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527" r:id="rId1"/>
  </p:sldMasterIdLst>
  <p:notesMasterIdLst>
    <p:notesMasterId r:id="rId21"/>
  </p:notesMasterIdLst>
  <p:handoutMasterIdLst>
    <p:handoutMasterId r:id="rId22"/>
  </p:handoutMasterIdLst>
  <p:sldIdLst>
    <p:sldId id="1088" r:id="rId2"/>
    <p:sldId id="1105" r:id="rId3"/>
    <p:sldId id="1116" r:id="rId4"/>
    <p:sldId id="1096" r:id="rId5"/>
    <p:sldId id="1117" r:id="rId6"/>
    <p:sldId id="1118" r:id="rId7"/>
    <p:sldId id="1119" r:id="rId8"/>
    <p:sldId id="1120" r:id="rId9"/>
    <p:sldId id="1106" r:id="rId10"/>
    <p:sldId id="1108" r:id="rId11"/>
    <p:sldId id="1109" r:id="rId12"/>
    <p:sldId id="1110" r:id="rId13"/>
    <p:sldId id="1111" r:id="rId14"/>
    <p:sldId id="1112" r:id="rId15"/>
    <p:sldId id="1113" r:id="rId16"/>
    <p:sldId id="1114" r:id="rId17"/>
    <p:sldId id="1115" r:id="rId18"/>
    <p:sldId id="1102" r:id="rId19"/>
    <p:sldId id="1103" r:id="rId20"/>
  </p:sldIdLst>
  <p:sldSz cx="9906000" cy="6858000" type="A4"/>
  <p:notesSz cx="6805613" cy="9939338"/>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0">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99FF99"/>
    <a:srgbClr val="FF9999"/>
    <a:srgbClr val="CCFFCC"/>
    <a:srgbClr val="33CC33"/>
    <a:srgbClr val="66FF66"/>
    <a:srgbClr val="FF9966"/>
    <a:srgbClr val="CCFF99"/>
    <a:srgbClr val="0070C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74112" autoAdjust="0"/>
  </p:normalViewPr>
  <p:slideViewPr>
    <p:cSldViewPr>
      <p:cViewPr varScale="1">
        <p:scale>
          <a:sx n="113" d="100"/>
          <a:sy n="113" d="100"/>
        </p:scale>
        <p:origin x="1476" y="96"/>
      </p:cViewPr>
      <p:guideLst>
        <p:guide orient="horz" pos="2160"/>
        <p:guide pos="3120"/>
      </p:guideLst>
    </p:cSldViewPr>
  </p:slideViewPr>
  <p:outlineViewPr>
    <p:cViewPr>
      <p:scale>
        <a:sx n="33" d="100"/>
        <a:sy n="33" d="100"/>
      </p:scale>
      <p:origin x="0" y="174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3918" y="-114"/>
      </p:cViewPr>
      <p:guideLst>
        <p:guide orient="horz" pos="3130"/>
        <p:guide pos="2143"/>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49575" cy="496888"/>
          </a:xfrm>
          <a:prstGeom prst="rect">
            <a:avLst/>
          </a:prstGeom>
        </p:spPr>
        <p:txBody>
          <a:bodyPr vert="horz" lIns="91347" tIns="45673" rIns="91347" bIns="45673" rtlCol="0"/>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4451" y="0"/>
            <a:ext cx="2949575" cy="496888"/>
          </a:xfrm>
          <a:prstGeom prst="rect">
            <a:avLst/>
          </a:prstGeom>
        </p:spPr>
        <p:txBody>
          <a:bodyPr vert="horz" wrap="square" lIns="91347" tIns="45673" rIns="91347" bIns="45673" numCol="1" anchor="t" anchorCtr="0" compatLnSpc="1">
            <a:prstTxWarp prst="textNoShape">
              <a:avLst/>
            </a:prstTxWarp>
          </a:bodyPr>
          <a:lstStyle>
            <a:lvl1pPr algn="r">
              <a:defRPr sz="1200">
                <a:latin typeface="Arial" charset="0"/>
                <a:ea typeface="ＭＳ Ｐゴシック" charset="-128"/>
              </a:defRPr>
            </a:lvl1pPr>
          </a:lstStyle>
          <a:p>
            <a:pPr>
              <a:defRPr/>
            </a:pPr>
            <a:fld id="{6021DD27-859A-4E77-A4CA-6EB49DEB4B3E}" type="datetime1">
              <a:rPr lang="ja-JP" altLang="en-US"/>
              <a:pPr>
                <a:defRPr/>
              </a:pPr>
              <a:t>2019/2/4</a:t>
            </a:fld>
            <a:endParaRPr lang="ja-JP" altLang="en-US" dirty="0"/>
          </a:p>
        </p:txBody>
      </p:sp>
      <p:sp>
        <p:nvSpPr>
          <p:cNvPr id="4" name="フッター プレースホルダ 3"/>
          <p:cNvSpPr>
            <a:spLocks noGrp="1"/>
          </p:cNvSpPr>
          <p:nvPr>
            <p:ph type="ftr" sz="quarter" idx="2"/>
          </p:nvPr>
        </p:nvSpPr>
        <p:spPr>
          <a:xfrm>
            <a:off x="1" y="9440865"/>
            <a:ext cx="2949575" cy="496887"/>
          </a:xfrm>
          <a:prstGeom prst="rect">
            <a:avLst/>
          </a:prstGeom>
        </p:spPr>
        <p:txBody>
          <a:bodyPr vert="horz" lIns="91347" tIns="45673" rIns="91347" bIns="45673" rtlCol="0" anchor="b"/>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4451" y="9440865"/>
            <a:ext cx="2949575" cy="496887"/>
          </a:xfrm>
          <a:prstGeom prst="rect">
            <a:avLst/>
          </a:prstGeom>
        </p:spPr>
        <p:txBody>
          <a:bodyPr vert="horz" wrap="square" lIns="91347" tIns="45673" rIns="91347" bIns="45673" numCol="1" anchor="b" anchorCtr="0" compatLnSpc="1">
            <a:prstTxWarp prst="textNoShape">
              <a:avLst/>
            </a:prstTxWarp>
          </a:bodyPr>
          <a:lstStyle>
            <a:lvl1pPr algn="r">
              <a:defRPr sz="1200">
                <a:latin typeface="Arial" charset="0"/>
                <a:ea typeface="ＭＳ Ｐゴシック" charset="-128"/>
              </a:defRPr>
            </a:lvl1pPr>
          </a:lstStyle>
          <a:p>
            <a:pPr>
              <a:defRPr/>
            </a:pPr>
            <a:fld id="{77EA4260-38EC-444F-9609-C8390D710BD6}" type="slidenum">
              <a:rPr lang="ja-JP" altLang="en-US"/>
              <a:pPr>
                <a:defRPr/>
              </a:pPr>
              <a:t>‹#›</a:t>
            </a:fld>
            <a:endParaRPr lang="ja-JP" altLang="en-US" dirty="0"/>
          </a:p>
        </p:txBody>
      </p:sp>
    </p:spTree>
    <p:extLst>
      <p:ext uri="{BB962C8B-B14F-4D97-AF65-F5344CB8AC3E}">
        <p14:creationId xmlns:p14="http://schemas.microsoft.com/office/powerpoint/2010/main" val="1193491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49575" cy="496888"/>
          </a:xfrm>
          <a:prstGeom prst="rect">
            <a:avLst/>
          </a:prstGeom>
        </p:spPr>
        <p:txBody>
          <a:bodyPr vert="horz" lIns="91347" tIns="45673" rIns="91347" bIns="45673" rtlCol="0"/>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54451" y="0"/>
            <a:ext cx="2949575" cy="496888"/>
          </a:xfrm>
          <a:prstGeom prst="rect">
            <a:avLst/>
          </a:prstGeom>
        </p:spPr>
        <p:txBody>
          <a:bodyPr vert="horz" wrap="square" lIns="91347" tIns="45673" rIns="91347" bIns="45673" numCol="1" anchor="t" anchorCtr="0" compatLnSpc="1">
            <a:prstTxWarp prst="textNoShape">
              <a:avLst/>
            </a:prstTxWarp>
          </a:bodyPr>
          <a:lstStyle>
            <a:lvl1pPr algn="r">
              <a:defRPr sz="1200">
                <a:latin typeface="Arial" charset="0"/>
                <a:ea typeface="ＭＳ Ｐゴシック" charset="-128"/>
              </a:defRPr>
            </a:lvl1pPr>
          </a:lstStyle>
          <a:p>
            <a:pPr>
              <a:defRPr/>
            </a:pPr>
            <a:fld id="{6882ECE9-DCB0-4E25-85D4-9D638195353A}" type="datetime1">
              <a:rPr lang="ja-JP" altLang="en-US"/>
              <a:pPr>
                <a:defRPr/>
              </a:pPr>
              <a:t>2019/2/4</a:t>
            </a:fld>
            <a:endParaRPr lang="ja-JP" altLang="en-US" dirty="0"/>
          </a:p>
        </p:txBody>
      </p:sp>
      <p:sp>
        <p:nvSpPr>
          <p:cNvPr id="4" name="スライド イメージ プレースホルダ 3"/>
          <p:cNvSpPr>
            <a:spLocks noGrp="1" noRot="1" noChangeAspect="1"/>
          </p:cNvSpPr>
          <p:nvPr>
            <p:ph type="sldImg" idx="2"/>
          </p:nvPr>
        </p:nvSpPr>
        <p:spPr>
          <a:xfrm>
            <a:off x="711200" y="744538"/>
            <a:ext cx="5383213" cy="3727450"/>
          </a:xfrm>
          <a:prstGeom prst="rect">
            <a:avLst/>
          </a:prstGeom>
          <a:noFill/>
          <a:ln w="12700">
            <a:solidFill>
              <a:prstClr val="black"/>
            </a:solidFill>
          </a:ln>
        </p:spPr>
        <p:txBody>
          <a:bodyPr vert="horz" lIns="91347" tIns="45673" rIns="91347" bIns="45673" rtlCol="0" anchor="ctr"/>
          <a:lstStyle/>
          <a:p>
            <a:pPr lvl="0"/>
            <a:endParaRPr lang="ja-JP" altLang="en-US" noProof="0" dirty="0" smtClean="0"/>
          </a:p>
        </p:txBody>
      </p:sp>
      <p:sp>
        <p:nvSpPr>
          <p:cNvPr id="5" name="ノート プレースホルダ 4"/>
          <p:cNvSpPr>
            <a:spLocks noGrp="1"/>
          </p:cNvSpPr>
          <p:nvPr>
            <p:ph type="body" sz="quarter" idx="3"/>
          </p:nvPr>
        </p:nvSpPr>
        <p:spPr>
          <a:xfrm>
            <a:off x="681039" y="4721225"/>
            <a:ext cx="5443537" cy="4471988"/>
          </a:xfrm>
          <a:prstGeom prst="rect">
            <a:avLst/>
          </a:prstGeom>
        </p:spPr>
        <p:txBody>
          <a:bodyPr vert="horz" wrap="square" lIns="91347" tIns="45673" rIns="91347" bIns="45673" numCol="1" anchor="t" anchorCtr="0" compatLnSpc="1">
            <a:prstTxWarp prst="textNoShape">
              <a:avLst/>
            </a:prstTxWarp>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865"/>
            <a:ext cx="2949575" cy="496887"/>
          </a:xfrm>
          <a:prstGeom prst="rect">
            <a:avLst/>
          </a:prstGeom>
        </p:spPr>
        <p:txBody>
          <a:bodyPr vert="horz" lIns="91347" tIns="45673" rIns="91347" bIns="45673" rtlCol="0" anchor="b"/>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451" y="9440865"/>
            <a:ext cx="2949575" cy="496887"/>
          </a:xfrm>
          <a:prstGeom prst="rect">
            <a:avLst/>
          </a:prstGeom>
        </p:spPr>
        <p:txBody>
          <a:bodyPr vert="horz" wrap="square" lIns="91347" tIns="45673" rIns="91347" bIns="45673" numCol="1" anchor="b" anchorCtr="0" compatLnSpc="1">
            <a:prstTxWarp prst="textNoShape">
              <a:avLst/>
            </a:prstTxWarp>
          </a:bodyPr>
          <a:lstStyle>
            <a:lvl1pPr algn="r">
              <a:defRPr sz="1200">
                <a:latin typeface="Arial" charset="0"/>
                <a:ea typeface="ＭＳ Ｐゴシック" charset="-128"/>
              </a:defRPr>
            </a:lvl1pPr>
          </a:lstStyle>
          <a:p>
            <a:pPr>
              <a:defRPr/>
            </a:pPr>
            <a:fld id="{94170B91-D133-48AE-8ED0-EEB8421F4F06}" type="slidenum">
              <a:rPr lang="ja-JP" altLang="en-US"/>
              <a:pPr>
                <a:defRPr/>
              </a:pPr>
              <a:t>‹#›</a:t>
            </a:fld>
            <a:endParaRPr lang="ja-JP" altLang="en-US" dirty="0"/>
          </a:p>
        </p:txBody>
      </p:sp>
    </p:spTree>
    <p:extLst>
      <p:ext uri="{BB962C8B-B14F-4D97-AF65-F5344CB8AC3E}">
        <p14:creationId xmlns:p14="http://schemas.microsoft.com/office/powerpoint/2010/main" val="9561163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kumimoji="1" sz="1200" kern="1200">
        <a:solidFill>
          <a:schemeClr val="tx1"/>
        </a:solidFill>
        <a:latin typeface="+mn-lt"/>
        <a:ea typeface="+mn-ea"/>
        <a:cs typeface="ＭＳ Ｐゴシック" charset="-128"/>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 1"/>
          <p:cNvSpPr>
            <a:spLocks noGrp="1" noRot="1" noChangeAspect="1" noTextEdit="1"/>
          </p:cNvSpPr>
          <p:nvPr>
            <p:ph type="sldImg"/>
          </p:nvPr>
        </p:nvSpPr>
        <p:spPr bwMode="auto">
          <a:xfrm>
            <a:off x="711200" y="744538"/>
            <a:ext cx="5384800" cy="3727450"/>
          </a:xfrm>
          <a:noFill/>
          <a:ln>
            <a:solidFill>
              <a:srgbClr val="000000"/>
            </a:solidFill>
            <a:miter lim="800000"/>
            <a:headEnd/>
            <a:tailEnd/>
          </a:ln>
        </p:spPr>
      </p:sp>
      <p:sp>
        <p:nvSpPr>
          <p:cNvPr id="13315" name="ノート プレースホルダ 2"/>
          <p:cNvSpPr>
            <a:spLocks noGrp="1"/>
          </p:cNvSpPr>
          <p:nvPr>
            <p:ph type="body" idx="1"/>
          </p:nvPr>
        </p:nvSpPr>
        <p:spPr bwMode="auto">
          <a:noFill/>
        </p:spPr>
        <p:txBody>
          <a:bodyPr/>
          <a:lstStyle/>
          <a:p>
            <a:endParaRPr lang="ja-JP" altLang="en-US" dirty="0" smtClean="0"/>
          </a:p>
        </p:txBody>
      </p:sp>
      <p:sp>
        <p:nvSpPr>
          <p:cNvPr id="13316" name="スライド番号プレースホルダ 3"/>
          <p:cNvSpPr>
            <a:spLocks noGrp="1"/>
          </p:cNvSpPr>
          <p:nvPr>
            <p:ph type="sldNum" sz="quarter" idx="5"/>
          </p:nvPr>
        </p:nvSpPr>
        <p:spPr bwMode="auto">
          <a:noFill/>
          <a:ln>
            <a:miter lim="800000"/>
            <a:headEnd/>
            <a:tailEnd/>
          </a:ln>
        </p:spPr>
        <p:txBody>
          <a:bodyPr/>
          <a:lstStyle/>
          <a:p>
            <a:fld id="{B5D461A7-582B-4C4A-9FD3-4C480824DC6C}" type="slidenum">
              <a:rPr lang="ja-JP" altLang="en-US" smtClean="0">
                <a:solidFill>
                  <a:prstClr val="black"/>
                </a:solidFill>
              </a:rPr>
              <a:pPr/>
              <a:t>0</a:t>
            </a:fld>
            <a:endParaRPr lang="ja-JP" altLang="en-US" dirty="0" smtClean="0">
              <a:solidFill>
                <a:prstClr val="black"/>
              </a:solidFill>
            </a:endParaRPr>
          </a:p>
        </p:txBody>
      </p:sp>
    </p:spTree>
    <p:extLst>
      <p:ext uri="{BB962C8B-B14F-4D97-AF65-F5344CB8AC3E}">
        <p14:creationId xmlns:p14="http://schemas.microsoft.com/office/powerpoint/2010/main" val="53209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10</a:t>
            </a:fld>
            <a:endParaRPr lang="ja-JP" altLang="en-US" dirty="0" smtClean="0">
              <a:solidFill>
                <a:prstClr val="black"/>
              </a:solidFill>
            </a:endParaRPr>
          </a:p>
        </p:txBody>
      </p:sp>
    </p:spTree>
    <p:extLst>
      <p:ext uri="{BB962C8B-B14F-4D97-AF65-F5344CB8AC3E}">
        <p14:creationId xmlns:p14="http://schemas.microsoft.com/office/powerpoint/2010/main" val="4274847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11</a:t>
            </a:fld>
            <a:endParaRPr lang="ja-JP" altLang="en-US" dirty="0" smtClean="0">
              <a:solidFill>
                <a:prstClr val="black"/>
              </a:solidFill>
            </a:endParaRPr>
          </a:p>
        </p:txBody>
      </p:sp>
    </p:spTree>
    <p:extLst>
      <p:ext uri="{BB962C8B-B14F-4D97-AF65-F5344CB8AC3E}">
        <p14:creationId xmlns:p14="http://schemas.microsoft.com/office/powerpoint/2010/main" val="353318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12</a:t>
            </a:fld>
            <a:endParaRPr lang="ja-JP" altLang="en-US" dirty="0" smtClean="0">
              <a:solidFill>
                <a:prstClr val="black"/>
              </a:solidFill>
            </a:endParaRPr>
          </a:p>
        </p:txBody>
      </p:sp>
    </p:spTree>
    <p:extLst>
      <p:ext uri="{BB962C8B-B14F-4D97-AF65-F5344CB8AC3E}">
        <p14:creationId xmlns:p14="http://schemas.microsoft.com/office/powerpoint/2010/main" val="2266524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4800"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normAutofit/>
          </a:bodyPr>
          <a:lstStyle/>
          <a:p>
            <a:endParaRPr lang="en-US" altLang="ja-JP" b="0"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13</a:t>
            </a:fld>
            <a:endParaRPr lang="ja-JP" altLang="en-US" dirty="0" smtClean="0">
              <a:solidFill>
                <a:prstClr val="black"/>
              </a:solidFill>
            </a:endParaRPr>
          </a:p>
        </p:txBody>
      </p:sp>
    </p:spTree>
    <p:extLst>
      <p:ext uri="{BB962C8B-B14F-4D97-AF65-F5344CB8AC3E}">
        <p14:creationId xmlns:p14="http://schemas.microsoft.com/office/powerpoint/2010/main" val="215638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14</a:t>
            </a:fld>
            <a:endParaRPr lang="ja-JP" altLang="en-US" dirty="0" smtClean="0">
              <a:solidFill>
                <a:prstClr val="black"/>
              </a:solidFill>
            </a:endParaRPr>
          </a:p>
        </p:txBody>
      </p:sp>
    </p:spTree>
    <p:extLst>
      <p:ext uri="{BB962C8B-B14F-4D97-AF65-F5344CB8AC3E}">
        <p14:creationId xmlns:p14="http://schemas.microsoft.com/office/powerpoint/2010/main" val="113910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15</a:t>
            </a:fld>
            <a:endParaRPr lang="ja-JP" altLang="en-US" dirty="0" smtClean="0">
              <a:solidFill>
                <a:prstClr val="black"/>
              </a:solidFill>
            </a:endParaRPr>
          </a:p>
        </p:txBody>
      </p:sp>
    </p:spTree>
    <p:extLst>
      <p:ext uri="{BB962C8B-B14F-4D97-AF65-F5344CB8AC3E}">
        <p14:creationId xmlns:p14="http://schemas.microsoft.com/office/powerpoint/2010/main" val="3567389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16</a:t>
            </a:fld>
            <a:endParaRPr lang="ja-JP" altLang="en-US" dirty="0" smtClean="0">
              <a:solidFill>
                <a:prstClr val="black"/>
              </a:solidFill>
            </a:endParaRPr>
          </a:p>
        </p:txBody>
      </p:sp>
    </p:spTree>
    <p:extLst>
      <p:ext uri="{BB962C8B-B14F-4D97-AF65-F5344CB8AC3E}">
        <p14:creationId xmlns:p14="http://schemas.microsoft.com/office/powerpoint/2010/main" val="2099482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18</a:t>
            </a:fld>
            <a:endParaRPr lang="ja-JP" altLang="en-US" dirty="0" smtClean="0">
              <a:solidFill>
                <a:prstClr val="black"/>
              </a:solidFill>
            </a:endParaRPr>
          </a:p>
        </p:txBody>
      </p:sp>
    </p:spTree>
    <p:extLst>
      <p:ext uri="{BB962C8B-B14F-4D97-AF65-F5344CB8AC3E}">
        <p14:creationId xmlns:p14="http://schemas.microsoft.com/office/powerpoint/2010/main" val="192975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1</a:t>
            </a:fld>
            <a:endParaRPr lang="ja-JP" altLang="en-US" dirty="0" smtClean="0">
              <a:solidFill>
                <a:prstClr val="black"/>
              </a:solidFill>
            </a:endParaRPr>
          </a:p>
        </p:txBody>
      </p:sp>
    </p:spTree>
    <p:extLst>
      <p:ext uri="{BB962C8B-B14F-4D97-AF65-F5344CB8AC3E}">
        <p14:creationId xmlns:p14="http://schemas.microsoft.com/office/powerpoint/2010/main" val="350637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2</a:t>
            </a:fld>
            <a:endParaRPr lang="ja-JP" altLang="en-US" dirty="0" smtClean="0">
              <a:solidFill>
                <a:prstClr val="black"/>
              </a:solidFill>
            </a:endParaRPr>
          </a:p>
        </p:txBody>
      </p:sp>
    </p:spTree>
    <p:extLst>
      <p:ext uri="{BB962C8B-B14F-4D97-AF65-F5344CB8AC3E}">
        <p14:creationId xmlns:p14="http://schemas.microsoft.com/office/powerpoint/2010/main" val="69869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3</a:t>
            </a:fld>
            <a:endParaRPr lang="ja-JP" altLang="en-US" dirty="0" smtClean="0">
              <a:solidFill>
                <a:prstClr val="black"/>
              </a:solidFill>
            </a:endParaRPr>
          </a:p>
        </p:txBody>
      </p:sp>
    </p:spTree>
    <p:extLst>
      <p:ext uri="{BB962C8B-B14F-4D97-AF65-F5344CB8AC3E}">
        <p14:creationId xmlns:p14="http://schemas.microsoft.com/office/powerpoint/2010/main" val="278446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4</a:t>
            </a:fld>
            <a:endParaRPr lang="ja-JP" altLang="en-US" dirty="0" smtClean="0">
              <a:solidFill>
                <a:prstClr val="black"/>
              </a:solidFill>
            </a:endParaRPr>
          </a:p>
        </p:txBody>
      </p:sp>
    </p:spTree>
    <p:extLst>
      <p:ext uri="{BB962C8B-B14F-4D97-AF65-F5344CB8AC3E}">
        <p14:creationId xmlns:p14="http://schemas.microsoft.com/office/powerpoint/2010/main" val="113330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5</a:t>
            </a:fld>
            <a:endParaRPr lang="ja-JP" altLang="en-US" dirty="0" smtClean="0">
              <a:solidFill>
                <a:prstClr val="black"/>
              </a:solidFill>
            </a:endParaRPr>
          </a:p>
        </p:txBody>
      </p:sp>
    </p:spTree>
    <p:extLst>
      <p:ext uri="{BB962C8B-B14F-4D97-AF65-F5344CB8AC3E}">
        <p14:creationId xmlns:p14="http://schemas.microsoft.com/office/powerpoint/2010/main" val="772764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6</a:t>
            </a:fld>
            <a:endParaRPr lang="ja-JP" altLang="en-US" dirty="0" smtClean="0">
              <a:solidFill>
                <a:prstClr val="black"/>
              </a:solidFill>
            </a:endParaRPr>
          </a:p>
        </p:txBody>
      </p:sp>
    </p:spTree>
    <p:extLst>
      <p:ext uri="{BB962C8B-B14F-4D97-AF65-F5344CB8AC3E}">
        <p14:creationId xmlns:p14="http://schemas.microsoft.com/office/powerpoint/2010/main" val="3658628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7</a:t>
            </a:fld>
            <a:endParaRPr lang="ja-JP" altLang="en-US" dirty="0" smtClean="0">
              <a:solidFill>
                <a:prstClr val="black"/>
              </a:solidFill>
            </a:endParaRPr>
          </a:p>
        </p:txBody>
      </p:sp>
    </p:spTree>
    <p:extLst>
      <p:ext uri="{BB962C8B-B14F-4D97-AF65-F5344CB8AC3E}">
        <p14:creationId xmlns:p14="http://schemas.microsoft.com/office/powerpoint/2010/main" val="2218173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4339" name="ノート プレースホルダ 2"/>
          <p:cNvSpPr>
            <a:spLocks noGrp="1"/>
          </p:cNvSpPr>
          <p:nvPr>
            <p:ph type="body" idx="1"/>
          </p:nvPr>
        </p:nvSpPr>
        <p:spPr bwMode="auto">
          <a:noFill/>
        </p:spPr>
        <p:txBody>
          <a:bodyPr/>
          <a:lstStyle/>
          <a:p>
            <a:endParaRPr lang="ja-JP" altLang="en-US" dirty="0" smtClean="0"/>
          </a:p>
        </p:txBody>
      </p:sp>
      <p:sp>
        <p:nvSpPr>
          <p:cNvPr id="14340" name="スライド番号プレースホルダ 3"/>
          <p:cNvSpPr>
            <a:spLocks noGrp="1"/>
          </p:cNvSpPr>
          <p:nvPr>
            <p:ph type="sldNum" sz="quarter" idx="5"/>
          </p:nvPr>
        </p:nvSpPr>
        <p:spPr bwMode="auto">
          <a:noFill/>
          <a:ln>
            <a:miter lim="800000"/>
            <a:headEnd/>
            <a:tailEnd/>
          </a:ln>
        </p:spPr>
        <p:txBody>
          <a:bodyPr/>
          <a:lstStyle/>
          <a:p>
            <a:fld id="{F9C0A59B-6954-4A1A-8CC1-6BD4A38BD800}" type="slidenum">
              <a:rPr lang="ja-JP" altLang="en-US" smtClean="0">
                <a:solidFill>
                  <a:prstClr val="black"/>
                </a:solidFill>
              </a:rPr>
              <a:pPr/>
              <a:t>9</a:t>
            </a:fld>
            <a:endParaRPr lang="ja-JP" altLang="en-US" dirty="0" smtClean="0">
              <a:solidFill>
                <a:prstClr val="black"/>
              </a:solidFill>
            </a:endParaRPr>
          </a:p>
        </p:txBody>
      </p:sp>
    </p:spTree>
    <p:extLst>
      <p:ext uri="{BB962C8B-B14F-4D97-AF65-F5344CB8AC3E}">
        <p14:creationId xmlns:p14="http://schemas.microsoft.com/office/powerpoint/2010/main" val="360859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8294" y="2528900"/>
            <a:ext cx="9369425" cy="1069975"/>
          </a:xfrm>
          <a:prstGeom prst="rect">
            <a:avLst/>
          </a:prstGeom>
        </p:spPr>
        <p:txBody>
          <a:bodyPr anchor="ctr"/>
          <a:lstStyle>
            <a:lvl1pPr>
              <a:defRPr sz="4000" b="1" i="0" baseline="0">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4" name="日付プレースホルダ 3"/>
          <p:cNvSpPr>
            <a:spLocks noGrp="1"/>
          </p:cNvSpPr>
          <p:nvPr>
            <p:ph type="dt" sz="half" idx="10"/>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1"/>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2"/>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514846EA-EDBC-4A54-82BD-7D1DBF5BB963}"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9849750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05"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1"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4736924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p:nvSpPr>
        <p:spPr>
          <a:xfrm>
            <a:off x="165100" y="6243644"/>
            <a:ext cx="8110538" cy="301625"/>
          </a:xfrm>
          <a:prstGeom prst="rect">
            <a:avLst/>
          </a:prstGeom>
          <a:solidFill>
            <a:srgbClr val="1B85A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dirty="0">
              <a:solidFill>
                <a:prstClr val="white"/>
              </a:solidFill>
            </a:endParaRPr>
          </a:p>
        </p:txBody>
      </p:sp>
      <p:pic>
        <p:nvPicPr>
          <p:cNvPr id="1027" name="図 7" descr="Logo_primagest_RGB.jpg"/>
          <p:cNvPicPr>
            <a:picLocks noChangeAspect="1"/>
          </p:cNvPicPr>
          <p:nvPr/>
        </p:nvPicPr>
        <p:blipFill>
          <a:blip r:embed="rId4"/>
          <a:srcRect/>
          <a:stretch>
            <a:fillRect/>
          </a:stretch>
        </p:blipFill>
        <p:spPr bwMode="auto">
          <a:xfrm>
            <a:off x="8275641" y="6194425"/>
            <a:ext cx="1522412" cy="298450"/>
          </a:xfrm>
          <a:prstGeom prst="rect">
            <a:avLst/>
          </a:prstGeom>
          <a:noFill/>
          <a:ln w="9525">
            <a:noFill/>
            <a:miter lim="800000"/>
            <a:headEnd/>
            <a:tailEnd/>
          </a:ln>
        </p:spPr>
      </p:pic>
      <p:sp>
        <p:nvSpPr>
          <p:cNvPr id="1028" name="テキスト ボックス 12"/>
          <p:cNvSpPr txBox="1">
            <a:spLocks noChangeArrowheads="1"/>
          </p:cNvSpPr>
          <p:nvPr/>
        </p:nvSpPr>
        <p:spPr bwMode="auto">
          <a:xfrm>
            <a:off x="8274053" y="6424910"/>
            <a:ext cx="1524776" cy="169277"/>
          </a:xfrm>
          <a:prstGeom prst="rect">
            <a:avLst/>
          </a:prstGeom>
          <a:noFill/>
          <a:ln>
            <a:noFill/>
          </a:ln>
          <a:extLst/>
        </p:spPr>
        <p:txBody>
          <a:bodyPr wrap="none" anchor="ct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lang="ja-JP" altLang="en-US" sz="500" dirty="0" smtClean="0">
                <a:solidFill>
                  <a:prstClr val="black"/>
                </a:solidFill>
                <a:latin typeface="メイリオ" pitchFamily="50" charset="-128"/>
                <a:ea typeface="メイリオ" pitchFamily="50" charset="-128"/>
                <a:cs typeface="メイリオ" pitchFamily="50" charset="-128"/>
              </a:rPr>
              <a:t>20</a:t>
            </a:r>
            <a:r>
              <a:rPr lang="en-US" altLang="ja-JP" sz="500" dirty="0" smtClean="0">
                <a:solidFill>
                  <a:prstClr val="black"/>
                </a:solidFill>
                <a:latin typeface="メイリオ" pitchFamily="50" charset="-128"/>
                <a:ea typeface="メイリオ" pitchFamily="50" charset="-128"/>
                <a:cs typeface="メイリオ" pitchFamily="50" charset="-128"/>
              </a:rPr>
              <a:t>17,primagest,Inc. ALL Rights Reserved</a:t>
            </a:r>
            <a:endParaRPr lang="ja-JP" altLang="en-US" sz="500" dirty="0" smtClean="0">
              <a:solidFill>
                <a:prstClr val="black"/>
              </a:solidFill>
              <a:latin typeface="メイリオ" pitchFamily="50" charset="-128"/>
              <a:ea typeface="メイリオ" pitchFamily="50" charset="-128"/>
              <a:cs typeface="メイリオ" pitchFamily="50" charset="-128"/>
            </a:endParaRPr>
          </a:p>
        </p:txBody>
      </p:sp>
      <p:cxnSp>
        <p:nvCxnSpPr>
          <p:cNvPr id="14" name="直線コネクタ 13"/>
          <p:cNvCxnSpPr/>
          <p:nvPr/>
        </p:nvCxnSpPr>
        <p:spPr>
          <a:xfrm rot="5400000" flipH="1" flipV="1">
            <a:off x="-84931" y="424656"/>
            <a:ext cx="546100" cy="1588"/>
          </a:xfrm>
          <a:prstGeom prst="line">
            <a:avLst/>
          </a:prstGeom>
          <a:ln w="50800" cap="flat" cmpd="sng" algn="ctr">
            <a:solidFill>
              <a:srgbClr val="1B85A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rot="5400000" flipH="1" flipV="1">
            <a:off x="25401" y="423868"/>
            <a:ext cx="546100" cy="3175"/>
          </a:xfrm>
          <a:prstGeom prst="line">
            <a:avLst/>
          </a:prstGeom>
          <a:ln w="50800" cap="flat" cmpd="sng" algn="ctr">
            <a:solidFill>
              <a:srgbClr val="55595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65101" y="711200"/>
            <a:ext cx="9504363" cy="1588"/>
          </a:xfrm>
          <a:prstGeom prst="line">
            <a:avLst/>
          </a:prstGeom>
          <a:ln w="34925" cap="flat" cmpd="sng" algn="ctr">
            <a:solidFill>
              <a:srgbClr val="1B85A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9141272"/>
      </p:ext>
    </p:extLst>
  </p:cSld>
  <p:clrMap bg1="lt1" tx1="dk1" bg2="lt2" tx2="dk2" accent1="accent1" accent2="accent2" accent3="accent3" accent4="accent4" accent5="accent5" accent6="accent6" hlink="hlink" folHlink="folHlink"/>
  <p:sldLayoutIdLst>
    <p:sldLayoutId id="2147484528" r:id="rId1"/>
    <p:sldLayoutId id="2147484529" r:id="rId2"/>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128"/>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200025" y="1807676"/>
            <a:ext cx="6985000" cy="1568450"/>
          </a:xfrm>
          <a:prstGeom prst="rect">
            <a:avLst/>
          </a:prstGeom>
          <a:solidFill>
            <a:srgbClr val="1B85AD"/>
          </a:solidFill>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en-US" sz="16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99" name="テキスト ボックス 8"/>
          <p:cNvSpPr txBox="1">
            <a:spLocks noChangeArrowheads="1"/>
          </p:cNvSpPr>
          <p:nvPr/>
        </p:nvSpPr>
        <p:spPr bwMode="auto">
          <a:xfrm>
            <a:off x="195562" y="2326124"/>
            <a:ext cx="6989463" cy="461665"/>
          </a:xfrm>
          <a:prstGeom prst="rect">
            <a:avLst/>
          </a:prstGeom>
          <a:noFill/>
          <a:ln w="9525">
            <a:noFill/>
            <a:miter lim="800000"/>
            <a:headEnd/>
            <a:tailEnd/>
          </a:ln>
        </p:spPr>
        <p:txBody>
          <a:bodyPr wrap="square" anchor="ctr">
            <a:spAutoFit/>
          </a:bodyPr>
          <a:lstStyle/>
          <a:p>
            <a:r>
              <a:rPr lang="en-US" altLang="ja-JP" sz="2400" b="1"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ICR</a:t>
            </a:r>
            <a:r>
              <a:rPr lang="ja-JP" altLang="en-US" sz="2400" b="1"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制御コンポーネント</a:t>
            </a:r>
            <a:r>
              <a:rPr lang="en-US" altLang="ja-JP" sz="2400" b="1">
                <a:solidFill>
                  <a:prstClr val="white"/>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拡張開発 企画概要</a:t>
            </a:r>
            <a:endParaRPr lang="en-US" altLang="ja-JP" sz="2400" b="1" smtClean="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100" name="図 9" descr="Logo_primagest_RGB.jpg"/>
          <p:cNvPicPr>
            <a:picLocks noChangeAspect="1"/>
          </p:cNvPicPr>
          <p:nvPr/>
        </p:nvPicPr>
        <p:blipFill>
          <a:blip r:embed="rId3"/>
          <a:srcRect/>
          <a:stretch>
            <a:fillRect/>
          </a:stretch>
        </p:blipFill>
        <p:spPr bwMode="auto">
          <a:xfrm>
            <a:off x="7203955" y="1844824"/>
            <a:ext cx="2141537" cy="422275"/>
          </a:xfrm>
          <a:prstGeom prst="rect">
            <a:avLst/>
          </a:prstGeom>
          <a:noFill/>
          <a:ln w="9525">
            <a:noFill/>
            <a:miter lim="800000"/>
            <a:headEnd/>
            <a:tailEnd/>
          </a:ln>
        </p:spPr>
      </p:pic>
      <p:sp>
        <p:nvSpPr>
          <p:cNvPr id="10" name="テキスト ボックス 11"/>
          <p:cNvSpPr txBox="1">
            <a:spLocks noChangeArrowheads="1"/>
          </p:cNvSpPr>
          <p:nvPr/>
        </p:nvSpPr>
        <p:spPr bwMode="auto">
          <a:xfrm>
            <a:off x="7189488" y="3106996"/>
            <a:ext cx="2100255" cy="276999"/>
          </a:xfrm>
          <a:prstGeom prst="rect">
            <a:avLst/>
          </a:prstGeom>
          <a:noFill/>
          <a:ln w="9525">
            <a:noFill/>
            <a:miter lim="800000"/>
            <a:headEnd/>
            <a:tailEnd/>
          </a:ln>
        </p:spPr>
        <p:txBody>
          <a:bodyPr wrap="none">
            <a:spAutoFit/>
          </a:bodyPr>
          <a:lstStyle/>
          <a:p>
            <a:r>
              <a:rPr lang="en-US" altLang="ja-JP" sz="1200" smtClean="0">
                <a:solidFill>
                  <a:prstClr val="black"/>
                </a:solidFill>
                <a:latin typeface="Meiryo UI" pitchFamily="50" charset="-128"/>
                <a:ea typeface="Meiryo UI" pitchFamily="50" charset="-128"/>
              </a:rPr>
              <a:t>2019</a:t>
            </a:r>
            <a:r>
              <a:rPr lang="ja-JP" altLang="en-US" sz="1200" smtClean="0">
                <a:solidFill>
                  <a:prstClr val="black"/>
                </a:solidFill>
                <a:latin typeface="Meiryo UI" pitchFamily="50" charset="-128"/>
                <a:ea typeface="Meiryo UI" pitchFamily="50" charset="-128"/>
              </a:rPr>
              <a:t>年 </a:t>
            </a:r>
            <a:r>
              <a:rPr lang="en-US" altLang="ja-JP" sz="1200" smtClean="0">
                <a:solidFill>
                  <a:prstClr val="black"/>
                </a:solidFill>
                <a:latin typeface="Meiryo UI" pitchFamily="50" charset="-128"/>
                <a:ea typeface="Meiryo UI" pitchFamily="50" charset="-128"/>
              </a:rPr>
              <a:t>2</a:t>
            </a:r>
            <a:r>
              <a:rPr lang="ja-JP" altLang="en-US" sz="1200" smtClean="0">
                <a:solidFill>
                  <a:prstClr val="black"/>
                </a:solidFill>
                <a:latin typeface="Meiryo UI" pitchFamily="50" charset="-128"/>
                <a:ea typeface="Meiryo UI" pitchFamily="50" charset="-128"/>
              </a:rPr>
              <a:t>月 </a:t>
            </a:r>
            <a:r>
              <a:rPr lang="en-US" altLang="ja-JP" sz="1200" smtClean="0">
                <a:solidFill>
                  <a:prstClr val="black"/>
                </a:solidFill>
                <a:latin typeface="Meiryo UI" pitchFamily="50" charset="-128"/>
                <a:ea typeface="Meiryo UI" pitchFamily="50" charset="-128"/>
              </a:rPr>
              <a:t>4</a:t>
            </a:r>
            <a:r>
              <a:rPr lang="ja-JP" altLang="en-US" sz="1200" smtClean="0">
                <a:solidFill>
                  <a:prstClr val="black"/>
                </a:solidFill>
                <a:latin typeface="Meiryo UI" pitchFamily="50" charset="-128"/>
                <a:ea typeface="Meiryo UI" pitchFamily="50" charset="-128"/>
              </a:rPr>
              <a:t>日</a:t>
            </a:r>
            <a:r>
              <a:rPr lang="ja-JP" altLang="en-US" sz="1200" dirty="0" smtClean="0">
                <a:solidFill>
                  <a:prstClr val="black"/>
                </a:solidFill>
                <a:latin typeface="Meiryo UI" pitchFamily="50" charset="-128"/>
                <a:ea typeface="Meiryo UI" pitchFamily="50" charset="-128"/>
              </a:rPr>
              <a:t>　初版作成</a:t>
            </a:r>
            <a:endParaRPr lang="en-US" altLang="ja-JP" sz="1200" dirty="0" smtClean="0">
              <a:solidFill>
                <a:prstClr val="black"/>
              </a:solidFill>
              <a:latin typeface="Meiryo UI" pitchFamily="50" charset="-128"/>
              <a:ea typeface="Meiryo UI" pitchFamily="50" charset="-128"/>
            </a:endParaRPr>
          </a:p>
        </p:txBody>
      </p:sp>
      <p:sp>
        <p:nvSpPr>
          <p:cNvPr id="6" name="テキスト ボックス 11"/>
          <p:cNvSpPr txBox="1">
            <a:spLocks noChangeArrowheads="1"/>
          </p:cNvSpPr>
          <p:nvPr/>
        </p:nvSpPr>
        <p:spPr bwMode="auto">
          <a:xfrm>
            <a:off x="7174949" y="2431921"/>
            <a:ext cx="2198038" cy="646331"/>
          </a:xfrm>
          <a:prstGeom prst="rect">
            <a:avLst/>
          </a:prstGeom>
          <a:noFill/>
          <a:ln w="9525">
            <a:noFill/>
            <a:miter lim="800000"/>
            <a:headEnd/>
            <a:tailEnd/>
          </a:ln>
        </p:spPr>
        <p:txBody>
          <a:bodyPr wrap="none">
            <a:spAutoFit/>
          </a:bodyPr>
          <a:lstStyle/>
          <a:p>
            <a:r>
              <a:rPr lang="ja-JP" altLang="en-US" sz="1200" smtClean="0">
                <a:solidFill>
                  <a:prstClr val="black"/>
                </a:solidFill>
                <a:latin typeface="Meiryo UI" pitchFamily="50" charset="-128"/>
                <a:ea typeface="Meiryo UI" pitchFamily="50" charset="-128"/>
              </a:rPr>
              <a:t>ソリューション開発本部</a:t>
            </a:r>
            <a:endParaRPr lang="en-US" altLang="ja-JP" sz="1200" smtClean="0">
              <a:solidFill>
                <a:prstClr val="black"/>
              </a:solidFill>
              <a:latin typeface="Meiryo UI" pitchFamily="50" charset="-128"/>
              <a:ea typeface="Meiryo UI" pitchFamily="50" charset="-128"/>
            </a:endParaRPr>
          </a:p>
          <a:p>
            <a:r>
              <a:rPr lang="ja-JP" altLang="en-US" sz="1200" smtClean="0">
                <a:solidFill>
                  <a:prstClr val="black"/>
                </a:solidFill>
                <a:latin typeface="Meiryo UI" pitchFamily="50" charset="-128"/>
                <a:ea typeface="Meiryo UI" pitchFamily="50" charset="-128"/>
              </a:rPr>
              <a:t>ソフトウェア開発統括部</a:t>
            </a:r>
            <a:endParaRPr lang="en-US" altLang="ja-JP" sz="1200" smtClean="0">
              <a:solidFill>
                <a:prstClr val="black"/>
              </a:solidFill>
              <a:latin typeface="Meiryo UI" pitchFamily="50" charset="-128"/>
              <a:ea typeface="Meiryo UI" pitchFamily="50" charset="-128"/>
            </a:endParaRPr>
          </a:p>
          <a:p>
            <a:r>
              <a:rPr lang="en-US" altLang="ja-JP" sz="1200" smtClean="0">
                <a:solidFill>
                  <a:prstClr val="black"/>
                </a:solidFill>
                <a:latin typeface="Meiryo UI" pitchFamily="50" charset="-128"/>
                <a:ea typeface="Meiryo UI" pitchFamily="50" charset="-128"/>
              </a:rPr>
              <a:t>SW</a:t>
            </a:r>
            <a:r>
              <a:rPr lang="ja-JP" altLang="en-US" sz="1200" smtClean="0">
                <a:solidFill>
                  <a:prstClr val="black"/>
                </a:solidFill>
                <a:latin typeface="Meiryo UI" pitchFamily="50" charset="-128"/>
                <a:ea typeface="Meiryo UI" pitchFamily="50" charset="-128"/>
              </a:rPr>
              <a:t>技術二部二課　指田 英雄</a:t>
            </a:r>
            <a:endParaRPr lang="en-US" altLang="ja-JP" sz="1200" dirty="0" smtClean="0">
              <a:solidFill>
                <a:prstClr val="black"/>
              </a:solidFill>
              <a:latin typeface="Meiryo UI" pitchFamily="50" charset="-128"/>
              <a:ea typeface="Meiryo UI" pitchFamily="50" charset="-128"/>
            </a:endParaRPr>
          </a:p>
        </p:txBody>
      </p:sp>
    </p:spTree>
    <p:extLst>
      <p:ext uri="{BB962C8B-B14F-4D97-AF65-F5344CB8AC3E}">
        <p14:creationId xmlns:p14="http://schemas.microsoft.com/office/powerpoint/2010/main" val="956792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四角形吹き出し 75"/>
          <p:cNvSpPr/>
          <p:nvPr/>
        </p:nvSpPr>
        <p:spPr>
          <a:xfrm>
            <a:off x="4772980" y="3203974"/>
            <a:ext cx="4860540" cy="2295255"/>
          </a:xfrm>
          <a:prstGeom prst="wedgeRectCallout">
            <a:avLst>
              <a:gd name="adj1" fmla="val -68039"/>
              <a:gd name="adj2" fmla="val -5639"/>
            </a:avLst>
          </a:prstGeom>
          <a:solidFill>
            <a:schemeClr val="bg1"/>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9</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補足</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複数エンジンを利用した</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OCR</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基盤構築で発生しうる問題</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smtClean="0">
                <a:latin typeface="Meiryo UI" panose="020B0604030504040204" pitchFamily="50" charset="-128"/>
                <a:ea typeface="Meiryo UI" panose="020B0604030504040204" pitchFamily="50" charset="-128"/>
                <a:cs typeface="Meiryo UI" panose="020B0604030504040204" pitchFamily="50" charset="-128"/>
              </a:rPr>
            </a:b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FFG/LUCA</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案件の事例から～</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テキスト ボックス 54"/>
          <p:cNvSpPr txBox="1">
            <a:spLocks noChangeArrowheads="1"/>
          </p:cNvSpPr>
          <p:nvPr/>
        </p:nvSpPr>
        <p:spPr bwMode="auto">
          <a:xfrm>
            <a:off x="182470" y="708662"/>
            <a:ext cx="9458260" cy="2585323"/>
          </a:xfrm>
          <a:prstGeom prst="rect">
            <a:avLst/>
          </a:prstGeom>
          <a:noFill/>
          <a:ln w="9525">
            <a:noFill/>
            <a:miter lim="800000"/>
            <a:headEnd/>
            <a:tailEnd/>
          </a:ln>
        </p:spPr>
        <p:txBody>
          <a:bodyPr wrap="square">
            <a:spAutoFit/>
          </a:bodyPr>
          <a:lstStyle/>
          <a:p>
            <a:pPr marL="342900" lvl="2" indent="-342900">
              <a:buClr>
                <a:schemeClr val="tx1"/>
              </a:buClr>
              <a:buFont typeface="Wingdings" panose="05000000000000000000" pitchFamily="2" charset="2"/>
              <a:buChar char="l"/>
            </a:pPr>
            <a:r>
              <a:rPr lang="en-US" altLang="ja-JP" smtClean="0">
                <a:latin typeface="Meiryo UI" pitchFamily="50" charset="-128"/>
                <a:ea typeface="Meiryo UI" pitchFamily="50" charset="-128"/>
              </a:rPr>
              <a:t>2</a:t>
            </a:r>
            <a:r>
              <a:rPr lang="ja-JP" altLang="en-US" smtClean="0">
                <a:latin typeface="Meiryo UI" pitchFamily="50" charset="-128"/>
                <a:ea typeface="Meiryo UI" pitchFamily="50" charset="-128"/>
              </a:rPr>
              <a:t>つの</a:t>
            </a:r>
            <a:r>
              <a:rPr lang="en-US" altLang="ja-JP" smtClean="0">
                <a:latin typeface="Meiryo UI" pitchFamily="50" charset="-128"/>
                <a:ea typeface="Meiryo UI" pitchFamily="50" charset="-128"/>
              </a:rPr>
              <a:t>OCR</a:t>
            </a:r>
            <a:r>
              <a:rPr lang="ja-JP" altLang="en-US" smtClean="0">
                <a:latin typeface="Meiryo UI" pitchFamily="50" charset="-128"/>
                <a:ea typeface="Meiryo UI" pitchFamily="50" charset="-128"/>
              </a:rPr>
              <a:t>エンジンを併用して認識結果が等しい場合にのみ正読と判定する「</a:t>
            </a:r>
            <a:r>
              <a:rPr lang="en-US" altLang="ja-JP" smtClean="0">
                <a:latin typeface="Meiryo UI" pitchFamily="50" charset="-128"/>
                <a:ea typeface="Meiryo UI" pitchFamily="50" charset="-128"/>
              </a:rPr>
              <a:t>W</a:t>
            </a:r>
            <a:r>
              <a:rPr lang="ja-JP" altLang="en-US" smtClean="0">
                <a:latin typeface="Meiryo UI" pitchFamily="50" charset="-128"/>
                <a:ea typeface="Meiryo UI" pitchFamily="50" charset="-128"/>
              </a:rPr>
              <a:t>エンジン機能」の</a:t>
            </a:r>
            <a:r>
              <a:rPr lang="en-US" altLang="ja-JP" smtClean="0">
                <a:latin typeface="Meiryo UI" pitchFamily="50" charset="-128"/>
                <a:ea typeface="Meiryo UI" pitchFamily="50" charset="-128"/>
              </a:rPr>
              <a:t/>
            </a:r>
            <a:br>
              <a:rPr lang="en-US" altLang="ja-JP" smtClean="0">
                <a:latin typeface="Meiryo UI" pitchFamily="50" charset="-128"/>
                <a:ea typeface="Meiryo UI" pitchFamily="50" charset="-128"/>
              </a:rPr>
            </a:br>
            <a:r>
              <a:rPr lang="ja-JP" altLang="en-US" smtClean="0">
                <a:latin typeface="Meiryo UI" pitchFamily="50" charset="-128"/>
                <a:ea typeface="Meiryo UI" pitchFamily="50" charset="-128"/>
              </a:rPr>
              <a:t>開発を企画</a:t>
            </a:r>
            <a:endParaRPr lang="en-US" altLang="ja-JP" smtClean="0">
              <a:latin typeface="Meiryo UI" pitchFamily="50" charset="-128"/>
              <a:ea typeface="Meiryo UI" pitchFamily="50" charset="-128"/>
            </a:endParaRPr>
          </a:p>
          <a:p>
            <a:pPr marL="342900" lvl="2" indent="-342900">
              <a:buClr>
                <a:schemeClr val="tx1"/>
              </a:buClr>
              <a:buFont typeface="Wingdings" panose="05000000000000000000" pitchFamily="2" charset="2"/>
              <a:buChar char="l"/>
            </a:pPr>
            <a:endParaRPr lang="en-US" altLang="ja-JP" smtClean="0">
              <a:latin typeface="Meiryo UI" pitchFamily="50" charset="-128"/>
              <a:ea typeface="Meiryo UI" pitchFamily="50" charset="-128"/>
            </a:endParaRPr>
          </a:p>
          <a:p>
            <a:pPr marL="342900" lvl="2" indent="-342900">
              <a:buClr>
                <a:schemeClr val="tx1"/>
              </a:buClr>
              <a:buFont typeface="+mj-ea"/>
              <a:buAutoNum type="circleNumDbPlain"/>
            </a:pPr>
            <a:r>
              <a:rPr lang="en-US" altLang="ja-JP" smtClean="0">
                <a:latin typeface="Meiryo UI" pitchFamily="50" charset="-128"/>
                <a:ea typeface="Meiryo UI" pitchFamily="50" charset="-128"/>
              </a:rPr>
              <a:t>OCR</a:t>
            </a:r>
            <a:r>
              <a:rPr lang="ja-JP" altLang="en-US" smtClean="0">
                <a:latin typeface="Meiryo UI" pitchFamily="50" charset="-128"/>
                <a:ea typeface="Meiryo UI" pitchFamily="50" charset="-128"/>
              </a:rPr>
              <a:t>エンジンの組み込みに際し、</a:t>
            </a:r>
            <a:r>
              <a:rPr lang="en-US" altLang="ja-JP" smtClean="0">
                <a:latin typeface="Meiryo UI" pitchFamily="50" charset="-128"/>
                <a:ea typeface="Meiryo UI" pitchFamily="50" charset="-128"/>
              </a:rPr>
              <a:t>OCR</a:t>
            </a:r>
            <a:r>
              <a:rPr lang="ja-JP" altLang="en-US" smtClean="0">
                <a:latin typeface="Meiryo UI" pitchFamily="50" charset="-128"/>
                <a:ea typeface="Meiryo UI" pitchFamily="50" charset="-128"/>
              </a:rPr>
              <a:t>エンジンの機能調査と呼び出し部開発を案件コストにて実施</a:t>
            </a:r>
            <a:endParaRPr lang="en-US" altLang="ja-JP" smtClean="0">
              <a:latin typeface="Meiryo UI" pitchFamily="50" charset="-128"/>
              <a:ea typeface="Meiryo UI" pitchFamily="50" charset="-128"/>
            </a:endParaRPr>
          </a:p>
          <a:p>
            <a:pPr marL="800100" lvl="3" indent="-342900">
              <a:buClr>
                <a:schemeClr val="tx1"/>
              </a:buClr>
              <a:buFont typeface="Meiryo UI" panose="020B0604030504040204" pitchFamily="50" charset="-128"/>
              <a:buChar char="▶"/>
            </a:pPr>
            <a:r>
              <a:rPr lang="ja-JP" altLang="en-US" smtClean="0">
                <a:latin typeface="Meiryo UI" pitchFamily="50" charset="-128"/>
                <a:ea typeface="Meiryo UI" pitchFamily="50" charset="-128"/>
              </a:rPr>
              <a:t>組み込みが必要な</a:t>
            </a:r>
            <a:r>
              <a:rPr lang="en-US" altLang="ja-JP" smtClean="0">
                <a:latin typeface="Meiryo UI" pitchFamily="50" charset="-128"/>
                <a:ea typeface="Meiryo UI" pitchFamily="50" charset="-128"/>
              </a:rPr>
              <a:t>OCR</a:t>
            </a:r>
            <a:r>
              <a:rPr lang="ja-JP" altLang="en-US" smtClean="0">
                <a:latin typeface="Meiryo UI" pitchFamily="50" charset="-128"/>
                <a:ea typeface="Meiryo UI" pitchFamily="50" charset="-128"/>
              </a:rPr>
              <a:t>エンジンが新規に出現するたびに、その組み込みコストが案件に発生</a:t>
            </a:r>
            <a:endParaRPr lang="en-US" altLang="ja-JP" smtClean="0">
              <a:latin typeface="Meiryo UI" pitchFamily="50" charset="-128"/>
              <a:ea typeface="Meiryo UI" pitchFamily="50" charset="-128"/>
            </a:endParaRPr>
          </a:p>
          <a:p>
            <a:pPr marL="342900" lvl="2" indent="-342900">
              <a:buClr>
                <a:schemeClr val="tx1"/>
              </a:buClr>
              <a:buFont typeface="+mj-ea"/>
              <a:buAutoNum type="circleNumDbPlain"/>
            </a:pPr>
            <a:endParaRPr lang="en-US" altLang="ja-JP">
              <a:latin typeface="Meiryo UI" pitchFamily="50" charset="-128"/>
              <a:ea typeface="Meiryo UI" pitchFamily="50" charset="-128"/>
            </a:endParaRPr>
          </a:p>
          <a:p>
            <a:pPr marL="342900" lvl="2" indent="-342900">
              <a:buClr>
                <a:schemeClr val="tx1"/>
              </a:buClr>
              <a:buFont typeface="+mj-ea"/>
              <a:buAutoNum type="circleNumDbPlain"/>
            </a:pPr>
            <a:r>
              <a:rPr lang="ja-JP" altLang="en-US" smtClean="0">
                <a:latin typeface="Meiryo UI" pitchFamily="50" charset="-128"/>
                <a:ea typeface="Meiryo UI" pitchFamily="50" charset="-128"/>
              </a:rPr>
              <a:t>認識処理ロジックを「</a:t>
            </a:r>
            <a:r>
              <a:rPr lang="en-US" altLang="ja-JP" smtClean="0">
                <a:latin typeface="Meiryo UI" pitchFamily="50" charset="-128"/>
                <a:ea typeface="Meiryo UI" pitchFamily="50" charset="-128"/>
              </a:rPr>
              <a:t>W</a:t>
            </a:r>
            <a:r>
              <a:rPr lang="ja-JP" altLang="en-US" smtClean="0">
                <a:latin typeface="Meiryo UI" pitchFamily="50" charset="-128"/>
                <a:ea typeface="Meiryo UI" pitchFamily="50" charset="-128"/>
              </a:rPr>
              <a:t>エンジン制御部」として</a:t>
            </a:r>
            <a:r>
              <a:rPr lang="en-US" altLang="ja-JP" smtClean="0">
                <a:latin typeface="Meiryo UI" pitchFamily="50" charset="-128"/>
                <a:ea typeface="Meiryo UI" pitchFamily="50" charset="-128"/>
              </a:rPr>
              <a:t>LUCA</a:t>
            </a:r>
            <a:r>
              <a:rPr lang="ja-JP" altLang="en-US" smtClean="0">
                <a:latin typeface="Meiryo UI" pitchFamily="50" charset="-128"/>
                <a:ea typeface="Meiryo UI" pitchFamily="50" charset="-128"/>
              </a:rPr>
              <a:t>の一部拡張機能として案件チームが開発</a:t>
            </a:r>
            <a:endParaRPr lang="en-US" altLang="ja-JP" smtClean="0">
              <a:latin typeface="Meiryo UI" pitchFamily="50" charset="-128"/>
              <a:ea typeface="Meiryo UI" pitchFamily="50" charset="-128"/>
            </a:endParaRPr>
          </a:p>
          <a:p>
            <a:pPr marL="800100" lvl="3" indent="-342900">
              <a:buClr>
                <a:schemeClr val="tx1"/>
              </a:buClr>
              <a:buFont typeface="Meiryo UI" panose="020B0604030504040204" pitchFamily="50" charset="-128"/>
              <a:buChar char="▶"/>
            </a:pPr>
            <a:r>
              <a:rPr lang="en-US" altLang="ja-JP" smtClean="0">
                <a:latin typeface="Meiryo UI" pitchFamily="50" charset="-128"/>
                <a:ea typeface="Meiryo UI" pitchFamily="50" charset="-128"/>
              </a:rPr>
              <a:t>W</a:t>
            </a:r>
            <a:r>
              <a:rPr lang="ja-JP" altLang="en-US" smtClean="0">
                <a:latin typeface="Meiryo UI" pitchFamily="50" charset="-128"/>
                <a:ea typeface="Meiryo UI" pitchFamily="50" charset="-128"/>
              </a:rPr>
              <a:t>エンジン制御部の成果物、ナレッジは</a:t>
            </a:r>
            <a:r>
              <a:rPr lang="en-US" altLang="ja-JP" smtClean="0">
                <a:latin typeface="Meiryo UI" pitchFamily="50" charset="-128"/>
                <a:ea typeface="Meiryo UI" pitchFamily="50" charset="-128"/>
              </a:rPr>
              <a:t>FFG</a:t>
            </a:r>
            <a:r>
              <a:rPr lang="ja-JP" altLang="en-US" smtClean="0">
                <a:latin typeface="Meiryo UI" pitchFamily="50" charset="-128"/>
                <a:ea typeface="Meiryo UI" pitchFamily="50" charset="-128"/>
              </a:rPr>
              <a:t>案件</a:t>
            </a:r>
            <a:r>
              <a:rPr lang="en-US" altLang="ja-JP" smtClean="0">
                <a:latin typeface="Meiryo UI" pitchFamily="50" charset="-128"/>
                <a:ea typeface="Meiryo UI" pitchFamily="50" charset="-128"/>
              </a:rPr>
              <a:t>/LUCA</a:t>
            </a:r>
            <a:r>
              <a:rPr lang="ja-JP" altLang="en-US" smtClean="0">
                <a:latin typeface="Meiryo UI" pitchFamily="50" charset="-128"/>
                <a:ea typeface="Meiryo UI" pitchFamily="50" charset="-128"/>
              </a:rPr>
              <a:t>に依存したものであり、他案件に</a:t>
            </a:r>
            <a:r>
              <a:rPr lang="en-US" altLang="ja-JP" smtClean="0">
                <a:latin typeface="Meiryo UI" pitchFamily="50" charset="-128"/>
                <a:ea typeface="Meiryo UI" pitchFamily="50" charset="-128"/>
              </a:rPr>
              <a:t/>
            </a:r>
            <a:br>
              <a:rPr lang="en-US" altLang="ja-JP" smtClean="0">
                <a:latin typeface="Meiryo UI" pitchFamily="50" charset="-128"/>
                <a:ea typeface="Meiryo UI" pitchFamily="50" charset="-128"/>
              </a:rPr>
            </a:br>
            <a:r>
              <a:rPr lang="ja-JP" altLang="en-US" smtClean="0">
                <a:latin typeface="Meiryo UI" pitchFamily="50" charset="-128"/>
                <a:ea typeface="Meiryo UI" pitchFamily="50" charset="-128"/>
              </a:rPr>
              <a:t>転用できない</a:t>
            </a:r>
            <a:endParaRPr lang="en-US" altLang="ja-JP" smtClean="0">
              <a:latin typeface="Meiryo UI" pitchFamily="50" charset="-128"/>
              <a:ea typeface="Meiryo UI" pitchFamily="50" charset="-128"/>
            </a:endParaRPr>
          </a:p>
        </p:txBody>
      </p:sp>
      <p:sp>
        <p:nvSpPr>
          <p:cNvPr id="16" name="正方形/長方形 15"/>
          <p:cNvSpPr/>
          <p:nvPr/>
        </p:nvSpPr>
        <p:spPr>
          <a:xfrm>
            <a:off x="1730765" y="3339030"/>
            <a:ext cx="2052000" cy="360000"/>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7" name="正方形/長方形 16"/>
          <p:cNvSpPr/>
          <p:nvPr/>
        </p:nvSpPr>
        <p:spPr>
          <a:xfrm>
            <a:off x="1730765" y="3843110"/>
            <a:ext cx="2052000" cy="576000"/>
          </a:xfrm>
          <a:prstGeom prst="rect">
            <a:avLst/>
          </a:prstGeom>
          <a:solidFill>
            <a:srgbClr val="FFCC66"/>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W</a:t>
            </a: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エンジン制御部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8" name="正方形/長方形 17"/>
          <p:cNvSpPr/>
          <p:nvPr/>
        </p:nvSpPr>
        <p:spPr>
          <a:xfrm>
            <a:off x="1730765" y="4554125"/>
            <a:ext cx="2052000" cy="36000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Polaris</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9" name="正方形/長方形 18"/>
          <p:cNvSpPr/>
          <p:nvPr/>
        </p:nvSpPr>
        <p:spPr>
          <a:xfrm>
            <a:off x="1001725" y="5733280"/>
            <a:ext cx="1476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20" name="正方形/長方形 19"/>
          <p:cNvSpPr/>
          <p:nvPr/>
        </p:nvSpPr>
        <p:spPr>
          <a:xfrm>
            <a:off x="2666910" y="5733279"/>
            <a:ext cx="1476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21" name="正方形/長方形 20"/>
          <p:cNvSpPr/>
          <p:nvPr/>
        </p:nvSpPr>
        <p:spPr>
          <a:xfrm>
            <a:off x="4332095" y="5733279"/>
            <a:ext cx="1476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メディアドライブ</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22" name="正方形/長方形 21"/>
          <p:cNvSpPr/>
          <p:nvPr/>
        </p:nvSpPr>
        <p:spPr>
          <a:xfrm>
            <a:off x="5952275" y="5733278"/>
            <a:ext cx="1476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シナモン</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cxnSp>
        <p:nvCxnSpPr>
          <p:cNvPr id="12" name="直線矢印コネクタ 11"/>
          <p:cNvCxnSpPr>
            <a:stCxn id="16" idx="2"/>
            <a:endCxn id="17" idx="0"/>
          </p:cNvCxnSpPr>
          <p:nvPr/>
        </p:nvCxnSpPr>
        <p:spPr>
          <a:xfrm>
            <a:off x="2756765" y="3699030"/>
            <a:ext cx="0" cy="144080"/>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7" idx="2"/>
            <a:endCxn id="18" idx="0"/>
          </p:cNvCxnSpPr>
          <p:nvPr/>
        </p:nvCxnSpPr>
        <p:spPr>
          <a:xfrm>
            <a:off x="2756765" y="4419110"/>
            <a:ext cx="0" cy="135015"/>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41" idx="2"/>
            <a:endCxn id="19" idx="0"/>
          </p:cNvCxnSpPr>
          <p:nvPr/>
        </p:nvCxnSpPr>
        <p:spPr>
          <a:xfrm rot="5400000">
            <a:off x="2090708" y="5067222"/>
            <a:ext cx="315075" cy="1017040"/>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41" idx="2"/>
            <a:endCxn id="20" idx="0"/>
          </p:cNvCxnSpPr>
          <p:nvPr/>
        </p:nvCxnSpPr>
        <p:spPr>
          <a:xfrm rot="16200000" flipH="1">
            <a:off x="2923300" y="5251669"/>
            <a:ext cx="315074" cy="648145"/>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41" idx="2"/>
            <a:endCxn id="21" idx="0"/>
          </p:cNvCxnSpPr>
          <p:nvPr/>
        </p:nvCxnSpPr>
        <p:spPr>
          <a:xfrm rot="16200000" flipH="1">
            <a:off x="3755893" y="4419077"/>
            <a:ext cx="315074" cy="2313330"/>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a:stCxn id="41" idx="2"/>
            <a:endCxn id="22" idx="0"/>
          </p:cNvCxnSpPr>
          <p:nvPr/>
        </p:nvCxnSpPr>
        <p:spPr>
          <a:xfrm rot="16200000" flipH="1">
            <a:off x="4565984" y="3608986"/>
            <a:ext cx="315073" cy="3933510"/>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1730765" y="5058205"/>
            <a:ext cx="2052000" cy="360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ICR</a:t>
            </a:r>
            <a:r>
              <a:rPr lang="ja-JP" altLang="en-US" sz="1400" b="1" smtClean="0">
                <a:solidFill>
                  <a:schemeClr val="tx1"/>
                </a:solidFill>
                <a:latin typeface="Meiryo UI" pitchFamily="50" charset="-128"/>
                <a:ea typeface="Meiryo UI" pitchFamily="50" charset="-128"/>
                <a:cs typeface="メイリオ" panose="020B0604030504040204" pitchFamily="50" charset="-128"/>
              </a:rPr>
              <a:t>制御コンポーネント</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cxnSp>
        <p:nvCxnSpPr>
          <p:cNvPr id="47" name="直線矢印コネクタ 46"/>
          <p:cNvCxnSpPr>
            <a:stCxn id="18" idx="2"/>
            <a:endCxn id="41" idx="0"/>
          </p:cNvCxnSpPr>
          <p:nvPr/>
        </p:nvCxnSpPr>
        <p:spPr>
          <a:xfrm>
            <a:off x="2756765" y="4914125"/>
            <a:ext cx="0" cy="144080"/>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0" name="直線矢印コネクタ 59"/>
          <p:cNvCxnSpPr>
            <a:stCxn id="56" idx="2"/>
            <a:endCxn id="57" idx="0"/>
          </p:cNvCxnSpPr>
          <p:nvPr/>
        </p:nvCxnSpPr>
        <p:spPr>
          <a:xfrm rot="5400000">
            <a:off x="6483051" y="3330014"/>
            <a:ext cx="319587" cy="1327648"/>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59"/>
          <p:cNvCxnSpPr>
            <a:stCxn id="56" idx="2"/>
            <a:endCxn id="58" idx="0"/>
          </p:cNvCxnSpPr>
          <p:nvPr/>
        </p:nvCxnSpPr>
        <p:spPr>
          <a:xfrm rot="16200000" flipH="1">
            <a:off x="7810698" y="3330014"/>
            <a:ext cx="319587" cy="1327647"/>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59"/>
          <p:cNvCxnSpPr>
            <a:stCxn id="57" idx="2"/>
            <a:endCxn id="59" idx="0"/>
          </p:cNvCxnSpPr>
          <p:nvPr/>
        </p:nvCxnSpPr>
        <p:spPr>
          <a:xfrm rot="16200000" flipH="1">
            <a:off x="6513411" y="4109744"/>
            <a:ext cx="258867" cy="1327648"/>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直線矢印コネクタ 59"/>
          <p:cNvCxnSpPr>
            <a:stCxn id="58" idx="2"/>
            <a:endCxn id="59" idx="0"/>
          </p:cNvCxnSpPr>
          <p:nvPr/>
        </p:nvCxnSpPr>
        <p:spPr>
          <a:xfrm rot="5400000">
            <a:off x="7841059" y="4109745"/>
            <a:ext cx="258867" cy="1327647"/>
          </a:xfrm>
          <a:prstGeom prst="bentConnector3">
            <a:avLst>
              <a:gd name="adj1" fmla="val 50000"/>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8" name="角丸四角形吹き出し 77"/>
          <p:cNvSpPr/>
          <p:nvPr/>
        </p:nvSpPr>
        <p:spPr>
          <a:xfrm>
            <a:off x="7573809" y="5634245"/>
            <a:ext cx="2070230" cy="540060"/>
          </a:xfrm>
          <a:prstGeom prst="wedgeRoundRectCallout">
            <a:avLst>
              <a:gd name="adj1" fmla="val -47007"/>
              <a:gd name="adj2" fmla="val -84866"/>
              <a:gd name="adj3" fmla="val 16667"/>
            </a:avLst>
          </a:prstGeom>
          <a:solidFill>
            <a:schemeClr val="bg1">
              <a:lumMod val="7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kumimoji="1" lang="en-US" altLang="ja-JP" sz="1400" smtClean="0">
                <a:latin typeface="Meiryo UI" pitchFamily="50" charset="-128"/>
                <a:ea typeface="Meiryo UI" pitchFamily="50" charset="-128"/>
              </a:rPr>
              <a:t>FFG</a:t>
            </a:r>
            <a:r>
              <a:rPr lang="ja-JP" altLang="en-US" sz="1400" smtClean="0">
                <a:latin typeface="Meiryo UI" pitchFamily="50" charset="-128"/>
                <a:ea typeface="Meiryo UI" pitchFamily="50" charset="-128"/>
              </a:rPr>
              <a:t>案件のナレッジが</a:t>
            </a:r>
            <a:endParaRPr lang="en-US" altLang="ja-JP" sz="1400" smtClean="0">
              <a:latin typeface="Meiryo UI" pitchFamily="50" charset="-128"/>
              <a:ea typeface="Meiryo UI" pitchFamily="50" charset="-128"/>
            </a:endParaRPr>
          </a:p>
          <a:p>
            <a:r>
              <a:rPr lang="ja-JP" altLang="en-US" sz="1400" smtClean="0">
                <a:latin typeface="Meiryo UI" pitchFamily="50" charset="-128"/>
                <a:ea typeface="Meiryo UI" pitchFamily="50" charset="-128"/>
              </a:rPr>
              <a:t>詰まった認識処理ロジック</a:t>
            </a:r>
            <a:endParaRPr lang="en-US" altLang="ja-JP" sz="1400" smtClean="0">
              <a:latin typeface="Meiryo UI" pitchFamily="50" charset="-128"/>
              <a:ea typeface="Meiryo UI" pitchFamily="50" charset="-128"/>
            </a:endParaRPr>
          </a:p>
        </p:txBody>
      </p:sp>
      <p:sp>
        <p:nvSpPr>
          <p:cNvPr id="81" name="角丸四角形吹き出し 80"/>
          <p:cNvSpPr/>
          <p:nvPr/>
        </p:nvSpPr>
        <p:spPr>
          <a:xfrm>
            <a:off x="92630" y="3491417"/>
            <a:ext cx="2070230" cy="628817"/>
          </a:xfrm>
          <a:prstGeom prst="wedgeRoundRectCallout">
            <a:avLst>
              <a:gd name="adj1" fmla="val 44194"/>
              <a:gd name="adj2" fmla="val 77311"/>
              <a:gd name="adj3" fmla="val 16667"/>
            </a:avLst>
          </a:prstGeom>
          <a:solidFill>
            <a:schemeClr val="bg1">
              <a:lumMod val="7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en-US" altLang="ja-JP" sz="1400" smtClean="0">
                <a:latin typeface="Meiryo UI" pitchFamily="50" charset="-128"/>
                <a:ea typeface="Meiryo UI" pitchFamily="50" charset="-128"/>
              </a:rPr>
              <a:t>LUCA</a:t>
            </a:r>
            <a:r>
              <a:rPr lang="ja-JP" altLang="en-US" sz="1400" smtClean="0">
                <a:latin typeface="Meiryo UI" pitchFamily="50" charset="-128"/>
                <a:ea typeface="Meiryo UI" pitchFamily="50" charset="-128"/>
              </a:rPr>
              <a:t>の一部として機能するため他案件に転用できない</a:t>
            </a:r>
            <a:endParaRPr lang="en-US" altLang="ja-JP" sz="1400" smtClean="0">
              <a:latin typeface="Meiryo UI" pitchFamily="50" charset="-128"/>
              <a:ea typeface="Meiryo UI" pitchFamily="50" charset="-128"/>
            </a:endParaRPr>
          </a:p>
        </p:txBody>
      </p:sp>
      <p:sp>
        <p:nvSpPr>
          <p:cNvPr id="91" name="フリーフォーム 90"/>
          <p:cNvSpPr/>
          <p:nvPr/>
        </p:nvSpPr>
        <p:spPr>
          <a:xfrm>
            <a:off x="1456267" y="4301067"/>
            <a:ext cx="1286933" cy="1507066"/>
          </a:xfrm>
          <a:custGeom>
            <a:avLst/>
            <a:gdLst>
              <a:gd name="connsiteX0" fmla="*/ 1286933 w 1286933"/>
              <a:gd name="connsiteY0" fmla="*/ 0 h 1507066"/>
              <a:gd name="connsiteX1" fmla="*/ 0 w 1286933"/>
              <a:gd name="connsiteY1" fmla="*/ 592666 h 1507066"/>
              <a:gd name="connsiteX2" fmla="*/ 0 w 1286933"/>
              <a:gd name="connsiteY2" fmla="*/ 1507066 h 1507066"/>
            </a:gdLst>
            <a:ahLst/>
            <a:cxnLst>
              <a:cxn ang="0">
                <a:pos x="connsiteX0" y="connsiteY0"/>
              </a:cxn>
              <a:cxn ang="0">
                <a:pos x="connsiteX1" y="connsiteY1"/>
              </a:cxn>
              <a:cxn ang="0">
                <a:pos x="connsiteX2" y="connsiteY2"/>
              </a:cxn>
            </a:cxnLst>
            <a:rect l="l" t="t" r="r" b="b"/>
            <a:pathLst>
              <a:path w="1286933" h="1507066">
                <a:moveTo>
                  <a:pt x="1286933" y="0"/>
                </a:moveTo>
                <a:lnTo>
                  <a:pt x="0" y="592666"/>
                </a:lnTo>
                <a:lnTo>
                  <a:pt x="0" y="1507066"/>
                </a:lnTo>
              </a:path>
            </a:pathLst>
          </a:custGeom>
          <a:noFill/>
          <a:ln w="66675">
            <a:solidFill>
              <a:srgbClr val="FF6600"/>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92" name="フリーフォーム 91"/>
          <p:cNvSpPr/>
          <p:nvPr/>
        </p:nvSpPr>
        <p:spPr>
          <a:xfrm>
            <a:off x="2751667" y="4292600"/>
            <a:ext cx="1175278" cy="1507067"/>
          </a:xfrm>
          <a:custGeom>
            <a:avLst/>
            <a:gdLst>
              <a:gd name="connsiteX0" fmla="*/ 0 w 821266"/>
              <a:gd name="connsiteY0" fmla="*/ 0 h 1507067"/>
              <a:gd name="connsiteX1" fmla="*/ 812800 w 821266"/>
              <a:gd name="connsiteY1" fmla="*/ 508000 h 1507067"/>
              <a:gd name="connsiteX2" fmla="*/ 821266 w 821266"/>
              <a:gd name="connsiteY2" fmla="*/ 1507067 h 1507067"/>
            </a:gdLst>
            <a:ahLst/>
            <a:cxnLst>
              <a:cxn ang="0">
                <a:pos x="connsiteX0" y="connsiteY0"/>
              </a:cxn>
              <a:cxn ang="0">
                <a:pos x="connsiteX1" y="connsiteY1"/>
              </a:cxn>
              <a:cxn ang="0">
                <a:pos x="connsiteX2" y="connsiteY2"/>
              </a:cxn>
            </a:cxnLst>
            <a:rect l="l" t="t" r="r" b="b"/>
            <a:pathLst>
              <a:path w="821266" h="1507067">
                <a:moveTo>
                  <a:pt x="0" y="0"/>
                </a:moveTo>
                <a:lnTo>
                  <a:pt x="812800" y="508000"/>
                </a:lnTo>
                <a:lnTo>
                  <a:pt x="821266" y="1507067"/>
                </a:lnTo>
              </a:path>
            </a:pathLst>
          </a:custGeom>
          <a:noFill/>
          <a:ln w="66675">
            <a:solidFill>
              <a:srgbClr val="FF6600"/>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93" name="フリーフォーム 92"/>
          <p:cNvSpPr/>
          <p:nvPr/>
        </p:nvSpPr>
        <p:spPr>
          <a:xfrm>
            <a:off x="2751667" y="4284133"/>
            <a:ext cx="1981200" cy="1524000"/>
          </a:xfrm>
          <a:custGeom>
            <a:avLst/>
            <a:gdLst>
              <a:gd name="connsiteX0" fmla="*/ 0 w 1981200"/>
              <a:gd name="connsiteY0" fmla="*/ 0 h 1524000"/>
              <a:gd name="connsiteX1" fmla="*/ 1981200 w 1981200"/>
              <a:gd name="connsiteY1" fmla="*/ 541867 h 1524000"/>
              <a:gd name="connsiteX2" fmla="*/ 1981200 w 1981200"/>
              <a:gd name="connsiteY2" fmla="*/ 1524000 h 1524000"/>
              <a:gd name="connsiteX0" fmla="*/ 0 w 1981200"/>
              <a:gd name="connsiteY0" fmla="*/ 0 h 1524000"/>
              <a:gd name="connsiteX1" fmla="*/ 1981200 w 1981200"/>
              <a:gd name="connsiteY1" fmla="*/ 711200 h 1524000"/>
              <a:gd name="connsiteX2" fmla="*/ 1981200 w 1981200"/>
              <a:gd name="connsiteY2" fmla="*/ 1524000 h 1524000"/>
            </a:gdLst>
            <a:ahLst/>
            <a:cxnLst>
              <a:cxn ang="0">
                <a:pos x="connsiteX0" y="connsiteY0"/>
              </a:cxn>
              <a:cxn ang="0">
                <a:pos x="connsiteX1" y="connsiteY1"/>
              </a:cxn>
              <a:cxn ang="0">
                <a:pos x="connsiteX2" y="connsiteY2"/>
              </a:cxn>
            </a:cxnLst>
            <a:rect l="l" t="t" r="r" b="b"/>
            <a:pathLst>
              <a:path w="1981200" h="1524000">
                <a:moveTo>
                  <a:pt x="0" y="0"/>
                </a:moveTo>
                <a:lnTo>
                  <a:pt x="1981200" y="711200"/>
                </a:lnTo>
                <a:lnTo>
                  <a:pt x="1981200" y="1524000"/>
                </a:lnTo>
              </a:path>
            </a:pathLst>
          </a:custGeom>
          <a:noFill/>
          <a:ln w="66675">
            <a:solidFill>
              <a:srgbClr val="FF6600"/>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94" name="フリーフォーム 93"/>
          <p:cNvSpPr/>
          <p:nvPr/>
        </p:nvSpPr>
        <p:spPr>
          <a:xfrm>
            <a:off x="2743200" y="4309534"/>
            <a:ext cx="3496733" cy="1540934"/>
          </a:xfrm>
          <a:custGeom>
            <a:avLst/>
            <a:gdLst>
              <a:gd name="connsiteX0" fmla="*/ 0 w 3496733"/>
              <a:gd name="connsiteY0" fmla="*/ 0 h 1583267"/>
              <a:gd name="connsiteX1" fmla="*/ 3496733 w 3496733"/>
              <a:gd name="connsiteY1" fmla="*/ 812800 h 1583267"/>
              <a:gd name="connsiteX2" fmla="*/ 3488267 w 3496733"/>
              <a:gd name="connsiteY2" fmla="*/ 1583267 h 1583267"/>
              <a:gd name="connsiteX0" fmla="*/ 0 w 3496733"/>
              <a:gd name="connsiteY0" fmla="*/ 0 h 1540934"/>
              <a:gd name="connsiteX1" fmla="*/ 3496733 w 3496733"/>
              <a:gd name="connsiteY1" fmla="*/ 770467 h 1540934"/>
              <a:gd name="connsiteX2" fmla="*/ 3488267 w 3496733"/>
              <a:gd name="connsiteY2" fmla="*/ 1540934 h 1540934"/>
            </a:gdLst>
            <a:ahLst/>
            <a:cxnLst>
              <a:cxn ang="0">
                <a:pos x="connsiteX0" y="connsiteY0"/>
              </a:cxn>
              <a:cxn ang="0">
                <a:pos x="connsiteX1" y="connsiteY1"/>
              </a:cxn>
              <a:cxn ang="0">
                <a:pos x="connsiteX2" y="connsiteY2"/>
              </a:cxn>
            </a:cxnLst>
            <a:rect l="l" t="t" r="r" b="b"/>
            <a:pathLst>
              <a:path w="3496733" h="1540934">
                <a:moveTo>
                  <a:pt x="0" y="0"/>
                </a:moveTo>
                <a:lnTo>
                  <a:pt x="3496733" y="770467"/>
                </a:lnTo>
                <a:lnTo>
                  <a:pt x="3488267" y="1540934"/>
                </a:lnTo>
              </a:path>
            </a:pathLst>
          </a:custGeom>
          <a:noFill/>
          <a:ln w="66675">
            <a:solidFill>
              <a:srgbClr val="FF6600"/>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83" name="角丸四角形吹き出し 82"/>
          <p:cNvSpPr/>
          <p:nvPr/>
        </p:nvSpPr>
        <p:spPr>
          <a:xfrm>
            <a:off x="2774163" y="6169944"/>
            <a:ext cx="2070230" cy="628817"/>
          </a:xfrm>
          <a:prstGeom prst="wedgeRoundRectCallout">
            <a:avLst>
              <a:gd name="adj1" fmla="val 63416"/>
              <a:gd name="adj2" fmla="val -55987"/>
              <a:gd name="adj3" fmla="val 16667"/>
            </a:avLst>
          </a:prstGeom>
          <a:solidFill>
            <a:schemeClr val="bg1">
              <a:lumMod val="7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sz="1400" smtClean="0">
                <a:latin typeface="Meiryo UI" pitchFamily="50" charset="-128"/>
                <a:ea typeface="Meiryo UI" pitchFamily="50" charset="-128"/>
              </a:rPr>
              <a:t>新規</a:t>
            </a:r>
            <a:r>
              <a:rPr lang="en-US" altLang="ja-JP" sz="1400" smtClean="0">
                <a:latin typeface="Meiryo UI" pitchFamily="50" charset="-128"/>
                <a:ea typeface="Meiryo UI" pitchFamily="50" charset="-128"/>
              </a:rPr>
              <a:t>OCR</a:t>
            </a:r>
            <a:r>
              <a:rPr lang="ja-JP" altLang="en-US" sz="1400" smtClean="0">
                <a:latin typeface="Meiryo UI" pitchFamily="50" charset="-128"/>
                <a:ea typeface="Meiryo UI" pitchFamily="50" charset="-128"/>
              </a:rPr>
              <a:t>エンジンの組み込みコストが案件にかかる</a:t>
            </a:r>
            <a:endParaRPr lang="en-US" altLang="ja-JP" sz="1400" smtClean="0">
              <a:latin typeface="Meiryo UI" pitchFamily="50" charset="-128"/>
              <a:ea typeface="Meiryo UI" pitchFamily="50" charset="-128"/>
            </a:endParaRPr>
          </a:p>
        </p:txBody>
      </p:sp>
      <p:sp>
        <p:nvSpPr>
          <p:cNvPr id="56" name="正方形/長方形 55"/>
          <p:cNvSpPr/>
          <p:nvPr/>
        </p:nvSpPr>
        <p:spPr>
          <a:xfrm>
            <a:off x="5799000" y="3343542"/>
            <a:ext cx="3015335" cy="490503"/>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①準定型</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エンジンで</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項目抽出</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grpSp>
        <p:nvGrpSpPr>
          <p:cNvPr id="75" name="グループ化 74"/>
          <p:cNvGrpSpPr/>
          <p:nvPr/>
        </p:nvGrpSpPr>
        <p:grpSpPr>
          <a:xfrm>
            <a:off x="5133020" y="4153632"/>
            <a:ext cx="4347295" cy="490503"/>
            <a:chOff x="4547955" y="3386868"/>
            <a:chExt cx="4347295" cy="490503"/>
          </a:xfrm>
          <a:solidFill>
            <a:srgbClr val="99FF99"/>
          </a:solidFill>
        </p:grpSpPr>
        <p:sp>
          <p:nvSpPr>
            <p:cNvPr id="57" name="正方形/長方形 56"/>
            <p:cNvSpPr/>
            <p:nvPr/>
          </p:nvSpPr>
          <p:spPr>
            <a:xfrm>
              <a:off x="4547955" y="3386868"/>
              <a:ext cx="1692000" cy="490503"/>
            </a:xfrm>
            <a:prstGeom prst="rect">
              <a:avLst/>
            </a:prstGeom>
            <a:grp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②</a:t>
              </a: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で文字認識</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58" name="正方形/長方形 57"/>
            <p:cNvSpPr/>
            <p:nvPr/>
          </p:nvSpPr>
          <p:spPr>
            <a:xfrm>
              <a:off x="7203250" y="3386868"/>
              <a:ext cx="1692000" cy="490503"/>
            </a:xfrm>
            <a:prstGeom prst="rect">
              <a:avLst/>
            </a:prstGeom>
            <a:grp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③メディアドライブ</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で文字認識</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grpSp>
      <p:sp>
        <p:nvSpPr>
          <p:cNvPr id="59" name="正方形/長方形 58"/>
          <p:cNvSpPr/>
          <p:nvPr/>
        </p:nvSpPr>
        <p:spPr>
          <a:xfrm>
            <a:off x="5799000" y="4903002"/>
            <a:ext cx="3015335" cy="490503"/>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②と③の結果を突合</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→等しければ「正読」と判断</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Tree>
    <p:extLst>
      <p:ext uri="{BB962C8B-B14F-4D97-AF65-F5344CB8AC3E}">
        <p14:creationId xmlns:p14="http://schemas.microsoft.com/office/powerpoint/2010/main" val="2866878262"/>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10</a:t>
            </a:fld>
            <a:endParaRPr lang="ja-JP" altLang="en-US" dirty="0" smtClean="0">
              <a:solidFill>
                <a:prstClr val="black"/>
              </a:solidFill>
            </a:endParaRPr>
          </a:p>
        </p:txBody>
      </p:sp>
      <p:sp>
        <p:nvSpPr>
          <p:cNvPr id="55" name="テキスト ボックス 54"/>
          <p:cNvSpPr txBox="1">
            <a:spLocks noChangeArrowheads="1"/>
          </p:cNvSpPr>
          <p:nvPr/>
        </p:nvSpPr>
        <p:spPr bwMode="auto">
          <a:xfrm>
            <a:off x="182470" y="784734"/>
            <a:ext cx="9458260" cy="1477328"/>
          </a:xfrm>
          <a:prstGeom prst="rect">
            <a:avLst/>
          </a:prstGeom>
          <a:noFill/>
          <a:ln w="9525">
            <a:noFill/>
            <a:miter lim="800000"/>
            <a:headEnd/>
            <a:tailEnd/>
          </a:ln>
        </p:spPr>
        <p:txBody>
          <a:bodyPr wrap="square">
            <a:spAutoFit/>
          </a:bodyPr>
          <a:lstStyle/>
          <a:p>
            <a:pPr marL="342900" lvl="2" indent="-342900">
              <a:buClr>
                <a:schemeClr val="tx1"/>
              </a:buClr>
              <a:buFont typeface="+mj-ea"/>
              <a:buAutoNum type="circleNumDbPlain" startAt="3"/>
            </a:pPr>
            <a:r>
              <a:rPr lang="ja-JP" altLang="en-US" smtClean="0">
                <a:latin typeface="Meiryo UI" pitchFamily="50" charset="-128"/>
                <a:ea typeface="Meiryo UI" pitchFamily="50" charset="-128"/>
              </a:rPr>
              <a:t>単純に複数の</a:t>
            </a:r>
            <a:r>
              <a:rPr lang="en-US" altLang="ja-JP" smtClean="0">
                <a:latin typeface="Meiryo UI" pitchFamily="50" charset="-128"/>
                <a:ea typeface="Meiryo UI" pitchFamily="50" charset="-128"/>
              </a:rPr>
              <a:t>OCR</a:t>
            </a:r>
            <a:r>
              <a:rPr lang="ja-JP" altLang="en-US" smtClean="0">
                <a:latin typeface="Meiryo UI" pitchFamily="50" charset="-128"/>
                <a:ea typeface="Meiryo UI" pitchFamily="50" charset="-128"/>
              </a:rPr>
              <a:t>エンジンを組み合わせただけでは良好な認識率が得られないため、認識率向上対策を試行錯誤の上で進めなければいけなくなった</a:t>
            </a:r>
            <a:endParaRPr lang="en-US" altLang="ja-JP" smtClean="0">
              <a:latin typeface="Meiryo UI" pitchFamily="50" charset="-128"/>
              <a:ea typeface="Meiryo UI" pitchFamily="50" charset="-128"/>
            </a:endParaRPr>
          </a:p>
          <a:p>
            <a:pPr marL="800100" lvl="3" indent="-342900">
              <a:buClr>
                <a:schemeClr val="tx1"/>
              </a:buClr>
              <a:buFont typeface="Meiryo UI" panose="020B0604030504040204" pitchFamily="50" charset="-128"/>
              <a:buChar char="▶"/>
            </a:pPr>
            <a:r>
              <a:rPr lang="ja-JP" altLang="en-US" smtClean="0">
                <a:latin typeface="Meiryo UI" pitchFamily="50" charset="-128"/>
                <a:ea typeface="Meiryo UI" pitchFamily="50" charset="-128"/>
              </a:rPr>
              <a:t>イメージ品質向上を目的として</a:t>
            </a:r>
            <a:r>
              <a:rPr lang="en-US" altLang="ja-JP" smtClean="0">
                <a:latin typeface="Meiryo UI" pitchFamily="50" charset="-128"/>
                <a:ea typeface="Meiryo UI" pitchFamily="50" charset="-128"/>
              </a:rPr>
              <a:t>999Capture</a:t>
            </a:r>
            <a:r>
              <a:rPr lang="ja-JP" altLang="en-US" smtClean="0">
                <a:latin typeface="Meiryo UI" pitchFamily="50" charset="-128"/>
                <a:ea typeface="Meiryo UI" pitchFamily="50" charset="-128"/>
              </a:rPr>
              <a:t>を追加導入</a:t>
            </a:r>
            <a:endParaRPr lang="en-US" altLang="ja-JP" smtClean="0">
              <a:latin typeface="Meiryo UI" pitchFamily="50" charset="-128"/>
              <a:ea typeface="Meiryo UI" pitchFamily="50" charset="-128"/>
            </a:endParaRPr>
          </a:p>
          <a:p>
            <a:pPr marL="800100" lvl="3" indent="-342900">
              <a:buClr>
                <a:schemeClr val="tx1"/>
              </a:buClr>
              <a:buFont typeface="Meiryo UI" panose="020B0604030504040204" pitchFamily="50" charset="-128"/>
              <a:buChar char="▶"/>
            </a:pPr>
            <a:r>
              <a:rPr lang="ja-JP" altLang="en-US" smtClean="0">
                <a:latin typeface="Meiryo UI" pitchFamily="50" charset="-128"/>
                <a:ea typeface="Meiryo UI" pitchFamily="50" charset="-128"/>
              </a:rPr>
              <a:t>認識対象イメージの受け渡しが「</a:t>
            </a:r>
            <a:r>
              <a:rPr lang="en-US" altLang="ja-JP" smtClean="0">
                <a:latin typeface="Meiryo UI" pitchFamily="50" charset="-128"/>
                <a:ea typeface="Meiryo UI" pitchFamily="50" charset="-128"/>
              </a:rPr>
              <a:t>W</a:t>
            </a:r>
            <a:r>
              <a:rPr lang="ja-JP" altLang="en-US" smtClean="0">
                <a:latin typeface="Meiryo UI" pitchFamily="50" charset="-128"/>
                <a:ea typeface="Meiryo UI" pitchFamily="50" charset="-128"/>
              </a:rPr>
              <a:t>エンジン制御部」だけでなくシステム全体にまたがる構造の</a:t>
            </a:r>
            <a:r>
              <a:rPr lang="en-US" altLang="ja-JP" smtClean="0">
                <a:latin typeface="Meiryo UI" pitchFamily="50" charset="-128"/>
                <a:ea typeface="Meiryo UI" pitchFamily="50" charset="-128"/>
              </a:rPr>
              <a:t/>
            </a:r>
            <a:br>
              <a:rPr lang="en-US" altLang="ja-JP" smtClean="0">
                <a:latin typeface="Meiryo UI" pitchFamily="50" charset="-128"/>
                <a:ea typeface="Meiryo UI" pitchFamily="50" charset="-128"/>
              </a:rPr>
            </a:br>
            <a:r>
              <a:rPr lang="ja-JP" altLang="en-US" smtClean="0">
                <a:latin typeface="Meiryo UI" pitchFamily="50" charset="-128"/>
                <a:ea typeface="Meiryo UI" pitchFamily="50" charset="-128"/>
              </a:rPr>
              <a:t>ため、</a:t>
            </a:r>
            <a:r>
              <a:rPr lang="en-US" altLang="ja-JP" smtClean="0">
                <a:latin typeface="Meiryo UI" pitchFamily="50" charset="-128"/>
                <a:ea typeface="Meiryo UI" pitchFamily="50" charset="-128"/>
              </a:rPr>
              <a:t>LUCA/</a:t>
            </a:r>
            <a:r>
              <a:rPr lang="ja-JP" altLang="en-US" smtClean="0">
                <a:latin typeface="Meiryo UI" pitchFamily="50" charset="-128"/>
                <a:ea typeface="Meiryo UI" pitchFamily="50" charset="-128"/>
              </a:rPr>
              <a:t>準定型</a:t>
            </a:r>
            <a:r>
              <a:rPr lang="en-US" altLang="ja-JP" smtClean="0">
                <a:latin typeface="Meiryo UI" pitchFamily="50" charset="-128"/>
                <a:ea typeface="Meiryo UI" pitchFamily="50" charset="-128"/>
              </a:rPr>
              <a:t>OCR/Polaris</a:t>
            </a:r>
            <a:r>
              <a:rPr lang="ja-JP" altLang="en-US" smtClean="0">
                <a:latin typeface="Meiryo UI" pitchFamily="50" charset="-128"/>
                <a:ea typeface="Meiryo UI" pitchFamily="50" charset="-128"/>
              </a:rPr>
              <a:t>にも手を加える必要が発生</a:t>
            </a:r>
            <a:endParaRPr lang="en-US" altLang="ja-JP" smtClean="0">
              <a:latin typeface="Meiryo UI" pitchFamily="50" charset="-128"/>
              <a:ea typeface="Meiryo UI" pitchFamily="50" charset="-128"/>
            </a:endParaRPr>
          </a:p>
        </p:txBody>
      </p:sp>
      <p:sp>
        <p:nvSpPr>
          <p:cNvPr id="6" name="正方形/長方形 5"/>
          <p:cNvSpPr/>
          <p:nvPr/>
        </p:nvSpPr>
        <p:spPr>
          <a:xfrm>
            <a:off x="1550850" y="3013110"/>
            <a:ext cx="1331920" cy="477005"/>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8" name="メモ 7"/>
          <p:cNvSpPr/>
          <p:nvPr/>
        </p:nvSpPr>
        <p:spPr>
          <a:xfrm>
            <a:off x="583730" y="2989141"/>
            <a:ext cx="504070" cy="524942"/>
          </a:xfrm>
          <a:prstGeom prst="foldedCorner">
            <a:avLst>
              <a:gd name="adj" fmla="val 2112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endPar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6168135" y="2656002"/>
            <a:ext cx="1476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 name="正方形/長方形 12"/>
          <p:cNvSpPr/>
          <p:nvPr/>
        </p:nvSpPr>
        <p:spPr>
          <a:xfrm>
            <a:off x="3332612" y="3031100"/>
            <a:ext cx="1476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4" name="正方形/長方形 13"/>
          <p:cNvSpPr/>
          <p:nvPr/>
        </p:nvSpPr>
        <p:spPr>
          <a:xfrm>
            <a:off x="6168135" y="3420251"/>
            <a:ext cx="1476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メディアドライブ</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5" name="メモ 14"/>
          <p:cNvSpPr/>
          <p:nvPr/>
        </p:nvSpPr>
        <p:spPr>
          <a:xfrm>
            <a:off x="5109310" y="2989141"/>
            <a:ext cx="504070" cy="524942"/>
          </a:xfrm>
          <a:prstGeom prst="foldedCorner">
            <a:avLst>
              <a:gd name="adj" fmla="val 2112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endPar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8112695" y="3006361"/>
            <a:ext cx="1331920" cy="490503"/>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文字認識</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結果突合</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cxnSp>
        <p:nvCxnSpPr>
          <p:cNvPr id="17" name="直線矢印コネクタ 16"/>
          <p:cNvCxnSpPr>
            <a:stCxn id="8" idx="3"/>
            <a:endCxn id="6" idx="1"/>
          </p:cNvCxnSpPr>
          <p:nvPr/>
        </p:nvCxnSpPr>
        <p:spPr>
          <a:xfrm>
            <a:off x="1087800" y="3251612"/>
            <a:ext cx="463050" cy="1"/>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6" idx="3"/>
            <a:endCxn id="13" idx="1"/>
          </p:cNvCxnSpPr>
          <p:nvPr/>
        </p:nvCxnSpPr>
        <p:spPr>
          <a:xfrm>
            <a:off x="2882770" y="3251613"/>
            <a:ext cx="449842" cy="0"/>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3" idx="3"/>
            <a:endCxn id="15" idx="1"/>
          </p:cNvCxnSpPr>
          <p:nvPr/>
        </p:nvCxnSpPr>
        <p:spPr>
          <a:xfrm flipV="1">
            <a:off x="4808612" y="3251612"/>
            <a:ext cx="300698" cy="1"/>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15" idx="3"/>
            <a:endCxn id="12" idx="1"/>
          </p:cNvCxnSpPr>
          <p:nvPr/>
        </p:nvCxnSpPr>
        <p:spPr>
          <a:xfrm flipV="1">
            <a:off x="5613380" y="2876515"/>
            <a:ext cx="554755" cy="375097"/>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15" idx="3"/>
            <a:endCxn id="14" idx="1"/>
          </p:cNvCxnSpPr>
          <p:nvPr/>
        </p:nvCxnSpPr>
        <p:spPr>
          <a:xfrm>
            <a:off x="5613380" y="3251612"/>
            <a:ext cx="554755" cy="389152"/>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2" idx="3"/>
            <a:endCxn id="16" idx="1"/>
          </p:cNvCxnSpPr>
          <p:nvPr/>
        </p:nvCxnSpPr>
        <p:spPr>
          <a:xfrm>
            <a:off x="7644135" y="2876515"/>
            <a:ext cx="468560" cy="375098"/>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14" idx="3"/>
            <a:endCxn id="16" idx="1"/>
          </p:cNvCxnSpPr>
          <p:nvPr/>
        </p:nvCxnSpPr>
        <p:spPr>
          <a:xfrm flipV="1">
            <a:off x="7644135" y="3251613"/>
            <a:ext cx="468560" cy="389151"/>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200815" y="3595758"/>
            <a:ext cx="1269899" cy="307777"/>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スキャンイメージ</a:t>
            </a:r>
          </a:p>
        </p:txBody>
      </p:sp>
      <p:sp>
        <p:nvSpPr>
          <p:cNvPr id="40" name="正方形/長方形 39"/>
          <p:cNvSpPr/>
          <p:nvPr/>
        </p:nvSpPr>
        <p:spPr>
          <a:xfrm>
            <a:off x="583730" y="2403227"/>
            <a:ext cx="1668970" cy="351016"/>
          </a:xfrm>
          <a:prstGeom prst="rect">
            <a:avLst/>
          </a:prstGeom>
          <a:solidFill>
            <a:schemeClr val="tx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600" b="1" smtClean="0">
                <a:solidFill>
                  <a:schemeClr val="bg1"/>
                </a:solidFill>
                <a:latin typeface="Meiryo UI" pitchFamily="50" charset="-128"/>
                <a:ea typeface="Meiryo UI" pitchFamily="50" charset="-128"/>
                <a:cs typeface="メイリオ" panose="020B0604030504040204" pitchFamily="50" charset="-128"/>
              </a:rPr>
              <a:t>元々の流れ</a:t>
            </a:r>
            <a:endParaRPr lang="en-US" altLang="ja-JP" sz="16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41" name="テキスト ボックス 40"/>
          <p:cNvSpPr txBox="1"/>
          <p:nvPr/>
        </p:nvSpPr>
        <p:spPr>
          <a:xfrm>
            <a:off x="4673211" y="3535850"/>
            <a:ext cx="1430200" cy="523220"/>
          </a:xfrm>
          <a:prstGeom prst="rect">
            <a:avLst/>
          </a:prstGeom>
          <a:noFill/>
        </p:spPr>
        <p:txBody>
          <a:bodyPr wrap="none" rtlCol="0">
            <a:spAutoFit/>
          </a:bodyPr>
          <a:lstStyle/>
          <a:p>
            <a:pPr algn="ctr"/>
            <a:r>
              <a:rPr kumimoji="1" lang="ja-JP" altLang="en-US" sz="1400" smtClean="0">
                <a:latin typeface="Meiryo UI" pitchFamily="50" charset="-128"/>
                <a:ea typeface="Meiryo UI" pitchFamily="50" charset="-128"/>
                <a:cs typeface="Meiryo UI" pitchFamily="50" charset="-128"/>
              </a:rPr>
              <a:t>補正済みイメージ</a:t>
            </a:r>
            <a:endParaRPr kumimoji="1" lang="en-US" altLang="ja-JP" sz="1400" smtClean="0">
              <a:latin typeface="Meiryo UI" pitchFamily="50" charset="-128"/>
              <a:ea typeface="Meiryo UI" pitchFamily="50" charset="-128"/>
              <a:cs typeface="Meiryo UI" pitchFamily="50" charset="-128"/>
            </a:endParaRPr>
          </a:p>
          <a:p>
            <a:pPr algn="ctr"/>
            <a:r>
              <a:rPr lang="ja-JP" altLang="en-US" sz="1400" smtClean="0">
                <a:latin typeface="Meiryo UI" pitchFamily="50" charset="-128"/>
                <a:ea typeface="Meiryo UI" pitchFamily="50" charset="-128"/>
                <a:cs typeface="Meiryo UI" pitchFamily="50" charset="-128"/>
              </a:rPr>
              <a:t>（傾き補正）</a:t>
            </a:r>
            <a:endParaRPr kumimoji="1" lang="ja-JP" altLang="en-US" sz="1400" smtClean="0">
              <a:latin typeface="Meiryo UI" pitchFamily="50" charset="-128"/>
              <a:ea typeface="Meiryo UI" pitchFamily="50" charset="-128"/>
              <a:cs typeface="Meiryo UI" pitchFamily="50" charset="-128"/>
            </a:endParaRPr>
          </a:p>
        </p:txBody>
      </p:sp>
      <p:sp>
        <p:nvSpPr>
          <p:cNvPr id="42" name="テキスト ボックス 41"/>
          <p:cNvSpPr txBox="1"/>
          <p:nvPr/>
        </p:nvSpPr>
        <p:spPr>
          <a:xfrm>
            <a:off x="3619207" y="2753270"/>
            <a:ext cx="902811" cy="307777"/>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項目抽出</a:t>
            </a:r>
          </a:p>
        </p:txBody>
      </p:sp>
      <p:sp>
        <p:nvSpPr>
          <p:cNvPr id="43" name="テキスト ボックス 42"/>
          <p:cNvSpPr txBox="1"/>
          <p:nvPr/>
        </p:nvSpPr>
        <p:spPr>
          <a:xfrm>
            <a:off x="6454730" y="2393230"/>
            <a:ext cx="902811" cy="307777"/>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文字認識</a:t>
            </a:r>
          </a:p>
        </p:txBody>
      </p:sp>
      <p:sp>
        <p:nvSpPr>
          <p:cNvPr id="44" name="正方形/長方形 43"/>
          <p:cNvSpPr/>
          <p:nvPr/>
        </p:nvSpPr>
        <p:spPr>
          <a:xfrm>
            <a:off x="587515" y="4104075"/>
            <a:ext cx="1668970" cy="351016"/>
          </a:xfrm>
          <a:prstGeom prst="rect">
            <a:avLst/>
          </a:prstGeom>
          <a:solidFill>
            <a:schemeClr val="tx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600" b="1" smtClean="0">
                <a:solidFill>
                  <a:schemeClr val="bg1"/>
                </a:solidFill>
                <a:latin typeface="Meiryo UI" pitchFamily="50" charset="-128"/>
                <a:ea typeface="Meiryo UI" pitchFamily="50" charset="-128"/>
                <a:cs typeface="メイリオ" panose="020B0604030504040204" pitchFamily="50" charset="-128"/>
              </a:rPr>
              <a:t>改訂後の流れ</a:t>
            </a:r>
            <a:endParaRPr lang="en-US" altLang="ja-JP" sz="16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46" name="メモ 45"/>
          <p:cNvSpPr/>
          <p:nvPr/>
        </p:nvSpPr>
        <p:spPr>
          <a:xfrm>
            <a:off x="475375" y="4794268"/>
            <a:ext cx="504070" cy="524942"/>
          </a:xfrm>
          <a:prstGeom prst="foldedCorner">
            <a:avLst>
              <a:gd name="adj" fmla="val 2112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endPar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直線矢印コネクタ 51"/>
          <p:cNvCxnSpPr>
            <a:stCxn id="46" idx="3"/>
            <a:endCxn id="62" idx="1"/>
          </p:cNvCxnSpPr>
          <p:nvPr/>
        </p:nvCxnSpPr>
        <p:spPr>
          <a:xfrm>
            <a:off x="979445" y="5056739"/>
            <a:ext cx="238139" cy="1"/>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460" y="5461483"/>
            <a:ext cx="1269899" cy="307777"/>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スキャンイメージ</a:t>
            </a:r>
          </a:p>
        </p:txBody>
      </p:sp>
      <p:sp>
        <p:nvSpPr>
          <p:cNvPr id="62" name="正方形/長方形 61"/>
          <p:cNvSpPr/>
          <p:nvPr/>
        </p:nvSpPr>
        <p:spPr>
          <a:xfrm>
            <a:off x="1217584" y="4836227"/>
            <a:ext cx="1044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999</a:t>
            </a:r>
          </a:p>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Capture</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65" name="メモ 64"/>
          <p:cNvSpPr/>
          <p:nvPr/>
        </p:nvSpPr>
        <p:spPr>
          <a:xfrm>
            <a:off x="2490740" y="4794268"/>
            <a:ext cx="504070" cy="524942"/>
          </a:xfrm>
          <a:prstGeom prst="foldedCorner">
            <a:avLst>
              <a:gd name="adj" fmla="val 2112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endPar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65"/>
          <p:cNvSpPr txBox="1"/>
          <p:nvPr/>
        </p:nvSpPr>
        <p:spPr>
          <a:xfrm>
            <a:off x="2027675" y="5461483"/>
            <a:ext cx="1430200" cy="738664"/>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補正済み</a:t>
            </a:r>
            <a:r>
              <a:rPr lang="ja-JP" altLang="en-US" sz="1400" smtClean="0">
                <a:latin typeface="Meiryo UI" pitchFamily="50" charset="-128"/>
                <a:ea typeface="Meiryo UI" pitchFamily="50" charset="-128"/>
                <a:cs typeface="Meiryo UI" pitchFamily="50" charset="-128"/>
              </a:rPr>
              <a:t>イメージ</a:t>
            </a:r>
            <a:endParaRPr lang="en-US" altLang="ja-JP" sz="1400" smtClean="0">
              <a:latin typeface="Meiryo UI" pitchFamily="50" charset="-128"/>
              <a:ea typeface="Meiryo UI" pitchFamily="50" charset="-128"/>
              <a:cs typeface="Meiryo UI" pitchFamily="50" charset="-128"/>
            </a:endParaRPr>
          </a:p>
          <a:p>
            <a:r>
              <a:rPr kumimoji="1" lang="ja-JP" altLang="en-US" sz="1400" smtClean="0">
                <a:latin typeface="Meiryo UI" pitchFamily="50" charset="-128"/>
                <a:ea typeface="Meiryo UI" pitchFamily="50" charset="-128"/>
                <a:cs typeface="Meiryo UI" pitchFamily="50" charset="-128"/>
              </a:rPr>
              <a:t>（傾き補正、</a:t>
            </a:r>
            <a:endParaRPr kumimoji="1" lang="en-US" altLang="ja-JP" sz="1400" smtClean="0">
              <a:latin typeface="Meiryo UI" pitchFamily="50" charset="-128"/>
              <a:ea typeface="Meiryo UI" pitchFamily="50" charset="-128"/>
              <a:cs typeface="Meiryo UI" pitchFamily="50" charset="-128"/>
            </a:endParaRPr>
          </a:p>
          <a:p>
            <a:r>
              <a:rPr lang="ja-JP" altLang="en-US" sz="1400" smtClean="0">
                <a:latin typeface="Meiryo UI" pitchFamily="50" charset="-128"/>
                <a:ea typeface="Meiryo UI" pitchFamily="50" charset="-128"/>
                <a:cs typeface="Meiryo UI" pitchFamily="50" charset="-128"/>
              </a:rPr>
              <a:t>　 ノイズ除去）</a:t>
            </a:r>
            <a:endParaRPr kumimoji="1" lang="en-US" altLang="ja-JP" sz="1400" smtClean="0">
              <a:latin typeface="Meiryo UI" pitchFamily="50" charset="-128"/>
              <a:ea typeface="Meiryo UI" pitchFamily="50" charset="-128"/>
              <a:cs typeface="Meiryo UI" pitchFamily="50" charset="-128"/>
            </a:endParaRPr>
          </a:p>
        </p:txBody>
      </p:sp>
      <p:sp>
        <p:nvSpPr>
          <p:cNvPr id="67" name="角丸四角形吹き出し 66"/>
          <p:cNvSpPr/>
          <p:nvPr/>
        </p:nvSpPr>
        <p:spPr>
          <a:xfrm>
            <a:off x="7719247" y="3750438"/>
            <a:ext cx="2070230" cy="628817"/>
          </a:xfrm>
          <a:prstGeom prst="wedgeRoundRectCallout">
            <a:avLst>
              <a:gd name="adj1" fmla="val -59685"/>
              <a:gd name="adj2" fmla="val -46562"/>
              <a:gd name="adj3" fmla="val 16667"/>
            </a:avLst>
          </a:prstGeom>
          <a:solidFill>
            <a:schemeClr val="bg1">
              <a:lumMod val="7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sz="1400" smtClean="0">
                <a:latin typeface="Meiryo UI" pitchFamily="50" charset="-128"/>
                <a:ea typeface="Meiryo UI" pitchFamily="50" charset="-128"/>
              </a:rPr>
              <a:t>罫線混入により</a:t>
            </a:r>
            <a:endParaRPr lang="en-US" altLang="ja-JP" sz="1400" smtClean="0">
              <a:latin typeface="Meiryo UI" pitchFamily="50" charset="-128"/>
              <a:ea typeface="Meiryo UI" pitchFamily="50" charset="-128"/>
            </a:endParaRPr>
          </a:p>
          <a:p>
            <a:r>
              <a:rPr lang="ja-JP" altLang="en-US" sz="1400" smtClean="0">
                <a:latin typeface="Meiryo UI" pitchFamily="50" charset="-128"/>
                <a:ea typeface="Meiryo UI" pitchFamily="50" charset="-128"/>
              </a:rPr>
              <a:t>正読できない率が高い</a:t>
            </a:r>
            <a:endParaRPr lang="en-US" altLang="ja-JP" sz="1400" smtClean="0">
              <a:latin typeface="Meiryo UI" pitchFamily="50" charset="-128"/>
              <a:ea typeface="Meiryo UI" pitchFamily="50" charset="-128"/>
            </a:endParaRPr>
          </a:p>
        </p:txBody>
      </p:sp>
      <p:cxnSp>
        <p:nvCxnSpPr>
          <p:cNvPr id="68" name="直線矢印コネクタ 67"/>
          <p:cNvCxnSpPr>
            <a:stCxn id="62" idx="3"/>
            <a:endCxn id="65" idx="1"/>
          </p:cNvCxnSpPr>
          <p:nvPr/>
        </p:nvCxnSpPr>
        <p:spPr>
          <a:xfrm flipV="1">
            <a:off x="2261584" y="5056739"/>
            <a:ext cx="229156" cy="1"/>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1" name="正方形/長方形 70"/>
          <p:cNvSpPr/>
          <p:nvPr/>
        </p:nvSpPr>
        <p:spPr>
          <a:xfrm>
            <a:off x="3197805" y="4818237"/>
            <a:ext cx="792000" cy="477005"/>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72" name="正方形/長方形 71"/>
          <p:cNvSpPr/>
          <p:nvPr/>
        </p:nvSpPr>
        <p:spPr>
          <a:xfrm>
            <a:off x="4232920" y="4836227"/>
            <a:ext cx="1044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73" name="正方形/長方形 72"/>
          <p:cNvSpPr/>
          <p:nvPr/>
        </p:nvSpPr>
        <p:spPr>
          <a:xfrm>
            <a:off x="5484175" y="4836227"/>
            <a:ext cx="1044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999</a:t>
            </a:r>
          </a:p>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Capture</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74" name="メモ 73"/>
          <p:cNvSpPr/>
          <p:nvPr/>
        </p:nvSpPr>
        <p:spPr>
          <a:xfrm>
            <a:off x="6725625" y="4794268"/>
            <a:ext cx="504070" cy="524942"/>
          </a:xfrm>
          <a:prstGeom prst="foldedCorner">
            <a:avLst>
              <a:gd name="adj" fmla="val 2112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endPar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p:cNvSpPr/>
          <p:nvPr/>
        </p:nvSpPr>
        <p:spPr>
          <a:xfrm>
            <a:off x="7518285" y="4521123"/>
            <a:ext cx="1044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76" name="正方形/長方形 75"/>
          <p:cNvSpPr/>
          <p:nvPr/>
        </p:nvSpPr>
        <p:spPr>
          <a:xfrm>
            <a:off x="7518285" y="5139190"/>
            <a:ext cx="1044000" cy="441025"/>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メディア</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ドライブ</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77" name="正方形/長方形 76"/>
          <p:cNvSpPr/>
          <p:nvPr/>
        </p:nvSpPr>
        <p:spPr>
          <a:xfrm>
            <a:off x="8823430" y="4811488"/>
            <a:ext cx="1008000" cy="490503"/>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文字認識</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結果突合</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cxnSp>
        <p:nvCxnSpPr>
          <p:cNvPr id="83" name="直線矢印コネクタ 82"/>
          <p:cNvCxnSpPr>
            <a:stCxn id="65" idx="3"/>
            <a:endCxn id="71" idx="1"/>
          </p:cNvCxnSpPr>
          <p:nvPr/>
        </p:nvCxnSpPr>
        <p:spPr>
          <a:xfrm>
            <a:off x="2994810" y="5056739"/>
            <a:ext cx="202995" cy="1"/>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直線矢印コネクタ 86"/>
          <p:cNvCxnSpPr>
            <a:stCxn id="71" idx="3"/>
            <a:endCxn id="72" idx="1"/>
          </p:cNvCxnSpPr>
          <p:nvPr/>
        </p:nvCxnSpPr>
        <p:spPr>
          <a:xfrm>
            <a:off x="3989805" y="5056740"/>
            <a:ext cx="243115" cy="0"/>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4" name="直線矢印コネクタ 93"/>
          <p:cNvCxnSpPr>
            <a:stCxn id="72" idx="3"/>
            <a:endCxn id="73" idx="1"/>
          </p:cNvCxnSpPr>
          <p:nvPr/>
        </p:nvCxnSpPr>
        <p:spPr>
          <a:xfrm>
            <a:off x="5276920" y="5056740"/>
            <a:ext cx="207255" cy="0"/>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8" name="テキスト ボックス 97"/>
          <p:cNvSpPr txBox="1"/>
          <p:nvPr/>
        </p:nvSpPr>
        <p:spPr>
          <a:xfrm>
            <a:off x="5988115" y="5392694"/>
            <a:ext cx="1430200" cy="523220"/>
          </a:xfrm>
          <a:prstGeom prst="rect">
            <a:avLst/>
          </a:prstGeom>
          <a:noFill/>
        </p:spPr>
        <p:txBody>
          <a:bodyPr wrap="none" rtlCol="0">
            <a:spAutoFit/>
          </a:bodyPr>
          <a:lstStyle/>
          <a:p>
            <a:pPr algn="ctr"/>
            <a:r>
              <a:rPr kumimoji="1" lang="ja-JP" altLang="en-US" sz="1400" smtClean="0">
                <a:latin typeface="Meiryo UI" pitchFamily="50" charset="-128"/>
                <a:ea typeface="Meiryo UI" pitchFamily="50" charset="-128"/>
                <a:cs typeface="Meiryo UI" pitchFamily="50" charset="-128"/>
              </a:rPr>
              <a:t>補正済みイメージ</a:t>
            </a:r>
            <a:endParaRPr kumimoji="1" lang="en-US" altLang="ja-JP" sz="1400" smtClean="0">
              <a:latin typeface="Meiryo UI" pitchFamily="50" charset="-128"/>
              <a:ea typeface="Meiryo UI" pitchFamily="50" charset="-128"/>
              <a:cs typeface="Meiryo UI" pitchFamily="50" charset="-128"/>
            </a:endParaRPr>
          </a:p>
          <a:p>
            <a:pPr algn="ctr"/>
            <a:r>
              <a:rPr lang="ja-JP" altLang="en-US" sz="1400" smtClean="0">
                <a:latin typeface="Meiryo UI" pitchFamily="50" charset="-128"/>
                <a:ea typeface="Meiryo UI" pitchFamily="50" charset="-128"/>
                <a:cs typeface="Meiryo UI" pitchFamily="50" charset="-128"/>
              </a:rPr>
              <a:t>（罫線</a:t>
            </a:r>
            <a:r>
              <a:rPr lang="ja-JP" altLang="en-US" sz="1400">
                <a:latin typeface="Meiryo UI" pitchFamily="50" charset="-128"/>
                <a:ea typeface="Meiryo UI" pitchFamily="50" charset="-128"/>
                <a:cs typeface="Meiryo UI" pitchFamily="50" charset="-128"/>
              </a:rPr>
              <a:t>除去</a:t>
            </a:r>
            <a:r>
              <a:rPr lang="ja-JP" altLang="en-US" sz="1400" smtClean="0">
                <a:latin typeface="Meiryo UI" pitchFamily="50" charset="-128"/>
                <a:ea typeface="Meiryo UI" pitchFamily="50" charset="-128"/>
                <a:cs typeface="Meiryo UI" pitchFamily="50" charset="-128"/>
              </a:rPr>
              <a:t>）</a:t>
            </a:r>
            <a:endParaRPr kumimoji="1" lang="ja-JP" altLang="en-US" sz="1400" smtClean="0">
              <a:latin typeface="Meiryo UI" pitchFamily="50" charset="-128"/>
              <a:ea typeface="Meiryo UI" pitchFamily="50" charset="-128"/>
              <a:cs typeface="Meiryo UI" pitchFamily="50" charset="-128"/>
            </a:endParaRPr>
          </a:p>
        </p:txBody>
      </p:sp>
      <p:cxnSp>
        <p:nvCxnSpPr>
          <p:cNvPr id="99" name="直線矢印コネクタ 98"/>
          <p:cNvCxnSpPr>
            <a:stCxn id="73" idx="3"/>
            <a:endCxn id="74" idx="1"/>
          </p:cNvCxnSpPr>
          <p:nvPr/>
        </p:nvCxnSpPr>
        <p:spPr>
          <a:xfrm flipV="1">
            <a:off x="6528175" y="5056739"/>
            <a:ext cx="197450" cy="1"/>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2" name="テキスト ボックス 101"/>
          <p:cNvSpPr txBox="1"/>
          <p:nvPr/>
        </p:nvSpPr>
        <p:spPr>
          <a:xfrm>
            <a:off x="4303515" y="4559073"/>
            <a:ext cx="902811" cy="307777"/>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項目抽出</a:t>
            </a:r>
          </a:p>
        </p:txBody>
      </p:sp>
      <p:sp>
        <p:nvSpPr>
          <p:cNvPr id="103" name="テキスト ボックス 102"/>
          <p:cNvSpPr txBox="1"/>
          <p:nvPr/>
        </p:nvSpPr>
        <p:spPr>
          <a:xfrm>
            <a:off x="1377947" y="4559073"/>
            <a:ext cx="723275" cy="307777"/>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画処理</a:t>
            </a:r>
          </a:p>
        </p:txBody>
      </p:sp>
      <p:sp>
        <p:nvSpPr>
          <p:cNvPr id="104" name="テキスト ボックス 103"/>
          <p:cNvSpPr txBox="1"/>
          <p:nvPr/>
        </p:nvSpPr>
        <p:spPr>
          <a:xfrm>
            <a:off x="5644538" y="4559073"/>
            <a:ext cx="723275" cy="307777"/>
          </a:xfrm>
          <a:prstGeom prst="rect">
            <a:avLst/>
          </a:prstGeom>
          <a:noFill/>
        </p:spPr>
        <p:txBody>
          <a:bodyPr wrap="none" rtlCol="0">
            <a:spAutoFit/>
          </a:bodyPr>
          <a:lstStyle/>
          <a:p>
            <a:r>
              <a:rPr kumimoji="1" lang="ja-JP" altLang="en-US" sz="1400" smtClean="0">
                <a:latin typeface="Meiryo UI" pitchFamily="50" charset="-128"/>
                <a:ea typeface="Meiryo UI" pitchFamily="50" charset="-128"/>
                <a:cs typeface="Meiryo UI" pitchFamily="50" charset="-128"/>
              </a:rPr>
              <a:t>画処理</a:t>
            </a:r>
          </a:p>
        </p:txBody>
      </p:sp>
      <p:cxnSp>
        <p:nvCxnSpPr>
          <p:cNvPr id="106" name="直線矢印コネクタ 105"/>
          <p:cNvCxnSpPr>
            <a:stCxn id="74" idx="3"/>
            <a:endCxn id="75" idx="1"/>
          </p:cNvCxnSpPr>
          <p:nvPr/>
        </p:nvCxnSpPr>
        <p:spPr>
          <a:xfrm flipV="1">
            <a:off x="7229695" y="4741636"/>
            <a:ext cx="288590" cy="315103"/>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a:stCxn id="74" idx="3"/>
            <a:endCxn id="76" idx="1"/>
          </p:cNvCxnSpPr>
          <p:nvPr/>
        </p:nvCxnSpPr>
        <p:spPr>
          <a:xfrm>
            <a:off x="7229695" y="5056739"/>
            <a:ext cx="288590" cy="302964"/>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直線矢印コネクタ 111"/>
          <p:cNvCxnSpPr>
            <a:stCxn id="75" idx="3"/>
            <a:endCxn id="77" idx="1"/>
          </p:cNvCxnSpPr>
          <p:nvPr/>
        </p:nvCxnSpPr>
        <p:spPr>
          <a:xfrm>
            <a:off x="8562285" y="4741636"/>
            <a:ext cx="261145" cy="315104"/>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直線矢印コネクタ 114"/>
          <p:cNvCxnSpPr>
            <a:stCxn id="76" idx="3"/>
            <a:endCxn id="77" idx="1"/>
          </p:cNvCxnSpPr>
          <p:nvPr/>
        </p:nvCxnSpPr>
        <p:spPr>
          <a:xfrm flipV="1">
            <a:off x="8562285" y="5056740"/>
            <a:ext cx="261145" cy="302963"/>
          </a:xfrm>
          <a:prstGeom prst="straightConnector1">
            <a:avLst/>
          </a:prstGeom>
          <a:ln>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8" name="角丸四角形吹き出し 117"/>
          <p:cNvSpPr/>
          <p:nvPr/>
        </p:nvSpPr>
        <p:spPr>
          <a:xfrm>
            <a:off x="7698305" y="5634245"/>
            <a:ext cx="1485165" cy="628817"/>
          </a:xfrm>
          <a:prstGeom prst="wedgeRoundRectCallout">
            <a:avLst>
              <a:gd name="adj1" fmla="val -37601"/>
              <a:gd name="adj2" fmla="val -62719"/>
              <a:gd name="adj3" fmla="val 16667"/>
            </a:avLst>
          </a:prstGeom>
          <a:solidFill>
            <a:schemeClr val="bg1">
              <a:lumMod val="7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sz="1400" smtClean="0">
                <a:latin typeface="Meiryo UI" pitchFamily="50" charset="-128"/>
                <a:ea typeface="Meiryo UI" pitchFamily="50" charset="-128"/>
              </a:rPr>
              <a:t>罫線除去により</a:t>
            </a:r>
            <a:endParaRPr lang="en-US" altLang="ja-JP" sz="1400" smtClean="0">
              <a:latin typeface="Meiryo UI" pitchFamily="50" charset="-128"/>
              <a:ea typeface="Meiryo UI" pitchFamily="50" charset="-128"/>
            </a:endParaRPr>
          </a:p>
          <a:p>
            <a:r>
              <a:rPr lang="ja-JP" altLang="en-US" sz="1400" smtClean="0">
                <a:latin typeface="Meiryo UI" pitchFamily="50" charset="-128"/>
                <a:ea typeface="Meiryo UI" pitchFamily="50" charset="-128"/>
              </a:rPr>
              <a:t>正読率を高める</a:t>
            </a:r>
            <a:endParaRPr lang="en-US" altLang="ja-JP" sz="1400" smtClean="0">
              <a:latin typeface="Meiryo UI" pitchFamily="50" charset="-128"/>
              <a:ea typeface="Meiryo UI" pitchFamily="50" charset="-128"/>
            </a:endParaRPr>
          </a:p>
        </p:txBody>
      </p:sp>
    </p:spTree>
    <p:extLst>
      <p:ext uri="{BB962C8B-B14F-4D97-AF65-F5344CB8AC3E}">
        <p14:creationId xmlns:p14="http://schemas.microsoft.com/office/powerpoint/2010/main" val="613832840"/>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11</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補足</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フェーズ</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：詳細コンポーネント構成図</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p:cNvSpPr/>
          <p:nvPr/>
        </p:nvSpPr>
        <p:spPr>
          <a:xfrm>
            <a:off x="190231" y="773705"/>
            <a:ext cx="5083051" cy="648000"/>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 v1.3/2.0</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57" name="正方形/長方形 56"/>
          <p:cNvSpPr/>
          <p:nvPr/>
        </p:nvSpPr>
        <p:spPr>
          <a:xfrm>
            <a:off x="190231" y="1413588"/>
            <a:ext cx="5083051" cy="360000"/>
          </a:xfrm>
          <a:prstGeom prst="rect">
            <a:avLst/>
          </a:prstGeom>
          <a:solidFill>
            <a:schemeClr val="accent1">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新</a:t>
            </a:r>
            <a:r>
              <a:rPr lang="en-US" altLang="ja-JP" sz="1400" b="1" smtClean="0">
                <a:solidFill>
                  <a:schemeClr val="tx1"/>
                </a:solidFill>
                <a:latin typeface="Meiryo UI" pitchFamily="50" charset="-128"/>
                <a:ea typeface="Meiryo UI" pitchFamily="50" charset="-128"/>
                <a:cs typeface="メイリオ" panose="020B0604030504040204" pitchFamily="50" charset="-128"/>
              </a:rPr>
              <a:t>ICR</a:t>
            </a:r>
            <a:r>
              <a:rPr lang="ja-JP" altLang="en-US" sz="1400" b="1" smtClean="0">
                <a:solidFill>
                  <a:schemeClr val="tx1"/>
                </a:solidFill>
                <a:latin typeface="Meiryo UI" pitchFamily="50" charset="-128"/>
                <a:ea typeface="Meiryo UI" pitchFamily="50" charset="-128"/>
                <a:cs typeface="メイリオ" panose="020B0604030504040204" pitchFamily="50" charset="-128"/>
              </a:rPr>
              <a:t>クライアントライブラリ</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58" name="正方形/長方形 57"/>
          <p:cNvSpPr/>
          <p:nvPr/>
        </p:nvSpPr>
        <p:spPr>
          <a:xfrm>
            <a:off x="197713" y="2025728"/>
            <a:ext cx="5075569" cy="765085"/>
          </a:xfrm>
          <a:prstGeom prst="rect">
            <a:avLst/>
          </a:prstGeom>
          <a:solidFill>
            <a:srgbClr val="FFCC66"/>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認識フロー制御部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64" name="右矢印 63"/>
          <p:cNvSpPr/>
          <p:nvPr/>
        </p:nvSpPr>
        <p:spPr>
          <a:xfrm rot="5400000">
            <a:off x="2546833" y="1766749"/>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89" name="テキスト ボックス 88"/>
          <p:cNvSpPr txBox="1"/>
          <p:nvPr/>
        </p:nvSpPr>
        <p:spPr>
          <a:xfrm>
            <a:off x="2882770" y="1755698"/>
            <a:ext cx="1607171" cy="276999"/>
          </a:xfrm>
          <a:prstGeom prst="rect">
            <a:avLst/>
          </a:prstGeom>
          <a:noFill/>
        </p:spPr>
        <p:txBody>
          <a:bodyPr wrap="none" rtlCol="0">
            <a:spAutoFit/>
          </a:bodyPr>
          <a:lstStyle/>
          <a:p>
            <a:pPr algn="ctr"/>
            <a:r>
              <a:rPr lang="en-US" altLang="ja-JP" sz="1200" b="1" smtClean="0">
                <a:latin typeface="Meiryo UI" pitchFamily="50" charset="-128"/>
                <a:ea typeface="Meiryo UI" pitchFamily="50" charset="-128"/>
                <a:cs typeface="Meiryo UI" pitchFamily="50" charset="-128"/>
              </a:rPr>
              <a:t>Web</a:t>
            </a:r>
            <a:r>
              <a:rPr lang="ja-JP" altLang="en-US" sz="1200" b="1" smtClean="0">
                <a:latin typeface="Meiryo UI" pitchFamily="50" charset="-128"/>
                <a:ea typeface="Meiryo UI" pitchFamily="50" charset="-128"/>
                <a:cs typeface="Meiryo UI" pitchFamily="50" charset="-128"/>
              </a:rPr>
              <a:t>サービス</a:t>
            </a:r>
            <a:r>
              <a:rPr lang="ja-JP" altLang="en-US" sz="1200" b="1">
                <a:latin typeface="Meiryo UI" pitchFamily="50" charset="-128"/>
                <a:ea typeface="Meiryo UI" pitchFamily="50" charset="-128"/>
                <a:cs typeface="Meiryo UI" pitchFamily="50" charset="-128"/>
              </a:rPr>
              <a:t>呼び出</a:t>
            </a:r>
            <a:r>
              <a:rPr lang="ja-JP" altLang="en-US" sz="1200" b="1" smtClean="0">
                <a:latin typeface="Meiryo UI" pitchFamily="50" charset="-128"/>
                <a:ea typeface="Meiryo UI" pitchFamily="50" charset="-128"/>
                <a:cs typeface="Meiryo UI" pitchFamily="50" charset="-128"/>
              </a:rPr>
              <a:t>し</a:t>
            </a:r>
            <a:endParaRPr kumimoji="1" lang="ja-JP" altLang="en-US" sz="1200" b="1" smtClean="0">
              <a:latin typeface="Meiryo UI" pitchFamily="50" charset="-128"/>
              <a:ea typeface="Meiryo UI" pitchFamily="50" charset="-128"/>
              <a:cs typeface="Meiryo UI" pitchFamily="50" charset="-128"/>
            </a:endParaRPr>
          </a:p>
        </p:txBody>
      </p:sp>
      <p:sp>
        <p:nvSpPr>
          <p:cNvPr id="90" name="正方形/長方形 89"/>
          <p:cNvSpPr/>
          <p:nvPr/>
        </p:nvSpPr>
        <p:spPr>
          <a:xfrm>
            <a:off x="199625" y="2800619"/>
            <a:ext cx="1440000" cy="494054"/>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画像処理用クライアントライブラリ</a:t>
            </a:r>
            <a:endParaRPr lang="en-US" altLang="ja-JP" sz="12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1" name="正方形/長方形 90"/>
          <p:cNvSpPr/>
          <p:nvPr/>
        </p:nvSpPr>
        <p:spPr>
          <a:xfrm>
            <a:off x="199007" y="3753098"/>
            <a:ext cx="9389508"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dirty="0" smtClean="0">
                <a:solidFill>
                  <a:schemeClr val="tx1"/>
                </a:solidFill>
                <a:latin typeface="Meiryo UI" pitchFamily="50" charset="-128"/>
                <a:ea typeface="Meiryo UI" pitchFamily="50" charset="-128"/>
                <a:cs typeface="メイリオ" panose="020B0604030504040204" pitchFamily="50" charset="-128"/>
              </a:rPr>
              <a:t>キューサービス</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5" name="正方形/長方形 94"/>
          <p:cNvSpPr/>
          <p:nvPr/>
        </p:nvSpPr>
        <p:spPr>
          <a:xfrm>
            <a:off x="172507" y="5702434"/>
            <a:ext cx="1440000" cy="505399"/>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999Cap.</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9" name="正方形/長方形 98"/>
          <p:cNvSpPr/>
          <p:nvPr/>
        </p:nvSpPr>
        <p:spPr>
          <a:xfrm>
            <a:off x="3287975" y="4292232"/>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tx1"/>
                </a:solidFill>
                <a:latin typeface="Meiryo UI" pitchFamily="50" charset="-128"/>
                <a:ea typeface="Meiryo UI" pitchFamily="50" charset="-128"/>
                <a:cs typeface="メイリオ" panose="020B0604030504040204" pitchFamily="50" charset="-128"/>
              </a:rPr>
              <a:t>認識</a:t>
            </a:r>
            <a:r>
              <a:rPr lang="en-US" altLang="ja-JP" sz="1400" b="1">
                <a:solidFill>
                  <a:schemeClr val="tx1"/>
                </a:solidFill>
                <a:latin typeface="Meiryo UI" pitchFamily="50" charset="-128"/>
                <a:ea typeface="Meiryo UI" pitchFamily="50" charset="-128"/>
                <a:cs typeface="メイリオ" panose="020B0604030504040204" pitchFamily="50" charset="-128"/>
              </a:rPr>
              <a:t>Web</a:t>
            </a:r>
            <a:r>
              <a:rPr lang="ja-JP" altLang="en-US" sz="1400" b="1">
                <a:solidFill>
                  <a:schemeClr val="tx1"/>
                </a:solidFill>
                <a:latin typeface="Meiryo UI" pitchFamily="50" charset="-128"/>
                <a:ea typeface="Meiryo UI" pitchFamily="50" charset="-128"/>
                <a:cs typeface="メイリオ" panose="020B0604030504040204" pitchFamily="50" charset="-128"/>
              </a:rPr>
              <a:t> </a:t>
            </a:r>
            <a:r>
              <a:rPr lang="en-US" altLang="ja-JP" sz="1400" b="1">
                <a:solidFill>
                  <a:schemeClr val="tx1"/>
                </a:solidFill>
                <a:latin typeface="Meiryo UI" pitchFamily="50" charset="-128"/>
                <a:ea typeface="Meiryo UI" pitchFamily="50" charset="-128"/>
                <a:cs typeface="メイリオ" panose="020B0604030504040204" pitchFamily="50" charset="-128"/>
              </a:rPr>
              <a:t>Srv</a:t>
            </a:r>
          </a:p>
        </p:txBody>
      </p:sp>
      <p:sp>
        <p:nvSpPr>
          <p:cNvPr id="119" name="正方形/長方形 118"/>
          <p:cNvSpPr/>
          <p:nvPr/>
        </p:nvSpPr>
        <p:spPr>
          <a:xfrm>
            <a:off x="3287975" y="4553278"/>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tx1"/>
                </a:solidFill>
                <a:latin typeface="Meiryo UI" pitchFamily="50" charset="-128"/>
                <a:ea typeface="Meiryo UI" pitchFamily="50" charset="-128"/>
                <a:cs typeface="メイリオ" panose="020B0604030504040204" pitchFamily="50" charset="-128"/>
              </a:rPr>
              <a:t>I/F</a:t>
            </a:r>
            <a:r>
              <a:rPr lang="ja-JP" altLang="en-US" sz="1400" b="1" smtClean="0">
                <a:solidFill>
                  <a:schemeClr val="tx1"/>
                </a:solidFill>
                <a:latin typeface="Meiryo UI" pitchFamily="50" charset="-128"/>
                <a:ea typeface="Meiryo UI" pitchFamily="50" charset="-128"/>
                <a:cs typeface="メイリオ" panose="020B0604030504040204" pitchFamily="50" charset="-128"/>
              </a:rPr>
              <a:t>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0" name="正方形/長方形 119"/>
          <p:cNvSpPr/>
          <p:nvPr/>
        </p:nvSpPr>
        <p:spPr>
          <a:xfrm>
            <a:off x="3285298" y="4858480"/>
            <a:ext cx="1440000" cy="432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エンジン制御部</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1" name="正方形/長方形 120"/>
          <p:cNvSpPr/>
          <p:nvPr/>
        </p:nvSpPr>
        <p:spPr>
          <a:xfrm>
            <a:off x="3285298" y="5290836"/>
            <a:ext cx="1440000" cy="252609"/>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2" name="正方形/長方形 121"/>
          <p:cNvSpPr/>
          <p:nvPr/>
        </p:nvSpPr>
        <p:spPr>
          <a:xfrm>
            <a:off x="3285298" y="5544235"/>
            <a:ext cx="1440000" cy="252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Pana OCR</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3" name="正方形/長方形 122"/>
          <p:cNvSpPr/>
          <p:nvPr/>
        </p:nvSpPr>
        <p:spPr>
          <a:xfrm>
            <a:off x="1727970" y="4292232"/>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認識</a:t>
            </a:r>
            <a:r>
              <a:rPr lang="en-US" altLang="ja-JP" sz="1400" b="1" smtClean="0">
                <a:solidFill>
                  <a:schemeClr val="tx1"/>
                </a:solidFill>
                <a:latin typeface="Meiryo UI" pitchFamily="50" charset="-128"/>
                <a:ea typeface="Meiryo UI" pitchFamily="50" charset="-128"/>
                <a:cs typeface="メイリオ" panose="020B0604030504040204" pitchFamily="50" charset="-128"/>
              </a:rPr>
              <a:t>Web</a:t>
            </a:r>
            <a:r>
              <a:rPr lang="ja-JP" altLang="en-US" sz="1400" b="1">
                <a:solidFill>
                  <a:schemeClr val="tx1"/>
                </a:solidFill>
                <a:latin typeface="Meiryo UI" pitchFamily="50" charset="-128"/>
                <a:ea typeface="Meiryo UI" pitchFamily="50" charset="-128"/>
                <a:cs typeface="メイリオ" panose="020B0604030504040204" pitchFamily="50" charset="-128"/>
              </a:rPr>
              <a:t> </a:t>
            </a:r>
            <a:r>
              <a:rPr lang="en-US" altLang="ja-JP" sz="1400" b="1" smtClean="0">
                <a:solidFill>
                  <a:schemeClr val="tx1"/>
                </a:solidFill>
                <a:latin typeface="Meiryo UI" pitchFamily="50" charset="-128"/>
                <a:ea typeface="Meiryo UI" pitchFamily="50" charset="-128"/>
                <a:cs typeface="メイリオ" panose="020B0604030504040204" pitchFamily="50" charset="-128"/>
              </a:rPr>
              <a:t>Sr</a:t>
            </a:r>
            <a:r>
              <a:rPr lang="en-US" altLang="ja-JP" sz="1400" b="1">
                <a:solidFill>
                  <a:schemeClr val="tx1"/>
                </a:solidFill>
                <a:latin typeface="Meiryo UI" pitchFamily="50" charset="-128"/>
                <a:ea typeface="Meiryo UI" pitchFamily="50" charset="-128"/>
                <a:cs typeface="メイリオ" panose="020B0604030504040204" pitchFamily="50" charset="-128"/>
              </a:rPr>
              <a:t>v</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24" name="正方形/長方形 123"/>
          <p:cNvSpPr/>
          <p:nvPr/>
        </p:nvSpPr>
        <p:spPr>
          <a:xfrm>
            <a:off x="1727970" y="4553278"/>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tx1"/>
                </a:solidFill>
                <a:latin typeface="Meiryo UI" pitchFamily="50" charset="-128"/>
                <a:ea typeface="Meiryo UI" pitchFamily="50" charset="-128"/>
                <a:cs typeface="メイリオ" panose="020B0604030504040204" pitchFamily="50" charset="-128"/>
              </a:rPr>
              <a:t>I/F</a:t>
            </a:r>
            <a:r>
              <a:rPr lang="ja-JP" altLang="en-US" sz="1400" b="1" smtClean="0">
                <a:solidFill>
                  <a:schemeClr val="tx1"/>
                </a:solidFill>
                <a:latin typeface="Meiryo UI" pitchFamily="50" charset="-128"/>
                <a:ea typeface="Meiryo UI" pitchFamily="50" charset="-128"/>
                <a:cs typeface="メイリオ" panose="020B0604030504040204" pitchFamily="50" charset="-128"/>
              </a:rPr>
              <a:t>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5" name="正方形/長方形 124"/>
          <p:cNvSpPr/>
          <p:nvPr/>
        </p:nvSpPr>
        <p:spPr>
          <a:xfrm>
            <a:off x="1727970" y="4858480"/>
            <a:ext cx="1440000" cy="432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エンジン制御部</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6" name="正方形/長方形 125"/>
          <p:cNvSpPr/>
          <p:nvPr/>
        </p:nvSpPr>
        <p:spPr>
          <a:xfrm>
            <a:off x="1727970" y="5290835"/>
            <a:ext cx="1440000" cy="505399"/>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7" name="右矢印 126"/>
          <p:cNvSpPr/>
          <p:nvPr/>
        </p:nvSpPr>
        <p:spPr>
          <a:xfrm rot="5400000">
            <a:off x="2263046" y="400789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28" name="右矢印 127"/>
          <p:cNvSpPr/>
          <p:nvPr/>
        </p:nvSpPr>
        <p:spPr>
          <a:xfrm rot="5400000">
            <a:off x="3823052" y="400789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29" name="テキスト ボックス 128"/>
          <p:cNvSpPr txBox="1"/>
          <p:nvPr/>
        </p:nvSpPr>
        <p:spPr>
          <a:xfrm>
            <a:off x="137465" y="5253723"/>
            <a:ext cx="651140" cy="461665"/>
          </a:xfrm>
          <a:prstGeom prst="rect">
            <a:avLst/>
          </a:prstGeom>
          <a:noFill/>
        </p:spPr>
        <p:txBody>
          <a:bodyPr wrap="none" rtlCol="0">
            <a:spAutoFit/>
          </a:bodyPr>
          <a:lstStyle/>
          <a:p>
            <a:pPr algn="ctr"/>
            <a:r>
              <a:rPr kumimoji="1" lang="ja-JP" altLang="en-US" sz="1200" b="1" smtClean="0">
                <a:latin typeface="Meiryo UI" pitchFamily="50" charset="-128"/>
                <a:ea typeface="Meiryo UI" pitchFamily="50" charset="-128"/>
                <a:cs typeface="Meiryo UI" pitchFamily="50" charset="-128"/>
              </a:rPr>
              <a:t>ファイル</a:t>
            </a:r>
            <a:endParaRPr kumimoji="1" lang="en-US" altLang="ja-JP" sz="1200" b="1" smtClean="0">
              <a:latin typeface="Meiryo UI" pitchFamily="50" charset="-128"/>
              <a:ea typeface="Meiryo UI" pitchFamily="50" charset="-128"/>
              <a:cs typeface="Meiryo UI" pitchFamily="50" charset="-128"/>
            </a:endParaRPr>
          </a:p>
          <a:p>
            <a:pPr algn="ctr"/>
            <a:r>
              <a:rPr kumimoji="1" lang="ja-JP" altLang="en-US" sz="1200" b="1" smtClean="0">
                <a:latin typeface="Meiryo UI" pitchFamily="50" charset="-128"/>
                <a:ea typeface="Meiryo UI" pitchFamily="50" charset="-128"/>
                <a:cs typeface="Meiryo UI" pitchFamily="50" charset="-128"/>
              </a:rPr>
              <a:t>渡し</a:t>
            </a:r>
          </a:p>
        </p:txBody>
      </p:sp>
      <p:sp>
        <p:nvSpPr>
          <p:cNvPr id="130" name="正方形/長方形 129"/>
          <p:cNvSpPr/>
          <p:nvPr/>
        </p:nvSpPr>
        <p:spPr>
          <a:xfrm>
            <a:off x="3647855" y="3302930"/>
            <a:ext cx="1625427" cy="252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200" b="1" dirty="0" err="1" smtClean="0">
                <a:solidFill>
                  <a:schemeClr val="tx1"/>
                </a:solidFill>
                <a:latin typeface="Meiryo UI" pitchFamily="50" charset="-128"/>
                <a:ea typeface="Meiryo UI" pitchFamily="50" charset="-128"/>
                <a:cs typeface="メイリオ" panose="020B0604030504040204" pitchFamily="50" charset="-128"/>
              </a:rPr>
              <a:t>Tegaki</a:t>
            </a:r>
            <a:r>
              <a:rPr lang="ja-JP" altLang="en-US" sz="1200" b="1" dirty="0" smtClean="0">
                <a:solidFill>
                  <a:schemeClr val="tx1"/>
                </a:solidFill>
                <a:latin typeface="Meiryo UI" pitchFamily="50" charset="-128"/>
                <a:ea typeface="Meiryo UI" pitchFamily="50" charset="-128"/>
                <a:cs typeface="メイリオ" panose="020B0604030504040204" pitchFamily="50" charset="-128"/>
              </a:rPr>
              <a:t>ラッパー</a:t>
            </a:r>
            <a:endParaRPr lang="en-US" altLang="ja-JP" sz="12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1" name="正方形/長方形 130"/>
          <p:cNvSpPr/>
          <p:nvPr/>
        </p:nvSpPr>
        <p:spPr>
          <a:xfrm>
            <a:off x="3647855" y="2798182"/>
            <a:ext cx="1625427" cy="504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200" b="1" smtClean="0">
                <a:solidFill>
                  <a:schemeClr val="tx1"/>
                </a:solidFill>
                <a:latin typeface="Meiryo UI" pitchFamily="50" charset="-128"/>
                <a:ea typeface="Meiryo UI" pitchFamily="50" charset="-128"/>
                <a:cs typeface="メイリオ" panose="020B0604030504040204" pitchFamily="50" charset="-128"/>
              </a:rPr>
              <a:t>Tegaki</a:t>
            </a:r>
            <a:r>
              <a:rPr lang="ja-JP" altLang="en-US" sz="1200" b="1" smtClean="0">
                <a:solidFill>
                  <a:schemeClr val="tx1"/>
                </a:solidFill>
                <a:latin typeface="Meiryo UI" pitchFamily="50" charset="-128"/>
                <a:ea typeface="Meiryo UI" pitchFamily="50" charset="-128"/>
                <a:cs typeface="メイリオ" panose="020B0604030504040204" pitchFamily="50" charset="-128"/>
              </a:rPr>
              <a:t>用</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クライアントライブラリ</a:t>
            </a:r>
            <a:endParaRPr lang="ja-JP" altLang="en-US" sz="1200" b="1">
              <a:solidFill>
                <a:schemeClr val="tx1"/>
              </a:solidFill>
              <a:latin typeface="Meiryo UI" pitchFamily="50" charset="-128"/>
              <a:ea typeface="Meiryo UI" pitchFamily="50" charset="-128"/>
              <a:cs typeface="メイリオ" panose="020B0604030504040204" pitchFamily="50" charset="-128"/>
            </a:endParaRPr>
          </a:p>
        </p:txBody>
      </p:sp>
      <p:sp>
        <p:nvSpPr>
          <p:cNvPr id="132" name="正方形/長方形 131"/>
          <p:cNvSpPr/>
          <p:nvPr/>
        </p:nvSpPr>
        <p:spPr>
          <a:xfrm>
            <a:off x="4820688" y="5364235"/>
            <a:ext cx="1440000" cy="432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CogentLabs</a:t>
            </a:r>
          </a:p>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Tegaki</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3" name="テキスト ボックス 132"/>
          <p:cNvSpPr txBox="1"/>
          <p:nvPr/>
        </p:nvSpPr>
        <p:spPr>
          <a:xfrm>
            <a:off x="5313040" y="4374105"/>
            <a:ext cx="1728087" cy="646331"/>
          </a:xfrm>
          <a:prstGeom prst="rect">
            <a:avLst/>
          </a:prstGeom>
          <a:noFill/>
        </p:spPr>
        <p:txBody>
          <a:bodyPr wrap="square" rtlCol="0">
            <a:spAutoFit/>
          </a:bodyPr>
          <a:lstStyle/>
          <a:p>
            <a:pPr algn="ctr"/>
            <a:r>
              <a:rPr kumimoji="1" lang="en-US" altLang="ja-JP" sz="1200" b="1" smtClean="0">
                <a:latin typeface="Meiryo UI" pitchFamily="50" charset="-128"/>
                <a:ea typeface="Meiryo UI" pitchFamily="50" charset="-128"/>
                <a:cs typeface="Meiryo UI" pitchFamily="50" charset="-128"/>
              </a:rPr>
              <a:t>Web</a:t>
            </a:r>
            <a:r>
              <a:rPr kumimoji="1" lang="ja-JP" altLang="en-US" sz="1200" b="1" smtClean="0">
                <a:latin typeface="Meiryo UI" pitchFamily="50" charset="-128"/>
                <a:ea typeface="Meiryo UI" pitchFamily="50" charset="-128"/>
                <a:cs typeface="Meiryo UI" pitchFamily="50" charset="-128"/>
              </a:rPr>
              <a:t>サービス</a:t>
            </a:r>
            <a:endParaRPr kumimoji="1" lang="en-US" altLang="ja-JP" sz="1200" b="1" smtClean="0">
              <a:latin typeface="Meiryo UI" pitchFamily="50" charset="-128"/>
              <a:ea typeface="Meiryo UI" pitchFamily="50" charset="-128"/>
              <a:cs typeface="Meiryo UI" pitchFamily="50" charset="-128"/>
            </a:endParaRPr>
          </a:p>
          <a:p>
            <a:pPr algn="ctr"/>
            <a:r>
              <a:rPr kumimoji="1" lang="ja-JP" altLang="en-US" sz="1200" b="1" smtClean="0">
                <a:latin typeface="Meiryo UI" pitchFamily="50" charset="-128"/>
                <a:ea typeface="Meiryo UI" pitchFamily="50" charset="-128"/>
                <a:cs typeface="Meiryo UI" pitchFamily="50" charset="-128"/>
              </a:rPr>
              <a:t>呼び出し</a:t>
            </a:r>
            <a:endParaRPr kumimoji="1" lang="en-US" altLang="ja-JP" sz="1200" b="1" dirty="0" smtClean="0">
              <a:latin typeface="Meiryo UI" pitchFamily="50" charset="-128"/>
              <a:ea typeface="Meiryo UI" pitchFamily="50" charset="-128"/>
              <a:cs typeface="Meiryo UI" pitchFamily="50" charset="-128"/>
            </a:endParaRPr>
          </a:p>
          <a:p>
            <a:pPr algn="ctr"/>
            <a:r>
              <a:rPr kumimoji="1" lang="ja-JP" altLang="en-US" sz="1200" b="1" dirty="0" smtClean="0">
                <a:latin typeface="Meiryo UI" pitchFamily="50" charset="-128"/>
                <a:ea typeface="Meiryo UI" pitchFamily="50" charset="-128"/>
                <a:cs typeface="Meiryo UI" pitchFamily="50" charset="-128"/>
              </a:rPr>
              <a:t>（インターネット）</a:t>
            </a:r>
          </a:p>
        </p:txBody>
      </p:sp>
      <p:sp>
        <p:nvSpPr>
          <p:cNvPr id="134" name="右矢印 133"/>
          <p:cNvSpPr/>
          <p:nvPr/>
        </p:nvSpPr>
        <p:spPr>
          <a:xfrm rot="5400000">
            <a:off x="706548" y="3512835"/>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35" name="右矢印 134"/>
          <p:cNvSpPr/>
          <p:nvPr/>
        </p:nvSpPr>
        <p:spPr>
          <a:xfrm rot="5400000">
            <a:off x="2641763" y="346783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36" name="テキスト ボックス 135"/>
          <p:cNvSpPr txBox="1"/>
          <p:nvPr/>
        </p:nvSpPr>
        <p:spPr>
          <a:xfrm>
            <a:off x="1095579" y="3519010"/>
            <a:ext cx="1607171" cy="276999"/>
          </a:xfrm>
          <a:prstGeom prst="rect">
            <a:avLst/>
          </a:prstGeom>
          <a:noFill/>
        </p:spPr>
        <p:txBody>
          <a:bodyPr wrap="none" rtlCol="0">
            <a:spAutoFit/>
          </a:bodyPr>
          <a:lstStyle/>
          <a:p>
            <a:pPr algn="ctr"/>
            <a:r>
              <a:rPr lang="en-US" altLang="ja-JP" sz="1200" b="1" dirty="0" smtClean="0">
                <a:latin typeface="Meiryo UI" pitchFamily="50" charset="-128"/>
                <a:ea typeface="Meiryo UI" pitchFamily="50" charset="-128"/>
                <a:cs typeface="Meiryo UI" pitchFamily="50" charset="-128"/>
              </a:rPr>
              <a:t>Web</a:t>
            </a:r>
            <a:r>
              <a:rPr lang="ja-JP" altLang="en-US" sz="1200" b="1" dirty="0" smtClean="0">
                <a:latin typeface="Meiryo UI" pitchFamily="50" charset="-128"/>
                <a:ea typeface="Meiryo UI" pitchFamily="50" charset="-128"/>
                <a:cs typeface="Meiryo UI" pitchFamily="50" charset="-128"/>
              </a:rPr>
              <a:t>サービス</a:t>
            </a:r>
            <a:r>
              <a:rPr lang="ja-JP" altLang="en-US" sz="1200" b="1" dirty="0">
                <a:latin typeface="Meiryo UI" pitchFamily="50" charset="-128"/>
                <a:ea typeface="Meiryo UI" pitchFamily="50" charset="-128"/>
                <a:cs typeface="Meiryo UI" pitchFamily="50" charset="-128"/>
              </a:rPr>
              <a:t>呼び出</a:t>
            </a:r>
            <a:r>
              <a:rPr lang="ja-JP" altLang="en-US" sz="1200" b="1" dirty="0" smtClean="0">
                <a:latin typeface="Meiryo UI" pitchFamily="50" charset="-128"/>
                <a:ea typeface="Meiryo UI" pitchFamily="50" charset="-128"/>
                <a:cs typeface="Meiryo UI" pitchFamily="50" charset="-128"/>
              </a:rPr>
              <a:t>し</a:t>
            </a:r>
            <a:endParaRPr kumimoji="1" lang="ja-JP" altLang="en-US" sz="1200" b="1" dirty="0" smtClean="0">
              <a:latin typeface="Meiryo UI" pitchFamily="50" charset="-128"/>
              <a:ea typeface="Meiryo UI" pitchFamily="50" charset="-128"/>
              <a:cs typeface="Meiryo UI" pitchFamily="50" charset="-128"/>
            </a:endParaRPr>
          </a:p>
        </p:txBody>
      </p:sp>
      <p:sp>
        <p:nvSpPr>
          <p:cNvPr id="137" name="テキスト ボックス 136"/>
          <p:cNvSpPr txBox="1"/>
          <p:nvPr/>
        </p:nvSpPr>
        <p:spPr>
          <a:xfrm>
            <a:off x="947555" y="4014065"/>
            <a:ext cx="1495922" cy="261610"/>
          </a:xfrm>
          <a:prstGeom prst="rect">
            <a:avLst/>
          </a:prstGeom>
          <a:noFill/>
        </p:spPr>
        <p:txBody>
          <a:bodyPr wrap="none" rtlCol="0">
            <a:spAutoFit/>
          </a:bodyPr>
          <a:lstStyle/>
          <a:p>
            <a:pPr algn="ctr"/>
            <a:r>
              <a:rPr lang="en-US" altLang="ja-JP" sz="1100" b="1" dirty="0" smtClean="0">
                <a:latin typeface="Meiryo UI" pitchFamily="50" charset="-128"/>
                <a:ea typeface="Meiryo UI" pitchFamily="50" charset="-128"/>
                <a:cs typeface="Meiryo UI" pitchFamily="50" charset="-128"/>
              </a:rPr>
              <a:t>Web</a:t>
            </a:r>
            <a:r>
              <a:rPr lang="ja-JP" altLang="en-US" sz="1100" b="1" dirty="0" smtClean="0">
                <a:latin typeface="Meiryo UI" pitchFamily="50" charset="-128"/>
                <a:ea typeface="Meiryo UI" pitchFamily="50" charset="-128"/>
                <a:cs typeface="Meiryo UI" pitchFamily="50" charset="-128"/>
              </a:rPr>
              <a:t>サービス</a:t>
            </a:r>
            <a:r>
              <a:rPr lang="ja-JP" altLang="en-US" sz="1100" b="1" dirty="0">
                <a:latin typeface="Meiryo UI" pitchFamily="50" charset="-128"/>
                <a:ea typeface="Meiryo UI" pitchFamily="50" charset="-128"/>
                <a:cs typeface="Meiryo UI" pitchFamily="50" charset="-128"/>
              </a:rPr>
              <a:t>呼び出</a:t>
            </a:r>
            <a:r>
              <a:rPr lang="ja-JP" altLang="en-US" sz="1100" b="1" dirty="0" smtClean="0">
                <a:latin typeface="Meiryo UI" pitchFamily="50" charset="-128"/>
                <a:ea typeface="Meiryo UI" pitchFamily="50" charset="-128"/>
                <a:cs typeface="Meiryo UI" pitchFamily="50" charset="-128"/>
              </a:rPr>
              <a:t>し</a:t>
            </a:r>
            <a:endParaRPr kumimoji="1" lang="ja-JP" altLang="en-US" sz="1100" b="1" dirty="0" smtClean="0">
              <a:latin typeface="Meiryo UI" pitchFamily="50" charset="-128"/>
              <a:ea typeface="Meiryo UI" pitchFamily="50" charset="-128"/>
              <a:cs typeface="Meiryo UI" pitchFamily="50" charset="-128"/>
            </a:endParaRPr>
          </a:p>
        </p:txBody>
      </p:sp>
      <p:sp>
        <p:nvSpPr>
          <p:cNvPr id="138" name="正方形/長方形 137"/>
          <p:cNvSpPr/>
          <p:nvPr/>
        </p:nvSpPr>
        <p:spPr>
          <a:xfrm>
            <a:off x="7608295" y="773705"/>
            <a:ext cx="2052000" cy="216000"/>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 v1.2</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9" name="正方形/長方形 138"/>
          <p:cNvSpPr/>
          <p:nvPr/>
        </p:nvSpPr>
        <p:spPr>
          <a:xfrm>
            <a:off x="7608295" y="980680"/>
            <a:ext cx="2052000" cy="216000"/>
          </a:xfrm>
          <a:prstGeom prst="rect">
            <a:avLst/>
          </a:prstGeom>
          <a:solidFill>
            <a:srgbClr val="FFCC66"/>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W</a:t>
            </a: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エンジン業務ロジック</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40" name="正方形/長方形 139"/>
          <p:cNvSpPr/>
          <p:nvPr/>
        </p:nvSpPr>
        <p:spPr>
          <a:xfrm>
            <a:off x="7608295" y="1205705"/>
            <a:ext cx="2052000" cy="216000"/>
          </a:xfrm>
          <a:prstGeom prst="rect">
            <a:avLst/>
          </a:prstGeom>
          <a:solidFill>
            <a:srgbClr val="FFCC66"/>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W</a:t>
            </a: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r>
              <a:rPr lang="ja-JP" altLang="en-US" sz="1400" b="1" smtClean="0">
                <a:solidFill>
                  <a:schemeClr val="tx1"/>
                </a:solidFill>
                <a:latin typeface="Meiryo UI" pitchFamily="50" charset="-128"/>
                <a:ea typeface="Meiryo UI" pitchFamily="50" charset="-128"/>
                <a:cs typeface="メイリオ" panose="020B0604030504040204" pitchFamily="50" charset="-128"/>
              </a:rPr>
              <a:t>呼出部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41" name="正方形/長方形 140"/>
          <p:cNvSpPr/>
          <p:nvPr/>
        </p:nvSpPr>
        <p:spPr>
          <a:xfrm>
            <a:off x="7608295" y="1421705"/>
            <a:ext cx="2052000" cy="360000"/>
          </a:xfrm>
          <a:prstGeom prst="rect">
            <a:avLst/>
          </a:prstGeom>
          <a:solidFill>
            <a:schemeClr val="accent1">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旧</a:t>
            </a:r>
            <a:r>
              <a:rPr lang="en-US" altLang="ja-JP" sz="1200" b="1" smtClean="0">
                <a:solidFill>
                  <a:schemeClr val="tx1"/>
                </a:solidFill>
                <a:latin typeface="Meiryo UI" pitchFamily="50" charset="-128"/>
                <a:ea typeface="Meiryo UI" pitchFamily="50" charset="-128"/>
                <a:cs typeface="メイリオ" panose="020B0604030504040204" pitchFamily="50" charset="-128"/>
              </a:rPr>
              <a:t>ICR</a:t>
            </a:r>
            <a:r>
              <a:rPr lang="ja-JP" altLang="en-US" sz="1200" b="1" smtClean="0">
                <a:solidFill>
                  <a:schemeClr val="tx1"/>
                </a:solidFill>
                <a:latin typeface="Meiryo UI" pitchFamily="50" charset="-128"/>
                <a:ea typeface="Meiryo UI" pitchFamily="50" charset="-128"/>
                <a:cs typeface="メイリオ" panose="020B0604030504040204" pitchFamily="50" charset="-128"/>
              </a:rPr>
              <a:t>クライアント</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ライブラリ</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p:txBody>
      </p:sp>
      <p:sp>
        <p:nvSpPr>
          <p:cNvPr id="142" name="曲折矢印 141"/>
          <p:cNvSpPr/>
          <p:nvPr/>
        </p:nvSpPr>
        <p:spPr>
          <a:xfrm rot="5400000">
            <a:off x="4406670" y="3968722"/>
            <a:ext cx="2001413" cy="789614"/>
          </a:xfrm>
          <a:prstGeom prst="bentArrow">
            <a:avLst>
              <a:gd name="adj1" fmla="val 16161"/>
              <a:gd name="adj2" fmla="val 26832"/>
              <a:gd name="adj3" fmla="val 36667"/>
              <a:gd name="adj4" fmla="val 43750"/>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solidFill>
                <a:schemeClr val="tx1"/>
              </a:solidFill>
              <a:latin typeface="Meiryo UI" pitchFamily="50" charset="-128"/>
              <a:ea typeface="Meiryo UI" pitchFamily="50" charset="-128"/>
            </a:endParaRPr>
          </a:p>
        </p:txBody>
      </p:sp>
      <p:sp>
        <p:nvSpPr>
          <p:cNvPr id="145" name="右矢印 144"/>
          <p:cNvSpPr/>
          <p:nvPr/>
        </p:nvSpPr>
        <p:spPr>
          <a:xfrm rot="5400000">
            <a:off x="7591682" y="2609360"/>
            <a:ext cx="2086789"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6" name="テキスト ボックス 145"/>
          <p:cNvSpPr txBox="1"/>
          <p:nvPr/>
        </p:nvSpPr>
        <p:spPr>
          <a:xfrm>
            <a:off x="8733420" y="1891861"/>
            <a:ext cx="1039707" cy="461665"/>
          </a:xfrm>
          <a:prstGeom prst="rect">
            <a:avLst/>
          </a:prstGeom>
          <a:noFill/>
        </p:spPr>
        <p:txBody>
          <a:bodyPr wrap="none" rtlCol="0">
            <a:spAutoFit/>
          </a:bodyPr>
          <a:lstStyle/>
          <a:p>
            <a:pPr algn="ctr"/>
            <a:r>
              <a:rPr lang="en-US" altLang="ja-JP" sz="1200" b="1" smtClean="0">
                <a:latin typeface="Meiryo UI" pitchFamily="50" charset="-128"/>
                <a:ea typeface="Meiryo UI" pitchFamily="50" charset="-128"/>
                <a:cs typeface="Meiryo UI" pitchFamily="50" charset="-128"/>
              </a:rPr>
              <a:t>Web</a:t>
            </a:r>
            <a:r>
              <a:rPr lang="ja-JP" altLang="en-US" sz="1200" b="1" smtClean="0">
                <a:latin typeface="Meiryo UI" pitchFamily="50" charset="-128"/>
                <a:ea typeface="Meiryo UI" pitchFamily="50" charset="-128"/>
                <a:cs typeface="Meiryo UI" pitchFamily="50" charset="-128"/>
              </a:rPr>
              <a:t>サービス</a:t>
            </a:r>
            <a:endParaRPr lang="en-US" altLang="ja-JP" sz="1200" b="1" smtClean="0">
              <a:latin typeface="Meiryo UI" pitchFamily="50" charset="-128"/>
              <a:ea typeface="Meiryo UI" pitchFamily="50" charset="-128"/>
              <a:cs typeface="Meiryo UI" pitchFamily="50" charset="-128"/>
            </a:endParaRPr>
          </a:p>
          <a:p>
            <a:pPr algn="ctr"/>
            <a:r>
              <a:rPr lang="ja-JP" altLang="en-US" sz="1200" b="1" smtClean="0">
                <a:latin typeface="Meiryo UI" pitchFamily="50" charset="-128"/>
                <a:ea typeface="Meiryo UI" pitchFamily="50" charset="-128"/>
                <a:cs typeface="Meiryo UI" pitchFamily="50" charset="-128"/>
              </a:rPr>
              <a:t>呼び出し</a:t>
            </a:r>
            <a:endParaRPr kumimoji="1" lang="ja-JP" altLang="en-US" sz="1200" b="1" smtClean="0">
              <a:latin typeface="Meiryo UI" pitchFamily="50" charset="-128"/>
              <a:ea typeface="Meiryo UI" pitchFamily="50" charset="-128"/>
              <a:cs typeface="Meiryo UI" pitchFamily="50" charset="-128"/>
            </a:endParaRPr>
          </a:p>
        </p:txBody>
      </p:sp>
      <p:sp>
        <p:nvSpPr>
          <p:cNvPr id="149" name="正方形/長方形 148"/>
          <p:cNvSpPr/>
          <p:nvPr/>
        </p:nvSpPr>
        <p:spPr>
          <a:xfrm>
            <a:off x="198764" y="3285434"/>
            <a:ext cx="1440000" cy="269496"/>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050" b="1" smtClean="0">
                <a:solidFill>
                  <a:schemeClr val="tx1"/>
                </a:solidFill>
                <a:latin typeface="Meiryo UI" pitchFamily="50" charset="-128"/>
                <a:ea typeface="Meiryo UI" pitchFamily="50" charset="-128"/>
                <a:cs typeface="メイリオ" panose="020B0604030504040204" pitchFamily="50" charset="-128"/>
              </a:rPr>
              <a:t>画像処理</a:t>
            </a:r>
            <a:r>
              <a:rPr lang="en-US" altLang="ja-JP" sz="1050" b="1" smtClean="0">
                <a:solidFill>
                  <a:schemeClr val="tx1"/>
                </a:solidFill>
                <a:latin typeface="Meiryo UI" pitchFamily="50" charset="-128"/>
                <a:ea typeface="Meiryo UI" pitchFamily="50" charset="-128"/>
                <a:cs typeface="メイリオ" panose="020B0604030504040204" pitchFamily="50" charset="-128"/>
              </a:rPr>
              <a:t>Web</a:t>
            </a:r>
            <a:r>
              <a:rPr lang="ja-JP" altLang="en-US" sz="1050" b="1" smtClean="0">
                <a:solidFill>
                  <a:schemeClr val="tx1"/>
                </a:solidFill>
                <a:latin typeface="Meiryo UI" pitchFamily="50" charset="-128"/>
                <a:ea typeface="Meiryo UI" pitchFamily="50" charset="-128"/>
                <a:cs typeface="メイリオ" panose="020B0604030504040204" pitchFamily="50" charset="-128"/>
              </a:rPr>
              <a:t> </a:t>
            </a:r>
            <a:r>
              <a:rPr lang="en-US" altLang="ja-JP" sz="1050" b="1" smtClean="0">
                <a:solidFill>
                  <a:schemeClr val="tx1"/>
                </a:solidFill>
                <a:latin typeface="Meiryo UI" pitchFamily="50" charset="-128"/>
                <a:ea typeface="Meiryo UI" pitchFamily="50" charset="-128"/>
                <a:cs typeface="メイリオ" panose="020B0604030504040204" pitchFamily="50" charset="-128"/>
              </a:rPr>
              <a:t>Srv</a:t>
            </a:r>
            <a:r>
              <a:rPr lang="ja-JP" altLang="en-US" sz="1050" b="1" smtClean="0">
                <a:solidFill>
                  <a:schemeClr val="tx1"/>
                </a:solidFill>
                <a:latin typeface="Meiryo UI" pitchFamily="50" charset="-128"/>
                <a:ea typeface="Meiryo UI" pitchFamily="50" charset="-128"/>
                <a:cs typeface="メイリオ" panose="020B0604030504040204" pitchFamily="50" charset="-128"/>
              </a:rPr>
              <a:t>用ドライバ</a:t>
            </a:r>
            <a:endParaRPr lang="en-US" altLang="ja-JP" sz="105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50" name="正方形/長方形 149"/>
          <p:cNvSpPr/>
          <p:nvPr/>
        </p:nvSpPr>
        <p:spPr>
          <a:xfrm>
            <a:off x="1638764" y="2798930"/>
            <a:ext cx="2009091" cy="756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200" b="1" smtClean="0">
                <a:solidFill>
                  <a:schemeClr val="tx1"/>
                </a:solidFill>
                <a:latin typeface="Meiryo UI" pitchFamily="50" charset="-128"/>
                <a:ea typeface="Meiryo UI" pitchFamily="50" charset="-128"/>
                <a:cs typeface="メイリオ" panose="020B0604030504040204" pitchFamily="50" charset="-128"/>
              </a:rPr>
              <a:t>XDR-Ⅲ/</a:t>
            </a:r>
            <a:r>
              <a:rPr lang="ja-JP" altLang="en-US" sz="1200" b="1" smtClean="0">
                <a:solidFill>
                  <a:schemeClr val="tx1"/>
                </a:solidFill>
                <a:latin typeface="Meiryo UI" pitchFamily="50" charset="-128"/>
                <a:ea typeface="Meiryo UI" pitchFamily="50" charset="-128"/>
                <a:cs typeface="メイリオ" panose="020B0604030504040204" pitchFamily="50" charset="-128"/>
              </a:rPr>
              <a:t>準定型</a:t>
            </a:r>
            <a:r>
              <a:rPr lang="en-US" altLang="ja-JP" sz="1200" b="1" smtClean="0">
                <a:solidFill>
                  <a:schemeClr val="tx1"/>
                </a:solidFill>
                <a:latin typeface="Meiryo UI" pitchFamily="50" charset="-128"/>
                <a:ea typeface="Meiryo UI" pitchFamily="50" charset="-128"/>
                <a:cs typeface="メイリオ" panose="020B0604030504040204" pitchFamily="50" charset="-128"/>
              </a:rPr>
              <a:t>OCR</a:t>
            </a:r>
            <a:r>
              <a:rPr lang="ja-JP" altLang="en-US" sz="1200" b="1" smtClean="0">
                <a:solidFill>
                  <a:schemeClr val="tx1"/>
                </a:solidFill>
                <a:latin typeface="Meiryo UI" pitchFamily="50" charset="-128"/>
                <a:ea typeface="Meiryo UI" pitchFamily="50" charset="-128"/>
                <a:cs typeface="メイリオ" panose="020B0604030504040204" pitchFamily="50" charset="-128"/>
              </a:rPr>
              <a:t>用</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認識</a:t>
            </a:r>
            <a:r>
              <a:rPr lang="en-US" altLang="ja-JP" sz="1200" b="1">
                <a:solidFill>
                  <a:schemeClr val="tx1"/>
                </a:solidFill>
                <a:latin typeface="Meiryo UI" pitchFamily="50" charset="-128"/>
                <a:ea typeface="Meiryo UI" pitchFamily="50" charset="-128"/>
                <a:cs typeface="メイリオ" panose="020B0604030504040204" pitchFamily="50" charset="-128"/>
              </a:rPr>
              <a:t>Web</a:t>
            </a:r>
            <a:r>
              <a:rPr lang="ja-JP" altLang="en-US" sz="1200" b="1" smtClean="0">
                <a:solidFill>
                  <a:schemeClr val="tx1"/>
                </a:solidFill>
                <a:latin typeface="Meiryo UI" pitchFamily="50" charset="-128"/>
                <a:ea typeface="Meiryo UI" pitchFamily="50" charset="-128"/>
                <a:cs typeface="メイリオ" panose="020B0604030504040204" pitchFamily="50" charset="-128"/>
              </a:rPr>
              <a:t>サービス</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クライアントライブラリ</a:t>
            </a:r>
            <a:endParaRPr lang="ja-JP" altLang="en-US" sz="1200" b="1">
              <a:solidFill>
                <a:schemeClr val="tx1"/>
              </a:solidFill>
              <a:latin typeface="Meiryo UI" pitchFamily="50" charset="-128"/>
              <a:ea typeface="Meiryo UI" pitchFamily="50" charset="-128"/>
              <a:cs typeface="メイリオ" panose="020B0604030504040204" pitchFamily="50" charset="-128"/>
            </a:endParaRPr>
          </a:p>
        </p:txBody>
      </p:sp>
      <p:sp>
        <p:nvSpPr>
          <p:cNvPr id="151" name="右矢印 150"/>
          <p:cNvSpPr/>
          <p:nvPr/>
        </p:nvSpPr>
        <p:spPr>
          <a:xfrm rot="5400000">
            <a:off x="707584" y="400789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52" name="正方形/長方形 151"/>
          <p:cNvSpPr/>
          <p:nvPr/>
        </p:nvSpPr>
        <p:spPr>
          <a:xfrm>
            <a:off x="182470" y="4292233"/>
            <a:ext cx="1440000" cy="261046"/>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画像処理</a:t>
            </a:r>
            <a:r>
              <a:rPr lang="en-US" altLang="ja-JP" sz="900" b="1" smtClean="0">
                <a:solidFill>
                  <a:schemeClr val="tx1"/>
                </a:solidFill>
                <a:latin typeface="Meiryo UI" pitchFamily="50" charset="-128"/>
                <a:ea typeface="Meiryo UI" pitchFamily="50" charset="-128"/>
                <a:cs typeface="メイリオ" panose="020B0604030504040204" pitchFamily="50" charset="-128"/>
              </a:rPr>
              <a:t>Web Srv</a:t>
            </a:r>
          </a:p>
        </p:txBody>
      </p:sp>
      <p:sp>
        <p:nvSpPr>
          <p:cNvPr id="153" name="正方形/長方形 152"/>
          <p:cNvSpPr/>
          <p:nvPr/>
        </p:nvSpPr>
        <p:spPr>
          <a:xfrm>
            <a:off x="182630" y="4554124"/>
            <a:ext cx="1440000" cy="303021"/>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画像処理</a:t>
            </a:r>
            <a:r>
              <a:rPr lang="en-US" altLang="ja-JP" sz="1200" b="1" smtClean="0">
                <a:solidFill>
                  <a:schemeClr val="tx1"/>
                </a:solidFill>
                <a:latin typeface="Meiryo UI" pitchFamily="50" charset="-128"/>
                <a:ea typeface="Meiryo UI" pitchFamily="50" charset="-128"/>
                <a:cs typeface="メイリオ" panose="020B0604030504040204" pitchFamily="50" charset="-128"/>
              </a:rPr>
              <a:t>I/F</a:t>
            </a:r>
            <a:r>
              <a:rPr lang="ja-JP" altLang="en-US" sz="1200" b="1" smtClean="0">
                <a:solidFill>
                  <a:schemeClr val="tx1"/>
                </a:solidFill>
                <a:latin typeface="Meiryo UI" pitchFamily="50" charset="-128"/>
                <a:ea typeface="Meiryo UI" pitchFamily="50" charset="-128"/>
                <a:cs typeface="メイリオ" panose="020B0604030504040204" pitchFamily="50" charset="-128"/>
              </a:rPr>
              <a:t>部</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p:txBody>
      </p:sp>
      <p:sp>
        <p:nvSpPr>
          <p:cNvPr id="154" name="正方形/長方形 153"/>
          <p:cNvSpPr/>
          <p:nvPr/>
        </p:nvSpPr>
        <p:spPr>
          <a:xfrm>
            <a:off x="182470" y="4869159"/>
            <a:ext cx="1440000" cy="419269"/>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999Cap.</a:t>
            </a:r>
            <a:r>
              <a:rPr lang="ja-JP" altLang="en-US" sz="1400" b="1" smtClean="0">
                <a:solidFill>
                  <a:schemeClr val="tx1"/>
                </a:solidFill>
                <a:latin typeface="Meiryo UI" pitchFamily="50" charset="-128"/>
                <a:ea typeface="Meiryo UI" pitchFamily="50" charset="-128"/>
                <a:cs typeface="メイリオ" panose="020B0604030504040204" pitchFamily="50" charset="-128"/>
              </a:rPr>
              <a:t>用</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a:solidFill>
                  <a:schemeClr val="tx1"/>
                </a:solidFill>
                <a:latin typeface="Meiryo UI" pitchFamily="50" charset="-128"/>
                <a:ea typeface="Meiryo UI" pitchFamily="50" charset="-128"/>
                <a:cs typeface="メイリオ" panose="020B0604030504040204" pitchFamily="50" charset="-128"/>
              </a:rPr>
              <a:t>ドライバ</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55" name="右矢印 154"/>
          <p:cNvSpPr/>
          <p:nvPr/>
        </p:nvSpPr>
        <p:spPr>
          <a:xfrm rot="5400000">
            <a:off x="637675" y="5337939"/>
            <a:ext cx="509665"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58" name="メモ 157"/>
          <p:cNvSpPr/>
          <p:nvPr/>
        </p:nvSpPr>
        <p:spPr>
          <a:xfrm>
            <a:off x="5785422" y="1373887"/>
            <a:ext cx="504070" cy="524942"/>
          </a:xfrm>
          <a:prstGeom prst="foldedCorner">
            <a:avLst>
              <a:gd name="adj" fmla="val 2112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59" name="右矢印 158"/>
          <p:cNvSpPr/>
          <p:nvPr/>
        </p:nvSpPr>
        <p:spPr>
          <a:xfrm rot="8554421">
            <a:off x="5315173" y="1708622"/>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60" name="右矢印 159"/>
          <p:cNvSpPr/>
          <p:nvPr/>
        </p:nvSpPr>
        <p:spPr>
          <a:xfrm rot="10800000">
            <a:off x="5303233" y="2123855"/>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53" name="テキスト ボックス 52"/>
          <p:cNvSpPr txBox="1"/>
          <p:nvPr/>
        </p:nvSpPr>
        <p:spPr>
          <a:xfrm>
            <a:off x="6303150" y="1405526"/>
            <a:ext cx="1281120" cy="461665"/>
          </a:xfrm>
          <a:prstGeom prst="rect">
            <a:avLst/>
          </a:prstGeom>
          <a:noFill/>
        </p:spPr>
        <p:txBody>
          <a:bodyPr wrap="none" rtlCol="0">
            <a:spAutoFit/>
          </a:bodyPr>
          <a:lstStyle/>
          <a:p>
            <a:pPr algn="ctr"/>
            <a:r>
              <a:rPr lang="ja-JP" altLang="en-US" sz="1200" b="1" smtClean="0">
                <a:latin typeface="Meiryo UI" pitchFamily="50" charset="-128"/>
                <a:ea typeface="Meiryo UI" pitchFamily="50" charset="-128"/>
                <a:cs typeface="Meiryo UI" pitchFamily="50" charset="-128"/>
              </a:rPr>
              <a:t>認識処理ロジック</a:t>
            </a:r>
            <a:endParaRPr lang="en-US" altLang="ja-JP" sz="1200" b="1" smtClean="0">
              <a:latin typeface="Meiryo UI" pitchFamily="50" charset="-128"/>
              <a:ea typeface="Meiryo UI" pitchFamily="50" charset="-128"/>
              <a:cs typeface="Meiryo UI" pitchFamily="50" charset="-128"/>
            </a:endParaRPr>
          </a:p>
          <a:p>
            <a:pPr algn="ctr"/>
            <a:r>
              <a:rPr kumimoji="1" lang="ja-JP" altLang="en-US" sz="1200" b="1">
                <a:latin typeface="Meiryo UI" pitchFamily="50" charset="-128"/>
                <a:ea typeface="Meiryo UI" pitchFamily="50" charset="-128"/>
                <a:cs typeface="Meiryo UI" pitchFamily="50" charset="-128"/>
              </a:rPr>
              <a:t>テンプレート</a:t>
            </a:r>
            <a:endParaRPr kumimoji="1" lang="ja-JP" altLang="en-US" sz="1200" b="1" smtClean="0">
              <a:latin typeface="Meiryo UI" pitchFamily="50" charset="-128"/>
              <a:ea typeface="Meiryo UI" pitchFamily="50" charset="-128"/>
              <a:cs typeface="Meiryo UI" pitchFamily="50" charset="-128"/>
            </a:endParaRPr>
          </a:p>
        </p:txBody>
      </p:sp>
      <p:sp>
        <p:nvSpPr>
          <p:cNvPr id="54" name="メモ 53"/>
          <p:cNvSpPr/>
          <p:nvPr/>
        </p:nvSpPr>
        <p:spPr>
          <a:xfrm>
            <a:off x="5799080" y="2033845"/>
            <a:ext cx="504070" cy="524942"/>
          </a:xfrm>
          <a:prstGeom prst="foldedCorner">
            <a:avLst>
              <a:gd name="adj" fmla="val 2112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5" name="テキスト ボックス 54"/>
          <p:cNvSpPr txBox="1"/>
          <p:nvPr/>
        </p:nvSpPr>
        <p:spPr>
          <a:xfrm>
            <a:off x="6303150" y="2065484"/>
            <a:ext cx="800219" cy="461665"/>
          </a:xfrm>
          <a:prstGeom prst="rect">
            <a:avLst/>
          </a:prstGeom>
          <a:noFill/>
        </p:spPr>
        <p:txBody>
          <a:bodyPr wrap="none" rtlCol="0">
            <a:spAutoFit/>
          </a:bodyPr>
          <a:lstStyle/>
          <a:p>
            <a:pPr algn="ctr"/>
            <a:r>
              <a:rPr lang="ja-JP" altLang="en-US" sz="1200" b="1" smtClean="0">
                <a:latin typeface="Meiryo UI" pitchFamily="50" charset="-128"/>
                <a:ea typeface="Meiryo UI" pitchFamily="50" charset="-128"/>
                <a:cs typeface="Meiryo UI" pitchFamily="50" charset="-128"/>
              </a:rPr>
              <a:t>認識処理</a:t>
            </a:r>
            <a:endParaRPr lang="en-US" altLang="ja-JP" sz="1200" b="1" smtClean="0">
              <a:latin typeface="Meiryo UI" pitchFamily="50" charset="-128"/>
              <a:ea typeface="Meiryo UI" pitchFamily="50" charset="-128"/>
              <a:cs typeface="Meiryo UI" pitchFamily="50" charset="-128"/>
            </a:endParaRPr>
          </a:p>
          <a:p>
            <a:pPr algn="ctr"/>
            <a:r>
              <a:rPr lang="ja-JP" altLang="en-US" sz="1200" b="1">
                <a:latin typeface="Meiryo UI" pitchFamily="50" charset="-128"/>
                <a:ea typeface="Meiryo UI" pitchFamily="50" charset="-128"/>
                <a:cs typeface="Meiryo UI" pitchFamily="50" charset="-128"/>
              </a:rPr>
              <a:t>設定</a:t>
            </a:r>
            <a:endParaRPr kumimoji="1" lang="ja-JP" altLang="en-US" sz="1200" b="1" smtClean="0">
              <a:latin typeface="Meiryo UI" pitchFamily="50" charset="-128"/>
              <a:ea typeface="Meiryo UI" pitchFamily="50" charset="-128"/>
              <a:cs typeface="Meiryo UI" pitchFamily="50" charset="-128"/>
            </a:endParaRPr>
          </a:p>
        </p:txBody>
      </p:sp>
      <p:sp>
        <p:nvSpPr>
          <p:cNvPr id="60" name="右矢印 59"/>
          <p:cNvSpPr/>
          <p:nvPr/>
        </p:nvSpPr>
        <p:spPr>
          <a:xfrm rot="13045579" flipV="1">
            <a:off x="5315173" y="2613717"/>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pic>
        <p:nvPicPr>
          <p:cNvPr id="2" name="図 1"/>
          <p:cNvPicPr>
            <a:picLocks noChangeAspect="1"/>
          </p:cNvPicPr>
          <p:nvPr/>
        </p:nvPicPr>
        <p:blipFill>
          <a:blip r:embed="rId3"/>
          <a:stretch>
            <a:fillRect/>
          </a:stretch>
        </p:blipFill>
        <p:spPr>
          <a:xfrm>
            <a:off x="4007895" y="2101217"/>
            <a:ext cx="1077510" cy="641582"/>
          </a:xfrm>
          <a:prstGeom prst="rect">
            <a:avLst/>
          </a:prstGeom>
        </p:spPr>
      </p:pic>
      <p:pic>
        <p:nvPicPr>
          <p:cNvPr id="3" name="図 2"/>
          <p:cNvPicPr>
            <a:picLocks noChangeAspect="1"/>
          </p:cNvPicPr>
          <p:nvPr/>
        </p:nvPicPr>
        <p:blipFill>
          <a:blip r:embed="rId4"/>
          <a:stretch>
            <a:fillRect/>
          </a:stretch>
        </p:blipFill>
        <p:spPr>
          <a:xfrm>
            <a:off x="5692773" y="2702865"/>
            <a:ext cx="927778" cy="727462"/>
          </a:xfrm>
          <a:prstGeom prst="rect">
            <a:avLst/>
          </a:prstGeom>
        </p:spPr>
      </p:pic>
      <p:sp>
        <p:nvSpPr>
          <p:cNvPr id="61" name="テキスト ボックス 60"/>
          <p:cNvSpPr txBox="1"/>
          <p:nvPr/>
        </p:nvSpPr>
        <p:spPr>
          <a:xfrm>
            <a:off x="6508247" y="2835764"/>
            <a:ext cx="1176924" cy="461665"/>
          </a:xfrm>
          <a:prstGeom prst="rect">
            <a:avLst/>
          </a:prstGeom>
          <a:noFill/>
        </p:spPr>
        <p:txBody>
          <a:bodyPr wrap="none" rtlCol="0">
            <a:spAutoFit/>
          </a:bodyPr>
          <a:lstStyle/>
          <a:p>
            <a:pPr algn="ctr"/>
            <a:r>
              <a:rPr kumimoji="1" lang="en-US" altLang="ja-JP" sz="1200" b="1" smtClean="0">
                <a:latin typeface="Meiryo UI" pitchFamily="50" charset="-128"/>
                <a:ea typeface="Meiryo UI" pitchFamily="50" charset="-128"/>
                <a:cs typeface="Meiryo UI" pitchFamily="50" charset="-128"/>
              </a:rPr>
              <a:t>OCR</a:t>
            </a:r>
            <a:r>
              <a:rPr kumimoji="1" lang="ja-JP" altLang="en-US" sz="1200" b="1" smtClean="0">
                <a:latin typeface="Meiryo UI" pitchFamily="50" charset="-128"/>
                <a:ea typeface="Meiryo UI" pitchFamily="50" charset="-128"/>
                <a:cs typeface="Meiryo UI" pitchFamily="50" charset="-128"/>
              </a:rPr>
              <a:t>エンジン等</a:t>
            </a:r>
            <a:endParaRPr kumimoji="1" lang="en-US" altLang="ja-JP" sz="1200" b="1" smtClean="0">
              <a:latin typeface="Meiryo UI" pitchFamily="50" charset="-128"/>
              <a:ea typeface="Meiryo UI" pitchFamily="50" charset="-128"/>
              <a:cs typeface="Meiryo UI" pitchFamily="50" charset="-128"/>
            </a:endParaRPr>
          </a:p>
          <a:p>
            <a:pPr algn="ctr"/>
            <a:r>
              <a:rPr lang="ja-JP" altLang="en-US" sz="1200" b="1" smtClean="0">
                <a:latin typeface="Meiryo UI" pitchFamily="50" charset="-128"/>
                <a:ea typeface="Meiryo UI" pitchFamily="50" charset="-128"/>
                <a:cs typeface="Meiryo UI" pitchFamily="50" charset="-128"/>
              </a:rPr>
              <a:t>呼び出し部品</a:t>
            </a:r>
            <a:endParaRPr kumimoji="1" lang="ja-JP" altLang="en-US" sz="1200" b="1"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981743017"/>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12</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補足</a:t>
            </a:r>
            <a:r>
              <a:rPr lang="en-US" altLang="ja-JP" sz="2400">
                <a:latin typeface="Meiryo UI" panose="020B0604030504040204" pitchFamily="50" charset="-128"/>
                <a:ea typeface="Meiryo UI" panose="020B0604030504040204" pitchFamily="50" charset="-128"/>
                <a:cs typeface="Meiryo UI" panose="020B0604030504040204" pitchFamily="50" charset="-128"/>
              </a:rPr>
              <a:t>】SMTB/MHTB</a:t>
            </a:r>
            <a:r>
              <a:rPr lang="ja-JP" altLang="en-US" sz="2400">
                <a:latin typeface="Meiryo UI" panose="020B0604030504040204" pitchFamily="50" charset="-128"/>
                <a:ea typeface="Meiryo UI" panose="020B0604030504040204" pitchFamily="50" charset="-128"/>
                <a:cs typeface="Meiryo UI" panose="020B0604030504040204" pitchFamily="50" charset="-128"/>
              </a:rPr>
              <a:t>案件向け暫定</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開発　①詳細コンポーネント構成</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p:cNvSpPr/>
          <p:nvPr/>
        </p:nvSpPr>
        <p:spPr>
          <a:xfrm>
            <a:off x="190231" y="773705"/>
            <a:ext cx="5083051" cy="648000"/>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 v1.3/2.0</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53" name="正方形/長方形 52"/>
          <p:cNvSpPr/>
          <p:nvPr/>
        </p:nvSpPr>
        <p:spPr>
          <a:xfrm>
            <a:off x="190231" y="1413588"/>
            <a:ext cx="5083051" cy="36000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新</a:t>
            </a:r>
            <a:r>
              <a:rPr lang="en-US" altLang="ja-JP" sz="1400" b="1" smtClean="0">
                <a:solidFill>
                  <a:schemeClr val="tx1"/>
                </a:solidFill>
                <a:latin typeface="Meiryo UI" pitchFamily="50" charset="-128"/>
                <a:ea typeface="Meiryo UI" pitchFamily="50" charset="-128"/>
                <a:cs typeface="メイリオ" panose="020B0604030504040204" pitchFamily="50" charset="-128"/>
              </a:rPr>
              <a:t>ICR</a:t>
            </a:r>
            <a:r>
              <a:rPr lang="ja-JP" altLang="en-US" sz="1400" b="1" smtClean="0">
                <a:solidFill>
                  <a:schemeClr val="tx1"/>
                </a:solidFill>
                <a:latin typeface="Meiryo UI" pitchFamily="50" charset="-128"/>
                <a:ea typeface="Meiryo UI" pitchFamily="50" charset="-128"/>
                <a:cs typeface="メイリオ" panose="020B0604030504040204" pitchFamily="50" charset="-128"/>
              </a:rPr>
              <a:t>クライアントライブラリ</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56" name="正方形/長方形 55"/>
          <p:cNvSpPr/>
          <p:nvPr/>
        </p:nvSpPr>
        <p:spPr>
          <a:xfrm>
            <a:off x="197713" y="2025728"/>
            <a:ext cx="5075569" cy="765085"/>
          </a:xfrm>
          <a:prstGeom prst="rect">
            <a:avLst/>
          </a:prstGeom>
          <a:solidFill>
            <a:srgbClr val="FFC000"/>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t"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認識フロー制御部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grpSp>
        <p:nvGrpSpPr>
          <p:cNvPr id="57" name="グループ化 56"/>
          <p:cNvGrpSpPr/>
          <p:nvPr/>
        </p:nvGrpSpPr>
        <p:grpSpPr>
          <a:xfrm>
            <a:off x="732775" y="2295759"/>
            <a:ext cx="4005445" cy="396000"/>
            <a:chOff x="1360364" y="1988841"/>
            <a:chExt cx="4005445" cy="396000"/>
          </a:xfrm>
        </p:grpSpPr>
        <p:sp>
          <p:nvSpPr>
            <p:cNvPr id="58" name="正方形/長方形 57"/>
            <p:cNvSpPr/>
            <p:nvPr/>
          </p:nvSpPr>
          <p:spPr>
            <a:xfrm>
              <a:off x="1360364" y="1988841"/>
              <a:ext cx="1305145" cy="396000"/>
            </a:xfrm>
            <a:prstGeom prst="rect">
              <a:avLst/>
            </a:prstGeom>
            <a:solidFill>
              <a:schemeClr val="bg1">
                <a:lumMod val="6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400" b="1" smtClean="0">
                  <a:solidFill>
                    <a:schemeClr val="bg1"/>
                  </a:solidFill>
                  <a:latin typeface="Meiryo UI" pitchFamily="50" charset="-128"/>
                  <a:ea typeface="Meiryo UI" pitchFamily="50" charset="-128"/>
                </a:rPr>
                <a:t>認識処理</a:t>
              </a:r>
              <a:endParaRPr lang="en-US" altLang="ja-JP" sz="1400" b="1" smtClean="0">
                <a:solidFill>
                  <a:schemeClr val="bg1"/>
                </a:solidFill>
                <a:latin typeface="Meiryo UI" pitchFamily="50" charset="-128"/>
                <a:ea typeface="Meiryo UI" pitchFamily="50" charset="-128"/>
              </a:endParaRPr>
            </a:p>
            <a:p>
              <a:pPr algn="ctr"/>
              <a:r>
                <a:rPr lang="ja-JP" altLang="en-US" sz="1400" b="1" smtClean="0">
                  <a:solidFill>
                    <a:schemeClr val="bg1"/>
                  </a:solidFill>
                  <a:latin typeface="Meiryo UI" pitchFamily="50" charset="-128"/>
                  <a:ea typeface="Meiryo UI" pitchFamily="50" charset="-128"/>
                </a:rPr>
                <a:t>ロジック</a:t>
              </a:r>
              <a:r>
                <a:rPr lang="en-US" altLang="ja-JP" sz="1400" b="1" smtClean="0">
                  <a:solidFill>
                    <a:schemeClr val="bg1"/>
                  </a:solidFill>
                  <a:latin typeface="Meiryo UI" pitchFamily="50" charset="-128"/>
                  <a:ea typeface="Meiryo UI" pitchFamily="50" charset="-128"/>
                </a:rPr>
                <a:t>1</a:t>
              </a:r>
              <a:endParaRPr kumimoji="1" lang="ja-JP" altLang="en-US" sz="1400" b="1" smtClean="0">
                <a:solidFill>
                  <a:schemeClr val="bg1"/>
                </a:solidFill>
                <a:latin typeface="Meiryo UI" pitchFamily="50" charset="-128"/>
                <a:ea typeface="Meiryo UI" pitchFamily="50" charset="-128"/>
              </a:endParaRPr>
            </a:p>
          </p:txBody>
        </p:sp>
        <p:sp>
          <p:nvSpPr>
            <p:cNvPr id="59" name="正方形/長方形 58"/>
            <p:cNvSpPr/>
            <p:nvPr/>
          </p:nvSpPr>
          <p:spPr>
            <a:xfrm>
              <a:off x="4060664" y="1988841"/>
              <a:ext cx="1305145" cy="396000"/>
            </a:xfrm>
            <a:prstGeom prst="rect">
              <a:avLst/>
            </a:prstGeom>
            <a:solidFill>
              <a:schemeClr val="bg1">
                <a:lumMod val="6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400" b="1">
                  <a:solidFill>
                    <a:schemeClr val="bg1"/>
                  </a:solidFill>
                  <a:latin typeface="Meiryo UI" pitchFamily="50" charset="-128"/>
                  <a:ea typeface="Meiryo UI" pitchFamily="50" charset="-128"/>
                </a:rPr>
                <a:t>認識処理</a:t>
              </a:r>
              <a:endParaRPr lang="en-US" altLang="ja-JP" sz="1400" b="1">
                <a:solidFill>
                  <a:schemeClr val="bg1"/>
                </a:solidFill>
                <a:latin typeface="Meiryo UI" pitchFamily="50" charset="-128"/>
                <a:ea typeface="Meiryo UI" pitchFamily="50" charset="-128"/>
              </a:endParaRPr>
            </a:p>
            <a:p>
              <a:pPr algn="ctr"/>
              <a:r>
                <a:rPr lang="ja-JP" altLang="en-US" sz="1400" b="1" smtClean="0">
                  <a:solidFill>
                    <a:schemeClr val="bg1"/>
                  </a:solidFill>
                  <a:latin typeface="Meiryo UI" pitchFamily="50" charset="-128"/>
                  <a:ea typeface="Meiryo UI" pitchFamily="50" charset="-128"/>
                </a:rPr>
                <a:t>ロジック</a:t>
              </a:r>
              <a:r>
                <a:rPr lang="en-US" altLang="ja-JP" sz="1400" b="1">
                  <a:solidFill>
                    <a:schemeClr val="bg1"/>
                  </a:solidFill>
                  <a:latin typeface="Meiryo UI" pitchFamily="50" charset="-128"/>
                  <a:ea typeface="Meiryo UI" pitchFamily="50" charset="-128"/>
                </a:rPr>
                <a:t>3</a:t>
              </a:r>
              <a:endParaRPr lang="ja-JP" altLang="en-US" sz="1400" b="1">
                <a:solidFill>
                  <a:schemeClr val="bg1"/>
                </a:solidFill>
                <a:latin typeface="Meiryo UI" pitchFamily="50" charset="-128"/>
                <a:ea typeface="Meiryo UI" pitchFamily="50" charset="-128"/>
              </a:endParaRPr>
            </a:p>
          </p:txBody>
        </p:sp>
        <p:sp>
          <p:nvSpPr>
            <p:cNvPr id="60" name="正方形/長方形 59"/>
            <p:cNvSpPr/>
            <p:nvPr/>
          </p:nvSpPr>
          <p:spPr>
            <a:xfrm>
              <a:off x="2725256" y="1988841"/>
              <a:ext cx="1305145" cy="396000"/>
            </a:xfrm>
            <a:prstGeom prst="rect">
              <a:avLst/>
            </a:prstGeom>
            <a:solidFill>
              <a:schemeClr val="bg1">
                <a:lumMod val="6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400" b="1">
                  <a:solidFill>
                    <a:schemeClr val="bg1"/>
                  </a:solidFill>
                  <a:latin typeface="Meiryo UI" pitchFamily="50" charset="-128"/>
                  <a:ea typeface="Meiryo UI" pitchFamily="50" charset="-128"/>
                </a:rPr>
                <a:t>認識処理</a:t>
              </a:r>
              <a:endParaRPr lang="en-US" altLang="ja-JP" sz="1400" b="1">
                <a:solidFill>
                  <a:schemeClr val="bg1"/>
                </a:solidFill>
                <a:latin typeface="Meiryo UI" pitchFamily="50" charset="-128"/>
                <a:ea typeface="Meiryo UI" pitchFamily="50" charset="-128"/>
              </a:endParaRPr>
            </a:p>
            <a:p>
              <a:pPr algn="ctr"/>
              <a:r>
                <a:rPr lang="ja-JP" altLang="en-US" sz="1400" b="1" smtClean="0">
                  <a:solidFill>
                    <a:schemeClr val="bg1"/>
                  </a:solidFill>
                  <a:latin typeface="Meiryo UI" pitchFamily="50" charset="-128"/>
                  <a:ea typeface="Meiryo UI" pitchFamily="50" charset="-128"/>
                </a:rPr>
                <a:t>ロジック</a:t>
              </a:r>
              <a:r>
                <a:rPr lang="en-US" altLang="ja-JP" sz="1400" b="1" smtClean="0">
                  <a:solidFill>
                    <a:schemeClr val="bg1"/>
                  </a:solidFill>
                  <a:latin typeface="Meiryo UI" pitchFamily="50" charset="-128"/>
                  <a:ea typeface="Meiryo UI" pitchFamily="50" charset="-128"/>
                </a:rPr>
                <a:t>2</a:t>
              </a:r>
              <a:endParaRPr lang="ja-JP" altLang="en-US" sz="1400" b="1">
                <a:solidFill>
                  <a:schemeClr val="bg1"/>
                </a:solidFill>
                <a:latin typeface="Meiryo UI" pitchFamily="50" charset="-128"/>
                <a:ea typeface="Meiryo UI" pitchFamily="50" charset="-128"/>
              </a:endParaRPr>
            </a:p>
          </p:txBody>
        </p:sp>
      </p:grpSp>
      <p:sp>
        <p:nvSpPr>
          <p:cNvPr id="61" name="右矢印 60"/>
          <p:cNvSpPr/>
          <p:nvPr/>
        </p:nvSpPr>
        <p:spPr>
          <a:xfrm rot="5400000">
            <a:off x="2546833" y="1766749"/>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89" name="テキスト ボックス 88"/>
          <p:cNvSpPr txBox="1"/>
          <p:nvPr/>
        </p:nvSpPr>
        <p:spPr>
          <a:xfrm>
            <a:off x="2882770" y="1755698"/>
            <a:ext cx="1607171" cy="276999"/>
          </a:xfrm>
          <a:prstGeom prst="rect">
            <a:avLst/>
          </a:prstGeom>
          <a:noFill/>
        </p:spPr>
        <p:txBody>
          <a:bodyPr wrap="none" rtlCol="0">
            <a:spAutoFit/>
          </a:bodyPr>
          <a:lstStyle/>
          <a:p>
            <a:pPr algn="ctr"/>
            <a:r>
              <a:rPr lang="en-US" altLang="ja-JP" sz="1200" b="1" smtClean="0">
                <a:latin typeface="Meiryo UI" pitchFamily="50" charset="-128"/>
                <a:ea typeface="Meiryo UI" pitchFamily="50" charset="-128"/>
                <a:cs typeface="Meiryo UI" pitchFamily="50" charset="-128"/>
              </a:rPr>
              <a:t>Web</a:t>
            </a:r>
            <a:r>
              <a:rPr lang="ja-JP" altLang="en-US" sz="1200" b="1" smtClean="0">
                <a:latin typeface="Meiryo UI" pitchFamily="50" charset="-128"/>
                <a:ea typeface="Meiryo UI" pitchFamily="50" charset="-128"/>
                <a:cs typeface="Meiryo UI" pitchFamily="50" charset="-128"/>
              </a:rPr>
              <a:t>サービス</a:t>
            </a:r>
            <a:r>
              <a:rPr lang="ja-JP" altLang="en-US" sz="1200" b="1">
                <a:latin typeface="Meiryo UI" pitchFamily="50" charset="-128"/>
                <a:ea typeface="Meiryo UI" pitchFamily="50" charset="-128"/>
                <a:cs typeface="Meiryo UI" pitchFamily="50" charset="-128"/>
              </a:rPr>
              <a:t>呼び出</a:t>
            </a:r>
            <a:r>
              <a:rPr lang="ja-JP" altLang="en-US" sz="1200" b="1" smtClean="0">
                <a:latin typeface="Meiryo UI" pitchFamily="50" charset="-128"/>
                <a:ea typeface="Meiryo UI" pitchFamily="50" charset="-128"/>
                <a:cs typeface="Meiryo UI" pitchFamily="50" charset="-128"/>
              </a:rPr>
              <a:t>し</a:t>
            </a:r>
            <a:endParaRPr kumimoji="1" lang="ja-JP" altLang="en-US" sz="1200" b="1" smtClean="0">
              <a:latin typeface="Meiryo UI" pitchFamily="50" charset="-128"/>
              <a:ea typeface="Meiryo UI" pitchFamily="50" charset="-128"/>
              <a:cs typeface="Meiryo UI" pitchFamily="50" charset="-128"/>
            </a:endParaRPr>
          </a:p>
        </p:txBody>
      </p:sp>
      <p:sp>
        <p:nvSpPr>
          <p:cNvPr id="90" name="正方形/長方形 89"/>
          <p:cNvSpPr/>
          <p:nvPr/>
        </p:nvSpPr>
        <p:spPr>
          <a:xfrm>
            <a:off x="199625" y="2800619"/>
            <a:ext cx="1440000" cy="494054"/>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画像処理用クライアントライブラリ</a:t>
            </a:r>
            <a:endParaRPr lang="en-US" altLang="ja-JP" sz="12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1" name="正方形/長方形 90"/>
          <p:cNvSpPr/>
          <p:nvPr/>
        </p:nvSpPr>
        <p:spPr>
          <a:xfrm>
            <a:off x="199007" y="3753098"/>
            <a:ext cx="9389508"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dirty="0" smtClean="0">
                <a:solidFill>
                  <a:schemeClr val="tx1"/>
                </a:solidFill>
                <a:latin typeface="Meiryo UI" pitchFamily="50" charset="-128"/>
                <a:ea typeface="Meiryo UI" pitchFamily="50" charset="-128"/>
                <a:cs typeface="メイリオ" panose="020B0604030504040204" pitchFamily="50" charset="-128"/>
              </a:rPr>
              <a:t>キューサービス</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2" name="正方形/長方形 91"/>
          <p:cNvSpPr/>
          <p:nvPr/>
        </p:nvSpPr>
        <p:spPr>
          <a:xfrm>
            <a:off x="172507" y="5702434"/>
            <a:ext cx="1440000" cy="505399"/>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999Cap.</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3" name="正方形/長方形 92"/>
          <p:cNvSpPr/>
          <p:nvPr/>
        </p:nvSpPr>
        <p:spPr>
          <a:xfrm>
            <a:off x="3287975" y="4292232"/>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tx1"/>
                </a:solidFill>
                <a:latin typeface="Meiryo UI" pitchFamily="50" charset="-128"/>
                <a:ea typeface="Meiryo UI" pitchFamily="50" charset="-128"/>
                <a:cs typeface="メイリオ" panose="020B0604030504040204" pitchFamily="50" charset="-128"/>
              </a:rPr>
              <a:t>認識</a:t>
            </a:r>
            <a:r>
              <a:rPr lang="en-US" altLang="ja-JP" sz="1400" b="1">
                <a:solidFill>
                  <a:schemeClr val="tx1"/>
                </a:solidFill>
                <a:latin typeface="Meiryo UI" pitchFamily="50" charset="-128"/>
                <a:ea typeface="Meiryo UI" pitchFamily="50" charset="-128"/>
                <a:cs typeface="メイリオ" panose="020B0604030504040204" pitchFamily="50" charset="-128"/>
              </a:rPr>
              <a:t>Web</a:t>
            </a:r>
            <a:r>
              <a:rPr lang="ja-JP" altLang="en-US" sz="1400" b="1">
                <a:solidFill>
                  <a:schemeClr val="tx1"/>
                </a:solidFill>
                <a:latin typeface="Meiryo UI" pitchFamily="50" charset="-128"/>
                <a:ea typeface="Meiryo UI" pitchFamily="50" charset="-128"/>
                <a:cs typeface="メイリオ" panose="020B0604030504040204" pitchFamily="50" charset="-128"/>
              </a:rPr>
              <a:t> </a:t>
            </a:r>
            <a:r>
              <a:rPr lang="en-US" altLang="ja-JP" sz="1400" b="1">
                <a:solidFill>
                  <a:schemeClr val="tx1"/>
                </a:solidFill>
                <a:latin typeface="Meiryo UI" pitchFamily="50" charset="-128"/>
                <a:ea typeface="Meiryo UI" pitchFamily="50" charset="-128"/>
                <a:cs typeface="メイリオ" panose="020B0604030504040204" pitchFamily="50" charset="-128"/>
              </a:rPr>
              <a:t>Srv</a:t>
            </a:r>
          </a:p>
        </p:txBody>
      </p:sp>
      <p:sp>
        <p:nvSpPr>
          <p:cNvPr id="94" name="正方形/長方形 93"/>
          <p:cNvSpPr/>
          <p:nvPr/>
        </p:nvSpPr>
        <p:spPr>
          <a:xfrm>
            <a:off x="3287975" y="4553278"/>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tx1"/>
                </a:solidFill>
                <a:latin typeface="Meiryo UI" pitchFamily="50" charset="-128"/>
                <a:ea typeface="Meiryo UI" pitchFamily="50" charset="-128"/>
                <a:cs typeface="メイリオ" panose="020B0604030504040204" pitchFamily="50" charset="-128"/>
              </a:rPr>
              <a:t>I/F</a:t>
            </a:r>
            <a:r>
              <a:rPr lang="ja-JP" altLang="en-US" sz="1400" b="1" smtClean="0">
                <a:solidFill>
                  <a:schemeClr val="tx1"/>
                </a:solidFill>
                <a:latin typeface="Meiryo UI" pitchFamily="50" charset="-128"/>
                <a:ea typeface="Meiryo UI" pitchFamily="50" charset="-128"/>
                <a:cs typeface="メイリオ" panose="020B0604030504040204" pitchFamily="50" charset="-128"/>
              </a:rPr>
              <a:t>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5" name="正方形/長方形 94"/>
          <p:cNvSpPr/>
          <p:nvPr/>
        </p:nvSpPr>
        <p:spPr>
          <a:xfrm>
            <a:off x="3285298" y="4858480"/>
            <a:ext cx="1440000" cy="432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エンジン制御部</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6" name="正方形/長方形 95"/>
          <p:cNvSpPr/>
          <p:nvPr/>
        </p:nvSpPr>
        <p:spPr>
          <a:xfrm>
            <a:off x="3285298" y="5290836"/>
            <a:ext cx="1440000" cy="252609"/>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7" name="正方形/長方形 96"/>
          <p:cNvSpPr/>
          <p:nvPr/>
        </p:nvSpPr>
        <p:spPr>
          <a:xfrm>
            <a:off x="3285298" y="5544235"/>
            <a:ext cx="1440000" cy="252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Pana OCR</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8" name="正方形/長方形 97"/>
          <p:cNvSpPr/>
          <p:nvPr/>
        </p:nvSpPr>
        <p:spPr>
          <a:xfrm>
            <a:off x="1727970" y="4292232"/>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認識</a:t>
            </a:r>
            <a:r>
              <a:rPr lang="en-US" altLang="ja-JP" sz="1400" b="1" smtClean="0">
                <a:solidFill>
                  <a:schemeClr val="tx1"/>
                </a:solidFill>
                <a:latin typeface="Meiryo UI" pitchFamily="50" charset="-128"/>
                <a:ea typeface="Meiryo UI" pitchFamily="50" charset="-128"/>
                <a:cs typeface="メイリオ" panose="020B0604030504040204" pitchFamily="50" charset="-128"/>
              </a:rPr>
              <a:t>Web</a:t>
            </a:r>
            <a:r>
              <a:rPr lang="ja-JP" altLang="en-US" sz="1400" b="1">
                <a:solidFill>
                  <a:schemeClr val="tx1"/>
                </a:solidFill>
                <a:latin typeface="Meiryo UI" pitchFamily="50" charset="-128"/>
                <a:ea typeface="Meiryo UI" pitchFamily="50" charset="-128"/>
                <a:cs typeface="メイリオ" panose="020B0604030504040204" pitchFamily="50" charset="-128"/>
              </a:rPr>
              <a:t> </a:t>
            </a:r>
            <a:r>
              <a:rPr lang="en-US" altLang="ja-JP" sz="1400" b="1" smtClean="0">
                <a:solidFill>
                  <a:schemeClr val="tx1"/>
                </a:solidFill>
                <a:latin typeface="Meiryo UI" pitchFamily="50" charset="-128"/>
                <a:ea typeface="Meiryo UI" pitchFamily="50" charset="-128"/>
                <a:cs typeface="メイリオ" panose="020B0604030504040204" pitchFamily="50" charset="-128"/>
              </a:rPr>
              <a:t>Sr</a:t>
            </a:r>
            <a:r>
              <a:rPr lang="en-US" altLang="ja-JP" sz="1400" b="1">
                <a:solidFill>
                  <a:schemeClr val="tx1"/>
                </a:solidFill>
                <a:latin typeface="Meiryo UI" pitchFamily="50" charset="-128"/>
                <a:ea typeface="Meiryo UI" pitchFamily="50" charset="-128"/>
                <a:cs typeface="メイリオ" panose="020B0604030504040204" pitchFamily="50" charset="-128"/>
              </a:rPr>
              <a:t>v</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99" name="正方形/長方形 98"/>
          <p:cNvSpPr/>
          <p:nvPr/>
        </p:nvSpPr>
        <p:spPr>
          <a:xfrm>
            <a:off x="1727970" y="4553278"/>
            <a:ext cx="1440000" cy="288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tx1"/>
                </a:solidFill>
                <a:latin typeface="Meiryo UI" pitchFamily="50" charset="-128"/>
                <a:ea typeface="Meiryo UI" pitchFamily="50" charset="-128"/>
                <a:cs typeface="メイリオ" panose="020B0604030504040204" pitchFamily="50" charset="-128"/>
              </a:rPr>
              <a:t>I/F</a:t>
            </a:r>
            <a:r>
              <a:rPr lang="ja-JP" altLang="en-US" sz="1400" b="1" smtClean="0">
                <a:solidFill>
                  <a:schemeClr val="tx1"/>
                </a:solidFill>
                <a:latin typeface="Meiryo UI" pitchFamily="50" charset="-128"/>
                <a:ea typeface="Meiryo UI" pitchFamily="50" charset="-128"/>
                <a:cs typeface="メイリオ" panose="020B0604030504040204" pitchFamily="50" charset="-128"/>
              </a:rPr>
              <a:t>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00" name="正方形/長方形 99"/>
          <p:cNvSpPr/>
          <p:nvPr/>
        </p:nvSpPr>
        <p:spPr>
          <a:xfrm>
            <a:off x="1727970" y="4858480"/>
            <a:ext cx="1440000" cy="432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エンジン制御部</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01" name="正方形/長方形 100"/>
          <p:cNvSpPr/>
          <p:nvPr/>
        </p:nvSpPr>
        <p:spPr>
          <a:xfrm>
            <a:off x="1727970" y="5290835"/>
            <a:ext cx="1440000" cy="505399"/>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XDR-Ⅲ</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02" name="右矢印 101"/>
          <p:cNvSpPr/>
          <p:nvPr/>
        </p:nvSpPr>
        <p:spPr>
          <a:xfrm rot="5400000">
            <a:off x="2263046" y="400789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03" name="右矢印 102"/>
          <p:cNvSpPr/>
          <p:nvPr/>
        </p:nvSpPr>
        <p:spPr>
          <a:xfrm rot="5400000">
            <a:off x="3823052" y="400789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08" name="テキスト ボックス 107"/>
          <p:cNvSpPr txBox="1"/>
          <p:nvPr/>
        </p:nvSpPr>
        <p:spPr>
          <a:xfrm>
            <a:off x="137465" y="5253723"/>
            <a:ext cx="651140" cy="461665"/>
          </a:xfrm>
          <a:prstGeom prst="rect">
            <a:avLst/>
          </a:prstGeom>
          <a:noFill/>
        </p:spPr>
        <p:txBody>
          <a:bodyPr wrap="none" rtlCol="0">
            <a:spAutoFit/>
          </a:bodyPr>
          <a:lstStyle/>
          <a:p>
            <a:pPr algn="ctr"/>
            <a:r>
              <a:rPr kumimoji="1" lang="ja-JP" altLang="en-US" sz="1200" b="1" smtClean="0">
                <a:latin typeface="Meiryo UI" pitchFamily="50" charset="-128"/>
                <a:ea typeface="Meiryo UI" pitchFamily="50" charset="-128"/>
                <a:cs typeface="Meiryo UI" pitchFamily="50" charset="-128"/>
              </a:rPr>
              <a:t>ファイル</a:t>
            </a:r>
            <a:endParaRPr kumimoji="1" lang="en-US" altLang="ja-JP" sz="1200" b="1" smtClean="0">
              <a:latin typeface="Meiryo UI" pitchFamily="50" charset="-128"/>
              <a:ea typeface="Meiryo UI" pitchFamily="50" charset="-128"/>
              <a:cs typeface="Meiryo UI" pitchFamily="50" charset="-128"/>
            </a:endParaRPr>
          </a:p>
          <a:p>
            <a:pPr algn="ctr"/>
            <a:r>
              <a:rPr kumimoji="1" lang="ja-JP" altLang="en-US" sz="1200" b="1" smtClean="0">
                <a:latin typeface="Meiryo UI" pitchFamily="50" charset="-128"/>
                <a:ea typeface="Meiryo UI" pitchFamily="50" charset="-128"/>
                <a:cs typeface="Meiryo UI" pitchFamily="50" charset="-128"/>
              </a:rPr>
              <a:t>渡し</a:t>
            </a:r>
          </a:p>
        </p:txBody>
      </p:sp>
      <p:sp>
        <p:nvSpPr>
          <p:cNvPr id="109" name="正方形/長方形 108"/>
          <p:cNvSpPr/>
          <p:nvPr/>
        </p:nvSpPr>
        <p:spPr>
          <a:xfrm>
            <a:off x="3647855" y="3302930"/>
            <a:ext cx="1625427" cy="252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200" b="1" dirty="0" err="1" smtClean="0">
                <a:solidFill>
                  <a:schemeClr val="tx1"/>
                </a:solidFill>
                <a:latin typeface="Meiryo UI" pitchFamily="50" charset="-128"/>
                <a:ea typeface="Meiryo UI" pitchFamily="50" charset="-128"/>
                <a:cs typeface="メイリオ" panose="020B0604030504040204" pitchFamily="50" charset="-128"/>
              </a:rPr>
              <a:t>Tegaki</a:t>
            </a:r>
            <a:r>
              <a:rPr lang="ja-JP" altLang="en-US" sz="1200" b="1" dirty="0" smtClean="0">
                <a:solidFill>
                  <a:schemeClr val="tx1"/>
                </a:solidFill>
                <a:latin typeface="Meiryo UI" pitchFamily="50" charset="-128"/>
                <a:ea typeface="Meiryo UI" pitchFamily="50" charset="-128"/>
                <a:cs typeface="メイリオ" panose="020B0604030504040204" pitchFamily="50" charset="-128"/>
              </a:rPr>
              <a:t>ラッパー</a:t>
            </a:r>
            <a:endParaRPr lang="en-US" altLang="ja-JP" sz="12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10" name="正方形/長方形 109"/>
          <p:cNvSpPr/>
          <p:nvPr/>
        </p:nvSpPr>
        <p:spPr>
          <a:xfrm>
            <a:off x="3647855" y="2798182"/>
            <a:ext cx="1625427" cy="504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200" b="1" smtClean="0">
                <a:solidFill>
                  <a:schemeClr val="tx1"/>
                </a:solidFill>
                <a:latin typeface="Meiryo UI" pitchFamily="50" charset="-128"/>
                <a:ea typeface="Meiryo UI" pitchFamily="50" charset="-128"/>
                <a:cs typeface="メイリオ" panose="020B0604030504040204" pitchFamily="50" charset="-128"/>
              </a:rPr>
              <a:t>Tegaki</a:t>
            </a:r>
            <a:r>
              <a:rPr lang="ja-JP" altLang="en-US" sz="1200" b="1" smtClean="0">
                <a:solidFill>
                  <a:schemeClr val="tx1"/>
                </a:solidFill>
                <a:latin typeface="Meiryo UI" pitchFamily="50" charset="-128"/>
                <a:ea typeface="Meiryo UI" pitchFamily="50" charset="-128"/>
                <a:cs typeface="メイリオ" panose="020B0604030504040204" pitchFamily="50" charset="-128"/>
              </a:rPr>
              <a:t>用</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クライアントライブラリ</a:t>
            </a:r>
            <a:endParaRPr lang="ja-JP" altLang="en-US" sz="1200" b="1">
              <a:solidFill>
                <a:schemeClr val="tx1"/>
              </a:solidFill>
              <a:latin typeface="Meiryo UI" pitchFamily="50" charset="-128"/>
              <a:ea typeface="Meiryo UI" pitchFamily="50" charset="-128"/>
              <a:cs typeface="メイリオ" panose="020B0604030504040204" pitchFamily="50" charset="-128"/>
            </a:endParaRPr>
          </a:p>
        </p:txBody>
      </p:sp>
      <p:sp>
        <p:nvSpPr>
          <p:cNvPr id="111" name="正方形/長方形 110"/>
          <p:cNvSpPr/>
          <p:nvPr/>
        </p:nvSpPr>
        <p:spPr>
          <a:xfrm>
            <a:off x="4820688" y="5364235"/>
            <a:ext cx="1440000" cy="432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CogentLabs</a:t>
            </a:r>
          </a:p>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Tegaki</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12" name="テキスト ボックス 111"/>
          <p:cNvSpPr txBox="1"/>
          <p:nvPr/>
        </p:nvSpPr>
        <p:spPr>
          <a:xfrm>
            <a:off x="5313040" y="4374105"/>
            <a:ext cx="1728087" cy="646331"/>
          </a:xfrm>
          <a:prstGeom prst="rect">
            <a:avLst/>
          </a:prstGeom>
          <a:noFill/>
        </p:spPr>
        <p:txBody>
          <a:bodyPr wrap="square" rtlCol="0">
            <a:spAutoFit/>
          </a:bodyPr>
          <a:lstStyle/>
          <a:p>
            <a:pPr algn="ctr"/>
            <a:r>
              <a:rPr kumimoji="1" lang="en-US" altLang="ja-JP" sz="1200" b="1" smtClean="0">
                <a:latin typeface="Meiryo UI" pitchFamily="50" charset="-128"/>
                <a:ea typeface="Meiryo UI" pitchFamily="50" charset="-128"/>
                <a:cs typeface="Meiryo UI" pitchFamily="50" charset="-128"/>
              </a:rPr>
              <a:t>Web</a:t>
            </a:r>
            <a:r>
              <a:rPr kumimoji="1" lang="ja-JP" altLang="en-US" sz="1200" b="1" smtClean="0">
                <a:latin typeface="Meiryo UI" pitchFamily="50" charset="-128"/>
                <a:ea typeface="Meiryo UI" pitchFamily="50" charset="-128"/>
                <a:cs typeface="Meiryo UI" pitchFamily="50" charset="-128"/>
              </a:rPr>
              <a:t>サービス</a:t>
            </a:r>
            <a:endParaRPr kumimoji="1" lang="en-US" altLang="ja-JP" sz="1200" b="1" smtClean="0">
              <a:latin typeface="Meiryo UI" pitchFamily="50" charset="-128"/>
              <a:ea typeface="Meiryo UI" pitchFamily="50" charset="-128"/>
              <a:cs typeface="Meiryo UI" pitchFamily="50" charset="-128"/>
            </a:endParaRPr>
          </a:p>
          <a:p>
            <a:pPr algn="ctr"/>
            <a:r>
              <a:rPr kumimoji="1" lang="ja-JP" altLang="en-US" sz="1200" b="1" smtClean="0">
                <a:latin typeface="Meiryo UI" pitchFamily="50" charset="-128"/>
                <a:ea typeface="Meiryo UI" pitchFamily="50" charset="-128"/>
                <a:cs typeface="Meiryo UI" pitchFamily="50" charset="-128"/>
              </a:rPr>
              <a:t>呼び出し</a:t>
            </a:r>
            <a:endParaRPr kumimoji="1" lang="en-US" altLang="ja-JP" sz="1200" b="1" dirty="0" smtClean="0">
              <a:latin typeface="Meiryo UI" pitchFamily="50" charset="-128"/>
              <a:ea typeface="Meiryo UI" pitchFamily="50" charset="-128"/>
              <a:cs typeface="Meiryo UI" pitchFamily="50" charset="-128"/>
            </a:endParaRPr>
          </a:p>
          <a:p>
            <a:pPr algn="ctr"/>
            <a:r>
              <a:rPr kumimoji="1" lang="ja-JP" altLang="en-US" sz="1200" b="1" dirty="0" smtClean="0">
                <a:latin typeface="Meiryo UI" pitchFamily="50" charset="-128"/>
                <a:ea typeface="Meiryo UI" pitchFamily="50" charset="-128"/>
                <a:cs typeface="Meiryo UI" pitchFamily="50" charset="-128"/>
              </a:rPr>
              <a:t>（インターネット）</a:t>
            </a:r>
          </a:p>
        </p:txBody>
      </p:sp>
      <p:sp>
        <p:nvSpPr>
          <p:cNvPr id="113" name="右矢印 112"/>
          <p:cNvSpPr/>
          <p:nvPr/>
        </p:nvSpPr>
        <p:spPr>
          <a:xfrm rot="5400000">
            <a:off x="706548" y="3512835"/>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14" name="右矢印 113"/>
          <p:cNvSpPr/>
          <p:nvPr/>
        </p:nvSpPr>
        <p:spPr>
          <a:xfrm rot="5400000">
            <a:off x="2641763" y="346783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15" name="テキスト ボックス 114"/>
          <p:cNvSpPr txBox="1"/>
          <p:nvPr/>
        </p:nvSpPr>
        <p:spPr>
          <a:xfrm>
            <a:off x="1095579" y="3519010"/>
            <a:ext cx="1607171" cy="276999"/>
          </a:xfrm>
          <a:prstGeom prst="rect">
            <a:avLst/>
          </a:prstGeom>
          <a:noFill/>
        </p:spPr>
        <p:txBody>
          <a:bodyPr wrap="none" rtlCol="0">
            <a:spAutoFit/>
          </a:bodyPr>
          <a:lstStyle/>
          <a:p>
            <a:pPr algn="ctr"/>
            <a:r>
              <a:rPr lang="en-US" altLang="ja-JP" sz="1200" b="1" dirty="0" smtClean="0">
                <a:latin typeface="Meiryo UI" pitchFamily="50" charset="-128"/>
                <a:ea typeface="Meiryo UI" pitchFamily="50" charset="-128"/>
                <a:cs typeface="Meiryo UI" pitchFamily="50" charset="-128"/>
              </a:rPr>
              <a:t>Web</a:t>
            </a:r>
            <a:r>
              <a:rPr lang="ja-JP" altLang="en-US" sz="1200" b="1" dirty="0" smtClean="0">
                <a:latin typeface="Meiryo UI" pitchFamily="50" charset="-128"/>
                <a:ea typeface="Meiryo UI" pitchFamily="50" charset="-128"/>
                <a:cs typeface="Meiryo UI" pitchFamily="50" charset="-128"/>
              </a:rPr>
              <a:t>サービス</a:t>
            </a:r>
            <a:r>
              <a:rPr lang="ja-JP" altLang="en-US" sz="1200" b="1" dirty="0">
                <a:latin typeface="Meiryo UI" pitchFamily="50" charset="-128"/>
                <a:ea typeface="Meiryo UI" pitchFamily="50" charset="-128"/>
                <a:cs typeface="Meiryo UI" pitchFamily="50" charset="-128"/>
              </a:rPr>
              <a:t>呼び出</a:t>
            </a:r>
            <a:r>
              <a:rPr lang="ja-JP" altLang="en-US" sz="1200" b="1" dirty="0" smtClean="0">
                <a:latin typeface="Meiryo UI" pitchFamily="50" charset="-128"/>
                <a:ea typeface="Meiryo UI" pitchFamily="50" charset="-128"/>
                <a:cs typeface="Meiryo UI" pitchFamily="50" charset="-128"/>
              </a:rPr>
              <a:t>し</a:t>
            </a:r>
            <a:endParaRPr kumimoji="1" lang="ja-JP" altLang="en-US" sz="1200" b="1" dirty="0" smtClean="0">
              <a:latin typeface="Meiryo UI" pitchFamily="50" charset="-128"/>
              <a:ea typeface="Meiryo UI" pitchFamily="50" charset="-128"/>
              <a:cs typeface="Meiryo UI" pitchFamily="50" charset="-128"/>
            </a:endParaRPr>
          </a:p>
        </p:txBody>
      </p:sp>
      <p:sp>
        <p:nvSpPr>
          <p:cNvPr id="116" name="テキスト ボックス 115"/>
          <p:cNvSpPr txBox="1"/>
          <p:nvPr/>
        </p:nvSpPr>
        <p:spPr>
          <a:xfrm>
            <a:off x="947555" y="4014065"/>
            <a:ext cx="1495922" cy="261610"/>
          </a:xfrm>
          <a:prstGeom prst="rect">
            <a:avLst/>
          </a:prstGeom>
          <a:noFill/>
        </p:spPr>
        <p:txBody>
          <a:bodyPr wrap="none" rtlCol="0">
            <a:spAutoFit/>
          </a:bodyPr>
          <a:lstStyle/>
          <a:p>
            <a:pPr algn="ctr"/>
            <a:r>
              <a:rPr lang="en-US" altLang="ja-JP" sz="1100" b="1" dirty="0" smtClean="0">
                <a:latin typeface="Meiryo UI" pitchFamily="50" charset="-128"/>
                <a:ea typeface="Meiryo UI" pitchFamily="50" charset="-128"/>
                <a:cs typeface="Meiryo UI" pitchFamily="50" charset="-128"/>
              </a:rPr>
              <a:t>Web</a:t>
            </a:r>
            <a:r>
              <a:rPr lang="ja-JP" altLang="en-US" sz="1100" b="1" dirty="0" smtClean="0">
                <a:latin typeface="Meiryo UI" pitchFamily="50" charset="-128"/>
                <a:ea typeface="Meiryo UI" pitchFamily="50" charset="-128"/>
                <a:cs typeface="Meiryo UI" pitchFamily="50" charset="-128"/>
              </a:rPr>
              <a:t>サービス</a:t>
            </a:r>
            <a:r>
              <a:rPr lang="ja-JP" altLang="en-US" sz="1100" b="1" dirty="0">
                <a:latin typeface="Meiryo UI" pitchFamily="50" charset="-128"/>
                <a:ea typeface="Meiryo UI" pitchFamily="50" charset="-128"/>
                <a:cs typeface="Meiryo UI" pitchFamily="50" charset="-128"/>
              </a:rPr>
              <a:t>呼び出</a:t>
            </a:r>
            <a:r>
              <a:rPr lang="ja-JP" altLang="en-US" sz="1100" b="1" dirty="0" smtClean="0">
                <a:latin typeface="Meiryo UI" pitchFamily="50" charset="-128"/>
                <a:ea typeface="Meiryo UI" pitchFamily="50" charset="-128"/>
                <a:cs typeface="Meiryo UI" pitchFamily="50" charset="-128"/>
              </a:rPr>
              <a:t>し</a:t>
            </a:r>
            <a:endParaRPr kumimoji="1" lang="ja-JP" altLang="en-US" sz="1100" b="1" dirty="0" smtClean="0">
              <a:latin typeface="Meiryo UI" pitchFamily="50" charset="-128"/>
              <a:ea typeface="Meiryo UI" pitchFamily="50" charset="-128"/>
              <a:cs typeface="Meiryo UI" pitchFamily="50" charset="-128"/>
            </a:endParaRPr>
          </a:p>
        </p:txBody>
      </p:sp>
      <p:sp>
        <p:nvSpPr>
          <p:cNvPr id="117" name="正方形/長方形 116"/>
          <p:cNvSpPr/>
          <p:nvPr/>
        </p:nvSpPr>
        <p:spPr>
          <a:xfrm>
            <a:off x="5403050" y="773705"/>
            <a:ext cx="2052000" cy="216000"/>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 v1.2</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18" name="正方形/長方形 117"/>
          <p:cNvSpPr/>
          <p:nvPr/>
        </p:nvSpPr>
        <p:spPr>
          <a:xfrm>
            <a:off x="5403050" y="980680"/>
            <a:ext cx="2052000" cy="216000"/>
          </a:xfrm>
          <a:prstGeom prst="rect">
            <a:avLst/>
          </a:prstGeom>
          <a:solidFill>
            <a:srgbClr val="FFC000"/>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W</a:t>
            </a: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エンジン業務ロジック</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19" name="正方形/長方形 118"/>
          <p:cNvSpPr/>
          <p:nvPr/>
        </p:nvSpPr>
        <p:spPr>
          <a:xfrm>
            <a:off x="5403050" y="1205705"/>
            <a:ext cx="2052000" cy="216000"/>
          </a:xfrm>
          <a:prstGeom prst="rect">
            <a:avLst/>
          </a:prstGeom>
          <a:solidFill>
            <a:srgbClr val="FFC000"/>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W</a:t>
            </a:r>
            <a:r>
              <a:rPr lang="ja-JP" altLang="en-US" sz="1400" b="1" smtClean="0">
                <a:solidFill>
                  <a:schemeClr val="tx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tx1"/>
                </a:solidFill>
                <a:latin typeface="Meiryo UI" pitchFamily="50" charset="-128"/>
                <a:ea typeface="Meiryo UI" pitchFamily="50" charset="-128"/>
                <a:cs typeface="メイリオ" panose="020B0604030504040204" pitchFamily="50" charset="-128"/>
              </a:rPr>
              <a:t>OCR</a:t>
            </a:r>
            <a:r>
              <a:rPr lang="ja-JP" altLang="en-US" sz="1400" b="1" smtClean="0">
                <a:solidFill>
                  <a:schemeClr val="tx1"/>
                </a:solidFill>
                <a:latin typeface="Meiryo UI" pitchFamily="50" charset="-128"/>
                <a:ea typeface="Meiryo UI" pitchFamily="50" charset="-128"/>
                <a:cs typeface="メイリオ" panose="020B0604030504040204" pitchFamily="50" charset="-128"/>
              </a:rPr>
              <a:t>呼出部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0" name="正方形/長方形 119"/>
          <p:cNvSpPr/>
          <p:nvPr/>
        </p:nvSpPr>
        <p:spPr>
          <a:xfrm>
            <a:off x="5403050" y="1421705"/>
            <a:ext cx="2052000" cy="36000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旧</a:t>
            </a:r>
            <a:r>
              <a:rPr lang="en-US" altLang="ja-JP" sz="1200" b="1" smtClean="0">
                <a:solidFill>
                  <a:schemeClr val="tx1"/>
                </a:solidFill>
                <a:latin typeface="Meiryo UI" pitchFamily="50" charset="-128"/>
                <a:ea typeface="Meiryo UI" pitchFamily="50" charset="-128"/>
                <a:cs typeface="メイリオ" panose="020B0604030504040204" pitchFamily="50" charset="-128"/>
              </a:rPr>
              <a:t>ICR</a:t>
            </a:r>
            <a:r>
              <a:rPr lang="ja-JP" altLang="en-US" sz="1200" b="1" smtClean="0">
                <a:solidFill>
                  <a:schemeClr val="tx1"/>
                </a:solidFill>
                <a:latin typeface="Meiryo UI" pitchFamily="50" charset="-128"/>
                <a:ea typeface="Meiryo UI" pitchFamily="50" charset="-128"/>
                <a:cs typeface="メイリオ" panose="020B0604030504040204" pitchFamily="50" charset="-128"/>
              </a:rPr>
              <a:t>クライアント</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ライブラリ</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p:txBody>
      </p:sp>
      <p:sp>
        <p:nvSpPr>
          <p:cNvPr id="121" name="曲折矢印 120"/>
          <p:cNvSpPr/>
          <p:nvPr/>
        </p:nvSpPr>
        <p:spPr>
          <a:xfrm rot="5400000">
            <a:off x="4406670" y="3968722"/>
            <a:ext cx="2001413" cy="789614"/>
          </a:xfrm>
          <a:prstGeom prst="bentArrow">
            <a:avLst>
              <a:gd name="adj1" fmla="val 16161"/>
              <a:gd name="adj2" fmla="val 26832"/>
              <a:gd name="adj3" fmla="val 36667"/>
              <a:gd name="adj4" fmla="val 43750"/>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solidFill>
                <a:schemeClr val="tx1"/>
              </a:solidFill>
              <a:latin typeface="Meiryo UI" pitchFamily="50" charset="-128"/>
              <a:ea typeface="Meiryo UI" pitchFamily="50" charset="-128"/>
            </a:endParaRPr>
          </a:p>
        </p:txBody>
      </p:sp>
      <p:sp>
        <p:nvSpPr>
          <p:cNvPr id="122" name="正方形/長方形 121"/>
          <p:cNvSpPr/>
          <p:nvPr/>
        </p:nvSpPr>
        <p:spPr>
          <a:xfrm>
            <a:off x="7610089" y="783518"/>
            <a:ext cx="2052000" cy="648000"/>
          </a:xfrm>
          <a:prstGeom prst="rect">
            <a:avLst/>
          </a:prstGeom>
          <a:solidFill>
            <a:srgbClr val="FF99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 v1.1</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3" name="正方形/長方形 122"/>
          <p:cNvSpPr/>
          <p:nvPr/>
        </p:nvSpPr>
        <p:spPr>
          <a:xfrm>
            <a:off x="7608295" y="1421705"/>
            <a:ext cx="2052000" cy="36000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旧</a:t>
            </a:r>
            <a:r>
              <a:rPr lang="en-US" altLang="ja-JP" sz="1200" b="1" smtClean="0">
                <a:solidFill>
                  <a:schemeClr val="tx1"/>
                </a:solidFill>
                <a:latin typeface="Meiryo UI" pitchFamily="50" charset="-128"/>
                <a:ea typeface="Meiryo UI" pitchFamily="50" charset="-128"/>
                <a:cs typeface="メイリオ" panose="020B0604030504040204" pitchFamily="50" charset="-128"/>
              </a:rPr>
              <a:t>ICR</a:t>
            </a:r>
            <a:r>
              <a:rPr lang="ja-JP" altLang="en-US" sz="1200" b="1" smtClean="0">
                <a:solidFill>
                  <a:schemeClr val="tx1"/>
                </a:solidFill>
                <a:latin typeface="Meiryo UI" pitchFamily="50" charset="-128"/>
                <a:ea typeface="Meiryo UI" pitchFamily="50" charset="-128"/>
                <a:cs typeface="メイリオ" panose="020B0604030504040204" pitchFamily="50" charset="-128"/>
              </a:rPr>
              <a:t>クライアント</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ライブラリ</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p:txBody>
      </p:sp>
      <p:sp>
        <p:nvSpPr>
          <p:cNvPr id="124" name="右矢印 123"/>
          <p:cNvSpPr/>
          <p:nvPr/>
        </p:nvSpPr>
        <p:spPr>
          <a:xfrm rot="5400000">
            <a:off x="5386437" y="2609360"/>
            <a:ext cx="2086789"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25" name="テキスト ボックス 124"/>
          <p:cNvSpPr txBox="1"/>
          <p:nvPr/>
        </p:nvSpPr>
        <p:spPr>
          <a:xfrm>
            <a:off x="6528175" y="1891861"/>
            <a:ext cx="1039707" cy="461665"/>
          </a:xfrm>
          <a:prstGeom prst="rect">
            <a:avLst/>
          </a:prstGeom>
          <a:noFill/>
        </p:spPr>
        <p:txBody>
          <a:bodyPr wrap="none" rtlCol="0">
            <a:spAutoFit/>
          </a:bodyPr>
          <a:lstStyle/>
          <a:p>
            <a:pPr algn="ctr"/>
            <a:r>
              <a:rPr lang="en-US" altLang="ja-JP" sz="1200" b="1" smtClean="0">
                <a:latin typeface="Meiryo UI" pitchFamily="50" charset="-128"/>
                <a:ea typeface="Meiryo UI" pitchFamily="50" charset="-128"/>
                <a:cs typeface="Meiryo UI" pitchFamily="50" charset="-128"/>
              </a:rPr>
              <a:t>Web</a:t>
            </a:r>
            <a:r>
              <a:rPr lang="ja-JP" altLang="en-US" sz="1200" b="1" smtClean="0">
                <a:latin typeface="Meiryo UI" pitchFamily="50" charset="-128"/>
                <a:ea typeface="Meiryo UI" pitchFamily="50" charset="-128"/>
                <a:cs typeface="Meiryo UI" pitchFamily="50" charset="-128"/>
              </a:rPr>
              <a:t>サービス</a:t>
            </a:r>
            <a:endParaRPr lang="en-US" altLang="ja-JP" sz="1200" b="1" smtClean="0">
              <a:latin typeface="Meiryo UI" pitchFamily="50" charset="-128"/>
              <a:ea typeface="Meiryo UI" pitchFamily="50" charset="-128"/>
              <a:cs typeface="Meiryo UI" pitchFamily="50" charset="-128"/>
            </a:endParaRPr>
          </a:p>
          <a:p>
            <a:pPr algn="ctr"/>
            <a:r>
              <a:rPr lang="ja-JP" altLang="en-US" sz="1200" b="1" smtClean="0">
                <a:latin typeface="Meiryo UI" pitchFamily="50" charset="-128"/>
                <a:ea typeface="Meiryo UI" pitchFamily="50" charset="-128"/>
                <a:cs typeface="Meiryo UI" pitchFamily="50" charset="-128"/>
              </a:rPr>
              <a:t>呼び出し</a:t>
            </a:r>
            <a:endParaRPr kumimoji="1" lang="ja-JP" altLang="en-US" sz="1200" b="1" smtClean="0">
              <a:latin typeface="Meiryo UI" pitchFamily="50" charset="-128"/>
              <a:ea typeface="Meiryo UI" pitchFamily="50" charset="-128"/>
              <a:cs typeface="Meiryo UI" pitchFamily="50" charset="-128"/>
            </a:endParaRPr>
          </a:p>
        </p:txBody>
      </p:sp>
      <p:sp>
        <p:nvSpPr>
          <p:cNvPr id="126" name="右矢印 125"/>
          <p:cNvSpPr/>
          <p:nvPr/>
        </p:nvSpPr>
        <p:spPr>
          <a:xfrm rot="5400000">
            <a:off x="7590901" y="2616111"/>
            <a:ext cx="2086789"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27" name="テキスト ボックス 126"/>
          <p:cNvSpPr txBox="1"/>
          <p:nvPr/>
        </p:nvSpPr>
        <p:spPr>
          <a:xfrm>
            <a:off x="7510121" y="2865463"/>
            <a:ext cx="1039707" cy="461665"/>
          </a:xfrm>
          <a:prstGeom prst="rect">
            <a:avLst/>
          </a:prstGeom>
          <a:noFill/>
        </p:spPr>
        <p:txBody>
          <a:bodyPr wrap="none" rtlCol="0">
            <a:spAutoFit/>
          </a:bodyPr>
          <a:lstStyle/>
          <a:p>
            <a:pPr algn="ctr"/>
            <a:r>
              <a:rPr lang="en-US" altLang="ja-JP" sz="1200" b="1" smtClean="0">
                <a:latin typeface="Meiryo UI" pitchFamily="50" charset="-128"/>
                <a:ea typeface="Meiryo UI" pitchFamily="50" charset="-128"/>
                <a:cs typeface="Meiryo UI" pitchFamily="50" charset="-128"/>
              </a:rPr>
              <a:t>Web</a:t>
            </a:r>
            <a:r>
              <a:rPr lang="ja-JP" altLang="en-US" sz="1200" b="1" smtClean="0">
                <a:latin typeface="Meiryo UI" pitchFamily="50" charset="-128"/>
                <a:ea typeface="Meiryo UI" pitchFamily="50" charset="-128"/>
                <a:cs typeface="Meiryo UI" pitchFamily="50" charset="-128"/>
              </a:rPr>
              <a:t>サービス</a:t>
            </a:r>
            <a:endParaRPr lang="en-US" altLang="ja-JP" sz="1200" b="1" smtClean="0">
              <a:latin typeface="Meiryo UI" pitchFamily="50" charset="-128"/>
              <a:ea typeface="Meiryo UI" pitchFamily="50" charset="-128"/>
              <a:cs typeface="Meiryo UI" pitchFamily="50" charset="-128"/>
            </a:endParaRPr>
          </a:p>
          <a:p>
            <a:pPr algn="ctr"/>
            <a:r>
              <a:rPr lang="ja-JP" altLang="en-US" sz="1200" b="1" smtClean="0">
                <a:latin typeface="Meiryo UI" pitchFamily="50" charset="-128"/>
                <a:ea typeface="Meiryo UI" pitchFamily="50" charset="-128"/>
                <a:cs typeface="Meiryo UI" pitchFamily="50" charset="-128"/>
              </a:rPr>
              <a:t>呼び出し</a:t>
            </a:r>
            <a:endParaRPr kumimoji="1" lang="ja-JP" altLang="en-US" sz="1200" b="1" smtClean="0">
              <a:latin typeface="Meiryo UI" pitchFamily="50" charset="-128"/>
              <a:ea typeface="Meiryo UI" pitchFamily="50" charset="-128"/>
              <a:cs typeface="Meiryo UI" pitchFamily="50" charset="-128"/>
            </a:endParaRPr>
          </a:p>
        </p:txBody>
      </p:sp>
      <p:sp>
        <p:nvSpPr>
          <p:cNvPr id="130" name="正方形/長方形 129"/>
          <p:cNvSpPr/>
          <p:nvPr/>
        </p:nvSpPr>
        <p:spPr>
          <a:xfrm>
            <a:off x="198764" y="3285434"/>
            <a:ext cx="1440000" cy="269496"/>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050" b="1" smtClean="0">
                <a:solidFill>
                  <a:schemeClr val="tx1"/>
                </a:solidFill>
                <a:latin typeface="Meiryo UI" pitchFamily="50" charset="-128"/>
                <a:ea typeface="Meiryo UI" pitchFamily="50" charset="-128"/>
                <a:cs typeface="メイリオ" panose="020B0604030504040204" pitchFamily="50" charset="-128"/>
              </a:rPr>
              <a:t>画像処理</a:t>
            </a:r>
            <a:r>
              <a:rPr lang="en-US" altLang="ja-JP" sz="1050" b="1" smtClean="0">
                <a:solidFill>
                  <a:schemeClr val="tx1"/>
                </a:solidFill>
                <a:latin typeface="Meiryo UI" pitchFamily="50" charset="-128"/>
                <a:ea typeface="Meiryo UI" pitchFamily="50" charset="-128"/>
                <a:cs typeface="メイリオ" panose="020B0604030504040204" pitchFamily="50" charset="-128"/>
              </a:rPr>
              <a:t>Web</a:t>
            </a:r>
            <a:r>
              <a:rPr lang="ja-JP" altLang="en-US" sz="1050" b="1" smtClean="0">
                <a:solidFill>
                  <a:schemeClr val="tx1"/>
                </a:solidFill>
                <a:latin typeface="Meiryo UI" pitchFamily="50" charset="-128"/>
                <a:ea typeface="Meiryo UI" pitchFamily="50" charset="-128"/>
                <a:cs typeface="メイリオ" panose="020B0604030504040204" pitchFamily="50" charset="-128"/>
              </a:rPr>
              <a:t> </a:t>
            </a:r>
            <a:r>
              <a:rPr lang="en-US" altLang="ja-JP" sz="1050" b="1" smtClean="0">
                <a:solidFill>
                  <a:schemeClr val="tx1"/>
                </a:solidFill>
                <a:latin typeface="Meiryo UI" pitchFamily="50" charset="-128"/>
                <a:ea typeface="Meiryo UI" pitchFamily="50" charset="-128"/>
                <a:cs typeface="メイリオ" panose="020B0604030504040204" pitchFamily="50" charset="-128"/>
              </a:rPr>
              <a:t>Srv</a:t>
            </a:r>
            <a:r>
              <a:rPr lang="ja-JP" altLang="en-US" sz="1050" b="1" smtClean="0">
                <a:solidFill>
                  <a:schemeClr val="tx1"/>
                </a:solidFill>
                <a:latin typeface="Meiryo UI" pitchFamily="50" charset="-128"/>
                <a:ea typeface="Meiryo UI" pitchFamily="50" charset="-128"/>
                <a:cs typeface="メイリオ" panose="020B0604030504040204" pitchFamily="50" charset="-128"/>
              </a:rPr>
              <a:t>用ドライバ</a:t>
            </a:r>
            <a:endParaRPr lang="en-US" altLang="ja-JP" sz="105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1" name="正方形/長方形 130"/>
          <p:cNvSpPr/>
          <p:nvPr/>
        </p:nvSpPr>
        <p:spPr>
          <a:xfrm>
            <a:off x="1638764" y="2798930"/>
            <a:ext cx="2009091" cy="75600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200" b="1" smtClean="0">
                <a:solidFill>
                  <a:schemeClr val="tx1"/>
                </a:solidFill>
                <a:latin typeface="Meiryo UI" pitchFamily="50" charset="-128"/>
                <a:ea typeface="Meiryo UI" pitchFamily="50" charset="-128"/>
                <a:cs typeface="メイリオ" panose="020B0604030504040204" pitchFamily="50" charset="-128"/>
              </a:rPr>
              <a:t>XDR-Ⅲ/</a:t>
            </a:r>
            <a:r>
              <a:rPr lang="ja-JP" altLang="en-US" sz="1200" b="1" smtClean="0">
                <a:solidFill>
                  <a:schemeClr val="tx1"/>
                </a:solidFill>
                <a:latin typeface="Meiryo UI" pitchFamily="50" charset="-128"/>
                <a:ea typeface="Meiryo UI" pitchFamily="50" charset="-128"/>
                <a:cs typeface="メイリオ" panose="020B0604030504040204" pitchFamily="50" charset="-128"/>
              </a:rPr>
              <a:t>準定型</a:t>
            </a:r>
            <a:r>
              <a:rPr lang="en-US" altLang="ja-JP" sz="1200" b="1" smtClean="0">
                <a:solidFill>
                  <a:schemeClr val="tx1"/>
                </a:solidFill>
                <a:latin typeface="Meiryo UI" pitchFamily="50" charset="-128"/>
                <a:ea typeface="Meiryo UI" pitchFamily="50" charset="-128"/>
                <a:cs typeface="メイリオ" panose="020B0604030504040204" pitchFamily="50" charset="-128"/>
              </a:rPr>
              <a:t>OCR</a:t>
            </a:r>
            <a:r>
              <a:rPr lang="ja-JP" altLang="en-US" sz="1200" b="1" smtClean="0">
                <a:solidFill>
                  <a:schemeClr val="tx1"/>
                </a:solidFill>
                <a:latin typeface="Meiryo UI" pitchFamily="50" charset="-128"/>
                <a:ea typeface="Meiryo UI" pitchFamily="50" charset="-128"/>
                <a:cs typeface="メイリオ" panose="020B0604030504040204" pitchFamily="50" charset="-128"/>
              </a:rPr>
              <a:t>用</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認識</a:t>
            </a:r>
            <a:r>
              <a:rPr lang="en-US" altLang="ja-JP" sz="1200" b="1">
                <a:solidFill>
                  <a:schemeClr val="tx1"/>
                </a:solidFill>
                <a:latin typeface="Meiryo UI" pitchFamily="50" charset="-128"/>
                <a:ea typeface="Meiryo UI" pitchFamily="50" charset="-128"/>
                <a:cs typeface="メイリオ" panose="020B0604030504040204" pitchFamily="50" charset="-128"/>
              </a:rPr>
              <a:t>Web</a:t>
            </a:r>
            <a:r>
              <a:rPr lang="ja-JP" altLang="en-US" sz="1200" b="1" smtClean="0">
                <a:solidFill>
                  <a:schemeClr val="tx1"/>
                </a:solidFill>
                <a:latin typeface="Meiryo UI" pitchFamily="50" charset="-128"/>
                <a:ea typeface="Meiryo UI" pitchFamily="50" charset="-128"/>
                <a:cs typeface="メイリオ" panose="020B0604030504040204" pitchFamily="50" charset="-128"/>
              </a:rPr>
              <a:t>サービス</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クライアントライブラリ</a:t>
            </a:r>
            <a:endParaRPr lang="ja-JP" altLang="en-US" sz="1200" b="1">
              <a:solidFill>
                <a:schemeClr val="tx1"/>
              </a:solidFill>
              <a:latin typeface="Meiryo UI" pitchFamily="50" charset="-128"/>
              <a:ea typeface="Meiryo UI" pitchFamily="50" charset="-128"/>
              <a:cs typeface="メイリオ" panose="020B0604030504040204" pitchFamily="50" charset="-128"/>
            </a:endParaRPr>
          </a:p>
        </p:txBody>
      </p:sp>
      <p:sp>
        <p:nvSpPr>
          <p:cNvPr id="136" name="右矢印 135"/>
          <p:cNvSpPr/>
          <p:nvPr/>
        </p:nvSpPr>
        <p:spPr>
          <a:xfrm rot="5400000">
            <a:off x="707584" y="4007890"/>
            <a:ext cx="369847"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37" name="正方形/長方形 136"/>
          <p:cNvSpPr/>
          <p:nvPr/>
        </p:nvSpPr>
        <p:spPr>
          <a:xfrm>
            <a:off x="182470" y="4292233"/>
            <a:ext cx="1440000" cy="261046"/>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画像処理</a:t>
            </a:r>
            <a:r>
              <a:rPr lang="en-US" altLang="ja-JP" sz="900" b="1" smtClean="0">
                <a:solidFill>
                  <a:schemeClr val="tx1"/>
                </a:solidFill>
                <a:latin typeface="Meiryo UI" pitchFamily="50" charset="-128"/>
                <a:ea typeface="Meiryo UI" pitchFamily="50" charset="-128"/>
                <a:cs typeface="メイリオ" panose="020B0604030504040204" pitchFamily="50" charset="-128"/>
              </a:rPr>
              <a:t>Web Srv</a:t>
            </a:r>
          </a:p>
        </p:txBody>
      </p:sp>
      <p:sp>
        <p:nvSpPr>
          <p:cNvPr id="138" name="正方形/長方形 137"/>
          <p:cNvSpPr/>
          <p:nvPr/>
        </p:nvSpPr>
        <p:spPr>
          <a:xfrm>
            <a:off x="182630" y="4554124"/>
            <a:ext cx="1440000" cy="303021"/>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tx1"/>
                </a:solidFill>
                <a:latin typeface="Meiryo UI" pitchFamily="50" charset="-128"/>
                <a:ea typeface="Meiryo UI" pitchFamily="50" charset="-128"/>
                <a:cs typeface="メイリオ" panose="020B0604030504040204" pitchFamily="50" charset="-128"/>
              </a:rPr>
              <a:t>画像処理</a:t>
            </a:r>
            <a:r>
              <a:rPr lang="en-US" altLang="ja-JP" sz="1200" b="1" smtClean="0">
                <a:solidFill>
                  <a:schemeClr val="tx1"/>
                </a:solidFill>
                <a:latin typeface="Meiryo UI" pitchFamily="50" charset="-128"/>
                <a:ea typeface="Meiryo UI" pitchFamily="50" charset="-128"/>
                <a:cs typeface="メイリオ" panose="020B0604030504040204" pitchFamily="50" charset="-128"/>
              </a:rPr>
              <a:t>I/F</a:t>
            </a:r>
            <a:r>
              <a:rPr lang="ja-JP" altLang="en-US" sz="1200" b="1" smtClean="0">
                <a:solidFill>
                  <a:schemeClr val="tx1"/>
                </a:solidFill>
                <a:latin typeface="Meiryo UI" pitchFamily="50" charset="-128"/>
                <a:ea typeface="Meiryo UI" pitchFamily="50" charset="-128"/>
                <a:cs typeface="メイリオ" panose="020B0604030504040204" pitchFamily="50" charset="-128"/>
              </a:rPr>
              <a:t>部</a:t>
            </a:r>
            <a:endParaRPr lang="en-US" altLang="ja-JP" sz="1200" b="1" smtClean="0">
              <a:solidFill>
                <a:schemeClr val="tx1"/>
              </a:solidFill>
              <a:latin typeface="Meiryo UI" pitchFamily="50" charset="-128"/>
              <a:ea typeface="Meiryo UI" pitchFamily="50" charset="-128"/>
              <a:cs typeface="メイリオ" panose="020B0604030504040204" pitchFamily="50" charset="-128"/>
            </a:endParaRPr>
          </a:p>
        </p:txBody>
      </p:sp>
      <p:sp>
        <p:nvSpPr>
          <p:cNvPr id="139" name="正方形/長方形 138"/>
          <p:cNvSpPr/>
          <p:nvPr/>
        </p:nvSpPr>
        <p:spPr>
          <a:xfrm>
            <a:off x="182470" y="4869159"/>
            <a:ext cx="1440000" cy="419269"/>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999Cap.</a:t>
            </a:r>
            <a:r>
              <a:rPr lang="ja-JP" altLang="en-US" sz="1400" b="1" smtClean="0">
                <a:solidFill>
                  <a:schemeClr val="tx1"/>
                </a:solidFill>
                <a:latin typeface="Meiryo UI" pitchFamily="50" charset="-128"/>
                <a:ea typeface="Meiryo UI" pitchFamily="50" charset="-128"/>
                <a:cs typeface="メイリオ" panose="020B0604030504040204" pitchFamily="50" charset="-128"/>
              </a:rPr>
              <a:t>用</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a:solidFill>
                  <a:schemeClr val="tx1"/>
                </a:solidFill>
                <a:latin typeface="Meiryo UI" pitchFamily="50" charset="-128"/>
                <a:ea typeface="Meiryo UI" pitchFamily="50" charset="-128"/>
                <a:cs typeface="メイリオ" panose="020B0604030504040204" pitchFamily="50" charset="-128"/>
              </a:rPr>
              <a:t>ドライバ</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40" name="右矢印 139"/>
          <p:cNvSpPr/>
          <p:nvPr/>
        </p:nvSpPr>
        <p:spPr>
          <a:xfrm rot="5400000">
            <a:off x="637675" y="5337939"/>
            <a:ext cx="509665" cy="382197"/>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54" name="角丸四角形吹き出し 53"/>
          <p:cNvSpPr/>
          <p:nvPr/>
        </p:nvSpPr>
        <p:spPr>
          <a:xfrm>
            <a:off x="4977653" y="2551108"/>
            <a:ext cx="2152814" cy="463986"/>
          </a:xfrm>
          <a:prstGeom prst="wedgeRoundRectCallout">
            <a:avLst>
              <a:gd name="adj1" fmla="val -57585"/>
              <a:gd name="adj2" fmla="val -52247"/>
              <a:gd name="adj3" fmla="val 16667"/>
            </a:avLst>
          </a:prstGeom>
          <a:solidFill>
            <a:schemeClr val="bg1">
              <a:lumMod val="75000"/>
            </a:schemeClr>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sz="1400">
                <a:latin typeface="Meiryo UI" pitchFamily="50" charset="-128"/>
                <a:ea typeface="Meiryo UI" pitchFamily="50" charset="-128"/>
              </a:rPr>
              <a:t>両案件に限定したプログラム実装として暫定的に提供</a:t>
            </a:r>
            <a:endParaRPr lang="en-US" altLang="ja-JP" sz="1400" smtClean="0">
              <a:latin typeface="Meiryo UI" pitchFamily="50" charset="-128"/>
              <a:ea typeface="Meiryo UI" pitchFamily="50" charset="-128"/>
            </a:endParaRPr>
          </a:p>
        </p:txBody>
      </p:sp>
    </p:spTree>
    <p:extLst>
      <p:ext uri="{BB962C8B-B14F-4D97-AF65-F5344CB8AC3E}">
        <p14:creationId xmlns:p14="http://schemas.microsoft.com/office/powerpoint/2010/main" val="371078054"/>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title"/>
          </p:nvPr>
        </p:nvSpPr>
        <p:spPr bwMode="auto">
          <a:xfrm>
            <a:off x="362490" y="88305"/>
            <a:ext cx="9003123" cy="460375"/>
          </a:xfrm>
          <a:noFill/>
          <a:ln>
            <a:miter lim="800000"/>
            <a:headEnd/>
            <a:tailEnd/>
          </a:ln>
        </p:spPr>
        <p:txBody>
          <a:bodyPr vert="horz" lIns="91440" tIns="72000" rIns="91440" bIns="0" numCol="1" compatLnSpc="1">
            <a:prstTxWarp prst="textNoShape">
              <a:avLst/>
            </a:prstTxWarp>
          </a:bodyPr>
          <a:lstStyle/>
          <a:p>
            <a:r>
              <a:rPr lang="ja-JP" altLang="en-US" sz="2400" smtClean="0">
                <a:latin typeface="Meiryo UI" panose="020B0604030504040204" pitchFamily="50" charset="-128"/>
                <a:ea typeface="Meiryo UI" panose="020B0604030504040204" pitchFamily="50" charset="-128"/>
                <a:cs typeface="Meiryo UI" panose="020B0604030504040204" pitchFamily="50" charset="-128"/>
              </a:rPr>
              <a:t>認識フロー制御部の「認識処理ロジック</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3</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」について</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123" name="スライド番号プレースホルダ 3"/>
          <p:cNvSpPr>
            <a:spLocks noGrp="1"/>
          </p:cNvSpPr>
          <p:nvPr>
            <p:ph type="sldNum" sz="quarter" idx="16"/>
          </p:nvPr>
        </p:nvSpPr>
        <p:spPr bwMode="auto">
          <a:xfrm>
            <a:off x="7329330" y="6525430"/>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13</a:t>
            </a:fld>
            <a:endParaRPr lang="ja-JP" altLang="en-US" dirty="0" smtClean="0">
              <a:solidFill>
                <a:prstClr val="black"/>
              </a:solidFill>
            </a:endParaRPr>
          </a:p>
        </p:txBody>
      </p:sp>
      <p:sp>
        <p:nvSpPr>
          <p:cNvPr id="5" name="テキスト ボックス 4"/>
          <p:cNvSpPr txBox="1">
            <a:spLocks noChangeArrowheads="1"/>
          </p:cNvSpPr>
          <p:nvPr/>
        </p:nvSpPr>
        <p:spPr bwMode="auto">
          <a:xfrm>
            <a:off x="182470" y="784734"/>
            <a:ext cx="9458260" cy="3785652"/>
          </a:xfrm>
          <a:prstGeom prst="rect">
            <a:avLst/>
          </a:prstGeom>
          <a:noFill/>
          <a:ln w="9525">
            <a:noFill/>
            <a:miter lim="800000"/>
            <a:headEnd/>
            <a:tailEnd/>
          </a:ln>
        </p:spPr>
        <p:txBody>
          <a:bodyPr wrap="square">
            <a:spAutoFit/>
          </a:bodyPr>
          <a:lstStyle/>
          <a:p>
            <a:pPr marL="342900" lvl="2" indent="-342900">
              <a:buClr>
                <a:schemeClr val="tx1"/>
              </a:buClr>
              <a:buFont typeface="Wingdings" panose="05000000000000000000" pitchFamily="2" charset="2"/>
              <a:buChar char="l"/>
            </a:pPr>
            <a:r>
              <a:rPr lang="ja-JP" altLang="en-US" sz="1600" dirty="0" smtClean="0">
                <a:latin typeface="Meiryo UI" pitchFamily="50" charset="-128"/>
                <a:ea typeface="Meiryo UI" pitchFamily="50" charset="-128"/>
              </a:rPr>
              <a:t>以下、</a:t>
            </a:r>
            <a:r>
              <a:rPr lang="en-US" altLang="ja-JP" sz="1600" dirty="0" smtClean="0">
                <a:latin typeface="Meiryo UI" pitchFamily="50" charset="-128"/>
                <a:ea typeface="Meiryo UI" pitchFamily="50" charset="-128"/>
              </a:rPr>
              <a:t>3</a:t>
            </a:r>
            <a:r>
              <a:rPr lang="ja-JP" altLang="en-US" sz="1600" dirty="0" err="1" smtClean="0">
                <a:latin typeface="Meiryo UI" pitchFamily="50" charset="-128"/>
                <a:ea typeface="Meiryo UI" pitchFamily="50" charset="-128"/>
              </a:rPr>
              <a:t>つの</a:t>
            </a:r>
            <a:r>
              <a:rPr lang="ja-JP" altLang="en-US" sz="1600" dirty="0" smtClean="0">
                <a:latin typeface="Meiryo UI" pitchFamily="50" charset="-128"/>
                <a:ea typeface="Meiryo UI" pitchFamily="50" charset="-128"/>
              </a:rPr>
              <a:t>認識</a:t>
            </a:r>
            <a:r>
              <a:rPr lang="ja-JP" altLang="en-US" sz="1600" smtClean="0">
                <a:latin typeface="Meiryo UI" pitchFamily="50" charset="-128"/>
                <a:ea typeface="Meiryo UI" pitchFamily="50" charset="-128"/>
              </a:rPr>
              <a:t>処理ロジックを両案件に限定して独自に実装する</a:t>
            </a:r>
            <a:endParaRPr lang="en-US" altLang="ja-JP" sz="1600">
              <a:latin typeface="Meiryo UI" pitchFamily="50" charset="-128"/>
              <a:ea typeface="Meiryo UI" pitchFamily="50" charset="-128"/>
            </a:endParaRPr>
          </a:p>
          <a:p>
            <a:pPr marL="342900" lvl="2" indent="-342900">
              <a:buClr>
                <a:schemeClr val="tx1"/>
              </a:buClr>
              <a:buFont typeface="Wingdings" panose="05000000000000000000" pitchFamily="2" charset="2"/>
              <a:buChar char="l"/>
            </a:pPr>
            <a:endParaRPr lang="en-US" altLang="ja-JP" sz="1600" smtClean="0">
              <a:latin typeface="Meiryo UI" pitchFamily="50" charset="-128"/>
              <a:ea typeface="Meiryo UI" pitchFamily="50" charset="-128"/>
            </a:endParaRPr>
          </a:p>
          <a:p>
            <a:pPr marL="342900" lvl="2" indent="-342900">
              <a:buClr>
                <a:schemeClr val="tx1"/>
              </a:buClr>
              <a:buFont typeface="Wingdings" panose="05000000000000000000" pitchFamily="2" charset="2"/>
              <a:buChar char="u"/>
            </a:pPr>
            <a:r>
              <a:rPr lang="ja-JP" altLang="en-US" sz="1600" smtClean="0">
                <a:latin typeface="Meiryo UI" pitchFamily="50" charset="-128"/>
                <a:ea typeface="Meiryo UI" pitchFamily="50" charset="-128"/>
              </a:rPr>
              <a:t>認識処理ロジック</a:t>
            </a:r>
            <a:r>
              <a:rPr lang="en-US" altLang="ja-JP" sz="1600" smtClean="0">
                <a:latin typeface="Meiryo UI" pitchFamily="50" charset="-128"/>
                <a:ea typeface="Meiryo UI" pitchFamily="50" charset="-128"/>
              </a:rPr>
              <a:t>1</a:t>
            </a:r>
            <a:r>
              <a:rPr lang="ja-JP" altLang="en-US" sz="1600" smtClean="0">
                <a:latin typeface="Meiryo UI" pitchFamily="50" charset="-128"/>
                <a:ea typeface="Meiryo UI" pitchFamily="50" charset="-128"/>
              </a:rPr>
              <a:t>（</a:t>
            </a:r>
            <a:r>
              <a:rPr lang="en-US" altLang="ja-JP" sz="1600" smtClean="0">
                <a:latin typeface="Meiryo UI" pitchFamily="50" charset="-128"/>
                <a:ea typeface="Meiryo UI" pitchFamily="50" charset="-128"/>
              </a:rPr>
              <a:t>SMTB/MHTB</a:t>
            </a:r>
            <a:r>
              <a:rPr lang="ja-JP" altLang="en-US" sz="1600" smtClean="0">
                <a:latin typeface="Meiryo UI" pitchFamily="50" charset="-128"/>
                <a:ea typeface="Meiryo UI" pitchFamily="50" charset="-128"/>
              </a:rPr>
              <a:t>共通）：手書き項目を含まない定型帳票を認識するパターン</a:t>
            </a:r>
            <a:endParaRPr lang="en-US" altLang="ja-JP" sz="1600">
              <a:latin typeface="Meiryo UI" pitchFamily="50" charset="-128"/>
              <a:ea typeface="Meiryo UI" pitchFamily="50" charset="-128"/>
            </a:endParaRPr>
          </a:p>
          <a:p>
            <a:pPr marL="800100" lvl="3" indent="-342900">
              <a:buClr>
                <a:schemeClr val="tx1"/>
              </a:buClr>
              <a:buFont typeface="Meiryo UI" panose="020B0604030504040204" pitchFamily="50" charset="-128"/>
              <a:buChar char="▶"/>
            </a:pPr>
            <a:r>
              <a:rPr lang="ja-JP" altLang="en-US" sz="1600" smtClean="0">
                <a:latin typeface="Meiryo UI" pitchFamily="50" charset="-128"/>
                <a:ea typeface="Meiryo UI" pitchFamily="50" charset="-128"/>
              </a:rPr>
              <a:t>帳票・文字認識、帳票指定の文字認識</a:t>
            </a:r>
            <a:endParaRPr lang="en-US" altLang="ja-JP" sz="1600" smtClean="0">
              <a:latin typeface="Meiryo UI" pitchFamily="50" charset="-128"/>
              <a:ea typeface="Meiryo UI" pitchFamily="50" charset="-128"/>
            </a:endParaRPr>
          </a:p>
          <a:p>
            <a:pPr marL="342900" lvl="2" indent="-342900">
              <a:buClr>
                <a:schemeClr val="tx1"/>
              </a:buClr>
              <a:buFont typeface="Wingdings" panose="05000000000000000000" pitchFamily="2" charset="2"/>
              <a:buChar char="u"/>
            </a:pPr>
            <a:endParaRPr lang="en-US" altLang="ja-JP" sz="1600" smtClean="0">
              <a:latin typeface="Meiryo UI" pitchFamily="50" charset="-128"/>
              <a:ea typeface="Meiryo UI" pitchFamily="50" charset="-128"/>
            </a:endParaRPr>
          </a:p>
          <a:p>
            <a:pPr marL="342900" lvl="2" indent="-342900">
              <a:buClr>
                <a:schemeClr val="tx1"/>
              </a:buClr>
              <a:buFont typeface="Wingdings" panose="05000000000000000000" pitchFamily="2" charset="2"/>
              <a:buChar char="u"/>
            </a:pPr>
            <a:r>
              <a:rPr lang="ja-JP" altLang="en-US" sz="1600" smtClean="0">
                <a:latin typeface="Meiryo UI" pitchFamily="50" charset="-128"/>
                <a:ea typeface="Meiryo UI" pitchFamily="50" charset="-128"/>
              </a:rPr>
              <a:t>認識処理ロジック</a:t>
            </a:r>
            <a:r>
              <a:rPr lang="en-US" altLang="ja-JP" sz="1600" smtClean="0">
                <a:latin typeface="Meiryo UI" pitchFamily="50" charset="-128"/>
                <a:ea typeface="Meiryo UI" pitchFamily="50" charset="-128"/>
              </a:rPr>
              <a:t>2</a:t>
            </a:r>
            <a:r>
              <a:rPr lang="ja-JP" altLang="en-US" sz="1600" smtClean="0">
                <a:latin typeface="Meiryo UI" pitchFamily="50" charset="-128"/>
                <a:ea typeface="Meiryo UI" pitchFamily="50" charset="-128"/>
              </a:rPr>
              <a:t>（</a:t>
            </a:r>
            <a:r>
              <a:rPr lang="en-US" altLang="ja-JP" sz="1600" smtClean="0">
                <a:latin typeface="Meiryo UI" pitchFamily="50" charset="-128"/>
                <a:ea typeface="Meiryo UI" pitchFamily="50" charset="-128"/>
              </a:rPr>
              <a:t>SMTB</a:t>
            </a:r>
            <a:r>
              <a:rPr lang="ja-JP" altLang="en-US" sz="1600" smtClean="0">
                <a:latin typeface="Meiryo UI" pitchFamily="50" charset="-128"/>
                <a:ea typeface="Meiryo UI" pitchFamily="50" charset="-128"/>
              </a:rPr>
              <a:t>向け）：手書き項目を含む定型帳票を認識するパターン</a:t>
            </a:r>
            <a:endParaRPr lang="en-US" altLang="ja-JP" sz="1600">
              <a:latin typeface="Meiryo UI" pitchFamily="50" charset="-128"/>
              <a:ea typeface="Meiryo UI" pitchFamily="50" charset="-128"/>
            </a:endParaRPr>
          </a:p>
          <a:p>
            <a:pPr marL="800100" lvl="3" indent="-342900">
              <a:buClr>
                <a:schemeClr val="tx1"/>
              </a:buClr>
              <a:buFont typeface="+mj-ea"/>
              <a:buAutoNum type="circleNumDbPlain"/>
            </a:pPr>
            <a:r>
              <a:rPr lang="en-US" altLang="ja-JP" sz="1600">
                <a:latin typeface="Meiryo UI" pitchFamily="50" charset="-128"/>
                <a:ea typeface="Meiryo UI" pitchFamily="50" charset="-128"/>
              </a:rPr>
              <a:t>999-Capture</a:t>
            </a:r>
            <a:r>
              <a:rPr lang="ja-JP" altLang="en-US" sz="1600">
                <a:latin typeface="Meiryo UI" pitchFamily="50" charset="-128"/>
                <a:ea typeface="Meiryo UI" pitchFamily="50" charset="-128"/>
              </a:rPr>
              <a:t>で画処理を</a:t>
            </a:r>
            <a:r>
              <a:rPr lang="ja-JP" altLang="en-US" sz="1600" smtClean="0">
                <a:latin typeface="Meiryo UI" pitchFamily="50" charset="-128"/>
                <a:ea typeface="Meiryo UI" pitchFamily="50" charset="-128"/>
              </a:rPr>
              <a:t>実行</a:t>
            </a:r>
            <a:r>
              <a:rPr lang="en-US" altLang="ja-JP" sz="1600" smtClean="0">
                <a:latin typeface="Meiryo UI" pitchFamily="50" charset="-128"/>
                <a:ea typeface="Meiryo UI" pitchFamily="50" charset="-128"/>
              </a:rPr>
              <a:t>…</a:t>
            </a:r>
            <a:r>
              <a:rPr lang="ja-JP" altLang="en-US" sz="1600" smtClean="0">
                <a:latin typeface="Meiryo UI" pitchFamily="50" charset="-128"/>
                <a:ea typeface="Meiryo UI" pitchFamily="50" charset="-128"/>
              </a:rPr>
              <a:t>傾き補正、ノイズ除去、罫線除去</a:t>
            </a:r>
            <a:endParaRPr lang="en-US" altLang="ja-JP" sz="1600">
              <a:latin typeface="Meiryo UI" pitchFamily="50" charset="-128"/>
              <a:ea typeface="Meiryo UI" pitchFamily="50" charset="-128"/>
            </a:endParaRPr>
          </a:p>
          <a:p>
            <a:pPr marL="800100" lvl="3" indent="-342900">
              <a:buClr>
                <a:schemeClr val="tx1"/>
              </a:buClr>
              <a:buFont typeface="+mj-ea"/>
              <a:buAutoNum type="circleNumDbPlain"/>
            </a:pPr>
            <a:r>
              <a:rPr lang="en-US" altLang="ja-JP" sz="1600">
                <a:latin typeface="Meiryo UI" pitchFamily="50" charset="-128"/>
                <a:ea typeface="Meiryo UI" pitchFamily="50" charset="-128"/>
              </a:rPr>
              <a:t>XDR-Ⅲ</a:t>
            </a:r>
            <a:r>
              <a:rPr lang="ja-JP" altLang="en-US" sz="1600">
                <a:latin typeface="Meiryo UI" pitchFamily="50" charset="-128"/>
                <a:ea typeface="Meiryo UI" pitchFamily="50" charset="-128"/>
              </a:rPr>
              <a:t>で帳票・文字認識を実行</a:t>
            </a:r>
            <a:endParaRPr lang="en-US" altLang="ja-JP" sz="1600">
              <a:latin typeface="Meiryo UI" pitchFamily="50" charset="-128"/>
              <a:ea typeface="Meiryo UI" pitchFamily="50" charset="-128"/>
            </a:endParaRPr>
          </a:p>
          <a:p>
            <a:pPr marL="800100" lvl="3" indent="-342900">
              <a:buClr>
                <a:schemeClr val="tx1"/>
              </a:buClr>
              <a:buFont typeface="+mj-ea"/>
              <a:buAutoNum type="circleNumDbPlain"/>
            </a:pPr>
            <a:r>
              <a:rPr lang="ja-JP" altLang="en-US" sz="1600">
                <a:latin typeface="Meiryo UI" pitchFamily="50" charset="-128"/>
                <a:ea typeface="Meiryo UI" pitchFamily="50" charset="-128"/>
              </a:rPr>
              <a:t>上記①</a:t>
            </a:r>
            <a:r>
              <a:rPr lang="ja-JP" altLang="en-US" sz="1600" smtClean="0">
                <a:latin typeface="Meiryo UI" pitchFamily="50" charset="-128"/>
                <a:ea typeface="Meiryo UI" pitchFamily="50" charset="-128"/>
              </a:rPr>
              <a:t>の罫線除去済みイメージに対して、手書きフィールドのエリア</a:t>
            </a:r>
            <a:r>
              <a:rPr lang="en-US" altLang="ja-JP" sz="1600" smtClean="0">
                <a:latin typeface="Meiryo UI" pitchFamily="50" charset="-128"/>
                <a:ea typeface="Meiryo UI" pitchFamily="50" charset="-128"/>
              </a:rPr>
              <a:t>OCR</a:t>
            </a:r>
            <a:r>
              <a:rPr lang="ja-JP" altLang="en-US" sz="1600" smtClean="0">
                <a:latin typeface="Meiryo UI" pitchFamily="50" charset="-128"/>
                <a:ea typeface="Meiryo UI" pitchFamily="50" charset="-128"/>
              </a:rPr>
              <a:t>を</a:t>
            </a:r>
            <a:r>
              <a:rPr lang="en-US" altLang="ja-JP" sz="1600" smtClean="0">
                <a:latin typeface="Meiryo UI" pitchFamily="50" charset="-128"/>
                <a:ea typeface="Meiryo UI" pitchFamily="50" charset="-128"/>
              </a:rPr>
              <a:t>Tegaki</a:t>
            </a:r>
            <a:r>
              <a:rPr lang="ja-JP" altLang="en-US" sz="1600" smtClean="0">
                <a:latin typeface="Meiryo UI" pitchFamily="50" charset="-128"/>
                <a:ea typeface="Meiryo UI" pitchFamily="50" charset="-128"/>
              </a:rPr>
              <a:t>で実行</a:t>
            </a:r>
            <a:endParaRPr lang="en-US" altLang="ja-JP" sz="1600" smtClean="0">
              <a:latin typeface="Meiryo UI" pitchFamily="50" charset="-128"/>
              <a:ea typeface="Meiryo UI" pitchFamily="50" charset="-128"/>
            </a:endParaRPr>
          </a:p>
          <a:p>
            <a:pPr marL="1168400" lvl="4" indent="-342900">
              <a:buClr>
                <a:schemeClr val="tx1"/>
              </a:buClr>
              <a:buFont typeface="Meiryo UI" panose="020B0604030504040204" pitchFamily="50" charset="-128"/>
              <a:buChar char="※"/>
            </a:pPr>
            <a:r>
              <a:rPr lang="ja-JP" altLang="en-US" sz="1600" smtClean="0">
                <a:latin typeface="Meiryo UI" pitchFamily="50" charset="-128"/>
                <a:ea typeface="Meiryo UI" pitchFamily="50" charset="-128"/>
              </a:rPr>
              <a:t>セキュリティ対策として複数帳票（バッチ）内で切り出しイメージの送信順序をランダムにシャッフル</a:t>
            </a:r>
            <a:endParaRPr lang="en-US" altLang="ja-JP" sz="1600" smtClean="0">
              <a:latin typeface="Meiryo UI" pitchFamily="50" charset="-128"/>
              <a:ea typeface="Meiryo UI" pitchFamily="50" charset="-128"/>
            </a:endParaRPr>
          </a:p>
          <a:p>
            <a:pPr marL="342900" lvl="2" indent="-342900">
              <a:buClr>
                <a:schemeClr val="tx1"/>
              </a:buClr>
              <a:buFont typeface="Wingdings" panose="05000000000000000000" pitchFamily="2" charset="2"/>
              <a:buChar char="u"/>
            </a:pPr>
            <a:endParaRPr lang="en-US" altLang="ja-JP" sz="1600" smtClean="0">
              <a:latin typeface="Meiryo UI" pitchFamily="50" charset="-128"/>
              <a:ea typeface="Meiryo UI" pitchFamily="50" charset="-128"/>
            </a:endParaRPr>
          </a:p>
          <a:p>
            <a:pPr marL="342900" lvl="2" indent="-342900">
              <a:buClr>
                <a:schemeClr val="tx1"/>
              </a:buClr>
              <a:buFont typeface="Wingdings" panose="05000000000000000000" pitchFamily="2" charset="2"/>
              <a:buChar char="u"/>
            </a:pPr>
            <a:r>
              <a:rPr lang="ja-JP" altLang="en-US" sz="1600" smtClean="0">
                <a:latin typeface="Meiryo UI" pitchFamily="50" charset="-128"/>
                <a:ea typeface="Meiryo UI" pitchFamily="50" charset="-128"/>
              </a:rPr>
              <a:t>認識処理ロジック</a:t>
            </a:r>
            <a:r>
              <a:rPr lang="en-US" altLang="ja-JP" sz="1600">
                <a:latin typeface="Meiryo UI" pitchFamily="50" charset="-128"/>
                <a:ea typeface="Meiryo UI" pitchFamily="50" charset="-128"/>
              </a:rPr>
              <a:t>3</a:t>
            </a:r>
            <a:r>
              <a:rPr lang="ja-JP" altLang="en-US" sz="1600" smtClean="0">
                <a:latin typeface="Meiryo UI" pitchFamily="50" charset="-128"/>
                <a:ea typeface="Meiryo UI" pitchFamily="50" charset="-128"/>
              </a:rPr>
              <a:t>（</a:t>
            </a:r>
            <a:r>
              <a:rPr lang="en-US" altLang="ja-JP" sz="1600" smtClean="0">
                <a:latin typeface="Meiryo UI" pitchFamily="50" charset="-128"/>
                <a:ea typeface="Meiryo UI" pitchFamily="50" charset="-128"/>
              </a:rPr>
              <a:t>MHTB</a:t>
            </a:r>
            <a:r>
              <a:rPr lang="ja-JP" altLang="en-US" sz="1600" smtClean="0">
                <a:latin typeface="Meiryo UI" pitchFamily="50" charset="-128"/>
                <a:ea typeface="Meiryo UI" pitchFamily="50" charset="-128"/>
              </a:rPr>
              <a:t>向け</a:t>
            </a:r>
            <a:r>
              <a:rPr lang="ja-JP" altLang="en-US" sz="1600">
                <a:latin typeface="Meiryo UI" pitchFamily="50" charset="-128"/>
                <a:ea typeface="Meiryo UI" pitchFamily="50" charset="-128"/>
              </a:rPr>
              <a:t>）</a:t>
            </a:r>
          </a:p>
          <a:p>
            <a:pPr marL="800100" lvl="3" indent="-342900">
              <a:buClr>
                <a:schemeClr val="tx1"/>
              </a:buClr>
              <a:buFont typeface="+mj-ea"/>
              <a:buAutoNum type="circleNumDbPlain"/>
            </a:pPr>
            <a:r>
              <a:rPr lang="en-US" altLang="ja-JP" sz="1600">
                <a:latin typeface="Meiryo UI" pitchFamily="50" charset="-128"/>
                <a:ea typeface="Meiryo UI" pitchFamily="50" charset="-128"/>
              </a:rPr>
              <a:t>999-Capture</a:t>
            </a:r>
            <a:r>
              <a:rPr lang="ja-JP" altLang="en-US" sz="1600">
                <a:latin typeface="Meiryo UI" pitchFamily="50" charset="-128"/>
                <a:ea typeface="Meiryo UI" pitchFamily="50" charset="-128"/>
              </a:rPr>
              <a:t>で画処理を</a:t>
            </a:r>
            <a:r>
              <a:rPr lang="ja-JP" altLang="en-US" sz="1600" smtClean="0">
                <a:latin typeface="Meiryo UI" pitchFamily="50" charset="-128"/>
                <a:ea typeface="Meiryo UI" pitchFamily="50" charset="-128"/>
              </a:rPr>
              <a:t>実行</a:t>
            </a:r>
            <a:r>
              <a:rPr lang="en-US" altLang="ja-JP" sz="1600" smtClean="0">
                <a:latin typeface="Meiryo UI" pitchFamily="50" charset="-128"/>
                <a:ea typeface="Meiryo UI" pitchFamily="50" charset="-128"/>
              </a:rPr>
              <a:t>…</a:t>
            </a:r>
            <a:r>
              <a:rPr lang="ja-JP" altLang="en-US" sz="1600" smtClean="0">
                <a:latin typeface="Meiryo UI" pitchFamily="50" charset="-128"/>
                <a:ea typeface="Meiryo UI" pitchFamily="50" charset="-128"/>
              </a:rPr>
              <a:t>傾き補正、ノイズ除去、罫線除去、網掛け除去</a:t>
            </a:r>
            <a:endParaRPr lang="en-US" altLang="ja-JP" sz="1600">
              <a:latin typeface="Meiryo UI" pitchFamily="50" charset="-128"/>
              <a:ea typeface="Meiryo UI" pitchFamily="50" charset="-128"/>
            </a:endParaRPr>
          </a:p>
          <a:p>
            <a:pPr marL="800100" lvl="3" indent="-342900">
              <a:buClr>
                <a:schemeClr val="tx1"/>
              </a:buClr>
              <a:buFont typeface="+mj-ea"/>
              <a:buAutoNum type="circleNumDbPlain"/>
            </a:pPr>
            <a:r>
              <a:rPr lang="ja-JP" altLang="en-US" sz="1600" smtClean="0">
                <a:latin typeface="Meiryo UI" pitchFamily="50" charset="-128"/>
                <a:ea typeface="Meiryo UI" pitchFamily="50" charset="-128"/>
              </a:rPr>
              <a:t>複数の画処理済みイメージのそれぞれに対して準定型</a:t>
            </a:r>
            <a:r>
              <a:rPr lang="en-US" altLang="ja-JP" sz="1600" smtClean="0">
                <a:latin typeface="Meiryo UI" pitchFamily="50" charset="-128"/>
                <a:ea typeface="Meiryo UI" pitchFamily="50" charset="-128"/>
              </a:rPr>
              <a:t>OCR</a:t>
            </a:r>
            <a:r>
              <a:rPr lang="ja-JP" altLang="en-US" sz="1600" smtClean="0">
                <a:latin typeface="Meiryo UI" pitchFamily="50" charset="-128"/>
                <a:ea typeface="Meiryo UI" pitchFamily="50" charset="-128"/>
              </a:rPr>
              <a:t>＋</a:t>
            </a:r>
            <a:r>
              <a:rPr lang="en-US" altLang="ja-JP" sz="1600" smtClean="0">
                <a:latin typeface="Meiryo UI" pitchFamily="50" charset="-128"/>
                <a:ea typeface="Meiryo UI" pitchFamily="50" charset="-128"/>
              </a:rPr>
              <a:t>XDR-Ⅲ</a:t>
            </a:r>
            <a:r>
              <a:rPr lang="ja-JP" altLang="en-US" sz="1600" smtClean="0">
                <a:latin typeface="Meiryo UI" pitchFamily="50" charset="-128"/>
                <a:ea typeface="Meiryo UI" pitchFamily="50" charset="-128"/>
              </a:rPr>
              <a:t>エリア</a:t>
            </a:r>
            <a:r>
              <a:rPr lang="en-US" altLang="ja-JP" sz="1600" smtClean="0">
                <a:latin typeface="Meiryo UI" pitchFamily="50" charset="-128"/>
                <a:ea typeface="Meiryo UI" pitchFamily="50" charset="-128"/>
              </a:rPr>
              <a:t>OCR</a:t>
            </a:r>
            <a:r>
              <a:rPr lang="ja-JP" altLang="en-US" sz="1600" smtClean="0">
                <a:latin typeface="Meiryo UI" pitchFamily="50" charset="-128"/>
                <a:ea typeface="Meiryo UI" pitchFamily="50" charset="-128"/>
              </a:rPr>
              <a:t>で認識を実行</a:t>
            </a:r>
            <a:endParaRPr lang="en-US" altLang="ja-JP" sz="1600" smtClean="0">
              <a:latin typeface="Meiryo UI" pitchFamily="50" charset="-128"/>
              <a:ea typeface="Meiryo UI" pitchFamily="50" charset="-128"/>
            </a:endParaRPr>
          </a:p>
          <a:p>
            <a:pPr marL="800100" lvl="3" indent="-342900">
              <a:buClr>
                <a:schemeClr val="tx1"/>
              </a:buClr>
              <a:buFont typeface="+mj-ea"/>
              <a:buAutoNum type="circleNumDbPlain"/>
            </a:pPr>
            <a:r>
              <a:rPr lang="ja-JP" altLang="en-US" sz="1600" smtClean="0">
                <a:latin typeface="Meiryo UI" pitchFamily="50" charset="-128"/>
                <a:ea typeface="Meiryo UI" pitchFamily="50" charset="-128"/>
              </a:rPr>
              <a:t>複数の認識結果のうち、最も信頼度の高い結果を最終的な認識結果として採用</a:t>
            </a:r>
            <a:endParaRPr lang="en-US" altLang="ja-JP" sz="1600">
              <a:latin typeface="Meiryo UI" pitchFamily="50" charset="-128"/>
              <a:ea typeface="Meiryo UI" pitchFamily="50" charset="-128"/>
            </a:endParaRPr>
          </a:p>
        </p:txBody>
      </p:sp>
    </p:spTree>
    <p:extLst>
      <p:ext uri="{BB962C8B-B14F-4D97-AF65-F5344CB8AC3E}">
        <p14:creationId xmlns:p14="http://schemas.microsoft.com/office/powerpoint/2010/main" val="2649973484"/>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14</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補足</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】SMTB/MHTB</a:t>
            </a:r>
            <a:r>
              <a:rPr lang="ja-JP" altLang="en-US" sz="2400">
                <a:latin typeface="Meiryo UI" panose="020B0604030504040204" pitchFamily="50" charset="-128"/>
                <a:ea typeface="Meiryo UI" panose="020B0604030504040204" pitchFamily="50" charset="-128"/>
                <a:cs typeface="Meiryo UI" panose="020B0604030504040204" pitchFamily="50" charset="-128"/>
              </a:rPr>
              <a:t>案件向け</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暫定開発　②開発計画</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開発スケジュール</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コンテンツ プレースホルダー 4"/>
          <p:cNvGraphicFramePr>
            <a:graphicFrameLocks noGrp="1"/>
          </p:cNvGraphicFramePr>
          <p:nvPr>
            <p:ph sz="quarter" idx="13"/>
            <p:extLst>
              <p:ext uri="{D42A27DB-BD31-4B8C-83A1-F6EECF244321}">
                <p14:modId xmlns:p14="http://schemas.microsoft.com/office/powerpoint/2010/main" val="3090784417"/>
              </p:ext>
            </p:extLst>
          </p:nvPr>
        </p:nvGraphicFramePr>
        <p:xfrm>
          <a:off x="317484" y="993703"/>
          <a:ext cx="9323245" cy="5090592"/>
        </p:xfrm>
        <a:graphic>
          <a:graphicData uri="http://schemas.openxmlformats.org/drawingml/2006/table">
            <a:tbl>
              <a:tblPr>
                <a:tableStyleId>{5C22544A-7EE6-4342-B048-85BDC9FD1C3A}</a:tableStyleId>
              </a:tblPr>
              <a:tblGrid>
                <a:gridCol w="2039460"/>
                <a:gridCol w="1456757"/>
                <a:gridCol w="1456757"/>
                <a:gridCol w="1456757"/>
                <a:gridCol w="1456757"/>
                <a:gridCol w="1456757"/>
              </a:tblGrid>
              <a:tr h="0">
                <a:tc>
                  <a:txBody>
                    <a:bodyPr/>
                    <a:lstStyle/>
                    <a:p>
                      <a:pPr algn="ct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b="1" baseline="0" smtClean="0">
                          <a:solidFill>
                            <a:schemeClr val="bg1"/>
                          </a:solidFill>
                          <a:latin typeface="Meiryo UI" pitchFamily="50" charset="-128"/>
                          <a:ea typeface="Meiryo UI" pitchFamily="50" charset="-128"/>
                        </a:rPr>
                        <a:t>2</a:t>
                      </a:r>
                      <a:r>
                        <a:rPr kumimoji="1" lang="ja-JP" altLang="en-US" b="1" baseline="0" smtClean="0">
                          <a:solidFill>
                            <a:schemeClr val="bg1"/>
                          </a:solidFill>
                          <a:latin typeface="Meiryo UI" pitchFamily="50" charset="-128"/>
                          <a:ea typeface="Meiryo UI" pitchFamily="50" charset="-128"/>
                        </a:rPr>
                        <a:t>月</a:t>
                      </a:r>
                      <a:endParaRPr kumimoji="1" lang="ja-JP" altLang="en-US" b="1"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b="1" baseline="0" smtClean="0">
                          <a:solidFill>
                            <a:schemeClr val="bg1"/>
                          </a:solidFill>
                          <a:latin typeface="Meiryo UI" pitchFamily="50" charset="-128"/>
                          <a:ea typeface="Meiryo UI" pitchFamily="50" charset="-128"/>
                        </a:rPr>
                        <a:t>3</a:t>
                      </a:r>
                      <a:r>
                        <a:rPr kumimoji="1" lang="ja-JP" altLang="en-US" b="1" baseline="0" smtClean="0">
                          <a:solidFill>
                            <a:schemeClr val="bg1"/>
                          </a:solidFill>
                          <a:latin typeface="Meiryo UI" pitchFamily="50" charset="-128"/>
                          <a:ea typeface="Meiryo UI" pitchFamily="50" charset="-128"/>
                        </a:rPr>
                        <a:t>月</a:t>
                      </a:r>
                      <a:endParaRPr kumimoji="1" lang="ja-JP" altLang="en-US" b="1"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b="1" baseline="0" smtClean="0">
                          <a:solidFill>
                            <a:schemeClr val="bg1"/>
                          </a:solidFill>
                          <a:latin typeface="Meiryo UI" pitchFamily="50" charset="-128"/>
                          <a:ea typeface="Meiryo UI" pitchFamily="50" charset="-128"/>
                        </a:rPr>
                        <a:t>4</a:t>
                      </a:r>
                      <a:r>
                        <a:rPr kumimoji="1" lang="ja-JP" altLang="en-US" b="1" baseline="0" smtClean="0">
                          <a:solidFill>
                            <a:schemeClr val="bg1"/>
                          </a:solidFill>
                          <a:latin typeface="Meiryo UI" pitchFamily="50" charset="-128"/>
                          <a:ea typeface="Meiryo UI" pitchFamily="50" charset="-128"/>
                        </a:rPr>
                        <a:t>月</a:t>
                      </a:r>
                      <a:endParaRPr kumimoji="1" lang="ja-JP" altLang="en-US" b="1"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b="1" baseline="0" smtClean="0">
                          <a:solidFill>
                            <a:schemeClr val="bg1"/>
                          </a:solidFill>
                          <a:latin typeface="Meiryo UI" pitchFamily="50" charset="-128"/>
                          <a:ea typeface="Meiryo UI" pitchFamily="50" charset="-128"/>
                        </a:rPr>
                        <a:t>5</a:t>
                      </a:r>
                      <a:r>
                        <a:rPr kumimoji="1" lang="ja-JP" altLang="en-US" b="1" baseline="0" smtClean="0">
                          <a:solidFill>
                            <a:schemeClr val="bg1"/>
                          </a:solidFill>
                          <a:latin typeface="Meiryo UI" pitchFamily="50" charset="-128"/>
                          <a:ea typeface="Meiryo UI" pitchFamily="50" charset="-128"/>
                        </a:rPr>
                        <a:t>月</a:t>
                      </a:r>
                      <a:endParaRPr kumimoji="1" lang="ja-JP" altLang="en-US" b="1"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b="1" baseline="0" smtClean="0">
                          <a:solidFill>
                            <a:schemeClr val="bg1"/>
                          </a:solidFill>
                          <a:latin typeface="Meiryo UI" pitchFamily="50" charset="-128"/>
                          <a:ea typeface="Meiryo UI" pitchFamily="50" charset="-128"/>
                        </a:rPr>
                        <a:t>6</a:t>
                      </a:r>
                      <a:r>
                        <a:rPr kumimoji="1" lang="ja-JP" altLang="en-US" b="1" baseline="0" smtClean="0">
                          <a:solidFill>
                            <a:schemeClr val="bg1"/>
                          </a:solidFill>
                          <a:latin typeface="Meiryo UI" pitchFamily="50" charset="-128"/>
                          <a:ea typeface="Meiryo UI" pitchFamily="50" charset="-128"/>
                        </a:rPr>
                        <a:t>月</a:t>
                      </a:r>
                      <a:endParaRPr kumimoji="1" lang="ja-JP" altLang="en-US" b="1"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r h="590604">
                <a:tc>
                  <a:txBody>
                    <a:bodyPr/>
                    <a:lstStyle/>
                    <a:p>
                      <a:r>
                        <a:rPr kumimoji="1" lang="en-US" altLang="ja-JP" sz="1600" b="1" baseline="0" smtClean="0">
                          <a:solidFill>
                            <a:schemeClr val="tx1"/>
                          </a:solidFill>
                          <a:latin typeface="Meiryo UI" pitchFamily="50" charset="-128"/>
                          <a:ea typeface="Meiryo UI" pitchFamily="50" charset="-128"/>
                        </a:rPr>
                        <a:t>LUCA</a:t>
                      </a:r>
                      <a:r>
                        <a:rPr kumimoji="1" lang="ja-JP" altLang="en-US" sz="1600" b="1" baseline="0" smtClean="0">
                          <a:solidFill>
                            <a:schemeClr val="tx1"/>
                          </a:solidFill>
                          <a:latin typeface="Meiryo UI" pitchFamily="50" charset="-128"/>
                          <a:ea typeface="Meiryo UI" pitchFamily="50" charset="-128"/>
                        </a:rPr>
                        <a:t> </a:t>
                      </a:r>
                      <a:r>
                        <a:rPr kumimoji="1" lang="en-US" altLang="ja-JP" sz="1600" b="1" baseline="0" smtClean="0">
                          <a:solidFill>
                            <a:schemeClr val="tx1"/>
                          </a:solidFill>
                          <a:latin typeface="Meiryo UI" pitchFamily="50" charset="-128"/>
                          <a:ea typeface="Meiryo UI" pitchFamily="50" charset="-128"/>
                        </a:rPr>
                        <a:t>v1.3</a:t>
                      </a:r>
                    </a:p>
                    <a:p>
                      <a:r>
                        <a:rPr kumimoji="1" lang="ja-JP" altLang="en-US" sz="1600" b="1" baseline="0" smtClean="0">
                          <a:solidFill>
                            <a:schemeClr val="tx1"/>
                          </a:solidFill>
                          <a:latin typeface="Meiryo UI" pitchFamily="50" charset="-128"/>
                          <a:ea typeface="Meiryo UI" pitchFamily="50" charset="-128"/>
                        </a:rPr>
                        <a:t>開発スケジュール</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590604">
                <a:tc>
                  <a:txBody>
                    <a:bodyPr/>
                    <a:lstStyle/>
                    <a:p>
                      <a:r>
                        <a:rPr kumimoji="1" lang="ja-JP" altLang="en-US" sz="1600" b="1" baseline="0" smtClean="0">
                          <a:solidFill>
                            <a:schemeClr val="tx1"/>
                          </a:solidFill>
                          <a:latin typeface="Meiryo UI" pitchFamily="50" charset="-128"/>
                          <a:ea typeface="Meiryo UI" pitchFamily="50" charset="-128"/>
                        </a:rPr>
                        <a:t>方式設計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90604">
                <a:tc>
                  <a:txBody>
                    <a:bodyPr/>
                    <a:lstStyle/>
                    <a:p>
                      <a:r>
                        <a:rPr kumimoji="1" lang="en-US" altLang="ja-JP" sz="1600" b="1" baseline="0" smtClean="0">
                          <a:solidFill>
                            <a:schemeClr val="tx1"/>
                          </a:solidFill>
                          <a:latin typeface="Meiryo UI" pitchFamily="50" charset="-128"/>
                          <a:ea typeface="Meiryo UI" pitchFamily="50" charset="-128"/>
                        </a:rPr>
                        <a:t>Tegaki</a:t>
                      </a:r>
                      <a:r>
                        <a:rPr kumimoji="1" lang="ja-JP" altLang="en-US" sz="1600" b="1" baseline="0" smtClean="0">
                          <a:solidFill>
                            <a:schemeClr val="tx1"/>
                          </a:solidFill>
                          <a:latin typeface="Meiryo UI" pitchFamily="50" charset="-128"/>
                          <a:ea typeface="Meiryo UI" pitchFamily="50" charset="-128"/>
                        </a:rPr>
                        <a:t>製品調査・</a:t>
                      </a:r>
                      <a:endParaRPr kumimoji="1" lang="en-US" altLang="ja-JP" sz="1600" b="1" baseline="0" smtClean="0">
                        <a:solidFill>
                          <a:schemeClr val="tx1"/>
                        </a:solidFill>
                        <a:latin typeface="Meiryo UI" pitchFamily="50" charset="-128"/>
                        <a:ea typeface="Meiryo UI" pitchFamily="50" charset="-128"/>
                      </a:endParaRPr>
                    </a:p>
                    <a:p>
                      <a:r>
                        <a:rPr kumimoji="1" lang="ja-JP" altLang="en-US" sz="1600" b="1" baseline="0" smtClean="0">
                          <a:solidFill>
                            <a:schemeClr val="tx1"/>
                          </a:solidFill>
                          <a:latin typeface="Meiryo UI" pitchFamily="50" charset="-128"/>
                          <a:ea typeface="Meiryo UI" pitchFamily="50" charset="-128"/>
                        </a:rPr>
                        <a:t>機能検討</a:t>
                      </a:r>
                      <a:endParaRPr kumimoji="1" lang="en-US" altLang="ja-JP" sz="1600" b="1" baseline="0" smtClean="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90604">
                <a:tc>
                  <a:txBody>
                    <a:bodyPr/>
                    <a:lstStyle/>
                    <a:p>
                      <a:r>
                        <a:rPr kumimoji="1" lang="ja-JP" altLang="en-US" sz="1600" b="1" baseline="0" smtClean="0">
                          <a:solidFill>
                            <a:schemeClr val="tx1"/>
                          </a:solidFill>
                          <a:latin typeface="Meiryo UI" pitchFamily="50" charset="-128"/>
                          <a:ea typeface="Meiryo UI" pitchFamily="50" charset="-128"/>
                        </a:rPr>
                        <a:t>基本設計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90604">
                <a:tc>
                  <a:txBody>
                    <a:bodyPr/>
                    <a:lstStyle/>
                    <a:p>
                      <a:r>
                        <a:rPr kumimoji="1" lang="ja-JP" altLang="en-US" sz="1600" b="1" baseline="0" smtClean="0">
                          <a:solidFill>
                            <a:schemeClr val="tx1"/>
                          </a:solidFill>
                          <a:latin typeface="Meiryo UI" pitchFamily="50" charset="-128"/>
                          <a:ea typeface="Meiryo UI" pitchFamily="50" charset="-128"/>
                        </a:rPr>
                        <a:t>製造・単体テスト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90604">
                <a:tc>
                  <a:txBody>
                    <a:bodyPr/>
                    <a:lstStyle/>
                    <a:p>
                      <a:r>
                        <a:rPr kumimoji="1" lang="ja-JP" altLang="en-US" sz="1600" b="1" baseline="0" smtClean="0">
                          <a:solidFill>
                            <a:schemeClr val="tx1"/>
                          </a:solidFill>
                          <a:latin typeface="Meiryo UI" pitchFamily="50" charset="-128"/>
                          <a:ea typeface="Meiryo UI" pitchFamily="50" charset="-128"/>
                        </a:rPr>
                        <a:t>結合テスト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90604">
                <a:tc>
                  <a:txBody>
                    <a:bodyPr/>
                    <a:lstStyle/>
                    <a:p>
                      <a:r>
                        <a:rPr kumimoji="1" lang="ja-JP" altLang="en-US" sz="1600" b="1" baseline="0" smtClean="0">
                          <a:solidFill>
                            <a:schemeClr val="tx1"/>
                          </a:solidFill>
                          <a:latin typeface="Meiryo UI" pitchFamily="50" charset="-128"/>
                          <a:ea typeface="Meiryo UI" pitchFamily="50" charset="-128"/>
                        </a:rPr>
                        <a:t>ロングランテスト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90604">
                <a:tc>
                  <a:txBody>
                    <a:bodyPr/>
                    <a:lstStyle/>
                    <a:p>
                      <a:r>
                        <a:rPr kumimoji="1" lang="ja-JP" altLang="en-US" sz="1600" b="1" baseline="0" smtClean="0">
                          <a:solidFill>
                            <a:schemeClr val="tx1"/>
                          </a:solidFill>
                          <a:latin typeface="Meiryo UI" pitchFamily="50" charset="-128"/>
                          <a:ea typeface="Meiryo UI" pitchFamily="50" charset="-128"/>
                        </a:rPr>
                        <a:t>ドキュメント作成</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7" name="ホームベース 6"/>
          <p:cNvSpPr/>
          <p:nvPr/>
        </p:nvSpPr>
        <p:spPr bwMode="auto">
          <a:xfrm>
            <a:off x="2432720" y="2085819"/>
            <a:ext cx="360040"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8" name="ホームベース 7"/>
          <p:cNvSpPr/>
          <p:nvPr/>
        </p:nvSpPr>
        <p:spPr bwMode="auto">
          <a:xfrm>
            <a:off x="2432719" y="2663915"/>
            <a:ext cx="2025226"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9" name="ホームベース 8"/>
          <p:cNvSpPr/>
          <p:nvPr/>
        </p:nvSpPr>
        <p:spPr bwMode="auto">
          <a:xfrm>
            <a:off x="2792760" y="3248980"/>
            <a:ext cx="1440160"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10" name="ホームベース 9"/>
          <p:cNvSpPr/>
          <p:nvPr/>
        </p:nvSpPr>
        <p:spPr bwMode="auto">
          <a:xfrm>
            <a:off x="2792759" y="3825773"/>
            <a:ext cx="2925325"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11" name="ホームベース 10"/>
          <p:cNvSpPr/>
          <p:nvPr/>
        </p:nvSpPr>
        <p:spPr bwMode="auto">
          <a:xfrm>
            <a:off x="3692860" y="4419110"/>
            <a:ext cx="585065"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12" name="ホームベース 11"/>
          <p:cNvSpPr/>
          <p:nvPr/>
        </p:nvSpPr>
        <p:spPr bwMode="auto">
          <a:xfrm>
            <a:off x="5268035" y="5006231"/>
            <a:ext cx="1080121"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13" name="ホームベース 12"/>
          <p:cNvSpPr/>
          <p:nvPr/>
        </p:nvSpPr>
        <p:spPr bwMode="auto">
          <a:xfrm>
            <a:off x="5673080" y="5589240"/>
            <a:ext cx="855095"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14" name="テキスト ボックス 13"/>
          <p:cNvSpPr txBox="1">
            <a:spLocks noChangeArrowheads="1"/>
          </p:cNvSpPr>
          <p:nvPr/>
        </p:nvSpPr>
        <p:spPr bwMode="auto">
          <a:xfrm>
            <a:off x="6438165" y="5222231"/>
            <a:ext cx="1800200" cy="276999"/>
          </a:xfrm>
          <a:prstGeom prst="rect">
            <a:avLst/>
          </a:prstGeom>
          <a:noFill/>
          <a:ln w="9525">
            <a:noFill/>
            <a:miter lim="800000"/>
            <a:headEnd/>
            <a:tailEnd/>
          </a:ln>
        </p:spPr>
        <p:txBody>
          <a:bodyPr wrap="square">
            <a:spAutoFit/>
          </a:bodyPr>
          <a:lstStyle/>
          <a:p>
            <a:pPr marL="285750" lvl="2" indent="-285750">
              <a:buClr>
                <a:schemeClr val="tx1"/>
              </a:buClr>
            </a:pPr>
            <a:r>
              <a:rPr lang="ja-JP" altLang="en-US" sz="1200" b="1" smtClean="0">
                <a:solidFill>
                  <a:srgbClr val="FF0000"/>
                </a:solidFill>
                <a:latin typeface="Meiryo UI" pitchFamily="50" charset="-128"/>
                <a:ea typeface="Meiryo UI" pitchFamily="50" charset="-128"/>
              </a:rPr>
              <a:t>▲４</a:t>
            </a:r>
            <a:r>
              <a:rPr lang="en-US" altLang="ja-JP" sz="1200" b="1" smtClean="0">
                <a:solidFill>
                  <a:srgbClr val="FF0000"/>
                </a:solidFill>
                <a:latin typeface="Meiryo UI" pitchFamily="50" charset="-128"/>
                <a:ea typeface="Meiryo UI" pitchFamily="50" charset="-128"/>
              </a:rPr>
              <a:t>/26</a:t>
            </a:r>
            <a:r>
              <a:rPr lang="ja-JP" altLang="en-US" sz="1200" b="1">
                <a:solidFill>
                  <a:srgbClr val="FF0000"/>
                </a:solidFill>
                <a:latin typeface="Meiryo UI" pitchFamily="50" charset="-128"/>
                <a:ea typeface="Meiryo UI" pitchFamily="50" charset="-128"/>
              </a:rPr>
              <a:t> </a:t>
            </a:r>
            <a:r>
              <a:rPr lang="ja-JP" altLang="en-US" sz="1200" b="1" smtClean="0">
                <a:solidFill>
                  <a:srgbClr val="FF0000"/>
                </a:solidFill>
                <a:latin typeface="Meiryo UI" pitchFamily="50" charset="-128"/>
                <a:ea typeface="Meiryo UI" pitchFamily="50" charset="-128"/>
              </a:rPr>
              <a:t>モジュール提供</a:t>
            </a:r>
            <a:endParaRPr lang="en-US" altLang="ja-JP" sz="1200" b="1" smtClean="0">
              <a:solidFill>
                <a:srgbClr val="FF0000"/>
              </a:solidFill>
              <a:latin typeface="Meiryo UI" pitchFamily="50" charset="-128"/>
              <a:ea typeface="Meiryo UI" pitchFamily="50" charset="-128"/>
            </a:endParaRPr>
          </a:p>
        </p:txBody>
      </p:sp>
      <p:sp>
        <p:nvSpPr>
          <p:cNvPr id="16" name="テキスト ボックス 15"/>
          <p:cNvSpPr txBox="1">
            <a:spLocks noChangeArrowheads="1"/>
          </p:cNvSpPr>
          <p:nvPr/>
        </p:nvSpPr>
        <p:spPr bwMode="auto">
          <a:xfrm>
            <a:off x="2612740" y="2251901"/>
            <a:ext cx="720081" cy="276999"/>
          </a:xfrm>
          <a:prstGeom prst="rect">
            <a:avLst/>
          </a:prstGeom>
          <a:noFill/>
          <a:ln w="9525">
            <a:noFill/>
            <a:miter lim="800000"/>
            <a:headEnd/>
            <a:tailEnd/>
          </a:ln>
        </p:spPr>
        <p:txBody>
          <a:bodyPr wrap="square">
            <a:spAutoFit/>
          </a:bodyPr>
          <a:lstStyle/>
          <a:p>
            <a:pPr marL="285750" lvl="2" indent="-285750">
              <a:buClr>
                <a:schemeClr val="tx1"/>
              </a:buClr>
            </a:pPr>
            <a:r>
              <a:rPr lang="ja-JP" altLang="en-US" sz="1200" b="1" smtClean="0">
                <a:solidFill>
                  <a:srgbClr val="FF0000"/>
                </a:solidFill>
                <a:latin typeface="Meiryo UI" pitchFamily="50" charset="-128"/>
                <a:ea typeface="Meiryo UI" pitchFamily="50" charset="-128"/>
              </a:rPr>
              <a:t>▲</a:t>
            </a:r>
            <a:r>
              <a:rPr lang="en-US" altLang="ja-JP" sz="1200" b="1" smtClean="0">
                <a:solidFill>
                  <a:srgbClr val="FF0000"/>
                </a:solidFill>
                <a:latin typeface="Meiryo UI" pitchFamily="50" charset="-128"/>
                <a:ea typeface="Meiryo UI" pitchFamily="50" charset="-128"/>
              </a:rPr>
              <a:t>2/8</a:t>
            </a:r>
          </a:p>
        </p:txBody>
      </p:sp>
      <p:sp>
        <p:nvSpPr>
          <p:cNvPr id="17" name="テキスト ボックス 16"/>
          <p:cNvSpPr txBox="1">
            <a:spLocks noChangeArrowheads="1"/>
          </p:cNvSpPr>
          <p:nvPr/>
        </p:nvSpPr>
        <p:spPr bwMode="auto">
          <a:xfrm>
            <a:off x="4277925" y="2806466"/>
            <a:ext cx="810090" cy="276999"/>
          </a:xfrm>
          <a:prstGeom prst="rect">
            <a:avLst/>
          </a:prstGeom>
          <a:noFill/>
          <a:ln w="9525">
            <a:noFill/>
            <a:miter lim="800000"/>
            <a:headEnd/>
            <a:tailEnd/>
          </a:ln>
        </p:spPr>
        <p:txBody>
          <a:bodyPr wrap="square">
            <a:spAutoFit/>
          </a:bodyPr>
          <a:lstStyle/>
          <a:p>
            <a:pPr marL="285750" lvl="2" indent="-285750">
              <a:buClr>
                <a:schemeClr val="tx1"/>
              </a:buClr>
            </a:pPr>
            <a:r>
              <a:rPr lang="ja-JP" altLang="en-US" sz="1200" b="1" smtClean="0">
                <a:solidFill>
                  <a:srgbClr val="FF0000"/>
                </a:solidFill>
                <a:latin typeface="Meiryo UI" pitchFamily="50" charset="-128"/>
                <a:ea typeface="Meiryo UI" pitchFamily="50" charset="-128"/>
              </a:rPr>
              <a:t>▲</a:t>
            </a:r>
            <a:r>
              <a:rPr lang="en-US" altLang="ja-JP" sz="1200" b="1" smtClean="0">
                <a:solidFill>
                  <a:srgbClr val="FF0000"/>
                </a:solidFill>
                <a:latin typeface="Meiryo UI" pitchFamily="50" charset="-128"/>
                <a:ea typeface="Meiryo UI" pitchFamily="50" charset="-128"/>
              </a:rPr>
              <a:t>3/11</a:t>
            </a:r>
          </a:p>
        </p:txBody>
      </p:sp>
      <p:sp>
        <p:nvSpPr>
          <p:cNvPr id="18" name="テキスト ボックス 17"/>
          <p:cNvSpPr txBox="1">
            <a:spLocks noChangeArrowheads="1"/>
          </p:cNvSpPr>
          <p:nvPr/>
        </p:nvSpPr>
        <p:spPr bwMode="auto">
          <a:xfrm>
            <a:off x="4052900" y="3394846"/>
            <a:ext cx="810090" cy="276999"/>
          </a:xfrm>
          <a:prstGeom prst="rect">
            <a:avLst/>
          </a:prstGeom>
          <a:noFill/>
          <a:ln w="9525">
            <a:noFill/>
            <a:miter lim="800000"/>
            <a:headEnd/>
            <a:tailEnd/>
          </a:ln>
        </p:spPr>
        <p:txBody>
          <a:bodyPr wrap="square">
            <a:spAutoFit/>
          </a:bodyPr>
          <a:lstStyle/>
          <a:p>
            <a:pPr marL="285750" lvl="2" indent="-285750">
              <a:buClr>
                <a:schemeClr val="tx1"/>
              </a:buClr>
            </a:pPr>
            <a:r>
              <a:rPr lang="ja-JP" altLang="en-US" sz="1200" b="1" smtClean="0">
                <a:solidFill>
                  <a:srgbClr val="FF0000"/>
                </a:solidFill>
                <a:latin typeface="Meiryo UI" pitchFamily="50" charset="-128"/>
                <a:ea typeface="Meiryo UI" pitchFamily="50" charset="-128"/>
              </a:rPr>
              <a:t>▲</a:t>
            </a:r>
            <a:r>
              <a:rPr lang="en-US" altLang="ja-JP" sz="1200" b="1" smtClean="0">
                <a:solidFill>
                  <a:srgbClr val="FF0000"/>
                </a:solidFill>
                <a:latin typeface="Meiryo UI" pitchFamily="50" charset="-128"/>
                <a:ea typeface="Meiryo UI" pitchFamily="50" charset="-128"/>
              </a:rPr>
              <a:t>3/6</a:t>
            </a:r>
          </a:p>
        </p:txBody>
      </p:sp>
      <p:sp>
        <p:nvSpPr>
          <p:cNvPr id="19" name="テキスト ボックス 18"/>
          <p:cNvSpPr txBox="1">
            <a:spLocks noChangeArrowheads="1"/>
          </p:cNvSpPr>
          <p:nvPr/>
        </p:nvSpPr>
        <p:spPr bwMode="auto">
          <a:xfrm>
            <a:off x="5538065" y="4007096"/>
            <a:ext cx="810090" cy="276999"/>
          </a:xfrm>
          <a:prstGeom prst="rect">
            <a:avLst/>
          </a:prstGeom>
          <a:noFill/>
          <a:ln w="9525">
            <a:noFill/>
            <a:miter lim="800000"/>
            <a:headEnd/>
            <a:tailEnd/>
          </a:ln>
        </p:spPr>
        <p:txBody>
          <a:bodyPr wrap="square">
            <a:spAutoFit/>
          </a:bodyPr>
          <a:lstStyle/>
          <a:p>
            <a:pPr marL="285750" lvl="2" indent="-285750">
              <a:buClr>
                <a:schemeClr val="tx1"/>
              </a:buClr>
            </a:pPr>
            <a:r>
              <a:rPr lang="ja-JP" altLang="en-US" sz="1200" b="1" smtClean="0">
                <a:solidFill>
                  <a:srgbClr val="FF0000"/>
                </a:solidFill>
                <a:latin typeface="Meiryo UI" pitchFamily="50" charset="-128"/>
                <a:ea typeface="Meiryo UI" pitchFamily="50" charset="-128"/>
              </a:rPr>
              <a:t>▲</a:t>
            </a:r>
            <a:r>
              <a:rPr lang="en-US" altLang="ja-JP" sz="1200" b="1" smtClean="0">
                <a:solidFill>
                  <a:srgbClr val="FF0000"/>
                </a:solidFill>
                <a:latin typeface="Meiryo UI" pitchFamily="50" charset="-128"/>
                <a:ea typeface="Meiryo UI" pitchFamily="50" charset="-128"/>
              </a:rPr>
              <a:t>4/8</a:t>
            </a:r>
          </a:p>
        </p:txBody>
      </p:sp>
      <p:sp>
        <p:nvSpPr>
          <p:cNvPr id="20" name="テキスト ボックス 19"/>
          <p:cNvSpPr txBox="1">
            <a:spLocks noChangeArrowheads="1"/>
          </p:cNvSpPr>
          <p:nvPr/>
        </p:nvSpPr>
        <p:spPr bwMode="auto">
          <a:xfrm>
            <a:off x="5763090" y="4608155"/>
            <a:ext cx="810090" cy="276999"/>
          </a:xfrm>
          <a:prstGeom prst="rect">
            <a:avLst/>
          </a:prstGeom>
          <a:noFill/>
          <a:ln w="9525">
            <a:noFill/>
            <a:miter lim="800000"/>
            <a:headEnd/>
            <a:tailEnd/>
          </a:ln>
        </p:spPr>
        <p:txBody>
          <a:bodyPr wrap="square">
            <a:spAutoFit/>
          </a:bodyPr>
          <a:lstStyle/>
          <a:p>
            <a:pPr marL="285750" lvl="2" indent="-285750">
              <a:buClr>
                <a:schemeClr val="tx1"/>
              </a:buClr>
            </a:pPr>
            <a:r>
              <a:rPr lang="en-US" altLang="ja-JP" sz="1200" b="1" smtClean="0">
                <a:solidFill>
                  <a:srgbClr val="FF0000"/>
                </a:solidFill>
                <a:latin typeface="Meiryo UI" pitchFamily="50" charset="-128"/>
                <a:ea typeface="Meiryo UI" pitchFamily="50" charset="-128"/>
              </a:rPr>
              <a:t>4/19</a:t>
            </a:r>
            <a:r>
              <a:rPr lang="ja-JP" altLang="en-US" sz="1200" b="1" smtClean="0">
                <a:solidFill>
                  <a:srgbClr val="FF0000"/>
                </a:solidFill>
                <a:latin typeface="Meiryo UI" pitchFamily="50" charset="-128"/>
                <a:ea typeface="Meiryo UI" pitchFamily="50" charset="-128"/>
              </a:rPr>
              <a:t>▲</a:t>
            </a:r>
            <a:endParaRPr lang="en-US" altLang="ja-JP" sz="1200" b="1" smtClean="0">
              <a:solidFill>
                <a:srgbClr val="FF0000"/>
              </a:solidFill>
              <a:latin typeface="Meiryo UI" pitchFamily="50" charset="-128"/>
              <a:ea typeface="Meiryo UI" pitchFamily="50" charset="-128"/>
            </a:endParaRPr>
          </a:p>
        </p:txBody>
      </p:sp>
      <p:sp>
        <p:nvSpPr>
          <p:cNvPr id="21" name="テキスト ボックス 20"/>
          <p:cNvSpPr txBox="1">
            <a:spLocks noChangeArrowheads="1"/>
          </p:cNvSpPr>
          <p:nvPr/>
        </p:nvSpPr>
        <p:spPr bwMode="auto">
          <a:xfrm>
            <a:off x="5763090" y="5222231"/>
            <a:ext cx="810090" cy="276999"/>
          </a:xfrm>
          <a:prstGeom prst="rect">
            <a:avLst/>
          </a:prstGeom>
          <a:noFill/>
          <a:ln w="9525">
            <a:noFill/>
            <a:miter lim="800000"/>
            <a:headEnd/>
            <a:tailEnd/>
          </a:ln>
        </p:spPr>
        <p:txBody>
          <a:bodyPr wrap="square">
            <a:spAutoFit/>
          </a:bodyPr>
          <a:lstStyle/>
          <a:p>
            <a:pPr marL="285750" lvl="2" indent="-285750">
              <a:buClr>
                <a:schemeClr val="tx1"/>
              </a:buClr>
            </a:pPr>
            <a:r>
              <a:rPr lang="en-US" altLang="ja-JP" sz="1200" b="1" smtClean="0">
                <a:solidFill>
                  <a:srgbClr val="FF0000"/>
                </a:solidFill>
                <a:latin typeface="Meiryo UI" pitchFamily="50" charset="-128"/>
                <a:ea typeface="Meiryo UI" pitchFamily="50" charset="-128"/>
              </a:rPr>
              <a:t>4/19</a:t>
            </a:r>
            <a:r>
              <a:rPr lang="ja-JP" altLang="en-US" sz="1200" b="1" smtClean="0">
                <a:solidFill>
                  <a:srgbClr val="FF0000"/>
                </a:solidFill>
                <a:latin typeface="Meiryo UI" pitchFamily="50" charset="-128"/>
                <a:ea typeface="Meiryo UI" pitchFamily="50" charset="-128"/>
              </a:rPr>
              <a:t>▲</a:t>
            </a:r>
            <a:endParaRPr lang="en-US" altLang="ja-JP" sz="1200" b="1" smtClean="0">
              <a:solidFill>
                <a:srgbClr val="FF0000"/>
              </a:solidFill>
              <a:latin typeface="Meiryo UI" pitchFamily="50" charset="-128"/>
              <a:ea typeface="Meiryo UI" pitchFamily="50" charset="-128"/>
            </a:endParaRPr>
          </a:p>
        </p:txBody>
      </p:sp>
      <p:sp>
        <p:nvSpPr>
          <p:cNvPr id="23" name="テキスト ボックス 22"/>
          <p:cNvSpPr txBox="1">
            <a:spLocks noChangeArrowheads="1"/>
          </p:cNvSpPr>
          <p:nvPr/>
        </p:nvSpPr>
        <p:spPr bwMode="auto">
          <a:xfrm>
            <a:off x="5943110" y="5807296"/>
            <a:ext cx="810090" cy="276999"/>
          </a:xfrm>
          <a:prstGeom prst="rect">
            <a:avLst/>
          </a:prstGeom>
          <a:noFill/>
          <a:ln w="9525">
            <a:noFill/>
            <a:miter lim="800000"/>
            <a:headEnd/>
            <a:tailEnd/>
          </a:ln>
        </p:spPr>
        <p:txBody>
          <a:bodyPr wrap="square">
            <a:spAutoFit/>
          </a:bodyPr>
          <a:lstStyle/>
          <a:p>
            <a:pPr marL="285750" lvl="2" indent="-285750">
              <a:buClr>
                <a:schemeClr val="tx1"/>
              </a:buClr>
            </a:pPr>
            <a:r>
              <a:rPr lang="en-US" altLang="ja-JP" sz="1200" b="1" smtClean="0">
                <a:solidFill>
                  <a:srgbClr val="FF0000"/>
                </a:solidFill>
                <a:latin typeface="Meiryo UI" pitchFamily="50" charset="-128"/>
                <a:ea typeface="Meiryo UI" pitchFamily="50" charset="-128"/>
              </a:rPr>
              <a:t>4/26</a:t>
            </a:r>
            <a:r>
              <a:rPr lang="ja-JP" altLang="en-US" sz="1200" b="1" smtClean="0">
                <a:solidFill>
                  <a:srgbClr val="FF0000"/>
                </a:solidFill>
                <a:latin typeface="Meiryo UI" pitchFamily="50" charset="-128"/>
                <a:ea typeface="Meiryo UI" pitchFamily="50" charset="-128"/>
              </a:rPr>
              <a:t>▲</a:t>
            </a:r>
            <a:endParaRPr lang="en-US" altLang="ja-JP" sz="1200" b="1" smtClean="0">
              <a:solidFill>
                <a:srgbClr val="FF0000"/>
              </a:solidFill>
              <a:latin typeface="Meiryo UI" pitchFamily="50" charset="-128"/>
              <a:ea typeface="Meiryo UI" pitchFamily="50" charset="-128"/>
            </a:endParaRPr>
          </a:p>
        </p:txBody>
      </p:sp>
      <p:sp>
        <p:nvSpPr>
          <p:cNvPr id="22" name="ホームベース 21"/>
          <p:cNvSpPr/>
          <p:nvPr/>
        </p:nvSpPr>
        <p:spPr bwMode="auto">
          <a:xfrm>
            <a:off x="5178025" y="4419110"/>
            <a:ext cx="1170130"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cxnSp>
        <p:nvCxnSpPr>
          <p:cNvPr id="3" name="直線コネクタ 2"/>
          <p:cNvCxnSpPr>
            <a:stCxn id="11" idx="3"/>
            <a:endCxn id="22" idx="1"/>
          </p:cNvCxnSpPr>
          <p:nvPr/>
        </p:nvCxnSpPr>
        <p:spPr>
          <a:xfrm>
            <a:off x="4277925" y="4527110"/>
            <a:ext cx="900100" cy="0"/>
          </a:xfrm>
          <a:prstGeom prst="line">
            <a:avLst/>
          </a:prstGeom>
          <a:ln>
            <a:solidFill>
              <a:schemeClr val="tx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5" name="ホームベース 24"/>
          <p:cNvSpPr/>
          <p:nvPr/>
        </p:nvSpPr>
        <p:spPr bwMode="auto">
          <a:xfrm>
            <a:off x="2836701" y="1576085"/>
            <a:ext cx="6031734" cy="216000"/>
          </a:xfrm>
          <a:prstGeom prst="homePlate">
            <a:avLst/>
          </a:prstGeom>
          <a:solidFill>
            <a:schemeClr val="tx2">
              <a:lumMod val="75000"/>
            </a:schemeClr>
          </a:solidFill>
          <a:ln>
            <a:solidFill>
              <a:schemeClr val="tx2">
                <a:lumMod val="75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0" compatLnSpc="1">
            <a:prstTxWarp prst="textNoShape">
              <a:avLst/>
            </a:prstTxWarp>
            <a:noAutofit/>
          </a:bodyPr>
          <a:lstStyle/>
          <a:p>
            <a:pPr algn="ctr" defTabSz="914400" eaLnBrk="0" hangingPunct="0"/>
            <a:endParaRPr kumimoji="0" lang="ja-JP" altLang="en-US" sz="1200" b="1" dirty="0">
              <a:solidFill>
                <a:schemeClr val="tx1"/>
              </a:solidFill>
              <a:latin typeface="Meiryo UI" pitchFamily="50" charset="-128"/>
              <a:ea typeface="Meiryo UI" pitchFamily="50" charset="-128"/>
            </a:endParaRPr>
          </a:p>
        </p:txBody>
      </p:sp>
      <p:sp>
        <p:nvSpPr>
          <p:cNvPr id="26" name="テキスト ボックス 25"/>
          <p:cNvSpPr txBox="1">
            <a:spLocks noChangeArrowheads="1"/>
          </p:cNvSpPr>
          <p:nvPr/>
        </p:nvSpPr>
        <p:spPr bwMode="auto">
          <a:xfrm>
            <a:off x="8688415" y="1711841"/>
            <a:ext cx="810090" cy="276999"/>
          </a:xfrm>
          <a:prstGeom prst="rect">
            <a:avLst/>
          </a:prstGeom>
          <a:noFill/>
          <a:ln w="9525">
            <a:noFill/>
            <a:miter lim="800000"/>
            <a:headEnd/>
            <a:tailEnd/>
          </a:ln>
        </p:spPr>
        <p:txBody>
          <a:bodyPr wrap="square">
            <a:spAutoFit/>
          </a:bodyPr>
          <a:lstStyle/>
          <a:p>
            <a:pPr marL="285750" lvl="2" indent="-285750">
              <a:buClr>
                <a:schemeClr val="tx1"/>
              </a:buClr>
            </a:pPr>
            <a:r>
              <a:rPr lang="ja-JP" altLang="en-US" sz="1200" b="1" smtClean="0">
                <a:solidFill>
                  <a:srgbClr val="FF0000"/>
                </a:solidFill>
                <a:latin typeface="Meiryo UI" pitchFamily="50" charset="-128"/>
                <a:ea typeface="Meiryo UI" pitchFamily="50" charset="-128"/>
              </a:rPr>
              <a:t>▲</a:t>
            </a:r>
            <a:r>
              <a:rPr lang="en-US" altLang="ja-JP" sz="1200" b="1" smtClean="0">
                <a:solidFill>
                  <a:srgbClr val="FF0000"/>
                </a:solidFill>
                <a:latin typeface="Meiryo UI" pitchFamily="50" charset="-128"/>
                <a:ea typeface="Meiryo UI" pitchFamily="50" charset="-128"/>
              </a:rPr>
              <a:t>6/14</a:t>
            </a:r>
          </a:p>
        </p:txBody>
      </p:sp>
      <p:cxnSp>
        <p:nvCxnSpPr>
          <p:cNvPr id="15" name="直線矢印コネクタ 14"/>
          <p:cNvCxnSpPr/>
          <p:nvPr/>
        </p:nvCxnSpPr>
        <p:spPr>
          <a:xfrm flipV="1">
            <a:off x="6593160" y="1811449"/>
            <a:ext cx="0" cy="3415240"/>
          </a:xfrm>
          <a:prstGeom prst="straightConnector1">
            <a:avLst/>
          </a:prstGeom>
          <a:ln w="76200">
            <a:solidFill>
              <a:srgbClr val="FF0000"/>
            </a:solidFill>
            <a:prstDash val="sysDot"/>
            <a:headEnd type="none"/>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128656"/>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15</a:t>
            </a:fld>
            <a:endParaRPr lang="ja-JP" altLang="en-US" dirty="0" smtClean="0">
              <a:solidFill>
                <a:prstClr val="black"/>
              </a:solidFill>
            </a:endParaRPr>
          </a:p>
        </p:txBody>
      </p:sp>
      <p:sp>
        <p:nvSpPr>
          <p:cNvPr id="4" name="タイトル 1"/>
          <p:cNvSpPr>
            <a:spLocks noGrp="1"/>
          </p:cNvSpPr>
          <p:nvPr>
            <p:ph type="title"/>
          </p:nvPr>
        </p:nvSpPr>
        <p:spPr bwMode="auto">
          <a:xfrm>
            <a:off x="360366" y="178315"/>
            <a:ext cx="9003123" cy="460375"/>
          </a:xfrm>
          <a:noFill/>
          <a:ln>
            <a:miter lim="800000"/>
            <a:headEnd/>
            <a:tailEnd/>
          </a:ln>
        </p:spPr>
        <p:txBody>
          <a:bodyPr vert="horz" lIns="91440" tIns="72000" rIns="91440" bIns="0" numCol="1" compatLnSpc="1">
            <a:prstTxWarp prst="textNoShape">
              <a:avLst/>
            </a:prstTxWarp>
          </a:bodyPr>
          <a:lstStyle/>
          <a:p>
            <a:pPr>
              <a:lnSpc>
                <a:spcPts val="1900"/>
              </a:lnSpc>
            </a:pPr>
            <a:r>
              <a:rPr lang="en-US" altLang="ja-JP" sz="2400">
                <a:latin typeface="Meiryo UI" panose="020B0604030504040204" pitchFamily="50" charset="-128"/>
                <a:ea typeface="Meiryo UI" panose="020B0604030504040204" pitchFamily="50" charset="-128"/>
                <a:cs typeface="Meiryo UI" panose="020B0604030504040204" pitchFamily="50" charset="-128"/>
              </a:rPr>
              <a:t>【</a:t>
            </a:r>
            <a:r>
              <a:rPr lang="ja-JP" altLang="en-US" sz="2400">
                <a:latin typeface="Meiryo UI" panose="020B0604030504040204" pitchFamily="50" charset="-128"/>
                <a:ea typeface="Meiryo UI" panose="020B0604030504040204" pitchFamily="50" charset="-128"/>
                <a:cs typeface="Meiryo UI" panose="020B0604030504040204" pitchFamily="50" charset="-128"/>
              </a:rPr>
              <a:t>補足</a:t>
            </a:r>
            <a:r>
              <a:rPr lang="en-US" altLang="ja-JP" sz="2400">
                <a:latin typeface="Meiryo UI" panose="020B0604030504040204" pitchFamily="50" charset="-128"/>
                <a:ea typeface="Meiryo UI" panose="020B0604030504040204" pitchFamily="50" charset="-128"/>
                <a:cs typeface="Meiryo UI" panose="020B0604030504040204" pitchFamily="50" charset="-128"/>
              </a:rPr>
              <a:t>】SMTB/MHTB</a:t>
            </a:r>
            <a:r>
              <a:rPr lang="ja-JP" altLang="en-US" sz="2400">
                <a:latin typeface="Meiryo UI" panose="020B0604030504040204" pitchFamily="50" charset="-128"/>
                <a:ea typeface="Meiryo UI" panose="020B0604030504040204" pitchFamily="50" charset="-128"/>
                <a:cs typeface="Meiryo UI" panose="020B0604030504040204" pitchFamily="50" charset="-128"/>
              </a:rPr>
              <a:t>案件向け暫定開発　②開発計画</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体制</a:t>
            </a:r>
            <a:r>
              <a:rPr lang="en-US" altLang="ja-JP" sz="2400">
                <a:latin typeface="Meiryo UI" panose="020B0604030504040204" pitchFamily="50" charset="-128"/>
                <a:ea typeface="Meiryo UI" panose="020B0604030504040204" pitchFamily="50" charset="-128"/>
                <a:cs typeface="Meiryo UI" panose="020B0604030504040204" pitchFamily="50" charset="-128"/>
              </a:rPr>
              <a:t/>
            </a:r>
            <a:br>
              <a:rPr lang="en-US" altLang="ja-JP" sz="2400">
                <a:latin typeface="Meiryo UI" panose="020B0604030504040204" pitchFamily="50" charset="-128"/>
                <a:ea typeface="Meiryo UI" panose="020B0604030504040204" pitchFamily="50" charset="-128"/>
                <a:cs typeface="Meiryo UI" panose="020B0604030504040204" pitchFamily="50" charset="-128"/>
              </a:rPr>
            </a:b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6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smtClean="0">
                <a:latin typeface="Meiryo UI" panose="020B0604030504040204" pitchFamily="50" charset="-128"/>
                <a:ea typeface="Meiryo UI" panose="020B0604030504040204" pitchFamily="50" charset="-128"/>
                <a:cs typeface="Meiryo UI" panose="020B0604030504040204" pitchFamily="50" charset="-128"/>
              </a:rPr>
              <a:t>一部敬称略／▲＝協力会社社員</a:t>
            </a:r>
            <a:endParaRPr lang="ja-JP" altLang="en-US" sz="16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2183018" y="1718810"/>
            <a:ext cx="3175028" cy="4410490"/>
          </a:xfrm>
          <a:prstGeom prst="rect">
            <a:avLst/>
          </a:prstGeom>
          <a:solidFill>
            <a:srgbClr val="0070C0"/>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b" anchorCtr="0" forceAA="0" compatLnSpc="1">
            <a:prstTxWarp prst="textNoShape">
              <a:avLst/>
            </a:prstTxWarp>
            <a:noAutofit/>
          </a:bodyPr>
          <a:lstStyle/>
          <a:p>
            <a:r>
              <a:rPr lang="en-US" altLang="ja-JP" sz="1600" b="1" smtClean="0">
                <a:solidFill>
                  <a:schemeClr val="bg1"/>
                </a:solidFill>
                <a:latin typeface="Meiryo UI" pitchFamily="50" charset="-128"/>
                <a:ea typeface="Meiryo UI" pitchFamily="50" charset="-128"/>
                <a:cs typeface="メイリオ" panose="020B0604030504040204" pitchFamily="50" charset="-128"/>
              </a:rPr>
              <a:t>SW</a:t>
            </a:r>
            <a:r>
              <a:rPr lang="ja-JP" altLang="en-US" sz="1600" b="1" smtClean="0">
                <a:solidFill>
                  <a:schemeClr val="bg1"/>
                </a:solidFill>
                <a:latin typeface="Meiryo UI" pitchFamily="50" charset="-128"/>
                <a:ea typeface="Meiryo UI" pitchFamily="50" charset="-128"/>
                <a:cs typeface="メイリオ" panose="020B0604030504040204" pitchFamily="50" charset="-128"/>
              </a:rPr>
              <a:t>技術二部二課</a:t>
            </a:r>
            <a:endParaRPr lang="ja-JP" altLang="en-US" sz="1600" b="1">
              <a:solidFill>
                <a:schemeClr val="bg1"/>
              </a:solidFill>
              <a:latin typeface="Meiryo UI" pitchFamily="50" charset="-128"/>
              <a:ea typeface="Meiryo UI" pitchFamily="50" charset="-128"/>
              <a:cs typeface="メイリオ" panose="020B0604030504040204" pitchFamily="50" charset="-128"/>
            </a:endParaRPr>
          </a:p>
        </p:txBody>
      </p:sp>
      <p:sp>
        <p:nvSpPr>
          <p:cNvPr id="6" name="正方形/長方形 5"/>
          <p:cNvSpPr/>
          <p:nvPr/>
        </p:nvSpPr>
        <p:spPr>
          <a:xfrm>
            <a:off x="5493060" y="1718810"/>
            <a:ext cx="1944000" cy="2745306"/>
          </a:xfrm>
          <a:prstGeom prst="rect">
            <a:avLst/>
          </a:prstGeom>
          <a:solidFill>
            <a:schemeClr val="accent2">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b" anchorCtr="0" forceAA="0" compatLnSpc="1">
            <a:prstTxWarp prst="textNoShape">
              <a:avLst/>
            </a:prstTxWarp>
            <a:noAutofit/>
          </a:bodyPr>
          <a:lstStyle/>
          <a:p>
            <a:r>
              <a:rPr lang="en-US" altLang="ja-JP" sz="1600" b="1" smtClean="0">
                <a:solidFill>
                  <a:schemeClr val="tx1"/>
                </a:solidFill>
                <a:latin typeface="Meiryo UI" pitchFamily="50" charset="-128"/>
                <a:ea typeface="Meiryo UI" pitchFamily="50" charset="-128"/>
                <a:cs typeface="メイリオ" panose="020B0604030504040204" pitchFamily="50" charset="-128"/>
              </a:rPr>
              <a:t>SW</a:t>
            </a:r>
            <a:r>
              <a:rPr lang="ja-JP" altLang="en-US" sz="1600" b="1" smtClean="0">
                <a:solidFill>
                  <a:schemeClr val="tx1"/>
                </a:solidFill>
                <a:latin typeface="Meiryo UI" pitchFamily="50" charset="-128"/>
                <a:ea typeface="Meiryo UI" pitchFamily="50" charset="-128"/>
                <a:cs typeface="メイリオ" panose="020B0604030504040204" pitchFamily="50" charset="-128"/>
              </a:rPr>
              <a:t>技術二部三課</a:t>
            </a:r>
            <a:endParaRPr lang="ja-JP" altLang="en-US" sz="1600" b="1">
              <a:solidFill>
                <a:schemeClr val="tx1"/>
              </a:solidFill>
              <a:latin typeface="Meiryo UI" pitchFamily="50" charset="-128"/>
              <a:ea typeface="Meiryo UI" pitchFamily="50" charset="-128"/>
              <a:cs typeface="メイリオ" panose="020B0604030504040204" pitchFamily="50" charset="-128"/>
            </a:endParaRPr>
          </a:p>
        </p:txBody>
      </p:sp>
      <p:sp>
        <p:nvSpPr>
          <p:cNvPr id="7" name="正方形/長方形 6"/>
          <p:cNvSpPr/>
          <p:nvPr/>
        </p:nvSpPr>
        <p:spPr>
          <a:xfrm>
            <a:off x="7698304" y="1718810"/>
            <a:ext cx="1944000" cy="2745305"/>
          </a:xfrm>
          <a:prstGeom prst="rect">
            <a:avLst/>
          </a:prstGeom>
          <a:solidFill>
            <a:schemeClr val="accent2">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b" anchorCtr="0" forceAA="0" compatLnSpc="1">
            <a:prstTxWarp prst="textNoShape">
              <a:avLst/>
            </a:prstTxWarp>
            <a:noAutofit/>
          </a:bodyPr>
          <a:lstStyle/>
          <a:p>
            <a:r>
              <a:rPr lang="en-US" altLang="ja-JP" sz="1600" b="1" smtClean="0">
                <a:solidFill>
                  <a:schemeClr val="tx1"/>
                </a:solidFill>
                <a:latin typeface="Meiryo UI" pitchFamily="50" charset="-128"/>
                <a:ea typeface="Meiryo UI" pitchFamily="50" charset="-128"/>
                <a:cs typeface="メイリオ" panose="020B0604030504040204" pitchFamily="50" charset="-128"/>
              </a:rPr>
              <a:t>SW</a:t>
            </a:r>
            <a:r>
              <a:rPr lang="ja-JP" altLang="en-US" sz="1600" b="1" smtClean="0">
                <a:solidFill>
                  <a:schemeClr val="tx1"/>
                </a:solidFill>
                <a:latin typeface="Meiryo UI" pitchFamily="50" charset="-128"/>
                <a:ea typeface="Meiryo UI" pitchFamily="50" charset="-128"/>
                <a:cs typeface="メイリオ" panose="020B0604030504040204" pitchFamily="50" charset="-128"/>
              </a:rPr>
              <a:t>技術一部</a:t>
            </a:r>
            <a:endParaRPr lang="ja-JP" altLang="en-US" sz="1600" b="1">
              <a:solidFill>
                <a:schemeClr val="tx1"/>
              </a:solidFill>
              <a:latin typeface="Meiryo UI" pitchFamily="50" charset="-128"/>
              <a:ea typeface="Meiryo UI" pitchFamily="50" charset="-128"/>
              <a:cs typeface="メイリオ" panose="020B0604030504040204" pitchFamily="50" charset="-128"/>
            </a:endParaRPr>
          </a:p>
        </p:txBody>
      </p:sp>
      <p:sp>
        <p:nvSpPr>
          <p:cNvPr id="8" name="正方形/長方形 7"/>
          <p:cNvSpPr/>
          <p:nvPr/>
        </p:nvSpPr>
        <p:spPr>
          <a:xfrm>
            <a:off x="2847930" y="1988840"/>
            <a:ext cx="1845205"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プロジェクト責任者</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指田</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9" name="正方形/長方形 8"/>
          <p:cNvSpPr/>
          <p:nvPr/>
        </p:nvSpPr>
        <p:spPr>
          <a:xfrm>
            <a:off x="137465" y="773705"/>
            <a:ext cx="9496053" cy="855095"/>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t" anchorCtr="0" forceAA="0" compatLnSpc="1">
            <a:prstTxWarp prst="textNoShape">
              <a:avLst/>
            </a:prstTxWarp>
            <a:noAutofit/>
          </a:bodyPr>
          <a:lstStyle/>
          <a:p>
            <a:r>
              <a:rPr lang="en-US" altLang="ja-JP" sz="1600" b="1" smtClean="0">
                <a:solidFill>
                  <a:schemeClr val="tx1"/>
                </a:solidFill>
                <a:latin typeface="Meiryo UI" pitchFamily="50" charset="-128"/>
                <a:ea typeface="Meiryo UI" pitchFamily="50" charset="-128"/>
                <a:cs typeface="メイリオ" panose="020B0604030504040204" pitchFamily="50" charset="-128"/>
              </a:rPr>
              <a:t>SW</a:t>
            </a:r>
            <a:r>
              <a:rPr lang="ja-JP" altLang="en-US" sz="1600" b="1" smtClean="0">
                <a:solidFill>
                  <a:schemeClr val="tx1"/>
                </a:solidFill>
                <a:latin typeface="Meiryo UI" pitchFamily="50" charset="-128"/>
                <a:ea typeface="Meiryo UI" pitchFamily="50" charset="-128"/>
                <a:cs typeface="メイリオ" panose="020B0604030504040204" pitchFamily="50" charset="-128"/>
              </a:rPr>
              <a:t>開発統括部</a:t>
            </a:r>
            <a:endParaRPr lang="ja-JP" altLang="en-US" sz="1600" b="1">
              <a:solidFill>
                <a:schemeClr val="tx1"/>
              </a:solidFill>
              <a:latin typeface="Meiryo UI" pitchFamily="50" charset="-128"/>
              <a:ea typeface="Meiryo UI" pitchFamily="50" charset="-128"/>
              <a:cs typeface="メイリオ" panose="020B0604030504040204" pitchFamily="50" charset="-128"/>
            </a:endParaRPr>
          </a:p>
        </p:txBody>
      </p:sp>
      <p:sp>
        <p:nvSpPr>
          <p:cNvPr id="10" name="正方形/長方形 9"/>
          <p:cNvSpPr/>
          <p:nvPr/>
        </p:nvSpPr>
        <p:spPr>
          <a:xfrm>
            <a:off x="2847930" y="908720"/>
            <a:ext cx="1845205"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津久井</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副統括</a:t>
            </a:r>
            <a:r>
              <a:rPr lang="ja-JP" altLang="en-US" sz="1400" b="1">
                <a:solidFill>
                  <a:schemeClr val="tx1"/>
                </a:solidFill>
                <a:latin typeface="Meiryo UI" pitchFamily="50" charset="-128"/>
                <a:ea typeface="Meiryo UI" pitchFamily="50" charset="-128"/>
                <a:cs typeface="メイリオ" panose="020B0604030504040204" pitchFamily="50" charset="-128"/>
              </a:rPr>
              <a:t>部長</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1" name="正方形/長方形 10"/>
          <p:cNvSpPr/>
          <p:nvPr/>
        </p:nvSpPr>
        <p:spPr>
          <a:xfrm>
            <a:off x="5887357" y="1988840"/>
            <a:ext cx="1155407"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三浦課長</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2" name="正方形/長方形 11"/>
          <p:cNvSpPr/>
          <p:nvPr/>
        </p:nvSpPr>
        <p:spPr>
          <a:xfrm>
            <a:off x="5538065" y="3113965"/>
            <a:ext cx="90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tx1"/>
                </a:solidFill>
                <a:latin typeface="Meiryo UI" pitchFamily="50" charset="-128"/>
                <a:ea typeface="Meiryo UI" pitchFamily="50" charset="-128"/>
                <a:cs typeface="メイリオ" panose="020B0604030504040204" pitchFamily="50" charset="-128"/>
              </a:rPr>
              <a:t>鷲澤</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3" name="正方形/長方形 12"/>
          <p:cNvSpPr/>
          <p:nvPr/>
        </p:nvSpPr>
        <p:spPr>
          <a:xfrm>
            <a:off x="6483170" y="3113965"/>
            <a:ext cx="90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▲厚地</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4" name="正方形/長方形 13"/>
          <p:cNvSpPr/>
          <p:nvPr/>
        </p:nvSpPr>
        <p:spPr>
          <a:xfrm>
            <a:off x="8130304" y="1988840"/>
            <a:ext cx="108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鈴木</a:t>
            </a:r>
            <a:r>
              <a:rPr lang="ja-JP" altLang="en-US" sz="1400" b="1">
                <a:solidFill>
                  <a:schemeClr val="tx1"/>
                </a:solidFill>
                <a:latin typeface="Meiryo UI" pitchFamily="50" charset="-128"/>
                <a:ea typeface="Meiryo UI" pitchFamily="50" charset="-128"/>
                <a:cs typeface="メイリオ" panose="020B0604030504040204" pitchFamily="50" charset="-128"/>
              </a:rPr>
              <a:t>部長</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5" name="正方形/長方形 14"/>
          <p:cNvSpPr/>
          <p:nvPr/>
        </p:nvSpPr>
        <p:spPr>
          <a:xfrm>
            <a:off x="8130304" y="3365294"/>
            <a:ext cx="108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後藤</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6" name="正方形/長方形 15"/>
          <p:cNvSpPr/>
          <p:nvPr/>
        </p:nvSpPr>
        <p:spPr>
          <a:xfrm>
            <a:off x="2477725" y="3113965"/>
            <a:ext cx="108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tx1"/>
                </a:solidFill>
                <a:latin typeface="Meiryo UI" pitchFamily="50" charset="-128"/>
                <a:ea typeface="Meiryo UI" pitchFamily="50" charset="-128"/>
                <a:cs typeface="メイリオ" panose="020B0604030504040204" pitchFamily="50" charset="-128"/>
              </a:rPr>
              <a:t>肖</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7" name="正方形/長方形 16"/>
          <p:cNvSpPr/>
          <p:nvPr/>
        </p:nvSpPr>
        <p:spPr>
          <a:xfrm>
            <a:off x="2297805" y="4104075"/>
            <a:ext cx="90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a:t>
            </a:r>
            <a:r>
              <a:rPr lang="en-US" altLang="ja-JP" sz="1400" b="1" smtClean="0">
                <a:solidFill>
                  <a:schemeClr val="tx1"/>
                </a:solidFill>
                <a:latin typeface="Meiryo UI" pitchFamily="50" charset="-128"/>
                <a:ea typeface="Meiryo UI" pitchFamily="50" charset="-128"/>
                <a:cs typeface="メイリオ" panose="020B0604030504040204" pitchFamily="50" charset="-128"/>
              </a:rPr>
              <a:t>A</a:t>
            </a:r>
            <a:r>
              <a:rPr lang="ja-JP" altLang="en-US" sz="1400" b="1" smtClean="0">
                <a:solidFill>
                  <a:schemeClr val="tx1"/>
                </a:solidFill>
                <a:latin typeface="Meiryo UI" pitchFamily="50" charset="-128"/>
                <a:ea typeface="Meiryo UI" pitchFamily="50" charset="-128"/>
                <a:cs typeface="メイリオ" panose="020B0604030504040204" pitchFamily="50" charset="-128"/>
              </a:rPr>
              <a:t>さん</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8" name="正方形/長方形 17"/>
          <p:cNvSpPr/>
          <p:nvPr/>
        </p:nvSpPr>
        <p:spPr>
          <a:xfrm>
            <a:off x="3308359" y="4104075"/>
            <a:ext cx="90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a:t>
            </a:r>
            <a:r>
              <a:rPr lang="en-US" altLang="ja-JP" sz="1400" b="1" smtClean="0">
                <a:solidFill>
                  <a:schemeClr val="tx1"/>
                </a:solidFill>
                <a:latin typeface="Meiryo UI" pitchFamily="50" charset="-128"/>
                <a:ea typeface="Meiryo UI" pitchFamily="50" charset="-128"/>
                <a:cs typeface="メイリオ" panose="020B0604030504040204" pitchFamily="50" charset="-128"/>
              </a:rPr>
              <a:t>B</a:t>
            </a:r>
            <a:r>
              <a:rPr lang="ja-JP" altLang="en-US" sz="1400" b="1" smtClean="0">
                <a:solidFill>
                  <a:schemeClr val="tx1"/>
                </a:solidFill>
                <a:latin typeface="Meiryo UI" pitchFamily="50" charset="-128"/>
                <a:ea typeface="Meiryo UI" pitchFamily="50" charset="-128"/>
                <a:cs typeface="メイリオ" panose="020B0604030504040204" pitchFamily="50" charset="-128"/>
              </a:rPr>
              <a:t>さん</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9" name="正方形/長方形 18"/>
          <p:cNvSpPr/>
          <p:nvPr/>
        </p:nvSpPr>
        <p:spPr>
          <a:xfrm>
            <a:off x="4318913" y="4104075"/>
            <a:ext cx="90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a:t>
            </a:r>
            <a:r>
              <a:rPr lang="en-US" altLang="ja-JP" sz="1400" b="1" smtClean="0">
                <a:solidFill>
                  <a:schemeClr val="tx1"/>
                </a:solidFill>
                <a:latin typeface="Meiryo UI" pitchFamily="50" charset="-128"/>
                <a:ea typeface="Meiryo UI" pitchFamily="50" charset="-128"/>
                <a:cs typeface="メイリオ" panose="020B0604030504040204" pitchFamily="50" charset="-128"/>
              </a:rPr>
              <a:t>C</a:t>
            </a:r>
            <a:r>
              <a:rPr lang="ja-JP" altLang="en-US" sz="1400" b="1" smtClean="0">
                <a:solidFill>
                  <a:schemeClr val="tx1"/>
                </a:solidFill>
                <a:latin typeface="Meiryo UI" pitchFamily="50" charset="-128"/>
                <a:ea typeface="Meiryo UI" pitchFamily="50" charset="-128"/>
                <a:cs typeface="メイリオ" panose="020B0604030504040204" pitchFamily="50" charset="-128"/>
              </a:rPr>
              <a:t>さん</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20" name="正方形/長方形 19"/>
          <p:cNvSpPr/>
          <p:nvPr/>
        </p:nvSpPr>
        <p:spPr>
          <a:xfrm>
            <a:off x="137464" y="1718810"/>
            <a:ext cx="1944000" cy="4410490"/>
          </a:xfrm>
          <a:prstGeom prst="rect">
            <a:avLst/>
          </a:prstGeom>
          <a:solidFill>
            <a:schemeClr val="accent2">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b" anchorCtr="0" forceAA="0" compatLnSpc="1">
            <a:prstTxWarp prst="textNoShape">
              <a:avLst/>
            </a:prstTxWarp>
            <a:noAutofit/>
          </a:bodyPr>
          <a:lstStyle/>
          <a:p>
            <a:r>
              <a:rPr lang="en-US" altLang="ja-JP" sz="1600" b="1" smtClean="0">
                <a:solidFill>
                  <a:schemeClr val="tx1"/>
                </a:solidFill>
                <a:latin typeface="Meiryo UI" pitchFamily="50" charset="-128"/>
                <a:ea typeface="Meiryo UI" pitchFamily="50" charset="-128"/>
                <a:cs typeface="メイリオ" panose="020B0604030504040204" pitchFamily="50" charset="-128"/>
              </a:rPr>
              <a:t>SW</a:t>
            </a:r>
            <a:r>
              <a:rPr lang="ja-JP" altLang="en-US" sz="1600" b="1" smtClean="0">
                <a:solidFill>
                  <a:schemeClr val="tx1"/>
                </a:solidFill>
                <a:latin typeface="Meiryo UI" pitchFamily="50" charset="-128"/>
                <a:ea typeface="Meiryo UI" pitchFamily="50" charset="-128"/>
                <a:cs typeface="メイリオ" panose="020B0604030504040204" pitchFamily="50" charset="-128"/>
              </a:rPr>
              <a:t>技術二部一課</a:t>
            </a:r>
            <a:endParaRPr lang="ja-JP" altLang="en-US" sz="1600" b="1">
              <a:solidFill>
                <a:schemeClr val="tx1"/>
              </a:solidFill>
              <a:latin typeface="Meiryo UI" pitchFamily="50" charset="-128"/>
              <a:ea typeface="Meiryo UI" pitchFamily="50" charset="-128"/>
              <a:cs typeface="メイリオ" panose="020B0604030504040204" pitchFamily="50" charset="-128"/>
            </a:endParaRPr>
          </a:p>
        </p:txBody>
      </p:sp>
      <p:sp>
        <p:nvSpPr>
          <p:cNvPr id="21" name="正方形/長方形 20"/>
          <p:cNvSpPr/>
          <p:nvPr/>
        </p:nvSpPr>
        <p:spPr>
          <a:xfrm>
            <a:off x="569405" y="1988840"/>
            <a:ext cx="1080119"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薮田課長</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22" name="正方形/長方形 21"/>
          <p:cNvSpPr/>
          <p:nvPr/>
        </p:nvSpPr>
        <p:spPr>
          <a:xfrm>
            <a:off x="569405" y="3113965"/>
            <a:ext cx="1080119"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tx1"/>
                </a:solidFill>
                <a:latin typeface="Meiryo UI" pitchFamily="50" charset="-128"/>
                <a:ea typeface="Meiryo UI" pitchFamily="50" charset="-128"/>
                <a:cs typeface="メイリオ" panose="020B0604030504040204" pitchFamily="50" charset="-128"/>
              </a:rPr>
              <a:t>松井</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cxnSp>
        <p:nvCxnSpPr>
          <p:cNvPr id="3" name="直線コネクタ 2"/>
          <p:cNvCxnSpPr>
            <a:stCxn id="10" idx="1"/>
            <a:endCxn id="21" idx="0"/>
          </p:cNvCxnSpPr>
          <p:nvPr/>
        </p:nvCxnSpPr>
        <p:spPr>
          <a:xfrm rot="10800000" flipV="1">
            <a:off x="1109466" y="1178750"/>
            <a:ext cx="1738465" cy="810090"/>
          </a:xfrm>
          <a:prstGeom prst="bentConnector2">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 name="直線コネクタ 2"/>
          <p:cNvCxnSpPr>
            <a:stCxn id="10" idx="3"/>
            <a:endCxn id="11" idx="0"/>
          </p:cNvCxnSpPr>
          <p:nvPr/>
        </p:nvCxnSpPr>
        <p:spPr>
          <a:xfrm>
            <a:off x="4693135" y="1178750"/>
            <a:ext cx="1771926" cy="810090"/>
          </a:xfrm>
          <a:prstGeom prst="bentConnector2">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直線コネクタ 2"/>
          <p:cNvCxnSpPr>
            <a:endCxn id="14" idx="0"/>
          </p:cNvCxnSpPr>
          <p:nvPr/>
        </p:nvCxnSpPr>
        <p:spPr>
          <a:xfrm>
            <a:off x="4693135" y="1178750"/>
            <a:ext cx="3977169" cy="810090"/>
          </a:xfrm>
          <a:prstGeom prst="bentConnector2">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直線コネクタ 2"/>
          <p:cNvCxnSpPr>
            <a:stCxn id="14" idx="2"/>
            <a:endCxn id="15" idx="0"/>
          </p:cNvCxnSpPr>
          <p:nvPr/>
        </p:nvCxnSpPr>
        <p:spPr>
          <a:xfrm>
            <a:off x="8670304" y="2528900"/>
            <a:ext cx="0" cy="836394"/>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直線コネクタ 2"/>
          <p:cNvCxnSpPr>
            <a:stCxn id="11" idx="2"/>
            <a:endCxn id="12" idx="0"/>
          </p:cNvCxnSpPr>
          <p:nvPr/>
        </p:nvCxnSpPr>
        <p:spPr>
          <a:xfrm rot="5400000">
            <a:off x="5934031" y="2582934"/>
            <a:ext cx="585065" cy="476996"/>
          </a:xfrm>
          <a:prstGeom prst="bentConnector3">
            <a:avLst>
              <a:gd name="adj1" fmla="val 50000"/>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直線コネクタ 2"/>
          <p:cNvCxnSpPr>
            <a:stCxn id="11" idx="2"/>
            <a:endCxn id="13" idx="0"/>
          </p:cNvCxnSpPr>
          <p:nvPr/>
        </p:nvCxnSpPr>
        <p:spPr>
          <a:xfrm rot="16200000" flipH="1">
            <a:off x="6406583" y="2587377"/>
            <a:ext cx="585065" cy="468109"/>
          </a:xfrm>
          <a:prstGeom prst="bentConnector3">
            <a:avLst>
              <a:gd name="adj1" fmla="val 50000"/>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直線コネクタ 2"/>
          <p:cNvCxnSpPr>
            <a:stCxn id="21" idx="2"/>
            <a:endCxn id="22" idx="0"/>
          </p:cNvCxnSpPr>
          <p:nvPr/>
        </p:nvCxnSpPr>
        <p:spPr>
          <a:xfrm>
            <a:off x="1109465" y="2528900"/>
            <a:ext cx="0" cy="585065"/>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3" name="正方形/長方形 52"/>
          <p:cNvSpPr/>
          <p:nvPr/>
        </p:nvSpPr>
        <p:spPr>
          <a:xfrm>
            <a:off x="3917885" y="3113965"/>
            <a:ext cx="1080000"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tx1"/>
                </a:solidFill>
                <a:latin typeface="Meiryo UI" pitchFamily="50" charset="-128"/>
                <a:ea typeface="Meiryo UI" pitchFamily="50" charset="-128"/>
                <a:cs typeface="メイリオ" panose="020B0604030504040204" pitchFamily="50" charset="-128"/>
              </a:rPr>
              <a:t>深谷</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cxnSp>
        <p:nvCxnSpPr>
          <p:cNvPr id="54" name="直線コネクタ 2"/>
          <p:cNvCxnSpPr>
            <a:stCxn id="8" idx="2"/>
            <a:endCxn id="16" idx="0"/>
          </p:cNvCxnSpPr>
          <p:nvPr/>
        </p:nvCxnSpPr>
        <p:spPr>
          <a:xfrm rot="5400000">
            <a:off x="3101597" y="2445028"/>
            <a:ext cx="585065" cy="752808"/>
          </a:xfrm>
          <a:prstGeom prst="bentConnector3">
            <a:avLst>
              <a:gd name="adj1" fmla="val 50000"/>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直線コネクタ 2"/>
          <p:cNvCxnSpPr>
            <a:stCxn id="8" idx="2"/>
            <a:endCxn id="53" idx="0"/>
          </p:cNvCxnSpPr>
          <p:nvPr/>
        </p:nvCxnSpPr>
        <p:spPr>
          <a:xfrm rot="16200000" flipH="1">
            <a:off x="3821677" y="2477756"/>
            <a:ext cx="585065" cy="687352"/>
          </a:xfrm>
          <a:prstGeom prst="bentConnector3">
            <a:avLst>
              <a:gd name="adj1" fmla="val 50000"/>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1" name="正方形/長方形 60"/>
          <p:cNvSpPr/>
          <p:nvPr/>
        </p:nvSpPr>
        <p:spPr>
          <a:xfrm>
            <a:off x="5493060" y="4554126"/>
            <a:ext cx="4149244" cy="759922"/>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t" anchorCtr="0" forceAA="0" compatLnSpc="1">
            <a:prstTxWarp prst="textNoShape">
              <a:avLst/>
            </a:prstTxWarp>
            <a:noAutofit/>
          </a:bodyPr>
          <a:lstStyle/>
          <a:p>
            <a:pPr algn="r"/>
            <a:r>
              <a:rPr lang="en-US" altLang="ja-JP" sz="1600" b="1" smtClean="0">
                <a:solidFill>
                  <a:schemeClr val="tx1"/>
                </a:solidFill>
                <a:latin typeface="Meiryo UI" pitchFamily="50" charset="-128"/>
                <a:ea typeface="Meiryo UI" pitchFamily="50" charset="-128"/>
                <a:cs typeface="メイリオ" panose="020B0604030504040204" pitchFamily="50" charset="-128"/>
              </a:rPr>
              <a:t>HWP</a:t>
            </a:r>
            <a:r>
              <a:rPr lang="ja-JP" altLang="en-US" sz="1600" b="1" smtClean="0">
                <a:solidFill>
                  <a:schemeClr val="tx1"/>
                </a:solidFill>
                <a:latin typeface="Meiryo UI" pitchFamily="50" charset="-128"/>
                <a:ea typeface="Meiryo UI" pitchFamily="50" charset="-128"/>
                <a:cs typeface="メイリオ" panose="020B0604030504040204" pitchFamily="50" charset="-128"/>
              </a:rPr>
              <a:t>本部</a:t>
            </a:r>
            <a:endParaRPr lang="ja-JP" altLang="en-US" sz="1600" b="1">
              <a:solidFill>
                <a:schemeClr val="tx1"/>
              </a:solidFill>
              <a:latin typeface="Meiryo UI" pitchFamily="50" charset="-128"/>
              <a:ea typeface="Meiryo UI" pitchFamily="50" charset="-128"/>
              <a:cs typeface="メイリオ" panose="020B0604030504040204" pitchFamily="50" charset="-128"/>
            </a:endParaRPr>
          </a:p>
        </p:txBody>
      </p:sp>
      <p:sp>
        <p:nvSpPr>
          <p:cNvPr id="63" name="正方形/長方形 62"/>
          <p:cNvSpPr/>
          <p:nvPr/>
        </p:nvSpPr>
        <p:spPr>
          <a:xfrm>
            <a:off x="6573180" y="4689140"/>
            <a:ext cx="1155407"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栗山</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統括</a:t>
            </a:r>
            <a:r>
              <a:rPr lang="ja-JP" altLang="en-US" sz="1400" b="1">
                <a:solidFill>
                  <a:schemeClr val="tx1"/>
                </a:solidFill>
                <a:latin typeface="Meiryo UI" pitchFamily="50" charset="-128"/>
                <a:ea typeface="Meiryo UI" pitchFamily="50" charset="-128"/>
                <a:cs typeface="メイリオ" panose="020B0604030504040204" pitchFamily="50" charset="-128"/>
              </a:rPr>
              <a:t>部長</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36" name="正方形/長方形 35"/>
          <p:cNvSpPr/>
          <p:nvPr/>
        </p:nvSpPr>
        <p:spPr>
          <a:xfrm>
            <a:off x="5493060" y="5369378"/>
            <a:ext cx="4149244" cy="759922"/>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t" anchorCtr="0" forceAA="0" compatLnSpc="1">
            <a:prstTxWarp prst="textNoShape">
              <a:avLst/>
            </a:prstTxWarp>
            <a:noAutofit/>
          </a:bodyPr>
          <a:lstStyle/>
          <a:p>
            <a:pPr algn="r"/>
            <a:r>
              <a:rPr lang="ja-JP" altLang="en-US" sz="1600" b="1" smtClean="0">
                <a:solidFill>
                  <a:schemeClr val="tx1"/>
                </a:solidFill>
                <a:latin typeface="Meiryo UI" pitchFamily="50" charset="-128"/>
                <a:ea typeface="Meiryo UI" pitchFamily="50" charset="-128"/>
                <a:cs typeface="メイリオ" panose="020B0604030504040204" pitchFamily="50" charset="-128"/>
              </a:rPr>
              <a:t>コンサルティング部</a:t>
            </a:r>
            <a:endParaRPr lang="ja-JP" altLang="en-US" sz="1600" b="1">
              <a:solidFill>
                <a:schemeClr val="tx1"/>
              </a:solidFill>
              <a:latin typeface="Meiryo UI" pitchFamily="50" charset="-128"/>
              <a:ea typeface="Meiryo UI" pitchFamily="50" charset="-128"/>
              <a:cs typeface="メイリオ" panose="020B0604030504040204" pitchFamily="50" charset="-128"/>
            </a:endParaRPr>
          </a:p>
        </p:txBody>
      </p:sp>
      <p:sp>
        <p:nvSpPr>
          <p:cNvPr id="37" name="正方形/長方形 36"/>
          <p:cNvSpPr/>
          <p:nvPr/>
        </p:nvSpPr>
        <p:spPr>
          <a:xfrm>
            <a:off x="6573180" y="5479308"/>
            <a:ext cx="1155407" cy="540060"/>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藤倉</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cxnSp>
        <p:nvCxnSpPr>
          <p:cNvPr id="39" name="直線コネクタ 2"/>
          <p:cNvCxnSpPr>
            <a:stCxn id="10" idx="2"/>
            <a:endCxn id="8" idx="0"/>
          </p:cNvCxnSpPr>
          <p:nvPr/>
        </p:nvCxnSpPr>
        <p:spPr>
          <a:xfrm>
            <a:off x="3770533" y="1448780"/>
            <a:ext cx="0" cy="540060"/>
          </a:xfrm>
          <a:prstGeom prst="straightConnector1">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直線コネクタ 2"/>
          <p:cNvCxnSpPr>
            <a:stCxn id="8" idx="2"/>
            <a:endCxn id="17" idx="0"/>
          </p:cNvCxnSpPr>
          <p:nvPr/>
        </p:nvCxnSpPr>
        <p:spPr>
          <a:xfrm rot="5400000">
            <a:off x="2471582" y="2805123"/>
            <a:ext cx="1575175" cy="1022728"/>
          </a:xfrm>
          <a:prstGeom prst="bentConnector3">
            <a:avLst>
              <a:gd name="adj1" fmla="val 80100"/>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5" name="直線コネクタ 2"/>
          <p:cNvCxnSpPr>
            <a:stCxn id="8" idx="2"/>
            <a:endCxn id="18" idx="0"/>
          </p:cNvCxnSpPr>
          <p:nvPr/>
        </p:nvCxnSpPr>
        <p:spPr>
          <a:xfrm rot="5400000">
            <a:off x="2976859" y="3310400"/>
            <a:ext cx="1575175" cy="12174"/>
          </a:xfrm>
          <a:prstGeom prst="bentConnector3">
            <a:avLst>
              <a:gd name="adj1" fmla="val 50000"/>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8" name="直線コネクタ 2"/>
          <p:cNvCxnSpPr>
            <a:stCxn id="8" idx="2"/>
            <a:endCxn id="19" idx="0"/>
          </p:cNvCxnSpPr>
          <p:nvPr/>
        </p:nvCxnSpPr>
        <p:spPr>
          <a:xfrm rot="16200000" flipH="1">
            <a:off x="3482136" y="2817297"/>
            <a:ext cx="1575175" cy="998380"/>
          </a:xfrm>
          <a:prstGeom prst="bentConnector3">
            <a:avLst>
              <a:gd name="adj1" fmla="val 80638"/>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5" name="直線コネクタ 2"/>
          <p:cNvCxnSpPr>
            <a:stCxn id="8" idx="2"/>
            <a:endCxn id="22" idx="0"/>
          </p:cNvCxnSpPr>
          <p:nvPr/>
        </p:nvCxnSpPr>
        <p:spPr>
          <a:xfrm rot="5400000">
            <a:off x="2147467" y="1490898"/>
            <a:ext cx="585065" cy="2661068"/>
          </a:xfrm>
          <a:prstGeom prst="bentConnector3">
            <a:avLst>
              <a:gd name="adj1" fmla="val 50000"/>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8" name="直線コネクタ 2"/>
          <p:cNvCxnSpPr>
            <a:stCxn id="8" idx="2"/>
            <a:endCxn id="12" idx="0"/>
          </p:cNvCxnSpPr>
          <p:nvPr/>
        </p:nvCxnSpPr>
        <p:spPr>
          <a:xfrm rot="16200000" flipH="1">
            <a:off x="4586767" y="1712666"/>
            <a:ext cx="585065" cy="2217532"/>
          </a:xfrm>
          <a:prstGeom prst="bentConnector3">
            <a:avLst>
              <a:gd name="adj1" fmla="val 50000"/>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0" name="直線コネクタ 2"/>
          <p:cNvCxnSpPr>
            <a:stCxn id="8" idx="2"/>
            <a:endCxn id="13" idx="0"/>
          </p:cNvCxnSpPr>
          <p:nvPr/>
        </p:nvCxnSpPr>
        <p:spPr>
          <a:xfrm rot="16200000" flipH="1">
            <a:off x="5059319" y="1240113"/>
            <a:ext cx="585065" cy="3162637"/>
          </a:xfrm>
          <a:prstGeom prst="bentConnector3">
            <a:avLst>
              <a:gd name="adj1" fmla="val 50000"/>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4" name="直線コネクタ 2"/>
          <p:cNvCxnSpPr>
            <a:stCxn id="8" idx="2"/>
            <a:endCxn id="15" idx="0"/>
          </p:cNvCxnSpPr>
          <p:nvPr/>
        </p:nvCxnSpPr>
        <p:spPr>
          <a:xfrm rot="16200000" flipH="1">
            <a:off x="5802221" y="497211"/>
            <a:ext cx="836394" cy="4899771"/>
          </a:xfrm>
          <a:prstGeom prst="bentConnector3">
            <a:avLst>
              <a:gd name="adj1" fmla="val 33803"/>
            </a:avLst>
          </a:prstGeom>
          <a:ln>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8" name="右矢印 67"/>
          <p:cNvSpPr/>
          <p:nvPr/>
        </p:nvSpPr>
        <p:spPr>
          <a:xfrm>
            <a:off x="1037565" y="3609020"/>
            <a:ext cx="1436903" cy="540060"/>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sz="1600" smtClean="0">
                <a:latin typeface="Meiryo UI" pitchFamily="50" charset="-128"/>
                <a:ea typeface="Meiryo UI" pitchFamily="50" charset="-128"/>
              </a:rPr>
              <a:t>開発支援</a:t>
            </a:r>
          </a:p>
        </p:txBody>
      </p:sp>
      <p:sp>
        <p:nvSpPr>
          <p:cNvPr id="69" name="右矢印 68"/>
          <p:cNvSpPr/>
          <p:nvPr/>
        </p:nvSpPr>
        <p:spPr>
          <a:xfrm flipH="1">
            <a:off x="4318912" y="4689140"/>
            <a:ext cx="2115875" cy="540060"/>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en-US" altLang="ja-JP" sz="1400" smtClean="0">
                <a:latin typeface="Meiryo UI" pitchFamily="50" charset="-128"/>
                <a:ea typeface="Meiryo UI" pitchFamily="50" charset="-128"/>
              </a:rPr>
              <a:t>999Cap.</a:t>
            </a:r>
            <a:r>
              <a:rPr lang="ja-JP" altLang="en-US" sz="1400" smtClean="0">
                <a:latin typeface="Meiryo UI" pitchFamily="50" charset="-128"/>
                <a:ea typeface="Meiryo UI" pitchFamily="50" charset="-128"/>
              </a:rPr>
              <a:t>技術</a:t>
            </a:r>
            <a:r>
              <a:rPr lang="ja-JP" altLang="en-US" sz="1400">
                <a:latin typeface="Meiryo UI" pitchFamily="50" charset="-128"/>
                <a:ea typeface="Meiryo UI" pitchFamily="50" charset="-128"/>
              </a:rPr>
              <a:t>支援</a:t>
            </a:r>
            <a:endParaRPr kumimoji="1" lang="en-US" altLang="ja-JP" sz="1400" smtClean="0">
              <a:latin typeface="Meiryo UI" pitchFamily="50" charset="-128"/>
              <a:ea typeface="Meiryo UI" pitchFamily="50" charset="-128"/>
            </a:endParaRPr>
          </a:p>
        </p:txBody>
      </p:sp>
      <p:sp>
        <p:nvSpPr>
          <p:cNvPr id="73" name="右矢印 72"/>
          <p:cNvSpPr/>
          <p:nvPr/>
        </p:nvSpPr>
        <p:spPr>
          <a:xfrm flipH="1">
            <a:off x="4322930" y="5479308"/>
            <a:ext cx="2115875" cy="540060"/>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ja-JP" sz="1400" smtClean="0">
                <a:latin typeface="Meiryo UI" pitchFamily="50" charset="-128"/>
                <a:ea typeface="Meiryo UI" pitchFamily="50" charset="-128"/>
              </a:rPr>
              <a:t>Tegaki</a:t>
            </a:r>
            <a:r>
              <a:rPr lang="ja-JP" altLang="en-US" sz="1400" smtClean="0">
                <a:latin typeface="Meiryo UI" pitchFamily="50" charset="-128"/>
                <a:ea typeface="Meiryo UI" pitchFamily="50" charset="-128"/>
              </a:rPr>
              <a:t>動作環境提供</a:t>
            </a:r>
            <a:endParaRPr kumimoji="1" lang="en-US" altLang="ja-JP" sz="1400" smtClean="0">
              <a:latin typeface="Meiryo UI" pitchFamily="50" charset="-128"/>
              <a:ea typeface="Meiryo UI" pitchFamily="50" charset="-128"/>
            </a:endParaRPr>
          </a:p>
        </p:txBody>
      </p:sp>
      <p:sp>
        <p:nvSpPr>
          <p:cNvPr id="74" name="右矢印 73"/>
          <p:cNvSpPr/>
          <p:nvPr/>
        </p:nvSpPr>
        <p:spPr>
          <a:xfrm flipH="1">
            <a:off x="5223029" y="3699030"/>
            <a:ext cx="2835315" cy="540060"/>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en-US" altLang="ja-JP" sz="1400" smtClean="0">
                <a:latin typeface="Meiryo UI" pitchFamily="50" charset="-128"/>
                <a:ea typeface="Meiryo UI" pitchFamily="50" charset="-128"/>
              </a:rPr>
              <a:t>Tegaki</a:t>
            </a:r>
            <a:r>
              <a:rPr lang="ja-JP" altLang="en-US" sz="1400" smtClean="0">
                <a:latin typeface="Meiryo UI" pitchFamily="50" charset="-128"/>
                <a:ea typeface="Meiryo UI" pitchFamily="50" charset="-128"/>
              </a:rPr>
              <a:t>製品調査</a:t>
            </a:r>
            <a:r>
              <a:rPr lang="ja-JP" altLang="en-US" sz="1400">
                <a:latin typeface="Meiryo UI" pitchFamily="50" charset="-128"/>
                <a:ea typeface="Meiryo UI" pitchFamily="50" charset="-128"/>
              </a:rPr>
              <a:t>支援</a:t>
            </a:r>
            <a:endParaRPr kumimoji="1" lang="en-US" altLang="ja-JP" sz="1400" smtClean="0">
              <a:latin typeface="Meiryo UI" pitchFamily="50" charset="-128"/>
              <a:ea typeface="Meiryo UI" pitchFamily="50" charset="-128"/>
            </a:endParaRPr>
          </a:p>
        </p:txBody>
      </p:sp>
      <p:sp>
        <p:nvSpPr>
          <p:cNvPr id="76" name="右矢印 75"/>
          <p:cNvSpPr/>
          <p:nvPr/>
        </p:nvSpPr>
        <p:spPr>
          <a:xfrm>
            <a:off x="4776237" y="1493785"/>
            <a:ext cx="1031809" cy="540060"/>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sz="1100" smtClean="0">
                <a:latin typeface="Meiryo UI" pitchFamily="50" charset="-128"/>
                <a:ea typeface="Meiryo UI" pitchFamily="50" charset="-128"/>
              </a:rPr>
              <a:t>モジュール</a:t>
            </a:r>
            <a:endParaRPr kumimoji="1" lang="en-US" altLang="ja-JP" sz="1100" smtClean="0">
              <a:latin typeface="Meiryo UI" pitchFamily="50" charset="-128"/>
              <a:ea typeface="Meiryo UI" pitchFamily="50" charset="-128"/>
            </a:endParaRPr>
          </a:p>
          <a:p>
            <a:pPr algn="ctr"/>
            <a:r>
              <a:rPr kumimoji="1" lang="ja-JP" altLang="en-US" sz="1100" smtClean="0">
                <a:latin typeface="Meiryo UI" pitchFamily="50" charset="-128"/>
                <a:ea typeface="Meiryo UI" pitchFamily="50" charset="-128"/>
              </a:rPr>
              <a:t>提供</a:t>
            </a:r>
          </a:p>
        </p:txBody>
      </p:sp>
      <p:sp>
        <p:nvSpPr>
          <p:cNvPr id="78" name="右矢印 77"/>
          <p:cNvSpPr/>
          <p:nvPr/>
        </p:nvSpPr>
        <p:spPr>
          <a:xfrm flipH="1">
            <a:off x="4724926" y="2528900"/>
            <a:ext cx="1031809" cy="540060"/>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sz="1100" smtClean="0">
                <a:latin typeface="Meiryo UI" pitchFamily="50" charset="-128"/>
                <a:ea typeface="Meiryo UI" pitchFamily="50" charset="-128"/>
              </a:rPr>
              <a:t>開発支援</a:t>
            </a:r>
            <a:endParaRPr kumimoji="1" lang="en-US" altLang="ja-JP" sz="1100" smtClean="0">
              <a:latin typeface="Meiryo UI" pitchFamily="50" charset="-128"/>
              <a:ea typeface="Meiryo UI" pitchFamily="50" charset="-128"/>
            </a:endParaRPr>
          </a:p>
          <a:p>
            <a:pPr algn="ctr"/>
            <a:r>
              <a:rPr lang="ja-JP" altLang="en-US" sz="1100" smtClean="0">
                <a:latin typeface="Meiryo UI" pitchFamily="50" charset="-128"/>
                <a:ea typeface="Meiryo UI" pitchFamily="50" charset="-128"/>
              </a:rPr>
              <a:t>ナレッジ</a:t>
            </a:r>
            <a:r>
              <a:rPr lang="ja-JP" altLang="en-US" sz="1100">
                <a:latin typeface="Meiryo UI" pitchFamily="50" charset="-128"/>
                <a:ea typeface="Meiryo UI" pitchFamily="50" charset="-128"/>
              </a:rPr>
              <a:t>提供</a:t>
            </a:r>
            <a:endParaRPr kumimoji="1" lang="ja-JP" altLang="en-US" sz="1100" smtClean="0">
              <a:latin typeface="Meiryo UI" pitchFamily="50" charset="-128"/>
              <a:ea typeface="Meiryo UI" pitchFamily="50" charset="-128"/>
            </a:endParaRPr>
          </a:p>
        </p:txBody>
      </p:sp>
      <p:sp>
        <p:nvSpPr>
          <p:cNvPr id="80" name="右矢印 79"/>
          <p:cNvSpPr/>
          <p:nvPr/>
        </p:nvSpPr>
        <p:spPr>
          <a:xfrm>
            <a:off x="4772980" y="2033845"/>
            <a:ext cx="1031809" cy="540060"/>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sz="1400" smtClean="0">
                <a:latin typeface="Meiryo UI" pitchFamily="50" charset="-128"/>
                <a:ea typeface="Meiryo UI" pitchFamily="50" charset="-128"/>
              </a:rPr>
              <a:t>開発支援</a:t>
            </a:r>
          </a:p>
        </p:txBody>
      </p:sp>
    </p:spTree>
    <p:extLst>
      <p:ext uri="{BB962C8B-B14F-4D97-AF65-F5344CB8AC3E}">
        <p14:creationId xmlns:p14="http://schemas.microsoft.com/office/powerpoint/2010/main" val="2599805212"/>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16</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a:t>
            </a:r>
            <a:r>
              <a:rPr lang="ja-JP" altLang="en-US" sz="2400">
                <a:latin typeface="Meiryo UI" panose="020B0604030504040204" pitchFamily="50" charset="-128"/>
                <a:ea typeface="Meiryo UI" panose="020B0604030504040204" pitchFamily="50" charset="-128"/>
                <a:cs typeface="Meiryo UI" panose="020B0604030504040204" pitchFamily="50" charset="-128"/>
              </a:rPr>
              <a:t>補足</a:t>
            </a:r>
            <a:r>
              <a:rPr lang="en-US" altLang="ja-JP" sz="2400">
                <a:latin typeface="Meiryo UI" panose="020B0604030504040204" pitchFamily="50" charset="-128"/>
                <a:ea typeface="Meiryo UI" panose="020B0604030504040204" pitchFamily="50" charset="-128"/>
                <a:cs typeface="Meiryo UI" panose="020B0604030504040204" pitchFamily="50" charset="-128"/>
              </a:rPr>
              <a:t>】SMTB/MHTB</a:t>
            </a:r>
            <a:r>
              <a:rPr lang="ja-JP" altLang="en-US" sz="2400">
                <a:latin typeface="Meiryo UI" panose="020B0604030504040204" pitchFamily="50" charset="-128"/>
                <a:ea typeface="Meiryo UI" panose="020B0604030504040204" pitchFamily="50" charset="-128"/>
                <a:cs typeface="Meiryo UI" panose="020B0604030504040204" pitchFamily="50" charset="-128"/>
              </a:rPr>
              <a:t>案件向け暫定開発　②開発計画</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開発工数・費用</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コンテンツ プレースホルダー 4"/>
          <p:cNvGraphicFramePr>
            <a:graphicFrameLocks noGrp="1"/>
          </p:cNvGraphicFramePr>
          <p:nvPr>
            <p:ph sz="quarter" idx="13"/>
            <p:extLst>
              <p:ext uri="{D42A27DB-BD31-4B8C-83A1-F6EECF244321}">
                <p14:modId xmlns:p14="http://schemas.microsoft.com/office/powerpoint/2010/main" val="1266747433"/>
              </p:ext>
            </p:extLst>
          </p:nvPr>
        </p:nvGraphicFramePr>
        <p:xfrm>
          <a:off x="182470" y="1925920"/>
          <a:ext cx="9458260" cy="4023360"/>
        </p:xfrm>
        <a:graphic>
          <a:graphicData uri="http://schemas.openxmlformats.org/drawingml/2006/table">
            <a:tbl>
              <a:tblPr>
                <a:tableStyleId>{5C22544A-7EE6-4342-B048-85BDC9FD1C3A}</a:tableStyleId>
              </a:tblPr>
              <a:tblGrid>
                <a:gridCol w="3894578"/>
                <a:gridCol w="2781841"/>
                <a:gridCol w="2781841"/>
              </a:tblGrid>
              <a:tr h="329368">
                <a:tc>
                  <a:txBody>
                    <a:bodyPr/>
                    <a:lstStyle/>
                    <a:p>
                      <a:pPr algn="ctr"/>
                      <a:endParaRPr kumimoji="1" lang="ja-JP" altLang="en-US"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ja-JP" altLang="en-US" b="1" baseline="0" smtClean="0">
                          <a:solidFill>
                            <a:schemeClr val="bg1"/>
                          </a:solidFill>
                          <a:latin typeface="Meiryo UI" pitchFamily="50" charset="-128"/>
                          <a:ea typeface="Meiryo UI" pitchFamily="50" charset="-128"/>
                        </a:rPr>
                        <a:t>工数（人月）</a:t>
                      </a:r>
                      <a:endParaRPr kumimoji="1" lang="ja-JP" altLang="en-US" b="1"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ja-JP" altLang="en-US" b="1" baseline="0" smtClean="0">
                          <a:solidFill>
                            <a:schemeClr val="bg1"/>
                          </a:solidFill>
                          <a:latin typeface="Meiryo UI" pitchFamily="50" charset="-128"/>
                          <a:ea typeface="Meiryo UI" pitchFamily="50" charset="-128"/>
                        </a:rPr>
                        <a:t>金額（円）</a:t>
                      </a:r>
                      <a:endParaRPr kumimoji="1" lang="ja-JP" altLang="en-US" b="1" baseline="0" dirty="0">
                        <a:solidFill>
                          <a:schemeClr val="bg1"/>
                        </a:solidFill>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r h="0">
                <a:tc>
                  <a:txBody>
                    <a:bodyPr/>
                    <a:lstStyle/>
                    <a:p>
                      <a:r>
                        <a:rPr kumimoji="1" lang="ja-JP" altLang="en-US" sz="1600" b="1" baseline="0" smtClean="0">
                          <a:solidFill>
                            <a:schemeClr val="tx1"/>
                          </a:solidFill>
                          <a:latin typeface="Meiryo UI" pitchFamily="50" charset="-128"/>
                          <a:ea typeface="Meiryo UI" pitchFamily="50" charset="-128"/>
                        </a:rPr>
                        <a:t>方式設計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0.3</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282,720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kumimoji="1" lang="en-US" altLang="ja-JP" sz="1600" b="1" baseline="0" smtClean="0">
                          <a:solidFill>
                            <a:schemeClr val="tx1"/>
                          </a:solidFill>
                          <a:latin typeface="Meiryo UI" pitchFamily="50" charset="-128"/>
                          <a:ea typeface="Meiryo UI" pitchFamily="50" charset="-128"/>
                        </a:rPr>
                        <a:t>Tegaki</a:t>
                      </a:r>
                      <a:r>
                        <a:rPr kumimoji="1" lang="ja-JP" altLang="en-US" sz="1600" b="1" baseline="0" smtClean="0">
                          <a:solidFill>
                            <a:schemeClr val="tx1"/>
                          </a:solidFill>
                          <a:latin typeface="Meiryo UI" pitchFamily="50" charset="-128"/>
                          <a:ea typeface="Meiryo UI" pitchFamily="50" charset="-128"/>
                        </a:rPr>
                        <a:t>製品調査・機能検討</a:t>
                      </a:r>
                      <a:endParaRPr kumimoji="1" lang="en-US" altLang="ja-JP" sz="1600" b="1" baseline="0" smtClean="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1.2</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1,130,880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kumimoji="1" lang="ja-JP" altLang="en-US" sz="1600" b="1" baseline="0" smtClean="0">
                          <a:solidFill>
                            <a:schemeClr val="tx1"/>
                          </a:solidFill>
                          <a:latin typeface="Meiryo UI" pitchFamily="50" charset="-128"/>
                          <a:ea typeface="Meiryo UI" pitchFamily="50" charset="-128"/>
                        </a:rPr>
                        <a:t>基本設計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4.1</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3,863,840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33894">
                <a:tc>
                  <a:txBody>
                    <a:bodyPr/>
                    <a:lstStyle/>
                    <a:p>
                      <a:r>
                        <a:rPr kumimoji="1" lang="ja-JP" altLang="en-US" sz="1600" b="1" baseline="0" smtClean="0">
                          <a:solidFill>
                            <a:schemeClr val="tx1"/>
                          </a:solidFill>
                          <a:latin typeface="Meiryo UI" pitchFamily="50" charset="-128"/>
                          <a:ea typeface="Meiryo UI" pitchFamily="50" charset="-128"/>
                        </a:rPr>
                        <a:t>製造・単体テスト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5.9</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5,560,160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28174">
                <a:tc>
                  <a:txBody>
                    <a:bodyPr/>
                    <a:lstStyle/>
                    <a:p>
                      <a:r>
                        <a:rPr kumimoji="1" lang="ja-JP" altLang="en-US" sz="1600" b="1" baseline="0" smtClean="0">
                          <a:solidFill>
                            <a:schemeClr val="tx1"/>
                          </a:solidFill>
                          <a:latin typeface="Meiryo UI" pitchFamily="50" charset="-128"/>
                          <a:ea typeface="Meiryo UI" pitchFamily="50" charset="-128"/>
                        </a:rPr>
                        <a:t>結合テスト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2.2</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2,073,280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22454">
                <a:tc>
                  <a:txBody>
                    <a:bodyPr/>
                    <a:lstStyle/>
                    <a:p>
                      <a:r>
                        <a:rPr kumimoji="1" lang="ja-JP" altLang="en-US" sz="1600" b="1" baseline="0" smtClean="0">
                          <a:solidFill>
                            <a:schemeClr val="tx1"/>
                          </a:solidFill>
                          <a:latin typeface="Meiryo UI" pitchFamily="50" charset="-128"/>
                          <a:ea typeface="Meiryo UI" pitchFamily="50" charset="-128"/>
                        </a:rPr>
                        <a:t>ロングランテスト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0.5</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471,200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kumimoji="1" lang="ja-JP" altLang="en-US" sz="1600" b="1" baseline="0" smtClean="0">
                          <a:solidFill>
                            <a:schemeClr val="tx1"/>
                          </a:solidFill>
                          <a:latin typeface="Meiryo UI" pitchFamily="50" charset="-128"/>
                          <a:ea typeface="Meiryo UI" pitchFamily="50" charset="-128"/>
                        </a:rPr>
                        <a:t>ドキュメント作成</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0.9</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848,160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kumimoji="1" lang="ja-JP" altLang="en-US" sz="1600" b="1" baseline="0" smtClean="0">
                          <a:solidFill>
                            <a:schemeClr val="tx1"/>
                          </a:solidFill>
                          <a:latin typeface="Meiryo UI" pitchFamily="50" charset="-128"/>
                          <a:ea typeface="Meiryo UI" pitchFamily="50" charset="-128"/>
                        </a:rPr>
                        <a:t>その他作業（リリースなど）</a:t>
                      </a:r>
                      <a:endParaRPr kumimoji="1" lang="en-US" altLang="ja-JP" sz="1600" b="1" baseline="0" smtClean="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0.2</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188,480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kumimoji="1" lang="ja-JP" altLang="en-US" sz="1600" b="1" baseline="0" smtClean="0">
                          <a:solidFill>
                            <a:schemeClr val="tx1"/>
                          </a:solidFill>
                          <a:latin typeface="Meiryo UI" pitchFamily="50" charset="-128"/>
                          <a:ea typeface="Meiryo UI" pitchFamily="50" charset="-128"/>
                        </a:rPr>
                        <a:t>その他（</a:t>
                      </a:r>
                      <a:r>
                        <a:rPr kumimoji="1" lang="en-US" altLang="ja-JP" sz="1600" b="1" baseline="0" smtClean="0">
                          <a:solidFill>
                            <a:schemeClr val="tx1"/>
                          </a:solidFill>
                          <a:latin typeface="Meiryo UI" pitchFamily="50" charset="-128"/>
                          <a:ea typeface="Meiryo UI" pitchFamily="50" charset="-128"/>
                        </a:rPr>
                        <a:t>Tegaki</a:t>
                      </a:r>
                      <a:r>
                        <a:rPr kumimoji="1" lang="ja-JP" altLang="en-US" sz="1600" b="1" baseline="0" smtClean="0">
                          <a:solidFill>
                            <a:schemeClr val="tx1"/>
                          </a:solidFill>
                          <a:latin typeface="Meiryo UI" pitchFamily="50" charset="-128"/>
                          <a:ea typeface="Meiryo UI" pitchFamily="50" charset="-128"/>
                        </a:rPr>
                        <a:t>利用料金）</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ja-JP" altLang="en-US" baseline="0" smtClean="0">
                          <a:latin typeface="Meiryo UI" pitchFamily="50" charset="-128"/>
                          <a:ea typeface="Meiryo UI" pitchFamily="50" charset="-128"/>
                        </a:rPr>
                        <a:t>－</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96,000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kumimoji="1" lang="ja-JP" altLang="en-US" sz="1600" b="1" baseline="0" smtClean="0">
                          <a:solidFill>
                            <a:schemeClr val="tx1"/>
                          </a:solidFill>
                          <a:latin typeface="Meiryo UI" pitchFamily="50" charset="-128"/>
                          <a:ea typeface="Meiryo UI" pitchFamily="50" charset="-128"/>
                        </a:rPr>
                        <a:t>合計</a:t>
                      </a:r>
                      <a:endParaRPr kumimoji="1" lang="ja-JP" altLang="en-US" sz="1600" b="1" baseline="0" dirty="0">
                        <a:solidFill>
                          <a:schemeClr val="tx1"/>
                        </a:solidFill>
                        <a:latin typeface="Meiryo UI" pitchFamily="50" charset="-128"/>
                        <a:ea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a:r>
                        <a:rPr kumimoji="1" lang="en-US" altLang="ja-JP" baseline="0" smtClean="0">
                          <a:latin typeface="Meiryo UI" pitchFamily="50" charset="-128"/>
                          <a:ea typeface="Meiryo UI" pitchFamily="50" charset="-128"/>
                        </a:rPr>
                        <a:t>15.3</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baseline="0" smtClean="0">
                          <a:latin typeface="Meiryo UI" pitchFamily="50" charset="-128"/>
                          <a:ea typeface="Meiryo UI" pitchFamily="50" charset="-128"/>
                        </a:rPr>
                        <a:t>14,514,720</a:t>
                      </a:r>
                      <a:endParaRPr kumimoji="1" lang="ja-JP" altLang="en-US" baseline="0" dirty="0">
                        <a:latin typeface="Meiryo UI" pitchFamily="50" charset="-128"/>
                        <a:ea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6" name="テキスト ボックス 5"/>
          <p:cNvSpPr txBox="1">
            <a:spLocks noChangeArrowheads="1"/>
          </p:cNvSpPr>
          <p:nvPr/>
        </p:nvSpPr>
        <p:spPr bwMode="auto">
          <a:xfrm>
            <a:off x="182470" y="784734"/>
            <a:ext cx="9458260" cy="1077218"/>
          </a:xfrm>
          <a:prstGeom prst="rect">
            <a:avLst/>
          </a:prstGeom>
          <a:noFill/>
          <a:ln w="9525">
            <a:noFill/>
            <a:miter lim="800000"/>
            <a:headEnd/>
            <a:tailEnd/>
          </a:ln>
        </p:spPr>
        <p:txBody>
          <a:bodyPr wrap="square">
            <a:spAutoFit/>
          </a:bodyPr>
          <a:lstStyle/>
          <a:p>
            <a:pPr marL="342900" lvl="2" indent="-342900">
              <a:buClr>
                <a:schemeClr val="tx1"/>
              </a:buClr>
              <a:buFont typeface="Meiryo UI" panose="020B0604030504040204" pitchFamily="50" charset="-128"/>
              <a:buChar char="※"/>
            </a:pPr>
            <a:r>
              <a:rPr lang="ja-JP" altLang="en-US" sz="1600" smtClean="0">
                <a:latin typeface="Meiryo UI" pitchFamily="50" charset="-128"/>
                <a:ea typeface="Meiryo UI" pitchFamily="50" charset="-128"/>
              </a:rPr>
              <a:t>人月単価＝</a:t>
            </a:r>
            <a:r>
              <a:rPr lang="en-US" altLang="ja-JP" sz="1600" smtClean="0">
                <a:latin typeface="Meiryo UI" pitchFamily="50" charset="-128"/>
                <a:ea typeface="Meiryo UI" pitchFamily="50" charset="-128"/>
              </a:rPr>
              <a:t>6,200</a:t>
            </a:r>
            <a:r>
              <a:rPr lang="ja-JP" altLang="en-US" sz="1600" smtClean="0">
                <a:latin typeface="Meiryo UI" pitchFamily="50" charset="-128"/>
                <a:ea typeface="Meiryo UI" pitchFamily="50" charset="-128"/>
              </a:rPr>
              <a:t>円</a:t>
            </a:r>
            <a:r>
              <a:rPr lang="en-US" altLang="ja-JP" sz="1600" smtClean="0">
                <a:latin typeface="Meiryo UI" pitchFamily="50" charset="-128"/>
                <a:ea typeface="Meiryo UI" pitchFamily="50" charset="-128"/>
              </a:rPr>
              <a:t>/</a:t>
            </a:r>
            <a:r>
              <a:rPr lang="ja-JP" altLang="en-US" sz="1600" smtClean="0">
                <a:latin typeface="Meiryo UI" pitchFamily="50" charset="-128"/>
                <a:ea typeface="Meiryo UI" pitchFamily="50" charset="-128"/>
              </a:rPr>
              <a:t>時間</a:t>
            </a:r>
            <a:r>
              <a:rPr lang="en-US" altLang="ja-JP" sz="1600" smtClean="0">
                <a:latin typeface="Meiryo UI" pitchFamily="50" charset="-128"/>
                <a:ea typeface="Meiryo UI" pitchFamily="50" charset="-128"/>
              </a:rPr>
              <a:t>×152</a:t>
            </a:r>
            <a:r>
              <a:rPr lang="ja-JP" altLang="en-US" sz="1600" smtClean="0">
                <a:latin typeface="Meiryo UI" pitchFamily="50" charset="-128"/>
                <a:ea typeface="Meiryo UI" pitchFamily="50" charset="-128"/>
              </a:rPr>
              <a:t>時間＝</a:t>
            </a:r>
            <a:r>
              <a:rPr lang="en-US" altLang="ja-JP" sz="1600" smtClean="0">
                <a:latin typeface="Meiryo UI" pitchFamily="50" charset="-128"/>
                <a:ea typeface="Meiryo UI" pitchFamily="50" charset="-128"/>
              </a:rPr>
              <a:t>942,400</a:t>
            </a:r>
            <a:r>
              <a:rPr lang="ja-JP" altLang="en-US" sz="1600" smtClean="0">
                <a:latin typeface="Meiryo UI" pitchFamily="50" charset="-128"/>
                <a:ea typeface="Meiryo UI" pitchFamily="50" charset="-128"/>
              </a:rPr>
              <a:t>円</a:t>
            </a:r>
            <a:r>
              <a:rPr lang="en-US" altLang="ja-JP" sz="1600" smtClean="0">
                <a:latin typeface="Meiryo UI" pitchFamily="50" charset="-128"/>
                <a:ea typeface="Meiryo UI" pitchFamily="50" charset="-128"/>
              </a:rPr>
              <a:t>/</a:t>
            </a:r>
            <a:r>
              <a:rPr lang="ja-JP" altLang="en-US" sz="1600" smtClean="0">
                <a:latin typeface="Meiryo UI" pitchFamily="50" charset="-128"/>
                <a:ea typeface="Meiryo UI" pitchFamily="50" charset="-128"/>
              </a:rPr>
              <a:t>月で計算（協力会社社員も同様に計算）</a:t>
            </a:r>
            <a:endParaRPr lang="en-US" altLang="ja-JP" sz="1600" smtClean="0">
              <a:latin typeface="Meiryo UI" pitchFamily="50" charset="-128"/>
              <a:ea typeface="Meiryo UI" pitchFamily="50" charset="-128"/>
            </a:endParaRPr>
          </a:p>
          <a:p>
            <a:pPr marL="342900" lvl="2" indent="-342900">
              <a:buClr>
                <a:schemeClr val="tx1"/>
              </a:buClr>
              <a:buFont typeface="Meiryo UI" panose="020B0604030504040204" pitchFamily="50" charset="-128"/>
              <a:buChar char="※"/>
            </a:pPr>
            <a:r>
              <a:rPr lang="ja-JP" altLang="en-US" sz="1600" smtClean="0">
                <a:latin typeface="Meiryo UI" pitchFamily="50" charset="-128"/>
                <a:ea typeface="Meiryo UI" pitchFamily="50" charset="-128"/>
              </a:rPr>
              <a:t>松井さんの住居費用（マンスリーマンション）、交通費は別途見積もり</a:t>
            </a:r>
            <a:endParaRPr lang="en-US" altLang="ja-JP" sz="1600" smtClean="0">
              <a:latin typeface="Meiryo UI" pitchFamily="50" charset="-128"/>
              <a:ea typeface="Meiryo UI" pitchFamily="50" charset="-128"/>
            </a:endParaRPr>
          </a:p>
          <a:p>
            <a:pPr marL="342900" lvl="2" indent="-342900">
              <a:buClr>
                <a:schemeClr val="tx1"/>
              </a:buClr>
              <a:buFont typeface="Meiryo UI" panose="020B0604030504040204" pitchFamily="50" charset="-128"/>
              <a:buChar char="※"/>
            </a:pPr>
            <a:r>
              <a:rPr lang="en-US" altLang="ja-JP" sz="1600" smtClean="0">
                <a:latin typeface="Meiryo UI" pitchFamily="50" charset="-128"/>
                <a:ea typeface="Meiryo UI" pitchFamily="50" charset="-128"/>
              </a:rPr>
              <a:t>Tegaki</a:t>
            </a:r>
            <a:r>
              <a:rPr lang="ja-JP" altLang="en-US" sz="1600" smtClean="0">
                <a:latin typeface="Meiryo UI" pitchFamily="50" charset="-128"/>
                <a:ea typeface="Meiryo UI" pitchFamily="50" charset="-128"/>
              </a:rPr>
              <a:t>の月額利用料金（</a:t>
            </a:r>
            <a:r>
              <a:rPr lang="en-US" altLang="ja-JP" sz="1600" smtClean="0">
                <a:latin typeface="Meiryo UI" pitchFamily="50" charset="-128"/>
                <a:ea typeface="Meiryo UI" pitchFamily="50" charset="-128"/>
              </a:rPr>
              <a:t>2</a:t>
            </a:r>
            <a:r>
              <a:rPr lang="ja-JP" altLang="en-US" sz="1600" smtClean="0">
                <a:latin typeface="Meiryo UI" pitchFamily="50" charset="-128"/>
                <a:ea typeface="Meiryo UI" pitchFamily="50" charset="-128"/>
              </a:rPr>
              <a:t>月～</a:t>
            </a:r>
            <a:r>
              <a:rPr lang="en-US" altLang="ja-JP" sz="1600" smtClean="0">
                <a:latin typeface="Meiryo UI" pitchFamily="50" charset="-128"/>
                <a:ea typeface="Meiryo UI" pitchFamily="50" charset="-128"/>
              </a:rPr>
              <a:t>5</a:t>
            </a:r>
            <a:r>
              <a:rPr lang="ja-JP" altLang="en-US" sz="1600" smtClean="0">
                <a:latin typeface="Meiryo UI" pitchFamily="50" charset="-128"/>
                <a:ea typeface="Meiryo UI" pitchFamily="50" charset="-128"/>
              </a:rPr>
              <a:t>月）は、</a:t>
            </a:r>
            <a:r>
              <a:rPr lang="en-US" altLang="ja-JP" sz="1600" smtClean="0">
                <a:latin typeface="Meiryo UI" pitchFamily="50" charset="-128"/>
                <a:ea typeface="Meiryo UI" pitchFamily="50" charset="-128"/>
              </a:rPr>
              <a:t>0.8</a:t>
            </a:r>
            <a:r>
              <a:rPr lang="ja-JP" altLang="en-US" sz="1600" smtClean="0">
                <a:latin typeface="Meiryo UI" pitchFamily="50" charset="-128"/>
                <a:ea typeface="Meiryo UI" pitchFamily="50" charset="-128"/>
              </a:rPr>
              <a:t>円</a:t>
            </a:r>
            <a:r>
              <a:rPr lang="en-US" altLang="ja-JP" sz="1600" smtClean="0">
                <a:latin typeface="Meiryo UI" pitchFamily="50" charset="-128"/>
                <a:ea typeface="Meiryo UI" pitchFamily="50" charset="-128"/>
              </a:rPr>
              <a:t>/</a:t>
            </a:r>
            <a:r>
              <a:rPr lang="ja-JP" altLang="en-US" sz="1600" smtClean="0">
                <a:latin typeface="Meiryo UI" pitchFamily="50" charset="-128"/>
                <a:ea typeface="Meiryo UI" pitchFamily="50" charset="-128"/>
              </a:rPr>
              <a:t>フィールド</a:t>
            </a:r>
            <a:r>
              <a:rPr lang="en-US" altLang="ja-JP" sz="1600" smtClean="0">
                <a:latin typeface="Meiryo UI" pitchFamily="50" charset="-128"/>
                <a:ea typeface="Meiryo UI" pitchFamily="50" charset="-128"/>
              </a:rPr>
              <a:t>×30</a:t>
            </a:r>
            <a:r>
              <a:rPr lang="ja-JP" altLang="en-US" sz="1600" smtClean="0">
                <a:latin typeface="Meiryo UI" pitchFamily="50" charset="-128"/>
                <a:ea typeface="Meiryo UI" pitchFamily="50" charset="-128"/>
              </a:rPr>
              <a:t>項目</a:t>
            </a:r>
            <a:r>
              <a:rPr lang="en-US" altLang="ja-JP" sz="1600" smtClean="0">
                <a:latin typeface="Meiryo UI" pitchFamily="50" charset="-128"/>
                <a:ea typeface="Meiryo UI" pitchFamily="50" charset="-128"/>
              </a:rPr>
              <a:t>/</a:t>
            </a:r>
            <a:r>
              <a:rPr lang="ja-JP" altLang="en-US" sz="1600" smtClean="0">
                <a:latin typeface="Meiryo UI" pitchFamily="50" charset="-128"/>
                <a:ea typeface="Meiryo UI" pitchFamily="50" charset="-128"/>
              </a:rPr>
              <a:t>枚</a:t>
            </a:r>
            <a:r>
              <a:rPr lang="en-US" altLang="ja-JP" sz="1600" smtClean="0">
                <a:latin typeface="Meiryo UI" pitchFamily="50" charset="-128"/>
                <a:ea typeface="Meiryo UI" pitchFamily="50" charset="-128"/>
              </a:rPr>
              <a:t>×1,000</a:t>
            </a:r>
            <a:r>
              <a:rPr lang="ja-JP" altLang="en-US" sz="1600" smtClean="0">
                <a:latin typeface="Meiryo UI" pitchFamily="50" charset="-128"/>
                <a:ea typeface="Meiryo UI" pitchFamily="50" charset="-128"/>
              </a:rPr>
              <a:t>枚＝</a:t>
            </a:r>
            <a:r>
              <a:rPr lang="en-US" altLang="ja-JP" sz="1600" smtClean="0">
                <a:latin typeface="Meiryo UI" pitchFamily="50" charset="-128"/>
                <a:ea typeface="Meiryo UI" pitchFamily="50" charset="-128"/>
              </a:rPr>
              <a:t>24,000</a:t>
            </a:r>
            <a:r>
              <a:rPr lang="ja-JP" altLang="en-US" sz="1600" smtClean="0">
                <a:latin typeface="Meiryo UI" pitchFamily="50" charset="-128"/>
                <a:ea typeface="Meiryo UI" pitchFamily="50" charset="-128"/>
              </a:rPr>
              <a:t>円で計算</a:t>
            </a:r>
            <a:endParaRPr lang="en-US" altLang="ja-JP" sz="1600" smtClean="0">
              <a:latin typeface="Meiryo UI" pitchFamily="50" charset="-128"/>
              <a:ea typeface="Meiryo UI" pitchFamily="50" charset="-128"/>
            </a:endParaRPr>
          </a:p>
          <a:p>
            <a:pPr marL="342900" lvl="2" indent="-342900">
              <a:buClr>
                <a:schemeClr val="tx1"/>
              </a:buClr>
              <a:buFont typeface="Meiryo UI" panose="020B0604030504040204" pitchFamily="50" charset="-128"/>
              <a:buChar char="※"/>
            </a:pPr>
            <a:r>
              <a:rPr lang="en-US" altLang="ja-JP" sz="1600" smtClean="0">
                <a:latin typeface="Meiryo UI" pitchFamily="50" charset="-128"/>
                <a:ea typeface="Meiryo UI" pitchFamily="50" charset="-128"/>
              </a:rPr>
              <a:t>LUCA</a:t>
            </a:r>
            <a:r>
              <a:rPr lang="ja-JP" altLang="en-US" sz="1600" smtClean="0">
                <a:latin typeface="Meiryo UI" pitchFamily="50" charset="-128"/>
                <a:ea typeface="Meiryo UI" pitchFamily="50" charset="-128"/>
              </a:rPr>
              <a:t>チーム</a:t>
            </a:r>
            <a:r>
              <a:rPr lang="en-US" altLang="ja-JP" sz="1600" smtClean="0">
                <a:latin typeface="Meiryo UI" pitchFamily="50" charset="-128"/>
                <a:ea typeface="Meiryo UI" pitchFamily="50" charset="-128"/>
              </a:rPr>
              <a:t>/</a:t>
            </a:r>
            <a:r>
              <a:rPr lang="ja-JP" altLang="en-US" sz="1600" smtClean="0">
                <a:latin typeface="Meiryo UI" pitchFamily="50" charset="-128"/>
                <a:ea typeface="Meiryo UI" pitchFamily="50" charset="-128"/>
              </a:rPr>
              <a:t>案件チームに対するインストール・設定等の支援作業工数は含みません（問合せ対応等は除く）</a:t>
            </a:r>
            <a:endParaRPr lang="en-US" altLang="ja-JP" sz="1600" smtClean="0">
              <a:latin typeface="Meiryo UI" pitchFamily="50" charset="-128"/>
              <a:ea typeface="Meiryo UI" pitchFamily="50" charset="-128"/>
            </a:endParaRPr>
          </a:p>
        </p:txBody>
      </p:sp>
    </p:spTree>
    <p:extLst>
      <p:ext uri="{BB962C8B-B14F-4D97-AF65-F5344CB8AC3E}">
        <p14:creationId xmlns:p14="http://schemas.microsoft.com/office/powerpoint/2010/main" val="2215594493"/>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smtClean="0">
                <a:ea typeface="Meiryo UI" pitchFamily="50" charset="-128"/>
              </a:rPr>
              <a:t>印刷・配布対象外のスライド</a:t>
            </a:r>
            <a:endParaRPr kumimoji="1" lang="ja-JP" altLang="en-US">
              <a:ea typeface="Meiryo UI" pitchFamily="50" charset="-128"/>
            </a:endParaRPr>
          </a:p>
        </p:txBody>
      </p:sp>
      <p:sp>
        <p:nvSpPr>
          <p:cNvPr id="4" name="スライド番号プレースホルダ 3"/>
          <p:cNvSpPr>
            <a:spLocks noGrp="1"/>
          </p:cNvSpPr>
          <p:nvPr>
            <p:ph type="sldNum" sz="quarter" idx="12"/>
          </p:nvPr>
        </p:nvSpPr>
        <p:spPr/>
        <p:txBody>
          <a:bodyPr/>
          <a:lstStyle/>
          <a:p>
            <a:pPr>
              <a:defRPr/>
            </a:pPr>
            <a:fld id="{F0D25750-1F88-4052-B154-F0AEA60CF119}" type="slidenum">
              <a:rPr lang="ja-JP" altLang="en-US" smtClean="0">
                <a:solidFill>
                  <a:prstClr val="black"/>
                </a:solidFill>
              </a:rPr>
              <a:pPr>
                <a:defRPr/>
              </a:pPr>
              <a:t>17</a:t>
            </a:fld>
            <a:endParaRPr lang="ja-JP" altLang="en-US" dirty="0">
              <a:solidFill>
                <a:prstClr val="black"/>
              </a:solidFill>
            </a:endParaRPr>
          </a:p>
        </p:txBody>
      </p:sp>
    </p:spTree>
    <p:extLst>
      <p:ext uri="{BB962C8B-B14F-4D97-AF65-F5344CB8AC3E}">
        <p14:creationId xmlns:p14="http://schemas.microsoft.com/office/powerpoint/2010/main" val="2688672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18</a:t>
            </a:fld>
            <a:endParaRPr lang="ja-JP" altLang="en-US" dirty="0" smtClean="0">
              <a:solidFill>
                <a:prstClr val="black"/>
              </a:solidFill>
            </a:endParaRPr>
          </a:p>
        </p:txBody>
      </p:sp>
      <p:grpSp>
        <p:nvGrpSpPr>
          <p:cNvPr id="42" name="グループ化 41"/>
          <p:cNvGrpSpPr/>
          <p:nvPr/>
        </p:nvGrpSpPr>
        <p:grpSpPr>
          <a:xfrm>
            <a:off x="653650" y="1456754"/>
            <a:ext cx="2601395" cy="1800380"/>
            <a:chOff x="653650" y="1456754"/>
            <a:chExt cx="2601395" cy="1800380"/>
          </a:xfrm>
        </p:grpSpPr>
        <p:sp>
          <p:nvSpPr>
            <p:cNvPr id="43" name="正方形/長方形 42"/>
            <p:cNvSpPr/>
            <p:nvPr/>
          </p:nvSpPr>
          <p:spPr>
            <a:xfrm rot="1475476">
              <a:off x="1894914" y="1903769"/>
              <a:ext cx="1108294" cy="252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帳票</a:t>
              </a:r>
              <a:r>
                <a:rPr lang="ja-JP" altLang="en-US" sz="1200" b="1">
                  <a:solidFill>
                    <a:schemeClr val="bg1"/>
                  </a:solidFill>
                  <a:latin typeface="Meiryo UI" pitchFamily="50" charset="-128"/>
                  <a:ea typeface="Meiryo UI" pitchFamily="50" charset="-128"/>
                  <a:cs typeface="メイリオ" panose="020B0604030504040204" pitchFamily="50" charset="-128"/>
                </a:rPr>
                <a:t>判別</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44" name="正方形/長方形 43"/>
            <p:cNvSpPr/>
            <p:nvPr/>
          </p:nvSpPr>
          <p:spPr>
            <a:xfrm rot="20255276">
              <a:off x="772508" y="2884523"/>
              <a:ext cx="1108294" cy="252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文字認識</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45" name="正方形/長方形 44"/>
            <p:cNvSpPr/>
            <p:nvPr/>
          </p:nvSpPr>
          <p:spPr>
            <a:xfrm>
              <a:off x="1401529" y="2346325"/>
              <a:ext cx="1108294" cy="252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文字認識</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46" name="正方形/長方形 45"/>
            <p:cNvSpPr/>
            <p:nvPr/>
          </p:nvSpPr>
          <p:spPr>
            <a:xfrm rot="20460006">
              <a:off x="653650" y="2046777"/>
              <a:ext cx="1108294" cy="252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項目抽出</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47" name="正方形/長方形 46"/>
            <p:cNvSpPr/>
            <p:nvPr/>
          </p:nvSpPr>
          <p:spPr>
            <a:xfrm rot="1033834">
              <a:off x="2175045" y="2861134"/>
              <a:ext cx="1080000" cy="396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認識結果</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突合・</a:t>
              </a:r>
              <a:r>
                <a:rPr lang="ja-JP" altLang="en-US" sz="1200" b="1">
                  <a:solidFill>
                    <a:schemeClr val="bg1"/>
                  </a:solidFill>
                  <a:latin typeface="Meiryo UI" pitchFamily="50" charset="-128"/>
                  <a:ea typeface="Meiryo UI" pitchFamily="50" charset="-128"/>
                  <a:cs typeface="メイリオ" panose="020B0604030504040204" pitchFamily="50" charset="-128"/>
                </a:rPr>
                <a:t>集約</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48" name="正方形/長方形 47"/>
            <p:cNvSpPr/>
            <p:nvPr/>
          </p:nvSpPr>
          <p:spPr>
            <a:xfrm rot="20966726">
              <a:off x="1286245" y="1456754"/>
              <a:ext cx="1108294" cy="252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画処理</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grpSp>
      <p:sp>
        <p:nvSpPr>
          <p:cNvPr id="49" name="正方形/長方形 48"/>
          <p:cNvSpPr/>
          <p:nvPr/>
        </p:nvSpPr>
        <p:spPr>
          <a:xfrm>
            <a:off x="4205985" y="1407353"/>
            <a:ext cx="612000" cy="396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帳票</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判別</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52" name="正方形/長方形 51"/>
          <p:cNvSpPr/>
          <p:nvPr/>
        </p:nvSpPr>
        <p:spPr>
          <a:xfrm>
            <a:off x="4953000" y="1407353"/>
            <a:ext cx="612000" cy="396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項目</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抽出</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cxnSp>
        <p:nvCxnSpPr>
          <p:cNvPr id="60" name="直線矢印コネクタ 55"/>
          <p:cNvCxnSpPr>
            <a:stCxn id="49" idx="3"/>
            <a:endCxn id="52" idx="1"/>
          </p:cNvCxnSpPr>
          <p:nvPr/>
        </p:nvCxnSpPr>
        <p:spPr>
          <a:xfrm>
            <a:off x="4817985" y="1605353"/>
            <a:ext cx="1350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a:xfrm>
            <a:off x="3450221" y="1407353"/>
            <a:ext cx="612000" cy="396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画像</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処理</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cxnSp>
        <p:nvCxnSpPr>
          <p:cNvPr id="82" name="直線矢印コネクタ 55"/>
          <p:cNvCxnSpPr>
            <a:stCxn id="65" idx="3"/>
            <a:endCxn id="49" idx="1"/>
          </p:cNvCxnSpPr>
          <p:nvPr/>
        </p:nvCxnSpPr>
        <p:spPr>
          <a:xfrm>
            <a:off x="4062221" y="1605353"/>
            <a:ext cx="1437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5763090" y="1133745"/>
            <a:ext cx="612000" cy="396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文字</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認識</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88" name="正方形/長方形 87"/>
          <p:cNvSpPr/>
          <p:nvPr/>
        </p:nvSpPr>
        <p:spPr>
          <a:xfrm>
            <a:off x="6573180" y="1407353"/>
            <a:ext cx="612000" cy="396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結果</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集約</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sp>
        <p:nvSpPr>
          <p:cNvPr id="93" name="正方形/長方形 92"/>
          <p:cNvSpPr/>
          <p:nvPr/>
        </p:nvSpPr>
        <p:spPr>
          <a:xfrm>
            <a:off x="5768606" y="1671816"/>
            <a:ext cx="612000" cy="396000"/>
          </a:xfrm>
          <a:prstGeom prst="rect">
            <a:avLst/>
          </a:prstGeom>
          <a:solidFill>
            <a:schemeClr val="tx1"/>
          </a:solidFill>
          <a:ln w="317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文字</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a:p>
            <a:pPr algn="ctr"/>
            <a:r>
              <a:rPr lang="ja-JP" altLang="en-US" sz="1200" b="1" smtClean="0">
                <a:solidFill>
                  <a:schemeClr val="bg1"/>
                </a:solidFill>
                <a:latin typeface="Meiryo UI" pitchFamily="50" charset="-128"/>
                <a:ea typeface="Meiryo UI" pitchFamily="50" charset="-128"/>
                <a:cs typeface="メイリオ" panose="020B0604030504040204" pitchFamily="50" charset="-128"/>
              </a:rPr>
              <a:t>認識</a:t>
            </a:r>
            <a:endParaRPr lang="en-US" altLang="ja-JP" sz="1200" b="1" smtClean="0">
              <a:solidFill>
                <a:schemeClr val="bg1"/>
              </a:solidFill>
              <a:latin typeface="Meiryo UI" pitchFamily="50" charset="-128"/>
              <a:ea typeface="Meiryo UI" pitchFamily="50" charset="-128"/>
              <a:cs typeface="メイリオ" panose="020B0604030504040204" pitchFamily="50" charset="-128"/>
            </a:endParaRPr>
          </a:p>
        </p:txBody>
      </p:sp>
      <p:cxnSp>
        <p:nvCxnSpPr>
          <p:cNvPr id="94" name="直線矢印コネクタ 55"/>
          <p:cNvCxnSpPr>
            <a:stCxn id="52" idx="3"/>
            <a:endCxn id="87" idx="1"/>
          </p:cNvCxnSpPr>
          <p:nvPr/>
        </p:nvCxnSpPr>
        <p:spPr>
          <a:xfrm flipV="1">
            <a:off x="5565000" y="1331745"/>
            <a:ext cx="198090" cy="2736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直線矢印コネクタ 55"/>
          <p:cNvCxnSpPr>
            <a:stCxn id="52" idx="3"/>
            <a:endCxn id="93" idx="1"/>
          </p:cNvCxnSpPr>
          <p:nvPr/>
        </p:nvCxnSpPr>
        <p:spPr>
          <a:xfrm>
            <a:off x="5565000" y="1605353"/>
            <a:ext cx="203606" cy="26446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直線矢印コネクタ 55"/>
          <p:cNvCxnSpPr>
            <a:stCxn id="87" idx="3"/>
            <a:endCxn id="88" idx="1"/>
          </p:cNvCxnSpPr>
          <p:nvPr/>
        </p:nvCxnSpPr>
        <p:spPr>
          <a:xfrm>
            <a:off x="6375090" y="1331745"/>
            <a:ext cx="198090" cy="2736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直線矢印コネクタ 55"/>
          <p:cNvCxnSpPr>
            <a:stCxn id="93" idx="3"/>
            <a:endCxn id="88" idx="1"/>
          </p:cNvCxnSpPr>
          <p:nvPr/>
        </p:nvCxnSpPr>
        <p:spPr>
          <a:xfrm flipV="1">
            <a:off x="6380606" y="1605353"/>
            <a:ext cx="192574" cy="26446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9" name="テキスト ボックス 108"/>
          <p:cNvSpPr txBox="1"/>
          <p:nvPr/>
        </p:nvSpPr>
        <p:spPr>
          <a:xfrm>
            <a:off x="4113974" y="1130354"/>
            <a:ext cx="792205" cy="276999"/>
          </a:xfrm>
          <a:prstGeom prst="rect">
            <a:avLst/>
          </a:prstGeom>
          <a:noFill/>
        </p:spPr>
        <p:txBody>
          <a:bodyPr wrap="none" rtlCol="0">
            <a:spAutoFit/>
          </a:bodyPr>
          <a:lstStyle/>
          <a:p>
            <a:r>
              <a:rPr kumimoji="1" lang="ja-JP" altLang="en-US" sz="1200" b="1" smtClean="0">
                <a:latin typeface="Meiryo UI" pitchFamily="50" charset="-128"/>
                <a:ea typeface="Meiryo UI" pitchFamily="50" charset="-128"/>
                <a:cs typeface="Meiryo UI" pitchFamily="50" charset="-128"/>
              </a:rPr>
              <a:t>エンジン</a:t>
            </a:r>
            <a:r>
              <a:rPr kumimoji="1" lang="en-US" altLang="ja-JP" sz="1200" b="1" smtClean="0">
                <a:latin typeface="Meiryo UI" pitchFamily="50" charset="-128"/>
                <a:ea typeface="Meiryo UI" pitchFamily="50" charset="-128"/>
                <a:cs typeface="Meiryo UI" pitchFamily="50" charset="-128"/>
              </a:rPr>
              <a:t>X</a:t>
            </a:r>
            <a:endParaRPr kumimoji="1" lang="ja-JP" altLang="en-US" sz="1200" b="1" smtClean="0">
              <a:latin typeface="Meiryo UI" pitchFamily="50" charset="-128"/>
              <a:ea typeface="Meiryo UI" pitchFamily="50" charset="-128"/>
              <a:cs typeface="Meiryo UI" pitchFamily="50" charset="-128"/>
            </a:endParaRPr>
          </a:p>
        </p:txBody>
      </p:sp>
      <p:sp>
        <p:nvSpPr>
          <p:cNvPr id="110" name="テキスト ボックス 109"/>
          <p:cNvSpPr txBox="1"/>
          <p:nvPr/>
        </p:nvSpPr>
        <p:spPr>
          <a:xfrm>
            <a:off x="4862990" y="1801851"/>
            <a:ext cx="790601" cy="276999"/>
          </a:xfrm>
          <a:prstGeom prst="rect">
            <a:avLst/>
          </a:prstGeom>
          <a:noFill/>
        </p:spPr>
        <p:txBody>
          <a:bodyPr wrap="none" rtlCol="0">
            <a:spAutoFit/>
          </a:bodyPr>
          <a:lstStyle/>
          <a:p>
            <a:r>
              <a:rPr kumimoji="1" lang="ja-JP" altLang="en-US" sz="1200" b="1" smtClean="0">
                <a:latin typeface="Meiryo UI" pitchFamily="50" charset="-128"/>
                <a:ea typeface="Meiryo UI" pitchFamily="50" charset="-128"/>
                <a:cs typeface="Meiryo UI" pitchFamily="50" charset="-128"/>
              </a:rPr>
              <a:t>エンジン</a:t>
            </a:r>
            <a:r>
              <a:rPr lang="en-US" altLang="ja-JP" sz="1200" b="1" smtClean="0">
                <a:latin typeface="Meiryo UI" pitchFamily="50" charset="-128"/>
                <a:ea typeface="Meiryo UI" pitchFamily="50" charset="-128"/>
                <a:cs typeface="Meiryo UI" pitchFamily="50" charset="-128"/>
              </a:rPr>
              <a:t>Y</a:t>
            </a:r>
            <a:endParaRPr kumimoji="1" lang="ja-JP" altLang="en-US" sz="1200" b="1" smtClean="0">
              <a:latin typeface="Meiryo UI" pitchFamily="50" charset="-128"/>
              <a:ea typeface="Meiryo UI" pitchFamily="50" charset="-128"/>
              <a:cs typeface="Meiryo UI" pitchFamily="50" charset="-128"/>
            </a:endParaRPr>
          </a:p>
        </p:txBody>
      </p:sp>
      <p:sp>
        <p:nvSpPr>
          <p:cNvPr id="111" name="テキスト ボックス 110"/>
          <p:cNvSpPr txBox="1"/>
          <p:nvPr/>
        </p:nvSpPr>
        <p:spPr>
          <a:xfrm>
            <a:off x="5673080" y="853355"/>
            <a:ext cx="784189" cy="276999"/>
          </a:xfrm>
          <a:prstGeom prst="rect">
            <a:avLst/>
          </a:prstGeom>
          <a:noFill/>
        </p:spPr>
        <p:txBody>
          <a:bodyPr wrap="none" rtlCol="0">
            <a:spAutoFit/>
          </a:bodyPr>
          <a:lstStyle/>
          <a:p>
            <a:r>
              <a:rPr kumimoji="1" lang="ja-JP" altLang="en-US" sz="1200" b="1" smtClean="0">
                <a:latin typeface="Meiryo UI" pitchFamily="50" charset="-128"/>
                <a:ea typeface="Meiryo UI" pitchFamily="50" charset="-128"/>
                <a:cs typeface="Meiryo UI" pitchFamily="50" charset="-128"/>
              </a:rPr>
              <a:t>エンジン</a:t>
            </a:r>
            <a:r>
              <a:rPr lang="en-US" altLang="ja-JP" sz="1200" b="1" smtClean="0">
                <a:latin typeface="Meiryo UI" pitchFamily="50" charset="-128"/>
                <a:ea typeface="Meiryo UI" pitchFamily="50" charset="-128"/>
                <a:cs typeface="Meiryo UI" pitchFamily="50" charset="-128"/>
              </a:rPr>
              <a:t>Z</a:t>
            </a:r>
            <a:endParaRPr kumimoji="1" lang="ja-JP" altLang="en-US" sz="1200" b="1"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45552639"/>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1</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ja-JP" altLang="en-US" sz="2400">
                <a:latin typeface="Meiryo UI" panose="020B0604030504040204" pitchFamily="50" charset="-128"/>
                <a:ea typeface="Meiryo UI" panose="020B0604030504040204" pitchFamily="50" charset="-128"/>
                <a:cs typeface="Meiryo UI" panose="020B0604030504040204" pitchFamily="50" charset="-128"/>
              </a:rPr>
              <a:t>目次</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テキスト ボックス 54"/>
          <p:cNvSpPr txBox="1">
            <a:spLocks noChangeArrowheads="1"/>
          </p:cNvSpPr>
          <p:nvPr/>
        </p:nvSpPr>
        <p:spPr bwMode="auto">
          <a:xfrm>
            <a:off x="182470" y="784734"/>
            <a:ext cx="9458260" cy="4154984"/>
          </a:xfrm>
          <a:prstGeom prst="rect">
            <a:avLst/>
          </a:prstGeom>
          <a:noFill/>
          <a:ln w="9525">
            <a:noFill/>
            <a:miter lim="800000"/>
            <a:headEnd/>
            <a:tailEnd/>
          </a:ln>
        </p:spPr>
        <p:txBody>
          <a:bodyPr wrap="square">
            <a:spAutoFit/>
          </a:bodyPr>
          <a:lstStyle/>
          <a:p>
            <a:pPr marL="342900" lvl="2" indent="-342900">
              <a:buClr>
                <a:schemeClr val="tx1"/>
              </a:buClr>
              <a:buFont typeface="+mj-lt"/>
              <a:buAutoNum type="arabicPeriod"/>
            </a:pPr>
            <a:r>
              <a:rPr lang="ja-JP" altLang="en-US" sz="2400" b="1" smtClean="0">
                <a:latin typeface="Meiryo UI" pitchFamily="50" charset="-128"/>
                <a:ea typeface="Meiryo UI" pitchFamily="50" charset="-128"/>
              </a:rPr>
              <a:t>実案件</a:t>
            </a:r>
            <a:r>
              <a:rPr lang="ja-JP" altLang="en-US" sz="2400" b="1">
                <a:latin typeface="Meiryo UI" pitchFamily="50" charset="-128"/>
                <a:ea typeface="Meiryo UI" pitchFamily="50" charset="-128"/>
              </a:rPr>
              <a:t>における</a:t>
            </a:r>
            <a:r>
              <a:rPr lang="en-US" altLang="ja-JP" sz="2400" b="1">
                <a:latin typeface="Meiryo UI" pitchFamily="50" charset="-128"/>
                <a:ea typeface="Meiryo UI" pitchFamily="50" charset="-128"/>
              </a:rPr>
              <a:t>AI-OCR</a:t>
            </a:r>
            <a:r>
              <a:rPr lang="ja-JP" altLang="en-US" sz="2400" b="1">
                <a:latin typeface="Meiryo UI" pitchFamily="50" charset="-128"/>
                <a:ea typeface="Meiryo UI" pitchFamily="50" charset="-128"/>
              </a:rPr>
              <a:t>適用の現状</a:t>
            </a:r>
          </a:p>
          <a:p>
            <a:pPr marL="342900" lvl="2" indent="-342900">
              <a:buClr>
                <a:schemeClr val="tx1"/>
              </a:buClr>
              <a:buFont typeface="+mj-lt"/>
              <a:buAutoNum type="arabicPeriod"/>
            </a:pPr>
            <a:endParaRPr lang="en-US" altLang="ja-JP" sz="2400" b="1" smtClean="0">
              <a:latin typeface="Meiryo UI" pitchFamily="50" charset="-128"/>
              <a:ea typeface="Meiryo UI" pitchFamily="50" charset="-128"/>
            </a:endParaRPr>
          </a:p>
          <a:p>
            <a:pPr marL="342900" lvl="2" indent="-342900">
              <a:buClr>
                <a:schemeClr val="tx1"/>
              </a:buClr>
              <a:buFont typeface="+mj-lt"/>
              <a:buAutoNum type="arabicPeriod"/>
            </a:pPr>
            <a:r>
              <a:rPr lang="en-US" altLang="ja-JP" sz="2400" b="1" smtClean="0">
                <a:latin typeface="Meiryo UI" pitchFamily="50" charset="-128"/>
                <a:ea typeface="Meiryo UI" pitchFamily="50" charset="-128"/>
              </a:rPr>
              <a:t>AI-OCR</a:t>
            </a:r>
            <a:r>
              <a:rPr lang="ja-JP" altLang="en-US" sz="2400" b="1">
                <a:latin typeface="Meiryo UI" pitchFamily="50" charset="-128"/>
                <a:ea typeface="Meiryo UI" pitchFamily="50" charset="-128"/>
              </a:rPr>
              <a:t>適用の課題とその解決策</a:t>
            </a:r>
          </a:p>
          <a:p>
            <a:pPr marL="342900" lvl="2" indent="-342900">
              <a:buClr>
                <a:schemeClr val="tx1"/>
              </a:buClr>
              <a:buFont typeface="+mj-lt"/>
              <a:buAutoNum type="arabicPeriod"/>
            </a:pPr>
            <a:endParaRPr lang="en-US" altLang="ja-JP" sz="2400" b="1" smtClean="0">
              <a:latin typeface="Meiryo UI" pitchFamily="50" charset="-128"/>
              <a:ea typeface="Meiryo UI" pitchFamily="50" charset="-128"/>
            </a:endParaRPr>
          </a:p>
          <a:p>
            <a:pPr marL="342900" lvl="2" indent="-342900">
              <a:buClr>
                <a:schemeClr val="tx1"/>
              </a:buClr>
              <a:buFont typeface="+mj-lt"/>
              <a:buAutoNum type="arabicPeriod"/>
            </a:pPr>
            <a:r>
              <a:rPr lang="en-US" altLang="ja-JP" sz="2400" b="1" smtClean="0">
                <a:latin typeface="Meiryo UI" pitchFamily="50" charset="-128"/>
                <a:ea typeface="Meiryo UI" pitchFamily="50" charset="-128"/>
              </a:rPr>
              <a:t>ICR</a:t>
            </a:r>
            <a:r>
              <a:rPr lang="ja-JP" altLang="en-US" sz="2400" b="1">
                <a:latin typeface="Meiryo UI" pitchFamily="50" charset="-128"/>
                <a:ea typeface="Meiryo UI" pitchFamily="50" charset="-128"/>
              </a:rPr>
              <a:t>制御コンポーネントにおける課題解決へのアプローチ</a:t>
            </a:r>
          </a:p>
          <a:p>
            <a:pPr marL="342900" lvl="2" indent="-342900">
              <a:buClr>
                <a:schemeClr val="tx1"/>
              </a:buClr>
              <a:buFont typeface="+mj-lt"/>
              <a:buAutoNum type="arabicPeriod"/>
            </a:pPr>
            <a:endParaRPr lang="en-US" altLang="ja-JP" sz="2400" b="1" smtClean="0">
              <a:latin typeface="Meiryo UI" pitchFamily="50" charset="-128"/>
              <a:ea typeface="Meiryo UI" pitchFamily="50" charset="-128"/>
            </a:endParaRPr>
          </a:p>
          <a:p>
            <a:pPr marL="342900" lvl="2" indent="-342900">
              <a:buClr>
                <a:schemeClr val="tx1"/>
              </a:buClr>
              <a:buFont typeface="+mj-lt"/>
              <a:buAutoNum type="arabicPeriod"/>
            </a:pPr>
            <a:r>
              <a:rPr lang="en-US" altLang="ja-JP" sz="2400" b="1" smtClean="0">
                <a:latin typeface="Meiryo UI" pitchFamily="50" charset="-128"/>
                <a:ea typeface="Meiryo UI" pitchFamily="50" charset="-128"/>
              </a:rPr>
              <a:t>ICR</a:t>
            </a:r>
            <a:r>
              <a:rPr lang="ja-JP" altLang="en-US" sz="2400" b="1">
                <a:latin typeface="Meiryo UI" pitchFamily="50" charset="-128"/>
                <a:ea typeface="Meiryo UI" pitchFamily="50" charset="-128"/>
              </a:rPr>
              <a:t>制御コンポーネントのターゲット</a:t>
            </a:r>
          </a:p>
          <a:p>
            <a:pPr marL="342900" lvl="2" indent="-342900">
              <a:buClr>
                <a:schemeClr val="tx1"/>
              </a:buClr>
              <a:buFont typeface="+mj-lt"/>
              <a:buAutoNum type="arabicPeriod"/>
            </a:pPr>
            <a:endParaRPr lang="en-US" altLang="ja-JP" sz="2400" b="1" smtClean="0">
              <a:latin typeface="Meiryo UI" pitchFamily="50" charset="-128"/>
              <a:ea typeface="Meiryo UI" pitchFamily="50" charset="-128"/>
            </a:endParaRPr>
          </a:p>
          <a:p>
            <a:pPr marL="342900" lvl="2" indent="-342900">
              <a:buClr>
                <a:schemeClr val="tx1"/>
              </a:buClr>
              <a:buFont typeface="+mj-lt"/>
              <a:buAutoNum type="arabicPeriod"/>
            </a:pPr>
            <a:r>
              <a:rPr lang="ja-JP" altLang="en-US" sz="2400" b="1" smtClean="0">
                <a:latin typeface="Meiryo UI" pitchFamily="50" charset="-128"/>
                <a:ea typeface="Meiryo UI" pitchFamily="50" charset="-128"/>
              </a:rPr>
              <a:t>開発</a:t>
            </a:r>
            <a:r>
              <a:rPr lang="ja-JP" altLang="en-US" sz="2400" b="1">
                <a:latin typeface="Meiryo UI" pitchFamily="50" charset="-128"/>
                <a:ea typeface="Meiryo UI" pitchFamily="50" charset="-128"/>
              </a:rPr>
              <a:t>ロードマップ</a:t>
            </a:r>
          </a:p>
          <a:p>
            <a:pPr marL="342900" lvl="2" indent="-342900">
              <a:buClr>
                <a:schemeClr val="tx1"/>
              </a:buClr>
              <a:buFont typeface="+mj-lt"/>
              <a:buAutoNum type="arabicPeriod"/>
            </a:pPr>
            <a:endParaRPr lang="en-US" altLang="ja-JP" sz="2400" b="1" smtClean="0">
              <a:latin typeface="Meiryo UI" pitchFamily="50" charset="-128"/>
              <a:ea typeface="Meiryo UI" pitchFamily="50" charset="-128"/>
            </a:endParaRPr>
          </a:p>
          <a:p>
            <a:pPr marL="342900" lvl="2" indent="-342900">
              <a:buClr>
                <a:schemeClr val="tx1"/>
              </a:buClr>
              <a:buFont typeface="+mj-lt"/>
              <a:buAutoNum type="arabicPeriod"/>
            </a:pPr>
            <a:r>
              <a:rPr lang="ja-JP" altLang="en-US" sz="2400" b="1" smtClean="0">
                <a:latin typeface="Meiryo UI" pitchFamily="50" charset="-128"/>
                <a:ea typeface="Meiryo UI" pitchFamily="50" charset="-128"/>
              </a:rPr>
              <a:t>体制</a:t>
            </a:r>
            <a:endParaRPr lang="ja-JP" altLang="en-US" sz="2400" b="1">
              <a:latin typeface="Meiryo UI" pitchFamily="50" charset="-128"/>
              <a:ea typeface="Meiryo UI" pitchFamily="50" charset="-128"/>
            </a:endParaRPr>
          </a:p>
        </p:txBody>
      </p:sp>
    </p:spTree>
    <p:extLst>
      <p:ext uri="{BB962C8B-B14F-4D97-AF65-F5344CB8AC3E}">
        <p14:creationId xmlns:p14="http://schemas.microsoft.com/office/powerpoint/2010/main" val="429886009"/>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2</a:t>
            </a:fld>
            <a:endParaRPr lang="ja-JP" altLang="en-US" dirty="0" smtClean="0">
              <a:solidFill>
                <a:prstClr val="black"/>
              </a:solidFill>
            </a:endParaRPr>
          </a:p>
        </p:txBody>
      </p:sp>
      <p:sp>
        <p:nvSpPr>
          <p:cNvPr id="36"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．実案件における</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AI-OCR</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適用の現状</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正方形/長方形 1"/>
          <p:cNvSpPr/>
          <p:nvPr/>
        </p:nvSpPr>
        <p:spPr>
          <a:xfrm>
            <a:off x="360366" y="802468"/>
            <a:ext cx="9048129" cy="536099"/>
          </a:xfrm>
          <a:prstGeom prst="rect">
            <a:avLst/>
          </a:prstGeom>
          <a:solidFill>
            <a:schemeClr val="accent5">
              <a:lumMod val="60000"/>
              <a:lumOff val="40000"/>
            </a:schemeClr>
          </a:solidFill>
          <a:ln w="44450">
            <a:solidFill>
              <a:schemeClr val="accent5">
                <a:lumMod val="60000"/>
                <a:lumOff val="4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ja-JP" b="1">
                <a:latin typeface="Meiryo UI" pitchFamily="50" charset="-128"/>
                <a:ea typeface="Meiryo UI" pitchFamily="50" charset="-128"/>
              </a:rPr>
              <a:t>AI-OCR</a:t>
            </a:r>
            <a:r>
              <a:rPr lang="ja-JP" altLang="en-US" b="1">
                <a:latin typeface="Meiryo UI" pitchFamily="50" charset="-128"/>
                <a:ea typeface="Meiryo UI" pitchFamily="50" charset="-128"/>
              </a:rPr>
              <a:t>技術・</a:t>
            </a:r>
            <a:r>
              <a:rPr lang="ja-JP" altLang="en-US" b="1" smtClean="0">
                <a:latin typeface="Meiryo UI" pitchFamily="50" charset="-128"/>
                <a:ea typeface="Meiryo UI" pitchFamily="50" charset="-128"/>
              </a:rPr>
              <a:t>製品がもたらすエントリ</a:t>
            </a:r>
            <a:r>
              <a:rPr lang="ja-JP" altLang="en-US" b="1">
                <a:latin typeface="Meiryo UI" pitchFamily="50" charset="-128"/>
                <a:ea typeface="Meiryo UI" pitchFamily="50" charset="-128"/>
              </a:rPr>
              <a:t>作業</a:t>
            </a:r>
            <a:r>
              <a:rPr lang="ja-JP" altLang="en-US" b="1" smtClean="0">
                <a:latin typeface="Meiryo UI" pitchFamily="50" charset="-128"/>
                <a:ea typeface="Meiryo UI" pitchFamily="50" charset="-128"/>
              </a:rPr>
              <a:t>での労力削減効果に対する期待の高まり</a:t>
            </a:r>
            <a:endParaRPr lang="en-US" altLang="ja-JP" b="1">
              <a:latin typeface="Meiryo UI" pitchFamily="50" charset="-128"/>
              <a:ea typeface="Meiryo UI" pitchFamily="50" charset="-128"/>
            </a:endParaRPr>
          </a:p>
        </p:txBody>
      </p:sp>
      <p:sp>
        <p:nvSpPr>
          <p:cNvPr id="6" name="正方形/長方形 5"/>
          <p:cNvSpPr/>
          <p:nvPr/>
        </p:nvSpPr>
        <p:spPr>
          <a:xfrm>
            <a:off x="360366" y="1754910"/>
            <a:ext cx="4320000" cy="864000"/>
          </a:xfrm>
          <a:prstGeom prst="rect">
            <a:avLst/>
          </a:prstGeom>
          <a:solidFill>
            <a:srgbClr val="99FF99"/>
          </a:solidFill>
          <a:ln w="44450">
            <a:solidFill>
              <a:srgbClr val="99FF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b="1" smtClean="0">
                <a:latin typeface="Meiryo UI" pitchFamily="50" charset="-128"/>
                <a:ea typeface="Meiryo UI" pitchFamily="50" charset="-128"/>
              </a:rPr>
              <a:t>従来の</a:t>
            </a:r>
            <a:r>
              <a:rPr lang="en-US" altLang="ja-JP" b="1" smtClean="0">
                <a:latin typeface="Meiryo UI" pitchFamily="50" charset="-128"/>
                <a:ea typeface="Meiryo UI" pitchFamily="50" charset="-128"/>
              </a:rPr>
              <a:t>OCR</a:t>
            </a:r>
            <a:r>
              <a:rPr lang="ja-JP" altLang="en-US" b="1" smtClean="0">
                <a:latin typeface="Meiryo UI" pitchFamily="50" charset="-128"/>
                <a:ea typeface="Meiryo UI" pitchFamily="50" charset="-128"/>
              </a:rPr>
              <a:t>技術・製品と</a:t>
            </a:r>
            <a:r>
              <a:rPr lang="en-US" altLang="ja-JP" b="1" smtClean="0">
                <a:latin typeface="Meiryo UI" pitchFamily="50" charset="-128"/>
                <a:ea typeface="Meiryo UI" pitchFamily="50" charset="-128"/>
              </a:rPr>
              <a:t>AI-OCR</a:t>
            </a:r>
            <a:r>
              <a:rPr lang="ja-JP" altLang="en-US" b="1" smtClean="0">
                <a:latin typeface="Meiryo UI" pitchFamily="50" charset="-128"/>
                <a:ea typeface="Meiryo UI" pitchFamily="50" charset="-128"/>
              </a:rPr>
              <a:t>を</a:t>
            </a:r>
            <a:endParaRPr lang="en-US" altLang="ja-JP" b="1" smtClean="0">
              <a:latin typeface="Meiryo UI" pitchFamily="50" charset="-128"/>
              <a:ea typeface="Meiryo UI" pitchFamily="50" charset="-128"/>
            </a:endParaRPr>
          </a:p>
          <a:p>
            <a:r>
              <a:rPr lang="ja-JP" altLang="en-US" b="1" smtClean="0">
                <a:latin typeface="Meiryo UI" pitchFamily="50" charset="-128"/>
                <a:ea typeface="Meiryo UI" pitchFamily="50" charset="-128"/>
              </a:rPr>
              <a:t>組み合わせた案件引き合いが増加</a:t>
            </a:r>
            <a:endParaRPr lang="en-US" altLang="ja-JP" b="1" smtClean="0">
              <a:latin typeface="Meiryo UI" pitchFamily="50" charset="-128"/>
              <a:ea typeface="Meiryo UI" pitchFamily="50" charset="-128"/>
            </a:endParaRPr>
          </a:p>
          <a:p>
            <a:r>
              <a:rPr lang="ja-JP" altLang="en-US" b="1" smtClean="0">
                <a:latin typeface="Meiryo UI" pitchFamily="50" charset="-128"/>
                <a:ea typeface="Meiryo UI" pitchFamily="50" charset="-128"/>
              </a:rPr>
              <a:t>（</a:t>
            </a:r>
            <a:r>
              <a:rPr lang="en-US" altLang="ja-JP" b="1" smtClean="0">
                <a:latin typeface="Meiryo UI" pitchFamily="50" charset="-128"/>
                <a:ea typeface="Meiryo UI" pitchFamily="50" charset="-128"/>
              </a:rPr>
              <a:t>20</a:t>
            </a:r>
            <a:r>
              <a:rPr lang="ja-JP" altLang="en-US" b="1" smtClean="0">
                <a:latin typeface="Meiryo UI" pitchFamily="50" charset="-128"/>
                <a:ea typeface="Meiryo UI" pitchFamily="50" charset="-128"/>
              </a:rPr>
              <a:t>案件以上）</a:t>
            </a:r>
            <a:endParaRPr lang="en-US" altLang="ja-JP" b="1" smtClean="0">
              <a:latin typeface="Meiryo UI" pitchFamily="50" charset="-128"/>
              <a:ea typeface="Meiryo UI" pitchFamily="50" charset="-128"/>
            </a:endParaRPr>
          </a:p>
        </p:txBody>
      </p:sp>
      <p:sp>
        <p:nvSpPr>
          <p:cNvPr id="9" name="正方形/長方形 8"/>
          <p:cNvSpPr/>
          <p:nvPr/>
        </p:nvSpPr>
        <p:spPr>
          <a:xfrm>
            <a:off x="5088495" y="1754910"/>
            <a:ext cx="4320000" cy="864000"/>
          </a:xfrm>
          <a:prstGeom prst="rect">
            <a:avLst/>
          </a:prstGeom>
          <a:solidFill>
            <a:srgbClr val="99FF99"/>
          </a:solidFill>
          <a:ln w="44450">
            <a:solidFill>
              <a:srgbClr val="99FF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en-US" altLang="ja-JP" b="1" smtClean="0">
                <a:latin typeface="Meiryo UI" pitchFamily="50" charset="-128"/>
                <a:ea typeface="Meiryo UI" pitchFamily="50" charset="-128"/>
              </a:rPr>
              <a:t>AI-OCR</a:t>
            </a:r>
            <a:r>
              <a:rPr lang="ja-JP" altLang="en-US" b="1" smtClean="0">
                <a:latin typeface="Meiryo UI" pitchFamily="50" charset="-128"/>
                <a:ea typeface="Meiryo UI" pitchFamily="50" charset="-128"/>
              </a:rPr>
              <a:t>を組み込んだ案件が先行して出現</a:t>
            </a:r>
            <a:endParaRPr lang="en-US" altLang="ja-JP" b="1" smtClean="0">
              <a:latin typeface="Meiryo UI" pitchFamily="50" charset="-128"/>
              <a:ea typeface="Meiryo UI" pitchFamily="50" charset="-128"/>
            </a:endParaRPr>
          </a:p>
          <a:p>
            <a:pPr marL="93663" indent="-93663">
              <a:buFont typeface="Arial" panose="020B0604020202020204" pitchFamily="34" charset="0"/>
              <a:buChar char="•"/>
            </a:pPr>
            <a:r>
              <a:rPr lang="ja-JP" altLang="en-US" b="1" smtClean="0">
                <a:latin typeface="Meiryo UI" pitchFamily="50" charset="-128"/>
                <a:ea typeface="Meiryo UI" pitchFamily="50" charset="-128"/>
              </a:rPr>
              <a:t>オリックス・クレジット（稼働中）</a:t>
            </a:r>
            <a:endParaRPr lang="en-US" altLang="ja-JP" b="1" smtClean="0">
              <a:latin typeface="Meiryo UI" pitchFamily="50" charset="-128"/>
              <a:ea typeface="Meiryo UI" pitchFamily="50" charset="-128"/>
            </a:endParaRPr>
          </a:p>
          <a:p>
            <a:pPr marL="93663" indent="-93663">
              <a:buFont typeface="Arial" panose="020B0604020202020204" pitchFamily="34" charset="0"/>
              <a:buChar char="•"/>
            </a:pPr>
            <a:r>
              <a:rPr lang="ja-JP" altLang="en-US" b="1" smtClean="0">
                <a:latin typeface="Meiryo UI" pitchFamily="50" charset="-128"/>
                <a:ea typeface="Meiryo UI" pitchFamily="50" charset="-128"/>
              </a:rPr>
              <a:t>ふくおか</a:t>
            </a:r>
            <a:r>
              <a:rPr lang="en-US" altLang="ja-JP" b="1" smtClean="0">
                <a:latin typeface="Meiryo UI" pitchFamily="50" charset="-128"/>
                <a:ea typeface="Meiryo UI" pitchFamily="50" charset="-128"/>
              </a:rPr>
              <a:t>FG</a:t>
            </a:r>
            <a:r>
              <a:rPr lang="ja-JP" altLang="en-US" b="1" smtClean="0">
                <a:latin typeface="Meiryo UI" pitchFamily="50" charset="-128"/>
                <a:ea typeface="Meiryo UI" pitchFamily="50" charset="-128"/>
              </a:rPr>
              <a:t>（開発中）</a:t>
            </a:r>
            <a:endParaRPr lang="en-US" altLang="ja-JP" b="1" smtClean="0">
              <a:latin typeface="Meiryo UI" pitchFamily="50" charset="-128"/>
              <a:ea typeface="Meiryo UI" pitchFamily="50" charset="-128"/>
            </a:endParaRPr>
          </a:p>
        </p:txBody>
      </p:sp>
      <p:sp>
        <p:nvSpPr>
          <p:cNvPr id="10" name="正方形/長方形 9"/>
          <p:cNvSpPr/>
          <p:nvPr/>
        </p:nvSpPr>
        <p:spPr>
          <a:xfrm>
            <a:off x="362490" y="3068960"/>
            <a:ext cx="9048129" cy="1684141"/>
          </a:xfrm>
          <a:prstGeom prst="rect">
            <a:avLst/>
          </a:prstGeom>
          <a:solidFill>
            <a:srgbClr val="FFCC66"/>
          </a:solidFill>
          <a:ln w="44450">
            <a:solidFill>
              <a:srgbClr val="FFCC66"/>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en-US" altLang="ja-JP" b="1" smtClean="0">
                <a:latin typeface="Meiryo UI" pitchFamily="50" charset="-128"/>
                <a:ea typeface="Meiryo UI" pitchFamily="50" charset="-128"/>
              </a:rPr>
              <a:t>AI-OCR</a:t>
            </a:r>
            <a:r>
              <a:rPr lang="ja-JP" altLang="en-US" b="1" smtClean="0">
                <a:latin typeface="Meiryo UI" pitchFamily="50" charset="-128"/>
                <a:ea typeface="Meiryo UI" pitchFamily="50" charset="-128"/>
              </a:rPr>
              <a:t>エンジンを単に使えばいい、というものでもない</a:t>
            </a:r>
            <a:endParaRPr lang="en-US" altLang="ja-JP" b="1" smtClean="0">
              <a:latin typeface="Meiryo UI" pitchFamily="50" charset="-128"/>
              <a:ea typeface="Meiryo UI" pitchFamily="50" charset="-128"/>
            </a:endParaRPr>
          </a:p>
          <a:p>
            <a:pPr marL="285750" indent="-285750">
              <a:buFont typeface="Meiryo UI" panose="020B0604030504040204" pitchFamily="50" charset="-128"/>
              <a:buChar char="⇒"/>
            </a:pPr>
            <a:r>
              <a:rPr lang="en-US" altLang="ja-JP" b="1" smtClean="0">
                <a:latin typeface="Meiryo UI" pitchFamily="50" charset="-128"/>
                <a:ea typeface="Meiryo UI" pitchFamily="50" charset="-128"/>
              </a:rPr>
              <a:t>OCR</a:t>
            </a:r>
            <a:r>
              <a:rPr lang="ja-JP" altLang="en-US" b="1" smtClean="0">
                <a:latin typeface="Meiryo UI" pitchFamily="50" charset="-128"/>
                <a:ea typeface="Meiryo UI" pitchFamily="50" charset="-128"/>
              </a:rPr>
              <a:t>エンジンの中から最適な製品を選定し、かつ、それらを組み合わせて最適な認識処理</a:t>
            </a:r>
            <a:r>
              <a:rPr lang="en-US" altLang="ja-JP" b="1" smtClean="0">
                <a:latin typeface="Meiryo UI" pitchFamily="50" charset="-128"/>
                <a:ea typeface="Meiryo UI" pitchFamily="50" charset="-128"/>
              </a:rPr>
              <a:t/>
            </a:r>
            <a:br>
              <a:rPr lang="en-US" altLang="ja-JP" b="1" smtClean="0">
                <a:latin typeface="Meiryo UI" pitchFamily="50" charset="-128"/>
                <a:ea typeface="Meiryo UI" pitchFamily="50" charset="-128"/>
              </a:rPr>
            </a:br>
            <a:r>
              <a:rPr lang="ja-JP" altLang="en-US" b="1" smtClean="0">
                <a:latin typeface="Meiryo UI" pitchFamily="50" charset="-128"/>
                <a:ea typeface="Meiryo UI" pitchFamily="50" charset="-128"/>
              </a:rPr>
              <a:t>ロジックを作むことで全体</a:t>
            </a:r>
            <a:r>
              <a:rPr lang="ja-JP" altLang="en-US" b="1">
                <a:latin typeface="Meiryo UI" pitchFamily="50" charset="-128"/>
                <a:ea typeface="Meiryo UI" pitchFamily="50" charset="-128"/>
              </a:rPr>
              <a:t>として良好な認識率を</a:t>
            </a:r>
            <a:r>
              <a:rPr lang="ja-JP" altLang="en-US" b="1" smtClean="0">
                <a:latin typeface="Meiryo UI" pitchFamily="50" charset="-128"/>
                <a:ea typeface="Meiryo UI" pitchFamily="50" charset="-128"/>
              </a:rPr>
              <a:t>得る必要がある</a:t>
            </a:r>
            <a:endParaRPr lang="en-US" altLang="ja-JP" b="1" smtClean="0">
              <a:latin typeface="Meiryo UI" pitchFamily="50" charset="-128"/>
              <a:ea typeface="Meiryo UI" pitchFamily="50" charset="-128"/>
            </a:endParaRPr>
          </a:p>
          <a:p>
            <a:r>
              <a:rPr lang="ja-JP" altLang="en-US" b="1" smtClean="0">
                <a:latin typeface="Meiryo UI" pitchFamily="50" charset="-128"/>
                <a:ea typeface="Meiryo UI" pitchFamily="50" charset="-128"/>
              </a:rPr>
              <a:t>・イメージ品質の最適化（傾き補正、ノイズや罫線の除去）</a:t>
            </a:r>
            <a:endParaRPr lang="en-US" altLang="ja-JP" b="1" smtClean="0">
              <a:latin typeface="Meiryo UI" pitchFamily="50" charset="-128"/>
              <a:ea typeface="Meiryo UI" pitchFamily="50" charset="-128"/>
            </a:endParaRPr>
          </a:p>
          <a:p>
            <a:r>
              <a:rPr lang="ja-JP" altLang="en-US" b="1" smtClean="0">
                <a:latin typeface="Meiryo UI" pitchFamily="50" charset="-128"/>
                <a:ea typeface="Meiryo UI" pitchFamily="50" charset="-128"/>
              </a:rPr>
              <a:t>・対象帳票の特徴・特性の確認</a:t>
            </a:r>
            <a:endParaRPr lang="en-US" altLang="ja-JP" b="1" smtClean="0">
              <a:latin typeface="Meiryo UI" pitchFamily="50" charset="-128"/>
              <a:ea typeface="Meiryo UI" pitchFamily="50" charset="-128"/>
            </a:endParaRPr>
          </a:p>
          <a:p>
            <a:r>
              <a:rPr lang="ja-JP" altLang="en-US" b="1" smtClean="0">
                <a:latin typeface="Meiryo UI" pitchFamily="50" charset="-128"/>
                <a:ea typeface="Meiryo UI" pitchFamily="50" charset="-128"/>
              </a:rPr>
              <a:t>・</a:t>
            </a:r>
            <a:r>
              <a:rPr lang="en-US" altLang="ja-JP" b="1" smtClean="0">
                <a:latin typeface="Meiryo UI" pitchFamily="50" charset="-128"/>
                <a:ea typeface="Meiryo UI" pitchFamily="50" charset="-128"/>
              </a:rPr>
              <a:t>OCR</a:t>
            </a:r>
            <a:r>
              <a:rPr lang="ja-JP" altLang="en-US" b="1" smtClean="0">
                <a:latin typeface="Meiryo UI" pitchFamily="50" charset="-128"/>
                <a:ea typeface="Meiryo UI" pitchFamily="50" charset="-128"/>
              </a:rPr>
              <a:t>エンジンの向き・不向き（定型・準定型・非定型</a:t>
            </a:r>
            <a:r>
              <a:rPr lang="en-US" altLang="ja-JP" b="1" smtClean="0">
                <a:latin typeface="Meiryo UI" pitchFamily="50" charset="-128"/>
                <a:ea typeface="Meiryo UI" pitchFamily="50" charset="-128"/>
              </a:rPr>
              <a:t>×</a:t>
            </a:r>
            <a:r>
              <a:rPr lang="ja-JP" altLang="en-US" b="1" smtClean="0">
                <a:latin typeface="Meiryo UI" pitchFamily="50" charset="-128"/>
                <a:ea typeface="Meiryo UI" pitchFamily="50" charset="-128"/>
              </a:rPr>
              <a:t>活字・手書き）</a:t>
            </a:r>
            <a:endParaRPr lang="en-US" altLang="ja-JP" b="1" smtClean="0">
              <a:latin typeface="Meiryo UI" pitchFamily="50" charset="-128"/>
              <a:ea typeface="Meiryo UI" pitchFamily="50" charset="-128"/>
            </a:endParaRPr>
          </a:p>
        </p:txBody>
      </p:sp>
      <p:sp>
        <p:nvSpPr>
          <p:cNvPr id="11" name="正方形/長方形 10"/>
          <p:cNvSpPr/>
          <p:nvPr/>
        </p:nvSpPr>
        <p:spPr>
          <a:xfrm>
            <a:off x="362490" y="5364215"/>
            <a:ext cx="9048129" cy="553150"/>
          </a:xfrm>
          <a:prstGeom prst="rect">
            <a:avLst/>
          </a:prstGeom>
          <a:solidFill>
            <a:srgbClr val="FF9999"/>
          </a:solidFill>
          <a:ln w="44450">
            <a:solidFill>
              <a:srgbClr val="FF99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b="1" smtClean="0">
                <a:latin typeface="Meiryo UI" pitchFamily="50" charset="-128"/>
                <a:ea typeface="Meiryo UI" pitchFamily="50" charset="-128"/>
              </a:rPr>
              <a:t>最適な製品選択・認識処理ロジックの実現は、案件ごとに個別に取り組まざるを得ないのが現状</a:t>
            </a:r>
            <a:endParaRPr lang="en-US" altLang="ja-JP" b="1" smtClean="0">
              <a:latin typeface="Meiryo UI" pitchFamily="50" charset="-128"/>
              <a:ea typeface="Meiryo UI" pitchFamily="50" charset="-128"/>
            </a:endParaRPr>
          </a:p>
        </p:txBody>
      </p:sp>
      <p:sp>
        <p:nvSpPr>
          <p:cNvPr id="12" name="右矢印 11"/>
          <p:cNvSpPr/>
          <p:nvPr/>
        </p:nvSpPr>
        <p:spPr>
          <a:xfrm rot="5400000">
            <a:off x="2372327" y="1087140"/>
            <a:ext cx="296080" cy="967262"/>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3" name="右矢印 12"/>
          <p:cNvSpPr/>
          <p:nvPr/>
        </p:nvSpPr>
        <p:spPr>
          <a:xfrm rot="5400000">
            <a:off x="7100456" y="1087142"/>
            <a:ext cx="296080" cy="967262"/>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4" name="左右矢印 3"/>
          <p:cNvSpPr/>
          <p:nvPr/>
        </p:nvSpPr>
        <p:spPr>
          <a:xfrm>
            <a:off x="4591898" y="2006890"/>
            <a:ext cx="585065" cy="360040"/>
          </a:xfrm>
          <a:prstGeom prst="leftRightArrow">
            <a:avLst/>
          </a:prstGeom>
          <a:solidFill>
            <a:schemeClr val="tx1"/>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 name="テキスト ボックス 13"/>
          <p:cNvSpPr txBox="1"/>
          <p:nvPr/>
        </p:nvSpPr>
        <p:spPr>
          <a:xfrm>
            <a:off x="4433025" y="1428292"/>
            <a:ext cx="902811" cy="307777"/>
          </a:xfrm>
          <a:prstGeom prst="rect">
            <a:avLst/>
          </a:prstGeom>
          <a:noFill/>
        </p:spPr>
        <p:txBody>
          <a:bodyPr wrap="none" rtlCol="0">
            <a:spAutoFit/>
          </a:bodyPr>
          <a:lstStyle/>
          <a:p>
            <a:pPr algn="ctr"/>
            <a:r>
              <a:rPr lang="ja-JP" altLang="en-US" sz="1400" b="1" smtClean="0">
                <a:latin typeface="Meiryo UI" pitchFamily="50" charset="-128"/>
                <a:ea typeface="Meiryo UI" pitchFamily="50" charset="-128"/>
                <a:cs typeface="Meiryo UI" pitchFamily="50" charset="-128"/>
              </a:rPr>
              <a:t>相乗効果</a:t>
            </a:r>
            <a:endParaRPr lang="en-US" altLang="ja-JP" sz="1400" b="1" smtClean="0">
              <a:latin typeface="Meiryo UI" pitchFamily="50" charset="-128"/>
              <a:ea typeface="Meiryo UI" pitchFamily="50" charset="-128"/>
              <a:cs typeface="Meiryo UI" pitchFamily="50" charset="-128"/>
            </a:endParaRPr>
          </a:p>
        </p:txBody>
      </p:sp>
      <p:sp>
        <p:nvSpPr>
          <p:cNvPr id="15" name="右矢印 14"/>
          <p:cNvSpPr/>
          <p:nvPr/>
        </p:nvSpPr>
        <p:spPr>
          <a:xfrm rot="5400000">
            <a:off x="2386554" y="2372889"/>
            <a:ext cx="295200" cy="967262"/>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6" name="右矢印 15"/>
          <p:cNvSpPr/>
          <p:nvPr/>
        </p:nvSpPr>
        <p:spPr>
          <a:xfrm rot="5400000">
            <a:off x="7100895" y="2372889"/>
            <a:ext cx="295200" cy="967262"/>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7" name="右矢印 16"/>
          <p:cNvSpPr/>
          <p:nvPr/>
        </p:nvSpPr>
        <p:spPr>
          <a:xfrm rot="5400000">
            <a:off x="4671007" y="4575027"/>
            <a:ext cx="431094" cy="967262"/>
          </a:xfrm>
          <a:prstGeom prst="rightArrow">
            <a:avLst/>
          </a:prstGeom>
          <a:solidFill>
            <a:schemeClr val="tx1">
              <a:lumMod val="50000"/>
              <a:lumOff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Tree>
    <p:extLst>
      <p:ext uri="{BB962C8B-B14F-4D97-AF65-F5344CB8AC3E}">
        <p14:creationId xmlns:p14="http://schemas.microsoft.com/office/powerpoint/2010/main" val="12267054"/>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3</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AI-OCR</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適用の課題とその解決策</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3667037" y="818710"/>
            <a:ext cx="2556000" cy="936000"/>
          </a:xfrm>
          <a:prstGeom prst="roundRect">
            <a:avLst/>
          </a:prstGeom>
          <a:solidFill>
            <a:srgbClr val="FF9999"/>
          </a:solidFill>
          <a:ln w="38100">
            <a:solidFill>
              <a:srgbClr val="FF99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600" b="1" smtClean="0">
                <a:latin typeface="Meiryo UI" pitchFamily="50" charset="-128"/>
                <a:ea typeface="Meiryo UI" pitchFamily="50" charset="-128"/>
              </a:rPr>
              <a:t>②認識処理ロジックの</a:t>
            </a:r>
            <a:r>
              <a:rPr lang="en-US" altLang="ja-JP" sz="1600" b="1" smtClean="0">
                <a:latin typeface="Meiryo UI" pitchFamily="50" charset="-128"/>
                <a:ea typeface="Meiryo UI" pitchFamily="50" charset="-128"/>
              </a:rPr>
              <a:t/>
            </a:r>
            <a:br>
              <a:rPr lang="en-US" altLang="ja-JP" sz="1600" b="1" smtClean="0">
                <a:latin typeface="Meiryo UI" pitchFamily="50" charset="-128"/>
                <a:ea typeface="Meiryo UI" pitchFamily="50" charset="-128"/>
              </a:rPr>
            </a:br>
            <a:r>
              <a:rPr lang="ja-JP" altLang="en-US" sz="1600" b="1" smtClean="0">
                <a:latin typeface="Meiryo UI" pitchFamily="50" charset="-128"/>
                <a:ea typeface="Meiryo UI" pitchFamily="50" charset="-128"/>
              </a:rPr>
              <a:t>良し悪しが特定の担当者に依存する／</a:t>
            </a:r>
            <a:r>
              <a:rPr kumimoji="1" lang="ja-JP" altLang="en-US" sz="1600" b="1" smtClean="0">
                <a:latin typeface="Meiryo UI" pitchFamily="50" charset="-128"/>
                <a:ea typeface="Meiryo UI" pitchFamily="50" charset="-128"/>
              </a:rPr>
              <a:t>開発時の経験・ナレッジが</a:t>
            </a:r>
            <a:r>
              <a:rPr lang="ja-JP" altLang="en-US" sz="1600" b="1" smtClean="0">
                <a:latin typeface="Meiryo UI" pitchFamily="50" charset="-128"/>
                <a:ea typeface="Meiryo UI" pitchFamily="50" charset="-128"/>
              </a:rPr>
              <a:t>共有されない</a:t>
            </a:r>
            <a:endParaRPr kumimoji="1" lang="ja-JP" altLang="en-US" sz="1600" b="1" smtClean="0">
              <a:latin typeface="Meiryo UI" pitchFamily="50" charset="-128"/>
              <a:ea typeface="Meiryo UI" pitchFamily="50" charset="-128"/>
            </a:endParaRPr>
          </a:p>
        </p:txBody>
      </p:sp>
      <p:sp>
        <p:nvSpPr>
          <p:cNvPr id="6" name="角丸四角形 5"/>
          <p:cNvSpPr/>
          <p:nvPr/>
        </p:nvSpPr>
        <p:spPr>
          <a:xfrm>
            <a:off x="184545" y="818710"/>
            <a:ext cx="2556000" cy="936000"/>
          </a:xfrm>
          <a:prstGeom prst="roundRect">
            <a:avLst/>
          </a:prstGeom>
          <a:solidFill>
            <a:srgbClr val="FF9999"/>
          </a:solidFill>
          <a:ln w="38100">
            <a:solidFill>
              <a:srgbClr val="FF99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600" b="1" smtClean="0">
                <a:latin typeface="Meiryo UI" pitchFamily="50" charset="-128"/>
                <a:ea typeface="Meiryo UI" pitchFamily="50" charset="-128"/>
              </a:rPr>
              <a:t>①製品選択、認識処理</a:t>
            </a:r>
            <a:endParaRPr lang="en-US" altLang="ja-JP" sz="1600" b="1" smtClean="0">
              <a:latin typeface="Meiryo UI" pitchFamily="50" charset="-128"/>
              <a:ea typeface="Meiryo UI" pitchFamily="50" charset="-128"/>
            </a:endParaRPr>
          </a:p>
          <a:p>
            <a:pPr algn="ctr"/>
            <a:r>
              <a:rPr lang="ja-JP" altLang="en-US" sz="1600" b="1" smtClean="0">
                <a:latin typeface="Meiryo UI" pitchFamily="50" charset="-128"/>
                <a:ea typeface="Meiryo UI" pitchFamily="50" charset="-128"/>
              </a:rPr>
              <a:t>ロジックの実装・</a:t>
            </a:r>
            <a:endParaRPr lang="en-US" altLang="ja-JP" sz="1600" b="1" smtClean="0">
              <a:latin typeface="Meiryo UI" pitchFamily="50" charset="-128"/>
              <a:ea typeface="Meiryo UI" pitchFamily="50" charset="-128"/>
            </a:endParaRPr>
          </a:p>
          <a:p>
            <a:pPr algn="ctr"/>
            <a:r>
              <a:rPr lang="ja-JP" altLang="en-US" sz="1600" b="1" smtClean="0">
                <a:latin typeface="Meiryo UI" pitchFamily="50" charset="-128"/>
                <a:ea typeface="Meiryo UI" pitchFamily="50" charset="-128"/>
              </a:rPr>
              <a:t>チューニング（模索）の</a:t>
            </a:r>
            <a:r>
              <a:rPr lang="en-US" altLang="ja-JP" sz="1600" b="1" smtClean="0">
                <a:latin typeface="Meiryo UI" pitchFamily="50" charset="-128"/>
                <a:ea typeface="Meiryo UI" pitchFamily="50" charset="-128"/>
              </a:rPr>
              <a:t/>
            </a:r>
            <a:br>
              <a:rPr lang="en-US" altLang="ja-JP" sz="1600" b="1" smtClean="0">
                <a:latin typeface="Meiryo UI" pitchFamily="50" charset="-128"/>
                <a:ea typeface="Meiryo UI" pitchFamily="50" charset="-128"/>
              </a:rPr>
            </a:br>
            <a:r>
              <a:rPr lang="ja-JP" altLang="en-US" sz="1600" b="1" smtClean="0">
                <a:latin typeface="Meiryo UI" pitchFamily="50" charset="-128"/>
                <a:ea typeface="Meiryo UI" pitchFamily="50" charset="-128"/>
              </a:rPr>
              <a:t>コストが案件個別に発生</a:t>
            </a:r>
            <a:endParaRPr lang="en-US" altLang="ja-JP" sz="1600" b="1" smtClean="0">
              <a:latin typeface="Meiryo UI" pitchFamily="50" charset="-128"/>
              <a:ea typeface="Meiryo UI" pitchFamily="50" charset="-128"/>
            </a:endParaRPr>
          </a:p>
        </p:txBody>
      </p:sp>
      <p:sp>
        <p:nvSpPr>
          <p:cNvPr id="7" name="角丸四角形 6"/>
          <p:cNvSpPr/>
          <p:nvPr/>
        </p:nvSpPr>
        <p:spPr>
          <a:xfrm>
            <a:off x="7149528" y="818710"/>
            <a:ext cx="2556000" cy="936000"/>
          </a:xfrm>
          <a:prstGeom prst="roundRect">
            <a:avLst/>
          </a:prstGeom>
          <a:solidFill>
            <a:srgbClr val="FF9999"/>
          </a:solidFill>
          <a:ln w="38100">
            <a:solidFill>
              <a:srgbClr val="FF99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600" b="1" smtClean="0">
                <a:latin typeface="Meiryo UI" pitchFamily="50" charset="-128"/>
                <a:ea typeface="Meiryo UI" pitchFamily="50" charset="-128"/>
              </a:rPr>
              <a:t>③個別案件で開発した</a:t>
            </a:r>
            <a:endParaRPr lang="en-US" altLang="ja-JP" sz="1600" b="1" smtClean="0">
              <a:latin typeface="Meiryo UI" pitchFamily="50" charset="-128"/>
              <a:ea typeface="Meiryo UI" pitchFamily="50" charset="-128"/>
            </a:endParaRPr>
          </a:p>
          <a:p>
            <a:pPr algn="ctr"/>
            <a:r>
              <a:rPr lang="ja-JP" altLang="en-US" sz="1600" b="1" smtClean="0">
                <a:latin typeface="Meiryo UI" pitchFamily="50" charset="-128"/>
                <a:ea typeface="Meiryo UI" pitchFamily="50" charset="-128"/>
              </a:rPr>
              <a:t>認識処理ロジックを</a:t>
            </a:r>
            <a:endParaRPr lang="en-US" altLang="ja-JP" sz="1600" b="1" smtClean="0">
              <a:latin typeface="Meiryo UI" pitchFamily="50" charset="-128"/>
              <a:ea typeface="Meiryo UI" pitchFamily="50" charset="-128"/>
            </a:endParaRPr>
          </a:p>
          <a:p>
            <a:pPr algn="ctr"/>
            <a:r>
              <a:rPr lang="ja-JP" altLang="en-US" sz="1600" b="1" smtClean="0">
                <a:latin typeface="Meiryo UI" pitchFamily="50" charset="-128"/>
                <a:ea typeface="Meiryo UI" pitchFamily="50" charset="-128"/>
              </a:rPr>
              <a:t>他案件で再利用できない</a:t>
            </a:r>
            <a:endParaRPr kumimoji="1" lang="ja-JP" altLang="en-US" sz="1600" b="1" smtClean="0">
              <a:latin typeface="Meiryo UI" pitchFamily="50" charset="-128"/>
              <a:ea typeface="Meiryo UI" pitchFamily="50" charset="-128"/>
            </a:endParaRPr>
          </a:p>
        </p:txBody>
      </p:sp>
      <p:sp>
        <p:nvSpPr>
          <p:cNvPr id="8" name="角丸四角形 7"/>
          <p:cNvSpPr/>
          <p:nvPr/>
        </p:nvSpPr>
        <p:spPr>
          <a:xfrm>
            <a:off x="184545" y="2304848"/>
            <a:ext cx="9520983" cy="612000"/>
          </a:xfrm>
          <a:prstGeom prst="roundRect">
            <a:avLst/>
          </a:prstGeom>
          <a:solidFill>
            <a:srgbClr val="FF9999"/>
          </a:solidFill>
          <a:ln w="38100">
            <a:solidFill>
              <a:srgbClr val="FF99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ja-JP" b="1" smtClean="0">
                <a:latin typeface="Meiryo UI" pitchFamily="50" charset="-128"/>
                <a:ea typeface="Meiryo UI" pitchFamily="50" charset="-128"/>
              </a:rPr>
              <a:t>OCR</a:t>
            </a:r>
            <a:r>
              <a:rPr lang="ja-JP" altLang="en-US" b="1" smtClean="0">
                <a:latin typeface="Meiryo UI" pitchFamily="50" charset="-128"/>
                <a:ea typeface="Meiryo UI" pitchFamily="50" charset="-128"/>
              </a:rPr>
              <a:t>エンジンの製品選択、処理ロジック実装を</a:t>
            </a:r>
            <a:endParaRPr lang="en-US" altLang="ja-JP" b="1" smtClean="0">
              <a:latin typeface="Meiryo UI" pitchFamily="50" charset="-128"/>
              <a:ea typeface="Meiryo UI" pitchFamily="50" charset="-128"/>
            </a:endParaRPr>
          </a:p>
          <a:p>
            <a:pPr algn="ctr"/>
            <a:r>
              <a:rPr lang="ja-JP" altLang="en-US" b="1" smtClean="0">
                <a:latin typeface="Meiryo UI" pitchFamily="50" charset="-128"/>
                <a:ea typeface="Meiryo UI" pitchFamily="50" charset="-128"/>
              </a:rPr>
              <a:t>案件ごとに模索・開発するやり方では、顧客のニーズをタイムリーに満たせない</a:t>
            </a:r>
            <a:endParaRPr kumimoji="1" lang="ja-JP" altLang="en-US" b="1" smtClean="0">
              <a:latin typeface="Meiryo UI" pitchFamily="50" charset="-128"/>
              <a:ea typeface="Meiryo UI" pitchFamily="50" charset="-128"/>
            </a:endParaRPr>
          </a:p>
        </p:txBody>
      </p:sp>
      <p:sp>
        <p:nvSpPr>
          <p:cNvPr id="9" name="角丸四角形 8"/>
          <p:cNvSpPr/>
          <p:nvPr/>
        </p:nvSpPr>
        <p:spPr>
          <a:xfrm>
            <a:off x="184545" y="3366065"/>
            <a:ext cx="9520983" cy="648000"/>
          </a:xfrm>
          <a:prstGeom prst="roundRect">
            <a:avLst/>
          </a:prstGeom>
          <a:solidFill>
            <a:schemeClr val="accent5">
              <a:lumMod val="60000"/>
              <a:lumOff val="40000"/>
            </a:schemeClr>
          </a:solidFill>
          <a:ln w="38100">
            <a:solidFill>
              <a:schemeClr val="accent5">
                <a:lumMod val="60000"/>
                <a:lumOff val="4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b="1" smtClean="0">
                <a:latin typeface="Meiryo UI" pitchFamily="50" charset="-128"/>
                <a:ea typeface="Meiryo UI" pitchFamily="50" charset="-128"/>
              </a:rPr>
              <a:t>様々な案件・システム形態に共通して利用でき、標準的かつ簡便な手順で認識処理</a:t>
            </a:r>
            <a:endParaRPr kumimoji="1" lang="en-US" altLang="ja-JP" b="1" smtClean="0">
              <a:latin typeface="Meiryo UI" pitchFamily="50" charset="-128"/>
              <a:ea typeface="Meiryo UI" pitchFamily="50" charset="-128"/>
            </a:endParaRPr>
          </a:p>
          <a:p>
            <a:pPr algn="ctr"/>
            <a:r>
              <a:rPr kumimoji="1" lang="ja-JP" altLang="en-US" b="1" smtClean="0">
                <a:latin typeface="Meiryo UI" pitchFamily="50" charset="-128"/>
                <a:ea typeface="Meiryo UI" pitchFamily="50" charset="-128"/>
              </a:rPr>
              <a:t>ロジックを実装できる機構を提供し、その開発コスト・リードタイムを削減する必要がある</a:t>
            </a:r>
          </a:p>
        </p:txBody>
      </p:sp>
      <p:sp>
        <p:nvSpPr>
          <p:cNvPr id="22" name="右矢印 21"/>
          <p:cNvSpPr/>
          <p:nvPr/>
        </p:nvSpPr>
        <p:spPr>
          <a:xfrm rot="5400000">
            <a:off x="1282524" y="1846705"/>
            <a:ext cx="360042" cy="450050"/>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23" name="右矢印 22"/>
          <p:cNvSpPr/>
          <p:nvPr/>
        </p:nvSpPr>
        <p:spPr>
          <a:xfrm rot="5400000">
            <a:off x="4765017" y="1846704"/>
            <a:ext cx="360041" cy="450050"/>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24" name="右矢印 23"/>
          <p:cNvSpPr/>
          <p:nvPr/>
        </p:nvSpPr>
        <p:spPr>
          <a:xfrm rot="5400000">
            <a:off x="8247507" y="1846705"/>
            <a:ext cx="360042" cy="450050"/>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25" name="右矢印 24"/>
          <p:cNvSpPr/>
          <p:nvPr/>
        </p:nvSpPr>
        <p:spPr>
          <a:xfrm rot="5400000">
            <a:off x="4810072" y="2330367"/>
            <a:ext cx="269928" cy="16212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6" name="角丸四角形 15"/>
          <p:cNvSpPr/>
          <p:nvPr/>
        </p:nvSpPr>
        <p:spPr>
          <a:xfrm>
            <a:off x="182470" y="4446185"/>
            <a:ext cx="9523058" cy="648000"/>
          </a:xfrm>
          <a:prstGeom prst="roundRect">
            <a:avLst/>
          </a:prstGeom>
          <a:solidFill>
            <a:srgbClr val="99FF99"/>
          </a:solidFill>
          <a:ln w="38100">
            <a:solidFill>
              <a:srgbClr val="99FF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b="1" smtClean="0">
                <a:latin typeface="Meiryo UI" pitchFamily="50" charset="-128"/>
                <a:ea typeface="Meiryo UI" pitchFamily="50" charset="-128"/>
              </a:rPr>
              <a:t>「</a:t>
            </a:r>
            <a:r>
              <a:rPr kumimoji="1" lang="en-US" altLang="ja-JP" b="1" smtClean="0">
                <a:latin typeface="Meiryo UI" pitchFamily="50" charset="-128"/>
                <a:ea typeface="Meiryo UI" pitchFamily="50" charset="-128"/>
              </a:rPr>
              <a:t>ICR</a:t>
            </a:r>
            <a:r>
              <a:rPr kumimoji="1" lang="ja-JP" altLang="en-US" b="1" smtClean="0">
                <a:latin typeface="Meiryo UI" pitchFamily="50" charset="-128"/>
                <a:ea typeface="Meiryo UI" pitchFamily="50" charset="-128"/>
              </a:rPr>
              <a:t>制御コンポーネント」によりその課題を解決する</a:t>
            </a:r>
          </a:p>
        </p:txBody>
      </p:sp>
      <p:sp>
        <p:nvSpPr>
          <p:cNvPr id="17" name="右矢印 16"/>
          <p:cNvSpPr/>
          <p:nvPr/>
        </p:nvSpPr>
        <p:spPr>
          <a:xfrm rot="5400000">
            <a:off x="4818567" y="3428418"/>
            <a:ext cx="269928" cy="16212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8" name="正方形/長方形 17"/>
          <p:cNvSpPr/>
          <p:nvPr/>
        </p:nvSpPr>
        <p:spPr>
          <a:xfrm>
            <a:off x="182470" y="5222899"/>
            <a:ext cx="3060000" cy="900140"/>
          </a:xfrm>
          <a:prstGeom prst="rect">
            <a:avLst/>
          </a:prstGeom>
          <a:solidFill>
            <a:srgbClr val="99FF99"/>
          </a:solidFill>
          <a:ln w="1270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600" b="1">
                <a:solidFill>
                  <a:schemeClr val="tx1"/>
                </a:solidFill>
                <a:latin typeface="Meiryo UI" pitchFamily="50" charset="-128"/>
                <a:ea typeface="Meiryo UI" pitchFamily="50" charset="-128"/>
                <a:cs typeface="メイリオ" panose="020B0604030504040204" pitchFamily="50" charset="-128"/>
              </a:rPr>
              <a:t>設定型で簡便</a:t>
            </a:r>
            <a:r>
              <a:rPr lang="ja-JP" altLang="en-US" sz="1600" b="1" smtClean="0">
                <a:solidFill>
                  <a:schemeClr val="tx1"/>
                </a:solidFill>
                <a:latin typeface="Meiryo UI" pitchFamily="50" charset="-128"/>
                <a:ea typeface="Meiryo UI" pitchFamily="50" charset="-128"/>
                <a:cs typeface="メイリオ" panose="020B0604030504040204" pitchFamily="50" charset="-128"/>
              </a:rPr>
              <a:t>に認識処理</a:t>
            </a:r>
            <a:endParaRPr lang="en-US" altLang="ja-JP" sz="16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600" b="1" smtClean="0">
                <a:solidFill>
                  <a:schemeClr val="tx1"/>
                </a:solidFill>
                <a:latin typeface="Meiryo UI" pitchFamily="50" charset="-128"/>
                <a:ea typeface="Meiryo UI" pitchFamily="50" charset="-128"/>
                <a:cs typeface="メイリオ" panose="020B0604030504040204" pitchFamily="50" charset="-128"/>
              </a:rPr>
              <a:t>ロジックを設計</a:t>
            </a:r>
            <a:r>
              <a:rPr lang="ja-JP" altLang="en-US" sz="1600" b="1">
                <a:solidFill>
                  <a:schemeClr val="tx1"/>
                </a:solidFill>
                <a:latin typeface="Meiryo UI" pitchFamily="50" charset="-128"/>
                <a:ea typeface="Meiryo UI" pitchFamily="50" charset="-128"/>
                <a:cs typeface="メイリオ" panose="020B0604030504040204" pitchFamily="50" charset="-128"/>
              </a:rPr>
              <a:t>・</a:t>
            </a:r>
            <a:r>
              <a:rPr lang="ja-JP" altLang="en-US" sz="1600" b="1" smtClean="0">
                <a:solidFill>
                  <a:schemeClr val="tx1"/>
                </a:solidFill>
                <a:latin typeface="Meiryo UI" pitchFamily="50" charset="-128"/>
                <a:ea typeface="Meiryo UI" pitchFamily="50" charset="-128"/>
                <a:cs typeface="メイリオ" panose="020B0604030504040204" pitchFamily="50" charset="-128"/>
              </a:rPr>
              <a:t>実装できる</a:t>
            </a:r>
            <a:endParaRPr lang="en-US" altLang="ja-JP" sz="1600" b="1" dirty="0">
              <a:solidFill>
                <a:schemeClr val="tx1"/>
              </a:solidFill>
              <a:latin typeface="Meiryo UI" pitchFamily="50" charset="-128"/>
              <a:ea typeface="Meiryo UI" pitchFamily="50" charset="-128"/>
              <a:cs typeface="メイリオ" panose="020B0604030504040204" pitchFamily="50" charset="-128"/>
            </a:endParaRPr>
          </a:p>
        </p:txBody>
      </p:sp>
      <p:sp>
        <p:nvSpPr>
          <p:cNvPr id="19" name="正方形/長方形 18"/>
          <p:cNvSpPr/>
          <p:nvPr/>
        </p:nvSpPr>
        <p:spPr>
          <a:xfrm>
            <a:off x="3413999" y="5222899"/>
            <a:ext cx="3060000" cy="900140"/>
          </a:xfrm>
          <a:prstGeom prst="rect">
            <a:avLst/>
          </a:prstGeom>
          <a:solidFill>
            <a:srgbClr val="99FF99"/>
          </a:solidFill>
          <a:ln w="1270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600" b="1">
                <a:solidFill>
                  <a:schemeClr val="tx1"/>
                </a:solidFill>
                <a:latin typeface="Meiryo UI" pitchFamily="50" charset="-128"/>
                <a:ea typeface="Meiryo UI" pitchFamily="50" charset="-128"/>
                <a:cs typeface="メイリオ" panose="020B0604030504040204" pitchFamily="50" charset="-128"/>
              </a:rPr>
              <a:t>認識処理ロジック</a:t>
            </a:r>
            <a:r>
              <a:rPr lang="ja-JP" altLang="en-US" sz="1600" b="1" smtClean="0">
                <a:solidFill>
                  <a:schemeClr val="tx1"/>
                </a:solidFill>
                <a:latin typeface="Meiryo UI" pitchFamily="50" charset="-128"/>
                <a:ea typeface="Meiryo UI" pitchFamily="50" charset="-128"/>
                <a:cs typeface="メイリオ" panose="020B0604030504040204" pitchFamily="50" charset="-128"/>
              </a:rPr>
              <a:t>をテンプレート</a:t>
            </a:r>
            <a:endParaRPr lang="en-US" altLang="ja-JP" sz="16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600" b="1" smtClean="0">
                <a:solidFill>
                  <a:schemeClr val="tx1"/>
                </a:solidFill>
                <a:latin typeface="Meiryo UI" pitchFamily="50" charset="-128"/>
                <a:ea typeface="Meiryo UI" pitchFamily="50" charset="-128"/>
                <a:cs typeface="メイリオ" panose="020B0604030504040204" pitchFamily="50" charset="-128"/>
              </a:rPr>
              <a:t>と</a:t>
            </a:r>
            <a:r>
              <a:rPr lang="ja-JP" altLang="en-US" sz="1600" b="1">
                <a:solidFill>
                  <a:schemeClr val="tx1"/>
                </a:solidFill>
                <a:latin typeface="Meiryo UI" pitchFamily="50" charset="-128"/>
                <a:ea typeface="Meiryo UI" pitchFamily="50" charset="-128"/>
                <a:cs typeface="メイリオ" panose="020B0604030504040204" pitchFamily="50" charset="-128"/>
              </a:rPr>
              <a:t>して</a:t>
            </a:r>
            <a:r>
              <a:rPr lang="ja-JP" altLang="en-US" sz="1600" b="1" smtClean="0">
                <a:solidFill>
                  <a:schemeClr val="tx1"/>
                </a:solidFill>
                <a:latin typeface="Meiryo UI" pitchFamily="50" charset="-128"/>
                <a:ea typeface="Meiryo UI" pitchFamily="50" charset="-128"/>
                <a:cs typeface="メイリオ" panose="020B0604030504040204" pitchFamily="50" charset="-128"/>
              </a:rPr>
              <a:t>提供し、案件</a:t>
            </a:r>
            <a:r>
              <a:rPr lang="ja-JP" altLang="en-US" sz="1600" b="1">
                <a:solidFill>
                  <a:schemeClr val="tx1"/>
                </a:solidFill>
                <a:latin typeface="Meiryo UI" pitchFamily="50" charset="-128"/>
                <a:ea typeface="Meiryo UI" pitchFamily="50" charset="-128"/>
                <a:cs typeface="メイリオ" panose="020B0604030504040204" pitchFamily="50" charset="-128"/>
              </a:rPr>
              <a:t>横断</a:t>
            </a:r>
            <a:r>
              <a:rPr lang="ja-JP" altLang="en-US" sz="1600" b="1" smtClean="0">
                <a:solidFill>
                  <a:schemeClr val="tx1"/>
                </a:solidFill>
                <a:latin typeface="Meiryo UI" pitchFamily="50" charset="-128"/>
                <a:ea typeface="Meiryo UI" pitchFamily="50" charset="-128"/>
                <a:cs typeface="メイリオ" panose="020B0604030504040204" pitchFamily="50" charset="-128"/>
              </a:rPr>
              <a:t>で</a:t>
            </a:r>
            <a:endParaRPr lang="en-US" altLang="ja-JP" sz="16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600" b="1" smtClean="0">
                <a:solidFill>
                  <a:schemeClr val="tx1"/>
                </a:solidFill>
                <a:latin typeface="Meiryo UI" pitchFamily="50" charset="-128"/>
                <a:ea typeface="Meiryo UI" pitchFamily="50" charset="-128"/>
                <a:cs typeface="メイリオ" panose="020B0604030504040204" pitchFamily="50" charset="-128"/>
              </a:rPr>
              <a:t>繰り返し利用できる</a:t>
            </a:r>
            <a:endParaRPr lang="en-US" altLang="ja-JP" sz="1600" b="1" dirty="0">
              <a:solidFill>
                <a:schemeClr val="tx1"/>
              </a:solidFill>
              <a:latin typeface="Meiryo UI" pitchFamily="50" charset="-128"/>
              <a:ea typeface="Meiryo UI" pitchFamily="50" charset="-128"/>
              <a:cs typeface="メイリオ" panose="020B0604030504040204" pitchFamily="50" charset="-128"/>
            </a:endParaRPr>
          </a:p>
        </p:txBody>
      </p:sp>
      <p:sp>
        <p:nvSpPr>
          <p:cNvPr id="20" name="正方形/長方形 19"/>
          <p:cNvSpPr/>
          <p:nvPr/>
        </p:nvSpPr>
        <p:spPr>
          <a:xfrm>
            <a:off x="6645528" y="5222899"/>
            <a:ext cx="3060000" cy="900140"/>
          </a:xfrm>
          <a:prstGeom prst="rect">
            <a:avLst/>
          </a:prstGeom>
          <a:solidFill>
            <a:srgbClr val="99FF99"/>
          </a:solidFill>
          <a:ln w="1270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600" b="1" smtClean="0">
                <a:solidFill>
                  <a:schemeClr val="tx1"/>
                </a:solidFill>
                <a:latin typeface="Meiryo UI" pitchFamily="50" charset="-128"/>
                <a:ea typeface="Meiryo UI" pitchFamily="50" charset="-128"/>
                <a:cs typeface="メイリオ" panose="020B0604030504040204" pitchFamily="50" charset="-128"/>
              </a:rPr>
              <a:t>様々なシステム形態で</a:t>
            </a:r>
            <a:endParaRPr lang="en-US" altLang="ja-JP" sz="16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600" b="1" smtClean="0">
                <a:solidFill>
                  <a:schemeClr val="tx1"/>
                </a:solidFill>
                <a:latin typeface="Meiryo UI" pitchFamily="50" charset="-128"/>
                <a:ea typeface="Meiryo UI" pitchFamily="50" charset="-128"/>
                <a:cs typeface="メイリオ" panose="020B0604030504040204" pitchFamily="50" charset="-128"/>
              </a:rPr>
              <a:t>利用</a:t>
            </a:r>
            <a:r>
              <a:rPr lang="ja-JP" altLang="en-US" sz="1600" b="1">
                <a:solidFill>
                  <a:schemeClr val="tx1"/>
                </a:solidFill>
                <a:latin typeface="Meiryo UI" pitchFamily="50" charset="-128"/>
                <a:ea typeface="Meiryo UI" pitchFamily="50" charset="-128"/>
                <a:cs typeface="メイリオ" panose="020B0604030504040204" pitchFamily="50" charset="-128"/>
              </a:rPr>
              <a:t>可能</a:t>
            </a:r>
            <a:r>
              <a:rPr lang="ja-JP" altLang="en-US" sz="1600" b="1" smtClean="0">
                <a:solidFill>
                  <a:schemeClr val="tx1"/>
                </a:solidFill>
                <a:latin typeface="Meiryo UI" pitchFamily="50" charset="-128"/>
                <a:ea typeface="Meiryo UI" pitchFamily="50" charset="-128"/>
                <a:cs typeface="メイリオ" panose="020B0604030504040204" pitchFamily="50" charset="-128"/>
              </a:rPr>
              <a:t>な共通</a:t>
            </a:r>
            <a:endParaRPr lang="en-US" altLang="ja-JP" sz="16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600" b="1" smtClean="0">
                <a:solidFill>
                  <a:schemeClr val="tx1"/>
                </a:solidFill>
                <a:latin typeface="Meiryo UI" pitchFamily="50" charset="-128"/>
                <a:ea typeface="Meiryo UI" pitchFamily="50" charset="-128"/>
                <a:cs typeface="メイリオ" panose="020B0604030504040204" pitchFamily="50" charset="-128"/>
              </a:rPr>
              <a:t>コンポーネントとして機能する</a:t>
            </a:r>
            <a:endParaRPr lang="ja-JP" altLang="en-US" sz="1600" b="1">
              <a:solidFill>
                <a:schemeClr val="tx1"/>
              </a:solidFill>
              <a:latin typeface="Meiryo UI" pitchFamily="50" charset="-128"/>
              <a:ea typeface="Meiryo UI" pitchFamily="50" charset="-128"/>
              <a:cs typeface="メイリオ" panose="020B0604030504040204" pitchFamily="50" charset="-128"/>
            </a:endParaRPr>
          </a:p>
        </p:txBody>
      </p:sp>
    </p:spTree>
    <p:extLst>
      <p:ext uri="{BB962C8B-B14F-4D97-AF65-F5344CB8AC3E}">
        <p14:creationId xmlns:p14="http://schemas.microsoft.com/office/powerpoint/2010/main" val="2090870729"/>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4</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3</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ICR</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制御コンポーネントにおける課題解決へのアプローチ</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74"/>
          <p:cNvSpPr/>
          <p:nvPr/>
        </p:nvSpPr>
        <p:spPr>
          <a:xfrm>
            <a:off x="184545" y="818709"/>
            <a:ext cx="2203170" cy="324000"/>
          </a:xfrm>
          <a:prstGeom prst="roundRect">
            <a:avLst/>
          </a:prstGeom>
          <a:solidFill>
            <a:srgbClr val="FF9999"/>
          </a:solidFill>
          <a:ln w="38100">
            <a:solidFill>
              <a:srgbClr val="FF9999"/>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b="1" smtClean="0">
                <a:latin typeface="Meiryo UI" pitchFamily="50" charset="-128"/>
                <a:ea typeface="Meiryo UI" pitchFamily="50" charset="-128"/>
              </a:rPr>
              <a:t>これまでのやりかた</a:t>
            </a:r>
            <a:endParaRPr lang="en-US" altLang="ja-JP" b="1" smtClean="0">
              <a:latin typeface="Meiryo UI" pitchFamily="50" charset="-128"/>
              <a:ea typeface="Meiryo UI" pitchFamily="50" charset="-128"/>
            </a:endParaRPr>
          </a:p>
        </p:txBody>
      </p:sp>
      <p:sp>
        <p:nvSpPr>
          <p:cNvPr id="76" name="角丸四角形 75"/>
          <p:cNvSpPr/>
          <p:nvPr/>
        </p:nvSpPr>
        <p:spPr>
          <a:xfrm>
            <a:off x="184545" y="3293985"/>
            <a:ext cx="2203170" cy="324000"/>
          </a:xfrm>
          <a:prstGeom prst="roundRect">
            <a:avLst/>
          </a:prstGeom>
          <a:solidFill>
            <a:schemeClr val="accent5">
              <a:lumMod val="60000"/>
              <a:lumOff val="40000"/>
            </a:schemeClr>
          </a:solidFill>
          <a:ln w="38100">
            <a:solidFill>
              <a:schemeClr val="accent5">
                <a:lumMod val="60000"/>
                <a:lumOff val="4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b="1" smtClean="0">
                <a:latin typeface="Meiryo UI" pitchFamily="50" charset="-128"/>
                <a:ea typeface="Meiryo UI" pitchFamily="50" charset="-128"/>
              </a:rPr>
              <a:t>これからのやりかた</a:t>
            </a:r>
            <a:endParaRPr lang="en-US" altLang="ja-JP" b="1" smtClean="0">
              <a:latin typeface="Meiryo UI" pitchFamily="50" charset="-128"/>
              <a:ea typeface="Meiryo UI" pitchFamily="50" charset="-128"/>
            </a:endParaRPr>
          </a:p>
        </p:txBody>
      </p:sp>
      <p:sp>
        <p:nvSpPr>
          <p:cNvPr id="78" name="正方形/長方形 77"/>
          <p:cNvSpPr/>
          <p:nvPr/>
        </p:nvSpPr>
        <p:spPr>
          <a:xfrm>
            <a:off x="8238525" y="863715"/>
            <a:ext cx="144000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OCR</a:t>
            </a:r>
            <a:r>
              <a:rPr lang="ja-JP" altLang="en-US" sz="1400" b="1" smtClean="0">
                <a:solidFill>
                  <a:schemeClr val="bg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bg1"/>
                </a:solidFill>
                <a:latin typeface="Meiryo UI" pitchFamily="50" charset="-128"/>
                <a:ea typeface="Meiryo UI" pitchFamily="50" charset="-128"/>
                <a:cs typeface="メイリオ" panose="020B0604030504040204" pitchFamily="50" charset="-128"/>
              </a:rPr>
              <a:t>X</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79" name="正方形/長方形 78"/>
          <p:cNvSpPr/>
          <p:nvPr/>
        </p:nvSpPr>
        <p:spPr>
          <a:xfrm>
            <a:off x="3277037" y="863715"/>
            <a:ext cx="153017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bg1"/>
                </a:solidFill>
                <a:latin typeface="Meiryo UI" pitchFamily="50" charset="-128"/>
                <a:ea typeface="Meiryo UI" pitchFamily="50" charset="-128"/>
                <a:cs typeface="メイリオ" panose="020B0604030504040204" pitchFamily="50" charset="-128"/>
              </a:rPr>
              <a:t>業務アプリ</a:t>
            </a:r>
            <a:r>
              <a:rPr lang="en-US" altLang="ja-JP" sz="1400" b="1" smtClean="0">
                <a:solidFill>
                  <a:schemeClr val="bg1"/>
                </a:solidFill>
                <a:latin typeface="Meiryo UI" pitchFamily="50" charset="-128"/>
                <a:ea typeface="Meiryo UI" pitchFamily="50" charset="-128"/>
                <a:cs typeface="メイリオ" panose="020B0604030504040204" pitchFamily="50" charset="-128"/>
              </a:rPr>
              <a:t>A</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81" name="正方形/長方形 80"/>
          <p:cNvSpPr/>
          <p:nvPr/>
        </p:nvSpPr>
        <p:spPr>
          <a:xfrm>
            <a:off x="3277037" y="1509650"/>
            <a:ext cx="153017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bg1"/>
                </a:solidFill>
                <a:latin typeface="Meiryo UI" pitchFamily="50" charset="-128"/>
                <a:ea typeface="Meiryo UI" pitchFamily="50" charset="-128"/>
                <a:cs typeface="メイリオ" panose="020B0604030504040204" pitchFamily="50" charset="-128"/>
              </a:rPr>
              <a:t>業務アプリ</a:t>
            </a:r>
            <a:r>
              <a:rPr lang="en-US" altLang="ja-JP" sz="1400" b="1" smtClean="0">
                <a:solidFill>
                  <a:schemeClr val="bg1"/>
                </a:solidFill>
                <a:latin typeface="Meiryo UI" pitchFamily="50" charset="-128"/>
                <a:ea typeface="Meiryo UI" pitchFamily="50" charset="-128"/>
                <a:cs typeface="メイリオ" panose="020B0604030504040204" pitchFamily="50" charset="-128"/>
              </a:rPr>
              <a:t>B</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82" name="正方形/長方形 81"/>
          <p:cNvSpPr/>
          <p:nvPr/>
        </p:nvSpPr>
        <p:spPr>
          <a:xfrm>
            <a:off x="3277037" y="2144005"/>
            <a:ext cx="153017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bg1"/>
                </a:solidFill>
                <a:latin typeface="Meiryo UI" pitchFamily="50" charset="-128"/>
                <a:ea typeface="Meiryo UI" pitchFamily="50" charset="-128"/>
                <a:cs typeface="メイリオ" panose="020B0604030504040204" pitchFamily="50" charset="-128"/>
              </a:rPr>
              <a:t>業務アプリ</a:t>
            </a:r>
            <a:r>
              <a:rPr lang="en-US" altLang="ja-JP" sz="1400" b="1" smtClean="0">
                <a:solidFill>
                  <a:schemeClr val="bg1"/>
                </a:solidFill>
                <a:latin typeface="Meiryo UI" pitchFamily="50" charset="-128"/>
                <a:ea typeface="Meiryo UI" pitchFamily="50" charset="-128"/>
                <a:cs typeface="メイリオ" panose="020B0604030504040204" pitchFamily="50" charset="-128"/>
              </a:rPr>
              <a:t>C</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83" name="正方形/長方形 82"/>
          <p:cNvSpPr/>
          <p:nvPr/>
        </p:nvSpPr>
        <p:spPr>
          <a:xfrm>
            <a:off x="8238525" y="1509650"/>
            <a:ext cx="144000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OCR</a:t>
            </a:r>
            <a:r>
              <a:rPr lang="ja-JP" altLang="en-US" sz="1400" b="1" smtClean="0">
                <a:solidFill>
                  <a:schemeClr val="bg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bg1"/>
                </a:solidFill>
                <a:latin typeface="Meiryo UI" pitchFamily="50" charset="-128"/>
                <a:ea typeface="Meiryo UI" pitchFamily="50" charset="-128"/>
                <a:cs typeface="メイリオ" panose="020B0604030504040204" pitchFamily="50" charset="-128"/>
              </a:rPr>
              <a:t>Y</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84" name="正方形/長方形 83"/>
          <p:cNvSpPr/>
          <p:nvPr/>
        </p:nvSpPr>
        <p:spPr>
          <a:xfrm>
            <a:off x="8238525" y="2144005"/>
            <a:ext cx="144000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OCR</a:t>
            </a:r>
            <a:r>
              <a:rPr lang="ja-JP" altLang="en-US" sz="1400" b="1" smtClean="0">
                <a:solidFill>
                  <a:schemeClr val="bg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bg1"/>
                </a:solidFill>
                <a:latin typeface="Meiryo UI" pitchFamily="50" charset="-128"/>
                <a:ea typeface="Meiryo UI" pitchFamily="50" charset="-128"/>
                <a:cs typeface="メイリオ" panose="020B0604030504040204" pitchFamily="50" charset="-128"/>
              </a:rPr>
              <a:t>Z</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86" name="正方形/長方形 85"/>
          <p:cNvSpPr/>
          <p:nvPr/>
        </p:nvSpPr>
        <p:spPr>
          <a:xfrm>
            <a:off x="8238525" y="3293985"/>
            <a:ext cx="144000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OCR</a:t>
            </a:r>
            <a:r>
              <a:rPr lang="ja-JP" altLang="en-US" sz="1400" b="1" smtClean="0">
                <a:solidFill>
                  <a:schemeClr val="bg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bg1"/>
                </a:solidFill>
                <a:latin typeface="Meiryo UI" pitchFamily="50" charset="-128"/>
                <a:ea typeface="Meiryo UI" pitchFamily="50" charset="-128"/>
                <a:cs typeface="メイリオ" panose="020B0604030504040204" pitchFamily="50" charset="-128"/>
              </a:rPr>
              <a:t>X</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87" name="正方形/長方形 86"/>
          <p:cNvSpPr/>
          <p:nvPr/>
        </p:nvSpPr>
        <p:spPr>
          <a:xfrm>
            <a:off x="3277037" y="3293985"/>
            <a:ext cx="153017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bg1"/>
                </a:solidFill>
                <a:latin typeface="Meiryo UI" pitchFamily="50" charset="-128"/>
                <a:ea typeface="Meiryo UI" pitchFamily="50" charset="-128"/>
                <a:cs typeface="メイリオ" panose="020B0604030504040204" pitchFamily="50" charset="-128"/>
              </a:rPr>
              <a:t>業務アプリ</a:t>
            </a:r>
            <a:r>
              <a:rPr lang="en-US" altLang="ja-JP" sz="1400" b="1">
                <a:solidFill>
                  <a:schemeClr val="bg1"/>
                </a:solidFill>
                <a:latin typeface="Meiryo UI" pitchFamily="50" charset="-128"/>
                <a:ea typeface="Meiryo UI" pitchFamily="50" charset="-128"/>
                <a:cs typeface="メイリオ" panose="020B0604030504040204" pitchFamily="50" charset="-128"/>
              </a:rPr>
              <a:t>A</a:t>
            </a:r>
            <a:endParaRPr lang="en-US" altLang="ja-JP" sz="1400" b="1" dirty="0">
              <a:solidFill>
                <a:schemeClr val="bg1"/>
              </a:solidFill>
              <a:latin typeface="Meiryo UI" pitchFamily="50" charset="-128"/>
              <a:ea typeface="Meiryo UI" pitchFamily="50" charset="-128"/>
              <a:cs typeface="メイリオ" panose="020B0604030504040204" pitchFamily="50" charset="-128"/>
            </a:endParaRPr>
          </a:p>
        </p:txBody>
      </p:sp>
      <p:sp>
        <p:nvSpPr>
          <p:cNvPr id="88" name="正方形/長方形 87"/>
          <p:cNvSpPr/>
          <p:nvPr/>
        </p:nvSpPr>
        <p:spPr>
          <a:xfrm>
            <a:off x="3277037" y="3930915"/>
            <a:ext cx="153017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bg1"/>
                </a:solidFill>
                <a:latin typeface="Meiryo UI" pitchFamily="50" charset="-128"/>
                <a:ea typeface="Meiryo UI" pitchFamily="50" charset="-128"/>
                <a:cs typeface="メイリオ" panose="020B0604030504040204" pitchFamily="50" charset="-128"/>
              </a:rPr>
              <a:t>業務アプリ</a:t>
            </a:r>
            <a:r>
              <a:rPr lang="en-US" altLang="ja-JP" sz="1400" b="1">
                <a:solidFill>
                  <a:schemeClr val="bg1"/>
                </a:solidFill>
                <a:latin typeface="Meiryo UI" pitchFamily="50" charset="-128"/>
                <a:ea typeface="Meiryo UI" pitchFamily="50" charset="-128"/>
                <a:cs typeface="メイリオ" panose="020B0604030504040204" pitchFamily="50" charset="-128"/>
              </a:rPr>
              <a:t>B</a:t>
            </a:r>
            <a:endParaRPr lang="en-US" altLang="ja-JP" sz="1400" b="1" dirty="0">
              <a:solidFill>
                <a:schemeClr val="bg1"/>
              </a:solidFill>
              <a:latin typeface="Meiryo UI" pitchFamily="50" charset="-128"/>
              <a:ea typeface="Meiryo UI" pitchFamily="50" charset="-128"/>
              <a:cs typeface="メイリオ" panose="020B0604030504040204" pitchFamily="50" charset="-128"/>
            </a:endParaRPr>
          </a:p>
        </p:txBody>
      </p:sp>
      <p:sp>
        <p:nvSpPr>
          <p:cNvPr id="89" name="正方形/長方形 88"/>
          <p:cNvSpPr/>
          <p:nvPr/>
        </p:nvSpPr>
        <p:spPr>
          <a:xfrm>
            <a:off x="3277037" y="4574275"/>
            <a:ext cx="153017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a:solidFill>
                  <a:schemeClr val="bg1"/>
                </a:solidFill>
                <a:latin typeface="Meiryo UI" pitchFamily="50" charset="-128"/>
                <a:ea typeface="Meiryo UI" pitchFamily="50" charset="-128"/>
                <a:cs typeface="メイリオ" panose="020B0604030504040204" pitchFamily="50" charset="-128"/>
              </a:rPr>
              <a:t>業務アプリ</a:t>
            </a:r>
            <a:r>
              <a:rPr lang="en-US" altLang="ja-JP" sz="1400" b="1">
                <a:solidFill>
                  <a:schemeClr val="bg1"/>
                </a:solidFill>
                <a:latin typeface="Meiryo UI" pitchFamily="50" charset="-128"/>
                <a:ea typeface="Meiryo UI" pitchFamily="50" charset="-128"/>
                <a:cs typeface="メイリオ" panose="020B0604030504040204" pitchFamily="50" charset="-128"/>
              </a:rPr>
              <a:t>C</a:t>
            </a:r>
            <a:endParaRPr lang="en-US" altLang="ja-JP" sz="1400" b="1" dirty="0">
              <a:solidFill>
                <a:schemeClr val="bg1"/>
              </a:solidFill>
              <a:latin typeface="Meiryo UI" pitchFamily="50" charset="-128"/>
              <a:ea typeface="Meiryo UI" pitchFamily="50" charset="-128"/>
              <a:cs typeface="メイリオ" panose="020B0604030504040204" pitchFamily="50" charset="-128"/>
            </a:endParaRPr>
          </a:p>
        </p:txBody>
      </p:sp>
      <p:sp>
        <p:nvSpPr>
          <p:cNvPr id="90" name="正方形/長方形 89"/>
          <p:cNvSpPr/>
          <p:nvPr/>
        </p:nvSpPr>
        <p:spPr>
          <a:xfrm>
            <a:off x="8238525" y="3930915"/>
            <a:ext cx="144000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OCR</a:t>
            </a:r>
            <a:r>
              <a:rPr lang="ja-JP" altLang="en-US" sz="1400" b="1" smtClean="0">
                <a:solidFill>
                  <a:schemeClr val="bg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bg1"/>
                </a:solidFill>
                <a:latin typeface="Meiryo UI" pitchFamily="50" charset="-128"/>
                <a:ea typeface="Meiryo UI" pitchFamily="50" charset="-128"/>
                <a:cs typeface="メイリオ" panose="020B0604030504040204" pitchFamily="50" charset="-128"/>
              </a:rPr>
              <a:t>Y</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95" name="正方形/長方形 94"/>
          <p:cNvSpPr/>
          <p:nvPr/>
        </p:nvSpPr>
        <p:spPr>
          <a:xfrm>
            <a:off x="8238525" y="4574275"/>
            <a:ext cx="144000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OCR</a:t>
            </a:r>
            <a:r>
              <a:rPr lang="ja-JP" altLang="en-US" sz="1400" b="1" smtClean="0">
                <a:solidFill>
                  <a:schemeClr val="bg1"/>
                </a:solidFill>
                <a:latin typeface="Meiryo UI" pitchFamily="50" charset="-128"/>
                <a:ea typeface="Meiryo UI" pitchFamily="50" charset="-128"/>
                <a:cs typeface="メイリオ" panose="020B0604030504040204" pitchFamily="50" charset="-128"/>
              </a:rPr>
              <a:t>エンジン</a:t>
            </a:r>
            <a:r>
              <a:rPr lang="en-US" altLang="ja-JP" sz="1400" b="1" smtClean="0">
                <a:solidFill>
                  <a:schemeClr val="bg1"/>
                </a:solidFill>
                <a:latin typeface="Meiryo UI" pitchFamily="50" charset="-128"/>
                <a:ea typeface="Meiryo UI" pitchFamily="50" charset="-128"/>
                <a:cs typeface="メイリオ" panose="020B0604030504040204" pitchFamily="50" charset="-128"/>
              </a:rPr>
              <a:t>Z</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97" name="正方形/長方形 96"/>
          <p:cNvSpPr/>
          <p:nvPr/>
        </p:nvSpPr>
        <p:spPr>
          <a:xfrm>
            <a:off x="5856866" y="3696845"/>
            <a:ext cx="1332000" cy="900140"/>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ICR</a:t>
            </a:r>
            <a:r>
              <a:rPr lang="ja-JP" altLang="en-US" sz="1400" b="1" smtClean="0">
                <a:solidFill>
                  <a:schemeClr val="tx1"/>
                </a:solidFill>
                <a:latin typeface="Meiryo UI" pitchFamily="50" charset="-128"/>
                <a:ea typeface="Meiryo UI" pitchFamily="50" charset="-128"/>
                <a:cs typeface="メイリオ" panose="020B0604030504040204" pitchFamily="50" charset="-128"/>
              </a:rPr>
              <a:t>制御</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コンポーネント</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cxnSp>
        <p:nvCxnSpPr>
          <p:cNvPr id="3" name="直線矢印コネクタ 2"/>
          <p:cNvCxnSpPr>
            <a:stCxn id="79" idx="3"/>
            <a:endCxn id="78" idx="1"/>
          </p:cNvCxnSpPr>
          <p:nvPr/>
        </p:nvCxnSpPr>
        <p:spPr>
          <a:xfrm>
            <a:off x="4807207" y="1079715"/>
            <a:ext cx="3431318" cy="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8" name="直線矢印コネクタ 97"/>
          <p:cNvCxnSpPr>
            <a:stCxn id="79" idx="3"/>
            <a:endCxn id="83" idx="1"/>
          </p:cNvCxnSpPr>
          <p:nvPr/>
        </p:nvCxnSpPr>
        <p:spPr>
          <a:xfrm>
            <a:off x="4807207" y="1079715"/>
            <a:ext cx="3431318" cy="645935"/>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9" name="直線矢印コネクタ 98"/>
          <p:cNvCxnSpPr>
            <a:stCxn id="81" idx="3"/>
            <a:endCxn id="84" idx="1"/>
          </p:cNvCxnSpPr>
          <p:nvPr/>
        </p:nvCxnSpPr>
        <p:spPr>
          <a:xfrm>
            <a:off x="4807207" y="1725650"/>
            <a:ext cx="3431318" cy="634355"/>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a:stCxn id="82" idx="3"/>
            <a:endCxn id="84" idx="1"/>
          </p:cNvCxnSpPr>
          <p:nvPr/>
        </p:nvCxnSpPr>
        <p:spPr>
          <a:xfrm>
            <a:off x="4807207" y="2360005"/>
            <a:ext cx="3431318" cy="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a:stCxn id="82" idx="3"/>
            <a:endCxn id="78" idx="1"/>
          </p:cNvCxnSpPr>
          <p:nvPr/>
        </p:nvCxnSpPr>
        <p:spPr>
          <a:xfrm flipV="1">
            <a:off x="4807207" y="1079715"/>
            <a:ext cx="3431318" cy="128029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2" name="四角形吹き出し 101"/>
          <p:cNvSpPr/>
          <p:nvPr/>
        </p:nvSpPr>
        <p:spPr>
          <a:xfrm>
            <a:off x="184545" y="1358770"/>
            <a:ext cx="2846409" cy="770964"/>
          </a:xfrm>
          <a:prstGeom prst="wedgeRectCallout">
            <a:avLst>
              <a:gd name="adj1" fmla="val 51530"/>
              <a:gd name="adj2" fmla="val -73984"/>
            </a:avLst>
          </a:prstGeom>
          <a:solidFill>
            <a:schemeClr val="bg1"/>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15" name="テキスト ボックス 114"/>
          <p:cNvSpPr txBox="1"/>
          <p:nvPr/>
        </p:nvSpPr>
        <p:spPr>
          <a:xfrm>
            <a:off x="132059" y="2213865"/>
            <a:ext cx="3135795" cy="738664"/>
          </a:xfrm>
          <a:prstGeom prst="rect">
            <a:avLst/>
          </a:prstGeom>
          <a:noFill/>
        </p:spPr>
        <p:txBody>
          <a:bodyPr wrap="none" rtlCol="0">
            <a:spAutoFit/>
          </a:bodyPr>
          <a:lstStyle/>
          <a:p>
            <a:pPr marL="177800" indent="-177800">
              <a:buFont typeface="Wingdings" panose="05000000000000000000" pitchFamily="2" charset="2"/>
              <a:buChar char="l"/>
            </a:pPr>
            <a:r>
              <a:rPr lang="ja-JP" altLang="en-US" sz="1400" b="1">
                <a:solidFill>
                  <a:srgbClr val="FF0000"/>
                </a:solidFill>
                <a:latin typeface="Meiryo UI" pitchFamily="50" charset="-128"/>
                <a:ea typeface="Meiryo UI" pitchFamily="50" charset="-128"/>
                <a:cs typeface="Meiryo UI" pitchFamily="50" charset="-128"/>
              </a:rPr>
              <a:t>プログラミングでスクラッチから開発</a:t>
            </a:r>
            <a:endParaRPr lang="en-US" altLang="ja-JP" sz="1400" b="1">
              <a:solidFill>
                <a:srgbClr val="FF0000"/>
              </a:solidFill>
              <a:latin typeface="Meiryo UI" pitchFamily="50" charset="-128"/>
              <a:ea typeface="Meiryo UI" pitchFamily="50" charset="-128"/>
              <a:cs typeface="Meiryo UI" pitchFamily="50" charset="-128"/>
            </a:endParaRPr>
          </a:p>
          <a:p>
            <a:pPr marL="177800" indent="-177800">
              <a:buFont typeface="Wingdings" panose="05000000000000000000" pitchFamily="2" charset="2"/>
              <a:buChar char="l"/>
            </a:pPr>
            <a:r>
              <a:rPr lang="ja-JP" altLang="en-US" sz="1400" b="1" smtClean="0">
                <a:solidFill>
                  <a:srgbClr val="FF0000"/>
                </a:solidFill>
                <a:latin typeface="Meiryo UI" pitchFamily="50" charset="-128"/>
                <a:ea typeface="Meiryo UI" pitchFamily="50" charset="-128"/>
                <a:cs typeface="Meiryo UI" pitchFamily="50" charset="-128"/>
              </a:rPr>
              <a:t>業務アプリごとに</a:t>
            </a:r>
            <a:r>
              <a:rPr lang="ja-JP" altLang="en-US" sz="1400" b="1">
                <a:solidFill>
                  <a:srgbClr val="FF0000"/>
                </a:solidFill>
                <a:latin typeface="Meiryo UI" pitchFamily="50" charset="-128"/>
                <a:ea typeface="Meiryo UI" pitchFamily="50" charset="-128"/>
                <a:cs typeface="Meiryo UI" pitchFamily="50" charset="-128"/>
              </a:rPr>
              <a:t>ロジックを開発</a:t>
            </a:r>
            <a:endParaRPr lang="en-US" altLang="ja-JP" sz="1400" b="1">
              <a:solidFill>
                <a:srgbClr val="FF0000"/>
              </a:solidFill>
              <a:latin typeface="Meiryo UI" pitchFamily="50" charset="-128"/>
              <a:ea typeface="Meiryo UI" pitchFamily="50" charset="-128"/>
              <a:cs typeface="Meiryo UI" pitchFamily="50" charset="-128"/>
            </a:endParaRPr>
          </a:p>
          <a:p>
            <a:pPr marL="177800" indent="-177800">
              <a:buFont typeface="Wingdings" panose="05000000000000000000" pitchFamily="2" charset="2"/>
              <a:buChar char="l"/>
            </a:pPr>
            <a:r>
              <a:rPr lang="ja-JP" altLang="en-US" sz="1400" b="1" smtClean="0">
                <a:solidFill>
                  <a:srgbClr val="FF0000"/>
                </a:solidFill>
                <a:latin typeface="Meiryo UI" pitchFamily="50" charset="-128"/>
                <a:ea typeface="Meiryo UI" pitchFamily="50" charset="-128"/>
                <a:cs typeface="Meiryo UI" pitchFamily="50" charset="-128"/>
              </a:rPr>
              <a:t>業務アプリごとに</a:t>
            </a:r>
            <a:r>
              <a:rPr lang="en-US" altLang="ja-JP" sz="1400" b="1" smtClean="0">
                <a:solidFill>
                  <a:srgbClr val="FF0000"/>
                </a:solidFill>
                <a:latin typeface="Meiryo UI" pitchFamily="50" charset="-128"/>
                <a:ea typeface="Meiryo UI" pitchFamily="50" charset="-128"/>
                <a:cs typeface="Meiryo UI" pitchFamily="50" charset="-128"/>
              </a:rPr>
              <a:t>OCR</a:t>
            </a:r>
            <a:r>
              <a:rPr lang="ja-JP" altLang="en-US" sz="1400" b="1" smtClean="0">
                <a:solidFill>
                  <a:srgbClr val="FF0000"/>
                </a:solidFill>
                <a:latin typeface="Meiryo UI" pitchFamily="50" charset="-128"/>
                <a:ea typeface="Meiryo UI" pitchFamily="50" charset="-128"/>
                <a:cs typeface="Meiryo UI" pitchFamily="50" charset="-128"/>
              </a:rPr>
              <a:t>エンジンを選定</a:t>
            </a:r>
            <a:endParaRPr lang="en-US" altLang="ja-JP" sz="1400" b="1" smtClean="0">
              <a:solidFill>
                <a:srgbClr val="FF0000"/>
              </a:solidFill>
              <a:latin typeface="Meiryo UI" pitchFamily="50" charset="-128"/>
              <a:ea typeface="Meiryo UI" pitchFamily="50" charset="-128"/>
              <a:cs typeface="Meiryo UI" pitchFamily="50" charset="-128"/>
            </a:endParaRPr>
          </a:p>
        </p:txBody>
      </p:sp>
      <p:cxnSp>
        <p:nvCxnSpPr>
          <p:cNvPr id="118" name="直線矢印コネクタ 117"/>
          <p:cNvCxnSpPr>
            <a:stCxn id="87" idx="3"/>
          </p:cNvCxnSpPr>
          <p:nvPr/>
        </p:nvCxnSpPr>
        <p:spPr>
          <a:xfrm>
            <a:off x="4807207" y="3509985"/>
            <a:ext cx="1049659" cy="54690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p:cNvCxnSpPr>
            <a:stCxn id="88" idx="3"/>
            <a:endCxn id="97" idx="1"/>
          </p:cNvCxnSpPr>
          <p:nvPr/>
        </p:nvCxnSpPr>
        <p:spPr>
          <a:xfrm>
            <a:off x="4807207" y="4146915"/>
            <a:ext cx="1049659" cy="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4" name="直線矢印コネクタ 133"/>
          <p:cNvCxnSpPr>
            <a:stCxn id="89" idx="3"/>
          </p:cNvCxnSpPr>
          <p:nvPr/>
        </p:nvCxnSpPr>
        <p:spPr>
          <a:xfrm flipV="1">
            <a:off x="4807207" y="4268245"/>
            <a:ext cx="1049659" cy="52203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6" name="直線矢印コネクタ 135"/>
          <p:cNvCxnSpPr>
            <a:stCxn id="97" idx="3"/>
            <a:endCxn id="90" idx="1"/>
          </p:cNvCxnSpPr>
          <p:nvPr/>
        </p:nvCxnSpPr>
        <p:spPr>
          <a:xfrm>
            <a:off x="7188866" y="4146915"/>
            <a:ext cx="1049659" cy="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7" name="直線矢印コネクタ 136"/>
          <p:cNvCxnSpPr>
            <a:endCxn id="95" idx="1"/>
          </p:cNvCxnSpPr>
          <p:nvPr/>
        </p:nvCxnSpPr>
        <p:spPr>
          <a:xfrm>
            <a:off x="7188866" y="4326915"/>
            <a:ext cx="1049659" cy="46336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8" name="直線矢印コネクタ 137"/>
          <p:cNvCxnSpPr>
            <a:endCxn id="86" idx="1"/>
          </p:cNvCxnSpPr>
          <p:nvPr/>
        </p:nvCxnSpPr>
        <p:spPr>
          <a:xfrm flipV="1">
            <a:off x="7177928" y="3509985"/>
            <a:ext cx="1060597" cy="501895"/>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9" name="直線矢印コネクタ 138"/>
          <p:cNvCxnSpPr>
            <a:stCxn id="79" idx="3"/>
            <a:endCxn id="84" idx="1"/>
          </p:cNvCxnSpPr>
          <p:nvPr/>
        </p:nvCxnSpPr>
        <p:spPr>
          <a:xfrm>
            <a:off x="4807207" y="1079715"/>
            <a:ext cx="3431318" cy="1280290"/>
          </a:xfrm>
          <a:prstGeom prst="straightConnector1">
            <a:avLst/>
          </a:prstGeom>
          <a:ln w="38100">
            <a:solidFill>
              <a:schemeClr val="tx1"/>
            </a:solidFill>
            <a:prstDash val="solid"/>
            <a:headEnd type="oval"/>
            <a:tailEnd type="triangle" w="med" len="med"/>
          </a:ln>
          <a:effectLst/>
        </p:spPr>
        <p:style>
          <a:lnRef idx="2">
            <a:schemeClr val="accent1"/>
          </a:lnRef>
          <a:fillRef idx="0">
            <a:schemeClr val="accent1"/>
          </a:fillRef>
          <a:effectRef idx="1">
            <a:schemeClr val="accent1"/>
          </a:effectRef>
          <a:fontRef idx="minor">
            <a:schemeClr val="tx1"/>
          </a:fontRef>
        </p:style>
      </p:cxnSp>
      <p:sp>
        <p:nvSpPr>
          <p:cNvPr id="140" name="四角形吹き出し 139"/>
          <p:cNvSpPr/>
          <p:nvPr/>
        </p:nvSpPr>
        <p:spPr>
          <a:xfrm>
            <a:off x="3852395" y="5230663"/>
            <a:ext cx="2846409" cy="943642"/>
          </a:xfrm>
          <a:prstGeom prst="wedgeRectCallout">
            <a:avLst>
              <a:gd name="adj1" fmla="val 42309"/>
              <a:gd name="adj2" fmla="val -114925"/>
            </a:avLst>
          </a:prstGeom>
          <a:solidFill>
            <a:schemeClr val="bg1"/>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t"/>
          <a:lstStyle/>
          <a:p>
            <a:r>
              <a:rPr lang="ja-JP" altLang="en-US" sz="1400" b="1" smtClean="0">
                <a:latin typeface="Meiryo UI" pitchFamily="50" charset="-128"/>
                <a:ea typeface="Meiryo UI" pitchFamily="50" charset="-128"/>
              </a:rPr>
              <a:t>業務アプリ</a:t>
            </a:r>
            <a:r>
              <a:rPr lang="en-US" altLang="ja-JP" sz="1400" b="1" smtClean="0">
                <a:latin typeface="Meiryo UI" pitchFamily="50" charset="-128"/>
                <a:ea typeface="Meiryo UI" pitchFamily="50" charset="-128"/>
              </a:rPr>
              <a:t>A</a:t>
            </a:r>
            <a:r>
              <a:rPr lang="ja-JP" altLang="en-US" sz="1400" b="1" smtClean="0">
                <a:latin typeface="Meiryo UI" pitchFamily="50" charset="-128"/>
                <a:ea typeface="Meiryo UI" pitchFamily="50" charset="-128"/>
              </a:rPr>
              <a:t>用設定</a:t>
            </a:r>
            <a:endParaRPr kumimoji="1" lang="en-US" altLang="ja-JP" sz="1400" b="1" smtClean="0">
              <a:latin typeface="Meiryo UI" pitchFamily="50" charset="-128"/>
              <a:ea typeface="Meiryo UI" pitchFamily="50" charset="-128"/>
            </a:endParaRPr>
          </a:p>
        </p:txBody>
      </p:sp>
      <p:pic>
        <p:nvPicPr>
          <p:cNvPr id="51" name="図 50"/>
          <p:cNvPicPr>
            <a:picLocks noChangeAspect="1"/>
          </p:cNvPicPr>
          <p:nvPr/>
        </p:nvPicPr>
        <p:blipFill>
          <a:blip r:embed="rId3"/>
          <a:stretch>
            <a:fillRect/>
          </a:stretch>
        </p:blipFill>
        <p:spPr>
          <a:xfrm>
            <a:off x="463313" y="1342380"/>
            <a:ext cx="2288872" cy="781475"/>
          </a:xfrm>
          <a:prstGeom prst="rect">
            <a:avLst/>
          </a:prstGeom>
        </p:spPr>
      </p:pic>
      <p:pic>
        <p:nvPicPr>
          <p:cNvPr id="142" name="図 141"/>
          <p:cNvPicPr>
            <a:picLocks noChangeAspect="1"/>
          </p:cNvPicPr>
          <p:nvPr/>
        </p:nvPicPr>
        <p:blipFill>
          <a:blip r:embed="rId3"/>
          <a:stretch>
            <a:fillRect/>
          </a:stretch>
        </p:blipFill>
        <p:spPr>
          <a:xfrm>
            <a:off x="4312152" y="5311746"/>
            <a:ext cx="2288872" cy="781475"/>
          </a:xfrm>
          <a:prstGeom prst="rect">
            <a:avLst/>
          </a:prstGeom>
        </p:spPr>
      </p:pic>
      <p:sp>
        <p:nvSpPr>
          <p:cNvPr id="144" name="テキスト ボックス 143"/>
          <p:cNvSpPr txBox="1"/>
          <p:nvPr/>
        </p:nvSpPr>
        <p:spPr>
          <a:xfrm>
            <a:off x="137465" y="3699030"/>
            <a:ext cx="3103735" cy="1169551"/>
          </a:xfrm>
          <a:prstGeom prst="rect">
            <a:avLst/>
          </a:prstGeom>
          <a:noFill/>
        </p:spPr>
        <p:txBody>
          <a:bodyPr wrap="none" rtlCol="0">
            <a:spAutoFit/>
          </a:bodyPr>
          <a:lstStyle/>
          <a:p>
            <a:pPr marL="177800" indent="-177800">
              <a:buFont typeface="Wingdings" panose="05000000000000000000" pitchFamily="2" charset="2"/>
              <a:buChar char="l"/>
            </a:pPr>
            <a:r>
              <a:rPr lang="ja-JP" altLang="en-US" sz="1400" b="1" smtClean="0">
                <a:solidFill>
                  <a:srgbClr val="0070C0"/>
                </a:solidFill>
                <a:latin typeface="Meiryo UI" pitchFamily="50" charset="-128"/>
                <a:ea typeface="Meiryo UI" pitchFamily="50" charset="-128"/>
                <a:cs typeface="Meiryo UI" pitchFamily="50" charset="-128"/>
              </a:rPr>
              <a:t>設定型で認識処理を構成できる</a:t>
            </a:r>
            <a:endParaRPr lang="en-US" altLang="ja-JP" sz="1400" b="1" smtClean="0">
              <a:solidFill>
                <a:srgbClr val="0070C0"/>
              </a:solidFill>
              <a:latin typeface="Meiryo UI" pitchFamily="50" charset="-128"/>
              <a:ea typeface="Meiryo UI" pitchFamily="50" charset="-128"/>
              <a:cs typeface="Meiryo UI" pitchFamily="50" charset="-128"/>
            </a:endParaRPr>
          </a:p>
          <a:p>
            <a:pPr marL="177800" indent="-177800">
              <a:buFont typeface="Wingdings" panose="05000000000000000000" pitchFamily="2" charset="2"/>
              <a:buChar char="l"/>
            </a:pPr>
            <a:r>
              <a:rPr lang="ja-JP" altLang="en-US" sz="1400" b="1" smtClean="0">
                <a:solidFill>
                  <a:srgbClr val="0070C0"/>
                </a:solidFill>
                <a:latin typeface="Meiryo UI" pitchFamily="50" charset="-128"/>
                <a:ea typeface="Meiryo UI" pitchFamily="50" charset="-128"/>
                <a:cs typeface="Meiryo UI" pitchFamily="50" charset="-128"/>
              </a:rPr>
              <a:t>テンプレートを他案件へ横展開可能</a:t>
            </a:r>
            <a:endParaRPr lang="en-US" altLang="ja-JP" sz="1400" b="1" smtClean="0">
              <a:solidFill>
                <a:srgbClr val="0070C0"/>
              </a:solidFill>
              <a:latin typeface="Meiryo UI" pitchFamily="50" charset="-128"/>
              <a:ea typeface="Meiryo UI" pitchFamily="50" charset="-128"/>
              <a:cs typeface="Meiryo UI" pitchFamily="50" charset="-128"/>
            </a:endParaRPr>
          </a:p>
          <a:p>
            <a:pPr marL="177800" indent="-177800">
              <a:buFont typeface="Wingdings" panose="05000000000000000000" pitchFamily="2" charset="2"/>
              <a:buChar char="l"/>
            </a:pPr>
            <a:r>
              <a:rPr lang="ja-JP" altLang="en-US" sz="1400" b="1" smtClean="0">
                <a:solidFill>
                  <a:srgbClr val="0070C0"/>
                </a:solidFill>
                <a:latin typeface="Meiryo UI" pitchFamily="50" charset="-128"/>
                <a:ea typeface="Meiryo UI" pitchFamily="50" charset="-128"/>
                <a:cs typeface="Meiryo UI" pitchFamily="50" charset="-128"/>
              </a:rPr>
              <a:t>テンプレートでは</a:t>
            </a:r>
            <a:r>
              <a:rPr lang="en-US" altLang="ja-JP" sz="1400" b="1" smtClean="0">
                <a:solidFill>
                  <a:srgbClr val="0070C0"/>
                </a:solidFill>
                <a:latin typeface="Meiryo UI" pitchFamily="50" charset="-128"/>
                <a:ea typeface="Meiryo UI" pitchFamily="50" charset="-128"/>
                <a:cs typeface="Meiryo UI" pitchFamily="50" charset="-128"/>
              </a:rPr>
              <a:t>OCR</a:t>
            </a:r>
            <a:r>
              <a:rPr lang="ja-JP" altLang="en-US" sz="1400" b="1" smtClean="0">
                <a:solidFill>
                  <a:srgbClr val="0070C0"/>
                </a:solidFill>
                <a:latin typeface="Meiryo UI" pitchFamily="50" charset="-128"/>
                <a:ea typeface="Meiryo UI" pitchFamily="50" charset="-128"/>
                <a:cs typeface="Meiryo UI" pitchFamily="50" charset="-128"/>
              </a:rPr>
              <a:t>エンジンが</a:t>
            </a:r>
            <a:r>
              <a:rPr lang="en-US" altLang="ja-JP" sz="1400" b="1" smtClean="0">
                <a:solidFill>
                  <a:srgbClr val="0070C0"/>
                </a:solidFill>
                <a:latin typeface="Meiryo UI" pitchFamily="50" charset="-128"/>
                <a:ea typeface="Meiryo UI" pitchFamily="50" charset="-128"/>
                <a:cs typeface="Meiryo UI" pitchFamily="50" charset="-128"/>
              </a:rPr>
              <a:t/>
            </a:r>
            <a:br>
              <a:rPr lang="en-US" altLang="ja-JP" sz="1400" b="1" smtClean="0">
                <a:solidFill>
                  <a:srgbClr val="0070C0"/>
                </a:solidFill>
                <a:latin typeface="Meiryo UI" pitchFamily="50" charset="-128"/>
                <a:ea typeface="Meiryo UI" pitchFamily="50" charset="-128"/>
                <a:cs typeface="Meiryo UI" pitchFamily="50" charset="-128"/>
              </a:rPr>
            </a:br>
            <a:r>
              <a:rPr lang="ja-JP" altLang="en-US" sz="1400" b="1" smtClean="0">
                <a:solidFill>
                  <a:srgbClr val="0070C0"/>
                </a:solidFill>
                <a:latin typeface="Meiryo UI" pitchFamily="50" charset="-128"/>
                <a:ea typeface="Meiryo UI" pitchFamily="50" charset="-128"/>
                <a:cs typeface="Meiryo UI" pitchFamily="50" charset="-128"/>
              </a:rPr>
              <a:t>事前に選定されている</a:t>
            </a:r>
            <a:endParaRPr lang="en-US" altLang="ja-JP" sz="1400" b="1" smtClean="0">
              <a:solidFill>
                <a:srgbClr val="0070C0"/>
              </a:solidFill>
              <a:latin typeface="Meiryo UI" pitchFamily="50" charset="-128"/>
              <a:ea typeface="Meiryo UI" pitchFamily="50" charset="-128"/>
              <a:cs typeface="Meiryo UI" pitchFamily="50" charset="-128"/>
            </a:endParaRPr>
          </a:p>
          <a:p>
            <a:pPr marL="177800" indent="-177800">
              <a:buFont typeface="Wingdings" panose="05000000000000000000" pitchFamily="2" charset="2"/>
              <a:buChar char="l"/>
            </a:pPr>
            <a:r>
              <a:rPr lang="en-US" altLang="ja-JP" sz="1400" b="1" smtClean="0">
                <a:solidFill>
                  <a:srgbClr val="0070C0"/>
                </a:solidFill>
                <a:latin typeface="Meiryo UI" pitchFamily="50" charset="-128"/>
                <a:ea typeface="Meiryo UI" pitchFamily="50" charset="-128"/>
                <a:cs typeface="Meiryo UI" pitchFamily="50" charset="-128"/>
              </a:rPr>
              <a:t>OCR</a:t>
            </a:r>
            <a:r>
              <a:rPr lang="ja-JP" altLang="en-US" sz="1400" b="1" smtClean="0">
                <a:solidFill>
                  <a:srgbClr val="0070C0"/>
                </a:solidFill>
                <a:latin typeface="Meiryo UI" pitchFamily="50" charset="-128"/>
                <a:ea typeface="Meiryo UI" pitchFamily="50" charset="-128"/>
                <a:cs typeface="Meiryo UI" pitchFamily="50" charset="-128"/>
              </a:rPr>
              <a:t>エンジンを他エンジンに変更可能</a:t>
            </a:r>
            <a:endParaRPr lang="en-US" altLang="ja-JP" sz="1400" b="1" smtClean="0">
              <a:solidFill>
                <a:srgbClr val="0070C0"/>
              </a:solidFill>
              <a:latin typeface="Meiryo UI" pitchFamily="50" charset="-128"/>
              <a:ea typeface="Meiryo UI" pitchFamily="50" charset="-128"/>
              <a:cs typeface="Meiryo UI" pitchFamily="50" charset="-128"/>
            </a:endParaRPr>
          </a:p>
        </p:txBody>
      </p:sp>
      <p:sp>
        <p:nvSpPr>
          <p:cNvPr id="146" name="四角形吹き出し 145"/>
          <p:cNvSpPr/>
          <p:nvPr/>
        </p:nvSpPr>
        <p:spPr>
          <a:xfrm>
            <a:off x="6561536" y="2872564"/>
            <a:ext cx="1451804" cy="504166"/>
          </a:xfrm>
          <a:prstGeom prst="wedgeRectCallout">
            <a:avLst>
              <a:gd name="adj1" fmla="val -47076"/>
              <a:gd name="adj2" fmla="val 100932"/>
            </a:avLst>
          </a:prstGeom>
          <a:solidFill>
            <a:schemeClr val="bg1"/>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sz="1400" b="1" smtClean="0">
                <a:latin typeface="Meiryo UI" pitchFamily="50" charset="-128"/>
                <a:ea typeface="Meiryo UI" pitchFamily="50" charset="-128"/>
              </a:rPr>
              <a:t>業務アプリ</a:t>
            </a:r>
            <a:r>
              <a:rPr lang="en-US" altLang="ja-JP" sz="1400" b="1" smtClean="0">
                <a:latin typeface="Meiryo UI" pitchFamily="50" charset="-128"/>
                <a:ea typeface="Meiryo UI" pitchFamily="50" charset="-128"/>
              </a:rPr>
              <a:t>C</a:t>
            </a:r>
            <a:r>
              <a:rPr lang="ja-JP" altLang="en-US" sz="1400" b="1" smtClean="0">
                <a:latin typeface="Meiryo UI" pitchFamily="50" charset="-128"/>
                <a:ea typeface="Meiryo UI" pitchFamily="50" charset="-128"/>
              </a:rPr>
              <a:t>用</a:t>
            </a:r>
            <a:endParaRPr lang="en-US" altLang="ja-JP" sz="1400" b="1" smtClean="0">
              <a:latin typeface="Meiryo UI" pitchFamily="50" charset="-128"/>
              <a:ea typeface="Meiryo UI" pitchFamily="50" charset="-128"/>
            </a:endParaRPr>
          </a:p>
          <a:p>
            <a:r>
              <a:rPr lang="ja-JP" altLang="en-US" sz="1400" b="1" smtClean="0">
                <a:latin typeface="Meiryo UI" pitchFamily="50" charset="-128"/>
                <a:ea typeface="Meiryo UI" pitchFamily="50" charset="-128"/>
              </a:rPr>
              <a:t>設定</a:t>
            </a:r>
            <a:endParaRPr kumimoji="1" lang="en-US" altLang="ja-JP" sz="1400" b="1" smtClean="0">
              <a:latin typeface="Meiryo UI" pitchFamily="50" charset="-128"/>
              <a:ea typeface="Meiryo UI" pitchFamily="50" charset="-128"/>
            </a:endParaRPr>
          </a:p>
        </p:txBody>
      </p:sp>
      <p:sp>
        <p:nvSpPr>
          <p:cNvPr id="147" name="四角形吹き出し 146"/>
          <p:cNvSpPr/>
          <p:nvPr/>
        </p:nvSpPr>
        <p:spPr>
          <a:xfrm>
            <a:off x="5037268" y="2872564"/>
            <a:ext cx="1451804" cy="504166"/>
          </a:xfrm>
          <a:prstGeom prst="wedgeRectCallout">
            <a:avLst>
              <a:gd name="adj1" fmla="val 47983"/>
              <a:gd name="adj2" fmla="val 100932"/>
            </a:avLst>
          </a:prstGeom>
          <a:solidFill>
            <a:schemeClr val="bg1"/>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r>
              <a:rPr lang="ja-JP" altLang="en-US" sz="1400" b="1" smtClean="0">
                <a:latin typeface="Meiryo UI" pitchFamily="50" charset="-128"/>
                <a:ea typeface="Meiryo UI" pitchFamily="50" charset="-128"/>
              </a:rPr>
              <a:t>業務アプリ</a:t>
            </a:r>
            <a:r>
              <a:rPr lang="en-US" altLang="ja-JP" sz="1400" b="1" smtClean="0">
                <a:latin typeface="Meiryo UI" pitchFamily="50" charset="-128"/>
                <a:ea typeface="Meiryo UI" pitchFamily="50" charset="-128"/>
              </a:rPr>
              <a:t>B</a:t>
            </a:r>
            <a:r>
              <a:rPr lang="ja-JP" altLang="en-US" sz="1400" b="1" smtClean="0">
                <a:latin typeface="Meiryo UI" pitchFamily="50" charset="-128"/>
                <a:ea typeface="Meiryo UI" pitchFamily="50" charset="-128"/>
              </a:rPr>
              <a:t>用</a:t>
            </a:r>
            <a:endParaRPr lang="en-US" altLang="ja-JP" sz="1400" b="1" smtClean="0">
              <a:latin typeface="Meiryo UI" pitchFamily="50" charset="-128"/>
              <a:ea typeface="Meiryo UI" pitchFamily="50" charset="-128"/>
            </a:endParaRPr>
          </a:p>
          <a:p>
            <a:r>
              <a:rPr lang="ja-JP" altLang="en-US" sz="1400" b="1" smtClean="0">
                <a:latin typeface="Meiryo UI" pitchFamily="50" charset="-128"/>
                <a:ea typeface="Meiryo UI" pitchFamily="50" charset="-128"/>
              </a:rPr>
              <a:t>設定</a:t>
            </a:r>
            <a:endParaRPr kumimoji="1" lang="en-US" altLang="ja-JP" sz="1400" b="1" smtClean="0">
              <a:latin typeface="Meiryo UI" pitchFamily="50" charset="-128"/>
              <a:ea typeface="Meiryo UI" pitchFamily="50" charset="-128"/>
            </a:endParaRPr>
          </a:p>
        </p:txBody>
      </p:sp>
      <p:sp>
        <p:nvSpPr>
          <p:cNvPr id="148" name="正方形/長方形 147"/>
          <p:cNvSpPr/>
          <p:nvPr/>
        </p:nvSpPr>
        <p:spPr>
          <a:xfrm>
            <a:off x="8238365" y="5544235"/>
            <a:ext cx="1440000" cy="432000"/>
          </a:xfrm>
          <a:prstGeom prst="rect">
            <a:avLst/>
          </a:prstGeom>
          <a:solidFill>
            <a:schemeClr val="tx1">
              <a:lumMod val="50000"/>
              <a:lumOff val="5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OCR</a:t>
            </a:r>
            <a:r>
              <a:rPr lang="ja-JP" altLang="en-US" sz="1400" b="1" smtClean="0">
                <a:solidFill>
                  <a:schemeClr val="bg1"/>
                </a:solidFill>
                <a:latin typeface="Meiryo UI" pitchFamily="50" charset="-128"/>
                <a:ea typeface="Meiryo UI" pitchFamily="50" charset="-128"/>
                <a:cs typeface="メイリオ" panose="020B0604030504040204" pitchFamily="50" charset="-128"/>
              </a:rPr>
              <a:t>エンジン</a:t>
            </a:r>
            <a:r>
              <a:rPr lang="en-US" altLang="ja-JP" sz="1400" b="1">
                <a:solidFill>
                  <a:schemeClr val="bg1"/>
                </a:solidFill>
                <a:latin typeface="Meiryo UI" pitchFamily="50" charset="-128"/>
                <a:ea typeface="Meiryo UI" pitchFamily="50" charset="-128"/>
                <a:cs typeface="メイリオ" panose="020B0604030504040204" pitchFamily="50" charset="-128"/>
              </a:rPr>
              <a:t>α</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149" name="右矢印 148"/>
          <p:cNvSpPr/>
          <p:nvPr/>
        </p:nvSpPr>
        <p:spPr>
          <a:xfrm rot="16200000" flipV="1">
            <a:off x="8778505" y="5052403"/>
            <a:ext cx="360041" cy="450050"/>
          </a:xfrm>
          <a:prstGeom prst="rightArrow">
            <a:avLst/>
          </a:prstGeom>
          <a:solidFill>
            <a:schemeClr val="tx1"/>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50" name="テキスト ボックス 149"/>
          <p:cNvSpPr txBox="1"/>
          <p:nvPr/>
        </p:nvSpPr>
        <p:spPr>
          <a:xfrm>
            <a:off x="7383270" y="5123540"/>
            <a:ext cx="1399743" cy="307777"/>
          </a:xfrm>
          <a:prstGeom prst="rect">
            <a:avLst/>
          </a:prstGeom>
          <a:noFill/>
        </p:spPr>
        <p:txBody>
          <a:bodyPr wrap="none" rtlCol="0">
            <a:spAutoFit/>
          </a:bodyPr>
          <a:lstStyle/>
          <a:p>
            <a:pPr algn="ctr"/>
            <a:r>
              <a:rPr lang="ja-JP" altLang="en-US" sz="1400" b="1" smtClean="0">
                <a:latin typeface="Meiryo UI" pitchFamily="50" charset="-128"/>
                <a:ea typeface="Meiryo UI" pitchFamily="50" charset="-128"/>
                <a:cs typeface="Meiryo UI" pitchFamily="50" charset="-128"/>
              </a:rPr>
              <a:t>後から追加可能</a:t>
            </a:r>
            <a:endParaRPr lang="en-US" altLang="ja-JP" sz="1400" b="1"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399022599"/>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5</a:t>
            </a:fld>
            <a:endParaRPr lang="ja-JP" altLang="en-US" dirty="0" smtClean="0">
              <a:solidFill>
                <a:prstClr val="black"/>
              </a:solidFill>
            </a:endParaRPr>
          </a:p>
        </p:txBody>
      </p:sp>
      <p:sp>
        <p:nvSpPr>
          <p:cNvPr id="59" name="テキスト ボックス 58"/>
          <p:cNvSpPr txBox="1">
            <a:spLocks noChangeArrowheads="1"/>
          </p:cNvSpPr>
          <p:nvPr/>
        </p:nvSpPr>
        <p:spPr bwMode="auto">
          <a:xfrm>
            <a:off x="182470" y="728700"/>
            <a:ext cx="9458260" cy="646331"/>
          </a:xfrm>
          <a:prstGeom prst="rect">
            <a:avLst/>
          </a:prstGeom>
          <a:noFill/>
          <a:ln w="9525">
            <a:noFill/>
            <a:miter lim="800000"/>
            <a:headEnd/>
            <a:tailEnd/>
          </a:ln>
        </p:spPr>
        <p:txBody>
          <a:bodyPr wrap="square">
            <a:spAutoFit/>
          </a:bodyPr>
          <a:lstStyle/>
          <a:p>
            <a:pPr marL="342900" lvl="2" indent="-342900">
              <a:buClr>
                <a:schemeClr val="tx1"/>
              </a:buClr>
              <a:buFont typeface="Wingdings" panose="05000000000000000000" pitchFamily="2" charset="2"/>
              <a:buChar char="l"/>
            </a:pPr>
            <a:r>
              <a:rPr lang="en-US" altLang="ja-JP" smtClean="0">
                <a:latin typeface="Meiryo UI" pitchFamily="50" charset="-128"/>
                <a:ea typeface="Meiryo UI" pitchFamily="50" charset="-128"/>
              </a:rPr>
              <a:t>SI</a:t>
            </a:r>
            <a:r>
              <a:rPr lang="ja-JP" altLang="en-US" smtClean="0">
                <a:latin typeface="Meiryo UI" pitchFamily="50" charset="-128"/>
                <a:ea typeface="Meiryo UI" pitchFamily="50" charset="-128"/>
              </a:rPr>
              <a:t>開発、製品パッケージ、自社クラウドサービスの共通</a:t>
            </a:r>
            <a:r>
              <a:rPr lang="en-US" altLang="ja-JP" smtClean="0">
                <a:latin typeface="Meiryo UI" pitchFamily="50" charset="-128"/>
                <a:ea typeface="Meiryo UI" pitchFamily="50" charset="-128"/>
              </a:rPr>
              <a:t>OCR</a:t>
            </a:r>
            <a:r>
              <a:rPr lang="ja-JP" altLang="en-US" smtClean="0">
                <a:latin typeface="Meiryo UI" pitchFamily="50" charset="-128"/>
                <a:ea typeface="Meiryo UI" pitchFamily="50" charset="-128"/>
              </a:rPr>
              <a:t>基盤となることを目指す</a:t>
            </a:r>
            <a:endParaRPr lang="en-US" altLang="ja-JP" smtClean="0">
              <a:latin typeface="Meiryo UI" pitchFamily="50" charset="-128"/>
              <a:ea typeface="Meiryo UI" pitchFamily="50" charset="-128"/>
            </a:endParaRPr>
          </a:p>
          <a:p>
            <a:pPr marL="342900" lvl="2" indent="-342900">
              <a:buClr>
                <a:schemeClr val="tx1"/>
              </a:buClr>
              <a:buFont typeface="Wingdings" panose="05000000000000000000" pitchFamily="2" charset="2"/>
              <a:buChar char="l"/>
            </a:pPr>
            <a:r>
              <a:rPr lang="ja-JP" altLang="en-US" smtClean="0">
                <a:latin typeface="Meiryo UI" pitchFamily="50" charset="-128"/>
                <a:ea typeface="Meiryo UI" pitchFamily="50" charset="-128"/>
              </a:rPr>
              <a:t>処理データ件数など様々な規模に対して柔軟に対応できる構造を持つ</a:t>
            </a:r>
            <a:endParaRPr lang="en-US" altLang="ja-JP" smtClean="0">
              <a:latin typeface="Meiryo UI" pitchFamily="50" charset="-128"/>
              <a:ea typeface="Meiryo UI" pitchFamily="50" charset="-128"/>
            </a:endParaRPr>
          </a:p>
        </p:txBody>
      </p:sp>
      <p:sp>
        <p:nvSpPr>
          <p:cNvPr id="56"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4</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ICR</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制御コンポーネントのターゲット</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77"/>
          <p:cNvSpPr/>
          <p:nvPr/>
        </p:nvSpPr>
        <p:spPr>
          <a:xfrm>
            <a:off x="230229" y="1397499"/>
            <a:ext cx="2201411" cy="324000"/>
          </a:xfrm>
          <a:prstGeom prst="roundRect">
            <a:avLst/>
          </a:prstGeom>
          <a:solidFill>
            <a:schemeClr val="tx1"/>
          </a:solidFill>
          <a:ln w="381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ja-JP" sz="1600" b="1" smtClean="0">
                <a:solidFill>
                  <a:schemeClr val="bg1"/>
                </a:solidFill>
                <a:latin typeface="Meiryo UI" pitchFamily="50" charset="-128"/>
                <a:ea typeface="Meiryo UI" pitchFamily="50" charset="-128"/>
              </a:rPr>
              <a:t>SI</a:t>
            </a:r>
            <a:r>
              <a:rPr lang="ja-JP" altLang="en-US" sz="1600" b="1" smtClean="0">
                <a:solidFill>
                  <a:schemeClr val="bg1"/>
                </a:solidFill>
                <a:latin typeface="Meiryo UI" pitchFamily="50" charset="-128"/>
                <a:ea typeface="Meiryo UI" pitchFamily="50" charset="-128"/>
              </a:rPr>
              <a:t>開発</a:t>
            </a:r>
            <a:endParaRPr lang="en-US" altLang="ja-JP" sz="1600" b="1" smtClean="0">
              <a:solidFill>
                <a:schemeClr val="bg1"/>
              </a:solidFill>
              <a:latin typeface="Meiryo UI" pitchFamily="50" charset="-128"/>
              <a:ea typeface="Meiryo UI" pitchFamily="50" charset="-128"/>
            </a:endParaRPr>
          </a:p>
        </p:txBody>
      </p:sp>
      <p:sp>
        <p:nvSpPr>
          <p:cNvPr id="87" name="角丸四角形 86"/>
          <p:cNvSpPr/>
          <p:nvPr/>
        </p:nvSpPr>
        <p:spPr>
          <a:xfrm>
            <a:off x="2577278" y="1397499"/>
            <a:ext cx="2201411" cy="324000"/>
          </a:xfrm>
          <a:prstGeom prst="roundRect">
            <a:avLst/>
          </a:prstGeom>
          <a:solidFill>
            <a:schemeClr val="tx1"/>
          </a:solidFill>
          <a:ln w="381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600" b="1" smtClean="0">
                <a:solidFill>
                  <a:schemeClr val="bg1"/>
                </a:solidFill>
                <a:latin typeface="Meiryo UI" pitchFamily="50" charset="-128"/>
                <a:ea typeface="Meiryo UI" pitchFamily="50" charset="-128"/>
              </a:rPr>
              <a:t>製品パッケージ</a:t>
            </a:r>
            <a:endParaRPr lang="en-US" altLang="ja-JP" sz="1600" b="1" smtClean="0">
              <a:solidFill>
                <a:schemeClr val="bg1"/>
              </a:solidFill>
              <a:latin typeface="Meiryo UI" pitchFamily="50" charset="-128"/>
              <a:ea typeface="Meiryo UI" pitchFamily="50" charset="-128"/>
            </a:endParaRPr>
          </a:p>
        </p:txBody>
      </p:sp>
      <p:sp>
        <p:nvSpPr>
          <p:cNvPr id="88" name="角丸四角形 87"/>
          <p:cNvSpPr/>
          <p:nvPr/>
        </p:nvSpPr>
        <p:spPr>
          <a:xfrm>
            <a:off x="7271376" y="1389804"/>
            <a:ext cx="2201411" cy="324000"/>
          </a:xfrm>
          <a:prstGeom prst="roundRect">
            <a:avLst/>
          </a:prstGeom>
          <a:solidFill>
            <a:schemeClr val="tx1"/>
          </a:solidFill>
          <a:ln w="381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600" b="1" smtClean="0">
                <a:solidFill>
                  <a:schemeClr val="bg1"/>
                </a:solidFill>
                <a:latin typeface="Meiryo UI" pitchFamily="50" charset="-128"/>
                <a:ea typeface="Meiryo UI" pitchFamily="50" charset="-128"/>
              </a:rPr>
              <a:t>自社クラウド</a:t>
            </a:r>
            <a:r>
              <a:rPr lang="ja-JP" altLang="en-US" sz="1600" b="1">
                <a:solidFill>
                  <a:schemeClr val="bg1"/>
                </a:solidFill>
                <a:latin typeface="Meiryo UI" pitchFamily="50" charset="-128"/>
                <a:ea typeface="Meiryo UI" pitchFamily="50" charset="-128"/>
              </a:rPr>
              <a:t>サービス</a:t>
            </a:r>
            <a:endParaRPr lang="en-US" altLang="ja-JP" sz="1600" b="1" smtClean="0">
              <a:solidFill>
                <a:schemeClr val="bg1"/>
              </a:solidFill>
              <a:latin typeface="Meiryo UI" pitchFamily="50" charset="-128"/>
              <a:ea typeface="Meiryo UI" pitchFamily="50" charset="-128"/>
            </a:endParaRPr>
          </a:p>
        </p:txBody>
      </p:sp>
      <p:pic>
        <p:nvPicPr>
          <p:cNvPr id="95"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91" y="1763815"/>
            <a:ext cx="561286" cy="542577"/>
          </a:xfrm>
          <a:prstGeom prst="rect">
            <a:avLst/>
          </a:prstGeom>
        </p:spPr>
      </p:pic>
      <p:sp>
        <p:nvSpPr>
          <p:cNvPr id="96" name="正方形/長方形 95"/>
          <p:cNvSpPr/>
          <p:nvPr/>
        </p:nvSpPr>
        <p:spPr>
          <a:xfrm>
            <a:off x="227475" y="3095995"/>
            <a:ext cx="2204164" cy="43039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業務アプリ</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98" name="正方形/長方形 97"/>
          <p:cNvSpPr/>
          <p:nvPr/>
        </p:nvSpPr>
        <p:spPr>
          <a:xfrm>
            <a:off x="230229" y="3671996"/>
            <a:ext cx="9242558" cy="556498"/>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2000" b="1" smtClean="0">
                <a:solidFill>
                  <a:schemeClr val="tx1"/>
                </a:solidFill>
                <a:latin typeface="Meiryo UI" pitchFamily="50" charset="-128"/>
                <a:ea typeface="Meiryo UI" pitchFamily="50" charset="-128"/>
                <a:cs typeface="メイリオ" panose="020B0604030504040204" pitchFamily="50" charset="-128"/>
              </a:rPr>
              <a:t>ICR</a:t>
            </a:r>
            <a:r>
              <a:rPr lang="ja-JP" altLang="en-US" sz="2000" b="1" smtClean="0">
                <a:solidFill>
                  <a:schemeClr val="tx1"/>
                </a:solidFill>
                <a:latin typeface="Meiryo UI" pitchFamily="50" charset="-128"/>
                <a:ea typeface="Meiryo UI" pitchFamily="50" charset="-128"/>
                <a:cs typeface="メイリオ" panose="020B0604030504040204" pitchFamily="50" charset="-128"/>
              </a:rPr>
              <a:t>制御コンポーネント</a:t>
            </a:r>
            <a:endParaRPr lang="en-US" altLang="ja-JP" sz="20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1" name="正方形/長方形 120"/>
          <p:cNvSpPr/>
          <p:nvPr/>
        </p:nvSpPr>
        <p:spPr>
          <a:xfrm>
            <a:off x="2577278" y="3095995"/>
            <a:ext cx="2203200" cy="43039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LUC</a:t>
            </a:r>
            <a:r>
              <a:rPr lang="en-US" altLang="ja-JP" sz="1400" b="1">
                <a:solidFill>
                  <a:schemeClr val="tx1"/>
                </a:solidFill>
                <a:latin typeface="Meiryo UI" pitchFamily="50" charset="-128"/>
                <a:ea typeface="Meiryo UI" pitchFamily="50" charset="-128"/>
                <a:cs typeface="メイリオ" panose="020B0604030504040204" pitchFamily="50" charset="-128"/>
              </a:rPr>
              <a:t>A</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3" name="雲 122"/>
          <p:cNvSpPr/>
          <p:nvPr/>
        </p:nvSpPr>
        <p:spPr>
          <a:xfrm>
            <a:off x="7644135" y="2454000"/>
            <a:ext cx="1455893" cy="47780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クラウド</a:t>
            </a:r>
            <a:endParaRPr kumimoji="1" lang="en-US" altLang="ja-JP" sz="1600" b="1" dirty="0" smtClean="0">
              <a:latin typeface="Meiryo UI" panose="020B0604030504040204" pitchFamily="50" charset="-128"/>
              <a:ea typeface="Meiryo UI" panose="020B0604030504040204" pitchFamily="50" charset="-128"/>
            </a:endParaRPr>
          </a:p>
        </p:txBody>
      </p:sp>
      <p:sp>
        <p:nvSpPr>
          <p:cNvPr id="125" name="正方形/長方形 124"/>
          <p:cNvSpPr/>
          <p:nvPr/>
        </p:nvSpPr>
        <p:spPr>
          <a:xfrm>
            <a:off x="7271376" y="3095995"/>
            <a:ext cx="2203200" cy="43039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自社クラウドサービス</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（マイクロサービス）</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p:txBody>
      </p:sp>
      <p:sp>
        <p:nvSpPr>
          <p:cNvPr id="126" name="正方形/長方形 125"/>
          <p:cNvSpPr/>
          <p:nvPr/>
        </p:nvSpPr>
        <p:spPr>
          <a:xfrm>
            <a:off x="227475" y="4464115"/>
            <a:ext cx="1440000" cy="1684644"/>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画像</a:t>
            </a:r>
            <a:r>
              <a:rPr lang="ja-JP" altLang="en-US" b="1">
                <a:solidFill>
                  <a:schemeClr val="tx1"/>
                </a:solidFill>
                <a:latin typeface="Meiryo UI" pitchFamily="50" charset="-128"/>
                <a:ea typeface="Meiryo UI" pitchFamily="50" charset="-128"/>
                <a:cs typeface="メイリオ" panose="020B0604030504040204" pitchFamily="50" charset="-128"/>
              </a:rPr>
              <a:t>処理</a:t>
            </a:r>
            <a:endParaRPr lang="en-US" altLang="ja-JP"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27" name="正方形/長方形 126"/>
          <p:cNvSpPr/>
          <p:nvPr/>
        </p:nvSpPr>
        <p:spPr>
          <a:xfrm>
            <a:off x="1790057" y="4464115"/>
            <a:ext cx="7682730" cy="1684644"/>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t" anchorCtr="0" forceAA="0" compatLnSpc="1">
            <a:prstTxWarp prst="textNoShape">
              <a:avLst/>
            </a:prstTxWarp>
            <a:noAutofit/>
          </a:bodyPr>
          <a:lstStyle/>
          <a:p>
            <a:pPr algn="ctr"/>
            <a:r>
              <a:rPr lang="en-US" altLang="ja-JP" b="1" smtClean="0">
                <a:solidFill>
                  <a:schemeClr val="tx1"/>
                </a:solidFill>
                <a:latin typeface="Meiryo UI" pitchFamily="50" charset="-128"/>
                <a:ea typeface="Meiryo UI" pitchFamily="50" charset="-128"/>
                <a:cs typeface="メイリオ" panose="020B0604030504040204" pitchFamily="50" charset="-128"/>
              </a:rPr>
              <a:t>OCR</a:t>
            </a:r>
            <a:r>
              <a:rPr lang="ja-JP" altLang="en-US" b="1" smtClean="0">
                <a:solidFill>
                  <a:schemeClr val="tx1"/>
                </a:solidFill>
                <a:latin typeface="Meiryo UI" pitchFamily="50" charset="-128"/>
                <a:ea typeface="Meiryo UI" pitchFamily="50" charset="-128"/>
                <a:cs typeface="メイリオ" panose="020B0604030504040204" pitchFamily="50" charset="-128"/>
              </a:rPr>
              <a:t>エンジン（オンプレ型</a:t>
            </a:r>
            <a:r>
              <a:rPr lang="en-US" altLang="ja-JP" b="1" smtClean="0">
                <a:solidFill>
                  <a:schemeClr val="tx1"/>
                </a:solidFill>
                <a:latin typeface="Meiryo UI" pitchFamily="50" charset="-128"/>
                <a:ea typeface="Meiryo UI" pitchFamily="50" charset="-128"/>
                <a:cs typeface="メイリオ" panose="020B0604030504040204" pitchFamily="50" charset="-128"/>
              </a:rPr>
              <a:t>/</a:t>
            </a:r>
            <a:r>
              <a:rPr lang="ja-JP" altLang="en-US" b="1" smtClean="0">
                <a:solidFill>
                  <a:schemeClr val="tx1"/>
                </a:solidFill>
                <a:latin typeface="Meiryo UI" pitchFamily="50" charset="-128"/>
                <a:ea typeface="Meiryo UI" pitchFamily="50" charset="-128"/>
                <a:cs typeface="メイリオ" panose="020B0604030504040204" pitchFamily="50" charset="-128"/>
              </a:rPr>
              <a:t>クラウド型）</a:t>
            </a:r>
            <a:endParaRPr lang="en-US" altLang="ja-JP"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0" name="角丸四角形 129"/>
          <p:cNvSpPr/>
          <p:nvPr/>
        </p:nvSpPr>
        <p:spPr>
          <a:xfrm>
            <a:off x="4924327" y="1394810"/>
            <a:ext cx="2201411" cy="324000"/>
          </a:xfrm>
          <a:prstGeom prst="roundRect">
            <a:avLst/>
          </a:prstGeom>
          <a:solidFill>
            <a:schemeClr val="tx1"/>
          </a:solidFill>
          <a:ln w="381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sz="1600" b="1" smtClean="0">
                <a:solidFill>
                  <a:schemeClr val="bg1"/>
                </a:solidFill>
                <a:latin typeface="Meiryo UI" pitchFamily="50" charset="-128"/>
                <a:ea typeface="Meiryo UI" pitchFamily="50" charset="-128"/>
              </a:rPr>
              <a:t>自社</a:t>
            </a:r>
            <a:r>
              <a:rPr lang="en-US" altLang="ja-JP" sz="1600" b="1" smtClean="0">
                <a:solidFill>
                  <a:schemeClr val="bg1"/>
                </a:solidFill>
                <a:latin typeface="Meiryo UI" pitchFamily="50" charset="-128"/>
                <a:ea typeface="Meiryo UI" pitchFamily="50" charset="-128"/>
              </a:rPr>
              <a:t>BPO</a:t>
            </a:r>
            <a:r>
              <a:rPr lang="ja-JP" altLang="en-US" sz="1600" b="1">
                <a:solidFill>
                  <a:schemeClr val="bg1"/>
                </a:solidFill>
                <a:latin typeface="Meiryo UI" pitchFamily="50" charset="-128"/>
                <a:ea typeface="Meiryo UI" pitchFamily="50" charset="-128"/>
              </a:rPr>
              <a:t>サービス</a:t>
            </a:r>
            <a:endParaRPr lang="en-US" altLang="ja-JP" sz="1600" b="1" smtClean="0">
              <a:solidFill>
                <a:schemeClr val="bg1"/>
              </a:solidFill>
              <a:latin typeface="Meiryo UI" pitchFamily="50" charset="-128"/>
              <a:ea typeface="Meiryo UI" pitchFamily="50" charset="-128"/>
            </a:endParaRPr>
          </a:p>
        </p:txBody>
      </p:sp>
      <p:sp>
        <p:nvSpPr>
          <p:cNvPr id="131" name="正方形/長方形 130"/>
          <p:cNvSpPr/>
          <p:nvPr/>
        </p:nvSpPr>
        <p:spPr>
          <a:xfrm>
            <a:off x="4924327" y="3095995"/>
            <a:ext cx="2203200" cy="43039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tx1"/>
                </a:solidFill>
                <a:latin typeface="Meiryo UI" pitchFamily="50" charset="-128"/>
                <a:ea typeface="Meiryo UI" pitchFamily="50" charset="-128"/>
                <a:cs typeface="メイリオ" panose="020B0604030504040204" pitchFamily="50" charset="-128"/>
              </a:rPr>
              <a:t>BPO</a:t>
            </a:r>
            <a:r>
              <a:rPr lang="ja-JP" altLang="en-US" sz="1400" b="1" smtClean="0">
                <a:solidFill>
                  <a:schemeClr val="tx1"/>
                </a:solidFill>
                <a:latin typeface="Meiryo UI" pitchFamily="50" charset="-128"/>
                <a:ea typeface="Meiryo UI" pitchFamily="50" charset="-128"/>
                <a:cs typeface="メイリオ" panose="020B0604030504040204" pitchFamily="50" charset="-128"/>
              </a:rPr>
              <a:t>システム</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2" name="正方形/長方形 131"/>
          <p:cNvSpPr/>
          <p:nvPr/>
        </p:nvSpPr>
        <p:spPr>
          <a:xfrm>
            <a:off x="2579458" y="4912336"/>
            <a:ext cx="2659129" cy="995016"/>
          </a:xfrm>
          <a:prstGeom prst="rect">
            <a:avLst/>
          </a:prstGeom>
          <a:solidFill>
            <a:schemeClr val="accent4">
              <a:lumMod val="40000"/>
              <a:lumOff val="6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t"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帳票判別</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grpSp>
        <p:nvGrpSpPr>
          <p:cNvPr id="2" name="グループ化 1"/>
          <p:cNvGrpSpPr/>
          <p:nvPr/>
        </p:nvGrpSpPr>
        <p:grpSpPr>
          <a:xfrm>
            <a:off x="2885890" y="5229200"/>
            <a:ext cx="2046265" cy="585065"/>
            <a:chOff x="2501690" y="5139190"/>
            <a:chExt cx="2046265" cy="585065"/>
          </a:xfrm>
        </p:grpSpPr>
        <p:sp>
          <p:nvSpPr>
            <p:cNvPr id="134" name="正方形/長方形 133"/>
            <p:cNvSpPr/>
            <p:nvPr/>
          </p:nvSpPr>
          <p:spPr>
            <a:xfrm>
              <a:off x="2501690" y="5139190"/>
              <a:ext cx="972000" cy="585065"/>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定型</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a:solidFill>
                    <a:schemeClr val="tx1"/>
                  </a:solidFill>
                  <a:latin typeface="Meiryo UI" pitchFamily="50" charset="-128"/>
                  <a:ea typeface="Meiryo UI" pitchFamily="50" charset="-128"/>
                  <a:cs typeface="メイリオ" panose="020B0604030504040204" pitchFamily="50" charset="-128"/>
                </a:rPr>
                <a:t>帳票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5" name="正方形/長方形 134"/>
            <p:cNvSpPr/>
            <p:nvPr/>
          </p:nvSpPr>
          <p:spPr>
            <a:xfrm>
              <a:off x="3575955" y="5139190"/>
              <a:ext cx="972000" cy="585065"/>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準定型</a:t>
              </a:r>
              <a:endParaRPr lang="en-US" altLang="ja-JP" sz="1400"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帳票</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grpSp>
      <p:sp>
        <p:nvSpPr>
          <p:cNvPr id="133" name="正方形/長方形 132"/>
          <p:cNvSpPr/>
          <p:nvPr/>
        </p:nvSpPr>
        <p:spPr>
          <a:xfrm>
            <a:off x="6024258" y="4912336"/>
            <a:ext cx="2659129" cy="995016"/>
          </a:xfrm>
          <a:prstGeom prst="rect">
            <a:avLst/>
          </a:prstGeom>
          <a:solidFill>
            <a:schemeClr val="accent4">
              <a:lumMod val="40000"/>
              <a:lumOff val="6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t"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文字認識</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grpSp>
        <p:nvGrpSpPr>
          <p:cNvPr id="3" name="グループ化 2"/>
          <p:cNvGrpSpPr/>
          <p:nvPr/>
        </p:nvGrpSpPr>
        <p:grpSpPr>
          <a:xfrm>
            <a:off x="6327762" y="5229200"/>
            <a:ext cx="2052120" cy="585065"/>
            <a:chOff x="6168135" y="5139190"/>
            <a:chExt cx="2052120" cy="585065"/>
          </a:xfrm>
        </p:grpSpPr>
        <p:sp>
          <p:nvSpPr>
            <p:cNvPr id="136" name="正方形/長方形 135"/>
            <p:cNvSpPr/>
            <p:nvPr/>
          </p:nvSpPr>
          <p:spPr>
            <a:xfrm>
              <a:off x="6168135" y="5139190"/>
              <a:ext cx="972000" cy="585065"/>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活字</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37" name="正方形/長方形 136"/>
            <p:cNvSpPr/>
            <p:nvPr/>
          </p:nvSpPr>
          <p:spPr>
            <a:xfrm>
              <a:off x="7248255" y="5139190"/>
              <a:ext cx="972000" cy="585065"/>
            </a:xfrm>
            <a:prstGeom prst="rect">
              <a:avLst/>
            </a:prstGeom>
            <a:solidFill>
              <a:schemeClr val="bg1"/>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sz="1400" b="1" smtClean="0">
                  <a:solidFill>
                    <a:schemeClr val="tx1"/>
                  </a:solidFill>
                  <a:latin typeface="Meiryo UI" pitchFamily="50" charset="-128"/>
                  <a:ea typeface="Meiryo UI" pitchFamily="50" charset="-128"/>
                  <a:cs typeface="メイリオ" panose="020B0604030504040204" pitchFamily="50" charset="-128"/>
                </a:rPr>
                <a:t>手書き</a:t>
              </a:r>
              <a:endParaRPr lang="en-US" altLang="ja-JP" sz="1400" b="1" dirty="0" smtClean="0">
                <a:solidFill>
                  <a:schemeClr val="tx1"/>
                </a:solidFill>
                <a:latin typeface="Meiryo UI" pitchFamily="50" charset="-128"/>
                <a:ea typeface="Meiryo UI" pitchFamily="50" charset="-128"/>
                <a:cs typeface="メイリオ" panose="020B0604030504040204" pitchFamily="50" charset="-128"/>
              </a:endParaRPr>
            </a:p>
          </p:txBody>
        </p:sp>
      </p:grpSp>
      <p:pic>
        <p:nvPicPr>
          <p:cNvPr id="139"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340" y="1763815"/>
            <a:ext cx="561286" cy="542577"/>
          </a:xfrm>
          <a:prstGeom prst="rect">
            <a:avLst/>
          </a:prstGeom>
        </p:spPr>
      </p:pic>
      <p:pic>
        <p:nvPicPr>
          <p:cNvPr id="140"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89" y="1763815"/>
            <a:ext cx="561286" cy="542577"/>
          </a:xfrm>
          <a:prstGeom prst="rect">
            <a:avLst/>
          </a:prstGeom>
        </p:spPr>
      </p:pic>
      <p:pic>
        <p:nvPicPr>
          <p:cNvPr id="141"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437" y="1763815"/>
            <a:ext cx="561286" cy="542577"/>
          </a:xfrm>
          <a:prstGeom prst="rect">
            <a:avLst/>
          </a:prstGeom>
        </p:spPr>
      </p:pic>
      <p:sp>
        <p:nvSpPr>
          <p:cNvPr id="142" name="右矢印 141"/>
          <p:cNvSpPr/>
          <p:nvPr/>
        </p:nvSpPr>
        <p:spPr>
          <a:xfrm rot="5400000">
            <a:off x="944672" y="2598750"/>
            <a:ext cx="769770"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3" name="右矢印 142"/>
          <p:cNvSpPr/>
          <p:nvPr/>
        </p:nvSpPr>
        <p:spPr>
          <a:xfrm rot="5400000">
            <a:off x="3293098" y="2603435"/>
            <a:ext cx="769770"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4" name="右矢印 143"/>
          <p:cNvSpPr/>
          <p:nvPr/>
        </p:nvSpPr>
        <p:spPr>
          <a:xfrm rot="5400000">
            <a:off x="5640147" y="2598750"/>
            <a:ext cx="769770"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5" name="右矢印 144"/>
          <p:cNvSpPr/>
          <p:nvPr/>
        </p:nvSpPr>
        <p:spPr>
          <a:xfrm rot="5400000">
            <a:off x="8281145" y="2307634"/>
            <a:ext cx="181873"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6" name="右矢印 145"/>
          <p:cNvSpPr/>
          <p:nvPr/>
        </p:nvSpPr>
        <p:spPr>
          <a:xfrm rot="5400000">
            <a:off x="8257226" y="2868782"/>
            <a:ext cx="229711"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7" name="右矢印 146"/>
          <p:cNvSpPr/>
          <p:nvPr/>
        </p:nvSpPr>
        <p:spPr>
          <a:xfrm rot="5400000">
            <a:off x="1182359" y="3506831"/>
            <a:ext cx="294395"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8" name="右矢印 147"/>
          <p:cNvSpPr/>
          <p:nvPr/>
        </p:nvSpPr>
        <p:spPr>
          <a:xfrm rot="5400000">
            <a:off x="3500657" y="3506831"/>
            <a:ext cx="294395"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49" name="右矢印 148"/>
          <p:cNvSpPr/>
          <p:nvPr/>
        </p:nvSpPr>
        <p:spPr>
          <a:xfrm rot="5400000">
            <a:off x="5885923" y="3506831"/>
            <a:ext cx="294394"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50" name="右矢印 149"/>
          <p:cNvSpPr/>
          <p:nvPr/>
        </p:nvSpPr>
        <p:spPr>
          <a:xfrm rot="5400000">
            <a:off x="8271188" y="3506831"/>
            <a:ext cx="294395"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51" name="右矢印 150"/>
          <p:cNvSpPr/>
          <p:nvPr/>
        </p:nvSpPr>
        <p:spPr>
          <a:xfrm rot="5400000">
            <a:off x="777776" y="4203555"/>
            <a:ext cx="339397"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152" name="右矢印 151"/>
          <p:cNvSpPr/>
          <p:nvPr/>
        </p:nvSpPr>
        <p:spPr>
          <a:xfrm rot="5400000">
            <a:off x="5461724" y="4211940"/>
            <a:ext cx="339397" cy="270030"/>
          </a:xfrm>
          <a:prstGeom prst="rightArrow">
            <a:avLst/>
          </a:prstGeom>
          <a:solidFill>
            <a:srgbClr val="FF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Tree>
    <p:extLst>
      <p:ext uri="{BB962C8B-B14F-4D97-AF65-F5344CB8AC3E}">
        <p14:creationId xmlns:p14="http://schemas.microsoft.com/office/powerpoint/2010/main" val="397298279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6</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5</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．開発ロードマップ</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6156884" y="830951"/>
            <a:ext cx="2790310" cy="405045"/>
          </a:xfrm>
          <a:prstGeom prst="homePlate">
            <a:avLst/>
          </a:prstGeom>
          <a:solidFill>
            <a:srgbClr val="33CC33"/>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ja-JP" smtClean="0">
                <a:latin typeface="Meiryo UI" pitchFamily="50" charset="-128"/>
                <a:ea typeface="Meiryo UI" pitchFamily="50" charset="-128"/>
              </a:rPr>
              <a:t>2021</a:t>
            </a:r>
            <a:r>
              <a:rPr lang="ja-JP" altLang="en-US">
                <a:latin typeface="Meiryo UI" pitchFamily="50" charset="-128"/>
                <a:ea typeface="Meiryo UI" pitchFamily="50" charset="-128"/>
              </a:rPr>
              <a:t>年度</a:t>
            </a:r>
            <a:endParaRPr kumimoji="1" lang="ja-JP" altLang="en-US" smtClean="0">
              <a:latin typeface="Meiryo UI" pitchFamily="50" charset="-128"/>
              <a:ea typeface="Meiryo UI" pitchFamily="50" charset="-128"/>
            </a:endParaRPr>
          </a:p>
        </p:txBody>
      </p:sp>
      <p:sp>
        <p:nvSpPr>
          <p:cNvPr id="10" name="ホームベース 9"/>
          <p:cNvSpPr/>
          <p:nvPr/>
        </p:nvSpPr>
        <p:spPr>
          <a:xfrm>
            <a:off x="3591599" y="830950"/>
            <a:ext cx="2790310" cy="405045"/>
          </a:xfrm>
          <a:prstGeom prst="homePlate">
            <a:avLst/>
          </a:prstGeom>
          <a:solidFill>
            <a:srgbClr val="66FF66"/>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en-US" altLang="ja-JP" smtClean="0">
                <a:latin typeface="Meiryo UI" pitchFamily="50" charset="-128"/>
                <a:ea typeface="Meiryo UI" pitchFamily="50" charset="-128"/>
              </a:rPr>
              <a:t>2020</a:t>
            </a:r>
            <a:r>
              <a:rPr kumimoji="1" lang="ja-JP" altLang="en-US" smtClean="0">
                <a:latin typeface="Meiryo UI" pitchFamily="50" charset="-128"/>
                <a:ea typeface="Meiryo UI" pitchFamily="50" charset="-128"/>
              </a:rPr>
              <a:t>年度</a:t>
            </a:r>
          </a:p>
        </p:txBody>
      </p:sp>
      <p:sp>
        <p:nvSpPr>
          <p:cNvPr id="2" name="ホームベース 1"/>
          <p:cNvSpPr/>
          <p:nvPr/>
        </p:nvSpPr>
        <p:spPr>
          <a:xfrm>
            <a:off x="1026314" y="830951"/>
            <a:ext cx="2790310" cy="405045"/>
          </a:xfrm>
          <a:prstGeom prst="homePlate">
            <a:avLst/>
          </a:prstGeom>
          <a:solidFill>
            <a:srgbClr val="CCFFCC"/>
          </a:solidFill>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en-US" altLang="ja-JP" smtClean="0">
                <a:latin typeface="Meiryo UI" pitchFamily="50" charset="-128"/>
                <a:ea typeface="Meiryo UI" pitchFamily="50" charset="-128"/>
              </a:rPr>
              <a:t>2019</a:t>
            </a:r>
            <a:r>
              <a:rPr kumimoji="1" lang="ja-JP" altLang="en-US" smtClean="0">
                <a:latin typeface="Meiryo UI" pitchFamily="50" charset="-128"/>
                <a:ea typeface="Meiryo UI" pitchFamily="50" charset="-128"/>
              </a:rPr>
              <a:t>年度</a:t>
            </a:r>
          </a:p>
        </p:txBody>
      </p:sp>
      <p:sp>
        <p:nvSpPr>
          <p:cNvPr id="12" name="右矢印 11"/>
          <p:cNvSpPr/>
          <p:nvPr/>
        </p:nvSpPr>
        <p:spPr>
          <a:xfrm>
            <a:off x="1026314" y="1281000"/>
            <a:ext cx="2205245" cy="505379"/>
          </a:xfrm>
          <a:prstGeom prst="rightArrow">
            <a:avLst/>
          </a:prstGeom>
          <a:solidFill>
            <a:schemeClr val="accent5">
              <a:lumMod val="60000"/>
              <a:lumOff val="4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b="1" smtClean="0">
                <a:latin typeface="Meiryo UI" pitchFamily="50" charset="-128"/>
                <a:ea typeface="Meiryo UI" pitchFamily="50" charset="-128"/>
              </a:rPr>
              <a:t>フェーズ</a:t>
            </a:r>
            <a:r>
              <a:rPr kumimoji="1" lang="en-US" altLang="ja-JP" b="1" smtClean="0">
                <a:latin typeface="Meiryo UI" pitchFamily="50" charset="-128"/>
                <a:ea typeface="Meiryo UI" pitchFamily="50" charset="-128"/>
              </a:rPr>
              <a:t>1</a:t>
            </a:r>
            <a:endParaRPr kumimoji="1" lang="ja-JP" altLang="en-US" b="1" smtClean="0">
              <a:latin typeface="Meiryo UI" pitchFamily="50" charset="-128"/>
              <a:ea typeface="Meiryo UI" pitchFamily="50" charset="-128"/>
            </a:endParaRPr>
          </a:p>
        </p:txBody>
      </p:sp>
      <p:sp>
        <p:nvSpPr>
          <p:cNvPr id="13" name="右矢印 12"/>
          <p:cNvSpPr/>
          <p:nvPr/>
        </p:nvSpPr>
        <p:spPr>
          <a:xfrm>
            <a:off x="3231559" y="1582266"/>
            <a:ext cx="3150350" cy="505379"/>
          </a:xfrm>
          <a:prstGeom prst="rightArrow">
            <a:avLst/>
          </a:prstGeom>
          <a:solidFill>
            <a:schemeClr val="accent5">
              <a:lumMod val="60000"/>
              <a:lumOff val="4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ja-JP" altLang="en-US" b="1" smtClean="0">
                <a:latin typeface="Meiryo UI" pitchFamily="50" charset="-128"/>
                <a:ea typeface="Meiryo UI" pitchFamily="50" charset="-128"/>
              </a:rPr>
              <a:t>フェーズ</a:t>
            </a:r>
            <a:r>
              <a:rPr kumimoji="1" lang="en-US" altLang="ja-JP" b="1" smtClean="0">
                <a:latin typeface="Meiryo UI" pitchFamily="50" charset="-128"/>
                <a:ea typeface="Meiryo UI" pitchFamily="50" charset="-128"/>
              </a:rPr>
              <a:t>2</a:t>
            </a:r>
            <a:endParaRPr kumimoji="1" lang="ja-JP" altLang="en-US" b="1" smtClean="0">
              <a:latin typeface="Meiryo UI" pitchFamily="50" charset="-128"/>
              <a:ea typeface="Meiryo UI" pitchFamily="50" charset="-128"/>
            </a:endParaRPr>
          </a:p>
        </p:txBody>
      </p:sp>
      <p:sp>
        <p:nvSpPr>
          <p:cNvPr id="15" name="右矢印 14"/>
          <p:cNvSpPr/>
          <p:nvPr/>
        </p:nvSpPr>
        <p:spPr>
          <a:xfrm>
            <a:off x="6156884" y="2023521"/>
            <a:ext cx="2790310" cy="505379"/>
          </a:xfrm>
          <a:prstGeom prst="rightArrow">
            <a:avLst/>
          </a:prstGeom>
          <a:solidFill>
            <a:schemeClr val="accent5">
              <a:lumMod val="60000"/>
              <a:lumOff val="4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ja-JP" altLang="en-US" b="1" smtClean="0">
                <a:latin typeface="Meiryo UI" pitchFamily="50" charset="-128"/>
                <a:ea typeface="Meiryo UI" pitchFamily="50" charset="-128"/>
              </a:rPr>
              <a:t>フェーズ</a:t>
            </a:r>
            <a:r>
              <a:rPr lang="en-US" altLang="ja-JP" b="1" smtClean="0">
                <a:latin typeface="Meiryo UI" pitchFamily="50" charset="-128"/>
                <a:ea typeface="Meiryo UI" pitchFamily="50" charset="-128"/>
              </a:rPr>
              <a:t>3</a:t>
            </a:r>
            <a:endParaRPr kumimoji="1" lang="ja-JP" altLang="en-US" b="1" smtClean="0">
              <a:latin typeface="Meiryo UI" pitchFamily="50" charset="-128"/>
              <a:ea typeface="Meiryo UI" pitchFamily="50" charset="-128"/>
            </a:endParaRPr>
          </a:p>
        </p:txBody>
      </p:sp>
      <p:sp>
        <p:nvSpPr>
          <p:cNvPr id="16" name="正方形/長方形 15"/>
          <p:cNvSpPr/>
          <p:nvPr/>
        </p:nvSpPr>
        <p:spPr>
          <a:xfrm>
            <a:off x="958806" y="1313825"/>
            <a:ext cx="2857817" cy="832595"/>
          </a:xfrm>
          <a:prstGeom prst="rect">
            <a:avLst/>
          </a:prstGeom>
          <a:noFill/>
          <a:ln w="25400">
            <a:solidFill>
              <a:schemeClr val="tx1"/>
            </a:solidFill>
            <a:prstDash val="dash"/>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eiryo UI" pitchFamily="50" charset="-128"/>
                <a:ea typeface="Meiryo UI" pitchFamily="50" charset="-128"/>
                <a:cs typeface="メイリオ" panose="020B0604030504040204" pitchFamily="50" charset="-128"/>
              </a:rPr>
              <a:t>C</a:t>
            </a:r>
            <a:endParaRPr lang="en-US" altLang="ja-JP" sz="1400" b="1" dirty="0" smtClean="0">
              <a:solidFill>
                <a:schemeClr val="bg1"/>
              </a:solidFill>
              <a:latin typeface="Meiryo UI" pitchFamily="50" charset="-128"/>
              <a:ea typeface="Meiryo UI" pitchFamily="50" charset="-128"/>
              <a:cs typeface="メイリオ" panose="020B0604030504040204" pitchFamily="50" charset="-128"/>
            </a:endParaRPr>
          </a:p>
        </p:txBody>
      </p:sp>
      <p:sp>
        <p:nvSpPr>
          <p:cNvPr id="5" name="右カーブ矢印 4"/>
          <p:cNvSpPr/>
          <p:nvPr/>
        </p:nvSpPr>
        <p:spPr>
          <a:xfrm>
            <a:off x="227475" y="1763815"/>
            <a:ext cx="585065" cy="1800200"/>
          </a:xfrm>
          <a:prstGeom prst="curvedRightArrow">
            <a:avLst>
              <a:gd name="adj1" fmla="val 33823"/>
              <a:gd name="adj2" fmla="val 79174"/>
              <a:gd name="adj3" fmla="val 25000"/>
            </a:avLst>
          </a:prstGeom>
          <a:solidFill>
            <a:schemeClr val="bg1">
              <a:lumMod val="50000"/>
            </a:schemeClr>
          </a:solidFill>
          <a:ln w="12700">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solidFill>
                <a:schemeClr val="tx1"/>
              </a:solidFill>
              <a:latin typeface="Meiryo UI" pitchFamily="50" charset="-128"/>
              <a:ea typeface="Meiryo UI" pitchFamily="50" charset="-128"/>
            </a:endParaRPr>
          </a:p>
        </p:txBody>
      </p:sp>
      <p:sp>
        <p:nvSpPr>
          <p:cNvPr id="19" name="正方形/長方形 18"/>
          <p:cNvSpPr/>
          <p:nvPr/>
        </p:nvSpPr>
        <p:spPr>
          <a:xfrm>
            <a:off x="947556" y="4644135"/>
            <a:ext cx="1440000" cy="945105"/>
          </a:xfrm>
          <a:prstGeom prst="rect">
            <a:avLst/>
          </a:prstGeom>
          <a:solidFill>
            <a:schemeClr val="accent5">
              <a:lumMod val="60000"/>
              <a:lumOff val="40000"/>
            </a:schemeClr>
          </a:solidFill>
          <a:ln w="31750">
            <a:solidFill>
              <a:schemeClr val="accent5">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smtClean="0">
                <a:solidFill>
                  <a:schemeClr val="tx1"/>
                </a:solidFill>
                <a:latin typeface="Meiryo UI" pitchFamily="50" charset="-128"/>
                <a:ea typeface="Meiryo UI" pitchFamily="50" charset="-128"/>
              </a:rPr>
              <a:t>フェーズ</a:t>
            </a:r>
            <a:r>
              <a:rPr lang="en-US" altLang="ja-JP" sz="2000" b="1" smtClean="0">
                <a:solidFill>
                  <a:schemeClr val="tx1"/>
                </a:solidFill>
                <a:latin typeface="Meiryo UI" pitchFamily="50" charset="-128"/>
                <a:ea typeface="Meiryo UI" pitchFamily="50" charset="-128"/>
              </a:rPr>
              <a:t>2</a:t>
            </a:r>
            <a:endParaRPr kumimoji="1" lang="ja-JP" altLang="en-US" sz="2000" b="1" dirty="0" smtClean="0">
              <a:solidFill>
                <a:schemeClr val="tx1"/>
              </a:solidFill>
              <a:latin typeface="Meiryo UI" pitchFamily="50" charset="-128"/>
              <a:ea typeface="Meiryo UI" pitchFamily="50" charset="-128"/>
            </a:endParaRPr>
          </a:p>
        </p:txBody>
      </p:sp>
      <p:sp>
        <p:nvSpPr>
          <p:cNvPr id="20" name="正方形/長方形 19"/>
          <p:cNvSpPr/>
          <p:nvPr/>
        </p:nvSpPr>
        <p:spPr>
          <a:xfrm>
            <a:off x="2387555" y="4644135"/>
            <a:ext cx="7317974" cy="945105"/>
          </a:xfrm>
          <a:prstGeom prst="rect">
            <a:avLst/>
          </a:prstGeom>
          <a:solidFill>
            <a:schemeClr val="bg1"/>
          </a:solidFill>
          <a:ln w="317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4" indent="-285750">
              <a:buClr>
                <a:schemeClr val="tx1"/>
              </a:buClr>
              <a:buFont typeface="Wingdings" panose="05000000000000000000" pitchFamily="2" charset="2"/>
              <a:buChar char="l"/>
            </a:pPr>
            <a:r>
              <a:rPr lang="en-US" altLang="ja-JP" sz="1600" smtClean="0">
                <a:solidFill>
                  <a:schemeClr val="tx1"/>
                </a:solidFill>
                <a:latin typeface="Meiryo UI" pitchFamily="50" charset="-128"/>
                <a:ea typeface="Meiryo UI" pitchFamily="50" charset="-128"/>
              </a:rPr>
              <a:t>OCR</a:t>
            </a:r>
            <a:r>
              <a:rPr lang="ja-JP" altLang="en-US" sz="1600" smtClean="0">
                <a:solidFill>
                  <a:schemeClr val="tx1"/>
                </a:solidFill>
                <a:latin typeface="Meiryo UI" pitchFamily="50" charset="-128"/>
                <a:ea typeface="Meiryo UI" pitchFamily="50" charset="-128"/>
              </a:rPr>
              <a:t>エンジン（含、自社製</a:t>
            </a:r>
            <a:r>
              <a:rPr lang="en-US" altLang="ja-JP" sz="1600" smtClean="0">
                <a:solidFill>
                  <a:schemeClr val="tx1"/>
                </a:solidFill>
                <a:latin typeface="Meiryo UI" pitchFamily="50" charset="-128"/>
                <a:ea typeface="Meiryo UI" pitchFamily="50" charset="-128"/>
              </a:rPr>
              <a:t>AI-OCR</a:t>
            </a:r>
            <a:r>
              <a:rPr lang="ja-JP" altLang="en-US" sz="1600" smtClean="0">
                <a:solidFill>
                  <a:schemeClr val="tx1"/>
                </a:solidFill>
                <a:latin typeface="Meiryo UI" pitchFamily="50" charset="-128"/>
                <a:ea typeface="Meiryo UI" pitchFamily="50" charset="-128"/>
              </a:rPr>
              <a:t>）、テンプレートを拡充し、汎用化を推進</a:t>
            </a:r>
            <a:endParaRPr lang="en-US" altLang="ja-JP" sz="1600">
              <a:solidFill>
                <a:schemeClr val="tx1"/>
              </a:solidFill>
              <a:latin typeface="Meiryo UI" pitchFamily="50" charset="-128"/>
              <a:ea typeface="Meiryo UI" pitchFamily="50" charset="-128"/>
            </a:endParaRPr>
          </a:p>
          <a:p>
            <a:pPr marL="285750" lvl="4" indent="-285750">
              <a:buClr>
                <a:schemeClr val="tx1"/>
              </a:buClr>
              <a:buFont typeface="Wingdings" panose="05000000000000000000" pitchFamily="2" charset="2"/>
              <a:buChar char="l"/>
            </a:pPr>
            <a:r>
              <a:rPr lang="en-US" altLang="ja-JP" sz="1600" smtClean="0">
                <a:solidFill>
                  <a:schemeClr val="tx1"/>
                </a:solidFill>
                <a:latin typeface="Meiryo UI" pitchFamily="50" charset="-128"/>
                <a:ea typeface="Meiryo UI" pitchFamily="50" charset="-128"/>
              </a:rPr>
              <a:t>OCR</a:t>
            </a:r>
            <a:r>
              <a:rPr lang="ja-JP" altLang="en-US" sz="1600" smtClean="0">
                <a:solidFill>
                  <a:schemeClr val="tx1"/>
                </a:solidFill>
                <a:latin typeface="Meiryo UI" pitchFamily="50" charset="-128"/>
                <a:ea typeface="Meiryo UI" pitchFamily="50" charset="-128"/>
              </a:rPr>
              <a:t>の選定に当たっては、</a:t>
            </a:r>
            <a:r>
              <a:rPr lang="en-US" altLang="ja-JP" sz="1600" smtClean="0">
                <a:solidFill>
                  <a:schemeClr val="tx1"/>
                </a:solidFill>
                <a:latin typeface="Meiryo UI" pitchFamily="50" charset="-128"/>
                <a:ea typeface="Meiryo UI" pitchFamily="50" charset="-128"/>
              </a:rPr>
              <a:t>AI</a:t>
            </a:r>
            <a:r>
              <a:rPr lang="ja-JP" altLang="en-US" sz="1600" smtClean="0">
                <a:solidFill>
                  <a:schemeClr val="tx1"/>
                </a:solidFill>
                <a:latin typeface="Meiryo UI" pitchFamily="50" charset="-128"/>
                <a:ea typeface="Meiryo UI" pitchFamily="50" charset="-128"/>
              </a:rPr>
              <a:t>ビジネス推進室</a:t>
            </a:r>
            <a:r>
              <a:rPr lang="en-US" altLang="ja-JP" sz="1600" smtClean="0">
                <a:solidFill>
                  <a:schemeClr val="tx1"/>
                </a:solidFill>
                <a:latin typeface="Meiryo UI" pitchFamily="50" charset="-128"/>
                <a:ea typeface="Meiryo UI" pitchFamily="50" charset="-128"/>
              </a:rPr>
              <a:t>/</a:t>
            </a:r>
            <a:r>
              <a:rPr lang="ja-JP" altLang="en-US" sz="1600" smtClean="0">
                <a:solidFill>
                  <a:schemeClr val="tx1"/>
                </a:solidFill>
                <a:latin typeface="Meiryo UI" pitchFamily="50" charset="-128"/>
                <a:ea typeface="Meiryo UI" pitchFamily="50" charset="-128"/>
              </a:rPr>
              <a:t>コンサルティング部と連携し、開発状況・案件引き合い状況などを加味して判断</a:t>
            </a:r>
            <a:endParaRPr lang="en-US" altLang="ja-JP" sz="1600" smtClean="0">
              <a:solidFill>
                <a:schemeClr val="tx1"/>
              </a:solidFill>
              <a:latin typeface="Meiryo UI" pitchFamily="50" charset="-128"/>
              <a:ea typeface="Meiryo UI" pitchFamily="50" charset="-128"/>
            </a:endParaRPr>
          </a:p>
        </p:txBody>
      </p:sp>
      <p:sp>
        <p:nvSpPr>
          <p:cNvPr id="21" name="正方形/長方形 20"/>
          <p:cNvSpPr/>
          <p:nvPr/>
        </p:nvSpPr>
        <p:spPr>
          <a:xfrm>
            <a:off x="947555" y="2483896"/>
            <a:ext cx="1440000" cy="2034018"/>
          </a:xfrm>
          <a:prstGeom prst="rect">
            <a:avLst/>
          </a:prstGeom>
          <a:solidFill>
            <a:schemeClr val="accent5">
              <a:lumMod val="60000"/>
              <a:lumOff val="40000"/>
            </a:schemeClr>
          </a:solidFill>
          <a:ln w="31750">
            <a:solidFill>
              <a:schemeClr val="accent5">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smtClean="0">
                <a:solidFill>
                  <a:schemeClr val="tx1"/>
                </a:solidFill>
                <a:latin typeface="Meiryo UI" pitchFamily="50" charset="-128"/>
                <a:ea typeface="Meiryo UI" pitchFamily="50" charset="-128"/>
              </a:rPr>
              <a:t>フェーズ</a:t>
            </a:r>
            <a:r>
              <a:rPr kumimoji="1" lang="en-US" altLang="ja-JP" sz="2000" b="1" smtClean="0">
                <a:solidFill>
                  <a:schemeClr val="tx1"/>
                </a:solidFill>
                <a:latin typeface="Meiryo UI" pitchFamily="50" charset="-128"/>
                <a:ea typeface="Meiryo UI" pitchFamily="50" charset="-128"/>
              </a:rPr>
              <a:t>1</a:t>
            </a:r>
            <a:r>
              <a:rPr lang="en-US" altLang="ja-JP" sz="2000" b="1" smtClean="0">
                <a:solidFill>
                  <a:schemeClr val="tx1"/>
                </a:solidFill>
                <a:latin typeface="Meiryo UI" pitchFamily="50" charset="-128"/>
                <a:ea typeface="Meiryo UI" pitchFamily="50" charset="-128"/>
              </a:rPr>
              <a:t>※</a:t>
            </a:r>
            <a:endParaRPr kumimoji="1" lang="en-US" altLang="ja-JP" sz="2000" b="1" dirty="0" smtClean="0">
              <a:solidFill>
                <a:schemeClr val="tx1"/>
              </a:solidFill>
              <a:latin typeface="Meiryo UI" pitchFamily="50" charset="-128"/>
              <a:ea typeface="Meiryo UI" pitchFamily="50" charset="-128"/>
            </a:endParaRPr>
          </a:p>
        </p:txBody>
      </p:sp>
      <p:sp>
        <p:nvSpPr>
          <p:cNvPr id="22" name="正方形/長方形 21"/>
          <p:cNvSpPr/>
          <p:nvPr/>
        </p:nvSpPr>
        <p:spPr>
          <a:xfrm>
            <a:off x="2387555" y="2483896"/>
            <a:ext cx="7317974" cy="2034018"/>
          </a:xfrm>
          <a:prstGeom prst="rect">
            <a:avLst/>
          </a:prstGeom>
          <a:solidFill>
            <a:schemeClr val="bg1"/>
          </a:solidFill>
          <a:ln w="317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4" indent="-285750">
              <a:buClr>
                <a:schemeClr val="tx1"/>
              </a:buClr>
              <a:buFont typeface="Wingdings" panose="05000000000000000000" pitchFamily="2" charset="2"/>
              <a:buChar char="l"/>
            </a:pPr>
            <a:r>
              <a:rPr lang="ja-JP" altLang="en-US" sz="1600" smtClean="0">
                <a:solidFill>
                  <a:schemeClr val="tx1"/>
                </a:solidFill>
                <a:latin typeface="Meiryo UI" pitchFamily="50" charset="-128"/>
                <a:ea typeface="Meiryo UI" pitchFamily="50" charset="-128"/>
              </a:rPr>
              <a:t>ファーストユーザとなる</a:t>
            </a:r>
            <a:r>
              <a:rPr lang="en-US" altLang="ja-JP" sz="1600" smtClean="0">
                <a:solidFill>
                  <a:schemeClr val="tx1"/>
                </a:solidFill>
                <a:latin typeface="Meiryo UI" pitchFamily="50" charset="-128"/>
                <a:ea typeface="Meiryo UI" pitchFamily="50" charset="-128"/>
              </a:rPr>
              <a:t>SMTB/MHTB</a:t>
            </a:r>
            <a:r>
              <a:rPr lang="ja-JP" altLang="en-US" sz="1600" smtClean="0">
                <a:solidFill>
                  <a:schemeClr val="tx1"/>
                </a:solidFill>
                <a:latin typeface="Meiryo UI" pitchFamily="50" charset="-128"/>
                <a:ea typeface="Meiryo UI" pitchFamily="50" charset="-128"/>
              </a:rPr>
              <a:t>案件をターゲットとした開発を実施</a:t>
            </a:r>
            <a:endParaRPr lang="en-US" altLang="ja-JP" sz="1600" smtClean="0">
              <a:solidFill>
                <a:schemeClr val="tx1"/>
              </a:solidFill>
              <a:latin typeface="Meiryo UI" pitchFamily="50" charset="-128"/>
              <a:ea typeface="Meiryo UI" pitchFamily="50" charset="-128"/>
            </a:endParaRPr>
          </a:p>
          <a:p>
            <a:pPr marL="285750" lvl="4" indent="-285750">
              <a:buClr>
                <a:schemeClr val="tx1"/>
              </a:buClr>
              <a:buFont typeface="Wingdings" panose="05000000000000000000" pitchFamily="2" charset="2"/>
              <a:buChar char="l"/>
            </a:pPr>
            <a:r>
              <a:rPr lang="ja-JP" altLang="en-US" sz="1600" smtClean="0">
                <a:solidFill>
                  <a:schemeClr val="tx1"/>
                </a:solidFill>
                <a:latin typeface="Meiryo UI" pitchFamily="50" charset="-128"/>
                <a:ea typeface="Meiryo UI" pitchFamily="50" charset="-128"/>
              </a:rPr>
              <a:t>サポートする画像処理製品／</a:t>
            </a:r>
            <a:r>
              <a:rPr lang="en-US" altLang="ja-JP" sz="1600" smtClean="0">
                <a:solidFill>
                  <a:schemeClr val="tx1"/>
                </a:solidFill>
                <a:latin typeface="Meiryo UI" pitchFamily="50" charset="-128"/>
                <a:ea typeface="Meiryo UI" pitchFamily="50" charset="-128"/>
              </a:rPr>
              <a:t>OCR</a:t>
            </a:r>
            <a:r>
              <a:rPr lang="ja-JP" altLang="en-US" sz="1600" smtClean="0">
                <a:solidFill>
                  <a:schemeClr val="tx1"/>
                </a:solidFill>
                <a:latin typeface="Meiryo UI" pitchFamily="50" charset="-128"/>
                <a:ea typeface="Meiryo UI" pitchFamily="50" charset="-128"/>
              </a:rPr>
              <a:t>エンジン</a:t>
            </a:r>
          </a:p>
          <a:p>
            <a:pPr marL="742950" lvl="5" indent="-285750">
              <a:buClr>
                <a:schemeClr val="tx1"/>
              </a:buClr>
              <a:buFont typeface="Meiryo UI" panose="020B0604030504040204" pitchFamily="50" charset="-128"/>
              <a:buChar char="▶"/>
            </a:pPr>
            <a:r>
              <a:rPr lang="ja-JP" altLang="en-US" sz="1600" smtClean="0">
                <a:solidFill>
                  <a:schemeClr val="tx1"/>
                </a:solidFill>
                <a:latin typeface="Meiryo UI" pitchFamily="50" charset="-128"/>
                <a:ea typeface="Meiryo UI" pitchFamily="50" charset="-128"/>
              </a:rPr>
              <a:t>画像処理</a:t>
            </a:r>
            <a:r>
              <a:rPr lang="ja-JP" altLang="en-US" sz="1600">
                <a:solidFill>
                  <a:schemeClr val="tx1"/>
                </a:solidFill>
                <a:latin typeface="Meiryo UI" pitchFamily="50" charset="-128"/>
                <a:ea typeface="Meiryo UI" pitchFamily="50" charset="-128"/>
              </a:rPr>
              <a:t>：</a:t>
            </a:r>
            <a:r>
              <a:rPr lang="en-US" altLang="ja-JP" sz="1600">
                <a:solidFill>
                  <a:schemeClr val="tx1"/>
                </a:solidFill>
                <a:latin typeface="Meiryo UI" pitchFamily="50" charset="-128"/>
                <a:ea typeface="Meiryo UI" pitchFamily="50" charset="-128"/>
              </a:rPr>
              <a:t>999Capture</a:t>
            </a:r>
          </a:p>
          <a:p>
            <a:pPr marL="742950" lvl="5" indent="-285750">
              <a:buClr>
                <a:schemeClr val="tx1"/>
              </a:buClr>
              <a:buFont typeface="Meiryo UI" panose="020B0604030504040204" pitchFamily="50" charset="-128"/>
              <a:buChar char="▶"/>
            </a:pPr>
            <a:r>
              <a:rPr lang="en-US" altLang="ja-JP" sz="1600">
                <a:solidFill>
                  <a:schemeClr val="tx1"/>
                </a:solidFill>
                <a:latin typeface="Meiryo UI" pitchFamily="50" charset="-128"/>
                <a:ea typeface="Meiryo UI" pitchFamily="50" charset="-128"/>
              </a:rPr>
              <a:t>OCR</a:t>
            </a:r>
            <a:r>
              <a:rPr lang="ja-JP" altLang="en-US" sz="1600">
                <a:solidFill>
                  <a:schemeClr val="tx1"/>
                </a:solidFill>
                <a:latin typeface="Meiryo UI" pitchFamily="50" charset="-128"/>
                <a:ea typeface="Meiryo UI" pitchFamily="50" charset="-128"/>
              </a:rPr>
              <a:t>エンジン：</a:t>
            </a:r>
            <a:r>
              <a:rPr lang="en-US" altLang="ja-JP" sz="1600">
                <a:solidFill>
                  <a:schemeClr val="tx1"/>
                </a:solidFill>
                <a:latin typeface="Meiryo UI" pitchFamily="50" charset="-128"/>
                <a:ea typeface="Meiryo UI" pitchFamily="50" charset="-128"/>
              </a:rPr>
              <a:t>XDR-Ⅲ</a:t>
            </a:r>
            <a:r>
              <a:rPr lang="ja-JP" altLang="en-US" sz="1600">
                <a:solidFill>
                  <a:schemeClr val="tx1"/>
                </a:solidFill>
                <a:latin typeface="Meiryo UI" pitchFamily="50" charset="-128"/>
                <a:ea typeface="Meiryo UI" pitchFamily="50" charset="-128"/>
              </a:rPr>
              <a:t>、準定型</a:t>
            </a:r>
            <a:r>
              <a:rPr lang="en-US" altLang="ja-JP" sz="1600">
                <a:solidFill>
                  <a:schemeClr val="tx1"/>
                </a:solidFill>
                <a:latin typeface="Meiryo UI" pitchFamily="50" charset="-128"/>
                <a:ea typeface="Meiryo UI" pitchFamily="50" charset="-128"/>
              </a:rPr>
              <a:t>OCR</a:t>
            </a:r>
            <a:r>
              <a:rPr lang="ja-JP" altLang="en-US" sz="1600">
                <a:solidFill>
                  <a:schemeClr val="tx1"/>
                </a:solidFill>
                <a:latin typeface="Meiryo UI" pitchFamily="50" charset="-128"/>
                <a:ea typeface="Meiryo UI" pitchFamily="50" charset="-128"/>
              </a:rPr>
              <a:t>、</a:t>
            </a:r>
            <a:r>
              <a:rPr lang="en-US" altLang="ja-JP" sz="1600">
                <a:solidFill>
                  <a:schemeClr val="tx1"/>
                </a:solidFill>
                <a:latin typeface="Meiryo UI" pitchFamily="50" charset="-128"/>
                <a:ea typeface="Meiryo UI" pitchFamily="50" charset="-128"/>
              </a:rPr>
              <a:t>CogentLabs/Tegaki</a:t>
            </a:r>
          </a:p>
          <a:p>
            <a:pPr marL="285750" lvl="4" indent="-285750">
              <a:buClr>
                <a:schemeClr val="tx1"/>
              </a:buClr>
              <a:buFont typeface="Wingdings" panose="05000000000000000000" pitchFamily="2" charset="2"/>
              <a:buChar char="l"/>
            </a:pPr>
            <a:r>
              <a:rPr lang="ja-JP" altLang="en-US" sz="1600" smtClean="0">
                <a:solidFill>
                  <a:schemeClr val="tx1"/>
                </a:solidFill>
                <a:latin typeface="Meiryo UI" pitchFamily="50" charset="-128"/>
                <a:ea typeface="Meiryo UI" pitchFamily="50" charset="-128"/>
              </a:rPr>
              <a:t>認識</a:t>
            </a:r>
            <a:r>
              <a:rPr lang="ja-JP" altLang="en-US" sz="1600">
                <a:solidFill>
                  <a:schemeClr val="tx1"/>
                </a:solidFill>
                <a:latin typeface="Meiryo UI" pitchFamily="50" charset="-128"/>
                <a:ea typeface="Meiryo UI" pitchFamily="50" charset="-128"/>
              </a:rPr>
              <a:t>処理ロジックは</a:t>
            </a:r>
            <a:r>
              <a:rPr lang="ja-JP" altLang="en-US" sz="1600" smtClean="0">
                <a:solidFill>
                  <a:schemeClr val="tx1"/>
                </a:solidFill>
                <a:latin typeface="Meiryo UI" pitchFamily="50" charset="-128"/>
                <a:ea typeface="Meiryo UI" pitchFamily="50" charset="-128"/>
              </a:rPr>
              <a:t>、両案件の要件をベースに汎化された仕組みを開発</a:t>
            </a:r>
            <a:endParaRPr lang="ja-JP" altLang="en-US" sz="1600">
              <a:solidFill>
                <a:schemeClr val="tx1"/>
              </a:solidFill>
              <a:latin typeface="Meiryo UI" pitchFamily="50" charset="-128"/>
              <a:ea typeface="Meiryo UI" pitchFamily="50" charset="-128"/>
            </a:endParaRPr>
          </a:p>
          <a:p>
            <a:pPr marL="800100" lvl="5" indent="-342900">
              <a:buClr>
                <a:schemeClr val="tx1"/>
              </a:buClr>
              <a:buFont typeface="+mj-ea"/>
              <a:buAutoNum type="circleNumDbPlain"/>
            </a:pPr>
            <a:r>
              <a:rPr lang="ja-JP" altLang="en-US" sz="1600" smtClean="0">
                <a:solidFill>
                  <a:schemeClr val="tx1"/>
                </a:solidFill>
                <a:latin typeface="Meiryo UI" pitchFamily="50" charset="-128"/>
                <a:ea typeface="Meiryo UI" pitchFamily="50" charset="-128"/>
              </a:rPr>
              <a:t>定型活字帳票</a:t>
            </a:r>
            <a:r>
              <a:rPr lang="ja-JP" altLang="en-US" sz="1600">
                <a:solidFill>
                  <a:schemeClr val="tx1"/>
                </a:solidFill>
                <a:latin typeface="Meiryo UI" pitchFamily="50" charset="-128"/>
                <a:ea typeface="Meiryo UI" pitchFamily="50" charset="-128"/>
              </a:rPr>
              <a:t>：</a:t>
            </a:r>
            <a:r>
              <a:rPr lang="en-US" altLang="ja-JP" sz="1600">
                <a:solidFill>
                  <a:schemeClr val="tx1"/>
                </a:solidFill>
                <a:latin typeface="Meiryo UI" pitchFamily="50" charset="-128"/>
                <a:ea typeface="Meiryo UI" pitchFamily="50" charset="-128"/>
              </a:rPr>
              <a:t>XDR-Ⅲ</a:t>
            </a:r>
          </a:p>
          <a:p>
            <a:pPr marL="800100" lvl="5" indent="-342900">
              <a:buClr>
                <a:schemeClr val="tx1"/>
              </a:buClr>
              <a:buFont typeface="+mj-ea"/>
              <a:buAutoNum type="circleNumDbPlain"/>
            </a:pPr>
            <a:r>
              <a:rPr lang="ja-JP" altLang="en-US" sz="1600" smtClean="0">
                <a:solidFill>
                  <a:schemeClr val="tx1"/>
                </a:solidFill>
                <a:latin typeface="Meiryo UI" pitchFamily="50" charset="-128"/>
                <a:ea typeface="Meiryo UI" pitchFamily="50" charset="-128"/>
              </a:rPr>
              <a:t>定型手書き帳票：</a:t>
            </a:r>
            <a:r>
              <a:rPr lang="en-US" altLang="ja-JP" sz="1600">
                <a:solidFill>
                  <a:schemeClr val="tx1"/>
                </a:solidFill>
                <a:latin typeface="Meiryo UI" pitchFamily="50" charset="-128"/>
                <a:ea typeface="Meiryo UI" pitchFamily="50" charset="-128"/>
              </a:rPr>
              <a:t>999Capture→XDR-Ⅲ→CongentLabs/Tegaki</a:t>
            </a:r>
          </a:p>
          <a:p>
            <a:pPr marL="800100" lvl="5" indent="-342900">
              <a:buClr>
                <a:schemeClr val="tx1"/>
              </a:buClr>
              <a:buFont typeface="+mj-ea"/>
              <a:buAutoNum type="circleNumDbPlain"/>
            </a:pPr>
            <a:r>
              <a:rPr lang="ja-JP" altLang="en-US" sz="1600">
                <a:solidFill>
                  <a:schemeClr val="tx1"/>
                </a:solidFill>
                <a:latin typeface="Meiryo UI" pitchFamily="50" charset="-128"/>
                <a:ea typeface="Meiryo UI" pitchFamily="50" charset="-128"/>
              </a:rPr>
              <a:t>準定型帳票：</a:t>
            </a:r>
            <a:r>
              <a:rPr lang="en-US" altLang="ja-JP" sz="1600">
                <a:solidFill>
                  <a:schemeClr val="tx1"/>
                </a:solidFill>
                <a:latin typeface="Meiryo UI" pitchFamily="50" charset="-128"/>
                <a:ea typeface="Meiryo UI" pitchFamily="50" charset="-128"/>
              </a:rPr>
              <a:t>999Capture→</a:t>
            </a:r>
            <a:r>
              <a:rPr lang="ja-JP" altLang="en-US" sz="1600">
                <a:solidFill>
                  <a:schemeClr val="tx1"/>
                </a:solidFill>
                <a:latin typeface="Meiryo UI" pitchFamily="50" charset="-128"/>
                <a:ea typeface="Meiryo UI" pitchFamily="50" charset="-128"/>
              </a:rPr>
              <a:t>準定型</a:t>
            </a:r>
            <a:r>
              <a:rPr lang="en-US" altLang="ja-JP" sz="1600">
                <a:solidFill>
                  <a:schemeClr val="tx1"/>
                </a:solidFill>
                <a:latin typeface="Meiryo UI" pitchFamily="50" charset="-128"/>
                <a:ea typeface="Meiryo UI" pitchFamily="50" charset="-128"/>
              </a:rPr>
              <a:t>OCR</a:t>
            </a:r>
          </a:p>
        </p:txBody>
      </p:sp>
      <p:sp>
        <p:nvSpPr>
          <p:cNvPr id="23" name="テキスト ボックス 22"/>
          <p:cNvSpPr txBox="1">
            <a:spLocks noChangeArrowheads="1"/>
          </p:cNvSpPr>
          <p:nvPr/>
        </p:nvSpPr>
        <p:spPr bwMode="auto">
          <a:xfrm>
            <a:off x="895340" y="5589240"/>
            <a:ext cx="9458260" cy="584775"/>
          </a:xfrm>
          <a:prstGeom prst="rect">
            <a:avLst/>
          </a:prstGeom>
          <a:noFill/>
          <a:ln w="9525">
            <a:noFill/>
            <a:miter lim="800000"/>
            <a:headEnd/>
            <a:tailEnd/>
          </a:ln>
        </p:spPr>
        <p:txBody>
          <a:bodyPr wrap="square">
            <a:spAutoFit/>
          </a:bodyPr>
          <a:lstStyle/>
          <a:p>
            <a:pPr marL="342900" lvl="2" indent="-342900">
              <a:buClr>
                <a:schemeClr val="tx1"/>
              </a:buClr>
              <a:buFont typeface="Meiryo UI" panose="020B0604030504040204" pitchFamily="50" charset="-128"/>
              <a:buChar char="※"/>
            </a:pPr>
            <a:r>
              <a:rPr lang="en-US" altLang="ja-JP" sz="1600" smtClean="0">
                <a:latin typeface="Meiryo UI" pitchFamily="50" charset="-128"/>
                <a:ea typeface="Meiryo UI" pitchFamily="50" charset="-128"/>
              </a:rPr>
              <a:t>SMTB/MHTB</a:t>
            </a:r>
            <a:r>
              <a:rPr lang="ja-JP" altLang="en-US" sz="1600" smtClean="0">
                <a:latin typeface="Meiryo UI" pitchFamily="50" charset="-128"/>
                <a:ea typeface="Meiryo UI" pitchFamily="50" charset="-128"/>
              </a:rPr>
              <a:t>案件の受注（稼動時期決定）の可否次第では、フェーズ</a:t>
            </a:r>
            <a:r>
              <a:rPr lang="en-US" altLang="ja-JP" sz="1600" smtClean="0">
                <a:latin typeface="Meiryo UI" pitchFamily="50" charset="-128"/>
                <a:ea typeface="Meiryo UI" pitchFamily="50" charset="-128"/>
              </a:rPr>
              <a:t>1</a:t>
            </a:r>
            <a:r>
              <a:rPr lang="ja-JP" altLang="en-US" sz="1600" smtClean="0">
                <a:latin typeface="Meiryo UI" pitchFamily="50" charset="-128"/>
                <a:ea typeface="Meiryo UI" pitchFamily="50" charset="-128"/>
              </a:rPr>
              <a:t>の中間形態として</a:t>
            </a:r>
            <a:r>
              <a:rPr lang="en-US" altLang="ja-JP" sz="1600" smtClean="0">
                <a:latin typeface="Meiryo UI" pitchFamily="50" charset="-128"/>
                <a:ea typeface="Meiryo UI" pitchFamily="50" charset="-128"/>
              </a:rPr>
              <a:t/>
            </a:r>
            <a:br>
              <a:rPr lang="en-US" altLang="ja-JP" sz="1600" smtClean="0">
                <a:latin typeface="Meiryo UI" pitchFamily="50" charset="-128"/>
                <a:ea typeface="Meiryo UI" pitchFamily="50" charset="-128"/>
              </a:rPr>
            </a:br>
            <a:r>
              <a:rPr lang="ja-JP" altLang="en-US" sz="1600" smtClean="0">
                <a:latin typeface="Meiryo UI" pitchFamily="50" charset="-128"/>
                <a:ea typeface="Meiryo UI" pitchFamily="50" charset="-128"/>
              </a:rPr>
              <a:t>暫定的</a:t>
            </a:r>
            <a:r>
              <a:rPr lang="ja-JP" altLang="en-US" sz="1600">
                <a:latin typeface="Meiryo UI" pitchFamily="50" charset="-128"/>
                <a:ea typeface="Meiryo UI" pitchFamily="50" charset="-128"/>
              </a:rPr>
              <a:t>に</a:t>
            </a:r>
            <a:r>
              <a:rPr lang="ja-JP" altLang="en-US" sz="1600" smtClean="0">
                <a:latin typeface="Meiryo UI" pitchFamily="50" charset="-128"/>
                <a:ea typeface="Meiryo UI" pitchFamily="50" charset="-128"/>
              </a:rPr>
              <a:t>認識処理ロジックを両案件に限定したプログラム実装として提供することも検討する</a:t>
            </a:r>
            <a:endParaRPr lang="en-US" altLang="ja-JP" sz="1600" smtClean="0">
              <a:latin typeface="Meiryo UI" pitchFamily="50" charset="-128"/>
              <a:ea typeface="Meiryo UI" pitchFamily="50" charset="-128"/>
            </a:endParaRPr>
          </a:p>
        </p:txBody>
      </p:sp>
    </p:spTree>
    <p:extLst>
      <p:ext uri="{BB962C8B-B14F-4D97-AF65-F5344CB8AC3E}">
        <p14:creationId xmlns:p14="http://schemas.microsoft.com/office/powerpoint/2010/main" val="2644454164"/>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スライド番号プレースホルダ 3"/>
          <p:cNvSpPr>
            <a:spLocks noGrp="1"/>
          </p:cNvSpPr>
          <p:nvPr>
            <p:ph type="sldNum" sz="quarter" idx="16"/>
          </p:nvPr>
        </p:nvSpPr>
        <p:spPr bwMode="auto">
          <a:xfrm>
            <a:off x="7394128" y="6592888"/>
            <a:ext cx="2311400" cy="215900"/>
          </a:xfrm>
          <a:noFill/>
          <a:ln>
            <a:miter lim="800000"/>
            <a:headEnd/>
            <a:tailEnd/>
          </a:ln>
        </p:spPr>
        <p:txBody>
          <a:bodyPr wrap="square" numCol="1" anchorCtr="0" compatLnSpc="1">
            <a:prstTxWarp prst="textNoShape">
              <a:avLst/>
            </a:prstTxWarp>
          </a:bodyPr>
          <a:lstStyle/>
          <a:p>
            <a:fld id="{0A9456AC-C8B9-4CA4-832D-05AD4444AFCB}" type="slidenum">
              <a:rPr lang="ja-JP" altLang="en-US" smtClean="0">
                <a:solidFill>
                  <a:prstClr val="black"/>
                </a:solidFill>
              </a:rPr>
              <a:pPr/>
              <a:t>7</a:t>
            </a:fld>
            <a:endParaRPr lang="ja-JP" altLang="en-US" dirty="0" smtClean="0">
              <a:solidFill>
                <a:prstClr val="black"/>
              </a:solidFill>
            </a:endParaRPr>
          </a:p>
        </p:txBody>
      </p:sp>
      <p:sp>
        <p:nvSpPr>
          <p:cNvPr id="4" name="タイトル 1"/>
          <p:cNvSpPr>
            <a:spLocks noGrp="1"/>
          </p:cNvSpPr>
          <p:nvPr>
            <p:ph type="title"/>
          </p:nvPr>
        </p:nvSpPr>
        <p:spPr bwMode="auto">
          <a:xfrm>
            <a:off x="360366" y="98630"/>
            <a:ext cx="9003123" cy="460375"/>
          </a:xfrm>
          <a:noFill/>
          <a:ln>
            <a:miter lim="800000"/>
            <a:headEnd/>
            <a:tailEnd/>
          </a:ln>
        </p:spPr>
        <p:txBody>
          <a:bodyPr vert="horz" lIns="91440" tIns="72000" rIns="91440" bIns="0" numCol="1" compatLnSpc="1">
            <a:prstTxWarp prst="textNoShape">
              <a:avLst/>
            </a:prstTxWarp>
          </a:bodyPr>
          <a:lstStyle/>
          <a:p>
            <a:r>
              <a:rPr lang="en-US" altLang="ja-JP" sz="2400" smtClean="0">
                <a:latin typeface="Meiryo UI" panose="020B0604030504040204" pitchFamily="50" charset="-128"/>
                <a:ea typeface="Meiryo UI" panose="020B0604030504040204" pitchFamily="50" charset="-128"/>
                <a:cs typeface="Meiryo UI" panose="020B0604030504040204" pitchFamily="50" charset="-128"/>
              </a:rPr>
              <a:t>6</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．体制</a:t>
            </a:r>
            <a:endParaRPr lang="ja-JP" altLang="en-US" sz="2400" dirty="0" smtClean="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 name="グループ化 2"/>
          <p:cNvGrpSpPr/>
          <p:nvPr/>
        </p:nvGrpSpPr>
        <p:grpSpPr>
          <a:xfrm>
            <a:off x="612602" y="1043735"/>
            <a:ext cx="8680796" cy="4894820"/>
            <a:chOff x="791991" y="884612"/>
            <a:chExt cx="8680796" cy="4894820"/>
          </a:xfrm>
        </p:grpSpPr>
        <p:sp>
          <p:nvSpPr>
            <p:cNvPr id="17" name="正方形/長方形 16"/>
            <p:cNvSpPr/>
            <p:nvPr/>
          </p:nvSpPr>
          <p:spPr>
            <a:xfrm>
              <a:off x="857545" y="3367557"/>
              <a:ext cx="8615242" cy="556498"/>
            </a:xfrm>
            <a:prstGeom prst="rect">
              <a:avLst/>
            </a:prstGeom>
            <a:solidFill>
              <a:srgbClr val="99FF99"/>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sz="2400" b="1" smtClean="0">
                  <a:solidFill>
                    <a:schemeClr val="tx1"/>
                  </a:solidFill>
                  <a:latin typeface="Meiryo UI" pitchFamily="50" charset="-128"/>
                  <a:ea typeface="Meiryo UI" pitchFamily="50" charset="-128"/>
                  <a:cs typeface="メイリオ" panose="020B0604030504040204" pitchFamily="50" charset="-128"/>
                </a:rPr>
                <a:t>ICR</a:t>
              </a:r>
              <a:r>
                <a:rPr lang="ja-JP" altLang="en-US" sz="2400" b="1" smtClean="0">
                  <a:solidFill>
                    <a:schemeClr val="tx1"/>
                  </a:solidFill>
                  <a:latin typeface="Meiryo UI" pitchFamily="50" charset="-128"/>
                  <a:ea typeface="Meiryo UI" pitchFamily="50" charset="-128"/>
                  <a:cs typeface="メイリオ" panose="020B0604030504040204" pitchFamily="50" charset="-128"/>
                </a:rPr>
                <a:t>制御コンポーネント　開発チーム</a:t>
              </a:r>
              <a:endParaRPr lang="en-US" altLang="ja-JP" sz="2400"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18" name="正方形/長方形 17"/>
            <p:cNvSpPr/>
            <p:nvPr/>
          </p:nvSpPr>
          <p:spPr>
            <a:xfrm>
              <a:off x="857545" y="4509120"/>
              <a:ext cx="2700000" cy="126000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ソフトウェア開発</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統括部（</a:t>
              </a:r>
              <a:r>
                <a:rPr lang="en-US" altLang="ja-JP" b="1" smtClean="0">
                  <a:solidFill>
                    <a:schemeClr val="tx1"/>
                  </a:solidFill>
                  <a:latin typeface="Meiryo UI" pitchFamily="50" charset="-128"/>
                  <a:ea typeface="Meiryo UI" pitchFamily="50" charset="-128"/>
                  <a:cs typeface="メイリオ" panose="020B0604030504040204" pitchFamily="50" charset="-128"/>
                </a:rPr>
                <a:t>SI</a:t>
              </a:r>
              <a:r>
                <a:rPr lang="ja-JP" altLang="en-US" b="1" smtClean="0">
                  <a:solidFill>
                    <a:schemeClr val="tx1"/>
                  </a:solidFill>
                  <a:latin typeface="Meiryo UI" pitchFamily="50" charset="-128"/>
                  <a:ea typeface="Meiryo UI" pitchFamily="50" charset="-128"/>
                  <a:cs typeface="メイリオ" panose="020B0604030504040204" pitchFamily="50" charset="-128"/>
                </a:rPr>
                <a:t>開発）</a:t>
              </a:r>
              <a:endParaRPr lang="en-US" altLang="ja-JP"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24" name="正方形/長方形 23"/>
            <p:cNvSpPr/>
            <p:nvPr/>
          </p:nvSpPr>
          <p:spPr>
            <a:xfrm>
              <a:off x="857545" y="884612"/>
              <a:ext cx="1624963" cy="1260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ハードウェア</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プロダクト</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b="1">
                  <a:solidFill>
                    <a:schemeClr val="tx1"/>
                  </a:solidFill>
                  <a:latin typeface="Meiryo UI" pitchFamily="50" charset="-128"/>
                  <a:ea typeface="Meiryo UI" pitchFamily="50" charset="-128"/>
                  <a:cs typeface="メイリオ" panose="020B0604030504040204" pitchFamily="50" charset="-128"/>
                </a:rPr>
                <a:t>本部</a:t>
              </a:r>
              <a:endParaRPr lang="en-US" altLang="ja-JP"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25" name="正方形/長方形 24"/>
            <p:cNvSpPr/>
            <p:nvPr/>
          </p:nvSpPr>
          <p:spPr>
            <a:xfrm>
              <a:off x="3187638" y="884612"/>
              <a:ext cx="1624963" cy="1260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b="1" smtClean="0">
                  <a:solidFill>
                    <a:schemeClr val="tx1"/>
                  </a:solidFill>
                  <a:latin typeface="Meiryo UI" pitchFamily="50" charset="-128"/>
                  <a:ea typeface="Meiryo UI" pitchFamily="50" charset="-128"/>
                  <a:cs typeface="メイリオ" panose="020B0604030504040204" pitchFamily="50" charset="-128"/>
                </a:rPr>
                <a:t>AI</a:t>
              </a:r>
              <a:r>
                <a:rPr lang="ja-JP" altLang="en-US" b="1" smtClean="0">
                  <a:solidFill>
                    <a:schemeClr val="tx1"/>
                  </a:solidFill>
                  <a:latin typeface="Meiryo UI" pitchFamily="50" charset="-128"/>
                  <a:ea typeface="Meiryo UI" pitchFamily="50" charset="-128"/>
                  <a:cs typeface="メイリオ" panose="020B0604030504040204" pitchFamily="50" charset="-128"/>
                </a:rPr>
                <a:t>ビジネス</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推進室</a:t>
              </a:r>
              <a:endParaRPr lang="en-US" altLang="ja-JP"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26" name="正方形/長方形 25"/>
            <p:cNvSpPr/>
            <p:nvPr/>
          </p:nvSpPr>
          <p:spPr>
            <a:xfrm>
              <a:off x="5517731" y="884612"/>
              <a:ext cx="1624963" cy="1260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コンサル</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ティング部</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p:txBody>
        </p:sp>
        <p:sp>
          <p:nvSpPr>
            <p:cNvPr id="27" name="正方形/長方形 26"/>
            <p:cNvSpPr/>
            <p:nvPr/>
          </p:nvSpPr>
          <p:spPr>
            <a:xfrm>
              <a:off x="7847824" y="884612"/>
              <a:ext cx="1624963" cy="1260000"/>
            </a:xfrm>
            <a:prstGeom prst="rect">
              <a:avLst/>
            </a:prstGeom>
            <a:solidFill>
              <a:schemeClr val="accent4">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b="1" smtClean="0">
                  <a:solidFill>
                    <a:schemeClr val="tx1"/>
                  </a:solidFill>
                  <a:latin typeface="Meiryo UI" pitchFamily="50" charset="-128"/>
                  <a:ea typeface="Meiryo UI" pitchFamily="50" charset="-128"/>
                  <a:cs typeface="メイリオ" panose="020B0604030504040204" pitchFamily="50" charset="-128"/>
                </a:rPr>
                <a:t>SW</a:t>
              </a:r>
              <a:r>
                <a:rPr lang="ja-JP" altLang="en-US" b="1" smtClean="0">
                  <a:solidFill>
                    <a:schemeClr val="tx1"/>
                  </a:solidFill>
                  <a:latin typeface="Meiryo UI" pitchFamily="50" charset="-128"/>
                  <a:ea typeface="Meiryo UI" pitchFamily="50" charset="-128"/>
                  <a:cs typeface="メイリオ" panose="020B0604030504040204" pitchFamily="50" charset="-128"/>
                </a:rPr>
                <a:t>技術一部</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p:txBody>
        </p:sp>
        <p:sp>
          <p:nvSpPr>
            <p:cNvPr id="28" name="正方形/長方形 27"/>
            <p:cNvSpPr/>
            <p:nvPr/>
          </p:nvSpPr>
          <p:spPr>
            <a:xfrm>
              <a:off x="3815166" y="4519432"/>
              <a:ext cx="2700000" cy="126000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en-US" altLang="ja-JP" b="1" smtClean="0">
                  <a:solidFill>
                    <a:schemeClr val="tx1"/>
                  </a:solidFill>
                  <a:latin typeface="Meiryo UI" pitchFamily="50" charset="-128"/>
                  <a:ea typeface="Meiryo UI" pitchFamily="50" charset="-128"/>
                  <a:cs typeface="メイリオ" panose="020B0604030504040204" pitchFamily="50" charset="-128"/>
                </a:rPr>
                <a:t>BPO</a:t>
              </a:r>
              <a:r>
                <a:rPr lang="ja-JP" altLang="en-US" b="1" smtClean="0">
                  <a:solidFill>
                    <a:schemeClr val="tx1"/>
                  </a:solidFill>
                  <a:latin typeface="Meiryo UI" pitchFamily="50" charset="-128"/>
                  <a:ea typeface="Meiryo UI" pitchFamily="50" charset="-128"/>
                  <a:cs typeface="メイリオ" panose="020B0604030504040204" pitchFamily="50" charset="-128"/>
                </a:rPr>
                <a:t>本部</a:t>
              </a:r>
              <a:endParaRPr lang="en-US" altLang="ja-JP"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29" name="正方形/長方形 28"/>
            <p:cNvSpPr/>
            <p:nvPr/>
          </p:nvSpPr>
          <p:spPr>
            <a:xfrm>
              <a:off x="6772787" y="4519432"/>
              <a:ext cx="2700000" cy="1260000"/>
            </a:xfrm>
            <a:prstGeom prst="rect">
              <a:avLst/>
            </a:prstGeom>
            <a:solidFill>
              <a:schemeClr val="accent5">
                <a:lumMod val="60000"/>
                <a:lumOff val="40000"/>
              </a:schemeClr>
            </a:solidFill>
            <a:ln w="12700">
              <a:solidFill>
                <a:schemeClr val="tx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44000" tIns="0" rIns="144000" bIns="25200" numCol="1" spcCol="0" rtlCol="0" fromWordArt="0" anchor="ctr" anchorCtr="0" forceAA="0" compatLnSpc="1">
              <a:prstTxWarp prst="textNoShape">
                <a:avLst/>
              </a:prstTxWarp>
              <a:noAutofit/>
            </a:bodyPr>
            <a:lstStyle/>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ソフトウェア開発</a:t>
              </a:r>
              <a:endParaRPr lang="en-US" altLang="ja-JP" b="1" smtClean="0">
                <a:solidFill>
                  <a:schemeClr val="tx1"/>
                </a:solidFill>
                <a:latin typeface="Meiryo UI" pitchFamily="50" charset="-128"/>
                <a:ea typeface="Meiryo UI" pitchFamily="50" charset="-128"/>
                <a:cs typeface="メイリオ" panose="020B0604030504040204" pitchFamily="50" charset="-128"/>
              </a:endParaRPr>
            </a:p>
            <a:p>
              <a:pPr algn="ctr"/>
              <a:r>
                <a:rPr lang="ja-JP" altLang="en-US" b="1" smtClean="0">
                  <a:solidFill>
                    <a:schemeClr val="tx1"/>
                  </a:solidFill>
                  <a:latin typeface="Meiryo UI" pitchFamily="50" charset="-128"/>
                  <a:ea typeface="Meiryo UI" pitchFamily="50" charset="-128"/>
                  <a:cs typeface="メイリオ" panose="020B0604030504040204" pitchFamily="50" charset="-128"/>
                </a:rPr>
                <a:t>統括部（サービス開発）</a:t>
              </a:r>
              <a:endParaRPr lang="en-US" altLang="ja-JP" b="1" dirty="0" smtClean="0">
                <a:solidFill>
                  <a:schemeClr val="tx1"/>
                </a:solidFill>
                <a:latin typeface="Meiryo UI" pitchFamily="50" charset="-128"/>
                <a:ea typeface="Meiryo UI" pitchFamily="50" charset="-128"/>
                <a:cs typeface="メイリオ" panose="020B0604030504040204" pitchFamily="50" charset="-128"/>
              </a:endParaRPr>
            </a:p>
          </p:txBody>
        </p:sp>
        <p:sp>
          <p:nvSpPr>
            <p:cNvPr id="30" name="右矢印 29"/>
            <p:cNvSpPr/>
            <p:nvPr/>
          </p:nvSpPr>
          <p:spPr>
            <a:xfrm rot="5400000">
              <a:off x="1490006" y="2744588"/>
              <a:ext cx="360041" cy="6487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31" name="右矢印 30"/>
            <p:cNvSpPr/>
            <p:nvPr/>
          </p:nvSpPr>
          <p:spPr>
            <a:xfrm rot="5400000">
              <a:off x="3820098" y="2744588"/>
              <a:ext cx="360041" cy="6487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32" name="右矢印 31"/>
            <p:cNvSpPr/>
            <p:nvPr/>
          </p:nvSpPr>
          <p:spPr>
            <a:xfrm rot="5400000">
              <a:off x="6150192" y="2744588"/>
              <a:ext cx="360041" cy="6487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33" name="右矢印 32"/>
            <p:cNvSpPr/>
            <p:nvPr/>
          </p:nvSpPr>
          <p:spPr>
            <a:xfrm rot="5400000">
              <a:off x="8480285" y="2744588"/>
              <a:ext cx="360041" cy="6487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34" name="テキスト ボックス 33"/>
            <p:cNvSpPr txBox="1"/>
            <p:nvPr/>
          </p:nvSpPr>
          <p:spPr>
            <a:xfrm>
              <a:off x="791991" y="2150276"/>
              <a:ext cx="1766829" cy="523220"/>
            </a:xfrm>
            <a:prstGeom prst="rect">
              <a:avLst/>
            </a:prstGeom>
            <a:noFill/>
          </p:spPr>
          <p:txBody>
            <a:bodyPr wrap="none" rtlCol="0">
              <a:spAutoFit/>
            </a:bodyPr>
            <a:lstStyle/>
            <a:p>
              <a:pPr algn="ctr"/>
              <a:r>
                <a:rPr lang="en-US" altLang="ja-JP" sz="1400" smtClean="0">
                  <a:latin typeface="Meiryo UI" pitchFamily="50" charset="-128"/>
                  <a:ea typeface="Meiryo UI" pitchFamily="50" charset="-128"/>
                  <a:cs typeface="Meiryo UI" pitchFamily="50" charset="-128"/>
                </a:rPr>
                <a:t>999Capture</a:t>
              </a:r>
              <a:r>
                <a:rPr lang="ja-JP" altLang="en-US" sz="1400" smtClean="0">
                  <a:latin typeface="Meiryo UI" pitchFamily="50" charset="-128"/>
                  <a:ea typeface="Meiryo UI" pitchFamily="50" charset="-128"/>
                  <a:cs typeface="Meiryo UI" pitchFamily="50" charset="-128"/>
                </a:rPr>
                <a:t>等</a:t>
              </a:r>
              <a:endParaRPr lang="en-US" altLang="ja-JP" sz="1400" smtClean="0">
                <a:latin typeface="Meiryo UI" pitchFamily="50" charset="-128"/>
                <a:ea typeface="Meiryo UI" pitchFamily="50" charset="-128"/>
                <a:cs typeface="Meiryo UI" pitchFamily="50" charset="-128"/>
              </a:endParaRPr>
            </a:p>
            <a:p>
              <a:pPr algn="ctr"/>
              <a:r>
                <a:rPr lang="ja-JP" altLang="en-US" sz="1400" smtClean="0">
                  <a:latin typeface="Meiryo UI" pitchFamily="50" charset="-128"/>
                  <a:ea typeface="Meiryo UI" pitchFamily="50" charset="-128"/>
                  <a:cs typeface="Meiryo UI" pitchFamily="50" charset="-128"/>
                </a:rPr>
                <a:t>画像処理製品の提供</a:t>
              </a:r>
              <a:endParaRPr lang="en-US" altLang="ja-JP" sz="1400" smtClean="0">
                <a:latin typeface="Meiryo UI" pitchFamily="50" charset="-128"/>
                <a:ea typeface="Meiryo UI" pitchFamily="50" charset="-128"/>
                <a:cs typeface="Meiryo UI" pitchFamily="50" charset="-128"/>
              </a:endParaRPr>
            </a:p>
          </p:txBody>
        </p:sp>
        <p:sp>
          <p:nvSpPr>
            <p:cNvPr id="35" name="テキスト ボックス 34"/>
            <p:cNvSpPr txBox="1"/>
            <p:nvPr/>
          </p:nvSpPr>
          <p:spPr>
            <a:xfrm>
              <a:off x="3329903" y="2150276"/>
              <a:ext cx="1340432" cy="523220"/>
            </a:xfrm>
            <a:prstGeom prst="rect">
              <a:avLst/>
            </a:prstGeom>
            <a:noFill/>
          </p:spPr>
          <p:txBody>
            <a:bodyPr wrap="none" rtlCol="0">
              <a:spAutoFit/>
            </a:bodyPr>
            <a:lstStyle/>
            <a:p>
              <a:pPr algn="ctr"/>
              <a:r>
                <a:rPr lang="ja-JP" altLang="en-US" sz="1400" smtClean="0">
                  <a:latin typeface="Meiryo UI" pitchFamily="50" charset="-128"/>
                  <a:ea typeface="Meiryo UI" pitchFamily="50" charset="-128"/>
                  <a:cs typeface="Meiryo UI" pitchFamily="50" charset="-128"/>
                </a:rPr>
                <a:t>自社製</a:t>
              </a:r>
              <a:endParaRPr lang="en-US" altLang="ja-JP" sz="1400" smtClean="0">
                <a:latin typeface="Meiryo UI" pitchFamily="50" charset="-128"/>
                <a:ea typeface="Meiryo UI" pitchFamily="50" charset="-128"/>
                <a:cs typeface="Meiryo UI" pitchFamily="50" charset="-128"/>
              </a:endParaRPr>
            </a:p>
            <a:p>
              <a:pPr algn="ctr"/>
              <a:r>
                <a:rPr lang="en-US" altLang="ja-JP" sz="1400" smtClean="0">
                  <a:latin typeface="Meiryo UI" pitchFamily="50" charset="-128"/>
                  <a:ea typeface="Meiryo UI" pitchFamily="50" charset="-128"/>
                  <a:cs typeface="Meiryo UI" pitchFamily="50" charset="-128"/>
                </a:rPr>
                <a:t>AI-OCR</a:t>
              </a:r>
              <a:r>
                <a:rPr lang="ja-JP" altLang="en-US" sz="1400" smtClean="0">
                  <a:latin typeface="Meiryo UI" pitchFamily="50" charset="-128"/>
                  <a:ea typeface="Meiryo UI" pitchFamily="50" charset="-128"/>
                  <a:cs typeface="Meiryo UI" pitchFamily="50" charset="-128"/>
                </a:rPr>
                <a:t>の提供</a:t>
              </a:r>
              <a:endParaRPr lang="en-US" altLang="ja-JP" sz="1400" smtClean="0">
                <a:latin typeface="Meiryo UI" pitchFamily="50" charset="-128"/>
                <a:ea typeface="Meiryo UI" pitchFamily="50" charset="-128"/>
                <a:cs typeface="Meiryo UI" pitchFamily="50" charset="-128"/>
              </a:endParaRPr>
            </a:p>
          </p:txBody>
        </p:sp>
        <p:sp>
          <p:nvSpPr>
            <p:cNvPr id="36" name="テキスト ボックス 35"/>
            <p:cNvSpPr txBox="1"/>
            <p:nvPr/>
          </p:nvSpPr>
          <p:spPr>
            <a:xfrm>
              <a:off x="5626333" y="2150276"/>
              <a:ext cx="1407758" cy="738664"/>
            </a:xfrm>
            <a:prstGeom prst="rect">
              <a:avLst/>
            </a:prstGeom>
            <a:noFill/>
          </p:spPr>
          <p:txBody>
            <a:bodyPr wrap="none" rtlCol="0">
              <a:spAutoFit/>
            </a:bodyPr>
            <a:lstStyle/>
            <a:p>
              <a:pPr algn="ctr"/>
              <a:r>
                <a:rPr lang="ja-JP" altLang="en-US" sz="1400" smtClean="0">
                  <a:latin typeface="Meiryo UI" pitchFamily="50" charset="-128"/>
                  <a:ea typeface="Meiryo UI" pitchFamily="50" charset="-128"/>
                  <a:cs typeface="Meiryo UI" pitchFamily="50" charset="-128"/>
                </a:rPr>
                <a:t>案件状況、</a:t>
              </a:r>
              <a:endParaRPr lang="en-US" altLang="ja-JP" sz="1400" smtClean="0">
                <a:latin typeface="Meiryo UI" pitchFamily="50" charset="-128"/>
                <a:ea typeface="Meiryo UI" pitchFamily="50" charset="-128"/>
                <a:cs typeface="Meiryo UI" pitchFamily="50" charset="-128"/>
              </a:endParaRPr>
            </a:p>
            <a:p>
              <a:pPr algn="ctr"/>
              <a:r>
                <a:rPr lang="ja-JP" altLang="en-US" sz="1400" smtClean="0">
                  <a:latin typeface="Meiryo UI" pitchFamily="50" charset="-128"/>
                  <a:ea typeface="Meiryo UI" pitchFamily="50" charset="-128"/>
                  <a:cs typeface="Meiryo UI" pitchFamily="50" charset="-128"/>
                </a:rPr>
                <a:t>他社製</a:t>
              </a:r>
              <a:r>
                <a:rPr lang="en-US" altLang="ja-JP" sz="1400" smtClean="0">
                  <a:latin typeface="Meiryo UI" pitchFamily="50" charset="-128"/>
                  <a:ea typeface="Meiryo UI" pitchFamily="50" charset="-128"/>
                  <a:cs typeface="Meiryo UI" pitchFamily="50" charset="-128"/>
                </a:rPr>
                <a:t>AI-OCR</a:t>
              </a:r>
            </a:p>
            <a:p>
              <a:pPr algn="ctr"/>
              <a:r>
                <a:rPr lang="ja-JP" altLang="en-US" sz="1400" smtClean="0">
                  <a:latin typeface="Meiryo UI" pitchFamily="50" charset="-128"/>
                  <a:ea typeface="Meiryo UI" pitchFamily="50" charset="-128"/>
                  <a:cs typeface="Meiryo UI" pitchFamily="50" charset="-128"/>
                </a:rPr>
                <a:t>の動向情報提供</a:t>
              </a:r>
              <a:endParaRPr lang="en-US" altLang="ja-JP" sz="1400" smtClean="0">
                <a:latin typeface="Meiryo UI" pitchFamily="50" charset="-128"/>
                <a:ea typeface="Meiryo UI" pitchFamily="50" charset="-128"/>
                <a:cs typeface="Meiryo UI" pitchFamily="50" charset="-128"/>
              </a:endParaRPr>
            </a:p>
          </p:txBody>
        </p:sp>
        <p:sp>
          <p:nvSpPr>
            <p:cNvPr id="37" name="テキスト ボックス 36"/>
            <p:cNvSpPr txBox="1"/>
            <p:nvPr/>
          </p:nvSpPr>
          <p:spPr>
            <a:xfrm>
              <a:off x="7956426" y="2150276"/>
              <a:ext cx="1407758" cy="738664"/>
            </a:xfrm>
            <a:prstGeom prst="rect">
              <a:avLst/>
            </a:prstGeom>
            <a:noFill/>
          </p:spPr>
          <p:txBody>
            <a:bodyPr wrap="none" rtlCol="0">
              <a:spAutoFit/>
            </a:bodyPr>
            <a:lstStyle/>
            <a:p>
              <a:pPr algn="ctr"/>
              <a:r>
                <a:rPr lang="ja-JP" altLang="en-US" sz="1400" smtClean="0">
                  <a:latin typeface="Meiryo UI" pitchFamily="50" charset="-128"/>
                  <a:ea typeface="Meiryo UI" pitchFamily="50" charset="-128"/>
                  <a:cs typeface="Meiryo UI" pitchFamily="50" charset="-128"/>
                </a:rPr>
                <a:t>既存</a:t>
              </a:r>
              <a:r>
                <a:rPr lang="en-US" altLang="ja-JP" sz="1400" smtClean="0">
                  <a:latin typeface="Meiryo UI" pitchFamily="50" charset="-128"/>
                  <a:ea typeface="Meiryo UI" pitchFamily="50" charset="-128"/>
                  <a:cs typeface="Meiryo UI" pitchFamily="50" charset="-128"/>
                </a:rPr>
                <a:t>OCR</a:t>
              </a:r>
              <a:r>
                <a:rPr lang="ja-JP" altLang="en-US" sz="1400" smtClean="0">
                  <a:latin typeface="Meiryo UI" pitchFamily="50" charset="-128"/>
                  <a:ea typeface="Meiryo UI" pitchFamily="50" charset="-128"/>
                  <a:cs typeface="Meiryo UI" pitchFamily="50" charset="-128"/>
                </a:rPr>
                <a:t>製品、</a:t>
              </a:r>
              <a:endParaRPr lang="en-US" altLang="ja-JP" sz="1400" smtClean="0">
                <a:latin typeface="Meiryo UI" pitchFamily="50" charset="-128"/>
                <a:ea typeface="Meiryo UI" pitchFamily="50" charset="-128"/>
                <a:cs typeface="Meiryo UI" pitchFamily="50" charset="-128"/>
              </a:endParaRPr>
            </a:p>
            <a:p>
              <a:pPr algn="ctr"/>
              <a:r>
                <a:rPr lang="ja-JP" altLang="en-US" sz="1400" smtClean="0">
                  <a:latin typeface="Meiryo UI" pitchFamily="50" charset="-128"/>
                  <a:ea typeface="Meiryo UI" pitchFamily="50" charset="-128"/>
                  <a:cs typeface="Meiryo UI" pitchFamily="50" charset="-128"/>
                </a:rPr>
                <a:t>認識技術全般の</a:t>
              </a:r>
              <a:endParaRPr lang="en-US" altLang="ja-JP" sz="1400" smtClean="0">
                <a:latin typeface="Meiryo UI" pitchFamily="50" charset="-128"/>
                <a:ea typeface="Meiryo UI" pitchFamily="50" charset="-128"/>
                <a:cs typeface="Meiryo UI" pitchFamily="50" charset="-128"/>
              </a:endParaRPr>
            </a:p>
            <a:p>
              <a:pPr algn="ctr"/>
              <a:r>
                <a:rPr lang="ja-JP" altLang="en-US" sz="1400" smtClean="0">
                  <a:latin typeface="Meiryo UI" pitchFamily="50" charset="-128"/>
                  <a:ea typeface="Meiryo UI" pitchFamily="50" charset="-128"/>
                  <a:cs typeface="Meiryo UI" pitchFamily="50" charset="-128"/>
                </a:rPr>
                <a:t>技術</a:t>
              </a:r>
              <a:r>
                <a:rPr lang="ja-JP" altLang="en-US" sz="1400">
                  <a:latin typeface="Meiryo UI" pitchFamily="50" charset="-128"/>
                  <a:ea typeface="Meiryo UI" pitchFamily="50" charset="-128"/>
                  <a:cs typeface="Meiryo UI" pitchFamily="50" charset="-128"/>
                </a:rPr>
                <a:t>支援</a:t>
              </a:r>
              <a:endParaRPr lang="en-US" altLang="ja-JP" sz="1400" smtClean="0">
                <a:latin typeface="Meiryo UI" pitchFamily="50" charset="-128"/>
                <a:ea typeface="Meiryo UI" pitchFamily="50" charset="-128"/>
                <a:cs typeface="Meiryo UI" pitchFamily="50" charset="-128"/>
              </a:endParaRPr>
            </a:p>
          </p:txBody>
        </p:sp>
        <p:sp>
          <p:nvSpPr>
            <p:cNvPr id="38" name="右矢印 37"/>
            <p:cNvSpPr/>
            <p:nvPr/>
          </p:nvSpPr>
          <p:spPr>
            <a:xfrm rot="5400000">
              <a:off x="2000562" y="3932759"/>
              <a:ext cx="413965" cy="6487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39" name="右矢印 38"/>
            <p:cNvSpPr/>
            <p:nvPr/>
          </p:nvSpPr>
          <p:spPr>
            <a:xfrm rot="5400000">
              <a:off x="4958183" y="3932760"/>
              <a:ext cx="413966" cy="6487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40" name="右矢印 39"/>
            <p:cNvSpPr/>
            <p:nvPr/>
          </p:nvSpPr>
          <p:spPr>
            <a:xfrm rot="5400000">
              <a:off x="7915804" y="3932760"/>
              <a:ext cx="413966" cy="648743"/>
            </a:xfrm>
            <a:prstGeom prst="rightArrow">
              <a:avLst/>
            </a:prstGeom>
            <a:solidFill>
              <a:schemeClr val="bg1">
                <a:lumMod val="50000"/>
              </a:schemeClr>
            </a:solidFill>
            <a:ln w="12700">
              <a:noFill/>
              <a:prstDash val="soli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mtClean="0">
                <a:latin typeface="Meiryo UI" pitchFamily="50" charset="-128"/>
                <a:ea typeface="Meiryo UI" pitchFamily="50" charset="-128"/>
              </a:endParaRPr>
            </a:p>
          </p:txBody>
        </p:sp>
        <p:sp>
          <p:nvSpPr>
            <p:cNvPr id="41" name="テキスト ボックス 40"/>
            <p:cNvSpPr txBox="1"/>
            <p:nvPr/>
          </p:nvSpPr>
          <p:spPr>
            <a:xfrm>
              <a:off x="2806773" y="4059070"/>
              <a:ext cx="1741182" cy="338554"/>
            </a:xfrm>
            <a:prstGeom prst="rect">
              <a:avLst/>
            </a:prstGeom>
            <a:noFill/>
          </p:spPr>
          <p:txBody>
            <a:bodyPr wrap="none" rtlCol="0">
              <a:spAutoFit/>
            </a:bodyPr>
            <a:lstStyle/>
            <a:p>
              <a:pPr algn="ctr"/>
              <a:r>
                <a:rPr lang="ja-JP" altLang="en-US" sz="1600" b="1" smtClean="0">
                  <a:latin typeface="Meiryo UI" pitchFamily="50" charset="-128"/>
                  <a:ea typeface="Meiryo UI" pitchFamily="50" charset="-128"/>
                  <a:cs typeface="Meiryo UI" pitchFamily="50" charset="-128"/>
                </a:rPr>
                <a:t>コンポーネント提供</a:t>
              </a:r>
              <a:endParaRPr lang="en-US" altLang="ja-JP" sz="1600" b="1" smtClean="0">
                <a:latin typeface="Meiryo UI" pitchFamily="50" charset="-128"/>
                <a:ea typeface="Meiryo UI" pitchFamily="50" charset="-128"/>
                <a:cs typeface="Meiryo UI" pitchFamily="50" charset="-128"/>
              </a:endParaRPr>
            </a:p>
          </p:txBody>
        </p:sp>
      </p:grpSp>
    </p:spTree>
    <p:extLst>
      <p:ext uri="{BB962C8B-B14F-4D97-AF65-F5344CB8AC3E}">
        <p14:creationId xmlns:p14="http://schemas.microsoft.com/office/powerpoint/2010/main" val="1120502196"/>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smtClean="0">
                <a:ea typeface="Meiryo UI" pitchFamily="50" charset="-128"/>
              </a:rPr>
              <a:t>補足</a:t>
            </a:r>
            <a:r>
              <a:rPr lang="ja-JP" altLang="en-US">
                <a:ea typeface="Meiryo UI" pitchFamily="50" charset="-128"/>
              </a:rPr>
              <a:t>資料</a:t>
            </a:r>
            <a:endParaRPr kumimoji="1" lang="ja-JP" altLang="en-US">
              <a:ea typeface="Meiryo UI" pitchFamily="50" charset="-128"/>
            </a:endParaRPr>
          </a:p>
        </p:txBody>
      </p:sp>
      <p:sp>
        <p:nvSpPr>
          <p:cNvPr id="4" name="スライド番号プレースホルダ 3"/>
          <p:cNvSpPr>
            <a:spLocks noGrp="1"/>
          </p:cNvSpPr>
          <p:nvPr>
            <p:ph type="sldNum" sz="quarter" idx="12"/>
          </p:nvPr>
        </p:nvSpPr>
        <p:spPr/>
        <p:txBody>
          <a:bodyPr/>
          <a:lstStyle/>
          <a:p>
            <a:pPr>
              <a:defRPr/>
            </a:pPr>
            <a:fld id="{F0D25750-1F88-4052-B154-F0AEA60CF119}" type="slidenum">
              <a:rPr lang="ja-JP" altLang="en-US" smtClean="0">
                <a:solidFill>
                  <a:prstClr val="black"/>
                </a:solidFill>
              </a:rPr>
              <a:pPr>
                <a:defRPr/>
              </a:pPr>
              <a:t>8</a:t>
            </a:fld>
            <a:endParaRPr lang="ja-JP" altLang="en-US" dirty="0">
              <a:solidFill>
                <a:prstClr val="black"/>
              </a:solidFill>
            </a:endParaRPr>
          </a:p>
        </p:txBody>
      </p:sp>
    </p:spTree>
    <p:extLst>
      <p:ext uri="{BB962C8B-B14F-4D97-AF65-F5344CB8AC3E}">
        <p14:creationId xmlns:p14="http://schemas.microsoft.com/office/powerpoint/2010/main" val="1410952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w="12700">
          <a:solidFill>
            <a:schemeClr val="tx1"/>
          </a:solidFill>
          <a:prstDash val="solid"/>
          <a:tailEnd type="triangle"/>
        </a:ln>
        <a:effectLst/>
      </a:spPr>
      <a:bodyPr rtlCol="0" anchor="ctr"/>
      <a:lstStyle>
        <a:defPPr algn="ctr">
          <a:defRPr kumimoji="1" smtClean="0">
            <a:latin typeface="Meiryo UI" pitchFamily="50" charset="-128"/>
            <a:ea typeface="Meiryo UI" pitchFamily="50" charset="-128"/>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prstDash val="solid"/>
          <a:headEnd type="arrow"/>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21844</TotalTime>
  <Words>1883</Words>
  <Application>Microsoft Office PowerPoint</Application>
  <PresentationFormat>A4 210 x 297 mm</PresentationFormat>
  <Paragraphs>512</Paragraphs>
  <Slides>19</Slides>
  <Notes>17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Meiryo UI</vt:lpstr>
      <vt:lpstr>ＭＳ Ｐゴシック</vt:lpstr>
      <vt:lpstr>メイリオ</vt:lpstr>
      <vt:lpstr>Arial</vt:lpstr>
      <vt:lpstr>Calibri</vt:lpstr>
      <vt:lpstr>Wingdings</vt:lpstr>
      <vt:lpstr>3_Office テーマ</vt:lpstr>
      <vt:lpstr>PowerPoint プレゼンテーション</vt:lpstr>
      <vt:lpstr>目次</vt:lpstr>
      <vt:lpstr>1．実案件におけるAI-OCR適用の現状</vt:lpstr>
      <vt:lpstr>2．AI-OCR適用の課題とその解決策</vt:lpstr>
      <vt:lpstr>3．ICR制御コンポーネントにおける課題解決へのアプローチ</vt:lpstr>
      <vt:lpstr>4．ICR制御コンポーネントのターゲット</vt:lpstr>
      <vt:lpstr>5．開発ロードマップ</vt:lpstr>
      <vt:lpstr>6．体制</vt:lpstr>
      <vt:lpstr>補足資料</vt:lpstr>
      <vt:lpstr>【補足】複数エンジンを利用したOCR基盤構築で発生しうる問題 　　　　 ～FFG/LUCA案件の事例から～</vt:lpstr>
      <vt:lpstr>PowerPoint プレゼンテーション</vt:lpstr>
      <vt:lpstr>【補足】フェーズ1：詳細コンポーネント構成図</vt:lpstr>
      <vt:lpstr>【補足】SMTB/MHTB案件向け暫定開発　①詳細コンポーネント構成</vt:lpstr>
      <vt:lpstr>認識フロー制御部の「認識処理ロジック1～3」について</vt:lpstr>
      <vt:lpstr>【補足】SMTB/MHTB案件向け暫定開発　②開発計画:開発スケジュール</vt:lpstr>
      <vt:lpstr>【補足】SMTB/MHTB案件向け暫定開発　②開発計画:体制 　　　　　　　　　　　　　　　　　　　　　　　　　　　　　　　※一部敬称略／▲＝協力会社社員</vt:lpstr>
      <vt:lpstr>【補足】SMTB/MHTB案件向け暫定開発　②開発計画:開発工数・費用</vt:lpstr>
      <vt:lpstr>印刷・配布対象外のスライド</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PGI_3</dc:title>
  <dc:creator>Hideo Sashida</dc:creator>
  <cp:lastModifiedBy>指田 英雄</cp:lastModifiedBy>
  <cp:revision>3650</cp:revision>
  <cp:lastPrinted>2018-08-20T02:11:39Z</cp:lastPrinted>
  <dcterms:created xsi:type="dcterms:W3CDTF">2012-04-13T06:06:08Z</dcterms:created>
  <dcterms:modified xsi:type="dcterms:W3CDTF">2019-02-04T02:26:14Z</dcterms:modified>
</cp:coreProperties>
</file>