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433" r:id="rId2"/>
    <p:sldId id="444" r:id="rId3"/>
    <p:sldId id="432" r:id="rId4"/>
  </p:sldIdLst>
  <p:sldSz cx="9144000" cy="6858000" type="screen4x3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5D6"/>
    <a:srgbClr val="00A3CC"/>
    <a:srgbClr val="1B85AD"/>
    <a:srgbClr val="0495A8"/>
    <a:srgbClr val="53548A"/>
    <a:srgbClr val="E9E9ED"/>
    <a:srgbClr val="FFFFCC"/>
    <a:srgbClr val="CCFFFF"/>
    <a:srgbClr val="3399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1" autoAdjust="0"/>
    <p:restoredTop sz="78386" autoAdjust="0"/>
  </p:normalViewPr>
  <p:slideViewPr>
    <p:cSldViewPr snapToGrid="0">
      <p:cViewPr varScale="1">
        <p:scale>
          <a:sx n="59" d="100"/>
          <a:sy n="59" d="100"/>
        </p:scale>
        <p:origin x="1503" y="3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9" y="2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91159F-C08F-44C9-BEED-0903FA63AB75}" type="datetimeFigureOut">
              <a:rPr kumimoji="1" lang="ja-JP" altLang="en-US" smtClean="0"/>
              <a:pPr/>
              <a:t>2019/3/5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887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0721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1" y="9440648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9" y="9440648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00F5E-F510-42B8-93BE-173FAAF5BAB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8987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70463" cy="3727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kumimoji="1" lang="ja-JP" altLang="en-US" dirty="0" smtClean="0"/>
              <a:t>「海外企業との</a:t>
            </a:r>
            <a:r>
              <a:rPr kumimoji="1" lang="en-US" altLang="ja-JP" dirty="0" smtClean="0"/>
              <a:t>AI</a:t>
            </a:r>
            <a:r>
              <a:rPr kumimoji="1" lang="ja-JP" altLang="en-US" dirty="0" smtClean="0"/>
              <a:t>アプリケーション共同研究開発に関する報告」を致します。</a:t>
            </a:r>
            <a:endParaRPr kumimoji="1" lang="en-US" altLang="ja-JP" dirty="0" smtClean="0"/>
          </a:p>
          <a:p>
            <a:r>
              <a:rPr kumimoji="1" lang="en-US" altLang="ja-JP" dirty="0" smtClean="0"/>
              <a:t>AI</a:t>
            </a:r>
            <a:r>
              <a:rPr kumimoji="1" lang="ja-JP" altLang="en-US" dirty="0" smtClean="0"/>
              <a:t>ビジネス推進室の主要課題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ミッション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のひとつとして、</a:t>
            </a:r>
            <a:r>
              <a:rPr kumimoji="1" lang="en-US" altLang="ja-JP" dirty="0" smtClean="0"/>
              <a:t>AI</a:t>
            </a:r>
            <a:r>
              <a:rPr kumimoji="1" lang="ja-JP" altLang="en-US" dirty="0" smtClean="0"/>
              <a:t>技術開発パートナー強化戦略を進めておりまして、その一環として海外にも視野を広げることになりました、今回、ベトナム企業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社を訪問しまして、技術提携の可能性に関する評価を開始いたしました。本日は、この</a:t>
            </a:r>
            <a:r>
              <a:rPr kumimoji="1" lang="en-US" altLang="ja-JP" dirty="0" smtClean="0"/>
              <a:t>Business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Incubation</a:t>
            </a:r>
            <a:r>
              <a:rPr kumimoji="1" lang="ja-JP" altLang="en-US" dirty="0" smtClean="0"/>
              <a:t>に即したテーマだと考えまして、現在の活動状況を報告させていただきます。よろしくお願いいたします。</a:t>
            </a:r>
          </a:p>
          <a:p>
            <a:endParaRPr lang="ja-JP" altLang="en-US" dirty="0"/>
          </a:p>
        </p:txBody>
      </p:sp>
      <p:sp>
        <p:nvSpPr>
          <p:cNvPr id="13316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5D461A7-582B-4C4A-9FD3-4C480824DC6C}" type="slidenum">
              <a:rPr lang="ja-JP" altLang="en-US" smtClean="0">
                <a:solidFill>
                  <a:prstClr val="black"/>
                </a:solidFill>
              </a:rPr>
              <a:pPr/>
              <a:t>1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056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最初に共同開発のテーマでございます。</a:t>
            </a:r>
            <a:endParaRPr kumimoji="1" lang="en-US" altLang="ja-JP" dirty="0" smtClean="0"/>
          </a:p>
          <a:p>
            <a:r>
              <a:rPr kumimoji="1" lang="en-US" altLang="ja-JP" dirty="0" smtClean="0"/>
              <a:t>AIB</a:t>
            </a:r>
            <a:r>
              <a:rPr kumimoji="1" lang="ja-JP" altLang="en-US" dirty="0" smtClean="0"/>
              <a:t>で内製開発している、</a:t>
            </a:r>
            <a:r>
              <a:rPr kumimoji="1" lang="en-US" altLang="ja-JP" dirty="0" smtClean="0"/>
              <a:t>AI-OCR</a:t>
            </a:r>
            <a:r>
              <a:rPr kumimoji="1" lang="ja-JP" altLang="en-US" dirty="0" smtClean="0"/>
              <a:t>機能でございますが、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こんな感じで、入力帳票を投入しますと、この</a:t>
            </a:r>
            <a:r>
              <a:rPr kumimoji="1" lang="en-US" altLang="ja-JP" dirty="0" smtClean="0"/>
              <a:t>Deep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Learning</a:t>
            </a:r>
            <a:r>
              <a:rPr kumimoji="1" lang="ja-JP" altLang="en-US" dirty="0" smtClean="0"/>
              <a:t>モデルで帳票の識別判断をしまして、</a:t>
            </a:r>
            <a:endParaRPr kumimoji="1" lang="en-US" altLang="ja-JP" dirty="0" smtClean="0"/>
          </a:p>
          <a:p>
            <a:r>
              <a:rPr kumimoji="1" lang="en-US" altLang="ja-JP" dirty="0" smtClean="0"/>
              <a:t>-</a:t>
            </a:r>
            <a:r>
              <a:rPr kumimoji="1" lang="ja-JP" altLang="en-US" dirty="0" smtClean="0"/>
              <a:t>テキストライン検出</a:t>
            </a:r>
            <a:endParaRPr kumimoji="1" lang="en-US" altLang="ja-JP" dirty="0" smtClean="0"/>
          </a:p>
          <a:p>
            <a:r>
              <a:rPr kumimoji="1" lang="en-US" altLang="ja-JP" dirty="0" smtClean="0"/>
              <a:t>-</a:t>
            </a:r>
            <a:r>
              <a:rPr kumimoji="1" lang="ja-JP" altLang="en-US" dirty="0" smtClean="0"/>
              <a:t>罫線検出</a:t>
            </a:r>
            <a:endParaRPr kumimoji="1" lang="en-US" altLang="ja-JP" dirty="0" smtClean="0"/>
          </a:p>
          <a:p>
            <a:r>
              <a:rPr kumimoji="1" lang="ja-JP" altLang="en-US" dirty="0" smtClean="0"/>
              <a:t>を実現します、この開発中のモデルですが、まだ課題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問題点がございまして、何とか完成に近づけたいと思っておりますが、開発が難航しているのが実情でございます。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00F5E-F510-42B8-93BE-173FAAF5BAB2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7198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5"/>
          <p:cNvSpPr>
            <a:spLocks noChangeShapeType="1"/>
          </p:cNvSpPr>
          <p:nvPr/>
        </p:nvSpPr>
        <p:spPr bwMode="auto">
          <a:xfrm>
            <a:off x="696058" y="3225800"/>
            <a:ext cx="7748954" cy="0"/>
          </a:xfrm>
          <a:prstGeom prst="line">
            <a:avLst/>
          </a:prstGeom>
          <a:noFill/>
          <a:ln w="3492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ja-JP" altLang="en-US"/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696058" y="3289300"/>
            <a:ext cx="7748954" cy="0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ja-JP" alt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0713" y="2609851"/>
            <a:ext cx="7721111" cy="56197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17107455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1" y="307504"/>
            <a:ext cx="6674827" cy="4572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683568" y="980728"/>
            <a:ext cx="7737231" cy="5410200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6" name="正方形/長方形 9"/>
          <p:cNvSpPr>
            <a:spLocks noChangeArrowheads="1"/>
          </p:cNvSpPr>
          <p:nvPr/>
        </p:nvSpPr>
        <p:spPr bwMode="auto">
          <a:xfrm>
            <a:off x="179512" y="792163"/>
            <a:ext cx="8964488" cy="45719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eaLnBrk="0" hangingPunct="0"/>
            <a:endParaRPr kumimoji="0" lang="ja-JP" altLang="en-US">
              <a:ea typeface="HGP創英角ｺﾞｼｯｸUB" pitchFamily="50" charset="-128"/>
            </a:endParaRPr>
          </a:p>
        </p:txBody>
      </p:sp>
      <p:sp>
        <p:nvSpPr>
          <p:cNvPr id="7" name="正方形/長方形 10"/>
          <p:cNvSpPr>
            <a:spLocks noChangeArrowheads="1"/>
          </p:cNvSpPr>
          <p:nvPr/>
        </p:nvSpPr>
        <p:spPr bwMode="auto">
          <a:xfrm flipV="1">
            <a:off x="2051720" y="790993"/>
            <a:ext cx="5383475" cy="45719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eaLnBrk="0" hangingPunct="0"/>
            <a:endParaRPr kumimoji="0" lang="ja-JP" altLang="en-US">
              <a:ea typeface="HGP創英角ｺﾞｼｯｸUB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8744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>
            <a:extLst>
              <a:ext uri="{FF2B5EF4-FFF2-40B4-BE49-F238E27FC236}">
                <a16:creationId xmlns:a16="http://schemas.microsoft.com/office/drawing/2014/main" id="{168DF098-4E0E-2941-843C-77B6CB6D0CC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18343" y="6291263"/>
            <a:ext cx="866042" cy="23436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ja-JP" sz="923">
                <a:solidFill>
                  <a:schemeClr val="bg1"/>
                </a:solidFill>
                <a:latin typeface="Tahoma" panose="020B0604030504040204" pitchFamily="34" charset="0"/>
              </a:rPr>
              <a:t>Page. </a:t>
            </a:r>
            <a:fld id="{940EB78E-1838-4314-9721-1E6C8E1BB402}" type="slidenum">
              <a:rPr lang="en-US" altLang="ja-JP" sz="923" smtClean="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ja-JP" sz="923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47654" y="2130433"/>
            <a:ext cx="8648700" cy="1069975"/>
          </a:xfrm>
          <a:prstGeom prst="rect">
            <a:avLst/>
          </a:prstGeom>
        </p:spPr>
        <p:txBody>
          <a:bodyPr anchor="ctr"/>
          <a:lstStyle>
            <a:lvl1pPr>
              <a:defRPr sz="3692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47654" y="3886208"/>
            <a:ext cx="8648700" cy="8858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15">
                <a:solidFill>
                  <a:schemeClr val="tx1">
                    <a:tint val="75000"/>
                  </a:schemeClr>
                </a:solidFill>
                <a:latin typeface="メイリオ" pitchFamily="50" charset="-128"/>
                <a:ea typeface="メイリオ" pitchFamily="50" charset="-128"/>
              </a:defRPr>
            </a:lvl1pPr>
            <a:lvl2pPr marL="422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4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6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0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2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471840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/>
          </p:nvPr>
        </p:nvSpPr>
        <p:spPr>
          <a:xfrm>
            <a:off x="477405" y="381000"/>
            <a:ext cx="8141303" cy="57150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457884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720969" y="1028700"/>
            <a:ext cx="7737231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2289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kumimoji="1">
                <a:solidFill>
                  <a:schemeClr val="bg2"/>
                </a:solidFill>
                <a:latin typeface="Arial" charset="0"/>
                <a:ea typeface="+mn-ea"/>
              </a:defRPr>
            </a:lvl1pPr>
          </a:lstStyle>
          <a:p>
            <a:fld id="{F7DD8C80-3414-4084-AC9A-DF43513CEA1B}" type="datetimeFigureOut">
              <a:rPr kumimoji="1" lang="ja-JP" altLang="en-US" smtClean="0"/>
              <a:pPr/>
              <a:t>2019/3/5</a:t>
            </a:fld>
            <a:endParaRPr kumimoji="1" lang="ja-JP" altLang="en-US"/>
          </a:p>
        </p:txBody>
      </p:sp>
      <p:sp>
        <p:nvSpPr>
          <p:cNvPr id="1028" name="Text Box 7"/>
          <p:cNvSpPr txBox="1">
            <a:spLocks noChangeArrowheads="1"/>
          </p:cNvSpPr>
          <p:nvPr/>
        </p:nvSpPr>
        <p:spPr bwMode="auto">
          <a:xfrm>
            <a:off x="8277958" y="6588126"/>
            <a:ext cx="86604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ahoma" pitchFamily="34" charset="0"/>
                <a:ea typeface="HGP創英角ｺﾞｼｯｸUB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ahoma" pitchFamily="34" charset="0"/>
                <a:ea typeface="HGP創英角ｺﾞｼｯｸUB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ahoma" pitchFamily="34" charset="0"/>
                <a:ea typeface="HGP創英角ｺﾞｼｯｸUB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ahoma" pitchFamily="34" charset="0"/>
                <a:ea typeface="HGP創英角ｺﾞｼｯｸUB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ahoma" pitchFamily="34" charset="0"/>
                <a:ea typeface="HGP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itchFamily="34" charset="0"/>
                <a:ea typeface="HGP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itchFamily="34" charset="0"/>
                <a:ea typeface="HGP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itchFamily="34" charset="0"/>
                <a:ea typeface="HGP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itchFamily="34" charset="0"/>
                <a:ea typeface="HGP創英角ｺﾞｼｯｸUB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ja-JP" sz="1000">
                <a:latin typeface="HGP創英角ｺﾞｼｯｸUB" pitchFamily="50" charset="-128"/>
              </a:rPr>
              <a:t>Page. </a:t>
            </a:r>
            <a:fld id="{F358BA65-1D8A-4BAF-BBEA-8A533C7043A2}" type="slidenum">
              <a:rPr lang="en-US" altLang="ja-JP" sz="1000" smtClean="0">
                <a:latin typeface="HGP創英角ｺﾞｼｯｸUB" pitchFamily="50" charset="-128"/>
              </a:rPr>
              <a:pPr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ja-JP" sz="1000">
              <a:latin typeface="HGP創英角ｺﾞｼｯｸUB" pitchFamily="50" charset="-128"/>
            </a:endParaRPr>
          </a:p>
        </p:txBody>
      </p:sp>
      <p:sp>
        <p:nvSpPr>
          <p:cNvPr id="1029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28601" y="304800"/>
            <a:ext cx="667482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タイトルの書式設定</a:t>
            </a:r>
          </a:p>
        </p:txBody>
      </p:sp>
      <p:sp>
        <p:nvSpPr>
          <p:cNvPr id="1030" name="Line 9"/>
          <p:cNvSpPr>
            <a:spLocks noChangeShapeType="1"/>
          </p:cNvSpPr>
          <p:nvPr/>
        </p:nvSpPr>
        <p:spPr bwMode="auto">
          <a:xfrm>
            <a:off x="187569" y="6591300"/>
            <a:ext cx="8780585" cy="0"/>
          </a:xfrm>
          <a:prstGeom prst="line">
            <a:avLst/>
          </a:prstGeom>
          <a:noFill/>
          <a:ln w="3175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ja-JP" altLang="en-US"/>
          </a:p>
        </p:txBody>
      </p:sp>
      <p:sp>
        <p:nvSpPr>
          <p:cNvPr id="1031" name="Text Box 10"/>
          <p:cNvSpPr txBox="1">
            <a:spLocks noChangeArrowheads="1"/>
          </p:cNvSpPr>
          <p:nvPr/>
        </p:nvSpPr>
        <p:spPr bwMode="auto">
          <a:xfrm>
            <a:off x="187569" y="6649749"/>
            <a:ext cx="240610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ahoma" pitchFamily="34" charset="0"/>
                <a:ea typeface="HGP創英角ｺﾞｼｯｸUB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ahoma" pitchFamily="34" charset="0"/>
                <a:ea typeface="HGP創英角ｺﾞｼｯｸUB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ahoma" pitchFamily="34" charset="0"/>
                <a:ea typeface="HGP創英角ｺﾞｼｯｸUB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ahoma" pitchFamily="34" charset="0"/>
                <a:ea typeface="HGP創英角ｺﾞｼｯｸUB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ahoma" pitchFamily="34" charset="0"/>
                <a:ea typeface="HGP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itchFamily="34" charset="0"/>
                <a:ea typeface="HGP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itchFamily="34" charset="0"/>
                <a:ea typeface="HGP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itchFamily="34" charset="0"/>
                <a:ea typeface="HGP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itchFamily="34" charset="0"/>
                <a:ea typeface="HGP創英角ｺﾞｼｯｸUB" pitchFamily="50" charset="-128"/>
              </a:defRPr>
            </a:lvl9pPr>
          </a:lstStyle>
          <a:p>
            <a:pPr>
              <a:defRPr/>
            </a:pPr>
            <a:r>
              <a:rPr kumimoji="0" lang="en-US" altLang="ja-JP" sz="1000" dirty="0"/>
              <a:t>©2018</a:t>
            </a:r>
            <a:r>
              <a:rPr kumimoji="0" lang="en-US" altLang="ja-JP" sz="1000" dirty="0">
                <a:latin typeface="HGP創英角ｺﾞｼｯｸUB" pitchFamily="50" charset="-128"/>
              </a:rPr>
              <a:t>, Primagest</a:t>
            </a:r>
            <a:r>
              <a:rPr kumimoji="0" lang="ja-JP" altLang="en-US" sz="1000" dirty="0">
                <a:latin typeface="HGP創英角ｺﾞｼｯｸUB" pitchFamily="50" charset="-128"/>
              </a:rPr>
              <a:t> </a:t>
            </a:r>
            <a:r>
              <a:rPr kumimoji="0" lang="en-US" altLang="ja-JP" sz="1000" dirty="0">
                <a:latin typeface="HGP創英角ｺﾞｼｯｸUB" pitchFamily="50" charset="-128"/>
              </a:rPr>
              <a:t>,Inc. All Rights Reserved</a:t>
            </a:r>
          </a:p>
        </p:txBody>
      </p:sp>
      <p:pic>
        <p:nvPicPr>
          <p:cNvPr id="1032" name="図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039" y="161926"/>
            <a:ext cx="2154115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Text Box 12"/>
          <p:cNvSpPr txBox="1">
            <a:spLocks noChangeArrowheads="1"/>
          </p:cNvSpPr>
          <p:nvPr/>
        </p:nvSpPr>
        <p:spPr bwMode="auto">
          <a:xfrm>
            <a:off x="6228184" y="521048"/>
            <a:ext cx="2971968" cy="24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ahoma" pitchFamily="34" charset="0"/>
                <a:ea typeface="HGP創英角ｺﾞｼｯｸUB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ahoma" pitchFamily="34" charset="0"/>
                <a:ea typeface="HGP創英角ｺﾞｼｯｸUB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ahoma" pitchFamily="34" charset="0"/>
                <a:ea typeface="HGP創英角ｺﾞｼｯｸUB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ahoma" pitchFamily="34" charset="0"/>
                <a:ea typeface="HGP創英角ｺﾞｼｯｸUB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ahoma" pitchFamily="34" charset="0"/>
                <a:ea typeface="HGP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itchFamily="34" charset="0"/>
                <a:ea typeface="HGP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itchFamily="34" charset="0"/>
                <a:ea typeface="HGP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itchFamily="34" charset="0"/>
                <a:ea typeface="HGP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itchFamily="34" charset="0"/>
                <a:ea typeface="HGP創英角ｺﾞｼｯｸUB" pitchFamily="50" charset="-128"/>
              </a:defRPr>
            </a:lvl9pPr>
          </a:lstStyle>
          <a:p>
            <a:pPr>
              <a:defRPr/>
            </a:pPr>
            <a:r>
              <a:rPr kumimoji="0" lang="en-US" altLang="ja-JP" sz="1000" dirty="0">
                <a:solidFill>
                  <a:srgbClr val="DDDDDD"/>
                </a:solidFill>
                <a:latin typeface="HGP創英角ｺﾞｼｯｸUB" pitchFamily="50" charset="-128"/>
              </a:rPr>
              <a:t>Enterprising Solutions That Keep Business Moving</a:t>
            </a:r>
          </a:p>
        </p:txBody>
      </p:sp>
      <p:sp>
        <p:nvSpPr>
          <p:cNvPr id="12" name="正方形/長方形 9"/>
          <p:cNvSpPr>
            <a:spLocks noChangeArrowheads="1"/>
          </p:cNvSpPr>
          <p:nvPr/>
        </p:nvSpPr>
        <p:spPr bwMode="auto">
          <a:xfrm>
            <a:off x="107504" y="792163"/>
            <a:ext cx="8964488" cy="45719"/>
          </a:xfrm>
          <a:prstGeom prst="rect">
            <a:avLst/>
          </a:prstGeom>
          <a:blipFill dpi="0" rotWithShape="1">
            <a:blip r:embed="rId7" cstate="print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eaLnBrk="0" hangingPunct="0"/>
            <a:endParaRPr kumimoji="0" lang="ja-JP" altLang="en-US">
              <a:ea typeface="HGP創英角ｺﾞｼｯｸUB" pitchFamily="50" charset="-128"/>
            </a:endParaRPr>
          </a:p>
        </p:txBody>
      </p:sp>
      <p:sp>
        <p:nvSpPr>
          <p:cNvPr id="13" name="正方形/長方形 10"/>
          <p:cNvSpPr>
            <a:spLocks noChangeArrowheads="1"/>
          </p:cNvSpPr>
          <p:nvPr/>
        </p:nvSpPr>
        <p:spPr bwMode="auto">
          <a:xfrm flipV="1">
            <a:off x="1979712" y="790993"/>
            <a:ext cx="5383475" cy="45719"/>
          </a:xfrm>
          <a:prstGeom prst="rect">
            <a:avLst/>
          </a:prstGeom>
          <a:blipFill dpi="0" rotWithShape="1">
            <a:blip r:embed="rId8" cstate="print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eaLnBrk="0" hangingPunct="0"/>
            <a:endParaRPr kumimoji="0" lang="ja-JP" altLang="en-US">
              <a:ea typeface="HGP創英角ｺﾞｼｯｸUB" pitchFamily="50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3" r:id="rId3"/>
    <p:sldLayoutId id="2147483664" r:id="rId4"/>
  </p:sldLayoutIdLst>
  <p:transition spd="med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3333FF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800000"/>
        </a:buClr>
        <a:buFont typeface="Wingdings" pitchFamily="2" charset="2"/>
        <a:buChar char="p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3333FF"/>
        </a:buClr>
        <a:buFont typeface="Wingdings" pitchFamily="2" charset="2"/>
        <a:buChar char="l"/>
        <a:defRPr kumimoji="1"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800000"/>
        </a:buClr>
        <a:buFont typeface="Wingdings" pitchFamily="2" charset="2"/>
        <a:buChar char="Ø"/>
        <a:defRPr kumimoji="1"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3333FF"/>
        </a:buClr>
        <a:buChar char="–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3333FF"/>
        </a:buClr>
        <a:buChar char="–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3333FF"/>
        </a:buClr>
        <a:buChar char="–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3333FF"/>
        </a:buClr>
        <a:buChar char="–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3333FF"/>
        </a:buClr>
        <a:buChar char="–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>
          <a:xfrm>
            <a:off x="184640" y="1932393"/>
            <a:ext cx="6447692" cy="1447800"/>
          </a:xfrm>
          <a:prstGeom prst="rect">
            <a:avLst/>
          </a:prstGeom>
          <a:solidFill>
            <a:srgbClr val="1B85AD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sz="1477" dirty="0">
              <a:solidFill>
                <a:prstClr val="white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099" name="テキスト ボックス 8"/>
          <p:cNvSpPr txBox="1">
            <a:spLocks noChangeArrowheads="1"/>
          </p:cNvSpPr>
          <p:nvPr/>
        </p:nvSpPr>
        <p:spPr bwMode="auto">
          <a:xfrm>
            <a:off x="261866" y="2311142"/>
            <a:ext cx="6286500" cy="710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ja-JP" sz="2215" b="1" dirty="0" smtClean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【BIT】10</a:t>
            </a:r>
            <a:r>
              <a:rPr lang="ja-JP" altLang="en-US" sz="2215" b="1" dirty="0" smtClean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月度報告</a:t>
            </a:r>
            <a:endParaRPr lang="en-US" altLang="ja-JP" sz="2215" b="1" dirty="0" smtClean="0">
              <a:solidFill>
                <a:prstClr val="white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ja-JP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海外企業との</a:t>
            </a:r>
            <a:r>
              <a:rPr lang="en-US" altLang="ja-JP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ja-JP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アプリケーション共同研究開発に関する報告</a:t>
            </a:r>
            <a:endParaRPr lang="en-US" altLang="ja-JP" sz="16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4100" name="図 9" descr="Logo_primagest_RGB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49807" y="1966686"/>
            <a:ext cx="1976803" cy="389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テキスト ボックス 11"/>
          <p:cNvSpPr txBox="1">
            <a:spLocks noChangeArrowheads="1"/>
          </p:cNvSpPr>
          <p:nvPr/>
        </p:nvSpPr>
        <p:spPr bwMode="auto">
          <a:xfrm>
            <a:off x="6727996" y="3138198"/>
            <a:ext cx="184731" cy="241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altLang="ja-JP" sz="969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6687407" y="2770758"/>
            <a:ext cx="1742785" cy="546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77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AI</a:t>
            </a:r>
            <a:r>
              <a:rPr lang="ja-JP" altLang="en-US" sz="1477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ja-JP" altLang="en-US" sz="1477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ビジネス推進室</a:t>
            </a:r>
            <a:endParaRPr lang="en-US" altLang="ja-JP" sz="1477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477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綿貫　直志</a:t>
            </a:r>
            <a:endParaRPr lang="en-US" altLang="ja-JP" sz="1477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608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 bwMode="auto">
          <a:xfrm>
            <a:off x="1949828" y="2115419"/>
            <a:ext cx="4561450" cy="299032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16859" y="907664"/>
            <a:ext cx="36487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[</a:t>
            </a:r>
            <a:r>
              <a:rPr lang="ja-JP" altLang="en-US" dirty="0" smtClean="0"/>
              <a:t>共同開発テーマ１（</a:t>
            </a:r>
            <a:r>
              <a:rPr lang="en-US" altLang="ja-JP" dirty="0" smtClean="0"/>
              <a:t>AI-OCR</a:t>
            </a:r>
            <a:r>
              <a:rPr lang="ja-JP" altLang="en-US" dirty="0" smtClean="0"/>
              <a:t>）</a:t>
            </a:r>
            <a:r>
              <a:rPr kumimoji="1" lang="en-US" altLang="ja-JP" dirty="0" smtClean="0"/>
              <a:t>]</a:t>
            </a:r>
            <a:r>
              <a:rPr kumimoji="1" lang="ja-JP" altLang="en-US" dirty="0" smtClean="0"/>
              <a:t>　</a:t>
            </a:r>
            <a:endParaRPr kumimoji="1" lang="en-US" altLang="ja-JP" dirty="0" smtClean="0"/>
          </a:p>
          <a:p>
            <a:r>
              <a:rPr lang="ja-JP" altLang="en-US" dirty="0" smtClean="0"/>
              <a:t>　</a:t>
            </a:r>
            <a:r>
              <a:rPr lang="en-US" altLang="ja-JP" dirty="0" smtClean="0"/>
              <a:t>-</a:t>
            </a:r>
            <a:r>
              <a:rPr lang="ja-JP" altLang="en-US" dirty="0" smtClean="0"/>
              <a:t> テキストライン</a:t>
            </a:r>
            <a:r>
              <a:rPr lang="ja-JP" altLang="en-US" dirty="0"/>
              <a:t>抽出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en-US" altLang="ja-JP" dirty="0" smtClean="0"/>
              <a:t>-</a:t>
            </a:r>
            <a:r>
              <a:rPr lang="ja-JP" altLang="en-US" dirty="0" smtClean="0"/>
              <a:t> 罫線検出（罫線検出、帳票識別）</a:t>
            </a:r>
            <a:endParaRPr lang="en-US" altLang="ja-JP" dirty="0" smtClean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0589" y="2283092"/>
            <a:ext cx="3749603" cy="272259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0" name="テキスト ボックス 19"/>
          <p:cNvSpPr txBox="1"/>
          <p:nvPr/>
        </p:nvSpPr>
        <p:spPr>
          <a:xfrm>
            <a:off x="2010324" y="1859921"/>
            <a:ext cx="4433714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AIB</a:t>
            </a:r>
            <a:r>
              <a:rPr kumimoji="1" lang="ja-JP" altLang="en-US" dirty="0" smtClean="0">
                <a:solidFill>
                  <a:schemeClr val="bg1"/>
                </a:solidFill>
              </a:rPr>
              <a:t>内製 </a:t>
            </a:r>
            <a:r>
              <a:rPr kumimoji="1" lang="en-US" altLang="ja-JP" dirty="0" smtClean="0">
                <a:solidFill>
                  <a:schemeClr val="bg1"/>
                </a:solidFill>
              </a:rPr>
              <a:t>CNN </a:t>
            </a:r>
            <a:r>
              <a:rPr kumimoji="1" lang="en-US" altLang="ja-JP" sz="16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kumimoji="1" lang="en-US" altLang="ja-JP" sz="1600" i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kumimoji="1" lang="en-US" altLang="ja-JP" sz="16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onvolutional </a:t>
            </a:r>
            <a:r>
              <a:rPr kumimoji="1" lang="en-US" altLang="ja-JP" sz="1600" i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kumimoji="1" lang="en-US" altLang="ja-JP" sz="16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eural </a:t>
            </a:r>
            <a:r>
              <a:rPr kumimoji="1" lang="en-US" altLang="ja-JP" sz="1600" i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kumimoji="1" lang="en-US" altLang="ja-JP" sz="16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etwork)</a:t>
            </a:r>
            <a:endParaRPr kumimoji="1" lang="ja-JP" altLang="en-US" sz="16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4" name="グループ化 23"/>
          <p:cNvGrpSpPr/>
          <p:nvPr/>
        </p:nvGrpSpPr>
        <p:grpSpPr>
          <a:xfrm>
            <a:off x="3765816" y="4935075"/>
            <a:ext cx="3240000" cy="1440000"/>
            <a:chOff x="3765816" y="4935075"/>
            <a:chExt cx="3240000" cy="1440000"/>
          </a:xfrm>
        </p:grpSpPr>
        <p:sp>
          <p:nvSpPr>
            <p:cNvPr id="21" name="四角形吹き出し 20"/>
            <p:cNvSpPr/>
            <p:nvPr/>
          </p:nvSpPr>
          <p:spPr bwMode="auto">
            <a:xfrm>
              <a:off x="3765816" y="4935075"/>
              <a:ext cx="3240000" cy="1440000"/>
            </a:xfrm>
            <a:prstGeom prst="wedgeRectCallout">
              <a:avLst>
                <a:gd name="adj1" fmla="val -31863"/>
                <a:gd name="adj2" fmla="val -82412"/>
              </a:avLst>
            </a:prstGeom>
            <a:solidFill>
              <a:schemeClr val="bg1"/>
            </a:solidFill>
            <a:ln w="19050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40233" y="5014727"/>
              <a:ext cx="3132806" cy="1332000"/>
            </a:xfrm>
            <a:prstGeom prst="rect">
              <a:avLst/>
            </a:prstGeom>
            <a:solidFill>
              <a:schemeClr val="bg1"/>
            </a:solidFill>
          </p:spPr>
        </p:pic>
      </p:grpSp>
      <p:grpSp>
        <p:nvGrpSpPr>
          <p:cNvPr id="30" name="グループ化 29"/>
          <p:cNvGrpSpPr/>
          <p:nvPr/>
        </p:nvGrpSpPr>
        <p:grpSpPr>
          <a:xfrm>
            <a:off x="537233" y="2454797"/>
            <a:ext cx="1782384" cy="2115558"/>
            <a:chOff x="537233" y="2390061"/>
            <a:chExt cx="1782384" cy="2115558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163" y="2390061"/>
              <a:ext cx="1063745" cy="1503649"/>
            </a:xfrm>
            <a:prstGeom prst="rect">
              <a:avLst/>
            </a:prstGeom>
          </p:spPr>
        </p:pic>
        <p:sp>
          <p:nvSpPr>
            <p:cNvPr id="19" name="右矢印 18"/>
            <p:cNvSpPr/>
            <p:nvPr/>
          </p:nvSpPr>
          <p:spPr bwMode="auto">
            <a:xfrm>
              <a:off x="1795182" y="2904558"/>
              <a:ext cx="524435" cy="563259"/>
            </a:xfrm>
            <a:prstGeom prst="rightArrow">
              <a:avLst/>
            </a:prstGeom>
            <a:solidFill>
              <a:srgbClr val="00A5D6"/>
            </a:solidFill>
            <a:ln w="19050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537233" y="3859288"/>
              <a:ext cx="13644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>
                  <a:solidFill>
                    <a:srgbClr val="FF0000"/>
                  </a:solidFill>
                </a:rPr>
                <a:t>Ex.)</a:t>
              </a:r>
            </a:p>
            <a:p>
              <a:r>
                <a:rPr kumimoji="1" lang="ja-JP" altLang="en-US" sz="1200" dirty="0" smtClean="0"/>
                <a:t>教育式贈与信託　</a:t>
              </a:r>
              <a:endParaRPr kumimoji="1" lang="en-US" altLang="ja-JP" sz="1200" dirty="0" smtClean="0"/>
            </a:p>
            <a:p>
              <a:r>
                <a:rPr kumimoji="1" lang="ja-JP" altLang="en-US" sz="1200" dirty="0" smtClean="0"/>
                <a:t>払出請求書</a:t>
              </a:r>
              <a:endParaRPr kumimoji="1" lang="ja-JP" altLang="en-US" sz="1200" dirty="0"/>
            </a:p>
          </p:txBody>
        </p:sp>
      </p:grpSp>
      <p:grpSp>
        <p:nvGrpSpPr>
          <p:cNvPr id="29" name="グループ化 28"/>
          <p:cNvGrpSpPr/>
          <p:nvPr/>
        </p:nvGrpSpPr>
        <p:grpSpPr>
          <a:xfrm>
            <a:off x="6344754" y="1529238"/>
            <a:ext cx="2360557" cy="3480834"/>
            <a:chOff x="6344754" y="1464502"/>
            <a:chExt cx="2360557" cy="3480834"/>
          </a:xfrm>
        </p:grpSpPr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0203" y="1528198"/>
              <a:ext cx="1024370" cy="1447990"/>
            </a:xfrm>
            <a:prstGeom prst="rect">
              <a:avLst/>
            </a:prstGeom>
          </p:spPr>
        </p:pic>
        <p:sp>
          <p:nvSpPr>
            <p:cNvPr id="13" name="左中かっこ 12"/>
            <p:cNvSpPr/>
            <p:nvPr/>
          </p:nvSpPr>
          <p:spPr>
            <a:xfrm>
              <a:off x="6955265" y="1464502"/>
              <a:ext cx="332345" cy="3456000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 sz="1662"/>
            </a:p>
          </p:txBody>
        </p:sp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0203" y="3245924"/>
              <a:ext cx="1024370" cy="1445446"/>
            </a:xfrm>
            <a:prstGeom prst="rect">
              <a:avLst/>
            </a:prstGeom>
            <a:ln w="3175">
              <a:solidFill>
                <a:srgbClr val="FF0000"/>
              </a:solidFill>
            </a:ln>
          </p:spPr>
        </p:pic>
        <p:sp>
          <p:nvSpPr>
            <p:cNvPr id="26" name="右矢印 25"/>
            <p:cNvSpPr/>
            <p:nvPr/>
          </p:nvSpPr>
          <p:spPr bwMode="auto">
            <a:xfrm>
              <a:off x="6344754" y="2902316"/>
              <a:ext cx="524435" cy="563259"/>
            </a:xfrm>
            <a:prstGeom prst="rightArrow">
              <a:avLst/>
            </a:prstGeom>
            <a:solidFill>
              <a:srgbClr val="00A5D6"/>
            </a:solidFill>
            <a:ln w="19050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7305569" y="2949363"/>
              <a:ext cx="13997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 smtClean="0"/>
                <a:t>テキストライン検出</a:t>
              </a:r>
              <a:endParaRPr kumimoji="1" lang="en-US" altLang="ja-JP" sz="1200" dirty="0" smtClean="0"/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7303324" y="4668337"/>
              <a:ext cx="1226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 smtClean="0"/>
                <a:t>罫線</a:t>
              </a:r>
              <a:r>
                <a:rPr lang="en-US" altLang="ja-JP" sz="1200" dirty="0" smtClean="0"/>
                <a:t>(</a:t>
              </a:r>
              <a:r>
                <a:rPr lang="ja-JP" altLang="en-US" sz="1200" dirty="0" smtClean="0"/>
                <a:t>帳票</a:t>
              </a:r>
              <a:r>
                <a:rPr lang="en-US" altLang="ja-JP" sz="1200" dirty="0" smtClean="0"/>
                <a:t>)</a:t>
              </a:r>
              <a:r>
                <a:rPr lang="ja-JP" altLang="en-US" sz="1200" dirty="0" smtClean="0"/>
                <a:t>検出</a:t>
              </a:r>
              <a:endParaRPr kumimoji="1" lang="en-US" altLang="ja-JP" sz="1200" dirty="0" smtClean="0"/>
            </a:p>
          </p:txBody>
        </p:sp>
      </p:grpSp>
      <p:pic>
        <p:nvPicPr>
          <p:cNvPr id="22" name="Picture 21" descr="lightpop-ico-loading">
            <a:extLst>
              <a:ext uri="{FF2B5EF4-FFF2-40B4-BE49-F238E27FC236}">
                <a16:creationId xmlns:a16="http://schemas.microsoft.com/office/drawing/2014/main" id="{E7FC176D-07E9-FD49-8CA9-ED0C10A5471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798" y="2756104"/>
            <a:ext cx="975860" cy="975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59C2814-FD64-4D46-AF46-D96F82F18B96}"/>
              </a:ext>
            </a:extLst>
          </p:cNvPr>
          <p:cNvSpPr txBox="1"/>
          <p:nvPr/>
        </p:nvSpPr>
        <p:spPr>
          <a:xfrm>
            <a:off x="194325" y="218517"/>
            <a:ext cx="7537641" cy="6036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3323" dirty="0" smtClean="0">
                <a:effectLst>
                  <a:outerShdw blurRad="38100" dist="38100" dir="2700000" algn="tl">
                    <a:srgbClr val="808080"/>
                  </a:outerShdw>
                </a:effectLst>
                <a:latin typeface="HGP創英角ｺﾞｼｯｸUB" panose="020B0900000000000000" pitchFamily="50" charset="-128"/>
              </a:rPr>
              <a:t>共同開発テーマ  </a:t>
            </a:r>
            <a:r>
              <a:rPr lang="ja-JP" altLang="en-US" sz="2800" dirty="0" smtClean="0">
                <a:effectLst>
                  <a:outerShdw blurRad="38100" dist="38100" dir="2700000" algn="tl">
                    <a:srgbClr val="808080"/>
                  </a:outerShdw>
                </a:effectLst>
                <a:latin typeface="HGP創英角ｺﾞｼｯｸUB" panose="020B0900000000000000" pitchFamily="50" charset="-128"/>
              </a:rPr>
              <a:t>「何を共同開発するのか？」</a:t>
            </a:r>
            <a:endParaRPr lang="en-US" altLang="ja-JP" sz="2800" dirty="0">
              <a:effectLst>
                <a:outerShdw blurRad="38100" dist="38100" dir="2700000" algn="tl">
                  <a:srgbClr val="808080"/>
                </a:outerShdw>
              </a:effectLst>
              <a:latin typeface="HGP創英角ｺﾞｼｯｸUB" panose="020B0900000000000000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53754" y="4944234"/>
            <a:ext cx="371479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[AIB</a:t>
            </a:r>
            <a:r>
              <a:rPr kumimoji="1" lang="ja-JP" altLang="en-US" sz="1400" dirty="0" smtClean="0"/>
              <a:t> 内製開発チーム</a:t>
            </a:r>
            <a:r>
              <a:rPr kumimoji="1" lang="en-US" altLang="ja-JP" sz="1400" dirty="0" smtClean="0"/>
              <a:t>]</a:t>
            </a:r>
          </a:p>
          <a:p>
            <a:r>
              <a:rPr lang="en-US" altLang="ja-JP" sz="1400" dirty="0" smtClean="0"/>
              <a:t> - </a:t>
            </a:r>
            <a:r>
              <a:rPr lang="ja-JP" altLang="en-US" sz="1400" dirty="0" smtClean="0"/>
              <a:t>島谷　肇：</a:t>
            </a:r>
            <a:endParaRPr lang="en-US" altLang="ja-JP" sz="1400" dirty="0" smtClean="0"/>
          </a:p>
          <a:p>
            <a:r>
              <a:rPr lang="ja-JP" altLang="en-US" sz="1400" dirty="0" smtClean="0"/>
              <a:t>　　</a:t>
            </a:r>
            <a:r>
              <a:rPr lang="en-US" altLang="ja-JP" sz="1400" dirty="0" smtClean="0"/>
              <a:t>Algorithm</a:t>
            </a:r>
            <a:r>
              <a:rPr lang="ja-JP" altLang="en-US" sz="1400" dirty="0" smtClean="0"/>
              <a:t>デザイン，</a:t>
            </a:r>
            <a:r>
              <a:rPr lang="en-US" altLang="ja-JP" sz="1400" dirty="0" smtClean="0"/>
              <a:t>Layout</a:t>
            </a:r>
            <a:r>
              <a:rPr lang="ja-JP" altLang="en-US" sz="1400" dirty="0" smtClean="0"/>
              <a:t> </a:t>
            </a:r>
            <a:r>
              <a:rPr lang="en-US" altLang="ja-JP" sz="1400" dirty="0" smtClean="0"/>
              <a:t>Analysis ..</a:t>
            </a:r>
          </a:p>
          <a:p>
            <a:r>
              <a:rPr kumimoji="1" lang="en-US" altLang="ja-JP" sz="1400" dirty="0" smtClean="0"/>
              <a:t> - </a:t>
            </a:r>
            <a:r>
              <a:rPr kumimoji="1" lang="ja-JP" altLang="en-US" sz="1400" dirty="0" smtClean="0"/>
              <a:t>大島</a:t>
            </a:r>
            <a:r>
              <a:rPr lang="ja-JP" altLang="en-US" sz="1400" dirty="0"/>
              <a:t>　</a:t>
            </a:r>
            <a:r>
              <a:rPr lang="ja-JP" altLang="en-US" sz="1400" dirty="0" smtClean="0"/>
              <a:t>正也：</a:t>
            </a:r>
            <a:endParaRPr lang="en-US" altLang="ja-JP" sz="1400" dirty="0" smtClean="0"/>
          </a:p>
          <a:p>
            <a:r>
              <a:rPr lang="ja-JP" altLang="en-US" sz="1400" dirty="0"/>
              <a:t>　</a:t>
            </a:r>
            <a:r>
              <a:rPr lang="ja-JP" altLang="en-US" sz="1400" dirty="0" smtClean="0"/>
              <a:t>　</a:t>
            </a:r>
            <a:r>
              <a:rPr lang="en-US" altLang="ja-JP" sz="1400" dirty="0" smtClean="0"/>
              <a:t>Text-line</a:t>
            </a:r>
            <a:r>
              <a:rPr lang="ja-JP" altLang="en-US" sz="1400" dirty="0" smtClean="0"/>
              <a:t> </a:t>
            </a:r>
            <a:r>
              <a:rPr lang="en-US" altLang="ja-JP" sz="1400" dirty="0" smtClean="0"/>
              <a:t>Analysis,</a:t>
            </a:r>
            <a:r>
              <a:rPr lang="ja-JP" altLang="en-US" sz="1400" dirty="0" smtClean="0"/>
              <a:t> </a:t>
            </a:r>
            <a:r>
              <a:rPr lang="en-US" altLang="ja-JP" sz="1400" dirty="0" err="1" smtClean="0"/>
              <a:t>WebU</a:t>
            </a:r>
            <a:r>
              <a:rPr lang="en-US" altLang="ja-JP" sz="1400" dirty="0" smtClean="0"/>
              <a:t>/I</a:t>
            </a:r>
            <a:r>
              <a:rPr lang="ja-JP" altLang="en-US" sz="1400" dirty="0" smtClean="0"/>
              <a:t>開発 </a:t>
            </a:r>
            <a:r>
              <a:rPr lang="en-US" altLang="ja-JP" sz="1400" dirty="0" smtClean="0"/>
              <a:t>..</a:t>
            </a:r>
          </a:p>
          <a:p>
            <a:r>
              <a:rPr kumimoji="1" lang="en-US" altLang="ja-JP" sz="1400" dirty="0" smtClean="0"/>
              <a:t> - </a:t>
            </a:r>
            <a:r>
              <a:rPr kumimoji="1" lang="ja-JP" altLang="en-US" sz="1400" dirty="0" smtClean="0"/>
              <a:t>福沢　真：</a:t>
            </a:r>
            <a:endParaRPr kumimoji="1" lang="en-US" altLang="ja-JP" sz="1400" dirty="0" smtClean="0"/>
          </a:p>
          <a:p>
            <a:r>
              <a:rPr lang="ja-JP" altLang="en-US" sz="1400" dirty="0"/>
              <a:t>　</a:t>
            </a:r>
            <a:r>
              <a:rPr lang="ja-JP" altLang="en-US" sz="1400" dirty="0" smtClean="0"/>
              <a:t>　</a:t>
            </a:r>
            <a:r>
              <a:rPr lang="en-US" altLang="ja-JP" sz="1400" dirty="0" smtClean="0"/>
              <a:t>Tool</a:t>
            </a:r>
            <a:r>
              <a:rPr lang="ja-JP" altLang="en-US" sz="1400" dirty="0" smtClean="0"/>
              <a:t> </a:t>
            </a:r>
            <a:r>
              <a:rPr lang="en-US" altLang="ja-JP" sz="1400" dirty="0" smtClean="0"/>
              <a:t>Program</a:t>
            </a:r>
            <a:r>
              <a:rPr lang="ja-JP" altLang="en-US" sz="1400" dirty="0" smtClean="0"/>
              <a:t> 開発，</a:t>
            </a:r>
            <a:r>
              <a:rPr lang="en-US" altLang="ja-JP" sz="1400" dirty="0" smtClean="0"/>
              <a:t>Bounding</a:t>
            </a:r>
            <a:r>
              <a:rPr lang="ja-JP" altLang="en-US" sz="1400" dirty="0" smtClean="0"/>
              <a:t> </a:t>
            </a:r>
            <a:r>
              <a:rPr lang="en-US" altLang="ja-JP" sz="1400" dirty="0" smtClean="0"/>
              <a:t>Box</a:t>
            </a:r>
            <a:r>
              <a:rPr lang="ja-JP" altLang="en-US" sz="1400" dirty="0" smtClean="0"/>
              <a:t>抽出 </a:t>
            </a:r>
            <a:r>
              <a:rPr lang="en-US" altLang="ja-JP" sz="1400" dirty="0" smtClean="0"/>
              <a:t>..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13212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1603883" y="2967335"/>
            <a:ext cx="593624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8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End</a:t>
            </a:r>
            <a:r>
              <a:rPr lang="ja-JP" altLang="en-US" sz="8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en-US" altLang="ja-JP" sz="8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of</a:t>
            </a:r>
            <a:r>
              <a:rPr lang="ja-JP" altLang="en-US" sz="8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en-US" altLang="ja-JP" sz="8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File..</a:t>
            </a:r>
            <a:endParaRPr lang="ja-JP" altLang="en-US" sz="8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4681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imagest">
  <a:themeElements>
    <a:clrScheme name="アーバン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BTJ">
      <a:majorFont>
        <a:latin typeface="HGP創英角ｺﾞｼｯｸUB"/>
        <a:ea typeface="HGP創英角ｺﾞｼｯｸUB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CC"/>
        </a:solidFill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+mn-ea"/>
            <a:ea typeface="+mn-ea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</a:objectDefaults>
  <a:extraClrSchemeLst>
    <a:extraClrScheme>
      <a:clrScheme name="BTJ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TJ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TJ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TJ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TJ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TJ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TJ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Primagest</Template>
  <TotalTime>10599</TotalTime>
  <Words>270</Words>
  <Application>Microsoft Office PowerPoint</Application>
  <PresentationFormat>画面に合わせる (4:3)</PresentationFormat>
  <Paragraphs>32</Paragraphs>
  <Slides>3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3" baseType="lpstr">
      <vt:lpstr>HGP創英角ｺﾞｼｯｸUB</vt:lpstr>
      <vt:lpstr>Meiryo UI</vt:lpstr>
      <vt:lpstr>ＭＳ Ｐゴシック</vt:lpstr>
      <vt:lpstr>メイリオ</vt:lpstr>
      <vt:lpstr>游ゴシック</vt:lpstr>
      <vt:lpstr>Arial</vt:lpstr>
      <vt:lpstr>Calibri</vt:lpstr>
      <vt:lpstr>Tahoma</vt:lpstr>
      <vt:lpstr>Wingdings</vt:lpstr>
      <vt:lpstr>Primagest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新地銀パッケージETLツール、帳票ツール組み込み によるコストダウン施策について</dc:title>
  <dc:creator>小田 慎一郎</dc:creator>
  <cp:lastModifiedBy>綿貫 直志</cp:lastModifiedBy>
  <cp:revision>723</cp:revision>
  <cp:lastPrinted>2018-07-11T02:29:30Z</cp:lastPrinted>
  <dcterms:created xsi:type="dcterms:W3CDTF">2016-02-22T07:26:53Z</dcterms:created>
  <dcterms:modified xsi:type="dcterms:W3CDTF">2019-03-05T09:18:59Z</dcterms:modified>
</cp:coreProperties>
</file>