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35"/>
  </p:notesMasterIdLst>
  <p:handoutMasterIdLst>
    <p:handoutMasterId r:id="rId36"/>
  </p:handoutMasterIdLst>
  <p:sldIdLst>
    <p:sldId id="557" r:id="rId5"/>
    <p:sldId id="644" r:id="rId6"/>
    <p:sldId id="558" r:id="rId7"/>
    <p:sldId id="562" r:id="rId8"/>
    <p:sldId id="614" r:id="rId9"/>
    <p:sldId id="572" r:id="rId10"/>
    <p:sldId id="597" r:id="rId11"/>
    <p:sldId id="636" r:id="rId12"/>
    <p:sldId id="637" r:id="rId13"/>
    <p:sldId id="603" r:id="rId14"/>
    <p:sldId id="638" r:id="rId15"/>
    <p:sldId id="620" r:id="rId16"/>
    <p:sldId id="621" r:id="rId17"/>
    <p:sldId id="622" r:id="rId18"/>
    <p:sldId id="623" r:id="rId19"/>
    <p:sldId id="624" r:id="rId20"/>
    <p:sldId id="625" r:id="rId21"/>
    <p:sldId id="643" r:id="rId22"/>
    <p:sldId id="628" r:id="rId23"/>
    <p:sldId id="627" r:id="rId24"/>
    <p:sldId id="600" r:id="rId25"/>
    <p:sldId id="606" r:id="rId26"/>
    <p:sldId id="639" r:id="rId27"/>
    <p:sldId id="617" r:id="rId28"/>
    <p:sldId id="630" r:id="rId29"/>
    <p:sldId id="564" r:id="rId30"/>
    <p:sldId id="559" r:id="rId31"/>
    <p:sldId id="592" r:id="rId32"/>
    <p:sldId id="612" r:id="rId33"/>
    <p:sldId id="634" r:id="rId34"/>
  </p:sldIdLst>
  <p:sldSz cx="9906000" cy="6858000" type="A4"/>
  <p:notesSz cx="6797675" cy="9928225"/>
  <p:defaultTextStyle>
    <a:defPPr>
      <a:defRPr lang="de-DE"/>
    </a:defPPr>
    <a:lvl1pPr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 userDrawn="1">
          <p15:clr>
            <a:srgbClr val="A4A3A4"/>
          </p15:clr>
        </p15:guide>
        <p15:guide id="3" orient="horz" pos="187" userDrawn="1">
          <p15:clr>
            <a:srgbClr val="A4A3A4"/>
          </p15:clr>
        </p15:guide>
        <p15:guide id="5" pos="5978" userDrawn="1">
          <p15:clr>
            <a:srgbClr val="A4A3A4"/>
          </p15:clr>
        </p15:guide>
        <p15:guide id="6" orient="horz" pos="6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D4E2"/>
    <a:srgbClr val="213E7F"/>
    <a:srgbClr val="0098B0"/>
    <a:srgbClr val="192E5F"/>
    <a:srgbClr val="043B82"/>
    <a:srgbClr val="00A5C0"/>
    <a:srgbClr val="007C90"/>
    <a:srgbClr val="E9F5F7"/>
    <a:srgbClr val="50AF30"/>
    <a:srgbClr val="00B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8" autoAdjust="0"/>
    <p:restoredTop sz="86421" autoAdjust="0"/>
  </p:normalViewPr>
  <p:slideViewPr>
    <p:cSldViewPr snapToGrid="0" snapToObjects="1" showGuides="1">
      <p:cViewPr varScale="1">
        <p:scale>
          <a:sx n="97" d="100"/>
          <a:sy n="97" d="100"/>
        </p:scale>
        <p:origin x="1224" y="78"/>
      </p:cViewPr>
      <p:guideLst>
        <p:guide orient="horz" pos="2160"/>
        <p:guide pos="288"/>
        <p:guide orient="horz" pos="187"/>
        <p:guide pos="5978"/>
        <p:guide orient="horz" pos="668"/>
      </p:guideLst>
    </p:cSldViewPr>
  </p:slideViewPr>
  <p:outlineViewPr>
    <p:cViewPr>
      <p:scale>
        <a:sx n="33" d="100"/>
        <a:sy n="33" d="100"/>
      </p:scale>
      <p:origin x="0" y="-42186"/>
    </p:cViewPr>
  </p:outlineViewPr>
  <p:notesTextViewPr>
    <p:cViewPr>
      <p:scale>
        <a:sx n="3" d="2"/>
        <a:sy n="3" d="2"/>
      </p:scale>
      <p:origin x="0" y="0"/>
    </p:cViewPr>
  </p:notesTextViewPr>
  <p:notesViewPr>
    <p:cSldViewPr snapToGrid="0" snapToObjects="1"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krojek\Documents\Czas%20w%20prac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pl-PL"/>
              <a:t>Average net salary in 2015</a:t>
            </a:r>
            <a:endParaRPr lang="en-GB"/>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cat>
            <c:strRef>
              <c:f>Sheet1!$A$1:$A$4</c:f>
              <c:strCache>
                <c:ptCount val="4"/>
                <c:pt idx="0">
                  <c:v>upto 2 years</c:v>
                </c:pt>
                <c:pt idx="1">
                  <c:v>2-5 years</c:v>
                </c:pt>
                <c:pt idx="2">
                  <c:v>6-10 years</c:v>
                </c:pt>
                <c:pt idx="3">
                  <c:v>more then 10 years</c:v>
                </c:pt>
              </c:strCache>
            </c:strRef>
          </c:cat>
          <c:val>
            <c:numRef>
              <c:f>Sheet1!$B$1:$B$4</c:f>
              <c:numCache>
                <c:formatCode>General</c:formatCode>
                <c:ptCount val="4"/>
                <c:pt idx="0">
                  <c:v>3600</c:v>
                </c:pt>
                <c:pt idx="1">
                  <c:v>5990</c:v>
                </c:pt>
                <c:pt idx="2">
                  <c:v>9700</c:v>
                </c:pt>
                <c:pt idx="3">
                  <c:v>21300</c:v>
                </c:pt>
              </c:numCache>
            </c:numRef>
          </c:val>
        </c:ser>
        <c:dLbls>
          <c:showLegendKey val="0"/>
          <c:showVal val="0"/>
          <c:showCatName val="0"/>
          <c:showSerName val="0"/>
          <c:showPercent val="0"/>
          <c:showBubbleSize val="0"/>
        </c:dLbls>
        <c:gapWidth val="100"/>
        <c:overlap val="-24"/>
        <c:axId val="885394464"/>
        <c:axId val="885399360"/>
      </c:barChart>
      <c:catAx>
        <c:axId val="88539446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885399360"/>
        <c:crosses val="autoZero"/>
        <c:auto val="1"/>
        <c:lblAlgn val="ctr"/>
        <c:lblOffset val="100"/>
        <c:noMultiLvlLbl val="0"/>
      </c:catAx>
      <c:valAx>
        <c:axId val="88539936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8853944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65"/>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manualLayout>
          <c:layoutTarget val="inner"/>
          <c:xMode val="edge"/>
          <c:yMode val="edge"/>
          <c:x val="0.10793650793650794"/>
          <c:y val="4.3165467625899283E-2"/>
          <c:w val="0.87619047619047619"/>
          <c:h val="0.85131894484412474"/>
        </c:manualLayout>
      </c:layout>
      <c:bar3DChart>
        <c:barDir val="col"/>
        <c:grouping val="clustered"/>
        <c:varyColors val="0"/>
        <c:ser>
          <c:idx val="0"/>
          <c:order val="0"/>
          <c:tx>
            <c:strRef>
              <c:f>Sheet1!$A$2</c:f>
              <c:strCache>
                <c:ptCount val="1"/>
                <c:pt idx="0">
                  <c:v>Koszt naprawy błędu</c:v>
                </c:pt>
              </c:strCache>
            </c:strRef>
          </c:tx>
          <c:spPr>
            <a:solidFill>
              <a:schemeClr val="accent1"/>
            </a:solidFill>
            <a:ln w="12850">
              <a:solidFill>
                <a:schemeClr val="tx1"/>
              </a:solidFill>
              <a:prstDash val="solid"/>
            </a:ln>
          </c:spPr>
          <c:invertIfNegative val="0"/>
          <c:dLbls>
            <c:dLbl>
              <c:idx val="0"/>
              <c:layout>
                <c:manualLayout>
                  <c:x val="-1.5351976985287202E-2"/>
                  <c:y val="-4.9826578286857215E-2"/>
                </c:manualLayout>
              </c:layout>
              <c:spPr>
                <a:noFill/>
                <a:ln w="25699">
                  <a:noFill/>
                </a:ln>
              </c:spPr>
              <c:txPr>
                <a:bodyPr/>
                <a:lstStyle/>
                <a:p>
                  <a:pPr>
                    <a:defRPr sz="1821" b="1" i="0" u="none" strike="noStrike" baseline="0">
                      <a:solidFill>
                        <a:schemeClr val="tx1"/>
                      </a:solidFill>
                      <a:latin typeface="Times New Roman"/>
                      <a:ea typeface="Times New Roman"/>
                      <a:cs typeface="Times New Roman"/>
                    </a:defRPr>
                  </a:pPr>
                  <a:endParaRPr lang="en-US"/>
                </a:p>
              </c:txPr>
              <c:showLegendKey val="0"/>
              <c:showVal val="1"/>
              <c:showCatName val="0"/>
              <c:showSerName val="0"/>
              <c:showPercent val="0"/>
              <c:showBubbleSize val="0"/>
              <c:extLst>
                <c:ext xmlns:c15="http://schemas.microsoft.com/office/drawing/2012/chart" uri="{CE6537A1-D6FC-4f65-9D91-7224C49458BB}"/>
              </c:extLst>
            </c:dLbl>
            <c:dLbl>
              <c:idx val="1"/>
              <c:layout>
                <c:manualLayout>
                  <c:x val="-6.3451834491978221E-3"/>
                  <c:y val="-5.2785046158229321E-2"/>
                </c:manualLayout>
              </c:layout>
              <c:spPr>
                <a:noFill/>
                <a:ln w="25699">
                  <a:noFill/>
                </a:ln>
              </c:spPr>
              <c:txPr>
                <a:bodyPr/>
                <a:lstStyle/>
                <a:p>
                  <a:pPr>
                    <a:defRPr sz="1821" b="1" i="0" u="none" strike="noStrike" baseline="0">
                      <a:solidFill>
                        <a:schemeClr val="tx1"/>
                      </a:solidFill>
                      <a:latin typeface="Times New Roman"/>
                      <a:ea typeface="Times New Roman"/>
                      <a:cs typeface="Times New Roman"/>
                    </a:defRPr>
                  </a:pPr>
                  <a:endParaRPr lang="en-US"/>
                </a:p>
              </c:txPr>
              <c:showLegendKey val="0"/>
              <c:showVal val="1"/>
              <c:showCatName val="0"/>
              <c:showSerName val="0"/>
              <c:showPercent val="0"/>
              <c:showBubbleSize val="0"/>
              <c:extLst>
                <c:ext xmlns:c15="http://schemas.microsoft.com/office/drawing/2012/chart" uri="{CE6537A1-D6FC-4f65-9D91-7224C49458BB}"/>
              </c:extLst>
            </c:dLbl>
            <c:dLbl>
              <c:idx val="2"/>
              <c:layout>
                <c:manualLayout>
                  <c:x val="6.5731175477367065E-3"/>
                  <c:y val="-4.488457454907202E-2"/>
                </c:manualLayout>
              </c:layout>
              <c:spPr>
                <a:noFill/>
                <a:ln w="25699">
                  <a:noFill/>
                </a:ln>
              </c:spPr>
              <c:txPr>
                <a:bodyPr/>
                <a:lstStyle/>
                <a:p>
                  <a:pPr>
                    <a:defRPr sz="1821" b="1" i="0" u="none" strike="noStrike" baseline="0">
                      <a:solidFill>
                        <a:schemeClr val="tx1"/>
                      </a:solidFill>
                      <a:latin typeface="Times New Roman"/>
                      <a:ea typeface="Times New Roman"/>
                      <a:cs typeface="Times New Roman"/>
                    </a:defRPr>
                  </a:pPr>
                  <a:endParaRPr lang="en-US"/>
                </a:p>
              </c:txPr>
              <c:showLegendKey val="0"/>
              <c:showVal val="1"/>
              <c:showCatName val="0"/>
              <c:showSerName val="0"/>
              <c:showPercent val="0"/>
              <c:showBubbleSize val="0"/>
              <c:extLst>
                <c:ext xmlns:c15="http://schemas.microsoft.com/office/drawing/2012/chart" uri="{CE6537A1-D6FC-4f65-9D91-7224C49458BB}"/>
              </c:extLst>
            </c:dLbl>
            <c:dLbl>
              <c:idx val="3"/>
              <c:layout>
                <c:manualLayout>
                  <c:x val="2.1929117433032497E-2"/>
                  <c:y val="-2.5449278770943162E-2"/>
                </c:manualLayout>
              </c:layout>
              <c:spPr>
                <a:noFill/>
                <a:ln w="25699">
                  <a:noFill/>
                </a:ln>
              </c:spPr>
              <c:txPr>
                <a:bodyPr/>
                <a:lstStyle/>
                <a:p>
                  <a:pPr>
                    <a:defRPr sz="1821" b="1" i="0" u="none" strike="noStrike" baseline="0">
                      <a:solidFill>
                        <a:schemeClr val="tx1"/>
                      </a:solidFill>
                      <a:latin typeface="Times New Roman"/>
                      <a:ea typeface="Times New Roman"/>
                      <a:cs typeface="Times New Roman"/>
                    </a:defRPr>
                  </a:pPr>
                  <a:endParaRPr lang="en-US"/>
                </a:p>
              </c:txPr>
              <c:showLegendKey val="0"/>
              <c:showVal val="1"/>
              <c:showCatName val="0"/>
              <c:showSerName val="0"/>
              <c:showPercent val="0"/>
              <c:showBubbleSize val="0"/>
              <c:extLst>
                <c:ext xmlns:c15="http://schemas.microsoft.com/office/drawing/2012/chart" uri="{CE6537A1-D6FC-4f65-9D91-7224C49458BB}"/>
              </c:extLst>
            </c:dLbl>
            <c:dLbl>
              <c:idx val="4"/>
              <c:layout>
                <c:manualLayout>
                  <c:x val="3.4110666124236189E-2"/>
                  <c:y val="-2.8109814351249984E-2"/>
                </c:manualLayout>
              </c:layout>
              <c:spPr>
                <a:noFill/>
                <a:ln w="25699">
                  <a:noFill/>
                </a:ln>
              </c:spPr>
              <c:txPr>
                <a:bodyPr/>
                <a:lstStyle/>
                <a:p>
                  <a:pPr>
                    <a:defRPr sz="1821" b="1" i="0" u="none" strike="noStrike" baseline="0">
                      <a:solidFill>
                        <a:schemeClr val="tx1"/>
                      </a:solidFill>
                      <a:latin typeface="Times New Roman"/>
                      <a:ea typeface="Times New Roman"/>
                      <a:cs typeface="Times New Roman"/>
                    </a:defRPr>
                  </a:pPr>
                  <a:endParaRPr lang="en-US"/>
                </a:p>
              </c:txPr>
              <c:showLegendKey val="0"/>
              <c:showVal val="1"/>
              <c:showCatName val="0"/>
              <c:showSerName val="0"/>
              <c:showPercent val="0"/>
              <c:showBubbleSize val="0"/>
              <c:extLst>
                <c:ext xmlns:c15="http://schemas.microsoft.com/office/drawing/2012/chart" uri="{CE6537A1-D6FC-4f65-9D91-7224C49458BB}"/>
              </c:extLst>
            </c:dLbl>
            <c:spPr>
              <a:noFill/>
              <a:ln w="25699">
                <a:noFill/>
              </a:ln>
            </c:spPr>
            <c:txPr>
              <a:bodyPr wrap="square" lIns="38100" tIns="19050" rIns="38100" bIns="19050" anchor="ctr">
                <a:spAutoFit/>
              </a:bodyPr>
              <a:lstStyle/>
              <a:p>
                <a:pPr>
                  <a:defRPr sz="1821" b="1" i="0" u="none" strike="noStrike" baseline="0">
                    <a:solidFill>
                      <a:schemeClr val="tx1"/>
                    </a:solidFill>
                    <a:latin typeface="Times New Roman"/>
                    <a:ea typeface="Times New Roman"/>
                    <a:cs typeface="Times New Roman"/>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Sheet1!$B$1:$F$1</c:f>
              <c:strCache>
                <c:ptCount val="5"/>
                <c:pt idx="0">
                  <c:v>Specification</c:v>
                </c:pt>
                <c:pt idx="1">
                  <c:v>Model</c:v>
                </c:pt>
                <c:pt idx="2">
                  <c:v>Code</c:v>
                </c:pt>
                <c:pt idx="3">
                  <c:v>Testing</c:v>
                </c:pt>
                <c:pt idx="4">
                  <c:v>Operation</c:v>
                </c:pt>
              </c:strCache>
            </c:strRef>
          </c:cat>
          <c:val>
            <c:numRef>
              <c:f>Sheet1!$B$2:$F$2</c:f>
              <c:numCache>
                <c:formatCode>General</c:formatCode>
                <c:ptCount val="5"/>
                <c:pt idx="0">
                  <c:v>1</c:v>
                </c:pt>
                <c:pt idx="1">
                  <c:v>10</c:v>
                </c:pt>
                <c:pt idx="2">
                  <c:v>50</c:v>
                </c:pt>
                <c:pt idx="3">
                  <c:v>200</c:v>
                </c:pt>
                <c:pt idx="4">
                  <c:v>1000</c:v>
                </c:pt>
              </c:numCache>
            </c:numRef>
          </c:val>
        </c:ser>
        <c:dLbls>
          <c:showLegendKey val="0"/>
          <c:showVal val="1"/>
          <c:showCatName val="0"/>
          <c:showSerName val="0"/>
          <c:showPercent val="0"/>
          <c:showBubbleSize val="0"/>
        </c:dLbls>
        <c:gapWidth val="150"/>
        <c:gapDepth val="0"/>
        <c:shape val="box"/>
        <c:axId val="885390656"/>
        <c:axId val="885387936"/>
        <c:axId val="0"/>
      </c:bar3DChart>
      <c:catAx>
        <c:axId val="885390656"/>
        <c:scaling>
          <c:orientation val="minMax"/>
        </c:scaling>
        <c:delete val="0"/>
        <c:axPos val="b"/>
        <c:majorGridlines>
          <c:spPr>
            <a:ln w="3212">
              <a:solidFill>
                <a:schemeClr val="tx1"/>
              </a:solidFill>
              <a:prstDash val="solid"/>
            </a:ln>
          </c:spPr>
        </c:majorGridlines>
        <c:numFmt formatCode="General" sourceLinked="1"/>
        <c:majorTickMark val="out"/>
        <c:minorTickMark val="none"/>
        <c:tickLblPos val="low"/>
        <c:spPr>
          <a:ln w="3212">
            <a:solidFill>
              <a:schemeClr val="tx1"/>
            </a:solidFill>
            <a:prstDash val="solid"/>
          </a:ln>
        </c:spPr>
        <c:txPr>
          <a:bodyPr rot="0" vert="horz"/>
          <a:lstStyle/>
          <a:p>
            <a:pPr>
              <a:defRPr sz="1214" b="1" i="0" u="none" strike="noStrike" baseline="0">
                <a:solidFill>
                  <a:schemeClr val="tx1"/>
                </a:solidFill>
                <a:latin typeface="Times New Roman"/>
                <a:ea typeface="Times New Roman"/>
                <a:cs typeface="Times New Roman"/>
              </a:defRPr>
            </a:pPr>
            <a:endParaRPr lang="en-US"/>
          </a:p>
        </c:txPr>
        <c:crossAx val="885387936"/>
        <c:crosses val="autoZero"/>
        <c:auto val="1"/>
        <c:lblAlgn val="ctr"/>
        <c:lblOffset val="100"/>
        <c:tickLblSkip val="1"/>
        <c:tickMarkSkip val="1"/>
        <c:noMultiLvlLbl val="0"/>
      </c:catAx>
      <c:valAx>
        <c:axId val="885387936"/>
        <c:scaling>
          <c:orientation val="minMax"/>
          <c:max val="1100"/>
          <c:min val="0"/>
        </c:scaling>
        <c:delete val="0"/>
        <c:axPos val="l"/>
        <c:majorGridlines>
          <c:spPr>
            <a:ln w="3212">
              <a:solidFill>
                <a:schemeClr val="tx1"/>
              </a:solidFill>
              <a:prstDash val="solid"/>
            </a:ln>
          </c:spPr>
        </c:majorGridlines>
        <c:numFmt formatCode="General" sourceLinked="1"/>
        <c:majorTickMark val="out"/>
        <c:minorTickMark val="none"/>
        <c:tickLblPos val="nextTo"/>
        <c:spPr>
          <a:ln w="3212">
            <a:solidFill>
              <a:schemeClr val="tx1"/>
            </a:solidFill>
            <a:prstDash val="solid"/>
          </a:ln>
        </c:spPr>
        <c:txPr>
          <a:bodyPr rot="0" vert="horz"/>
          <a:lstStyle/>
          <a:p>
            <a:pPr>
              <a:defRPr sz="1821" b="1" i="0" u="none" strike="noStrike" baseline="0">
                <a:solidFill>
                  <a:schemeClr val="tx1"/>
                </a:solidFill>
                <a:latin typeface="Times New Roman"/>
                <a:ea typeface="Times New Roman"/>
                <a:cs typeface="Times New Roman"/>
              </a:defRPr>
            </a:pPr>
            <a:endParaRPr lang="en-US"/>
          </a:p>
        </c:txPr>
        <c:crossAx val="885390656"/>
        <c:crosses val="autoZero"/>
        <c:crossBetween val="between"/>
      </c:valAx>
      <c:spPr>
        <a:noFill/>
        <a:ln w="25699">
          <a:noFill/>
        </a:ln>
      </c:spPr>
    </c:plotArea>
    <c:plotVisOnly val="1"/>
    <c:dispBlanksAs val="gap"/>
    <c:showDLblsOverMax val="0"/>
  </c:chart>
  <c:spPr>
    <a:noFill/>
    <a:ln>
      <a:noFill/>
    </a:ln>
  </c:spPr>
  <c:txPr>
    <a:bodyPr/>
    <a:lstStyle/>
    <a:p>
      <a:pPr>
        <a:defRPr sz="1821"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panose="02020603050405020304" pitchFamily="18" charset="0"/>
              </a:defRPr>
            </a:lvl1pPr>
          </a:lstStyle>
          <a:p>
            <a:fld id="{B1703606-C640-4E3C-A1F7-879F3760E964}" type="slidenum">
              <a:rPr lang="de-DE" altLang="en-US"/>
              <a:pPr/>
              <a:t>‹#›</a:t>
            </a:fld>
            <a:endParaRPr lang="de-DE" altLang="en-US"/>
          </a:p>
        </p:txBody>
      </p:sp>
    </p:spTree>
    <p:extLst>
      <p:ext uri="{BB962C8B-B14F-4D97-AF65-F5344CB8AC3E}">
        <p14:creationId xmlns:p14="http://schemas.microsoft.com/office/powerpoint/2010/main" val="3333234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26628" name="Rectangle 4"/>
          <p:cNvSpPr>
            <a:spLocks noGrp="1" noRot="1" noChangeAspect="1" noChangeArrowheads="1" noTextEdit="1"/>
          </p:cNvSpPr>
          <p:nvPr>
            <p:ph type="sldImg" idx="2"/>
          </p:nvPr>
        </p:nvSpPr>
        <p:spPr bwMode="auto">
          <a:xfrm>
            <a:off x="712788" y="744538"/>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31373" y="4715629"/>
            <a:ext cx="4534930" cy="446793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noProof="0" smtClean="0"/>
              <a:t>Mastertextformat bearbeiten</a:t>
            </a:r>
          </a:p>
          <a:p>
            <a:pPr lvl="1"/>
            <a:r>
              <a:rPr lang="de-DE" altLang="de-DE" noProof="0" smtClean="0"/>
              <a:t>Zweite Ebene</a:t>
            </a:r>
          </a:p>
          <a:p>
            <a:pPr lvl="2"/>
            <a:r>
              <a:rPr lang="de-DE" altLang="de-DE" noProof="0" smtClean="0"/>
              <a:t>Dritte Ebene</a:t>
            </a:r>
          </a:p>
          <a:p>
            <a:pPr lvl="3"/>
            <a:r>
              <a:rPr lang="de-DE" altLang="de-DE" noProof="0" smtClean="0"/>
              <a:t>Vierte Ebene</a:t>
            </a:r>
          </a:p>
          <a:p>
            <a:pPr lvl="4"/>
            <a:r>
              <a:rPr lang="de-DE" altLang="de-DE" noProof="0" smtClean="0"/>
              <a:t>Fünfte Ebene</a:t>
            </a:r>
          </a:p>
        </p:txBody>
      </p:sp>
      <p:sp>
        <p:nvSpPr>
          <p:cNvPr id="3078" name="Rectangle 6"/>
          <p:cNvSpPr>
            <a:spLocks noGrp="1" noChangeArrowheads="1"/>
          </p:cNvSpPr>
          <p:nvPr>
            <p:ph type="ftr" sz="quarter" idx="4"/>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9EA5342-1CAF-4BB5-A3C6-E49F2B3172B1}" type="slidenum">
              <a:rPr lang="de-DE" altLang="en-US"/>
              <a:pPr/>
              <a:t>‹#›</a:t>
            </a:fld>
            <a:endParaRPr lang="de-DE" altLang="en-US"/>
          </a:p>
        </p:txBody>
      </p:sp>
    </p:spTree>
    <p:extLst>
      <p:ext uri="{BB962C8B-B14F-4D97-AF65-F5344CB8AC3E}">
        <p14:creationId xmlns:p14="http://schemas.microsoft.com/office/powerpoint/2010/main" val="3677359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s.tau.ac.il/~nachumd/verify/horror.html"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www.theguardian.com/money/2015/aug/28/many-hsbc-customers-facing-payday-without-pay" TargetMode="External"/><Relationship Id="rId4" Type="http://schemas.openxmlformats.org/officeDocument/2006/relationships/hyperlink" Target="http://www5.in.tum.de/~huckle/bugse.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6</a:t>
            </a:fld>
            <a:endParaRPr lang="de-DE" altLang="en-US"/>
          </a:p>
        </p:txBody>
      </p:sp>
    </p:spTree>
    <p:extLst>
      <p:ext uri="{BB962C8B-B14F-4D97-AF65-F5344CB8AC3E}">
        <p14:creationId xmlns:p14="http://schemas.microsoft.com/office/powerpoint/2010/main" val="3982856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pl-PL" altLang="pl-PL" dirty="0" smtClean="0">
                <a:latin typeface="Arial" charset="0"/>
              </a:rPr>
              <a:t>28.07.1962: Mariner I – </a:t>
            </a:r>
            <a:r>
              <a:rPr lang="en-GB" dirty="0" smtClean="0"/>
              <a:t>An error in a single FORTRAN statement resulted in the loss of the first American probe to Venus</a:t>
            </a:r>
            <a:r>
              <a:rPr lang="pl-PL" dirty="0" smtClean="0"/>
              <a:t>; </a:t>
            </a:r>
          </a:p>
          <a:p>
            <a:pPr eaLnBrk="1" hangingPunct="1"/>
            <a:r>
              <a:rPr lang="pl-PL" altLang="pl-PL" dirty="0" smtClean="0">
                <a:latin typeface="Arial" charset="0"/>
              </a:rPr>
              <a:t>1985-1987: </a:t>
            </a:r>
            <a:r>
              <a:rPr lang="en-GB" altLang="pl-PL" dirty="0" smtClean="0">
                <a:latin typeface="Arial" charset="0"/>
              </a:rPr>
              <a:t>Several deaths of cancer patients were due to overdoses of radiation resulting from a race condition between concurrent tasks in the Therac-25 software.</a:t>
            </a:r>
            <a:endParaRPr lang="pl-PL" altLang="pl-PL" dirty="0" smtClean="0">
              <a:latin typeface="Arial" charset="0"/>
            </a:endParaRPr>
          </a:p>
          <a:p>
            <a:pPr eaLnBrk="1" hangingPunct="1"/>
            <a:r>
              <a:rPr lang="pl-PL" altLang="pl-PL" dirty="0" smtClean="0">
                <a:latin typeface="Arial" charset="0"/>
              </a:rPr>
              <a:t>1993: </a:t>
            </a:r>
            <a:r>
              <a:rPr lang="en-GB" altLang="pl-PL" dirty="0" smtClean="0">
                <a:latin typeface="Arial" charset="0"/>
              </a:rPr>
              <a:t>Division Algorithm</a:t>
            </a:r>
            <a:r>
              <a:rPr lang="pl-PL" altLang="pl-PL" dirty="0" smtClean="0">
                <a:latin typeface="Arial" charset="0"/>
              </a:rPr>
              <a:t> </a:t>
            </a:r>
            <a:r>
              <a:rPr lang="en-GB" altLang="pl-PL" dirty="0" smtClean="0">
                <a:latin typeface="Arial" charset="0"/>
              </a:rPr>
              <a:t>(incomplete entries in a look-up-table</a:t>
            </a:r>
            <a:r>
              <a:rPr lang="pl-PL" altLang="pl-PL" dirty="0" smtClean="0">
                <a:latin typeface="Arial" charset="0"/>
              </a:rPr>
              <a:t>) in Intel </a:t>
            </a:r>
            <a:r>
              <a:rPr lang="en-GB" altLang="pl-PL" dirty="0" smtClean="0">
                <a:latin typeface="Arial" charset="0"/>
              </a:rPr>
              <a:t>Pentium Processor</a:t>
            </a:r>
            <a:r>
              <a:rPr lang="pl-PL" altLang="pl-PL" dirty="0" smtClean="0">
                <a:latin typeface="Arial" charset="0"/>
              </a:rPr>
              <a:t>; cost $475 000 000</a:t>
            </a:r>
          </a:p>
          <a:p>
            <a:pPr eaLnBrk="1" hangingPunct="1"/>
            <a:r>
              <a:rPr lang="pl-PL" altLang="pl-PL" dirty="0" smtClean="0">
                <a:latin typeface="Arial" charset="0"/>
              </a:rPr>
              <a:t>1996 </a:t>
            </a:r>
            <a:r>
              <a:rPr lang="en-GB" altLang="pl-PL" dirty="0" smtClean="0">
                <a:latin typeface="Arial" charset="0"/>
              </a:rPr>
              <a:t>The Ariane 5 satellite launcher malfunction was caused by a faulty software exception routine resulting from a bad 64-bit floating point to 16-bit integer conversion</a:t>
            </a:r>
            <a:r>
              <a:rPr lang="pl-PL" altLang="pl-PL" dirty="0" smtClean="0">
                <a:latin typeface="Arial" charset="0"/>
              </a:rPr>
              <a:t>; cost $500 000 000</a:t>
            </a:r>
          </a:p>
          <a:p>
            <a:pPr eaLnBrk="1" hangingPunct="1"/>
            <a:r>
              <a:rPr lang="pl-PL" altLang="pl-PL" dirty="0" smtClean="0">
                <a:latin typeface="Arial" charset="0"/>
              </a:rPr>
              <a:t>2015 Polish presidential election</a:t>
            </a:r>
          </a:p>
          <a:p>
            <a:pPr eaLnBrk="1" hangingPunct="1"/>
            <a:r>
              <a:rPr lang="pl-PL" altLang="pl-PL" dirty="0" smtClean="0">
                <a:latin typeface="Arial" charset="0"/>
              </a:rPr>
              <a:t>2015 </a:t>
            </a:r>
            <a:r>
              <a:rPr lang="en-GB" altLang="pl-PL" dirty="0" smtClean="0">
                <a:latin typeface="Arial" charset="0"/>
              </a:rPr>
              <a:t>HSBC system failure leaves thousands facing bank holiday without pay</a:t>
            </a:r>
            <a:r>
              <a:rPr lang="pl-PL" altLang="pl-PL" dirty="0" smtClean="0">
                <a:latin typeface="Arial" charset="0"/>
              </a:rPr>
              <a:t/>
            </a:r>
            <a:br>
              <a:rPr lang="pl-PL" altLang="pl-PL" dirty="0" smtClean="0">
                <a:latin typeface="Arial" charset="0"/>
              </a:rPr>
            </a:br>
            <a:endParaRPr lang="pl-PL" altLang="pl-PL" dirty="0" smtClean="0">
              <a:latin typeface="Arial" charset="0"/>
            </a:endParaRPr>
          </a:p>
          <a:p>
            <a:pPr eaLnBrk="1" hangingPunct="1"/>
            <a:endParaRPr lang="pl-PL" altLang="pl-PL" dirty="0" smtClean="0">
              <a:latin typeface="Arial" charset="0"/>
            </a:endParaRPr>
          </a:p>
          <a:p>
            <a:pPr eaLnBrk="1" hangingPunct="1"/>
            <a:endParaRPr lang="pl-PL" altLang="pl-PL" dirty="0" smtClean="0">
              <a:latin typeface="Arial" charset="0"/>
            </a:endParaRPr>
          </a:p>
          <a:p>
            <a:pPr eaLnBrk="1" hangingPunct="1"/>
            <a:r>
              <a:rPr lang="pl-PL" altLang="pl-PL" dirty="0" smtClean="0">
                <a:latin typeface="Arial" charset="0"/>
              </a:rPr>
              <a:t>References: </a:t>
            </a:r>
          </a:p>
          <a:p>
            <a:pPr lvl="1" eaLnBrk="1" hangingPunct="1"/>
            <a:r>
              <a:rPr lang="pl-PL" altLang="pl-PL" dirty="0" smtClean="0">
                <a:latin typeface="Arial" charset="0"/>
                <a:hlinkClick r:id="rId3"/>
              </a:rPr>
              <a:t>http://www.cs.tau.ac.il/~nachumd/verify/horror.html</a:t>
            </a:r>
            <a:endParaRPr lang="pl-PL" altLang="pl-PL" dirty="0" smtClean="0">
              <a:latin typeface="Arial" charset="0"/>
            </a:endParaRPr>
          </a:p>
          <a:p>
            <a:pPr lvl="1" eaLnBrk="1" hangingPunct="1"/>
            <a:r>
              <a:rPr lang="pl-PL" altLang="pl-PL" dirty="0" smtClean="0">
                <a:latin typeface="Arial" charset="0"/>
                <a:hlinkClick r:id="rId4"/>
              </a:rPr>
              <a:t>http://www5.in.tum.de/~huckle/bugse.html</a:t>
            </a:r>
            <a:endParaRPr lang="pl-PL" altLang="pl-PL" dirty="0" smtClean="0">
              <a:latin typeface="Arial" charset="0"/>
            </a:endParaRPr>
          </a:p>
          <a:p>
            <a:pPr lvl="1" eaLnBrk="1" hangingPunct="1"/>
            <a:r>
              <a:rPr lang="pl-PL" altLang="pl-PL" dirty="0" smtClean="0">
                <a:latin typeface="Arial" charset="0"/>
                <a:hlinkClick r:id="rId5"/>
              </a:rPr>
              <a:t>http://www.theguardian.com/money/2015/aug/28/many-hsbc-customers-facing-payday-without-pay</a:t>
            </a:r>
            <a:endParaRPr lang="pl-PL" altLang="pl-PL" dirty="0" smtClean="0">
              <a:latin typeface="Arial" charset="0"/>
            </a:endParaRPr>
          </a:p>
          <a:p>
            <a:endParaRPr lang="en-GB"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8</a:t>
            </a:fld>
            <a:endParaRPr lang="de-DE" altLang="en-US"/>
          </a:p>
        </p:txBody>
      </p:sp>
    </p:spTree>
    <p:extLst>
      <p:ext uri="{BB962C8B-B14F-4D97-AF65-F5344CB8AC3E}">
        <p14:creationId xmlns:p14="http://schemas.microsoft.com/office/powerpoint/2010/main" val="3022366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smtClean="0"/>
              <a:t>http://blackboxpuzzles.workroomprds.com/Puzzle03.html</a:t>
            </a:r>
            <a:endParaRPr lang="en-US" dirty="0"/>
          </a:p>
        </p:txBody>
      </p:sp>
      <p:sp>
        <p:nvSpPr>
          <p:cNvPr id="4" name="Symbol zastępczy numeru slajdu 3"/>
          <p:cNvSpPr>
            <a:spLocks noGrp="1"/>
          </p:cNvSpPr>
          <p:nvPr>
            <p:ph type="sldNum" sz="quarter" idx="10"/>
          </p:nvPr>
        </p:nvSpPr>
        <p:spPr/>
        <p:txBody>
          <a:bodyPr/>
          <a:lstStyle/>
          <a:p>
            <a:fld id="{8DDD3808-F3C1-42F4-B544-06FF51B858B6}" type="slidenum">
              <a:rPr lang="de-DE" smtClean="0"/>
              <a:pPr/>
              <a:t>13</a:t>
            </a:fld>
            <a:endParaRPr lang="de-DE"/>
          </a:p>
        </p:txBody>
      </p:sp>
    </p:spTree>
    <p:extLst>
      <p:ext uri="{BB962C8B-B14F-4D97-AF65-F5344CB8AC3E}">
        <p14:creationId xmlns:p14="http://schemas.microsoft.com/office/powerpoint/2010/main" val="4264258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8DDD3808-F3C1-42F4-B544-06FF51B858B6}" type="slidenum">
              <a:rPr lang="de-DE" smtClean="0"/>
              <a:pPr/>
              <a:t>14</a:t>
            </a:fld>
            <a:endParaRPr lang="de-DE"/>
          </a:p>
        </p:txBody>
      </p:sp>
    </p:spTree>
    <p:extLst>
      <p:ext uri="{BB962C8B-B14F-4D97-AF65-F5344CB8AC3E}">
        <p14:creationId xmlns:p14="http://schemas.microsoft.com/office/powerpoint/2010/main" val="1615843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8DDD3808-F3C1-42F4-B544-06FF51B858B6}" type="slidenum">
              <a:rPr lang="de-DE" smtClean="0"/>
              <a:pPr/>
              <a:t>15</a:t>
            </a:fld>
            <a:endParaRPr lang="de-DE"/>
          </a:p>
        </p:txBody>
      </p:sp>
    </p:spTree>
    <p:extLst>
      <p:ext uri="{BB962C8B-B14F-4D97-AF65-F5344CB8AC3E}">
        <p14:creationId xmlns:p14="http://schemas.microsoft.com/office/powerpoint/2010/main" val="577696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http://testingchallenges.thetestingmap.org/index.php</a:t>
            </a:r>
            <a:endParaRPr lang="pl-PL" dirty="0" smtClean="0"/>
          </a:p>
          <a:p>
            <a:r>
              <a:rPr lang="en-US" dirty="0" smtClean="0"/>
              <a:t>https://www.owasp.org/index.php/XSS_Filter_Evasion_Cheat_Sheet</a:t>
            </a:r>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22</a:t>
            </a:fld>
            <a:endParaRPr lang="de-DE" altLang="en-US"/>
          </a:p>
        </p:txBody>
      </p:sp>
    </p:spTree>
    <p:extLst>
      <p:ext uri="{BB962C8B-B14F-4D97-AF65-F5344CB8AC3E}">
        <p14:creationId xmlns:p14="http://schemas.microsoft.com/office/powerpoint/2010/main" val="4096199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http://testingchallenges.thetestingmap.org/index.php</a:t>
            </a:r>
            <a:endParaRPr lang="pl-PL" dirty="0" smtClean="0"/>
          </a:p>
          <a:p>
            <a:r>
              <a:rPr lang="en-US" dirty="0" smtClean="0"/>
              <a:t>https://www.owasp.org/index.php/XSS_Filter_Evasion_Cheat_Sheet</a:t>
            </a:r>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23</a:t>
            </a:fld>
            <a:endParaRPr lang="de-DE" altLang="en-US"/>
          </a:p>
        </p:txBody>
      </p:sp>
    </p:spTree>
    <p:extLst>
      <p:ext uri="{BB962C8B-B14F-4D97-AF65-F5344CB8AC3E}">
        <p14:creationId xmlns:p14="http://schemas.microsoft.com/office/powerpoint/2010/main" val="921740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http://testerzy.pl/baza-wiedzy/narzedzia-w-pracy-testera-wyniki-ankiety</a:t>
            </a:r>
            <a:endParaRPr lang="en-US" b="1" dirty="0"/>
          </a:p>
        </p:txBody>
      </p:sp>
      <p:sp>
        <p:nvSpPr>
          <p:cNvPr id="4" name="Symbol zastępczy numeru slajdu 3"/>
          <p:cNvSpPr>
            <a:spLocks noGrp="1"/>
          </p:cNvSpPr>
          <p:nvPr>
            <p:ph type="sldNum" sz="quarter" idx="10"/>
          </p:nvPr>
        </p:nvSpPr>
        <p:spPr/>
        <p:txBody>
          <a:bodyPr/>
          <a:lstStyle/>
          <a:p>
            <a:fld id="{8DDD3808-F3C1-42F4-B544-06FF51B858B6}" type="slidenum">
              <a:rPr lang="de-DE" smtClean="0"/>
              <a:pPr/>
              <a:t>25</a:t>
            </a:fld>
            <a:endParaRPr lang="de-DE"/>
          </a:p>
        </p:txBody>
      </p:sp>
    </p:spTree>
    <p:extLst>
      <p:ext uri="{BB962C8B-B14F-4D97-AF65-F5344CB8AC3E}">
        <p14:creationId xmlns:p14="http://schemas.microsoft.com/office/powerpoint/2010/main" val="1783212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sp>
        <p:nvSpPr>
          <p:cNvPr id="6" name="Rechteck 15"/>
          <p:cNvSpPr>
            <a:spLocks noChangeArrowheads="1"/>
          </p:cNvSpPr>
          <p:nvPr/>
        </p:nvSpPr>
        <p:spPr bwMode="auto">
          <a:xfrm>
            <a:off x="0" y="0"/>
            <a:ext cx="9906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pitchFamily="34" charset="-128"/>
              </a:defRPr>
            </a:lvl1pPr>
            <a:lvl2pPr marL="742950" indent="-285750" eaLnBrk="0" hangingPunct="0">
              <a:defRPr sz="1500">
                <a:solidFill>
                  <a:schemeClr val="tx1"/>
                </a:solidFill>
                <a:latin typeface="Arial" pitchFamily="34" charset="0"/>
                <a:ea typeface="ＭＳ Ｐゴシック" pitchFamily="34" charset="-128"/>
              </a:defRPr>
            </a:lvl2pPr>
            <a:lvl3pPr marL="1143000" indent="-228600" eaLnBrk="0" hangingPunct="0">
              <a:defRPr sz="1500">
                <a:solidFill>
                  <a:schemeClr val="tx1"/>
                </a:solidFill>
                <a:latin typeface="Arial" pitchFamily="34" charset="0"/>
                <a:ea typeface="ＭＳ Ｐゴシック" pitchFamily="34" charset="-128"/>
              </a:defRPr>
            </a:lvl3pPr>
            <a:lvl4pPr marL="1600200" indent="-228600" eaLnBrk="0" hangingPunct="0">
              <a:defRPr sz="1500">
                <a:solidFill>
                  <a:schemeClr val="tx1"/>
                </a:solidFill>
                <a:latin typeface="Arial" pitchFamily="34" charset="0"/>
                <a:ea typeface="ＭＳ Ｐゴシック" pitchFamily="34" charset="-128"/>
              </a:defRPr>
            </a:lvl4pPr>
            <a:lvl5pPr marL="2057400" indent="-228600" eaLnBrk="0" hangingPunct="0">
              <a:defRPr sz="15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eaLnBrk="1" hangingPunct="1">
              <a:defRPr/>
            </a:pPr>
            <a:endParaRPr lang="en-US" altLang="en-US" sz="1625" dirty="0" smtClean="0"/>
          </a:p>
        </p:txBody>
      </p:sp>
      <p:pic>
        <p:nvPicPr>
          <p:cNvPr id="8"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1" name="Textfeld 16"/>
          <p:cNvSpPr txBox="1"/>
          <p:nvPr/>
        </p:nvSpPr>
        <p:spPr bwMode="auto">
          <a:xfrm>
            <a:off x="6414824" y="-885825"/>
            <a:ext cx="65" cy="158377"/>
          </a:xfrm>
          <a:prstGeom prst="rect">
            <a:avLst/>
          </a:prstGeom>
          <a:noFill/>
          <a:ln w="9525">
            <a:noFill/>
            <a:miter lim="800000"/>
            <a:headEnd/>
            <a:tailEnd/>
          </a:ln>
        </p:spPr>
        <p:txBody>
          <a:bodyPr wrap="none" lIns="0" tIns="0" rIns="0" bIns="0">
            <a:spAutoFit/>
          </a:bodyPr>
          <a:lstStyle/>
          <a:p>
            <a:pPr>
              <a:spcBef>
                <a:spcPts val="108"/>
              </a:spcBef>
              <a:spcAft>
                <a:spcPts val="108"/>
              </a:spcAft>
              <a:defRPr/>
            </a:pPr>
            <a:endParaRPr lang="de-DE" sz="1029">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312116" y="3764090"/>
            <a:ext cx="3042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de-DE" dirty="0" smtClean="0"/>
              <a:t>Click to edit Master text style</a:t>
            </a:r>
          </a:p>
        </p:txBody>
      </p:sp>
      <p:sp>
        <p:nvSpPr>
          <p:cNvPr id="10" name="Titel 11"/>
          <p:cNvSpPr>
            <a:spLocks noGrp="1"/>
          </p:cNvSpPr>
          <p:nvPr>
            <p:ph type="title"/>
          </p:nvPr>
        </p:nvSpPr>
        <p:spPr>
          <a:xfrm>
            <a:off x="802512" y="2888898"/>
            <a:ext cx="5386372" cy="2520000"/>
          </a:xfrm>
        </p:spPr>
        <p:txBody>
          <a:bodyPr/>
          <a:lstStyle>
            <a:lvl1pPr>
              <a:lnSpc>
                <a:spcPct val="90000"/>
              </a:lnSpc>
              <a:defRPr sz="4000">
                <a:solidFill>
                  <a:srgbClr val="213E7F"/>
                </a:solidFill>
              </a:defRPr>
            </a:lvl1pPr>
          </a:lstStyle>
          <a:p>
            <a:r>
              <a:rPr lang="de-DE" dirty="0" smtClean="0"/>
              <a:t>Click to edit Master title style</a:t>
            </a:r>
            <a:endParaRPr lang="en-US" dirty="0"/>
          </a:p>
        </p:txBody>
      </p:sp>
      <p:pic>
        <p:nvPicPr>
          <p:cNvPr id="17" name="Grafik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231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656923"/>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4373" userDrawn="1">
          <p15:clr>
            <a:srgbClr val="FBAE40"/>
          </p15:clr>
        </p15:guide>
        <p15:guide id="4" pos="597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6"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smtClean="0"/>
              <a:t>Click to edit Master text styles</a:t>
            </a:r>
            <a:endParaRPr lang="de-DE" altLang="de-DE" noProof="0" dirty="0" smtClean="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867206"/>
      </p:ext>
    </p:extLst>
  </p:cSld>
  <p:clrMapOvr>
    <a:masterClrMapping/>
  </p:clrMapOvr>
  <p:transition spd="med">
    <p:fade/>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5978" userDrawn="1">
          <p15:clr>
            <a:srgbClr val="FBAE40"/>
          </p15:clr>
        </p15:guide>
        <p15:guide id="4" pos="434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7"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smtClean="0"/>
              <a:t>Click to edit Master text styles</a:t>
            </a:r>
            <a:endParaRPr lang="de-DE" altLang="de-DE" noProof="0" dirty="0" smtClean="0"/>
          </a:p>
        </p:txBody>
      </p:sp>
      <p:sp>
        <p:nvSpPr>
          <p:cNvPr id="9" name="Titel 12"/>
          <p:cNvSpPr>
            <a:spLocks noGrp="1"/>
          </p:cNvSpPr>
          <p:nvPr>
            <p:ph type="title"/>
          </p:nvPr>
        </p:nvSpPr>
        <p:spPr bwMode="auto">
          <a:xfrm>
            <a:off x="467784" y="3149500"/>
            <a:ext cx="3907367"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467"/>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en-GB" dirty="0" smtClean="0"/>
              <a:t>Click to edit Master title style</a:t>
            </a:r>
            <a:endParaRPr lang="de-DE" dirty="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63237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3023" y="1052514"/>
            <a:ext cx="8987630"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950"/>
            </a:lvl6pPr>
            <a:lvl7pPr>
              <a:defRPr sz="1950"/>
            </a:lvl7pPr>
            <a:lvl8pPr>
              <a:defRPr sz="1950"/>
            </a:lvl8pPr>
            <a:lvl9pPr>
              <a:defRPr sz="1950"/>
            </a:lvl9pPr>
          </a:lstStyle>
          <a:p>
            <a:pPr lvl="0"/>
            <a:r>
              <a:rPr lang="en-GB" noProof="0" dirty="0" smtClean="0"/>
              <a:t>Click to edit Master text styles</a:t>
            </a:r>
            <a:endParaRPr lang="de-DE" noProof="0" dirty="0" smtClean="0"/>
          </a:p>
          <a:p>
            <a:pPr lvl="1"/>
            <a:r>
              <a:rPr lang="de-DE" noProof="0" dirty="0" smtClean="0"/>
              <a:t>Second level</a:t>
            </a:r>
          </a:p>
          <a:p>
            <a:pPr lvl="2"/>
            <a:r>
              <a:rPr lang="de-DE" noProof="0" dirty="0" smtClean="0"/>
              <a:t>Third level</a:t>
            </a:r>
          </a:p>
          <a:p>
            <a:pPr lvl="3"/>
            <a:r>
              <a:rPr lang="de-DE" noProof="0" dirty="0" smtClean="0"/>
              <a:t>Fourth level</a:t>
            </a:r>
          </a:p>
          <a:p>
            <a:pPr lvl="4"/>
            <a:r>
              <a:rPr lang="de-DE" noProof="0" dirty="0" smtClean="0"/>
              <a:t>Fifth level</a:t>
            </a:r>
            <a:endParaRPr lang="en-GB" noProof="0" dirty="0"/>
          </a:p>
        </p:txBody>
      </p:sp>
      <p:sp>
        <p:nvSpPr>
          <p:cNvPr id="6" name="Titel 5"/>
          <p:cNvSpPr>
            <a:spLocks noGrp="1"/>
          </p:cNvSpPr>
          <p:nvPr>
            <p:ph type="title" hasCustomPrompt="1"/>
          </p:nvPr>
        </p:nvSpPr>
        <p:spPr>
          <a:xfrm>
            <a:off x="452125" y="159975"/>
            <a:ext cx="9082220" cy="282129"/>
          </a:xfrm>
        </p:spPr>
        <p:txBody>
          <a:bodyPr>
            <a:spAutoFit/>
          </a:bodyPr>
          <a:lstStyle>
            <a:lvl1pPr>
              <a:defRPr/>
            </a:lvl1pPr>
          </a:lstStyle>
          <a:p>
            <a:r>
              <a:rPr lang="de-DE" dirty="0" smtClean="0"/>
              <a:t>Click to add Master title style</a:t>
            </a:r>
            <a:endParaRPr lang="de-DE" dirty="0"/>
          </a:p>
        </p:txBody>
      </p:sp>
    </p:spTree>
    <p:extLst>
      <p:ext uri="{BB962C8B-B14F-4D97-AF65-F5344CB8AC3E}">
        <p14:creationId xmlns:p14="http://schemas.microsoft.com/office/powerpoint/2010/main" val="343848060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a:p>
            <a:pPr lvl="0"/>
            <a:endParaRPr lang="de-DE" noProof="0" dirty="0" smtClean="0"/>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Arial" pitchFamily="34" charset="0"/>
                <a:ea typeface="+mn-ea"/>
                <a:cs typeface="+mn-cs"/>
              </a:defRPr>
            </a:lvl1pPr>
            <a:lvl2pPr>
              <a:defRPr sz="1517"/>
            </a:lvl2pPr>
            <a:lvl3pPr>
              <a:defRPr sz="1517"/>
            </a:lvl3pPr>
            <a:lvl4pPr>
              <a:defRPr sz="1517"/>
            </a:lvl4pPr>
            <a:lvl5pPr>
              <a:defRPr sz="1517"/>
            </a:lvl5pPr>
            <a:lvl6pPr>
              <a:defRPr sz="1733"/>
            </a:lvl6pPr>
            <a:lvl7pPr>
              <a:defRPr sz="1733"/>
            </a:lvl7pPr>
            <a:lvl8pPr>
              <a:defRPr sz="1733"/>
            </a:lvl8pPr>
            <a:lvl9pPr>
              <a:defRPr sz="1733"/>
            </a:lvl9pPr>
          </a:lstStyle>
          <a:p>
            <a:pPr lvl="0"/>
            <a:r>
              <a:rPr lang="en-GB" noProof="0" dirty="0" smtClean="0"/>
              <a:t>Click to edit Master text styles</a:t>
            </a:r>
          </a:p>
          <a:p>
            <a:pPr lvl="0"/>
            <a:endParaRPr lang="de-DE" noProof="0" dirty="0" smtClean="0"/>
          </a:p>
        </p:txBody>
      </p:sp>
      <p:sp>
        <p:nvSpPr>
          <p:cNvPr id="3" name="Titel 2"/>
          <p:cNvSpPr>
            <a:spLocks noGrp="1"/>
          </p:cNvSpPr>
          <p:nvPr>
            <p:ph type="title"/>
          </p:nvPr>
        </p:nvSpPr>
        <p:spPr>
          <a:xfrm>
            <a:off x="451909" y="155213"/>
            <a:ext cx="9082220" cy="282129"/>
          </a:xfrm>
        </p:spPr>
        <p:txBody>
          <a:bodyPr>
            <a:spAutoFit/>
          </a:bodyPr>
          <a:lstStyle/>
          <a:p>
            <a:r>
              <a:rPr lang="en-GB" dirty="0" smtClean="0"/>
              <a:t>Click to edit Master title style</a:t>
            </a:r>
            <a:endParaRPr lang="de-DE" dirty="0"/>
          </a:p>
        </p:txBody>
      </p:sp>
    </p:spTree>
    <p:extLst>
      <p:ext uri="{BB962C8B-B14F-4D97-AF65-F5344CB8AC3E}">
        <p14:creationId xmlns:p14="http://schemas.microsoft.com/office/powerpoint/2010/main" val="277534126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mn-lt"/>
                <a:ea typeface="+mn-ea"/>
                <a:cs typeface="+mn-cs"/>
              </a:defRPr>
            </a:lvl1pPr>
            <a:lvl2pPr marL="388661" indent="-201210">
              <a:lnSpc>
                <a:spcPct val="88000"/>
              </a:lnSpc>
              <a:spcAft>
                <a:spcPts val="0"/>
              </a:spcAft>
              <a:buClr>
                <a:schemeClr val="accent1"/>
              </a:buClr>
              <a:defRPr sz="1400">
                <a:latin typeface="+mn-lt"/>
              </a:defRPr>
            </a:lvl2pPr>
            <a:lvl3pPr marL="541338" indent="-182563">
              <a:buClr>
                <a:srgbClr val="213E7F"/>
              </a:buClr>
              <a:defRPr sz="1400"/>
            </a:lvl3pPr>
            <a:lvl4pPr marL="717550" indent="-182563">
              <a:buClr>
                <a:srgbClr val="213E7F"/>
              </a:buClr>
              <a:tabLst/>
              <a:defRPr sz="1400"/>
            </a:lvl4pPr>
            <a:lvl5pPr marL="898525" indent="-180975">
              <a:buClr>
                <a:srgbClr val="213E7F"/>
              </a:buClr>
              <a:defRPr sz="1400"/>
            </a:lvl5pPr>
            <a:lvl6pPr>
              <a:defRPr sz="1733"/>
            </a:lvl6pPr>
            <a:lvl7pPr>
              <a:defRPr sz="1733"/>
            </a:lvl7pPr>
            <a:lvl8pPr>
              <a:defRPr sz="1733"/>
            </a:lvl8pPr>
            <a:lvl9pPr>
              <a:defRPr sz="1733"/>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Titel 2"/>
          <p:cNvSpPr>
            <a:spLocks noGrp="1"/>
          </p:cNvSpPr>
          <p:nvPr>
            <p:ph type="title"/>
          </p:nvPr>
        </p:nvSpPr>
        <p:spPr>
          <a:xfrm>
            <a:off x="451908" y="157594"/>
            <a:ext cx="9082220" cy="282129"/>
          </a:xfrm>
        </p:spPr>
        <p:txBody>
          <a:bodyPr>
            <a:spAutoFit/>
          </a:bodyPr>
          <a:lstStyle/>
          <a:p>
            <a:r>
              <a:rPr lang="en-GB" dirty="0" smtClean="0"/>
              <a:t>Click to edit Master title style</a:t>
            </a:r>
            <a:endParaRPr lang="de-DE" dirty="0"/>
          </a:p>
        </p:txBody>
      </p:sp>
      <p:sp>
        <p:nvSpPr>
          <p:cNvPr id="5" name="Textplatzhalter 2"/>
          <p:cNvSpPr>
            <a:spLocks noGrp="1"/>
          </p:cNvSpPr>
          <p:nvPr>
            <p:ph type="body" idx="10"/>
          </p:nvPr>
        </p:nvSpPr>
        <p:spPr>
          <a:xfrm>
            <a:off x="4997395"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p:txBody>
      </p:sp>
      <p:sp>
        <p:nvSpPr>
          <p:cNvPr id="6" name="Inhaltsplatzhalter 3"/>
          <p:cNvSpPr>
            <a:spLocks noGrp="1"/>
          </p:cNvSpPr>
          <p:nvPr>
            <p:ph sz="half" idx="11"/>
          </p:nvPr>
        </p:nvSpPr>
        <p:spPr>
          <a:xfrm>
            <a:off x="4997395"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en-GB" sz="1400" kern="1200" noProof="0" dirty="0" smtClean="0">
                <a:solidFill>
                  <a:schemeClr val="tx1"/>
                </a:solidFill>
                <a:latin typeface="+mn-lt"/>
                <a:ea typeface="+mn-ea"/>
                <a:cs typeface="+mn-cs"/>
              </a:defRPr>
            </a:lvl1pPr>
            <a:lvl2pPr marL="450850" indent="-230188">
              <a:buClr>
                <a:srgbClr val="213E7F"/>
              </a:buClr>
              <a:defRPr lang="en-GB" sz="1400" noProof="0" dirty="0" smtClean="0">
                <a:solidFill>
                  <a:schemeClr val="tx1"/>
                </a:solidFill>
                <a:latin typeface="+mn-lt"/>
                <a:ea typeface="MS PGothic" panose="020B0600070205080204" pitchFamily="34" charset="-128"/>
              </a:defRPr>
            </a:lvl2pPr>
            <a:lvl3pPr marL="628650" indent="-177800">
              <a:buClr>
                <a:srgbClr val="213E7F"/>
              </a:buClr>
              <a:defRPr sz="1400"/>
            </a:lvl3pPr>
            <a:lvl4pPr marL="806450" indent="-177800">
              <a:buClr>
                <a:srgbClr val="213E7F"/>
              </a:buClr>
              <a:tabLst/>
              <a:defRPr sz="1400"/>
            </a:lvl4pPr>
            <a:lvl5pPr marL="984250" indent="-177800">
              <a:buClr>
                <a:srgbClr val="213E7F"/>
              </a:buClr>
              <a:defRPr sz="1400"/>
            </a:lvl5pPr>
            <a:lvl6pPr>
              <a:defRPr sz="1733"/>
            </a:lvl6pPr>
            <a:lvl7pPr>
              <a:defRPr sz="1733"/>
            </a:lvl7pPr>
            <a:lvl8pPr>
              <a:defRPr sz="1733"/>
            </a:lvl8pPr>
            <a:lvl9pPr>
              <a:defRPr sz="1733"/>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Tree>
    <p:extLst>
      <p:ext uri="{BB962C8B-B14F-4D97-AF65-F5344CB8AC3E}">
        <p14:creationId xmlns:p14="http://schemas.microsoft.com/office/powerpoint/2010/main" val="223963556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el 2"/>
          <p:cNvSpPr>
            <a:spLocks noGrp="1"/>
          </p:cNvSpPr>
          <p:nvPr>
            <p:ph type="title"/>
          </p:nvPr>
        </p:nvSpPr>
        <p:spPr>
          <a:xfrm>
            <a:off x="451113" y="153835"/>
            <a:ext cx="9082220" cy="282129"/>
          </a:xfrm>
        </p:spPr>
        <p:txBody>
          <a:bodyPr>
            <a:spAutoFit/>
          </a:bodyPr>
          <a:lstStyle/>
          <a:p>
            <a:r>
              <a:rPr lang="en-GB" dirty="0" smtClean="0"/>
              <a:t>Click to edit Master title style</a:t>
            </a:r>
            <a:endParaRPr lang="de-DE" dirty="0"/>
          </a:p>
        </p:txBody>
      </p:sp>
    </p:spTree>
    <p:extLst>
      <p:ext uri="{BB962C8B-B14F-4D97-AF65-F5344CB8AC3E}">
        <p14:creationId xmlns:p14="http://schemas.microsoft.com/office/powerpoint/2010/main" val="228833209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extfoli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7785" y="1052514"/>
            <a:ext cx="8987630"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Titel 5"/>
          <p:cNvSpPr>
            <a:spLocks noGrp="1"/>
          </p:cNvSpPr>
          <p:nvPr>
            <p:ph type="title"/>
          </p:nvPr>
        </p:nvSpPr>
        <p:spPr/>
        <p:txBody>
          <a:bodyPr/>
          <a:lstStyle>
            <a:lvl1pPr>
              <a:defRPr/>
            </a:lvl1pPr>
          </a:lstStyle>
          <a:p>
            <a:r>
              <a:rPr lang="en-US" smtClean="0"/>
              <a:t>Click to edit Master title style</a:t>
            </a:r>
            <a:endParaRPr lang="de-DE" dirty="0"/>
          </a:p>
        </p:txBody>
      </p:sp>
      <p:sp>
        <p:nvSpPr>
          <p:cNvPr id="4" name="Datumsplatzhalter 2"/>
          <p:cNvSpPr>
            <a:spLocks noGrp="1"/>
          </p:cNvSpPr>
          <p:nvPr>
            <p:ph type="dt" sz="half" idx="10"/>
            <p:custDataLst>
              <p:tags r:id="rId1"/>
            </p:custDataLst>
          </p:nvPr>
        </p:nvSpPr>
        <p:spPr>
          <a:xfrm>
            <a:off x="894292" y="6638926"/>
            <a:ext cx="856456" cy="142875"/>
          </a:xfrm>
          <a:prstGeom prst="rect">
            <a:avLst/>
          </a:prstGeom>
        </p:spPr>
        <p:txBody>
          <a:bodyPr/>
          <a:lstStyle>
            <a:lvl1pPr>
              <a:defRPr/>
            </a:lvl1pPr>
          </a:lstStyle>
          <a:p>
            <a:fld id="{5D68DD12-9D5D-4850-8E3C-19233FE67B57}" type="datetime5">
              <a:rPr lang="en-US"/>
              <a:pPr/>
              <a:t>9-Oct-15</a:t>
            </a:fld>
            <a:endParaRPr lang="en-US"/>
          </a:p>
        </p:txBody>
      </p:sp>
      <p:sp>
        <p:nvSpPr>
          <p:cNvPr id="5" name="Fußzeilenplatzhalter 3"/>
          <p:cNvSpPr>
            <a:spLocks noGrp="1"/>
          </p:cNvSpPr>
          <p:nvPr>
            <p:ph type="ftr" sz="quarter" idx="11"/>
            <p:custDataLst>
              <p:tags r:id="rId2"/>
            </p:custDataLst>
          </p:nvPr>
        </p:nvSpPr>
        <p:spPr>
          <a:xfrm>
            <a:off x="1817820" y="6638926"/>
            <a:ext cx="4725988" cy="142875"/>
          </a:xfrm>
          <a:prstGeom prst="rect">
            <a:avLst/>
          </a:prstGeom>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a:xfrm>
            <a:off x="467784" y="6638926"/>
            <a:ext cx="388673" cy="142875"/>
          </a:xfrm>
          <a:prstGeom prst="rect">
            <a:avLst/>
          </a:prstGeom>
        </p:spPr>
        <p:txBody>
          <a:bodyPr/>
          <a:lstStyle>
            <a:lvl1pPr>
              <a:defRPr/>
            </a:lvl1pPr>
          </a:lstStyle>
          <a:p>
            <a:fld id="{87131E06-290E-4971-A36A-88450974D7E7}" type="slidenum">
              <a:rPr lang="en-US"/>
              <a:pPr/>
              <a:t>‹#›</a:t>
            </a:fld>
            <a:endParaRPr lang="en-US"/>
          </a:p>
        </p:txBody>
      </p:sp>
    </p:spTree>
    <p:extLst>
      <p:ext uri="{BB962C8B-B14F-4D97-AF65-F5344CB8AC3E}">
        <p14:creationId xmlns:p14="http://schemas.microsoft.com/office/powerpoint/2010/main" val="278475511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4" name="Grafik 13"/>
          <p:cNvPicPr>
            <a:picLocks noChangeAspect="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028" name="Line 4"/>
          <p:cNvSpPr>
            <a:spLocks noChangeShapeType="1"/>
          </p:cNvSpPr>
          <p:nvPr/>
        </p:nvSpPr>
        <p:spPr bwMode="auto">
          <a:xfrm flipV="1">
            <a:off x="467784" y="6572250"/>
            <a:ext cx="9009989"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1029" name="Rectangle 2"/>
          <p:cNvSpPr>
            <a:spLocks noGrp="1" noChangeArrowheads="1"/>
          </p:cNvSpPr>
          <p:nvPr>
            <p:ph type="body" idx="1"/>
          </p:nvPr>
        </p:nvSpPr>
        <p:spPr bwMode="auto">
          <a:xfrm>
            <a:off x="464344" y="1052513"/>
            <a:ext cx="9013429"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smtClean="0"/>
              <a:t>Mastertextformat</a:t>
            </a:r>
            <a:r>
              <a:rPr lang="en-GB" altLang="en-US" dirty="0" smtClean="0"/>
              <a:t> </a:t>
            </a:r>
            <a:r>
              <a:rPr lang="en-GB" altLang="en-US" dirty="0" err="1" smtClean="0"/>
              <a:t>bearbeiten</a:t>
            </a:r>
            <a:endParaRPr lang="en-GB" altLang="en-US" dirty="0" smtClean="0"/>
          </a:p>
          <a:p>
            <a:pPr lvl="1"/>
            <a:r>
              <a:rPr lang="en-GB" altLang="en-US" dirty="0" err="1" smtClean="0"/>
              <a:t>Zweite</a:t>
            </a:r>
            <a:r>
              <a:rPr lang="en-GB" altLang="en-US" dirty="0" smtClean="0"/>
              <a:t> </a:t>
            </a:r>
            <a:r>
              <a:rPr lang="en-GB" altLang="en-US" dirty="0" err="1" smtClean="0"/>
              <a:t>Ebene</a:t>
            </a:r>
            <a:endParaRPr lang="en-GB" altLang="en-US" dirty="0" smtClean="0"/>
          </a:p>
          <a:p>
            <a:pPr lvl="2"/>
            <a:r>
              <a:rPr lang="en-GB" altLang="en-US" dirty="0" err="1" smtClean="0"/>
              <a:t>Dritte</a:t>
            </a:r>
            <a:r>
              <a:rPr lang="en-GB" altLang="en-US" dirty="0" smtClean="0"/>
              <a:t> </a:t>
            </a:r>
            <a:r>
              <a:rPr lang="en-GB" altLang="en-US" dirty="0" err="1" smtClean="0"/>
              <a:t>Ebene</a:t>
            </a:r>
            <a:endParaRPr lang="en-GB" altLang="en-US" dirty="0" smtClean="0"/>
          </a:p>
          <a:p>
            <a:pPr lvl="3"/>
            <a:r>
              <a:rPr lang="en-GB" altLang="en-US" dirty="0" err="1" smtClean="0"/>
              <a:t>Vierte</a:t>
            </a:r>
            <a:r>
              <a:rPr lang="en-GB" altLang="en-US" dirty="0" smtClean="0"/>
              <a:t> </a:t>
            </a:r>
            <a:r>
              <a:rPr lang="en-GB" altLang="en-US" dirty="0" err="1" smtClean="0"/>
              <a:t>Ebene</a:t>
            </a:r>
            <a:endParaRPr lang="en-GB" altLang="en-US" dirty="0" smtClean="0"/>
          </a:p>
          <a:p>
            <a:pPr lvl="4"/>
            <a:r>
              <a:rPr lang="en-GB" altLang="en-US" dirty="0" err="1" smtClean="0"/>
              <a:t>Fünfte</a:t>
            </a:r>
            <a:r>
              <a:rPr lang="en-GB" altLang="en-US" dirty="0" smtClean="0"/>
              <a:t> </a:t>
            </a:r>
            <a:r>
              <a:rPr lang="en-GB" altLang="en-US" dirty="0" err="1" smtClean="0"/>
              <a:t>Ebene</a:t>
            </a:r>
            <a:endParaRPr lang="en-GB" altLang="en-US" dirty="0" smtClean="0"/>
          </a:p>
        </p:txBody>
      </p:sp>
      <p:sp>
        <p:nvSpPr>
          <p:cNvPr id="1030" name="Line 4"/>
          <p:cNvSpPr>
            <a:spLocks noChangeShapeType="1"/>
          </p:cNvSpPr>
          <p:nvPr/>
        </p:nvSpPr>
        <p:spPr bwMode="auto">
          <a:xfrm flipV="1">
            <a:off x="-7118" y="839788"/>
            <a:ext cx="9494970"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2" name="Titelplatzhalter 1"/>
          <p:cNvSpPr>
            <a:spLocks noGrp="1"/>
          </p:cNvSpPr>
          <p:nvPr>
            <p:ph type="title"/>
            <p:custDataLst>
              <p:tags r:id="rId10"/>
            </p:custDataLst>
          </p:nvPr>
        </p:nvSpPr>
        <p:spPr>
          <a:xfrm>
            <a:off x="467784" y="406400"/>
            <a:ext cx="9082220" cy="323850"/>
          </a:xfrm>
          <a:prstGeom prst="rect">
            <a:avLst/>
          </a:prstGeom>
        </p:spPr>
        <p:txBody>
          <a:bodyPr vert="horz" lIns="0" tIns="0" rIns="0" bIns="0" rtlCol="0" anchor="t">
            <a:noAutofit/>
          </a:bodyPr>
          <a:lstStyle/>
          <a:p>
            <a:r>
              <a:rPr lang="de-DE" dirty="0" smtClean="0"/>
              <a:t>Titleslide</a:t>
            </a:r>
            <a:endParaRPr lang="de-DE" dirty="0"/>
          </a:p>
        </p:txBody>
      </p:sp>
      <p:pic>
        <p:nvPicPr>
          <p:cNvPr id="11" name="Grafik 37"/>
          <p:cNvPicPr>
            <a:picLocks noChangeAspect="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641292"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19010" y="6638925"/>
            <a:ext cx="1293088" cy="152400"/>
          </a:xfrm>
          <a:prstGeom prst="rect">
            <a:avLst/>
          </a:prstGeom>
          <a:noFill/>
        </p:spPr>
        <p:txBody>
          <a:bodyPr wrap="square" lIns="0" tIns="0" rIns="0" bIns="0" rtlCol="0" anchor="t" anchorCtr="0">
            <a:noAutofit/>
          </a:bodyPr>
          <a:lstStyle/>
          <a:p>
            <a:pPr algn="l"/>
            <a:r>
              <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rPr>
              <a:t>GFT </a:t>
            </a:r>
            <a:r>
              <a:rPr kumimoji="0" lang="pl-PL" sz="975" b="0" i="0" u="none" kern="1200" baseline="0" dirty="0" smtClean="0">
                <a:solidFill>
                  <a:srgbClr val="898989"/>
                </a:solidFill>
                <a:latin typeface="Arial" panose="020B0604020202020204" pitchFamily="34" charset="0"/>
                <a:ea typeface="MS PGothic" panose="020B0600070205080204" pitchFamily="34" charset="-128"/>
                <a:cs typeface="+mn-cs"/>
              </a:rPr>
              <a:t>PL</a:t>
            </a:r>
            <a:endPar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endParaRPr>
          </a:p>
        </p:txBody>
      </p:sp>
      <p:sp>
        <p:nvSpPr>
          <p:cNvPr id="19" name="TextBox 18"/>
          <p:cNvSpPr txBox="1"/>
          <p:nvPr userDrawn="1"/>
        </p:nvSpPr>
        <p:spPr>
          <a:xfrm>
            <a:off x="467784" y="6638926"/>
            <a:ext cx="358246"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defPPr>
              <a:defRPr lang="de-DE"/>
            </a:defPPr>
            <a:lvl1pPr eaLnBrk="0" hangingPunct="0">
              <a:defRPr sz="975">
                <a:solidFill>
                  <a:srgbClr val="898989"/>
                </a:solidFill>
              </a:defRPr>
            </a:lvl1pPr>
          </a:lstStyle>
          <a:p>
            <a:pPr lvl="0"/>
            <a:fld id="{C8FAFB76-8678-4312-A37B-42B2A031034D}" type="slidenum">
              <a:rPr lang="en-GB" smtClean="0"/>
              <a:pPr lvl="0"/>
              <a:t>‹#›</a:t>
            </a:fld>
            <a:endParaRPr lang="en-GB" dirty="0" smtClean="0"/>
          </a:p>
        </p:txBody>
      </p:sp>
      <p:sp>
        <p:nvSpPr>
          <p:cNvPr id="20" name="TextBox 19"/>
          <p:cNvSpPr txBox="1"/>
          <p:nvPr userDrawn="1"/>
        </p:nvSpPr>
        <p:spPr>
          <a:xfrm>
            <a:off x="894292" y="6638926"/>
            <a:ext cx="813858" cy="144462"/>
          </a:xfrm>
          <a:prstGeom prst="rect">
            <a:avLst/>
          </a:prstGeom>
          <a:noFill/>
        </p:spPr>
        <p:txBody>
          <a:bodyPr wrap="square" lIns="0" tIns="0" rIns="0" bIns="0" rtlCol="0" anchor="t" anchorCtr="0">
            <a:noAutofit/>
          </a:bodyPr>
          <a:lstStyle/>
          <a:p>
            <a:pPr algn="l"/>
            <a:fld id="{6EDF1D6B-8C4D-4173-94D6-EA45DE5C76E2}" type="datetime5">
              <a:rPr kumimoji="0" lang="en-GB" sz="975" b="0" i="0" u="none" kern="1200" baseline="0" smtClean="0">
                <a:solidFill>
                  <a:srgbClr val="898989"/>
                </a:solidFill>
                <a:latin typeface="Arial" panose="020B0604020202020204" pitchFamily="34" charset="0"/>
                <a:ea typeface="MS PGothic" panose="020B0600070205080204" pitchFamily="34" charset="-128"/>
                <a:cs typeface="+mn-cs"/>
              </a:rPr>
              <a:t>9-Oct-15</a:t>
            </a:fld>
            <a:endPar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6060" r:id="rId1"/>
    <p:sldLayoutId id="2147486061" r:id="rId2"/>
    <p:sldLayoutId id="2147486062" r:id="rId3"/>
    <p:sldLayoutId id="2147486057" r:id="rId4"/>
    <p:sldLayoutId id="2147486058" r:id="rId5"/>
    <p:sldLayoutId id="2147486063" r:id="rId6"/>
    <p:sldLayoutId id="2147486059" r:id="rId7"/>
    <p:sldLayoutId id="2147486065" r:id="rId8"/>
  </p:sldLayoutIdLst>
  <p:transition spd="slow">
    <p:push dir="u"/>
  </p:transition>
  <p:timing>
    <p:tnLst>
      <p:par>
        <p:cTn id="1" dur="indefinite" restart="never" nodeType="tmRoot"/>
      </p:par>
    </p:tnLst>
  </p:timing>
  <p:hf hdr="0"/>
  <p:txStyles>
    <p:titleStyle>
      <a:lvl1pPr algn="l" rtl="0" eaLnBrk="0" fontAlgn="base" hangingPunct="0">
        <a:lnSpc>
          <a:spcPts val="2167"/>
        </a:lnSpc>
        <a:spcBef>
          <a:spcPct val="0"/>
        </a:spcBef>
        <a:spcAft>
          <a:spcPct val="0"/>
        </a:spcAft>
        <a:buFont typeface="+mj-lt" charset="0"/>
        <a:tabLst>
          <a:tab pos="385221" algn="l"/>
        </a:tabLst>
        <a:defRPr sz="2000" b="1" kern="1200" spc="-54">
          <a:solidFill>
            <a:schemeClr val="tx1"/>
          </a:solidFill>
          <a:latin typeface="+mj-lt"/>
          <a:ea typeface="ＭＳ Ｐゴシック" pitchFamily="34" charset="-128"/>
          <a:cs typeface="ＭＳ Ｐゴシック" charset="0"/>
        </a:defRPr>
      </a:lvl1pPr>
      <a:lvl2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2pPr>
      <a:lvl3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3pPr>
      <a:lvl4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4pPr>
      <a:lvl5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5pPr>
      <a:lvl6pPr marL="86674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6pPr>
      <a:lvl7pPr marL="136203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7pPr>
      <a:lvl8pPr marL="185731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8pPr>
      <a:lvl9pPr marL="235260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9pPr>
    </p:titleStyle>
    <p:bodyStyle>
      <a:lvl1pPr marL="295795" indent="-295795" algn="l" rtl="0" eaLnBrk="0" fontAlgn="base" hangingPunct="0">
        <a:spcBef>
          <a:spcPct val="20000"/>
        </a:spcBef>
        <a:spcAft>
          <a:spcPct val="20000"/>
        </a:spcAft>
        <a:buClr>
          <a:srgbClr val="003399"/>
        </a:buClr>
        <a:buSzPct val="120000"/>
        <a:buBlip>
          <a:blip r:embed="rId1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rgbClr val="003399"/>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9pPr>
    </p:bodyStyle>
    <p:otherStyle>
      <a:defPPr>
        <a:defRPr lang="de-DE"/>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blackboxpuzzles.workroomprds.com/Puzzle03.html"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hyperlink" Target="http://testingchallenges.thetestingmap.org/index.php"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www.amazon.com/Agile-Testing-Practical-Guide-Testers/dp/0321534468/ref=sr_1_1?s=books&amp;ie=UTF8&amp;qid=1444203017&amp;sr=1-1&amp;keywords=agile+testing" TargetMode="External"/><Relationship Id="rId2" Type="http://schemas.openxmlformats.org/officeDocument/2006/relationships/hyperlink" Target="http://www.istqb.org/downloads/finish/16/15.html" TargetMode="External"/><Relationship Id="rId1" Type="http://schemas.openxmlformats.org/officeDocument/2006/relationships/slideLayout" Target="../slideLayouts/slideLayout4.xml"/><Relationship Id="rId4" Type="http://schemas.openxmlformats.org/officeDocument/2006/relationships/hyperlink" Target="https://www.google.com/url?sa=t&amp;rct=j&amp;q=&amp;esrc=s&amp;source=web&amp;cd=1&amp;cad=rja&amp;uact=8&amp;ved=0CB0QFjAAahUKEwi64_e-77DIAhUIAHMKHca8CTI&amp;url=http://www.amazon.com/The-Software-Testing-Glenford-Myers/dp/1118031962&amp;usg=AFQjCNEL4yUoF90SathBQRqCXR_hjnmlPw&amp;sig2=aEZmgEQSC-l8N96HhMfs1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itjobswatch.co.uk/default.aspx?id=0&amp;q=Test+Automation&amp;l" TargetMode="External"/><Relationship Id="rId2" Type="http://schemas.openxmlformats.org/officeDocument/2006/relationships/hyperlink" Target="http://testerzy.pl/baza-wiedzy/analiza-zarobkow-testerow-2015-czesc-ii" TargetMode="Externa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itjobswatch.co.uk/default.aspx?id=0&amp;q=Test+Automation&amp;l" TargetMode="External"/><Relationship Id="rId2" Type="http://schemas.openxmlformats.org/officeDocument/2006/relationships/hyperlink" Target="http://testerzy.pl/baza-wiedzy/analiza-zarobkow-testerow-2015-czesc-ii"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615297" y="2844271"/>
            <a:ext cx="8468882" cy="1977111"/>
          </a:xfrm>
        </p:spPr>
        <p:txBody>
          <a:bodyPr/>
          <a:lstStyle/>
          <a:p>
            <a:pPr eaLnBrk="1" hangingPunct="1">
              <a:buFont typeface="+mj-lt"/>
              <a:buNone/>
              <a:defRPr/>
            </a:pPr>
            <a:r>
              <a:rPr lang="en-GB" dirty="0" smtClean="0">
                <a:ea typeface="MS PGothic" panose="020B0600070205080204" pitchFamily="34" charset="-128"/>
              </a:rPr>
              <a:t>Foundation of Software Testing</a:t>
            </a:r>
            <a:r>
              <a:rPr lang="en-GB" noProof="0" dirty="0" smtClean="0">
                <a:ea typeface="MS PGothic" panose="020B0600070205080204" pitchFamily="34" charset="-128"/>
              </a:rPr>
              <a:t/>
            </a:r>
            <a:br>
              <a:rPr lang="en-GB" noProof="0" dirty="0" smtClean="0">
                <a:ea typeface="MS PGothic" panose="020B0600070205080204" pitchFamily="34" charset="-128"/>
              </a:rPr>
            </a:br>
            <a:r>
              <a:rPr lang="en-GB" noProof="0" dirty="0" smtClean="0">
                <a:ea typeface="MS PGothic" panose="020B0600070205080204" pitchFamily="34" charset="-128"/>
              </a:rPr>
              <a:t>Introduction</a:t>
            </a:r>
            <a:br>
              <a:rPr lang="en-GB" noProof="0" dirty="0" smtClean="0">
                <a:ea typeface="MS PGothic" panose="020B0600070205080204" pitchFamily="34" charset="-128"/>
              </a:rPr>
            </a:br>
            <a:r>
              <a:rPr lang="en-GB" noProof="0" dirty="0" smtClean="0">
                <a:ea typeface="MS PGothic" panose="020B0600070205080204" pitchFamily="34" charset="-128"/>
              </a:rPr>
              <a:t/>
            </a:r>
            <a:br>
              <a:rPr lang="en-GB" noProof="0" dirty="0" smtClean="0">
                <a:ea typeface="MS PGothic" panose="020B0600070205080204" pitchFamily="34" charset="-128"/>
              </a:rPr>
            </a:br>
            <a:endParaRPr lang="en-GB" sz="1950" noProof="0" dirty="0">
              <a:ea typeface="MS PGothic" panose="020B0600070205080204" pitchFamily="34" charset="-128"/>
            </a:endParaRPr>
          </a:p>
        </p:txBody>
      </p:sp>
      <p:sp>
        <p:nvSpPr>
          <p:cNvPr id="6" name="Rectangle 5"/>
          <p:cNvSpPr/>
          <p:nvPr/>
        </p:nvSpPr>
        <p:spPr>
          <a:xfrm>
            <a:off x="372782" y="5001641"/>
            <a:ext cx="4672943" cy="646331"/>
          </a:xfrm>
          <a:prstGeom prst="rect">
            <a:avLst/>
          </a:prstGeom>
        </p:spPr>
        <p:txBody>
          <a:bodyPr wrap="square">
            <a:spAutoFit/>
          </a:bodyPr>
          <a:lstStyle/>
          <a:p>
            <a:r>
              <a:rPr lang="en-GB" sz="1200" spc="-54" dirty="0">
                <a:solidFill>
                  <a:srgbClr val="213E7F"/>
                </a:solidFill>
                <a:latin typeface="+mj-lt"/>
                <a:ea typeface="MS PGothic" panose="020B0600070205080204" pitchFamily="34" charset="-128"/>
                <a:cs typeface="ＭＳ Ｐゴシック" charset="0"/>
              </a:rPr>
              <a:t>Prepared by: </a:t>
            </a:r>
            <a:r>
              <a:rPr lang="pl-PL" sz="1200" spc="-54" dirty="0">
                <a:solidFill>
                  <a:srgbClr val="213E7F"/>
                </a:solidFill>
                <a:latin typeface="+mj-lt"/>
                <a:ea typeface="MS PGothic" panose="020B0600070205080204" pitchFamily="34" charset="-128"/>
                <a:cs typeface="ＭＳ Ｐゴシック" charset="0"/>
              </a:rPr>
              <a:t> </a:t>
            </a:r>
            <a:r>
              <a:rPr lang="pl-PL" sz="1200" spc="-54" dirty="0" smtClean="0">
                <a:solidFill>
                  <a:srgbClr val="213E7F"/>
                </a:solidFill>
                <a:latin typeface="+mj-lt"/>
                <a:ea typeface="MS PGothic" panose="020B0600070205080204" pitchFamily="34" charset="-128"/>
                <a:cs typeface="ＭＳ Ｐゴシック" charset="0"/>
              </a:rPr>
              <a:t>Jacek </a:t>
            </a:r>
            <a:r>
              <a:rPr lang="pl-PL" sz="1200" spc="-54" dirty="0" smtClean="0">
                <a:solidFill>
                  <a:srgbClr val="213E7F"/>
                </a:solidFill>
                <a:latin typeface="+mj-lt"/>
                <a:ea typeface="MS PGothic" panose="020B0600070205080204" pitchFamily="34" charset="-128"/>
                <a:cs typeface="ＭＳ Ｐゴシック" charset="0"/>
              </a:rPr>
              <a:t>Okrojek, Rafał Nikiel</a:t>
            </a:r>
            <a:endParaRPr lang="en-GB" sz="1200" spc="-54" dirty="0">
              <a:solidFill>
                <a:srgbClr val="213E7F"/>
              </a:solidFill>
              <a:latin typeface="+mj-lt"/>
              <a:ea typeface="MS PGothic" panose="020B0600070205080204" pitchFamily="34" charset="-128"/>
              <a:cs typeface="ＭＳ Ｐゴシック" charset="0"/>
            </a:endParaRPr>
          </a:p>
          <a:p>
            <a:r>
              <a:rPr lang="pl-PL" sz="1200" spc="-54" dirty="0" smtClean="0">
                <a:solidFill>
                  <a:srgbClr val="213E7F"/>
                </a:solidFill>
                <a:latin typeface="+mj-lt"/>
                <a:ea typeface="MS PGothic" panose="020B0600070205080204" pitchFamily="34" charset="-128"/>
                <a:cs typeface="ＭＳ Ｐゴシック" charset="0"/>
              </a:rPr>
              <a:t> 21 September </a:t>
            </a:r>
            <a:r>
              <a:rPr lang="en-GB" sz="1200" spc="-54" dirty="0" smtClean="0">
                <a:solidFill>
                  <a:srgbClr val="213E7F"/>
                </a:solidFill>
                <a:latin typeface="+mj-lt"/>
                <a:ea typeface="MS PGothic" panose="020B0600070205080204" pitchFamily="34" charset="-128"/>
                <a:cs typeface="ＭＳ Ｐゴシック" charset="0"/>
              </a:rPr>
              <a:t> </a:t>
            </a:r>
            <a:r>
              <a:rPr lang="en-GB" sz="1200" spc="-54" dirty="0">
                <a:solidFill>
                  <a:srgbClr val="213E7F"/>
                </a:solidFill>
                <a:latin typeface="+mj-lt"/>
                <a:ea typeface="MS PGothic" panose="020B0600070205080204" pitchFamily="34" charset="-128"/>
                <a:cs typeface="ＭＳ Ｐゴシック" charset="0"/>
              </a:rPr>
              <a:t>2015</a:t>
            </a:r>
          </a:p>
          <a:p>
            <a:r>
              <a:rPr lang="en-GB" sz="1200" spc="-54" dirty="0">
                <a:solidFill>
                  <a:srgbClr val="213E7F"/>
                </a:solidFill>
                <a:latin typeface="+mj-lt"/>
                <a:ea typeface="MS PGothic" panose="020B0600070205080204" pitchFamily="34" charset="-128"/>
                <a:cs typeface="ＭＳ Ｐゴシック" charset="0"/>
              </a:rPr>
              <a:t>Version: </a:t>
            </a:r>
            <a:r>
              <a:rPr lang="pl-PL" sz="1200" spc="-54" dirty="0">
                <a:solidFill>
                  <a:srgbClr val="213E7F"/>
                </a:solidFill>
                <a:latin typeface="+mj-lt"/>
                <a:ea typeface="MS PGothic" panose="020B0600070205080204" pitchFamily="34" charset="-128"/>
                <a:cs typeface="ＭＳ Ｐゴシック" charset="0"/>
              </a:rPr>
              <a:t> </a:t>
            </a:r>
            <a:r>
              <a:rPr lang="pl-PL" sz="1200" spc="-54" dirty="0" smtClean="0">
                <a:solidFill>
                  <a:srgbClr val="213E7F"/>
                </a:solidFill>
                <a:latin typeface="+mj-lt"/>
                <a:ea typeface="MS PGothic" panose="020B0600070205080204" pitchFamily="34" charset="-128"/>
                <a:cs typeface="ＭＳ Ｐゴシック" charset="0"/>
              </a:rPr>
              <a:t>1.0</a:t>
            </a:r>
            <a:endParaRPr lang="en-GB" sz="1200" spc="-54" dirty="0">
              <a:solidFill>
                <a:srgbClr val="213E7F"/>
              </a:solidFill>
              <a:latin typeface="+mj-lt"/>
              <a:ea typeface="MS PGothic" panose="020B0600070205080204" pitchFamily="34" charset="-128"/>
              <a:cs typeface="ＭＳ Ｐゴシック" charset="0"/>
            </a:endParaRPr>
          </a:p>
        </p:txBody>
      </p:sp>
    </p:spTree>
    <p:extLst>
      <p:ext uri="{BB962C8B-B14F-4D97-AF65-F5344CB8AC3E}">
        <p14:creationId xmlns:p14="http://schemas.microsoft.com/office/powerpoint/2010/main" val="401950738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endParaRPr lang="en-GB" sz="1100" baseline="30000" dirty="0" smtClean="0"/>
          </a:p>
          <a:p>
            <a:pPr lvl="1"/>
            <a:endParaRPr lang="en-GB" sz="1100" dirty="0" smtClean="0"/>
          </a:p>
          <a:p>
            <a:endParaRPr lang="en-GB" sz="1100" b="1" dirty="0" smtClean="0"/>
          </a:p>
          <a:p>
            <a:pPr marL="0" indent="0">
              <a:buNone/>
            </a:pPr>
            <a:endParaRPr lang="en-GB" dirty="0" smtClean="0"/>
          </a:p>
          <a:p>
            <a:endParaRPr lang="en-GB" dirty="0" smtClean="0"/>
          </a:p>
          <a:p>
            <a:pPr lvl="1"/>
            <a:endParaRPr lang="en-GB" dirty="0"/>
          </a:p>
        </p:txBody>
      </p:sp>
      <p:sp>
        <p:nvSpPr>
          <p:cNvPr id="3" name="Title 2"/>
          <p:cNvSpPr>
            <a:spLocks noGrp="1"/>
          </p:cNvSpPr>
          <p:nvPr>
            <p:ph type="title"/>
          </p:nvPr>
        </p:nvSpPr>
        <p:spPr/>
        <p:txBody>
          <a:bodyPr/>
          <a:lstStyle/>
          <a:p>
            <a:r>
              <a:rPr lang="en-GB" dirty="0" smtClean="0"/>
              <a:t>Cost of bug at various test levels</a:t>
            </a:r>
            <a:endParaRPr lang="en-GB" dirty="0"/>
          </a:p>
        </p:txBody>
      </p:sp>
      <p:graphicFrame>
        <p:nvGraphicFramePr>
          <p:cNvPr id="4" name="Object 4"/>
          <p:cNvGraphicFramePr>
            <a:graphicFrameLocks noChangeAspect="1"/>
          </p:cNvGraphicFramePr>
          <p:nvPr>
            <p:extLst>
              <p:ext uri="{D42A27DB-BD31-4B8C-83A1-F6EECF244321}">
                <p14:modId xmlns:p14="http://schemas.microsoft.com/office/powerpoint/2010/main" val="1809450999"/>
              </p:ext>
            </p:extLst>
          </p:nvPr>
        </p:nvGraphicFramePr>
        <p:xfrm>
          <a:off x="2957422" y="2120491"/>
          <a:ext cx="6579791" cy="401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556550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5200358" cy="5378450"/>
          </a:xfrm>
        </p:spPr>
        <p:txBody>
          <a:bodyPr/>
          <a:lstStyle/>
          <a:p>
            <a:r>
              <a:rPr lang="en-GB" dirty="0" smtClean="0"/>
              <a:t>Functional Tests </a:t>
            </a:r>
          </a:p>
          <a:p>
            <a:pPr lvl="1"/>
            <a:r>
              <a:rPr lang="en-GB" dirty="0" smtClean="0"/>
              <a:t>Testing of Functions</a:t>
            </a:r>
          </a:p>
          <a:p>
            <a:r>
              <a:rPr lang="en-GB" dirty="0" smtClean="0"/>
              <a:t>Non-functional Tests</a:t>
            </a:r>
          </a:p>
          <a:p>
            <a:pPr lvl="1"/>
            <a:r>
              <a:rPr lang="en-GB" dirty="0" smtClean="0"/>
              <a:t>Testing of Non-functional Software Characteristics</a:t>
            </a:r>
          </a:p>
          <a:p>
            <a:r>
              <a:rPr lang="en-GB" dirty="0" smtClean="0"/>
              <a:t>Re-Tests &amp; Regression Tests</a:t>
            </a:r>
          </a:p>
          <a:p>
            <a:pPr lvl="1"/>
            <a:r>
              <a:rPr lang="en-GB" dirty="0" smtClean="0"/>
              <a:t>Testing related to changes </a:t>
            </a:r>
          </a:p>
          <a:p>
            <a:r>
              <a:rPr lang="en-GB" dirty="0" smtClean="0"/>
              <a:t>Maintenance testing</a:t>
            </a:r>
          </a:p>
          <a:p>
            <a:pPr marL="0" indent="0">
              <a:buNone/>
            </a:pPr>
            <a:endParaRPr lang="en-GB" dirty="0" smtClean="0"/>
          </a:p>
          <a:p>
            <a:pPr marL="0" indent="0">
              <a:buNone/>
            </a:pPr>
            <a:endParaRPr lang="en-GB" sz="1100" baseline="30000" dirty="0" smtClean="0"/>
          </a:p>
          <a:p>
            <a:pPr lvl="1"/>
            <a:endParaRPr lang="en-GB" sz="1100" dirty="0" smtClean="0"/>
          </a:p>
          <a:p>
            <a:endParaRPr lang="en-GB" sz="1100" b="1" dirty="0" smtClean="0"/>
          </a:p>
          <a:p>
            <a:pPr marL="0" indent="0">
              <a:buNone/>
            </a:pPr>
            <a:endParaRPr lang="en-GB" dirty="0" smtClean="0"/>
          </a:p>
          <a:p>
            <a:endParaRPr lang="en-GB" dirty="0" smtClean="0"/>
          </a:p>
          <a:p>
            <a:pPr lvl="1"/>
            <a:endParaRPr lang="en-GB" dirty="0"/>
          </a:p>
        </p:txBody>
      </p:sp>
      <p:sp>
        <p:nvSpPr>
          <p:cNvPr id="3" name="Title 2"/>
          <p:cNvSpPr>
            <a:spLocks noGrp="1"/>
          </p:cNvSpPr>
          <p:nvPr>
            <p:ph type="title"/>
          </p:nvPr>
        </p:nvSpPr>
        <p:spPr/>
        <p:txBody>
          <a:bodyPr/>
          <a:lstStyle/>
          <a:p>
            <a:r>
              <a:rPr lang="en-GB" dirty="0" smtClean="0"/>
              <a:t>Types of Tests</a:t>
            </a:r>
            <a:endParaRPr lang="en-GB" dirty="0"/>
          </a:p>
        </p:txBody>
      </p:sp>
      <p:pic>
        <p:nvPicPr>
          <p:cNvPr id="5" name="Picture 2" descr="C:\Users\Radek\Downloads\imag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0657" y="2571751"/>
            <a:ext cx="2163407" cy="280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3214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sz="half" idx="1"/>
          </p:nvPr>
        </p:nvSpPr>
        <p:spPr>
          <a:xfrm>
            <a:off x="812801" y="1044350"/>
            <a:ext cx="8296274" cy="5378450"/>
          </a:xfrm>
        </p:spPr>
        <p:txBody>
          <a:bodyPr/>
          <a:lstStyle/>
          <a:p>
            <a:r>
              <a:rPr lang="en-GB" dirty="0" smtClean="0"/>
              <a:t>Smoke and Sanity Tests</a:t>
            </a:r>
          </a:p>
          <a:p>
            <a:endParaRPr lang="en-GB" dirty="0"/>
          </a:p>
        </p:txBody>
      </p:sp>
      <p:sp>
        <p:nvSpPr>
          <p:cNvPr id="3" name="Tytuł 2"/>
          <p:cNvSpPr>
            <a:spLocks noGrp="1"/>
          </p:cNvSpPr>
          <p:nvPr>
            <p:ph type="title"/>
          </p:nvPr>
        </p:nvSpPr>
        <p:spPr/>
        <p:txBody>
          <a:bodyPr/>
          <a:lstStyle/>
          <a:p>
            <a:r>
              <a:rPr lang="en-GB" dirty="0" smtClean="0"/>
              <a:t>Functional Tests</a:t>
            </a:r>
            <a:endParaRPr lang="en-GB" dirty="0">
              <a:solidFill>
                <a:srgbClr val="FF0000"/>
              </a:solidFill>
            </a:endParaRPr>
          </a:p>
        </p:txBody>
      </p:sp>
      <p:pic>
        <p:nvPicPr>
          <p:cNvPr id="5123" name="Picture 3" descr="C:\Users\Radek\Desktop\Prezi\copy-of-tester-oprogramowania--\content\data\repo\276363366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1761" y="1918608"/>
            <a:ext cx="5789308" cy="3365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815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sz="half" idx="1"/>
          </p:nvPr>
        </p:nvSpPr>
        <p:spPr>
          <a:xfrm>
            <a:off x="812801" y="1044350"/>
            <a:ext cx="8296274" cy="5378450"/>
          </a:xfrm>
        </p:spPr>
        <p:txBody>
          <a:bodyPr/>
          <a:lstStyle/>
          <a:p>
            <a:r>
              <a:rPr lang="en-GB" dirty="0" smtClean="0"/>
              <a:t>Smoke and Sanity Tests</a:t>
            </a:r>
          </a:p>
          <a:p>
            <a:r>
              <a:rPr lang="en-GB" b="1" dirty="0" smtClean="0"/>
              <a:t>Exploratory Testing</a:t>
            </a:r>
          </a:p>
          <a:p>
            <a:endParaRPr lang="en-GB" dirty="0" smtClean="0"/>
          </a:p>
          <a:p>
            <a:endParaRPr lang="en-GB" dirty="0"/>
          </a:p>
        </p:txBody>
      </p:sp>
      <p:sp>
        <p:nvSpPr>
          <p:cNvPr id="3" name="Tytuł 2"/>
          <p:cNvSpPr>
            <a:spLocks noGrp="1"/>
          </p:cNvSpPr>
          <p:nvPr>
            <p:ph type="title"/>
          </p:nvPr>
        </p:nvSpPr>
        <p:spPr/>
        <p:txBody>
          <a:bodyPr/>
          <a:lstStyle/>
          <a:p>
            <a:r>
              <a:rPr lang="en-GB" dirty="0" smtClean="0"/>
              <a:t>Functional Tests</a:t>
            </a:r>
            <a:endParaRPr lang="en-GB" dirty="0">
              <a:solidFill>
                <a:srgbClr val="FF0000"/>
              </a:solidFill>
            </a:endParaRPr>
          </a:p>
        </p:txBody>
      </p:sp>
      <p:pic>
        <p:nvPicPr>
          <p:cNvPr id="6146" name="Picture 2" descr="C:\Users\Radek\Desktop\Prezi\copy-of-tester-oprogramowania--\content\data\repo\1810978522.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1175" y="1902279"/>
            <a:ext cx="5210749" cy="4069443"/>
          </a:xfrm>
          <a:prstGeom prst="rect">
            <a:avLst/>
          </a:prstGeom>
          <a:noFill/>
          <a:extLst>
            <a:ext uri="{909E8E84-426E-40DD-AFC4-6F175D3DCCD1}">
              <a14:hiddenFill xmlns:a14="http://schemas.microsoft.com/office/drawing/2010/main">
                <a:solidFill>
                  <a:srgbClr val="FFFFFF"/>
                </a:solidFill>
              </a14:hiddenFill>
            </a:ext>
          </a:extLst>
        </p:spPr>
      </p:pic>
      <p:sp>
        <p:nvSpPr>
          <p:cNvPr id="7" name="pole tekstowe 6"/>
          <p:cNvSpPr txBox="1"/>
          <p:nvPr/>
        </p:nvSpPr>
        <p:spPr bwMode="auto">
          <a:xfrm>
            <a:off x="3491594" y="6148089"/>
            <a:ext cx="65"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endParaRPr lang="en-US" sz="950" dirty="0"/>
          </a:p>
        </p:txBody>
      </p:sp>
      <p:sp>
        <p:nvSpPr>
          <p:cNvPr id="8" name="pole tekstowe 7">
            <a:hlinkClick r:id="rId3"/>
          </p:cNvPr>
          <p:cNvSpPr txBox="1"/>
          <p:nvPr/>
        </p:nvSpPr>
        <p:spPr bwMode="auto">
          <a:xfrm>
            <a:off x="3214007" y="6221186"/>
            <a:ext cx="3055324"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en-US" sz="950" dirty="0"/>
              <a:t>http://blackboxpuzzles.workroomprds.com/Puzzle03.html</a:t>
            </a:r>
          </a:p>
        </p:txBody>
      </p:sp>
    </p:spTree>
    <p:extLst>
      <p:ext uri="{BB962C8B-B14F-4D97-AF65-F5344CB8AC3E}">
        <p14:creationId xmlns:p14="http://schemas.microsoft.com/office/powerpoint/2010/main" val="3897627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sz="half" idx="1"/>
          </p:nvPr>
        </p:nvSpPr>
        <p:spPr>
          <a:xfrm>
            <a:off x="812801" y="1044350"/>
            <a:ext cx="8296274" cy="5378450"/>
          </a:xfrm>
        </p:spPr>
        <p:txBody>
          <a:bodyPr/>
          <a:lstStyle/>
          <a:p>
            <a:r>
              <a:rPr lang="en-GB" dirty="0" smtClean="0"/>
              <a:t>Smoke and Sanity Tests</a:t>
            </a:r>
          </a:p>
          <a:p>
            <a:r>
              <a:rPr lang="en-GB" dirty="0" smtClean="0"/>
              <a:t>Exploratory Testing</a:t>
            </a:r>
          </a:p>
          <a:p>
            <a:r>
              <a:rPr lang="en-GB" b="1" dirty="0" smtClean="0"/>
              <a:t>End-to-end Testing</a:t>
            </a:r>
          </a:p>
          <a:p>
            <a:endParaRPr lang="en-GB" dirty="0" smtClean="0"/>
          </a:p>
          <a:p>
            <a:endParaRPr lang="en-GB" dirty="0"/>
          </a:p>
        </p:txBody>
      </p:sp>
      <p:sp>
        <p:nvSpPr>
          <p:cNvPr id="3" name="Tytuł 2"/>
          <p:cNvSpPr>
            <a:spLocks noGrp="1"/>
          </p:cNvSpPr>
          <p:nvPr>
            <p:ph type="title"/>
          </p:nvPr>
        </p:nvSpPr>
        <p:spPr/>
        <p:txBody>
          <a:bodyPr/>
          <a:lstStyle/>
          <a:p>
            <a:r>
              <a:rPr lang="en-GB" dirty="0" smtClean="0"/>
              <a:t>Functional Tests</a:t>
            </a:r>
            <a:endParaRPr lang="en-GB" dirty="0">
              <a:solidFill>
                <a:srgbClr val="FF0000"/>
              </a:solidFill>
            </a:endParaRPr>
          </a:p>
        </p:txBody>
      </p:sp>
      <p:sp>
        <p:nvSpPr>
          <p:cNvPr id="7" name="pole tekstowe 6"/>
          <p:cNvSpPr txBox="1"/>
          <p:nvPr/>
        </p:nvSpPr>
        <p:spPr bwMode="auto">
          <a:xfrm>
            <a:off x="3491594" y="6148089"/>
            <a:ext cx="65"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endParaRPr lang="en-US" sz="950" dirty="0"/>
          </a:p>
        </p:txBody>
      </p:sp>
      <p:pic>
        <p:nvPicPr>
          <p:cNvPr id="7170" name="Picture 2" descr="C:\Users\Radek\Desktop\Prezi\copy-of-tester-oprogramowania--\content\data\repo\181097815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1743" y="2432503"/>
            <a:ext cx="4826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0897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sz="half" idx="1"/>
          </p:nvPr>
        </p:nvSpPr>
        <p:spPr>
          <a:xfrm>
            <a:off x="812801" y="1044350"/>
            <a:ext cx="8296274" cy="5378450"/>
          </a:xfrm>
        </p:spPr>
        <p:txBody>
          <a:bodyPr/>
          <a:lstStyle/>
          <a:p>
            <a:r>
              <a:rPr lang="en-GB" dirty="0" smtClean="0"/>
              <a:t>Smoke and Sanity Tests</a:t>
            </a:r>
          </a:p>
          <a:p>
            <a:r>
              <a:rPr lang="en-GB" dirty="0" smtClean="0"/>
              <a:t>Exploratory Testing</a:t>
            </a:r>
          </a:p>
          <a:p>
            <a:r>
              <a:rPr lang="en-GB" dirty="0" smtClean="0"/>
              <a:t>End-to-end Testing</a:t>
            </a:r>
          </a:p>
          <a:p>
            <a:r>
              <a:rPr lang="en-GB" b="1" dirty="0" smtClean="0"/>
              <a:t>User Acceptance Tests - UAT</a:t>
            </a:r>
          </a:p>
          <a:p>
            <a:endParaRPr lang="en-GB" dirty="0" smtClean="0"/>
          </a:p>
          <a:p>
            <a:endParaRPr lang="en-GB" dirty="0"/>
          </a:p>
        </p:txBody>
      </p:sp>
      <p:sp>
        <p:nvSpPr>
          <p:cNvPr id="3" name="Tytuł 2"/>
          <p:cNvSpPr>
            <a:spLocks noGrp="1"/>
          </p:cNvSpPr>
          <p:nvPr>
            <p:ph type="title"/>
          </p:nvPr>
        </p:nvSpPr>
        <p:spPr/>
        <p:txBody>
          <a:bodyPr/>
          <a:lstStyle/>
          <a:p>
            <a:r>
              <a:rPr lang="en-GB" dirty="0" smtClean="0"/>
              <a:t>Functional Tests</a:t>
            </a:r>
            <a:endParaRPr lang="en-GB" dirty="0">
              <a:solidFill>
                <a:srgbClr val="FF0000"/>
              </a:solidFill>
            </a:endParaRPr>
          </a:p>
        </p:txBody>
      </p:sp>
      <p:sp>
        <p:nvSpPr>
          <p:cNvPr id="7" name="pole tekstowe 6"/>
          <p:cNvSpPr txBox="1"/>
          <p:nvPr/>
        </p:nvSpPr>
        <p:spPr bwMode="auto">
          <a:xfrm>
            <a:off x="3491594" y="6148089"/>
            <a:ext cx="65"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endParaRPr lang="en-US" sz="950" dirty="0"/>
          </a:p>
        </p:txBody>
      </p:sp>
      <p:pic>
        <p:nvPicPr>
          <p:cNvPr id="8194" name="Picture 2" descr="C:\Users\Radek\Desktop\Prezi\copy-of-tester-oprogramowania--\content\data\repo\18124531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9938" y="276497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268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additive="base">
                                        <p:cTn id="13" dur="500" fill="hold"/>
                                        <p:tgtEl>
                                          <p:spTgt spid="8194"/>
                                        </p:tgtEl>
                                        <p:attrNameLst>
                                          <p:attrName>ppt_x</p:attrName>
                                        </p:attrNameLst>
                                      </p:cBhvr>
                                      <p:tavLst>
                                        <p:tav tm="0">
                                          <p:val>
                                            <p:strVal val="#ppt_x"/>
                                          </p:val>
                                        </p:tav>
                                        <p:tav tm="100000">
                                          <p:val>
                                            <p:strVal val="#ppt_x"/>
                                          </p:val>
                                        </p:tav>
                                      </p:tavLst>
                                    </p:anim>
                                    <p:anim calcmode="lin" valueType="num">
                                      <p:cBhvr additive="base">
                                        <p:cTn id="14" dur="500" fill="hold"/>
                                        <p:tgtEl>
                                          <p:spTgt spid="819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sz="half" idx="1"/>
          </p:nvPr>
        </p:nvSpPr>
        <p:spPr/>
        <p:txBody>
          <a:bodyPr/>
          <a:lstStyle/>
          <a:p>
            <a:r>
              <a:rPr lang="en-GB" dirty="0" smtClean="0"/>
              <a:t>What is non-functional testing?</a:t>
            </a:r>
          </a:p>
          <a:p>
            <a:pPr lvl="1"/>
            <a:r>
              <a:rPr lang="en-GB" dirty="0" smtClean="0"/>
              <a:t>In non-functional testing the quality characteristics of the component or system is tested. </a:t>
            </a:r>
          </a:p>
          <a:p>
            <a:pPr lvl="1"/>
            <a:r>
              <a:rPr lang="en-GB" dirty="0" smtClean="0"/>
              <a:t>Non-functional refers to aspects of the software that may not be related to a specific function or user action such as scalability or security (e.g. How many people can log in at once?) </a:t>
            </a:r>
          </a:p>
          <a:p>
            <a:pPr lvl="1"/>
            <a:r>
              <a:rPr lang="en-GB" dirty="0" smtClean="0"/>
              <a:t>Non-functional testing is also performed at all levels like functional testing.</a:t>
            </a:r>
          </a:p>
          <a:p>
            <a:r>
              <a:rPr lang="en-GB" dirty="0" smtClean="0"/>
              <a:t>Examples of non-functional tests:</a:t>
            </a:r>
          </a:p>
          <a:p>
            <a:pPr lvl="1"/>
            <a:r>
              <a:rPr lang="en-GB" dirty="0" smtClean="0"/>
              <a:t>Endurance, performance, stress, scalability, volume testing</a:t>
            </a:r>
          </a:p>
          <a:p>
            <a:pPr lvl="1"/>
            <a:endParaRPr lang="en-GB" dirty="0" smtClean="0"/>
          </a:p>
        </p:txBody>
      </p:sp>
      <p:sp>
        <p:nvSpPr>
          <p:cNvPr id="3" name="Tytuł 2"/>
          <p:cNvSpPr>
            <a:spLocks noGrp="1"/>
          </p:cNvSpPr>
          <p:nvPr>
            <p:ph type="title"/>
          </p:nvPr>
        </p:nvSpPr>
        <p:spPr/>
        <p:txBody>
          <a:bodyPr/>
          <a:lstStyle/>
          <a:p>
            <a:r>
              <a:rPr lang="en-GB" dirty="0" smtClean="0"/>
              <a:t>Non-functional Testing</a:t>
            </a:r>
            <a:endParaRPr lang="en-GB" dirty="0"/>
          </a:p>
        </p:txBody>
      </p:sp>
      <p:pic>
        <p:nvPicPr>
          <p:cNvPr id="5" name="Obraz 4"/>
          <p:cNvPicPr>
            <a:picLocks noChangeAspect="1"/>
          </p:cNvPicPr>
          <p:nvPr/>
        </p:nvPicPr>
        <p:blipFill>
          <a:blip r:embed="rId2"/>
          <a:stretch>
            <a:fillRect/>
          </a:stretch>
        </p:blipFill>
        <p:spPr>
          <a:xfrm>
            <a:off x="4061297" y="3396388"/>
            <a:ext cx="4686954" cy="2443504"/>
          </a:xfrm>
          <a:prstGeom prst="rect">
            <a:avLst/>
          </a:prstGeom>
        </p:spPr>
      </p:pic>
    </p:spTree>
    <p:extLst>
      <p:ext uri="{BB962C8B-B14F-4D97-AF65-F5344CB8AC3E}">
        <p14:creationId xmlns:p14="http://schemas.microsoft.com/office/powerpoint/2010/main" val="2758549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ou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 calcmode="lin" valueType="num">
                                      <p:cBhvr additive="base">
                                        <p:cTn id="24"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box(out)">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sz="half" idx="1"/>
          </p:nvPr>
        </p:nvSpPr>
        <p:spPr/>
        <p:txBody>
          <a:bodyPr/>
          <a:lstStyle/>
          <a:p>
            <a:pPr lvl="1"/>
            <a:r>
              <a:rPr lang="en-GB" dirty="0" smtClean="0"/>
              <a:t>Usability, accessibility testing</a:t>
            </a:r>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r>
              <a:rPr lang="en-GB" dirty="0" smtClean="0"/>
              <a:t>Internationalization testing and Localization testing</a:t>
            </a:r>
          </a:p>
        </p:txBody>
      </p:sp>
      <p:sp>
        <p:nvSpPr>
          <p:cNvPr id="3" name="Tytuł 2"/>
          <p:cNvSpPr>
            <a:spLocks noGrp="1"/>
          </p:cNvSpPr>
          <p:nvPr>
            <p:ph type="title"/>
          </p:nvPr>
        </p:nvSpPr>
        <p:spPr/>
        <p:txBody>
          <a:bodyPr/>
          <a:lstStyle/>
          <a:p>
            <a:r>
              <a:rPr lang="en-GB" dirty="0" smtClean="0"/>
              <a:t>Non-functional Testing</a:t>
            </a:r>
            <a:endParaRPr lang="en-GB" dirty="0"/>
          </a:p>
        </p:txBody>
      </p:sp>
      <p:pic>
        <p:nvPicPr>
          <p:cNvPr id="2050" name="Picture 2" descr="C:\Users\aspenboy\Desktop\repo\1812701824.gif"/>
          <p:cNvPicPr>
            <a:picLocks noChangeAspect="1" noChangeArrowheads="1"/>
          </p:cNvPicPr>
          <p:nvPr/>
        </p:nvPicPr>
        <p:blipFill>
          <a:blip r:embed="rId2" cstate="print"/>
          <a:srcRect/>
          <a:stretch>
            <a:fillRect/>
          </a:stretch>
        </p:blipFill>
        <p:spPr bwMode="auto">
          <a:xfrm>
            <a:off x="2197304" y="1320810"/>
            <a:ext cx="4989850" cy="2189529"/>
          </a:xfrm>
          <a:prstGeom prst="rect">
            <a:avLst/>
          </a:prstGeom>
          <a:noFill/>
        </p:spPr>
      </p:pic>
      <p:pic>
        <p:nvPicPr>
          <p:cNvPr id="9" name="Picture 1" descr="C:\Users\aspenboy\Desktop\repo\1813457806.png"/>
          <p:cNvPicPr>
            <a:picLocks noChangeAspect="1" noChangeArrowheads="1"/>
          </p:cNvPicPr>
          <p:nvPr/>
        </p:nvPicPr>
        <p:blipFill>
          <a:blip r:embed="rId3" cstate="print"/>
          <a:srcRect/>
          <a:stretch>
            <a:fillRect/>
          </a:stretch>
        </p:blipFill>
        <p:spPr bwMode="auto">
          <a:xfrm>
            <a:off x="3237273" y="4027470"/>
            <a:ext cx="3030053" cy="2424043"/>
          </a:xfrm>
          <a:prstGeom prst="rect">
            <a:avLst/>
          </a:prstGeom>
          <a:noFill/>
        </p:spPr>
      </p:pic>
      <p:sp>
        <p:nvSpPr>
          <p:cNvPr id="7" name="Rectangle 6"/>
          <p:cNvSpPr/>
          <p:nvPr/>
        </p:nvSpPr>
        <p:spPr>
          <a:xfrm>
            <a:off x="2197304" y="3437835"/>
            <a:ext cx="5415046" cy="261610"/>
          </a:xfrm>
          <a:prstGeom prst="rect">
            <a:avLst/>
          </a:prstGeom>
        </p:spPr>
        <p:txBody>
          <a:bodyPr wrap="square">
            <a:spAutoFit/>
          </a:bodyPr>
          <a:lstStyle/>
          <a:p>
            <a:r>
              <a:rPr lang="pl-PL" sz="1050" u="sng" dirty="0">
                <a:latin typeface="Segoe UI" panose="020B0502040204020203" pitchFamily="34" charset="0"/>
              </a:rPr>
              <a:t>http://www.uie.com/brainsparks/2011/10/17/the-back-story-for-the-300-million-button/</a:t>
            </a:r>
            <a:endParaRPr lang="pl-PL" sz="1050" dirty="0">
              <a:latin typeface="Segoe UI" panose="020B0502040204020203" pitchFamily="34" charset="0"/>
            </a:endParaRPr>
          </a:p>
        </p:txBody>
      </p:sp>
    </p:spTree>
    <p:extLst>
      <p:ext uri="{BB962C8B-B14F-4D97-AF65-F5344CB8AC3E}">
        <p14:creationId xmlns:p14="http://schemas.microsoft.com/office/powerpoint/2010/main" val="34959402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linds(horizontal)">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
                                            <p:txEl>
                                              <p:pRg st="9" end="9"/>
                                            </p:txEl>
                                          </p:spTgt>
                                        </p:tgtEl>
                                        <p:attrNameLst>
                                          <p:attrName>style.visibility</p:attrName>
                                        </p:attrNameLst>
                                      </p:cBhvr>
                                      <p:to>
                                        <p:strVal val="visible"/>
                                      </p:to>
                                    </p:set>
                                    <p:anim calcmode="lin" valueType="num">
                                      <p:cBhvr additive="base">
                                        <p:cTn id="24"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sz="half" idx="1"/>
          </p:nvPr>
        </p:nvSpPr>
        <p:spPr/>
        <p:txBody>
          <a:bodyPr/>
          <a:lstStyle/>
          <a:p>
            <a:pPr lvl="1"/>
            <a:r>
              <a:rPr lang="pl-PL" dirty="0" smtClean="0"/>
              <a:t>Security </a:t>
            </a:r>
            <a:r>
              <a:rPr lang="pl-PL" dirty="0" err="1" smtClean="0"/>
              <a:t>testing</a:t>
            </a:r>
            <a:endParaRPr lang="en-GB" dirty="0" smtClean="0"/>
          </a:p>
        </p:txBody>
      </p:sp>
      <p:sp>
        <p:nvSpPr>
          <p:cNvPr id="3" name="Tytuł 2"/>
          <p:cNvSpPr>
            <a:spLocks noGrp="1"/>
          </p:cNvSpPr>
          <p:nvPr>
            <p:ph type="title"/>
          </p:nvPr>
        </p:nvSpPr>
        <p:spPr/>
        <p:txBody>
          <a:bodyPr/>
          <a:lstStyle/>
          <a:p>
            <a:r>
              <a:rPr lang="en-GB" dirty="0" smtClean="0"/>
              <a:t>Non-functional Testing</a:t>
            </a:r>
            <a:endParaRPr lang="en-GB" dirty="0"/>
          </a:p>
        </p:txBody>
      </p:sp>
      <p:sp>
        <p:nvSpPr>
          <p:cNvPr id="7" name="Rectangle 6"/>
          <p:cNvSpPr/>
          <p:nvPr/>
        </p:nvSpPr>
        <p:spPr>
          <a:xfrm>
            <a:off x="2197304" y="3437835"/>
            <a:ext cx="5415046" cy="261610"/>
          </a:xfrm>
          <a:prstGeom prst="rect">
            <a:avLst/>
          </a:prstGeom>
        </p:spPr>
        <p:txBody>
          <a:bodyPr wrap="square">
            <a:spAutoFit/>
          </a:bodyPr>
          <a:lstStyle/>
          <a:p>
            <a:endParaRPr lang="pl-PL" sz="1050" dirty="0">
              <a:latin typeface="Segoe UI" panose="020B0502040204020203" pitchFamily="34" charset="0"/>
            </a:endParaRPr>
          </a:p>
        </p:txBody>
      </p:sp>
      <p:pic>
        <p:nvPicPr>
          <p:cNvPr id="6" name="Obraz 5"/>
          <p:cNvPicPr>
            <a:picLocks noChangeAspect="1"/>
          </p:cNvPicPr>
          <p:nvPr/>
        </p:nvPicPr>
        <p:blipFill rotWithShape="1">
          <a:blip r:embed="rId2"/>
          <a:srcRect r="1322"/>
          <a:stretch/>
        </p:blipFill>
        <p:spPr>
          <a:xfrm>
            <a:off x="3824585" y="1676908"/>
            <a:ext cx="5630830" cy="4839375"/>
          </a:xfrm>
          <a:prstGeom prst="rect">
            <a:avLst/>
          </a:prstGeom>
        </p:spPr>
      </p:pic>
    </p:spTree>
    <p:extLst>
      <p:ext uri="{BB962C8B-B14F-4D97-AF65-F5344CB8AC3E}">
        <p14:creationId xmlns:p14="http://schemas.microsoft.com/office/powerpoint/2010/main" val="386512718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sz="half" idx="1"/>
          </p:nvPr>
        </p:nvSpPr>
        <p:spPr/>
        <p:txBody>
          <a:bodyPr/>
          <a:lstStyle/>
          <a:p>
            <a:r>
              <a:rPr lang="en-GB" dirty="0" smtClean="0"/>
              <a:t>What is regression testing?</a:t>
            </a:r>
          </a:p>
          <a:p>
            <a:pPr lvl="1"/>
            <a:r>
              <a:rPr lang="en-GB" dirty="0" smtClean="0"/>
              <a:t>The purpose of regression testing is to ensure that changes such as enhancements, patches or configuration changes have not introduced new faults.</a:t>
            </a:r>
          </a:p>
          <a:p>
            <a:pPr lvl="1"/>
            <a:r>
              <a:rPr lang="en-GB" dirty="0" smtClean="0"/>
              <a:t>Regression is usually good candidate for automation</a:t>
            </a:r>
            <a:endParaRPr lang="en-GB" dirty="0"/>
          </a:p>
        </p:txBody>
      </p:sp>
      <p:sp>
        <p:nvSpPr>
          <p:cNvPr id="3" name="Tytuł 2"/>
          <p:cNvSpPr>
            <a:spLocks noGrp="1"/>
          </p:cNvSpPr>
          <p:nvPr>
            <p:ph type="title"/>
          </p:nvPr>
        </p:nvSpPr>
        <p:spPr/>
        <p:txBody>
          <a:bodyPr/>
          <a:lstStyle/>
          <a:p>
            <a:r>
              <a:rPr lang="en-GB" dirty="0" smtClean="0"/>
              <a:t>Regression Testing</a:t>
            </a:r>
            <a:endParaRPr lang="en-GB" dirty="0"/>
          </a:p>
        </p:txBody>
      </p:sp>
      <p:pic>
        <p:nvPicPr>
          <p:cNvPr id="7" name="Picture 2" descr="http://i.imgur.com/HTisMpC.jpg"/>
          <p:cNvPicPr>
            <a:picLocks noChangeAspect="1" noChangeArrowheads="1"/>
          </p:cNvPicPr>
          <p:nvPr/>
        </p:nvPicPr>
        <p:blipFill>
          <a:blip r:embed="rId2" cstate="print"/>
          <a:srcRect/>
          <a:stretch>
            <a:fillRect/>
          </a:stretch>
        </p:blipFill>
        <p:spPr bwMode="auto">
          <a:xfrm>
            <a:off x="1997076" y="2366963"/>
            <a:ext cx="6086475" cy="3048001"/>
          </a:xfrm>
          <a:prstGeom prst="rect">
            <a:avLst/>
          </a:prstGeom>
          <a:noFill/>
        </p:spPr>
      </p:pic>
    </p:spTree>
    <p:extLst>
      <p:ext uri="{BB962C8B-B14F-4D97-AF65-F5344CB8AC3E}">
        <p14:creationId xmlns:p14="http://schemas.microsoft.com/office/powerpoint/2010/main" val="15379319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ou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What those things have in common</a:t>
            </a:r>
            <a:endParaRPr lang="pl-PL" dirty="0"/>
          </a:p>
        </p:txBody>
      </p:sp>
      <p:pic>
        <p:nvPicPr>
          <p:cNvPr id="2050" name="Picture 2" descr="http://www.imore.com/sites/imore.com/files/styles/large/public/field/image/2014/03/topic_iphone_4.png?itok=_s4h4wGI"/>
          <p:cNvPicPr>
            <a:picLocks noChangeAspect="1" noChangeArrowheads="1"/>
          </p:cNvPicPr>
          <p:nvPr/>
        </p:nvPicPr>
        <p:blipFill rotWithShape="1">
          <a:blip r:embed="rId2">
            <a:extLst>
              <a:ext uri="{28A0092B-C50C-407E-A947-70E740481C1C}">
                <a14:useLocalDpi xmlns:a14="http://schemas.microsoft.com/office/drawing/2010/main" val="0"/>
              </a:ext>
            </a:extLst>
          </a:blip>
          <a:srcRect r="19490"/>
          <a:stretch/>
        </p:blipFill>
        <p:spPr bwMode="auto">
          <a:xfrm>
            <a:off x="5508051" y="1105319"/>
            <a:ext cx="4198657" cy="521509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otwartedrzwi.pl/wp-content/uploads/2014/11/wybory_samorz%C4%85dow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13" y="1105319"/>
            <a:ext cx="4667250" cy="211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0254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en-GB" dirty="0" smtClean="0"/>
              <a:t>Risk Based Testing</a:t>
            </a:r>
            <a:endParaRPr lang="en-GB" dirty="0">
              <a:solidFill>
                <a:srgbClr val="FF0000"/>
              </a:solidFill>
            </a:endParaRPr>
          </a:p>
        </p:txBody>
      </p:sp>
      <p:pic>
        <p:nvPicPr>
          <p:cNvPr id="9218" name="Picture 2" descr="C:\Users\Radek\Desktop\Prezi\copy-of-tester-oprogramowania--\content\data\repo\181097883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800" y="1223964"/>
            <a:ext cx="4461100" cy="44611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Radek\Desktop\Prezi\copy-of-tester-oprogramowania--\content\data\repo\275355386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5623" y="2059121"/>
            <a:ext cx="3905477" cy="2333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44182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4315454" cy="5378450"/>
          </a:xfrm>
        </p:spPr>
        <p:txBody>
          <a:bodyPr/>
          <a:lstStyle/>
          <a:p>
            <a:r>
              <a:rPr lang="en-GB" dirty="0" smtClean="0"/>
              <a:t>The </a:t>
            </a:r>
            <a:r>
              <a:rPr lang="en-GB" b="1" dirty="0" smtClean="0"/>
              <a:t>Pareto principle</a:t>
            </a:r>
            <a:r>
              <a:rPr lang="en-GB" dirty="0" smtClean="0"/>
              <a:t> (also known as the </a:t>
            </a:r>
            <a:r>
              <a:rPr lang="en-GB" b="1" dirty="0" smtClean="0"/>
              <a:t>80–20 rule</a:t>
            </a:r>
            <a:r>
              <a:rPr lang="en-GB" dirty="0" smtClean="0"/>
              <a:t>, the </a:t>
            </a:r>
            <a:r>
              <a:rPr lang="en-GB" b="1" dirty="0" smtClean="0"/>
              <a:t>law of the vital few,</a:t>
            </a:r>
            <a:r>
              <a:rPr lang="en-GB" dirty="0" smtClean="0"/>
              <a:t> and the </a:t>
            </a:r>
            <a:r>
              <a:rPr lang="en-GB" b="1" dirty="0" smtClean="0"/>
              <a:t>principle of factor </a:t>
            </a:r>
            <a:r>
              <a:rPr lang="en-GB" b="1" dirty="0" err="1" smtClean="0"/>
              <a:t>sparsity</a:t>
            </a:r>
            <a:r>
              <a:rPr lang="en-GB" dirty="0" smtClean="0"/>
              <a:t>) states that, for many events, roughly 80% of the effects come from 20% of the causes.</a:t>
            </a:r>
          </a:p>
          <a:p>
            <a:pPr lvl="1"/>
            <a:r>
              <a:rPr lang="en-GB" dirty="0" smtClean="0"/>
              <a:t>80% of a company's profits come from 20% of its customers</a:t>
            </a:r>
          </a:p>
          <a:p>
            <a:pPr marL="290637" lvl="1" indent="0">
              <a:buNone/>
            </a:pPr>
            <a:endParaRPr lang="en-GB" baseline="30000" dirty="0" smtClean="0"/>
          </a:p>
          <a:p>
            <a:r>
              <a:rPr lang="pl-PL" dirty="0" smtClean="0"/>
              <a:t>Example in software testing</a:t>
            </a:r>
            <a:endParaRPr lang="en-GB" dirty="0" smtClean="0"/>
          </a:p>
          <a:p>
            <a:pPr marL="0" indent="0">
              <a:buNone/>
            </a:pPr>
            <a:r>
              <a:rPr lang="en-GB" kern="1200" dirty="0" smtClean="0"/>
              <a:t>Microsoft noted that by fixing the top 20% of the most reported bugs, 80% of the errors and crashes would be eliminated. Any developers dream would to write a bug-less code, but in reality, this can’t happen.</a:t>
            </a:r>
            <a:endParaRPr lang="en-GB" sz="1600" dirty="0" smtClean="0"/>
          </a:p>
          <a:p>
            <a:pPr marL="0" indent="0">
              <a:buNone/>
            </a:pPr>
            <a:endParaRPr lang="en-GB" sz="1100" baseline="30000" dirty="0" smtClean="0"/>
          </a:p>
          <a:p>
            <a:pPr lvl="1"/>
            <a:endParaRPr lang="en-GB" sz="1100" dirty="0" smtClean="0"/>
          </a:p>
          <a:p>
            <a:endParaRPr lang="en-GB" sz="1100" b="1" dirty="0" smtClean="0"/>
          </a:p>
          <a:p>
            <a:pPr marL="0" indent="0">
              <a:buNone/>
            </a:pPr>
            <a:endParaRPr lang="en-GB" dirty="0" smtClean="0"/>
          </a:p>
          <a:p>
            <a:endParaRPr lang="en-GB" dirty="0" smtClean="0"/>
          </a:p>
          <a:p>
            <a:pPr lvl="1"/>
            <a:endParaRPr lang="en-GB" dirty="0"/>
          </a:p>
        </p:txBody>
      </p:sp>
      <p:sp>
        <p:nvSpPr>
          <p:cNvPr id="3" name="Title 2"/>
          <p:cNvSpPr>
            <a:spLocks noGrp="1"/>
          </p:cNvSpPr>
          <p:nvPr>
            <p:ph type="title"/>
          </p:nvPr>
        </p:nvSpPr>
        <p:spPr/>
        <p:txBody>
          <a:bodyPr/>
          <a:lstStyle/>
          <a:p>
            <a:r>
              <a:rPr lang="en-GB" dirty="0" smtClean="0"/>
              <a:t>Pareto principle</a:t>
            </a:r>
            <a:endParaRPr lang="en-GB" dirty="0"/>
          </a:p>
        </p:txBody>
      </p:sp>
      <p:pic>
        <p:nvPicPr>
          <p:cNvPr id="4" name="Picture 3" descr="C:\Users\Radek\Desktop\Prezi\copy-of-tester-oprogramowania--\content\data\repo\181097893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0726" y="284616"/>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C:\Users\Radek\Desktop\Prezi\copy-of-tester-oprogramowania--\content\data\repo\27505426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6520" y="3680837"/>
            <a:ext cx="4526673" cy="28691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Users\Radek\Desktop\Prezi\copy-of-tester-oprogramowania--\content\data\repo\27505445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0288" y="2707297"/>
            <a:ext cx="2549111" cy="2408129"/>
          </a:xfrm>
          <a:prstGeom prst="rect">
            <a:avLst/>
          </a:prstGeom>
        </p:spPr>
        <p:style>
          <a:lnRef idx="1">
            <a:schemeClr val="accent5"/>
          </a:lnRef>
          <a:fillRef idx="3">
            <a:schemeClr val="accent5"/>
          </a:fillRef>
          <a:effectRef idx="2">
            <a:schemeClr val="accent5"/>
          </a:effectRef>
          <a:fontRef idx="minor">
            <a:schemeClr val="lt1"/>
          </a:fontRef>
        </p:style>
      </p:pic>
    </p:spTree>
    <p:extLst>
      <p:ext uri="{BB962C8B-B14F-4D97-AF65-F5344CB8AC3E}">
        <p14:creationId xmlns:p14="http://schemas.microsoft.com/office/powerpoint/2010/main" val="12511916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283067" cy="5378450"/>
          </a:xfrm>
        </p:spPr>
        <p:txBody>
          <a:bodyPr/>
          <a:lstStyle/>
          <a:p>
            <a:r>
              <a:rPr lang="en-GB" dirty="0" smtClean="0"/>
              <a:t>Black Box or Specification based techniques</a:t>
            </a:r>
          </a:p>
          <a:p>
            <a:pPr marL="0" indent="0">
              <a:buNone/>
            </a:pPr>
            <a:r>
              <a:rPr lang="en-GB" dirty="0" smtClean="0"/>
              <a:t>The tester designs tests from his (research-based) knowledge of the product's user characteristics and needs, the subject area being automated (e.g. “insurance”), the product's market, risks, and environment (hardware / software). Some authors narrow this concept to testing exclusively against an authoritative specification. </a:t>
            </a:r>
          </a:p>
          <a:p>
            <a:pPr marL="0" indent="0">
              <a:buNone/>
            </a:pPr>
            <a:endParaRPr lang="en-GB" dirty="0" smtClean="0"/>
          </a:p>
          <a:p>
            <a:pPr marL="0" indent="0">
              <a:buNone/>
            </a:pPr>
            <a:endParaRPr lang="en-GB" dirty="0" smtClean="0"/>
          </a:p>
          <a:p>
            <a:endParaRPr lang="en-GB" dirty="0" smtClean="0"/>
          </a:p>
          <a:p>
            <a:pPr marL="0" indent="0">
              <a:buNone/>
            </a:pPr>
            <a:endParaRPr lang="en-GB" sz="1100" baseline="30000" dirty="0" smtClean="0"/>
          </a:p>
          <a:p>
            <a:pPr marL="0" indent="0">
              <a:buNone/>
            </a:pPr>
            <a:endParaRPr lang="en-GB" sz="1100" baseline="30000" dirty="0" smtClean="0"/>
          </a:p>
          <a:p>
            <a:pPr lvl="1"/>
            <a:endParaRPr lang="en-GB" sz="1100" dirty="0" smtClean="0"/>
          </a:p>
          <a:p>
            <a:endParaRPr lang="en-GB" sz="1100" b="1" dirty="0" smtClean="0"/>
          </a:p>
          <a:p>
            <a:pPr marL="0" indent="0">
              <a:buNone/>
            </a:pPr>
            <a:endParaRPr lang="en-GB" dirty="0" smtClean="0"/>
          </a:p>
          <a:p>
            <a:endParaRPr lang="en-GB" dirty="0" smtClean="0"/>
          </a:p>
          <a:p>
            <a:pPr lvl="1"/>
            <a:endParaRPr lang="en-GB" dirty="0"/>
          </a:p>
        </p:txBody>
      </p:sp>
      <p:sp>
        <p:nvSpPr>
          <p:cNvPr id="3" name="Title 2"/>
          <p:cNvSpPr>
            <a:spLocks noGrp="1"/>
          </p:cNvSpPr>
          <p:nvPr>
            <p:ph type="title"/>
          </p:nvPr>
        </p:nvSpPr>
        <p:spPr/>
        <p:txBody>
          <a:bodyPr/>
          <a:lstStyle/>
          <a:p>
            <a:r>
              <a:rPr lang="en-GB" dirty="0" smtClean="0"/>
              <a:t>Testing techniques</a:t>
            </a:r>
            <a:endParaRPr lang="en-GB" dirty="0"/>
          </a:p>
        </p:txBody>
      </p:sp>
      <p:pic>
        <p:nvPicPr>
          <p:cNvPr id="4" name="Picture 2" descr="C:\Users\Radek\Desktop\Prezi\copy-of-tester-oprogramowania--\content\data\repo\Przechwytywanie.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090" y="1052514"/>
            <a:ext cx="5886960" cy="4246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554089"/>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283067" cy="5378450"/>
          </a:xfrm>
        </p:spPr>
        <p:txBody>
          <a:bodyPr/>
          <a:lstStyle/>
          <a:p>
            <a:r>
              <a:rPr lang="en-GB" dirty="0" smtClean="0"/>
              <a:t>White Box or Structure based techniques</a:t>
            </a:r>
          </a:p>
          <a:p>
            <a:pPr marL="0" indent="0">
              <a:buNone/>
            </a:pPr>
            <a:r>
              <a:rPr lang="en-GB" dirty="0" smtClean="0"/>
              <a:t>Testing or test design using knowledge of the details of the internals of the program (code and data). White Box testers typically ask “Does this code do what the programmer expects or intends?” in contrast to the black box question: “Does this do what the users (human and software) expect?”</a:t>
            </a:r>
          </a:p>
          <a:p>
            <a:pPr marL="0" indent="0">
              <a:buNone/>
            </a:pPr>
            <a:endParaRPr lang="en-GB" dirty="0" smtClean="0"/>
          </a:p>
          <a:p>
            <a:pPr marL="0" indent="0">
              <a:buNone/>
            </a:pPr>
            <a:endParaRPr lang="en-GB" dirty="0" smtClean="0"/>
          </a:p>
          <a:p>
            <a:endParaRPr lang="en-GB" dirty="0" smtClean="0"/>
          </a:p>
          <a:p>
            <a:pPr marL="0" indent="0">
              <a:buNone/>
            </a:pPr>
            <a:endParaRPr lang="en-GB" sz="1100" baseline="30000" dirty="0" smtClean="0"/>
          </a:p>
          <a:p>
            <a:pPr marL="0" indent="0">
              <a:buNone/>
            </a:pPr>
            <a:endParaRPr lang="en-GB" sz="1100" baseline="30000" dirty="0" smtClean="0"/>
          </a:p>
          <a:p>
            <a:pPr lvl="1"/>
            <a:endParaRPr lang="en-GB" sz="1100" dirty="0" smtClean="0"/>
          </a:p>
          <a:p>
            <a:endParaRPr lang="en-GB" sz="1100" b="1" dirty="0" smtClean="0"/>
          </a:p>
          <a:p>
            <a:pPr marL="0" indent="0">
              <a:buNone/>
            </a:pPr>
            <a:endParaRPr lang="en-GB" dirty="0" smtClean="0"/>
          </a:p>
          <a:p>
            <a:endParaRPr lang="en-GB" dirty="0" smtClean="0"/>
          </a:p>
          <a:p>
            <a:pPr lvl="1"/>
            <a:endParaRPr lang="en-GB" dirty="0"/>
          </a:p>
        </p:txBody>
      </p:sp>
      <p:sp>
        <p:nvSpPr>
          <p:cNvPr id="3" name="Title 2"/>
          <p:cNvSpPr>
            <a:spLocks noGrp="1"/>
          </p:cNvSpPr>
          <p:nvPr>
            <p:ph type="title"/>
          </p:nvPr>
        </p:nvSpPr>
        <p:spPr/>
        <p:txBody>
          <a:bodyPr/>
          <a:lstStyle/>
          <a:p>
            <a:r>
              <a:rPr lang="en-GB" dirty="0" smtClean="0"/>
              <a:t>Testing techniques</a:t>
            </a:r>
            <a:endParaRPr lang="en-GB" dirty="0"/>
          </a:p>
        </p:txBody>
      </p:sp>
      <p:sp>
        <p:nvSpPr>
          <p:cNvPr id="5" name="TextBox 4"/>
          <p:cNvSpPr txBox="1"/>
          <p:nvPr/>
        </p:nvSpPr>
        <p:spPr bwMode="auto">
          <a:xfrm>
            <a:off x="4395023" y="1036876"/>
            <a:ext cx="5611274" cy="5232202"/>
          </a:xfrm>
          <a:prstGeom prst="rect">
            <a:avLst/>
          </a:prstGeom>
          <a:noFill/>
          <a:ln w="9525">
            <a:noFill/>
            <a:miter lim="800000"/>
            <a:headEnd/>
            <a:tailEnd/>
          </a:ln>
        </p:spPr>
        <p:txBody>
          <a:bodyPr wrap="square" lIns="0" tIns="0" rIns="0" bIns="0" rtlCol="0">
            <a:spAutoFit/>
          </a:bodyPr>
          <a:lstStyle/>
          <a:p>
            <a:r>
              <a:rPr lang="pl-PL" sz="1000" dirty="0" smtClean="0">
                <a:latin typeface="Courier New" panose="02070309020205020404" pitchFamily="49" charset="0"/>
                <a:cs typeface="Courier New" panose="02070309020205020404" pitchFamily="49" charset="0"/>
              </a:rPr>
              <a:t>        </a:t>
            </a:r>
            <a:r>
              <a:rPr lang="en-GB" sz="1000" dirty="0" smtClean="0">
                <a:latin typeface="Courier New" panose="02070309020205020404" pitchFamily="49" charset="0"/>
                <a:cs typeface="Courier New" panose="02070309020205020404" pitchFamily="49" charset="0"/>
              </a:rPr>
              <a:t>public </a:t>
            </a:r>
            <a:r>
              <a:rPr lang="en-GB" sz="1000" dirty="0" err="1">
                <a:latin typeface="Courier New" panose="02070309020205020404" pitchFamily="49" charset="0"/>
                <a:cs typeface="Courier New" panose="02070309020205020404" pitchFamily="49" charset="0"/>
              </a:rPr>
              <a:t>ActionResult</a:t>
            </a:r>
            <a:r>
              <a:rPr lang="en-GB" sz="1000" dirty="0">
                <a:latin typeface="Courier New" panose="02070309020205020404" pitchFamily="49" charset="0"/>
                <a:cs typeface="Courier New" panose="02070309020205020404" pitchFamily="49" charset="0"/>
              </a:rPr>
              <a:t> Contact(bool </a:t>
            </a:r>
            <a:r>
              <a:rPr lang="en-GB" sz="1000" dirty="0" err="1">
                <a:latin typeface="Courier New" panose="02070309020205020404" pitchFamily="49" charset="0"/>
                <a:cs typeface="Courier New" panose="02070309020205020404" pitchFamily="49" charset="0"/>
              </a:rPr>
              <a:t>ShowMessage</a:t>
            </a:r>
            <a:r>
              <a:rPr lang="en-GB" sz="1000" dirty="0">
                <a:latin typeface="Courier New" panose="02070309020205020404" pitchFamily="49" charset="0"/>
                <a:cs typeface="Courier New" panose="02070309020205020404" pitchFamily="49" charset="0"/>
              </a:rPr>
              <a:t> = false)</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var</a:t>
            </a:r>
            <a:r>
              <a:rPr lang="en-GB" sz="1000" dirty="0">
                <a:latin typeface="Courier New" panose="02070309020205020404" pitchFamily="49" charset="0"/>
                <a:cs typeface="Courier New" panose="02070309020205020404" pitchFamily="49" charset="0"/>
              </a:rPr>
              <a:t> model = new </a:t>
            </a:r>
            <a:r>
              <a:rPr lang="en-GB" sz="1000" dirty="0" err="1" smtClean="0">
                <a:latin typeface="Courier New" panose="02070309020205020404" pitchFamily="49" charset="0"/>
                <a:cs typeface="Courier New" panose="02070309020205020404" pitchFamily="49" charset="0"/>
              </a:rPr>
              <a:t>ContactView</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var</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userId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User.Identity.GetUserId</a:t>
            </a:r>
            <a:r>
              <a:rPr lang="en-GB" sz="1000" dirty="0">
                <a:latin typeface="Courier New" panose="02070309020205020404" pitchFamily="49" charset="0"/>
                <a:cs typeface="Courier New" panose="02070309020205020404" pitchFamily="49" charset="0"/>
              </a:rPr>
              <a:t>&lt;</a:t>
            </a:r>
            <a:r>
              <a:rPr lang="en-GB" sz="1000" dirty="0" err="1">
                <a:latin typeface="Courier New" panose="02070309020205020404" pitchFamily="49" charset="0"/>
                <a:cs typeface="Courier New" panose="02070309020205020404" pitchFamily="49" charset="0"/>
              </a:rPr>
              <a:t>int</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var</a:t>
            </a:r>
            <a:r>
              <a:rPr lang="en-GB" sz="1000" dirty="0">
                <a:latin typeface="Courier New" panose="02070309020205020404" pitchFamily="49" charset="0"/>
                <a:cs typeface="Courier New" panose="02070309020205020404" pitchFamily="49" charset="0"/>
              </a:rPr>
              <a:t> customer = </a:t>
            </a:r>
            <a:r>
              <a:rPr lang="en-GB" sz="1000" dirty="0" err="1">
                <a:latin typeface="Courier New" panose="02070309020205020404" pitchFamily="49" charset="0"/>
                <a:cs typeface="Courier New" panose="02070309020205020404" pitchFamily="49" charset="0"/>
              </a:rPr>
              <a:t>db.Customers.SingleOrDefault</a:t>
            </a:r>
            <a:r>
              <a:rPr lang="en-GB" sz="1000" dirty="0">
                <a:latin typeface="Courier New" panose="02070309020205020404" pitchFamily="49" charset="0"/>
                <a:cs typeface="Courier New" panose="02070309020205020404" pitchFamily="49" charset="0"/>
              </a:rPr>
              <a:t>(x =&gt; </a:t>
            </a:r>
            <a:r>
              <a:rPr lang="pl-PL" sz="1000" dirty="0" smtClean="0">
                <a:latin typeface="Courier New" panose="02070309020205020404" pitchFamily="49" charset="0"/>
                <a:cs typeface="Courier New" panose="02070309020205020404" pitchFamily="49" charset="0"/>
              </a:rPr>
              <a:t>		     </a:t>
            </a:r>
            <a:r>
              <a:rPr lang="en-GB" sz="1000" dirty="0" err="1" smtClean="0">
                <a:latin typeface="Courier New" panose="02070309020205020404" pitchFamily="49" charset="0"/>
                <a:cs typeface="Courier New" panose="02070309020205020404" pitchFamily="49" charset="0"/>
              </a:rPr>
              <a:t>x.AccountUserId</a:t>
            </a:r>
            <a:r>
              <a:rPr lang="en-GB" sz="1000" dirty="0" smtClean="0">
                <a:latin typeface="Courier New" panose="02070309020205020404" pitchFamily="49" charset="0"/>
                <a:cs typeface="Courier New" panose="02070309020205020404" pitchFamily="49" charset="0"/>
              </a:rPr>
              <a:t> </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userId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if(customer != null)</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var</a:t>
            </a:r>
            <a:r>
              <a:rPr lang="en-GB" sz="1000" dirty="0">
                <a:latin typeface="Courier New" panose="02070309020205020404" pitchFamily="49" charset="0"/>
                <a:cs typeface="Courier New" panose="02070309020205020404" pitchFamily="49" charset="0"/>
              </a:rPr>
              <a:t> user = </a:t>
            </a:r>
            <a:r>
              <a:rPr lang="en-GB" sz="1000" dirty="0" err="1">
                <a:latin typeface="Courier New" panose="02070309020205020404" pitchFamily="49" charset="0"/>
                <a:cs typeface="Courier New" panose="02070309020205020404" pitchFamily="49" charset="0"/>
              </a:rPr>
              <a:t>db.User.SingleOrDefault</a:t>
            </a:r>
            <a:r>
              <a:rPr lang="en-GB" sz="1000" dirty="0">
                <a:latin typeface="Courier New" panose="02070309020205020404" pitchFamily="49" charset="0"/>
                <a:cs typeface="Courier New" panose="02070309020205020404" pitchFamily="49" charset="0"/>
              </a:rPr>
              <a:t>(x =&gt; </a:t>
            </a:r>
            <a:r>
              <a:rPr lang="en-GB" sz="1000" dirty="0" err="1">
                <a:latin typeface="Courier New" panose="02070309020205020404" pitchFamily="49" charset="0"/>
                <a:cs typeface="Courier New" panose="02070309020205020404" pitchFamily="49" charset="0"/>
              </a:rPr>
              <a:t>x.Id</a:t>
            </a:r>
            <a:r>
              <a:rPr lang="en-GB" sz="1000" dirty="0">
                <a:latin typeface="Courier New" panose="02070309020205020404" pitchFamily="49" charset="0"/>
                <a:cs typeface="Courier New" panose="02070309020205020404" pitchFamily="49" charset="0"/>
              </a:rPr>
              <a:t> == </a:t>
            </a:r>
            <a:r>
              <a:rPr lang="pl-PL" sz="1000" dirty="0" smtClean="0">
                <a:latin typeface="Courier New" panose="02070309020205020404" pitchFamily="49" charset="0"/>
                <a:cs typeface="Courier New" panose="02070309020205020404" pitchFamily="49" charset="0"/>
              </a:rPr>
              <a:t>		               </a:t>
            </a:r>
            <a:r>
              <a:rPr lang="en-GB" sz="1000" dirty="0" err="1" smtClean="0">
                <a:latin typeface="Courier New" panose="02070309020205020404" pitchFamily="49" charset="0"/>
                <a:cs typeface="Courier New" panose="02070309020205020404" pitchFamily="49" charset="0"/>
              </a:rPr>
              <a:t>customer.UserId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if(user != null)</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model.UserId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user.Id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model.FullName</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user.FullName</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model.Email</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user.Email</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model.PhoneNumber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user.PhoneNumber</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var</a:t>
            </a:r>
            <a:r>
              <a:rPr lang="en-GB" sz="1000" dirty="0">
                <a:latin typeface="Courier New" panose="02070309020205020404" pitchFamily="49" charset="0"/>
                <a:cs typeface="Courier New" panose="02070309020205020404" pitchFamily="49" charset="0"/>
              </a:rPr>
              <a:t> inquiries = </a:t>
            </a:r>
            <a:r>
              <a:rPr lang="en-GB" sz="1000" dirty="0" err="1">
                <a:latin typeface="Courier New" panose="02070309020205020404" pitchFamily="49" charset="0"/>
                <a:cs typeface="Courier New" panose="02070309020205020404" pitchFamily="49" charset="0"/>
              </a:rPr>
              <a:t>db.Inquiries</a:t>
            </a:r>
            <a:r>
              <a:rPr lang="en-GB" sz="1000" dirty="0" smtClean="0">
                <a:latin typeface="Courier New" panose="02070309020205020404" pitchFamily="49" charset="0"/>
                <a:cs typeface="Courier New" panose="02070309020205020404" pitchFamily="49" charset="0"/>
              </a:rPr>
              <a:t>.</a:t>
            </a:r>
            <a:endParaRPr lang="pl-PL" sz="1000" dirty="0" smtClean="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a:t>
            </a:r>
            <a:r>
              <a:rPr lang="en-GB" sz="1000" dirty="0" err="1" smtClean="0">
                <a:latin typeface="Courier New" panose="02070309020205020404" pitchFamily="49" charset="0"/>
                <a:cs typeface="Courier New" panose="02070309020205020404" pitchFamily="49" charset="0"/>
              </a:rPr>
              <a:t>LeftOuterJoin</a:t>
            </a:r>
            <a:r>
              <a:rPr lang="en-GB" sz="1000" dirty="0" smtClean="0">
                <a:latin typeface="Courier New" panose="02070309020205020404" pitchFamily="49" charset="0"/>
                <a:cs typeface="Courier New" panose="02070309020205020404" pitchFamily="49" charset="0"/>
              </a:rPr>
              <a:t>(</a:t>
            </a:r>
            <a:r>
              <a:rPr lang="en-GB" sz="1000" dirty="0" err="1" smtClean="0">
                <a:latin typeface="Courier New" panose="02070309020205020404" pitchFamily="49" charset="0"/>
                <a:cs typeface="Courier New" panose="02070309020205020404" pitchFamily="49" charset="0"/>
              </a:rPr>
              <a:t>db.InquiryUsers</a:t>
            </a:r>
            <a:r>
              <a:rPr lang="en-GB" sz="1000" dirty="0">
                <a:latin typeface="Courier New" panose="02070309020205020404" pitchFamily="49" charset="0"/>
                <a:cs typeface="Courier New" panose="02070309020205020404" pitchFamily="49" charset="0"/>
              </a:rPr>
              <a:t>, a =&gt; </a:t>
            </a:r>
            <a:r>
              <a:rPr lang="en-GB" sz="1000" dirty="0" err="1">
                <a:latin typeface="Courier New" panose="02070309020205020404" pitchFamily="49" charset="0"/>
                <a:cs typeface="Courier New" panose="02070309020205020404" pitchFamily="49" charset="0"/>
              </a:rPr>
              <a:t>a.Id</a:t>
            </a:r>
            <a:r>
              <a:rPr lang="en-GB" sz="1000" dirty="0">
                <a:latin typeface="Courier New" panose="02070309020205020404" pitchFamily="49" charset="0"/>
                <a:cs typeface="Courier New" panose="02070309020205020404" pitchFamily="49" charset="0"/>
              </a:rPr>
              <a:t>, b =&gt; </a:t>
            </a:r>
            <a:r>
              <a:rPr lang="pl-PL" sz="1000" dirty="0" smtClean="0">
                <a:latin typeface="Courier New" panose="02070309020205020404" pitchFamily="49" charset="0"/>
                <a:cs typeface="Courier New" panose="02070309020205020404" pitchFamily="49" charset="0"/>
              </a:rPr>
              <a:t>			</a:t>
            </a:r>
            <a:r>
              <a:rPr lang="en-GB" sz="1000" dirty="0" err="1" smtClean="0">
                <a:latin typeface="Courier New" panose="02070309020205020404" pitchFamily="49" charset="0"/>
                <a:cs typeface="Courier New" panose="02070309020205020404" pitchFamily="49" charset="0"/>
              </a:rPr>
              <a:t>b.InquiryId</a:t>
            </a:r>
            <a:r>
              <a:rPr lang="en-GB" sz="1000" dirty="0">
                <a:latin typeface="Courier New" panose="02070309020205020404" pitchFamily="49" charset="0"/>
                <a:cs typeface="Courier New" panose="02070309020205020404" pitchFamily="49" charset="0"/>
              </a:rPr>
              <a:t>, (a, b) =&gt; new { a, b </a:t>
            </a:r>
            <a:r>
              <a:rPr lang="en-GB" sz="1000" dirty="0" smtClean="0">
                <a:latin typeface="Courier New" panose="02070309020205020404" pitchFamily="49" charset="0"/>
                <a:cs typeface="Courier New" panose="02070309020205020404" pitchFamily="49" charset="0"/>
              </a:rPr>
              <a:t>}).</a:t>
            </a:r>
            <a:endParaRPr lang="pl-PL" sz="1000" dirty="0" smtClean="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a:t>
            </a:r>
            <a:r>
              <a:rPr lang="en-GB" sz="1000" dirty="0" smtClean="0">
                <a:latin typeface="Courier New" panose="02070309020205020404" pitchFamily="49" charset="0"/>
                <a:cs typeface="Courier New" panose="02070309020205020404" pitchFamily="49" charset="0"/>
              </a:rPr>
              <a:t>Where(x </a:t>
            </a:r>
            <a:r>
              <a:rPr lang="en-GB" sz="1000" dirty="0">
                <a:latin typeface="Courier New" panose="02070309020205020404" pitchFamily="49" charset="0"/>
                <a:cs typeface="Courier New" panose="02070309020205020404" pitchFamily="49" charset="0"/>
              </a:rPr>
              <a:t>=&gt; </a:t>
            </a:r>
            <a:r>
              <a:rPr lang="en-GB" sz="1000" dirty="0" err="1">
                <a:latin typeface="Courier New" panose="02070309020205020404" pitchFamily="49" charset="0"/>
                <a:cs typeface="Courier New" panose="02070309020205020404" pitchFamily="49" charset="0"/>
              </a:rPr>
              <a:t>x.b</a:t>
            </a:r>
            <a:r>
              <a:rPr lang="en-GB" sz="1000" dirty="0">
                <a:latin typeface="Courier New" panose="02070309020205020404" pitchFamily="49" charset="0"/>
                <a:cs typeface="Courier New" panose="02070309020205020404" pitchFamily="49" charset="0"/>
              </a:rPr>
              <a:t> != null &amp;&amp; </a:t>
            </a:r>
            <a:r>
              <a:rPr lang="en-GB" sz="1000" dirty="0" err="1">
                <a:latin typeface="Courier New" panose="02070309020205020404" pitchFamily="49" charset="0"/>
                <a:cs typeface="Courier New" panose="02070309020205020404" pitchFamily="49" charset="0"/>
              </a:rPr>
              <a:t>x.a.UserId</a:t>
            </a:r>
            <a:r>
              <a:rPr lang="en-GB" sz="1000" dirty="0">
                <a:latin typeface="Courier New" panose="02070309020205020404" pitchFamily="49" charset="0"/>
                <a:cs typeface="Courier New" panose="02070309020205020404" pitchFamily="49" charset="0"/>
              </a:rPr>
              <a:t> == </a:t>
            </a:r>
            <a:r>
              <a:rPr lang="pl-PL" sz="1000" dirty="0" smtClean="0">
                <a:latin typeface="Courier New" panose="02070309020205020404" pitchFamily="49" charset="0"/>
                <a:cs typeface="Courier New" panose="02070309020205020404" pitchFamily="49" charset="0"/>
              </a:rPr>
              <a:t>			</a:t>
            </a:r>
            <a:r>
              <a:rPr lang="en-GB" sz="1000" dirty="0" err="1" smtClean="0">
                <a:latin typeface="Courier New" panose="02070309020205020404" pitchFamily="49" charset="0"/>
                <a:cs typeface="Courier New" panose="02070309020205020404" pitchFamily="49" charset="0"/>
              </a:rPr>
              <a:t>user.Id</a:t>
            </a:r>
            <a:r>
              <a:rPr lang="en-GB" sz="1000" dirty="0" smtClean="0">
                <a:latin typeface="Courier New" panose="02070309020205020404" pitchFamily="49" charset="0"/>
                <a:cs typeface="Courier New" panose="02070309020205020404" pitchFamily="49" charset="0"/>
              </a:rPr>
              <a:t>).</a:t>
            </a:r>
            <a:endParaRPr lang="pl-PL" sz="1000" dirty="0" smtClean="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a:t>
            </a:r>
            <a:r>
              <a:rPr lang="en-GB" sz="1000" dirty="0" smtClean="0">
                <a:latin typeface="Courier New" panose="02070309020205020404" pitchFamily="49" charset="0"/>
                <a:cs typeface="Courier New" panose="02070309020205020404" pitchFamily="49" charset="0"/>
              </a:rPr>
              <a:t>Select(s </a:t>
            </a:r>
            <a:r>
              <a:rPr lang="en-GB" sz="1000" dirty="0">
                <a:latin typeface="Courier New" panose="02070309020205020404" pitchFamily="49" charset="0"/>
                <a:cs typeface="Courier New" panose="02070309020205020404" pitchFamily="49" charset="0"/>
              </a:rPr>
              <a:t>=&gt; </a:t>
            </a:r>
            <a:r>
              <a:rPr lang="en-GB" sz="1000" dirty="0" err="1">
                <a:latin typeface="Courier New" panose="02070309020205020404" pitchFamily="49" charset="0"/>
                <a:cs typeface="Courier New" panose="02070309020205020404" pitchFamily="49" charset="0"/>
              </a:rPr>
              <a:t>s.b</a:t>
            </a:r>
            <a:r>
              <a:rPr lang="en-GB" sz="1000" dirty="0">
                <a:latin typeface="Courier New" panose="02070309020205020404" pitchFamily="49" charset="0"/>
                <a:cs typeface="Courier New" panose="02070309020205020404" pitchFamily="49" charset="0"/>
              </a:rPr>
              <a:t>).Distinct().</a:t>
            </a:r>
            <a:r>
              <a:rPr lang="en-GB" sz="1000" dirty="0" err="1">
                <a:latin typeface="Courier New" panose="02070309020205020404" pitchFamily="49" charset="0"/>
                <a:cs typeface="Courier New" panose="02070309020205020404" pitchFamily="49" charset="0"/>
              </a:rPr>
              <a:t>ToList</a:t>
            </a:r>
            <a:r>
              <a:rPr lang="en-GB" sz="1000" dirty="0">
                <a:latin typeface="Courier New" panose="02070309020205020404" pitchFamily="49" charset="0"/>
                <a:cs typeface="Courier New" panose="02070309020205020404" pitchFamily="49" charset="0"/>
              </a:rPr>
              <a:t>();</a:t>
            </a:r>
          </a:p>
          <a:p>
            <a:r>
              <a:rPr lang="pl-PL" sz="1000" dirty="0" smtClean="0">
                <a:latin typeface="Courier New" panose="02070309020205020404" pitchFamily="49" charset="0"/>
                <a:cs typeface="Courier New" panose="02070309020205020404" pitchFamily="49" charset="0"/>
              </a:rPr>
              <a:t>	</a:t>
            </a:r>
            <a:r>
              <a:rPr lang="en-GB" sz="1000" dirty="0" smtClean="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var</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otherUsers</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inquiries.Select</a:t>
            </a:r>
            <a:r>
              <a:rPr lang="en-GB" sz="1000" dirty="0">
                <a:latin typeface="Courier New" panose="02070309020205020404" pitchFamily="49" charset="0"/>
                <a:cs typeface="Courier New" panose="02070309020205020404" pitchFamily="49" charset="0"/>
              </a:rPr>
              <a:t>(x =&gt; </a:t>
            </a:r>
            <a:r>
              <a:rPr lang="pl-PL" sz="1000" dirty="0" smtClean="0">
                <a:latin typeface="Courier New" panose="02070309020205020404" pitchFamily="49" charset="0"/>
                <a:cs typeface="Courier New" panose="02070309020205020404" pitchFamily="49" charset="0"/>
              </a:rPr>
              <a:t>		            </a:t>
            </a:r>
            <a:r>
              <a:rPr lang="en-GB" sz="1000" dirty="0" err="1" smtClean="0">
                <a:latin typeface="Courier New" panose="02070309020205020404" pitchFamily="49" charset="0"/>
                <a:cs typeface="Courier New" panose="02070309020205020404" pitchFamily="49" charset="0"/>
              </a:rPr>
              <a:t>x.User</a:t>
            </a:r>
            <a:r>
              <a:rPr lang="en-GB" sz="1000" dirty="0" smtClean="0">
                <a:latin typeface="Courier New" panose="02070309020205020404" pitchFamily="49" charset="0"/>
                <a:cs typeface="Courier New" panose="02070309020205020404" pitchFamily="49" charset="0"/>
              </a:rPr>
              <a:t>).</a:t>
            </a:r>
            <a:endParaRPr lang="pl-PL" sz="1000" dirty="0" smtClean="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a:t>
            </a:r>
            <a:r>
              <a:rPr lang="en-GB" sz="1000" dirty="0" smtClean="0">
                <a:latin typeface="Courier New" panose="02070309020205020404" pitchFamily="49" charset="0"/>
                <a:cs typeface="Courier New" panose="02070309020205020404" pitchFamily="49" charset="0"/>
              </a:rPr>
              <a:t>Distinct</a:t>
            </a: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ToList</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ViewBag.OtherUsers</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otherUsers</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ViewBag.ShowMessage</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ShowMessage</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GetLists</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return View(model);</a:t>
            </a:r>
          </a:p>
          <a:p>
            <a:r>
              <a:rPr lang="en-GB" sz="1000" dirty="0">
                <a:latin typeface="Courier New" panose="02070309020205020404" pitchFamily="49" charset="0"/>
                <a:cs typeface="Courier New" panose="02070309020205020404" pitchFamily="49" charset="0"/>
              </a:rPr>
              <a:t>        }</a:t>
            </a:r>
            <a:endParaRPr lang="en-GB" sz="9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9422488"/>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zawartości 4"/>
          <p:cNvSpPr>
            <a:spLocks noGrp="1"/>
          </p:cNvSpPr>
          <p:nvPr>
            <p:ph sz="half" idx="1"/>
          </p:nvPr>
        </p:nvSpPr>
        <p:spPr/>
        <p:txBody>
          <a:bodyPr/>
          <a:lstStyle/>
          <a:p>
            <a:r>
              <a:rPr lang="en-GB" dirty="0" smtClean="0"/>
              <a:t>Distance between the actual object under test and the customer's expectation of the object</a:t>
            </a:r>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r>
              <a:rPr lang="en-GB" dirty="0" smtClean="0"/>
              <a:t>How we can improve quality?</a:t>
            </a:r>
          </a:p>
          <a:p>
            <a:pPr lvl="1"/>
            <a:r>
              <a:rPr lang="en-GB" dirty="0" smtClean="0"/>
              <a:t>Testing does not improve quality</a:t>
            </a:r>
          </a:p>
          <a:p>
            <a:pPr lvl="1"/>
            <a:r>
              <a:rPr lang="en-GB" dirty="0" smtClean="0"/>
              <a:t>Quality comes from improvement of development process</a:t>
            </a:r>
          </a:p>
          <a:p>
            <a:endParaRPr lang="en-GB" dirty="0"/>
          </a:p>
        </p:txBody>
      </p:sp>
      <p:sp>
        <p:nvSpPr>
          <p:cNvPr id="4" name="Tytuł 3"/>
          <p:cNvSpPr>
            <a:spLocks noGrp="1"/>
          </p:cNvSpPr>
          <p:nvPr>
            <p:ph type="title"/>
          </p:nvPr>
        </p:nvSpPr>
        <p:spPr/>
        <p:txBody>
          <a:bodyPr/>
          <a:lstStyle/>
          <a:p>
            <a:r>
              <a:rPr lang="en-GB" dirty="0" smtClean="0"/>
              <a:t>Quality</a:t>
            </a:r>
            <a:endParaRPr lang="en-GB" dirty="0"/>
          </a:p>
        </p:txBody>
      </p:sp>
      <p:pic>
        <p:nvPicPr>
          <p:cNvPr id="1028" name="Picture 4" descr="C:\Users\aspenboy\Desktop\repo\01.png"/>
          <p:cNvPicPr>
            <a:picLocks noChangeAspect="1" noChangeArrowheads="1"/>
          </p:cNvPicPr>
          <p:nvPr/>
        </p:nvPicPr>
        <p:blipFill>
          <a:blip r:embed="rId2" cstate="print"/>
          <a:srcRect/>
          <a:stretch>
            <a:fillRect/>
          </a:stretch>
        </p:blipFill>
        <p:spPr bwMode="auto">
          <a:xfrm>
            <a:off x="1080237" y="1475115"/>
            <a:ext cx="1211506" cy="2321205"/>
          </a:xfrm>
          <a:prstGeom prst="rect">
            <a:avLst/>
          </a:prstGeom>
          <a:noFill/>
        </p:spPr>
      </p:pic>
      <p:pic>
        <p:nvPicPr>
          <p:cNvPr id="1029" name="Picture 5" descr="C:\Users\aspenboy\Desktop\repo\02.png"/>
          <p:cNvPicPr>
            <a:picLocks noChangeAspect="1" noChangeArrowheads="1"/>
          </p:cNvPicPr>
          <p:nvPr/>
        </p:nvPicPr>
        <p:blipFill>
          <a:blip r:embed="rId3" cstate="print"/>
          <a:srcRect/>
          <a:stretch>
            <a:fillRect/>
          </a:stretch>
        </p:blipFill>
        <p:spPr bwMode="auto">
          <a:xfrm>
            <a:off x="2623213" y="1475115"/>
            <a:ext cx="1221687" cy="2321205"/>
          </a:xfrm>
          <a:prstGeom prst="rect">
            <a:avLst/>
          </a:prstGeom>
          <a:noFill/>
        </p:spPr>
      </p:pic>
      <p:pic>
        <p:nvPicPr>
          <p:cNvPr id="1030" name="Picture 6" descr="C:\Users\aspenboy\Desktop\repo\03.png"/>
          <p:cNvPicPr>
            <a:picLocks noChangeAspect="1" noChangeArrowheads="1"/>
          </p:cNvPicPr>
          <p:nvPr/>
        </p:nvPicPr>
        <p:blipFill>
          <a:blip r:embed="rId4" cstate="print"/>
          <a:srcRect/>
          <a:stretch>
            <a:fillRect/>
          </a:stretch>
        </p:blipFill>
        <p:spPr bwMode="auto">
          <a:xfrm>
            <a:off x="5612268" y="1475115"/>
            <a:ext cx="1201325" cy="2321205"/>
          </a:xfrm>
          <a:prstGeom prst="rect">
            <a:avLst/>
          </a:prstGeom>
          <a:noFill/>
        </p:spPr>
      </p:pic>
      <p:pic>
        <p:nvPicPr>
          <p:cNvPr id="1031" name="Picture 7" descr="C:\Users\aspenboy\Desktop\repo\04.png"/>
          <p:cNvPicPr>
            <a:picLocks noChangeAspect="1" noChangeArrowheads="1"/>
          </p:cNvPicPr>
          <p:nvPr/>
        </p:nvPicPr>
        <p:blipFill>
          <a:blip r:embed="rId5" cstate="print"/>
          <a:srcRect/>
          <a:stretch>
            <a:fillRect/>
          </a:stretch>
        </p:blipFill>
        <p:spPr bwMode="auto">
          <a:xfrm>
            <a:off x="7077420" y="1475115"/>
            <a:ext cx="1211506" cy="2321205"/>
          </a:xfrm>
          <a:prstGeom prst="rect">
            <a:avLst/>
          </a:prstGeom>
          <a:noFill/>
        </p:spPr>
      </p:pic>
      <p:pic>
        <p:nvPicPr>
          <p:cNvPr id="1032" name="Picture 8" descr="C:\Users\aspenboy\Desktop\repo\05.png"/>
          <p:cNvPicPr>
            <a:picLocks noChangeAspect="1" noChangeArrowheads="1"/>
          </p:cNvPicPr>
          <p:nvPr/>
        </p:nvPicPr>
        <p:blipFill>
          <a:blip r:embed="rId6" cstate="print"/>
          <a:srcRect/>
          <a:stretch>
            <a:fillRect/>
          </a:stretch>
        </p:blipFill>
        <p:spPr bwMode="auto">
          <a:xfrm>
            <a:off x="4132139" y="1475115"/>
            <a:ext cx="1211506" cy="2321205"/>
          </a:xfrm>
          <a:prstGeom prst="rect">
            <a:avLst/>
          </a:prstGeom>
          <a:noFill/>
        </p:spPr>
      </p:pic>
    </p:spTree>
    <p:extLst>
      <p:ext uri="{BB962C8B-B14F-4D97-AF65-F5344CB8AC3E}">
        <p14:creationId xmlns:p14="http://schemas.microsoft.com/office/powerpoint/2010/main" val="71980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0-#ppt_w/2"/>
                                          </p:val>
                                        </p:tav>
                                        <p:tav tm="100000">
                                          <p:val>
                                            <p:strVal val="#ppt_x"/>
                                          </p:val>
                                        </p:tav>
                                      </p:tavLst>
                                    </p:anim>
                                    <p:anim calcmode="lin" valueType="num">
                                      <p:cBhvr additive="base">
                                        <p:cTn id="14"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anim calcmode="lin" valueType="num">
                                      <p:cBhvr additive="base">
                                        <p:cTn id="19" dur="500" fill="hold"/>
                                        <p:tgtEl>
                                          <p:spTgt spid="1029"/>
                                        </p:tgtEl>
                                        <p:attrNameLst>
                                          <p:attrName>ppt_x</p:attrName>
                                        </p:attrNameLst>
                                      </p:cBhvr>
                                      <p:tavLst>
                                        <p:tav tm="0">
                                          <p:val>
                                            <p:strVal val="0-#ppt_w/2"/>
                                          </p:val>
                                        </p:tav>
                                        <p:tav tm="100000">
                                          <p:val>
                                            <p:strVal val="#ppt_x"/>
                                          </p:val>
                                        </p:tav>
                                      </p:tavLst>
                                    </p:anim>
                                    <p:anim calcmode="lin" valueType="num">
                                      <p:cBhvr additive="base">
                                        <p:cTn id="20" dur="500" fill="hold"/>
                                        <p:tgtEl>
                                          <p:spTgt spid="10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32"/>
                                        </p:tgtEl>
                                        <p:attrNameLst>
                                          <p:attrName>style.visibility</p:attrName>
                                        </p:attrNameLst>
                                      </p:cBhvr>
                                      <p:to>
                                        <p:strVal val="visible"/>
                                      </p:to>
                                    </p:set>
                                    <p:anim calcmode="lin" valueType="num">
                                      <p:cBhvr additive="base">
                                        <p:cTn id="25" dur="500" fill="hold"/>
                                        <p:tgtEl>
                                          <p:spTgt spid="1032"/>
                                        </p:tgtEl>
                                        <p:attrNameLst>
                                          <p:attrName>ppt_x</p:attrName>
                                        </p:attrNameLst>
                                      </p:cBhvr>
                                      <p:tavLst>
                                        <p:tav tm="0">
                                          <p:val>
                                            <p:strVal val="0-#ppt_w/2"/>
                                          </p:val>
                                        </p:tav>
                                        <p:tav tm="100000">
                                          <p:val>
                                            <p:strVal val="#ppt_x"/>
                                          </p:val>
                                        </p:tav>
                                      </p:tavLst>
                                    </p:anim>
                                    <p:anim calcmode="lin" valueType="num">
                                      <p:cBhvr additive="base">
                                        <p:cTn id="26" dur="500" fill="hold"/>
                                        <p:tgtEl>
                                          <p:spTgt spid="103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030"/>
                                        </p:tgtEl>
                                        <p:attrNameLst>
                                          <p:attrName>style.visibility</p:attrName>
                                        </p:attrNameLst>
                                      </p:cBhvr>
                                      <p:to>
                                        <p:strVal val="visible"/>
                                      </p:to>
                                    </p:set>
                                    <p:anim calcmode="lin" valueType="num">
                                      <p:cBhvr additive="base">
                                        <p:cTn id="31" dur="500" fill="hold"/>
                                        <p:tgtEl>
                                          <p:spTgt spid="1030"/>
                                        </p:tgtEl>
                                        <p:attrNameLst>
                                          <p:attrName>ppt_x</p:attrName>
                                        </p:attrNameLst>
                                      </p:cBhvr>
                                      <p:tavLst>
                                        <p:tav tm="0">
                                          <p:val>
                                            <p:strVal val="0-#ppt_w/2"/>
                                          </p:val>
                                        </p:tav>
                                        <p:tav tm="100000">
                                          <p:val>
                                            <p:strVal val="#ppt_x"/>
                                          </p:val>
                                        </p:tav>
                                      </p:tavLst>
                                    </p:anim>
                                    <p:anim calcmode="lin" valueType="num">
                                      <p:cBhvr additive="base">
                                        <p:cTn id="32" dur="500" fill="hold"/>
                                        <p:tgtEl>
                                          <p:spTgt spid="103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31"/>
                                        </p:tgtEl>
                                        <p:attrNameLst>
                                          <p:attrName>style.visibility</p:attrName>
                                        </p:attrNameLst>
                                      </p:cBhvr>
                                      <p:to>
                                        <p:strVal val="visible"/>
                                      </p:to>
                                    </p:set>
                                    <p:anim calcmode="lin" valueType="num">
                                      <p:cBhvr additive="base">
                                        <p:cTn id="37" dur="500" fill="hold"/>
                                        <p:tgtEl>
                                          <p:spTgt spid="1031"/>
                                        </p:tgtEl>
                                        <p:attrNameLst>
                                          <p:attrName>ppt_x</p:attrName>
                                        </p:attrNameLst>
                                      </p:cBhvr>
                                      <p:tavLst>
                                        <p:tav tm="0">
                                          <p:val>
                                            <p:strVal val="0-#ppt_w/2"/>
                                          </p:val>
                                        </p:tav>
                                        <p:tav tm="100000">
                                          <p:val>
                                            <p:strVal val="#ppt_x"/>
                                          </p:val>
                                        </p:tav>
                                      </p:tavLst>
                                    </p:anim>
                                    <p:anim calcmode="lin" valueType="num">
                                      <p:cBhvr additive="base">
                                        <p:cTn id="38" dur="500" fill="hold"/>
                                        <p:tgtEl>
                                          <p:spTgt spid="103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box(out)">
                                      <p:cBhvr>
                                        <p:cTn id="43" dur="500"/>
                                        <p:tgtEl>
                                          <p:spTgt spid="5">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5">
                                            <p:txEl>
                                              <p:pRg st="11" end="11"/>
                                            </p:txEl>
                                          </p:spTgt>
                                        </p:tgtEl>
                                        <p:attrNameLst>
                                          <p:attrName>style.visibility</p:attrName>
                                        </p:attrNameLst>
                                      </p:cBhvr>
                                      <p:to>
                                        <p:strVal val="visible"/>
                                      </p:to>
                                    </p:set>
                                    <p:anim calcmode="lin" valueType="num">
                                      <p:cBhvr additive="base">
                                        <p:cTn id="48"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5">
                                            <p:txEl>
                                              <p:pRg st="12" end="12"/>
                                            </p:txEl>
                                          </p:spTgt>
                                        </p:tgtEl>
                                        <p:attrNameLst>
                                          <p:attrName>style.visibility</p:attrName>
                                        </p:attrNameLst>
                                      </p:cBhvr>
                                      <p:to>
                                        <p:strVal val="visible"/>
                                      </p:to>
                                    </p:set>
                                    <p:anim calcmode="lin" valueType="num">
                                      <p:cBhvr additive="base">
                                        <p:cTn id="54" dur="500" fill="hold"/>
                                        <p:tgtEl>
                                          <p:spTgt spid="5">
                                            <p:txEl>
                                              <p:pRg st="12" end="12"/>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5">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en-GB" dirty="0" smtClean="0"/>
              <a:t>Toolkit</a:t>
            </a:r>
            <a:endParaRPr lang="en-GB" dirty="0">
              <a:solidFill>
                <a:srgbClr val="FF0000"/>
              </a:solidFill>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7786" y="1455964"/>
            <a:ext cx="61341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E:\DANE\ISTOTNE 2\OSOBY\RADEK\PREZENTACJE\WprowadzenieDoTestowania\DoPrezentacji\BRAI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7075" y="1455964"/>
            <a:ext cx="5614308" cy="4701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150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10000" fill="hold"/>
                                        <p:tgtEl>
                                          <p:spTgt spid="1028"/>
                                        </p:tgtEl>
                                        <p:attrNameLst>
                                          <p:attrName>ppt_w</p:attrName>
                                        </p:attrNameLst>
                                      </p:cBhvr>
                                      <p:tavLst>
                                        <p:tav tm="0">
                                          <p:val>
                                            <p:fltVal val="0"/>
                                          </p:val>
                                        </p:tav>
                                        <p:tav tm="100000">
                                          <p:val>
                                            <p:strVal val="#ppt_w"/>
                                          </p:val>
                                        </p:tav>
                                      </p:tavLst>
                                    </p:anim>
                                    <p:anim calcmode="lin" valueType="num">
                                      <p:cBhvr>
                                        <p:cTn id="8" dur="10000" fill="hold"/>
                                        <p:tgtEl>
                                          <p:spTgt spid="1028"/>
                                        </p:tgtEl>
                                        <p:attrNameLst>
                                          <p:attrName>ppt_h</p:attrName>
                                        </p:attrNameLst>
                                      </p:cBhvr>
                                      <p:tavLst>
                                        <p:tav tm="0">
                                          <p:val>
                                            <p:fltVal val="0"/>
                                          </p:val>
                                        </p:tav>
                                        <p:tav tm="100000">
                                          <p:val>
                                            <p:strVal val="#ppt_h"/>
                                          </p:val>
                                        </p:tav>
                                      </p:tavLst>
                                    </p:anim>
                                    <p:anim calcmode="lin" valueType="num">
                                      <p:cBhvr>
                                        <p:cTn id="9" dur="10000" fill="hold"/>
                                        <p:tgtEl>
                                          <p:spTgt spid="1028"/>
                                        </p:tgtEl>
                                        <p:attrNameLst>
                                          <p:attrName>style.rotation</p:attrName>
                                        </p:attrNameLst>
                                      </p:cBhvr>
                                      <p:tavLst>
                                        <p:tav tm="0">
                                          <p:val>
                                            <p:fltVal val="90"/>
                                          </p:val>
                                        </p:tav>
                                        <p:tav tm="100000">
                                          <p:val>
                                            <p:fltVal val="0"/>
                                          </p:val>
                                        </p:tav>
                                      </p:tavLst>
                                    </p:anim>
                                    <p:animEffect transition="in" filter="fade">
                                      <p:cBhvr>
                                        <p:cTn id="10" dur="10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smtClean="0"/>
              <a:t>Testing shows presence of defects</a:t>
            </a:r>
          </a:p>
          <a:p>
            <a:pPr marL="0" indent="0">
              <a:buNone/>
            </a:pPr>
            <a:r>
              <a:rPr lang="en-GB" sz="1100" dirty="0" smtClean="0"/>
              <a:t>Testing can show that defects are present, but cannot prove that there are no defects. Testing reduces the probability of undiscovered defects remaining in the software but, even if no defects are found, it is not a proof of correctness</a:t>
            </a:r>
          </a:p>
          <a:p>
            <a:r>
              <a:rPr lang="en-GB" dirty="0" smtClean="0"/>
              <a:t>Exhaustive testing is impossible</a:t>
            </a:r>
          </a:p>
          <a:p>
            <a:pPr marL="0" indent="0">
              <a:buNone/>
            </a:pPr>
            <a:r>
              <a:rPr lang="en-GB" sz="1100" dirty="0" smtClean="0"/>
              <a:t>Testing everything (all combinations of inputs and preconditions) is not feasible except for trivial cases. Instead of exhaustive testing, risk analysis and priorities should be used to focus testing efforts.</a:t>
            </a:r>
          </a:p>
          <a:p>
            <a:r>
              <a:rPr lang="en-GB" dirty="0" smtClean="0"/>
              <a:t>Early testing</a:t>
            </a:r>
          </a:p>
          <a:p>
            <a:pPr marL="0" indent="0">
              <a:buNone/>
            </a:pPr>
            <a:r>
              <a:rPr lang="en-GB" sz="1100" dirty="0" smtClean="0"/>
              <a:t>To find defects early, testing activities shall be started as early as possible in the software o system development life cycle, and shall be focused on defined objectives.</a:t>
            </a:r>
          </a:p>
          <a:p>
            <a:r>
              <a:rPr lang="en-GB" dirty="0" smtClean="0"/>
              <a:t>Defect clustering</a:t>
            </a:r>
          </a:p>
          <a:p>
            <a:pPr marL="0" indent="0">
              <a:buNone/>
            </a:pPr>
            <a:r>
              <a:rPr lang="en-GB" sz="1100" dirty="0" smtClean="0"/>
              <a:t>Testing effort should be focused proportionally to the expected and later observed defect density of the module. A small number of modules usually contains most of the defects discovered during pre-release testing, or is responsible for most of the operational failures.</a:t>
            </a:r>
          </a:p>
          <a:p>
            <a:r>
              <a:rPr lang="en-GB" dirty="0" smtClean="0"/>
              <a:t>Pesticide paradox</a:t>
            </a:r>
          </a:p>
          <a:p>
            <a:pPr marL="0" indent="0">
              <a:buNone/>
            </a:pPr>
            <a:r>
              <a:rPr lang="en-GB" sz="1100" dirty="0" smtClean="0"/>
              <a:t>If the same tests are repeated over and over again, eventually the same set of test cases will no longer find any new defects. To overcome this "pesticide paradox", test cases needs to be regularly reviewed and revised, and new and different tests need to be written to exercise different parts of the software or system to find potentially more defects.</a:t>
            </a:r>
          </a:p>
          <a:p>
            <a:r>
              <a:rPr lang="en-GB" dirty="0" smtClean="0"/>
              <a:t>Testing is context dependent</a:t>
            </a:r>
          </a:p>
          <a:p>
            <a:pPr marL="0" indent="0">
              <a:buNone/>
            </a:pPr>
            <a:r>
              <a:rPr lang="en-GB" sz="1100" dirty="0" smtClean="0"/>
              <a:t>Testing is done differently in different contexts. For example, safety-critical software is tested differently from an e-commerce site.</a:t>
            </a:r>
          </a:p>
          <a:p>
            <a:r>
              <a:rPr lang="en-GB" dirty="0" smtClean="0"/>
              <a:t>Absence-of-error fallacy</a:t>
            </a:r>
          </a:p>
          <a:p>
            <a:pPr marL="0" indent="0">
              <a:buNone/>
            </a:pPr>
            <a:r>
              <a:rPr lang="en-GB" sz="1100" dirty="0" smtClean="0"/>
              <a:t>Finding and fixing defects does not help if the system built is unusable and does not fulfil the users' needs and expectations</a:t>
            </a:r>
            <a:r>
              <a:rPr lang="pl-PL" sz="1100" dirty="0" smtClean="0"/>
              <a:t>.</a:t>
            </a:r>
            <a:endParaRPr lang="en-GB" sz="1100" dirty="0" smtClean="0"/>
          </a:p>
          <a:p>
            <a:endParaRPr lang="en-GB" sz="1100" b="1" dirty="0" smtClean="0"/>
          </a:p>
          <a:p>
            <a:pPr marL="0" indent="0">
              <a:buNone/>
            </a:pPr>
            <a:endParaRPr lang="en-GB" dirty="0" smtClean="0"/>
          </a:p>
          <a:p>
            <a:endParaRPr lang="en-GB" dirty="0" smtClean="0"/>
          </a:p>
          <a:p>
            <a:pPr lvl="1"/>
            <a:endParaRPr lang="en-GB" dirty="0"/>
          </a:p>
        </p:txBody>
      </p:sp>
      <p:sp>
        <p:nvSpPr>
          <p:cNvPr id="3" name="Title 2"/>
          <p:cNvSpPr>
            <a:spLocks noGrp="1"/>
          </p:cNvSpPr>
          <p:nvPr>
            <p:ph type="title"/>
          </p:nvPr>
        </p:nvSpPr>
        <p:spPr/>
        <p:txBody>
          <a:bodyPr/>
          <a:lstStyle/>
          <a:p>
            <a:r>
              <a:rPr lang="en-GB" dirty="0" smtClean="0"/>
              <a:t>Seven testing principles</a:t>
            </a:r>
            <a:endParaRPr lang="en-GB" dirty="0"/>
          </a:p>
        </p:txBody>
      </p:sp>
    </p:spTree>
    <p:extLst>
      <p:ext uri="{BB962C8B-B14F-4D97-AF65-F5344CB8AC3E}">
        <p14:creationId xmlns:p14="http://schemas.microsoft.com/office/powerpoint/2010/main" val="942444754"/>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smtClean="0"/>
              <a:t>Software Testing Foundations</a:t>
            </a:r>
          </a:p>
          <a:p>
            <a:pPr lvl="1"/>
            <a:r>
              <a:rPr lang="en-GB" dirty="0" smtClean="0"/>
              <a:t>Introduction to testing</a:t>
            </a:r>
          </a:p>
          <a:p>
            <a:pPr lvl="1"/>
            <a:r>
              <a:rPr lang="en-GB" dirty="0" smtClean="0"/>
              <a:t>White box testing techniques</a:t>
            </a:r>
          </a:p>
          <a:p>
            <a:pPr lvl="1"/>
            <a:r>
              <a:rPr lang="en-GB" dirty="0" smtClean="0"/>
              <a:t>Black box testing techniques</a:t>
            </a:r>
          </a:p>
          <a:p>
            <a:r>
              <a:rPr lang="en-GB" dirty="0" smtClean="0"/>
              <a:t>Manual functional testing</a:t>
            </a:r>
          </a:p>
          <a:p>
            <a:pPr lvl="1"/>
            <a:r>
              <a:rPr lang="en-GB" dirty="0" smtClean="0"/>
              <a:t>Scripted test</a:t>
            </a:r>
          </a:p>
          <a:p>
            <a:pPr lvl="1"/>
            <a:r>
              <a:rPr lang="en-GB" dirty="0" smtClean="0"/>
              <a:t>Exploratory test</a:t>
            </a:r>
          </a:p>
          <a:p>
            <a:r>
              <a:rPr lang="en-GB" dirty="0" smtClean="0"/>
              <a:t>Automated Functional Testing</a:t>
            </a:r>
          </a:p>
          <a:p>
            <a:pPr lvl="1"/>
            <a:r>
              <a:rPr lang="en-GB" dirty="0" smtClean="0"/>
              <a:t>General ideas and approaches</a:t>
            </a:r>
          </a:p>
          <a:p>
            <a:pPr lvl="1"/>
            <a:r>
              <a:rPr lang="en-GB" dirty="0" smtClean="0"/>
              <a:t>Selenium </a:t>
            </a:r>
          </a:p>
          <a:p>
            <a:pPr lvl="1"/>
            <a:r>
              <a:rPr lang="en-GB" dirty="0" err="1" smtClean="0"/>
              <a:t>JMeter</a:t>
            </a:r>
            <a:r>
              <a:rPr lang="en-GB" dirty="0" smtClean="0"/>
              <a:t> </a:t>
            </a:r>
          </a:p>
          <a:p>
            <a:r>
              <a:rPr lang="en-GB" dirty="0" smtClean="0"/>
              <a:t>Non-functional Testing</a:t>
            </a:r>
          </a:p>
          <a:p>
            <a:pPr lvl="1"/>
            <a:r>
              <a:rPr lang="en-GB" dirty="0" smtClean="0"/>
              <a:t>Performance Testing</a:t>
            </a:r>
          </a:p>
          <a:p>
            <a:pPr lvl="1"/>
            <a:r>
              <a:rPr lang="en-GB" dirty="0" smtClean="0"/>
              <a:t>Security Testing</a:t>
            </a:r>
          </a:p>
          <a:p>
            <a:pPr lvl="1"/>
            <a:r>
              <a:rPr lang="en-GB" dirty="0" smtClean="0"/>
              <a:t>Usability Testing</a:t>
            </a:r>
          </a:p>
          <a:p>
            <a:r>
              <a:rPr lang="en-GB" dirty="0" smtClean="0"/>
              <a:t>Test Management</a:t>
            </a:r>
          </a:p>
          <a:p>
            <a:pPr lvl="1"/>
            <a:r>
              <a:rPr lang="en-GB" dirty="0" smtClean="0"/>
              <a:t>Documentation and Test Management </a:t>
            </a:r>
          </a:p>
          <a:p>
            <a:pPr lvl="1"/>
            <a:r>
              <a:rPr lang="en-GB" dirty="0" smtClean="0"/>
              <a:t>Requirements</a:t>
            </a:r>
          </a:p>
          <a:p>
            <a:pPr lvl="2"/>
            <a:endParaRPr lang="en-GB" dirty="0" smtClean="0"/>
          </a:p>
          <a:p>
            <a:pPr lvl="1"/>
            <a:endParaRPr lang="en-GB" dirty="0" smtClean="0"/>
          </a:p>
          <a:p>
            <a:pPr marL="290637" lvl="1" indent="0">
              <a:buNone/>
            </a:pPr>
            <a:endParaRPr lang="en-GB" dirty="0"/>
          </a:p>
        </p:txBody>
      </p:sp>
      <p:sp>
        <p:nvSpPr>
          <p:cNvPr id="3" name="Title 2"/>
          <p:cNvSpPr>
            <a:spLocks noGrp="1"/>
          </p:cNvSpPr>
          <p:nvPr>
            <p:ph type="title"/>
          </p:nvPr>
        </p:nvSpPr>
        <p:spPr/>
        <p:txBody>
          <a:bodyPr/>
          <a:lstStyle/>
          <a:p>
            <a:r>
              <a:rPr lang="en-GB" dirty="0" smtClean="0"/>
              <a:t>Program of the course</a:t>
            </a:r>
            <a:endParaRPr lang="en-GB" dirty="0"/>
          </a:p>
        </p:txBody>
      </p:sp>
    </p:spTree>
    <p:extLst>
      <p:ext uri="{BB962C8B-B14F-4D97-AF65-F5344CB8AC3E}">
        <p14:creationId xmlns:p14="http://schemas.microsoft.com/office/powerpoint/2010/main" val="2855329843"/>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How to pass</a:t>
            </a:r>
            <a:endParaRPr lang="en-US" noProof="0" dirty="0"/>
          </a:p>
        </p:txBody>
      </p:sp>
      <p:sp>
        <p:nvSpPr>
          <p:cNvPr id="5" name="Content Placeholder 1"/>
          <p:cNvSpPr>
            <a:spLocks noGrp="1"/>
          </p:cNvSpPr>
          <p:nvPr>
            <p:ph sz="half" idx="1"/>
          </p:nvPr>
        </p:nvSpPr>
        <p:spPr>
          <a:xfrm>
            <a:off x="463023" y="1052514"/>
            <a:ext cx="8987630" cy="5378450"/>
          </a:xfrm>
        </p:spPr>
        <p:txBody>
          <a:bodyPr/>
          <a:lstStyle/>
          <a:p>
            <a:r>
              <a:rPr lang="en-US" noProof="0" dirty="0" smtClean="0"/>
              <a:t>Presence</a:t>
            </a:r>
          </a:p>
          <a:p>
            <a:pPr lvl="1"/>
            <a:r>
              <a:rPr lang="en-US" noProof="0" dirty="0" smtClean="0"/>
              <a:t>You are allowed to up to 3 absences</a:t>
            </a:r>
          </a:p>
          <a:p>
            <a:r>
              <a:rPr lang="en-US" noProof="0" dirty="0" smtClean="0"/>
              <a:t>Home work</a:t>
            </a:r>
            <a:r>
              <a:rPr lang="pl-PL" noProof="0" smtClean="0"/>
              <a:t>s</a:t>
            </a:r>
            <a:endParaRPr lang="en-US" noProof="0" dirty="0" smtClean="0"/>
          </a:p>
          <a:p>
            <a:r>
              <a:rPr lang="en-US" noProof="0" dirty="0" smtClean="0"/>
              <a:t>Exam at the end (maybe)</a:t>
            </a:r>
          </a:p>
          <a:p>
            <a:pPr lvl="1"/>
            <a:endParaRPr lang="en-US" noProof="0" dirty="0" smtClean="0"/>
          </a:p>
          <a:p>
            <a:pPr marL="290637" lvl="1" indent="0">
              <a:buNone/>
            </a:pPr>
            <a:endParaRPr lang="en-US" noProof="0" dirty="0"/>
          </a:p>
        </p:txBody>
      </p:sp>
    </p:spTree>
    <p:extLst>
      <p:ext uri="{BB962C8B-B14F-4D97-AF65-F5344CB8AC3E}">
        <p14:creationId xmlns:p14="http://schemas.microsoft.com/office/powerpoint/2010/main" val="3679570758"/>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9027052" cy="5378450"/>
          </a:xfrm>
        </p:spPr>
        <p:txBody>
          <a:bodyPr/>
          <a:lstStyle/>
          <a:p>
            <a:r>
              <a:rPr lang="en-GB" b="1" dirty="0" err="1" smtClean="0">
                <a:hlinkClick r:id="rId2"/>
              </a:rPr>
              <a:t>Cerified</a:t>
            </a:r>
            <a:r>
              <a:rPr lang="en-GB" b="1" dirty="0" smtClean="0">
                <a:hlinkClick r:id="rId2"/>
              </a:rPr>
              <a:t> Tester Foundation Level Syllabus</a:t>
            </a:r>
            <a:endParaRPr lang="en-GB" b="1" dirty="0" smtClean="0"/>
          </a:p>
          <a:p>
            <a:r>
              <a:rPr lang="en-GB" b="1" dirty="0" smtClean="0">
                <a:hlinkClick r:id="rId3" tooltip="Agile Testing: A Practical Guide for Testers and Agile Teams"/>
              </a:rPr>
              <a:t>Testing Education</a:t>
            </a:r>
          </a:p>
          <a:p>
            <a:r>
              <a:rPr lang="en-GB" b="1" dirty="0" smtClean="0">
                <a:hlinkClick r:id="rId4"/>
              </a:rPr>
              <a:t>The Art of Software Testing</a:t>
            </a:r>
            <a:r>
              <a:rPr lang="en-GB" b="1" dirty="0" smtClean="0"/>
              <a:t> </a:t>
            </a:r>
            <a:r>
              <a:rPr lang="en-GB" dirty="0" smtClean="0"/>
              <a:t>by </a:t>
            </a:r>
            <a:r>
              <a:rPr lang="en-GB" dirty="0" err="1" smtClean="0"/>
              <a:t>Glenford</a:t>
            </a:r>
            <a:r>
              <a:rPr lang="en-GB" dirty="0" smtClean="0"/>
              <a:t> J. Myers and Corey Sandler</a:t>
            </a:r>
          </a:p>
          <a:p>
            <a:r>
              <a:rPr lang="en-GB" b="1" dirty="0" smtClean="0">
                <a:hlinkClick r:id="rId3" tooltip="Agile Testing: A Practical Guide for Testers and Agile Teams"/>
              </a:rPr>
              <a:t>Agile Testing: A Practical Guide for Testers and Agile Teams </a:t>
            </a:r>
            <a:r>
              <a:rPr lang="en-GB" dirty="0" smtClean="0"/>
              <a:t>by Lisa Crispin and Janet Gregory</a:t>
            </a:r>
          </a:p>
          <a:p>
            <a:pPr marL="0" indent="0">
              <a:buNone/>
            </a:pPr>
            <a:endParaRPr lang="en-GB" b="1" dirty="0" smtClean="0"/>
          </a:p>
        </p:txBody>
      </p:sp>
      <p:sp>
        <p:nvSpPr>
          <p:cNvPr id="3" name="Title 2"/>
          <p:cNvSpPr>
            <a:spLocks noGrp="1"/>
          </p:cNvSpPr>
          <p:nvPr>
            <p:ph type="title"/>
          </p:nvPr>
        </p:nvSpPr>
        <p:spPr/>
        <p:txBody>
          <a:bodyPr/>
          <a:lstStyle/>
          <a:p>
            <a:r>
              <a:rPr lang="en-GB" dirty="0" smtClean="0"/>
              <a:t>Recommended knowledge sources and references</a:t>
            </a:r>
            <a:endParaRPr lang="en-GB" dirty="0"/>
          </a:p>
        </p:txBody>
      </p:sp>
    </p:spTree>
    <p:extLst>
      <p:ext uri="{BB962C8B-B14F-4D97-AF65-F5344CB8AC3E}">
        <p14:creationId xmlns:p14="http://schemas.microsoft.com/office/powerpoint/2010/main" val="95257745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a:t>Most companies hire testers</a:t>
            </a:r>
          </a:p>
          <a:p>
            <a:pPr lvl="1"/>
            <a:r>
              <a:rPr lang="en-GB" dirty="0"/>
              <a:t>Google and Microsoft event write a book about it</a:t>
            </a:r>
          </a:p>
          <a:p>
            <a:pPr lvl="1"/>
            <a:r>
              <a:rPr lang="en-GB" dirty="0"/>
              <a:t>Most companies in Lodz hire testers</a:t>
            </a:r>
          </a:p>
          <a:p>
            <a:r>
              <a:rPr lang="en-GB" dirty="0" smtClean="0"/>
              <a:t>On demand testing</a:t>
            </a:r>
          </a:p>
          <a:p>
            <a:pPr lvl="1"/>
            <a:r>
              <a:rPr lang="en-GB" dirty="0" err="1" smtClean="0"/>
              <a:t>uTest</a:t>
            </a:r>
            <a:endParaRPr lang="en-GB" dirty="0" smtClean="0"/>
          </a:p>
          <a:p>
            <a:pPr lvl="1"/>
            <a:r>
              <a:rPr lang="en-GB" dirty="0" smtClean="0"/>
              <a:t>Testuj.pl</a:t>
            </a:r>
          </a:p>
          <a:p>
            <a:r>
              <a:rPr lang="en-GB" dirty="0" smtClean="0"/>
              <a:t>Open Source projects</a:t>
            </a:r>
          </a:p>
          <a:p>
            <a:pPr lvl="1"/>
            <a:r>
              <a:rPr lang="en-GB" dirty="0" smtClean="0"/>
              <a:t>Mozilla</a:t>
            </a:r>
          </a:p>
          <a:p>
            <a:pPr lvl="1"/>
            <a:r>
              <a:rPr lang="en-GB" dirty="0" smtClean="0"/>
              <a:t>Chromium</a:t>
            </a:r>
          </a:p>
          <a:p>
            <a:r>
              <a:rPr lang="en-GB" dirty="0" smtClean="0"/>
              <a:t>Sponsored projects</a:t>
            </a:r>
          </a:p>
          <a:p>
            <a:pPr lvl="1"/>
            <a:r>
              <a:rPr lang="en-GB" dirty="0" smtClean="0"/>
              <a:t>Play invites for mobile tests</a:t>
            </a:r>
          </a:p>
          <a:p>
            <a:pPr lvl="1"/>
            <a:r>
              <a:rPr lang="en-GB" dirty="0" smtClean="0"/>
              <a:t>You can test anything</a:t>
            </a:r>
            <a:endParaRPr lang="pl-PL" dirty="0" smtClean="0"/>
          </a:p>
          <a:p>
            <a:pPr marL="290637" lvl="1" indent="0">
              <a:buNone/>
            </a:pPr>
            <a:endParaRPr lang="pl-PL" dirty="0" smtClean="0"/>
          </a:p>
          <a:p>
            <a:pPr marL="290637" lvl="1" indent="0">
              <a:buNone/>
            </a:pPr>
            <a:endParaRPr lang="pl-PL" dirty="0"/>
          </a:p>
          <a:p>
            <a:pPr marL="290637" lvl="1" indent="0">
              <a:buNone/>
            </a:pPr>
            <a:endParaRPr lang="en-GB" dirty="0" smtClean="0"/>
          </a:p>
          <a:p>
            <a:pPr marL="0" indent="0">
              <a:buNone/>
            </a:pPr>
            <a:r>
              <a:rPr lang="en-GB" sz="1100" dirty="0" smtClean="0"/>
              <a:t>References</a:t>
            </a:r>
          </a:p>
          <a:p>
            <a:pPr marL="0" indent="0">
              <a:buNone/>
            </a:pPr>
            <a:r>
              <a:rPr lang="en-GB" sz="1100" dirty="0" smtClean="0">
                <a:hlinkClick r:id="rId2"/>
              </a:rPr>
              <a:t>http://testerzy.pl/baza-wiedzy/analiza-zarobkow-testerow-2015-czesc-ii</a:t>
            </a:r>
            <a:endParaRPr lang="en-GB" sz="1100" dirty="0" smtClean="0"/>
          </a:p>
          <a:p>
            <a:pPr marL="0" indent="0">
              <a:buNone/>
            </a:pPr>
            <a:r>
              <a:rPr lang="en-GB" sz="1100" dirty="0" smtClean="0">
                <a:hlinkClick r:id="rId3"/>
              </a:rPr>
              <a:t>http://www.itjobswatch.co.uk/default.aspx?id=0&amp;q=Test+Automation&amp;l</a:t>
            </a:r>
            <a:r>
              <a:rPr lang="en-GB" sz="1100" dirty="0" smtClean="0"/>
              <a:t>=</a:t>
            </a:r>
          </a:p>
          <a:p>
            <a:pPr marL="0" indent="0">
              <a:buNone/>
            </a:pPr>
            <a:endParaRPr lang="en-GB" dirty="0" smtClean="0"/>
          </a:p>
          <a:p>
            <a:pPr marL="0" indent="0">
              <a:buNone/>
            </a:pPr>
            <a:endParaRPr lang="en-GB" dirty="0" smtClean="0"/>
          </a:p>
          <a:p>
            <a:endParaRPr lang="en-GB" dirty="0" smtClean="0"/>
          </a:p>
          <a:p>
            <a:pPr lvl="1"/>
            <a:endParaRPr lang="en-GB" dirty="0"/>
          </a:p>
        </p:txBody>
      </p:sp>
      <p:sp>
        <p:nvSpPr>
          <p:cNvPr id="3" name="Title 2"/>
          <p:cNvSpPr>
            <a:spLocks noGrp="1"/>
          </p:cNvSpPr>
          <p:nvPr>
            <p:ph type="title"/>
          </p:nvPr>
        </p:nvSpPr>
        <p:spPr/>
        <p:txBody>
          <a:bodyPr/>
          <a:lstStyle/>
          <a:p>
            <a:r>
              <a:rPr lang="en-GB" dirty="0" smtClean="0"/>
              <a:t>Testing as a profession</a:t>
            </a:r>
            <a:endParaRPr lang="en-GB" dirty="0"/>
          </a:p>
        </p:txBody>
      </p:sp>
      <p:graphicFrame>
        <p:nvGraphicFramePr>
          <p:cNvPr id="6" name="Chart 5"/>
          <p:cNvGraphicFramePr>
            <a:graphicFrameLocks/>
          </p:cNvGraphicFramePr>
          <p:nvPr>
            <p:extLst>
              <p:ext uri="{D42A27DB-BD31-4B8C-83A1-F6EECF244321}">
                <p14:modId xmlns:p14="http://schemas.microsoft.com/office/powerpoint/2010/main" val="4222113263"/>
              </p:ext>
            </p:extLst>
          </p:nvPr>
        </p:nvGraphicFramePr>
        <p:xfrm>
          <a:off x="5116833" y="3842991"/>
          <a:ext cx="4572000" cy="2743200"/>
        </p:xfrm>
        <a:graphic>
          <a:graphicData uri="http://schemas.openxmlformats.org/drawingml/2006/chart">
            <c:chart xmlns:c="http://schemas.openxmlformats.org/drawingml/2006/chart" xmlns:r="http://schemas.openxmlformats.org/officeDocument/2006/relationships" r:id="rId4"/>
          </a:graphicData>
        </a:graphic>
      </p:graphicFrame>
      <p:grpSp>
        <p:nvGrpSpPr>
          <p:cNvPr id="5" name="Grupa 4"/>
          <p:cNvGrpSpPr/>
          <p:nvPr/>
        </p:nvGrpSpPr>
        <p:grpSpPr>
          <a:xfrm>
            <a:off x="4956838" y="159975"/>
            <a:ext cx="4819196" cy="3450969"/>
            <a:chOff x="3630840" y="2929090"/>
            <a:chExt cx="4819196" cy="3450969"/>
          </a:xfrm>
        </p:grpSpPr>
        <p:pic>
          <p:nvPicPr>
            <p:cNvPr id="7" name="Picture 3" descr="C:\Users\Radek\Desktop\Prezi\copy-of-tester-oprogramowania--\content\data\repo\181096823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0840" y="2929090"/>
              <a:ext cx="4819196" cy="3450969"/>
            </a:xfrm>
            <a:prstGeom prst="rect">
              <a:avLst/>
            </a:prstGeom>
            <a:ln/>
            <a:extLst/>
          </p:spPr>
          <p:style>
            <a:lnRef idx="2">
              <a:schemeClr val="accent6"/>
            </a:lnRef>
            <a:fillRef idx="1">
              <a:schemeClr val="lt1"/>
            </a:fillRef>
            <a:effectRef idx="0">
              <a:schemeClr val="accent6"/>
            </a:effectRef>
            <a:fontRef idx="minor">
              <a:schemeClr val="dk1"/>
            </a:fontRef>
          </p:style>
        </p:pic>
        <p:sp>
          <p:nvSpPr>
            <p:cNvPr id="8" name="Prostokąt 7"/>
            <p:cNvSpPr/>
            <p:nvPr/>
          </p:nvSpPr>
          <p:spPr bwMode="auto">
            <a:xfrm>
              <a:off x="3785694" y="4596493"/>
              <a:ext cx="1823170" cy="204107"/>
            </a:xfrm>
            <a:prstGeom prst="rect">
              <a:avLst/>
            </a:prstGeom>
            <a:solidFill>
              <a:srgbClr val="FFFFFF">
                <a:alpha val="0"/>
              </a:srgb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pitchFamily="34" charset="0"/>
              </a:endParaRPr>
            </a:p>
          </p:txBody>
        </p:sp>
      </p:grpSp>
    </p:spTree>
    <p:extLst>
      <p:ext uri="{BB962C8B-B14F-4D97-AF65-F5344CB8AC3E}">
        <p14:creationId xmlns:p14="http://schemas.microsoft.com/office/powerpoint/2010/main" val="293944988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tekstu 7"/>
          <p:cNvSpPr>
            <a:spLocks noGrp="1"/>
          </p:cNvSpPr>
          <p:nvPr>
            <p:ph type="body" sz="quarter" idx="10"/>
          </p:nvPr>
        </p:nvSpPr>
        <p:spPr/>
        <p:txBody>
          <a:bodyPr/>
          <a:lstStyle/>
          <a:p>
            <a:pPr>
              <a:buNone/>
            </a:pPr>
            <a:r>
              <a:rPr lang="en-GB" dirty="0" smtClean="0"/>
              <a:t> </a:t>
            </a:r>
            <a:endParaRPr lang="en-GB" dirty="0"/>
          </a:p>
        </p:txBody>
      </p:sp>
      <p:sp>
        <p:nvSpPr>
          <p:cNvPr id="7" name="Tytuł 6"/>
          <p:cNvSpPr>
            <a:spLocks noGrp="1"/>
          </p:cNvSpPr>
          <p:nvPr>
            <p:ph type="title"/>
          </p:nvPr>
        </p:nvSpPr>
        <p:spPr/>
        <p:txBody>
          <a:bodyPr/>
          <a:lstStyle/>
          <a:p>
            <a:r>
              <a:rPr lang="en-GB" dirty="0" smtClean="0"/>
              <a:t>Thank you!</a:t>
            </a:r>
            <a:endParaRPr lang="en-GB" dirty="0"/>
          </a:p>
        </p:txBody>
      </p:sp>
    </p:spTree>
    <p:extLst>
      <p:ext uri="{BB962C8B-B14F-4D97-AF65-F5344CB8AC3E}">
        <p14:creationId xmlns:p14="http://schemas.microsoft.com/office/powerpoint/2010/main" val="288692052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smtClean="0"/>
              <a:t>Testing organizations</a:t>
            </a:r>
          </a:p>
          <a:p>
            <a:pPr lvl="1"/>
            <a:r>
              <a:rPr lang="en-GB" dirty="0" smtClean="0"/>
              <a:t>International Software Testing Qualification Board (</a:t>
            </a:r>
            <a:r>
              <a:rPr lang="en-GB" dirty="0" err="1" smtClean="0"/>
              <a:t>ISTQB</a:t>
            </a:r>
            <a:r>
              <a:rPr lang="en-GB" dirty="0" smtClean="0"/>
              <a:t>)</a:t>
            </a:r>
          </a:p>
          <a:p>
            <a:pPr lvl="1"/>
            <a:r>
              <a:rPr lang="en-GB" dirty="0" smtClean="0"/>
              <a:t>Association of Software Testing</a:t>
            </a:r>
          </a:p>
          <a:p>
            <a:pPr lvl="1"/>
            <a:r>
              <a:rPr lang="en-GB" dirty="0" err="1" smtClean="0"/>
              <a:t>Stowarzyszenie</a:t>
            </a:r>
            <a:r>
              <a:rPr lang="en-GB" dirty="0" smtClean="0"/>
              <a:t> </a:t>
            </a:r>
            <a:r>
              <a:rPr lang="en-GB" dirty="0" err="1" smtClean="0"/>
              <a:t>Jakości</a:t>
            </a:r>
            <a:r>
              <a:rPr lang="en-GB" dirty="0" smtClean="0"/>
              <a:t> </a:t>
            </a:r>
            <a:r>
              <a:rPr lang="en-GB" dirty="0" err="1" smtClean="0"/>
              <a:t>Systemów</a:t>
            </a:r>
            <a:r>
              <a:rPr lang="en-GB" dirty="0" smtClean="0"/>
              <a:t> </a:t>
            </a:r>
            <a:r>
              <a:rPr lang="en-GB" dirty="0" err="1" smtClean="0"/>
              <a:t>Informatycznych</a:t>
            </a:r>
            <a:endParaRPr lang="en-GB" dirty="0" smtClean="0"/>
          </a:p>
          <a:p>
            <a:r>
              <a:rPr lang="en-GB" dirty="0" smtClean="0"/>
              <a:t>Testing conferences</a:t>
            </a:r>
          </a:p>
          <a:p>
            <a:pPr lvl="1"/>
            <a:r>
              <a:rPr lang="en-GB" dirty="0" smtClean="0"/>
              <a:t>Google Test Automation Conference, Star Conferences</a:t>
            </a:r>
          </a:p>
          <a:p>
            <a:pPr lvl="1"/>
            <a:r>
              <a:rPr lang="en-GB" dirty="0" err="1" smtClean="0"/>
              <a:t>Testwarez</a:t>
            </a:r>
            <a:endParaRPr lang="en-GB" dirty="0" smtClean="0"/>
          </a:p>
          <a:p>
            <a:pPr lvl="1"/>
            <a:r>
              <a:rPr lang="en-GB" dirty="0" smtClean="0"/>
              <a:t>and many more</a:t>
            </a:r>
          </a:p>
          <a:p>
            <a:r>
              <a:rPr lang="en-GB" dirty="0" smtClean="0"/>
              <a:t>Testing Magazines and websites</a:t>
            </a:r>
          </a:p>
          <a:p>
            <a:pPr lvl="1"/>
            <a:r>
              <a:rPr lang="en-GB" dirty="0" smtClean="0"/>
              <a:t>Tea-time with testers</a:t>
            </a:r>
          </a:p>
          <a:p>
            <a:pPr lvl="1"/>
            <a:r>
              <a:rPr lang="en-GB" dirty="0" smtClean="0"/>
              <a:t>Testing Experience</a:t>
            </a:r>
          </a:p>
          <a:p>
            <a:pPr lvl="1"/>
            <a:r>
              <a:rPr lang="en-GB" dirty="0" smtClean="0"/>
              <a:t>Testerzy.pl</a:t>
            </a:r>
          </a:p>
          <a:p>
            <a:pPr lvl="1"/>
            <a:r>
              <a:rPr lang="en-GB" dirty="0" err="1" smtClean="0"/>
              <a:t>Qualele</a:t>
            </a:r>
            <a:r>
              <a:rPr lang="en-GB" dirty="0" smtClean="0"/>
              <a:t>, Core</a:t>
            </a:r>
          </a:p>
          <a:p>
            <a:r>
              <a:rPr lang="en-GB" dirty="0" smtClean="0"/>
              <a:t>Testing events</a:t>
            </a:r>
          </a:p>
          <a:p>
            <a:pPr lvl="1"/>
            <a:r>
              <a:rPr lang="en-GB" dirty="0" smtClean="0"/>
              <a:t>Software Testing World Cup</a:t>
            </a:r>
          </a:p>
          <a:p>
            <a:pPr lvl="1"/>
            <a:r>
              <a:rPr lang="en-GB" dirty="0" smtClean="0"/>
              <a:t>Testing Cup Poland</a:t>
            </a:r>
          </a:p>
          <a:p>
            <a:pPr lvl="1"/>
            <a:r>
              <a:rPr lang="en-GB" dirty="0" smtClean="0"/>
              <a:t>Community meetings like: </a:t>
            </a:r>
            <a:r>
              <a:rPr lang="en-GB" dirty="0" err="1" smtClean="0"/>
              <a:t>PtaQ</a:t>
            </a:r>
            <a:r>
              <a:rPr lang="en-GB" dirty="0" smtClean="0"/>
              <a:t>, </a:t>
            </a:r>
            <a:r>
              <a:rPr lang="en-GB" dirty="0" err="1" smtClean="0"/>
              <a:t>WrotQA</a:t>
            </a:r>
            <a:r>
              <a:rPr lang="en-GB" dirty="0" smtClean="0"/>
              <a:t>, </a:t>
            </a:r>
            <a:r>
              <a:rPr lang="pl-PL" dirty="0" err="1" smtClean="0"/>
              <a:t>Łó</a:t>
            </a:r>
            <a:r>
              <a:rPr lang="en-GB" dirty="0" err="1" smtClean="0"/>
              <a:t>dQA</a:t>
            </a:r>
            <a:endParaRPr lang="en-GB" dirty="0" smtClean="0"/>
          </a:p>
          <a:p>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marL="0" indent="0">
              <a:buNone/>
            </a:pPr>
            <a:endParaRPr lang="en-GB" dirty="0" smtClean="0"/>
          </a:p>
          <a:p>
            <a:pPr marL="0" indent="0">
              <a:buNone/>
            </a:pPr>
            <a:endParaRPr lang="en-GB" dirty="0" smtClean="0"/>
          </a:p>
          <a:p>
            <a:pPr marL="0" indent="0">
              <a:buNone/>
            </a:pPr>
            <a:r>
              <a:rPr lang="en-GB" sz="1100" dirty="0" smtClean="0"/>
              <a:t>References</a:t>
            </a:r>
          </a:p>
          <a:p>
            <a:pPr marL="0" indent="0">
              <a:buNone/>
            </a:pPr>
            <a:r>
              <a:rPr lang="en-GB" sz="1100" dirty="0" smtClean="0">
                <a:hlinkClick r:id="rId2"/>
              </a:rPr>
              <a:t>http://testerzy.pl/baza-wiedzy/analiza-zarobkow-testerow-2015-czesc-ii</a:t>
            </a:r>
            <a:endParaRPr lang="en-GB" sz="1100" dirty="0" smtClean="0"/>
          </a:p>
          <a:p>
            <a:pPr marL="0" indent="0">
              <a:buNone/>
            </a:pPr>
            <a:r>
              <a:rPr lang="en-GB" sz="1100" dirty="0" smtClean="0">
                <a:hlinkClick r:id="rId3"/>
              </a:rPr>
              <a:t>http://www.itjobswatch.co.uk/default.aspx?id=0&amp;q=Test+Automation&amp;l</a:t>
            </a:r>
            <a:r>
              <a:rPr lang="en-GB" sz="1100" dirty="0" smtClean="0"/>
              <a:t>=</a:t>
            </a:r>
          </a:p>
          <a:p>
            <a:pPr marL="0" indent="0">
              <a:buNone/>
            </a:pPr>
            <a:endParaRPr lang="en-GB" sz="1100" dirty="0" smtClean="0"/>
          </a:p>
          <a:p>
            <a:pPr marL="0" indent="0">
              <a:buNone/>
            </a:pPr>
            <a:endParaRPr lang="en-GB" dirty="0" smtClean="0"/>
          </a:p>
          <a:p>
            <a:endParaRPr lang="en-GB" dirty="0" smtClean="0"/>
          </a:p>
          <a:p>
            <a:pPr lvl="1"/>
            <a:endParaRPr lang="en-GB" dirty="0"/>
          </a:p>
        </p:txBody>
      </p:sp>
      <p:sp>
        <p:nvSpPr>
          <p:cNvPr id="3" name="Title 2"/>
          <p:cNvSpPr>
            <a:spLocks noGrp="1"/>
          </p:cNvSpPr>
          <p:nvPr>
            <p:ph type="title"/>
          </p:nvPr>
        </p:nvSpPr>
        <p:spPr/>
        <p:txBody>
          <a:bodyPr/>
          <a:lstStyle/>
          <a:p>
            <a:r>
              <a:rPr lang="en-GB" dirty="0" smtClean="0"/>
              <a:t>Testing Communities</a:t>
            </a:r>
            <a:endParaRPr lang="en-GB" dirty="0"/>
          </a:p>
        </p:txBody>
      </p:sp>
    </p:spTree>
    <p:extLst>
      <p:ext uri="{BB962C8B-B14F-4D97-AF65-F5344CB8AC3E}">
        <p14:creationId xmlns:p14="http://schemas.microsoft.com/office/powerpoint/2010/main" val="40579375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eaLnBrk="1" hangingPunct="1"/>
            <a:r>
              <a:rPr lang="en-GB" altLang="pl-PL" dirty="0" smtClean="0">
                <a:latin typeface="Arial" charset="0"/>
              </a:rPr>
              <a:t>There are many schools of software testing</a:t>
            </a:r>
          </a:p>
          <a:p>
            <a:pPr eaLnBrk="1" hangingPunct="1"/>
            <a:r>
              <a:rPr lang="en-GB" dirty="0" smtClean="0"/>
              <a:t>The different definitions reflect different visions of testing.</a:t>
            </a:r>
          </a:p>
          <a:p>
            <a:r>
              <a:rPr lang="en-GB" dirty="0" smtClean="0"/>
              <a:t>Meaning is not absolute. Words mean what the people who say them intend them to mean and what the people who hear them interpret them as meaning.</a:t>
            </a:r>
          </a:p>
          <a:p>
            <a:r>
              <a:rPr lang="en-GB" dirty="0" smtClean="0"/>
              <a:t>Clear communication requires people to share definitions of the terms they use. If you're not certain that you know what someone else means, </a:t>
            </a:r>
            <a:r>
              <a:rPr lang="en-GB" b="1" dirty="0" smtClean="0"/>
              <a:t>ask them</a:t>
            </a:r>
          </a:p>
          <a:p>
            <a:pPr eaLnBrk="1" hangingPunct="1"/>
            <a:endParaRPr lang="en-GB" dirty="0"/>
          </a:p>
        </p:txBody>
      </p:sp>
      <p:sp>
        <p:nvSpPr>
          <p:cNvPr id="3" name="Title 2"/>
          <p:cNvSpPr>
            <a:spLocks noGrp="1"/>
          </p:cNvSpPr>
          <p:nvPr>
            <p:ph type="title"/>
          </p:nvPr>
        </p:nvSpPr>
        <p:spPr/>
        <p:txBody>
          <a:bodyPr/>
          <a:lstStyle/>
          <a:p>
            <a:r>
              <a:rPr lang="en-GB" dirty="0" smtClean="0"/>
              <a:t>Few words about definitions</a:t>
            </a:r>
            <a:endParaRPr lang="en-GB" dirty="0"/>
          </a:p>
        </p:txBody>
      </p:sp>
      <p:sp>
        <p:nvSpPr>
          <p:cNvPr id="4" name="TextBox 3"/>
          <p:cNvSpPr txBox="1"/>
          <p:nvPr/>
        </p:nvSpPr>
        <p:spPr bwMode="auto">
          <a:xfrm>
            <a:off x="463023" y="6284770"/>
            <a:ext cx="8987630"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a:t>Taken from http://testingeducation.org/BBST/foundations/BBSTFoundationsNov2010.pdf</a:t>
            </a:r>
            <a:endParaRPr lang="en-GB" sz="950" dirty="0"/>
          </a:p>
        </p:txBody>
      </p:sp>
    </p:spTree>
    <p:extLst>
      <p:ext uri="{BB962C8B-B14F-4D97-AF65-F5344CB8AC3E}">
        <p14:creationId xmlns:p14="http://schemas.microsoft.com/office/powerpoint/2010/main" val="380987360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5502802" cy="5378450"/>
          </a:xfrm>
        </p:spPr>
        <p:txBody>
          <a:bodyPr/>
          <a:lstStyle/>
          <a:p>
            <a:pPr eaLnBrk="1" hangingPunct="1">
              <a:lnSpc>
                <a:spcPct val="80000"/>
              </a:lnSpc>
            </a:pPr>
            <a:r>
              <a:rPr lang="en-GB" altLang="pl-PL" dirty="0" smtClean="0">
                <a:latin typeface="+mj-lt"/>
              </a:rPr>
              <a:t>Used by Thomas Edison</a:t>
            </a:r>
          </a:p>
          <a:p>
            <a:pPr marL="265113" indent="0" eaLnBrk="1" hangingPunct="1">
              <a:lnSpc>
                <a:spcPct val="80000"/>
              </a:lnSpc>
              <a:buNone/>
            </a:pPr>
            <a:r>
              <a:rPr lang="en-GB" altLang="pl-PL" dirty="0" smtClean="0"/>
              <a:t>Use of the term "bug" to describe inexplicable defects has been a part of engineering jargon for many decades and predates computers and computer software; it may have originally been used in hardware engineering to describe mechanical malfunctions. For instance, Thomas Edison wrote the following words in a letter to an associate in 1878:</a:t>
            </a:r>
          </a:p>
          <a:p>
            <a:pPr eaLnBrk="1" hangingPunct="1">
              <a:lnSpc>
                <a:spcPct val="80000"/>
              </a:lnSpc>
            </a:pPr>
            <a:endParaRPr lang="en-GB" altLang="pl-PL" dirty="0" smtClean="0"/>
          </a:p>
          <a:p>
            <a:pPr marL="265113" indent="0" eaLnBrk="1" hangingPunct="1">
              <a:lnSpc>
                <a:spcPct val="80000"/>
              </a:lnSpc>
              <a:buNone/>
              <a:tabLst>
                <a:tab pos="265113" algn="l"/>
                <a:tab pos="1654175" algn="l"/>
              </a:tabLst>
            </a:pPr>
            <a:r>
              <a:rPr lang="en-GB" altLang="pl-PL" i="1" dirty="0" smtClean="0"/>
              <a:t>It has been just so in all of my inventions. The first step is an intuition, and comes with a burst, then difficulties arise — this thing gives out and [it is] then that "Bugs" — as such little faults and difficulties are called — show themselves and months of intense watching, study and </a:t>
            </a:r>
            <a:r>
              <a:rPr lang="en-GB" altLang="pl-PL" i="1" dirty="0" err="1" smtClean="0"/>
              <a:t>labor</a:t>
            </a:r>
            <a:r>
              <a:rPr lang="en-GB" altLang="pl-PL" i="1" dirty="0" smtClean="0"/>
              <a:t> are requisite before commercial success or failure is certainly reached.[3]</a:t>
            </a:r>
          </a:p>
          <a:p>
            <a:pPr eaLnBrk="1" hangingPunct="1">
              <a:lnSpc>
                <a:spcPct val="80000"/>
              </a:lnSpc>
            </a:pPr>
            <a:endParaRPr lang="en-GB" altLang="pl-PL" sz="1100" dirty="0" smtClean="0">
              <a:latin typeface="Comic Sans MS" pitchFamily="66" charset="0"/>
            </a:endParaRPr>
          </a:p>
          <a:p>
            <a:pPr eaLnBrk="1" hangingPunct="1">
              <a:lnSpc>
                <a:spcPct val="80000"/>
              </a:lnSpc>
            </a:pPr>
            <a:r>
              <a:rPr lang="en-GB" dirty="0" smtClean="0">
                <a:latin typeface="+mj-lt"/>
              </a:rPr>
              <a:t>The First "Computer Bug"</a:t>
            </a:r>
          </a:p>
          <a:p>
            <a:pPr marL="265113" indent="0" eaLnBrk="1" hangingPunct="1">
              <a:lnSpc>
                <a:spcPct val="80000"/>
              </a:lnSpc>
              <a:buNone/>
            </a:pPr>
            <a:r>
              <a:rPr lang="en-GB" dirty="0" smtClean="0"/>
              <a:t>Moth found trapped between points at Relay # 70, Panel F, of the Mark II Aiken Relay Calculator while it was being tested at Harvard University, 9 September 1945. The operators affixed the moth to the computer log, with the entry: "First actual case of bug being found". They put out the word that they had "debugged" the machine, thus introducing the term "debugging a computer program".</a:t>
            </a:r>
            <a:br>
              <a:rPr lang="en-GB" dirty="0" smtClean="0"/>
            </a:br>
            <a:r>
              <a:rPr lang="en-GB" dirty="0" smtClean="0"/>
              <a:t>In 1988, the log, with the moth still taped by the entry, was in the Naval Surface Warfare </a:t>
            </a:r>
            <a:r>
              <a:rPr lang="en-GB" dirty="0" err="1" smtClean="0"/>
              <a:t>Center</a:t>
            </a:r>
            <a:r>
              <a:rPr lang="en-GB" dirty="0" smtClean="0"/>
              <a:t> Computer Museum at Dahlgren, Virginia.</a:t>
            </a:r>
            <a:endParaRPr lang="en-GB" b="1" dirty="0" smtClean="0"/>
          </a:p>
          <a:p>
            <a:pPr marL="0" indent="0">
              <a:buNone/>
            </a:pPr>
            <a:endParaRPr lang="en-GB" dirty="0" smtClean="0"/>
          </a:p>
          <a:p>
            <a:pPr marL="0" indent="0">
              <a:buNone/>
            </a:pPr>
            <a:endParaRPr lang="en-GB" dirty="0" smtClean="0"/>
          </a:p>
          <a:p>
            <a:endParaRPr lang="en-GB" dirty="0" smtClean="0"/>
          </a:p>
          <a:p>
            <a:pPr lvl="1"/>
            <a:endParaRPr lang="en-GB" dirty="0"/>
          </a:p>
        </p:txBody>
      </p:sp>
      <p:sp>
        <p:nvSpPr>
          <p:cNvPr id="3" name="Title 2"/>
          <p:cNvSpPr>
            <a:spLocks noGrp="1"/>
          </p:cNvSpPr>
          <p:nvPr>
            <p:ph type="title"/>
          </p:nvPr>
        </p:nvSpPr>
        <p:spPr/>
        <p:txBody>
          <a:bodyPr/>
          <a:lstStyle/>
          <a:p>
            <a:r>
              <a:rPr lang="en-GB" dirty="0" smtClean="0"/>
              <a:t>Bug</a:t>
            </a:r>
            <a:endParaRPr lang="en-GB" dirty="0"/>
          </a:p>
        </p:txBody>
      </p:sp>
      <p:pic>
        <p:nvPicPr>
          <p:cNvPr id="7172" name="Picture 4" descr="https://web.archive.org/web/20141014175938/http://www.history.navy.mil/photos/images/h96000/h96566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5825" y="3562224"/>
            <a:ext cx="3524250" cy="29289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bwMode="auto">
          <a:xfrm>
            <a:off x="463023" y="6284770"/>
            <a:ext cx="8987630"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a:t>Taken from https://en.wikipedia.org/wiki/Software_bug</a:t>
            </a:r>
            <a:endParaRPr lang="en-GB" sz="950" dirty="0"/>
          </a:p>
        </p:txBody>
      </p:sp>
    </p:spTree>
    <p:extLst>
      <p:ext uri="{BB962C8B-B14F-4D97-AF65-F5344CB8AC3E}">
        <p14:creationId xmlns:p14="http://schemas.microsoft.com/office/powerpoint/2010/main" val="192791304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smtClean="0"/>
              <a:t>A human being can make an error (mistake), which produces a defect (fault, bug) in the program code, or in a  document. If defect in code is executed, the system may fail to do what it should do (or do something it shouldn't), causing a failure. Defects in software, systems or documents may results in failures, but not all defects do so.</a:t>
            </a:r>
          </a:p>
          <a:p>
            <a:r>
              <a:rPr lang="en-GB" dirty="0" smtClean="0"/>
              <a:t>Defects occur because human beings are fallible and because there is  time pressure, complex code, complexity of architecture, changing technologies, and/or many system interactions.</a:t>
            </a:r>
          </a:p>
          <a:p>
            <a:r>
              <a:rPr lang="en-GB" dirty="0" smtClean="0"/>
              <a:t>Failures can be caused by environmental conditions as well. For example, radiation, magnetism, electronic fields, and pollution can cause faults in firmware or influence execution of software by changing the hardware conditions.</a:t>
            </a:r>
            <a:endParaRPr lang="en-GB" dirty="0"/>
          </a:p>
        </p:txBody>
      </p:sp>
      <p:sp>
        <p:nvSpPr>
          <p:cNvPr id="3" name="Title 2"/>
          <p:cNvSpPr>
            <a:spLocks noGrp="1"/>
          </p:cNvSpPr>
          <p:nvPr>
            <p:ph type="title"/>
          </p:nvPr>
        </p:nvSpPr>
        <p:spPr/>
        <p:txBody>
          <a:bodyPr/>
          <a:lstStyle/>
          <a:p>
            <a:r>
              <a:rPr lang="en-GB" dirty="0" smtClean="0"/>
              <a:t>Bug, defect, error, failure, fault, mistake, quality, risk</a:t>
            </a:r>
            <a:endParaRPr lang="en-GB" dirty="0"/>
          </a:p>
        </p:txBody>
      </p:sp>
      <p:pic>
        <p:nvPicPr>
          <p:cNvPr id="9218" name="Picture 2" descr="https://www.eecs.qmul.ac.uk/%7Enorman/papers/qa_metrics_article/images/faults_failur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023" y="3653144"/>
            <a:ext cx="6419850"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06495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Any non-trivial program contains at least one bug </a:t>
            </a:r>
          </a:p>
        </p:txBody>
      </p:sp>
      <p:sp>
        <p:nvSpPr>
          <p:cNvPr id="4" name="Content Placeholder 3"/>
          <p:cNvSpPr>
            <a:spLocks noGrp="1"/>
          </p:cNvSpPr>
          <p:nvPr>
            <p:ph sz="half" idx="1"/>
          </p:nvPr>
        </p:nvSpPr>
        <p:spPr/>
        <p:txBody>
          <a:bodyPr/>
          <a:lstStyle/>
          <a:p>
            <a:endParaRPr lang="en-GB"/>
          </a:p>
        </p:txBody>
      </p:sp>
      <p:pic>
        <p:nvPicPr>
          <p:cNvPr id="5" name="Picture 2" descr="C:\Users\Radek\Desktop\atomic-bomb-explos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732" y="956733"/>
            <a:ext cx="6660969" cy="5327474"/>
          </a:xfrm>
          <a:prstGeom prst="rect">
            <a:avLst/>
          </a:prstGeom>
          <a:noFill/>
          <a:extLst>
            <a:ext uri="{909E8E84-426E-40DD-AFC4-6F175D3DCCD1}">
              <a14:hiddenFill xmlns:a14="http://schemas.microsoft.com/office/drawing/2010/main">
                <a:solidFill>
                  <a:srgbClr val="FFFFFF"/>
                </a:solidFill>
              </a14:hiddenFill>
            </a:ext>
          </a:extLst>
        </p:spPr>
      </p:pic>
      <p:sp>
        <p:nvSpPr>
          <p:cNvPr id="6" name="pole tekstowe 7"/>
          <p:cNvSpPr txBox="1"/>
          <p:nvPr/>
        </p:nvSpPr>
        <p:spPr bwMode="auto">
          <a:xfrm>
            <a:off x="4937216" y="2392169"/>
            <a:ext cx="2179411" cy="40267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1400" b="1" dirty="0">
                <a:solidFill>
                  <a:schemeClr val="bg1"/>
                </a:solidFill>
                <a:effectLst>
                  <a:outerShdw blurRad="38100" dist="38100" dir="2700000" algn="tl">
                    <a:srgbClr val="000000">
                      <a:alpha val="43137"/>
                    </a:srgbClr>
                  </a:outerShdw>
                </a:effectLst>
                <a:latin typeface="+mj-lt"/>
              </a:rPr>
              <a:t>1985 -1987 – </a:t>
            </a:r>
            <a:r>
              <a:rPr lang="pl-PL" sz="1400" b="1" dirty="0" err="1">
                <a:solidFill>
                  <a:schemeClr val="bg1"/>
                </a:solidFill>
                <a:effectLst>
                  <a:outerShdw blurRad="38100" dist="38100" dir="2700000" algn="tl">
                    <a:srgbClr val="000000">
                      <a:alpha val="43137"/>
                    </a:srgbClr>
                  </a:outerShdw>
                </a:effectLst>
                <a:latin typeface="+mj-lt"/>
              </a:rPr>
              <a:t>Therac</a:t>
            </a:r>
            <a:r>
              <a:rPr lang="pl-PL" sz="1400" b="1" dirty="0">
                <a:solidFill>
                  <a:schemeClr val="bg1"/>
                </a:solidFill>
                <a:effectLst>
                  <a:outerShdw blurRad="38100" dist="38100" dir="2700000" algn="tl">
                    <a:srgbClr val="000000">
                      <a:alpha val="43137"/>
                    </a:srgbClr>
                  </a:outerShdw>
                </a:effectLst>
                <a:latin typeface="+mj-lt"/>
              </a:rPr>
              <a:t> - 25</a:t>
            </a:r>
          </a:p>
          <a:p>
            <a:pPr>
              <a:spcBef>
                <a:spcPts val="100"/>
              </a:spcBef>
              <a:spcAft>
                <a:spcPts val="100"/>
              </a:spcAft>
            </a:pPr>
            <a:endParaRPr lang="en-US" sz="950" b="1" dirty="0">
              <a:solidFill>
                <a:schemeClr val="bg1"/>
              </a:solidFill>
              <a:effectLst>
                <a:outerShdw blurRad="38100" dist="38100" dir="2700000" algn="tl">
                  <a:srgbClr val="000000">
                    <a:alpha val="43137"/>
                  </a:srgbClr>
                </a:outerShdw>
              </a:effectLst>
              <a:latin typeface="+mj-lt"/>
            </a:endParaRPr>
          </a:p>
        </p:txBody>
      </p:sp>
      <p:sp>
        <p:nvSpPr>
          <p:cNvPr id="7" name="pole tekstowe 9"/>
          <p:cNvSpPr txBox="1"/>
          <p:nvPr/>
        </p:nvSpPr>
        <p:spPr>
          <a:xfrm>
            <a:off x="2343235" y="3147492"/>
            <a:ext cx="2593980" cy="1169551"/>
          </a:xfrm>
          <a:prstGeom prst="rect">
            <a:avLst/>
          </a:prstGeom>
          <a:noFill/>
        </p:spPr>
        <p:txBody>
          <a:bodyPr wrap="none" rtlCol="0">
            <a:spAutoFit/>
          </a:bodyPr>
          <a:lstStyle/>
          <a:p>
            <a:r>
              <a:rPr lang="pl-PL" sz="1400" b="1" dirty="0">
                <a:solidFill>
                  <a:srgbClr val="FFFFFF"/>
                </a:solidFill>
                <a:effectLst>
                  <a:outerShdw blurRad="38100" dist="38100" dir="2700000" algn="tl">
                    <a:srgbClr val="000000">
                      <a:alpha val="43137"/>
                    </a:srgbClr>
                  </a:outerShdw>
                </a:effectLst>
              </a:rPr>
              <a:t>1966 – </a:t>
            </a:r>
            <a:r>
              <a:rPr lang="pl-PL" sz="1400" b="1" dirty="0" err="1">
                <a:solidFill>
                  <a:srgbClr val="FFFFFF"/>
                </a:solidFill>
                <a:effectLst>
                  <a:outerShdw blurRad="38100" dist="38100" dir="2700000" algn="tl">
                    <a:srgbClr val="000000">
                      <a:alpha val="43137"/>
                    </a:srgbClr>
                  </a:outerShdw>
                </a:effectLst>
              </a:rPr>
              <a:t>Mariner</a:t>
            </a:r>
            <a:r>
              <a:rPr lang="pl-PL" sz="1400" b="1" dirty="0">
                <a:solidFill>
                  <a:srgbClr val="FFFFFF"/>
                </a:solidFill>
                <a:effectLst>
                  <a:outerShdw blurRad="38100" dist="38100" dir="2700000" algn="tl">
                    <a:srgbClr val="000000">
                      <a:alpha val="43137"/>
                    </a:srgbClr>
                  </a:outerShdw>
                </a:effectLst>
              </a:rPr>
              <a:t> 1</a:t>
            </a:r>
          </a:p>
          <a:p>
            <a:r>
              <a:rPr lang="pl-PL" sz="1400" b="1" dirty="0">
                <a:solidFill>
                  <a:srgbClr val="FFFFFF"/>
                </a:solidFill>
                <a:effectLst>
                  <a:outerShdw blurRad="38100" dist="38100" dir="2700000" algn="tl">
                    <a:srgbClr val="000000">
                      <a:alpha val="43137"/>
                    </a:srgbClr>
                  </a:outerShdw>
                </a:effectLst>
              </a:rPr>
              <a:t>1991 – </a:t>
            </a:r>
            <a:r>
              <a:rPr lang="pl-PL" sz="1400" b="1" dirty="0" err="1">
                <a:solidFill>
                  <a:srgbClr val="FFFFFF"/>
                </a:solidFill>
                <a:effectLst>
                  <a:outerShdw blurRad="38100" dist="38100" dir="2700000" algn="tl">
                    <a:srgbClr val="000000">
                      <a:alpha val="43137"/>
                    </a:srgbClr>
                  </a:outerShdw>
                </a:effectLst>
              </a:rPr>
              <a:t>Dhahran</a:t>
            </a:r>
            <a:endParaRPr lang="pl-PL" sz="1400" b="1" dirty="0">
              <a:solidFill>
                <a:srgbClr val="FFFFFF"/>
              </a:solidFill>
              <a:effectLst>
                <a:outerShdw blurRad="38100" dist="38100" dir="2700000" algn="tl">
                  <a:srgbClr val="000000">
                    <a:alpha val="43137"/>
                  </a:srgbClr>
                </a:outerShdw>
              </a:effectLst>
            </a:endParaRPr>
          </a:p>
          <a:p>
            <a:r>
              <a:rPr lang="pl-PL" sz="1400" b="1" dirty="0">
                <a:solidFill>
                  <a:srgbClr val="FFFFFF"/>
                </a:solidFill>
                <a:effectLst>
                  <a:outerShdw blurRad="38100" dist="38100" dir="2700000" algn="tl">
                    <a:srgbClr val="000000">
                      <a:alpha val="43137"/>
                    </a:srgbClr>
                  </a:outerShdw>
                </a:effectLst>
              </a:rPr>
              <a:t>1996 – </a:t>
            </a:r>
            <a:r>
              <a:rPr lang="pl-PL" sz="1400" b="1" dirty="0" err="1">
                <a:solidFill>
                  <a:srgbClr val="FFFFFF"/>
                </a:solidFill>
                <a:effectLst>
                  <a:outerShdw blurRad="38100" dist="38100" dir="2700000" algn="tl">
                    <a:srgbClr val="000000">
                      <a:alpha val="43137"/>
                    </a:srgbClr>
                  </a:outerShdw>
                </a:effectLst>
              </a:rPr>
              <a:t>Ariane</a:t>
            </a:r>
            <a:r>
              <a:rPr lang="pl-PL" sz="1400" b="1" dirty="0">
                <a:solidFill>
                  <a:srgbClr val="FFFFFF"/>
                </a:solidFill>
                <a:effectLst>
                  <a:outerShdw blurRad="38100" dist="38100" dir="2700000" algn="tl">
                    <a:srgbClr val="000000">
                      <a:alpha val="43137"/>
                    </a:srgbClr>
                  </a:outerShdw>
                </a:effectLst>
              </a:rPr>
              <a:t> 5</a:t>
            </a:r>
          </a:p>
          <a:p>
            <a:r>
              <a:rPr lang="pl-PL" sz="1400" b="1" dirty="0">
                <a:solidFill>
                  <a:srgbClr val="FFFFFF"/>
                </a:solidFill>
                <a:effectLst>
                  <a:outerShdw blurRad="38100" dist="38100" dir="2700000" algn="tl">
                    <a:srgbClr val="000000">
                      <a:alpha val="43137"/>
                    </a:srgbClr>
                  </a:outerShdw>
                </a:effectLst>
              </a:rPr>
              <a:t>1999 – Mars </a:t>
            </a:r>
            <a:r>
              <a:rPr lang="pl-PL" sz="1400" b="1" dirty="0" err="1">
                <a:solidFill>
                  <a:srgbClr val="FFFFFF"/>
                </a:solidFill>
                <a:effectLst>
                  <a:outerShdw blurRad="38100" dist="38100" dir="2700000" algn="tl">
                    <a:srgbClr val="000000">
                      <a:alpha val="43137"/>
                    </a:srgbClr>
                  </a:outerShdw>
                </a:effectLst>
              </a:rPr>
              <a:t>Climate</a:t>
            </a:r>
            <a:r>
              <a:rPr lang="pl-PL" sz="1400" b="1" dirty="0">
                <a:solidFill>
                  <a:srgbClr val="FFFFFF"/>
                </a:solidFill>
                <a:effectLst>
                  <a:outerShdw blurRad="38100" dist="38100" dir="2700000" algn="tl">
                    <a:srgbClr val="000000">
                      <a:alpha val="43137"/>
                    </a:srgbClr>
                  </a:outerShdw>
                </a:effectLst>
              </a:rPr>
              <a:t> Orbiter </a:t>
            </a:r>
          </a:p>
          <a:p>
            <a:pPr marL="285750" indent="-285750">
              <a:buFont typeface="Arial" panose="020B0604020202020204" pitchFamily="34" charset="0"/>
              <a:buChar char="•"/>
            </a:pPr>
            <a:endParaRPr lang="pl-PL" sz="1400" b="1" dirty="0">
              <a:solidFill>
                <a:srgbClr val="FFFFFF"/>
              </a:solidFill>
              <a:effectLst>
                <a:outerShdw blurRad="38100" dist="38100" dir="2700000" algn="tl">
                  <a:srgbClr val="000000">
                    <a:alpha val="43137"/>
                  </a:srgbClr>
                </a:outerShdw>
              </a:effectLst>
            </a:endParaRPr>
          </a:p>
        </p:txBody>
      </p:sp>
      <p:sp>
        <p:nvSpPr>
          <p:cNvPr id="8" name="pole tekstowe 12"/>
          <p:cNvSpPr txBox="1"/>
          <p:nvPr/>
        </p:nvSpPr>
        <p:spPr>
          <a:xfrm>
            <a:off x="4788365" y="4317043"/>
            <a:ext cx="3046027" cy="954107"/>
          </a:xfrm>
          <a:prstGeom prst="rect">
            <a:avLst/>
          </a:prstGeom>
          <a:noFill/>
        </p:spPr>
        <p:txBody>
          <a:bodyPr wrap="none" rtlCol="0">
            <a:spAutoFit/>
          </a:bodyPr>
          <a:lstStyle/>
          <a:p>
            <a:r>
              <a:rPr lang="pl-PL" sz="1400" b="1" dirty="0">
                <a:solidFill>
                  <a:srgbClr val="FFFFFF"/>
                </a:solidFill>
                <a:effectLst>
                  <a:outerShdw blurRad="38100" dist="38100" dir="2700000" algn="tl">
                    <a:srgbClr val="000000">
                      <a:alpha val="43137"/>
                    </a:srgbClr>
                  </a:outerShdw>
                </a:effectLst>
              </a:rPr>
              <a:t>1982 – </a:t>
            </a:r>
            <a:r>
              <a:rPr lang="pl-PL" sz="1400" b="1" dirty="0" err="1">
                <a:solidFill>
                  <a:srgbClr val="FFFFFF"/>
                </a:solidFill>
                <a:effectLst>
                  <a:outerShdw blurRad="38100" dist="38100" dir="2700000" algn="tl">
                    <a:srgbClr val="000000">
                      <a:alpha val="43137"/>
                    </a:srgbClr>
                  </a:outerShdw>
                </a:effectLst>
              </a:rPr>
              <a:t>Siberian</a:t>
            </a:r>
            <a:r>
              <a:rPr lang="pl-PL" sz="1400" b="1" dirty="0">
                <a:solidFill>
                  <a:srgbClr val="FFFFFF"/>
                </a:solidFill>
                <a:effectLst>
                  <a:outerShdw blurRad="38100" dist="38100" dir="2700000" algn="tl">
                    <a:srgbClr val="000000">
                      <a:alpha val="43137"/>
                    </a:srgbClr>
                  </a:outerShdw>
                </a:effectLst>
              </a:rPr>
              <a:t> </a:t>
            </a:r>
            <a:r>
              <a:rPr lang="pl-PL" sz="1400" b="1" dirty="0" err="1">
                <a:solidFill>
                  <a:srgbClr val="FFFFFF"/>
                </a:solidFill>
                <a:effectLst>
                  <a:outerShdw blurRad="38100" dist="38100" dir="2700000" algn="tl">
                    <a:srgbClr val="000000">
                      <a:alpha val="43137"/>
                    </a:srgbClr>
                  </a:outerShdw>
                </a:effectLst>
              </a:rPr>
              <a:t>pipeline</a:t>
            </a:r>
            <a:r>
              <a:rPr lang="pl-PL" sz="1400" b="1" dirty="0">
                <a:solidFill>
                  <a:srgbClr val="FFFFFF"/>
                </a:solidFill>
                <a:effectLst>
                  <a:outerShdw blurRad="38100" dist="38100" dir="2700000" algn="tl">
                    <a:srgbClr val="000000">
                      <a:alpha val="43137"/>
                    </a:srgbClr>
                  </a:outerShdw>
                </a:effectLst>
              </a:rPr>
              <a:t> </a:t>
            </a:r>
            <a:r>
              <a:rPr lang="pl-PL" sz="1400" b="1" dirty="0" err="1">
                <a:solidFill>
                  <a:srgbClr val="FFFFFF"/>
                </a:solidFill>
                <a:effectLst>
                  <a:outerShdw blurRad="38100" dist="38100" dir="2700000" algn="tl">
                    <a:srgbClr val="000000">
                      <a:alpha val="43137"/>
                    </a:srgbClr>
                  </a:outerShdw>
                </a:effectLst>
              </a:rPr>
              <a:t>sabotage</a:t>
            </a:r>
            <a:endParaRPr lang="pl-PL" sz="1400" b="1" dirty="0">
              <a:solidFill>
                <a:srgbClr val="FFFFFF"/>
              </a:solidFill>
              <a:effectLst>
                <a:outerShdw blurRad="38100" dist="38100" dir="2700000" algn="tl">
                  <a:srgbClr val="000000">
                    <a:alpha val="43137"/>
                  </a:srgbClr>
                </a:outerShdw>
              </a:effectLst>
            </a:endParaRPr>
          </a:p>
          <a:p>
            <a:r>
              <a:rPr lang="pl-PL" sz="1400" b="1" dirty="0">
                <a:solidFill>
                  <a:srgbClr val="FFFFFF"/>
                </a:solidFill>
                <a:effectLst>
                  <a:outerShdw blurRad="38100" dist="38100" dir="2700000" algn="tl">
                    <a:srgbClr val="000000">
                      <a:alpha val="43137"/>
                    </a:srgbClr>
                  </a:outerShdw>
                </a:effectLst>
              </a:rPr>
              <a:t>1983 – Serpukow-15</a:t>
            </a:r>
          </a:p>
          <a:p>
            <a:r>
              <a:rPr lang="pl-PL" sz="1400" b="1" dirty="0">
                <a:solidFill>
                  <a:srgbClr val="FFFFFF"/>
                </a:solidFill>
                <a:effectLst>
                  <a:outerShdw blurRad="38100" dist="38100" dir="2700000" algn="tl">
                    <a:srgbClr val="000000">
                      <a:alpha val="43137"/>
                    </a:srgbClr>
                  </a:outerShdw>
                </a:effectLst>
              </a:rPr>
              <a:t>2014 – OpenSSL Heartbleed</a:t>
            </a:r>
          </a:p>
          <a:p>
            <a:r>
              <a:rPr lang="pl-PL" sz="1400" b="1" dirty="0">
                <a:solidFill>
                  <a:srgbClr val="FFFFFF"/>
                </a:solidFill>
                <a:effectLst>
                  <a:outerShdw blurRad="38100" dist="38100" dir="2700000" algn="tl">
                    <a:srgbClr val="000000">
                      <a:alpha val="43137"/>
                    </a:srgbClr>
                  </a:outerShdw>
                </a:effectLst>
              </a:rPr>
              <a:t>2014 – </a:t>
            </a:r>
            <a:r>
              <a:rPr lang="pl-PL" sz="1400" b="1" dirty="0" err="1">
                <a:solidFill>
                  <a:srgbClr val="FFFFFF"/>
                </a:solidFill>
                <a:effectLst>
                  <a:outerShdw blurRad="38100" dist="38100" dir="2700000" algn="tl">
                    <a:srgbClr val="000000">
                      <a:alpha val="43137"/>
                    </a:srgbClr>
                  </a:outerShdw>
                </a:effectLst>
              </a:rPr>
              <a:t>Nabino</a:t>
            </a:r>
            <a:endParaRPr lang="pl-PL" sz="1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146850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5200358" cy="5378450"/>
          </a:xfrm>
        </p:spPr>
        <p:txBody>
          <a:bodyPr/>
          <a:lstStyle/>
          <a:p>
            <a:r>
              <a:rPr lang="en-GB" dirty="0" smtClean="0"/>
              <a:t>Unit Tests</a:t>
            </a:r>
          </a:p>
          <a:p>
            <a:pPr lvl="1"/>
            <a:r>
              <a:rPr lang="en-GB" dirty="0" smtClean="0"/>
              <a:t>Individual units/components of a software/system are tested</a:t>
            </a:r>
          </a:p>
          <a:p>
            <a:pPr lvl="1"/>
            <a:r>
              <a:rPr lang="en-GB" dirty="0" smtClean="0"/>
              <a:t>The purpose is to validate that each unit of the software performs as designed</a:t>
            </a:r>
          </a:p>
          <a:p>
            <a:r>
              <a:rPr lang="en-GB" dirty="0" smtClean="0"/>
              <a:t>Integration Tests</a:t>
            </a:r>
          </a:p>
          <a:p>
            <a:pPr lvl="1"/>
            <a:r>
              <a:rPr lang="en-GB" dirty="0" smtClean="0"/>
              <a:t>Individual units are combined and tested as a group</a:t>
            </a:r>
          </a:p>
          <a:p>
            <a:pPr lvl="1"/>
            <a:r>
              <a:rPr lang="en-GB" dirty="0" smtClean="0"/>
              <a:t>The purpose of this level of testing is to expose faults in the interaction between integrated units</a:t>
            </a:r>
          </a:p>
          <a:p>
            <a:r>
              <a:rPr lang="en-GB" dirty="0" smtClean="0"/>
              <a:t>System Tests</a:t>
            </a:r>
          </a:p>
          <a:p>
            <a:pPr lvl="1"/>
            <a:r>
              <a:rPr lang="en-GB" dirty="0" smtClean="0"/>
              <a:t>Complete, integrated system/software is tested.</a:t>
            </a:r>
          </a:p>
          <a:p>
            <a:pPr lvl="1"/>
            <a:r>
              <a:rPr lang="en-GB" dirty="0" smtClean="0"/>
              <a:t>The purpose of this test is to evaluate the system’s compliance with the specified requirements</a:t>
            </a:r>
          </a:p>
          <a:p>
            <a:r>
              <a:rPr lang="en-GB" dirty="0" smtClean="0"/>
              <a:t>Acceptance Tests</a:t>
            </a:r>
          </a:p>
          <a:p>
            <a:pPr lvl="1"/>
            <a:r>
              <a:rPr lang="en-GB" dirty="0" smtClean="0"/>
              <a:t>System is tested for acceptability</a:t>
            </a:r>
          </a:p>
          <a:p>
            <a:pPr lvl="1"/>
            <a:r>
              <a:rPr lang="en-GB" dirty="0" smtClean="0"/>
              <a:t>The purpose of this test is to evaluate the system’s compliance with the business requirements and assess whether it is acceptable for delivery</a:t>
            </a:r>
          </a:p>
          <a:p>
            <a:pPr marL="0" indent="0">
              <a:buNone/>
            </a:pPr>
            <a:endParaRPr lang="en-GB" sz="1100" baseline="30000" dirty="0" smtClean="0"/>
          </a:p>
          <a:p>
            <a:pPr lvl="1"/>
            <a:endParaRPr lang="en-GB" sz="1100" dirty="0" smtClean="0"/>
          </a:p>
          <a:p>
            <a:endParaRPr lang="en-GB" sz="1100" b="1" dirty="0" smtClean="0"/>
          </a:p>
          <a:p>
            <a:pPr marL="0" indent="0">
              <a:buNone/>
            </a:pPr>
            <a:endParaRPr lang="en-GB" dirty="0" smtClean="0"/>
          </a:p>
          <a:p>
            <a:endParaRPr lang="en-GB" dirty="0" smtClean="0"/>
          </a:p>
          <a:p>
            <a:pPr lvl="1"/>
            <a:endParaRPr lang="en-GB" dirty="0"/>
          </a:p>
        </p:txBody>
      </p:sp>
      <p:sp>
        <p:nvSpPr>
          <p:cNvPr id="3" name="Title 2"/>
          <p:cNvSpPr>
            <a:spLocks noGrp="1"/>
          </p:cNvSpPr>
          <p:nvPr>
            <p:ph type="title"/>
          </p:nvPr>
        </p:nvSpPr>
        <p:spPr/>
        <p:txBody>
          <a:bodyPr/>
          <a:lstStyle/>
          <a:p>
            <a:r>
              <a:rPr lang="en-GB" dirty="0" smtClean="0"/>
              <a:t>Test levels</a:t>
            </a:r>
            <a:endParaRPr lang="en-GB" dirty="0"/>
          </a:p>
        </p:txBody>
      </p:sp>
      <p:pic>
        <p:nvPicPr>
          <p:cNvPr id="4" name="Picture 2" descr="C:\Users\aspenboy\Desktop\repo\2749937113.png"/>
          <p:cNvPicPr>
            <a:picLocks noChangeAspect="1" noChangeArrowheads="1"/>
          </p:cNvPicPr>
          <p:nvPr/>
        </p:nvPicPr>
        <p:blipFill>
          <a:blip r:embed="rId2" cstate="print"/>
          <a:srcRect/>
          <a:stretch>
            <a:fillRect/>
          </a:stretch>
        </p:blipFill>
        <p:spPr bwMode="auto">
          <a:xfrm>
            <a:off x="5476982" y="2044557"/>
            <a:ext cx="3893906" cy="3174714"/>
          </a:xfrm>
          <a:prstGeom prst="rect">
            <a:avLst/>
          </a:prstGeom>
          <a:noFill/>
        </p:spPr>
      </p:pic>
    </p:spTree>
    <p:extLst>
      <p:ext uri="{BB962C8B-B14F-4D97-AF65-F5344CB8AC3E}">
        <p14:creationId xmlns:p14="http://schemas.microsoft.com/office/powerpoint/2010/main" val="46336302"/>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ags/tag2.xml><?xml version="1.0" encoding="utf-8"?>
<p:tagLst xmlns:a="http://schemas.openxmlformats.org/drawingml/2006/main" xmlns:r="http://schemas.openxmlformats.org/officeDocument/2006/relationships" xmlns:p="http://schemas.openxmlformats.org/presentationml/2006/main">
  <p:tag name="RNRSTYLE" val="schrift"/>
</p:tagLst>
</file>

<file path=ppt/tags/tag3.xml><?xml version="1.0" encoding="utf-8"?>
<p:tagLst xmlns:a="http://schemas.openxmlformats.org/drawingml/2006/main" xmlns:r="http://schemas.openxmlformats.org/officeDocument/2006/relationships" xmlns:p="http://schemas.openxmlformats.org/presentationml/2006/main">
  <p:tag name="RNRSTYLE" val="schrift"/>
</p:tagLst>
</file>

<file path=ppt/tags/tag4.xml><?xml version="1.0" encoding="utf-8"?>
<p:tagLst xmlns:a="http://schemas.openxmlformats.org/drawingml/2006/main" xmlns:r="http://schemas.openxmlformats.org/officeDocument/2006/relationships" xmlns:p="http://schemas.openxmlformats.org/presentationml/2006/main">
  <p:tag name="RNRSTYLE" val="schrift"/>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2.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D5C1EDB-6CF4-4DF3-AC39-1ADF53226D00}">
  <ds:schemaRefs>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purl.org/dc/terms/"/>
    <ds:schemaRef ds:uri="http://www.w3.org/XML/1998/namespace"/>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24347</TotalTime>
  <Words>1832</Words>
  <Application>Microsoft Office PowerPoint</Application>
  <PresentationFormat>A4 Paper (210x297 mm)</PresentationFormat>
  <Paragraphs>318</Paragraphs>
  <Slides>30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MS PGothic</vt:lpstr>
      <vt:lpstr>MS PGothic</vt:lpstr>
      <vt:lpstr>Arial</vt:lpstr>
      <vt:lpstr>Comic Sans MS</vt:lpstr>
      <vt:lpstr>Courier New</vt:lpstr>
      <vt:lpstr>Segoe UI</vt:lpstr>
      <vt:lpstr>Times</vt:lpstr>
      <vt:lpstr>Wingdings</vt:lpstr>
      <vt:lpstr>GFT_Presentation_Template_en</vt:lpstr>
      <vt:lpstr>Foundation of Software Testing Introduction  </vt:lpstr>
      <vt:lpstr>What those things have in common</vt:lpstr>
      <vt:lpstr>Testing as a profession</vt:lpstr>
      <vt:lpstr>Testing Communities</vt:lpstr>
      <vt:lpstr>Few words about definitions</vt:lpstr>
      <vt:lpstr>Bug</vt:lpstr>
      <vt:lpstr>Bug, defect, error, failure, fault, mistake, quality, risk</vt:lpstr>
      <vt:lpstr>Any non-trivial program contains at least one bug </vt:lpstr>
      <vt:lpstr>Test levels</vt:lpstr>
      <vt:lpstr>Cost of bug at various test levels</vt:lpstr>
      <vt:lpstr>Types of Tests</vt:lpstr>
      <vt:lpstr>Functional Tests</vt:lpstr>
      <vt:lpstr>Functional Tests</vt:lpstr>
      <vt:lpstr>Functional Tests</vt:lpstr>
      <vt:lpstr>Functional Tests</vt:lpstr>
      <vt:lpstr>Non-functional Testing</vt:lpstr>
      <vt:lpstr>Non-functional Testing</vt:lpstr>
      <vt:lpstr>Non-functional Testing</vt:lpstr>
      <vt:lpstr>Regression Testing</vt:lpstr>
      <vt:lpstr>Risk Based Testing</vt:lpstr>
      <vt:lpstr>Pareto principle</vt:lpstr>
      <vt:lpstr>Testing techniques</vt:lpstr>
      <vt:lpstr>Testing techniques</vt:lpstr>
      <vt:lpstr>Quality</vt:lpstr>
      <vt:lpstr>Toolkit</vt:lpstr>
      <vt:lpstr>Seven testing principles</vt:lpstr>
      <vt:lpstr>Program of the course</vt:lpstr>
      <vt:lpstr>How to pass</vt:lpstr>
      <vt:lpstr>Recommended knowledge sources and 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GFT Company Presentation</dc:title>
  <dc:subject>GFT</dc:subject>
  <dc:creator>Andrea Wlcek;Nikolaus Schwarten</dc:creator>
  <cp:keywords>GFT;Company Presentation;English-Intl</cp:keywords>
  <dc:description>Präsentationsvorlage</dc:description>
  <cp:lastModifiedBy>Jacek Okrojek</cp:lastModifiedBy>
  <cp:revision>562</cp:revision>
  <cp:lastPrinted>2015-02-25T17:04:31Z</cp:lastPrinted>
  <dcterms:created xsi:type="dcterms:W3CDTF">2014-08-23T10:27:23Z</dcterms:created>
  <dcterms:modified xsi:type="dcterms:W3CDTF">2015-10-09T11:12:26Z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