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4"/>
  </p:sldMasterIdLst>
  <p:notesMasterIdLst>
    <p:notesMasterId r:id="rId20"/>
  </p:notesMasterIdLst>
  <p:handoutMasterIdLst>
    <p:handoutMasterId r:id="rId21"/>
  </p:handoutMasterIdLst>
  <p:sldIdLst>
    <p:sldId id="557" r:id="rId5"/>
    <p:sldId id="562" r:id="rId6"/>
    <p:sldId id="684" r:id="rId7"/>
    <p:sldId id="672" r:id="rId8"/>
    <p:sldId id="687" r:id="rId9"/>
    <p:sldId id="688" r:id="rId10"/>
    <p:sldId id="659" r:id="rId11"/>
    <p:sldId id="693" r:id="rId12"/>
    <p:sldId id="690" r:id="rId13"/>
    <p:sldId id="689" r:id="rId14"/>
    <p:sldId id="691" r:id="rId15"/>
    <p:sldId id="694" r:id="rId16"/>
    <p:sldId id="692" r:id="rId17"/>
    <p:sldId id="695" r:id="rId18"/>
    <p:sldId id="634" r:id="rId19"/>
  </p:sldIdLst>
  <p:sldSz cx="9906000" cy="6858000" type="A4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  <p15:guide id="5" pos="5978" userDrawn="1">
          <p15:clr>
            <a:srgbClr val="A4A3A4"/>
          </p15:clr>
        </p15:guide>
        <p15:guide id="6" orient="horz" pos="68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90"/>
    <a:srgbClr val="C6D4E2"/>
    <a:srgbClr val="213E7F"/>
    <a:srgbClr val="0098B0"/>
    <a:srgbClr val="192E5F"/>
    <a:srgbClr val="043B82"/>
    <a:srgbClr val="00A5C0"/>
    <a:srgbClr val="E9F5F7"/>
    <a:srgbClr val="50AF30"/>
    <a:srgbClr val="00B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421" autoAdjust="0"/>
  </p:normalViewPr>
  <p:slideViewPr>
    <p:cSldViewPr snapToGrid="0" snapToObjects="1" showGuides="1">
      <p:cViewPr>
        <p:scale>
          <a:sx n="100" d="100"/>
          <a:sy n="100" d="100"/>
        </p:scale>
        <p:origin x="504" y="-54"/>
      </p:cViewPr>
      <p:guideLst>
        <p:guide orient="horz" pos="2160"/>
        <p:guide pos="288"/>
        <p:guide orient="horz" pos="187"/>
        <p:guide pos="5978"/>
        <p:guide orient="horz" pos="686"/>
      </p:guideLst>
    </p:cSldViewPr>
  </p:slideViewPr>
  <p:outlineViewPr>
    <p:cViewPr>
      <p:scale>
        <a:sx n="33" d="100"/>
        <a:sy n="33" d="100"/>
      </p:scale>
      <p:origin x="0" y="-78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t" anchorCtr="0" compatLnSpc="1">
            <a:prstTxWarp prst="textNoShape">
              <a:avLst/>
            </a:prstTxWarp>
          </a:bodyPr>
          <a:lstStyle>
            <a:lvl1pPr defTabSz="955570" eaLnBrk="0" hangingPunct="0">
              <a:defRPr sz="1300">
                <a:latin typeface="Times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t" anchorCtr="0" compatLnSpc="1">
            <a:prstTxWarp prst="textNoShape">
              <a:avLst/>
            </a:prstTxWarp>
          </a:bodyPr>
          <a:lstStyle>
            <a:lvl1pPr algn="r" defTabSz="955570" eaLnBrk="0" hangingPunct="0">
              <a:defRPr sz="1300">
                <a:latin typeface="Times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846"/>
            <a:ext cx="2945659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b" anchorCtr="0" compatLnSpc="1">
            <a:prstTxWarp prst="textNoShape">
              <a:avLst/>
            </a:prstTxWarp>
          </a:bodyPr>
          <a:lstStyle>
            <a:lvl1pPr defTabSz="955570" eaLnBrk="0" hangingPunct="0">
              <a:defRPr sz="1300">
                <a:latin typeface="Times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2846"/>
            <a:ext cx="2945659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>
                <a:latin typeface="Times" panose="02020603050405020304" pitchFamily="18" charset="0"/>
              </a:defRPr>
            </a:lvl1pPr>
          </a:lstStyle>
          <a:p>
            <a:fld id="{B1703606-C640-4E3C-A1F7-879F3760E964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333234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t" anchorCtr="0" compatLnSpc="1">
            <a:prstTxWarp prst="textNoShape">
              <a:avLst/>
            </a:prstTxWarp>
          </a:bodyPr>
          <a:lstStyle>
            <a:lvl1pPr defTabSz="955570" eaLnBrk="0" hangingPunct="0">
              <a:defRPr sz="1300">
                <a:latin typeface="Times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t" anchorCtr="0" compatLnSpc="1">
            <a:prstTxWarp prst="textNoShape">
              <a:avLst/>
            </a:prstTxWarp>
          </a:bodyPr>
          <a:lstStyle>
            <a:lvl1pPr algn="r" defTabSz="955570" eaLnBrk="0" hangingPunct="0">
              <a:defRPr sz="13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31373" y="4715629"/>
            <a:ext cx="4534930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Mastertextformat bearbeiten</a:t>
            </a:r>
          </a:p>
          <a:p>
            <a:pPr lvl="1"/>
            <a:r>
              <a:rPr lang="de-DE" altLang="de-DE" noProof="0" smtClean="0"/>
              <a:t>Zweite Ebene</a:t>
            </a:r>
          </a:p>
          <a:p>
            <a:pPr lvl="2"/>
            <a:r>
              <a:rPr lang="de-DE" altLang="de-DE" noProof="0" smtClean="0"/>
              <a:t>Dritte Ebene</a:t>
            </a:r>
          </a:p>
          <a:p>
            <a:pPr lvl="3"/>
            <a:r>
              <a:rPr lang="de-DE" altLang="de-DE" noProof="0" smtClean="0"/>
              <a:t>Vierte Ebene</a:t>
            </a:r>
          </a:p>
          <a:p>
            <a:pPr lvl="4"/>
            <a:r>
              <a:rPr lang="de-DE" alt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846"/>
            <a:ext cx="2945659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b" anchorCtr="0" compatLnSpc="1">
            <a:prstTxWarp prst="textNoShape">
              <a:avLst/>
            </a:prstTxWarp>
          </a:bodyPr>
          <a:lstStyle>
            <a:lvl1pPr defTabSz="955570" eaLnBrk="0" hangingPunct="0">
              <a:defRPr sz="1300">
                <a:latin typeface="Times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2846"/>
            <a:ext cx="2945659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/>
            </a:lvl1pPr>
          </a:lstStyle>
          <a:p>
            <a:fld id="{E9EA5342-1CAF-4BB5-A3C6-E49F2B3172B1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6773597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A5342-1CAF-4BB5-A3C6-E49F2B3172B1}" type="slidenum">
              <a:rPr lang="de-DE" altLang="en-US" smtClean="0"/>
              <a:pPr/>
              <a:t>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7325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A5342-1CAF-4BB5-A3C6-E49F2B3172B1}" type="slidenum">
              <a:rPr lang="de-DE" altLang="en-US" smtClean="0"/>
              <a:pPr/>
              <a:t>11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582672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A5342-1CAF-4BB5-A3C6-E49F2B3172B1}" type="slidenum">
              <a:rPr lang="de-DE" altLang="en-US" smtClean="0"/>
              <a:pPr/>
              <a:t>12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56558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A5342-1CAF-4BB5-A3C6-E49F2B3172B1}" type="slidenum">
              <a:rPr lang="de-DE" altLang="en-US" smtClean="0"/>
              <a:pPr/>
              <a:t>13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233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A5342-1CAF-4BB5-A3C6-E49F2B3172B1}" type="slidenum">
              <a:rPr lang="de-DE" altLang="en-US" smtClean="0"/>
              <a:pPr/>
              <a:t>14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547511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A5342-1CAF-4BB5-A3C6-E49F2B3172B1}" type="slidenum">
              <a:rPr lang="de-DE" altLang="en-US" smtClean="0"/>
              <a:pPr/>
              <a:t>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694918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A5342-1CAF-4BB5-A3C6-E49F2B3172B1}" type="slidenum">
              <a:rPr lang="de-DE" altLang="en-US" smtClean="0"/>
              <a:pPr/>
              <a:t>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55420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A5342-1CAF-4BB5-A3C6-E49F2B3172B1}" type="slidenum">
              <a:rPr lang="de-DE" altLang="en-US" smtClean="0"/>
              <a:pPr/>
              <a:t>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225732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Create uses case for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A5342-1CAF-4BB5-A3C6-E49F2B3172B1}" type="slidenum">
              <a:rPr lang="de-DE" altLang="en-US" smtClean="0"/>
              <a:pPr/>
              <a:t>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05039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Create test</a:t>
            </a:r>
            <a:r>
              <a:rPr lang="pl-PL" baseline="0" dirty="0" smtClean="0"/>
              <a:t>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A5342-1CAF-4BB5-A3C6-E49F2B3172B1}" type="slidenum">
              <a:rPr lang="de-DE" altLang="en-US" smtClean="0"/>
              <a:pPr/>
              <a:t>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94221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mtClean="0"/>
              <a:t>Create test</a:t>
            </a:r>
            <a:r>
              <a:rPr lang="pl-PL" baseline="0" smtClean="0"/>
              <a:t>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A5342-1CAF-4BB5-A3C6-E49F2B3172B1}" type="slidenum">
              <a:rPr lang="de-DE" altLang="en-US" smtClean="0"/>
              <a:pPr/>
              <a:t>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37877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A5342-1CAF-4BB5-A3C6-E49F2B3172B1}" type="slidenum">
              <a:rPr lang="de-DE" altLang="en-US" smtClean="0"/>
              <a:pPr/>
              <a:t>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20489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A5342-1CAF-4BB5-A3C6-E49F2B3172B1}" type="slidenum">
              <a:rPr lang="de-DE" altLang="en-US" smtClean="0"/>
              <a:pPr/>
              <a:t>10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63310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0" descr="Architektur_eingefärbt_Tite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11"/>
          <p:cNvSpPr/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noFill/>
          <a:ln w="63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 sz="1625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hteck 15"/>
          <p:cNvSpPr>
            <a:spLocks noChangeArrowheads="1"/>
          </p:cNvSpPr>
          <p:nvPr/>
        </p:nvSpPr>
        <p:spPr bwMode="auto">
          <a:xfrm>
            <a:off x="0" y="0"/>
            <a:ext cx="9906000" cy="1231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625" dirty="0" smtClean="0"/>
          </a:p>
        </p:txBody>
      </p:sp>
      <p:pic>
        <p:nvPicPr>
          <p:cNvPr id="8" name="Grafik 12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" y="6572091"/>
            <a:ext cx="309735" cy="285909"/>
          </a:xfrm>
          <a:prstGeom prst="rect">
            <a:avLst/>
          </a:prstGeom>
        </p:spPr>
      </p:pic>
      <p:sp>
        <p:nvSpPr>
          <p:cNvPr id="11" name="Textfeld 16"/>
          <p:cNvSpPr txBox="1"/>
          <p:nvPr/>
        </p:nvSpPr>
        <p:spPr bwMode="auto">
          <a:xfrm>
            <a:off x="6414824" y="-885825"/>
            <a:ext cx="65" cy="158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ts val="108"/>
              </a:spcBef>
              <a:spcAft>
                <a:spcPts val="108"/>
              </a:spcAft>
              <a:defRPr/>
            </a:pPr>
            <a:endParaRPr lang="de-DE" sz="1029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9" name="Textplatzhalter 23"/>
          <p:cNvSpPr>
            <a:spLocks noGrp="1" noChangeAspect="1"/>
          </p:cNvSpPr>
          <p:nvPr>
            <p:ph type="body" sz="quarter" idx="11"/>
          </p:nvPr>
        </p:nvSpPr>
        <p:spPr>
          <a:xfrm>
            <a:off x="312116" y="3764090"/>
            <a:ext cx="3042000" cy="2808000"/>
          </a:xfrm>
          <a:solidFill>
            <a:schemeClr val="bg1"/>
          </a:solidFill>
        </p:spPr>
        <p:txBody>
          <a:bodyPr lIns="468000" bIns="324000" anchor="b"/>
          <a:lstStyle>
            <a:lvl1pPr marL="0" indent="0">
              <a:buFont typeface="Arial" panose="020B0604020202020204" pitchFamily="34" charset="0"/>
              <a:buNone/>
              <a:defRPr sz="1800" b="0">
                <a:solidFill>
                  <a:schemeClr val="accent1"/>
                </a:solidFill>
              </a:defRPr>
            </a:lvl1pPr>
            <a:lvl2pPr marL="290636" indent="0">
              <a:buNone/>
              <a:defRPr/>
            </a:lvl2pPr>
            <a:lvl3pPr marL="579551" indent="0">
              <a:buNone/>
              <a:defRPr/>
            </a:lvl3pPr>
            <a:lvl4pPr marL="870188" indent="0">
              <a:buNone/>
              <a:defRPr/>
            </a:lvl4pPr>
            <a:lvl5pPr marL="1167702" indent="0">
              <a:buNone/>
              <a:defRPr/>
            </a:lvl5pPr>
          </a:lstStyle>
          <a:p>
            <a:pPr lvl="0"/>
            <a:r>
              <a:rPr lang="de-DE" dirty="0" smtClean="0"/>
              <a:t>Click to edit Master text style</a:t>
            </a:r>
          </a:p>
        </p:txBody>
      </p:sp>
      <p:sp>
        <p:nvSpPr>
          <p:cNvPr id="10" name="Titel 11"/>
          <p:cNvSpPr>
            <a:spLocks noGrp="1"/>
          </p:cNvSpPr>
          <p:nvPr>
            <p:ph type="title"/>
          </p:nvPr>
        </p:nvSpPr>
        <p:spPr>
          <a:xfrm>
            <a:off x="802512" y="2888898"/>
            <a:ext cx="5386372" cy="2520000"/>
          </a:xfrm>
        </p:spPr>
        <p:txBody>
          <a:bodyPr/>
          <a:lstStyle>
            <a:lvl1pPr>
              <a:lnSpc>
                <a:spcPct val="90000"/>
              </a:lnSpc>
              <a:defRPr sz="4000">
                <a:solidFill>
                  <a:srgbClr val="213E7F"/>
                </a:solidFill>
              </a:defRPr>
            </a:lvl1pPr>
          </a:lstStyle>
          <a:p>
            <a:r>
              <a:rPr lang="de-DE" dirty="0" smtClean="0"/>
              <a:t>Click to edit Master title style</a:t>
            </a:r>
            <a:endParaRPr lang="en-US" dirty="0"/>
          </a:p>
        </p:txBody>
      </p:sp>
      <p:pic>
        <p:nvPicPr>
          <p:cNvPr id="17" name="Grafik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113" y="407988"/>
            <a:ext cx="235108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65692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  <p15:guide id="3" pos="4373" userDrawn="1">
          <p15:clr>
            <a:srgbClr val="FBAE40"/>
          </p15:clr>
        </p15:guide>
        <p15:guide id="4" pos="597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10" descr="Architektur_eingefärbt_Tite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12"/>
          <p:cNvSpPr/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noFill/>
          <a:ln w="63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 sz="1625"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Grafik 12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" y="6572091"/>
            <a:ext cx="309735" cy="285909"/>
          </a:xfrm>
          <a:prstGeom prst="rect">
            <a:avLst/>
          </a:prstGeom>
        </p:spPr>
      </p:pic>
      <p:sp>
        <p:nvSpPr>
          <p:cNvPr id="24" name="Textplatzhalter 23"/>
          <p:cNvSpPr>
            <a:spLocks noGrp="1"/>
          </p:cNvSpPr>
          <p:nvPr>
            <p:ph type="body" sz="quarter" idx="10"/>
          </p:nvPr>
        </p:nvSpPr>
        <p:spPr>
          <a:xfrm>
            <a:off x="312116" y="2965290"/>
            <a:ext cx="3907367" cy="3606800"/>
          </a:xfrm>
          <a:solidFill>
            <a:schemeClr val="bg1"/>
          </a:solidFill>
        </p:spPr>
        <p:txBody>
          <a:bodyPr lIns="468000" bIns="324000" anchor="b"/>
          <a:lstStyle>
            <a:lvl1pPr marL="371464" marR="0" indent="-371464" algn="l" defTabSz="99057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SzPct val="120000"/>
              <a:buFont typeface="+mj-lt"/>
              <a:buAutoNum type="arabicPeriod"/>
              <a:tabLst>
                <a:tab pos="1654389" algn="l"/>
              </a:tabLst>
              <a:defRPr sz="1800" b="0">
                <a:solidFill>
                  <a:schemeClr val="accent1"/>
                </a:solidFill>
              </a:defRPr>
            </a:lvl1pPr>
            <a:lvl2pPr marL="290636" indent="0">
              <a:buNone/>
              <a:defRPr/>
            </a:lvl2pPr>
            <a:lvl3pPr marL="579551" indent="0">
              <a:buNone/>
              <a:defRPr/>
            </a:lvl3pPr>
            <a:lvl4pPr marL="870188" indent="0">
              <a:buNone/>
              <a:defRPr/>
            </a:lvl4pPr>
            <a:lvl5pPr marL="1167702" indent="0">
              <a:buNone/>
              <a:defRPr/>
            </a:lvl5pPr>
          </a:lstStyle>
          <a:p>
            <a:pPr lvl="0"/>
            <a:r>
              <a:rPr lang="en-GB" altLang="de-DE" noProof="0" dirty="0" smtClean="0"/>
              <a:t>Click to edit Master text styles</a:t>
            </a:r>
            <a:endParaRPr lang="de-DE" altLang="de-DE" noProof="0" dirty="0" smtClean="0"/>
          </a:p>
        </p:txBody>
      </p:sp>
      <p:pic>
        <p:nvPicPr>
          <p:cNvPr id="8" name="Grafik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642" y="407989"/>
            <a:ext cx="23558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2867206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  <p15:guide id="3" pos="5978" userDrawn="1">
          <p15:clr>
            <a:srgbClr val="FBAE40"/>
          </p15:clr>
        </p15:guide>
        <p15:guide id="4" pos="434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rKapitel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0" descr="Architektur_eingefärbt_Tite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12"/>
          <p:cNvSpPr/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noFill/>
          <a:ln w="63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 sz="1625"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Grafik 12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" y="6572091"/>
            <a:ext cx="309735" cy="285909"/>
          </a:xfrm>
          <a:prstGeom prst="rect">
            <a:avLst/>
          </a:prstGeom>
        </p:spPr>
      </p:pic>
      <p:sp>
        <p:nvSpPr>
          <p:cNvPr id="24" name="Textplatzhalter 23"/>
          <p:cNvSpPr>
            <a:spLocks noGrp="1"/>
          </p:cNvSpPr>
          <p:nvPr>
            <p:ph type="body" sz="quarter" idx="10"/>
          </p:nvPr>
        </p:nvSpPr>
        <p:spPr>
          <a:xfrm>
            <a:off x="312116" y="2965290"/>
            <a:ext cx="3907367" cy="3606800"/>
          </a:xfrm>
          <a:solidFill>
            <a:schemeClr val="bg1"/>
          </a:solidFill>
        </p:spPr>
        <p:txBody>
          <a:bodyPr lIns="468000" bIns="324000" anchor="b"/>
          <a:lstStyle>
            <a:lvl1pPr marL="371464" marR="0" indent="-371464" algn="l" defTabSz="99057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SzPct val="120000"/>
              <a:buFont typeface="+mj-lt"/>
              <a:buAutoNum type="arabicPeriod"/>
              <a:tabLst>
                <a:tab pos="1654389" algn="l"/>
              </a:tabLst>
              <a:defRPr sz="1800" b="0">
                <a:solidFill>
                  <a:schemeClr val="accent1"/>
                </a:solidFill>
              </a:defRPr>
            </a:lvl1pPr>
            <a:lvl2pPr marL="290636" indent="0">
              <a:buNone/>
              <a:defRPr/>
            </a:lvl2pPr>
            <a:lvl3pPr marL="579551" indent="0">
              <a:buNone/>
              <a:defRPr/>
            </a:lvl3pPr>
            <a:lvl4pPr marL="870188" indent="0">
              <a:buNone/>
              <a:defRPr/>
            </a:lvl4pPr>
            <a:lvl5pPr marL="1167702" indent="0">
              <a:buNone/>
              <a:defRPr/>
            </a:lvl5pPr>
          </a:lstStyle>
          <a:p>
            <a:pPr lvl="0"/>
            <a:r>
              <a:rPr lang="en-GB" altLang="de-DE" noProof="0" dirty="0" smtClean="0"/>
              <a:t>Click to edit Master text styles</a:t>
            </a:r>
            <a:endParaRPr lang="de-DE" altLang="de-DE" noProof="0" dirty="0" smtClean="0"/>
          </a:p>
        </p:txBody>
      </p:sp>
      <p:sp>
        <p:nvSpPr>
          <p:cNvPr id="9" name="Titel 12"/>
          <p:cNvSpPr>
            <a:spLocks noGrp="1"/>
          </p:cNvSpPr>
          <p:nvPr>
            <p:ph type="title"/>
          </p:nvPr>
        </p:nvSpPr>
        <p:spPr bwMode="auto">
          <a:xfrm>
            <a:off x="467784" y="3149500"/>
            <a:ext cx="3907367" cy="189988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wrap="square" lIns="108000" bIns="144000" anchorCtr="0"/>
          <a:lstStyle>
            <a:lvl1pPr marL="0" indent="0" algn="l">
              <a:lnSpc>
                <a:spcPts val="3467"/>
              </a:lnSpc>
              <a:spcBef>
                <a:spcPct val="0"/>
              </a:spcBef>
              <a:spcAft>
                <a:spcPct val="0"/>
              </a:spcAft>
              <a:defRPr kumimoji="0" sz="4000" b="1" i="0" u="none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 smtClean="0"/>
              <a:t>Click to edit Master title style</a:t>
            </a:r>
            <a:endParaRPr lang="de-DE" dirty="0"/>
          </a:p>
        </p:txBody>
      </p:sp>
      <p:pic>
        <p:nvPicPr>
          <p:cNvPr id="8" name="Grafik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642" y="407989"/>
            <a:ext cx="23558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63237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3023" y="1052514"/>
            <a:ext cx="8987630" cy="5378450"/>
          </a:xfrm>
        </p:spPr>
        <p:txBody>
          <a:bodyPr/>
          <a:lstStyle>
            <a:lvl1pPr>
              <a:buClr>
                <a:schemeClr val="accent1"/>
              </a:buClr>
              <a:defRPr sz="1400"/>
            </a:lvl1pPr>
            <a:lvl2pPr>
              <a:buClr>
                <a:schemeClr val="accent1"/>
              </a:buClr>
              <a:defRPr sz="1400"/>
            </a:lvl2pPr>
            <a:lvl3pPr>
              <a:buClr>
                <a:schemeClr val="accent1"/>
              </a:buClr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GB" noProof="0" dirty="0" smtClean="0"/>
              <a:t>Click to edit Master text styles</a:t>
            </a:r>
            <a:endParaRPr lang="de-DE" noProof="0" dirty="0" smtClean="0"/>
          </a:p>
          <a:p>
            <a:pPr lvl="1"/>
            <a:r>
              <a:rPr lang="de-DE" noProof="0" dirty="0" smtClean="0"/>
              <a:t>Second level</a:t>
            </a:r>
          </a:p>
          <a:p>
            <a:pPr lvl="2"/>
            <a:r>
              <a:rPr lang="de-DE" noProof="0" dirty="0" smtClean="0"/>
              <a:t>Third level</a:t>
            </a:r>
          </a:p>
          <a:p>
            <a:pPr lvl="3"/>
            <a:r>
              <a:rPr lang="de-DE" noProof="0" dirty="0" smtClean="0"/>
              <a:t>Fourth level</a:t>
            </a:r>
          </a:p>
          <a:p>
            <a:pPr lvl="4"/>
            <a:r>
              <a:rPr lang="de-DE" noProof="0" dirty="0" smtClean="0"/>
              <a:t>Fifth level</a:t>
            </a:r>
            <a:endParaRPr lang="en-GB" noProof="0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52125" y="159975"/>
            <a:ext cx="9082220" cy="282129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de-DE" dirty="0" smtClean="0"/>
              <a:t>Click to add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848060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einspaltig halb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77052" y="1052513"/>
            <a:ext cx="4477200" cy="594000"/>
          </a:xfr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144000"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de-DE" sz="14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0"/>
            <a:endParaRPr lang="de-DE" noProof="0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7052" y="1646514"/>
            <a:ext cx="4475948" cy="4605062"/>
          </a:xfrm>
          <a:noFill/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lIns="108000" tIns="180000"/>
          <a:lstStyle>
            <a:lvl1pPr marL="197770" indent="-197770" algn="l" rtl="0" fontAlgn="base">
              <a:lnSpc>
                <a:spcPct val="110000"/>
              </a:lnSpc>
              <a:spcBef>
                <a:spcPts val="325"/>
              </a:spcBef>
              <a:spcAft>
                <a:spcPts val="325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tabLst>
                <a:tab pos="197770" algn="l"/>
              </a:tabLst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>
              <a:defRPr sz="1517"/>
            </a:lvl2pPr>
            <a:lvl3pPr>
              <a:defRPr sz="1517"/>
            </a:lvl3pPr>
            <a:lvl4pPr>
              <a:defRPr sz="1517"/>
            </a:lvl4pPr>
            <a:lvl5pPr>
              <a:defRPr sz="1517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0"/>
            <a:endParaRPr lang="de-DE" noProof="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1909" y="155213"/>
            <a:ext cx="9082220" cy="282129"/>
          </a:xfrm>
        </p:spPr>
        <p:txBody>
          <a:bodyPr>
            <a:spAutoFit/>
          </a:bodyPr>
          <a:lstStyle/>
          <a:p>
            <a:r>
              <a:rPr lang="en-GB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534126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einspaltig halbe SeiteKundenspezifi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77052" y="1052513"/>
            <a:ext cx="4477200" cy="594000"/>
          </a:xfr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144000" tIns="72000" rIns="108000" bIns="72000" anchor="ctr">
            <a:norm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GB" sz="1400" b="1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7052" y="1646514"/>
            <a:ext cx="4475948" cy="4605062"/>
          </a:xfrm>
          <a:noFill/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lIns="108000" tIns="180000" rIns="108000"/>
          <a:lstStyle>
            <a:lvl1pPr marL="197770" indent="-197770" algn="l" rtl="0" fontAlgn="base">
              <a:lnSpc>
                <a:spcPct val="110000"/>
              </a:lnSpc>
              <a:spcBef>
                <a:spcPts val="325"/>
              </a:spcBef>
              <a:spcAft>
                <a:spcPts val="325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tabLst>
                <a:tab pos="197770" algn="l"/>
              </a:tabLst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661" indent="-201210">
              <a:lnSpc>
                <a:spcPct val="88000"/>
              </a:lnSpc>
              <a:spcAft>
                <a:spcPts val="0"/>
              </a:spcAft>
              <a:buClr>
                <a:schemeClr val="accent1"/>
              </a:buClr>
              <a:defRPr sz="1400">
                <a:latin typeface="+mn-lt"/>
              </a:defRPr>
            </a:lvl2pPr>
            <a:lvl3pPr marL="541338" indent="-182563">
              <a:buClr>
                <a:srgbClr val="213E7F"/>
              </a:buClr>
              <a:defRPr sz="1400"/>
            </a:lvl3pPr>
            <a:lvl4pPr marL="717550" indent="-182563">
              <a:buClr>
                <a:srgbClr val="213E7F"/>
              </a:buClr>
              <a:tabLst/>
              <a:defRPr sz="1400"/>
            </a:lvl4pPr>
            <a:lvl5pPr marL="898525" indent="-180975">
              <a:buClr>
                <a:srgbClr val="213E7F"/>
              </a:buClr>
              <a:defRPr sz="1400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1908" y="157594"/>
            <a:ext cx="9082220" cy="282129"/>
          </a:xfrm>
        </p:spPr>
        <p:txBody>
          <a:bodyPr>
            <a:spAutoFit/>
          </a:bodyPr>
          <a:lstStyle/>
          <a:p>
            <a:r>
              <a:rPr lang="en-GB" dirty="0" smtClean="0"/>
              <a:t>Click to edit Master title style</a:t>
            </a:r>
            <a:endParaRPr lang="de-DE" dirty="0"/>
          </a:p>
        </p:txBody>
      </p:sp>
      <p:sp>
        <p:nvSpPr>
          <p:cNvPr id="5" name="Textplatzhalter 2"/>
          <p:cNvSpPr>
            <a:spLocks noGrp="1"/>
          </p:cNvSpPr>
          <p:nvPr>
            <p:ph type="body" idx="10"/>
          </p:nvPr>
        </p:nvSpPr>
        <p:spPr>
          <a:xfrm>
            <a:off x="4997395" y="1052513"/>
            <a:ext cx="4477200" cy="594000"/>
          </a:xfr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144000" tIns="72000" rIns="108000" bIns="72000" anchor="ctr">
            <a:norm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GB" sz="1400" b="1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11"/>
          </p:nvPr>
        </p:nvSpPr>
        <p:spPr>
          <a:xfrm>
            <a:off x="4997395" y="1646514"/>
            <a:ext cx="4475948" cy="4605062"/>
          </a:xfrm>
          <a:noFill/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lIns="108000" tIns="180000" rIns="108000"/>
          <a:lstStyle>
            <a:lvl1pPr marL="197770" indent="-197770" algn="l" rtl="0" fontAlgn="base">
              <a:lnSpc>
                <a:spcPct val="110000"/>
              </a:lnSpc>
              <a:spcBef>
                <a:spcPts val="325"/>
              </a:spcBef>
              <a:spcAft>
                <a:spcPts val="325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tabLst>
                <a:tab pos="197770" algn="l"/>
              </a:tabLst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0850" indent="-230188">
              <a:buClr>
                <a:srgbClr val="213E7F"/>
              </a:buClr>
              <a:defRPr lang="en-GB" sz="1400" noProof="0" dirty="0" smtClean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628650" indent="-177800">
              <a:buClr>
                <a:srgbClr val="213E7F"/>
              </a:buClr>
              <a:defRPr sz="1400"/>
            </a:lvl3pPr>
            <a:lvl4pPr marL="806450" indent="-177800">
              <a:buClr>
                <a:srgbClr val="213E7F"/>
              </a:buClr>
              <a:tabLst/>
              <a:defRPr sz="1400"/>
            </a:lvl4pPr>
            <a:lvl5pPr marL="984250" indent="-177800">
              <a:buClr>
                <a:srgbClr val="213E7F"/>
              </a:buClr>
              <a:defRPr sz="1400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963556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2"/>
          <p:cNvSpPr>
            <a:spLocks noGrp="1"/>
          </p:cNvSpPr>
          <p:nvPr>
            <p:ph type="title"/>
          </p:nvPr>
        </p:nvSpPr>
        <p:spPr>
          <a:xfrm>
            <a:off x="451113" y="153835"/>
            <a:ext cx="9082220" cy="282129"/>
          </a:xfrm>
        </p:spPr>
        <p:txBody>
          <a:bodyPr>
            <a:spAutoFit/>
          </a:bodyPr>
          <a:lstStyle/>
          <a:p>
            <a:r>
              <a:rPr lang="en-GB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33209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" y="6572091"/>
            <a:ext cx="309735" cy="285909"/>
          </a:xfrm>
          <a:prstGeom prst="rect">
            <a:avLst/>
          </a:prstGeom>
        </p:spPr>
      </p:pic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467784" y="6572250"/>
            <a:ext cx="9009989" cy="0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625" dirty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4344" y="1052513"/>
            <a:ext cx="9013429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err="1" smtClean="0"/>
              <a:t>Mastertextformat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bearbeiten</a:t>
            </a:r>
            <a:endParaRPr lang="en-GB" altLang="en-US" dirty="0" smtClean="0"/>
          </a:p>
          <a:p>
            <a:pPr lvl="1"/>
            <a:r>
              <a:rPr lang="en-GB" altLang="en-US" dirty="0" err="1" smtClean="0"/>
              <a:t>Zweite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Ebene</a:t>
            </a:r>
            <a:endParaRPr lang="en-GB" altLang="en-US" dirty="0" smtClean="0"/>
          </a:p>
          <a:p>
            <a:pPr lvl="2"/>
            <a:r>
              <a:rPr lang="en-GB" altLang="en-US" dirty="0" err="1" smtClean="0"/>
              <a:t>Dritte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Ebene</a:t>
            </a:r>
            <a:endParaRPr lang="en-GB" altLang="en-US" dirty="0" smtClean="0"/>
          </a:p>
          <a:p>
            <a:pPr lvl="3"/>
            <a:r>
              <a:rPr lang="en-GB" altLang="en-US" dirty="0" err="1" smtClean="0"/>
              <a:t>Vierte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Ebene</a:t>
            </a:r>
            <a:endParaRPr lang="en-GB" altLang="en-US" dirty="0" smtClean="0"/>
          </a:p>
          <a:p>
            <a:pPr lvl="4"/>
            <a:r>
              <a:rPr lang="en-GB" altLang="en-US" dirty="0" err="1" smtClean="0"/>
              <a:t>Fünfte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Ebene</a:t>
            </a:r>
            <a:endParaRPr lang="en-GB" altLang="en-US" dirty="0" smtClean="0"/>
          </a:p>
        </p:txBody>
      </p:sp>
      <p:sp>
        <p:nvSpPr>
          <p:cNvPr id="1030" name="Line 4"/>
          <p:cNvSpPr>
            <a:spLocks noChangeShapeType="1"/>
          </p:cNvSpPr>
          <p:nvPr/>
        </p:nvSpPr>
        <p:spPr bwMode="auto">
          <a:xfrm flipV="1">
            <a:off x="-7118" y="839788"/>
            <a:ext cx="9494970" cy="0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625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67784" y="406400"/>
            <a:ext cx="9082220" cy="3238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 smtClean="0"/>
              <a:t>Titleslide</a:t>
            </a:r>
            <a:endParaRPr lang="de-DE" dirty="0"/>
          </a:p>
        </p:txBody>
      </p:sp>
      <p:pic>
        <p:nvPicPr>
          <p:cNvPr id="11" name="Grafik 3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292" y="6638925"/>
            <a:ext cx="838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19010" y="6638925"/>
            <a:ext cx="1293088" cy="1524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kumimoji="0" lang="en-GB" sz="975" b="0" i="0" u="none" kern="1200" baseline="0" dirty="0" smtClean="0">
                <a:solidFill>
                  <a:srgbClr val="898989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GFT </a:t>
            </a:r>
            <a:r>
              <a:rPr kumimoji="0" lang="pl-PL" sz="975" b="0" i="0" u="none" kern="1200" baseline="0" dirty="0" smtClean="0">
                <a:solidFill>
                  <a:srgbClr val="898989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PL</a:t>
            </a:r>
            <a:endParaRPr kumimoji="0" lang="en-GB" sz="975" b="0" i="0" u="none" kern="1200" baseline="0" dirty="0" smtClean="0">
              <a:solidFill>
                <a:srgbClr val="898989"/>
              </a:solidFill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467784" y="6638926"/>
            <a:ext cx="358246" cy="142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eaLnBrk="0" hangingPunct="0">
              <a:defRPr sz="975">
                <a:solidFill>
                  <a:srgbClr val="898989"/>
                </a:solidFill>
              </a:defRPr>
            </a:lvl1pPr>
          </a:lstStyle>
          <a:p>
            <a:pPr lvl="0"/>
            <a:fld id="{C8FAFB76-8678-4312-A37B-42B2A031034D}" type="slidenum">
              <a:rPr lang="en-GB" smtClean="0"/>
              <a:pPr lvl="0"/>
              <a:t>‹#›</a:t>
            </a:fld>
            <a:endParaRPr lang="en-GB" dirty="0" smtClean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894292" y="6638926"/>
            <a:ext cx="813858" cy="14446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fld id="{6EDF1D6B-8C4D-4173-94D6-EA45DE5C76E2}" type="datetime5">
              <a:rPr kumimoji="0" lang="en-GB" sz="975" b="0" i="0" u="none" kern="1200" baseline="0" smtClean="0">
                <a:solidFill>
                  <a:srgbClr val="898989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26-Oct-15</a:t>
            </a:fld>
            <a:endParaRPr kumimoji="0" lang="en-GB" sz="975" b="0" i="0" u="none" kern="1200" baseline="0" dirty="0" smtClean="0">
              <a:solidFill>
                <a:srgbClr val="898989"/>
              </a:solidFill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0" r:id="rId1"/>
    <p:sldLayoutId id="2147486061" r:id="rId2"/>
    <p:sldLayoutId id="2147486062" r:id="rId3"/>
    <p:sldLayoutId id="2147486057" r:id="rId4"/>
    <p:sldLayoutId id="2147486058" r:id="rId5"/>
    <p:sldLayoutId id="2147486063" r:id="rId6"/>
    <p:sldLayoutId id="2147486059" r:id="rId7"/>
  </p:sldLayoutIdLst>
  <p:transition spd="slow">
    <p:push dir="u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ts val="2167"/>
        </a:lnSpc>
        <a:spcBef>
          <a:spcPct val="0"/>
        </a:spcBef>
        <a:spcAft>
          <a:spcPct val="0"/>
        </a:spcAft>
        <a:buFont typeface="+mj-lt" charset="0"/>
        <a:tabLst>
          <a:tab pos="385221" algn="l"/>
        </a:tabLst>
        <a:defRPr sz="2000" b="1" kern="1200" spc="-54">
          <a:solidFill>
            <a:schemeClr val="tx1"/>
          </a:solidFill>
          <a:latin typeface="+mj-lt"/>
          <a:ea typeface="ＭＳ Ｐゴシック" pitchFamily="34" charset="-128"/>
          <a:cs typeface="ＭＳ Ｐゴシック" charset="0"/>
        </a:defRPr>
      </a:lvl1pPr>
      <a:lvl2pPr algn="l" rtl="0" eaLnBrk="0" fontAlgn="base" hangingPunct="0">
        <a:lnSpc>
          <a:spcPts val="2167"/>
        </a:lnSpc>
        <a:spcBef>
          <a:spcPct val="0"/>
        </a:spcBef>
        <a:spcAft>
          <a:spcPct val="0"/>
        </a:spcAft>
        <a:buFont typeface="+mj-lt" charset="0"/>
        <a:tabLst>
          <a:tab pos="385221" algn="l"/>
        </a:tabLst>
        <a:defRPr sz="2167" b="1">
          <a:solidFill>
            <a:schemeClr val="tx1"/>
          </a:solidFill>
          <a:latin typeface="Arial" pitchFamily="34" charset="0"/>
          <a:ea typeface="ＭＳ Ｐゴシック" pitchFamily="34" charset="-128"/>
          <a:cs typeface="ＭＳ Ｐゴシック" charset="0"/>
        </a:defRPr>
      </a:lvl2pPr>
      <a:lvl3pPr algn="l" rtl="0" eaLnBrk="0" fontAlgn="base" hangingPunct="0">
        <a:lnSpc>
          <a:spcPts val="2167"/>
        </a:lnSpc>
        <a:spcBef>
          <a:spcPct val="0"/>
        </a:spcBef>
        <a:spcAft>
          <a:spcPct val="0"/>
        </a:spcAft>
        <a:buFont typeface="+mj-lt" charset="0"/>
        <a:tabLst>
          <a:tab pos="385221" algn="l"/>
        </a:tabLst>
        <a:defRPr sz="2167" b="1">
          <a:solidFill>
            <a:schemeClr val="tx1"/>
          </a:solidFill>
          <a:latin typeface="Arial" pitchFamily="34" charset="0"/>
          <a:ea typeface="ＭＳ Ｐゴシック" pitchFamily="34" charset="-128"/>
          <a:cs typeface="ＭＳ Ｐゴシック" charset="0"/>
        </a:defRPr>
      </a:lvl3pPr>
      <a:lvl4pPr algn="l" rtl="0" eaLnBrk="0" fontAlgn="base" hangingPunct="0">
        <a:lnSpc>
          <a:spcPts val="2167"/>
        </a:lnSpc>
        <a:spcBef>
          <a:spcPct val="0"/>
        </a:spcBef>
        <a:spcAft>
          <a:spcPct val="0"/>
        </a:spcAft>
        <a:buFont typeface="+mj-lt" charset="0"/>
        <a:tabLst>
          <a:tab pos="385221" algn="l"/>
        </a:tabLst>
        <a:defRPr sz="2167" b="1">
          <a:solidFill>
            <a:schemeClr val="tx1"/>
          </a:solidFill>
          <a:latin typeface="Arial" pitchFamily="34" charset="0"/>
          <a:ea typeface="ＭＳ Ｐゴシック" pitchFamily="34" charset="-128"/>
          <a:cs typeface="ＭＳ Ｐゴシック" charset="0"/>
        </a:defRPr>
      </a:lvl4pPr>
      <a:lvl5pPr algn="l" rtl="0" eaLnBrk="0" fontAlgn="base" hangingPunct="0">
        <a:lnSpc>
          <a:spcPts val="2167"/>
        </a:lnSpc>
        <a:spcBef>
          <a:spcPct val="0"/>
        </a:spcBef>
        <a:spcAft>
          <a:spcPct val="0"/>
        </a:spcAft>
        <a:buFont typeface="+mj-lt" charset="0"/>
        <a:tabLst>
          <a:tab pos="385221" algn="l"/>
        </a:tabLst>
        <a:defRPr sz="2167" b="1">
          <a:solidFill>
            <a:schemeClr val="tx1"/>
          </a:solidFill>
          <a:latin typeface="Arial" pitchFamily="34" charset="0"/>
          <a:ea typeface="ＭＳ Ｐゴシック" pitchFamily="34" charset="-128"/>
          <a:cs typeface="ＭＳ Ｐゴシック" charset="0"/>
        </a:defRPr>
      </a:lvl5pPr>
      <a:lvl6pPr marL="866748" indent="-371464" algn="l" rtl="0" eaLnBrk="1" fontAlgn="base" hangingPunct="1">
        <a:lnSpc>
          <a:spcPts val="2383"/>
        </a:lnSpc>
        <a:spcBef>
          <a:spcPct val="0"/>
        </a:spcBef>
        <a:spcAft>
          <a:spcPct val="0"/>
        </a:spcAft>
        <a:buAutoNum type="arabicPlain"/>
        <a:tabLst>
          <a:tab pos="385221" algn="l"/>
        </a:tabLst>
        <a:defRPr b="1">
          <a:solidFill>
            <a:schemeClr val="tx1"/>
          </a:solidFill>
          <a:latin typeface="Arial" pitchFamily="34" charset="0"/>
        </a:defRPr>
      </a:lvl6pPr>
      <a:lvl7pPr marL="1362033" indent="-371464" algn="l" rtl="0" eaLnBrk="1" fontAlgn="base" hangingPunct="1">
        <a:lnSpc>
          <a:spcPts val="2383"/>
        </a:lnSpc>
        <a:spcBef>
          <a:spcPct val="0"/>
        </a:spcBef>
        <a:spcAft>
          <a:spcPct val="0"/>
        </a:spcAft>
        <a:buAutoNum type="arabicPlain"/>
        <a:tabLst>
          <a:tab pos="385221" algn="l"/>
        </a:tabLst>
        <a:defRPr b="1">
          <a:solidFill>
            <a:schemeClr val="tx1"/>
          </a:solidFill>
          <a:latin typeface="Arial" pitchFamily="34" charset="0"/>
        </a:defRPr>
      </a:lvl7pPr>
      <a:lvl8pPr marL="1857318" indent="-371464" algn="l" rtl="0" eaLnBrk="1" fontAlgn="base" hangingPunct="1">
        <a:lnSpc>
          <a:spcPts val="2383"/>
        </a:lnSpc>
        <a:spcBef>
          <a:spcPct val="0"/>
        </a:spcBef>
        <a:spcAft>
          <a:spcPct val="0"/>
        </a:spcAft>
        <a:buAutoNum type="arabicPlain"/>
        <a:tabLst>
          <a:tab pos="385221" algn="l"/>
        </a:tabLst>
        <a:defRPr b="1">
          <a:solidFill>
            <a:schemeClr val="tx1"/>
          </a:solidFill>
          <a:latin typeface="Arial" pitchFamily="34" charset="0"/>
        </a:defRPr>
      </a:lvl8pPr>
      <a:lvl9pPr marL="2352603" indent="-371464" algn="l" rtl="0" eaLnBrk="1" fontAlgn="base" hangingPunct="1">
        <a:lnSpc>
          <a:spcPts val="2383"/>
        </a:lnSpc>
        <a:spcBef>
          <a:spcPct val="0"/>
        </a:spcBef>
        <a:spcAft>
          <a:spcPct val="0"/>
        </a:spcAft>
        <a:buAutoNum type="arabicPlain"/>
        <a:tabLst>
          <a:tab pos="385221" algn="l"/>
        </a:tabLst>
        <a:defRPr b="1">
          <a:solidFill>
            <a:schemeClr val="tx1"/>
          </a:solidFill>
          <a:latin typeface="Arial" pitchFamily="34" charset="0"/>
        </a:defRPr>
      </a:lvl9pPr>
    </p:titleStyle>
    <p:bodyStyle>
      <a:lvl1pPr marL="295795" indent="-295795" algn="l" rtl="0" eaLnBrk="0" fontAlgn="base" hangingPunct="0">
        <a:spcBef>
          <a:spcPct val="20000"/>
        </a:spcBef>
        <a:spcAft>
          <a:spcPct val="20000"/>
        </a:spcAft>
        <a:buClr>
          <a:srgbClr val="003399"/>
        </a:buClr>
        <a:buSzPct val="120000"/>
        <a:buBlip>
          <a:blip r:embed="rId12"/>
        </a:buBlip>
        <a:tabLst>
          <a:tab pos="1654389" algn="l"/>
        </a:tabLst>
        <a:defRPr sz="1400">
          <a:solidFill>
            <a:schemeClr val="tx1"/>
          </a:solidFill>
          <a:latin typeface="+mn-lt"/>
          <a:ea typeface="ＭＳ Ｐゴシック" pitchFamily="34" charset="-128"/>
          <a:cs typeface="ＭＳ Ｐゴシック" charset="0"/>
        </a:defRPr>
      </a:lvl1pPr>
      <a:lvl2pPr marL="579553" indent="-288916" algn="l" rtl="0" eaLnBrk="0" fontAlgn="base" hangingPunct="0">
        <a:spcBef>
          <a:spcPct val="20000"/>
        </a:spcBef>
        <a:spcAft>
          <a:spcPct val="20000"/>
        </a:spcAft>
        <a:buClr>
          <a:srgbClr val="003399"/>
        </a:buClr>
        <a:buSzPct val="120000"/>
        <a:buFont typeface="Wingdings" panose="05000000000000000000" pitchFamily="2" charset="2"/>
        <a:buChar char="§"/>
        <a:tabLst>
          <a:tab pos="1654389" algn="l"/>
        </a:tabLst>
        <a:defRPr sz="1400">
          <a:solidFill>
            <a:schemeClr val="tx1"/>
          </a:solidFill>
          <a:latin typeface="+mn-lt"/>
          <a:ea typeface="ＭＳ Ｐゴシック" pitchFamily="34" charset="-128"/>
        </a:defRPr>
      </a:lvl2pPr>
      <a:lvl3pPr marL="870188" indent="-290636" algn="l" rtl="0" eaLnBrk="0" fontAlgn="base" hangingPunct="0">
        <a:spcBef>
          <a:spcPct val="20000"/>
        </a:spcBef>
        <a:spcAft>
          <a:spcPct val="20000"/>
        </a:spcAft>
        <a:buClr>
          <a:srgbClr val="003399"/>
        </a:buClr>
        <a:buSzPct val="120000"/>
        <a:buFont typeface="Wingdings" panose="05000000000000000000" pitchFamily="2" charset="2"/>
        <a:buChar char="§"/>
        <a:tabLst>
          <a:tab pos="1654389" algn="l"/>
        </a:tabLst>
        <a:defRPr sz="1400">
          <a:solidFill>
            <a:schemeClr val="tx1"/>
          </a:solidFill>
          <a:latin typeface="+mn-lt"/>
          <a:ea typeface="ＭＳ Ｐゴシック" pitchFamily="34" charset="-128"/>
        </a:defRPr>
      </a:lvl3pPr>
      <a:lvl4pPr marL="1171143" indent="-300955" algn="l" rtl="0" eaLnBrk="0" fontAlgn="base" hangingPunct="0">
        <a:spcBef>
          <a:spcPct val="20000"/>
        </a:spcBef>
        <a:spcAft>
          <a:spcPct val="20000"/>
        </a:spcAft>
        <a:buClr>
          <a:srgbClr val="003399"/>
        </a:buClr>
        <a:buSzPct val="120000"/>
        <a:buFont typeface="Wingdings" panose="05000000000000000000" pitchFamily="2" charset="2"/>
        <a:buChar char="§"/>
        <a:tabLst>
          <a:tab pos="1167703" algn="l"/>
        </a:tabLst>
        <a:defRPr sz="1400">
          <a:solidFill>
            <a:schemeClr val="tx1"/>
          </a:solidFill>
          <a:latin typeface="+mn-lt"/>
          <a:ea typeface="ＭＳ Ｐゴシック" pitchFamily="34" charset="-128"/>
        </a:defRPr>
      </a:lvl4pPr>
      <a:lvl5pPr marL="1458338" indent="-290636" algn="l" rtl="0" eaLnBrk="0" fontAlgn="base" hangingPunct="0">
        <a:spcBef>
          <a:spcPct val="20000"/>
        </a:spcBef>
        <a:spcAft>
          <a:spcPct val="20000"/>
        </a:spcAft>
        <a:buClr>
          <a:srgbClr val="003399"/>
        </a:buClr>
        <a:buSzPct val="120000"/>
        <a:buFont typeface="Wingdings" panose="05000000000000000000" pitchFamily="2" charset="2"/>
        <a:buChar char="§"/>
        <a:tabLst>
          <a:tab pos="1654389" algn="l"/>
        </a:tabLst>
        <a:defRPr sz="1400">
          <a:solidFill>
            <a:schemeClr val="tx1"/>
          </a:solidFill>
          <a:latin typeface="+mn-lt"/>
          <a:ea typeface="ＭＳ Ｐゴシック" pitchFamily="34" charset="-128"/>
        </a:defRPr>
      </a:lvl5pPr>
      <a:lvl6pPr marL="2634640" indent="-201210" algn="l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tabLst>
          <a:tab pos="1654389" algn="l"/>
        </a:tabLst>
        <a:defRPr sz="1517">
          <a:solidFill>
            <a:schemeClr val="tx1"/>
          </a:solidFill>
          <a:latin typeface="+mn-lt"/>
        </a:defRPr>
      </a:lvl6pPr>
      <a:lvl7pPr marL="3129925" indent="-201210" algn="l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tabLst>
          <a:tab pos="1654389" algn="l"/>
        </a:tabLst>
        <a:defRPr sz="1517">
          <a:solidFill>
            <a:schemeClr val="tx1"/>
          </a:solidFill>
          <a:latin typeface="+mn-lt"/>
        </a:defRPr>
      </a:lvl7pPr>
      <a:lvl8pPr marL="3625209" indent="-201210" algn="l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tabLst>
          <a:tab pos="1654389" algn="l"/>
        </a:tabLst>
        <a:defRPr sz="1517">
          <a:solidFill>
            <a:schemeClr val="tx1"/>
          </a:solidFill>
          <a:latin typeface="+mn-lt"/>
        </a:defRPr>
      </a:lvl8pPr>
      <a:lvl9pPr marL="4120494" indent="-201210" algn="l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tabLst>
          <a:tab pos="1654389" algn="l"/>
        </a:tabLst>
        <a:defRPr sz="1517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iptest.net/" TargetMode="External"/><Relationship Id="rId7" Type="http://schemas.openxmlformats.org/officeDocument/2006/relationships/hyperlink" Target="http://www.testingeducation.org/BBST/testdesign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hyperlink" Target="mailto:rafal.nikiel@gft.com" TargetMode="External"/><Relationship Id="rId4" Type="http://schemas.openxmlformats.org/officeDocument/2006/relationships/hyperlink" Target="mailto:jacek.okrojek@gft.co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jacekokrojek/math.uni.lodz.p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iki.mozilla.org/Features/Release_Tracking#Almost_Definitely_in_Firefox_43" TargetMode="External"/><Relationship Id="rId5" Type="http://schemas.openxmlformats.org/officeDocument/2006/relationships/hyperlink" Target="https://quality.mozilla.org/" TargetMode="External"/><Relationship Id="rId4" Type="http://schemas.openxmlformats.org/officeDocument/2006/relationships/hyperlink" Target="https://moztrap.mozilla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15297" y="2844271"/>
            <a:ext cx="8468882" cy="1977111"/>
          </a:xfrm>
        </p:spPr>
        <p:txBody>
          <a:bodyPr/>
          <a:lstStyle/>
          <a:p>
            <a:pPr eaLnBrk="1" hangingPunct="1">
              <a:buFont typeface="+mj-lt"/>
              <a:buNone/>
              <a:defRPr/>
            </a:pPr>
            <a:r>
              <a:rPr lang="en-GB" noProof="0" dirty="0" smtClean="0">
                <a:ea typeface="MS PGothic" panose="020B0600070205080204" pitchFamily="34" charset="-128"/>
              </a:rPr>
              <a:t>Specification</a:t>
            </a:r>
            <a:r>
              <a:rPr lang="en-GB" baseline="0" noProof="0" dirty="0" smtClean="0">
                <a:ea typeface="MS PGothic" panose="020B0600070205080204" pitchFamily="34" charset="-128"/>
              </a:rPr>
              <a:t> </a:t>
            </a:r>
            <a:r>
              <a:rPr lang="en-GB" noProof="0" dirty="0" smtClean="0">
                <a:ea typeface="MS PGothic" panose="020B0600070205080204" pitchFamily="34" charset="-128"/>
              </a:rPr>
              <a:t>test techniques</a:t>
            </a:r>
            <a:endParaRPr lang="en-GB" sz="1950" noProof="0" dirty="0">
              <a:ea typeface="MS PGothic" panose="020B0600070205080204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2782" y="5001641"/>
            <a:ext cx="467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spc="-54" dirty="0">
                <a:solidFill>
                  <a:srgbClr val="213E7F"/>
                </a:solidFill>
                <a:latin typeface="+mj-lt"/>
                <a:ea typeface="MS PGothic" panose="020B0600070205080204" pitchFamily="34" charset="-128"/>
                <a:cs typeface="ＭＳ Ｐゴシック" charset="0"/>
              </a:rPr>
              <a:t>Prepared by: </a:t>
            </a:r>
            <a:r>
              <a:rPr lang="pl-PL" sz="1200" spc="-54" dirty="0">
                <a:solidFill>
                  <a:srgbClr val="213E7F"/>
                </a:solidFill>
                <a:latin typeface="+mj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pl-PL" sz="1200" spc="-54" dirty="0" smtClean="0">
                <a:solidFill>
                  <a:srgbClr val="213E7F"/>
                </a:solidFill>
                <a:latin typeface="+mj-lt"/>
                <a:ea typeface="MS PGothic" panose="020B0600070205080204" pitchFamily="34" charset="-128"/>
                <a:cs typeface="ＭＳ Ｐゴシック" charset="0"/>
              </a:rPr>
              <a:t>Jacek Okrojek</a:t>
            </a:r>
            <a:endParaRPr lang="en-GB" sz="1200" spc="-54" dirty="0">
              <a:solidFill>
                <a:srgbClr val="213E7F"/>
              </a:solidFill>
              <a:latin typeface="+mj-lt"/>
              <a:ea typeface="MS PGothic" panose="020B0600070205080204" pitchFamily="34" charset="-128"/>
              <a:cs typeface="ＭＳ Ｐゴシック" charset="0"/>
            </a:endParaRPr>
          </a:p>
          <a:p>
            <a:r>
              <a:rPr lang="pl-PL" sz="1200" spc="-54" dirty="0" smtClean="0">
                <a:solidFill>
                  <a:srgbClr val="213E7F"/>
                </a:solidFill>
                <a:latin typeface="+mj-lt"/>
                <a:ea typeface="MS PGothic" panose="020B0600070205080204" pitchFamily="34" charset="-128"/>
                <a:cs typeface="ＭＳ Ｐゴシック" charset="0"/>
              </a:rPr>
              <a:t>13 </a:t>
            </a:r>
            <a:r>
              <a:rPr lang="pl-PL" sz="1200" spc="-54" dirty="0" err="1" smtClean="0">
                <a:solidFill>
                  <a:srgbClr val="213E7F"/>
                </a:solidFill>
                <a:latin typeface="+mj-lt"/>
                <a:ea typeface="MS PGothic" panose="020B0600070205080204" pitchFamily="34" charset="-128"/>
                <a:cs typeface="ＭＳ Ｐゴシック" charset="0"/>
              </a:rPr>
              <a:t>October</a:t>
            </a:r>
            <a:r>
              <a:rPr lang="pl-PL" sz="1200" spc="-54" dirty="0" smtClean="0">
                <a:solidFill>
                  <a:srgbClr val="213E7F"/>
                </a:solidFill>
                <a:latin typeface="+mj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en-GB" sz="1200" spc="-54" dirty="0" smtClean="0">
                <a:solidFill>
                  <a:srgbClr val="213E7F"/>
                </a:solidFill>
                <a:latin typeface="+mj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en-GB" sz="1200" spc="-54" dirty="0">
                <a:solidFill>
                  <a:srgbClr val="213E7F"/>
                </a:solidFill>
                <a:latin typeface="+mj-lt"/>
                <a:ea typeface="MS PGothic" panose="020B0600070205080204" pitchFamily="34" charset="-128"/>
                <a:cs typeface="ＭＳ Ｐゴシック" charset="0"/>
              </a:rPr>
              <a:t>2015</a:t>
            </a:r>
          </a:p>
          <a:p>
            <a:r>
              <a:rPr lang="en-GB" sz="1200" spc="-54" dirty="0">
                <a:solidFill>
                  <a:srgbClr val="213E7F"/>
                </a:solidFill>
                <a:latin typeface="+mj-lt"/>
                <a:ea typeface="MS PGothic" panose="020B0600070205080204" pitchFamily="34" charset="-128"/>
                <a:cs typeface="ＭＳ Ｐゴシック" charset="0"/>
              </a:rPr>
              <a:t>Version: </a:t>
            </a:r>
            <a:r>
              <a:rPr lang="pl-PL" sz="1200" spc="-54" dirty="0">
                <a:solidFill>
                  <a:srgbClr val="213E7F"/>
                </a:solidFill>
                <a:latin typeface="+mj-lt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pl-PL" sz="1200" spc="-54" dirty="0" smtClean="0">
                <a:solidFill>
                  <a:srgbClr val="213E7F"/>
                </a:solidFill>
                <a:latin typeface="+mj-lt"/>
                <a:ea typeface="MS PGothic" panose="020B0600070205080204" pitchFamily="34" charset="-128"/>
                <a:cs typeface="ＭＳ Ｐゴシック" charset="0"/>
              </a:rPr>
              <a:t>1.0</a:t>
            </a:r>
            <a:endParaRPr lang="en-GB" sz="1200" spc="-54" dirty="0">
              <a:solidFill>
                <a:srgbClr val="213E7F"/>
              </a:solidFill>
              <a:latin typeface="+mj-lt"/>
              <a:ea typeface="MS PGothic" panose="020B0600070205080204" pitchFamily="34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507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63024" y="1052514"/>
            <a:ext cx="4217132" cy="5378450"/>
          </a:xfrm>
        </p:spPr>
        <p:txBody>
          <a:bodyPr/>
          <a:lstStyle/>
          <a:p>
            <a:r>
              <a:rPr lang="en-GB" noProof="0" dirty="0" smtClean="0"/>
              <a:t>KAHN'S LIST OF BENEFITS OF SCENARIO BASED THINKING</a:t>
            </a:r>
          </a:p>
          <a:p>
            <a:pPr lvl="1"/>
            <a:r>
              <a:rPr lang="en-GB" noProof="0" dirty="0" smtClean="0"/>
              <a:t>Call attention to the larger range of possibilities that must be considered in the analysis of the future</a:t>
            </a:r>
          </a:p>
          <a:p>
            <a:pPr lvl="1"/>
            <a:r>
              <a:rPr lang="en-GB" noProof="0" dirty="0" smtClean="0"/>
              <a:t>Dramatize and illustrate the possibilities </a:t>
            </a:r>
          </a:p>
          <a:p>
            <a:pPr lvl="1"/>
            <a:r>
              <a:rPr lang="en-GB" noProof="0" dirty="0" smtClean="0"/>
              <a:t>Force analysts to deal with details and dynamics that they might avoid if they focus on abstract considerations </a:t>
            </a:r>
          </a:p>
          <a:p>
            <a:pPr lvl="1"/>
            <a:r>
              <a:rPr lang="en-GB" noProof="0" dirty="0" smtClean="0"/>
              <a:t>Illuminate interactions of psychological, social, economic, cultural, political, and military factors, including the influence of individual personalities ... in a form that permits the comprehension of many interacting elements at once.</a:t>
            </a:r>
          </a:p>
          <a:p>
            <a:pPr lvl="1"/>
            <a:r>
              <a:rPr lang="en-GB" noProof="0" dirty="0" smtClean="0"/>
              <a:t>Consider alternative possible outcomes of certain real past and present events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2125" y="159975"/>
            <a:ext cx="9082220" cy="282129"/>
          </a:xfrm>
        </p:spPr>
        <p:txBody>
          <a:bodyPr/>
          <a:lstStyle/>
          <a:p>
            <a:r>
              <a:rPr lang="en-GB" noProof="0" dirty="0" smtClean="0"/>
              <a:t>Scenario based testing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05876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63023" y="1052514"/>
            <a:ext cx="9027051" cy="5378450"/>
          </a:xfrm>
        </p:spPr>
        <p:txBody>
          <a:bodyPr/>
          <a:lstStyle/>
          <a:p>
            <a:r>
              <a:rPr lang="en-GB" noProof="0" dirty="0" smtClean="0"/>
              <a:t>Ideal scenario test has several characteristics:</a:t>
            </a:r>
          </a:p>
          <a:p>
            <a:pPr lvl="1"/>
            <a:r>
              <a:rPr lang="en-GB" noProof="0" dirty="0" smtClean="0"/>
              <a:t>The test is based on a coherent story about how the program is used, including goals and emotions of people. </a:t>
            </a:r>
          </a:p>
          <a:p>
            <a:pPr lvl="1"/>
            <a:r>
              <a:rPr lang="en-GB" noProof="0" dirty="0" smtClean="0"/>
              <a:t>The story is credible. Stakeholders will believe that something like it probably will happen</a:t>
            </a:r>
          </a:p>
          <a:p>
            <a:pPr lvl="1"/>
            <a:r>
              <a:rPr lang="en-GB" noProof="0" dirty="0" smtClean="0"/>
              <a:t>The story is motivating. A stakeholder with influence will advocate for fixing a program that failed this test. </a:t>
            </a:r>
          </a:p>
          <a:p>
            <a:pPr lvl="1"/>
            <a:r>
              <a:rPr lang="en-GB" noProof="0" dirty="0" smtClean="0"/>
              <a:t>The story involves complexity: a complex use of the program or a complex environment or a complex set of data. </a:t>
            </a:r>
          </a:p>
          <a:p>
            <a:pPr lvl="1"/>
            <a:r>
              <a:rPr lang="en-GB" noProof="0" dirty="0" smtClean="0"/>
              <a:t>Test results are easy to evaluate. This is important for scenarios because they are complex.</a:t>
            </a:r>
          </a:p>
          <a:p>
            <a:pPr lvl="1"/>
            <a:endParaRPr lang="en-GB" noProof="0" dirty="0" smtClean="0"/>
          </a:p>
          <a:p>
            <a:r>
              <a:rPr lang="en-GB" noProof="0" dirty="0" smtClean="0"/>
              <a:t>Many test techniques tell you how the program will behave in the first few days that someone uses it. </a:t>
            </a:r>
          </a:p>
          <a:p>
            <a:pPr lvl="1"/>
            <a:r>
              <a:rPr lang="en-GB" noProof="0" dirty="0" smtClean="0"/>
              <a:t>Good scenario tests go beyond the simple uses of the program to ask whether the program is delivering the benefits it should deliver</a:t>
            </a:r>
          </a:p>
          <a:p>
            <a:pPr lvl="1"/>
            <a:r>
              <a:rPr lang="en-GB" noProof="0" dirty="0" smtClean="0"/>
              <a:t>Good scenarios often give you insight into frustrations that an experienced user will face - someone who has used the program for a few months and is now trying to do significant work with the program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2125" y="159975"/>
            <a:ext cx="9082220" cy="282129"/>
          </a:xfrm>
        </p:spPr>
        <p:txBody>
          <a:bodyPr/>
          <a:lstStyle/>
          <a:p>
            <a:r>
              <a:rPr lang="en-GB" noProof="0" dirty="0" smtClean="0"/>
              <a:t>Scenario based testing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65023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63023" y="1052514"/>
            <a:ext cx="9027051" cy="5378450"/>
          </a:xfrm>
        </p:spPr>
        <p:txBody>
          <a:bodyPr/>
          <a:lstStyle/>
          <a:p>
            <a:r>
              <a:rPr lang="pl-PL" noProof="0" dirty="0" smtClean="0"/>
              <a:t>Advantages</a:t>
            </a:r>
          </a:p>
          <a:p>
            <a:pPr lvl="1"/>
            <a:r>
              <a:rPr lang="pl-PL" dirty="0" smtClean="0"/>
              <a:t>?</a:t>
            </a:r>
            <a:endParaRPr lang="pl-PL" noProof="0" dirty="0"/>
          </a:p>
          <a:p>
            <a:endParaRPr lang="pl-PL" dirty="0" smtClean="0"/>
          </a:p>
          <a:p>
            <a:r>
              <a:rPr lang="pl-PL" noProof="0" dirty="0" smtClean="0"/>
              <a:t>Disadvantages</a:t>
            </a:r>
          </a:p>
          <a:p>
            <a:pPr lvl="1"/>
            <a:r>
              <a:rPr lang="pl-PL" dirty="0" smtClean="0"/>
              <a:t>?		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2125" y="159975"/>
            <a:ext cx="9082220" cy="282129"/>
          </a:xfrm>
        </p:spPr>
        <p:txBody>
          <a:bodyPr/>
          <a:lstStyle/>
          <a:p>
            <a:r>
              <a:rPr lang="en-GB" noProof="0" dirty="0" smtClean="0"/>
              <a:t>Scripted tests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43769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63023" y="1052514"/>
            <a:ext cx="9071322" cy="5378450"/>
          </a:xfrm>
        </p:spPr>
        <p:txBody>
          <a:bodyPr/>
          <a:lstStyle/>
          <a:p>
            <a:r>
              <a:rPr lang="en-GB" noProof="0" dirty="0" smtClean="0"/>
              <a:t>Early testing and testing approaches</a:t>
            </a:r>
          </a:p>
          <a:p>
            <a:pPr lvl="1"/>
            <a:r>
              <a:rPr lang="en-GB" noProof="0" dirty="0" smtClean="0"/>
              <a:t>Structural tests - Developer creates class or function </a:t>
            </a:r>
            <a:endParaRPr lang="en-GB" noProof="0" dirty="0" smtClean="0"/>
          </a:p>
          <a:p>
            <a:pPr lvl="1"/>
            <a:r>
              <a:rPr lang="en-GB" noProof="0" dirty="0" smtClean="0"/>
              <a:t>Domain testing – Part of the module is ready</a:t>
            </a:r>
          </a:p>
          <a:p>
            <a:pPr lvl="1"/>
            <a:r>
              <a:rPr lang="en-GB" noProof="0" dirty="0" smtClean="0"/>
              <a:t>Use case testing – Module is ready </a:t>
            </a:r>
          </a:p>
          <a:p>
            <a:pPr lvl="1"/>
            <a:r>
              <a:rPr lang="en-GB" noProof="0" dirty="0" smtClean="0"/>
              <a:t>Scenario based testing – System is ready</a:t>
            </a:r>
          </a:p>
          <a:p>
            <a:r>
              <a:rPr lang="en-GB" noProof="0" dirty="0" smtClean="0"/>
              <a:t>Early testing allows for more detailed and cost effective testing</a:t>
            </a:r>
          </a:p>
          <a:p>
            <a:pPr lvl="1"/>
            <a:r>
              <a:rPr lang="en-GB" noProof="0" dirty="0" smtClean="0"/>
              <a:t>Imagine scenario with several steps that needs to be executed several times to cover all variants of inputs</a:t>
            </a:r>
          </a:p>
          <a:p>
            <a:r>
              <a:rPr lang="en-GB" noProof="0" dirty="0" smtClean="0"/>
              <a:t>It is difficult to avoid testing s</a:t>
            </a:r>
            <a:r>
              <a:rPr lang="en-GB" noProof="0" dirty="0" smtClean="0"/>
              <a:t>ome cases at many levels – it is usually more efficient to check such cases many times then to find strategy to avoid double checking.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Testing in the software life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3133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63023" y="1052514"/>
            <a:ext cx="9071322" cy="5378450"/>
          </a:xfrm>
        </p:spPr>
        <p:txBody>
          <a:bodyPr/>
          <a:lstStyle/>
          <a:p>
            <a:r>
              <a:rPr lang="en-GB" noProof="0" dirty="0" smtClean="0"/>
              <a:t>Register yourself in </a:t>
            </a:r>
            <a:r>
              <a:rPr lang="en-GB" noProof="0" dirty="0" smtClean="0">
                <a:hlinkClick r:id="rId3"/>
              </a:rPr>
              <a:t>https://hiptest.net/</a:t>
            </a:r>
            <a:r>
              <a:rPr lang="en-GB" noProof="0" dirty="0" smtClean="0"/>
              <a:t> </a:t>
            </a:r>
          </a:p>
          <a:p>
            <a:r>
              <a:rPr lang="en-GB" noProof="0" dirty="0" smtClean="0"/>
              <a:t>Read a manual or watch introduction movie</a:t>
            </a:r>
          </a:p>
          <a:p>
            <a:r>
              <a:rPr lang="en-GB" noProof="0" dirty="0" smtClean="0"/>
              <a:t>Create project </a:t>
            </a:r>
            <a:r>
              <a:rPr lang="en-GB" noProof="0" dirty="0" err="1" smtClean="0"/>
              <a:t>RCApp</a:t>
            </a:r>
            <a:endParaRPr lang="en-GB" noProof="0" dirty="0" smtClean="0"/>
          </a:p>
          <a:p>
            <a:r>
              <a:rPr lang="en-GB" noProof="0" dirty="0" smtClean="0"/>
              <a:t>Add following project members </a:t>
            </a:r>
            <a:r>
              <a:rPr lang="en-GB" noProof="0" dirty="0" smtClean="0">
                <a:hlinkClick r:id="rId4"/>
              </a:rPr>
              <a:t>jacek.okrojek@gft.com</a:t>
            </a:r>
            <a:r>
              <a:rPr lang="en-GB" noProof="0" dirty="0" smtClean="0"/>
              <a:t>, </a:t>
            </a:r>
            <a:r>
              <a:rPr lang="en-GB" noProof="0" dirty="0" smtClean="0">
                <a:hlinkClick r:id="rId5"/>
              </a:rPr>
              <a:t>rafal.nikiel@gft.com</a:t>
            </a:r>
            <a:endParaRPr lang="en-GB" noProof="0" dirty="0" smtClean="0"/>
          </a:p>
          <a:p>
            <a:r>
              <a:rPr lang="en-GB" noProof="0" dirty="0" smtClean="0"/>
              <a:t>For each use case add separate directory</a:t>
            </a:r>
          </a:p>
          <a:p>
            <a:r>
              <a:rPr lang="en-GB" noProof="0" dirty="0" smtClean="0"/>
              <a:t>Create test cases based on specification from lesson-4 directory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Task 3</a:t>
            </a:r>
            <a:endParaRPr lang="en-GB" noProof="0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463023" y="5643716"/>
            <a:ext cx="9082220" cy="67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5795" indent="-295795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20000"/>
              <a:buBlip>
                <a:blip r:embed="rId6"/>
              </a:buBlip>
              <a:tabLst>
                <a:tab pos="1654389" algn="l"/>
              </a:tabLst>
              <a:defRPr sz="1400">
                <a:solidFill>
                  <a:schemeClr val="tx1"/>
                </a:solidFill>
                <a:latin typeface="+mn-lt"/>
                <a:ea typeface="ＭＳ Ｐゴシック" pitchFamily="34" charset="-128"/>
                <a:cs typeface="ＭＳ Ｐゴシック" charset="0"/>
              </a:defRPr>
            </a:lvl1pPr>
            <a:lvl2pPr marL="579553" indent="-288916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  <a:tabLst>
                <a:tab pos="1654389" algn="l"/>
              </a:tabLst>
              <a:defRPr sz="14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2pPr>
            <a:lvl3pPr marL="870188" indent="-290636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  <a:tabLst>
                <a:tab pos="1654389" algn="l"/>
              </a:tabLst>
              <a:defRPr sz="14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3pPr>
            <a:lvl4pPr marL="1171143" indent="-300955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  <a:tabLst>
                <a:tab pos="1167703" algn="l"/>
              </a:tabLst>
              <a:defRPr sz="14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4pPr>
            <a:lvl5pPr marL="1458338" indent="-290636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  <a:tabLst>
                <a:tab pos="1654389" algn="l"/>
              </a:tabLst>
              <a:defRPr sz="14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5pPr>
            <a:lvl6pPr marL="2634640" indent="-201210" algn="l" rtl="0" eaLnBrk="1" fontAlgn="base" hangingPunct="1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itchFamily="2" charset="2"/>
              <a:buChar char="§"/>
              <a:tabLst>
                <a:tab pos="1654389" algn="l"/>
              </a:tabLst>
              <a:defRPr sz="1950">
                <a:solidFill>
                  <a:schemeClr val="tx1"/>
                </a:solidFill>
                <a:latin typeface="+mn-lt"/>
              </a:defRPr>
            </a:lvl6pPr>
            <a:lvl7pPr marL="3129925" indent="-201210" algn="l" rtl="0" eaLnBrk="1" fontAlgn="base" hangingPunct="1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itchFamily="2" charset="2"/>
              <a:buChar char="§"/>
              <a:tabLst>
                <a:tab pos="1654389" algn="l"/>
              </a:tabLst>
              <a:defRPr sz="1950">
                <a:solidFill>
                  <a:schemeClr val="tx1"/>
                </a:solidFill>
                <a:latin typeface="+mn-lt"/>
              </a:defRPr>
            </a:lvl7pPr>
            <a:lvl8pPr marL="3625209" indent="-201210" algn="l" rtl="0" eaLnBrk="1" fontAlgn="base" hangingPunct="1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itchFamily="2" charset="2"/>
              <a:buChar char="§"/>
              <a:tabLst>
                <a:tab pos="1654389" algn="l"/>
              </a:tabLst>
              <a:defRPr sz="1950">
                <a:solidFill>
                  <a:schemeClr val="tx1"/>
                </a:solidFill>
                <a:latin typeface="+mn-lt"/>
              </a:defRPr>
            </a:lvl8pPr>
            <a:lvl9pPr marL="4120494" indent="-201210" algn="l" rtl="0" eaLnBrk="1" fontAlgn="base" hangingPunct="1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itchFamily="2" charset="2"/>
              <a:buChar char="§"/>
              <a:tabLst>
                <a:tab pos="1654389" algn="l"/>
              </a:tabLst>
              <a:defRPr sz="195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l-PL" sz="1200" b="1" kern="0" dirty="0" smtClean="0"/>
              <a:t>Additional </a:t>
            </a:r>
            <a:r>
              <a:rPr lang="pl-PL" sz="1200" b="1" kern="0" dirty="0" smtClean="0"/>
              <a:t>materials and references</a:t>
            </a:r>
            <a:endParaRPr lang="pl-PL" sz="1200" b="1" kern="0" dirty="0" smtClean="0"/>
          </a:p>
          <a:p>
            <a:pPr marL="0" indent="0">
              <a:buFontTx/>
              <a:buNone/>
            </a:pPr>
            <a:r>
              <a:rPr lang="pl-PL" sz="1200" dirty="0" smtClean="0"/>
              <a:t>Parts of this presentaton were taken from </a:t>
            </a:r>
            <a:r>
              <a:rPr lang="pl-PL" sz="1200" dirty="0" smtClean="0">
                <a:hlinkClick r:id="rId7"/>
              </a:rPr>
              <a:t>http</a:t>
            </a:r>
            <a:r>
              <a:rPr lang="pl-PL" sz="1200" dirty="0">
                <a:hlinkClick r:id="rId7"/>
              </a:rPr>
              <a:t>://www.testingeducation.org/BBST/testdesign/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10044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GB" noProof="0" smtClean="0"/>
              <a:t> </a:t>
            </a:r>
            <a:endParaRPr lang="en-GB" noProof="0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Thank you!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86920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noProof="0" dirty="0" smtClean="0"/>
              <a:t>Use case testing</a:t>
            </a:r>
          </a:p>
          <a:p>
            <a:r>
              <a:rPr lang="en-GB" noProof="0" dirty="0" smtClean="0"/>
              <a:t>Scenario based testing</a:t>
            </a:r>
          </a:p>
          <a:p>
            <a:r>
              <a:rPr lang="en-GB" noProof="0" dirty="0" smtClean="0"/>
              <a:t>Test case</a:t>
            </a:r>
          </a:p>
          <a:p>
            <a:r>
              <a:rPr lang="en-GB" noProof="0" dirty="0" smtClean="0"/>
              <a:t>Summary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452125" y="5643716"/>
            <a:ext cx="9082220" cy="67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5795" indent="-295795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20000"/>
              <a:buBlip>
                <a:blip r:embed="rId3"/>
              </a:buBlip>
              <a:tabLst>
                <a:tab pos="1654389" algn="l"/>
              </a:tabLst>
              <a:defRPr sz="1400">
                <a:solidFill>
                  <a:schemeClr val="tx1"/>
                </a:solidFill>
                <a:latin typeface="+mn-lt"/>
                <a:ea typeface="ＭＳ Ｐゴシック" pitchFamily="34" charset="-128"/>
                <a:cs typeface="ＭＳ Ｐゴシック" charset="0"/>
              </a:defRPr>
            </a:lvl1pPr>
            <a:lvl2pPr marL="579553" indent="-288916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  <a:tabLst>
                <a:tab pos="1654389" algn="l"/>
              </a:tabLst>
              <a:defRPr sz="14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2pPr>
            <a:lvl3pPr marL="870188" indent="-290636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  <a:tabLst>
                <a:tab pos="1654389" algn="l"/>
              </a:tabLst>
              <a:defRPr sz="14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3pPr>
            <a:lvl4pPr marL="1171143" indent="-300955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  <a:tabLst>
                <a:tab pos="1167703" algn="l"/>
              </a:tabLst>
              <a:defRPr sz="14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4pPr>
            <a:lvl5pPr marL="1458338" indent="-290636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  <a:tabLst>
                <a:tab pos="1654389" algn="l"/>
              </a:tabLst>
              <a:defRPr sz="14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5pPr>
            <a:lvl6pPr marL="2634640" indent="-201210" algn="l" rtl="0" eaLnBrk="1" fontAlgn="base" hangingPunct="1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itchFamily="2" charset="2"/>
              <a:buChar char="§"/>
              <a:tabLst>
                <a:tab pos="1654389" algn="l"/>
              </a:tabLst>
              <a:defRPr sz="1950">
                <a:solidFill>
                  <a:schemeClr val="tx1"/>
                </a:solidFill>
                <a:latin typeface="+mn-lt"/>
              </a:defRPr>
            </a:lvl6pPr>
            <a:lvl7pPr marL="3129925" indent="-201210" algn="l" rtl="0" eaLnBrk="1" fontAlgn="base" hangingPunct="1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itchFamily="2" charset="2"/>
              <a:buChar char="§"/>
              <a:tabLst>
                <a:tab pos="1654389" algn="l"/>
              </a:tabLst>
              <a:defRPr sz="1950">
                <a:solidFill>
                  <a:schemeClr val="tx1"/>
                </a:solidFill>
                <a:latin typeface="+mn-lt"/>
              </a:defRPr>
            </a:lvl7pPr>
            <a:lvl8pPr marL="3625209" indent="-201210" algn="l" rtl="0" eaLnBrk="1" fontAlgn="base" hangingPunct="1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itchFamily="2" charset="2"/>
              <a:buChar char="§"/>
              <a:tabLst>
                <a:tab pos="1654389" algn="l"/>
              </a:tabLst>
              <a:defRPr sz="1950">
                <a:solidFill>
                  <a:schemeClr val="tx1"/>
                </a:solidFill>
                <a:latin typeface="+mn-lt"/>
              </a:defRPr>
            </a:lvl8pPr>
            <a:lvl9pPr marL="4120494" indent="-201210" algn="l" rtl="0" eaLnBrk="1" fontAlgn="base" hangingPunct="1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itchFamily="2" charset="2"/>
              <a:buChar char="§"/>
              <a:tabLst>
                <a:tab pos="1654389" algn="l"/>
              </a:tabLst>
              <a:defRPr sz="195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l-PL" sz="1200" b="1" kern="0" dirty="0" err="1" smtClean="0"/>
              <a:t>Additional</a:t>
            </a:r>
            <a:r>
              <a:rPr lang="pl-PL" sz="1200" b="1" kern="0" dirty="0" smtClean="0"/>
              <a:t> materials </a:t>
            </a:r>
          </a:p>
          <a:p>
            <a:pPr marL="0" indent="0">
              <a:buFontTx/>
              <a:buNone/>
            </a:pPr>
            <a:r>
              <a:rPr lang="en-US" sz="1200" kern="0" dirty="0" smtClean="0">
                <a:hlinkClick r:id="rId4"/>
              </a:rPr>
              <a:t>https</a:t>
            </a:r>
            <a:r>
              <a:rPr lang="en-US" sz="1200" kern="0" dirty="0">
                <a:hlinkClick r:id="rId4"/>
              </a:rPr>
              <a:t>://</a:t>
            </a:r>
            <a:r>
              <a:rPr lang="en-US" sz="1200" kern="0" dirty="0" smtClean="0">
                <a:hlinkClick r:id="rId4"/>
              </a:rPr>
              <a:t>github.com/jacekokrojek/math.uni.lodz.pl</a:t>
            </a:r>
            <a:endParaRPr lang="pl-PL" sz="1200" kern="0" dirty="0" smtClean="0"/>
          </a:p>
          <a:p>
            <a:pPr marL="0" indent="0">
              <a:buFontTx/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05793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63023" y="1052514"/>
            <a:ext cx="3774680" cy="5378450"/>
          </a:xfrm>
        </p:spPr>
        <p:txBody>
          <a:bodyPr/>
          <a:lstStyle/>
          <a:p>
            <a:r>
              <a:rPr lang="en-GB" noProof="0" dirty="0" smtClean="0"/>
              <a:t>Use cases are common method to describe system functions.</a:t>
            </a:r>
          </a:p>
          <a:p>
            <a:r>
              <a:rPr lang="en-GB" noProof="0" dirty="0" smtClean="0"/>
              <a:t>A use cases specifies a sequence of actions, including variants, that the system can perform and that yields an observable result of value to a particular actor</a:t>
            </a:r>
          </a:p>
          <a:p>
            <a:r>
              <a:rPr lang="en-GB" noProof="0" dirty="0" smtClean="0"/>
              <a:t>Each use cases should be covered at least by one test however usually one test case in not enough.</a:t>
            </a:r>
          </a:p>
          <a:p>
            <a:r>
              <a:rPr lang="en-GB" noProof="0" dirty="0" smtClean="0"/>
              <a:t>Concepts within the use case:</a:t>
            </a:r>
          </a:p>
          <a:p>
            <a:pPr lvl="1"/>
            <a:r>
              <a:rPr lang="en-GB" noProof="0" dirty="0" smtClean="0"/>
              <a:t>Actor: a person, process or external system that interacts with your product.</a:t>
            </a:r>
          </a:p>
          <a:p>
            <a:pPr lvl="1"/>
            <a:r>
              <a:rPr lang="en-GB" noProof="0" dirty="0" smtClean="0"/>
              <a:t>Action: An action results in a change of state and is realized by sending a message to an object or modifying a value in an attribute.</a:t>
            </a:r>
          </a:p>
          <a:p>
            <a:pPr lvl="1"/>
            <a:r>
              <a:rPr lang="en-GB" noProof="0" dirty="0" smtClean="0"/>
              <a:t>Goal: The goal is to reach a desired state of the system.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Use case testing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263" y="944786"/>
            <a:ext cx="3595779" cy="548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3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63024" y="1052514"/>
            <a:ext cx="4217132" cy="5378450"/>
          </a:xfrm>
        </p:spPr>
        <p:txBody>
          <a:bodyPr/>
          <a:lstStyle/>
          <a:p>
            <a:r>
              <a:rPr lang="en-GB" noProof="0" dirty="0" smtClean="0"/>
              <a:t>Use cases can be defined as</a:t>
            </a:r>
          </a:p>
          <a:p>
            <a:pPr lvl="1"/>
            <a:r>
              <a:rPr lang="en-GB" noProof="0" dirty="0" smtClean="0"/>
              <a:t>Informal text</a:t>
            </a:r>
          </a:p>
          <a:p>
            <a:pPr lvl="1"/>
            <a:r>
              <a:rPr lang="en-GB" noProof="0" dirty="0" smtClean="0"/>
              <a:t>Using Alistair Cockburn template</a:t>
            </a:r>
          </a:p>
          <a:p>
            <a:pPr lvl="1"/>
            <a:r>
              <a:rPr lang="en-GB" noProof="0" dirty="0" smtClean="0"/>
              <a:t>Flow chart</a:t>
            </a:r>
          </a:p>
          <a:p>
            <a:pPr lvl="1"/>
            <a:r>
              <a:rPr lang="en-GB" noProof="0" dirty="0" smtClean="0"/>
              <a:t>State diagrams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2125" y="159975"/>
            <a:ext cx="9082220" cy="282129"/>
          </a:xfrm>
        </p:spPr>
        <p:txBody>
          <a:bodyPr/>
          <a:lstStyle/>
          <a:p>
            <a:r>
              <a:rPr lang="en-GB" noProof="0" dirty="0" smtClean="0"/>
              <a:t>Use case testing</a:t>
            </a:r>
            <a:endParaRPr lang="en-GB" noProof="0" dirty="0"/>
          </a:p>
        </p:txBody>
      </p: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993235" y="1060450"/>
            <a:ext cx="4217132" cy="537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5795" indent="-295795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20000"/>
              <a:buBlip>
                <a:blip r:embed="rId3"/>
              </a:buBlip>
              <a:tabLst>
                <a:tab pos="1654389" algn="l"/>
              </a:tabLst>
              <a:defRPr sz="1400">
                <a:solidFill>
                  <a:schemeClr val="tx1"/>
                </a:solidFill>
                <a:latin typeface="+mn-lt"/>
                <a:ea typeface="ＭＳ Ｐゴシック" pitchFamily="34" charset="-128"/>
                <a:cs typeface="ＭＳ Ｐゴシック" charset="0"/>
              </a:defRPr>
            </a:lvl1pPr>
            <a:lvl2pPr marL="579553" indent="-288916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  <a:tabLst>
                <a:tab pos="1654389" algn="l"/>
              </a:tabLst>
              <a:defRPr sz="14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2pPr>
            <a:lvl3pPr marL="870188" indent="-290636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  <a:tabLst>
                <a:tab pos="1654389" algn="l"/>
              </a:tabLst>
              <a:defRPr sz="14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3pPr>
            <a:lvl4pPr marL="1171143" indent="-300955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  <a:tabLst>
                <a:tab pos="1167703" algn="l"/>
              </a:tabLst>
              <a:defRPr sz="14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4pPr>
            <a:lvl5pPr marL="1458338" indent="-290636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  <a:tabLst>
                <a:tab pos="1654389" algn="l"/>
              </a:tabLst>
              <a:defRPr sz="14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5pPr>
            <a:lvl6pPr marL="2634640" indent="-201210" algn="l" rtl="0" eaLnBrk="1" fontAlgn="base" hangingPunct="1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itchFamily="2" charset="2"/>
              <a:buChar char="§"/>
              <a:tabLst>
                <a:tab pos="1654389" algn="l"/>
              </a:tabLst>
              <a:defRPr sz="1950">
                <a:solidFill>
                  <a:schemeClr val="tx1"/>
                </a:solidFill>
                <a:latin typeface="+mn-lt"/>
              </a:defRPr>
            </a:lvl6pPr>
            <a:lvl7pPr marL="3129925" indent="-201210" algn="l" rtl="0" eaLnBrk="1" fontAlgn="base" hangingPunct="1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itchFamily="2" charset="2"/>
              <a:buChar char="§"/>
              <a:tabLst>
                <a:tab pos="1654389" algn="l"/>
              </a:tabLst>
              <a:defRPr sz="1950">
                <a:solidFill>
                  <a:schemeClr val="tx1"/>
                </a:solidFill>
                <a:latin typeface="+mn-lt"/>
              </a:defRPr>
            </a:lvl7pPr>
            <a:lvl8pPr marL="3625209" indent="-201210" algn="l" rtl="0" eaLnBrk="1" fontAlgn="base" hangingPunct="1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itchFamily="2" charset="2"/>
              <a:buChar char="§"/>
              <a:tabLst>
                <a:tab pos="1654389" algn="l"/>
              </a:tabLst>
              <a:defRPr sz="1950">
                <a:solidFill>
                  <a:schemeClr val="tx1"/>
                </a:solidFill>
                <a:latin typeface="+mn-lt"/>
              </a:defRPr>
            </a:lvl8pPr>
            <a:lvl9pPr marL="4120494" indent="-201210" algn="l" rtl="0" eaLnBrk="1" fontAlgn="base" hangingPunct="1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itchFamily="2" charset="2"/>
              <a:buChar char="§"/>
              <a:tabLst>
                <a:tab pos="1654389" algn="l"/>
              </a:tabLst>
              <a:defRPr sz="195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>
              <a:buFont typeface="Wingdings" panose="05000000000000000000" pitchFamily="2" charset="2"/>
              <a:buNone/>
            </a:pPr>
            <a:r>
              <a:rPr lang="en-GB" b="1" kern="0" dirty="0" smtClean="0"/>
              <a:t>Use Case:</a:t>
            </a:r>
            <a:r>
              <a:rPr lang="en-GB" kern="0" dirty="0" smtClean="0"/>
              <a:t> Register</a:t>
            </a: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GB" b="1" kern="0" dirty="0" smtClean="0"/>
              <a:t>Goal in Context:</a:t>
            </a:r>
            <a:r>
              <a:rPr lang="en-GB" kern="0" dirty="0" smtClean="0"/>
              <a:t> Conference participant would like to stay in touch with potential employer</a:t>
            </a: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GB" b="1" kern="0" dirty="0" smtClean="0"/>
              <a:t>Preconditions:</a:t>
            </a:r>
            <a:r>
              <a:rPr lang="en-GB" kern="0" dirty="0" smtClean="0"/>
              <a:t> No</a:t>
            </a: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GB" b="1" kern="0" dirty="0" smtClean="0"/>
              <a:t>Success End Condition:</a:t>
            </a:r>
            <a:r>
              <a:rPr lang="en-GB" kern="0" dirty="0" smtClean="0"/>
              <a:t> Contact details stored</a:t>
            </a: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GB" b="1" kern="0" dirty="0" smtClean="0"/>
              <a:t>Failed End Condition:</a:t>
            </a:r>
            <a:r>
              <a:rPr lang="en-GB" kern="0" dirty="0" smtClean="0"/>
              <a:t> Contact details not stored</a:t>
            </a:r>
            <a:endParaRPr lang="pl-PL" kern="0" dirty="0" smtClean="0"/>
          </a:p>
          <a:p>
            <a:pPr marL="0" lvl="1" indent="0">
              <a:buFont typeface="Wingdings" panose="05000000000000000000" pitchFamily="2" charset="2"/>
              <a:buNone/>
            </a:pPr>
            <a:endParaRPr lang="en-GB" kern="0" dirty="0" smtClean="0"/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GB" b="1" kern="0" dirty="0" smtClean="0"/>
              <a:t>MAIN SUCCESS SCENARIO</a:t>
            </a:r>
            <a:endParaRPr lang="en-GB" kern="0" dirty="0" smtClean="0"/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GB" kern="0" dirty="0" smtClean="0"/>
              <a:t>1. Participant press 'Stay in touch'</a:t>
            </a: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GB" kern="0" dirty="0" smtClean="0"/>
              <a:t>2. Participant enters all his contact details</a:t>
            </a: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GB" kern="0" dirty="0" smtClean="0"/>
              <a:t>3. Participant submits form</a:t>
            </a:r>
          </a:p>
          <a:p>
            <a:pPr marL="0" lvl="1" indent="0">
              <a:buFont typeface="Wingdings" panose="05000000000000000000" pitchFamily="2" charset="2"/>
              <a:buNone/>
            </a:pPr>
            <a:endParaRPr lang="en-GB" kern="0" dirty="0" smtClean="0"/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GB" b="1" kern="0" dirty="0" smtClean="0"/>
              <a:t>EXTENSIONS</a:t>
            </a: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GB" kern="0" dirty="0" smtClean="0"/>
              <a:t>2</a:t>
            </a:r>
            <a:r>
              <a:rPr lang="pl-PL" kern="0" dirty="0"/>
              <a:t>a</a:t>
            </a:r>
            <a:r>
              <a:rPr lang="en-GB" kern="0" dirty="0" smtClean="0"/>
              <a:t>. Invalid email address</a:t>
            </a: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GB" kern="0" dirty="0" smtClean="0"/>
              <a:t>2</a:t>
            </a:r>
            <a:r>
              <a:rPr lang="pl-PL" kern="0" dirty="0" smtClean="0"/>
              <a:t>a</a:t>
            </a:r>
            <a:r>
              <a:rPr lang="en-GB" kern="0" dirty="0" smtClean="0"/>
              <a:t>1. Pop up is shown</a:t>
            </a:r>
            <a:endParaRPr lang="pl-PL" kern="0" dirty="0" smtClean="0"/>
          </a:p>
          <a:p>
            <a:pPr marL="0" lvl="1" indent="0">
              <a:buFont typeface="Wingdings" panose="05000000000000000000" pitchFamily="2" charset="2"/>
              <a:buNone/>
            </a:pPr>
            <a:endParaRPr lang="pl-PL" kern="0" dirty="0"/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pl-PL" kern="0" dirty="0" smtClean="0"/>
              <a:t>3a. Candidate abort action</a:t>
            </a:r>
            <a:endParaRPr lang="en-GB" kern="0" dirty="0" smtClean="0"/>
          </a:p>
          <a:p>
            <a:pPr marL="290637" lvl="1" indent="0">
              <a:buFont typeface="Wingdings" panose="05000000000000000000" pitchFamily="2" charset="2"/>
              <a:buNone/>
            </a:pPr>
            <a:endParaRPr lang="pl-PL" kern="0" dirty="0" smtClean="0"/>
          </a:p>
          <a:p>
            <a:endParaRPr lang="pl-PL" kern="0" dirty="0" smtClean="0"/>
          </a:p>
          <a:p>
            <a:pPr lvl="2"/>
            <a:endParaRPr lang="pl-PL" kern="0" dirty="0" smtClean="0"/>
          </a:p>
          <a:p>
            <a:pPr lvl="2"/>
            <a:endParaRPr lang="en-GB" kern="0" dirty="0" smtClean="0"/>
          </a:p>
          <a:p>
            <a:pPr marL="0" indent="0">
              <a:buFontTx/>
              <a:buNone/>
            </a:pPr>
            <a:endParaRPr lang="en-GB" kern="0" dirty="0" smtClean="0"/>
          </a:p>
          <a:p>
            <a:pPr marL="0" indent="0">
              <a:buFontTx/>
              <a:buNone/>
            </a:pPr>
            <a:endParaRPr lang="en-GB" kern="0" dirty="0" smtClean="0"/>
          </a:p>
          <a:p>
            <a:endParaRPr lang="en-GB" kern="0" dirty="0" smtClean="0"/>
          </a:p>
          <a:p>
            <a:pPr marL="0" indent="0">
              <a:buFontTx/>
              <a:buNone/>
            </a:pPr>
            <a:endParaRPr lang="en-GB" sz="1100" kern="0" baseline="30000" dirty="0" smtClean="0"/>
          </a:p>
          <a:p>
            <a:pPr marL="0" indent="0">
              <a:buFontTx/>
              <a:buNone/>
            </a:pPr>
            <a:endParaRPr lang="en-GB" sz="1100" kern="0" baseline="30000" dirty="0" smtClean="0"/>
          </a:p>
          <a:p>
            <a:pPr lvl="1"/>
            <a:endParaRPr lang="en-GB" sz="1100" kern="0" dirty="0" smtClean="0"/>
          </a:p>
          <a:p>
            <a:endParaRPr lang="en-GB" sz="1100" b="1" kern="0" dirty="0" smtClean="0"/>
          </a:p>
          <a:p>
            <a:pPr marL="0" indent="0">
              <a:buFontTx/>
              <a:buNone/>
            </a:pPr>
            <a:endParaRPr lang="en-GB" kern="0" dirty="0" smtClean="0"/>
          </a:p>
          <a:p>
            <a:endParaRPr lang="en-GB" kern="0" dirty="0" smtClean="0"/>
          </a:p>
          <a:p>
            <a:pPr lvl="1"/>
            <a:endParaRPr lang="en-GB" kern="0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50" y="2716214"/>
            <a:ext cx="3495675" cy="3714750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 bwMode="auto">
          <a:xfrm flipH="1" flipV="1">
            <a:off x="1282775" y="5215144"/>
            <a:ext cx="855407" cy="835742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Elbow Connector 60"/>
          <p:cNvCxnSpPr/>
          <p:nvPr/>
        </p:nvCxnSpPr>
        <p:spPr bwMode="auto">
          <a:xfrm rot="10800000">
            <a:off x="1087866" y="5431454"/>
            <a:ext cx="1032389" cy="632134"/>
          </a:xfrm>
          <a:prstGeom prst="bentConnector3">
            <a:avLst>
              <a:gd name="adj1" fmla="val 99524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 bwMode="auto">
          <a:xfrm flipV="1">
            <a:off x="2678956" y="5431454"/>
            <a:ext cx="1032387" cy="632135"/>
          </a:xfrm>
          <a:prstGeom prst="bentConnector3">
            <a:avLst>
              <a:gd name="adj1" fmla="val 100476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 bwMode="auto">
          <a:xfrm flipV="1">
            <a:off x="2453199" y="5431454"/>
            <a:ext cx="0" cy="31606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 bwMode="auto">
          <a:xfrm rot="5400000" flipH="1" flipV="1">
            <a:off x="897967" y="4149598"/>
            <a:ext cx="788894" cy="409099"/>
          </a:xfrm>
          <a:prstGeom prst="bentConnector3">
            <a:avLst>
              <a:gd name="adj1" fmla="val 10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 bwMode="auto">
          <a:xfrm rot="16200000" flipV="1">
            <a:off x="1912053" y="4126945"/>
            <a:ext cx="752842" cy="394447"/>
          </a:xfrm>
          <a:prstGeom prst="bentConnector3">
            <a:avLst>
              <a:gd name="adj1" fmla="val 100013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 bwMode="auto">
          <a:xfrm rot="16200000" flipV="1">
            <a:off x="2526505" y="3123768"/>
            <a:ext cx="752842" cy="394447"/>
          </a:xfrm>
          <a:prstGeom prst="bentConnector3">
            <a:avLst>
              <a:gd name="adj1" fmla="val 100013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 bwMode="auto">
          <a:xfrm>
            <a:off x="2064728" y="3893956"/>
            <a:ext cx="914399" cy="597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 bwMode="auto">
          <a:xfrm rot="5400000" flipH="1" flipV="1">
            <a:off x="2904254" y="3180556"/>
            <a:ext cx="788896" cy="297671"/>
          </a:xfrm>
          <a:prstGeom prst="bentConnector3">
            <a:avLst>
              <a:gd name="adj1" fmla="val 99242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 bwMode="auto">
          <a:xfrm rot="16200000" flipV="1">
            <a:off x="3275060" y="4121766"/>
            <a:ext cx="752842" cy="394447"/>
          </a:xfrm>
          <a:prstGeom prst="bentConnector3">
            <a:avLst>
              <a:gd name="adj1" fmla="val 100013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 bwMode="auto">
          <a:xfrm flipH="1">
            <a:off x="642268" y="2934943"/>
            <a:ext cx="156756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 bwMode="auto">
          <a:xfrm rot="16200000" flipH="1">
            <a:off x="-305667" y="3882877"/>
            <a:ext cx="3268611" cy="1372741"/>
          </a:xfrm>
          <a:prstGeom prst="bentConnector3">
            <a:avLst>
              <a:gd name="adj1" fmla="val 99928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 bwMode="auto">
          <a:xfrm rot="5400000">
            <a:off x="1927130" y="3669114"/>
            <a:ext cx="3200194" cy="1731855"/>
          </a:xfrm>
          <a:prstGeom prst="bentConnector3">
            <a:avLst>
              <a:gd name="adj1" fmla="val 100003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 bwMode="auto">
          <a:xfrm flipH="1">
            <a:off x="3948812" y="2934943"/>
            <a:ext cx="444342" cy="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 bwMode="auto">
          <a:xfrm flipH="1">
            <a:off x="732692" y="3899932"/>
            <a:ext cx="77318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 bwMode="auto">
          <a:xfrm rot="16200000" flipH="1">
            <a:off x="304494" y="4322156"/>
            <a:ext cx="2239144" cy="1382747"/>
          </a:xfrm>
          <a:prstGeom prst="bentConnector3">
            <a:avLst>
              <a:gd name="adj1" fmla="val 100196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00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63024" y="1052514"/>
            <a:ext cx="4217132" cy="5378450"/>
          </a:xfrm>
        </p:spPr>
        <p:txBody>
          <a:bodyPr/>
          <a:lstStyle/>
          <a:p>
            <a:r>
              <a:rPr lang="en-GB" noProof="0" dirty="0" smtClean="0"/>
              <a:t>In case of informal text</a:t>
            </a:r>
          </a:p>
          <a:p>
            <a:pPr lvl="1"/>
            <a:r>
              <a:rPr lang="en-GB" noProof="0" dirty="0" smtClean="0"/>
              <a:t>Brainstorm and list the primary actors</a:t>
            </a:r>
          </a:p>
          <a:p>
            <a:pPr lvl="1"/>
            <a:r>
              <a:rPr lang="en-GB" noProof="0" dirty="0" smtClean="0"/>
              <a:t>Brainstorm and exhaustively list user goals for the system</a:t>
            </a:r>
          </a:p>
          <a:p>
            <a:pPr lvl="1"/>
            <a:r>
              <a:rPr lang="en-GB" noProof="0" dirty="0" smtClean="0"/>
              <a:t>Capture the summary goals (higher-level goals, which include several sub-goals. These capture the meaningful benefits offered by the system).</a:t>
            </a:r>
          </a:p>
          <a:p>
            <a:pPr lvl="1"/>
            <a:r>
              <a:rPr lang="en-GB" noProof="0" dirty="0" smtClean="0"/>
              <a:t>Select one use case to expand.</a:t>
            </a:r>
          </a:p>
          <a:p>
            <a:pPr lvl="1"/>
            <a:r>
              <a:rPr lang="en-GB" noProof="0" dirty="0" smtClean="0"/>
              <a:t>Capture stakeholders and interests, preconditions and guarantees.</a:t>
            </a:r>
          </a:p>
          <a:p>
            <a:pPr lvl="1"/>
            <a:r>
              <a:rPr lang="en-GB" noProof="0" dirty="0" smtClean="0"/>
              <a:t>Write the main success scenario.</a:t>
            </a:r>
          </a:p>
          <a:p>
            <a:pPr lvl="1"/>
            <a:r>
              <a:rPr lang="en-GB" noProof="0" dirty="0" smtClean="0"/>
              <a:t>Brainstorm and exhaustively list extension conditions (such as alternate sequences to achieve the same result, or sequences that lead to failure.)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2125" y="159975"/>
            <a:ext cx="9082220" cy="282129"/>
          </a:xfrm>
        </p:spPr>
        <p:txBody>
          <a:bodyPr/>
          <a:lstStyle/>
          <a:p>
            <a:r>
              <a:rPr lang="en-GB" noProof="0" dirty="0" smtClean="0"/>
              <a:t>Use case testing</a:t>
            </a:r>
            <a:endParaRPr lang="en-GB" noProof="0" dirty="0"/>
          </a:p>
        </p:txBody>
      </p: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993235" y="1060450"/>
            <a:ext cx="4217132" cy="537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5795" indent="-295795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20000"/>
              <a:buBlip>
                <a:blip r:embed="rId3"/>
              </a:buBlip>
              <a:tabLst>
                <a:tab pos="1654389" algn="l"/>
              </a:tabLst>
              <a:defRPr sz="1400">
                <a:solidFill>
                  <a:schemeClr val="tx1"/>
                </a:solidFill>
                <a:latin typeface="+mn-lt"/>
                <a:ea typeface="ＭＳ Ｐゴシック" pitchFamily="34" charset="-128"/>
                <a:cs typeface="ＭＳ Ｐゴシック" charset="0"/>
              </a:defRPr>
            </a:lvl1pPr>
            <a:lvl2pPr marL="579553" indent="-288916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  <a:tabLst>
                <a:tab pos="1654389" algn="l"/>
              </a:tabLst>
              <a:defRPr sz="14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2pPr>
            <a:lvl3pPr marL="870188" indent="-290636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  <a:tabLst>
                <a:tab pos="1654389" algn="l"/>
              </a:tabLst>
              <a:defRPr sz="14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3pPr>
            <a:lvl4pPr marL="1171143" indent="-300955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  <a:tabLst>
                <a:tab pos="1167703" algn="l"/>
              </a:tabLst>
              <a:defRPr sz="14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4pPr>
            <a:lvl5pPr marL="1458338" indent="-290636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  <a:tabLst>
                <a:tab pos="1654389" algn="l"/>
              </a:tabLst>
              <a:defRPr sz="14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5pPr>
            <a:lvl6pPr marL="2634640" indent="-201210" algn="l" rtl="0" eaLnBrk="1" fontAlgn="base" hangingPunct="1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itchFamily="2" charset="2"/>
              <a:buChar char="§"/>
              <a:tabLst>
                <a:tab pos="1654389" algn="l"/>
              </a:tabLst>
              <a:defRPr sz="1950">
                <a:solidFill>
                  <a:schemeClr val="tx1"/>
                </a:solidFill>
                <a:latin typeface="+mn-lt"/>
              </a:defRPr>
            </a:lvl6pPr>
            <a:lvl7pPr marL="3129925" indent="-201210" algn="l" rtl="0" eaLnBrk="1" fontAlgn="base" hangingPunct="1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itchFamily="2" charset="2"/>
              <a:buChar char="§"/>
              <a:tabLst>
                <a:tab pos="1654389" algn="l"/>
              </a:tabLst>
              <a:defRPr sz="1950">
                <a:solidFill>
                  <a:schemeClr val="tx1"/>
                </a:solidFill>
                <a:latin typeface="+mn-lt"/>
              </a:defRPr>
            </a:lvl7pPr>
            <a:lvl8pPr marL="3625209" indent="-201210" algn="l" rtl="0" eaLnBrk="1" fontAlgn="base" hangingPunct="1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itchFamily="2" charset="2"/>
              <a:buChar char="§"/>
              <a:tabLst>
                <a:tab pos="1654389" algn="l"/>
              </a:tabLst>
              <a:defRPr sz="1950">
                <a:solidFill>
                  <a:schemeClr val="tx1"/>
                </a:solidFill>
                <a:latin typeface="+mn-lt"/>
              </a:defRPr>
            </a:lvl8pPr>
            <a:lvl9pPr marL="4120494" indent="-201210" algn="l" rtl="0" eaLnBrk="1" fontAlgn="base" hangingPunct="1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itchFamily="2" charset="2"/>
              <a:buChar char="§"/>
              <a:tabLst>
                <a:tab pos="1654389" algn="l"/>
              </a:tabLst>
              <a:defRPr sz="195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>
              <a:buNone/>
            </a:pPr>
            <a:r>
              <a:rPr lang="en-GB" b="1" kern="0" dirty="0" smtClean="0"/>
              <a:t>Use Case:</a:t>
            </a:r>
            <a:r>
              <a:rPr lang="en-GB" kern="0" dirty="0" smtClean="0"/>
              <a:t> </a:t>
            </a:r>
            <a:r>
              <a:rPr lang="en-GB" dirty="0"/>
              <a:t>Submitting form with user data.</a:t>
            </a:r>
            <a:endParaRPr lang="pl-PL" kern="0" dirty="0" smtClean="0"/>
          </a:p>
          <a:p>
            <a:endParaRPr lang="pl-PL" kern="0" dirty="0" smtClean="0"/>
          </a:p>
          <a:p>
            <a:pPr lvl="2"/>
            <a:endParaRPr lang="pl-PL" kern="0" dirty="0" smtClean="0"/>
          </a:p>
          <a:p>
            <a:pPr lvl="2"/>
            <a:endParaRPr lang="en-GB" kern="0" dirty="0" smtClean="0"/>
          </a:p>
          <a:p>
            <a:pPr marL="0" indent="0">
              <a:buFontTx/>
              <a:buNone/>
            </a:pPr>
            <a:endParaRPr lang="en-GB" kern="0" dirty="0" smtClean="0"/>
          </a:p>
          <a:p>
            <a:pPr marL="0" indent="0">
              <a:buFontTx/>
              <a:buNone/>
            </a:pPr>
            <a:endParaRPr lang="en-GB" kern="0" dirty="0" smtClean="0"/>
          </a:p>
          <a:p>
            <a:endParaRPr lang="en-GB" kern="0" dirty="0" smtClean="0"/>
          </a:p>
          <a:p>
            <a:pPr marL="0" indent="0">
              <a:buFontTx/>
              <a:buNone/>
            </a:pPr>
            <a:endParaRPr lang="en-GB" sz="1100" kern="0" baseline="30000" dirty="0" smtClean="0"/>
          </a:p>
          <a:p>
            <a:pPr marL="0" indent="0">
              <a:buFontTx/>
              <a:buNone/>
            </a:pPr>
            <a:endParaRPr lang="en-GB" sz="1100" kern="0" baseline="30000" dirty="0" smtClean="0"/>
          </a:p>
          <a:p>
            <a:pPr lvl="1"/>
            <a:endParaRPr lang="en-GB" sz="1100" kern="0" dirty="0" smtClean="0"/>
          </a:p>
          <a:p>
            <a:endParaRPr lang="en-GB" sz="1100" b="1" kern="0" dirty="0" smtClean="0"/>
          </a:p>
          <a:p>
            <a:pPr marL="0" indent="0">
              <a:buFontTx/>
              <a:buNone/>
            </a:pPr>
            <a:endParaRPr lang="en-GB" kern="0" dirty="0" smtClean="0"/>
          </a:p>
          <a:p>
            <a:endParaRPr lang="en-GB" kern="0" dirty="0" smtClean="0"/>
          </a:p>
          <a:p>
            <a:pPr lvl="1"/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2657075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63023" y="1052514"/>
            <a:ext cx="9027051" cy="5378450"/>
          </a:xfrm>
        </p:spPr>
        <p:txBody>
          <a:bodyPr/>
          <a:lstStyle/>
          <a:p>
            <a:r>
              <a:rPr lang="en-GB" noProof="0" dirty="0" smtClean="0"/>
              <a:t>Encourages the tester to:</a:t>
            </a:r>
          </a:p>
          <a:p>
            <a:pPr lvl="1"/>
            <a:r>
              <a:rPr lang="en-GB" noProof="0" dirty="0" smtClean="0"/>
              <a:t>Identify the actors in the system</a:t>
            </a:r>
          </a:p>
          <a:p>
            <a:pPr lvl="2"/>
            <a:r>
              <a:rPr lang="en-GB" noProof="0" dirty="0" smtClean="0"/>
              <a:t>Human</a:t>
            </a:r>
          </a:p>
          <a:p>
            <a:pPr lvl="2"/>
            <a:r>
              <a:rPr lang="en-GB" noProof="0" dirty="0" smtClean="0"/>
              <a:t>Other processes or systems</a:t>
            </a:r>
          </a:p>
          <a:p>
            <a:pPr lvl="1"/>
            <a:r>
              <a:rPr lang="en-GB" noProof="0" dirty="0" smtClean="0"/>
              <a:t>Inventory the possible actor goals</a:t>
            </a:r>
          </a:p>
          <a:p>
            <a:pPr lvl="1"/>
            <a:r>
              <a:rPr lang="en-GB" noProof="0" dirty="0" smtClean="0"/>
              <a:t>Identify the benefits of the system (via identifying the summary goals)</a:t>
            </a:r>
          </a:p>
          <a:p>
            <a:pPr lvl="1"/>
            <a:r>
              <a:rPr lang="en-GB" noProof="0" dirty="0" smtClean="0"/>
              <a:t>Develop some method (sequence diagrams, outlines, textual descriptions, whatever) for describing a sequence of actions and system responses that ultimately lead to a result.</a:t>
            </a:r>
          </a:p>
          <a:p>
            <a:pPr lvl="1"/>
            <a:r>
              <a:rPr lang="en-GB" noProof="0" dirty="0" smtClean="0"/>
              <a:t>Develop variations of a basic sequence, to create meaningful new tests.</a:t>
            </a:r>
          </a:p>
          <a:p>
            <a:r>
              <a:rPr lang="en-GB" noProof="0" dirty="0" smtClean="0"/>
              <a:t>A use case based approach to testing provides a good starting point if you don’t know much about the application.</a:t>
            </a:r>
          </a:p>
          <a:p>
            <a:pPr lvl="1"/>
            <a:r>
              <a:rPr lang="en-GB" noProof="0" dirty="0" smtClean="0"/>
              <a:t>Provides a structure for tracing through the application</a:t>
            </a:r>
          </a:p>
          <a:p>
            <a:pPr lvl="1"/>
            <a:r>
              <a:rPr lang="en-GB" noProof="0" dirty="0" smtClean="0"/>
              <a:t>As simple as function testing but works several functions together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2125" y="159975"/>
            <a:ext cx="9082220" cy="282129"/>
          </a:xfrm>
        </p:spPr>
        <p:txBody>
          <a:bodyPr/>
          <a:lstStyle/>
          <a:p>
            <a:r>
              <a:rPr lang="en-GB" noProof="0" dirty="0" smtClean="0"/>
              <a:t>Use case testing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80696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63023" y="1052514"/>
            <a:ext cx="3774680" cy="5378450"/>
          </a:xfrm>
        </p:spPr>
        <p:txBody>
          <a:bodyPr/>
          <a:lstStyle/>
          <a:p>
            <a:r>
              <a:rPr lang="en-GB" noProof="0" dirty="0" smtClean="0"/>
              <a:t>Scripted testing requires tester to write precise test instruction for test. </a:t>
            </a:r>
          </a:p>
          <a:p>
            <a:r>
              <a:rPr lang="en-GB" noProof="0" dirty="0" smtClean="0"/>
              <a:t>Test can be written based on documentation, without working software.</a:t>
            </a:r>
            <a:endParaRPr lang="en-GB" noProof="0" dirty="0" smtClean="0"/>
          </a:p>
          <a:p>
            <a:r>
              <a:rPr lang="en-GB" noProof="0" dirty="0" smtClean="0"/>
              <a:t>Attributes of the test case</a:t>
            </a:r>
          </a:p>
          <a:p>
            <a:pPr lvl="1"/>
            <a:r>
              <a:rPr lang="en-GB" noProof="0" dirty="0" smtClean="0"/>
              <a:t>Id, </a:t>
            </a:r>
            <a:r>
              <a:rPr lang="en-GB" noProof="0" dirty="0" smtClean="0"/>
              <a:t>Title, </a:t>
            </a:r>
            <a:r>
              <a:rPr lang="en-GB" noProof="0" dirty="0" smtClean="0"/>
              <a:t>Description, </a:t>
            </a:r>
            <a:r>
              <a:rPr lang="en-GB" noProof="0" dirty="0" smtClean="0"/>
              <a:t>Priority, Status</a:t>
            </a:r>
            <a:endParaRPr lang="en-GB" noProof="0" dirty="0" smtClean="0"/>
          </a:p>
          <a:p>
            <a:pPr lvl="1"/>
            <a:r>
              <a:rPr lang="en-GB" noProof="0" dirty="0" smtClean="0"/>
              <a:t>Environment Duration (optional)</a:t>
            </a:r>
          </a:p>
          <a:p>
            <a:pPr lvl="1"/>
            <a:r>
              <a:rPr lang="en-GB" noProof="0" dirty="0" smtClean="0"/>
              <a:t>Complexity (optional)</a:t>
            </a:r>
          </a:p>
          <a:p>
            <a:pPr lvl="1"/>
            <a:r>
              <a:rPr lang="en-GB" noProof="0" dirty="0" smtClean="0"/>
              <a:t>Creator (optional)</a:t>
            </a:r>
          </a:p>
          <a:p>
            <a:pPr lvl="1"/>
            <a:r>
              <a:rPr lang="en-GB" noProof="0" dirty="0" smtClean="0"/>
              <a:t>More</a:t>
            </a:r>
          </a:p>
          <a:p>
            <a:r>
              <a:rPr lang="en-GB" noProof="0" dirty="0" smtClean="0"/>
              <a:t>Test Instruction</a:t>
            </a:r>
          </a:p>
          <a:p>
            <a:pPr lvl="1"/>
            <a:r>
              <a:rPr lang="en-GB" noProof="0" dirty="0" smtClean="0"/>
              <a:t>Preconditions (optional)</a:t>
            </a:r>
          </a:p>
          <a:p>
            <a:pPr lvl="1"/>
            <a:r>
              <a:rPr lang="en-GB" noProof="0" dirty="0" smtClean="0"/>
              <a:t>Steps</a:t>
            </a:r>
          </a:p>
          <a:p>
            <a:pPr lvl="2"/>
            <a:r>
              <a:rPr lang="en-GB" noProof="0" dirty="0" smtClean="0"/>
              <a:t>Action</a:t>
            </a:r>
          </a:p>
          <a:p>
            <a:pPr lvl="2"/>
            <a:r>
              <a:rPr lang="en-GB" noProof="0" dirty="0" smtClean="0"/>
              <a:t>Expected Result</a:t>
            </a:r>
          </a:p>
          <a:p>
            <a:pPr lvl="1"/>
            <a:r>
              <a:rPr lang="en-GB" noProof="0" dirty="0" smtClean="0"/>
              <a:t>Post conditions (optional)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Scripted Test case</a:t>
            </a:r>
            <a:endParaRPr lang="en-GB" noProof="0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993235" y="1060450"/>
            <a:ext cx="4217132" cy="537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5795" indent="-295795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20000"/>
              <a:buBlip>
                <a:blip r:embed="rId3"/>
              </a:buBlip>
              <a:tabLst>
                <a:tab pos="1654389" algn="l"/>
              </a:tabLst>
              <a:defRPr sz="1400">
                <a:solidFill>
                  <a:schemeClr val="tx1"/>
                </a:solidFill>
                <a:latin typeface="+mn-lt"/>
                <a:ea typeface="ＭＳ Ｐゴシック" pitchFamily="34" charset="-128"/>
                <a:cs typeface="ＭＳ Ｐゴシック" charset="0"/>
              </a:defRPr>
            </a:lvl1pPr>
            <a:lvl2pPr marL="579553" indent="-288916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  <a:tabLst>
                <a:tab pos="1654389" algn="l"/>
              </a:tabLst>
              <a:defRPr sz="14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2pPr>
            <a:lvl3pPr marL="870188" indent="-290636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  <a:tabLst>
                <a:tab pos="1654389" algn="l"/>
              </a:tabLst>
              <a:defRPr sz="14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3pPr>
            <a:lvl4pPr marL="1171143" indent="-300955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  <a:tabLst>
                <a:tab pos="1167703" algn="l"/>
              </a:tabLst>
              <a:defRPr sz="14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4pPr>
            <a:lvl5pPr marL="1458338" indent="-290636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  <a:tabLst>
                <a:tab pos="1654389" algn="l"/>
              </a:tabLst>
              <a:defRPr sz="14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5pPr>
            <a:lvl6pPr marL="2634640" indent="-201210" algn="l" rtl="0" eaLnBrk="1" fontAlgn="base" hangingPunct="1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itchFamily="2" charset="2"/>
              <a:buChar char="§"/>
              <a:tabLst>
                <a:tab pos="1654389" algn="l"/>
              </a:tabLst>
              <a:defRPr sz="1950">
                <a:solidFill>
                  <a:schemeClr val="tx1"/>
                </a:solidFill>
                <a:latin typeface="+mn-lt"/>
              </a:defRPr>
            </a:lvl6pPr>
            <a:lvl7pPr marL="3129925" indent="-201210" algn="l" rtl="0" eaLnBrk="1" fontAlgn="base" hangingPunct="1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itchFamily="2" charset="2"/>
              <a:buChar char="§"/>
              <a:tabLst>
                <a:tab pos="1654389" algn="l"/>
              </a:tabLst>
              <a:defRPr sz="1950">
                <a:solidFill>
                  <a:schemeClr val="tx1"/>
                </a:solidFill>
                <a:latin typeface="+mn-lt"/>
              </a:defRPr>
            </a:lvl7pPr>
            <a:lvl8pPr marL="3625209" indent="-201210" algn="l" rtl="0" eaLnBrk="1" fontAlgn="base" hangingPunct="1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itchFamily="2" charset="2"/>
              <a:buChar char="§"/>
              <a:tabLst>
                <a:tab pos="1654389" algn="l"/>
              </a:tabLst>
              <a:defRPr sz="1950">
                <a:solidFill>
                  <a:schemeClr val="tx1"/>
                </a:solidFill>
                <a:latin typeface="+mn-lt"/>
              </a:defRPr>
            </a:lvl8pPr>
            <a:lvl9pPr marL="4120494" indent="-201210" algn="l" rtl="0" eaLnBrk="1" fontAlgn="base" hangingPunct="1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itchFamily="2" charset="2"/>
              <a:buChar char="§"/>
              <a:tabLst>
                <a:tab pos="1654389" algn="l"/>
              </a:tabLst>
              <a:defRPr sz="195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l-PL" kern="0" dirty="0" smtClean="0"/>
              <a:t>Visit </a:t>
            </a: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moztrap.mozilla.org</a:t>
            </a:r>
            <a:r>
              <a:rPr lang="pl-PL" dirty="0" smtClean="0"/>
              <a:t> to see sample manual test for real applications</a:t>
            </a:r>
          </a:p>
          <a:p>
            <a:r>
              <a:rPr lang="pl-PL" kern="0" dirty="0" smtClean="0"/>
              <a:t>Visit </a:t>
            </a:r>
            <a:r>
              <a:rPr lang="pl-PL" kern="0" dirty="0">
                <a:hlinkClick r:id="rId5"/>
              </a:rPr>
              <a:t>https://quality.mozilla.org</a:t>
            </a:r>
            <a:r>
              <a:rPr lang="pl-PL" kern="0" dirty="0" smtClean="0">
                <a:hlinkClick r:id="rId5"/>
              </a:rPr>
              <a:t>/</a:t>
            </a:r>
            <a:r>
              <a:rPr lang="pl-PL" kern="0" dirty="0" smtClean="0"/>
              <a:t> to support Mozilla testing community</a:t>
            </a:r>
          </a:p>
          <a:p>
            <a:r>
              <a:rPr lang="pl-PL" kern="0" dirty="0" smtClean="0"/>
              <a:t>Specification at </a:t>
            </a:r>
            <a:r>
              <a:rPr lang="pl-PL" kern="0" dirty="0" smtClean="0">
                <a:hlinkClick r:id="rId6"/>
              </a:rPr>
              <a:t>https</a:t>
            </a:r>
            <a:r>
              <a:rPr lang="pl-PL" kern="0" dirty="0">
                <a:hlinkClick r:id="rId6"/>
              </a:rPr>
              <a:t>://</a:t>
            </a:r>
            <a:r>
              <a:rPr lang="pl-PL" kern="0" dirty="0" smtClean="0">
                <a:hlinkClick r:id="rId6"/>
              </a:rPr>
              <a:t>wiki.mozilla.org/Features/Release_Tracking#Almost_Definitely_in_Firefox_43</a:t>
            </a:r>
            <a:endParaRPr lang="pl-PL" kern="0" dirty="0" smtClean="0"/>
          </a:p>
          <a:p>
            <a:pPr marL="0" indent="0">
              <a:buNone/>
            </a:pPr>
            <a:endParaRPr lang="pl-PL" kern="0" dirty="0" smtClean="0"/>
          </a:p>
          <a:p>
            <a:pPr lvl="2"/>
            <a:endParaRPr lang="pl-PL" kern="0" dirty="0" smtClean="0"/>
          </a:p>
          <a:p>
            <a:pPr lvl="2"/>
            <a:endParaRPr lang="en-GB" kern="0" dirty="0" smtClean="0"/>
          </a:p>
          <a:p>
            <a:pPr marL="0" indent="0">
              <a:buFontTx/>
              <a:buNone/>
            </a:pPr>
            <a:endParaRPr lang="en-GB" kern="0" dirty="0" smtClean="0"/>
          </a:p>
          <a:p>
            <a:pPr marL="0" indent="0">
              <a:buFontTx/>
              <a:buNone/>
            </a:pPr>
            <a:endParaRPr lang="en-GB" kern="0" dirty="0" smtClean="0"/>
          </a:p>
          <a:p>
            <a:endParaRPr lang="en-GB" kern="0" dirty="0" smtClean="0"/>
          </a:p>
          <a:p>
            <a:pPr marL="0" indent="0">
              <a:buFontTx/>
              <a:buNone/>
            </a:pPr>
            <a:endParaRPr lang="en-GB" sz="1100" kern="0" baseline="30000" dirty="0" smtClean="0"/>
          </a:p>
          <a:p>
            <a:pPr marL="0" indent="0">
              <a:buFontTx/>
              <a:buNone/>
            </a:pPr>
            <a:endParaRPr lang="en-GB" sz="1100" kern="0" baseline="30000" dirty="0" smtClean="0"/>
          </a:p>
          <a:p>
            <a:pPr lvl="1"/>
            <a:endParaRPr lang="en-GB" sz="1100" kern="0" dirty="0" smtClean="0"/>
          </a:p>
          <a:p>
            <a:endParaRPr lang="en-GB" sz="1100" b="1" kern="0" dirty="0" smtClean="0"/>
          </a:p>
          <a:p>
            <a:pPr marL="0" indent="0">
              <a:buFontTx/>
              <a:buNone/>
            </a:pPr>
            <a:endParaRPr lang="en-GB" kern="0" dirty="0" smtClean="0"/>
          </a:p>
          <a:p>
            <a:endParaRPr lang="en-GB" kern="0" dirty="0" smtClean="0"/>
          </a:p>
          <a:p>
            <a:pPr lvl="1"/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20151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63023" y="1052514"/>
            <a:ext cx="9027052" cy="5378450"/>
          </a:xfrm>
        </p:spPr>
        <p:txBody>
          <a:bodyPr/>
          <a:lstStyle/>
          <a:p>
            <a:r>
              <a:rPr lang="en-GB" noProof="0" dirty="0" smtClean="0"/>
              <a:t>Tractability matrix is used in order to make sure that all use cases are covered by tests. </a:t>
            </a:r>
          </a:p>
          <a:p>
            <a:r>
              <a:rPr lang="en-GB" noProof="0" dirty="0" smtClean="0"/>
              <a:t>Each uses case should be mentioned in the tractability matrix and at least one test cases should test each  use case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Tractability matrix</a:t>
            </a:r>
            <a:endParaRPr lang="en-GB" noProof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70979"/>
              </p:ext>
            </p:extLst>
          </p:nvPr>
        </p:nvGraphicFramePr>
        <p:xfrm>
          <a:off x="464266" y="2375983"/>
          <a:ext cx="9027056" cy="1943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5901"/>
                <a:gridCol w="1378231"/>
                <a:gridCol w="1378231"/>
                <a:gridCol w="1378231"/>
                <a:gridCol w="1378231"/>
                <a:gridCol w="1378231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TC_1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90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TC_2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90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TC_3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90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TC_4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90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TC_5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Contest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Registrations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Prizes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90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Lotery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x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509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63024" y="1052514"/>
            <a:ext cx="4217132" cy="5378450"/>
          </a:xfrm>
        </p:spPr>
        <p:txBody>
          <a:bodyPr/>
          <a:lstStyle/>
          <a:p>
            <a:r>
              <a:rPr lang="en-GB" noProof="0" dirty="0" smtClean="0"/>
              <a:t>A scenario is a coherent story about how someone uses (or tries to use) the program. </a:t>
            </a:r>
          </a:p>
          <a:p>
            <a:r>
              <a:rPr lang="en-GB" noProof="0" dirty="0" smtClean="0"/>
              <a:t>A scenario test uses a scenario as a tool for evaluating a program’s behaviour. The elements of the story (adapted from Carroll, 1999)</a:t>
            </a:r>
          </a:p>
          <a:p>
            <a:pPr lvl="1"/>
            <a:r>
              <a:rPr lang="en-GB" noProof="0" dirty="0" smtClean="0"/>
              <a:t>Setting</a:t>
            </a:r>
          </a:p>
          <a:p>
            <a:pPr lvl="1"/>
            <a:r>
              <a:rPr lang="en-GB" noProof="0" dirty="0" smtClean="0"/>
              <a:t>Agents or actors</a:t>
            </a:r>
          </a:p>
          <a:p>
            <a:pPr lvl="1"/>
            <a:r>
              <a:rPr lang="en-GB" noProof="0" dirty="0" smtClean="0"/>
              <a:t>Goals or objectives</a:t>
            </a:r>
          </a:p>
          <a:p>
            <a:pPr lvl="1"/>
            <a:r>
              <a:rPr lang="en-GB" noProof="0" dirty="0" smtClean="0"/>
              <a:t>Motivations and emotions</a:t>
            </a:r>
          </a:p>
          <a:p>
            <a:pPr lvl="1"/>
            <a:r>
              <a:rPr lang="en-GB" noProof="0" dirty="0" smtClean="0"/>
              <a:t>Plot (sequences of actions and events)</a:t>
            </a:r>
          </a:p>
          <a:p>
            <a:pPr lvl="1"/>
            <a:r>
              <a:rPr lang="en-GB" noProof="0" dirty="0" smtClean="0"/>
              <a:t>Actions &amp; events can change the goals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2125" y="159975"/>
            <a:ext cx="9082220" cy="282129"/>
          </a:xfrm>
        </p:spPr>
        <p:txBody>
          <a:bodyPr/>
          <a:lstStyle/>
          <a:p>
            <a:r>
              <a:rPr lang="en-GB" noProof="0" dirty="0" smtClean="0"/>
              <a:t>Scenario based testing</a:t>
            </a:r>
            <a:endParaRPr lang="en-GB" noProof="0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4993235" y="1052514"/>
            <a:ext cx="4217132" cy="537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5795" indent="-295795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20000"/>
              <a:buBlip>
                <a:blip r:embed="rId3"/>
              </a:buBlip>
              <a:tabLst>
                <a:tab pos="1654389" algn="l"/>
              </a:tabLst>
              <a:defRPr sz="1400">
                <a:solidFill>
                  <a:schemeClr val="tx1"/>
                </a:solidFill>
                <a:latin typeface="+mn-lt"/>
                <a:ea typeface="ＭＳ Ｐゴシック" pitchFamily="34" charset="-128"/>
                <a:cs typeface="ＭＳ Ｐゴシック" charset="0"/>
              </a:defRPr>
            </a:lvl1pPr>
            <a:lvl2pPr marL="579553" indent="-288916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  <a:tabLst>
                <a:tab pos="1654389" algn="l"/>
              </a:tabLst>
              <a:defRPr sz="14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2pPr>
            <a:lvl3pPr marL="870188" indent="-290636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  <a:tabLst>
                <a:tab pos="1654389" algn="l"/>
              </a:tabLst>
              <a:defRPr sz="14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3pPr>
            <a:lvl4pPr marL="1171143" indent="-300955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  <a:tabLst>
                <a:tab pos="1167703" algn="l"/>
              </a:tabLst>
              <a:defRPr sz="14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4pPr>
            <a:lvl5pPr marL="1458338" indent="-290636" algn="l" rtl="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  <a:tabLst>
                <a:tab pos="1654389" algn="l"/>
              </a:tabLst>
              <a:defRPr sz="14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5pPr>
            <a:lvl6pPr marL="2634640" indent="-201210" algn="l" rtl="0" eaLnBrk="1" fontAlgn="base" hangingPunct="1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itchFamily="2" charset="2"/>
              <a:buChar char="§"/>
              <a:tabLst>
                <a:tab pos="1654389" algn="l"/>
              </a:tabLst>
              <a:defRPr sz="1950">
                <a:solidFill>
                  <a:schemeClr val="tx1"/>
                </a:solidFill>
                <a:latin typeface="+mn-lt"/>
              </a:defRPr>
            </a:lvl6pPr>
            <a:lvl7pPr marL="3129925" indent="-201210" algn="l" rtl="0" eaLnBrk="1" fontAlgn="base" hangingPunct="1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itchFamily="2" charset="2"/>
              <a:buChar char="§"/>
              <a:tabLst>
                <a:tab pos="1654389" algn="l"/>
              </a:tabLst>
              <a:defRPr sz="1950">
                <a:solidFill>
                  <a:schemeClr val="tx1"/>
                </a:solidFill>
                <a:latin typeface="+mn-lt"/>
              </a:defRPr>
            </a:lvl7pPr>
            <a:lvl8pPr marL="3625209" indent="-201210" algn="l" rtl="0" eaLnBrk="1" fontAlgn="base" hangingPunct="1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itchFamily="2" charset="2"/>
              <a:buChar char="§"/>
              <a:tabLst>
                <a:tab pos="1654389" algn="l"/>
              </a:tabLst>
              <a:defRPr sz="1950">
                <a:solidFill>
                  <a:schemeClr val="tx1"/>
                </a:solidFill>
                <a:latin typeface="+mn-lt"/>
              </a:defRPr>
            </a:lvl8pPr>
            <a:lvl9pPr marL="4120494" indent="-201210" algn="l" rtl="0" eaLnBrk="1" fontAlgn="base" hangingPunct="1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Font typeface="Wingdings" pitchFamily="2" charset="2"/>
              <a:buChar char="§"/>
              <a:tabLst>
                <a:tab pos="1654389" algn="l"/>
              </a:tabLst>
              <a:defRPr sz="195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l-PL" b="1" kern="0" dirty="0" smtClean="0"/>
              <a:t>Sample scenario:</a:t>
            </a:r>
            <a:r>
              <a:rPr lang="pl-PL" kern="0" dirty="0" smtClean="0"/>
              <a:t> Contest application should help in building company new image on a large testing conference. Valuable prizes should attract many participants that may use application at the same time. </a:t>
            </a:r>
          </a:p>
          <a:p>
            <a:pPr marL="0" indent="0">
              <a:buNone/>
            </a:pPr>
            <a:r>
              <a:rPr lang="pl-PL" kern="0" dirty="0" smtClean="0"/>
              <a:t>Set up enough questions for big number of participants.</a:t>
            </a:r>
          </a:p>
          <a:p>
            <a:pPr marL="0" indent="0">
              <a:buNone/>
            </a:pPr>
            <a:r>
              <a:rPr lang="pl-PL" kern="0" dirty="0" smtClean="0"/>
              <a:t>Check if application is fast enough when many users access it at the same time</a:t>
            </a:r>
          </a:p>
          <a:p>
            <a:pPr marL="0" indent="0">
              <a:buNone/>
            </a:pPr>
            <a:r>
              <a:rPr lang="pl-PL" kern="0" dirty="0" smtClean="0"/>
              <a:t>Verify if exporting huge number of registration to excel works as expected.</a:t>
            </a:r>
          </a:p>
          <a:p>
            <a:pPr marL="0" indent="0">
              <a:buNone/>
            </a:pPr>
            <a:r>
              <a:rPr lang="pl-PL" kern="0" dirty="0" smtClean="0"/>
              <a:t>Varify that users can easily discover how to use application.</a:t>
            </a:r>
          </a:p>
          <a:p>
            <a:pPr marL="0" indent="0">
              <a:buNone/>
            </a:pPr>
            <a:r>
              <a:rPr lang="pl-PL" kern="0" dirty="0" smtClean="0"/>
              <a:t>Varify that application can display large images of main prizes.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31659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Headline"/>
</p:tagLst>
</file>

<file path=ppt/theme/theme1.xml><?xml version="1.0" encoding="utf-8"?>
<a:theme xmlns:a="http://schemas.openxmlformats.org/drawingml/2006/main" name="GFT_Presentation_Template_en">
  <a:themeElements>
    <a:clrScheme name="GFT_Colours_2014">
      <a:dk1>
        <a:srgbClr val="000000"/>
      </a:dk1>
      <a:lt1>
        <a:srgbClr val="FFFFFF"/>
      </a:lt1>
      <a:dk2>
        <a:srgbClr val="000000"/>
      </a:dk2>
      <a:lt2>
        <a:srgbClr val="D5DAE4"/>
      </a:lt2>
      <a:accent1>
        <a:srgbClr val="213E7F"/>
      </a:accent1>
      <a:accent2>
        <a:srgbClr val="00A5C0"/>
      </a:accent2>
      <a:accent3>
        <a:srgbClr val="B1B2B3"/>
      </a:accent3>
      <a:accent4>
        <a:srgbClr val="7F9EC0"/>
      </a:accent4>
      <a:accent5>
        <a:srgbClr val="CAE0E5"/>
      </a:accent5>
      <a:accent6>
        <a:srgbClr val="B1B2B3"/>
      </a:accent6>
      <a:hlink>
        <a:srgbClr val="00A5C0"/>
      </a:hlink>
      <a:folHlink>
        <a:srgbClr val="213E7F"/>
      </a:folHlink>
    </a:clrScheme>
    <a:fontScheme name="GFT_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lIns="0" tIns="0" rIns="0" bIns="0">
        <a:spAutoFit/>
      </a:bodyPr>
      <a:lstStyle>
        <a:defPPr>
          <a:spcBef>
            <a:spcPts val="100"/>
          </a:spcBef>
          <a:spcAft>
            <a:spcPts val="100"/>
          </a:spcAft>
          <a:defRPr sz="950" dirty="0"/>
        </a:defPPr>
      </a:lstStyle>
    </a:txDef>
  </a:objectDefaults>
  <a:extraClrSchemeLst>
    <a:extraClrScheme>
      <a:clrScheme name="GFT_DE 1">
        <a:dk1>
          <a:srgbClr val="000000"/>
        </a:dk1>
        <a:lt1>
          <a:srgbClr val="FFFFFF"/>
        </a:lt1>
        <a:dk2>
          <a:srgbClr val="000000"/>
        </a:dk2>
        <a:lt2>
          <a:srgbClr val="D5DAE4"/>
        </a:lt2>
        <a:accent1>
          <a:srgbClr val="003399"/>
        </a:accent1>
        <a:accent2>
          <a:srgbClr val="CC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B9B9B9"/>
        </a:accent6>
        <a:hlink>
          <a:srgbClr val="93A0BA"/>
        </a:hlink>
        <a:folHlink>
          <a:srgbClr val="F4AE1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FT_DE 2">
        <a:dk1>
          <a:srgbClr val="000000"/>
        </a:dk1>
        <a:lt1>
          <a:srgbClr val="FFFFFF"/>
        </a:lt1>
        <a:dk2>
          <a:srgbClr val="000000"/>
        </a:dk2>
        <a:lt2>
          <a:srgbClr val="D5DAE4"/>
        </a:lt2>
        <a:accent1>
          <a:srgbClr val="003399"/>
        </a:accent1>
        <a:accent2>
          <a:srgbClr val="CC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B9B9B9"/>
        </a:accent6>
        <a:hlink>
          <a:srgbClr val="94A1BB"/>
        </a:hlink>
        <a:folHlink>
          <a:srgbClr val="EEBD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5_GFT_MASTER.potx" id="{0499BC36-F504-48FE-B624-679107AB1F18}" vid="{304785FB-A37F-4ED5-A32C-8677DED9BBC6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A54360A2A4C9D41BAEAEC5B88091E96" ma:contentTypeVersion="0" ma:contentTypeDescription="Ein neues Dokument erstellen." ma:contentTypeScope="" ma:versionID="adbe31085c672446fb9e5148d79a6d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b715de677b26ad619381b53932d724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9115DC-C02A-4EF3-990D-5FF7CC0EE9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5C1EDB-6CF4-4DF3-AC39-1ADF53226D00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17FC477-C6F3-4824-AF67-67A952D7D3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31266</TotalTime>
  <Words>1271</Words>
  <Application>Microsoft Office PowerPoint</Application>
  <PresentationFormat>A4 Paper (210x297 mm)</PresentationFormat>
  <Paragraphs>207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MS PGothic</vt:lpstr>
      <vt:lpstr>MS PGothic</vt:lpstr>
      <vt:lpstr>Arial</vt:lpstr>
      <vt:lpstr>Times</vt:lpstr>
      <vt:lpstr>Wingdings</vt:lpstr>
      <vt:lpstr>GFT_Presentation_Template_en</vt:lpstr>
      <vt:lpstr>Specification test techniques</vt:lpstr>
      <vt:lpstr>Agenda</vt:lpstr>
      <vt:lpstr>Use case testing</vt:lpstr>
      <vt:lpstr>Use case testing</vt:lpstr>
      <vt:lpstr>Use case testing</vt:lpstr>
      <vt:lpstr>Use case testing</vt:lpstr>
      <vt:lpstr>Scripted Test case</vt:lpstr>
      <vt:lpstr>Tractability matrix</vt:lpstr>
      <vt:lpstr>Scenario based testing</vt:lpstr>
      <vt:lpstr>Scenario based testing</vt:lpstr>
      <vt:lpstr>Scenario based testing</vt:lpstr>
      <vt:lpstr>Scripted tests</vt:lpstr>
      <vt:lpstr>Testing in the software life</vt:lpstr>
      <vt:lpstr>Task 3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GFT Company Presentation</dc:title>
  <dc:subject>GFT</dc:subject>
  <dc:creator>Andrea Wlcek;Nikolaus Schwarten</dc:creator>
  <cp:keywords>GFT;Company Presentation;English-Intl</cp:keywords>
  <dc:description>Präsentationsvorlage</dc:description>
  <cp:lastModifiedBy>Jacek Okrojek</cp:lastModifiedBy>
  <cp:revision>678</cp:revision>
  <cp:lastPrinted>2015-02-25T17:04:31Z</cp:lastPrinted>
  <dcterms:created xsi:type="dcterms:W3CDTF">2014-08-23T10:27:23Z</dcterms:created>
  <dcterms:modified xsi:type="dcterms:W3CDTF">2015-10-29T22:46:44Z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6945ab2f-d9dd-447a-a895-ef9018cad076</vt:lpwstr>
  </property>
  <property fmtid="{D5CDD505-2E9C-101B-9397-08002B2CF9AE}" pid="3" name="ContentTypeId">
    <vt:lpwstr>0x010100AA54360A2A4C9D41BAEAEC5B88091E96</vt:lpwstr>
  </property>
</Properties>
</file>