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77" r:id="rId26"/>
    <p:sldId id="320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3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e karapınar" userId="7fa3ad5f342fc4c5" providerId="LiveId" clId="{31946277-D701-4EC2-8320-C806C9BE4299}"/>
    <pc:docChg chg="custSel addSld modSld">
      <pc:chgData name="Sude karapınar" userId="7fa3ad5f342fc4c5" providerId="LiveId" clId="{31946277-D701-4EC2-8320-C806C9BE4299}" dt="2021-01-04T21:06:15.354" v="180" actId="20577"/>
      <pc:docMkLst>
        <pc:docMk/>
      </pc:docMkLst>
      <pc:sldChg chg="modSp mod">
        <pc:chgData name="Sude karapınar" userId="7fa3ad5f342fc4c5" providerId="LiveId" clId="{31946277-D701-4EC2-8320-C806C9BE4299}" dt="2021-01-04T20:51:37.386" v="136" actId="1076"/>
        <pc:sldMkLst>
          <pc:docMk/>
          <pc:sldMk cId="3036880946" sldId="256"/>
        </pc:sldMkLst>
        <pc:spChg chg="mod">
          <ac:chgData name="Sude karapınar" userId="7fa3ad5f342fc4c5" providerId="LiveId" clId="{31946277-D701-4EC2-8320-C806C9BE4299}" dt="2021-01-04T20:51:32.923" v="135" actId="1076"/>
          <ac:spMkLst>
            <pc:docMk/>
            <pc:sldMk cId="3036880946" sldId="256"/>
            <ac:spMk id="2" creationId="{FE74AF98-08FB-45F7-B01B-ACDB92FBAB06}"/>
          </ac:spMkLst>
        </pc:spChg>
        <pc:spChg chg="mod">
          <ac:chgData name="Sude karapınar" userId="7fa3ad5f342fc4c5" providerId="LiveId" clId="{31946277-D701-4EC2-8320-C806C9BE4299}" dt="2021-01-04T20:51:37.386" v="136" actId="1076"/>
          <ac:spMkLst>
            <pc:docMk/>
            <pc:sldMk cId="3036880946" sldId="256"/>
            <ac:spMk id="3" creationId="{0F3CEE96-54F5-4764-9DF6-268479B3FA8F}"/>
          </ac:spMkLst>
        </pc:spChg>
      </pc:sldChg>
      <pc:sldChg chg="modSp mod">
        <pc:chgData name="Sude karapınar" userId="7fa3ad5f342fc4c5" providerId="LiveId" clId="{31946277-D701-4EC2-8320-C806C9BE4299}" dt="2021-01-04T21:05:33.264" v="175" actId="113"/>
        <pc:sldMkLst>
          <pc:docMk/>
          <pc:sldMk cId="1136100528" sldId="257"/>
        </pc:sldMkLst>
        <pc:spChg chg="mod">
          <ac:chgData name="Sude karapınar" userId="7fa3ad5f342fc4c5" providerId="LiveId" clId="{31946277-D701-4EC2-8320-C806C9BE4299}" dt="2021-01-04T21:05:33.264" v="175" actId="113"/>
          <ac:spMkLst>
            <pc:docMk/>
            <pc:sldMk cId="1136100528" sldId="257"/>
            <ac:spMk id="3" creationId="{71D5F999-11AA-451C-B266-9C8022A8378D}"/>
          </ac:spMkLst>
        </pc:spChg>
      </pc:sldChg>
      <pc:sldChg chg="modSp mod">
        <pc:chgData name="Sude karapınar" userId="7fa3ad5f342fc4c5" providerId="LiveId" clId="{31946277-D701-4EC2-8320-C806C9BE4299}" dt="2021-01-04T15:57:46.248" v="5" actId="20577"/>
        <pc:sldMkLst>
          <pc:docMk/>
          <pc:sldMk cId="1729938206" sldId="261"/>
        </pc:sldMkLst>
        <pc:spChg chg="mod">
          <ac:chgData name="Sude karapınar" userId="7fa3ad5f342fc4c5" providerId="LiveId" clId="{31946277-D701-4EC2-8320-C806C9BE4299}" dt="2021-01-04T15:57:46.248" v="5" actId="20577"/>
          <ac:spMkLst>
            <pc:docMk/>
            <pc:sldMk cId="1729938206" sldId="261"/>
            <ac:spMk id="3" creationId="{040FAE2F-F565-4DBD-BBBA-669B1098EA92}"/>
          </ac:spMkLst>
        </pc:spChg>
      </pc:sldChg>
      <pc:sldChg chg="modSp mod">
        <pc:chgData name="Sude karapınar" userId="7fa3ad5f342fc4c5" providerId="LiveId" clId="{31946277-D701-4EC2-8320-C806C9BE4299}" dt="2021-01-04T15:58:23.763" v="9" actId="1076"/>
        <pc:sldMkLst>
          <pc:docMk/>
          <pc:sldMk cId="919038518" sldId="273"/>
        </pc:sldMkLst>
        <pc:spChg chg="mod">
          <ac:chgData name="Sude karapınar" userId="7fa3ad5f342fc4c5" providerId="LiveId" clId="{31946277-D701-4EC2-8320-C806C9BE4299}" dt="2021-01-04T15:58:13.898" v="7" actId="1076"/>
          <ac:spMkLst>
            <pc:docMk/>
            <pc:sldMk cId="919038518" sldId="273"/>
            <ac:spMk id="3" creationId="{E40C585D-F270-479F-BF37-89895464EB67}"/>
          </ac:spMkLst>
        </pc:spChg>
        <pc:picChg chg="mod">
          <ac:chgData name="Sude karapınar" userId="7fa3ad5f342fc4c5" providerId="LiveId" clId="{31946277-D701-4EC2-8320-C806C9BE4299}" dt="2021-01-04T15:58:23.763" v="9" actId="1076"/>
          <ac:picMkLst>
            <pc:docMk/>
            <pc:sldMk cId="919038518" sldId="273"/>
            <ac:picMk id="4" creationId="{A0881D96-F791-4287-A261-71071EF419BF}"/>
          </ac:picMkLst>
        </pc:picChg>
      </pc:sldChg>
      <pc:sldChg chg="modSp new mod">
        <pc:chgData name="Sude karapınar" userId="7fa3ad5f342fc4c5" providerId="LiveId" clId="{31946277-D701-4EC2-8320-C806C9BE4299}" dt="2021-01-04T21:06:15.354" v="180" actId="20577"/>
        <pc:sldMkLst>
          <pc:docMk/>
          <pc:sldMk cId="3785165807" sldId="322"/>
        </pc:sldMkLst>
        <pc:spChg chg="mod">
          <ac:chgData name="Sude karapınar" userId="7fa3ad5f342fc4c5" providerId="LiveId" clId="{31946277-D701-4EC2-8320-C806C9BE4299}" dt="2021-01-04T21:00:47.214" v="164" actId="1076"/>
          <ac:spMkLst>
            <pc:docMk/>
            <pc:sldMk cId="3785165807" sldId="322"/>
            <ac:spMk id="2" creationId="{D91D4A89-66AB-45D3-8BE2-06DAF3142577}"/>
          </ac:spMkLst>
        </pc:spChg>
        <pc:spChg chg="mod">
          <ac:chgData name="Sude karapınar" userId="7fa3ad5f342fc4c5" providerId="LiveId" clId="{31946277-D701-4EC2-8320-C806C9BE4299}" dt="2021-01-04T21:06:15.354" v="180" actId="20577"/>
          <ac:spMkLst>
            <pc:docMk/>
            <pc:sldMk cId="3785165807" sldId="322"/>
            <ac:spMk id="3" creationId="{175BB90B-D039-4DE0-A909-927A1C27E4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uc-r.github.io/svm" TargetMode="External"/><Relationship Id="rId2" Type="http://schemas.openxmlformats.org/officeDocument/2006/relationships/hyperlink" Target="https://tr.wikipedia.org/wiki/Destek_vekt%C3%B6r_makinesi#:~:text=Destek%20vekt%C3%B6r%20makinesi%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lassifying-data-using-support-vector-machinessvms-in-r/" TargetMode="External"/><Relationship Id="rId5" Type="http://schemas.openxmlformats.org/officeDocument/2006/relationships/hyperlink" Target="https://www.kaggle.com/datasets?sort=votes" TargetMode="External"/><Relationship Id="rId4" Type="http://schemas.openxmlformats.org/officeDocument/2006/relationships/hyperlink" Target="https://www.datacamp.com/community/tutorials/support-vector-machines-r?utm_source=adwords_ppc&amp;utm_campaignid=1455363063&amp;utm_adgroupid=65083631748&amp;utm_device=c&amp;utm_keyword=&amp;utm_matchtype=b&amp;utm_network=g&amp;utm_adpostion=&amp;utm_creative=332602034364&amp;utm_targetid=dsa-429603003980&amp;utm_loc_interest_ms=&amp;utm_loc_physical_ms=1012782&amp;gclid=Cj0KCQiAoab_BRCxARIsANMx4S5MGe6d3KuPb_vpIEhWTf83WwY5mK8ad1hYIx4ItW6fU2mFxD-AODsaAnpCEALw_wc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74AF98-08FB-45F7-B01B-ACDB92FB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95300"/>
            <a:ext cx="8791575" cy="2387600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412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3CEE96-54F5-4764-9DF6-268479B3F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306763"/>
            <a:ext cx="8791575" cy="27606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tr-TR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tr-TR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Machıne</a:t>
            </a:r>
            <a:r>
              <a:rPr lang="tr-TR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</a:t>
            </a:r>
          </a:p>
          <a:p>
            <a:endParaRPr lang="tr-T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8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138B35-1718-4C93-8857-C78C3BC6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6250"/>
            <a:ext cx="9905999" cy="604837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[, 3],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book_prediction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6AD5865-E2D2-4D70-9FC6-3E12FB9033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5912" y="2273300"/>
            <a:ext cx="3281363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0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F17A29-FA81-4076-A4B4-00291004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9100"/>
            <a:ext cx="9905999" cy="537210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))/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b="1" dirty="0">
              <a:solidFill>
                <a:srgbClr val="20212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b="1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b="1" dirty="0">
              <a:solidFill>
                <a:srgbClr val="20212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missclassification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1-accurancy_rate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4FD17A-BB01-4F52-8927-0E46802183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3512" y="2114550"/>
            <a:ext cx="1800000" cy="720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E6CEAEE-1216-4531-A191-6A3E9D6B02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14474" y="5024437"/>
            <a:ext cx="18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0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7028C1-45F7-4463-A7E4-F39AB9650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04825"/>
            <a:ext cx="9905999" cy="52863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#Visualization of data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on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ggplot2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(ggplot2)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(data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)+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geom_point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 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User.Rating,color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710ED83-9BC5-4502-B0F2-B833756AB6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3261" y="1509713"/>
            <a:ext cx="7021514" cy="4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2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5CB9D7-5019-4359-97C4-F0C1347C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6725"/>
            <a:ext cx="9905999" cy="53244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allocated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linearly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classifier,training_set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561DDFE-9248-4EDE-B730-8EAC176743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7000" y="1859915"/>
            <a:ext cx="90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8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2A95BE-4700-4918-979F-2FF97A65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5300"/>
            <a:ext cx="9905999" cy="5295901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classifier,test_set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3975ED4-8BCF-4DEC-9922-7DF20B3632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3812" y="1089000"/>
            <a:ext cx="90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3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2249AF-2C4C-43A4-98CA-671834A8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28625"/>
            <a:ext cx="9905999" cy="53625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#Non-Linear(Radial)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classifier_5 &lt;-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 .,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data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'C-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classifier_5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F0EA2CF-D03F-49FE-A7BF-247B39C183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6839" y="3806507"/>
            <a:ext cx="8890635" cy="17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1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1D2115-8CCC-45EE-8D02-FBB76536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6725"/>
            <a:ext cx="9905999" cy="53244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book_prediction_5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(classifier_5,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newdata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book_prediction_5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2794D9C-6E34-4796-9061-0E7B049FA2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6840" y="2530792"/>
            <a:ext cx="9071610" cy="17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2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C11352-9BAD-4F68-A3BB-EF8BD25A3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7675"/>
            <a:ext cx="9905999" cy="534352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confusion_matrix_5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[, 3],book_prediction_5)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9BA0F44-7D38-4560-A3B7-EEB1ACF971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9537" y="2224088"/>
            <a:ext cx="2811463" cy="1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296CA4-9C59-4FCD-BC8D-2D207683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23875"/>
            <a:ext cx="9905999" cy="526732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accurancy_rate_5&lt;-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(confusion_matrix_5))/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missclassification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1-accurancy_rate_5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AC7977A-0E91-47E6-B0EE-23060B30C9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3037" y="2205037"/>
            <a:ext cx="2081213" cy="41433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2AAEC42-2586-4BF8-836C-99F71FB0EA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3037" y="4481512"/>
            <a:ext cx="2081213" cy="4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8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0C585D-F270-479F-BF37-89895464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91201"/>
            <a:ext cx="9905999" cy="5200651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(classifier_5,training_set)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0881D96-F791-4287-A261-71071EF419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0175" y="857249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1D4A89-66AB-45D3-8BE2-06DAF314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5801"/>
            <a:ext cx="9905998" cy="1191232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5BB90B-D039-4DE0-A909-927A1C27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6507"/>
            <a:ext cx="9905999" cy="4533293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 support vector machines are supervised learning models with associated learning algorithms that analyze data used for classification and regression analysis. However, they are mostly used in classification problems.</a:t>
            </a:r>
            <a:endParaRPr lang="tr-TR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solve linear and non-linear problems and work well for many practical problems</a:t>
            </a:r>
            <a:endParaRPr lang="tr-TR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is effective in cases where the number of dimensions is greater than the number of samples.</a:t>
            </a:r>
            <a:endParaRPr lang="tr-TR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Nowadays, </a:t>
            </a:r>
            <a:r>
              <a:rPr lang="tr-T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are used in many classification problems from face recognition systems to voice analysis.</a:t>
            </a:r>
            <a:endParaRPr lang="tr-TR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6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8F36E9-82E8-4DEA-8D59-6E6118F33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6725"/>
            <a:ext cx="9905999" cy="5324476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(classifier_5,test_set)</a:t>
            </a:r>
          </a:p>
          <a:p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C604989-EC7C-4B84-A265-64C57BB1F0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437" y="991275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0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104EF-CAB6-42ED-8F9A-EFFFD04E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1950"/>
            <a:ext cx="9905999" cy="542925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#Non-Linear(Polynomial)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classifier_6 &lt;-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 .,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data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'C-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classifier_6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D8C09E1-1F08-49D9-9FB2-3CC72D585D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3627120"/>
            <a:ext cx="9621839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C97B33-FE25-4F39-B45F-E2B0BFE35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6700"/>
            <a:ext cx="9905999" cy="629602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book_prediction_6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(classifier_6,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newdata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book_prediction_6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confusion_matrix_6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[, 3],book_prediction_6)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11CF19F-44C2-4A99-854D-1AA996C696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838325"/>
            <a:ext cx="9780588" cy="147574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2FF7C34-D2FA-4AFF-A5B8-BE55F01711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2" y="5000625"/>
            <a:ext cx="2590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8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CEDB41-FB3D-4B43-A3CF-163A8AC7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9574"/>
            <a:ext cx="9905999" cy="593407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accurancy_rate_6&lt;-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(confusion_matrix_6))/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(confusion_matrix_6)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accurancy_rate_6</a:t>
            </a:r>
          </a:p>
          <a:p>
            <a:endParaRPr lang="tr-TR" dirty="0"/>
          </a:p>
          <a:p>
            <a:endParaRPr lang="tr-T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missclassification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1-accurancy_rate_6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E098A37-D935-4DA9-AB64-3A3595EBE2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2006600"/>
            <a:ext cx="2144713" cy="4318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2E24C20-7085-427B-B168-CBD7C661C3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0" y="4298949"/>
            <a:ext cx="2144713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0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3A2447-E1CC-41DB-AD37-4902F9EB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334001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(classifier_6,training_set)</a:t>
            </a:r>
          </a:p>
          <a:p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57B1FE3-0C25-4A25-90F5-94433F97A0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066798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35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4B3F8B-C390-4EAC-A269-9F8209B0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1950"/>
            <a:ext cx="9905999" cy="5915025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_,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0F07C02-DEF3-4295-B434-2C5AEFC002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947420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5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F62FA9-AEB3-41D9-91E9-2F3E1BE8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4693"/>
            <a:ext cx="9905998" cy="1019782"/>
          </a:xfrm>
        </p:spPr>
        <p:txBody>
          <a:bodyPr/>
          <a:lstStyle/>
          <a:p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BAC117-5B26-4F00-A312-CCA21492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0150"/>
            <a:ext cx="9905999" cy="52482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Best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Sellers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rewiew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user.rating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shapes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 be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100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accurately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density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Lineer=0,6449275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=0,7463768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=0,6086957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0882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28B5CE-B1D5-443B-B6CF-92391F663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81000"/>
            <a:ext cx="9905999" cy="595312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HAPPINESS DATASETS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#The World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Report is a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landmark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survey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global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#The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published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2012,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2013,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2015,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fourth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2016 Update.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#The World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2017,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155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countries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released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United Nations at an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celebrating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International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March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20th.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read.csv("happiness.csv",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",")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[3:5]</a:t>
            </a:r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Taking</a:t>
            </a:r>
            <a:r>
              <a:rPr lang="tr-TR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3-5 </a:t>
            </a:r>
            <a:r>
              <a:rPr lang="tr-TR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24401C4-7C1B-4570-B600-DE7065506F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51469" y="2990849"/>
            <a:ext cx="3964305" cy="37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03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7DBA0F-F81B-47DA-A717-CD028911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6700"/>
            <a:ext cx="9905999" cy="552450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Normally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encoding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but here it has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already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been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Australia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New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Zealand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"] &lt;- 1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"Europe"] &lt;- 2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"] &lt;- 3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America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"] &lt;- 4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Africa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"] &lt;- 5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407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028253-C179-4B8B-B5BD-A7E5883AC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3850"/>
            <a:ext cx="9905999" cy="546735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#This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genre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numerical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as.numeric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BC1B37F-8D35-4B9D-BA08-964EAC0741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3767137"/>
            <a:ext cx="8707438" cy="11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8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BD1D6-EDEF-4C49-9102-EE4ED920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95857"/>
            <a:ext cx="9905998" cy="1478570"/>
          </a:xfrm>
        </p:spPr>
        <p:txBody>
          <a:bodyPr>
            <a:normAutofit/>
          </a:bodyPr>
          <a:lstStyle/>
          <a:p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Best </a:t>
            </a:r>
            <a:r>
              <a:rPr lang="tr-TR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Sellers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Book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</a:t>
            </a:r>
            <a:b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tr-TR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D5F999-11AA-451C-B266-9C8022A8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7" y="647700"/>
            <a:ext cx="9905999" cy="439642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#Dataset on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Amazon's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Top 50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bestselling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2009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2019.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550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#Data has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been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categorized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fiction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-fiction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</a:t>
            </a:r>
            <a: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Genre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&lt;- read.csv("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categories.csv",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",")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[3:5]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3-5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7504AC4-B60C-4D55-A63E-B4046AFB9B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6" y="2486024"/>
            <a:ext cx="4581525" cy="421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6100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29990C-0EAC-46AB-9FA0-E270F6725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28625"/>
            <a:ext cx="9905999" cy="53625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caTools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Training set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caTools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caTools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12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B61C42-2B7F-493E-B0EE-FDC131CD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0050"/>
            <a:ext cx="9905999" cy="539115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everybody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set.seed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sample.split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happiness$Region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SplitRatio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0.70)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training_set_2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TRUE)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test_set_2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FALSE)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training_set_2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test_set_2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9238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145232-0891-412A-9CFC-959E6653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9575"/>
            <a:ext cx="9905999" cy="538162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e1071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Training set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('e1071')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(e1071)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3365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8138FF-0E4D-49A2-98BD-EC5E7C40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0525"/>
            <a:ext cx="9905999" cy="54006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#Linear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classifier_happiness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 .,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data = training_set_2,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'C-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classifier_happiness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8223717-4046-4D0E-AD6F-CE35FE87AD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3649345"/>
            <a:ext cx="9097963" cy="17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4E756A-A6F8-48BC-9D90-3E42BB55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38150"/>
            <a:ext cx="9905999" cy="5353051"/>
          </a:xfrm>
        </p:spPr>
        <p:txBody>
          <a:bodyPr/>
          <a:lstStyle/>
          <a:p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region_prediction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classifier_happiness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newdata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test_set_2) </a:t>
            </a:r>
          </a:p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region_prediction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44D36CF-2EF0-4CC0-B20C-A4AECC8C71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111374"/>
            <a:ext cx="9269413" cy="13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0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33B437-2C14-4551-80B1-8C35147D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33400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confusion_matrix_2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(test_set_2[, 3],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region_prediction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84A5D30-867C-41AC-BE11-7E50D5753A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2066607"/>
            <a:ext cx="3049588" cy="14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00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ADE1A8-87A5-4525-ABDB-D05C78A4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3850"/>
            <a:ext cx="9905999" cy="546735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accurancy_rate_2&lt;-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(confusion_matrix_2))/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missclassification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1-accurancy_rate_2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89F8E83-3063-49EA-A9F0-3A3DE2CF05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1927860"/>
            <a:ext cx="2068513" cy="41529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A190415-13CE-458E-9AD1-208A9F0F5B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1" y="4224656"/>
            <a:ext cx="2068512" cy="5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26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D051B3-83C9-4E63-83F4-58ACDF4C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85775"/>
            <a:ext cx="9905999" cy="530542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#Visualization of data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on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ggplot2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(ggplot2)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(data = training_set_2)+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geom_point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 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Happiness.Score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Freedom,color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1EFCC9-9016-4C73-974D-621B642826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5389" y="1464310"/>
            <a:ext cx="7023735" cy="49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31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CC3463-F669-41B4-9D1E-54473397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04825"/>
            <a:ext cx="9905999" cy="5286376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(classifier_happiness,training_set_2)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F00053-5348-4FCF-9F8F-775CD31575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066799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58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5C56E4-38A5-4AF9-AE1E-9CEDBADF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6725"/>
            <a:ext cx="9905999" cy="5324476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(classifier_happiness,test_set_2)</a:t>
            </a:r>
          </a:p>
          <a:p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389E615-B540-45F1-8EA7-E8957498A2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066799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7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E9CF5-89E6-4523-BDEE-F4A91D350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"/>
            <a:ext cx="9905999" cy="5562601"/>
          </a:xfrm>
        </p:spPr>
        <p:txBody>
          <a:bodyPr/>
          <a:lstStyle/>
          <a:p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Normally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encoding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but here it has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already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been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bestseller_books$Genre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bestseller_books$Genre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bestseller_books$Genre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Fiction"] &lt;- 0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bestseller_books$Genre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bestseller_books$Genre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"Fiction"] &lt;- 1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genre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numerical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bestseller_books$Genre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as.numeric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bestseller_books$Genre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bestseller_books$Genre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5756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BE3E13-AC0F-4FA8-9A5A-9A267D22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9100"/>
            <a:ext cx="9905999" cy="537210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#Non-Linear(Radial)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classifier_happiness_5 &lt;-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 .,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data = training_set_2,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'C-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classifier_happiness_5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E598A0D-04D3-4DBA-B670-F1731EA38C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760153"/>
            <a:ext cx="9136063" cy="17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78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1FFD5A-57D1-4A9F-B7DC-AB48AE4B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52425"/>
            <a:ext cx="9905999" cy="54387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region_prediction_2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(classifier_happiness_5,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newdata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test_set_2) </a:t>
            </a:r>
          </a:p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region_prediction_2</a:t>
            </a: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B90EAED-86B4-454B-BB95-9D2C5215C2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432049"/>
            <a:ext cx="9905999" cy="138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5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372946-B638-41A9-B106-A3CEDE943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6250"/>
            <a:ext cx="9905999" cy="531495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confusion_matrix_3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(test_set_2[, 3],region_prediction_2)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282B15C-5738-4CD7-9937-509BAF353F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2349499"/>
            <a:ext cx="3049588" cy="14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70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D3A349-7415-4931-9743-D4E89892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81025"/>
            <a:ext cx="9905999" cy="52101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accurancy_rate_3&lt;-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(confusion_matrix_3))/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missclassification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1-accurancy_rate_3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B9FA6EE-20A6-4416-ADE6-0BCDE58965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2228850"/>
            <a:ext cx="1706563" cy="3619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6CB28DA-E5F0-40FA-B518-092301AAF0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3648075"/>
            <a:ext cx="1706563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55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30C2CB-E3BD-4852-BB4D-0B38F6E8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23875"/>
            <a:ext cx="9905999" cy="5267326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(classifier_happiness_5,training_set_2)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1AF469C-CDA1-4DCB-B314-659343D0BC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066799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14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3D0CD3-5915-42A8-9A6C-BEB1B75D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9100"/>
            <a:ext cx="9905999" cy="5372101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(classifier_happiness_5,test_set_2)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1ADAE9-35C7-4C37-A9C6-EC61689048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903605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1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9683E0-558B-49B2-A44E-8AEA4F397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33400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#Non-Linear(Polynomial)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classifier_happiness_6 &lt;-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 .,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data = training_set_2,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'C-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classifier_happiness_6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469780-0027-40B1-96F1-AAEFFBF5C2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3856037"/>
            <a:ext cx="8364538" cy="18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02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07007-39D6-42A1-8082-7B593B12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7674"/>
            <a:ext cx="9905999" cy="60102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region_prediction_3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(classifier_happiness_6,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newdata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test_set_2) </a:t>
            </a:r>
          </a:p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region_prediction_3</a:t>
            </a: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confusion_matrix_4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(test_set_2[, 3],region_prediction_3)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901BDDE-7E65-47D0-BA03-6DEBCE762B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82800"/>
            <a:ext cx="8774113" cy="11366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084B4FF-7ECF-4F86-B231-88E9731A4D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2" y="4883151"/>
            <a:ext cx="3087688" cy="15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41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60E6AD-145F-449D-B613-898E7AE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23875"/>
            <a:ext cx="9905999" cy="526732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accurancy_rate_4&lt;-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(confusion_matrix_4))/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(confusion_matrix_4)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missclassification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1-accurancy_rate_4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78D644-70C7-477E-B6FD-1377077C51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2174874"/>
            <a:ext cx="2249488" cy="4159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8E23070-1112-4459-8599-B13EEDCC2B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2" y="4241798"/>
            <a:ext cx="2249488" cy="4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64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AF30A8-6D32-4645-9ABF-1C0B116A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1475"/>
            <a:ext cx="9905999" cy="5419726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(classifier_happiness_6,training_set_2)</a:t>
            </a:r>
          </a:p>
          <a:p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E9EB3C3-C41E-4B1C-9ED8-9D14DEBAA4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066799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FFE0A4-A3E5-4063-8FA6-6AC3C3D63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3850"/>
            <a:ext cx="9905999" cy="6210300"/>
          </a:xfrm>
        </p:spPr>
        <p:txBody>
          <a:bodyPr/>
          <a:lstStyle/>
          <a:p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  <a:p>
            <a:endParaRPr lang="tr-T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caTools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Training set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caTools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caTools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282D72C-5E14-47F3-9A7D-0E66BB87E0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065" y="1266189"/>
            <a:ext cx="8176260" cy="13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05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B9192B-B4FF-47EC-A1E1-BA7895F0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9100"/>
            <a:ext cx="9905999" cy="5372101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(classifier_happiness_6,test_set_2)</a:t>
            </a:r>
          </a:p>
          <a:p>
            <a:pPr marL="0" indent="0">
              <a:buNone/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7CB2AFE-A1DF-48B6-A5B1-DDBAEEC312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038900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18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95F13E-076E-4967-9BC6-A7E52740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9575"/>
            <a:ext cx="9905999" cy="538162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#Non-Linear(Sigmoid)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classifier_happiness_7 &lt;-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 .,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data = training_set_2,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'C-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"sigmoid")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classifier_happiness_7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52A239-B00E-4B5D-9971-F065219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3892867"/>
            <a:ext cx="9120188" cy="17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81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55356-70B7-4978-B914-5A0D3923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85775"/>
            <a:ext cx="9905999" cy="530542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region_prediction_4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(classifier_happiness_7,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newdata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test_set_2) </a:t>
            </a:r>
          </a:p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region_prediction_4</a:t>
            </a:r>
          </a:p>
          <a:p>
            <a:endParaRPr lang="tr-T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confusion_matrix_5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(test_set_2[, 3],region_prediction_4)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confusion_matrix_5</a:t>
            </a:r>
          </a:p>
          <a:p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9271DD-F096-4DF6-93A6-0A4A984014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47874"/>
            <a:ext cx="9450388" cy="12287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1944C9B-2FD8-43B0-ACAF-45263C4130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2" y="4911725"/>
            <a:ext cx="3201988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60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9EF4E8-A729-4C61-B6EE-D9F524CC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6250"/>
            <a:ext cx="9905999" cy="531495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accurancy_rate_5&lt;-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(confusion_matrix_5))/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(confusion_matrix_5)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accurancy_rate_5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#We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missclassification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1-accurancy_rate_5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2195239-A72D-4053-A5C6-1B95D2F0B9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1990089"/>
            <a:ext cx="2106613" cy="47688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3A879DC-2FA7-492C-82D4-684BBB56C7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1" y="4295777"/>
            <a:ext cx="2106613" cy="4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890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F9EF2A-F939-4E5A-AAF4-A035186B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0050"/>
            <a:ext cx="9905999" cy="5391151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(classifier_happiness_7,training_set_2)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88FBE8A-5241-470A-9CC5-F8DAAC8304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990599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55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74099-64D3-425A-BCC5-BD8E0E68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6726"/>
            <a:ext cx="9905999" cy="5324476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(classifier_happiness_7,test_set_2)</a:t>
            </a:r>
          </a:p>
          <a:p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2A5D56D-ED84-4A6C-85DB-944A2396CC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991274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07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E12FAC-CEF7-4E56-8E3B-9B59F73A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7174"/>
            <a:ext cx="9905998" cy="1476375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OF THE MODEL</a:t>
            </a:r>
            <a:b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</a:t>
            </a:r>
            <a:r>
              <a:rPr lang="tr-TR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tr-TR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br>
              <a:rPr lang="tr-T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DE7048-FB2E-495C-A7F6-3CD7AFF8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1575"/>
            <a:ext cx="9905999" cy="5295900"/>
          </a:xfrm>
        </p:spPr>
        <p:txBody>
          <a:bodyPr/>
          <a:lstStyle/>
          <a:p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is 0.6449275.Since it is not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D5755F5-51D7-4429-B9CA-E67EB9F15C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1733549"/>
            <a:ext cx="97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6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042E-CB76-47D2-931C-105024DF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0525"/>
            <a:ext cx="9905999" cy="5400676"/>
          </a:xfrm>
        </p:spPr>
        <p:txBody>
          <a:bodyPr/>
          <a:lstStyle/>
          <a:p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is 0.7463768. Since it is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016C2BE-0F63-47BE-89AD-D4083E2548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066797"/>
            <a:ext cx="97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521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8C56F7-4CC0-4C1A-A3BA-F245550F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9100"/>
            <a:ext cx="9905999" cy="6019800"/>
          </a:xfrm>
        </p:spPr>
        <p:txBody>
          <a:bodyPr>
            <a:normAutofit lnSpcReduction="10000"/>
          </a:bodyPr>
          <a:lstStyle/>
          <a:p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is 0.6086957. Since it is a not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F9C00BF-0048-42CF-9E01-20C12BC653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876299"/>
            <a:ext cx="97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63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C81F0A-E6F1-4D22-90EC-4641E2F5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0525"/>
            <a:ext cx="9905999" cy="54006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HAPPINESS DATASETS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is 0.4791667. Since it is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C187A6E-4C69-4AA3-938B-B5526FCC89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405889"/>
            <a:ext cx="97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A5D9A9-68C9-4B18-9C8D-A72DCDC21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28625"/>
            <a:ext cx="9905999" cy="5362576"/>
          </a:xfrm>
        </p:spPr>
        <p:txBody>
          <a:bodyPr>
            <a:normAutofit lnSpcReduction="10000"/>
          </a:bodyPr>
          <a:lstStyle/>
          <a:p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everybody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set.seed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(150)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sample.split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bestseller_books$Genre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SplitRatio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0.75)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TRUE)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bestseller_books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FALSE)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training_set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test_set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85149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3D7D2C-F0AC-49BE-B281-96D089CC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81000"/>
            <a:ext cx="9905999" cy="5410201"/>
          </a:xfrm>
        </p:spPr>
        <p:txBody>
          <a:bodyPr>
            <a:normAutofit lnSpcReduction="10000"/>
          </a:bodyPr>
          <a:lstStyle/>
          <a:p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is 0.5. Since it is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E49E8D0-0B94-4163-BD14-D46A1B2A45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1099820"/>
            <a:ext cx="97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1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32DB12-A7EA-4D7E-8D7D-F61A7238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1950"/>
            <a:ext cx="9905999" cy="5429251"/>
          </a:xfrm>
        </p:spPr>
        <p:txBody>
          <a:bodyPr/>
          <a:lstStyle/>
          <a:p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is 0.4583333. Since it is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999F67D-CDD1-4A55-AF25-3716D59ABF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970915"/>
            <a:ext cx="97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38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B36837-F8EA-4FE1-9D82-40E76D56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28624"/>
            <a:ext cx="9905999" cy="5648325"/>
          </a:xfrm>
        </p:spPr>
        <p:txBody>
          <a:bodyPr>
            <a:normAutofit lnSpcReduction="10000"/>
          </a:bodyPr>
          <a:lstStyle/>
          <a:p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Sigmoid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is 0.375. Since it is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accurancy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rate.Therefore,SVM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successable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7BD2099-7EBD-45CA-BE36-329E53FD52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885824"/>
            <a:ext cx="97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4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786300-7D0B-4FA6-8FC0-77CCE92F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8150"/>
            <a:ext cx="9905999" cy="565785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independence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happiness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residing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countries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accurate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it's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previous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reason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getting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previous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Sigmoid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Lineer=0,4791667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=0,5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=0,4583333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Sigmoid=0,375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9247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References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tr-TR" u="sng" dirty="0">
                <a:hlinkClick r:id="rId2"/>
              </a:rPr>
              <a:t>https://tr.wikipedia.org/wiki/Destek_vekt%C3%B6r_makinesi#:~:text=Destek%20vekt%C3%B6r%20makinesi%20</a:t>
            </a:r>
            <a:endParaRPr lang="tr-TR" dirty="0"/>
          </a:p>
          <a:p>
            <a:pPr lvl="0"/>
            <a:r>
              <a:rPr lang="tr-TR" u="sng" dirty="0">
                <a:hlinkClick r:id="rId3"/>
              </a:rPr>
              <a:t>http://uc-r.github.io/svm</a:t>
            </a:r>
            <a:endParaRPr lang="tr-TR" dirty="0"/>
          </a:p>
          <a:p>
            <a:pPr lvl="0"/>
            <a:r>
              <a:rPr lang="tr-TR" u="sng" dirty="0">
                <a:hlinkClick r:id="rId4"/>
              </a:rPr>
              <a:t>https://www.datacamp.com/community/tutorials/support-vector-machines-r?utm_source=adwords_ppc&amp;utm_campaignid=1455363063&amp;utm_adgroupid=65083631748&amp;utm_device=c&amp;utm_keyword=&amp;utm_matchtype=b&amp;utm_network=g&amp;utm_adpostion=&amp;utm_creative=332602034364&amp;utm_targetid=dsa-429603003980&amp;utm_loc_interest_ms=&amp;utm_loc_physical_ms=1012782&amp;gclid=Cj0KCQiAoab_BRCxARIsANMx4S5MGe6d3KuPb_vpIEhWTf83WwY5mK8ad1hYIx4ItW6fU2mFxD-AODsaAnpCEALw_wcB</a:t>
            </a:r>
            <a:endParaRPr lang="tr-TR" dirty="0"/>
          </a:p>
          <a:p>
            <a:pPr lvl="0"/>
            <a:r>
              <a:rPr lang="tr-TR" u="sng" dirty="0">
                <a:hlinkClick r:id="rId5"/>
              </a:rPr>
              <a:t>https://www.kaggle.com/datasets?sort=votes</a:t>
            </a:r>
            <a:endParaRPr lang="tr-TR" dirty="0"/>
          </a:p>
          <a:p>
            <a:pPr lvl="0"/>
            <a:r>
              <a:rPr lang="tr-TR" u="sng" dirty="0">
                <a:hlinkClick r:id="rId6"/>
              </a:rPr>
              <a:t>https://www.geeksforgeeks.org/classifying-data-using-support-vector-machinessvms-in-r/</a:t>
            </a:r>
            <a:endParaRPr lang="tr-TR" dirty="0"/>
          </a:p>
          <a:p>
            <a:pPr lvl="0"/>
            <a:r>
              <a:rPr lang="tr-TR" dirty="0" err="1"/>
              <a:t>Lecture</a:t>
            </a:r>
            <a:r>
              <a:rPr lang="tr-TR" dirty="0"/>
              <a:t> </a:t>
            </a:r>
            <a:r>
              <a:rPr lang="tr-TR" dirty="0" err="1"/>
              <a:t>Notes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837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0FAE2F-F565-4DBD-BBBA-669B1098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9100"/>
            <a:ext cx="9905999" cy="537210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Training set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e1071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('e1071')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(e1071)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3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B5333B-96DF-48CB-ACC3-9E4ECFEE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0525"/>
            <a:ext cx="9905999" cy="54006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#Linear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Genre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 .,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data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'C-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 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lassifier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564A7A-68C8-4692-9AAD-8829F7475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7299" y="3578859"/>
            <a:ext cx="9553575" cy="19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4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B4310F-1647-494E-86BC-1BF1A1798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7675"/>
            <a:ext cx="9905999" cy="534352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  <a:r>
              <a:rPr lang="tr-TR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tr-TR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book_prediction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newdata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training_set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book_prediction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3445ED3-47EB-4D41-BC8A-AD0EB3EA02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2540" y="2552699"/>
            <a:ext cx="9471660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61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212</TotalTime>
  <Words>2826</Words>
  <Application>Microsoft Office PowerPoint</Application>
  <PresentationFormat>Geniş ekran</PresentationFormat>
  <Paragraphs>365</Paragraphs>
  <Slides>64</Slides>
  <Notes>0</Notes>
  <HiddenSlides>7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64</vt:i4>
      </vt:variant>
    </vt:vector>
  </HeadingPairs>
  <TitlesOfParts>
    <vt:vector size="70" baseType="lpstr">
      <vt:lpstr>Arial</vt:lpstr>
      <vt:lpstr>Calibri</vt:lpstr>
      <vt:lpstr>Courier New</vt:lpstr>
      <vt:lpstr>Times New Roman</vt:lpstr>
      <vt:lpstr>Tw Cen MT</vt:lpstr>
      <vt:lpstr>Devre</vt:lpstr>
      <vt:lpstr>412 project</vt:lpstr>
      <vt:lpstr>INTRODUCTION</vt:lpstr>
      <vt:lpstr>Best Sellers Book Dataset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CONCLUSION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PERFORMANCE OF THE MODEL   For Bestseller Books Dataset  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412 project</dc:title>
  <dc:creator>Sude karapınar</dc:creator>
  <cp:lastModifiedBy>Sezer Köseoğlu</cp:lastModifiedBy>
  <cp:revision>14</cp:revision>
  <dcterms:created xsi:type="dcterms:W3CDTF">2021-01-04T14:36:21Z</dcterms:created>
  <dcterms:modified xsi:type="dcterms:W3CDTF">2021-04-30T23:10:29Z</dcterms:modified>
</cp:coreProperties>
</file>