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F10E7-C1F8-46C5-AAE7-410E49D4EC07}"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15606015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F10E7-C1F8-46C5-AAE7-410E49D4EC07}"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412783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F10E7-C1F8-46C5-AAE7-410E49D4EC07}"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95091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F10E7-C1F8-46C5-AAE7-410E49D4EC07}"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F281A-ADDB-4FD3-BC89-FCA0D26D4E9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252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F10E7-C1F8-46C5-AAE7-410E49D4EC07}"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3072222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EF10E7-C1F8-46C5-AAE7-410E49D4EC07}" type="datetimeFigureOut">
              <a:rPr lang="en-IN" smtClean="0"/>
              <a:t>03-05-2019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622759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EF10E7-C1F8-46C5-AAE7-410E49D4EC07}" type="datetimeFigureOut">
              <a:rPr lang="en-IN" smtClean="0"/>
              <a:t>03-05-2019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1748519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F10E7-C1F8-46C5-AAE7-410E49D4EC07}"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2786339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F10E7-C1F8-46C5-AAE7-410E49D4EC07}"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12544538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F10E7-C1F8-46C5-AAE7-410E49D4EC07}"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427822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F10E7-C1F8-46C5-AAE7-410E49D4EC07}"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21659144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EF10E7-C1F8-46C5-AAE7-410E49D4EC07}"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42785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EF10E7-C1F8-46C5-AAE7-410E49D4EC07}" type="datetimeFigureOut">
              <a:rPr lang="en-IN" smtClean="0"/>
              <a:t>03-05-2019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207571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EF10E7-C1F8-46C5-AAE7-410E49D4EC07}" type="datetimeFigureOut">
              <a:rPr lang="en-IN" smtClean="0"/>
              <a:t>03-05-2019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8173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F10E7-C1F8-46C5-AAE7-410E49D4EC07}" type="datetimeFigureOut">
              <a:rPr lang="en-IN" smtClean="0"/>
              <a:t>03-05-2019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40360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F10E7-C1F8-46C5-AAE7-410E49D4EC07}"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273393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F10E7-C1F8-46C5-AAE7-410E49D4EC07}"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F281A-ADDB-4FD3-BC89-FCA0D26D4E91}" type="slidenum">
              <a:rPr lang="en-IN" smtClean="0"/>
              <a:t>‹#›</a:t>
            </a:fld>
            <a:endParaRPr lang="en-IN"/>
          </a:p>
        </p:txBody>
      </p:sp>
    </p:spTree>
    <p:extLst>
      <p:ext uri="{BB962C8B-B14F-4D97-AF65-F5344CB8AC3E}">
        <p14:creationId xmlns:p14="http://schemas.microsoft.com/office/powerpoint/2010/main" val="355398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EF10E7-C1F8-46C5-AAE7-410E49D4EC07}" type="datetimeFigureOut">
              <a:rPr lang="en-IN" smtClean="0"/>
              <a:t>03-05-2019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1DF281A-ADDB-4FD3-BC89-FCA0D26D4E91}" type="slidenum">
              <a:rPr lang="en-IN" smtClean="0"/>
              <a:t>‹#›</a:t>
            </a:fld>
            <a:endParaRPr lang="en-IN"/>
          </a:p>
        </p:txBody>
      </p:sp>
    </p:spTree>
    <p:extLst>
      <p:ext uri="{BB962C8B-B14F-4D97-AF65-F5344CB8AC3E}">
        <p14:creationId xmlns:p14="http://schemas.microsoft.com/office/powerpoint/2010/main" val="3476465117"/>
      </p:ext>
    </p:extLst>
  </p:cSld>
  <p:clrMap bg1="dk1" tx1="lt1" bg2="dk2" tx2="lt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ADD5-6546-4B67-A785-DF8247AE9DC7}"/>
              </a:ext>
            </a:extLst>
          </p:cNvPr>
          <p:cNvSpPr>
            <a:spLocks noGrp="1"/>
          </p:cNvSpPr>
          <p:nvPr>
            <p:ph type="ctrTitle"/>
          </p:nvPr>
        </p:nvSpPr>
        <p:spPr/>
        <p:txBody>
          <a:bodyPr>
            <a:normAutofit/>
          </a:bodyPr>
          <a:lstStyle/>
          <a:p>
            <a:r>
              <a:rPr lang="en-US" dirty="0">
                <a:latin typeface="Bookman Old Style" panose="02050604050505020204" pitchFamily="18" charset="0"/>
              </a:rPr>
              <a:t>System study</a:t>
            </a:r>
            <a:br>
              <a:rPr lang="en-US" dirty="0">
                <a:latin typeface="Bookman Old Style" panose="02050604050505020204" pitchFamily="18" charset="0"/>
              </a:rPr>
            </a:br>
            <a:endParaRPr lang="en-IN" dirty="0">
              <a:latin typeface="Bookman Old Style" panose="02050604050505020204" pitchFamily="18" charset="0"/>
            </a:endParaRPr>
          </a:p>
        </p:txBody>
      </p:sp>
      <p:sp>
        <p:nvSpPr>
          <p:cNvPr id="3" name="Subtitle 2">
            <a:extLst>
              <a:ext uri="{FF2B5EF4-FFF2-40B4-BE49-F238E27FC236}">
                <a16:creationId xmlns:a16="http://schemas.microsoft.com/office/drawing/2014/main" id="{A42F70CE-311D-49D9-90F0-BC1653E9C17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4740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D57F-DD7A-4E03-BFF5-FC3D6C53B87B}"/>
              </a:ext>
            </a:extLst>
          </p:cNvPr>
          <p:cNvSpPr>
            <a:spLocks noGrp="1"/>
          </p:cNvSpPr>
          <p:nvPr>
            <p:ph type="title"/>
          </p:nvPr>
        </p:nvSpPr>
        <p:spPr/>
        <p:txBody>
          <a:bodyPr>
            <a:normAutofit fontScale="90000"/>
          </a:bodyPr>
          <a:lstStyle/>
          <a:p>
            <a:r>
              <a:rPr lang="en-US" i="1" dirty="0">
                <a:effectLst/>
              </a:rPr>
              <a:t>7. Summary Evaluation Conference and Summary Rating Form</a:t>
            </a:r>
            <a:br>
              <a:rPr lang="en-US" i="1" dirty="0">
                <a:effectLst/>
              </a:rPr>
            </a:br>
            <a:endParaRPr lang="en-IN" dirty="0"/>
          </a:p>
        </p:txBody>
      </p:sp>
      <p:sp>
        <p:nvSpPr>
          <p:cNvPr id="3" name="Content Placeholder 2">
            <a:extLst>
              <a:ext uri="{FF2B5EF4-FFF2-40B4-BE49-F238E27FC236}">
                <a16:creationId xmlns:a16="http://schemas.microsoft.com/office/drawing/2014/main" id="{85087D63-3862-4CD1-855F-97E41470A41C}"/>
              </a:ext>
            </a:extLst>
          </p:cNvPr>
          <p:cNvSpPr>
            <a:spLocks noGrp="1"/>
          </p:cNvSpPr>
          <p:nvPr>
            <p:ph idx="1"/>
          </p:nvPr>
        </p:nvSpPr>
        <p:spPr>
          <a:xfrm>
            <a:off x="913795" y="2096063"/>
            <a:ext cx="10877871" cy="4618635"/>
          </a:xfrm>
        </p:spPr>
        <p:txBody>
          <a:bodyPr>
            <a:normAutofit fontScale="62500" lnSpcReduction="20000"/>
          </a:bodyPr>
          <a:lstStyle/>
          <a:p>
            <a:r>
              <a:rPr lang="en-US" sz="4400" dirty="0">
                <a:effectLst/>
              </a:rPr>
              <a:t>The conference between the principal and teacher to discuss the teacher’s self-assessment, the teacher’s most recent Professional Development Plan, the components of Teacher Evaluation Process completed during the year, classroom observations, artifacts submitted or collected during the evaluation process and other evidence of the teacher’s performance on the Rubric. </a:t>
            </a:r>
          </a:p>
          <a:p>
            <a:r>
              <a:rPr lang="en-US" sz="4400" dirty="0">
                <a:effectLst/>
              </a:rPr>
              <a:t>At the conclusion of the process, the principal shall complete the Teacher Summary Rating Form.</a:t>
            </a:r>
            <a:r>
              <a:rPr lang="en-US" sz="4400" dirty="0"/>
              <a:t> </a:t>
            </a:r>
            <a:br>
              <a:rPr lang="en-US" dirty="0"/>
            </a:br>
            <a:endParaRPr lang="en-IN" dirty="0"/>
          </a:p>
        </p:txBody>
      </p:sp>
    </p:spTree>
    <p:extLst>
      <p:ext uri="{BB962C8B-B14F-4D97-AF65-F5344CB8AC3E}">
        <p14:creationId xmlns:p14="http://schemas.microsoft.com/office/powerpoint/2010/main" val="76665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3F44-E030-4B15-A264-16F450EEB2E0}"/>
              </a:ext>
            </a:extLst>
          </p:cNvPr>
          <p:cNvSpPr>
            <a:spLocks noGrp="1"/>
          </p:cNvSpPr>
          <p:nvPr>
            <p:ph type="title"/>
          </p:nvPr>
        </p:nvSpPr>
        <p:spPr/>
        <p:txBody>
          <a:bodyPr/>
          <a:lstStyle/>
          <a:p>
            <a:r>
              <a:rPr lang="en-US" i="1" dirty="0">
                <a:effectLst/>
              </a:rPr>
              <a:t>8. Professional Development Plans</a:t>
            </a:r>
            <a:endParaRPr lang="en-IN" dirty="0"/>
          </a:p>
        </p:txBody>
      </p:sp>
      <p:sp>
        <p:nvSpPr>
          <p:cNvPr id="3" name="Content Placeholder 2">
            <a:extLst>
              <a:ext uri="{FF2B5EF4-FFF2-40B4-BE49-F238E27FC236}">
                <a16:creationId xmlns:a16="http://schemas.microsoft.com/office/drawing/2014/main" id="{D56CAF4F-125C-4448-9CDB-5FACBFAE5CE8}"/>
              </a:ext>
            </a:extLst>
          </p:cNvPr>
          <p:cNvSpPr>
            <a:spLocks noGrp="1"/>
          </p:cNvSpPr>
          <p:nvPr>
            <p:ph idx="1"/>
          </p:nvPr>
        </p:nvSpPr>
        <p:spPr>
          <a:xfrm>
            <a:off x="913795" y="2096063"/>
            <a:ext cx="10727746" cy="4618635"/>
          </a:xfrm>
        </p:spPr>
        <p:txBody>
          <a:bodyPr>
            <a:normAutofit fontScale="92500" lnSpcReduction="10000"/>
          </a:bodyPr>
          <a:lstStyle/>
          <a:p>
            <a:pPr marL="0" indent="0">
              <a:buNone/>
            </a:pPr>
            <a:r>
              <a:rPr lang="en-US" sz="2600" dirty="0">
                <a:effectLst/>
              </a:rPr>
              <a:t>Every teacher will use a Professional Development Plan to identify goals and strategies to improve performance. The Professional Development Plan may be a(n):</a:t>
            </a:r>
            <a:r>
              <a:rPr lang="en-US" sz="2600" dirty="0"/>
              <a:t> </a:t>
            </a:r>
          </a:p>
          <a:p>
            <a:pPr marL="457200" indent="-457200">
              <a:buFont typeface="+mj-lt"/>
              <a:buAutoNum type="alphaUcPeriod"/>
            </a:pPr>
            <a:r>
              <a:rPr lang="en-US" sz="2600" i="1" dirty="0">
                <a:effectLst/>
              </a:rPr>
              <a:t>Individual Growth Plan </a:t>
            </a:r>
            <a:r>
              <a:rPr lang="en-US" sz="2600" dirty="0">
                <a:effectLst/>
              </a:rPr>
              <a:t>– developed by a teacher and should be discussed with the principal</a:t>
            </a:r>
            <a:r>
              <a:rPr lang="en-US" sz="2600" dirty="0"/>
              <a:t> .</a:t>
            </a:r>
          </a:p>
          <a:p>
            <a:pPr marL="457200" indent="-457200">
              <a:buFont typeface="+mj-lt"/>
              <a:buAutoNum type="alphaUcPeriod"/>
            </a:pPr>
            <a:r>
              <a:rPr lang="en-US" sz="2600" i="1" dirty="0">
                <a:effectLst/>
              </a:rPr>
              <a:t>Monitored Growth Plan</a:t>
            </a:r>
            <a:r>
              <a:rPr lang="en-US" sz="2600" dirty="0">
                <a:effectLst/>
              </a:rPr>
              <a:t>–placed on the plan by the principal, developed and monitored by the teacher and principal</a:t>
            </a:r>
            <a:r>
              <a:rPr lang="en-US" sz="2600" dirty="0"/>
              <a:t> .</a:t>
            </a:r>
          </a:p>
          <a:p>
            <a:pPr marL="457200" indent="-457200">
              <a:buFont typeface="+mj-lt"/>
              <a:buAutoNum type="alphaUcPeriod"/>
            </a:pPr>
            <a:r>
              <a:rPr lang="en-US" sz="2600" i="1" dirty="0">
                <a:effectLst/>
              </a:rPr>
              <a:t>Directed Growth Plan</a:t>
            </a:r>
            <a:r>
              <a:rPr lang="en-US" sz="2600" dirty="0">
                <a:effectLst/>
              </a:rPr>
              <a:t>–placed on the plan by the principal, developed and monitored by the principal</a:t>
            </a:r>
            <a:r>
              <a:rPr lang="en-US" sz="2600" dirty="0"/>
              <a:t> .</a:t>
            </a:r>
            <a:br>
              <a:rPr lang="en-US" dirty="0"/>
            </a:br>
            <a:endParaRPr lang="en-IN" dirty="0"/>
          </a:p>
        </p:txBody>
      </p:sp>
    </p:spTree>
    <p:extLst>
      <p:ext uri="{BB962C8B-B14F-4D97-AF65-F5344CB8AC3E}">
        <p14:creationId xmlns:p14="http://schemas.microsoft.com/office/powerpoint/2010/main" val="115146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C128-786C-4AB3-BF9A-D00668904E29}"/>
              </a:ext>
            </a:extLst>
          </p:cNvPr>
          <p:cNvSpPr>
            <a:spLocks noGrp="1"/>
          </p:cNvSpPr>
          <p:nvPr>
            <p:ph type="title"/>
          </p:nvPr>
        </p:nvSpPr>
        <p:spPr/>
        <p:txBody>
          <a:bodyPr>
            <a:normAutofit/>
          </a:bodyPr>
          <a:lstStyle/>
          <a:p>
            <a:r>
              <a:rPr lang="en-IN" sz="3600" i="1" dirty="0">
                <a:effectLst/>
              </a:rPr>
              <a:t>Performance Rating Scale</a:t>
            </a:r>
            <a:r>
              <a:rPr lang="en-IN" sz="3600" dirty="0"/>
              <a:t> </a:t>
            </a:r>
          </a:p>
        </p:txBody>
      </p:sp>
      <p:sp>
        <p:nvSpPr>
          <p:cNvPr id="3" name="Content Placeholder 2">
            <a:extLst>
              <a:ext uri="{FF2B5EF4-FFF2-40B4-BE49-F238E27FC236}">
                <a16:creationId xmlns:a16="http://schemas.microsoft.com/office/drawing/2014/main" id="{D7160396-9FCC-4005-B101-9736D66188EF}"/>
              </a:ext>
            </a:extLst>
          </p:cNvPr>
          <p:cNvSpPr>
            <a:spLocks noGrp="1"/>
          </p:cNvSpPr>
          <p:nvPr>
            <p:ph idx="1"/>
          </p:nvPr>
        </p:nvSpPr>
        <p:spPr>
          <a:xfrm>
            <a:off x="913795" y="2096064"/>
            <a:ext cx="10353762" cy="4761936"/>
          </a:xfrm>
        </p:spPr>
        <p:txBody>
          <a:bodyPr>
            <a:normAutofit/>
          </a:bodyPr>
          <a:lstStyle/>
          <a:p>
            <a:pPr marL="0" indent="0">
              <a:buNone/>
            </a:pPr>
            <a:r>
              <a:rPr lang="en-US" sz="2400" dirty="0">
                <a:effectLst/>
              </a:rPr>
              <a:t>The following rating scale will be used for determining the final evaluation rating</a:t>
            </a:r>
            <a:r>
              <a:rPr lang="en-US" sz="2400" dirty="0"/>
              <a:t> :-</a:t>
            </a:r>
          </a:p>
        </p:txBody>
      </p:sp>
    </p:spTree>
    <p:extLst>
      <p:ext uri="{BB962C8B-B14F-4D97-AF65-F5344CB8AC3E}">
        <p14:creationId xmlns:p14="http://schemas.microsoft.com/office/powerpoint/2010/main" val="390917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0469-469F-4F1C-BAA6-8C356D0F800A}"/>
              </a:ext>
            </a:extLst>
          </p:cNvPr>
          <p:cNvSpPr>
            <a:spLocks noGrp="1"/>
          </p:cNvSpPr>
          <p:nvPr>
            <p:ph type="title"/>
          </p:nvPr>
        </p:nvSpPr>
        <p:spPr/>
        <p:txBody>
          <a:bodyPr>
            <a:normAutofit/>
          </a:bodyPr>
          <a:lstStyle/>
          <a:p>
            <a:r>
              <a:rPr lang="en-US" dirty="0">
                <a:effectLst/>
              </a:rPr>
              <a:t>A. Distinguished</a:t>
            </a:r>
            <a:endParaRPr lang="en-IN" dirty="0"/>
          </a:p>
        </p:txBody>
      </p:sp>
      <p:sp>
        <p:nvSpPr>
          <p:cNvPr id="3" name="Content Placeholder 2">
            <a:extLst>
              <a:ext uri="{FF2B5EF4-FFF2-40B4-BE49-F238E27FC236}">
                <a16:creationId xmlns:a16="http://schemas.microsoft.com/office/drawing/2014/main" id="{F49C2E41-4990-4BEE-B681-D2E41ABA9E2E}"/>
              </a:ext>
            </a:extLst>
          </p:cNvPr>
          <p:cNvSpPr>
            <a:spLocks noGrp="1"/>
          </p:cNvSpPr>
          <p:nvPr>
            <p:ph idx="1"/>
          </p:nvPr>
        </p:nvSpPr>
        <p:spPr/>
        <p:txBody>
          <a:bodyPr>
            <a:normAutofit/>
          </a:bodyPr>
          <a:lstStyle/>
          <a:p>
            <a:pPr marL="0" indent="0">
              <a:buNone/>
            </a:pPr>
            <a:r>
              <a:rPr lang="en-US" sz="2800" dirty="0">
                <a:effectLst/>
              </a:rPr>
              <a:t>Teacher consistently and significantly exceeded basic competence on standard(s) of performance</a:t>
            </a:r>
            <a:endParaRPr lang="en-IN" sz="2800" dirty="0"/>
          </a:p>
        </p:txBody>
      </p:sp>
    </p:spTree>
    <p:extLst>
      <p:ext uri="{BB962C8B-B14F-4D97-AF65-F5344CB8AC3E}">
        <p14:creationId xmlns:p14="http://schemas.microsoft.com/office/powerpoint/2010/main" val="104307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C1C5-5ECB-4E2F-833E-680095089D1E}"/>
              </a:ext>
            </a:extLst>
          </p:cNvPr>
          <p:cNvSpPr>
            <a:spLocks noGrp="1"/>
          </p:cNvSpPr>
          <p:nvPr>
            <p:ph type="title"/>
          </p:nvPr>
        </p:nvSpPr>
        <p:spPr/>
        <p:txBody>
          <a:bodyPr>
            <a:normAutofit/>
          </a:bodyPr>
          <a:lstStyle/>
          <a:p>
            <a:r>
              <a:rPr lang="en-IN" dirty="0"/>
              <a:t>B. </a:t>
            </a:r>
            <a:r>
              <a:rPr lang="en-US" dirty="0">
                <a:effectLst/>
              </a:rPr>
              <a:t>Accomplished</a:t>
            </a:r>
            <a:endParaRPr lang="en-IN" dirty="0"/>
          </a:p>
        </p:txBody>
      </p:sp>
      <p:sp>
        <p:nvSpPr>
          <p:cNvPr id="3" name="Content Placeholder 2">
            <a:extLst>
              <a:ext uri="{FF2B5EF4-FFF2-40B4-BE49-F238E27FC236}">
                <a16:creationId xmlns:a16="http://schemas.microsoft.com/office/drawing/2014/main" id="{A62C17F8-1FDE-4983-9C6B-CD119524E87A}"/>
              </a:ext>
            </a:extLst>
          </p:cNvPr>
          <p:cNvSpPr>
            <a:spLocks noGrp="1"/>
          </p:cNvSpPr>
          <p:nvPr>
            <p:ph idx="1"/>
          </p:nvPr>
        </p:nvSpPr>
        <p:spPr/>
        <p:txBody>
          <a:bodyPr>
            <a:normAutofit/>
          </a:bodyPr>
          <a:lstStyle/>
          <a:p>
            <a:pPr marL="0" indent="0">
              <a:buNone/>
            </a:pPr>
            <a:r>
              <a:rPr lang="en-US" sz="2800" dirty="0">
                <a:effectLst/>
              </a:rPr>
              <a:t>Teacher exceeded basic competence on standard(s) of performance most of the time.</a:t>
            </a:r>
            <a:endParaRPr lang="en-IN" sz="2800" dirty="0"/>
          </a:p>
        </p:txBody>
      </p:sp>
    </p:spTree>
    <p:extLst>
      <p:ext uri="{BB962C8B-B14F-4D97-AF65-F5344CB8AC3E}">
        <p14:creationId xmlns:p14="http://schemas.microsoft.com/office/powerpoint/2010/main" val="86630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FD4C-DF40-4E7D-90A2-BCA57EE10628}"/>
              </a:ext>
            </a:extLst>
          </p:cNvPr>
          <p:cNvSpPr>
            <a:spLocks noGrp="1"/>
          </p:cNvSpPr>
          <p:nvPr>
            <p:ph type="title"/>
          </p:nvPr>
        </p:nvSpPr>
        <p:spPr/>
        <p:txBody>
          <a:bodyPr>
            <a:normAutofit/>
          </a:bodyPr>
          <a:lstStyle/>
          <a:p>
            <a:r>
              <a:rPr lang="en-IN" dirty="0"/>
              <a:t>C. </a:t>
            </a:r>
            <a:r>
              <a:rPr lang="en-US" dirty="0">
                <a:effectLst/>
              </a:rPr>
              <a:t>Proficient</a:t>
            </a:r>
            <a:endParaRPr lang="en-IN" dirty="0"/>
          </a:p>
        </p:txBody>
      </p:sp>
      <p:sp>
        <p:nvSpPr>
          <p:cNvPr id="3" name="Content Placeholder 2">
            <a:extLst>
              <a:ext uri="{FF2B5EF4-FFF2-40B4-BE49-F238E27FC236}">
                <a16:creationId xmlns:a16="http://schemas.microsoft.com/office/drawing/2014/main" id="{443561FA-31FA-422D-875B-E6AA53637DA3}"/>
              </a:ext>
            </a:extLst>
          </p:cNvPr>
          <p:cNvSpPr>
            <a:spLocks noGrp="1"/>
          </p:cNvSpPr>
          <p:nvPr>
            <p:ph idx="1"/>
          </p:nvPr>
        </p:nvSpPr>
        <p:spPr/>
        <p:txBody>
          <a:bodyPr>
            <a:normAutofit/>
          </a:bodyPr>
          <a:lstStyle/>
          <a:p>
            <a:pPr marL="0" indent="0">
              <a:buNone/>
            </a:pPr>
            <a:r>
              <a:rPr lang="en-US" sz="2800" dirty="0">
                <a:effectLst/>
              </a:rPr>
              <a:t>Teacher demonstrated basic competence on standard(s) of performance.</a:t>
            </a:r>
            <a:endParaRPr lang="en-IN" sz="2800" dirty="0"/>
          </a:p>
        </p:txBody>
      </p:sp>
    </p:spTree>
    <p:extLst>
      <p:ext uri="{BB962C8B-B14F-4D97-AF65-F5344CB8AC3E}">
        <p14:creationId xmlns:p14="http://schemas.microsoft.com/office/powerpoint/2010/main" val="159503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D12C-6B07-42C4-B8F6-799F6FF87601}"/>
              </a:ext>
            </a:extLst>
          </p:cNvPr>
          <p:cNvSpPr>
            <a:spLocks noGrp="1"/>
          </p:cNvSpPr>
          <p:nvPr>
            <p:ph type="title"/>
          </p:nvPr>
        </p:nvSpPr>
        <p:spPr/>
        <p:txBody>
          <a:bodyPr/>
          <a:lstStyle/>
          <a:p>
            <a:r>
              <a:rPr lang="en-US" dirty="0">
                <a:effectLst/>
              </a:rPr>
              <a:t>d. Developing</a:t>
            </a:r>
            <a:endParaRPr lang="en-IN" dirty="0"/>
          </a:p>
        </p:txBody>
      </p:sp>
      <p:sp>
        <p:nvSpPr>
          <p:cNvPr id="3" name="Content Placeholder 2">
            <a:extLst>
              <a:ext uri="{FF2B5EF4-FFF2-40B4-BE49-F238E27FC236}">
                <a16:creationId xmlns:a16="http://schemas.microsoft.com/office/drawing/2014/main" id="{01F98191-C2BF-46A6-8CC7-C7BF732D7EF4}"/>
              </a:ext>
            </a:extLst>
          </p:cNvPr>
          <p:cNvSpPr>
            <a:spLocks noGrp="1"/>
          </p:cNvSpPr>
          <p:nvPr>
            <p:ph idx="1"/>
          </p:nvPr>
        </p:nvSpPr>
        <p:spPr/>
        <p:txBody>
          <a:bodyPr/>
          <a:lstStyle/>
          <a:p>
            <a:pPr marL="0" indent="0">
              <a:buNone/>
            </a:pPr>
            <a:r>
              <a:rPr lang="en-US" sz="2800" dirty="0">
                <a:effectLst/>
              </a:rPr>
              <a:t>Teacher demonstrated adequate growth toward achieving standard(s) during the period of performance, but did not demonstrate competence on standard(s) of performance.</a:t>
            </a:r>
          </a:p>
          <a:p>
            <a:pPr marL="0" indent="0">
              <a:buNone/>
            </a:pPr>
            <a:endParaRPr lang="en-IN" dirty="0"/>
          </a:p>
        </p:txBody>
      </p:sp>
    </p:spTree>
    <p:extLst>
      <p:ext uri="{BB962C8B-B14F-4D97-AF65-F5344CB8AC3E}">
        <p14:creationId xmlns:p14="http://schemas.microsoft.com/office/powerpoint/2010/main" val="16265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6731-0ECC-42FC-BF7B-F10E5A515CA1}"/>
              </a:ext>
            </a:extLst>
          </p:cNvPr>
          <p:cNvSpPr>
            <a:spLocks noGrp="1"/>
          </p:cNvSpPr>
          <p:nvPr>
            <p:ph type="title"/>
          </p:nvPr>
        </p:nvSpPr>
        <p:spPr/>
        <p:txBody>
          <a:bodyPr/>
          <a:lstStyle/>
          <a:p>
            <a:r>
              <a:rPr lang="en-IN" dirty="0"/>
              <a:t>E. </a:t>
            </a:r>
            <a:r>
              <a:rPr lang="en-US" dirty="0">
                <a:effectLst/>
              </a:rPr>
              <a:t>Not Demonstrated</a:t>
            </a:r>
            <a:endParaRPr lang="en-IN" dirty="0"/>
          </a:p>
        </p:txBody>
      </p:sp>
      <p:sp>
        <p:nvSpPr>
          <p:cNvPr id="3" name="Content Placeholder 2">
            <a:extLst>
              <a:ext uri="{FF2B5EF4-FFF2-40B4-BE49-F238E27FC236}">
                <a16:creationId xmlns:a16="http://schemas.microsoft.com/office/drawing/2014/main" id="{5F016145-952C-4838-91DF-F937D166ECF5}"/>
              </a:ext>
            </a:extLst>
          </p:cNvPr>
          <p:cNvSpPr>
            <a:spLocks noGrp="1"/>
          </p:cNvSpPr>
          <p:nvPr>
            <p:ph idx="1"/>
          </p:nvPr>
        </p:nvSpPr>
        <p:spPr/>
        <p:txBody>
          <a:bodyPr/>
          <a:lstStyle/>
          <a:p>
            <a:pPr marL="0" indent="0">
              <a:buNone/>
            </a:pPr>
            <a:r>
              <a:rPr lang="en-US" dirty="0">
                <a:effectLst/>
              </a:rPr>
              <a:t>Teacher did not demonstrate competence on or adequate growth toward achieving standard(s) of performance. </a:t>
            </a:r>
          </a:p>
          <a:p>
            <a:pPr marL="0" indent="0">
              <a:buNone/>
            </a:pPr>
            <a:r>
              <a:rPr lang="en-US" dirty="0">
                <a:effectLst/>
              </a:rPr>
              <a:t>Note: If the “Not Demonstrated” rating is used, the Principal/Evaluator must comment about why it was used.</a:t>
            </a:r>
            <a:endParaRPr lang="en-IN" dirty="0"/>
          </a:p>
        </p:txBody>
      </p:sp>
    </p:spTree>
    <p:extLst>
      <p:ext uri="{BB962C8B-B14F-4D97-AF65-F5344CB8AC3E}">
        <p14:creationId xmlns:p14="http://schemas.microsoft.com/office/powerpoint/2010/main" val="427093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FB94-FD84-4DCE-B2BC-EA6173A0DC59}"/>
              </a:ext>
            </a:extLst>
          </p:cNvPr>
          <p:cNvSpPr>
            <a:spLocks noGrp="1"/>
          </p:cNvSpPr>
          <p:nvPr>
            <p:ph type="title"/>
          </p:nvPr>
        </p:nvSpPr>
        <p:spPr>
          <a:xfrm>
            <a:off x="919119" y="1228299"/>
            <a:ext cx="10353761" cy="2579427"/>
          </a:xfrm>
        </p:spPr>
        <p:txBody>
          <a:bodyPr>
            <a:normAutofit/>
          </a:bodyPr>
          <a:lstStyle/>
          <a:p>
            <a:r>
              <a:rPr lang="en-US" sz="4000" dirty="0">
                <a:latin typeface="Bookman Old Style" panose="02050604050505020204" pitchFamily="18" charset="0"/>
              </a:rPr>
              <a:t>1. Existing system</a:t>
            </a:r>
            <a:br>
              <a:rPr lang="en-US" sz="4000" dirty="0">
                <a:latin typeface="Bookman Old Style" panose="02050604050505020204" pitchFamily="18" charset="0"/>
              </a:rPr>
            </a:br>
            <a:r>
              <a:rPr lang="en-US" sz="4000" dirty="0">
                <a:latin typeface="Bookman Old Style" panose="02050604050505020204" pitchFamily="18" charset="0"/>
              </a:rPr>
              <a:t>2. Proposed system</a:t>
            </a:r>
            <a:endParaRPr lang="en-IN" sz="4000" dirty="0"/>
          </a:p>
        </p:txBody>
      </p:sp>
    </p:spTree>
    <p:extLst>
      <p:ext uri="{BB962C8B-B14F-4D97-AF65-F5344CB8AC3E}">
        <p14:creationId xmlns:p14="http://schemas.microsoft.com/office/powerpoint/2010/main" val="185030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A40C-A1AF-4E23-9C61-888BD59DB74D}"/>
              </a:ext>
            </a:extLst>
          </p:cNvPr>
          <p:cNvSpPr>
            <a:spLocks noGrp="1"/>
          </p:cNvSpPr>
          <p:nvPr>
            <p:ph type="title"/>
          </p:nvPr>
        </p:nvSpPr>
        <p:spPr>
          <a:xfrm>
            <a:off x="913796" y="1"/>
            <a:ext cx="10353761" cy="1066800"/>
          </a:xfrm>
        </p:spPr>
        <p:txBody>
          <a:bodyPr/>
          <a:lstStyle/>
          <a:p>
            <a:r>
              <a:rPr lang="en-US" sz="3600" dirty="0">
                <a:latin typeface="Bookman Old Style" panose="02050604050505020204" pitchFamily="18" charset="0"/>
              </a:rPr>
              <a:t>1. Existing system</a:t>
            </a:r>
            <a:endParaRPr lang="en-IN" dirty="0"/>
          </a:p>
        </p:txBody>
      </p:sp>
      <p:sp>
        <p:nvSpPr>
          <p:cNvPr id="3" name="Content Placeholder 2">
            <a:extLst>
              <a:ext uri="{FF2B5EF4-FFF2-40B4-BE49-F238E27FC236}">
                <a16:creationId xmlns:a16="http://schemas.microsoft.com/office/drawing/2014/main" id="{48CD539A-140C-4DCF-AE5D-025953219C02}"/>
              </a:ext>
            </a:extLst>
          </p:cNvPr>
          <p:cNvSpPr>
            <a:spLocks noGrp="1"/>
          </p:cNvSpPr>
          <p:nvPr>
            <p:ph idx="1"/>
          </p:nvPr>
        </p:nvSpPr>
        <p:spPr>
          <a:xfrm>
            <a:off x="913795" y="1774209"/>
            <a:ext cx="10353762" cy="5083789"/>
          </a:xfrm>
        </p:spPr>
        <p:txBody>
          <a:bodyPr/>
          <a:lstStyle/>
          <a:p>
            <a:pPr marL="0" indent="0">
              <a:buNone/>
            </a:pPr>
            <a:r>
              <a:rPr lang="en-US" b="1" i="1" dirty="0">
                <a:effectLst/>
              </a:rPr>
              <a:t>Formal Evaluation Process</a:t>
            </a:r>
            <a:r>
              <a:rPr lang="en-US" dirty="0">
                <a:effectLst/>
              </a:rPr>
              <a:t>–The process of evaluating a teacher using the following essential components:</a:t>
            </a:r>
            <a:r>
              <a:rPr lang="en-US" dirty="0"/>
              <a:t> </a:t>
            </a:r>
          </a:p>
          <a:p>
            <a:pPr marL="800100" lvl="1" indent="-342900">
              <a:buFont typeface="+mj-lt"/>
              <a:buAutoNum type="alphaLcParenR"/>
            </a:pPr>
            <a:r>
              <a:rPr lang="en-US" dirty="0"/>
              <a:t>Training</a:t>
            </a:r>
          </a:p>
          <a:p>
            <a:pPr marL="800100" lvl="1" indent="-342900">
              <a:buFont typeface="+mj-lt"/>
              <a:buAutoNum type="alphaLcParenR"/>
            </a:pPr>
            <a:r>
              <a:rPr lang="en-US" dirty="0"/>
              <a:t>Orientation</a:t>
            </a:r>
          </a:p>
          <a:p>
            <a:pPr marL="800100" lvl="1" indent="-342900">
              <a:buFont typeface="+mj-lt"/>
              <a:buAutoNum type="alphaLcParenR"/>
            </a:pPr>
            <a:r>
              <a:rPr lang="en-US" dirty="0"/>
              <a:t>Teacher self-assessment</a:t>
            </a:r>
          </a:p>
          <a:p>
            <a:pPr marL="800100" lvl="1" indent="-342900">
              <a:buFont typeface="+mj-lt"/>
              <a:buAutoNum type="alphaLcParenR"/>
            </a:pPr>
            <a:r>
              <a:rPr lang="en-US" dirty="0"/>
              <a:t>Pre-observation conference</a:t>
            </a:r>
          </a:p>
          <a:p>
            <a:pPr marL="800100" lvl="1" indent="-342900">
              <a:buFont typeface="+mj-lt"/>
              <a:buAutoNum type="alphaLcParenR"/>
            </a:pPr>
            <a:r>
              <a:rPr lang="en-US" dirty="0"/>
              <a:t>Observation</a:t>
            </a:r>
          </a:p>
          <a:p>
            <a:pPr marL="800100" lvl="1" indent="-342900">
              <a:buFont typeface="+mj-lt"/>
              <a:buAutoNum type="alphaLcParenR"/>
            </a:pPr>
            <a:r>
              <a:rPr lang="en-US" dirty="0"/>
              <a:t>Post-observation conference</a:t>
            </a:r>
          </a:p>
          <a:p>
            <a:pPr marL="800100" lvl="1" indent="-342900">
              <a:buFont typeface="+mj-lt"/>
              <a:buAutoNum type="alphaLcParenR"/>
            </a:pPr>
            <a:r>
              <a:rPr lang="en-US" i="1" dirty="0">
                <a:effectLst/>
              </a:rPr>
              <a:t>Summary Evaluation Conference and Summary Rating Form</a:t>
            </a:r>
          </a:p>
          <a:p>
            <a:pPr marL="800100" lvl="1" indent="-342900">
              <a:buFont typeface="+mj-lt"/>
              <a:buAutoNum type="alphaLcParenR"/>
            </a:pPr>
            <a:r>
              <a:rPr lang="en-US" i="1" dirty="0">
                <a:effectLst/>
              </a:rPr>
              <a:t>Professional Development Plans</a:t>
            </a:r>
            <a:br>
              <a:rPr lang="en-US" dirty="0"/>
            </a:br>
            <a:endParaRPr lang="en-IN" dirty="0"/>
          </a:p>
        </p:txBody>
      </p:sp>
    </p:spTree>
    <p:extLst>
      <p:ext uri="{BB962C8B-B14F-4D97-AF65-F5344CB8AC3E}">
        <p14:creationId xmlns:p14="http://schemas.microsoft.com/office/powerpoint/2010/main" val="307918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D99A-05A9-4D9F-9CB3-FD40536F8F81}"/>
              </a:ext>
            </a:extLst>
          </p:cNvPr>
          <p:cNvSpPr>
            <a:spLocks noGrp="1"/>
          </p:cNvSpPr>
          <p:nvPr>
            <p:ph type="title"/>
          </p:nvPr>
        </p:nvSpPr>
        <p:spPr/>
        <p:txBody>
          <a:bodyPr/>
          <a:lstStyle/>
          <a:p>
            <a:r>
              <a:rPr lang="en-US" dirty="0"/>
              <a:t>1. Training</a:t>
            </a:r>
            <a:endParaRPr lang="en-IN" dirty="0"/>
          </a:p>
        </p:txBody>
      </p:sp>
      <p:sp>
        <p:nvSpPr>
          <p:cNvPr id="3" name="Content Placeholder 2">
            <a:extLst>
              <a:ext uri="{FF2B5EF4-FFF2-40B4-BE49-F238E27FC236}">
                <a16:creationId xmlns:a16="http://schemas.microsoft.com/office/drawing/2014/main" id="{16FDA88B-EC5B-45AD-9115-86D29D6590FC}"/>
              </a:ext>
            </a:extLst>
          </p:cNvPr>
          <p:cNvSpPr>
            <a:spLocks noGrp="1"/>
          </p:cNvSpPr>
          <p:nvPr>
            <p:ph idx="1"/>
          </p:nvPr>
        </p:nvSpPr>
        <p:spPr/>
        <p:txBody>
          <a:bodyPr>
            <a:normAutofit/>
          </a:bodyPr>
          <a:lstStyle/>
          <a:p>
            <a:pPr marL="0" indent="0">
              <a:buNone/>
            </a:pPr>
            <a:r>
              <a:rPr lang="en-IN" sz="2800" dirty="0"/>
              <a:t>Before participating in the evaluation process, all teachers,  Principal and peer evaluators must complete training on the evaluation process.</a:t>
            </a:r>
          </a:p>
        </p:txBody>
      </p:sp>
    </p:spTree>
    <p:extLst>
      <p:ext uri="{BB962C8B-B14F-4D97-AF65-F5344CB8AC3E}">
        <p14:creationId xmlns:p14="http://schemas.microsoft.com/office/powerpoint/2010/main" val="19750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F0B3-5167-4C89-9C6D-D5D0F817488D}"/>
              </a:ext>
            </a:extLst>
          </p:cNvPr>
          <p:cNvSpPr>
            <a:spLocks noGrp="1"/>
          </p:cNvSpPr>
          <p:nvPr>
            <p:ph type="title"/>
          </p:nvPr>
        </p:nvSpPr>
        <p:spPr/>
        <p:txBody>
          <a:bodyPr/>
          <a:lstStyle/>
          <a:p>
            <a:r>
              <a:rPr lang="en-US" dirty="0"/>
              <a:t>2. Orientation</a:t>
            </a:r>
            <a:endParaRPr lang="en-IN" dirty="0"/>
          </a:p>
        </p:txBody>
      </p:sp>
      <p:sp>
        <p:nvSpPr>
          <p:cNvPr id="3" name="Content Placeholder 2">
            <a:extLst>
              <a:ext uri="{FF2B5EF4-FFF2-40B4-BE49-F238E27FC236}">
                <a16:creationId xmlns:a16="http://schemas.microsoft.com/office/drawing/2014/main" id="{3BAAF09D-C766-4BB9-B3AC-F0917F505ADD}"/>
              </a:ext>
            </a:extLst>
          </p:cNvPr>
          <p:cNvSpPr>
            <a:spLocks noGrp="1"/>
          </p:cNvSpPr>
          <p:nvPr>
            <p:ph idx="1"/>
          </p:nvPr>
        </p:nvSpPr>
        <p:spPr/>
        <p:txBody>
          <a:bodyPr>
            <a:normAutofit/>
          </a:bodyPr>
          <a:lstStyle/>
          <a:p>
            <a:pPr marL="0" indent="0">
              <a:buNone/>
            </a:pPr>
            <a:r>
              <a:rPr lang="en-IN" sz="2800" dirty="0"/>
              <a:t>Within 2 weeks of training started, they will be provided a copy of</a:t>
            </a:r>
          </a:p>
          <a:p>
            <a:pPr marL="457200" indent="-457200">
              <a:buFont typeface="+mj-lt"/>
              <a:buAutoNum type="alphaUcPeriod"/>
            </a:pPr>
            <a:r>
              <a:rPr lang="en-IN" sz="2800" dirty="0"/>
              <a:t>Rubric</a:t>
            </a:r>
          </a:p>
          <a:p>
            <a:pPr marL="457200" indent="-457200">
              <a:buFont typeface="+mj-lt"/>
              <a:buAutoNum type="alphaUcPeriod"/>
            </a:pPr>
            <a:r>
              <a:rPr lang="en-IN" sz="2800" dirty="0"/>
              <a:t>Policy</a:t>
            </a:r>
          </a:p>
          <a:p>
            <a:pPr marL="457200" indent="-457200">
              <a:buFont typeface="+mj-lt"/>
              <a:buAutoNum type="alphaUcPeriod"/>
            </a:pPr>
            <a:r>
              <a:rPr lang="en-IN" sz="2800" dirty="0"/>
              <a:t>Schedule for completing all components of the evaluation process.</a:t>
            </a:r>
          </a:p>
        </p:txBody>
      </p:sp>
    </p:spTree>
    <p:extLst>
      <p:ext uri="{BB962C8B-B14F-4D97-AF65-F5344CB8AC3E}">
        <p14:creationId xmlns:p14="http://schemas.microsoft.com/office/powerpoint/2010/main" val="329508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892A-3FCA-4E86-8AB0-AF7EC08F3AB9}"/>
              </a:ext>
            </a:extLst>
          </p:cNvPr>
          <p:cNvSpPr>
            <a:spLocks noGrp="1"/>
          </p:cNvSpPr>
          <p:nvPr>
            <p:ph type="title"/>
          </p:nvPr>
        </p:nvSpPr>
        <p:spPr/>
        <p:txBody>
          <a:bodyPr/>
          <a:lstStyle/>
          <a:p>
            <a:r>
              <a:rPr lang="en-US" dirty="0"/>
              <a:t>3. Teacher self-assessment</a:t>
            </a:r>
            <a:br>
              <a:rPr lang="en-US" dirty="0"/>
            </a:br>
            <a:endParaRPr lang="en-IN" dirty="0"/>
          </a:p>
        </p:txBody>
      </p:sp>
      <p:sp>
        <p:nvSpPr>
          <p:cNvPr id="3" name="Content Placeholder 2">
            <a:extLst>
              <a:ext uri="{FF2B5EF4-FFF2-40B4-BE49-F238E27FC236}">
                <a16:creationId xmlns:a16="http://schemas.microsoft.com/office/drawing/2014/main" id="{6EDF0EB8-ED36-4096-A0D7-F42EB4563750}"/>
              </a:ext>
            </a:extLst>
          </p:cNvPr>
          <p:cNvSpPr>
            <a:spLocks noGrp="1"/>
          </p:cNvSpPr>
          <p:nvPr>
            <p:ph idx="1"/>
          </p:nvPr>
        </p:nvSpPr>
        <p:spPr/>
        <p:txBody>
          <a:bodyPr/>
          <a:lstStyle/>
          <a:p>
            <a:pPr marL="0" indent="0">
              <a:buNone/>
            </a:pPr>
            <a:r>
              <a:rPr lang="en-IN" sz="2800" dirty="0"/>
              <a:t>Using Rubric, teacher shall rate his or her own performance at the beginning of the year.</a:t>
            </a:r>
            <a:endParaRPr lang="en-IN" dirty="0"/>
          </a:p>
        </p:txBody>
      </p:sp>
    </p:spTree>
    <p:extLst>
      <p:ext uri="{BB962C8B-B14F-4D97-AF65-F5344CB8AC3E}">
        <p14:creationId xmlns:p14="http://schemas.microsoft.com/office/powerpoint/2010/main" val="158430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0228-66CA-4A73-8BF6-B5CC88C4826D}"/>
              </a:ext>
            </a:extLst>
          </p:cNvPr>
          <p:cNvSpPr>
            <a:spLocks noGrp="1"/>
          </p:cNvSpPr>
          <p:nvPr>
            <p:ph type="title"/>
          </p:nvPr>
        </p:nvSpPr>
        <p:spPr/>
        <p:txBody>
          <a:bodyPr/>
          <a:lstStyle/>
          <a:p>
            <a:r>
              <a:rPr lang="en-US" dirty="0"/>
              <a:t>4. Pre-observation conference</a:t>
            </a:r>
            <a:br>
              <a:rPr lang="en-US" dirty="0"/>
            </a:br>
            <a:endParaRPr lang="en-IN" dirty="0"/>
          </a:p>
        </p:txBody>
      </p:sp>
      <p:sp>
        <p:nvSpPr>
          <p:cNvPr id="3" name="Content Placeholder 2">
            <a:extLst>
              <a:ext uri="{FF2B5EF4-FFF2-40B4-BE49-F238E27FC236}">
                <a16:creationId xmlns:a16="http://schemas.microsoft.com/office/drawing/2014/main" id="{27806D45-C05B-4CEA-B8DC-BCA5AD7DF806}"/>
              </a:ext>
            </a:extLst>
          </p:cNvPr>
          <p:cNvSpPr>
            <a:spLocks noGrp="1"/>
          </p:cNvSpPr>
          <p:nvPr>
            <p:ph idx="1"/>
          </p:nvPr>
        </p:nvSpPr>
        <p:spPr/>
        <p:txBody>
          <a:bodyPr>
            <a:normAutofit lnSpcReduction="10000"/>
          </a:bodyPr>
          <a:lstStyle/>
          <a:p>
            <a:pPr marL="0" indent="0">
              <a:buNone/>
            </a:pPr>
            <a:r>
              <a:rPr lang="en-IN" sz="2800" dirty="0"/>
              <a:t>Before the first formal observation, the principal shall meat with the teacher to discuss their self-assessment based on the Rubric.</a:t>
            </a:r>
          </a:p>
          <a:p>
            <a:pPr marL="0" indent="0">
              <a:buNone/>
            </a:pPr>
            <a:r>
              <a:rPr lang="en-IN" sz="2800" dirty="0"/>
              <a:t>The teacher will provide the principal with a description of the lesson.</a:t>
            </a:r>
          </a:p>
          <a:p>
            <a:pPr marL="0" indent="0">
              <a:buNone/>
            </a:pPr>
            <a:r>
              <a:rPr lang="en-IN" sz="2800" dirty="0"/>
              <a:t>The goal of his conference is to prepare the principal for the observation.</a:t>
            </a:r>
          </a:p>
        </p:txBody>
      </p:sp>
    </p:spTree>
    <p:extLst>
      <p:ext uri="{BB962C8B-B14F-4D97-AF65-F5344CB8AC3E}">
        <p14:creationId xmlns:p14="http://schemas.microsoft.com/office/powerpoint/2010/main" val="71522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F477-22AE-4329-B171-A95773BB4199}"/>
              </a:ext>
            </a:extLst>
          </p:cNvPr>
          <p:cNvSpPr>
            <a:spLocks noGrp="1"/>
          </p:cNvSpPr>
          <p:nvPr>
            <p:ph type="title"/>
          </p:nvPr>
        </p:nvSpPr>
        <p:spPr/>
        <p:txBody>
          <a:bodyPr/>
          <a:lstStyle/>
          <a:p>
            <a:r>
              <a:rPr lang="en-US" dirty="0"/>
              <a:t>5. Observation</a:t>
            </a:r>
            <a:endParaRPr lang="en-IN" dirty="0"/>
          </a:p>
        </p:txBody>
      </p:sp>
      <p:sp>
        <p:nvSpPr>
          <p:cNvPr id="3" name="Content Placeholder 2">
            <a:extLst>
              <a:ext uri="{FF2B5EF4-FFF2-40B4-BE49-F238E27FC236}">
                <a16:creationId xmlns:a16="http://schemas.microsoft.com/office/drawing/2014/main" id="{66F1BA49-F24B-49C4-943B-770FCEB32EA7}"/>
              </a:ext>
            </a:extLst>
          </p:cNvPr>
          <p:cNvSpPr>
            <a:spLocks noGrp="1"/>
          </p:cNvSpPr>
          <p:nvPr>
            <p:ph idx="1"/>
          </p:nvPr>
        </p:nvSpPr>
        <p:spPr>
          <a:xfrm>
            <a:off x="913794" y="2096064"/>
            <a:ext cx="10727745" cy="3695136"/>
          </a:xfrm>
        </p:spPr>
        <p:txBody>
          <a:bodyPr>
            <a:normAutofit lnSpcReduction="10000"/>
          </a:bodyPr>
          <a:lstStyle/>
          <a:p>
            <a:pPr marL="457200" indent="-457200">
              <a:buFont typeface="+mj-lt"/>
              <a:buAutoNum type="arabicPeriod"/>
            </a:pPr>
            <a:r>
              <a:rPr lang="en-US" sz="2800" b="1" i="1" dirty="0">
                <a:effectLst/>
              </a:rPr>
              <a:t>Formal Observation</a:t>
            </a:r>
            <a:r>
              <a:rPr lang="en-US" sz="2800" dirty="0">
                <a:effectLst/>
              </a:rPr>
              <a:t>–A formal observation shall last 45 minutes or an entire class period</a:t>
            </a:r>
            <a:r>
              <a:rPr lang="en-US" sz="2800" dirty="0"/>
              <a:t> .</a:t>
            </a:r>
          </a:p>
          <a:p>
            <a:pPr marL="457200" indent="-457200">
              <a:buFont typeface="+mj-lt"/>
              <a:buAutoNum type="arabicPeriod"/>
            </a:pPr>
            <a:r>
              <a:rPr lang="en-US" sz="2800" b="1" i="1" dirty="0">
                <a:effectLst/>
              </a:rPr>
              <a:t>Informal Observation</a:t>
            </a:r>
            <a:r>
              <a:rPr lang="en-US" sz="2800" dirty="0">
                <a:effectLst/>
              </a:rPr>
              <a:t>–An informal observation may take place as an evaluator visits classrooms, helps a student on the teacher’s classroom for a minimum of 20 minutes in one sitting.</a:t>
            </a:r>
            <a:r>
              <a:rPr lang="en-US" sz="2800" dirty="0"/>
              <a:t> </a:t>
            </a:r>
            <a:br>
              <a:rPr lang="en-US" dirty="0"/>
            </a:br>
            <a:br>
              <a:rPr lang="en-US" dirty="0"/>
            </a:br>
            <a:endParaRPr lang="en-IN" dirty="0"/>
          </a:p>
        </p:txBody>
      </p:sp>
    </p:spTree>
    <p:extLst>
      <p:ext uri="{BB962C8B-B14F-4D97-AF65-F5344CB8AC3E}">
        <p14:creationId xmlns:p14="http://schemas.microsoft.com/office/powerpoint/2010/main" val="411264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5750-1924-43EA-8A32-B779DEF17BA5}"/>
              </a:ext>
            </a:extLst>
          </p:cNvPr>
          <p:cNvSpPr>
            <a:spLocks noGrp="1"/>
          </p:cNvSpPr>
          <p:nvPr>
            <p:ph type="title"/>
          </p:nvPr>
        </p:nvSpPr>
        <p:spPr/>
        <p:txBody>
          <a:bodyPr/>
          <a:lstStyle/>
          <a:p>
            <a:r>
              <a:rPr lang="en-US" dirty="0"/>
              <a:t>6. Post-observation conference</a:t>
            </a:r>
            <a:endParaRPr lang="en-IN" dirty="0"/>
          </a:p>
        </p:txBody>
      </p:sp>
      <p:sp>
        <p:nvSpPr>
          <p:cNvPr id="3" name="Content Placeholder 2">
            <a:extLst>
              <a:ext uri="{FF2B5EF4-FFF2-40B4-BE49-F238E27FC236}">
                <a16:creationId xmlns:a16="http://schemas.microsoft.com/office/drawing/2014/main" id="{CCD7815A-F377-43CA-BFA0-29D1E1FA1F83}"/>
              </a:ext>
            </a:extLst>
          </p:cNvPr>
          <p:cNvSpPr>
            <a:spLocks noGrp="1"/>
          </p:cNvSpPr>
          <p:nvPr>
            <p:ph idx="1"/>
          </p:nvPr>
        </p:nvSpPr>
        <p:spPr/>
        <p:txBody>
          <a:bodyPr/>
          <a:lstStyle/>
          <a:p>
            <a:pPr marL="0" indent="0">
              <a:buNone/>
            </a:pPr>
            <a:r>
              <a:rPr lang="en-US" sz="2800" dirty="0">
                <a:effectLst/>
              </a:rPr>
              <a:t>During the post-observation conference, the principal and teacher shall discuss and document</a:t>
            </a:r>
            <a:br>
              <a:rPr lang="en-US" sz="2800" dirty="0">
                <a:effectLst/>
              </a:rPr>
            </a:br>
            <a:r>
              <a:rPr lang="en-US" sz="2800" dirty="0">
                <a:effectLst/>
              </a:rPr>
              <a:t>on the Rubric the strengths and weaknesses of the teacher’s performance during the observed lesson.</a:t>
            </a:r>
            <a:r>
              <a:rPr lang="en-US" sz="2800" dirty="0"/>
              <a:t> </a:t>
            </a:r>
            <a:br>
              <a:rPr lang="en-US" dirty="0"/>
            </a:br>
            <a:endParaRPr lang="en-IN" dirty="0"/>
          </a:p>
        </p:txBody>
      </p:sp>
    </p:spTree>
    <p:extLst>
      <p:ext uri="{BB962C8B-B14F-4D97-AF65-F5344CB8AC3E}">
        <p14:creationId xmlns:p14="http://schemas.microsoft.com/office/powerpoint/2010/main" val="1928548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317</TotalTime>
  <Words>556</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System study </vt:lpstr>
      <vt:lpstr>1. Existing system 2. Proposed system</vt:lpstr>
      <vt:lpstr>1. Existing system</vt:lpstr>
      <vt:lpstr>1. Training</vt:lpstr>
      <vt:lpstr>2. Orientation</vt:lpstr>
      <vt:lpstr>3. Teacher self-assessment </vt:lpstr>
      <vt:lpstr>4. Pre-observation conference </vt:lpstr>
      <vt:lpstr>5. Observation</vt:lpstr>
      <vt:lpstr>6. Post-observation conference</vt:lpstr>
      <vt:lpstr>7. Summary Evaluation Conference and Summary Rating Form </vt:lpstr>
      <vt:lpstr>8. Professional Development Plans</vt:lpstr>
      <vt:lpstr>Performance Rating Scale </vt:lpstr>
      <vt:lpstr>A. Distinguished</vt:lpstr>
      <vt:lpstr>B. Accomplished</vt:lpstr>
      <vt:lpstr>C. Proficient</vt:lpstr>
      <vt:lpstr>d. Developing</vt:lpstr>
      <vt:lpstr>E. Not Demonstrated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dc:creator>
  <cp:lastModifiedBy>Abhi</cp:lastModifiedBy>
  <cp:revision>36</cp:revision>
  <dcterms:created xsi:type="dcterms:W3CDTF">2019-05-01T08:20:14Z</dcterms:created>
  <dcterms:modified xsi:type="dcterms:W3CDTF">2019-05-03T17:48:44Z</dcterms:modified>
</cp:coreProperties>
</file>