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8" r:id="rId2"/>
    <p:sldId id="256"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BFE28-5F04-4BBF-BF92-6DAD263E4CD7}" type="datetimeFigureOut">
              <a:rPr lang="en-IN" smtClean="0"/>
              <a:t>01-05-2019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16345123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336461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37508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0398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7808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1BFE28-5F04-4BBF-BF92-6DAD263E4CD7}" type="datetimeFigureOut">
              <a:rPr lang="en-IN" smtClean="0"/>
              <a:t>01-05-2019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1310869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1BFE28-5F04-4BBF-BF92-6DAD263E4CD7}" type="datetimeFigureOut">
              <a:rPr lang="en-IN" smtClean="0"/>
              <a:t>01-05-2019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4175729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BFE28-5F04-4BBF-BF92-6DAD263E4CD7}" type="datetimeFigureOut">
              <a:rPr lang="en-IN" smtClean="0"/>
              <a:t>01-05-2019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64161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BFE28-5F04-4BBF-BF92-6DAD263E4CD7}" type="datetimeFigureOut">
              <a:rPr lang="en-IN" smtClean="0"/>
              <a:t>01-05-2019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30445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BFE28-5F04-4BBF-BF92-6DAD263E4CD7}" type="datetimeFigureOut">
              <a:rPr lang="en-IN" smtClean="0"/>
              <a:t>01-05-2019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348211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BFE28-5F04-4BBF-BF92-6DAD263E4CD7}" type="datetimeFigureOut">
              <a:rPr lang="en-IN" smtClean="0"/>
              <a:t>01-05-2019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251224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395293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1BFE28-5F04-4BBF-BF92-6DAD263E4CD7}" type="datetimeFigureOut">
              <a:rPr lang="en-IN" smtClean="0"/>
              <a:t>01-05-2019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131359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1BFE28-5F04-4BBF-BF92-6DAD263E4CD7}" type="datetimeFigureOut">
              <a:rPr lang="en-IN" smtClean="0"/>
              <a:t>01-05-2019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141337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BFE28-5F04-4BBF-BF92-6DAD263E4CD7}" type="datetimeFigureOut">
              <a:rPr lang="en-IN" smtClean="0"/>
              <a:t>01-05-2019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6947060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73886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BFE28-5F04-4BBF-BF92-6DAD263E4CD7}" type="datetimeFigureOut">
              <a:rPr lang="en-IN" smtClean="0"/>
              <a:t>01-05-2019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EDB47B-71E8-449E-93BC-BF944C8E2F09}" type="slidenum">
              <a:rPr lang="en-IN" smtClean="0"/>
              <a:t>‹#›</a:t>
            </a:fld>
            <a:endParaRPr lang="en-IN"/>
          </a:p>
        </p:txBody>
      </p:sp>
    </p:spTree>
    <p:extLst>
      <p:ext uri="{BB962C8B-B14F-4D97-AF65-F5344CB8AC3E}">
        <p14:creationId xmlns:p14="http://schemas.microsoft.com/office/powerpoint/2010/main" val="236986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71BFE28-5F04-4BBF-BF92-6DAD263E4CD7}" type="datetimeFigureOut">
              <a:rPr lang="en-IN" smtClean="0"/>
              <a:t>01-05-2019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1EDB47B-71E8-449E-93BC-BF944C8E2F09}" type="slidenum">
              <a:rPr lang="en-IN" smtClean="0"/>
              <a:t>‹#›</a:t>
            </a:fld>
            <a:endParaRPr lang="en-IN"/>
          </a:p>
        </p:txBody>
      </p:sp>
    </p:spTree>
    <p:extLst>
      <p:ext uri="{BB962C8B-B14F-4D97-AF65-F5344CB8AC3E}">
        <p14:creationId xmlns:p14="http://schemas.microsoft.com/office/powerpoint/2010/main" val="2444284401"/>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F3A8-7BA2-4A9A-A72E-D3DB937A7D01}"/>
              </a:ext>
            </a:extLst>
          </p:cNvPr>
          <p:cNvSpPr>
            <a:spLocks noGrp="1"/>
          </p:cNvSpPr>
          <p:nvPr>
            <p:ph type="ctrTitle"/>
          </p:nvPr>
        </p:nvSpPr>
        <p:spPr/>
        <p:txBody>
          <a:bodyPr/>
          <a:lstStyle/>
          <a:p>
            <a:r>
              <a:rPr lang="en-US" sz="5400" dirty="0"/>
              <a:t>2.Feasibility study</a:t>
            </a:r>
            <a:endParaRPr lang="en-IN" dirty="0"/>
          </a:p>
        </p:txBody>
      </p:sp>
    </p:spTree>
    <p:extLst>
      <p:ext uri="{BB962C8B-B14F-4D97-AF65-F5344CB8AC3E}">
        <p14:creationId xmlns:p14="http://schemas.microsoft.com/office/powerpoint/2010/main" val="100835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A6C5-384B-416F-A4F5-44B218BF08C7}"/>
              </a:ext>
            </a:extLst>
          </p:cNvPr>
          <p:cNvSpPr>
            <a:spLocks noGrp="1"/>
          </p:cNvSpPr>
          <p:nvPr>
            <p:ph type="ctrTitle"/>
          </p:nvPr>
        </p:nvSpPr>
        <p:spPr>
          <a:xfrm>
            <a:off x="1751012" y="368490"/>
            <a:ext cx="8689976" cy="1231710"/>
          </a:xfrm>
        </p:spPr>
        <p:txBody>
          <a:bodyPr>
            <a:normAutofit/>
          </a:bodyPr>
          <a:lstStyle/>
          <a:p>
            <a:r>
              <a:rPr lang="en-US" dirty="0"/>
              <a:t>Feasibility study</a:t>
            </a:r>
            <a:endParaRPr lang="en-IN" dirty="0"/>
          </a:p>
        </p:txBody>
      </p:sp>
      <p:sp>
        <p:nvSpPr>
          <p:cNvPr id="3" name="Subtitle 2">
            <a:extLst>
              <a:ext uri="{FF2B5EF4-FFF2-40B4-BE49-F238E27FC236}">
                <a16:creationId xmlns:a16="http://schemas.microsoft.com/office/drawing/2014/main" id="{FBA54670-3C6F-4F92-9E1A-A2A37DDDE818}"/>
              </a:ext>
            </a:extLst>
          </p:cNvPr>
          <p:cNvSpPr>
            <a:spLocks noGrp="1"/>
          </p:cNvSpPr>
          <p:nvPr>
            <p:ph type="subTitle" idx="1"/>
          </p:nvPr>
        </p:nvSpPr>
        <p:spPr>
          <a:xfrm>
            <a:off x="846161" y="2292825"/>
            <a:ext cx="10719561" cy="2951328"/>
          </a:xfrm>
        </p:spPr>
        <p:txBody>
          <a:bodyPr>
            <a:normAutofit fontScale="92500"/>
          </a:bodyPr>
          <a:lstStyle/>
          <a:p>
            <a:r>
              <a:rPr lang="en-US" dirty="0">
                <a:effectLst/>
              </a:rPr>
              <a:t>It  determines whether the solution considered to accomplish the requirements is practical and workable in the software. Information such as resource availability, cost estimation for software development, benefits of the software to the organization after it is developed and cost to be incurred on its maintenance are considered during the feasibility study. The objective of the feasibility study is to establish the reasons for developing the software that is acceptable to users, adaptable to change and conformable to established standards</a:t>
            </a:r>
            <a:endParaRPr lang="en-IN" dirty="0"/>
          </a:p>
        </p:txBody>
      </p:sp>
    </p:spTree>
    <p:extLst>
      <p:ext uri="{BB962C8B-B14F-4D97-AF65-F5344CB8AC3E}">
        <p14:creationId xmlns:p14="http://schemas.microsoft.com/office/powerpoint/2010/main" val="103247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70D8-BA0C-4289-84B3-1181843AEB7B}"/>
              </a:ext>
            </a:extLst>
          </p:cNvPr>
          <p:cNvSpPr>
            <a:spLocks noGrp="1"/>
          </p:cNvSpPr>
          <p:nvPr>
            <p:ph type="title"/>
          </p:nvPr>
        </p:nvSpPr>
        <p:spPr/>
        <p:txBody>
          <a:bodyPr>
            <a:normAutofit/>
          </a:bodyPr>
          <a:lstStyle/>
          <a:p>
            <a:r>
              <a:rPr lang="en-US" sz="3600" dirty="0"/>
              <a:t>Types of feasibility study</a:t>
            </a:r>
            <a:endParaRPr lang="en-IN" sz="3600" dirty="0"/>
          </a:p>
        </p:txBody>
      </p:sp>
      <p:sp>
        <p:nvSpPr>
          <p:cNvPr id="3" name="Content Placeholder 2">
            <a:extLst>
              <a:ext uri="{FF2B5EF4-FFF2-40B4-BE49-F238E27FC236}">
                <a16:creationId xmlns:a16="http://schemas.microsoft.com/office/drawing/2014/main" id="{EBC99E2C-C7C6-484F-9269-406E7C68950F}"/>
              </a:ext>
            </a:extLst>
          </p:cNvPr>
          <p:cNvSpPr>
            <a:spLocks noGrp="1"/>
          </p:cNvSpPr>
          <p:nvPr>
            <p:ph idx="1"/>
          </p:nvPr>
        </p:nvSpPr>
        <p:spPr>
          <a:xfrm>
            <a:off x="3711586" y="2382667"/>
            <a:ext cx="6319518" cy="3103733"/>
          </a:xfrm>
        </p:spPr>
        <p:txBody>
          <a:bodyPr>
            <a:normAutofit/>
          </a:bodyPr>
          <a:lstStyle/>
          <a:p>
            <a:r>
              <a:rPr lang="en-US" sz="2400" dirty="0"/>
              <a:t>Technical Feasibility</a:t>
            </a:r>
          </a:p>
          <a:p>
            <a:r>
              <a:rPr lang="en-US" sz="2400" dirty="0"/>
              <a:t>Economical Feasibility</a:t>
            </a:r>
          </a:p>
          <a:p>
            <a:r>
              <a:rPr lang="en-US" sz="2400" dirty="0"/>
              <a:t>Operational Feasibility</a:t>
            </a:r>
          </a:p>
          <a:p>
            <a:r>
              <a:rPr lang="en-US" sz="2400" dirty="0"/>
              <a:t>Legal Feasibility</a:t>
            </a:r>
          </a:p>
          <a:p>
            <a:r>
              <a:rPr lang="en-US" sz="2400" dirty="0"/>
              <a:t>Time Feasibility</a:t>
            </a:r>
            <a:endParaRPr lang="en-IN" sz="2400" dirty="0"/>
          </a:p>
        </p:txBody>
      </p:sp>
    </p:spTree>
    <p:extLst>
      <p:ext uri="{BB962C8B-B14F-4D97-AF65-F5344CB8AC3E}">
        <p14:creationId xmlns:p14="http://schemas.microsoft.com/office/powerpoint/2010/main" val="311014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E272-FE17-473C-9BE3-A7FEBA8C09CB}"/>
              </a:ext>
            </a:extLst>
          </p:cNvPr>
          <p:cNvSpPr>
            <a:spLocks noGrp="1"/>
          </p:cNvSpPr>
          <p:nvPr>
            <p:ph type="title"/>
          </p:nvPr>
        </p:nvSpPr>
        <p:spPr/>
        <p:txBody>
          <a:bodyPr/>
          <a:lstStyle/>
          <a:p>
            <a:r>
              <a:rPr lang="en-US" dirty="0"/>
              <a:t>Technical Feasibility</a:t>
            </a:r>
            <a:endParaRPr lang="en-IN" dirty="0"/>
          </a:p>
        </p:txBody>
      </p:sp>
      <p:sp>
        <p:nvSpPr>
          <p:cNvPr id="3" name="Content Placeholder 2">
            <a:extLst>
              <a:ext uri="{FF2B5EF4-FFF2-40B4-BE49-F238E27FC236}">
                <a16:creationId xmlns:a16="http://schemas.microsoft.com/office/drawing/2014/main" id="{81E33669-3329-4DD3-9EB3-797981539A1B}"/>
              </a:ext>
            </a:extLst>
          </p:cNvPr>
          <p:cNvSpPr>
            <a:spLocks noGrp="1"/>
          </p:cNvSpPr>
          <p:nvPr>
            <p:ph idx="1"/>
          </p:nvPr>
        </p:nvSpPr>
        <p:spPr>
          <a:xfrm>
            <a:off x="913795" y="2096063"/>
            <a:ext cx="10353762" cy="4263793"/>
          </a:xfrm>
        </p:spPr>
        <p:txBody>
          <a:bodyPr>
            <a:normAutofit/>
          </a:bodyPr>
          <a:lstStyle/>
          <a:p>
            <a:r>
              <a:rPr lang="en-US" dirty="0"/>
              <a:t>It assesses the current resources and technology, which are required to accomplish user requirements in the project within the allocated budget.</a:t>
            </a:r>
          </a:p>
          <a:p>
            <a:r>
              <a:rPr lang="en-US" dirty="0">
                <a:effectLst/>
              </a:rPr>
              <a:t>Technical feasibility also performs the following tasks.  </a:t>
            </a:r>
            <a:br>
              <a:rPr lang="en-US" dirty="0">
                <a:effectLst/>
              </a:rPr>
            </a:br>
            <a:r>
              <a:rPr lang="en-US" dirty="0">
                <a:effectLst/>
              </a:rPr>
              <a:t>A) Analyzes the technical skills and capabilities of the software development team       	members</a:t>
            </a:r>
          </a:p>
          <a:p>
            <a:pPr marL="0" indent="0">
              <a:buNone/>
            </a:pPr>
            <a:r>
              <a:rPr lang="en-US" dirty="0">
                <a:effectLst/>
              </a:rPr>
              <a:t>    B) Determines whether the relevant technology is stable and established</a:t>
            </a:r>
          </a:p>
          <a:p>
            <a:pPr marL="0" indent="0">
              <a:buNone/>
            </a:pPr>
            <a:r>
              <a:rPr lang="en-US" dirty="0">
                <a:effectLst/>
              </a:rPr>
              <a:t>    C) Ascertains that the technology chosen for software development has a large 	number of users so that they can be consulted when problems arise or 	improvements are required.</a:t>
            </a:r>
          </a:p>
          <a:p>
            <a:endParaRPr lang="en-IN" dirty="0"/>
          </a:p>
        </p:txBody>
      </p:sp>
    </p:spTree>
    <p:extLst>
      <p:ext uri="{BB962C8B-B14F-4D97-AF65-F5344CB8AC3E}">
        <p14:creationId xmlns:p14="http://schemas.microsoft.com/office/powerpoint/2010/main" val="397431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E65E-B8A9-4F8E-9A98-50E4DA8D196C}"/>
              </a:ext>
            </a:extLst>
          </p:cNvPr>
          <p:cNvSpPr>
            <a:spLocks noGrp="1"/>
          </p:cNvSpPr>
          <p:nvPr>
            <p:ph type="title"/>
          </p:nvPr>
        </p:nvSpPr>
        <p:spPr/>
        <p:txBody>
          <a:bodyPr/>
          <a:lstStyle/>
          <a:p>
            <a:r>
              <a:rPr lang="en-US" dirty="0"/>
              <a:t>Operational feasibility</a:t>
            </a:r>
            <a:endParaRPr lang="en-IN" dirty="0"/>
          </a:p>
        </p:txBody>
      </p:sp>
      <p:sp>
        <p:nvSpPr>
          <p:cNvPr id="3" name="Content Placeholder 2">
            <a:extLst>
              <a:ext uri="{FF2B5EF4-FFF2-40B4-BE49-F238E27FC236}">
                <a16:creationId xmlns:a16="http://schemas.microsoft.com/office/drawing/2014/main" id="{90C1CF12-9217-4890-9D8A-80F83BDB87B3}"/>
              </a:ext>
            </a:extLst>
          </p:cNvPr>
          <p:cNvSpPr>
            <a:spLocks noGrp="1"/>
          </p:cNvSpPr>
          <p:nvPr>
            <p:ph idx="1"/>
          </p:nvPr>
        </p:nvSpPr>
        <p:spPr>
          <a:xfrm>
            <a:off x="913794" y="2706022"/>
            <a:ext cx="10353762" cy="3173888"/>
          </a:xfrm>
        </p:spPr>
        <p:txBody>
          <a:bodyPr/>
          <a:lstStyle/>
          <a:p>
            <a:r>
              <a:rPr lang="en-US" dirty="0">
                <a:effectLst/>
              </a:rPr>
              <a:t>Determines whether the solution suggested by the software development team is acceptable.</a:t>
            </a:r>
          </a:p>
          <a:p>
            <a:pPr marL="0" lvl="0" indent="0" algn="just" eaLnBrk="0" fontAlgn="base" hangingPunct="0">
              <a:lnSpc>
                <a:spcPct val="100000"/>
              </a:lnSpc>
              <a:spcBef>
                <a:spcPct val="0"/>
              </a:spcBef>
              <a:spcAft>
                <a:spcPct val="0"/>
              </a:spcAft>
              <a:buNone/>
            </a:pPr>
            <a:endParaRPr lang="en-US" altLang="en-US" dirty="0">
              <a:effectLst/>
              <a:latin typeface="Georgia" panose="02040502050405020303" pitchFamily="18" charset="0"/>
            </a:endParaRPr>
          </a:p>
          <a:p>
            <a:pPr marL="0" lvl="0" indent="0" algn="just" eaLnBrk="0" fontAlgn="base" hangingPunct="0">
              <a:lnSpc>
                <a:spcPct val="100000"/>
              </a:lnSpc>
              <a:spcBef>
                <a:spcPct val="0"/>
              </a:spcBef>
              <a:spcAft>
                <a:spcPct val="0"/>
              </a:spcAft>
              <a:buFontTx/>
              <a:buChar char="•"/>
            </a:pPr>
            <a:r>
              <a:rPr lang="en-US" altLang="en-US" dirty="0">
                <a:effectLst/>
                <a:latin typeface="Georgia" panose="02040502050405020303" pitchFamily="18" charset="0"/>
              </a:rPr>
              <a:t>Analyzes whether users will adapt to a new software</a:t>
            </a:r>
            <a:r>
              <a:rPr lang="en-US" altLang="en-US" sz="1800" dirty="0">
                <a:effectLst/>
              </a:rPr>
              <a:t> </a:t>
            </a:r>
          </a:p>
          <a:p>
            <a:pPr marL="0" lvl="0" indent="0" algn="just" eaLnBrk="0" fontAlgn="base" hangingPunct="0">
              <a:lnSpc>
                <a:spcPct val="100000"/>
              </a:lnSpc>
              <a:spcBef>
                <a:spcPct val="0"/>
              </a:spcBef>
              <a:spcAft>
                <a:spcPct val="0"/>
              </a:spcAft>
              <a:buNone/>
            </a:pPr>
            <a:endParaRPr lang="en-US" altLang="en-US" sz="3200" dirty="0">
              <a:effectLst/>
              <a:latin typeface="Arial" panose="020B0604020202020204" pitchFamily="34" charset="0"/>
            </a:endParaRPr>
          </a:p>
          <a:p>
            <a:pPr marL="0" lvl="0" indent="0" algn="just" eaLnBrk="0" fontAlgn="base" hangingPunct="0">
              <a:lnSpc>
                <a:spcPct val="100000"/>
              </a:lnSpc>
              <a:spcBef>
                <a:spcPct val="0"/>
              </a:spcBef>
              <a:spcAft>
                <a:spcPct val="0"/>
              </a:spcAft>
              <a:buFontTx/>
              <a:buChar char="•"/>
            </a:pPr>
            <a:r>
              <a:rPr lang="en-US" altLang="en-US" dirty="0">
                <a:effectLst/>
                <a:latin typeface="Georgia" panose="02040502050405020303" pitchFamily="18" charset="0"/>
              </a:rPr>
              <a:t>Determines whether the organization is satisfied by the alternative solutions proposed by the software development team.</a:t>
            </a:r>
            <a:r>
              <a:rPr lang="en-US" altLang="en-US" sz="1800" dirty="0">
                <a:effectLst/>
              </a:rPr>
              <a:t> </a:t>
            </a:r>
            <a:endParaRPr lang="en-US" altLang="en-US" sz="3200" dirty="0">
              <a:effectLst/>
              <a:latin typeface="Arial" panose="020B0604020202020204" pitchFamily="34" charset="0"/>
            </a:endParaRPr>
          </a:p>
          <a:p>
            <a:endParaRPr lang="en-US" dirty="0">
              <a:effectLst/>
            </a:endParaRPr>
          </a:p>
          <a:p>
            <a:endParaRPr lang="en-US" dirty="0">
              <a:effectLst/>
            </a:endParaRPr>
          </a:p>
          <a:p>
            <a:endParaRPr lang="en-IN" dirty="0"/>
          </a:p>
        </p:txBody>
      </p:sp>
    </p:spTree>
    <p:extLst>
      <p:ext uri="{BB962C8B-B14F-4D97-AF65-F5344CB8AC3E}">
        <p14:creationId xmlns:p14="http://schemas.microsoft.com/office/powerpoint/2010/main" val="50938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C48B-720D-417C-8081-2EBA8EB47ECC}"/>
              </a:ext>
            </a:extLst>
          </p:cNvPr>
          <p:cNvSpPr>
            <a:spLocks noGrp="1"/>
          </p:cNvSpPr>
          <p:nvPr>
            <p:ph type="title"/>
          </p:nvPr>
        </p:nvSpPr>
        <p:spPr/>
        <p:txBody>
          <a:bodyPr/>
          <a:lstStyle/>
          <a:p>
            <a:r>
              <a:rPr lang="en-IN" dirty="0">
                <a:effectLst/>
              </a:rPr>
              <a:t>Economic feasibility</a:t>
            </a:r>
            <a:endParaRPr lang="en-IN" dirty="0"/>
          </a:p>
        </p:txBody>
      </p:sp>
      <p:sp>
        <p:nvSpPr>
          <p:cNvPr id="3" name="Content Placeholder 2">
            <a:extLst>
              <a:ext uri="{FF2B5EF4-FFF2-40B4-BE49-F238E27FC236}">
                <a16:creationId xmlns:a16="http://schemas.microsoft.com/office/drawing/2014/main" id="{64AEFEBB-951D-4990-8D56-03341EF01881}"/>
              </a:ext>
            </a:extLst>
          </p:cNvPr>
          <p:cNvSpPr>
            <a:spLocks noGrp="1"/>
          </p:cNvSpPr>
          <p:nvPr>
            <p:ph idx="1"/>
          </p:nvPr>
        </p:nvSpPr>
        <p:spPr/>
        <p:txBody>
          <a:bodyPr/>
          <a:lstStyle/>
          <a:p>
            <a:r>
              <a:rPr lang="en-US" dirty="0">
                <a:effectLst/>
              </a:rPr>
              <a:t>It determines whether the required software is capable of generating financial gains for an organization.</a:t>
            </a:r>
          </a:p>
          <a:p>
            <a:pPr marL="0" indent="0">
              <a:buNone/>
            </a:pPr>
            <a:r>
              <a:rPr lang="en-US" dirty="0">
                <a:effectLst/>
              </a:rPr>
              <a:t> </a:t>
            </a:r>
          </a:p>
          <a:p>
            <a:r>
              <a:rPr lang="en-US" dirty="0">
                <a:effectLst/>
              </a:rPr>
              <a:t>It involves the cost incurred on the software development team, estimated cost of hardware and software, cost of performing feasibility study, and so on.</a:t>
            </a:r>
            <a:endParaRPr lang="en-IN" dirty="0"/>
          </a:p>
        </p:txBody>
      </p:sp>
    </p:spTree>
    <p:extLst>
      <p:ext uri="{BB962C8B-B14F-4D97-AF65-F5344CB8AC3E}">
        <p14:creationId xmlns:p14="http://schemas.microsoft.com/office/powerpoint/2010/main" val="197954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0949-9041-4906-8826-627A3EC04C36}"/>
              </a:ext>
            </a:extLst>
          </p:cNvPr>
          <p:cNvSpPr>
            <a:spLocks noGrp="1"/>
          </p:cNvSpPr>
          <p:nvPr>
            <p:ph type="title"/>
          </p:nvPr>
        </p:nvSpPr>
        <p:spPr/>
        <p:txBody>
          <a:bodyPr/>
          <a:lstStyle/>
          <a:p>
            <a:r>
              <a:rPr lang="en-US" dirty="0"/>
              <a:t>Time Feasibility</a:t>
            </a:r>
            <a:endParaRPr lang="en-IN" dirty="0"/>
          </a:p>
        </p:txBody>
      </p:sp>
      <p:sp>
        <p:nvSpPr>
          <p:cNvPr id="3" name="Content Placeholder 2">
            <a:extLst>
              <a:ext uri="{FF2B5EF4-FFF2-40B4-BE49-F238E27FC236}">
                <a16:creationId xmlns:a16="http://schemas.microsoft.com/office/drawing/2014/main" id="{068E1C4B-B26C-4D67-BC0F-1C876C251E8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8176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54DC-B4A6-44B4-88F8-73194EC92AB3}"/>
              </a:ext>
            </a:extLst>
          </p:cNvPr>
          <p:cNvSpPr>
            <a:spLocks noGrp="1"/>
          </p:cNvSpPr>
          <p:nvPr>
            <p:ph type="title"/>
          </p:nvPr>
        </p:nvSpPr>
        <p:spPr/>
        <p:txBody>
          <a:bodyPr/>
          <a:lstStyle/>
          <a:p>
            <a:r>
              <a:rPr lang="en-US" dirty="0"/>
              <a:t>Legal feasibility</a:t>
            </a:r>
            <a:endParaRPr lang="en-IN" dirty="0"/>
          </a:p>
        </p:txBody>
      </p:sp>
      <p:sp>
        <p:nvSpPr>
          <p:cNvPr id="3" name="Content Placeholder 2">
            <a:extLst>
              <a:ext uri="{FF2B5EF4-FFF2-40B4-BE49-F238E27FC236}">
                <a16:creationId xmlns:a16="http://schemas.microsoft.com/office/drawing/2014/main" id="{A837ED80-9D37-48A1-B215-33082EF0B8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92460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60</TotalTime>
  <Words>230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Georgia</vt:lpstr>
      <vt:lpstr>Rockwell</vt:lpstr>
      <vt:lpstr>Damask</vt:lpstr>
      <vt:lpstr>2.Feasibility study</vt:lpstr>
      <vt:lpstr>Feasibility study</vt:lpstr>
      <vt:lpstr>Types of feasibility study</vt:lpstr>
      <vt:lpstr>Technical Feasibility</vt:lpstr>
      <vt:lpstr>Operational feasibility</vt:lpstr>
      <vt:lpstr>Economic feasibility</vt:lpstr>
      <vt:lpstr>Time Feasibility</vt:lpstr>
      <vt:lpstr>Legal feasibility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dc:creator>
  <cp:lastModifiedBy>Abhi</cp:lastModifiedBy>
  <cp:revision>8</cp:revision>
  <dcterms:created xsi:type="dcterms:W3CDTF">2019-05-01T06:42:05Z</dcterms:created>
  <dcterms:modified xsi:type="dcterms:W3CDTF">2019-05-01T07:42:31Z</dcterms:modified>
</cp:coreProperties>
</file>