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71" r:id="rId4"/>
    <p:sldId id="292" r:id="rId5"/>
    <p:sldId id="340" r:id="rId6"/>
    <p:sldId id="350" r:id="rId7"/>
    <p:sldId id="341" r:id="rId8"/>
    <p:sldId id="351" r:id="rId9"/>
    <p:sldId id="348" r:id="rId10"/>
    <p:sldId id="342" r:id="rId11"/>
    <p:sldId id="343" r:id="rId12"/>
    <p:sldId id="344" r:id="rId13"/>
    <p:sldId id="345" r:id="rId14"/>
    <p:sldId id="346" r:id="rId15"/>
    <p:sldId id="347" r:id="rId16"/>
    <p:sldId id="353" r:id="rId17"/>
    <p:sldId id="352" r:id="rId18"/>
    <p:sldId id="339" r:id="rId19"/>
    <p:sldId id="305" r:id="rId20"/>
    <p:sldId id="279" r:id="rId21"/>
    <p:sldId id="314" r:id="rId22"/>
    <p:sldId id="338" r:id="rId23"/>
    <p:sldId id="315" r:id="rId24"/>
    <p:sldId id="354" r:id="rId25"/>
    <p:sldId id="355" r:id="rId26"/>
    <p:sldId id="301" r:id="rId27"/>
    <p:sldId id="302" r:id="rId28"/>
    <p:sldId id="316" r:id="rId29"/>
    <p:sldId id="303" r:id="rId30"/>
    <p:sldId id="317" r:id="rId31"/>
    <p:sldId id="318" r:id="rId32"/>
    <p:sldId id="319" r:id="rId33"/>
    <p:sldId id="320" r:id="rId34"/>
    <p:sldId id="321" r:id="rId35"/>
    <p:sldId id="322" r:id="rId36"/>
    <p:sldId id="323" r:id="rId37"/>
    <p:sldId id="356" r:id="rId38"/>
    <p:sldId id="357" r:id="rId39"/>
    <p:sldId id="324" r:id="rId40"/>
    <p:sldId id="325" r:id="rId41"/>
    <p:sldId id="326" r:id="rId42"/>
    <p:sldId id="327" r:id="rId43"/>
    <p:sldId id="328" r:id="rId44"/>
    <p:sldId id="329" r:id="rId45"/>
    <p:sldId id="330"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05934-9124-4740-9733-3304454D6FD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C4CB25E-A990-4DB9-9580-8FB62E6B1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308C4F2-2DC3-466F-8D55-B22AA3B68B30}"/>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F120D4A3-6F4D-4036-90AE-CE16208FEF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EED6AE-0E7A-4717-8F09-6C2E6FB5CE13}"/>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223046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1B13F-32AB-4752-BC53-CDA6086D7DB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5C9541-B12D-4497-83E1-AC62520F961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27CBA4-B455-4A74-8301-EEAF8C920813}"/>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C06F515F-6373-4A43-A77B-23DB631A41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9D5E6F-9A17-49AE-B2C8-C7DDB90CED73}"/>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10636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E83172-944E-4913-B8C1-9814E040B7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0E136D-B2B8-4EA0-8F75-0A32AF84A2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AB1ECC-BD6B-4C08-BF97-92E4785ADB05}"/>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2116EFF7-12D1-4C13-8706-156AFA5411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016CE2-D4D7-4583-B0FB-4A8A56C06EC9}"/>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19448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4A650-923B-4FA4-9B74-9494B8B6D3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B3E91C-DFAC-44C4-B9CD-AC66AE758C0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91BF3B-0986-49AD-BA4D-339D3B46A326}"/>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0B4F6559-9606-425F-99AE-2C2E1AC0D4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E424D5-D4A7-42FB-BDD1-CD2F99A0D7A5}"/>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80367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5AD2E-820E-4C17-8119-D62A081EE07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D197EB-EA6A-4955-B337-72AFEC436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AC0C5A-303B-4781-B514-1F3B13546879}"/>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174B755C-2515-4FB8-AC4A-1BB1E9E1B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1E2E59-2663-464E-A718-0318697FB626}"/>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286831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4D0136-E7FE-45DF-9250-C7C262612E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E47D2F-7738-45EC-9DFC-46C221720F6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98875A-FF78-4DBB-AA30-B66F0474A7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1BAFE8B-DD8E-4BAB-A8EE-F7F2E5E21D7E}"/>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6" name="フッター プレースホルダー 5">
            <a:extLst>
              <a:ext uri="{FF2B5EF4-FFF2-40B4-BE49-F238E27FC236}">
                <a16:creationId xmlns:a16="http://schemas.microsoft.com/office/drawing/2014/main" id="{8F1CCE82-799B-45A6-B59E-90EE1CED8E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5BB3CB-01AC-4E8A-A876-0DE8832F773B}"/>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253713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AB8E0-E650-414D-8147-828203D471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4630DB-F0C9-45D0-A93D-C90FFC773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D88EA29-6E8C-4ADF-8894-4F8AED372A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606539-42F6-40CB-88BD-E6B5849B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D87CD-84A8-4755-8402-5CF59258940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756CAC-08BE-40A4-8229-690B3F4F6801}"/>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8" name="フッター プレースホルダー 7">
            <a:extLst>
              <a:ext uri="{FF2B5EF4-FFF2-40B4-BE49-F238E27FC236}">
                <a16:creationId xmlns:a16="http://schemas.microsoft.com/office/drawing/2014/main" id="{ADBE09D2-56CA-4D99-A0DD-03ECF60CA89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BB6F7E-9BA4-4C71-B1B6-40E153A92EB5}"/>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5568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DDC5D-8F8B-4DA0-A944-EE84D1584BB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D65F9FC-007B-4C13-AEC7-926029D04D50}"/>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A23B16C5-F25E-4297-BC4E-529DD8ED00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8D6591-7CB3-429B-B743-ABC9B871131A}"/>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310799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7C445B-BFEE-453C-AEDF-505A0EBAE072}"/>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3" name="フッター プレースホルダー 2">
            <a:extLst>
              <a:ext uri="{FF2B5EF4-FFF2-40B4-BE49-F238E27FC236}">
                <a16:creationId xmlns:a16="http://schemas.microsoft.com/office/drawing/2014/main" id="{44399D3E-9253-4458-8CE6-09551FA9EC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C57B60-C47A-4870-936B-434115ABA000}"/>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422897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F653D-5A55-46C9-8CCC-D684FF4AFE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2CA72C-2D79-43A6-8681-8E9B534FA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E61A9E3-02A7-405C-977C-933C2B89C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DE4C9E-546D-4E76-ABCC-17C7C20DB438}"/>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6" name="フッター プレースホルダー 5">
            <a:extLst>
              <a:ext uri="{FF2B5EF4-FFF2-40B4-BE49-F238E27FC236}">
                <a16:creationId xmlns:a16="http://schemas.microsoft.com/office/drawing/2014/main" id="{A124BC22-424E-4922-A51C-5D276002AD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9F42E-B88C-4D30-8E83-27F8EF144F5A}"/>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40851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A8DFF-2EE7-4E32-88CA-CF8726B3B4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DF821C-F042-4E46-B443-7538A650B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2310F2A6-F7E6-4486-9836-39E5541B7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38B3CD-6835-4A42-BDD4-64CC06D06696}"/>
              </a:ext>
            </a:extLst>
          </p:cNvPr>
          <p:cNvSpPr>
            <a:spLocks noGrp="1"/>
          </p:cNvSpPr>
          <p:nvPr>
            <p:ph type="dt" sz="half" idx="10"/>
          </p:nvPr>
        </p:nvSpPr>
        <p:spPr/>
        <p:txBody>
          <a:bodyPr/>
          <a:lstStyle/>
          <a:p>
            <a:fld id="{20C5BFD3-68F9-49FF-A164-F3343553D31D}" type="datetimeFigureOut">
              <a:rPr kumimoji="1" lang="ja-JP" altLang="en-US" smtClean="0"/>
              <a:t>2021/10/13</a:t>
            </a:fld>
            <a:endParaRPr kumimoji="1" lang="ja-JP" altLang="en-US"/>
          </a:p>
        </p:txBody>
      </p:sp>
      <p:sp>
        <p:nvSpPr>
          <p:cNvPr id="6" name="フッター プレースホルダー 5">
            <a:extLst>
              <a:ext uri="{FF2B5EF4-FFF2-40B4-BE49-F238E27FC236}">
                <a16:creationId xmlns:a16="http://schemas.microsoft.com/office/drawing/2014/main" id="{E9E32186-120F-47F1-A981-6382510875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CD0518-0B87-41D1-9DE7-FE173D717071}"/>
              </a:ext>
            </a:extLst>
          </p:cNvPr>
          <p:cNvSpPr>
            <a:spLocks noGrp="1"/>
          </p:cNvSpPr>
          <p:nvPr>
            <p:ph type="sldNum" sz="quarter" idx="12"/>
          </p:nvPr>
        </p:nvSpPr>
        <p:spPr/>
        <p:txBody>
          <a:bodyPr/>
          <a:lstStyle/>
          <a:p>
            <a:fld id="{5AF48881-335E-4A1A-8503-A673B8A8BD3C}" type="slidenum">
              <a:rPr kumimoji="1" lang="ja-JP" altLang="en-US" smtClean="0"/>
              <a:t>‹#›</a:t>
            </a:fld>
            <a:endParaRPr kumimoji="1" lang="ja-JP" altLang="en-US"/>
          </a:p>
        </p:txBody>
      </p:sp>
    </p:spTree>
    <p:extLst>
      <p:ext uri="{BB962C8B-B14F-4D97-AF65-F5344CB8AC3E}">
        <p14:creationId xmlns:p14="http://schemas.microsoft.com/office/powerpoint/2010/main" val="293635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0D0CFF2-37C7-4436-841E-BF3D85BF2E4A}"/>
              </a:ext>
            </a:extLst>
          </p:cNvPr>
          <p:cNvSpPr/>
          <p:nvPr/>
        </p:nvSpPr>
        <p:spPr>
          <a:xfrm>
            <a:off x="2931" y="5830094"/>
            <a:ext cx="12189069" cy="1027906"/>
          </a:xfrm>
          <a:prstGeom prst="rect">
            <a:avLst/>
          </a:prstGeom>
          <a:gradFill flip="none" rotWithShape="1">
            <a:gsLst>
              <a:gs pos="66000">
                <a:srgbClr val="CDCDFF"/>
              </a:gs>
              <a:gs pos="0">
                <a:schemeClr val="bg1"/>
              </a:gs>
              <a:gs pos="100000">
                <a:srgbClr val="9B9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6F3B9EB-E2F1-4862-B335-0BF21DB69A3E}"/>
              </a:ext>
            </a:extLst>
          </p:cNvPr>
          <p:cNvSpPr/>
          <p:nvPr/>
        </p:nvSpPr>
        <p:spPr>
          <a:xfrm>
            <a:off x="0" y="0"/>
            <a:ext cx="12189069" cy="1027906"/>
          </a:xfrm>
          <a:prstGeom prst="rect">
            <a:avLst/>
          </a:prstGeom>
          <a:gradFill flip="none" rotWithShape="1">
            <a:gsLst>
              <a:gs pos="66000">
                <a:srgbClr val="CDCDFF"/>
              </a:gs>
              <a:gs pos="0">
                <a:schemeClr val="bg1"/>
              </a:gs>
              <a:gs pos="100000">
                <a:srgbClr val="9B9BF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プレースホルダー 1">
            <a:extLst>
              <a:ext uri="{FF2B5EF4-FFF2-40B4-BE49-F238E27FC236}">
                <a16:creationId xmlns:a16="http://schemas.microsoft.com/office/drawing/2014/main" id="{3FCF7672-EAE5-4343-8365-F9DF7BE2C3F7}"/>
              </a:ext>
            </a:extLst>
          </p:cNvPr>
          <p:cNvSpPr>
            <a:spLocks noGrp="1"/>
          </p:cNvSpPr>
          <p:nvPr>
            <p:ph type="title"/>
          </p:nvPr>
        </p:nvSpPr>
        <p:spPr>
          <a:xfrm>
            <a:off x="838200" y="153987"/>
            <a:ext cx="10515600" cy="10250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931C016-4853-4CA6-9CD8-FE22A3C2FE46}"/>
              </a:ext>
            </a:extLst>
          </p:cNvPr>
          <p:cNvSpPr>
            <a:spLocks noGrp="1"/>
          </p:cNvSpPr>
          <p:nvPr>
            <p:ph type="body" idx="1"/>
          </p:nvPr>
        </p:nvSpPr>
        <p:spPr>
          <a:xfrm>
            <a:off x="355721" y="1439618"/>
            <a:ext cx="11477625" cy="4754563"/>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371E44-3921-4CA5-9EBF-A88D8A6DCB47}"/>
              </a:ext>
            </a:extLst>
          </p:cNvPr>
          <p:cNvSpPr>
            <a:spLocks noGrp="1"/>
          </p:cNvSpPr>
          <p:nvPr>
            <p:ph type="dt" sz="half" idx="2"/>
          </p:nvPr>
        </p:nvSpPr>
        <p:spPr>
          <a:xfrm>
            <a:off x="838200" y="6432550"/>
            <a:ext cx="2743200" cy="365125"/>
          </a:xfrm>
          <a:prstGeom prst="rect">
            <a:avLst/>
          </a:prstGeom>
        </p:spPr>
        <p:txBody>
          <a:bodyPr vert="horz" lIns="91440" tIns="45720" rIns="91440" bIns="45720" rtlCol="0" anchor="ctr"/>
          <a:lstStyle>
            <a:lvl1pPr algn="l">
              <a:defRPr sz="1200">
                <a:solidFill>
                  <a:schemeClr val="bg1"/>
                </a:solidFill>
              </a:defRPr>
            </a:lvl1pPr>
          </a:lstStyle>
          <a:p>
            <a:fld id="{20C5BFD3-68F9-49FF-A164-F3343553D31D}" type="datetimeFigureOut">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F1E03B41-FA89-4471-8E0B-185B361C1278}"/>
              </a:ext>
            </a:extLst>
          </p:cNvPr>
          <p:cNvSpPr>
            <a:spLocks noGrp="1"/>
          </p:cNvSpPr>
          <p:nvPr>
            <p:ph type="ftr" sz="quarter" idx="3"/>
          </p:nvPr>
        </p:nvSpPr>
        <p:spPr>
          <a:xfrm>
            <a:off x="4038600" y="64325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34F5EE4-097D-4DBE-96E3-CCD13729B726}"/>
              </a:ext>
            </a:extLst>
          </p:cNvPr>
          <p:cNvSpPr>
            <a:spLocks noGrp="1"/>
          </p:cNvSpPr>
          <p:nvPr>
            <p:ph type="sldNum" sz="quarter" idx="4"/>
          </p:nvPr>
        </p:nvSpPr>
        <p:spPr>
          <a:xfrm>
            <a:off x="8610600" y="6432550"/>
            <a:ext cx="2743200" cy="365125"/>
          </a:xfrm>
          <a:prstGeom prst="rect">
            <a:avLst/>
          </a:prstGeom>
        </p:spPr>
        <p:txBody>
          <a:bodyPr vert="horz" lIns="91440" tIns="45720" rIns="91440" bIns="45720" rtlCol="0" anchor="ctr"/>
          <a:lstStyle>
            <a:lvl1pPr algn="r">
              <a:defRPr sz="1200">
                <a:solidFill>
                  <a:schemeClr val="bg1"/>
                </a:solidFill>
              </a:defRPr>
            </a:lvl1pPr>
          </a:lstStyle>
          <a:p>
            <a:fld id="{5AF48881-335E-4A1A-8503-A673B8A8BD3C}" type="slidenum">
              <a:rPr kumimoji="1" lang="ja-JP" altLang="en-US" smtClean="0"/>
              <a:t>‹#›</a:t>
            </a:fld>
            <a:endParaRPr kumimoji="1" lang="ja-JP" altLang="en-US"/>
          </a:p>
        </p:txBody>
      </p:sp>
      <p:pic>
        <p:nvPicPr>
          <p:cNvPr id="8" name="図 7" descr="ロゴ&#10;&#10;自動的に生成された説明">
            <a:extLst>
              <a:ext uri="{FF2B5EF4-FFF2-40B4-BE49-F238E27FC236}">
                <a16:creationId xmlns:a16="http://schemas.microsoft.com/office/drawing/2014/main" id="{E7F643C4-58DB-4D43-8665-8A8439882C72}"/>
              </a:ext>
            </a:extLst>
          </p:cNvPr>
          <p:cNvPicPr>
            <a:picLocks noChangeAspect="1"/>
          </p:cNvPicPr>
          <p:nvPr/>
        </p:nvPicPr>
        <p:blipFill>
          <a:blip r:embed="rId13">
            <a:alphaModFix amt="5000"/>
            <a:extLst>
              <a:ext uri="{28A0092B-C50C-407E-A947-70E740481C1C}">
                <a14:useLocalDpi xmlns:a14="http://schemas.microsoft.com/office/drawing/2010/main" val="0"/>
              </a:ext>
            </a:extLst>
          </a:blip>
          <a:stretch>
            <a:fillRect/>
          </a:stretch>
        </p:blipFill>
        <p:spPr>
          <a:xfrm>
            <a:off x="3892701" y="1227168"/>
            <a:ext cx="4403664" cy="4403664"/>
          </a:xfrm>
          <a:prstGeom prst="rect">
            <a:avLst/>
          </a:prstGeom>
        </p:spPr>
      </p:pic>
    </p:spTree>
    <p:extLst>
      <p:ext uri="{BB962C8B-B14F-4D97-AF65-F5344CB8AC3E}">
        <p14:creationId xmlns:p14="http://schemas.microsoft.com/office/powerpoint/2010/main" val="3255181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kumimoji="1" sz="4400" b="1" kern="1200">
          <a:solidFill>
            <a:srgbClr val="003399"/>
          </a:solidFill>
          <a:latin typeface="UD デジタル 教科書体 NK-R" panose="02020400000000000000" pitchFamily="18" charset="-128"/>
          <a:ea typeface="UD デジタル 教科書体 NK-R" panose="020204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rgbClr val="32599E"/>
          </a:solidFill>
          <a:latin typeface="UD デジタル 教科書体 NK-R" panose="02020400000000000000" pitchFamily="18" charset="-128"/>
          <a:ea typeface="UD デジタル 教科書体 NK-R" panose="02020400000000000000" pitchFamily="18" charset="-128"/>
          <a:cs typeface="Aharoni" panose="02010803020104030203"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rgbClr val="32599E"/>
          </a:solidFill>
          <a:latin typeface="UD デジタル 教科書体 NK-R" panose="02020400000000000000" pitchFamily="18" charset="-128"/>
          <a:ea typeface="UD デジタル 教科書体 NK-R" panose="02020400000000000000" pitchFamily="18" charset="-128"/>
          <a:cs typeface="Aharoni" panose="02010803020104030203"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rgbClr val="32599E"/>
          </a:solidFill>
          <a:latin typeface="UD デジタル 教科書体 NK-R" panose="02020400000000000000" pitchFamily="18" charset="-128"/>
          <a:ea typeface="UD デジタル 教科書体 NK-R" panose="02020400000000000000" pitchFamily="18" charset="-128"/>
          <a:cs typeface="Aharoni" panose="02010803020104030203"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rgbClr val="32599E"/>
          </a:solidFill>
          <a:latin typeface="UD デジタル 教科書体 NK-R" panose="02020400000000000000" pitchFamily="18" charset="-128"/>
          <a:ea typeface="UD デジタル 教科書体 NK-R" panose="02020400000000000000" pitchFamily="18" charset="-128"/>
          <a:cs typeface="Aharoni" panose="02010803020104030203"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rgbClr val="32599E"/>
          </a:solidFill>
          <a:latin typeface="UD デジタル 教科書体 NK-R" panose="02020400000000000000" pitchFamily="18" charset="-128"/>
          <a:ea typeface="UD デジタル 教科書体 NK-R" panose="02020400000000000000" pitchFamily="18" charset="-128"/>
          <a:cs typeface="Aharoni" panose="02010803020104030203"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gen2@g2s2:/gen2/share/Git/kansoku/COMMON/sk/LAUNCHER/M2_SETUP.s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gen2@g2s2:/gen2/share/Git/kansoku/COMMON/sk/LAUNCHER/M2_SETUP.s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EC3C5-597A-427E-8714-F6CA92B6CF5B}"/>
              </a:ext>
            </a:extLst>
          </p:cNvPr>
          <p:cNvSpPr>
            <a:spLocks noGrp="1"/>
          </p:cNvSpPr>
          <p:nvPr>
            <p:ph type="ctrTitle"/>
          </p:nvPr>
        </p:nvSpPr>
        <p:spPr/>
        <p:txBody>
          <a:bodyPr/>
          <a:lstStyle/>
          <a:p>
            <a:r>
              <a:rPr kumimoji="1" lang="en-US" altLang="ja-JP" dirty="0"/>
              <a:t>Gen2 Commands for PFS Engineering First Light</a:t>
            </a:r>
            <a:endParaRPr kumimoji="1" lang="ja-JP" altLang="en-US" dirty="0"/>
          </a:p>
        </p:txBody>
      </p:sp>
      <p:sp>
        <p:nvSpPr>
          <p:cNvPr id="3" name="字幕 2">
            <a:extLst>
              <a:ext uri="{FF2B5EF4-FFF2-40B4-BE49-F238E27FC236}">
                <a16:creationId xmlns:a16="http://schemas.microsoft.com/office/drawing/2014/main" id="{80DB9C08-4F41-4B52-AECF-8BD5040B3EC5}"/>
              </a:ext>
            </a:extLst>
          </p:cNvPr>
          <p:cNvSpPr>
            <a:spLocks noGrp="1"/>
          </p:cNvSpPr>
          <p:nvPr>
            <p:ph type="subTitle" idx="1"/>
          </p:nvPr>
        </p:nvSpPr>
        <p:spPr/>
        <p:txBody>
          <a:bodyPr/>
          <a:lstStyle/>
          <a:p>
            <a:r>
              <a:rPr kumimoji="1" lang="en-US" altLang="ja-JP" dirty="0"/>
              <a:t>Shintaro Koshida</a:t>
            </a:r>
            <a:endParaRPr kumimoji="1" lang="ja-JP" altLang="en-US" dirty="0"/>
          </a:p>
        </p:txBody>
      </p:sp>
    </p:spTree>
    <p:extLst>
      <p:ext uri="{BB962C8B-B14F-4D97-AF65-F5344CB8AC3E}">
        <p14:creationId xmlns:p14="http://schemas.microsoft.com/office/powerpoint/2010/main" val="7771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13435"/>
            <a:ext cx="12191999" cy="1325563"/>
          </a:xfrm>
        </p:spPr>
        <p:txBody>
          <a:bodyPr>
            <a:normAutofit/>
          </a:bodyPr>
          <a:lstStyle/>
          <a:p>
            <a:r>
              <a:rPr kumimoji="1" lang="en-US" altLang="ja-JP" dirty="0"/>
              <a:t>Process overview: P-7 POpt2 alignment</a:t>
            </a:r>
            <a:endParaRPr kumimoji="1" lang="ja-JP" altLang="en-US"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1148652"/>
            <a:ext cx="11122429" cy="501675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This process contains 1 test item. </a:t>
            </a:r>
          </a:p>
          <a:p>
            <a:pPr marL="800100" lvl="1" indent="-342900">
              <a:buFont typeface="+mj-lt"/>
              <a:buAutoNum type="arabicPeriod"/>
            </a:pPr>
            <a:r>
              <a:rPr lang="en-US" altLang="ja-JP" sz="1600" dirty="0"/>
              <a:t>WFC alignment</a:t>
            </a:r>
          </a:p>
          <a:p>
            <a:endParaRPr lang="en-US" altLang="ja-JP" sz="1600" dirty="0"/>
          </a:p>
          <a:p>
            <a:r>
              <a:rPr lang="en-US" altLang="ja-JP" sz="1600" dirty="0"/>
              <a:t>WFC alignment</a:t>
            </a:r>
          </a:p>
          <a:p>
            <a:pPr marL="285750" indent="-285750">
              <a:buFont typeface="Arial" panose="020B0604020202020204" pitchFamily="34" charset="0"/>
              <a:buChar char="•"/>
            </a:pPr>
            <a:r>
              <a:rPr kumimoji="1" lang="en-US" altLang="ja-JP" sz="1600" dirty="0"/>
              <a:t>Test process</a:t>
            </a:r>
          </a:p>
          <a:p>
            <a:pPr marL="800100" lvl="1" indent="-342900">
              <a:buFont typeface="+mj-lt"/>
              <a:buAutoNum type="arabicPeriod"/>
            </a:pPr>
            <a:r>
              <a:rPr kumimoji="1" lang="en-US" altLang="ja-JP" sz="1600" dirty="0"/>
              <a:t>Slew the telescope to a field where we have a few stars on AG.</a:t>
            </a:r>
          </a:p>
          <a:p>
            <a:pPr marL="800100" lvl="1" indent="-342900">
              <a:buFont typeface="+mj-lt"/>
              <a:buAutoNum type="arabicPeriod"/>
            </a:pPr>
            <a:r>
              <a:rPr kumimoji="1" lang="en-US" altLang="ja-JP" sz="1600" dirty="0"/>
              <a:t>Check focus, and defocus by shifting Hexapod-z ΔD5=0.5mm.</a:t>
            </a:r>
          </a:p>
          <a:p>
            <a:pPr marL="800100" lvl="1" indent="-342900">
              <a:buFont typeface="+mj-lt"/>
              <a:buAutoNum type="arabicPeriod"/>
            </a:pPr>
            <a:r>
              <a:rPr kumimoji="1" lang="en-US" altLang="ja-JP" sz="1600" dirty="0"/>
              <a:t>Acquire the AG images.</a:t>
            </a:r>
          </a:p>
          <a:p>
            <a:pPr marL="800100" lvl="1" indent="-342900">
              <a:buFont typeface="+mj-lt"/>
              <a:buAutoNum type="arabicPeriod"/>
            </a:pPr>
            <a:r>
              <a:rPr kumimoji="1" lang="en-US" altLang="ja-JP" sz="1600" dirty="0"/>
              <a:t>Measure Hexapod shift and tilt and apply correction.</a:t>
            </a:r>
          </a:p>
          <a:p>
            <a:pPr marL="800100" lvl="1" indent="-342900">
              <a:buFont typeface="+mj-lt"/>
              <a:buAutoNum type="arabicPeriod"/>
            </a:pPr>
            <a:r>
              <a:rPr kumimoji="1" lang="en-US" altLang="ja-JP" sz="1600" dirty="0"/>
              <a:t>Repeat 3 and 4 a few times until shift and tilt meets the requirement.</a:t>
            </a:r>
          </a:p>
          <a:p>
            <a:pPr marL="800100" lvl="1" indent="-342900">
              <a:buFont typeface="+mj-lt"/>
              <a:buAutoNum type="arabicPeriod"/>
            </a:pPr>
            <a:r>
              <a:rPr kumimoji="1" lang="en-US" altLang="ja-JP" sz="1600" dirty="0"/>
              <a:t>Repeat 2.—5. at a few EL angles.</a:t>
            </a:r>
          </a:p>
          <a:p>
            <a:pPr marL="285750" indent="-285750">
              <a:buFont typeface="Arial" panose="020B0604020202020204" pitchFamily="34" charset="0"/>
              <a:buChar char="•"/>
            </a:pPr>
            <a:r>
              <a:rPr kumimoji="1" lang="en-US" altLang="ja-JP" sz="1600" dirty="0"/>
              <a:t>Necessary functions</a:t>
            </a:r>
          </a:p>
          <a:p>
            <a:pPr marL="800100" lvl="1" indent="-342900">
              <a:buFont typeface="+mj-lt"/>
              <a:buAutoNum type="arabicPeriod"/>
            </a:pPr>
            <a:r>
              <a:rPr lang="en-US" altLang="ja-JP" sz="1600" dirty="0"/>
              <a:t>[ICS/PFI]</a:t>
            </a:r>
          </a:p>
          <a:p>
            <a:pPr marL="1257300" lvl="2" indent="-342900">
              <a:buFont typeface="+mj-lt"/>
              <a:buAutoNum type="arabicPeriod"/>
            </a:pPr>
            <a:r>
              <a:rPr kumimoji="1" lang="en-US" altLang="ja-JP" sz="1600" dirty="0"/>
              <a:t>Run focusing software </a:t>
            </a:r>
            <a:r>
              <a:rPr kumimoji="1" lang="en-US" altLang="ja-JP" sz="1600" dirty="0">
                <a:solidFill>
                  <a:schemeClr val="accent5">
                    <a:lumMod val="75000"/>
                  </a:schemeClr>
                </a:solidFill>
              </a:rPr>
              <a:t>(</a:t>
            </a:r>
            <a:r>
              <a:rPr kumimoji="1" lang="en-US" altLang="ja-JP" sz="1600" dirty="0" err="1">
                <a:solidFill>
                  <a:schemeClr val="accent5">
                    <a:lumMod val="75000"/>
                  </a:schemeClr>
                </a:solidFill>
              </a:rPr>
              <a:t>Kawanomoto</a:t>
            </a:r>
            <a:r>
              <a:rPr kumimoji="1" lang="en-US" altLang="ja-JP" sz="1600" dirty="0">
                <a:solidFill>
                  <a:schemeClr val="accent5">
                    <a:lumMod val="75000"/>
                  </a:schemeClr>
                </a:solidFill>
              </a:rPr>
              <a:t>-san’s soft?)</a:t>
            </a:r>
            <a:endParaRPr kumimoji="1" lang="en-US" altLang="ja-JP" sz="1600" dirty="0"/>
          </a:p>
          <a:p>
            <a:pPr marL="1257300" lvl="2" indent="-342900">
              <a:buFont typeface="+mj-lt"/>
              <a:buAutoNum type="arabicPeriod"/>
            </a:pPr>
            <a:r>
              <a:rPr lang="en-US" altLang="ja-JP" sz="1600" dirty="0"/>
              <a:t>AG to take long exposure</a:t>
            </a:r>
          </a:p>
          <a:p>
            <a:pPr marL="800100" lvl="1" indent="-342900">
              <a:buFont typeface="+mj-lt"/>
              <a:buAutoNum type="arabicPeriod"/>
            </a:pPr>
            <a:r>
              <a:rPr lang="en-US" altLang="ja-JP" sz="1600" dirty="0"/>
              <a:t>[ICS/system]</a:t>
            </a:r>
          </a:p>
          <a:p>
            <a:pPr marL="1257300" lvl="2" indent="-342900">
              <a:buFont typeface="+mj-lt"/>
              <a:buAutoNum type="arabicPeriod"/>
            </a:pPr>
            <a:r>
              <a:rPr lang="en-US" altLang="ja-JP" sz="1600" dirty="0">
                <a:solidFill>
                  <a:schemeClr val="accent5">
                    <a:lumMod val="75000"/>
                  </a:schemeClr>
                </a:solidFill>
              </a:rPr>
              <a:t>Gen2 commands to pointing the telescope to the field center</a:t>
            </a:r>
            <a:endParaRPr kumimoji="1" lang="en-US" altLang="ja-JP" sz="1600" dirty="0"/>
          </a:p>
          <a:p>
            <a:pPr marL="1257300" lvl="2" indent="-342900">
              <a:buFont typeface="+mj-lt"/>
              <a:buAutoNum type="arabicPeriod"/>
            </a:pPr>
            <a:r>
              <a:rPr kumimoji="1" lang="en-US" altLang="ja-JP" sz="1600" dirty="0"/>
              <a:t>Gent2 comm</a:t>
            </a:r>
            <a:r>
              <a:rPr lang="en-US" altLang="ja-JP" sz="1600" dirty="0"/>
              <a:t>ands to move telescope and Hexapod and then make exposures with AG camera</a:t>
            </a:r>
          </a:p>
          <a:p>
            <a:pPr marL="800100" lvl="1" indent="-342900">
              <a:buFont typeface="+mj-lt"/>
              <a:buAutoNum type="arabicPeriod"/>
            </a:pPr>
            <a:r>
              <a:rPr kumimoji="1" lang="en-US" altLang="ja-JP" sz="1600" dirty="0"/>
              <a:t>[Other tools]</a:t>
            </a:r>
          </a:p>
          <a:p>
            <a:pPr marL="1257300" lvl="2" indent="-342900">
              <a:buFont typeface="+mj-lt"/>
              <a:buAutoNum type="arabicPeriod"/>
            </a:pPr>
            <a:r>
              <a:rPr lang="en-US" altLang="ja-JP" sz="1600" dirty="0"/>
              <a:t>Hexapod tilt/shift measurement software (</a:t>
            </a:r>
            <a:r>
              <a:rPr lang="en-US" altLang="ja-JP" sz="1600" dirty="0" err="1">
                <a:solidFill>
                  <a:schemeClr val="accent5">
                    <a:lumMod val="75000"/>
                  </a:schemeClr>
                </a:solidFill>
              </a:rPr>
              <a:t>Kawanomoto</a:t>
            </a:r>
            <a:r>
              <a:rPr lang="en-US" altLang="ja-JP" sz="1600" dirty="0">
                <a:solidFill>
                  <a:schemeClr val="accent5">
                    <a:lumMod val="75000"/>
                  </a:schemeClr>
                </a:solidFill>
              </a:rPr>
              <a:t>-san’s script)</a:t>
            </a:r>
            <a:endParaRPr kumimoji="1" lang="ja-JP" altLang="en-US" sz="1600" dirty="0"/>
          </a:p>
        </p:txBody>
      </p:sp>
    </p:spTree>
    <p:extLst>
      <p:ext uri="{BB962C8B-B14F-4D97-AF65-F5344CB8AC3E}">
        <p14:creationId xmlns:p14="http://schemas.microsoft.com/office/powerpoint/2010/main" val="285252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0"/>
            <a:ext cx="12191999" cy="1325563"/>
          </a:xfrm>
        </p:spPr>
        <p:txBody>
          <a:bodyPr>
            <a:normAutofit/>
          </a:bodyPr>
          <a:lstStyle/>
          <a:p>
            <a:r>
              <a:rPr kumimoji="1" lang="en-US" altLang="ja-JP" dirty="0"/>
              <a:t>Process overview: P-8 PFI-MCS relation</a:t>
            </a:r>
            <a:endParaRPr kumimoji="1" lang="ja-JP" altLang="en-US"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4784" y="1183818"/>
            <a:ext cx="11122429" cy="32932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This process contains 1 test item. </a:t>
            </a:r>
          </a:p>
          <a:p>
            <a:pPr marL="800100" lvl="1" indent="-342900">
              <a:buFont typeface="+mj-lt"/>
              <a:buAutoNum type="arabicPeriod"/>
            </a:pPr>
            <a:r>
              <a:rPr lang="en-US" altLang="ja-JP" sz="1600" dirty="0"/>
              <a:t>Evaluate fiducial fiber position</a:t>
            </a:r>
          </a:p>
          <a:p>
            <a:endParaRPr lang="en-US" altLang="ja-JP" sz="1600" dirty="0"/>
          </a:p>
          <a:p>
            <a:r>
              <a:rPr lang="en-US" altLang="ja-JP" sz="1600" dirty="0"/>
              <a:t>Evaluate fiducial fiber position</a:t>
            </a:r>
          </a:p>
          <a:p>
            <a:pPr marL="285750" indent="-285750">
              <a:buFont typeface="Arial" panose="020B0604020202020204" pitchFamily="34" charset="0"/>
              <a:buChar char="•"/>
            </a:pPr>
            <a:r>
              <a:rPr kumimoji="1" lang="en-US" altLang="ja-JP" sz="1600" dirty="0"/>
              <a:t>Test process</a:t>
            </a:r>
          </a:p>
          <a:p>
            <a:pPr marL="800100" lvl="1" indent="-342900">
              <a:buFont typeface="+mj-lt"/>
              <a:buAutoNum type="arabicPeriod"/>
            </a:pPr>
            <a:r>
              <a:rPr lang="en-US" altLang="ja-JP" sz="1600" dirty="0"/>
              <a:t>TBD</a:t>
            </a:r>
            <a:endParaRPr kumimoji="1" lang="en-US" altLang="ja-JP" sz="1600" dirty="0"/>
          </a:p>
          <a:p>
            <a:pPr marL="285750" indent="-285750">
              <a:buFont typeface="Arial" panose="020B0604020202020204" pitchFamily="34" charset="0"/>
              <a:buChar char="•"/>
            </a:pPr>
            <a:r>
              <a:rPr kumimoji="1" lang="en-US" altLang="ja-JP" sz="1600" dirty="0"/>
              <a:t>Necessary functions… Subaru related function is </a:t>
            </a:r>
            <a:r>
              <a:rPr kumimoji="1" lang="en-US" altLang="ja-JP" sz="1600" dirty="0">
                <a:solidFill>
                  <a:srgbClr val="FF0000"/>
                </a:solidFill>
              </a:rPr>
              <a:t>2-1</a:t>
            </a:r>
            <a:r>
              <a:rPr kumimoji="1" lang="en-US" altLang="ja-JP" sz="1600" dirty="0"/>
              <a:t>.</a:t>
            </a:r>
          </a:p>
          <a:p>
            <a:pPr marL="800100" lvl="1" indent="-342900">
              <a:buFont typeface="+mj-lt"/>
              <a:buAutoNum type="arabicPeriod"/>
            </a:pPr>
            <a:r>
              <a:rPr lang="en-US" altLang="ja-JP" sz="1600" dirty="0"/>
              <a:t>[ICS/PFI+MCS]</a:t>
            </a:r>
          </a:p>
          <a:p>
            <a:pPr marL="1257300" lvl="2" indent="-342900">
              <a:buFont typeface="+mj-lt"/>
              <a:buAutoNum type="arabicPeriod"/>
            </a:pPr>
            <a:r>
              <a:rPr lang="en-US" altLang="ja-JP" sz="1600" dirty="0"/>
              <a:t>Sequence to take FF image, run centroid estimation and transform to F3C coordinate</a:t>
            </a:r>
            <a:endParaRPr kumimoji="1" lang="en-US" altLang="ja-JP" sz="1600" dirty="0"/>
          </a:p>
          <a:p>
            <a:pPr marL="800100" lvl="1" indent="-342900">
              <a:buFont typeface="+mj-lt"/>
              <a:buAutoNum type="arabicPeriod"/>
            </a:pPr>
            <a:r>
              <a:rPr lang="en-US" altLang="ja-JP" sz="1600" dirty="0"/>
              <a:t>[ICS/system]</a:t>
            </a:r>
          </a:p>
          <a:p>
            <a:pPr marL="1257300" lvl="2" indent="-342900">
              <a:buFont typeface="+mj-lt"/>
              <a:buAutoNum type="arabicPeriod"/>
            </a:pPr>
            <a:r>
              <a:rPr kumimoji="1" lang="en-US" altLang="ja-JP" sz="1600" dirty="0"/>
              <a:t>Gent2 comm</a:t>
            </a:r>
            <a:r>
              <a:rPr lang="en-US" altLang="ja-JP" sz="1600" dirty="0"/>
              <a:t>ands to illuminate FFs and measure their position</a:t>
            </a:r>
          </a:p>
          <a:p>
            <a:pPr marL="800100" lvl="1" indent="-342900">
              <a:buFont typeface="+mj-lt"/>
              <a:buAutoNum type="arabicPeriod"/>
            </a:pPr>
            <a:r>
              <a:rPr kumimoji="1" lang="en-US" altLang="ja-JP" sz="1600" dirty="0"/>
              <a:t>[Other tools]</a:t>
            </a:r>
          </a:p>
          <a:p>
            <a:pPr marL="1257300" lvl="2" indent="-342900">
              <a:buFont typeface="+mj-lt"/>
              <a:buAutoNum type="arabicPeriod"/>
            </a:pPr>
            <a:r>
              <a:rPr kumimoji="1" lang="en-US" altLang="ja-JP" sz="1600" dirty="0"/>
              <a:t>Analyzer to FF position</a:t>
            </a:r>
            <a:r>
              <a:rPr lang="en-US" altLang="ja-JP" sz="1600" dirty="0"/>
              <a:t>s on PFI with those measured at ASRD</a:t>
            </a:r>
            <a:endParaRPr kumimoji="1" lang="ja-JP" altLang="en-US" sz="1600" dirty="0"/>
          </a:p>
        </p:txBody>
      </p:sp>
    </p:spTree>
    <p:extLst>
      <p:ext uri="{BB962C8B-B14F-4D97-AF65-F5344CB8AC3E}">
        <p14:creationId xmlns:p14="http://schemas.microsoft.com/office/powerpoint/2010/main" val="291826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647699" y="46892"/>
            <a:ext cx="10891059" cy="1325563"/>
          </a:xfrm>
        </p:spPr>
        <p:txBody>
          <a:bodyPr>
            <a:normAutofit/>
          </a:bodyPr>
          <a:lstStyle/>
          <a:p>
            <a:r>
              <a:rPr kumimoji="1" lang="en-US" altLang="ja-JP" dirty="0"/>
              <a:t>Process overview: P-9 TPA</a:t>
            </a:r>
            <a:endParaRPr kumimoji="1" lang="ja-JP" altLang="en-US"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3" y="1043731"/>
            <a:ext cx="11122429" cy="501675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This process contains 1 test item. </a:t>
            </a:r>
          </a:p>
          <a:p>
            <a:pPr marL="800100" lvl="1" indent="-342900">
              <a:buFont typeface="+mj-lt"/>
              <a:buAutoNum type="arabicPeriod"/>
            </a:pPr>
            <a:r>
              <a:rPr lang="en-US" altLang="ja-JP" sz="1600" dirty="0"/>
              <a:t>Telescope pointing analysis</a:t>
            </a:r>
          </a:p>
          <a:p>
            <a:endParaRPr lang="en-US" altLang="ja-JP" sz="1600" dirty="0"/>
          </a:p>
          <a:p>
            <a:r>
              <a:rPr lang="en-US" altLang="ja-JP" sz="1600" dirty="0"/>
              <a:t>Telescope pointing analysis </a:t>
            </a:r>
            <a:r>
              <a:rPr lang="en-US" altLang="ja-JP" sz="1600" dirty="0">
                <a:solidFill>
                  <a:schemeClr val="accent5">
                    <a:lumMod val="75000"/>
                  </a:schemeClr>
                </a:solidFill>
              </a:rPr>
              <a:t>(Is this a Mitsubishi’s test item?)</a:t>
            </a:r>
            <a:endParaRPr lang="en-US" altLang="ja-JP" sz="1600" dirty="0"/>
          </a:p>
          <a:p>
            <a:pPr marL="285750" indent="-285750">
              <a:buFont typeface="Arial" panose="020B0604020202020204" pitchFamily="34" charset="0"/>
              <a:buChar char="•"/>
            </a:pPr>
            <a:r>
              <a:rPr kumimoji="1" lang="en-US" altLang="ja-JP" sz="1600" dirty="0"/>
              <a:t>Test Process</a:t>
            </a:r>
          </a:p>
          <a:p>
            <a:pPr marL="800100" lvl="1" indent="-342900">
              <a:buFont typeface="+mj-lt"/>
              <a:buAutoNum type="arabicPeriod"/>
            </a:pPr>
            <a:r>
              <a:rPr kumimoji="1" lang="en-US" altLang="ja-JP" sz="1600" dirty="0"/>
              <a:t>Slew the telescope to set a given field.</a:t>
            </a:r>
          </a:p>
          <a:p>
            <a:pPr marL="800100" lvl="1" indent="-342900">
              <a:buFont typeface="+mj-lt"/>
              <a:buAutoNum type="arabicPeriod"/>
            </a:pPr>
            <a:r>
              <a:rPr kumimoji="1" lang="en-US" altLang="ja-JP" sz="1600" dirty="0"/>
              <a:t>Take AG image.</a:t>
            </a:r>
          </a:p>
          <a:p>
            <a:pPr marL="800100" lvl="1" indent="-342900">
              <a:buFont typeface="+mj-lt"/>
              <a:buAutoNum type="arabicPeriod"/>
            </a:pPr>
            <a:r>
              <a:rPr kumimoji="1" lang="en-US" altLang="ja-JP" sz="1600" dirty="0"/>
              <a:t>Calculate the Az/El offset.</a:t>
            </a:r>
          </a:p>
          <a:p>
            <a:pPr marL="1257300" lvl="2" indent="-342900">
              <a:buFont typeface="Arial" panose="020B0604020202020204" pitchFamily="34" charset="0"/>
              <a:buChar char="•"/>
            </a:pPr>
            <a:r>
              <a:rPr kumimoji="1" lang="en-US" altLang="ja-JP" sz="1600" dirty="0"/>
              <a:t>In the same way as the field acquisition is simpler</a:t>
            </a:r>
          </a:p>
          <a:p>
            <a:pPr marL="1257300" lvl="2" indent="-342900">
              <a:buFont typeface="Arial" panose="020B0604020202020204" pitchFamily="34" charset="0"/>
              <a:buChar char="•"/>
            </a:pPr>
            <a:r>
              <a:rPr kumimoji="1" lang="en-US" altLang="ja-JP" sz="1600" dirty="0"/>
              <a:t>Apply the derived offset and take another exposure to check. (TBC)</a:t>
            </a:r>
          </a:p>
          <a:p>
            <a:pPr marL="800100" lvl="1" indent="-342900">
              <a:buFont typeface="+mj-lt"/>
              <a:buAutoNum type="arabicPeriod"/>
            </a:pPr>
            <a:r>
              <a:rPr kumimoji="1" lang="en-US" altLang="ja-JP" sz="1600" dirty="0"/>
              <a:t>Repeat step 1. 3. visiting every 30 deg of the azimuth and every 15 deg of elevation (from EL=30 75)</a:t>
            </a:r>
          </a:p>
          <a:p>
            <a:pPr marL="800100" lvl="1" indent="-342900">
              <a:buFont typeface="+mj-lt"/>
              <a:buAutoNum type="arabicPeriod"/>
            </a:pPr>
            <a:r>
              <a:rPr kumimoji="1" lang="en-US" altLang="ja-JP" sz="1600" dirty="0"/>
              <a:t>Average the measured offsets.</a:t>
            </a:r>
          </a:p>
          <a:p>
            <a:pPr marL="800100" lvl="1" indent="-342900">
              <a:buFont typeface="+mj-lt"/>
              <a:buAutoNum type="arabicPeriod"/>
            </a:pPr>
            <a:r>
              <a:rPr kumimoji="1" lang="en-US" altLang="ja-JP" sz="1600" dirty="0"/>
              <a:t>Update Az/El offset value of mount correction efficient, as the additional parameter (one of the Mitsubishi’s configuration files).</a:t>
            </a:r>
          </a:p>
          <a:p>
            <a:pPr marL="285750" indent="-285750">
              <a:buFont typeface="Arial" panose="020B0604020202020204" pitchFamily="34" charset="0"/>
              <a:buChar char="•"/>
            </a:pPr>
            <a:r>
              <a:rPr kumimoji="1" lang="en-US" altLang="ja-JP" sz="1600" dirty="0"/>
              <a:t>Necessary functions</a:t>
            </a:r>
          </a:p>
          <a:p>
            <a:pPr marL="800100" lvl="1" indent="-342900">
              <a:buFont typeface="+mj-lt"/>
              <a:buAutoNum type="arabicPeriod"/>
            </a:pPr>
            <a:r>
              <a:rPr lang="en-US" altLang="ja-JP" sz="1600" dirty="0"/>
              <a:t>[ICS/PFI]</a:t>
            </a:r>
          </a:p>
          <a:p>
            <a:pPr marL="1257300" lvl="2" indent="-342900">
              <a:buFont typeface="+mj-lt"/>
              <a:buAutoNum type="arabicPeriod"/>
            </a:pPr>
            <a:r>
              <a:rPr lang="en-US" altLang="ja-JP" sz="1600" dirty="0"/>
              <a:t>Take AG images and run centroiding</a:t>
            </a:r>
            <a:endParaRPr kumimoji="1" lang="en-US" altLang="ja-JP" sz="1600" dirty="0"/>
          </a:p>
          <a:p>
            <a:pPr marL="800100" lvl="1" indent="-342900">
              <a:buFont typeface="+mj-lt"/>
              <a:buAutoNum type="arabicPeriod"/>
            </a:pPr>
            <a:r>
              <a:rPr lang="en-US" altLang="ja-JP" sz="1600" dirty="0"/>
              <a:t>[ICS/system]</a:t>
            </a:r>
          </a:p>
          <a:p>
            <a:pPr marL="1257300" lvl="2" indent="-342900">
              <a:buFont typeface="+mj-lt"/>
              <a:buAutoNum type="arabicPeriod"/>
            </a:pPr>
            <a:r>
              <a:rPr lang="en-US" altLang="ja-JP" sz="1600" dirty="0">
                <a:solidFill>
                  <a:schemeClr val="accent5">
                    <a:lumMod val="75000"/>
                  </a:schemeClr>
                </a:solidFill>
              </a:rPr>
              <a:t>Gen2 commands to pointing the telescope to the field center</a:t>
            </a:r>
            <a:endParaRPr kumimoji="1" lang="en-US" altLang="ja-JP" sz="1600" dirty="0"/>
          </a:p>
          <a:p>
            <a:pPr marL="1257300" lvl="2" indent="-342900">
              <a:buFont typeface="+mj-lt"/>
              <a:buAutoNum type="arabicPeriod"/>
            </a:pPr>
            <a:r>
              <a:rPr kumimoji="1" lang="en-US" altLang="ja-JP" sz="1600" dirty="0"/>
              <a:t>Guiding software to detect pointing error</a:t>
            </a:r>
            <a:endParaRPr kumimoji="1" lang="ja-JP" altLang="en-US" sz="1600" dirty="0"/>
          </a:p>
        </p:txBody>
      </p:sp>
    </p:spTree>
    <p:extLst>
      <p:ext uri="{BB962C8B-B14F-4D97-AF65-F5344CB8AC3E}">
        <p14:creationId xmlns:p14="http://schemas.microsoft.com/office/powerpoint/2010/main" val="49849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838199" y="365125"/>
            <a:ext cx="10891059" cy="1325563"/>
          </a:xfrm>
        </p:spPr>
        <p:txBody>
          <a:bodyPr>
            <a:normAutofit/>
          </a:bodyPr>
          <a:lstStyle/>
          <a:p>
            <a:r>
              <a:rPr kumimoji="1" lang="en-US" altLang="ja-JP" dirty="0"/>
              <a:t>Process overview: A-2 Spot measurement</a:t>
            </a:r>
            <a:endParaRPr kumimoji="1" lang="ja-JP" altLang="en-US"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1629295"/>
            <a:ext cx="11122429" cy="40318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This process contains 1 test item. </a:t>
            </a:r>
          </a:p>
          <a:p>
            <a:pPr marL="800100" lvl="1" indent="-342900">
              <a:buFont typeface="+mj-lt"/>
              <a:buAutoNum type="arabicPeriod"/>
            </a:pPr>
            <a:r>
              <a:rPr lang="en-US" altLang="ja-JP" sz="1600" dirty="0"/>
              <a:t>Take images for PSF characterization</a:t>
            </a:r>
          </a:p>
          <a:p>
            <a:endParaRPr lang="en-US" altLang="ja-JP" sz="1600" dirty="0"/>
          </a:p>
          <a:p>
            <a:r>
              <a:rPr lang="en-US" altLang="ja-JP" sz="1600" dirty="0"/>
              <a:t>Spot measurement</a:t>
            </a:r>
          </a:p>
          <a:p>
            <a:pPr marL="285750" indent="-285750">
              <a:buFont typeface="Arial" panose="020B0604020202020204" pitchFamily="34" charset="0"/>
              <a:buChar char="•"/>
            </a:pPr>
            <a:r>
              <a:rPr kumimoji="1" lang="en-US" altLang="ja-JP" sz="1600" dirty="0"/>
              <a:t>Test process</a:t>
            </a:r>
          </a:p>
          <a:p>
            <a:pPr marL="800100" lvl="1" indent="-342900">
              <a:buFont typeface="+mj-lt"/>
              <a:buAutoNum type="arabicPeriod"/>
            </a:pPr>
            <a:r>
              <a:rPr kumimoji="1" lang="en-US" altLang="ja-JP" sz="1600" dirty="0"/>
              <a:t>TBD</a:t>
            </a:r>
          </a:p>
          <a:p>
            <a:pPr marL="285750" indent="-285750">
              <a:buFont typeface="Arial" panose="020B0604020202020204" pitchFamily="34" charset="0"/>
              <a:buChar char="•"/>
            </a:pPr>
            <a:r>
              <a:rPr kumimoji="1" lang="en-US" altLang="ja-JP" sz="1600" dirty="0"/>
              <a:t>Necessary functions</a:t>
            </a:r>
          </a:p>
          <a:p>
            <a:pPr marL="800100" lvl="1" indent="-342900">
              <a:buFont typeface="+mj-lt"/>
              <a:buAutoNum type="arabicPeriod"/>
            </a:pPr>
            <a:r>
              <a:rPr lang="en-US" altLang="ja-JP" sz="1600" dirty="0"/>
              <a:t>[ICS/PFI+MCS]</a:t>
            </a:r>
          </a:p>
          <a:p>
            <a:pPr marL="1257300" lvl="2" indent="-342900">
              <a:buFont typeface="+mj-lt"/>
              <a:buAutoNum type="arabicPeriod"/>
            </a:pPr>
            <a:r>
              <a:rPr kumimoji="1" lang="en-US" altLang="ja-JP" sz="1600" dirty="0"/>
              <a:t>Move cobras to dedicated angles</a:t>
            </a:r>
          </a:p>
          <a:p>
            <a:pPr marL="800100" lvl="1" indent="-342900">
              <a:buFont typeface="+mj-lt"/>
              <a:buAutoNum type="arabicPeriod"/>
            </a:pPr>
            <a:r>
              <a:rPr lang="en-US" altLang="ja-JP" sz="1600" dirty="0"/>
              <a:t>[ICS/</a:t>
            </a:r>
            <a:r>
              <a:rPr lang="en-US" altLang="ja-JP" sz="1600" dirty="0" err="1"/>
              <a:t>SpS</a:t>
            </a:r>
            <a:r>
              <a:rPr lang="en-US" altLang="ja-JP" sz="1600" dirty="0"/>
              <a:t>]</a:t>
            </a:r>
          </a:p>
          <a:p>
            <a:pPr marL="1257300" lvl="2" indent="-342900">
              <a:buFont typeface="+mj-lt"/>
              <a:buAutoNum type="arabicPeriod"/>
            </a:pPr>
            <a:r>
              <a:rPr lang="en-US" altLang="ja-JP" sz="1600" dirty="0"/>
              <a:t>BIA on/off</a:t>
            </a:r>
          </a:p>
          <a:p>
            <a:pPr marL="1257300" lvl="2" indent="-342900">
              <a:buFont typeface="+mj-lt"/>
              <a:buAutoNum type="arabicPeriod"/>
            </a:pPr>
            <a:r>
              <a:rPr lang="en-US" altLang="ja-JP" sz="1600" dirty="0"/>
              <a:t>Image acquisition</a:t>
            </a:r>
          </a:p>
          <a:p>
            <a:pPr marL="800100" lvl="1" indent="-342900">
              <a:buFont typeface="+mj-lt"/>
              <a:buAutoNum type="arabicPeriod"/>
            </a:pPr>
            <a:r>
              <a:rPr lang="en-US" altLang="ja-JP" sz="1600" dirty="0"/>
              <a:t>[ICS/system]</a:t>
            </a:r>
          </a:p>
          <a:p>
            <a:pPr marL="1257300" lvl="2" indent="-342900">
              <a:buFont typeface="+mj-lt"/>
              <a:buAutoNum type="arabicPeriod"/>
            </a:pPr>
            <a:r>
              <a:rPr kumimoji="1" lang="en-US" altLang="ja-JP" sz="1600" dirty="0"/>
              <a:t>Gen2 command from cobra move to take image, moving telescope</a:t>
            </a:r>
          </a:p>
          <a:p>
            <a:pPr marL="800100" lvl="1" indent="-342900">
              <a:buFont typeface="+mj-lt"/>
              <a:buAutoNum type="arabicPeriod"/>
            </a:pPr>
            <a:r>
              <a:rPr lang="en-US" altLang="ja-JP" sz="1600" dirty="0"/>
              <a:t>[DRP]</a:t>
            </a:r>
          </a:p>
          <a:p>
            <a:pPr marL="1257300" lvl="2" indent="-342900">
              <a:buFont typeface="+mj-lt"/>
              <a:buAutoNum type="arabicPeriod"/>
            </a:pPr>
            <a:r>
              <a:rPr kumimoji="1" lang="en-US" altLang="ja-JP" sz="1600" dirty="0"/>
              <a:t>Quick analysis system</a:t>
            </a:r>
            <a:endParaRPr kumimoji="1" lang="ja-JP" altLang="en-US" sz="1600" dirty="0"/>
          </a:p>
        </p:txBody>
      </p:sp>
    </p:spTree>
    <p:extLst>
      <p:ext uri="{BB962C8B-B14F-4D97-AF65-F5344CB8AC3E}">
        <p14:creationId xmlns:p14="http://schemas.microsoft.com/office/powerpoint/2010/main" val="16920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838199" y="365125"/>
            <a:ext cx="10891059" cy="1325563"/>
          </a:xfrm>
        </p:spPr>
        <p:txBody>
          <a:bodyPr>
            <a:normAutofit/>
          </a:bodyPr>
          <a:lstStyle/>
          <a:p>
            <a:r>
              <a:rPr kumimoji="1" lang="en-US" altLang="ja-JP" dirty="0"/>
              <a:t>Process overview: A-</a:t>
            </a:r>
            <a:r>
              <a:rPr lang="en-US" altLang="ja-JP" dirty="0"/>
              <a:t>2 Sp</a:t>
            </a:r>
            <a:r>
              <a:rPr kumimoji="1" lang="en-US" altLang="ja-JP" dirty="0"/>
              <a:t>ectra Acquisition</a:t>
            </a:r>
            <a:endParaRPr kumimoji="1" lang="ja-JP" altLang="en-US"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1629295"/>
            <a:ext cx="11122429" cy="452431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This process contains 1 test item. </a:t>
            </a:r>
          </a:p>
          <a:p>
            <a:pPr marL="800100" lvl="1" indent="-342900">
              <a:buFont typeface="+mj-lt"/>
              <a:buAutoNum type="arabicPeriod"/>
            </a:pPr>
            <a:r>
              <a:rPr lang="en-US" altLang="ja-JP" sz="1600" dirty="0"/>
              <a:t>Take images for PSF characterization</a:t>
            </a:r>
          </a:p>
          <a:p>
            <a:endParaRPr lang="en-US" altLang="ja-JP" sz="1600" dirty="0"/>
          </a:p>
          <a:p>
            <a:r>
              <a:rPr lang="en-US" altLang="ja-JP" sz="1600" dirty="0"/>
              <a:t>Spot measurement</a:t>
            </a:r>
          </a:p>
          <a:p>
            <a:pPr marL="285750" indent="-285750">
              <a:buFont typeface="Arial" panose="020B0604020202020204" pitchFamily="34" charset="0"/>
              <a:buChar char="•"/>
            </a:pPr>
            <a:r>
              <a:rPr kumimoji="1" lang="en-US" altLang="ja-JP" sz="1600" dirty="0"/>
              <a:t>Test Process</a:t>
            </a:r>
          </a:p>
          <a:p>
            <a:pPr lvl="1"/>
            <a:r>
              <a:rPr kumimoji="1" lang="en-US" altLang="ja-JP" sz="1600" dirty="0"/>
              <a:t>Assumption: We </a:t>
            </a:r>
            <a:r>
              <a:rPr kumimoji="1" lang="en-US" altLang="ja-JP" sz="1600" dirty="0" err="1"/>
              <a:t>dont</a:t>
            </a:r>
            <a:r>
              <a:rPr kumimoji="1" lang="en-US" altLang="ja-JP" sz="1600" dirty="0"/>
              <a:t> take object spectra intentionally, having Cobra at given (theta, phi) positions.</a:t>
            </a:r>
          </a:p>
          <a:p>
            <a:pPr marL="800100" lvl="1" indent="-342900">
              <a:buFont typeface="+mj-lt"/>
              <a:buAutoNum type="arabicPeriod"/>
            </a:pPr>
            <a:r>
              <a:rPr kumimoji="1" lang="en-US" altLang="ja-JP" sz="1600" dirty="0"/>
              <a:t>Move telescope (EL, </a:t>
            </a:r>
            <a:r>
              <a:rPr kumimoji="1" lang="en-US" altLang="ja-JP" sz="1600" dirty="0" err="1"/>
              <a:t>InR</a:t>
            </a:r>
            <a:r>
              <a:rPr kumimoji="1" lang="en-US" altLang="ja-JP" sz="1600" dirty="0"/>
              <a:t>) without Field Acquisition or Auto Guide</a:t>
            </a:r>
          </a:p>
          <a:p>
            <a:pPr marL="800100" lvl="1" indent="-342900">
              <a:buFont typeface="+mj-lt"/>
              <a:buAutoNum type="arabicPeriod"/>
            </a:pPr>
            <a:r>
              <a:rPr kumimoji="1" lang="en-US" altLang="ja-JP" sz="1600" dirty="0"/>
              <a:t>Take </a:t>
            </a:r>
            <a:r>
              <a:rPr kumimoji="1" lang="en-US" altLang="ja-JP" sz="1600" dirty="0" err="1"/>
              <a:t>SpS</a:t>
            </a:r>
            <a:r>
              <a:rPr kumimoji="1" lang="en-US" altLang="ja-JP" sz="1600" dirty="0"/>
              <a:t> exposures</a:t>
            </a:r>
          </a:p>
          <a:p>
            <a:pPr marL="285750" indent="-285750">
              <a:buFont typeface="Arial" panose="020B0604020202020204" pitchFamily="34" charset="0"/>
              <a:buChar char="•"/>
            </a:pPr>
            <a:r>
              <a:rPr kumimoji="1" lang="en-US" altLang="ja-JP" sz="1600" dirty="0"/>
              <a:t>Necessary functions</a:t>
            </a:r>
          </a:p>
          <a:p>
            <a:pPr marL="800100" lvl="1" indent="-342900">
              <a:buFont typeface="+mj-lt"/>
              <a:buAutoNum type="arabicPeriod"/>
            </a:pPr>
            <a:r>
              <a:rPr lang="en-US" altLang="ja-JP" sz="1600" b="0" i="0" u="none" strike="noStrike" baseline="0" dirty="0">
                <a:solidFill>
                  <a:srgbClr val="000000"/>
                </a:solidFill>
              </a:rPr>
              <a:t>[ICS/PFI+MCS] </a:t>
            </a:r>
          </a:p>
          <a:p>
            <a:pPr marL="1257300" lvl="2" indent="-342900">
              <a:buFont typeface="+mj-lt"/>
              <a:buAutoNum type="arabicPeriod"/>
            </a:pPr>
            <a:r>
              <a:rPr lang="en-US" altLang="ja-JP" sz="1600" b="0" i="0" u="none" strike="noStrike" baseline="0" dirty="0">
                <a:solidFill>
                  <a:srgbClr val="000000"/>
                </a:solidFill>
              </a:rPr>
              <a:t>Move Cobras to dedicated angles </a:t>
            </a:r>
          </a:p>
          <a:p>
            <a:pPr marL="800100" lvl="1" indent="-342900">
              <a:buFont typeface="+mj-lt"/>
              <a:buAutoNum type="arabicPeriod"/>
            </a:pPr>
            <a:r>
              <a:rPr lang="en-US" altLang="ja-JP" sz="1600" b="0" i="0" u="none" strike="noStrike" baseline="0" dirty="0">
                <a:solidFill>
                  <a:srgbClr val="000000"/>
                </a:solidFill>
              </a:rPr>
              <a:t>[ICS/</a:t>
            </a:r>
            <a:r>
              <a:rPr lang="en-US" altLang="ja-JP" sz="1600" b="0" i="0" u="none" strike="noStrike" baseline="0" dirty="0" err="1">
                <a:solidFill>
                  <a:srgbClr val="000000"/>
                </a:solidFill>
              </a:rPr>
              <a:t>SpS</a:t>
            </a:r>
            <a:r>
              <a:rPr lang="en-US" altLang="ja-JP" sz="1600" b="0" i="0" u="none" strike="noStrike" baseline="0" dirty="0">
                <a:solidFill>
                  <a:srgbClr val="000000"/>
                </a:solidFill>
              </a:rPr>
              <a:t>]</a:t>
            </a:r>
          </a:p>
          <a:p>
            <a:pPr marL="1257300" lvl="2" indent="-342900">
              <a:buFont typeface="+mj-lt"/>
              <a:buAutoNum type="arabicPeriod"/>
            </a:pPr>
            <a:r>
              <a:rPr lang="en-US" altLang="ja-JP" sz="1600" b="0" i="0" u="none" strike="noStrike" baseline="0" dirty="0">
                <a:solidFill>
                  <a:srgbClr val="000000"/>
                </a:solidFill>
              </a:rPr>
              <a:t>BIA on/off</a:t>
            </a:r>
          </a:p>
          <a:p>
            <a:pPr marL="1257300" lvl="2" indent="-342900">
              <a:buFont typeface="+mj-lt"/>
              <a:buAutoNum type="arabicPeriod"/>
            </a:pPr>
            <a:r>
              <a:rPr lang="en-US" altLang="ja-JP" sz="1600" b="0" i="0" u="none" strike="noStrike" baseline="0" dirty="0">
                <a:solidFill>
                  <a:srgbClr val="000000"/>
                </a:solidFill>
              </a:rPr>
              <a:t>Take image </a:t>
            </a:r>
          </a:p>
          <a:p>
            <a:pPr marL="800100" lvl="1" indent="-342900">
              <a:buFont typeface="+mj-lt"/>
              <a:buAutoNum type="arabicPeriod"/>
            </a:pPr>
            <a:r>
              <a:rPr lang="en-US" altLang="ja-JP" sz="1600" b="0" i="0" u="none" strike="noStrike" baseline="0" dirty="0">
                <a:solidFill>
                  <a:srgbClr val="000000"/>
                </a:solidFill>
              </a:rPr>
              <a:t>[ICS/system] </a:t>
            </a:r>
          </a:p>
          <a:p>
            <a:pPr marL="1257300" lvl="2" indent="-342900">
              <a:buFont typeface="+mj-lt"/>
              <a:buAutoNum type="arabicPeriod"/>
            </a:pPr>
            <a:r>
              <a:rPr lang="en-US" altLang="ja-JP" sz="1600" b="0" i="0" u="none" strike="noStrike" baseline="0" dirty="0">
                <a:solidFill>
                  <a:srgbClr val="000000"/>
                </a:solidFill>
              </a:rPr>
              <a:t>Gen2 command from cobra move to take image, moving telescope </a:t>
            </a:r>
          </a:p>
          <a:p>
            <a:pPr marL="800100" lvl="1" indent="-342900">
              <a:buFont typeface="+mj-lt"/>
              <a:buAutoNum type="arabicPeriod"/>
            </a:pPr>
            <a:r>
              <a:rPr lang="en-US" altLang="ja-JP" sz="1600" b="0" i="0" u="none" strike="noStrike" baseline="0" dirty="0">
                <a:solidFill>
                  <a:srgbClr val="000000"/>
                </a:solidFill>
              </a:rPr>
              <a:t>[DRP] </a:t>
            </a:r>
          </a:p>
          <a:p>
            <a:pPr marL="1257300" lvl="2" indent="-342900">
              <a:buFont typeface="+mj-lt"/>
              <a:buAutoNum type="arabicPeriod"/>
            </a:pPr>
            <a:r>
              <a:rPr lang="en-US" altLang="ja-JP" sz="1600" b="0" i="0" u="none" strike="noStrike" baseline="0" dirty="0">
                <a:solidFill>
                  <a:srgbClr val="000000"/>
                </a:solidFill>
              </a:rPr>
              <a:t>Quick </a:t>
            </a:r>
            <a:r>
              <a:rPr lang="en-US" altLang="ja-JP" sz="1600" b="0" i="0" u="none" strike="noStrike" baseline="0" dirty="0" err="1">
                <a:solidFill>
                  <a:srgbClr val="000000"/>
                </a:solidFill>
              </a:rPr>
              <a:t>analyser</a:t>
            </a:r>
            <a:r>
              <a:rPr lang="en-US" altLang="ja-JP" sz="1600" b="0" i="0" u="none" strike="noStrike" baseline="0" dirty="0">
                <a:solidFill>
                  <a:srgbClr val="000000"/>
                </a:solidFill>
              </a:rPr>
              <a:t>? </a:t>
            </a:r>
            <a:endParaRPr lang="en-US" altLang="ja-JP" b="0" i="0" u="none" strike="noStrike" baseline="0" dirty="0">
              <a:solidFill>
                <a:srgbClr val="000000"/>
              </a:solidFill>
            </a:endParaRPr>
          </a:p>
        </p:txBody>
      </p:sp>
    </p:spTree>
    <p:extLst>
      <p:ext uri="{BB962C8B-B14F-4D97-AF65-F5344CB8AC3E}">
        <p14:creationId xmlns:p14="http://schemas.microsoft.com/office/powerpoint/2010/main" val="274889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D4F9A-BB6E-4EB3-9BD1-C458631CF422}"/>
              </a:ext>
            </a:extLst>
          </p:cNvPr>
          <p:cNvSpPr>
            <a:spLocks noGrp="1"/>
          </p:cNvSpPr>
          <p:nvPr>
            <p:ph type="title"/>
          </p:nvPr>
        </p:nvSpPr>
        <p:spPr>
          <a:xfrm>
            <a:off x="838200" y="7677"/>
            <a:ext cx="10515600" cy="1325563"/>
          </a:xfrm>
        </p:spPr>
        <p:txBody>
          <a:bodyPr/>
          <a:lstStyle/>
          <a:p>
            <a:r>
              <a:rPr kumimoji="1" lang="en-US" altLang="ja-JP" dirty="0"/>
              <a:t>Functions to be developed</a:t>
            </a:r>
            <a:endParaRPr kumimoji="1" lang="ja-JP" altLang="en-US" dirty="0"/>
          </a:p>
        </p:txBody>
      </p:sp>
      <p:sp>
        <p:nvSpPr>
          <p:cNvPr id="3" name="テキスト ボックス 2">
            <a:extLst>
              <a:ext uri="{FF2B5EF4-FFF2-40B4-BE49-F238E27FC236}">
                <a16:creationId xmlns:a16="http://schemas.microsoft.com/office/drawing/2014/main" id="{29EE1A8B-7C28-4EDC-8260-7091A13AA8DD}"/>
              </a:ext>
            </a:extLst>
          </p:cNvPr>
          <p:cNvSpPr txBox="1"/>
          <p:nvPr/>
        </p:nvSpPr>
        <p:spPr>
          <a:xfrm>
            <a:off x="479154" y="1010744"/>
            <a:ext cx="11233691" cy="5909310"/>
          </a:xfrm>
          <a:prstGeom prst="rect">
            <a:avLst/>
          </a:prstGeom>
          <a:noFill/>
        </p:spPr>
        <p:txBody>
          <a:bodyPr wrap="square" numCol="2" rtlCol="0">
            <a:spAutoFit/>
          </a:bodyPr>
          <a:lstStyle/>
          <a:p>
            <a:r>
              <a:rPr kumimoji="1" lang="en-US" altLang="ja-JP" sz="1400" dirty="0">
                <a:solidFill>
                  <a:schemeClr val="accent1">
                    <a:lumMod val="75000"/>
                  </a:schemeClr>
                </a:solidFill>
              </a:rPr>
              <a:t>In summary, the functions to be developed </a:t>
            </a:r>
            <a:r>
              <a:rPr lang="en-US" altLang="ja-JP" sz="1400" dirty="0">
                <a:solidFill>
                  <a:schemeClr val="accent1">
                    <a:lumMod val="75000"/>
                  </a:schemeClr>
                </a:solidFill>
              </a:rPr>
              <a:t>are as listed below.</a:t>
            </a:r>
          </a:p>
          <a:p>
            <a:pPr marL="800100" lvl="1" indent="-342900">
              <a:buFont typeface="+mj-lt"/>
              <a:buAutoNum type="arabicPeriod"/>
            </a:pPr>
            <a:r>
              <a:rPr lang="en-US" altLang="ja-JP" sz="1400" dirty="0">
                <a:solidFill>
                  <a:schemeClr val="accent1">
                    <a:lumMod val="75000"/>
                  </a:schemeClr>
                </a:solidFill>
              </a:rPr>
              <a:t>[ICS/PFI]</a:t>
            </a:r>
          </a:p>
          <a:p>
            <a:pPr marL="1257300" lvl="2" indent="-342900">
              <a:buFont typeface="+mj-lt"/>
              <a:buAutoNum type="arabicPeriod"/>
            </a:pPr>
            <a:r>
              <a:rPr lang="en-US" altLang="ja-JP" sz="1400" dirty="0">
                <a:solidFill>
                  <a:schemeClr val="accent1">
                    <a:lumMod val="75000"/>
                  </a:schemeClr>
                </a:solidFill>
              </a:rPr>
              <a:t>AG process (AG actor?): take images, measure the centroid and send results to the database and MHS</a:t>
            </a:r>
          </a:p>
          <a:p>
            <a:pPr marL="1257300" lvl="2" indent="-342900">
              <a:buFont typeface="+mj-lt"/>
              <a:buAutoNum type="arabicPeriod"/>
            </a:pPr>
            <a:r>
              <a:rPr kumimoji="1" lang="en-US" altLang="ja-JP" sz="1400" dirty="0">
                <a:solidFill>
                  <a:schemeClr val="accent1">
                    <a:lumMod val="75000"/>
                  </a:schemeClr>
                </a:solidFill>
              </a:rPr>
              <a:t>Run AG focusing software (</a:t>
            </a:r>
            <a:r>
              <a:rPr kumimoji="1" lang="en-US" altLang="ja-JP" sz="1400" dirty="0" err="1">
                <a:solidFill>
                  <a:schemeClr val="accent1">
                    <a:lumMod val="75000"/>
                  </a:schemeClr>
                </a:solidFill>
              </a:rPr>
              <a:t>Kawanomoto</a:t>
            </a:r>
            <a:r>
              <a:rPr kumimoji="1" lang="en-US" altLang="ja-JP" sz="1400" dirty="0">
                <a:solidFill>
                  <a:schemeClr val="accent1">
                    <a:lumMod val="75000"/>
                  </a:schemeClr>
                </a:solidFill>
              </a:rPr>
              <a:t>-san’s soft accommodated in AG actor)</a:t>
            </a:r>
          </a:p>
          <a:p>
            <a:pPr marL="1257300" lvl="2" indent="-342900">
              <a:buFont typeface="+mj-lt"/>
              <a:buAutoNum type="arabicPeriod"/>
            </a:pPr>
            <a:r>
              <a:rPr kumimoji="1" lang="en-US" altLang="ja-JP" sz="1400" dirty="0">
                <a:solidFill>
                  <a:schemeClr val="accent1">
                    <a:lumMod val="75000"/>
                  </a:schemeClr>
                </a:solidFill>
              </a:rPr>
              <a:t>Sequence to take FF image, run centroid estimation and transform to F3C coordinate</a:t>
            </a:r>
          </a:p>
          <a:p>
            <a:pPr marL="800100" lvl="1" indent="-342900">
              <a:buFont typeface="+mj-lt"/>
              <a:buAutoNum type="arabicPeriod"/>
            </a:pPr>
            <a:r>
              <a:rPr lang="en-US" altLang="ja-JP" sz="1400" dirty="0">
                <a:solidFill>
                  <a:schemeClr val="accent1">
                    <a:lumMod val="75000"/>
                  </a:schemeClr>
                </a:solidFill>
              </a:rPr>
              <a:t>[ICS/PFI+MCS]</a:t>
            </a:r>
          </a:p>
          <a:p>
            <a:pPr marL="1257300" lvl="2" indent="-342900">
              <a:buFont typeface="+mj-lt"/>
              <a:buAutoNum type="arabicPeriod"/>
            </a:pPr>
            <a:r>
              <a:rPr lang="en-US" altLang="ja-JP" sz="1400" dirty="0">
                <a:solidFill>
                  <a:schemeClr val="accent1">
                    <a:lumMod val="75000"/>
                  </a:schemeClr>
                </a:solidFill>
              </a:rPr>
              <a:t>Move cobras to dedicated angles</a:t>
            </a:r>
          </a:p>
          <a:p>
            <a:pPr marL="800100" lvl="1" indent="-342900">
              <a:buFont typeface="+mj-lt"/>
              <a:buAutoNum type="arabicPeriod"/>
            </a:pPr>
            <a:r>
              <a:rPr lang="en-US" altLang="ja-JP" sz="1400" dirty="0">
                <a:solidFill>
                  <a:schemeClr val="accent1">
                    <a:lumMod val="75000"/>
                  </a:schemeClr>
                </a:solidFill>
              </a:rPr>
              <a:t>[ICS/</a:t>
            </a:r>
            <a:r>
              <a:rPr lang="en-US" altLang="ja-JP" sz="1400" dirty="0" err="1">
                <a:solidFill>
                  <a:schemeClr val="accent1">
                    <a:lumMod val="75000"/>
                  </a:schemeClr>
                </a:solidFill>
              </a:rPr>
              <a:t>SpS</a:t>
            </a:r>
            <a:r>
              <a:rPr lang="en-US" altLang="ja-JP" sz="1400" dirty="0">
                <a:solidFill>
                  <a:schemeClr val="accent1">
                    <a:lumMod val="75000"/>
                  </a:schemeClr>
                </a:solidFill>
              </a:rPr>
              <a:t>]</a:t>
            </a:r>
          </a:p>
          <a:p>
            <a:pPr marL="1257300" lvl="2" indent="-342900">
              <a:buFont typeface="+mj-lt"/>
              <a:buAutoNum type="arabicPeriod"/>
            </a:pPr>
            <a:r>
              <a:rPr lang="en-US" altLang="ja-JP" sz="1400" dirty="0">
                <a:solidFill>
                  <a:schemeClr val="accent1">
                    <a:lumMod val="75000"/>
                  </a:schemeClr>
                </a:solidFill>
              </a:rPr>
              <a:t>BIA on/off</a:t>
            </a:r>
          </a:p>
          <a:p>
            <a:pPr marL="1257300" lvl="2" indent="-342900">
              <a:buFont typeface="+mj-lt"/>
              <a:buAutoNum type="arabicPeriod"/>
            </a:pPr>
            <a:r>
              <a:rPr lang="en-US" altLang="ja-JP" sz="1400" dirty="0">
                <a:solidFill>
                  <a:schemeClr val="accent1">
                    <a:lumMod val="75000"/>
                  </a:schemeClr>
                </a:solidFill>
              </a:rPr>
              <a:t>Image acquisition</a:t>
            </a:r>
          </a:p>
          <a:p>
            <a:pPr marL="800100" lvl="1" indent="-342900">
              <a:buFont typeface="+mj-lt"/>
              <a:buAutoNum type="arabicPeriod"/>
            </a:pPr>
            <a:r>
              <a:rPr lang="en-US" altLang="ja-JP" sz="1400" dirty="0">
                <a:solidFill>
                  <a:schemeClr val="accent1">
                    <a:lumMod val="75000"/>
                  </a:schemeClr>
                </a:solidFill>
              </a:rPr>
              <a:t>[ICS/system]</a:t>
            </a:r>
          </a:p>
          <a:p>
            <a:pPr marL="1257300" lvl="2" indent="-342900">
              <a:buFont typeface="+mj-lt"/>
              <a:buAutoNum type="arabicPeriod"/>
            </a:pPr>
            <a:r>
              <a:rPr kumimoji="1" lang="en-US" altLang="ja-JP" sz="1400" dirty="0">
                <a:solidFill>
                  <a:schemeClr val="accent1">
                    <a:lumMod val="75000"/>
                  </a:schemeClr>
                </a:solidFill>
              </a:rPr>
              <a:t>Gen2 comm</a:t>
            </a:r>
            <a:r>
              <a:rPr lang="en-US" altLang="ja-JP" sz="1400" dirty="0">
                <a:solidFill>
                  <a:schemeClr val="accent1">
                    <a:lumMod val="75000"/>
                  </a:schemeClr>
                </a:solidFill>
              </a:rPr>
              <a:t>ands to move Hexapod and rotate </a:t>
            </a:r>
            <a:r>
              <a:rPr lang="en-US" altLang="ja-JP" sz="1400" dirty="0" err="1">
                <a:solidFill>
                  <a:schemeClr val="accent1">
                    <a:lumMod val="75000"/>
                  </a:schemeClr>
                </a:solidFill>
              </a:rPr>
              <a:t>InR</a:t>
            </a:r>
            <a:r>
              <a:rPr lang="en-US" altLang="ja-JP" sz="1400" dirty="0">
                <a:solidFill>
                  <a:schemeClr val="accent1">
                    <a:lumMod val="75000"/>
                  </a:schemeClr>
                </a:solidFill>
              </a:rPr>
              <a:t>, and then make an exposure with AG camera (z? </a:t>
            </a:r>
            <a:r>
              <a:rPr lang="en-US" altLang="ja-JP" sz="1400" dirty="0" err="1">
                <a:solidFill>
                  <a:schemeClr val="accent1">
                    <a:lumMod val="75000"/>
                  </a:schemeClr>
                </a:solidFill>
              </a:rPr>
              <a:t>InR</a:t>
            </a:r>
            <a:r>
              <a:rPr lang="en-US" altLang="ja-JP" sz="1400" dirty="0">
                <a:solidFill>
                  <a:schemeClr val="accent1">
                    <a:lumMod val="75000"/>
                  </a:schemeClr>
                </a:solidFill>
              </a:rPr>
              <a:t> position at which focusing stars get into the camera </a:t>
            </a:r>
            <a:r>
              <a:rPr lang="en-US" altLang="ja-JP" sz="1400" dirty="0" err="1">
                <a:solidFill>
                  <a:schemeClr val="accent1">
                    <a:lumMod val="75000"/>
                  </a:schemeClr>
                </a:solidFill>
              </a:rPr>
              <a:t>FoV</a:t>
            </a:r>
            <a:r>
              <a:rPr lang="en-US" altLang="ja-JP" sz="1400" dirty="0">
                <a:solidFill>
                  <a:schemeClr val="accent1">
                    <a:lumMod val="75000"/>
                  </a:schemeClr>
                </a:solidFill>
              </a:rPr>
              <a:t>?)</a:t>
            </a:r>
          </a:p>
          <a:p>
            <a:pPr marL="1257300" lvl="2" indent="-342900">
              <a:buFont typeface="+mj-lt"/>
              <a:buAutoNum type="arabicPeriod"/>
            </a:pPr>
            <a:r>
              <a:rPr lang="en-US" altLang="ja-JP" sz="1400" dirty="0">
                <a:solidFill>
                  <a:schemeClr val="accent1">
                    <a:lumMod val="75000"/>
                  </a:schemeClr>
                </a:solidFill>
              </a:rPr>
              <a:t>Gen2 commands to pointing the telescope to the field center</a:t>
            </a:r>
          </a:p>
          <a:p>
            <a:pPr marL="1257300" lvl="2" indent="-342900">
              <a:buFont typeface="+mj-lt"/>
              <a:buAutoNum type="arabicPeriod"/>
            </a:pPr>
            <a:r>
              <a:rPr lang="en-US" altLang="ja-JP" sz="1400" dirty="0">
                <a:solidFill>
                  <a:schemeClr val="accent1">
                    <a:lumMod val="75000"/>
                  </a:schemeClr>
                </a:solidFill>
              </a:rPr>
              <a:t>Gen2 commands to change the focus position? (Launcher or OPE file)</a:t>
            </a:r>
          </a:p>
          <a:p>
            <a:pPr marL="1257300" lvl="2" indent="-342900">
              <a:buFont typeface="+mj-lt"/>
              <a:buAutoNum type="arabicPeriod"/>
            </a:pPr>
            <a:r>
              <a:rPr lang="en-US" altLang="ja-JP" sz="1400" dirty="0">
                <a:solidFill>
                  <a:schemeClr val="accent1">
                    <a:lumMod val="75000"/>
                  </a:schemeClr>
                </a:solidFill>
              </a:rPr>
              <a:t>Focusing software (</a:t>
            </a:r>
            <a:r>
              <a:rPr lang="en-US" altLang="ja-JP" sz="1400" dirty="0" err="1">
                <a:solidFill>
                  <a:schemeClr val="accent1">
                    <a:lumMod val="75000"/>
                  </a:schemeClr>
                </a:solidFill>
              </a:rPr>
              <a:t>Kawanomoto</a:t>
            </a:r>
            <a:r>
              <a:rPr lang="en-US" altLang="ja-JP" sz="1400" dirty="0">
                <a:solidFill>
                  <a:schemeClr val="accent1">
                    <a:lumMod val="75000"/>
                  </a:schemeClr>
                </a:solidFill>
              </a:rPr>
              <a:t>-san’s? Or another method? )</a:t>
            </a:r>
          </a:p>
          <a:p>
            <a:pPr marL="1257300" lvl="2" indent="-342900">
              <a:buFont typeface="+mj-lt"/>
              <a:buAutoNum type="arabicPeriod"/>
            </a:pPr>
            <a:r>
              <a:rPr lang="en-US" altLang="ja-JP" sz="1400" dirty="0">
                <a:solidFill>
                  <a:schemeClr val="accent1">
                    <a:lumMod val="75000"/>
                  </a:schemeClr>
                </a:solidFill>
              </a:rPr>
              <a:t>Gen2 commands to rotate </a:t>
            </a:r>
            <a:r>
              <a:rPr lang="en-US" altLang="ja-JP" sz="1400" dirty="0" err="1">
                <a:solidFill>
                  <a:schemeClr val="accent1">
                    <a:lumMod val="75000"/>
                  </a:schemeClr>
                </a:solidFill>
              </a:rPr>
              <a:t>InR</a:t>
            </a:r>
            <a:r>
              <a:rPr lang="en-US" altLang="ja-JP" sz="1400" dirty="0">
                <a:solidFill>
                  <a:schemeClr val="accent1">
                    <a:lumMod val="75000"/>
                  </a:schemeClr>
                </a:solidFill>
              </a:rPr>
              <a:t> </a:t>
            </a:r>
          </a:p>
          <a:p>
            <a:pPr marL="1257300" lvl="2" indent="-342900">
              <a:buFont typeface="+mj-lt"/>
              <a:buAutoNum type="arabicPeriod"/>
            </a:pPr>
            <a:r>
              <a:rPr lang="en-US" altLang="ja-JP" sz="1400" dirty="0">
                <a:solidFill>
                  <a:schemeClr val="accent1">
                    <a:lumMod val="75000"/>
                  </a:schemeClr>
                </a:solidFill>
              </a:rPr>
              <a:t>Guiding software to send image/error signal to the telescope</a:t>
            </a:r>
          </a:p>
          <a:p>
            <a:pPr marL="1257300" lvl="2" indent="-342900">
              <a:buFont typeface="+mj-lt"/>
              <a:buAutoNum type="arabicPeriod"/>
            </a:pPr>
            <a:r>
              <a:rPr lang="en-US" altLang="ja-JP" sz="1400" dirty="0">
                <a:solidFill>
                  <a:schemeClr val="accent1">
                    <a:lumMod val="75000"/>
                  </a:schemeClr>
                </a:solidFill>
              </a:rPr>
              <a:t>Gen2 commands for field acquisition and tun on/off guiding</a:t>
            </a:r>
          </a:p>
          <a:p>
            <a:pPr marL="1257300" lvl="2" indent="-342900">
              <a:buFont typeface="+mj-lt"/>
              <a:buAutoNum type="arabicPeriod"/>
            </a:pPr>
            <a:r>
              <a:rPr lang="en-US" altLang="ja-JP" sz="1400" dirty="0">
                <a:solidFill>
                  <a:schemeClr val="accent1">
                    <a:lumMod val="75000"/>
                  </a:schemeClr>
                </a:solidFill>
              </a:rPr>
              <a:t>Gen2 commands to move telescope slightly and take AG images, and rotate instrument rotator </a:t>
            </a:r>
          </a:p>
          <a:p>
            <a:pPr marL="1257300" lvl="2" indent="-342900">
              <a:buFont typeface="+mj-lt"/>
              <a:buAutoNum type="arabicPeriod"/>
            </a:pPr>
            <a:r>
              <a:rPr lang="en-US" altLang="ja-JP" sz="1400" dirty="0">
                <a:solidFill>
                  <a:schemeClr val="accent1">
                    <a:lumMod val="75000"/>
                  </a:schemeClr>
                </a:solidFill>
              </a:rPr>
              <a:t>Gent2 commands to illuminate FFs and measure their position</a:t>
            </a:r>
          </a:p>
          <a:p>
            <a:pPr marL="1257300" lvl="2" indent="-342900">
              <a:buFont typeface="+mj-lt"/>
              <a:buAutoNum type="arabicPeriod"/>
            </a:pPr>
            <a:r>
              <a:rPr lang="en-US" altLang="ja-JP" sz="1400" dirty="0">
                <a:solidFill>
                  <a:schemeClr val="accent1">
                    <a:lumMod val="75000"/>
                  </a:schemeClr>
                </a:solidFill>
              </a:rPr>
              <a:t>Gen2 command from cobra move to take image, moving telescope</a:t>
            </a:r>
          </a:p>
          <a:p>
            <a:pPr marL="800100" lvl="1" indent="-342900">
              <a:buFont typeface="+mj-lt"/>
              <a:buAutoNum type="arabicPeriod"/>
            </a:pPr>
            <a:r>
              <a:rPr kumimoji="1" lang="en-US" altLang="ja-JP" sz="1400" dirty="0">
                <a:solidFill>
                  <a:schemeClr val="accent1">
                    <a:lumMod val="75000"/>
                  </a:schemeClr>
                </a:solidFill>
              </a:rPr>
              <a:t>[Other tools]</a:t>
            </a:r>
          </a:p>
          <a:p>
            <a:pPr marL="1257300" lvl="2" indent="-342900">
              <a:buFont typeface="+mj-lt"/>
              <a:buAutoNum type="arabicPeriod"/>
            </a:pPr>
            <a:r>
              <a:rPr kumimoji="1" lang="en-US" altLang="ja-JP" sz="1400" dirty="0">
                <a:solidFill>
                  <a:schemeClr val="accent1">
                    <a:lumMod val="75000"/>
                  </a:schemeClr>
                </a:solidFill>
              </a:rPr>
              <a:t>Focus position and parameter calculator</a:t>
            </a:r>
          </a:p>
          <a:p>
            <a:pPr marL="1257300" lvl="2" indent="-342900">
              <a:buFont typeface="+mj-lt"/>
              <a:buAutoNum type="arabicPeriod"/>
            </a:pPr>
            <a:r>
              <a:rPr lang="en-US" altLang="ja-JP" sz="1400" dirty="0">
                <a:solidFill>
                  <a:schemeClr val="accent1">
                    <a:lumMod val="75000"/>
                  </a:schemeClr>
                </a:solidFill>
              </a:rPr>
              <a:t>Spectrum brightness estimator (Unless DRP has this function)</a:t>
            </a:r>
          </a:p>
          <a:p>
            <a:pPr marL="1257300" lvl="2" indent="-342900">
              <a:buFont typeface="+mj-lt"/>
              <a:buAutoNum type="arabicPeriod"/>
            </a:pPr>
            <a:r>
              <a:rPr lang="en-US" altLang="ja-JP" sz="1400" dirty="0">
                <a:solidFill>
                  <a:schemeClr val="accent1">
                    <a:lumMod val="75000"/>
                  </a:schemeClr>
                </a:solidFill>
              </a:rPr>
              <a:t>Astrometry tool and analyzer to validate AG camera pixel scale and orientation</a:t>
            </a:r>
          </a:p>
          <a:p>
            <a:pPr marL="1257300" lvl="2" indent="-342900">
              <a:buFont typeface="+mj-lt"/>
              <a:buAutoNum type="arabicPeriod"/>
            </a:pPr>
            <a:r>
              <a:rPr lang="en-US" altLang="ja-JP" sz="1400" dirty="0">
                <a:solidFill>
                  <a:schemeClr val="accent1">
                    <a:lumMod val="75000"/>
                  </a:schemeClr>
                </a:solidFill>
              </a:rPr>
              <a:t>Hexapod tilt/shift measurement software (</a:t>
            </a:r>
            <a:r>
              <a:rPr lang="en-US" altLang="ja-JP" sz="1400" dirty="0" err="1">
                <a:solidFill>
                  <a:schemeClr val="accent1">
                    <a:lumMod val="75000"/>
                  </a:schemeClr>
                </a:solidFill>
              </a:rPr>
              <a:t>Kawanomoto</a:t>
            </a:r>
            <a:r>
              <a:rPr lang="en-US" altLang="ja-JP" sz="1400" dirty="0">
                <a:solidFill>
                  <a:schemeClr val="accent1">
                    <a:lumMod val="75000"/>
                  </a:schemeClr>
                </a:solidFill>
              </a:rPr>
              <a:t>-san’s script)</a:t>
            </a:r>
          </a:p>
          <a:p>
            <a:pPr marL="1257300" lvl="2" indent="-342900">
              <a:buFont typeface="+mj-lt"/>
              <a:buAutoNum type="arabicPeriod"/>
            </a:pPr>
            <a:r>
              <a:rPr lang="en-US" altLang="ja-JP" sz="1400" dirty="0">
                <a:solidFill>
                  <a:schemeClr val="accent1">
                    <a:lumMod val="75000"/>
                  </a:schemeClr>
                </a:solidFill>
              </a:rPr>
              <a:t>Analyzer to FF positions on PFI with those measured at ASRD</a:t>
            </a:r>
          </a:p>
          <a:p>
            <a:pPr marL="800100" lvl="1" indent="-342900">
              <a:buFont typeface="+mj-lt"/>
              <a:buAutoNum type="arabicPeriod"/>
            </a:pPr>
            <a:r>
              <a:rPr kumimoji="1" lang="en-US" altLang="ja-JP" sz="1400" dirty="0">
                <a:solidFill>
                  <a:schemeClr val="accent1">
                    <a:lumMod val="75000"/>
                  </a:schemeClr>
                </a:solidFill>
              </a:rPr>
              <a:t>[Fiber allocation]</a:t>
            </a:r>
          </a:p>
          <a:p>
            <a:pPr marL="1257300" lvl="2" indent="-342900">
              <a:buFont typeface="+mj-lt"/>
              <a:buAutoNum type="arabicPeriod"/>
            </a:pPr>
            <a:r>
              <a:rPr lang="en-US" altLang="ja-JP" sz="1400" dirty="0">
                <a:solidFill>
                  <a:schemeClr val="accent1">
                    <a:lumMod val="75000"/>
                  </a:schemeClr>
                </a:solidFill>
              </a:rPr>
              <a:t>Fiber allocation software to check the transformation between the science focal plane and the AG focal plane.</a:t>
            </a:r>
            <a:endParaRPr kumimoji="1" lang="en-US" altLang="ja-JP" sz="1400" dirty="0">
              <a:solidFill>
                <a:schemeClr val="accent1">
                  <a:lumMod val="75000"/>
                </a:schemeClr>
              </a:solidFill>
            </a:endParaRPr>
          </a:p>
          <a:p>
            <a:pPr marL="800100" lvl="1" indent="-342900">
              <a:buFont typeface="+mj-lt"/>
              <a:buAutoNum type="arabicPeriod"/>
            </a:pPr>
            <a:r>
              <a:rPr kumimoji="1" lang="en-US" altLang="ja-JP" sz="1400" dirty="0">
                <a:solidFill>
                  <a:schemeClr val="accent1">
                    <a:lumMod val="75000"/>
                  </a:schemeClr>
                </a:solidFill>
              </a:rPr>
              <a:t>[DRP]</a:t>
            </a:r>
          </a:p>
          <a:p>
            <a:pPr marL="1257300" lvl="2" indent="-342900">
              <a:buFont typeface="+mj-lt"/>
              <a:buAutoNum type="arabicPeriod"/>
            </a:pPr>
            <a:r>
              <a:rPr kumimoji="1" lang="en-US" altLang="ja-JP" sz="1400" dirty="0">
                <a:solidFill>
                  <a:schemeClr val="accent1">
                    <a:lumMod val="75000"/>
                  </a:schemeClr>
                </a:solidFill>
              </a:rPr>
              <a:t>Quick analysis system</a:t>
            </a:r>
          </a:p>
          <a:p>
            <a:pPr marL="800100" lvl="1" indent="-342900">
              <a:buFont typeface="+mj-lt"/>
              <a:buAutoNum type="arabicPeriod"/>
            </a:pPr>
            <a:endParaRPr kumimoji="1" lang="en-US" altLang="ja-JP" sz="1400" dirty="0">
              <a:solidFill>
                <a:schemeClr val="accent1">
                  <a:lumMod val="75000"/>
                </a:schemeClr>
              </a:solidFill>
            </a:endParaRPr>
          </a:p>
          <a:p>
            <a:pPr marL="800100" lvl="1" indent="-342900">
              <a:buFont typeface="+mj-lt"/>
              <a:buAutoNum type="arabicPeriod"/>
            </a:pPr>
            <a:endParaRPr kumimoji="1" lang="en-US" altLang="ja-JP" sz="1400" dirty="0">
              <a:solidFill>
                <a:schemeClr val="accent1">
                  <a:lumMod val="75000"/>
                </a:schemeClr>
              </a:solidFill>
            </a:endParaRPr>
          </a:p>
        </p:txBody>
      </p:sp>
    </p:spTree>
    <p:extLst>
      <p:ext uri="{BB962C8B-B14F-4D97-AF65-F5344CB8AC3E}">
        <p14:creationId xmlns:p14="http://schemas.microsoft.com/office/powerpoint/2010/main" val="345996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D4F9A-BB6E-4EB3-9BD1-C458631CF422}"/>
              </a:ext>
            </a:extLst>
          </p:cNvPr>
          <p:cNvSpPr>
            <a:spLocks noGrp="1"/>
          </p:cNvSpPr>
          <p:nvPr>
            <p:ph type="title"/>
          </p:nvPr>
        </p:nvSpPr>
        <p:spPr>
          <a:xfrm>
            <a:off x="-111370" y="136631"/>
            <a:ext cx="2350477" cy="238508"/>
          </a:xfrm>
        </p:spPr>
        <p:txBody>
          <a:bodyPr/>
          <a:lstStyle/>
          <a:p>
            <a:r>
              <a:rPr kumimoji="1" lang="en-US" altLang="ja-JP" sz="1000" dirty="0"/>
              <a:t>Functions to be developed</a:t>
            </a:r>
            <a:endParaRPr kumimoji="1" lang="ja-JP" altLang="en-US" sz="1000" dirty="0"/>
          </a:p>
        </p:txBody>
      </p:sp>
      <p:sp>
        <p:nvSpPr>
          <p:cNvPr id="3" name="テキスト ボックス 2">
            <a:extLst>
              <a:ext uri="{FF2B5EF4-FFF2-40B4-BE49-F238E27FC236}">
                <a16:creationId xmlns:a16="http://schemas.microsoft.com/office/drawing/2014/main" id="{29EE1A8B-7C28-4EDC-8260-7091A13AA8DD}"/>
              </a:ext>
            </a:extLst>
          </p:cNvPr>
          <p:cNvSpPr txBox="1"/>
          <p:nvPr/>
        </p:nvSpPr>
        <p:spPr>
          <a:xfrm>
            <a:off x="476866" y="494928"/>
            <a:ext cx="11238267" cy="3970318"/>
          </a:xfrm>
          <a:prstGeom prst="rect">
            <a:avLst/>
          </a:prstGeom>
          <a:noFill/>
        </p:spPr>
        <p:txBody>
          <a:bodyPr wrap="square" numCol="1" spcCol="180000" rtlCol="0">
            <a:spAutoFit/>
          </a:bodyPr>
          <a:lstStyle/>
          <a:p>
            <a:r>
              <a:rPr kumimoji="1" lang="en-US" altLang="ja-JP" sz="1200" dirty="0">
                <a:solidFill>
                  <a:schemeClr val="accent1">
                    <a:lumMod val="75000"/>
                  </a:schemeClr>
                </a:solidFill>
              </a:rPr>
              <a:t>Those functions could be broken down into more elemental command blocks to realize the designed function in the previous page.</a:t>
            </a:r>
          </a:p>
          <a:p>
            <a:pPr marL="800100" lvl="1" indent="-342900">
              <a:buFont typeface="+mj-lt"/>
              <a:buAutoNum type="arabicPeriod"/>
            </a:pPr>
            <a:r>
              <a:rPr kumimoji="1" lang="en-US" altLang="ja-JP" sz="1200" dirty="0">
                <a:solidFill>
                  <a:schemeClr val="accent1">
                    <a:lumMod val="75000"/>
                  </a:schemeClr>
                </a:solidFill>
              </a:rPr>
              <a:t>Telescope/POpt2</a:t>
            </a:r>
          </a:p>
          <a:p>
            <a:pPr marL="1257300" lvl="2" indent="-342900">
              <a:buFont typeface="Arial" panose="020B0604020202020204" pitchFamily="34" charset="0"/>
              <a:buChar char="•"/>
            </a:pPr>
            <a:r>
              <a:rPr lang="en-US" altLang="ja-JP" sz="1200" dirty="0">
                <a:solidFill>
                  <a:schemeClr val="accent1">
                    <a:lumMod val="75000"/>
                  </a:schemeClr>
                </a:solidFill>
              </a:rPr>
              <a:t>Slew</a:t>
            </a:r>
            <a:r>
              <a:rPr kumimoji="1" lang="en-US" altLang="ja-JP" sz="1200" dirty="0">
                <a:solidFill>
                  <a:schemeClr val="accent1">
                    <a:lumMod val="75000"/>
                  </a:schemeClr>
                </a:solidFill>
              </a:rPr>
              <a:t> the telescope</a:t>
            </a:r>
          </a:p>
          <a:p>
            <a:pPr marL="1257300" lvl="2" indent="-342900">
              <a:buFont typeface="Arial" panose="020B0604020202020204" pitchFamily="34" charset="0"/>
              <a:buChar char="•"/>
            </a:pPr>
            <a:r>
              <a:rPr kumimoji="1" lang="en-US" altLang="ja-JP" sz="1200" dirty="0">
                <a:solidFill>
                  <a:schemeClr val="accent1">
                    <a:lumMod val="75000"/>
                  </a:schemeClr>
                </a:solidFill>
              </a:rPr>
              <a:t>Hexapod position setting</a:t>
            </a:r>
          </a:p>
          <a:p>
            <a:pPr marL="800100" lvl="1" indent="-342900">
              <a:buFont typeface="+mj-lt"/>
              <a:buAutoNum type="arabicPeriod"/>
            </a:pPr>
            <a:r>
              <a:rPr kumimoji="1" lang="en-US" altLang="ja-JP" sz="1200" dirty="0">
                <a:solidFill>
                  <a:schemeClr val="accent1">
                    <a:lumMod val="75000"/>
                  </a:schemeClr>
                </a:solidFill>
              </a:rPr>
              <a:t>PFI</a:t>
            </a:r>
          </a:p>
          <a:p>
            <a:pPr marL="1257300" lvl="2" indent="-342900">
              <a:buFont typeface="Arial" panose="020B0604020202020204" pitchFamily="34" charset="0"/>
              <a:buChar char="•"/>
            </a:pPr>
            <a:r>
              <a:rPr lang="en-US" altLang="ja-JP" sz="1200" dirty="0" err="1">
                <a:solidFill>
                  <a:schemeClr val="accent1">
                    <a:lumMod val="75000"/>
                  </a:schemeClr>
                </a:solidFill>
              </a:rPr>
              <a:t>InR</a:t>
            </a:r>
            <a:r>
              <a:rPr lang="en-US" altLang="ja-JP" sz="1200" dirty="0">
                <a:solidFill>
                  <a:schemeClr val="accent1">
                    <a:lumMod val="75000"/>
                  </a:schemeClr>
                </a:solidFill>
              </a:rPr>
              <a:t> position setting</a:t>
            </a:r>
          </a:p>
          <a:p>
            <a:pPr marL="800100" lvl="1" indent="-342900">
              <a:buFont typeface="+mj-lt"/>
              <a:buAutoNum type="arabicPeriod"/>
            </a:pPr>
            <a:r>
              <a:rPr kumimoji="1" lang="en-US" altLang="ja-JP" sz="1200" dirty="0">
                <a:solidFill>
                  <a:schemeClr val="accent1">
                    <a:lumMod val="75000"/>
                  </a:schemeClr>
                </a:solidFill>
              </a:rPr>
              <a:t>AG</a:t>
            </a:r>
          </a:p>
          <a:p>
            <a:pPr marL="1257300" lvl="2" indent="-342900">
              <a:buFont typeface="Arial" panose="020B0604020202020204" pitchFamily="34" charset="0"/>
              <a:buChar char="•"/>
            </a:pPr>
            <a:r>
              <a:rPr kumimoji="1" lang="en-US" altLang="ja-JP" sz="1200" dirty="0">
                <a:solidFill>
                  <a:schemeClr val="accent1">
                    <a:lumMod val="75000"/>
                  </a:schemeClr>
                </a:solidFill>
              </a:rPr>
              <a:t>AG camera exposure </a:t>
            </a:r>
          </a:p>
          <a:p>
            <a:pPr marL="1257300" lvl="2" indent="-342900">
              <a:buFont typeface="Arial" panose="020B0604020202020204" pitchFamily="34" charset="0"/>
              <a:buChar char="•"/>
            </a:pPr>
            <a:r>
              <a:rPr lang="en-US" altLang="ja-JP" sz="1200" dirty="0">
                <a:solidFill>
                  <a:schemeClr val="accent1">
                    <a:lumMod val="75000"/>
                  </a:schemeClr>
                </a:solidFill>
              </a:rPr>
              <a:t>Focusing sequence</a:t>
            </a:r>
          </a:p>
          <a:p>
            <a:pPr marL="1257300" lvl="2" indent="-342900">
              <a:buFont typeface="Arial" panose="020B0604020202020204" pitchFamily="34" charset="0"/>
              <a:buChar char="•"/>
            </a:pPr>
            <a:r>
              <a:rPr kumimoji="1" lang="en-US" altLang="ja-JP" sz="1200" dirty="0">
                <a:solidFill>
                  <a:schemeClr val="accent1">
                    <a:lumMod val="75000"/>
                  </a:schemeClr>
                </a:solidFill>
              </a:rPr>
              <a:t>AG position analysis</a:t>
            </a:r>
          </a:p>
          <a:p>
            <a:pPr marL="1257300" lvl="2" indent="-342900">
              <a:buFont typeface="Arial" panose="020B0604020202020204" pitchFamily="34" charset="0"/>
              <a:buChar char="•"/>
            </a:pPr>
            <a:r>
              <a:rPr lang="en-US" altLang="ja-JP" sz="1200" dirty="0">
                <a:solidFill>
                  <a:schemeClr val="accent1">
                    <a:lumMod val="75000"/>
                  </a:schemeClr>
                </a:solidFill>
              </a:rPr>
              <a:t>Communication to telescope over AG position and error</a:t>
            </a:r>
          </a:p>
          <a:p>
            <a:pPr marL="1257300" lvl="2" indent="-342900">
              <a:buFont typeface="Arial" panose="020B0604020202020204" pitchFamily="34" charset="0"/>
              <a:buChar char="•"/>
            </a:pPr>
            <a:r>
              <a:rPr kumimoji="1" lang="en-US" altLang="ja-JP" sz="1200" dirty="0">
                <a:solidFill>
                  <a:schemeClr val="accent1">
                    <a:lumMod val="75000"/>
                  </a:schemeClr>
                </a:solidFill>
              </a:rPr>
              <a:t>AG sequence control (AG on/off)</a:t>
            </a:r>
          </a:p>
          <a:p>
            <a:pPr marL="800100" lvl="1" indent="-342900">
              <a:buFont typeface="+mj-lt"/>
              <a:buAutoNum type="arabicPeriod"/>
            </a:pPr>
            <a:r>
              <a:rPr lang="en-US" altLang="ja-JP" sz="1200" dirty="0">
                <a:solidFill>
                  <a:schemeClr val="accent1">
                    <a:lumMod val="75000"/>
                  </a:schemeClr>
                </a:solidFill>
              </a:rPr>
              <a:t>MCS</a:t>
            </a:r>
          </a:p>
          <a:p>
            <a:pPr marL="1257300" lvl="2" indent="-342900">
              <a:buFont typeface="Arial" panose="020B0604020202020204" pitchFamily="34" charset="0"/>
              <a:buChar char="•"/>
            </a:pPr>
            <a:r>
              <a:rPr kumimoji="1" lang="en-US" altLang="ja-JP" sz="1200" dirty="0">
                <a:solidFill>
                  <a:schemeClr val="accent1">
                    <a:lumMod val="75000"/>
                  </a:schemeClr>
                </a:solidFill>
              </a:rPr>
              <a:t>MCS exposure</a:t>
            </a:r>
          </a:p>
          <a:p>
            <a:pPr marL="1257300" lvl="2" indent="-342900">
              <a:buFont typeface="Arial" panose="020B0604020202020204" pitchFamily="34" charset="0"/>
              <a:buChar char="•"/>
            </a:pPr>
            <a:r>
              <a:rPr lang="en-US" altLang="ja-JP" sz="1200" dirty="0">
                <a:solidFill>
                  <a:schemeClr val="accent1">
                    <a:lumMod val="75000"/>
                  </a:schemeClr>
                </a:solidFill>
              </a:rPr>
              <a:t>Fiducial fiber position analysis</a:t>
            </a:r>
          </a:p>
          <a:p>
            <a:pPr marL="1257300" lvl="2" indent="-342900">
              <a:buFont typeface="Arial" panose="020B0604020202020204" pitchFamily="34" charset="0"/>
              <a:buChar char="•"/>
            </a:pPr>
            <a:r>
              <a:rPr kumimoji="1" lang="en-US" altLang="ja-JP" sz="1200" dirty="0">
                <a:solidFill>
                  <a:schemeClr val="accent1">
                    <a:lumMod val="75000"/>
                  </a:schemeClr>
                </a:solidFill>
              </a:rPr>
              <a:t>Cobra position setting</a:t>
            </a:r>
          </a:p>
          <a:p>
            <a:pPr marL="800100" lvl="1" indent="-342900">
              <a:buFont typeface="+mj-lt"/>
              <a:buAutoNum type="arabicPeriod"/>
            </a:pPr>
            <a:r>
              <a:rPr lang="en-US" altLang="ja-JP" sz="1200" dirty="0" err="1">
                <a:solidFill>
                  <a:schemeClr val="accent1">
                    <a:lumMod val="75000"/>
                  </a:schemeClr>
                </a:solidFill>
              </a:rPr>
              <a:t>SpS</a:t>
            </a:r>
            <a:endParaRPr lang="en-US" altLang="ja-JP" sz="1200" dirty="0">
              <a:solidFill>
                <a:schemeClr val="accent1">
                  <a:lumMod val="75000"/>
                </a:schemeClr>
              </a:solidFill>
            </a:endParaRPr>
          </a:p>
          <a:p>
            <a:pPr marL="1257300" lvl="2" indent="-342900">
              <a:buFont typeface="Arial" panose="020B0604020202020204" pitchFamily="34" charset="0"/>
              <a:buChar char="•"/>
            </a:pPr>
            <a:r>
              <a:rPr lang="en-US" altLang="ja-JP" sz="1200" dirty="0">
                <a:solidFill>
                  <a:schemeClr val="accent1">
                    <a:lumMod val="75000"/>
                  </a:schemeClr>
                </a:solidFill>
              </a:rPr>
              <a:t>Fiducial fiber illumination</a:t>
            </a:r>
          </a:p>
          <a:p>
            <a:pPr marL="1257300" lvl="2" indent="-342900">
              <a:buFont typeface="Arial" panose="020B0604020202020204" pitchFamily="34" charset="0"/>
              <a:buChar char="•"/>
            </a:pPr>
            <a:r>
              <a:rPr lang="en-US" altLang="ja-JP" sz="1200" dirty="0">
                <a:solidFill>
                  <a:schemeClr val="accent1">
                    <a:lumMod val="75000"/>
                  </a:schemeClr>
                </a:solidFill>
              </a:rPr>
              <a:t>Spectrograph exposure</a:t>
            </a:r>
          </a:p>
          <a:p>
            <a:pPr marL="1257300" lvl="2" indent="-342900">
              <a:buFont typeface="Arial" panose="020B0604020202020204" pitchFamily="34" charset="0"/>
              <a:buChar char="•"/>
            </a:pPr>
            <a:r>
              <a:rPr lang="en-US" altLang="ja-JP" sz="1200" dirty="0">
                <a:solidFill>
                  <a:schemeClr val="accent1">
                    <a:lumMod val="75000"/>
                  </a:schemeClr>
                </a:solidFill>
              </a:rPr>
              <a:t>Turn on the calibration lamp on </a:t>
            </a:r>
            <a:r>
              <a:rPr lang="en-US" altLang="ja-JP" sz="1200" dirty="0" err="1">
                <a:solidFill>
                  <a:schemeClr val="accent1">
                    <a:lumMod val="75000"/>
                  </a:schemeClr>
                </a:solidFill>
              </a:rPr>
              <a:t>SpS</a:t>
            </a:r>
            <a:endParaRPr lang="en-US" altLang="ja-JP" sz="1200" dirty="0">
              <a:solidFill>
                <a:schemeClr val="accent1">
                  <a:lumMod val="75000"/>
                </a:schemeClr>
              </a:solidFill>
            </a:endParaRPr>
          </a:p>
          <a:p>
            <a:pPr marL="800100" lvl="1" indent="-342900">
              <a:buFont typeface="+mj-lt"/>
              <a:buAutoNum type="arabicPeriod"/>
            </a:pPr>
            <a:endParaRPr kumimoji="1" lang="en-US" altLang="ja-JP" sz="1200" dirty="0">
              <a:solidFill>
                <a:schemeClr val="accent1">
                  <a:lumMod val="75000"/>
                </a:schemeClr>
              </a:solidFill>
            </a:endParaRPr>
          </a:p>
        </p:txBody>
      </p:sp>
    </p:spTree>
    <p:extLst>
      <p:ext uri="{BB962C8B-B14F-4D97-AF65-F5344CB8AC3E}">
        <p14:creationId xmlns:p14="http://schemas.microsoft.com/office/powerpoint/2010/main" val="329155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D4F9A-BB6E-4EB3-9BD1-C458631CF422}"/>
              </a:ext>
            </a:extLst>
          </p:cNvPr>
          <p:cNvSpPr>
            <a:spLocks noGrp="1"/>
          </p:cNvSpPr>
          <p:nvPr>
            <p:ph type="title"/>
          </p:nvPr>
        </p:nvSpPr>
        <p:spPr>
          <a:xfrm>
            <a:off x="-111370" y="136631"/>
            <a:ext cx="2350477" cy="238508"/>
          </a:xfrm>
        </p:spPr>
        <p:txBody>
          <a:bodyPr/>
          <a:lstStyle/>
          <a:p>
            <a:r>
              <a:rPr kumimoji="1" lang="en-US" altLang="ja-JP" sz="1000" dirty="0"/>
              <a:t>Functions to be developed</a:t>
            </a:r>
            <a:endParaRPr kumimoji="1" lang="ja-JP" altLang="en-US" sz="1000" dirty="0"/>
          </a:p>
        </p:txBody>
      </p:sp>
      <p:sp>
        <p:nvSpPr>
          <p:cNvPr id="3" name="テキスト ボックス 2">
            <a:extLst>
              <a:ext uri="{FF2B5EF4-FFF2-40B4-BE49-F238E27FC236}">
                <a16:creationId xmlns:a16="http://schemas.microsoft.com/office/drawing/2014/main" id="{29EE1A8B-7C28-4EDC-8260-7091A13AA8DD}"/>
              </a:ext>
            </a:extLst>
          </p:cNvPr>
          <p:cNvSpPr txBox="1"/>
          <p:nvPr/>
        </p:nvSpPr>
        <p:spPr>
          <a:xfrm>
            <a:off x="476866" y="375139"/>
            <a:ext cx="11238267" cy="276999"/>
          </a:xfrm>
          <a:prstGeom prst="rect">
            <a:avLst/>
          </a:prstGeom>
          <a:noFill/>
        </p:spPr>
        <p:txBody>
          <a:bodyPr wrap="square" numCol="1" spcCol="180000" rtlCol="0">
            <a:spAutoFit/>
          </a:bodyPr>
          <a:lstStyle/>
          <a:p>
            <a:r>
              <a:rPr kumimoji="1" lang="en-US" altLang="ja-JP" sz="1200" dirty="0">
                <a:solidFill>
                  <a:schemeClr val="accent1">
                    <a:lumMod val="75000"/>
                  </a:schemeClr>
                </a:solidFill>
              </a:rPr>
              <a:t>Those functions could be broken down into more elemental command blocks to realize the designed function in the previous page.</a:t>
            </a:r>
          </a:p>
        </p:txBody>
      </p:sp>
      <p:graphicFrame>
        <p:nvGraphicFramePr>
          <p:cNvPr id="4" name="表 4">
            <a:extLst>
              <a:ext uri="{FF2B5EF4-FFF2-40B4-BE49-F238E27FC236}">
                <a16:creationId xmlns:a16="http://schemas.microsoft.com/office/drawing/2014/main" id="{656008BA-4B1F-46CA-8817-A0AB2A615D05}"/>
              </a:ext>
            </a:extLst>
          </p:cNvPr>
          <p:cNvGraphicFramePr>
            <a:graphicFrameLocks noGrp="1"/>
          </p:cNvGraphicFramePr>
          <p:nvPr>
            <p:extLst>
              <p:ext uri="{D42A27DB-BD31-4B8C-83A1-F6EECF244321}">
                <p14:modId xmlns:p14="http://schemas.microsoft.com/office/powerpoint/2010/main" val="3640591064"/>
              </p:ext>
            </p:extLst>
          </p:nvPr>
        </p:nvGraphicFramePr>
        <p:xfrm>
          <a:off x="0" y="652138"/>
          <a:ext cx="12192000" cy="5791200"/>
        </p:xfrm>
        <a:graphic>
          <a:graphicData uri="http://schemas.openxmlformats.org/drawingml/2006/table">
            <a:tbl>
              <a:tblPr firstRow="1" bandRow="1">
                <a:tableStyleId>{5C22544A-7EE6-4342-B048-85BDC9FD1C3A}</a:tableStyleId>
              </a:tblPr>
              <a:tblGrid>
                <a:gridCol w="1113692">
                  <a:extLst>
                    <a:ext uri="{9D8B030D-6E8A-4147-A177-3AD203B41FA5}">
                      <a16:colId xmlns:a16="http://schemas.microsoft.com/office/drawing/2014/main" val="4100817352"/>
                    </a:ext>
                  </a:extLst>
                </a:gridCol>
                <a:gridCol w="5509846">
                  <a:extLst>
                    <a:ext uri="{9D8B030D-6E8A-4147-A177-3AD203B41FA5}">
                      <a16:colId xmlns:a16="http://schemas.microsoft.com/office/drawing/2014/main" val="3935402824"/>
                    </a:ext>
                  </a:extLst>
                </a:gridCol>
                <a:gridCol w="1224063">
                  <a:extLst>
                    <a:ext uri="{9D8B030D-6E8A-4147-A177-3AD203B41FA5}">
                      <a16:colId xmlns:a16="http://schemas.microsoft.com/office/drawing/2014/main" val="1238611135"/>
                    </a:ext>
                  </a:extLst>
                </a:gridCol>
                <a:gridCol w="2108311">
                  <a:extLst>
                    <a:ext uri="{9D8B030D-6E8A-4147-A177-3AD203B41FA5}">
                      <a16:colId xmlns:a16="http://schemas.microsoft.com/office/drawing/2014/main" val="3289571836"/>
                    </a:ext>
                  </a:extLst>
                </a:gridCol>
                <a:gridCol w="1118044">
                  <a:extLst>
                    <a:ext uri="{9D8B030D-6E8A-4147-A177-3AD203B41FA5}">
                      <a16:colId xmlns:a16="http://schemas.microsoft.com/office/drawing/2014/main" val="2590468738"/>
                    </a:ext>
                  </a:extLst>
                </a:gridCol>
                <a:gridCol w="1118044">
                  <a:extLst>
                    <a:ext uri="{9D8B030D-6E8A-4147-A177-3AD203B41FA5}">
                      <a16:colId xmlns:a16="http://schemas.microsoft.com/office/drawing/2014/main" val="661470811"/>
                    </a:ext>
                  </a:extLst>
                </a:gridCol>
              </a:tblGrid>
              <a:tr h="218907">
                <a:tc>
                  <a:txBody>
                    <a:bodyPr/>
                    <a:lstStyle/>
                    <a:p>
                      <a:r>
                        <a:rPr kumimoji="1" lang="en-US" altLang="ja-JP" sz="1000" dirty="0"/>
                        <a:t>Subsystem</a:t>
                      </a:r>
                      <a:endParaRPr kumimoji="1" lang="ja-JP" altLang="en-US" sz="1000" dirty="0"/>
                    </a:p>
                  </a:txBody>
                  <a:tcPr/>
                </a:tc>
                <a:tc>
                  <a:txBody>
                    <a:bodyPr/>
                    <a:lstStyle/>
                    <a:p>
                      <a:r>
                        <a:rPr kumimoji="1" lang="en-US" altLang="ja-JP" sz="1000" dirty="0"/>
                        <a:t>Functions</a:t>
                      </a:r>
                      <a:endParaRPr kumimoji="1" lang="ja-JP" altLang="en-US" sz="1000" dirty="0"/>
                    </a:p>
                  </a:txBody>
                  <a:tcPr/>
                </a:tc>
                <a:tc>
                  <a:txBody>
                    <a:bodyPr/>
                    <a:lstStyle/>
                    <a:p>
                      <a:r>
                        <a:rPr kumimoji="1" lang="en-US" altLang="ja-JP" sz="1000" dirty="0"/>
                        <a:t>Related Actors</a:t>
                      </a:r>
                      <a:endParaRPr kumimoji="1" lang="ja-JP" altLang="en-US" sz="1000" dirty="0"/>
                    </a:p>
                  </a:txBody>
                  <a:tcPr/>
                </a:tc>
                <a:tc>
                  <a:txBody>
                    <a:bodyPr/>
                    <a:lstStyle/>
                    <a:p>
                      <a:r>
                        <a:rPr kumimoji="1" lang="en-US" altLang="ja-JP" sz="1000" dirty="0"/>
                        <a:t>Command name </a:t>
                      </a:r>
                      <a:endParaRPr kumimoji="1" lang="ja-JP" altLang="en-US" sz="1000" dirty="0"/>
                    </a:p>
                  </a:txBody>
                  <a:tcPr/>
                </a:tc>
                <a:tc>
                  <a:txBody>
                    <a:bodyPr/>
                    <a:lstStyle/>
                    <a:p>
                      <a:r>
                        <a:rPr kumimoji="1" lang="en-US" altLang="ja-JP" sz="1000" dirty="0"/>
                        <a:t>Function ID </a:t>
                      </a:r>
                      <a:endParaRPr kumimoji="1" lang="ja-JP" altLang="en-US" sz="1000" dirty="0"/>
                    </a:p>
                  </a:txBody>
                  <a:tcPr/>
                </a:tc>
                <a:tc>
                  <a:txBody>
                    <a:bodyPr/>
                    <a:lstStyle/>
                    <a:p>
                      <a:r>
                        <a:rPr kumimoji="1" lang="en-US" altLang="ja-JP" sz="1000" dirty="0"/>
                        <a:t>Memo</a:t>
                      </a:r>
                      <a:endParaRPr kumimoji="1" lang="ja-JP" altLang="en-US" sz="1000" dirty="0"/>
                    </a:p>
                  </a:txBody>
                  <a:tcPr/>
                </a:tc>
                <a:extLst>
                  <a:ext uri="{0D108BD9-81ED-4DB2-BD59-A6C34878D82A}">
                    <a16:rowId xmlns:a16="http://schemas.microsoft.com/office/drawing/2014/main" val="174763209"/>
                  </a:ext>
                </a:extLst>
              </a:tr>
              <a:tr h="221452">
                <a:tc rowSpan="3">
                  <a:txBody>
                    <a:bodyPr/>
                    <a:lstStyle/>
                    <a:p>
                      <a:r>
                        <a:rPr kumimoji="1" lang="en-US" altLang="ja-JP" sz="1000" dirty="0"/>
                        <a:t>System</a:t>
                      </a:r>
                      <a:endParaRPr kumimoji="1" lang="ja-JP" altLang="en-US" sz="1000" dirty="0"/>
                    </a:p>
                  </a:txBody>
                  <a:tcPr/>
                </a:tc>
                <a:tc>
                  <a:txBody>
                    <a:bodyPr/>
                    <a:lstStyle/>
                    <a:p>
                      <a:r>
                        <a:rPr kumimoji="1" lang="en-US" altLang="ja-JP" sz="1000" dirty="0"/>
                        <a:t>Slew the telescope (positioning, set offset, database/</a:t>
                      </a:r>
                      <a:r>
                        <a:rPr kumimoji="1" lang="en-US" altLang="ja-JP" sz="1000" dirty="0" err="1"/>
                        <a:t>RADec</a:t>
                      </a:r>
                      <a:r>
                        <a:rPr kumimoji="1" lang="en-US" altLang="ja-JP" sz="1000" dirty="0"/>
                        <a:t>/</a:t>
                      </a:r>
                      <a:r>
                        <a:rPr kumimoji="1" lang="en-US" altLang="ja-JP" sz="1000" dirty="0" err="1"/>
                        <a:t>AzEl</a:t>
                      </a:r>
                      <a:r>
                        <a:rPr kumimoji="1" lang="en-US" altLang="ja-JP" sz="1000" dirty="0"/>
                        <a:t> mode)</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a:t>SetupField.sk, </a:t>
                      </a:r>
                      <a:endParaRPr kumimoji="1" lang="ja-JP" altLang="en-US" sz="1000" dirty="0"/>
                    </a:p>
                  </a:txBody>
                  <a:tcPr/>
                </a:tc>
                <a:tc>
                  <a:txBody>
                    <a:bodyPr/>
                    <a:lstStyle/>
                    <a:p>
                      <a:r>
                        <a:rPr kumimoji="1" lang="en-US" altLang="ja-JP" sz="1000" dirty="0"/>
                        <a:t>1</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160972776"/>
                  </a:ext>
                </a:extLst>
              </a:tr>
              <a:tr h="221452">
                <a:tc vMerge="1">
                  <a:txBody>
                    <a:bodyPr/>
                    <a:lstStyle/>
                    <a:p>
                      <a:r>
                        <a:rPr kumimoji="1" lang="en-US" altLang="ja-JP" dirty="0"/>
                        <a:t>Tel/POpt2</a:t>
                      </a:r>
                      <a:endParaRPr kumimoji="1" lang="ja-JP" altLang="en-US" dirty="0"/>
                    </a:p>
                  </a:txBody>
                  <a:tcPr/>
                </a:tc>
                <a:tc>
                  <a:txBody>
                    <a:bodyPr/>
                    <a:lstStyle/>
                    <a:p>
                      <a:r>
                        <a:rPr kumimoji="1" lang="en-US" altLang="ja-JP" sz="1000" dirty="0"/>
                        <a:t>Hexapod position setting</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a:t>PFS_POPT2_MOVE2.sk (or M2setup.sk)</a:t>
                      </a:r>
                      <a:endParaRPr kumimoji="1" lang="ja-JP" altLang="en-US" sz="1000" dirty="0"/>
                    </a:p>
                  </a:txBody>
                  <a:tcPr/>
                </a:tc>
                <a:tc>
                  <a:txBody>
                    <a:bodyPr/>
                    <a:lstStyle/>
                    <a:p>
                      <a:r>
                        <a:rPr kumimoji="1" lang="en-US" altLang="ja-JP" sz="1000" dirty="0"/>
                        <a:t>2</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372683299"/>
                  </a:ext>
                </a:extLst>
              </a:tr>
              <a:tr h="221452">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err="1"/>
                        <a:t>InR</a:t>
                      </a:r>
                      <a:r>
                        <a:rPr lang="en-US" altLang="ja-JP" sz="1000" dirty="0"/>
                        <a:t> position setting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p>
                  </a:txBody>
                  <a:tcPr/>
                </a:tc>
                <a:tc>
                  <a:txBody>
                    <a:bodyPr/>
                    <a:lstStyle/>
                    <a:p>
                      <a:r>
                        <a:rPr kumimoji="1" lang="en-US" altLang="ja-JP" sz="1000" dirty="0"/>
                        <a:t>SetRotator.sk</a:t>
                      </a:r>
                      <a:endParaRPr kumimoji="1" lang="ja-JP" altLang="en-US" sz="1000" dirty="0"/>
                    </a:p>
                  </a:txBody>
                  <a:tcPr/>
                </a:tc>
                <a:tc>
                  <a:txBody>
                    <a:bodyPr/>
                    <a:lstStyle/>
                    <a:p>
                      <a:r>
                        <a:rPr kumimoji="1" lang="en-US" altLang="ja-JP" sz="1000" dirty="0"/>
                        <a:t>3</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261110345"/>
                  </a:ext>
                </a:extLst>
              </a:tr>
              <a:tr h="221452">
                <a:tc rowSpan="7">
                  <a:txBody>
                    <a:bodyPr/>
                    <a:lstStyle/>
                    <a:p>
                      <a:r>
                        <a:rPr kumimoji="1" lang="en-US" altLang="ja-JP" sz="1000" dirty="0"/>
                        <a:t>PFI</a:t>
                      </a:r>
                    </a:p>
                    <a:p>
                      <a:r>
                        <a:rPr kumimoji="1" lang="en-US" altLang="ja-JP" sz="1000" dirty="0"/>
                        <a:t>AG</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Turn on/off the calibration lamp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PFI (TBC)</a:t>
                      </a:r>
                    </a:p>
                  </a:txBody>
                  <a:tcPr/>
                </a:tc>
                <a:tc>
                  <a:txBody>
                    <a:bodyPr/>
                    <a:lstStyle/>
                    <a:p>
                      <a:r>
                        <a:rPr kumimoji="1" lang="en-US" altLang="ja-JP" sz="1000" dirty="0"/>
                        <a:t>PFS_SPS_EXPOSURE.sk</a:t>
                      </a:r>
                      <a:endParaRPr kumimoji="1" lang="ja-JP" altLang="en-US" sz="1000" dirty="0"/>
                    </a:p>
                  </a:txBody>
                  <a:tcPr/>
                </a:tc>
                <a:tc>
                  <a:txBody>
                    <a:bodyPr/>
                    <a:lstStyle/>
                    <a:p>
                      <a:r>
                        <a:rPr kumimoji="1" lang="en-US" altLang="ja-JP" sz="1000" dirty="0"/>
                        <a:t>10</a:t>
                      </a:r>
                      <a:endParaRPr kumimoji="1" lang="ja-JP" altLang="en-US" sz="1000" dirty="0"/>
                    </a:p>
                  </a:txBody>
                  <a:tcPr/>
                </a:tc>
                <a:tc>
                  <a:txBody>
                    <a:bodyPr/>
                    <a:lstStyle/>
                    <a:p>
                      <a:r>
                        <a:rPr kumimoji="1" lang="en-US" altLang="ja-JP" sz="1000" dirty="0"/>
                        <a:t>Operation of lamp and exposure are done by this command.</a:t>
                      </a:r>
                      <a:endParaRPr kumimoji="1" lang="ja-JP" altLang="en-US" sz="1000" dirty="0"/>
                    </a:p>
                  </a:txBody>
                  <a:tcPr/>
                </a:tc>
                <a:extLst>
                  <a:ext uri="{0D108BD9-81ED-4DB2-BD59-A6C34878D82A}">
                    <a16:rowId xmlns:a16="http://schemas.microsoft.com/office/drawing/2014/main" val="891195501"/>
                  </a:ext>
                </a:extLst>
              </a:tr>
              <a:tr h="221452">
                <a:tc vMerge="1">
                  <a:txBody>
                    <a:bodyPr/>
                    <a:lstStyle/>
                    <a:p>
                      <a:r>
                        <a:rPr kumimoji="1" lang="en-US" altLang="ja-JP" sz="1000" dirty="0"/>
                        <a:t>AG</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AG camera exposure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AGCC Actor</a:t>
                      </a:r>
                    </a:p>
                  </a:txBody>
                  <a:tcPr/>
                </a:tc>
                <a:tc>
                  <a:txBody>
                    <a:bodyPr/>
                    <a:lstStyle/>
                    <a:p>
                      <a:r>
                        <a:rPr kumimoji="1" lang="en-US" altLang="ja-JP" sz="1000" dirty="0"/>
                        <a:t>Agexp.sk</a:t>
                      </a:r>
                      <a:endParaRPr kumimoji="1" lang="ja-JP" altLang="en-US" sz="1000" dirty="0"/>
                    </a:p>
                  </a:txBody>
                  <a:tcPr/>
                </a:tc>
                <a:tc>
                  <a:txBody>
                    <a:bodyPr/>
                    <a:lstStyle/>
                    <a:p>
                      <a:r>
                        <a:rPr kumimoji="1" lang="en-US" altLang="ja-JP" sz="1000" dirty="0"/>
                        <a:t>4</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17596520"/>
                  </a:ext>
                </a:extLst>
              </a:tr>
              <a:tr h="221452">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Focusing sequence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IIC (+AG?)</a:t>
                      </a:r>
                    </a:p>
                  </a:txBody>
                  <a:tcPr/>
                </a:tc>
                <a:tc>
                  <a:txBody>
                    <a:bodyPr/>
                    <a:lstStyle/>
                    <a:p>
                      <a:r>
                        <a:rPr kumimoji="1" lang="en-US" altLang="ja-JP" sz="1000" dirty="0"/>
                        <a:t>PFS_FocusAg.sk</a:t>
                      </a:r>
                      <a:endParaRPr kumimoji="1" lang="ja-JP" altLang="en-US" sz="1000" dirty="0"/>
                    </a:p>
                  </a:txBody>
                  <a:tcPr/>
                </a:tc>
                <a:tc>
                  <a:txBody>
                    <a:bodyPr/>
                    <a:lstStyle/>
                    <a:p>
                      <a:r>
                        <a:rPr kumimoji="1" lang="en-US" altLang="ja-JP" sz="1000" dirty="0"/>
                        <a:t>5</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461301745"/>
                  </a:ext>
                </a:extLst>
              </a:tr>
              <a:tr h="221452">
                <a:tc vMerge="1">
                  <a:txBody>
                    <a:bodyPr/>
                    <a:lstStyle/>
                    <a:p>
                      <a:endParaRPr kumimoji="1" lang="ja-JP" altLang="en-US" dirty="0"/>
                    </a:p>
                  </a:txBody>
                  <a:tcPr/>
                </a:tc>
                <a:tc>
                  <a:txBody>
                    <a:bodyPr/>
                    <a:lstStyle/>
                    <a:p>
                      <a:pPr marL="342900" lvl="0" indent="-342900"/>
                      <a:r>
                        <a:rPr kumimoji="1" lang="en-US" altLang="ja-JP" sz="1000" strike="noStrike" dirty="0"/>
                        <a:t>AG exposure, position and centroid analysis, error report</a:t>
                      </a:r>
                    </a:p>
                  </a:txBody>
                  <a:tcPr/>
                </a:tc>
                <a:tc>
                  <a:txBody>
                    <a:bodyPr/>
                    <a:lstStyle/>
                    <a:p>
                      <a:pPr marL="342900" lvl="0" indent="-342900"/>
                      <a:r>
                        <a:rPr kumimoji="1" lang="en-US" altLang="ja-JP" sz="1000" dirty="0"/>
                        <a:t>AG (field ack)</a:t>
                      </a:r>
                    </a:p>
                  </a:txBody>
                  <a:tcPr/>
                </a:tc>
                <a:tc>
                  <a:txBody>
                    <a:bodyPr/>
                    <a:lstStyle/>
                    <a:p>
                      <a:r>
                        <a:rPr kumimoji="1" lang="en-US" altLang="ja-JP" sz="1000" dirty="0"/>
                        <a:t>PFS_StartAg.sk</a:t>
                      </a:r>
                      <a:endParaRPr kumimoji="1" lang="ja-JP" altLang="en-US" sz="1000" dirty="0"/>
                    </a:p>
                  </a:txBody>
                  <a:tcPr/>
                </a:tc>
                <a:tc>
                  <a:txBody>
                    <a:bodyPr/>
                    <a:lstStyle/>
                    <a:p>
                      <a:r>
                        <a:rPr kumimoji="1" lang="en-US" altLang="ja-JP" sz="1000" dirty="0"/>
                        <a:t>6</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883135942"/>
                  </a:ext>
                </a:extLst>
              </a:tr>
              <a:tr h="221452">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strike="sngStrike" dirty="0"/>
                        <a:t>Communication to telescope over AG position and 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AG</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854985027"/>
                  </a:ext>
                </a:extLst>
              </a:tr>
              <a:tr h="221452">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trike="sngStrike" dirty="0"/>
                        <a:t>AG sequence 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AG</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415408396"/>
                  </a:ext>
                </a:extLst>
              </a:tr>
              <a:tr h="221452">
                <a:tc vMerge="1">
                  <a:txBody>
                    <a:bodyPr/>
                    <a:lstStyle/>
                    <a:p>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AG off/on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AG</a:t>
                      </a:r>
                    </a:p>
                  </a:txBody>
                  <a:tcPr/>
                </a:tc>
                <a:tc>
                  <a:txBody>
                    <a:bodyPr/>
                    <a:lstStyle/>
                    <a:p>
                      <a:r>
                        <a:rPr kumimoji="1" lang="en-US" altLang="ja-JP" sz="1000" dirty="0"/>
                        <a:t>Agon.sk, Agoff.sk, Agreconf.sk</a:t>
                      </a:r>
                      <a:endParaRPr kumimoji="1" lang="ja-JP" altLang="en-US" sz="1000" dirty="0"/>
                    </a:p>
                  </a:txBody>
                  <a:tcPr/>
                </a:tc>
                <a:tc>
                  <a:txBody>
                    <a:bodyPr/>
                    <a:lstStyle/>
                    <a:p>
                      <a:r>
                        <a:rPr kumimoji="1" lang="en-US" altLang="ja-JP" sz="1000" dirty="0"/>
                        <a:t>7</a:t>
                      </a:r>
                      <a:endParaRPr kumimoji="1" lang="ja-JP" altLang="en-US" sz="1000" dirty="0"/>
                    </a:p>
                  </a:txBody>
                  <a:tcPr/>
                </a:tc>
                <a:tc>
                  <a:txBody>
                    <a:bodyPr/>
                    <a:lstStyle/>
                    <a:p>
                      <a:r>
                        <a:rPr kumimoji="1" lang="en-US" altLang="ja-JP" sz="1000" dirty="0"/>
                        <a:t>Launcher?</a:t>
                      </a:r>
                      <a:endParaRPr kumimoji="1" lang="ja-JP" altLang="en-US" sz="1000" dirty="0"/>
                    </a:p>
                  </a:txBody>
                  <a:tcPr/>
                </a:tc>
                <a:extLst>
                  <a:ext uri="{0D108BD9-81ED-4DB2-BD59-A6C34878D82A}">
                    <a16:rowId xmlns:a16="http://schemas.microsoft.com/office/drawing/2014/main" val="118637110"/>
                  </a:ext>
                </a:extLst>
              </a:tr>
              <a:tr h="221452">
                <a:tc rowSpan="3">
                  <a:txBody>
                    <a:bodyPr/>
                    <a:lstStyle/>
                    <a:p>
                      <a:r>
                        <a:rPr kumimoji="1" lang="en-US" altLang="ja-JP" sz="1000" dirty="0"/>
                        <a:t>MCS</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MCS exposure</a:t>
                      </a:r>
                    </a:p>
                  </a:txBody>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IIC</a:t>
                      </a:r>
                    </a:p>
                  </a:txBody>
                  <a:tcPr/>
                </a:tc>
                <a:tc>
                  <a:txBody>
                    <a:bodyPr/>
                    <a:lstStyle/>
                    <a:p>
                      <a:r>
                        <a:rPr kumimoji="1" lang="en-US" altLang="ja-JP" sz="1000" dirty="0"/>
                        <a:t>PFS_MCS_MULTI_EXP.sk</a:t>
                      </a:r>
                      <a:endParaRPr kumimoji="1" lang="ja-JP" altLang="en-US" sz="1000" dirty="0"/>
                    </a:p>
                  </a:txBody>
                  <a:tcPr/>
                </a:tc>
                <a:tc>
                  <a:txBody>
                    <a:bodyPr/>
                    <a:lstStyle/>
                    <a:p>
                      <a:r>
                        <a:rPr kumimoji="1" lang="en-US" altLang="ja-JP" sz="1000" dirty="0"/>
                        <a:t>8</a:t>
                      </a:r>
                      <a:endParaRPr kumimoji="1" lang="ja-JP" altLang="en-US" sz="1000" dirty="0"/>
                    </a:p>
                  </a:txBody>
                  <a:tcPr/>
                </a:tc>
                <a:tc rowSpan="4">
                  <a:txBody>
                    <a:bodyPr/>
                    <a:lstStyle/>
                    <a:p>
                      <a:endParaRPr kumimoji="1" lang="ja-JP" altLang="en-US" sz="1000" dirty="0"/>
                    </a:p>
                  </a:txBody>
                  <a:tcPr/>
                </a:tc>
                <a:extLst>
                  <a:ext uri="{0D108BD9-81ED-4DB2-BD59-A6C34878D82A}">
                    <a16:rowId xmlns:a16="http://schemas.microsoft.com/office/drawing/2014/main" val="1816573690"/>
                  </a:ext>
                </a:extLst>
              </a:tr>
              <a:tr h="221452">
                <a:tc vMerge="1">
                  <a:txBody>
                    <a:bodyPr/>
                    <a:lstStyle/>
                    <a:p>
                      <a:endParaRPr kumimoji="1" lang="ja-JP" altLang="en-US" dirty="0"/>
                    </a:p>
                  </a:txBody>
                  <a:tcPr/>
                </a:tc>
                <a:tc>
                  <a:txBody>
                    <a:bodyPr/>
                    <a:lstStyle/>
                    <a:p>
                      <a:r>
                        <a:rPr lang="en-US" altLang="ja-JP" sz="1000" dirty="0"/>
                        <a:t>Fiducial fiber position analysis</a:t>
                      </a:r>
                      <a:endParaRPr kumimoji="1" lang="ja-JP" altLang="en-US" sz="1000" dirty="0"/>
                    </a:p>
                  </a:txBody>
                  <a:tcPr/>
                </a:tc>
                <a:tc vMerge="1">
                  <a:txBody>
                    <a:bodyPr/>
                    <a:lstStyle/>
                    <a:p>
                      <a:r>
                        <a:rPr kumimoji="1" lang="en-US" altLang="ja-JP" sz="1400" dirty="0"/>
                        <a:t>IIC</a:t>
                      </a:r>
                      <a:endParaRPr kumimoji="1" lang="ja-JP" altLang="en-US" sz="1400" dirty="0"/>
                    </a:p>
                  </a:txBody>
                  <a:tcPr/>
                </a:tc>
                <a:tc>
                  <a:txBody>
                    <a:bodyPr/>
                    <a:lstStyle/>
                    <a:p>
                      <a:endParaRPr kumimoji="1" lang="ja-JP" altLang="en-US" sz="1000" dirty="0"/>
                    </a:p>
                  </a:txBody>
                  <a:tcPr/>
                </a:tc>
                <a:tc>
                  <a:txBody>
                    <a:bodyPr/>
                    <a:lstStyle/>
                    <a:p>
                      <a:endParaRPr kumimoji="1" lang="ja-JP" altLang="en-US" sz="1000" dirty="0"/>
                    </a:p>
                  </a:txBody>
                  <a:tcPr/>
                </a:tc>
                <a:tc vMerge="1">
                  <a:txBody>
                    <a:bodyPr/>
                    <a:lstStyle/>
                    <a:p>
                      <a:endParaRPr kumimoji="1" lang="ja-JP" altLang="en-US"/>
                    </a:p>
                  </a:txBody>
                  <a:tcPr/>
                </a:tc>
                <a:extLst>
                  <a:ext uri="{0D108BD9-81ED-4DB2-BD59-A6C34878D82A}">
                    <a16:rowId xmlns:a16="http://schemas.microsoft.com/office/drawing/2014/main" val="975171408"/>
                  </a:ext>
                </a:extLst>
              </a:tr>
              <a:tr h="221452">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Cobra position setting</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IIC</a:t>
                      </a:r>
                    </a:p>
                  </a:txBody>
                  <a:tcPr/>
                </a:tc>
                <a:tc>
                  <a:txBody>
                    <a:bodyPr/>
                    <a:lstStyle/>
                    <a:p>
                      <a:endParaRPr kumimoji="1" lang="ja-JP" altLang="en-US" sz="1000" dirty="0"/>
                    </a:p>
                  </a:txBody>
                  <a:tcPr/>
                </a:tc>
                <a:tc>
                  <a:txBody>
                    <a:bodyPr/>
                    <a:lstStyle/>
                    <a:p>
                      <a:endParaRPr kumimoji="1" lang="ja-JP" altLang="en-US" sz="1000" dirty="0"/>
                    </a:p>
                  </a:txBody>
                  <a:tcPr/>
                </a:tc>
                <a:tc vMerge="1">
                  <a:txBody>
                    <a:bodyPr/>
                    <a:lstStyle/>
                    <a:p>
                      <a:endParaRPr kumimoji="1" lang="ja-JP" altLang="en-US"/>
                    </a:p>
                  </a:txBody>
                  <a:tcPr/>
                </a:tc>
                <a:extLst>
                  <a:ext uri="{0D108BD9-81ED-4DB2-BD59-A6C34878D82A}">
                    <a16:rowId xmlns:a16="http://schemas.microsoft.com/office/drawing/2014/main" val="516126946"/>
                  </a:ext>
                </a:extLst>
              </a:tr>
              <a:tr h="221452">
                <a:tc rowSpan="3">
                  <a:txBody>
                    <a:bodyPr/>
                    <a:lstStyle/>
                    <a:p>
                      <a:r>
                        <a:rPr kumimoji="1" lang="en-US" altLang="ja-JP" sz="1000" dirty="0" err="1"/>
                        <a:t>SpS</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Fiber illumination</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a:p>
                  </a:txBody>
                  <a:tcPr/>
                </a:tc>
                <a:tc>
                  <a:txBody>
                    <a:bodyPr/>
                    <a:lstStyle/>
                    <a:p>
                      <a:r>
                        <a:rPr kumimoji="1" lang="en-US" altLang="ja-JP" sz="1000" dirty="0"/>
                        <a:t>PFS_FIBRE_LIGHT.sk</a:t>
                      </a:r>
                      <a:endParaRPr kumimoji="1" lang="ja-JP" altLang="en-US" sz="1000" dirty="0"/>
                    </a:p>
                  </a:txBody>
                  <a:tcPr/>
                </a:tc>
                <a:tc>
                  <a:txBody>
                    <a:bodyPr/>
                    <a:lstStyle/>
                    <a:p>
                      <a:r>
                        <a:rPr kumimoji="1" lang="en-US" altLang="ja-JP" sz="1000" dirty="0"/>
                        <a:t>9</a:t>
                      </a:r>
                      <a:endParaRPr kumimoji="1" lang="ja-JP" altLang="en-US" sz="1000" dirty="0"/>
                    </a:p>
                  </a:txBody>
                  <a:tcPr/>
                </a:tc>
                <a:tc vMerge="1">
                  <a:txBody>
                    <a:bodyPr/>
                    <a:lstStyle/>
                    <a:p>
                      <a:endParaRPr kumimoji="1" lang="ja-JP" altLang="en-US"/>
                    </a:p>
                  </a:txBody>
                  <a:tcPr/>
                </a:tc>
                <a:extLst>
                  <a:ext uri="{0D108BD9-81ED-4DB2-BD59-A6C34878D82A}">
                    <a16:rowId xmlns:a16="http://schemas.microsoft.com/office/drawing/2014/main" val="999293036"/>
                  </a:ext>
                </a:extLst>
              </a:tr>
              <a:tr h="221452">
                <a:tc vMerge="1">
                  <a:txBody>
                    <a:bodyPr/>
                    <a:lstStyle/>
                    <a:p>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Take exposure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IIC</a:t>
                      </a:r>
                    </a:p>
                  </a:txBody>
                  <a:tcPr/>
                </a:tc>
                <a:tc>
                  <a:txBody>
                    <a:bodyPr/>
                    <a:lstStyle/>
                    <a:p>
                      <a:r>
                        <a:rPr kumimoji="1" lang="en-US" altLang="ja-JP" sz="1000" dirty="0"/>
                        <a:t>PFS_SPS_EXPOSURE.sk</a:t>
                      </a:r>
                      <a:endParaRPr kumimoji="1" lang="ja-JP" altLang="en-US" sz="1000" dirty="0"/>
                    </a:p>
                  </a:txBody>
                  <a:tcPr/>
                </a:tc>
                <a:tc>
                  <a:txBody>
                    <a:bodyPr/>
                    <a:lstStyle/>
                    <a:p>
                      <a:r>
                        <a:rPr kumimoji="1" lang="en-US" altLang="ja-JP" sz="1000" dirty="0"/>
                        <a:t>10</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933655201"/>
                  </a:ext>
                </a:extLst>
              </a:tr>
              <a:tr h="221452">
                <a:tc vMerge="1">
                  <a:txBody>
                    <a:bodyPr/>
                    <a:lstStyle/>
                    <a:p>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Resolution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err="1"/>
                        <a:t>SpS</a:t>
                      </a:r>
                      <a:r>
                        <a:rPr lang="en-US" altLang="ja-JP" sz="1000" dirty="0"/>
                        <a:t> or IIC</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461379372"/>
                  </a:ext>
                </a:extLst>
              </a:tr>
              <a:tr h="221452">
                <a:tc>
                  <a:txBody>
                    <a:bodyPr/>
                    <a:lstStyle/>
                    <a:p>
                      <a:r>
                        <a:rPr kumimoji="1" lang="en-US" altLang="ja-JP" sz="1000" dirty="0"/>
                        <a:t>Fiber allocation</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099235810"/>
                  </a:ext>
                </a:extLst>
              </a:tr>
              <a:tr h="221452">
                <a:tc>
                  <a:txBody>
                    <a:bodyPr/>
                    <a:lstStyle/>
                    <a:p>
                      <a:r>
                        <a:rPr kumimoji="1" lang="en-US" altLang="ja-JP" sz="1000" dirty="0"/>
                        <a:t>DRP</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503260530"/>
                  </a:ext>
                </a:extLst>
              </a:tr>
              <a:tr h="218907">
                <a:tc>
                  <a:txBody>
                    <a:bodyPr/>
                    <a:lstStyle/>
                    <a:p>
                      <a:r>
                        <a:rPr kumimoji="1" lang="en-US" altLang="ja-JP" sz="1000" dirty="0"/>
                        <a:t>Others</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801457373"/>
                  </a:ext>
                </a:extLst>
              </a:tr>
            </a:tbl>
          </a:graphicData>
        </a:graphic>
      </p:graphicFrame>
    </p:spTree>
    <p:extLst>
      <p:ext uri="{BB962C8B-B14F-4D97-AF65-F5344CB8AC3E}">
        <p14:creationId xmlns:p14="http://schemas.microsoft.com/office/powerpoint/2010/main" val="69126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4F256-4AB3-42B4-B0DE-0A4F92943C55}"/>
              </a:ext>
            </a:extLst>
          </p:cNvPr>
          <p:cNvSpPr>
            <a:spLocks noGrp="1"/>
          </p:cNvSpPr>
          <p:nvPr>
            <p:ph type="title"/>
          </p:nvPr>
        </p:nvSpPr>
        <p:spPr/>
        <p:txBody>
          <a:bodyPr/>
          <a:lstStyle/>
          <a:p>
            <a:r>
              <a:rPr kumimoji="1" lang="en-US" altLang="ja-JP" dirty="0"/>
              <a:t>Other possible necessary commands</a:t>
            </a:r>
            <a:endParaRPr kumimoji="1" lang="ja-JP" altLang="en-US" dirty="0"/>
          </a:p>
        </p:txBody>
      </p:sp>
      <p:sp>
        <p:nvSpPr>
          <p:cNvPr id="3" name="コンテンツ プレースホルダー 2">
            <a:extLst>
              <a:ext uri="{FF2B5EF4-FFF2-40B4-BE49-F238E27FC236}">
                <a16:creationId xmlns:a16="http://schemas.microsoft.com/office/drawing/2014/main" id="{03E2C210-EAE6-49C2-93D5-2FF71D4AF458}"/>
              </a:ext>
            </a:extLst>
          </p:cNvPr>
          <p:cNvSpPr>
            <a:spLocks noGrp="1"/>
          </p:cNvSpPr>
          <p:nvPr>
            <p:ph idx="1"/>
          </p:nvPr>
        </p:nvSpPr>
        <p:spPr/>
        <p:txBody>
          <a:bodyPr/>
          <a:lstStyle/>
          <a:p>
            <a:r>
              <a:rPr kumimoji="1" lang="en-US" altLang="ja-JP" dirty="0"/>
              <a:t>Get information of the registered information of a target from </a:t>
            </a:r>
            <a:r>
              <a:rPr lang="en-US" altLang="ja-JP" dirty="0" err="1"/>
              <a:t>target</a:t>
            </a:r>
            <a:r>
              <a:rPr kumimoji="1" lang="en-US" altLang="ja-JP" dirty="0" err="1"/>
              <a:t>DB</a:t>
            </a:r>
            <a:r>
              <a:rPr kumimoji="1" lang="en-US" altLang="ja-JP" dirty="0"/>
              <a:t> (for displaying, )</a:t>
            </a:r>
          </a:p>
          <a:p>
            <a:r>
              <a:rPr kumimoji="1" lang="en-US" altLang="ja-JP" dirty="0"/>
              <a:t>Automation </a:t>
            </a:r>
            <a:r>
              <a:rPr lang="en-US" altLang="ja-JP" dirty="0"/>
              <a:t>of the core analysis software in the h</a:t>
            </a:r>
            <a:r>
              <a:rPr kumimoji="1" lang="en-US" altLang="ja-JP" dirty="0"/>
              <a:t>exapod </a:t>
            </a:r>
            <a:r>
              <a:rPr lang="en-US" altLang="ja-JP" dirty="0"/>
              <a:t>position analysis(“Test Process (WFC alignment) [Ref. 1]”).</a:t>
            </a:r>
          </a:p>
          <a:p>
            <a:r>
              <a:rPr kumimoji="1" lang="en-US" altLang="ja-JP" dirty="0"/>
              <a:t>Fiber configuration</a:t>
            </a:r>
          </a:p>
          <a:p>
            <a:r>
              <a:rPr lang="en-US" altLang="ja-JP" dirty="0"/>
              <a:t>An option for AGFOCUS not to adjust the focus in the end --- completed</a:t>
            </a:r>
          </a:p>
          <a:p>
            <a:r>
              <a:rPr kumimoji="1" lang="en-US" altLang="ja-JP" dirty="0"/>
              <a:t>AG actor FOCUS command: output the computed tilt of the focal</a:t>
            </a:r>
            <a:r>
              <a:rPr lang="en-US" altLang="ja-JP" dirty="0"/>
              <a:t> plane… or focus position of each AG camera</a:t>
            </a:r>
            <a:endParaRPr kumimoji="1" lang="ja-JP" altLang="en-US" dirty="0"/>
          </a:p>
        </p:txBody>
      </p:sp>
    </p:spTree>
    <p:extLst>
      <p:ext uri="{BB962C8B-B14F-4D97-AF65-F5344CB8AC3E}">
        <p14:creationId xmlns:p14="http://schemas.microsoft.com/office/powerpoint/2010/main" val="332770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48E65-7D33-4083-8B53-827111FEF331}"/>
              </a:ext>
            </a:extLst>
          </p:cNvPr>
          <p:cNvSpPr>
            <a:spLocks noGrp="1"/>
          </p:cNvSpPr>
          <p:nvPr>
            <p:ph type="title"/>
          </p:nvPr>
        </p:nvSpPr>
        <p:spPr>
          <a:xfrm>
            <a:off x="838200" y="2766218"/>
            <a:ext cx="10515600" cy="1325563"/>
          </a:xfrm>
        </p:spPr>
        <p:txBody>
          <a:bodyPr>
            <a:normAutofit/>
          </a:bodyPr>
          <a:lstStyle/>
          <a:p>
            <a:pPr algn="ctr"/>
            <a:r>
              <a:rPr kumimoji="1" lang="en-US" altLang="ja-JP" sz="4000" dirty="0"/>
              <a:t>Command design for each required function</a:t>
            </a:r>
            <a:endParaRPr kumimoji="1" lang="ja-JP" altLang="en-US" sz="4000" dirty="0"/>
          </a:p>
        </p:txBody>
      </p:sp>
    </p:spTree>
    <p:extLst>
      <p:ext uri="{BB962C8B-B14F-4D97-AF65-F5344CB8AC3E}">
        <p14:creationId xmlns:p14="http://schemas.microsoft.com/office/powerpoint/2010/main" val="122997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BA8E47-FD35-426F-9E84-8DE2B9AD7295}"/>
              </a:ext>
            </a:extLst>
          </p:cNvPr>
          <p:cNvSpPr>
            <a:spLocks noGrp="1"/>
          </p:cNvSpPr>
          <p:nvPr>
            <p:ph type="title"/>
          </p:nvPr>
        </p:nvSpPr>
        <p:spPr/>
        <p:txBody>
          <a:bodyPr/>
          <a:lstStyle/>
          <a:p>
            <a:r>
              <a:rPr kumimoji="1" lang="en-US" altLang="ja-JP" dirty="0"/>
              <a:t>Abstract</a:t>
            </a:r>
            <a:endParaRPr kumimoji="1" lang="ja-JP" altLang="en-US" dirty="0"/>
          </a:p>
        </p:txBody>
      </p:sp>
      <p:sp>
        <p:nvSpPr>
          <p:cNvPr id="3" name="コンテンツ プレースホルダー 2">
            <a:extLst>
              <a:ext uri="{FF2B5EF4-FFF2-40B4-BE49-F238E27FC236}">
                <a16:creationId xmlns:a16="http://schemas.microsoft.com/office/drawing/2014/main" id="{582EE8CD-2A05-467C-95B2-3C2E82A8CEDE}"/>
              </a:ext>
            </a:extLst>
          </p:cNvPr>
          <p:cNvSpPr>
            <a:spLocks noGrp="1"/>
          </p:cNvSpPr>
          <p:nvPr>
            <p:ph idx="1"/>
          </p:nvPr>
        </p:nvSpPr>
        <p:spPr/>
        <p:txBody>
          <a:bodyPr/>
          <a:lstStyle/>
          <a:p>
            <a:r>
              <a:rPr kumimoji="1" lang="en-US" altLang="ja-JP" dirty="0"/>
              <a:t>Requirement from PFS </a:t>
            </a:r>
          </a:p>
          <a:p>
            <a:r>
              <a:rPr kumimoji="1" lang="en-US" altLang="ja-JP" dirty="0"/>
              <a:t>AG and focusing command by Yoshida-san</a:t>
            </a:r>
          </a:p>
          <a:p>
            <a:r>
              <a:rPr kumimoji="1" lang="en-US" altLang="ja-JP" dirty="0"/>
              <a:t>How </a:t>
            </a:r>
            <a:r>
              <a:rPr lang="en-US" altLang="ja-JP" dirty="0"/>
              <a:t>to develop Gen2 commands for Engineering first light</a:t>
            </a:r>
          </a:p>
          <a:p>
            <a:r>
              <a:rPr lang="en-US" altLang="ja-JP" dirty="0"/>
              <a:t>Action items</a:t>
            </a:r>
            <a:endParaRPr kumimoji="1" lang="ja-JP" altLang="en-US" dirty="0"/>
          </a:p>
        </p:txBody>
      </p:sp>
    </p:spTree>
    <p:extLst>
      <p:ext uri="{BB962C8B-B14F-4D97-AF65-F5344CB8AC3E}">
        <p14:creationId xmlns:p14="http://schemas.microsoft.com/office/powerpoint/2010/main" val="2986675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C8ABC-1672-45E5-AC65-89748341CF43}"/>
              </a:ext>
            </a:extLst>
          </p:cNvPr>
          <p:cNvSpPr>
            <a:spLocks noGrp="1"/>
          </p:cNvSpPr>
          <p:nvPr>
            <p:ph type="title"/>
          </p:nvPr>
        </p:nvSpPr>
        <p:spPr>
          <a:xfrm>
            <a:off x="838200" y="271217"/>
            <a:ext cx="10515600" cy="1025037"/>
          </a:xfrm>
        </p:spPr>
        <p:txBody>
          <a:bodyPr/>
          <a:lstStyle/>
          <a:p>
            <a:r>
              <a:rPr kumimoji="1" lang="en-US" altLang="ja-JP" dirty="0"/>
              <a:t>Basic strategy of Gen2 command design for PFS</a:t>
            </a:r>
            <a:endParaRPr kumimoji="1" lang="ja-JP" altLang="en-US" dirty="0"/>
          </a:p>
        </p:txBody>
      </p:sp>
      <p:sp>
        <p:nvSpPr>
          <p:cNvPr id="3" name="コンテンツ プレースホルダー 2">
            <a:extLst>
              <a:ext uri="{FF2B5EF4-FFF2-40B4-BE49-F238E27FC236}">
                <a16:creationId xmlns:a16="http://schemas.microsoft.com/office/drawing/2014/main" id="{E7F2DB45-7FC7-470D-B3D3-8283DD48928C}"/>
              </a:ext>
            </a:extLst>
          </p:cNvPr>
          <p:cNvSpPr>
            <a:spLocks noGrp="1"/>
          </p:cNvSpPr>
          <p:nvPr>
            <p:ph idx="1"/>
          </p:nvPr>
        </p:nvSpPr>
        <p:spPr>
          <a:xfrm>
            <a:off x="838200" y="1690688"/>
            <a:ext cx="10515600" cy="4913457"/>
          </a:xfrm>
        </p:spPr>
        <p:txBody>
          <a:bodyPr>
            <a:normAutofit lnSpcReduction="10000"/>
          </a:bodyPr>
          <a:lstStyle/>
          <a:p>
            <a:r>
              <a:rPr kumimoji="1" lang="en-US" altLang="ja-JP" dirty="0"/>
              <a:t>The basic sequencing of process in </a:t>
            </a:r>
            <a:r>
              <a:rPr lang="en-US" altLang="ja-JP" dirty="0"/>
              <a:t>PFS side </a:t>
            </a:r>
            <a:r>
              <a:rPr kumimoji="1" lang="en-US" altLang="ja-JP" dirty="0"/>
              <a:t>will be </a:t>
            </a:r>
            <a:r>
              <a:rPr lang="en-US" altLang="ja-JP" dirty="0"/>
              <a:t>t</a:t>
            </a:r>
            <a:r>
              <a:rPr kumimoji="1" lang="en-US" altLang="ja-JP" dirty="0"/>
              <a:t>aken by “Actors” in most of the cases.</a:t>
            </a:r>
          </a:p>
          <a:p>
            <a:pPr lvl="1"/>
            <a:r>
              <a:rPr lang="en-US" altLang="ja-JP" dirty="0"/>
              <a:t>Each skeleton</a:t>
            </a:r>
            <a:r>
              <a:rPr kumimoji="1" lang="en-US" altLang="ja-JP" dirty="0"/>
              <a:t> files could be designed as a kind of a trigger to start procedures in PFS Actors.</a:t>
            </a:r>
          </a:p>
          <a:p>
            <a:pPr lvl="1"/>
            <a:r>
              <a:rPr lang="en-US" altLang="ja-JP" dirty="0"/>
              <a:t>Interactions with Gen2</a:t>
            </a:r>
          </a:p>
          <a:p>
            <a:pPr lvl="2"/>
            <a:r>
              <a:rPr kumimoji="1" lang="en-US" altLang="ja-JP" dirty="0"/>
              <a:t>Triggering the sequential process of Actors</a:t>
            </a:r>
          </a:p>
          <a:p>
            <a:pPr lvl="2"/>
            <a:r>
              <a:rPr kumimoji="1" lang="en-US" altLang="ja-JP" dirty="0"/>
              <a:t>Telescope status management (MLP)</a:t>
            </a:r>
          </a:p>
          <a:p>
            <a:pPr lvl="2"/>
            <a:r>
              <a:rPr kumimoji="1" lang="en-US" altLang="ja-JP" dirty="0"/>
              <a:t>Telescope control (Az, El, </a:t>
            </a:r>
            <a:r>
              <a:rPr kumimoji="1" lang="en-US" altLang="ja-JP" dirty="0" err="1"/>
              <a:t>InsRot</a:t>
            </a:r>
            <a:r>
              <a:rPr kumimoji="1" lang="en-US" altLang="ja-JP" dirty="0"/>
              <a:t>, Hexapod (including focus), </a:t>
            </a:r>
            <a:r>
              <a:rPr kumimoji="1" lang="en-US" altLang="ja-JP" dirty="0" err="1"/>
              <a:t>etc</a:t>
            </a:r>
            <a:r>
              <a:rPr kumimoji="1" lang="en-US" altLang="ja-JP" dirty="0"/>
              <a:t>…)</a:t>
            </a:r>
          </a:p>
          <a:p>
            <a:pPr lvl="2"/>
            <a:r>
              <a:rPr lang="en-US" altLang="ja-JP" dirty="0"/>
              <a:t>Image transfer</a:t>
            </a:r>
            <a:endParaRPr kumimoji="1" lang="en-US" altLang="ja-JP" dirty="0"/>
          </a:p>
          <a:p>
            <a:r>
              <a:rPr kumimoji="1" lang="en-US" altLang="ja-JP" dirty="0"/>
              <a:t>For engineering purpose, there might be some occasions of additional interaction with Gen2 which would not be happening in the normal operation</a:t>
            </a:r>
          </a:p>
          <a:p>
            <a:pPr lvl="1"/>
            <a:r>
              <a:rPr lang="en-US" altLang="ja-JP" dirty="0"/>
              <a:t>Hexapod adjustment</a:t>
            </a:r>
          </a:p>
          <a:p>
            <a:pPr lvl="1"/>
            <a:endParaRPr kumimoji="1" lang="ja-JP" altLang="en-US" dirty="0"/>
          </a:p>
        </p:txBody>
      </p:sp>
    </p:spTree>
    <p:extLst>
      <p:ext uri="{BB962C8B-B14F-4D97-AF65-F5344CB8AC3E}">
        <p14:creationId xmlns:p14="http://schemas.microsoft.com/office/powerpoint/2010/main" val="4253766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a:t>
            </a:r>
            <a:r>
              <a:rPr lang="en-US" altLang="ja-JP" dirty="0"/>
              <a:t>1</a:t>
            </a:r>
            <a:r>
              <a:rPr kumimoji="1" lang="en-US" altLang="ja-JP" dirty="0"/>
              <a:t>: SetupField.sk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8" y="975948"/>
            <a:ext cx="11512061" cy="5632311"/>
          </a:xfrm>
        </p:spPr>
        <p:txBody>
          <a:bodyPr numCol="2" spcCol="360000">
            <a:noAutofit/>
          </a:bodyPr>
          <a:lstStyle/>
          <a:p>
            <a:pPr marL="0" indent="0">
              <a:buNone/>
            </a:pPr>
            <a:r>
              <a:rPr kumimoji="1" lang="en-US" altLang="ja-JP" sz="1400" dirty="0"/>
              <a:t>Slew telescope to the registered field center position. If RA and Dec is set to the current position or arbitrary Az and El, the field information will be optionally registered to </a:t>
            </a:r>
            <a:r>
              <a:rPr kumimoji="1" lang="en-US" altLang="ja-JP" sz="1400" dirty="0" err="1"/>
              <a:t>opDB</a:t>
            </a:r>
            <a:r>
              <a:rPr kumimoji="1" lang="en-US" altLang="ja-JP" sz="1400" dirty="0"/>
              <a:t>.</a:t>
            </a:r>
          </a:p>
          <a:p>
            <a:pPr marL="0" indent="0">
              <a:buNone/>
            </a:pPr>
            <a:r>
              <a:rPr kumimoji="1" lang="en-US" altLang="ja-JP" sz="1400" dirty="0"/>
              <a:t>The current </a:t>
            </a:r>
            <a:r>
              <a:rPr lang="en-US" altLang="ja-JP" sz="1400" dirty="0"/>
              <a:t>HSC</a:t>
            </a:r>
            <a:r>
              <a:rPr kumimoji="1" lang="en-US" altLang="ja-JP" sz="1400" dirty="0"/>
              <a:t> command SetupField.sk can be used as a base structure.</a:t>
            </a:r>
          </a:p>
          <a:p>
            <a:pPr marL="457200" lvl="1" indent="0">
              <a:buNone/>
            </a:pPr>
            <a:r>
              <a:rPr kumimoji="1" lang="en-US" altLang="ja-JP" sz="1200" dirty="0">
                <a:hlinkClick r:id="rId2"/>
              </a:rPr>
              <a:t>gen2@g2s2:/gen2/share/Git/kansoku/HSC/sk/</a:t>
            </a:r>
            <a:r>
              <a:rPr lang="en-US" altLang="ja-JP" sz="1200" dirty="0">
                <a:hlinkClick r:id="rId2"/>
              </a:rPr>
              <a:t>IMAG</a:t>
            </a:r>
            <a:r>
              <a:rPr kumimoji="1" lang="en-US" altLang="ja-JP" sz="1200" dirty="0">
                <a:hlinkClick r:id="rId2"/>
              </a:rPr>
              <a:t>/SETUPFIELD.sk</a:t>
            </a:r>
            <a:endParaRPr kumimoji="1" lang="en-US" altLang="ja-JP" sz="1200" dirty="0"/>
          </a:p>
          <a:p>
            <a:r>
              <a:rPr kumimoji="1" lang="en-US" altLang="ja-JP" sz="1400" dirty="0"/>
              <a:t>Required Functions:</a:t>
            </a:r>
          </a:p>
          <a:p>
            <a:pPr lvl="1"/>
            <a:r>
              <a:rPr lang="en-US" altLang="ja-JP" sz="1100" dirty="0"/>
              <a:t>Slew telescope to a center of a field of interest</a:t>
            </a:r>
          </a:p>
          <a:p>
            <a:pPr lvl="2"/>
            <a:r>
              <a:rPr lang="en-US" altLang="ja-JP" sz="900" dirty="0"/>
              <a:t>Case1: Slew the telescope to arbitrary Az. and El.</a:t>
            </a:r>
          </a:p>
          <a:p>
            <a:pPr lvl="2"/>
            <a:r>
              <a:rPr lang="en-US" altLang="ja-JP" sz="900" dirty="0"/>
              <a:t>Case2: Pointing a certain target in </a:t>
            </a:r>
            <a:r>
              <a:rPr lang="en-US" altLang="ja-JP" sz="900" dirty="0" err="1"/>
              <a:t>opDB</a:t>
            </a:r>
            <a:endParaRPr lang="en-US" altLang="ja-JP" sz="900" dirty="0"/>
          </a:p>
          <a:p>
            <a:pPr lvl="1"/>
            <a:r>
              <a:rPr lang="en-US" altLang="ja-JP" sz="1300" dirty="0"/>
              <a:t>Collect the header information?</a:t>
            </a:r>
          </a:p>
          <a:p>
            <a:r>
              <a:rPr lang="en-US" altLang="ja-JP" sz="1400" dirty="0"/>
              <a:t>Communications to the other system</a:t>
            </a:r>
          </a:p>
          <a:p>
            <a:pPr lvl="1"/>
            <a:r>
              <a:rPr lang="en-US" altLang="ja-JP" sz="1100" dirty="0"/>
              <a:t>Input to Gen2</a:t>
            </a:r>
          </a:p>
          <a:p>
            <a:pPr lvl="2"/>
            <a:r>
              <a:rPr lang="en-US" altLang="ja-JP" sz="900" dirty="0"/>
              <a:t>R.A. and Dec. of a field center (case2)</a:t>
            </a:r>
          </a:p>
          <a:p>
            <a:pPr lvl="1"/>
            <a:r>
              <a:rPr lang="en-US" altLang="ja-JP" sz="1100" dirty="0"/>
              <a:t>Output</a:t>
            </a:r>
          </a:p>
          <a:p>
            <a:pPr lvl="2"/>
            <a:r>
              <a:rPr lang="en-US" altLang="ja-JP" sz="900" dirty="0"/>
              <a:t>R.A. and Dec. corresponding to actual telescope position (case1)</a:t>
            </a:r>
          </a:p>
          <a:p>
            <a:pPr lvl="1"/>
            <a:endParaRPr lang="en-US" altLang="ja-JP" sz="900" dirty="0"/>
          </a:p>
          <a:p>
            <a:r>
              <a:rPr kumimoji="1" lang="en-US" altLang="ja-JP" sz="1400" dirty="0"/>
              <a:t>Header</a:t>
            </a:r>
          </a:p>
          <a:p>
            <a:pPr lvl="1"/>
            <a:r>
              <a:rPr kumimoji="1" lang="en-US" altLang="ja-JP" sz="1100" dirty="0"/>
              <a:t>OBE_ID=PFS</a:t>
            </a:r>
          </a:p>
          <a:p>
            <a:pPr lvl="1"/>
            <a:r>
              <a:rPr kumimoji="1" lang="en-US" altLang="ja-JP" sz="1100" dirty="0" err="1"/>
              <a:t>OBE_mode</a:t>
            </a:r>
            <a:r>
              <a:rPr kumimoji="1" lang="en-US" altLang="ja-JP" sz="1100" dirty="0"/>
              <a:t>=ENG</a:t>
            </a:r>
          </a:p>
          <a:p>
            <a:pPr lvl="1"/>
            <a:r>
              <a:rPr kumimoji="1" lang="en-US" altLang="ja-JP" sz="1100" dirty="0"/>
              <a:t>COMMAND=SETUPFIELD</a:t>
            </a:r>
          </a:p>
          <a:p>
            <a:pPr lvl="1"/>
            <a:r>
              <a:rPr kumimoji="1" lang="en-US" altLang="ja-JP" sz="1100" dirty="0" err="1"/>
              <a:t>Script_Version</a:t>
            </a:r>
            <a:r>
              <a:rPr kumimoji="1" lang="en-US" altLang="ja-JP" sz="1100" dirty="0"/>
              <a:t>=1.0</a:t>
            </a:r>
          </a:p>
          <a:p>
            <a:pPr lvl="1"/>
            <a:r>
              <a:rPr lang="en-US" altLang="ja-JP" sz="1100" dirty="0" err="1"/>
              <a:t>Script_Author</a:t>
            </a:r>
            <a:r>
              <a:rPr lang="en-US" altLang="ja-JP" sz="1100" dirty="0"/>
              <a:t>=PFS</a:t>
            </a:r>
          </a:p>
          <a:p>
            <a:pPr lvl="1"/>
            <a:r>
              <a:rPr lang="en-US" altLang="ja-JP" sz="1100" dirty="0"/>
              <a:t>Script Update=2021/??/??</a:t>
            </a:r>
            <a:endParaRPr kumimoji="1" lang="en-US" altLang="ja-JP" sz="1100" dirty="0"/>
          </a:p>
          <a:p>
            <a:r>
              <a:rPr kumimoji="1" lang="en-US" altLang="ja-JP" sz="1400" dirty="0"/>
              <a:t>Default parameters</a:t>
            </a:r>
          </a:p>
          <a:p>
            <a:pPr lvl="1"/>
            <a:r>
              <a:rPr lang="en-US" altLang="ja-JP" sz="1100" dirty="0"/>
              <a:t>DATASET_ID=DS000</a:t>
            </a:r>
          </a:p>
          <a:p>
            <a:pPr lvl="1"/>
            <a:r>
              <a:rPr lang="en-US" altLang="ja-JP" sz="1100" dirty="0"/>
              <a:t>RA=!STATS.RA</a:t>
            </a:r>
          </a:p>
          <a:p>
            <a:pPr lvl="1"/>
            <a:r>
              <a:rPr lang="en-US" altLang="ja-JP" sz="1100" dirty="0"/>
              <a:t>DEC=!STATS.DEC</a:t>
            </a:r>
          </a:p>
          <a:p>
            <a:pPr lvl="1"/>
            <a:r>
              <a:rPr lang="en-US" altLang="ja-JP" sz="1100" dirty="0"/>
              <a:t>EQUINOX=!STATS.EQUINOX</a:t>
            </a:r>
          </a:p>
          <a:p>
            <a:pPr lvl="1"/>
            <a:r>
              <a:rPr lang="en-US" altLang="ja-JP" sz="1100" dirty="0"/>
              <a:t>INSROT_PA=!TSCL.INSROTPA_PF</a:t>
            </a:r>
          </a:p>
          <a:p>
            <a:pPr lvl="1"/>
            <a:r>
              <a:rPr lang="en-US" altLang="ja-JP" sz="1100" dirty="0"/>
              <a:t>OFFSET_RA=0</a:t>
            </a:r>
          </a:p>
          <a:p>
            <a:pPr lvl="1"/>
            <a:r>
              <a:rPr lang="en-US" altLang="ja-JP" sz="1100" dirty="0"/>
              <a:t>OFFSET_DEC=0</a:t>
            </a:r>
          </a:p>
          <a:p>
            <a:pPr lvl="1"/>
            <a:r>
              <a:rPr lang="en-US" altLang="ja-JP" sz="1100" dirty="0"/>
              <a:t>OBJECT=DUMMY</a:t>
            </a:r>
          </a:p>
          <a:p>
            <a:pPr lvl="1"/>
            <a:r>
              <a:rPr lang="en-US" altLang="ja-JP" sz="1100" dirty="0"/>
              <a:t>Z=!TSCL.Z</a:t>
            </a:r>
          </a:p>
          <a:p>
            <a:pPr lvl="1"/>
            <a:r>
              <a:rPr lang="en-US" altLang="ja-JP" sz="1100" dirty="0"/>
              <a:t>FILTER=NOP</a:t>
            </a:r>
          </a:p>
          <a:p>
            <a:pPr lvl="1"/>
            <a:r>
              <a:rPr lang="en-US" altLang="ja-JP" sz="1100" dirty="0"/>
              <a:t>DBOBJECT=DUMMY</a:t>
            </a:r>
          </a:p>
          <a:p>
            <a:r>
              <a:rPr lang="en-US" altLang="ja-JP" sz="1500" dirty="0"/>
              <a:t>TBC</a:t>
            </a:r>
          </a:p>
          <a:p>
            <a:pPr lvl="1"/>
            <a:r>
              <a:rPr lang="en-US" altLang="ja-JP" sz="1100" dirty="0"/>
              <a:t>Does the parameter such as OBJEECT or DBOBJECT to somewhere?</a:t>
            </a:r>
          </a:p>
          <a:p>
            <a:pPr lvl="1"/>
            <a:r>
              <a:rPr lang="en-US" altLang="ja-JP" sz="1100" dirty="0"/>
              <a:t>Check how to register new field to </a:t>
            </a:r>
            <a:r>
              <a:rPr lang="en-US" altLang="ja-JP" sz="1100" dirty="0" err="1"/>
              <a:t>opDB</a:t>
            </a:r>
            <a:endParaRPr lang="en-US" altLang="ja-JP" sz="1100" dirty="0"/>
          </a:p>
          <a:p>
            <a:pPr lvl="1"/>
            <a:r>
              <a:rPr lang="en-US" altLang="ja-JP" sz="1100" dirty="0"/>
              <a:t>How to specify the parameter for </a:t>
            </a:r>
            <a:r>
              <a:rPr lang="en-US" altLang="ja-JP" sz="1100" dirty="0" err="1"/>
              <a:t>InsRot</a:t>
            </a:r>
            <a:r>
              <a:rPr lang="en-US" altLang="ja-JP" sz="1100" dirty="0"/>
              <a:t>? Maybe unlike </a:t>
            </a:r>
            <a:r>
              <a:rPr lang="en-US" altLang="ja-JP" sz="1100" dirty="0" err="1"/>
              <a:t>Insrot_PA</a:t>
            </a:r>
            <a:r>
              <a:rPr lang="en-US" altLang="ja-JP" sz="1100" dirty="0"/>
              <a:t>  for HSC, because the rotation angle will be decided with the fiber configuration.</a:t>
            </a:r>
          </a:p>
          <a:p>
            <a:endParaRPr lang="en-US" altLang="ja-JP" sz="1400" dirty="0"/>
          </a:p>
        </p:txBody>
      </p:sp>
    </p:spTree>
    <p:extLst>
      <p:ext uri="{BB962C8B-B14F-4D97-AF65-F5344CB8AC3E}">
        <p14:creationId xmlns:p14="http://schemas.microsoft.com/office/powerpoint/2010/main" val="267686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71264"/>
          </a:xfrm>
        </p:spPr>
        <p:txBody>
          <a:bodyPr/>
          <a:lstStyle/>
          <a:p>
            <a:r>
              <a:rPr kumimoji="1" lang="en-US" altLang="ja-JP" sz="1600" dirty="0"/>
              <a:t>Function ID </a:t>
            </a:r>
            <a:r>
              <a:rPr lang="en-US" altLang="ja-JP" sz="1600" dirty="0"/>
              <a:t>1</a:t>
            </a:r>
            <a:r>
              <a:rPr kumimoji="1" lang="en-US" altLang="ja-JP" sz="1600" dirty="0"/>
              <a:t>: SetupField.sk</a:t>
            </a:r>
            <a:endParaRPr kumimoji="1" lang="ja-JP" altLang="en-US" sz="1600" dirty="0"/>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209550" y="975949"/>
            <a:ext cx="11740662" cy="5555367"/>
          </a:xfrm>
          <a:prstGeom prst="rect">
            <a:avLst/>
          </a:prstGeom>
          <a:noFill/>
          <a:ln>
            <a:solidFill>
              <a:schemeClr val="tx1"/>
            </a:solidFill>
          </a:ln>
        </p:spPr>
        <p:txBody>
          <a:bodyPr wrap="square" numCol="2" spcCol="360000" rtlCol="0">
            <a:spAutoFit/>
          </a:bodyPr>
          <a:lstStyle/>
          <a:p>
            <a:r>
              <a:rPr kumimoji="1" lang="en-US" altLang="ja-JP" sz="800" dirty="0">
                <a:latin typeface="Courier New" panose="02070309020205020404" pitchFamily="49" charset="0"/>
                <a:cs typeface="Courier New" panose="02070309020205020404" pitchFamily="49" charset="0"/>
              </a:rPr>
              <a:t>&lt;Header&gt;</a:t>
            </a:r>
          </a:p>
          <a:p>
            <a:r>
              <a:rPr kumimoji="1" lang="en-US" altLang="ja-JP" sz="800" dirty="0">
                <a:latin typeface="Courier New" panose="02070309020205020404" pitchFamily="49" charset="0"/>
                <a:cs typeface="Courier New" panose="02070309020205020404" pitchFamily="49" charset="0"/>
              </a:rPr>
              <a:t>        OBE_ID=HSC</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OBE_mode</a:t>
            </a:r>
            <a:r>
              <a:rPr kumimoji="1" lang="en-US" altLang="ja-JP" sz="800" dirty="0">
                <a:latin typeface="Courier New" panose="02070309020205020404" pitchFamily="49" charset="0"/>
                <a:cs typeface="Courier New" panose="02070309020205020404" pitchFamily="49" charset="0"/>
              </a:rPr>
              <a:t>=IMAG</a:t>
            </a:r>
          </a:p>
          <a:p>
            <a:r>
              <a:rPr kumimoji="1" lang="en-US" altLang="ja-JP" sz="800" dirty="0">
                <a:latin typeface="Courier New" panose="02070309020205020404" pitchFamily="49" charset="0"/>
                <a:cs typeface="Courier New" panose="02070309020205020404" pitchFamily="49" charset="0"/>
              </a:rPr>
              <a:t>        COMMAND=SETUPFIELD</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Script_Version</a:t>
            </a:r>
            <a:r>
              <a:rPr kumimoji="1" lang="en-US" altLang="ja-JP" sz="800" dirty="0">
                <a:latin typeface="Courier New" panose="02070309020205020404" pitchFamily="49" charset="0"/>
                <a:cs typeface="Courier New" panose="02070309020205020404" pitchFamily="49" charset="0"/>
              </a:rPr>
              <a:t>=0.3</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Script_Author</a:t>
            </a:r>
            <a:r>
              <a:rPr kumimoji="1" lang="en-US" altLang="ja-JP" sz="800" dirty="0">
                <a:latin typeface="Courier New" panose="02070309020205020404" pitchFamily="49" charset="0"/>
                <a:cs typeface="Courier New" panose="02070309020205020404" pitchFamily="49" charset="0"/>
              </a:rPr>
              <a:t>=Nakata/Tait/</a:t>
            </a:r>
            <a:r>
              <a:rPr kumimoji="1" lang="en-US" altLang="ja-JP" sz="800" dirty="0" err="1">
                <a:latin typeface="Courier New" panose="02070309020205020404" pitchFamily="49" charset="0"/>
                <a:cs typeface="Courier New" panose="02070309020205020404" pitchFamily="49" charset="0"/>
              </a:rPr>
              <a:t>Utsumi</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This script is created based on SETUPFILED.sk of </a:t>
            </a:r>
            <a:r>
              <a:rPr kumimoji="1" lang="en-US" altLang="ja-JP" sz="800" dirty="0" err="1">
                <a:latin typeface="Courier New" panose="02070309020205020404" pitchFamily="49" charset="0"/>
                <a:cs typeface="Courier New" panose="02070309020205020404" pitchFamily="49" charset="0"/>
              </a:rPr>
              <a:t>SupCam</a:t>
            </a:r>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Script_Update</a:t>
            </a:r>
            <a:r>
              <a:rPr kumimoji="1" lang="en-US" altLang="ja-JP" sz="800" dirty="0">
                <a:latin typeface="Courier New" panose="02070309020205020404" pitchFamily="49" charset="0"/>
                <a:cs typeface="Courier New" panose="02070309020205020404" pitchFamily="49" charset="0"/>
              </a:rPr>
              <a:t>=2013.02.02</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Script_Update</a:t>
            </a:r>
            <a:r>
              <a:rPr kumimoji="1" lang="en-US" altLang="ja-JP" sz="800" dirty="0">
                <a:latin typeface="Courier New" panose="02070309020205020404" pitchFamily="49" charset="0"/>
                <a:cs typeface="Courier New" panose="02070309020205020404" pitchFamily="49" charset="0"/>
              </a:rPr>
              <a:t>=2014.07.04</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Dispatcher_Version</a:t>
            </a:r>
            <a:r>
              <a:rPr kumimoji="1" lang="en-US" altLang="ja-JP" sz="800" dirty="0">
                <a:latin typeface="Courier New" panose="02070309020205020404" pitchFamily="49" charset="0"/>
                <a:cs typeface="Courier New" panose="02070309020205020404" pitchFamily="49" charset="0"/>
              </a:rPr>
              <a:t>=1.0</a:t>
            </a:r>
          </a:p>
          <a:p>
            <a:r>
              <a:rPr kumimoji="1" lang="en-US" altLang="ja-JP" sz="800" dirty="0">
                <a:latin typeface="Courier New" panose="02070309020205020404" pitchFamily="49" charset="0"/>
                <a:cs typeface="Courier New" panose="02070309020205020404" pitchFamily="49" charset="0"/>
              </a:rPr>
              <a:t>#             ESTIMATE=180</a:t>
            </a:r>
          </a:p>
          <a:p>
            <a:r>
              <a:rPr kumimoji="1" lang="en-US" altLang="ja-JP" sz="800" dirty="0">
                <a:latin typeface="Courier New" panose="02070309020205020404" pitchFamily="49" charset="0"/>
                <a:cs typeface="Courier New" panose="02070309020205020404" pitchFamily="49" charset="0"/>
              </a:rPr>
              <a:t>&lt;/Header&gt;</a:t>
            </a: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r>
              <a:rPr kumimoji="1" lang="en-US" altLang="ja-JP" sz="800" dirty="0">
                <a:latin typeface="Courier New" panose="02070309020205020404" pitchFamily="49" charset="0"/>
                <a:cs typeface="Courier New" panose="02070309020205020404" pitchFamily="49" charset="0"/>
              </a:rPr>
              <a:t>        DATASET_ID=DS000</a:t>
            </a:r>
          </a:p>
          <a:p>
            <a:r>
              <a:rPr kumimoji="1" lang="en-US" altLang="ja-JP" sz="800" dirty="0">
                <a:latin typeface="Courier New" panose="02070309020205020404" pitchFamily="49" charset="0"/>
                <a:cs typeface="Courier New" panose="02070309020205020404" pitchFamily="49" charset="0"/>
              </a:rPr>
              <a:t>        RA=!STATS.RA</a:t>
            </a:r>
          </a:p>
          <a:p>
            <a:r>
              <a:rPr kumimoji="1" lang="en-US" altLang="ja-JP" sz="800" dirty="0">
                <a:latin typeface="Courier New" panose="02070309020205020404" pitchFamily="49" charset="0"/>
                <a:cs typeface="Courier New" panose="02070309020205020404" pitchFamily="49" charset="0"/>
              </a:rPr>
              <a:t>        DEC=!STATS.DEC</a:t>
            </a:r>
          </a:p>
          <a:p>
            <a:r>
              <a:rPr kumimoji="1" lang="en-US" altLang="ja-JP" sz="800" dirty="0">
                <a:latin typeface="Courier New" panose="02070309020205020404" pitchFamily="49" charset="0"/>
                <a:cs typeface="Courier New" panose="02070309020205020404" pitchFamily="49" charset="0"/>
              </a:rPr>
              <a:t>        EQUINOX=!STATS.EQUINOX</a:t>
            </a:r>
          </a:p>
          <a:p>
            <a:r>
              <a:rPr kumimoji="1" lang="en-US" altLang="ja-JP" sz="800" dirty="0">
                <a:latin typeface="Courier New" panose="02070309020205020404" pitchFamily="49" charset="0"/>
                <a:cs typeface="Courier New" panose="02070309020205020404" pitchFamily="49" charset="0"/>
              </a:rPr>
              <a:t>        INSROT_PA=!TSCL.INSROTPA_PF</a:t>
            </a:r>
          </a:p>
          <a:p>
            <a:r>
              <a:rPr kumimoji="1" lang="en-US" altLang="ja-JP" sz="800" dirty="0">
                <a:latin typeface="Courier New" panose="02070309020205020404" pitchFamily="49" charset="0"/>
                <a:cs typeface="Courier New" panose="02070309020205020404" pitchFamily="49" charset="0"/>
              </a:rPr>
              <a:t>        OFFSET_RA=0</a:t>
            </a:r>
          </a:p>
          <a:p>
            <a:r>
              <a:rPr kumimoji="1" lang="en-US" altLang="ja-JP" sz="800" dirty="0">
                <a:latin typeface="Courier New" panose="02070309020205020404" pitchFamily="49" charset="0"/>
                <a:cs typeface="Courier New" panose="02070309020205020404" pitchFamily="49" charset="0"/>
              </a:rPr>
              <a:t>        OFFSET_DEC=0</a:t>
            </a:r>
          </a:p>
          <a:p>
            <a:r>
              <a:rPr kumimoji="1" lang="en-US" altLang="ja-JP" sz="800" dirty="0">
                <a:latin typeface="Courier New" panose="02070309020205020404" pitchFamily="49" charset="0"/>
                <a:cs typeface="Courier New" panose="02070309020205020404" pitchFamily="49" charset="0"/>
              </a:rPr>
              <a:t>        OBJECT=DUMMY</a:t>
            </a:r>
          </a:p>
          <a:p>
            <a:r>
              <a:rPr kumimoji="1" lang="en-US" altLang="ja-JP" sz="800" dirty="0">
                <a:latin typeface="Courier New" panose="02070309020205020404" pitchFamily="49" charset="0"/>
                <a:cs typeface="Courier New" panose="02070309020205020404" pitchFamily="49" charset="0"/>
              </a:rPr>
              <a:t>        Z=!TSCL.Z</a:t>
            </a:r>
          </a:p>
          <a:p>
            <a:r>
              <a:rPr kumimoji="1" lang="en-US" altLang="ja-JP" sz="800" dirty="0">
                <a:latin typeface="Courier New" panose="02070309020205020404" pitchFamily="49" charset="0"/>
                <a:cs typeface="Courier New" panose="02070309020205020404" pitchFamily="49" charset="0"/>
              </a:rPr>
              <a:t>        FILTER=NOP</a:t>
            </a:r>
          </a:p>
          <a:p>
            <a:r>
              <a:rPr kumimoji="1" lang="en-US" altLang="ja-JP" sz="800" dirty="0">
                <a:latin typeface="Courier New" panose="02070309020205020404" pitchFamily="49" charset="0"/>
                <a:cs typeface="Courier New" panose="02070309020205020404" pitchFamily="49" charset="0"/>
              </a:rPr>
              <a:t>        FILE=NOP</a:t>
            </a: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r>
              <a:rPr kumimoji="1" lang="en-US" altLang="ja-JP" sz="800" dirty="0">
                <a:latin typeface="Courier New" panose="02070309020205020404" pitchFamily="49" charset="0"/>
                <a:cs typeface="Courier New" panose="02070309020205020404" pitchFamily="49" charset="0"/>
              </a:rPr>
              <a:t>&lt;Command&gt;</a:t>
            </a:r>
          </a:p>
          <a:p>
            <a:r>
              <a:rPr kumimoji="1" lang="en-US" altLang="ja-JP" sz="800" dirty="0">
                <a:latin typeface="Courier New" panose="02070309020205020404" pitchFamily="49" charset="0"/>
                <a:cs typeface="Courier New" panose="02070309020205020404" pitchFamily="49" charset="0"/>
              </a:rPr>
              <a:t>:START</a:t>
            </a:r>
          </a:p>
          <a:p>
            <a:r>
              <a:rPr kumimoji="1" lang="en-US" altLang="ja-JP" sz="800" dirty="0">
                <a:latin typeface="Courier New" panose="02070309020205020404" pitchFamily="49" charset="0"/>
                <a:cs typeface="Courier New" panose="02070309020205020404" pitchFamily="49" charset="0"/>
              </a:rPr>
              <a:t>:MAIN_START</a:t>
            </a:r>
          </a:p>
          <a:p>
            <a:r>
              <a:rPr kumimoji="1" lang="en-US" altLang="ja-JP" sz="800" dirty="0">
                <a:latin typeface="Courier New" panose="02070309020205020404" pitchFamily="49" charset="0"/>
                <a:cs typeface="Courier New" panose="02070309020205020404" pitchFamily="49" charset="0"/>
              </a:rPr>
              <a: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AG off</a:t>
            </a:r>
          </a:p>
          <a:p>
            <a:r>
              <a:rPr kumimoji="1" lang="en-US" altLang="ja-JP" sz="800" dirty="0">
                <a:latin typeface="Courier New" panose="02070309020205020404" pitchFamily="49" charset="0"/>
                <a:cs typeface="Courier New" panose="02070309020205020404" pitchFamily="49" charset="0"/>
              </a:rPr>
              <a: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EXEC TSC AG_TRACKING MOTOR=OFF ;</a:t>
            </a:r>
          </a:p>
          <a:p>
            <a:endParaRPr kumimoji="1" lang="en-US" altLang="ja-JP" sz="800" dirty="0">
              <a:latin typeface="Courier New" panose="02070309020205020404" pitchFamily="49" charset="0"/>
              <a:cs typeface="Courier New" panose="02070309020205020404" pitchFamily="49" charset="0"/>
            </a:endParaRP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*Set INFO3="Target : $OBJECT"</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=HSC ObsInfo1="</a:t>
            </a:r>
            <a:r>
              <a:rPr kumimoji="1" lang="en-US" altLang="ja-JP" sz="800" dirty="0" err="1">
                <a:latin typeface="Courier New" panose="02070309020205020404" pitchFamily="49" charset="0"/>
                <a:cs typeface="Courier New" panose="02070309020205020404" pitchFamily="49" charset="0"/>
              </a:rPr>
              <a:t>SetupField</a:t>
            </a:r>
            <a:r>
              <a:rPr kumimoji="1" lang="en-US" altLang="ja-JP" sz="800" dirty="0">
                <a:latin typeface="Courier New" panose="02070309020205020404" pitchFamily="49" charset="0"/>
                <a:cs typeface="Courier New" panose="02070309020205020404" pitchFamily="49" charset="0"/>
              </a:rPr>
              <a:t>  :  No Guiding / No Dithering" ObsInfo2=Clear ObsInfo3=$INFO3 ObsInfo4=Clear ObsInfo5=Clear , </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calculate pointing</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*IF "$FILE" == "NOP"</a:t>
            </a:r>
          </a:p>
          <a:p>
            <a:r>
              <a:rPr kumimoji="1" lang="en-US" altLang="ja-JP" sz="800" dirty="0">
                <a:latin typeface="Courier New" panose="02070309020205020404" pitchFamily="49" charset="0"/>
                <a:cs typeface="Courier New" panose="02070309020205020404" pitchFamily="49" charset="0"/>
              </a:rPr>
              <a:t>        EXEC OBS CONVSECRADEC RASEC=$OFFSET_RA DECSEC=$OFFSET_DEC RABASE=$RA DECBASE=$DEC ;</a:t>
            </a:r>
          </a:p>
          <a:p>
            <a:r>
              <a:rPr kumimoji="1" lang="en-US" altLang="ja-JP" sz="800" dirty="0">
                <a:latin typeface="Courier New" panose="02070309020205020404" pitchFamily="49" charset="0"/>
                <a:cs typeface="Courier New" panose="02070309020205020404" pitchFamily="49" charset="0"/>
              </a:rPr>
              <a:t>        EXEC OBS CALC_RADEC MODE=PLUS RABASE=$RA DECBASE=$DEC RAOFFSET=!STATOBS.RARELOUT DECOFFSET=!STATOBS.DECRELOUT ;</a:t>
            </a:r>
          </a:p>
          <a:p>
            <a:r>
              <a:rPr kumimoji="1" lang="en-US" altLang="ja-JP" sz="800" dirty="0">
                <a:latin typeface="Courier New" panose="02070309020205020404" pitchFamily="49" charset="0"/>
                <a:cs typeface="Courier New" panose="02070309020205020404" pitchFamily="49" charset="0"/>
              </a:rPr>
              <a:t>        EXEC TSC INSROT_PF TELESCOPE=LINK COORD=ABS POSITION=$INSROT_PA ; </a:t>
            </a:r>
          </a:p>
          <a:p>
            <a:r>
              <a:rPr kumimoji="1" lang="en-US" altLang="ja-JP" sz="800" dirty="0">
                <a:latin typeface="Courier New" panose="02070309020205020404" pitchFamily="49" charset="0"/>
                <a:cs typeface="Courier New" panose="02070309020205020404" pitchFamily="49" charset="0"/>
              </a:rPr>
              <a:t>        EXEC TSC TELDRIVE COORD=ABS RA=!STATOBS.RACALCOUT DEC=!STATOBS.DECCALCOUT EQUINOX=$EQUINOX ,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=HSC ObsInfo2="Slewing Telescope" , </a:t>
            </a:r>
          </a:p>
          <a:p>
            <a:r>
              <a:rPr kumimoji="1" lang="en-US" altLang="ja-JP" sz="800" dirty="0">
                <a:latin typeface="Courier New" panose="02070309020205020404" pitchFamily="49" charset="0"/>
                <a:cs typeface="Courier New" panose="02070309020205020404" pitchFamily="49" charset="0"/>
              </a:rPr>
              <a:t>*ELSE</a:t>
            </a:r>
          </a:p>
          <a:p>
            <a:r>
              <a:rPr kumimoji="1" lang="en-US" altLang="ja-JP" sz="800" dirty="0">
                <a:latin typeface="Courier New" panose="02070309020205020404" pitchFamily="49" charset="0"/>
                <a:cs typeface="Courier New" panose="02070309020205020404" pitchFamily="49" charset="0"/>
              </a:rPr>
              <a:t>        EXEC TSC INSROT_PF TELESCOPE=LINK COORD=ABS POSITION=$INSROT_PA ;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=HSC ObsInfo2="Slewing Telescope" ObsInfo4="Non Sidereal Tracking" , </a:t>
            </a:r>
          </a:p>
          <a:p>
            <a:r>
              <a:rPr kumimoji="1" lang="en-US" altLang="ja-JP" sz="800" dirty="0">
                <a:latin typeface="Courier New" panose="02070309020205020404" pitchFamily="49" charset="0"/>
                <a:cs typeface="Courier New" panose="02070309020205020404" pitchFamily="49" charset="0"/>
              </a:rPr>
              <a:t>        EXEC TSC TELDRIVE COORD=FILE TARGET=$FILE DIRECTION=TSC ; </a:t>
            </a:r>
          </a:p>
          <a:p>
            <a:r>
              <a:rPr kumimoji="1" lang="en-US" altLang="ja-JP" sz="800" dirty="0">
                <a:latin typeface="Courier New" panose="02070309020205020404" pitchFamily="49" charset="0"/>
                <a:cs typeface="Courier New" panose="02070309020205020404" pitchFamily="49" charset="0"/>
              </a:rPr>
              <a:t>        EXEC OBS CONVSECRADEC RASEC=$OFFSET_RA DECSEC=$OFFSET_DEC RABASE=!STATS.RA DECBASE=!STATS.DEC ;</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TELDRIVE_Offset</a:t>
            </a:r>
            <a:r>
              <a:rPr kumimoji="1" lang="en-US" altLang="ja-JP" sz="800" dirty="0">
                <a:latin typeface="Courier New" panose="02070309020205020404" pitchFamily="49" charset="0"/>
                <a:cs typeface="Courier New" panose="02070309020205020404" pitchFamily="49" charset="0"/>
              </a:rPr>
              <a:t> COORD=ABS RA=!STATOBS.RARELOUT DEC=!STATOBS.DECRELOUT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TelFocus</a:t>
            </a:r>
            <a:r>
              <a:rPr kumimoji="1" lang="en-US" altLang="ja-JP" sz="800" dirty="0">
                <a:latin typeface="Courier New" panose="02070309020205020404" pitchFamily="49" charset="0"/>
                <a:cs typeface="Courier New" panose="02070309020205020404" pitchFamily="49" charset="0"/>
              </a:rPr>
              <a:t> Motor=on Coord=TSC </a:t>
            </a:r>
            <a:r>
              <a:rPr kumimoji="1" lang="en-US" altLang="ja-JP" sz="800" dirty="0" err="1">
                <a:latin typeface="Courier New" panose="02070309020205020404" pitchFamily="49" charset="0"/>
                <a:cs typeface="Courier New" panose="02070309020205020404" pitchFamily="49" charset="0"/>
              </a:rPr>
              <a:t>F_Select</a:t>
            </a:r>
            <a:r>
              <a:rPr kumimoji="1" lang="en-US" altLang="ja-JP" sz="800" dirty="0">
                <a:latin typeface="Courier New" panose="02070309020205020404" pitchFamily="49" charset="0"/>
                <a:cs typeface="Courier New" panose="02070309020205020404" pitchFamily="49" charset="0"/>
              </a:rPr>
              <a:t>=P_OPT2 Z=$Z ;</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chceck</a:t>
            </a:r>
            <a:r>
              <a:rPr kumimoji="1" lang="en-US" altLang="ja-JP" sz="800" dirty="0">
                <a:latin typeface="Courier New" panose="02070309020205020404" pitchFamily="49" charset="0"/>
                <a:cs typeface="Courier New" panose="02070309020205020404" pitchFamily="49" charset="0"/>
              </a:rPr>
              <a:t> status</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=HSC ObsInfo2="Waiting for Rotator/Focus/</a:t>
            </a:r>
            <a:r>
              <a:rPr kumimoji="1" lang="en-US" altLang="ja-JP" sz="800" dirty="0" err="1">
                <a:latin typeface="Courier New" panose="02070309020205020404" pitchFamily="49" charset="0"/>
                <a:cs typeface="Courier New" panose="02070309020205020404" pitchFamily="49" charset="0"/>
              </a:rPr>
              <a:t>WindScreen</a:t>
            </a:r>
            <a:r>
              <a:rPr kumimoji="1" lang="en-US" altLang="ja-JP" sz="800" dirty="0">
                <a:latin typeface="Courier New" panose="02070309020205020404" pitchFamily="49" charset="0"/>
                <a:cs typeface="Courier New" panose="02070309020205020404" pitchFamily="49" charset="0"/>
              </a:rPr>
              <a:t> to Settle" ,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Check_Status</a:t>
            </a:r>
            <a:r>
              <a:rPr kumimoji="1" lang="en-US" altLang="ja-JP" sz="800" dirty="0">
                <a:latin typeface="Courier New" panose="02070309020205020404" pitchFamily="49" charset="0"/>
                <a:cs typeface="Courier New" panose="02070309020205020404" pitchFamily="49" charset="0"/>
              </a:rPr>
              <a:t> Mode=AND Timeout=0360 N1=[STATS.ROTDIF_PF -0.005 +0.005]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Check_Status</a:t>
            </a:r>
            <a:r>
              <a:rPr kumimoji="1" lang="en-US" altLang="ja-JP" sz="800" dirty="0">
                <a:latin typeface="Courier New" panose="02070309020205020404" pitchFamily="49" charset="0"/>
                <a:cs typeface="Courier New" panose="02070309020205020404" pitchFamily="49" charset="0"/>
              </a:rPr>
              <a:t> Mode=AND Timeout=0030 N1=[STATL.ZDIF -0.005 0.005]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Check_Status</a:t>
            </a:r>
            <a:r>
              <a:rPr kumimoji="1" lang="en-US" altLang="ja-JP" sz="800" dirty="0">
                <a:latin typeface="Courier New" panose="02070309020205020404" pitchFamily="49" charset="0"/>
                <a:cs typeface="Courier New" panose="02070309020205020404" pitchFamily="49" charset="0"/>
              </a:rPr>
              <a:t> Mode=AND Timeout=0720 N1=[STATL.WINDSDIF  -10.0 +0.5]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Check_Status</a:t>
            </a:r>
            <a:r>
              <a:rPr kumimoji="1" lang="en-US" altLang="ja-JP" sz="800" dirty="0">
                <a:latin typeface="Courier New" panose="02070309020205020404" pitchFamily="49" charset="0"/>
                <a:cs typeface="Courier New" panose="02070309020205020404" pitchFamily="49" charset="0"/>
              </a:rPr>
              <a:t> Mode=AND Timeout=0720 N1=[STATL.WINDSDIF_SIGN -0.5 +10.0]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=HSC ObsInfo2="Done" ;  </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:MAIN_END</a:t>
            </a:r>
          </a:p>
          <a:p>
            <a:r>
              <a:rPr kumimoji="1" lang="en-US" altLang="ja-JP" sz="800" dirty="0">
                <a:latin typeface="Courier New" panose="02070309020205020404" pitchFamily="49" charset="0"/>
                <a:cs typeface="Courier New" panose="02070309020205020404" pitchFamily="49" charset="0"/>
              </a:rPr>
              <a:t>:END</a:t>
            </a:r>
          </a:p>
          <a:p>
            <a:r>
              <a:rPr kumimoji="1" lang="en-US" altLang="ja-JP" sz="800" dirty="0">
                <a:latin typeface="Courier New" panose="02070309020205020404" pitchFamily="49" charset="0"/>
                <a:cs typeface="Courier New" panose="02070309020205020404" pitchFamily="49" charset="0"/>
              </a:rPr>
              <a:t>&lt;/Command&gt;</a:t>
            </a:r>
          </a:p>
        </p:txBody>
      </p:sp>
    </p:spTree>
    <p:extLst>
      <p:ext uri="{BB962C8B-B14F-4D97-AF65-F5344CB8AC3E}">
        <p14:creationId xmlns:p14="http://schemas.microsoft.com/office/powerpoint/2010/main" val="201722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90720"/>
          </a:xfrm>
        </p:spPr>
        <p:txBody>
          <a:bodyPr>
            <a:normAutofit/>
          </a:bodyPr>
          <a:lstStyle/>
          <a:p>
            <a:r>
              <a:rPr kumimoji="1" lang="en-US" altLang="ja-JP" sz="1600" dirty="0"/>
              <a:t>Function ID </a:t>
            </a:r>
            <a:r>
              <a:rPr lang="en-US" altLang="ja-JP" sz="1600" dirty="0"/>
              <a:t>1</a:t>
            </a:r>
            <a:r>
              <a:rPr kumimoji="1" lang="en-US" altLang="ja-JP" sz="1600" dirty="0"/>
              <a:t>: SetupField.sk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r>
              <a:rPr lang="en-US" altLang="ja-JP" sz="1600" dirty="0"/>
              <a:t>[Gen2] Display a message to Gen2 window saying “M2 Setup starting” (</a:t>
            </a:r>
            <a:r>
              <a:rPr lang="en-US" altLang="ja-JP" sz="1600" dirty="0">
                <a:latin typeface="Courier New" panose="02070309020205020404" pitchFamily="49" charset="0"/>
                <a:cs typeface="Courier New" panose="02070309020205020404" pitchFamily="49" charset="0"/>
              </a:rPr>
              <a:t>EXEC OBS SET_MESSAGE</a:t>
            </a:r>
            <a:r>
              <a:rPr lang="en-US" altLang="ja-JP" sz="1600" dirty="0"/>
              <a:t>)</a:t>
            </a:r>
          </a:p>
          <a:p>
            <a:pPr lvl="1"/>
            <a:r>
              <a:rPr kumimoji="1" lang="en-US" altLang="ja-JP" sz="1600" dirty="0"/>
              <a:t>[TSC] Send M2_SETUP command to TSC with parameters.</a:t>
            </a:r>
          </a:p>
          <a:p>
            <a:pPr lvl="2"/>
            <a:r>
              <a:rPr lang="en-US" altLang="ja-JP" sz="1000" dirty="0"/>
              <a:t>If “FOCI” is set to “NOP”, the explicitly specified values for each axes are used. Otherwise, TSC will set the Hexapod position to PFS nominal position.</a:t>
            </a:r>
          </a:p>
          <a:p>
            <a:pPr lvl="1"/>
            <a:r>
              <a:rPr lang="en-US" altLang="ja-JP" sz="1400" dirty="0"/>
              <a:t>[Gen2] Display a message to Gen2 window saying “M2 Setup done” (</a:t>
            </a:r>
            <a:r>
              <a:rPr lang="en-US" altLang="ja-JP" sz="1400" dirty="0">
                <a:latin typeface="Courier New" panose="02070309020205020404" pitchFamily="49" charset="0"/>
                <a:cs typeface="Courier New" panose="02070309020205020404" pitchFamily="49" charset="0"/>
              </a:rPr>
              <a:t>EXEC OBS SET_MESSAGE</a:t>
            </a:r>
            <a:r>
              <a:rPr lang="en-US" altLang="ja-JP" sz="1400" dirty="0"/>
              <a:t>)</a:t>
            </a:r>
          </a:p>
          <a:p>
            <a:pPr lvl="1"/>
            <a:endParaRPr kumimoji="1" lang="en-US" altLang="ja-JP" sz="1400" dirty="0"/>
          </a:p>
        </p:txBody>
      </p:sp>
    </p:spTree>
    <p:extLst>
      <p:ext uri="{BB962C8B-B14F-4D97-AF65-F5344CB8AC3E}">
        <p14:creationId xmlns:p14="http://schemas.microsoft.com/office/powerpoint/2010/main" val="259200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657427" y="180488"/>
            <a:ext cx="10877145" cy="795460"/>
          </a:xfrm>
        </p:spPr>
        <p:txBody>
          <a:bodyPr/>
          <a:lstStyle/>
          <a:p>
            <a:r>
              <a:rPr kumimoji="1" lang="en-US" altLang="ja-JP" dirty="0"/>
              <a:t>Function ID 2: </a:t>
            </a:r>
            <a:r>
              <a:rPr lang="en-US" altLang="ja-JP" dirty="0"/>
              <a:t>PFS</a:t>
            </a:r>
            <a:r>
              <a:rPr kumimoji="1" lang="en-US" altLang="ja-JP" dirty="0"/>
              <a:t>_POPT2_MOVE2.sk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5949462" cy="5632311"/>
          </a:xfrm>
        </p:spPr>
        <p:txBody>
          <a:bodyPr>
            <a:noAutofit/>
          </a:bodyPr>
          <a:lstStyle/>
          <a:p>
            <a:r>
              <a:rPr kumimoji="1" lang="en-US" altLang="ja-JP" sz="1600" dirty="0"/>
              <a:t>Header</a:t>
            </a:r>
          </a:p>
          <a:p>
            <a:pPr lvl="1"/>
            <a:r>
              <a:rPr kumimoji="1" lang="en-US" altLang="ja-JP" sz="1200" dirty="0"/>
              <a:t>SCRIPT_AUTHOR=</a:t>
            </a:r>
            <a:r>
              <a:rPr kumimoji="1" lang="en-US" altLang="ja-JP" sz="1200" dirty="0" err="1"/>
              <a:t>Moritani</a:t>
            </a:r>
            <a:endParaRPr kumimoji="1" lang="en-US" altLang="ja-JP" sz="1200" dirty="0"/>
          </a:p>
          <a:p>
            <a:pPr lvl="1"/>
            <a:r>
              <a:rPr kumimoji="1" lang="en-US" altLang="ja-JP" sz="1200" dirty="0"/>
              <a:t>SCRIPT_UPDATE=2018.10.19</a:t>
            </a:r>
          </a:p>
          <a:p>
            <a:pPr lvl="1"/>
            <a:r>
              <a:rPr kumimoji="1" lang="en-US" altLang="ja-JP" sz="1200" dirty="0"/>
              <a:t>OBE_ID=PFS</a:t>
            </a:r>
          </a:p>
          <a:p>
            <a:pPr lvl="1"/>
            <a:r>
              <a:rPr kumimoji="1" lang="en-US" altLang="ja-JP" sz="1200" dirty="0"/>
              <a:t>OBE_MODE=SPEC_ENG</a:t>
            </a:r>
          </a:p>
          <a:p>
            <a:r>
              <a:rPr kumimoji="1" lang="en-US" altLang="ja-JP" sz="1600" dirty="0"/>
              <a:t>Default parameters</a:t>
            </a:r>
          </a:p>
          <a:p>
            <a:pPr lvl="1"/>
            <a:r>
              <a:rPr lang="en-US" altLang="ja-JP" sz="1200" dirty="0"/>
              <a:t>SSYS=POPT2</a:t>
            </a:r>
          </a:p>
          <a:p>
            <a:pPr lvl="1"/>
            <a:r>
              <a:rPr lang="en-US" altLang="ja-JP" sz="1200" dirty="0"/>
              <a:t>COMP=NONE</a:t>
            </a:r>
          </a:p>
          <a:p>
            <a:pPr lvl="1"/>
            <a:r>
              <a:rPr kumimoji="1" lang="en-US" altLang="ja-JP" sz="1200" dirty="0"/>
              <a:t>X</a:t>
            </a:r>
            <a:r>
              <a:rPr lang="en-US" altLang="ja-JP" sz="1200" dirty="0"/>
              <a:t>=!TSCV.PF_OFF_X</a:t>
            </a:r>
          </a:p>
          <a:p>
            <a:pPr lvl="1"/>
            <a:r>
              <a:rPr kumimoji="1" lang="en-US" altLang="ja-JP" sz="1200" dirty="0"/>
              <a:t>Y=!TSCV.PF_OFF_Y</a:t>
            </a:r>
          </a:p>
          <a:p>
            <a:pPr lvl="1"/>
            <a:r>
              <a:rPr kumimoji="1" lang="en-US" altLang="ja-JP" sz="1200" dirty="0"/>
              <a:t>Z=!TSCV.PF_OFF_Z</a:t>
            </a:r>
          </a:p>
          <a:p>
            <a:pPr lvl="1"/>
            <a:r>
              <a:rPr kumimoji="1" lang="en-US" altLang="ja-JP" sz="1200" dirty="0"/>
              <a:t>TX=!TSCV.PF_OFF_TX</a:t>
            </a:r>
          </a:p>
          <a:p>
            <a:pPr lvl="1"/>
            <a:r>
              <a:rPr kumimoji="1" lang="en-US" altLang="ja-JP" sz="1200" dirty="0"/>
              <a:t>TY=!TSCV.PF_OFF_TY</a:t>
            </a:r>
          </a:p>
          <a:p>
            <a:pPr marL="457200" lvl="1" indent="0">
              <a:buNone/>
            </a:pPr>
            <a:r>
              <a:rPr lang="en-US" altLang="ja-JP" sz="1200" dirty="0"/>
              <a:t>(Below are for ADC mode)</a:t>
            </a:r>
          </a:p>
          <a:p>
            <a:pPr lvl="1"/>
            <a:r>
              <a:rPr lang="en-US" altLang="ja-JP" sz="1200" dirty="0"/>
              <a:t>MMODE=MM</a:t>
            </a:r>
          </a:p>
          <a:p>
            <a:pPr lvl="1"/>
            <a:r>
              <a:rPr lang="en-US" altLang="ja-JP" sz="1200" dirty="0"/>
              <a:t>EL=@status</a:t>
            </a:r>
          </a:p>
          <a:p>
            <a:pPr lvl="1"/>
            <a:r>
              <a:rPr lang="en-US" altLang="ja-JP" sz="1200" dirty="0"/>
              <a:t>E0=0.0027</a:t>
            </a:r>
          </a:p>
          <a:p>
            <a:pPr lvl="1"/>
            <a:r>
              <a:rPr lang="en-US" altLang="ja-JP" sz="1200" dirty="0"/>
              <a:t>  E1=12.6755</a:t>
            </a:r>
          </a:p>
          <a:p>
            <a:pPr lvl="1"/>
            <a:r>
              <a:rPr lang="en-US" altLang="ja-JP" sz="1200" dirty="0"/>
              <a:t>  E2=-0.0992</a:t>
            </a:r>
          </a:p>
          <a:p>
            <a:pPr lvl="1"/>
            <a:r>
              <a:rPr lang="en-US" altLang="ja-JP" sz="1200" dirty="0"/>
              <a:t>  E3=0.2141</a:t>
            </a:r>
          </a:p>
          <a:p>
            <a:pPr lvl="1"/>
            <a:r>
              <a:rPr lang="en-US" altLang="ja-JP" sz="1200" dirty="0"/>
              <a:t>  E4=-0.0901</a:t>
            </a:r>
          </a:p>
          <a:p>
            <a:r>
              <a:rPr lang="en-US" altLang="ja-JP" sz="1600" dirty="0"/>
              <a:t>TBD</a:t>
            </a:r>
          </a:p>
          <a:p>
            <a:pPr lvl="1"/>
            <a:r>
              <a:rPr lang="en-US" altLang="ja-JP" sz="1200" dirty="0"/>
              <a:t>The</a:t>
            </a:r>
            <a:r>
              <a:rPr kumimoji="1" lang="en-US" altLang="ja-JP" sz="1200" dirty="0"/>
              <a:t> nominal position for PFI should be stored in TSC. It is called </a:t>
            </a:r>
            <a:r>
              <a:rPr lang="en-US" altLang="ja-JP" sz="1200" dirty="0"/>
              <a:t>when “FOCI” is set to “PFS”</a:t>
            </a:r>
            <a:endParaRPr kumimoji="1" lang="en-US" altLang="ja-JP" sz="1200" dirty="0"/>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755422"/>
          </a:xfrm>
          <a:prstGeom prst="rect">
            <a:avLst/>
          </a:prstGeom>
          <a:noFill/>
          <a:ln>
            <a:solidFill>
              <a:schemeClr val="tx1"/>
            </a:solidFill>
          </a:ln>
        </p:spPr>
        <p:txBody>
          <a:bodyPr wrap="square" rtlCol="0">
            <a:spAutoFit/>
          </a:bodyPr>
          <a:lstStyle/>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 POpt2 Movement (Hexapod or ADC)</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a:t>
            </a:r>
          </a:p>
          <a:p>
            <a:r>
              <a:rPr kumimoji="1" lang="en-US" altLang="ja-JP" sz="800" dirty="0">
                <a:latin typeface="Courier New" panose="02070309020205020404" pitchFamily="49" charset="0"/>
                <a:cs typeface="Courier New" panose="02070309020205020404" pitchFamily="49" charset="0"/>
              </a:rPr>
              <a:t>:Header</a:t>
            </a:r>
          </a:p>
          <a:p>
            <a:r>
              <a:rPr kumimoji="1" lang="en-US" altLang="ja-JP" sz="800" dirty="0">
                <a:latin typeface="Courier New" panose="02070309020205020404" pitchFamily="49" charset="0"/>
                <a:cs typeface="Courier New" panose="02070309020205020404" pitchFamily="49" charset="0"/>
              </a:rPr>
              <a:t>    SCRIPT_AUTHOR=</a:t>
            </a:r>
            <a:r>
              <a:rPr kumimoji="1" lang="en-US" altLang="ja-JP" sz="800" dirty="0" err="1">
                <a:latin typeface="Courier New" panose="02070309020205020404" pitchFamily="49" charset="0"/>
                <a:cs typeface="Courier New" panose="02070309020205020404" pitchFamily="49" charset="0"/>
              </a:rPr>
              <a:t>Moritani</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SCRIPT_UPDATE=2018.10.19</a:t>
            </a:r>
          </a:p>
          <a:p>
            <a:r>
              <a:rPr kumimoji="1" lang="en-US" altLang="ja-JP" sz="800" dirty="0">
                <a:latin typeface="Courier New" panose="02070309020205020404" pitchFamily="49" charset="0"/>
                <a:cs typeface="Courier New" panose="02070309020205020404" pitchFamily="49" charset="0"/>
              </a:rPr>
              <a:t>    OBE_ID=PFS</a:t>
            </a:r>
          </a:p>
          <a:p>
            <a:r>
              <a:rPr kumimoji="1" lang="en-US" altLang="ja-JP" sz="800" dirty="0">
                <a:latin typeface="Courier New" panose="02070309020205020404" pitchFamily="49" charset="0"/>
                <a:cs typeface="Courier New" panose="02070309020205020404" pitchFamily="49" charset="0"/>
              </a:rPr>
              <a:t>    OBE_MODE=SPEC_ENG</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:Parameter</a:t>
            </a:r>
          </a:p>
          <a:p>
            <a:r>
              <a:rPr kumimoji="1" lang="en-US" altLang="ja-JP" sz="800" dirty="0">
                <a:latin typeface="Courier New" panose="02070309020205020404" pitchFamily="49" charset="0"/>
                <a:cs typeface="Courier New" panose="02070309020205020404" pitchFamily="49" charset="0"/>
              </a:rPr>
              <a:t># for PFS</a:t>
            </a:r>
          </a:p>
          <a:p>
            <a:r>
              <a:rPr kumimoji="1" lang="en-US" altLang="ja-JP" sz="800" dirty="0">
                <a:latin typeface="Courier New" panose="02070309020205020404" pitchFamily="49" charset="0"/>
                <a:cs typeface="Courier New" panose="02070309020205020404" pitchFamily="49" charset="0"/>
              </a:rPr>
              <a:t>  SSYS=POPT2</a:t>
            </a:r>
          </a:p>
          <a:p>
            <a:r>
              <a:rPr kumimoji="1" lang="en-US" altLang="ja-JP" sz="800" dirty="0">
                <a:latin typeface="Courier New" panose="02070309020205020404" pitchFamily="49" charset="0"/>
                <a:cs typeface="Courier New" panose="02070309020205020404" pitchFamily="49" charset="0"/>
              </a:rPr>
              <a:t># component to move (HEXAPOD or ADC)</a:t>
            </a:r>
          </a:p>
          <a:p>
            <a:r>
              <a:rPr kumimoji="1" lang="en-US" altLang="ja-JP" sz="800" dirty="0">
                <a:latin typeface="Courier New" panose="02070309020205020404" pitchFamily="49" charset="0"/>
                <a:cs typeface="Courier New" panose="02070309020205020404" pitchFamily="49" charset="0"/>
              </a:rPr>
              <a:t>  COMP=NONE</a:t>
            </a:r>
          </a:p>
          <a:p>
            <a:r>
              <a:rPr kumimoji="1" lang="en-US" altLang="ja-JP" sz="800" dirty="0">
                <a:latin typeface="Courier New" panose="02070309020205020404" pitchFamily="49" charset="0"/>
                <a:cs typeface="Courier New" panose="02070309020205020404" pitchFamily="49" charset="0"/>
              </a:rPr>
              <a:t># Hexapod movement</a:t>
            </a:r>
          </a:p>
          <a:p>
            <a:r>
              <a:rPr kumimoji="1" lang="en-US" altLang="ja-JP" sz="800" dirty="0">
                <a:latin typeface="Courier New" panose="02070309020205020404" pitchFamily="49" charset="0"/>
                <a:cs typeface="Courier New" panose="02070309020205020404" pitchFamily="49" charset="0"/>
              </a:rPr>
              <a:t>  X=!TSCV.PF_OFF_X</a:t>
            </a:r>
          </a:p>
          <a:p>
            <a:r>
              <a:rPr kumimoji="1" lang="en-US" altLang="ja-JP" sz="800" dirty="0">
                <a:latin typeface="Courier New" panose="02070309020205020404" pitchFamily="49" charset="0"/>
                <a:cs typeface="Courier New" panose="02070309020205020404" pitchFamily="49" charset="0"/>
              </a:rPr>
              <a:t>  Y=!TSCV.PF_OFF_Y</a:t>
            </a:r>
          </a:p>
          <a:p>
            <a:r>
              <a:rPr kumimoji="1" lang="en-US" altLang="ja-JP" sz="800" dirty="0">
                <a:latin typeface="Courier New" panose="02070309020205020404" pitchFamily="49" charset="0"/>
                <a:cs typeface="Courier New" panose="02070309020205020404" pitchFamily="49" charset="0"/>
              </a:rPr>
              <a:t>  Z=!TSCV.PF_OFF_Z</a:t>
            </a:r>
          </a:p>
          <a:p>
            <a:r>
              <a:rPr kumimoji="1" lang="en-US" altLang="ja-JP" sz="800" dirty="0">
                <a:latin typeface="Courier New" panose="02070309020205020404" pitchFamily="49" charset="0"/>
                <a:cs typeface="Courier New" panose="02070309020205020404" pitchFamily="49" charset="0"/>
              </a:rPr>
              <a:t>  TX=!TSCV.PF_OFF_TX</a:t>
            </a:r>
          </a:p>
          <a:p>
            <a:r>
              <a:rPr kumimoji="1" lang="en-US" altLang="ja-JP" sz="800" dirty="0">
                <a:latin typeface="Courier New" panose="02070309020205020404" pitchFamily="49" charset="0"/>
                <a:cs typeface="Courier New" panose="02070309020205020404" pitchFamily="49" charset="0"/>
              </a:rPr>
              <a:t>  TY=!TSCV.PF_OFF_TY</a:t>
            </a:r>
          </a:p>
          <a:p>
            <a:r>
              <a:rPr kumimoji="1" lang="en-US" altLang="ja-JP" sz="800" dirty="0">
                <a:latin typeface="Courier New" panose="02070309020205020404" pitchFamily="49" charset="0"/>
                <a:cs typeface="Courier New" panose="02070309020205020404" pitchFamily="49" charset="0"/>
              </a:rPr>
              <a:t># ADC movement</a:t>
            </a:r>
          </a:p>
          <a:p>
            <a:r>
              <a:rPr kumimoji="1" lang="en-US" altLang="ja-JP" sz="800" dirty="0">
                <a:latin typeface="Courier New" panose="02070309020205020404" pitchFamily="49" charset="0"/>
                <a:cs typeface="Courier New" panose="02070309020205020404" pitchFamily="49" charset="0"/>
              </a:rPr>
              <a:t>## movement select by El. (EL) or Position in mm (MM)</a:t>
            </a:r>
          </a:p>
          <a:p>
            <a:r>
              <a:rPr kumimoji="1" lang="en-US" altLang="ja-JP" sz="800" dirty="0">
                <a:latin typeface="Courier New" panose="02070309020205020404" pitchFamily="49" charset="0"/>
                <a:cs typeface="Courier New" panose="02070309020205020404" pitchFamily="49" charset="0"/>
              </a:rPr>
              <a:t>  MMODE=MM</a:t>
            </a:r>
          </a:p>
          <a:p>
            <a:r>
              <a:rPr kumimoji="1" lang="en-US" altLang="ja-JP" sz="800" dirty="0">
                <a:latin typeface="Courier New" panose="02070309020205020404" pitchFamily="49" charset="0"/>
                <a:cs typeface="Courier New" panose="02070309020205020404" pitchFamily="49" charset="0"/>
              </a:rPr>
              <a:t>## Elevation</a:t>
            </a:r>
          </a:p>
          <a:p>
            <a:r>
              <a:rPr kumimoji="1" lang="en-US" altLang="ja-JP" sz="800" dirty="0">
                <a:latin typeface="Courier New" panose="02070309020205020404" pitchFamily="49" charset="0"/>
                <a:cs typeface="Courier New" panose="02070309020205020404" pitchFamily="49" charset="0"/>
              </a:rPr>
              <a:t>  EL=@status</a:t>
            </a:r>
          </a:p>
          <a:p>
            <a:r>
              <a:rPr kumimoji="1" lang="en-US" altLang="ja-JP" sz="800" dirty="0">
                <a:latin typeface="Courier New" panose="02070309020205020404" pitchFamily="49" charset="0"/>
                <a:cs typeface="Courier New" panose="02070309020205020404" pitchFamily="49" charset="0"/>
              </a:rPr>
              <a:t>## Coefficients of ADC position</a:t>
            </a:r>
          </a:p>
          <a:p>
            <a:r>
              <a:rPr kumimoji="1" lang="en-US" altLang="ja-JP" sz="800" dirty="0">
                <a:latin typeface="Courier New" panose="02070309020205020404" pitchFamily="49" charset="0"/>
                <a:cs typeface="Courier New" panose="02070309020205020404" pitchFamily="49" charset="0"/>
              </a:rPr>
              <a:t>  E0=0.0027</a:t>
            </a:r>
          </a:p>
          <a:p>
            <a:r>
              <a:rPr kumimoji="1" lang="en-US" altLang="ja-JP" sz="800" dirty="0">
                <a:latin typeface="Courier New" panose="02070309020205020404" pitchFamily="49" charset="0"/>
                <a:cs typeface="Courier New" panose="02070309020205020404" pitchFamily="49" charset="0"/>
              </a:rPr>
              <a:t>  E1=12.6755</a:t>
            </a:r>
          </a:p>
          <a:p>
            <a:r>
              <a:rPr kumimoji="1" lang="en-US" altLang="ja-JP" sz="800" dirty="0">
                <a:latin typeface="Courier New" panose="02070309020205020404" pitchFamily="49" charset="0"/>
                <a:cs typeface="Courier New" panose="02070309020205020404" pitchFamily="49" charset="0"/>
              </a:rPr>
              <a:t>  E2=-0.0992</a:t>
            </a:r>
          </a:p>
          <a:p>
            <a:r>
              <a:rPr kumimoji="1" lang="en-US" altLang="ja-JP" sz="800" dirty="0">
                <a:latin typeface="Courier New" panose="02070309020205020404" pitchFamily="49" charset="0"/>
                <a:cs typeface="Courier New" panose="02070309020205020404" pitchFamily="49" charset="0"/>
              </a:rPr>
              <a:t>  E3=0.2141</a:t>
            </a:r>
          </a:p>
          <a:p>
            <a:r>
              <a:rPr kumimoji="1" lang="en-US" altLang="ja-JP" sz="800" dirty="0">
                <a:latin typeface="Courier New" panose="02070309020205020404" pitchFamily="49" charset="0"/>
                <a:cs typeface="Courier New" panose="02070309020205020404" pitchFamily="49" charset="0"/>
              </a:rPr>
              <a:t>  E4=-0.0901</a:t>
            </a:r>
          </a:p>
          <a:p>
            <a:r>
              <a:rPr kumimoji="1" lang="en-US" altLang="ja-JP" sz="800" dirty="0">
                <a:latin typeface="Courier New" panose="02070309020205020404" pitchFamily="49" charset="0"/>
                <a:cs typeface="Courier New" panose="02070309020205020404" pitchFamily="49" charset="0"/>
              </a:rPr>
              <a:t>## Input position</a:t>
            </a:r>
          </a:p>
          <a:p>
            <a:r>
              <a:rPr kumimoji="1" lang="en-US" altLang="ja-JP" sz="800" dirty="0">
                <a:latin typeface="Courier New" panose="02070309020205020404" pitchFamily="49" charset="0"/>
                <a:cs typeface="Courier New" panose="02070309020205020404" pitchFamily="49" charset="0"/>
              </a:rPr>
              <a:t>  POSIN=!STATL.ADCPF_POS</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:Command</a:t>
            </a:r>
          </a:p>
          <a:p>
            <a:r>
              <a:rPr kumimoji="1" lang="en-US" altLang="ja-JP" sz="800" dirty="0">
                <a:latin typeface="Courier New" panose="02070309020205020404" pitchFamily="49" charset="0"/>
                <a:cs typeface="Courier New" panose="02070309020205020404" pitchFamily="49" charset="0"/>
              </a:rPr>
              <a:t>:start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from "math" import pow</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a:t>
            </a:r>
            <a:r>
              <a:rPr kumimoji="1" lang="en-US" altLang="ja-JP" sz="800" dirty="0" err="1">
                <a:latin typeface="Courier New" panose="02070309020205020404" pitchFamily="49" charset="0"/>
                <a:cs typeface="Courier New" panose="02070309020205020404" pitchFamily="49" charset="0"/>
              </a:rPr>
              <a:t>main_start</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*IF "$COMP" == "HEXAPOD"</a:t>
            </a:r>
          </a:p>
          <a:p>
            <a:r>
              <a:rPr kumimoji="1" lang="en-US" altLang="ja-JP" sz="800" dirty="0">
                <a:latin typeface="Courier New" panose="02070309020205020404" pitchFamily="49" charset="0"/>
                <a:cs typeface="Courier New" panose="02070309020205020404" pitchFamily="49" charset="0"/>
              </a:rPr>
              <a:t>    EXEC TSC TUDRIVE MOTOR=ON X=$X Y=$Y Z=$Z TX=$TX TY=$TY;</a:t>
            </a:r>
          </a:p>
          <a:p>
            <a:r>
              <a:rPr kumimoji="1" lang="en-US" altLang="ja-JP" sz="800" dirty="0">
                <a:latin typeface="Courier New" panose="02070309020205020404" pitchFamily="49" charset="0"/>
                <a:cs typeface="Courier New" panose="02070309020205020404" pitchFamily="49" charset="0"/>
              </a:rPr>
              <a:t>*ENDIF</a:t>
            </a:r>
          </a:p>
          <a:p>
            <a:endParaRPr kumimoji="1" lang="ja-JP" alt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8992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54025"/>
            <a:ext cx="10515600" cy="344805"/>
          </a:xfrm>
        </p:spPr>
        <p:txBody>
          <a:bodyPr>
            <a:normAutofit/>
          </a:bodyPr>
          <a:lstStyle/>
          <a:p>
            <a:r>
              <a:rPr kumimoji="1" lang="en-US" altLang="ja-JP" sz="1600" dirty="0"/>
              <a:t>Function ID 2: </a:t>
            </a:r>
            <a:r>
              <a:rPr lang="en-US" altLang="ja-JP" sz="1600" dirty="0"/>
              <a:t>PFS_POPT2_MOVE2</a:t>
            </a:r>
            <a:r>
              <a:rPr kumimoji="1" lang="en-US" altLang="ja-JP" sz="1600" dirty="0"/>
              <a:t>.sk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6692630" y="1045200"/>
            <a:ext cx="5308496" cy="5632311"/>
          </a:xfrm>
        </p:spPr>
        <p:txBody>
          <a:bodyPr>
            <a:noAutofit/>
          </a:bodyPr>
          <a:lstStyle/>
          <a:p>
            <a:r>
              <a:rPr kumimoji="1" lang="en-US" altLang="ja-JP" sz="2000" dirty="0"/>
              <a:t>Operational sequence</a:t>
            </a:r>
          </a:p>
          <a:p>
            <a:pPr lvl="1"/>
            <a:r>
              <a:rPr lang="en-US" altLang="ja-JP" sz="1600" dirty="0"/>
              <a:t>[Gen2] Display a message to Gen2 window</a:t>
            </a:r>
          </a:p>
          <a:p>
            <a:pPr lvl="2"/>
            <a:r>
              <a:rPr lang="en-US" altLang="ja-JP" sz="1200" dirty="0"/>
              <a:t> “M2 Setup starting”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r>
              <a:rPr kumimoji="1" lang="en-US" altLang="ja-JP" sz="1600" dirty="0"/>
              <a:t>[TSC] Send M2_SETUP command to TSC with parameters.</a:t>
            </a:r>
          </a:p>
          <a:p>
            <a:pPr lvl="2"/>
            <a:r>
              <a:rPr lang="en-US" altLang="ja-JP" sz="1200" dirty="0"/>
              <a:t>If “FOCI” is set to “NOP”, the explicitly specified values for each axes are used. Otherwise, TSC will set the Hexapod position to PFS nominal position.</a:t>
            </a:r>
          </a:p>
          <a:p>
            <a:pPr lvl="2"/>
            <a:r>
              <a:rPr lang="en-US" altLang="ja-JP" sz="1200" dirty="0">
                <a:solidFill>
                  <a:srgbClr val="FF0000"/>
                </a:solidFill>
              </a:rPr>
              <a:t>Input parameters: </a:t>
            </a:r>
            <a:r>
              <a:rPr lang="en-US" altLang="ja-JP" sz="1200" dirty="0"/>
              <a:t>FOCI, X, Y, Z, TX, TY, TZ</a:t>
            </a:r>
          </a:p>
          <a:p>
            <a:pPr lvl="2"/>
            <a:r>
              <a:rPr lang="en-US" altLang="ja-JP" sz="1200" dirty="0">
                <a:solidFill>
                  <a:srgbClr val="FF0000"/>
                </a:solidFill>
              </a:rPr>
              <a:t>Return value:</a:t>
            </a:r>
            <a:r>
              <a:rPr lang="en-US" altLang="ja-JP" sz="1200" dirty="0"/>
              <a:t> None</a:t>
            </a:r>
          </a:p>
          <a:p>
            <a:pPr lvl="1"/>
            <a:r>
              <a:rPr lang="en-US" altLang="ja-JP" sz="1400" dirty="0"/>
              <a:t>[Gen2] Display a message to Gen2 window</a:t>
            </a:r>
          </a:p>
          <a:p>
            <a:pPr lvl="2"/>
            <a:r>
              <a:rPr lang="en-US" altLang="ja-JP" sz="1200" dirty="0"/>
              <a:t>“M2 Setup done”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endParaRPr kumimoji="1" lang="en-US" altLang="ja-JP" sz="1400" dirty="0"/>
          </a:p>
          <a:p>
            <a:r>
              <a:rPr lang="en-US" altLang="ja-JP" sz="1800" dirty="0"/>
              <a:t>Discussion</a:t>
            </a:r>
          </a:p>
          <a:p>
            <a:pPr lvl="1"/>
            <a:r>
              <a:rPr kumimoji="1" lang="en-US" altLang="ja-JP" sz="1400" dirty="0"/>
              <a:t>Any necessity to record some parameters to database? </a:t>
            </a:r>
          </a:p>
          <a:p>
            <a:pPr lvl="2"/>
            <a:r>
              <a:rPr lang="en-US" altLang="ja-JP" sz="1200" dirty="0"/>
              <a:t>Is t</a:t>
            </a:r>
            <a:r>
              <a:rPr kumimoji="1" lang="en-US" altLang="ja-JP" sz="1200" dirty="0"/>
              <a:t>he </a:t>
            </a:r>
            <a:r>
              <a:rPr lang="en-US" altLang="ja-JP" sz="1200" dirty="0"/>
              <a:t>M2 position recorded into FITS header?</a:t>
            </a:r>
            <a:endParaRPr kumimoji="1" lang="en-US" altLang="ja-JP" sz="1000" dirty="0"/>
          </a:p>
        </p:txBody>
      </p:sp>
      <p:sp>
        <p:nvSpPr>
          <p:cNvPr id="4" name="テキスト ボックス 3">
            <a:extLst>
              <a:ext uri="{FF2B5EF4-FFF2-40B4-BE49-F238E27FC236}">
                <a16:creationId xmlns:a16="http://schemas.microsoft.com/office/drawing/2014/main" id="{C25C181D-5CBC-4986-9192-22228355DB35}"/>
              </a:ext>
            </a:extLst>
          </p:cNvPr>
          <p:cNvSpPr txBox="1"/>
          <p:nvPr/>
        </p:nvSpPr>
        <p:spPr>
          <a:xfrm>
            <a:off x="527540" y="591349"/>
            <a:ext cx="5568460" cy="6124754"/>
          </a:xfrm>
          <a:prstGeom prst="rect">
            <a:avLst/>
          </a:prstGeom>
          <a:noFill/>
          <a:ln>
            <a:solidFill>
              <a:schemeClr val="tx1"/>
            </a:solidFill>
          </a:ln>
        </p:spPr>
        <p:txBody>
          <a:bodyPr wrap="square" rtlCol="0">
            <a:spAutoFit/>
          </a:bodyPr>
          <a:lstStyle/>
          <a:p>
            <a:r>
              <a:rPr kumimoji="1" lang="en-US" altLang="ja-JP" sz="800" dirty="0">
                <a:latin typeface="Courier New" panose="02070309020205020404" pitchFamily="49" charset="0"/>
                <a:cs typeface="Courier New" panose="02070309020205020404" pitchFamily="49" charset="0"/>
              </a:rPr>
              <a:t>*IF "$COMP" == "ADC"</a:t>
            </a:r>
          </a:p>
          <a:p>
            <a:r>
              <a:rPr kumimoji="1" lang="en-US" altLang="ja-JP" sz="800" dirty="0">
                <a:latin typeface="Courier New" panose="02070309020205020404" pitchFamily="49" charset="0"/>
                <a:cs typeface="Courier New" panose="02070309020205020404" pitchFamily="49" charset="0"/>
              </a:rPr>
              <a:t>    *IF "$MMODE" == "EL"</a:t>
            </a:r>
          </a:p>
          <a:p>
            <a:r>
              <a:rPr kumimoji="1" lang="en-US" altLang="ja-JP" sz="800" dirty="0">
                <a:latin typeface="Courier New" panose="02070309020205020404" pitchFamily="49" charset="0"/>
                <a:cs typeface="Courier New" panose="02070309020205020404" pitchFamily="49" charset="0"/>
              </a:rPr>
              <a:t>        *SET ZA = (90-$EL)</a:t>
            </a:r>
          </a:p>
          <a:p>
            <a:r>
              <a:rPr kumimoji="1" lang="en-US" altLang="ja-JP" sz="800" dirty="0">
                <a:latin typeface="Courier New" panose="02070309020205020404" pitchFamily="49" charset="0"/>
                <a:cs typeface="Courier New" panose="02070309020205020404" pitchFamily="49" charset="0"/>
              </a:rPr>
              <a:t>        # Calc. tan(za) calling dedicated DD command</a:t>
            </a:r>
          </a:p>
          <a:p>
            <a:r>
              <a:rPr kumimoji="1" lang="en-US" altLang="ja-JP" sz="800" dirty="0">
                <a:latin typeface="Courier New" panose="02070309020205020404" pitchFamily="49" charset="0"/>
                <a:cs typeface="Courier New" panose="02070309020205020404" pitchFamily="49" charset="0"/>
              </a:rPr>
              <a:t>        #EXEC OBS CALC TAN_ARG=$ZA ;</a:t>
            </a:r>
          </a:p>
          <a:p>
            <a:r>
              <a:rPr kumimoji="1" lang="en-US" altLang="ja-JP" sz="800" dirty="0">
                <a:latin typeface="Courier New" panose="02070309020205020404" pitchFamily="49" charset="0"/>
                <a:cs typeface="Courier New" panose="02070309020205020404" pitchFamily="49" charset="0"/>
              </a:rPr>
              <a:t>        #*SET TZA = !STATOBS.TAN</a:t>
            </a:r>
          </a:p>
          <a:p>
            <a:r>
              <a:rPr kumimoji="1" lang="en-US" altLang="ja-JP" sz="800" dirty="0">
                <a:latin typeface="Courier New" panose="02070309020205020404" pitchFamily="49" charset="0"/>
                <a:cs typeface="Courier New" panose="02070309020205020404" pitchFamily="49" charset="0"/>
              </a:rPr>
              <a:t>        #*SET POSITION = ($E0 + $E1*$TZA + $E2*$TZA*$TZA + $E3*$TZA*$TZA*$TZA + $E4*$TZA*$TZA*$TZA*$TZA )</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obsinfo3="ADC Position is $POSITION";</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 Calc. tan(za) inside Abstract command</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tza</a:t>
            </a:r>
            <a:r>
              <a:rPr kumimoji="1" lang="en-US" altLang="ja-JP" sz="800" dirty="0">
                <a:latin typeface="Courier New" panose="02070309020205020404" pitchFamily="49" charset="0"/>
                <a:cs typeface="Courier New" panose="02070309020205020404" pitchFamily="49" charset="0"/>
              </a:rPr>
              <a:t> = tan($ZA)</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pos = $E0 + $E1*@tza + $E2*@pow(@tza,2) + $E3*@pow(@tza,3) + $E4*@pow(@tza,4)</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obsinfo1=clear obsinfo2=clear obsinfo3="ADC Position is @pos" obsinfo4=clear obsinfo5=clear;</a:t>
            </a:r>
          </a:p>
          <a:p>
            <a:r>
              <a:rPr kumimoji="1" lang="en-US" altLang="ja-JP" sz="800" dirty="0">
                <a:latin typeface="Courier New" panose="02070309020205020404" pitchFamily="49" charset="0"/>
                <a:cs typeface="Courier New" panose="02070309020205020404" pitchFamily="49" charset="0"/>
              </a:rPr>
              <a:t>    #*ENDIF</a:t>
            </a:r>
          </a:p>
          <a:p>
            <a:r>
              <a:rPr kumimoji="1" lang="en-US" altLang="ja-JP" sz="800" dirty="0">
                <a:latin typeface="Courier New" panose="02070309020205020404" pitchFamily="49" charset="0"/>
                <a:cs typeface="Courier New" panose="02070309020205020404" pitchFamily="49" charset="0"/>
              </a:rPr>
              <a:t>    *ELIF "$MMODE" == "MM"</a:t>
            </a:r>
          </a:p>
          <a:p>
            <a:r>
              <a:rPr kumimoji="1" lang="en-US" altLang="ja-JP" sz="800" dirty="0">
                <a:latin typeface="Courier New" panose="02070309020205020404" pitchFamily="49" charset="0"/>
                <a:cs typeface="Courier New" panose="02070309020205020404" pitchFamily="49" charset="0"/>
              </a:rPr>
              <a:t>        #*SET POSITION = ($POSIN)</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pos = ($POSIN)</a:t>
            </a:r>
          </a:p>
          <a:p>
            <a:r>
              <a:rPr kumimoji="1" lang="en-US" altLang="ja-JP" sz="800" dirty="0">
                <a:latin typeface="Courier New" panose="02070309020205020404" pitchFamily="49" charset="0"/>
                <a:cs typeface="Courier New" panose="02070309020205020404" pitchFamily="49" charset="0"/>
              </a:rPr>
              <a:t>    *ELSE</a:t>
            </a:r>
          </a:p>
          <a:p>
            <a:r>
              <a:rPr kumimoji="1" lang="en-US" altLang="ja-JP" sz="800" dirty="0">
                <a:latin typeface="Courier New" panose="02070309020205020404" pitchFamily="49" charset="0"/>
                <a:cs typeface="Courier New" panose="02070309020205020404" pitchFamily="49" charset="0"/>
              </a:rPr>
              <a:t>        #*SET POSITION = (!STATL.ADCPF_POS)</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pos = (!STATL.ADCPF_POS)</a:t>
            </a:r>
          </a:p>
          <a:p>
            <a:r>
              <a:rPr kumimoji="1" lang="en-US" altLang="ja-JP" sz="800" dirty="0">
                <a:latin typeface="Courier New" panose="02070309020205020404" pitchFamily="49" charset="0"/>
                <a:cs typeface="Courier New" panose="02070309020205020404" pitchFamily="49" charset="0"/>
              </a:rPr>
              <a:t>    *ENDIF</a:t>
            </a:r>
          </a:p>
          <a:p>
            <a:r>
              <a:rPr kumimoji="1" lang="en-US" altLang="ja-JP" sz="800" dirty="0">
                <a:latin typeface="Courier New" panose="02070309020205020404" pitchFamily="49" charset="0"/>
                <a:cs typeface="Courier New" panose="02070309020205020404" pitchFamily="49" charset="0"/>
              </a:rPr>
              <a:t>    if (@pos) &lt; (0)</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pos = 0</a:t>
            </a:r>
          </a:p>
          <a:p>
            <a:r>
              <a:rPr kumimoji="1" lang="en-US" altLang="ja-JP" sz="800" dirty="0">
                <a:latin typeface="Courier New" panose="02070309020205020404" pitchFamily="49" charset="0"/>
                <a:cs typeface="Courier New" panose="02070309020205020404" pitchFamily="49" charset="0"/>
              </a:rPr>
              <a:t>    endif</a:t>
            </a:r>
          </a:p>
          <a:p>
            <a:r>
              <a:rPr kumimoji="1" lang="en-US" altLang="ja-JP" sz="800" dirty="0">
                <a:latin typeface="Courier New" panose="02070309020205020404" pitchFamily="49" charset="0"/>
                <a:cs typeface="Courier New" panose="02070309020205020404" pitchFamily="49" charset="0"/>
              </a:rPr>
              <a:t>    if (@pos) &gt; (22)</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pos = 22</a:t>
            </a:r>
          </a:p>
          <a:p>
            <a:r>
              <a:rPr kumimoji="1" lang="en-US" altLang="ja-JP" sz="800" dirty="0">
                <a:latin typeface="Courier New" panose="02070309020205020404" pitchFamily="49" charset="0"/>
                <a:cs typeface="Courier New" panose="02070309020205020404" pitchFamily="49" charset="0"/>
              </a:rPr>
              <a:t>    endif</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pos_char</a:t>
            </a:r>
            <a:r>
              <a:rPr kumimoji="1" lang="en-US" altLang="ja-JP" sz="800" dirty="0">
                <a:latin typeface="Courier New" panose="02070309020205020404" pitchFamily="49" charset="0"/>
                <a:cs typeface="Courier New" panose="02070309020205020404" pitchFamily="49" charset="0"/>
              </a:rPr>
              <a:t> = "@pos"</a:t>
            </a:r>
          </a:p>
          <a:p>
            <a:r>
              <a:rPr kumimoji="1" lang="en-US" altLang="ja-JP" sz="800" dirty="0">
                <a:latin typeface="Courier New" panose="02070309020205020404" pitchFamily="49" charset="0"/>
                <a:cs typeface="Courier New" panose="02070309020205020404" pitchFamily="49" charset="0"/>
              </a:rPr>
              <a:t>    EXEC OBS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obsinfo1=clear obsinfo2=clear obsinfo3="ADC Position is @pos_char" obsinfo4=clear obsinfo5=clear,</a:t>
            </a:r>
          </a:p>
          <a:p>
            <a:r>
              <a:rPr kumimoji="1" lang="en-US" altLang="ja-JP" sz="800" dirty="0">
                <a:latin typeface="Courier New" panose="02070309020205020404" pitchFamily="49" charset="0"/>
                <a:cs typeface="Courier New" panose="02070309020205020404" pitchFamily="49" charset="0"/>
              </a:rPr>
              <a:t>    #EXEC TSC ADC_PF MOTOR=ON F_SELECT=P_OPT2 COORD=abs POSITION=$POSITION ;</a:t>
            </a:r>
          </a:p>
          <a:p>
            <a:r>
              <a:rPr kumimoji="1" lang="en-US" altLang="ja-JP" sz="800" dirty="0">
                <a:latin typeface="Courier New" panose="02070309020205020404" pitchFamily="49" charset="0"/>
                <a:cs typeface="Courier New" panose="02070309020205020404" pitchFamily="49" charset="0"/>
              </a:rPr>
              <a:t>    # EXEC TSC ADC_PF MOTOR=ON F_SELECT=P_OPT2 COORD=abs POSITION=@pos+1 TELESCOPE=Free ;</a:t>
            </a:r>
          </a:p>
          <a:p>
            <a:r>
              <a:rPr kumimoji="1" lang="en-US" altLang="ja-JP" sz="800" dirty="0">
                <a:latin typeface="Courier New" panose="02070309020205020404" pitchFamily="49" charset="0"/>
                <a:cs typeface="Courier New" panose="02070309020205020404" pitchFamily="49" charset="0"/>
              </a:rPr>
              <a:t>    # EXEC OBS SLEEP SLEEP_TIME=1 ;</a:t>
            </a:r>
          </a:p>
          <a:p>
            <a:r>
              <a:rPr kumimoji="1" lang="en-US" altLang="ja-JP" sz="800" dirty="0">
                <a:latin typeface="Courier New" panose="02070309020205020404" pitchFamily="49" charset="0"/>
                <a:cs typeface="Courier New" panose="02070309020205020404" pitchFamily="49" charset="0"/>
              </a:rPr>
              <a:t>    #EXEC TSC ADC_PF MOTOR=ON F_SELECT=P_OPT2 COORD=abs POSITION=@pos TELESCOPE=Free ;</a:t>
            </a:r>
          </a:p>
          <a:p>
            <a:r>
              <a:rPr kumimoji="1" lang="en-US" altLang="ja-JP" sz="800" dirty="0">
                <a:latin typeface="Courier New" panose="02070309020205020404" pitchFamily="49" charset="0"/>
                <a:cs typeface="Courier New" panose="02070309020205020404" pitchFamily="49" charset="0"/>
              </a:rPr>
              <a:t>    if ((!STATL.ADCPF_POS - @pos) * (!STATL.ADCPF_POS - @pos)) &gt; 0.01</a:t>
            </a:r>
          </a:p>
          <a:p>
            <a:r>
              <a:rPr kumimoji="1" lang="en-US" altLang="ja-JP" sz="800" dirty="0">
                <a:latin typeface="Courier New" panose="02070309020205020404" pitchFamily="49" charset="0"/>
                <a:cs typeface="Courier New" panose="02070309020205020404" pitchFamily="49" charset="0"/>
              </a:rPr>
              <a:t>        EXEC TSC ADC_PF MOTOR=ON F_SELECT=P_OPT2 COORD=abs POSITION=@pos TELESCOPE=Free ;</a:t>
            </a:r>
          </a:p>
          <a:p>
            <a:r>
              <a:rPr kumimoji="1" lang="en-US" altLang="ja-JP" sz="800" dirty="0">
                <a:latin typeface="Courier New" panose="02070309020205020404" pitchFamily="49" charset="0"/>
                <a:cs typeface="Courier New" panose="02070309020205020404" pitchFamily="49" charset="0"/>
              </a:rPr>
              <a:t>    endif</a:t>
            </a:r>
          </a:p>
          <a:p>
            <a:r>
              <a:rPr kumimoji="1" lang="en-US" altLang="ja-JP" sz="800" dirty="0">
                <a:latin typeface="Courier New" panose="02070309020205020404" pitchFamily="49" charset="0"/>
                <a:cs typeface="Courier New" panose="02070309020205020404" pitchFamily="49" charset="0"/>
              </a:rPr>
              <a:t>    #wait for ADC to finish moving</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posu</a:t>
            </a:r>
            <a:r>
              <a:rPr kumimoji="1" lang="en-US" altLang="ja-JP" sz="800" dirty="0">
                <a:latin typeface="Courier New" panose="02070309020205020404" pitchFamily="49" charset="0"/>
                <a:cs typeface="Courier New" panose="02070309020205020404" pitchFamily="49" charset="0"/>
              </a:rPr>
              <a:t>= (@pos + 0.01)</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asn</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posl</a:t>
            </a:r>
            <a:r>
              <a:rPr kumimoji="1" lang="en-US" altLang="ja-JP" sz="800" dirty="0">
                <a:latin typeface="Courier New" panose="02070309020205020404" pitchFamily="49" charset="0"/>
                <a:cs typeface="Courier New" panose="02070309020205020404" pitchFamily="49" charset="0"/>
              </a:rPr>
              <a:t>= (@pos - 0.01)</a:t>
            </a:r>
          </a:p>
          <a:p>
            <a:r>
              <a:rPr kumimoji="1" lang="en-US" altLang="ja-JP" sz="800" dirty="0">
                <a:latin typeface="Courier New" panose="02070309020205020404" pitchFamily="49" charset="0"/>
                <a:cs typeface="Courier New" panose="02070309020205020404" pitchFamily="49" charset="0"/>
              </a:rPr>
              <a:t>    Exec OBS CHECK_STATUS MODE=AND TIMEOUT=90 N1=[STATL.ADCPF_POS @posl @posu] ;</a:t>
            </a:r>
          </a:p>
          <a:p>
            <a:r>
              <a:rPr kumimoji="1" lang="en-US" altLang="ja-JP" sz="800" dirty="0">
                <a:latin typeface="Courier New" panose="02070309020205020404" pitchFamily="49" charset="0"/>
                <a:cs typeface="Courier New" panose="02070309020205020404" pitchFamily="49" charset="0"/>
              </a:rPr>
              <a:t>*ENDIF</a:t>
            </a:r>
          </a:p>
          <a:p>
            <a:endParaRPr lang="en-US" altLang="ja-JP" sz="800" dirty="0">
              <a:latin typeface="Courier New" panose="02070309020205020404" pitchFamily="49" charset="0"/>
              <a:cs typeface="Courier New" panose="02070309020205020404" pitchFamily="49" charset="0"/>
            </a:endParaRP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a:t>
            </a:r>
            <a:r>
              <a:rPr kumimoji="1" lang="en-US" altLang="ja-JP" sz="800" dirty="0" err="1">
                <a:latin typeface="Courier New" panose="02070309020205020404" pitchFamily="49" charset="0"/>
                <a:cs typeface="Courier New" panose="02070309020205020404" pitchFamily="49" charset="0"/>
              </a:rPr>
              <a:t>main_end</a:t>
            </a:r>
            <a:endParaRPr kumimoji="1" lang="en-US" altLang="ja-JP" sz="800" dirty="0">
              <a:latin typeface="Courier New" panose="02070309020205020404" pitchFamily="49" charset="0"/>
              <a:cs typeface="Courier New" panose="02070309020205020404" pitchFamily="49" charset="0"/>
            </a:endParaRP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:end</a:t>
            </a:r>
            <a:endParaRPr kumimoji="1" lang="ja-JP" alt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5859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2: M2_SETUP.sk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5949462" cy="5632311"/>
          </a:xfrm>
        </p:spPr>
        <p:txBody>
          <a:bodyPr>
            <a:noAutofit/>
          </a:bodyPr>
          <a:lstStyle/>
          <a:p>
            <a:pPr marL="0" indent="0">
              <a:buNone/>
            </a:pPr>
            <a:r>
              <a:rPr kumimoji="1" lang="en-US" altLang="ja-JP" sz="1600" dirty="0"/>
              <a:t>The current common command M2_setup.sk can be used with </a:t>
            </a:r>
            <a:r>
              <a:rPr lang="en-US" altLang="ja-JP" sz="1600" dirty="0"/>
              <a:t>no or very little</a:t>
            </a:r>
            <a:r>
              <a:rPr kumimoji="1" lang="en-US" altLang="ja-JP" sz="1600" dirty="0"/>
              <a:t> modification.</a:t>
            </a:r>
          </a:p>
          <a:p>
            <a:pPr marL="457200" lvl="1" indent="0">
              <a:buNone/>
            </a:pPr>
            <a:r>
              <a:rPr kumimoji="1" lang="en-US" altLang="ja-JP" sz="1400" dirty="0">
                <a:hlinkClick r:id="rId2"/>
              </a:rPr>
              <a:t>gen2@g2s2:/gen2/share/Git/kansoku/COMMON/sk/LAUNCHER/M2_SETUP.sk</a:t>
            </a:r>
            <a:endParaRPr kumimoji="1" lang="en-US" altLang="ja-JP" sz="1400" dirty="0"/>
          </a:p>
          <a:p>
            <a:r>
              <a:rPr kumimoji="1" lang="en-US" altLang="ja-JP" sz="1600" dirty="0"/>
              <a:t>Header</a:t>
            </a:r>
          </a:p>
          <a:p>
            <a:pPr lvl="1"/>
            <a:r>
              <a:rPr kumimoji="1" lang="en-US" altLang="ja-JP" sz="1200" dirty="0"/>
              <a:t>OBE_ID=PFS</a:t>
            </a:r>
          </a:p>
          <a:p>
            <a:pPr lvl="1"/>
            <a:r>
              <a:rPr lang="en-US" altLang="ja-JP" sz="1200" dirty="0"/>
              <a:t>OBE_MODE=ENG</a:t>
            </a:r>
          </a:p>
          <a:p>
            <a:pPr lvl="1"/>
            <a:r>
              <a:rPr kumimoji="1" lang="en-US" altLang="ja-JP" sz="1200" dirty="0"/>
              <a:t>COMMAND=M2_SETUP</a:t>
            </a:r>
          </a:p>
          <a:p>
            <a:pPr lvl="1"/>
            <a:r>
              <a:rPr lang="en-US" altLang="ja-JP" sz="1200" dirty="0"/>
              <a:t>SCRIPT_ID=M2_SETUP.sk</a:t>
            </a:r>
          </a:p>
          <a:p>
            <a:pPr lvl="1"/>
            <a:r>
              <a:rPr kumimoji="1" lang="en-US" altLang="ja-JP" sz="1200" dirty="0" err="1"/>
              <a:t>Script_Version</a:t>
            </a:r>
            <a:r>
              <a:rPr kumimoji="1" lang="en-US" altLang="ja-JP" sz="1200" dirty="0"/>
              <a:t>=1.0</a:t>
            </a:r>
          </a:p>
          <a:p>
            <a:pPr lvl="1"/>
            <a:r>
              <a:rPr lang="en-US" altLang="ja-JP" sz="1200" dirty="0" err="1"/>
              <a:t>Script_Author</a:t>
            </a:r>
            <a:r>
              <a:rPr lang="en-US" altLang="ja-JP" sz="1200" dirty="0"/>
              <a:t>=PFS</a:t>
            </a:r>
          </a:p>
          <a:p>
            <a:pPr lvl="1"/>
            <a:r>
              <a:rPr lang="en-US" altLang="ja-JP" sz="1200" dirty="0"/>
              <a:t>Script Update=2021/??/??</a:t>
            </a:r>
            <a:endParaRPr kumimoji="1" lang="en-US" altLang="ja-JP" sz="1200" dirty="0"/>
          </a:p>
          <a:p>
            <a:r>
              <a:rPr kumimoji="1" lang="en-US" altLang="ja-JP" sz="1600" dirty="0"/>
              <a:t>Default parameters</a:t>
            </a:r>
          </a:p>
          <a:p>
            <a:pPr lvl="1"/>
            <a:r>
              <a:rPr lang="en-US" altLang="ja-JP" sz="1200" dirty="0"/>
              <a:t>FOCI=</a:t>
            </a:r>
            <a:r>
              <a:rPr lang="en-US" altLang="ja-JP" sz="1200" dirty="0" err="1"/>
              <a:t>nop</a:t>
            </a:r>
            <a:endParaRPr lang="en-US" altLang="ja-JP" sz="1200" dirty="0"/>
          </a:p>
          <a:p>
            <a:pPr lvl="1"/>
            <a:r>
              <a:rPr kumimoji="1" lang="en-US" altLang="ja-JP" sz="1200" dirty="0"/>
              <a:t>X</a:t>
            </a:r>
            <a:r>
              <a:rPr lang="en-US" altLang="ja-JP" sz="1200" dirty="0"/>
              <a:t>=</a:t>
            </a:r>
            <a:r>
              <a:rPr lang="en-US" altLang="ja-JP" sz="1200" dirty="0" err="1"/>
              <a:t>nop</a:t>
            </a:r>
            <a:endParaRPr lang="en-US" altLang="ja-JP" sz="1200" dirty="0"/>
          </a:p>
          <a:p>
            <a:pPr lvl="1"/>
            <a:r>
              <a:rPr kumimoji="1" lang="en-US" altLang="ja-JP" sz="1200" dirty="0"/>
              <a:t>Y=</a:t>
            </a:r>
            <a:r>
              <a:rPr kumimoji="1" lang="en-US" altLang="ja-JP" sz="1200" dirty="0" err="1"/>
              <a:t>nop</a:t>
            </a:r>
            <a:endParaRPr kumimoji="1" lang="en-US" altLang="ja-JP" sz="1200" dirty="0"/>
          </a:p>
          <a:p>
            <a:pPr lvl="1"/>
            <a:r>
              <a:rPr kumimoji="1" lang="en-US" altLang="ja-JP" sz="1200" dirty="0"/>
              <a:t>Z=</a:t>
            </a:r>
            <a:r>
              <a:rPr kumimoji="1" lang="en-US" altLang="ja-JP" sz="1200" dirty="0" err="1"/>
              <a:t>nop</a:t>
            </a:r>
            <a:endParaRPr kumimoji="1" lang="en-US" altLang="ja-JP" sz="1200" dirty="0"/>
          </a:p>
          <a:p>
            <a:pPr lvl="1"/>
            <a:r>
              <a:rPr kumimoji="1" lang="en-US" altLang="ja-JP" sz="1200" dirty="0"/>
              <a:t>TX=</a:t>
            </a:r>
            <a:r>
              <a:rPr kumimoji="1" lang="en-US" altLang="ja-JP" sz="1200" dirty="0" err="1"/>
              <a:t>nop</a:t>
            </a:r>
            <a:endParaRPr kumimoji="1" lang="en-US" altLang="ja-JP" sz="1200" dirty="0"/>
          </a:p>
          <a:p>
            <a:pPr lvl="1"/>
            <a:r>
              <a:rPr lang="en-US" altLang="ja-JP" sz="1200" dirty="0"/>
              <a:t>TY=</a:t>
            </a:r>
            <a:r>
              <a:rPr lang="en-US" altLang="ja-JP" sz="1200" dirty="0" err="1"/>
              <a:t>nop</a:t>
            </a:r>
            <a:endParaRPr lang="en-US" altLang="ja-JP" sz="1200" dirty="0"/>
          </a:p>
          <a:p>
            <a:pPr lvl="1"/>
            <a:r>
              <a:rPr lang="en-US" altLang="ja-JP" sz="1200" dirty="0"/>
              <a:t>TZ=</a:t>
            </a:r>
            <a:r>
              <a:rPr lang="en-US" altLang="ja-JP" sz="1200" dirty="0" err="1"/>
              <a:t>nop</a:t>
            </a:r>
            <a:endParaRPr lang="en-US" altLang="ja-JP" sz="1200" dirty="0"/>
          </a:p>
          <a:p>
            <a:r>
              <a:rPr lang="en-US" altLang="ja-JP" sz="1600" dirty="0"/>
              <a:t>TBD</a:t>
            </a:r>
          </a:p>
          <a:p>
            <a:pPr lvl="1"/>
            <a:r>
              <a:rPr lang="en-US" altLang="ja-JP" sz="1200" dirty="0"/>
              <a:t>The</a:t>
            </a:r>
            <a:r>
              <a:rPr kumimoji="1" lang="en-US" altLang="ja-JP" sz="1200" dirty="0"/>
              <a:t> nominal position for PFI should be stored in TSC. It is called </a:t>
            </a:r>
            <a:r>
              <a:rPr lang="en-US" altLang="ja-JP" sz="1200" dirty="0"/>
              <a:t>when “FOCI” is set to “PFS”</a:t>
            </a:r>
            <a:endParaRPr kumimoji="1" lang="en-US" altLang="ja-JP" sz="1200" dirty="0"/>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632311"/>
          </a:xfrm>
          <a:prstGeom prst="rect">
            <a:avLst/>
          </a:prstGeom>
          <a:noFill/>
          <a:ln>
            <a:solidFill>
              <a:schemeClr val="tx1"/>
            </a:solidFill>
          </a:ln>
        </p:spPr>
        <p:txBody>
          <a:bodyPr wrap="square" rtlCol="0">
            <a:spAutoFit/>
          </a:bodyPr>
          <a:lstStyle/>
          <a:p>
            <a:r>
              <a:rPr kumimoji="1" lang="en-US" altLang="ja-JP" sz="800" dirty="0">
                <a:latin typeface="Courier New" panose="02070309020205020404" pitchFamily="49" charset="0"/>
                <a:cs typeface="Courier New" panose="02070309020205020404" pitchFamily="49" charset="0"/>
              </a:rPr>
              <a:t>&lt;Header&gt;</a:t>
            </a:r>
          </a:p>
          <a:p>
            <a:r>
              <a:rPr kumimoji="1" lang="en-US" altLang="ja-JP" sz="800" dirty="0">
                <a:latin typeface="Courier New" panose="02070309020205020404" pitchFamily="49" charset="0"/>
                <a:cs typeface="Courier New" panose="02070309020205020404" pitchFamily="49" charset="0"/>
              </a:rPr>
              <a:t>        OBE_ID=COMMON</a:t>
            </a:r>
          </a:p>
          <a:p>
            <a:r>
              <a:rPr kumimoji="1" lang="en-US" altLang="ja-JP" sz="800" dirty="0">
                <a:latin typeface="Courier New" panose="02070309020205020404" pitchFamily="49" charset="0"/>
                <a:cs typeface="Courier New" panose="02070309020205020404" pitchFamily="49" charset="0"/>
              </a:rPr>
              <a:t>        OBE_MODE=LAUNCHER</a:t>
            </a:r>
          </a:p>
          <a:p>
            <a:r>
              <a:rPr kumimoji="1" lang="en-US" altLang="ja-JP" sz="800" dirty="0">
                <a:latin typeface="Courier New" panose="02070309020205020404" pitchFamily="49" charset="0"/>
                <a:cs typeface="Courier New" panose="02070309020205020404" pitchFamily="49" charset="0"/>
              </a:rPr>
              <a:t>        COMMAND=M2_SETUP</a:t>
            </a:r>
          </a:p>
          <a:p>
            <a:r>
              <a:rPr kumimoji="1" lang="en-US" altLang="ja-JP" sz="800" dirty="0">
                <a:latin typeface="Courier New" panose="02070309020205020404" pitchFamily="49" charset="0"/>
                <a:cs typeface="Courier New" panose="02070309020205020404" pitchFamily="49" charset="0"/>
              </a:rPr>
              <a:t>        SCRIPT_ID=COMMON</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Script_Version</a:t>
            </a:r>
            <a:r>
              <a:rPr kumimoji="1" lang="en-US" altLang="ja-JP" sz="800" dirty="0">
                <a:latin typeface="Courier New" panose="02070309020205020404" pitchFamily="49" charset="0"/>
                <a:cs typeface="Courier New" panose="02070309020205020404" pitchFamily="49" charset="0"/>
              </a:rPr>
              <a:t>=1.0</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Script_Author</a:t>
            </a:r>
            <a:r>
              <a:rPr kumimoji="1" lang="en-US" altLang="ja-JP" sz="800" dirty="0">
                <a:latin typeface="Courier New" panose="02070309020205020404" pitchFamily="49" charset="0"/>
                <a:cs typeface="Courier New" panose="02070309020205020404" pitchFamily="49" charset="0"/>
              </a:rPr>
              <a:t>=</a:t>
            </a:r>
            <a:r>
              <a:rPr kumimoji="1" lang="en-US" altLang="ja-JP" sz="800" dirty="0" err="1">
                <a:latin typeface="Courier New" panose="02070309020205020404" pitchFamily="49" charset="0"/>
                <a:cs typeface="Courier New" panose="02070309020205020404" pitchFamily="49" charset="0"/>
              </a:rPr>
              <a:t>ocs</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Script_Update</a:t>
            </a:r>
            <a:r>
              <a:rPr kumimoji="1" lang="en-US" altLang="ja-JP" sz="800" dirty="0">
                <a:latin typeface="Courier New" panose="02070309020205020404" pitchFamily="49" charset="0"/>
                <a:cs typeface="Courier New" panose="02070309020205020404" pitchFamily="49" charset="0"/>
              </a:rPr>
              <a:t>=2010/09/09</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Dispatcher_Version</a:t>
            </a:r>
            <a:r>
              <a:rPr kumimoji="1" lang="en-US" altLang="ja-JP" sz="800" dirty="0">
                <a:latin typeface="Courier New" panose="02070309020205020404" pitchFamily="49" charset="0"/>
                <a:cs typeface="Courier New" panose="02070309020205020404" pitchFamily="49" charset="0"/>
              </a:rPr>
              <a:t>=2.0</a:t>
            </a:r>
          </a:p>
          <a:p>
            <a:r>
              <a:rPr kumimoji="1" lang="en-US" altLang="ja-JP" sz="800" dirty="0">
                <a:latin typeface="Courier New" panose="02070309020205020404" pitchFamily="49" charset="0"/>
                <a:cs typeface="Courier New" panose="02070309020205020404" pitchFamily="49" charset="0"/>
              </a:rPr>
              <a:t>&lt;/Header&gt;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r>
              <a:rPr lang="en-US" altLang="ja-JP" sz="800" dirty="0">
                <a:latin typeface="Courier New" panose="02070309020205020404" pitchFamily="49" charset="0"/>
                <a:cs typeface="Courier New" panose="02070309020205020404" pitchFamily="49" charset="0"/>
              </a:rPr>
              <a:t>        </a:t>
            </a:r>
            <a:r>
              <a:rPr kumimoji="1" lang="en-US" altLang="ja-JP" sz="800" dirty="0">
                <a:latin typeface="Courier New" panose="02070309020205020404" pitchFamily="49" charset="0"/>
                <a:cs typeface="Courier New" panose="02070309020205020404" pitchFamily="49" charset="0"/>
              </a:rPr>
              <a:t>FOCI=</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X=</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Y=</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Z=</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TX=</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TY=</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TZ=</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&lt;Command&gt;</a:t>
            </a:r>
          </a:p>
          <a:p>
            <a:r>
              <a:rPr kumimoji="1" lang="en-US" altLang="ja-JP" sz="800" dirty="0">
                <a:latin typeface="Courier New" panose="02070309020205020404" pitchFamily="49" charset="0"/>
                <a:cs typeface="Courier New" panose="02070309020205020404" pitchFamily="49" charset="0"/>
              </a:rPr>
              <a:t>:START</a:t>
            </a:r>
          </a:p>
          <a:p>
            <a:r>
              <a:rPr kumimoji="1" lang="en-US" altLang="ja-JP" sz="800" dirty="0">
                <a:latin typeface="Courier New" panose="02070309020205020404" pitchFamily="49" charset="0"/>
                <a:cs typeface="Courier New" panose="02070309020205020404" pitchFamily="49" charset="0"/>
              </a:rPr>
              <a:t>:MAIN_START</a:t>
            </a:r>
          </a:p>
          <a:p>
            <a:r>
              <a:rPr kumimoji="1" lang="en-US" altLang="ja-JP" sz="800" dirty="0">
                <a:latin typeface="Courier New" panose="02070309020205020404" pitchFamily="49" charset="0"/>
                <a:cs typeface="Courier New" panose="02070309020205020404" pitchFamily="49" charset="0"/>
              </a:rPr>
              <a:t>       </a:t>
            </a:r>
          </a:p>
          <a:p>
            <a:r>
              <a:rPr kumimoji="1" lang="en-US" altLang="ja-JP" sz="800" dirty="0">
                <a:latin typeface="Courier New" panose="02070309020205020404" pitchFamily="49" charset="0"/>
                <a:cs typeface="Courier New" panose="02070309020205020404" pitchFamily="49" charset="0"/>
              </a:rPr>
              <a:t>        exec </a:t>
            </a:r>
            <a:r>
              <a:rPr kumimoji="1" lang="en-US" altLang="ja-JP" sz="800" dirty="0" err="1">
                <a:latin typeface="Courier New" panose="02070309020205020404" pitchFamily="49" charset="0"/>
                <a:cs typeface="Courier New" panose="02070309020205020404" pitchFamily="49" charset="0"/>
              </a:rPr>
              <a:t>obs</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=!FITS.SBR.MAINOBCP obsinfo1="M2 Setup starting..." obsinfo2=clear obsinfo3="x=!TSCV.PF_OFF_X y=!TSCV.PF_OFF_Y z=!TSCV.PF_OFF_Z </a:t>
            </a:r>
            <a:r>
              <a:rPr kumimoji="1" lang="en-US" altLang="ja-JP" sz="800" dirty="0" err="1">
                <a:latin typeface="Courier New" panose="02070309020205020404" pitchFamily="49" charset="0"/>
                <a:cs typeface="Courier New" panose="02070309020205020404" pitchFamily="49" charset="0"/>
              </a:rPr>
              <a:t>tx</a:t>
            </a:r>
            <a:r>
              <a:rPr kumimoji="1" lang="en-US" altLang="ja-JP" sz="800" dirty="0">
                <a:latin typeface="Courier New" panose="02070309020205020404" pitchFamily="49" charset="0"/>
                <a:cs typeface="Courier New" panose="02070309020205020404" pitchFamily="49" charset="0"/>
              </a:rPr>
              <a:t>=!TSCV.PF_OFF_TX ty=!TSCV.PF_OFF_TY </a:t>
            </a:r>
            <a:r>
              <a:rPr kumimoji="1" lang="en-US" altLang="ja-JP" sz="800" dirty="0" err="1">
                <a:latin typeface="Courier New" panose="02070309020205020404" pitchFamily="49" charset="0"/>
                <a:cs typeface="Courier New" panose="02070309020205020404" pitchFamily="49" charset="0"/>
              </a:rPr>
              <a:t>tz</a:t>
            </a:r>
            <a:r>
              <a:rPr kumimoji="1" lang="en-US" altLang="ja-JP" sz="800" dirty="0">
                <a:latin typeface="Courier New" panose="02070309020205020404" pitchFamily="49" charset="0"/>
                <a:cs typeface="Courier New" panose="02070309020205020404" pitchFamily="49" charset="0"/>
              </a:rPr>
              <a:t>=!TSCV.PF_OFF_TZ" obsinfo4=clear obsinfo5=clear; </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*IF "$FOCI" == "NOP"</a:t>
            </a:r>
          </a:p>
          <a:p>
            <a:r>
              <a:rPr kumimoji="1" lang="en-US" altLang="ja-JP" sz="800" dirty="0">
                <a:latin typeface="Courier New" panose="02070309020205020404" pitchFamily="49" charset="0"/>
                <a:cs typeface="Courier New" panose="02070309020205020404" pitchFamily="49" charset="0"/>
              </a:rPr>
              <a:t>            Exec TSC M2_SETUP X=$X Y=$Y Z=$Z TX=$TX TY=$TY TZ=$TZ ;</a:t>
            </a:r>
          </a:p>
          <a:p>
            <a:r>
              <a:rPr kumimoji="1" lang="en-US" altLang="ja-JP" sz="800" dirty="0">
                <a:latin typeface="Courier New" panose="02070309020205020404" pitchFamily="49" charset="0"/>
                <a:cs typeface="Courier New" panose="02070309020205020404" pitchFamily="49" charset="0"/>
              </a:rPr>
              <a:t>        *ELSE</a:t>
            </a:r>
          </a:p>
          <a:p>
            <a:r>
              <a:rPr kumimoji="1" lang="en-US" altLang="ja-JP" sz="800" dirty="0">
                <a:latin typeface="Courier New" panose="02070309020205020404" pitchFamily="49" charset="0"/>
                <a:cs typeface="Courier New" panose="02070309020205020404" pitchFamily="49" charset="0"/>
              </a:rPr>
              <a:t>            Exec TSC M2_SETUP Foci=$FOCI ;</a:t>
            </a:r>
          </a:p>
          <a:p>
            <a:r>
              <a:rPr kumimoji="1" lang="en-US" altLang="ja-JP" sz="800" dirty="0">
                <a:latin typeface="Courier New" panose="02070309020205020404" pitchFamily="49" charset="0"/>
                <a:cs typeface="Courier New" panose="02070309020205020404" pitchFamily="49" charset="0"/>
              </a:rPr>
              <a:t>        *ENDIF	</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exec </a:t>
            </a:r>
            <a:r>
              <a:rPr kumimoji="1" lang="en-US" altLang="ja-JP" sz="800" dirty="0" err="1">
                <a:latin typeface="Courier New" panose="02070309020205020404" pitchFamily="49" charset="0"/>
                <a:cs typeface="Courier New" panose="02070309020205020404" pitchFamily="49" charset="0"/>
              </a:rPr>
              <a:t>obs</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set_message</a:t>
            </a:r>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instrument_name</a:t>
            </a:r>
            <a:r>
              <a:rPr kumimoji="1" lang="en-US" altLang="ja-JP" sz="800" dirty="0">
                <a:latin typeface="Courier New" panose="02070309020205020404" pitchFamily="49" charset="0"/>
                <a:cs typeface="Courier New" panose="02070309020205020404" pitchFamily="49" charset="0"/>
              </a:rPr>
              <a:t>=!FITS.SBR.MAINOBCP obsinfo1="M2 Setup done" obsinfo4="x=!TSCV.PF_OFF_X y=!TSCV.PF_OFF_Y z=!TSCV.PF_OFF_Z </a:t>
            </a:r>
            <a:r>
              <a:rPr kumimoji="1" lang="en-US" altLang="ja-JP" sz="800" dirty="0" err="1">
                <a:latin typeface="Courier New" panose="02070309020205020404" pitchFamily="49" charset="0"/>
                <a:cs typeface="Courier New" panose="02070309020205020404" pitchFamily="49" charset="0"/>
              </a:rPr>
              <a:t>tx</a:t>
            </a:r>
            <a:r>
              <a:rPr kumimoji="1" lang="en-US" altLang="ja-JP" sz="800" dirty="0">
                <a:latin typeface="Courier New" panose="02070309020205020404" pitchFamily="49" charset="0"/>
                <a:cs typeface="Courier New" panose="02070309020205020404" pitchFamily="49" charset="0"/>
              </a:rPr>
              <a:t>=!TSCV.PF_OFF_TX ty=!TSCV.PF_OFF_TY </a:t>
            </a:r>
            <a:r>
              <a:rPr kumimoji="1" lang="en-US" altLang="ja-JP" sz="800" dirty="0" err="1">
                <a:latin typeface="Courier New" panose="02070309020205020404" pitchFamily="49" charset="0"/>
                <a:cs typeface="Courier New" panose="02070309020205020404" pitchFamily="49" charset="0"/>
              </a:rPr>
              <a:t>tz</a:t>
            </a:r>
            <a:r>
              <a:rPr kumimoji="1" lang="en-US" altLang="ja-JP" sz="800" dirty="0">
                <a:latin typeface="Courier New" panose="02070309020205020404" pitchFamily="49" charset="0"/>
                <a:cs typeface="Courier New" panose="02070309020205020404" pitchFamily="49" charset="0"/>
              </a:rPr>
              <a:t>=!TSCV.PF_OFF_TZ";</a:t>
            </a:r>
          </a:p>
          <a:p>
            <a:r>
              <a:rPr kumimoji="1" lang="en-US" altLang="ja-JP" sz="800" dirty="0">
                <a:latin typeface="Courier New" panose="02070309020205020404" pitchFamily="49" charset="0"/>
                <a:cs typeface="Courier New" panose="02070309020205020404" pitchFamily="49" charset="0"/>
              </a:rPr>
              <a:t>  </a:t>
            </a:r>
          </a:p>
          <a:p>
            <a:r>
              <a:rPr kumimoji="1" lang="en-US" altLang="ja-JP" sz="800" dirty="0">
                <a:latin typeface="Courier New" panose="02070309020205020404" pitchFamily="49" charset="0"/>
                <a:cs typeface="Courier New" panose="02070309020205020404" pitchFamily="49" charset="0"/>
              </a:rPr>
              <a:t>:MAIN_END</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:END</a:t>
            </a:r>
          </a:p>
          <a:p>
            <a:r>
              <a:rPr kumimoji="1" lang="en-US" altLang="ja-JP" sz="800" dirty="0">
                <a:latin typeface="Courier New" panose="02070309020205020404" pitchFamily="49" charset="0"/>
                <a:cs typeface="Courier New" panose="02070309020205020404" pitchFamily="49" charset="0"/>
              </a:rPr>
              <a:t>&lt;/Command&gt;</a:t>
            </a:r>
          </a:p>
          <a:p>
            <a:endParaRPr kumimoji="1" lang="ja-JP" alt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0734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normAutofit/>
          </a:bodyPr>
          <a:lstStyle/>
          <a:p>
            <a:r>
              <a:rPr kumimoji="1" lang="en-US" altLang="ja-JP" dirty="0"/>
              <a:t>Function ID 2: M2_SETUP.sk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8376138" cy="5632311"/>
          </a:xfrm>
        </p:spPr>
        <p:txBody>
          <a:bodyPr>
            <a:noAutofit/>
          </a:bodyPr>
          <a:lstStyle/>
          <a:p>
            <a:r>
              <a:rPr kumimoji="1" lang="en-US" altLang="ja-JP" sz="2000" dirty="0"/>
              <a:t>Operational sequence</a:t>
            </a:r>
          </a:p>
          <a:p>
            <a:pPr lvl="1"/>
            <a:r>
              <a:rPr lang="en-US" altLang="ja-JP" sz="1600" dirty="0"/>
              <a:t>[Gen2] Display a message to Gen2 window</a:t>
            </a:r>
          </a:p>
          <a:p>
            <a:pPr lvl="2"/>
            <a:r>
              <a:rPr lang="en-US" altLang="ja-JP" sz="1200" dirty="0"/>
              <a:t> “M2 Setup starting”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r>
              <a:rPr kumimoji="1" lang="en-US" altLang="ja-JP" sz="1600" dirty="0"/>
              <a:t>[TSC] Send M2_SETUP command to TSC with parameters.</a:t>
            </a:r>
          </a:p>
          <a:p>
            <a:pPr lvl="2"/>
            <a:r>
              <a:rPr lang="en-US" altLang="ja-JP" sz="1200" dirty="0"/>
              <a:t>If “FOCI” is set to “NOP”, the explicitly specified values for each axes are used. Otherwise, TSC will set the Hexapod position to PFS nominal position.</a:t>
            </a:r>
          </a:p>
          <a:p>
            <a:pPr lvl="2"/>
            <a:r>
              <a:rPr lang="en-US" altLang="ja-JP" sz="1200" dirty="0">
                <a:solidFill>
                  <a:srgbClr val="FF0000"/>
                </a:solidFill>
              </a:rPr>
              <a:t>Input parameters: </a:t>
            </a:r>
            <a:r>
              <a:rPr lang="en-US" altLang="ja-JP" sz="1200" dirty="0"/>
              <a:t>FOCI, X, Y, Z, TX, TY, TZ</a:t>
            </a:r>
          </a:p>
          <a:p>
            <a:pPr lvl="2"/>
            <a:r>
              <a:rPr lang="en-US" altLang="ja-JP" sz="1200" dirty="0">
                <a:solidFill>
                  <a:srgbClr val="FF0000"/>
                </a:solidFill>
              </a:rPr>
              <a:t>Return value:</a:t>
            </a:r>
            <a:r>
              <a:rPr lang="en-US" altLang="ja-JP" sz="1200" dirty="0"/>
              <a:t> None</a:t>
            </a:r>
          </a:p>
          <a:p>
            <a:pPr lvl="1"/>
            <a:r>
              <a:rPr lang="en-US" altLang="ja-JP" sz="1400" dirty="0"/>
              <a:t>[Gen2] Display a message to Gen2 window</a:t>
            </a:r>
          </a:p>
          <a:p>
            <a:pPr lvl="2"/>
            <a:r>
              <a:rPr lang="en-US" altLang="ja-JP" sz="1200" dirty="0"/>
              <a:t>“M2 Setup done”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endParaRPr kumimoji="1" lang="en-US" altLang="ja-JP" sz="1400" dirty="0"/>
          </a:p>
          <a:p>
            <a:r>
              <a:rPr lang="en-US" altLang="ja-JP" sz="1800" dirty="0"/>
              <a:t>Discussion</a:t>
            </a:r>
          </a:p>
          <a:p>
            <a:pPr lvl="1"/>
            <a:r>
              <a:rPr kumimoji="1" lang="en-US" altLang="ja-JP" sz="1400" dirty="0"/>
              <a:t>Any necessity to record some parameters to database? </a:t>
            </a:r>
          </a:p>
          <a:p>
            <a:pPr lvl="2"/>
            <a:r>
              <a:rPr lang="en-US" altLang="ja-JP" sz="1200" dirty="0"/>
              <a:t>Is t</a:t>
            </a:r>
            <a:r>
              <a:rPr kumimoji="1" lang="en-US" altLang="ja-JP" sz="1200" dirty="0"/>
              <a:t>he </a:t>
            </a:r>
            <a:r>
              <a:rPr lang="en-US" altLang="ja-JP" sz="1200" dirty="0"/>
              <a:t>M2 position recorded into FITS header?</a:t>
            </a:r>
            <a:endParaRPr kumimoji="1" lang="en-US" altLang="ja-JP" sz="1000" dirty="0"/>
          </a:p>
        </p:txBody>
      </p:sp>
    </p:spTree>
    <p:extLst>
      <p:ext uri="{BB962C8B-B14F-4D97-AF65-F5344CB8AC3E}">
        <p14:creationId xmlns:p14="http://schemas.microsoft.com/office/powerpoint/2010/main" val="4123465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3: SetRotator.sk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878668"/>
            <a:ext cx="5949462" cy="5632311"/>
          </a:xfrm>
        </p:spPr>
        <p:txBody>
          <a:bodyPr>
            <a:noAutofit/>
          </a:bodyPr>
          <a:lstStyle/>
          <a:p>
            <a:pPr marL="0" indent="0">
              <a:buNone/>
            </a:pPr>
            <a:r>
              <a:rPr kumimoji="1" lang="en-US" altLang="ja-JP" sz="1600" dirty="0"/>
              <a:t>The rotator setting command can be operated directly from gen2</a:t>
            </a:r>
            <a:r>
              <a:rPr lang="en-US" altLang="ja-JP" sz="1600" dirty="0"/>
              <a:t>.</a:t>
            </a:r>
            <a:endParaRPr kumimoji="1" lang="en-US" altLang="ja-JP" sz="1600" dirty="0"/>
          </a:p>
          <a:p>
            <a:pPr lvl="1"/>
            <a:r>
              <a:rPr lang="en-US" altLang="ja-JP" sz="1200" dirty="0"/>
              <a:t>PFS might be able to get status from Gen2 anyway</a:t>
            </a:r>
            <a:endParaRPr kumimoji="1" lang="en-US" altLang="ja-JP" sz="1000" dirty="0"/>
          </a:p>
          <a:p>
            <a:r>
              <a:rPr kumimoji="1" lang="en-US" altLang="ja-JP" sz="1600" dirty="0"/>
              <a:t>Header</a:t>
            </a:r>
          </a:p>
          <a:p>
            <a:pPr lvl="1"/>
            <a:r>
              <a:rPr kumimoji="1" lang="en-US" altLang="ja-JP" sz="1200" dirty="0"/>
              <a:t>OBE_ID=COMMON</a:t>
            </a:r>
          </a:p>
          <a:p>
            <a:pPr lvl="1"/>
            <a:r>
              <a:rPr kumimoji="1" lang="en-US" altLang="ja-JP" sz="1200" dirty="0"/>
              <a:t>OBE_MODE=TOOL</a:t>
            </a:r>
          </a:p>
          <a:p>
            <a:pPr lvl="1"/>
            <a:r>
              <a:rPr kumimoji="1" lang="en-US" altLang="ja-JP" sz="1200" dirty="0"/>
              <a:t>COMMAND=</a:t>
            </a:r>
            <a:r>
              <a:rPr kumimoji="1" lang="en-US" altLang="ja-JP" sz="1200" dirty="0" err="1"/>
              <a:t>SetRotator</a:t>
            </a:r>
            <a:endParaRPr kumimoji="1" lang="en-US" altLang="ja-JP" sz="1200" dirty="0"/>
          </a:p>
          <a:p>
            <a:pPr lvl="1"/>
            <a:r>
              <a:rPr kumimoji="1" lang="en-US" altLang="ja-JP" sz="1200" dirty="0" err="1"/>
              <a:t>Script_ID</a:t>
            </a:r>
            <a:r>
              <a:rPr kumimoji="1" lang="en-US" altLang="ja-JP" sz="1200" dirty="0"/>
              <a:t>=COMMON01</a:t>
            </a:r>
          </a:p>
          <a:p>
            <a:pPr lvl="1"/>
            <a:r>
              <a:rPr kumimoji="1" lang="en-US" altLang="ja-JP" sz="1200" dirty="0" err="1"/>
              <a:t>Script_Version</a:t>
            </a:r>
            <a:r>
              <a:rPr kumimoji="1" lang="en-US" altLang="ja-JP" sz="1200" dirty="0"/>
              <a:t>=1.0</a:t>
            </a:r>
          </a:p>
          <a:p>
            <a:pPr lvl="1"/>
            <a:r>
              <a:rPr kumimoji="1" lang="en-US" altLang="ja-JP" sz="1200" dirty="0" err="1"/>
              <a:t>Script_Author</a:t>
            </a:r>
            <a:r>
              <a:rPr kumimoji="1" lang="en-US" altLang="ja-JP" sz="1200" dirty="0"/>
              <a:t>=George</a:t>
            </a:r>
          </a:p>
          <a:p>
            <a:pPr lvl="1"/>
            <a:r>
              <a:rPr kumimoji="1" lang="en-US" altLang="ja-JP" sz="1200" dirty="0" err="1"/>
              <a:t>Script_Update</a:t>
            </a:r>
            <a:r>
              <a:rPr kumimoji="1" lang="en-US" altLang="ja-JP" sz="1200" dirty="0"/>
              <a:t>=2000/11/28</a:t>
            </a:r>
          </a:p>
          <a:p>
            <a:pPr lvl="1"/>
            <a:r>
              <a:rPr kumimoji="1" lang="en-US" altLang="ja-JP" sz="1200" dirty="0" err="1"/>
              <a:t>Dispatcher_Version</a:t>
            </a:r>
            <a:r>
              <a:rPr kumimoji="1" lang="en-US" altLang="ja-JP" sz="1200" dirty="0"/>
              <a:t>=2.0</a:t>
            </a:r>
          </a:p>
          <a:p>
            <a:pPr lvl="1"/>
            <a:r>
              <a:rPr kumimoji="1" lang="en-US" altLang="ja-JP" sz="1200" dirty="0"/>
              <a:t>ESTIMATE=($NFRAME*$NSTEP*4.0+$NSTEP*10.0+20.0+150.0)</a:t>
            </a:r>
          </a:p>
          <a:p>
            <a:r>
              <a:rPr kumimoji="1" lang="en-US" altLang="ja-JP" sz="1600" dirty="0"/>
              <a:t>Default parameters</a:t>
            </a:r>
          </a:p>
          <a:p>
            <a:pPr lvl="1"/>
            <a:r>
              <a:rPr lang="en-US" altLang="ja-JP" sz="1200" dirty="0"/>
              <a:t>F_SELECT=!STATL.TSC_F_SELECT</a:t>
            </a:r>
          </a:p>
          <a:p>
            <a:pPr lvl="2"/>
            <a:r>
              <a:rPr lang="en-US" altLang="ja-JP" sz="800" dirty="0"/>
              <a:t>*F_SELECT=!STATL.TSC_F_SELECT,CS_Opt,CS_IR,NS_Opt,NS_IR,P_Opt,P_Opt2,P_IR</a:t>
            </a:r>
          </a:p>
          <a:p>
            <a:pPr lvl="1"/>
            <a:r>
              <a:rPr lang="en-US" altLang="ja-JP" sz="1200" dirty="0"/>
              <a:t>INSROT_PA=</a:t>
            </a:r>
            <a:r>
              <a:rPr lang="en-US" altLang="ja-JP" sz="1200" dirty="0" err="1"/>
              <a:t>nop</a:t>
            </a:r>
            <a:endParaRPr lang="en-US" altLang="ja-JP" sz="1200" dirty="0"/>
          </a:p>
          <a:p>
            <a:pPr lvl="1"/>
            <a:r>
              <a:rPr lang="en-US" altLang="ja-JP" sz="1200" dirty="0"/>
              <a:t>TELESCOPE=LINK</a:t>
            </a:r>
          </a:p>
          <a:p>
            <a:pPr lvl="2"/>
            <a:r>
              <a:rPr lang="en-US" altLang="ja-JP" sz="800" dirty="0"/>
              <a:t>*TELESCOPE=LINK,FREE</a:t>
            </a:r>
          </a:p>
          <a:p>
            <a:pPr lvl="1"/>
            <a:r>
              <a:rPr lang="en-US" altLang="ja-JP" sz="1200" dirty="0"/>
              <a:t>OBSERVATION_ID=</a:t>
            </a:r>
            <a:r>
              <a:rPr lang="en-US" altLang="ja-JP" sz="1200" dirty="0" err="1"/>
              <a:t>nop</a:t>
            </a:r>
            <a:endParaRPr lang="en-US" altLang="ja-JP" sz="1200" dirty="0"/>
          </a:p>
          <a:p>
            <a:pPr lvl="1"/>
            <a:r>
              <a:rPr lang="en-US" altLang="ja-JP" sz="1200" dirty="0"/>
              <a:t>DATASET_ID=</a:t>
            </a:r>
            <a:r>
              <a:rPr lang="en-US" altLang="ja-JP" sz="1200" dirty="0" err="1"/>
              <a:t>nop</a:t>
            </a:r>
            <a:endParaRPr lang="en-US" altLang="ja-JP" sz="1200" dirty="0"/>
          </a:p>
          <a:p>
            <a:pPr lvl="1"/>
            <a:r>
              <a:rPr lang="en-US" altLang="ja-JP" sz="1200" dirty="0"/>
              <a:t>SPIKE_ID=</a:t>
            </a:r>
            <a:r>
              <a:rPr lang="en-US" altLang="ja-JP" sz="1200" dirty="0" err="1"/>
              <a:t>nop</a:t>
            </a:r>
            <a:endParaRPr lang="en-US" altLang="ja-JP" sz="1200" dirty="0"/>
          </a:p>
          <a:p>
            <a:r>
              <a:rPr lang="en-US" altLang="ja-JP" sz="1600" dirty="0"/>
              <a:t>Note</a:t>
            </a:r>
          </a:p>
          <a:p>
            <a:pPr lvl="1"/>
            <a:r>
              <a:rPr lang="en-US" altLang="ja-JP" sz="1200" dirty="0"/>
              <a:t>The</a:t>
            </a:r>
            <a:r>
              <a:rPr kumimoji="1" lang="en-US" altLang="ja-JP" sz="1200" dirty="0"/>
              <a:t> nominal position for PFI should be stored in TSC. It is called </a:t>
            </a:r>
            <a:r>
              <a:rPr lang="en-US" altLang="ja-JP" sz="1200" dirty="0"/>
              <a:t>when “FOCI” is set to “PFS”</a:t>
            </a:r>
            <a:endParaRPr kumimoji="1" lang="en-US" altLang="ja-JP" sz="1200" dirty="0"/>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755422"/>
          </a:xfrm>
          <a:prstGeom prst="rect">
            <a:avLst/>
          </a:prstGeom>
          <a:noFill/>
          <a:ln>
            <a:solidFill>
              <a:schemeClr val="tx1"/>
            </a:solidFill>
          </a:ln>
        </p:spPr>
        <p:txBody>
          <a:bodyPr wrap="square" rtlCol="0">
            <a:spAutoFit/>
          </a:bodyPr>
          <a:lstStyle/>
          <a:p>
            <a:r>
              <a:rPr kumimoji="1" lang="en-US" altLang="ja-JP" sz="800" dirty="0">
                <a:latin typeface="Courier New" panose="02070309020205020404" pitchFamily="49" charset="0"/>
                <a:cs typeface="Courier New" panose="02070309020205020404" pitchFamily="49" charset="0"/>
              </a:rPr>
              <a:t>&lt;Header&gt;</a:t>
            </a:r>
          </a:p>
          <a:p>
            <a:r>
              <a:rPr kumimoji="1" lang="en-US" altLang="ja-JP" sz="800" dirty="0">
                <a:latin typeface="Courier New" panose="02070309020205020404" pitchFamily="49" charset="0"/>
                <a:cs typeface="Courier New" panose="02070309020205020404" pitchFamily="49" charset="0"/>
              </a:rPr>
              <a:t>	OBE_ID=COMMON</a:t>
            </a:r>
          </a:p>
          <a:p>
            <a:r>
              <a:rPr kumimoji="1" lang="en-US" altLang="ja-JP" sz="800" dirty="0">
                <a:latin typeface="Courier New" panose="02070309020205020404" pitchFamily="49" charset="0"/>
                <a:cs typeface="Courier New" panose="02070309020205020404" pitchFamily="49" charset="0"/>
              </a:rPr>
              <a:t>	OBE_MODE=TOOL</a:t>
            </a:r>
          </a:p>
          <a:p>
            <a:r>
              <a:rPr kumimoji="1" lang="en-US" altLang="ja-JP" sz="800" dirty="0">
                <a:latin typeface="Courier New" panose="02070309020205020404" pitchFamily="49" charset="0"/>
                <a:cs typeface="Courier New" panose="02070309020205020404" pitchFamily="49" charset="0"/>
              </a:rPr>
              <a:t>	COMMAND=</a:t>
            </a:r>
            <a:r>
              <a:rPr kumimoji="1" lang="en-US" altLang="ja-JP" sz="800" dirty="0" err="1">
                <a:latin typeface="Courier New" panose="02070309020205020404" pitchFamily="49" charset="0"/>
                <a:cs typeface="Courier New" panose="02070309020205020404" pitchFamily="49" charset="0"/>
              </a:rPr>
              <a:t>SetRotator</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Script_ID</a:t>
            </a:r>
            <a:r>
              <a:rPr kumimoji="1" lang="en-US" altLang="ja-JP" sz="800" dirty="0">
                <a:latin typeface="Courier New" panose="02070309020205020404" pitchFamily="49" charset="0"/>
                <a:cs typeface="Courier New" panose="02070309020205020404" pitchFamily="49" charset="0"/>
              </a:rPr>
              <a:t>=COMMON01</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Script_Version</a:t>
            </a:r>
            <a:r>
              <a:rPr kumimoji="1" lang="en-US" altLang="ja-JP" sz="800" dirty="0">
                <a:latin typeface="Courier New" panose="02070309020205020404" pitchFamily="49" charset="0"/>
                <a:cs typeface="Courier New" panose="02070309020205020404" pitchFamily="49" charset="0"/>
              </a:rPr>
              <a:t>=1.0</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Script_Author</a:t>
            </a:r>
            <a:r>
              <a:rPr kumimoji="1" lang="en-US" altLang="ja-JP" sz="800" dirty="0">
                <a:latin typeface="Courier New" panose="02070309020205020404" pitchFamily="49" charset="0"/>
                <a:cs typeface="Courier New" panose="02070309020205020404" pitchFamily="49" charset="0"/>
              </a:rPr>
              <a:t>=George</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Script_Update</a:t>
            </a:r>
            <a:r>
              <a:rPr kumimoji="1" lang="en-US" altLang="ja-JP" sz="800" dirty="0">
                <a:latin typeface="Courier New" panose="02070309020205020404" pitchFamily="49" charset="0"/>
                <a:cs typeface="Courier New" panose="02070309020205020404" pitchFamily="49" charset="0"/>
              </a:rPr>
              <a:t>=2000/11/28</a:t>
            </a:r>
          </a:p>
          <a:p>
            <a:r>
              <a:rPr kumimoji="1" lang="en-US" altLang="ja-JP" sz="800" dirty="0">
                <a:latin typeface="Courier New" panose="02070309020205020404" pitchFamily="49" charset="0"/>
                <a:cs typeface="Courier New" panose="02070309020205020404" pitchFamily="49" charset="0"/>
              </a:rPr>
              <a:t>	</a:t>
            </a:r>
            <a:r>
              <a:rPr kumimoji="1" lang="en-US" altLang="ja-JP" sz="800" dirty="0" err="1">
                <a:latin typeface="Courier New" panose="02070309020205020404" pitchFamily="49" charset="0"/>
                <a:cs typeface="Courier New" panose="02070309020205020404" pitchFamily="49" charset="0"/>
              </a:rPr>
              <a:t>Dispatcher_Version</a:t>
            </a:r>
            <a:r>
              <a:rPr kumimoji="1" lang="en-US" altLang="ja-JP" sz="800" dirty="0">
                <a:latin typeface="Courier New" panose="02070309020205020404" pitchFamily="49" charset="0"/>
                <a:cs typeface="Courier New" panose="02070309020205020404" pitchFamily="49" charset="0"/>
              </a:rPr>
              <a:t>=2.0</a:t>
            </a:r>
          </a:p>
          <a:p>
            <a:r>
              <a:rPr kumimoji="1" lang="en-US" altLang="ja-JP" sz="800" dirty="0">
                <a:latin typeface="Courier New" panose="02070309020205020404" pitchFamily="49" charset="0"/>
                <a:cs typeface="Courier New" panose="02070309020205020404" pitchFamily="49" charset="0"/>
              </a:rPr>
              <a:t>	ESTIMATE=($NFRAME*$NSTEP*4.0+$NSTEP*10.0+20.0+150.0)</a:t>
            </a:r>
          </a:p>
          <a:p>
            <a:r>
              <a:rPr kumimoji="1" lang="en-US" altLang="ja-JP" sz="800" dirty="0">
                <a:latin typeface="Courier New" panose="02070309020205020404" pitchFamily="49" charset="0"/>
                <a:cs typeface="Courier New" panose="02070309020205020404" pitchFamily="49" charset="0"/>
              </a:rPr>
              <a:t>&lt;/Header&gt;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r>
              <a:rPr kumimoji="1" lang="en-US" altLang="ja-JP" sz="800" dirty="0">
                <a:latin typeface="Courier New" panose="02070309020205020404" pitchFamily="49" charset="0"/>
                <a:cs typeface="Courier New" panose="02070309020205020404" pitchFamily="49" charset="0"/>
              </a:rPr>
              <a:t>	F_SELECT=!STATL.TSC_F_SELECT</a:t>
            </a:r>
          </a:p>
          <a:p>
            <a:r>
              <a:rPr kumimoji="1" lang="en-US" altLang="ja-JP" sz="800" dirty="0">
                <a:latin typeface="Courier New" panose="02070309020205020404" pitchFamily="49" charset="0"/>
                <a:cs typeface="Courier New" panose="02070309020205020404" pitchFamily="49" charset="0"/>
              </a:rPr>
              <a:t>	*F_SELECT=!STATL.TSC_F_SELECT,CS_Opt,CS_IR,NS_Opt,NS_IR,P_Opt,P_Opt2,P_IR</a:t>
            </a:r>
          </a:p>
          <a:p>
            <a:r>
              <a:rPr kumimoji="1" lang="en-US" altLang="ja-JP" sz="800" dirty="0">
                <a:latin typeface="Courier New" panose="02070309020205020404" pitchFamily="49" charset="0"/>
                <a:cs typeface="Courier New" panose="02070309020205020404" pitchFamily="49" charset="0"/>
              </a:rPr>
              <a:t>	INSROT_PA=</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TELESCOPE=LINK</a:t>
            </a:r>
          </a:p>
          <a:p>
            <a:r>
              <a:rPr kumimoji="1" lang="en-US" altLang="ja-JP" sz="800" dirty="0">
                <a:latin typeface="Courier New" panose="02070309020205020404" pitchFamily="49" charset="0"/>
                <a:cs typeface="Courier New" panose="02070309020205020404" pitchFamily="49" charset="0"/>
              </a:rPr>
              <a:t>	*TELESCOPE=LINK,FREE</a:t>
            </a:r>
          </a:p>
          <a:p>
            <a:r>
              <a:rPr kumimoji="1" lang="en-US" altLang="ja-JP" sz="800" dirty="0">
                <a:latin typeface="Courier New" panose="02070309020205020404" pitchFamily="49" charset="0"/>
                <a:cs typeface="Courier New" panose="02070309020205020404" pitchFamily="49" charset="0"/>
              </a:rPr>
              <a:t>	OBSERVATION_ID=</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DATASET_ID=</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	SPIKE_ID=</a:t>
            </a:r>
            <a:r>
              <a:rPr kumimoji="1" lang="en-US" altLang="ja-JP" sz="800" dirty="0" err="1">
                <a:latin typeface="Courier New" panose="02070309020205020404" pitchFamily="49" charset="0"/>
                <a:cs typeface="Courier New" panose="02070309020205020404" pitchFamily="49" charset="0"/>
              </a:rPr>
              <a:t>nop</a:t>
            </a:r>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a:t>
            </a:r>
            <a:r>
              <a:rPr kumimoji="1" lang="en-US" altLang="ja-JP" sz="800" dirty="0" err="1">
                <a:latin typeface="Courier New" panose="02070309020205020404" pitchFamily="49" charset="0"/>
                <a:cs typeface="Courier New" panose="02070309020205020404" pitchFamily="49" charset="0"/>
              </a:rPr>
              <a:t>Default_Parameter</a:t>
            </a:r>
            <a:r>
              <a:rPr kumimoji="1" lang="en-US" altLang="ja-JP" sz="800" dirty="0">
                <a:latin typeface="Courier New" panose="02070309020205020404" pitchFamily="49" charset="0"/>
                <a:cs typeface="Courier New" panose="02070309020205020404" pitchFamily="49" charset="0"/>
              </a:rPr>
              <a:t>&gt;</a:t>
            </a:r>
          </a:p>
          <a:p>
            <a:endParaRPr kumimoji="1" lang="en-US" altLang="ja-JP" sz="800" dirty="0">
              <a:latin typeface="Courier New" panose="02070309020205020404" pitchFamily="49" charset="0"/>
              <a:cs typeface="Courier New" panose="02070309020205020404" pitchFamily="49" charset="0"/>
            </a:endParaRPr>
          </a:p>
          <a:p>
            <a:r>
              <a:rPr kumimoji="1" lang="en-US" altLang="ja-JP" sz="800" dirty="0">
                <a:latin typeface="Courier New" panose="02070309020205020404" pitchFamily="49" charset="0"/>
                <a:cs typeface="Courier New" panose="02070309020205020404" pitchFamily="49" charset="0"/>
              </a:rPr>
              <a:t>&lt;Command&gt;</a:t>
            </a:r>
          </a:p>
          <a:p>
            <a:r>
              <a:rPr kumimoji="1" lang="en-US" altLang="ja-JP" sz="800" dirty="0">
                <a:latin typeface="Courier New" panose="02070309020205020404" pitchFamily="49" charset="0"/>
                <a:cs typeface="Courier New" panose="02070309020205020404" pitchFamily="49" charset="0"/>
              </a:rPr>
              <a:t>:START</a:t>
            </a:r>
          </a:p>
          <a:p>
            <a:r>
              <a:rPr kumimoji="1" lang="en-US" altLang="ja-JP" sz="800" dirty="0">
                <a:latin typeface="Courier New" panose="02070309020205020404" pitchFamily="49" charset="0"/>
                <a:cs typeface="Courier New" panose="02070309020205020404" pitchFamily="49" charset="0"/>
              </a:rPr>
              <a:t>:MAIN_START</a:t>
            </a:r>
          </a:p>
          <a:p>
            <a:r>
              <a:rPr kumimoji="1" lang="en-US" altLang="ja-JP" sz="800" dirty="0">
                <a:latin typeface="Courier New" panose="02070309020205020404" pitchFamily="49" charset="0"/>
                <a:cs typeface="Courier New" panose="02070309020205020404" pitchFamily="49" charset="0"/>
              </a:rPr>
              <a:t>*IF "$F_SELECT" == "P_IR"</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InsRot_PF</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"P_OPT"</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InsRot_PF</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"P_OPT2"</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InsRot_PF</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"NS_OPT"</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ImgRot</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"NS_IR"</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ImgRot</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endParaRPr kumimoji="1" lang="ja-JP" alt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9706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32354"/>
          </a:xfrm>
        </p:spPr>
        <p:txBody>
          <a:bodyPr/>
          <a:lstStyle/>
          <a:p>
            <a:r>
              <a:rPr kumimoji="1" lang="en-US" altLang="ja-JP" sz="1600" dirty="0"/>
              <a:t>Function ID </a:t>
            </a:r>
            <a:r>
              <a:rPr lang="en-US" altLang="ja-JP" sz="1600" dirty="0"/>
              <a:t>3</a:t>
            </a:r>
            <a:r>
              <a:rPr kumimoji="1" lang="en-US" altLang="ja-JP" sz="1600" dirty="0"/>
              <a:t>: SetRotator.sk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6096001" y="975948"/>
            <a:ext cx="5762624" cy="5632311"/>
          </a:xfrm>
        </p:spPr>
        <p:txBody>
          <a:bodyPr>
            <a:noAutofit/>
          </a:bodyPr>
          <a:lstStyle/>
          <a:p>
            <a:pPr marL="0" indent="0">
              <a:buNone/>
            </a:pPr>
            <a:r>
              <a:rPr lang="en-US" altLang="ja-JP" sz="2000" dirty="0"/>
              <a:t>The instrument rotator will be operated frequently by various Gen2 commands so that it will be convenient to realize this function as  a dd command.</a:t>
            </a:r>
            <a:endParaRPr kumimoji="1" lang="en-US" altLang="ja-JP" sz="2000" dirty="0"/>
          </a:p>
          <a:p>
            <a:pPr marL="0" indent="0">
              <a:buNone/>
            </a:pPr>
            <a:endParaRPr kumimoji="1" lang="en-US" altLang="ja-JP" sz="2000" dirty="0"/>
          </a:p>
          <a:p>
            <a:r>
              <a:rPr kumimoji="1" lang="en-US" altLang="ja-JP" sz="2000" dirty="0"/>
              <a:t>EXEC TSC INSROT_PF TELESCOPE=LINK COORD=ABS POSITION=$INSROT_PA ;</a:t>
            </a:r>
          </a:p>
          <a:p>
            <a:r>
              <a:rPr kumimoji="1" lang="en-US" altLang="ja-JP" sz="2000" dirty="0"/>
              <a:t>Operational sequence</a:t>
            </a:r>
          </a:p>
          <a:p>
            <a:pPr lvl="1"/>
            <a:r>
              <a:rPr lang="en-US" altLang="ja-JP" sz="1600" dirty="0"/>
              <a:t>[Gen2]</a:t>
            </a:r>
            <a:endParaRPr kumimoji="1" lang="en-US" altLang="ja-JP" sz="1400" dirty="0"/>
          </a:p>
        </p:txBody>
      </p:sp>
      <p:sp>
        <p:nvSpPr>
          <p:cNvPr id="4" name="テキスト ボックス 3">
            <a:extLst>
              <a:ext uri="{FF2B5EF4-FFF2-40B4-BE49-F238E27FC236}">
                <a16:creationId xmlns:a16="http://schemas.microsoft.com/office/drawing/2014/main" id="{E8776561-A8FB-4436-B9A4-B783B8F2ABA6}"/>
              </a:ext>
            </a:extLst>
          </p:cNvPr>
          <p:cNvSpPr txBox="1"/>
          <p:nvPr/>
        </p:nvSpPr>
        <p:spPr>
          <a:xfrm>
            <a:off x="333375" y="616025"/>
            <a:ext cx="5568460" cy="2062103"/>
          </a:xfrm>
          <a:prstGeom prst="rect">
            <a:avLst/>
          </a:prstGeom>
          <a:noFill/>
          <a:ln>
            <a:solidFill>
              <a:schemeClr val="tx1"/>
            </a:solidFill>
          </a:ln>
        </p:spPr>
        <p:txBody>
          <a:bodyPr wrap="square" rtlCol="0">
            <a:spAutoFit/>
          </a:bodyPr>
          <a:lstStyle/>
          <a:p>
            <a:r>
              <a:rPr kumimoji="1" lang="en-US" altLang="ja-JP" sz="800" dirty="0">
                <a:latin typeface="Courier New" panose="02070309020205020404" pitchFamily="49" charset="0"/>
                <a:cs typeface="Courier New" panose="02070309020205020404" pitchFamily="49" charset="0"/>
              </a:rPr>
              <a:t>*IF "$F_SELECT" == "CS_IR"</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"CS_OPT"</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*IF "$F_SELECT" == "CS"</a:t>
            </a:r>
          </a:p>
          <a:p>
            <a:r>
              <a:rPr kumimoji="1" lang="en-US" altLang="ja-JP" sz="800" dirty="0">
                <a:latin typeface="Courier New" panose="02070309020205020404" pitchFamily="49" charset="0"/>
                <a:cs typeface="Courier New" panose="02070309020205020404" pitchFamily="49" charset="0"/>
              </a:rPr>
              <a:t>	Exec TSC </a:t>
            </a:r>
            <a:r>
              <a:rPr kumimoji="1" lang="en-US" altLang="ja-JP" sz="800" dirty="0" err="1">
                <a:latin typeface="Courier New" panose="02070309020205020404" pitchFamily="49" charset="0"/>
                <a:cs typeface="Courier New" panose="02070309020205020404" pitchFamily="49" charset="0"/>
              </a:rPr>
              <a:t>InsRot</a:t>
            </a:r>
            <a:r>
              <a:rPr kumimoji="1" lang="en-US" altLang="ja-JP" sz="800" dirty="0">
                <a:latin typeface="Courier New" panose="02070309020205020404" pitchFamily="49" charset="0"/>
                <a:cs typeface="Courier New" panose="02070309020205020404" pitchFamily="49" charset="0"/>
              </a:rPr>
              <a:t> Motor=ON TELESCOPE=$TELESCOPE Coord=ABS POSITION=$INSROT_PA ;</a:t>
            </a:r>
          </a:p>
          <a:p>
            <a:r>
              <a:rPr kumimoji="1" lang="en-US" altLang="ja-JP" sz="800" dirty="0">
                <a:latin typeface="Courier New" panose="02070309020205020404" pitchFamily="49" charset="0"/>
                <a:cs typeface="Courier New" panose="02070309020205020404" pitchFamily="49" charset="0"/>
              </a:rPr>
              <a:t>*ENDIF</a:t>
            </a:r>
          </a:p>
          <a:p>
            <a:r>
              <a:rPr kumimoji="1" lang="en-US" altLang="ja-JP" sz="800" dirty="0">
                <a:latin typeface="Courier New" panose="02070309020205020404" pitchFamily="49" charset="0"/>
                <a:cs typeface="Courier New" panose="02070309020205020404" pitchFamily="49" charset="0"/>
              </a:rPr>
              <a:t>:MAIN_END</a:t>
            </a:r>
          </a:p>
          <a:p>
            <a:r>
              <a:rPr kumimoji="1" lang="en-US" altLang="ja-JP" sz="800" dirty="0">
                <a:latin typeface="Courier New" panose="02070309020205020404" pitchFamily="49" charset="0"/>
                <a:cs typeface="Courier New" panose="02070309020205020404" pitchFamily="49" charset="0"/>
              </a:rPr>
              <a:t>:END</a:t>
            </a:r>
          </a:p>
          <a:p>
            <a:r>
              <a:rPr kumimoji="1" lang="en-US" altLang="ja-JP" sz="800" dirty="0">
                <a:latin typeface="Courier New" panose="02070309020205020404" pitchFamily="49" charset="0"/>
                <a:cs typeface="Courier New" panose="02070309020205020404" pitchFamily="49" charset="0"/>
              </a:rPr>
              <a:t>&lt;/Command&gt;</a:t>
            </a:r>
          </a:p>
          <a:p>
            <a:endParaRPr kumimoji="1" lang="ja-JP" alt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321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399853A-7DF4-4516-9C2E-B371EAFCBEBB}"/>
              </a:ext>
            </a:extLst>
          </p:cNvPr>
          <p:cNvSpPr>
            <a:spLocks noGrp="1"/>
          </p:cNvSpPr>
          <p:nvPr>
            <p:ph type="title"/>
          </p:nvPr>
        </p:nvSpPr>
        <p:spPr>
          <a:xfrm>
            <a:off x="838200" y="2766218"/>
            <a:ext cx="10515600" cy="1325563"/>
          </a:xfrm>
        </p:spPr>
        <p:txBody>
          <a:bodyPr/>
          <a:lstStyle/>
          <a:p>
            <a:r>
              <a:rPr kumimoji="1" lang="en-US" altLang="ja-JP" dirty="0"/>
              <a:t>Engineering items and required functions</a:t>
            </a:r>
            <a:endParaRPr kumimoji="1" lang="ja-JP" altLang="en-US" dirty="0"/>
          </a:p>
        </p:txBody>
      </p:sp>
    </p:spTree>
    <p:extLst>
      <p:ext uri="{BB962C8B-B14F-4D97-AF65-F5344CB8AC3E}">
        <p14:creationId xmlns:p14="http://schemas.microsoft.com/office/powerpoint/2010/main" val="1379104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4: AGEXP.sk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17580"/>
            <a:ext cx="5949462" cy="5632311"/>
          </a:xfrm>
        </p:spPr>
        <p:txBody>
          <a:bodyPr>
            <a:noAutofit/>
          </a:bodyPr>
          <a:lstStyle/>
          <a:p>
            <a:pPr marL="0" indent="0">
              <a:buNone/>
            </a:pPr>
            <a:r>
              <a:rPr kumimoji="1" lang="en-US" altLang="ja-JP" sz="1200" dirty="0"/>
              <a:t>Make exposure of 6 AG cameras </a:t>
            </a:r>
          </a:p>
          <a:p>
            <a:r>
              <a:rPr kumimoji="1" lang="en-US" altLang="ja-JP" sz="1200" dirty="0"/>
              <a:t>Functions:</a:t>
            </a:r>
          </a:p>
          <a:p>
            <a:pPr lvl="1"/>
            <a:r>
              <a:rPr lang="en-US" altLang="ja-JP" sz="1050" dirty="0"/>
              <a:t>T</a:t>
            </a:r>
            <a:r>
              <a:rPr kumimoji="1" lang="en-US" altLang="ja-JP" sz="1050" dirty="0"/>
              <a:t>ake simple exposures </a:t>
            </a:r>
            <a:r>
              <a:rPr lang="en-US" altLang="ja-JP" sz="1050" dirty="0"/>
              <a:t>of AG cameras without operating telescope or other subsystems, and then save the image.</a:t>
            </a:r>
            <a:endParaRPr kumimoji="1" lang="en-US" altLang="ja-JP" sz="1050" dirty="0"/>
          </a:p>
          <a:p>
            <a:r>
              <a:rPr kumimoji="1" lang="en-US" altLang="ja-JP" sz="1200" dirty="0"/>
              <a:t>Header</a:t>
            </a:r>
          </a:p>
          <a:p>
            <a:pPr lvl="1"/>
            <a:r>
              <a:rPr kumimoji="1" lang="en-US" altLang="ja-JP" sz="1050" dirty="0"/>
              <a:t>SCRIPT_AUTHOR=</a:t>
            </a:r>
            <a:r>
              <a:rPr kumimoji="1" lang="en-US" altLang="ja-JP" sz="1050" dirty="0" err="1"/>
              <a:t>Moritani</a:t>
            </a:r>
            <a:r>
              <a:rPr kumimoji="1" lang="en-US" altLang="ja-JP" sz="1050" dirty="0"/>
              <a:t>, Koshida</a:t>
            </a:r>
          </a:p>
          <a:p>
            <a:pPr lvl="1"/>
            <a:r>
              <a:rPr kumimoji="1" lang="en-US" altLang="ja-JP" sz="1050" dirty="0"/>
              <a:t>SCRIPT_UPDATE=2021.10.05</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SSYS=PFI</a:t>
            </a:r>
          </a:p>
          <a:p>
            <a:pPr lvl="1"/>
            <a:r>
              <a:rPr lang="en-US" altLang="ja-JP" sz="1050" dirty="0"/>
              <a:t>NFRAME=1</a:t>
            </a:r>
          </a:p>
          <a:p>
            <a:pPr lvl="1"/>
            <a:r>
              <a:rPr lang="en-US" altLang="ja-JP" sz="1050" dirty="0"/>
              <a:t>EXPTIME=1</a:t>
            </a:r>
          </a:p>
          <a:p>
            <a:pPr lvl="1"/>
            <a:r>
              <a:rPr lang="en-US" altLang="ja-JP" sz="1050" dirty="0"/>
              <a:t>OBJECT="test" # </a:t>
            </a:r>
            <a:r>
              <a:rPr lang="en-US" altLang="ja-JP" sz="1050" dirty="0" err="1"/>
              <a:t>dark|test|object</a:t>
            </a:r>
            <a:endParaRPr lang="en-US" altLang="ja-JP" sz="1050" dirty="0"/>
          </a:p>
          <a:p>
            <a:pPr lvl="1"/>
            <a:r>
              <a:rPr lang="en-US" altLang="ja-JP" sz="1050" dirty="0"/>
              <a:t>PFIVISITID=0 # </a:t>
            </a:r>
            <a:r>
              <a:rPr lang="en-US" altLang="ja-JP" sz="1050" dirty="0" err="1"/>
              <a:t>pfiVisitId</a:t>
            </a:r>
            <a:endParaRPr lang="en-US" altLang="ja-JP" sz="1050" dirty="0"/>
          </a:p>
          <a:p>
            <a:pPr lvl="1"/>
            <a:r>
              <a:rPr lang="en-US" altLang="ja-JP" sz="1050" dirty="0"/>
              <a:t>COMBINED=1</a:t>
            </a:r>
          </a:p>
          <a:p>
            <a:pPr lvl="1"/>
            <a:r>
              <a:rPr lang="en-US" altLang="ja-JP" sz="1050" dirty="0"/>
              <a:t>CENTROID=0</a:t>
            </a:r>
          </a:p>
          <a:p>
            <a:r>
              <a:rPr lang="en-US" altLang="ja-JP" sz="1200" dirty="0"/>
              <a:t>Communications to the other system</a:t>
            </a:r>
          </a:p>
          <a:p>
            <a:pPr lvl="1"/>
            <a:r>
              <a:rPr lang="en-US" altLang="ja-JP" sz="1050" dirty="0"/>
              <a:t>Input to Gen2</a:t>
            </a:r>
          </a:p>
          <a:p>
            <a:pPr lvl="2"/>
            <a:r>
              <a:rPr lang="en-US" altLang="ja-JP" sz="800" dirty="0"/>
              <a:t>R.A. and Dec. of a field center (case2)</a:t>
            </a:r>
          </a:p>
          <a:p>
            <a:pPr lvl="1"/>
            <a:r>
              <a:rPr lang="en-US" altLang="ja-JP" sz="1050" dirty="0"/>
              <a:t>Output</a:t>
            </a:r>
          </a:p>
          <a:p>
            <a:pPr lvl="2"/>
            <a:r>
              <a:rPr lang="en-US" altLang="ja-JP" sz="800" dirty="0"/>
              <a:t>R.A. and Dec. corresponding to actual telescope position (case1)</a:t>
            </a:r>
          </a:p>
          <a:p>
            <a:r>
              <a:rPr lang="en-US" altLang="ja-JP" sz="1200" dirty="0"/>
              <a:t>TBC</a:t>
            </a:r>
          </a:p>
          <a:p>
            <a:pPr lvl="1"/>
            <a:r>
              <a:rPr lang="en-US" altLang="ja-JP" sz="1050" dirty="0"/>
              <a:t>Field center will be pointed by </a:t>
            </a:r>
            <a:r>
              <a:rPr lang="en-US" altLang="ja-JP" sz="1050" dirty="0" err="1"/>
              <a:t>SetupField</a:t>
            </a:r>
            <a:r>
              <a:rPr lang="en-US" altLang="ja-JP" sz="1050" dirty="0"/>
              <a:t> command</a:t>
            </a:r>
          </a:p>
          <a:p>
            <a:pPr lvl="1"/>
            <a:r>
              <a:rPr lang="en-US" altLang="ja-JP" sz="900" dirty="0"/>
              <a:t>What number should be the default for EXPTIME</a:t>
            </a:r>
          </a:p>
          <a:p>
            <a:pPr lvl="1"/>
            <a:r>
              <a:rPr lang="en-US" altLang="ja-JP" sz="900" dirty="0"/>
              <a:t>Command format of AGCC actor?</a:t>
            </a:r>
          </a:p>
          <a:p>
            <a:pPr lvl="1"/>
            <a:r>
              <a:rPr lang="en-US" altLang="ja-JP" sz="900" dirty="0"/>
              <a:t>Whether IIC or AGCC the command should be sent?</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355312"/>
          </a:xfrm>
          <a:prstGeom prst="rect">
            <a:avLst/>
          </a:prstGeom>
          <a:noFill/>
          <a:ln>
            <a:solidFill>
              <a:schemeClr val="tx1"/>
            </a:solidFill>
          </a:ln>
        </p:spPr>
        <p:txBody>
          <a:bodyPr wrap="square" rtlCol="0">
            <a:spAutoFit/>
          </a:bodyPr>
          <a:lstStyle/>
          <a:p>
            <a:r>
              <a:rPr kumimoji="1" lang="en-US" altLang="ja-JP" sz="600" dirty="0">
                <a:latin typeface="Courier New" panose="02070309020205020404" pitchFamily="49" charset="0"/>
                <a:cs typeface="Courier New" panose="02070309020205020404" pitchFamily="49" charset="0"/>
              </a:rPr>
              <a:t>#**********************************************************************</a:t>
            </a:r>
          </a:p>
          <a:p>
            <a:r>
              <a:rPr kumimoji="1" lang="en-US" altLang="ja-JP" sz="600" dirty="0">
                <a:latin typeface="Courier New" panose="02070309020205020404" pitchFamily="49" charset="0"/>
                <a:cs typeface="Courier New" panose="02070309020205020404" pitchFamily="49" charset="0"/>
              </a:rPr>
              <a:t>#</a:t>
            </a:r>
          </a:p>
          <a:p>
            <a:r>
              <a:rPr kumimoji="1" lang="en-US" altLang="ja-JP" sz="600" dirty="0">
                <a:latin typeface="Courier New" panose="02070309020205020404" pitchFamily="49" charset="0"/>
                <a:cs typeface="Courier New" panose="02070309020205020404" pitchFamily="49" charset="0"/>
              </a:rPr>
              <a:t># AG camera exposure</a:t>
            </a:r>
          </a:p>
          <a:p>
            <a:r>
              <a:rPr kumimoji="1" lang="en-US" altLang="ja-JP" sz="600" dirty="0">
                <a:latin typeface="Courier New" panose="02070309020205020404" pitchFamily="49" charset="0"/>
                <a:cs typeface="Courier New" panose="02070309020205020404" pitchFamily="49" charset="0"/>
              </a:rPr>
              <a:t>#  sending a command to AGCC</a:t>
            </a:r>
          </a:p>
          <a:p>
            <a:r>
              <a:rPr kumimoji="1" lang="en-US" altLang="ja-JP" sz="600" dirty="0">
                <a:latin typeface="Courier New" panose="02070309020205020404" pitchFamily="49" charset="0"/>
                <a:cs typeface="Courier New" panose="02070309020205020404" pitchFamily="49" charset="0"/>
              </a:rPr>
              <a:t>#</a:t>
            </a:r>
          </a:p>
          <a:p>
            <a:r>
              <a:rPr kumimoji="1" lang="en-US" altLang="ja-JP" sz="600" dirty="0">
                <a:latin typeface="Courier New" panose="02070309020205020404" pitchFamily="49" charset="0"/>
                <a:cs typeface="Courier New" panose="02070309020205020404" pitchFamily="49" charset="0"/>
              </a:rPr>
              <a:t>#**********************************************************************</a:t>
            </a:r>
          </a:p>
          <a:p>
            <a:r>
              <a:rPr kumimoji="1" lang="en-US" altLang="ja-JP" sz="600" dirty="0">
                <a:latin typeface="Courier New" panose="02070309020205020404" pitchFamily="49" charset="0"/>
                <a:cs typeface="Courier New" panose="02070309020205020404" pitchFamily="49" charset="0"/>
              </a:rPr>
              <a:t>:Header</a:t>
            </a:r>
          </a:p>
          <a:p>
            <a:r>
              <a:rPr kumimoji="1" lang="en-US" altLang="ja-JP" sz="600" dirty="0">
                <a:latin typeface="Courier New" panose="02070309020205020404" pitchFamily="49" charset="0"/>
                <a:cs typeface="Courier New" panose="02070309020205020404" pitchFamily="49" charset="0"/>
              </a:rPr>
              <a:t>    SCRIPT_AUTHOR=</a:t>
            </a:r>
            <a:r>
              <a:rPr kumimoji="1" lang="en-US" altLang="ja-JP" sz="600" dirty="0" err="1">
                <a:latin typeface="Courier New" panose="02070309020205020404" pitchFamily="49" charset="0"/>
                <a:cs typeface="Courier New" panose="02070309020205020404" pitchFamily="49" charset="0"/>
              </a:rPr>
              <a:t>Moritani</a:t>
            </a:r>
            <a:r>
              <a:rPr kumimoji="1" lang="en-US" altLang="ja-JP" sz="600" dirty="0">
                <a:latin typeface="Courier New" panose="02070309020205020404" pitchFamily="49" charset="0"/>
                <a:cs typeface="Courier New" panose="02070309020205020404" pitchFamily="49" charset="0"/>
              </a:rPr>
              <a:t>, Koshida</a:t>
            </a:r>
          </a:p>
          <a:p>
            <a:r>
              <a:rPr kumimoji="1" lang="en-US" altLang="ja-JP" sz="600" dirty="0">
                <a:latin typeface="Courier New" panose="02070309020205020404" pitchFamily="49" charset="0"/>
                <a:cs typeface="Courier New" panose="02070309020205020404" pitchFamily="49" charset="0"/>
              </a:rPr>
              <a:t>    SCRIPT_UPDATE=2021.10.05</a:t>
            </a:r>
          </a:p>
          <a:p>
            <a:r>
              <a:rPr kumimoji="1" lang="en-US" altLang="ja-JP" sz="600" dirty="0">
                <a:latin typeface="Courier New" panose="02070309020205020404" pitchFamily="49" charset="0"/>
                <a:cs typeface="Courier New" panose="02070309020205020404" pitchFamily="49" charset="0"/>
              </a:rPr>
              <a:t>    OBE_ID=PFS</a:t>
            </a:r>
          </a:p>
          <a:p>
            <a:r>
              <a:rPr kumimoji="1" lang="en-US" altLang="ja-JP" sz="600" dirty="0">
                <a:latin typeface="Courier New" panose="02070309020205020404" pitchFamily="49" charset="0"/>
                <a:cs typeface="Courier New" panose="02070309020205020404" pitchFamily="49" charset="0"/>
              </a:rPr>
              <a:t>    OBE_MODE=SPEC_ENG</a:t>
            </a:r>
          </a:p>
          <a:p>
            <a:endParaRPr kumimoji="1" lang="en-US" altLang="ja-JP" sz="600" dirty="0">
              <a:latin typeface="Courier New" panose="02070309020205020404" pitchFamily="49" charset="0"/>
              <a:cs typeface="Courier New" panose="02070309020205020404" pitchFamily="49" charset="0"/>
            </a:endParaRP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:Parameter</a:t>
            </a:r>
          </a:p>
          <a:p>
            <a:r>
              <a:rPr kumimoji="1" lang="en-US" altLang="ja-JP" sz="600" dirty="0">
                <a:latin typeface="Courier New" panose="02070309020205020404" pitchFamily="49" charset="0"/>
                <a:cs typeface="Courier New" panose="02070309020205020404" pitchFamily="49" charset="0"/>
              </a:rPr>
              <a:t>#for PFS</a:t>
            </a:r>
          </a:p>
          <a:p>
            <a:r>
              <a:rPr kumimoji="1" lang="en-US" altLang="ja-JP" sz="600" dirty="0">
                <a:latin typeface="Courier New" panose="02070309020205020404" pitchFamily="49" charset="0"/>
                <a:cs typeface="Courier New" panose="02070309020205020404" pitchFamily="49" charset="0"/>
              </a:rPr>
              <a:t>  SSYS=PFI</a:t>
            </a:r>
          </a:p>
          <a:p>
            <a:r>
              <a:rPr kumimoji="1" lang="en-US" altLang="ja-JP" sz="600" dirty="0">
                <a:latin typeface="Courier New" panose="02070309020205020404" pitchFamily="49" charset="0"/>
                <a:cs typeface="Courier New" panose="02070309020205020404" pitchFamily="49" charset="0"/>
              </a:rPr>
              <a:t>  NFRAME=1</a:t>
            </a:r>
          </a:p>
          <a:p>
            <a:r>
              <a:rPr kumimoji="1" lang="en-US" altLang="ja-JP" sz="600" dirty="0">
                <a:latin typeface="Courier New" panose="02070309020205020404" pitchFamily="49" charset="0"/>
                <a:cs typeface="Courier New" panose="02070309020205020404" pitchFamily="49" charset="0"/>
              </a:rPr>
              <a:t>  EXPTIME=1</a:t>
            </a:r>
          </a:p>
          <a:p>
            <a:r>
              <a:rPr kumimoji="1" lang="en-US" altLang="ja-JP" sz="600" dirty="0">
                <a:latin typeface="Courier New" panose="02070309020205020404" pitchFamily="49" charset="0"/>
                <a:cs typeface="Courier New" panose="02070309020205020404" pitchFamily="49" charset="0"/>
              </a:rPr>
              <a:t>  #DOCENTROID=FALSE</a:t>
            </a:r>
          </a:p>
          <a:p>
            <a:r>
              <a:rPr kumimoji="1" lang="en-US" altLang="ja-JP" sz="600" dirty="0">
                <a:latin typeface="Courier New" panose="02070309020205020404" pitchFamily="49" charset="0"/>
                <a:cs typeface="Courier New" panose="02070309020205020404" pitchFamily="49" charset="0"/>
              </a:rPr>
              <a:t># Object (passed to Gen2 FITS.PFS.OBJECT status.)</a:t>
            </a:r>
          </a:p>
          <a:p>
            <a:r>
              <a:rPr kumimoji="1" lang="en-US" altLang="ja-JP" sz="600" dirty="0">
                <a:latin typeface="Courier New" panose="02070309020205020404" pitchFamily="49" charset="0"/>
                <a:cs typeface="Courier New" panose="02070309020205020404" pitchFamily="49" charset="0"/>
              </a:rPr>
              <a:t>  OBJECT="test" # </a:t>
            </a:r>
            <a:r>
              <a:rPr kumimoji="1" lang="en-US" altLang="ja-JP" sz="600" dirty="0" err="1">
                <a:latin typeface="Courier New" panose="02070309020205020404" pitchFamily="49" charset="0"/>
                <a:cs typeface="Courier New" panose="02070309020205020404" pitchFamily="49" charset="0"/>
              </a:rPr>
              <a:t>dark|test|object</a:t>
            </a:r>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  PFIVISITID=0 # </a:t>
            </a:r>
            <a:r>
              <a:rPr kumimoji="1" lang="en-US" altLang="ja-JP" sz="600" dirty="0" err="1">
                <a:latin typeface="Courier New" panose="02070309020205020404" pitchFamily="49" charset="0"/>
                <a:cs typeface="Courier New" panose="02070309020205020404" pitchFamily="49" charset="0"/>
              </a:rPr>
              <a:t>pfiVisitId</a:t>
            </a:r>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  COMBINED=1</a:t>
            </a:r>
          </a:p>
          <a:p>
            <a:r>
              <a:rPr kumimoji="1" lang="en-US" altLang="ja-JP" sz="600" dirty="0">
                <a:latin typeface="Courier New" panose="02070309020205020404" pitchFamily="49" charset="0"/>
                <a:cs typeface="Courier New" panose="02070309020205020404" pitchFamily="49" charset="0"/>
              </a:rPr>
              <a:t>  CENTROID=0  </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:Command</a:t>
            </a:r>
          </a:p>
          <a:p>
            <a:r>
              <a:rPr kumimoji="1" lang="en-US" altLang="ja-JP" sz="600" dirty="0">
                <a:latin typeface="Courier New" panose="02070309020205020404" pitchFamily="49" charset="0"/>
                <a:cs typeface="Courier New" panose="02070309020205020404" pitchFamily="49" charset="0"/>
              </a:rPr>
              <a:t>:start</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 Calc </a:t>
            </a:r>
            <a:r>
              <a:rPr kumimoji="1" lang="en-US" altLang="ja-JP" sz="600" dirty="0" err="1">
                <a:latin typeface="Courier New" panose="02070309020205020404" pitchFamily="49" charset="0"/>
                <a:cs typeface="Courier New" panose="02070309020205020404" pitchFamily="49" charset="0"/>
              </a:rPr>
              <a:t>timelimit</a:t>
            </a:r>
            <a:r>
              <a:rPr kumimoji="1" lang="en-US" altLang="ja-JP" sz="600" dirty="0">
                <a:latin typeface="Courier New" panose="02070309020205020404" pitchFamily="49" charset="0"/>
                <a:cs typeface="Courier New" panose="02070309020205020404" pitchFamily="49" charset="0"/>
              </a:rPr>
              <a:t> for sequence of exposure</a:t>
            </a:r>
          </a:p>
          <a:p>
            <a:r>
              <a:rPr kumimoji="1" lang="en-US" altLang="ja-JP" sz="600" dirty="0">
                <a:latin typeface="Courier New" panose="02070309020205020404" pitchFamily="49" charset="0"/>
                <a:cs typeface="Courier New" panose="02070309020205020404" pitchFamily="49" charset="0"/>
              </a:rPr>
              <a:t>*SET TIMELIM = $EXPTIME + 15</a:t>
            </a:r>
          </a:p>
          <a:p>
            <a:r>
              <a:rPr kumimoji="1" lang="en-US" altLang="ja-JP" sz="600" dirty="0">
                <a:latin typeface="Courier New" panose="02070309020205020404" pitchFamily="49" charset="0"/>
                <a:cs typeface="Courier New" panose="02070309020205020404" pitchFamily="49" charset="0"/>
              </a:rPr>
              <a:t>*SET TIMELIM_TOT = (30 + $TIMELIM * $NFRAME)</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a:t>
            </a:r>
            <a:r>
              <a:rPr kumimoji="1" lang="en-US" altLang="ja-JP" sz="600" dirty="0" err="1">
                <a:latin typeface="Courier New" panose="02070309020205020404" pitchFamily="49" charset="0"/>
                <a:cs typeface="Courier New" panose="02070309020205020404" pitchFamily="49" charset="0"/>
              </a:rPr>
              <a:t>main_start</a:t>
            </a:r>
            <a:endParaRPr kumimoji="1" lang="en-US" altLang="ja-JP" sz="600" dirty="0">
              <a:latin typeface="Courier New" panose="02070309020205020404" pitchFamily="49" charset="0"/>
              <a:cs typeface="Courier New" panose="02070309020205020404" pitchFamily="49" charset="0"/>
            </a:endParaRP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*SET INFO2="$NFRAME x $EXPTIME sec"</a:t>
            </a:r>
          </a:p>
          <a:p>
            <a:r>
              <a:rPr kumimoji="1" lang="en-US" altLang="ja-JP" sz="600" dirty="0">
                <a:latin typeface="Courier New" panose="02070309020205020404" pitchFamily="49" charset="0"/>
                <a:cs typeface="Courier New" panose="02070309020205020404" pitchFamily="49" charset="0"/>
              </a:rPr>
              <a:t>EXEC OBS </a:t>
            </a:r>
            <a:r>
              <a:rPr kumimoji="1" lang="en-US" altLang="ja-JP" sz="600" dirty="0" err="1">
                <a:latin typeface="Courier New" panose="02070309020205020404" pitchFamily="49" charset="0"/>
                <a:cs typeface="Courier New" panose="02070309020205020404" pitchFamily="49" charset="0"/>
              </a:rPr>
              <a:t>Set_Message</a:t>
            </a:r>
            <a:r>
              <a:rPr kumimoji="1" lang="en-US" altLang="ja-JP" sz="600" dirty="0">
                <a:latin typeface="Courier New" panose="02070309020205020404" pitchFamily="49" charset="0"/>
                <a:cs typeface="Courier New" panose="02070309020205020404" pitchFamily="49" charset="0"/>
              </a:rPr>
              <a:t> </a:t>
            </a:r>
            <a:r>
              <a:rPr kumimoji="1" lang="en-US" altLang="ja-JP" sz="600" dirty="0" err="1">
                <a:latin typeface="Courier New" panose="02070309020205020404" pitchFamily="49" charset="0"/>
                <a:cs typeface="Courier New" panose="02070309020205020404" pitchFamily="49" charset="0"/>
              </a:rPr>
              <a:t>Instrument_name</a:t>
            </a:r>
            <a:r>
              <a:rPr kumimoji="1" lang="en-US" altLang="ja-JP" sz="600" dirty="0">
                <a:latin typeface="Courier New" panose="02070309020205020404" pitchFamily="49" charset="0"/>
                <a:cs typeface="Courier New" panose="02070309020205020404" pitchFamily="49" charset="0"/>
              </a:rPr>
              <a:t>=PFS obsinfo1="AG Camera exposure" obsinfo2= obsinfo2=$INFO2 obsinfo3=clear obsinfo4=clear obsinfo5=clear ;</a:t>
            </a:r>
          </a:p>
          <a:p>
            <a:r>
              <a:rPr kumimoji="1" lang="en-US" altLang="ja-JP" sz="600" dirty="0">
                <a:latin typeface="Courier New" panose="02070309020205020404" pitchFamily="49" charset="0"/>
                <a:cs typeface="Courier New" panose="02070309020205020404" pitchFamily="49" charset="0"/>
              </a:rPr>
              <a:t>*FOR $NFRAME COUNT IN</a:t>
            </a:r>
          </a:p>
          <a:p>
            <a:r>
              <a:rPr kumimoji="1" lang="en-US" altLang="ja-JP" sz="600" dirty="0">
                <a:latin typeface="Courier New" panose="02070309020205020404" pitchFamily="49" charset="0"/>
                <a:cs typeface="Courier New" panose="02070309020205020404" pitchFamily="49" charset="0"/>
              </a:rPr>
              <a:t>    *SET INFO3="$COUNT / $NFRAME frame"</a:t>
            </a:r>
          </a:p>
          <a:p>
            <a:r>
              <a:rPr kumimoji="1" lang="en-US" altLang="ja-JP" sz="600" dirty="0">
                <a:latin typeface="Courier New" panose="02070309020205020404" pitchFamily="49" charset="0"/>
                <a:cs typeface="Courier New" panose="02070309020205020404" pitchFamily="49" charset="0"/>
              </a:rPr>
              <a:t>    EXEC OBS </a:t>
            </a:r>
            <a:r>
              <a:rPr kumimoji="1" lang="en-US" altLang="ja-JP" sz="600" dirty="0" err="1">
                <a:latin typeface="Courier New" panose="02070309020205020404" pitchFamily="49" charset="0"/>
                <a:cs typeface="Courier New" panose="02070309020205020404" pitchFamily="49" charset="0"/>
              </a:rPr>
              <a:t>Set_message</a:t>
            </a:r>
            <a:r>
              <a:rPr kumimoji="1" lang="en-US" altLang="ja-JP" sz="600" dirty="0">
                <a:latin typeface="Courier New" panose="02070309020205020404" pitchFamily="49" charset="0"/>
                <a:cs typeface="Courier New" panose="02070309020205020404" pitchFamily="49" charset="0"/>
              </a:rPr>
              <a:t> </a:t>
            </a:r>
            <a:r>
              <a:rPr kumimoji="1" lang="en-US" altLang="ja-JP" sz="600" dirty="0" err="1">
                <a:latin typeface="Courier New" panose="02070309020205020404" pitchFamily="49" charset="0"/>
                <a:cs typeface="Courier New" panose="02070309020205020404" pitchFamily="49" charset="0"/>
              </a:rPr>
              <a:t>Instrument_name</a:t>
            </a:r>
            <a:r>
              <a:rPr kumimoji="1" lang="en-US" altLang="ja-JP" sz="600" dirty="0">
                <a:latin typeface="Courier New" panose="02070309020205020404" pitchFamily="49" charset="0"/>
                <a:cs typeface="Courier New" panose="02070309020205020404" pitchFamily="49" charset="0"/>
              </a:rPr>
              <a:t>=PFS obsinfo3=$INFO3;</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    EXEC OBS SOUND SELECT=E_EXPSTART Volume=64 ,</a:t>
            </a:r>
          </a:p>
          <a:p>
            <a:r>
              <a:rPr kumimoji="1" lang="en-US" altLang="ja-JP" sz="600" dirty="0">
                <a:latin typeface="Courier New" panose="02070309020205020404" pitchFamily="49" charset="0"/>
                <a:cs typeface="Courier New" panose="02070309020205020404" pitchFamily="49" charset="0"/>
              </a:rPr>
              <a:t>    EXEC PFS PFSCMD ACTOR="</a:t>
            </a:r>
            <a:r>
              <a:rPr kumimoji="1" lang="en-US" altLang="ja-JP" sz="600" dirty="0" err="1">
                <a:latin typeface="Courier New" panose="02070309020205020404" pitchFamily="49" charset="0"/>
                <a:cs typeface="Courier New" panose="02070309020205020404" pitchFamily="49" charset="0"/>
              </a:rPr>
              <a:t>agcc</a:t>
            </a:r>
            <a:r>
              <a:rPr kumimoji="1" lang="en-US" altLang="ja-JP" sz="600" dirty="0">
                <a:latin typeface="Courier New" panose="02070309020205020404" pitchFamily="49" charset="0"/>
                <a:cs typeface="Courier New" panose="02070309020205020404" pitchFamily="49" charset="0"/>
              </a:rPr>
              <a:t>" CMD="expose $OBJECT </a:t>
            </a:r>
            <a:r>
              <a:rPr kumimoji="1" lang="en-US" altLang="ja-JP" sz="600" dirty="0" err="1">
                <a:latin typeface="Courier New" panose="02070309020205020404" pitchFamily="49" charset="0"/>
                <a:cs typeface="Courier New" panose="02070309020205020404" pitchFamily="49" charset="0"/>
              </a:rPr>
              <a:t>pfsVisitId</a:t>
            </a:r>
            <a:r>
              <a:rPr kumimoji="1" lang="en-US" altLang="ja-JP" sz="600" dirty="0">
                <a:latin typeface="Courier New" panose="02070309020205020404" pitchFamily="49" charset="0"/>
                <a:cs typeface="Courier New" panose="02070309020205020404" pitchFamily="49" charset="0"/>
              </a:rPr>
              <a:t>=$PFIVISITID </a:t>
            </a:r>
            <a:r>
              <a:rPr kumimoji="1" lang="en-US" altLang="ja-JP" sz="600" dirty="0" err="1">
                <a:latin typeface="Courier New" panose="02070309020205020404" pitchFamily="49" charset="0"/>
                <a:cs typeface="Courier New" panose="02070309020205020404" pitchFamily="49" charset="0"/>
              </a:rPr>
              <a:t>exptime</a:t>
            </a:r>
            <a:r>
              <a:rPr kumimoji="1" lang="en-US" altLang="ja-JP" sz="600" dirty="0">
                <a:latin typeface="Courier New" panose="02070309020205020404" pitchFamily="49" charset="0"/>
                <a:cs typeface="Courier New" panose="02070309020205020404" pitchFamily="49" charset="0"/>
              </a:rPr>
              <a:t>=$EXPTIME combined=$COMBINED centroid=$CENTROID" TIMELIM=$TIMELIM ;</a:t>
            </a:r>
          </a:p>
          <a:p>
            <a:r>
              <a:rPr kumimoji="1" lang="en-US" altLang="ja-JP" sz="600" dirty="0">
                <a:latin typeface="Courier New" panose="02070309020205020404" pitchFamily="49" charset="0"/>
                <a:cs typeface="Courier New" panose="02070309020205020404" pitchFamily="49" charset="0"/>
              </a:rPr>
              <a:t>    EXEC OBS SOUND SELECT=E_EXPDONE Volume=64 ;</a:t>
            </a:r>
          </a:p>
          <a:p>
            <a:endParaRPr kumimoji="1" lang="en-US" altLang="ja-JP" sz="600" dirty="0">
              <a:latin typeface="Courier New" panose="02070309020205020404" pitchFamily="49" charset="0"/>
              <a:cs typeface="Courier New" panose="02070309020205020404" pitchFamily="49" charset="0"/>
            </a:endParaRP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*ENDFOR</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 Sound : file is in /gen2/conf/Sounds/</a:t>
            </a:r>
          </a:p>
          <a:p>
            <a:r>
              <a:rPr kumimoji="1" lang="en-US" altLang="ja-JP" sz="600" dirty="0">
                <a:latin typeface="Courier New" panose="02070309020205020404" pitchFamily="49" charset="0"/>
                <a:cs typeface="Courier New" panose="02070309020205020404" pitchFamily="49" charset="0"/>
              </a:rPr>
              <a:t>#EXEC OBS SOUND SELECT=PFS_CRITICALALERT Volume=64 ,</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EXEC OBS </a:t>
            </a:r>
            <a:r>
              <a:rPr kumimoji="1" lang="en-US" altLang="ja-JP" sz="600" dirty="0" err="1">
                <a:latin typeface="Courier New" panose="02070309020205020404" pitchFamily="49" charset="0"/>
                <a:cs typeface="Courier New" panose="02070309020205020404" pitchFamily="49" charset="0"/>
              </a:rPr>
              <a:t>Set_Message</a:t>
            </a:r>
            <a:r>
              <a:rPr kumimoji="1" lang="en-US" altLang="ja-JP" sz="600" dirty="0">
                <a:latin typeface="Courier New" panose="02070309020205020404" pitchFamily="49" charset="0"/>
                <a:cs typeface="Courier New" panose="02070309020205020404" pitchFamily="49" charset="0"/>
              </a:rPr>
              <a:t> </a:t>
            </a:r>
            <a:r>
              <a:rPr kumimoji="1" lang="en-US" altLang="ja-JP" sz="600" dirty="0" err="1">
                <a:latin typeface="Courier New" panose="02070309020205020404" pitchFamily="49" charset="0"/>
                <a:cs typeface="Courier New" panose="02070309020205020404" pitchFamily="49" charset="0"/>
              </a:rPr>
              <a:t>Instrument_name</a:t>
            </a:r>
            <a:r>
              <a:rPr kumimoji="1" lang="en-US" altLang="ja-JP" sz="600" dirty="0">
                <a:latin typeface="Courier New" panose="02070309020205020404" pitchFamily="49" charset="0"/>
                <a:cs typeface="Courier New" panose="02070309020205020404" pitchFamily="49" charset="0"/>
              </a:rPr>
              <a:t>=PFS obsinfo3="Done" ;</a:t>
            </a: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a:t>
            </a:r>
            <a:r>
              <a:rPr kumimoji="1" lang="en-US" altLang="ja-JP" sz="600" dirty="0" err="1">
                <a:latin typeface="Courier New" panose="02070309020205020404" pitchFamily="49" charset="0"/>
                <a:cs typeface="Courier New" panose="02070309020205020404" pitchFamily="49" charset="0"/>
              </a:rPr>
              <a:t>main_end</a:t>
            </a:r>
            <a:endParaRPr kumimoji="1" lang="en-US" altLang="ja-JP" sz="600" dirty="0">
              <a:latin typeface="Courier New" panose="02070309020205020404" pitchFamily="49" charset="0"/>
              <a:cs typeface="Courier New" panose="02070309020205020404" pitchFamily="49" charset="0"/>
            </a:endParaRPr>
          </a:p>
          <a:p>
            <a:endParaRPr kumimoji="1" lang="en-US" altLang="ja-JP" sz="600" dirty="0">
              <a:latin typeface="Courier New" panose="02070309020205020404" pitchFamily="49" charset="0"/>
              <a:cs typeface="Courier New" panose="02070309020205020404" pitchFamily="49" charset="0"/>
            </a:endParaRPr>
          </a:p>
          <a:p>
            <a:r>
              <a:rPr kumimoji="1" lang="en-US" altLang="ja-JP" sz="6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32242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22626"/>
          </a:xfrm>
        </p:spPr>
        <p:txBody>
          <a:bodyPr>
            <a:normAutofit/>
          </a:bodyPr>
          <a:lstStyle/>
          <a:p>
            <a:r>
              <a:rPr kumimoji="1" lang="en-US" altLang="ja-JP" sz="1600" dirty="0"/>
              <a:t>Function ID 4: Agexp.sk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r>
              <a:rPr lang="en-US" altLang="ja-JP" sz="1600" dirty="0"/>
              <a:t>[Gen2] Display a message to Gen2 window</a:t>
            </a:r>
          </a:p>
          <a:p>
            <a:pPr lvl="2"/>
            <a:r>
              <a:rPr lang="en-US" altLang="ja-JP" sz="1200" dirty="0"/>
              <a:t>“AG camera exposure starting”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endParaRPr kumimoji="1" lang="en-US" altLang="ja-JP" sz="1600" dirty="0"/>
          </a:p>
          <a:p>
            <a:pPr lvl="1"/>
            <a:endParaRPr lang="en-US" altLang="ja-JP" sz="1600" dirty="0"/>
          </a:p>
          <a:p>
            <a:pPr lvl="1"/>
            <a:r>
              <a:rPr kumimoji="1" lang="en-US" altLang="ja-JP" sz="1600" dirty="0"/>
              <a:t>[Gen2] Send exposure command to </a:t>
            </a:r>
            <a:r>
              <a:rPr lang="en-US" altLang="ja-JP" sz="1600" dirty="0"/>
              <a:t>AGCC actor</a:t>
            </a:r>
            <a:r>
              <a:rPr kumimoji="1" lang="en-US" altLang="ja-JP" sz="1600" dirty="0"/>
              <a:t>.</a:t>
            </a:r>
          </a:p>
          <a:p>
            <a:pPr lvl="2"/>
            <a:r>
              <a:rPr lang="en-US" altLang="ja-JP" sz="1200" dirty="0"/>
              <a:t>“expose” command</a:t>
            </a:r>
          </a:p>
          <a:p>
            <a:pPr lvl="2"/>
            <a:r>
              <a:rPr kumimoji="1" lang="en-US" altLang="ja-JP" sz="1200" dirty="0"/>
              <a:t>Input parameters:</a:t>
            </a:r>
          </a:p>
          <a:p>
            <a:pPr lvl="2"/>
            <a:endParaRPr lang="en-US" altLang="ja-JP" sz="1200" dirty="0"/>
          </a:p>
          <a:p>
            <a:pPr lvl="1"/>
            <a:r>
              <a:rPr lang="en-US" altLang="ja-JP" sz="1600" dirty="0"/>
              <a:t>[AGCC] Take exposure and store the images</a:t>
            </a:r>
          </a:p>
          <a:p>
            <a:pPr lvl="2"/>
            <a:r>
              <a:rPr lang="en-US" altLang="ja-JP" sz="1200" dirty="0"/>
              <a:t>Return values: image file path (broadcasted to MHS status key-value pairs)</a:t>
            </a:r>
          </a:p>
          <a:p>
            <a:pPr lvl="2"/>
            <a:r>
              <a:rPr lang="en-US" altLang="ja-JP" sz="1200" dirty="0"/>
              <a:t>Images will be stored in ICS storage server</a:t>
            </a:r>
          </a:p>
          <a:p>
            <a:pPr lvl="2"/>
            <a:endParaRPr lang="en-US" altLang="ja-JP" sz="1400" dirty="0"/>
          </a:p>
          <a:p>
            <a:pPr lvl="1"/>
            <a:r>
              <a:rPr lang="en-US" altLang="ja-JP" sz="1600" dirty="0"/>
              <a:t>[Gen2] Display a message to Gen2 window</a:t>
            </a:r>
          </a:p>
          <a:p>
            <a:pPr lvl="2"/>
            <a:r>
              <a:rPr lang="en-US" altLang="ja-JP" sz="1100" dirty="0"/>
              <a:t>“AG camera exposure done” (</a:t>
            </a:r>
            <a:r>
              <a:rPr lang="en-US" altLang="ja-JP" sz="1100" dirty="0">
                <a:latin typeface="Courier New" panose="02070309020205020404" pitchFamily="49" charset="0"/>
                <a:cs typeface="Courier New" panose="02070309020205020404" pitchFamily="49" charset="0"/>
              </a:rPr>
              <a:t>EXEC OBS SET_MESSAGE</a:t>
            </a:r>
            <a:r>
              <a:rPr lang="en-US" altLang="ja-JP" sz="1100" dirty="0"/>
              <a:t>)</a:t>
            </a:r>
            <a:endParaRPr lang="en-US" altLang="ja-JP" sz="1400" dirty="0"/>
          </a:p>
          <a:p>
            <a:endParaRPr lang="en-US" altLang="ja-JP" sz="2200" dirty="0"/>
          </a:p>
          <a:p>
            <a:r>
              <a:rPr lang="en-US" altLang="ja-JP" sz="2000" dirty="0"/>
              <a:t>Discussion</a:t>
            </a:r>
            <a:endParaRPr lang="en-US" altLang="ja-JP" sz="1800" dirty="0"/>
          </a:p>
          <a:p>
            <a:pPr lvl="1"/>
            <a:r>
              <a:rPr lang="en-US" altLang="ja-JP" sz="1600" dirty="0"/>
              <a:t>Should M2 position recorded in </a:t>
            </a:r>
            <a:r>
              <a:rPr lang="en-US" altLang="ja-JP" sz="1600" dirty="0" err="1"/>
              <a:t>opDB</a:t>
            </a:r>
            <a:r>
              <a:rPr lang="en-US" altLang="ja-JP" sz="1600" dirty="0"/>
              <a:t> and FITS header?</a:t>
            </a:r>
          </a:p>
        </p:txBody>
      </p:sp>
    </p:spTree>
    <p:extLst>
      <p:ext uri="{BB962C8B-B14F-4D97-AF65-F5344CB8AC3E}">
        <p14:creationId xmlns:p14="http://schemas.microsoft.com/office/powerpoint/2010/main" val="307332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5: PFS_AGFOCUS.sk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5949462" cy="5632311"/>
          </a:xfrm>
        </p:spPr>
        <p:txBody>
          <a:bodyPr>
            <a:noAutofit/>
          </a:bodyPr>
          <a:lstStyle/>
          <a:p>
            <a:pPr marL="0" indent="0">
              <a:buNone/>
            </a:pPr>
            <a:r>
              <a:rPr kumimoji="1" lang="en-US" altLang="ja-JP" sz="1200" dirty="0"/>
              <a:t>Run the focusing sequence on AG actor </a:t>
            </a:r>
            <a:endParaRPr kumimoji="1" lang="en-US" altLang="ja-JP" sz="1100" dirty="0"/>
          </a:p>
          <a:p>
            <a:r>
              <a:rPr kumimoji="1" lang="en-US" altLang="ja-JP" sz="1200" dirty="0"/>
              <a:t>Functions:</a:t>
            </a:r>
          </a:p>
          <a:p>
            <a:pPr lvl="1"/>
            <a:r>
              <a:rPr kumimoji="1" lang="en-US" altLang="ja-JP" sz="1050" dirty="0"/>
              <a:t>Run focusing sequence with AG cameras </a:t>
            </a:r>
          </a:p>
          <a:p>
            <a:pPr lvl="1"/>
            <a:r>
              <a:rPr kumimoji="1" lang="en-US" altLang="ja-JP" sz="1050" dirty="0"/>
              <a:t>“focus” command of AG actor </a:t>
            </a:r>
          </a:p>
          <a:p>
            <a:r>
              <a:rPr kumimoji="1" lang="en-US" altLang="ja-JP" sz="1200" dirty="0"/>
              <a:t>Header</a:t>
            </a:r>
          </a:p>
          <a:p>
            <a:pPr lvl="1"/>
            <a:r>
              <a:rPr kumimoji="1" lang="en-US" altLang="ja-JP" sz="1050" dirty="0"/>
              <a:t>SCRIPT_AUTHOR=</a:t>
            </a:r>
            <a:r>
              <a:rPr kumimoji="1" lang="en-US" altLang="ja-JP" sz="1050" dirty="0" err="1"/>
              <a:t>Moritani</a:t>
            </a:r>
            <a:r>
              <a:rPr kumimoji="1" lang="en-US" altLang="ja-JP" sz="1050" dirty="0"/>
              <a:t>, Koshida</a:t>
            </a:r>
          </a:p>
          <a:p>
            <a:pPr lvl="1"/>
            <a:r>
              <a:rPr kumimoji="1" lang="en-US" altLang="ja-JP" sz="1050" dirty="0"/>
              <a:t>SCRIPT_UPDATE=2021.09.21</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EXPTIME=1</a:t>
            </a:r>
          </a:p>
          <a:p>
            <a:pPr lvl="1"/>
            <a:r>
              <a:rPr lang="en-US" altLang="ja-JP" sz="1050" dirty="0"/>
              <a:t>Z=!TSCL.Z</a:t>
            </a:r>
          </a:p>
          <a:p>
            <a:pPr lvl="1"/>
            <a:r>
              <a:rPr lang="en-US" altLang="ja-JP" sz="1050" dirty="0"/>
              <a:t>ADJ_Z="FALSE" # TRUE | FALSE</a:t>
            </a:r>
          </a:p>
          <a:p>
            <a:pPr lvl="1"/>
            <a:r>
              <a:rPr lang="en-US" altLang="ja-JP" sz="1050" dirty="0"/>
              <a:t>OBJECT="FOCUSING"</a:t>
            </a:r>
          </a:p>
          <a:p>
            <a:r>
              <a:rPr lang="en-US" altLang="ja-JP" sz="1200" dirty="0"/>
              <a:t>Note</a:t>
            </a:r>
          </a:p>
          <a:p>
            <a:pPr lvl="1"/>
            <a:r>
              <a:rPr lang="en-US" altLang="ja-JP" sz="1050" dirty="0" err="1"/>
              <a:t>Kawanomoto</a:t>
            </a:r>
            <a:r>
              <a:rPr lang="en-US" altLang="ja-JP" sz="1050" dirty="0"/>
              <a:t>-san is developing core focusing software which calculate the focus error and tilt?</a:t>
            </a:r>
          </a:p>
          <a:p>
            <a:pPr lvl="1"/>
            <a:r>
              <a:rPr lang="en-US" altLang="ja-JP" sz="1050" dirty="0"/>
              <a:t>Target should be obtained from </a:t>
            </a:r>
            <a:r>
              <a:rPr lang="en-US" altLang="ja-JP" sz="1050" dirty="0" err="1"/>
              <a:t>opDB</a:t>
            </a:r>
            <a:r>
              <a:rPr lang="en-US" altLang="ja-JP" sz="1050" dirty="0"/>
              <a:t>? </a:t>
            </a:r>
          </a:p>
          <a:p>
            <a:pPr lvl="1"/>
            <a:r>
              <a:rPr lang="en-US" altLang="ja-JP" sz="1050" dirty="0"/>
              <a:t>Focus command format for AG actor</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810577"/>
            <a:ext cx="5568460" cy="6124754"/>
          </a:xfrm>
          <a:prstGeom prst="rect">
            <a:avLst/>
          </a:prstGeom>
          <a:noFill/>
          <a:ln>
            <a:solidFill>
              <a:schemeClr val="tx1"/>
            </a:solidFill>
          </a:ln>
        </p:spPr>
        <p:txBody>
          <a:bodyPr wrap="square" rtlCol="0">
            <a:spAutoFit/>
          </a:bodyPr>
          <a:lstStyle/>
          <a:p>
            <a:r>
              <a:rPr kumimoji="1" lang="en-US" altLang="ja-JP" sz="700" dirty="0">
                <a:latin typeface="Courier New" panose="02070309020205020404" pitchFamily="49" charset="0"/>
                <a:cs typeface="Courier New" panose="02070309020205020404" pitchFamily="49" charset="0"/>
              </a:rPr>
              <a:t>#**********************************************************************</a:t>
            </a:r>
          </a:p>
          <a:p>
            <a:r>
              <a:rPr kumimoji="1" lang="en-US" altLang="ja-JP" sz="700" dirty="0">
                <a:latin typeface="Courier New" panose="02070309020205020404" pitchFamily="49" charset="0"/>
                <a:cs typeface="Courier New" panose="02070309020205020404" pitchFamily="49" charset="0"/>
              </a:rPr>
              <a:t>#</a:t>
            </a:r>
          </a:p>
          <a:p>
            <a:r>
              <a:rPr kumimoji="1" lang="en-US" altLang="ja-JP" sz="700" dirty="0">
                <a:latin typeface="Courier New" panose="02070309020205020404" pitchFamily="49" charset="0"/>
                <a:cs typeface="Courier New" panose="02070309020205020404" pitchFamily="49" charset="0"/>
              </a:rPr>
              <a:t># AG camera focusing sequence</a:t>
            </a:r>
          </a:p>
          <a:p>
            <a:r>
              <a:rPr kumimoji="1" lang="en-US" altLang="ja-JP" sz="700" dirty="0">
                <a:latin typeface="Courier New" panose="02070309020205020404" pitchFamily="49" charset="0"/>
                <a:cs typeface="Courier New" panose="02070309020205020404" pitchFamily="49" charset="0"/>
              </a:rPr>
              <a:t>#  sending a command to IIC and AG actor</a:t>
            </a:r>
          </a:p>
          <a:p>
            <a:r>
              <a:rPr kumimoji="1" lang="en-US" altLang="ja-JP" sz="700" dirty="0">
                <a:latin typeface="Courier New" panose="02070309020205020404" pitchFamily="49" charset="0"/>
                <a:cs typeface="Courier New" panose="02070309020205020404" pitchFamily="49" charset="0"/>
              </a:rPr>
              <a:t>#  performs focusing sequence at the current telescope pointing</a:t>
            </a:r>
          </a:p>
          <a:p>
            <a:r>
              <a:rPr kumimoji="1" lang="en-US" altLang="ja-JP" sz="700" dirty="0">
                <a:latin typeface="Courier New" panose="02070309020205020404" pitchFamily="49" charset="0"/>
                <a:cs typeface="Courier New" panose="02070309020205020404" pitchFamily="49" charset="0"/>
              </a:rPr>
              <a:t>#</a:t>
            </a:r>
          </a:p>
          <a:p>
            <a:r>
              <a:rPr kumimoji="1" lang="en-US" altLang="ja-JP" sz="700" dirty="0">
                <a:latin typeface="Courier New" panose="02070309020205020404" pitchFamily="49" charset="0"/>
                <a:cs typeface="Courier New" panose="02070309020205020404" pitchFamily="49" charset="0"/>
              </a:rPr>
              <a:t>#**********************************************************************</a:t>
            </a:r>
          </a:p>
          <a:p>
            <a:r>
              <a:rPr kumimoji="1" lang="en-US" altLang="ja-JP" sz="700" dirty="0">
                <a:latin typeface="Courier New" panose="02070309020205020404" pitchFamily="49" charset="0"/>
                <a:cs typeface="Courier New" panose="02070309020205020404" pitchFamily="49" charset="0"/>
              </a:rPr>
              <a:t>:Header</a:t>
            </a:r>
          </a:p>
          <a:p>
            <a:r>
              <a:rPr kumimoji="1" lang="en-US" altLang="ja-JP" sz="700" dirty="0">
                <a:latin typeface="Courier New" panose="02070309020205020404" pitchFamily="49" charset="0"/>
                <a:cs typeface="Courier New" panose="02070309020205020404" pitchFamily="49" charset="0"/>
              </a:rPr>
              <a:t>    SCRIPT_AUTHOR=</a:t>
            </a:r>
            <a:r>
              <a:rPr kumimoji="1" lang="en-US" altLang="ja-JP" sz="700" dirty="0" err="1">
                <a:latin typeface="Courier New" panose="02070309020205020404" pitchFamily="49" charset="0"/>
                <a:cs typeface="Courier New" panose="02070309020205020404" pitchFamily="49" charset="0"/>
              </a:rPr>
              <a:t>Moritani</a:t>
            </a:r>
            <a:r>
              <a:rPr kumimoji="1" lang="en-US" altLang="ja-JP" sz="700" dirty="0">
                <a:latin typeface="Courier New" panose="02070309020205020404" pitchFamily="49" charset="0"/>
                <a:cs typeface="Courier New" panose="02070309020205020404" pitchFamily="49" charset="0"/>
              </a:rPr>
              <a:t>, Koshida</a:t>
            </a:r>
          </a:p>
          <a:p>
            <a:r>
              <a:rPr kumimoji="1" lang="en-US" altLang="ja-JP" sz="700" dirty="0">
                <a:latin typeface="Courier New" panose="02070309020205020404" pitchFamily="49" charset="0"/>
                <a:cs typeface="Courier New" panose="02070309020205020404" pitchFamily="49" charset="0"/>
              </a:rPr>
              <a:t>    SCRIPT_UPDATE=2021.09.21</a:t>
            </a:r>
          </a:p>
          <a:p>
            <a:r>
              <a:rPr kumimoji="1" lang="en-US" altLang="ja-JP" sz="700" dirty="0">
                <a:latin typeface="Courier New" panose="02070309020205020404" pitchFamily="49" charset="0"/>
                <a:cs typeface="Courier New" panose="02070309020205020404" pitchFamily="49" charset="0"/>
              </a:rPr>
              <a:t>    OBE_ID=PFS</a:t>
            </a:r>
          </a:p>
          <a:p>
            <a:r>
              <a:rPr kumimoji="1" lang="en-US" altLang="ja-JP" sz="700" dirty="0">
                <a:latin typeface="Courier New" panose="02070309020205020404" pitchFamily="49" charset="0"/>
                <a:cs typeface="Courier New" panose="02070309020205020404" pitchFamily="49" charset="0"/>
              </a:rPr>
              <a:t>    OBE_MODE=SPEC_ENG</a:t>
            </a:r>
          </a:p>
          <a:p>
            <a:endParaRPr kumimoji="1" lang="en-US" altLang="ja-JP" sz="700" dirty="0">
              <a:latin typeface="Courier New" panose="02070309020205020404" pitchFamily="49" charset="0"/>
              <a:cs typeface="Courier New" panose="02070309020205020404" pitchFamily="49" charset="0"/>
            </a:endParaRP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:Parameter</a:t>
            </a:r>
          </a:p>
          <a:p>
            <a:r>
              <a:rPr kumimoji="1" lang="en-US" altLang="ja-JP" sz="700" dirty="0">
                <a:latin typeface="Courier New" panose="02070309020205020404" pitchFamily="49" charset="0"/>
                <a:cs typeface="Courier New" panose="02070309020205020404" pitchFamily="49" charset="0"/>
              </a:rPr>
              <a:t>#for PFS</a:t>
            </a:r>
          </a:p>
          <a:p>
            <a:r>
              <a:rPr kumimoji="1" lang="en-US" altLang="ja-JP" sz="700" dirty="0">
                <a:latin typeface="Courier New" panose="02070309020205020404" pitchFamily="49" charset="0"/>
                <a:cs typeface="Courier New" panose="02070309020205020404" pitchFamily="49" charset="0"/>
              </a:rPr>
              <a:t>  EXPTIME=1</a:t>
            </a:r>
          </a:p>
          <a:p>
            <a:r>
              <a:rPr kumimoji="1" lang="en-US" altLang="ja-JP" sz="700" dirty="0">
                <a:latin typeface="Courier New" panose="02070309020205020404" pitchFamily="49" charset="0"/>
                <a:cs typeface="Courier New" panose="02070309020205020404" pitchFamily="49" charset="0"/>
              </a:rPr>
              <a:t>  Z=!TSCL.Z</a:t>
            </a:r>
          </a:p>
          <a:p>
            <a:r>
              <a:rPr kumimoji="1" lang="en-US" altLang="ja-JP" sz="700" dirty="0">
                <a:latin typeface="Courier New" panose="02070309020205020404" pitchFamily="49" charset="0"/>
                <a:cs typeface="Courier New" panose="02070309020205020404" pitchFamily="49" charset="0"/>
              </a:rPr>
              <a:t>  ADJ_Z="FALSE" # TRUE | FALSE</a:t>
            </a:r>
          </a:p>
          <a:p>
            <a:r>
              <a:rPr kumimoji="1" lang="en-US" altLang="ja-JP" sz="700" dirty="0">
                <a:latin typeface="Courier New" panose="02070309020205020404" pitchFamily="49" charset="0"/>
                <a:cs typeface="Courier New" panose="02070309020205020404" pitchFamily="49" charset="0"/>
              </a:rPr>
              <a:t># Object (passed to Gen2 FITS.PFS.OBJECT status.)</a:t>
            </a:r>
          </a:p>
          <a:p>
            <a:r>
              <a:rPr kumimoji="1" lang="en-US" altLang="ja-JP" sz="700" dirty="0">
                <a:latin typeface="Courier New" panose="02070309020205020404" pitchFamily="49" charset="0"/>
                <a:cs typeface="Courier New" panose="02070309020205020404" pitchFamily="49" charset="0"/>
              </a:rPr>
              <a:t>  OBJECT="FOCUSING"</a:t>
            </a:r>
          </a:p>
          <a:p>
            <a:endParaRPr kumimoji="1" lang="en-US" altLang="ja-JP" sz="700" dirty="0">
              <a:latin typeface="Courier New" panose="02070309020205020404" pitchFamily="49" charset="0"/>
              <a:cs typeface="Courier New" panose="02070309020205020404" pitchFamily="49" charset="0"/>
            </a:endParaRPr>
          </a:p>
          <a:p>
            <a:endParaRPr kumimoji="1" lang="en-US" altLang="ja-JP" sz="700" dirty="0">
              <a:latin typeface="Courier New" panose="02070309020205020404" pitchFamily="49" charset="0"/>
              <a:cs typeface="Courier New" panose="02070309020205020404" pitchFamily="49" charset="0"/>
            </a:endParaRP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:Command</a:t>
            </a:r>
          </a:p>
          <a:p>
            <a:r>
              <a:rPr kumimoji="1" lang="en-US" altLang="ja-JP" sz="700" dirty="0">
                <a:latin typeface="Courier New" panose="02070309020205020404" pitchFamily="49" charset="0"/>
                <a:cs typeface="Courier New" panose="02070309020205020404" pitchFamily="49" charset="0"/>
              </a:rPr>
              <a:t>:start</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 Calc </a:t>
            </a:r>
            <a:r>
              <a:rPr kumimoji="1" lang="en-US" altLang="ja-JP" sz="700" dirty="0" err="1">
                <a:latin typeface="Courier New" panose="02070309020205020404" pitchFamily="49" charset="0"/>
                <a:cs typeface="Courier New" panose="02070309020205020404" pitchFamily="49" charset="0"/>
              </a:rPr>
              <a:t>timelimit</a:t>
            </a:r>
            <a:r>
              <a:rPr kumimoji="1" lang="en-US" altLang="ja-JP" sz="700" dirty="0">
                <a:latin typeface="Courier New" panose="02070309020205020404" pitchFamily="49" charset="0"/>
                <a:cs typeface="Courier New" panose="02070309020205020404" pitchFamily="49" charset="0"/>
              </a:rPr>
              <a:t> for sequence of exposure</a:t>
            </a:r>
          </a:p>
          <a:p>
            <a:r>
              <a:rPr kumimoji="1" lang="en-US" altLang="ja-JP" sz="700" dirty="0">
                <a:latin typeface="Courier New" panose="02070309020205020404" pitchFamily="49" charset="0"/>
                <a:cs typeface="Courier New" panose="02070309020205020404" pitchFamily="49" charset="0"/>
              </a:rPr>
              <a:t>*SET TIMELIM = (15 + ($EXPTIME + 5))</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a:t>
            </a:r>
            <a:r>
              <a:rPr kumimoji="1" lang="en-US" altLang="ja-JP" sz="700" dirty="0" err="1">
                <a:latin typeface="Courier New" panose="02070309020205020404" pitchFamily="49" charset="0"/>
                <a:cs typeface="Courier New" panose="02070309020205020404" pitchFamily="49" charset="0"/>
              </a:rPr>
              <a:t>main_start</a:t>
            </a:r>
            <a:endParaRPr kumimoji="1" lang="en-US" altLang="ja-JP" sz="700" dirty="0">
              <a:latin typeface="Courier New" panose="02070309020205020404" pitchFamily="49" charset="0"/>
              <a:cs typeface="Courier New" panose="02070309020205020404" pitchFamily="49" charset="0"/>
            </a:endParaRP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EXEC OBS </a:t>
            </a:r>
            <a:r>
              <a:rPr kumimoji="1" lang="en-US" altLang="ja-JP" sz="700" dirty="0" err="1">
                <a:latin typeface="Courier New" panose="02070309020205020404" pitchFamily="49" charset="0"/>
                <a:cs typeface="Courier New" panose="02070309020205020404" pitchFamily="49" charset="0"/>
              </a:rPr>
              <a:t>Set_Message</a:t>
            </a:r>
            <a:r>
              <a:rPr kumimoji="1" lang="en-US" altLang="ja-JP" sz="700" dirty="0">
                <a:latin typeface="Courier New" panose="02070309020205020404" pitchFamily="49" charset="0"/>
                <a:cs typeface="Courier New" panose="02070309020205020404" pitchFamily="49" charset="0"/>
              </a:rPr>
              <a:t> </a:t>
            </a:r>
            <a:r>
              <a:rPr kumimoji="1" lang="en-US" altLang="ja-JP" sz="700" dirty="0" err="1">
                <a:latin typeface="Courier New" panose="02070309020205020404" pitchFamily="49" charset="0"/>
                <a:cs typeface="Courier New" panose="02070309020205020404" pitchFamily="49" charset="0"/>
              </a:rPr>
              <a:t>Instrument_name</a:t>
            </a:r>
            <a:r>
              <a:rPr kumimoji="1" lang="en-US" altLang="ja-JP" sz="700" dirty="0">
                <a:latin typeface="Courier New" panose="02070309020205020404" pitchFamily="49" charset="0"/>
                <a:cs typeface="Courier New" panose="02070309020205020404" pitchFamily="49" charset="0"/>
              </a:rPr>
              <a:t>=PFS obsinfo1="Focusing (AG actor)" obsinfo2=clear obsinfo3="Start" obsinfo4=clear obsinfo5=clear ,</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*Set $EXPT_AG = $EXPTIME * 1000</a:t>
            </a:r>
          </a:p>
          <a:p>
            <a:r>
              <a:rPr kumimoji="1" lang="en-US" altLang="ja-JP" sz="700" dirty="0">
                <a:latin typeface="Courier New" panose="02070309020205020404" pitchFamily="49" charset="0"/>
                <a:cs typeface="Courier New" panose="02070309020205020404" pitchFamily="49" charset="0"/>
              </a:rPr>
              <a:t>exec </a:t>
            </a:r>
            <a:r>
              <a:rPr kumimoji="1" lang="en-US" altLang="ja-JP" sz="700" dirty="0" err="1">
                <a:latin typeface="Courier New" panose="02070309020205020404" pitchFamily="49" charset="0"/>
                <a:cs typeface="Courier New" panose="02070309020205020404" pitchFamily="49" charset="0"/>
              </a:rPr>
              <a:t>pfs</a:t>
            </a:r>
            <a:r>
              <a:rPr kumimoji="1" lang="en-US" altLang="ja-JP" sz="700" dirty="0">
                <a:latin typeface="Courier New" panose="02070309020205020404" pitchFamily="49" charset="0"/>
                <a:cs typeface="Courier New" panose="02070309020205020404" pitchFamily="49" charset="0"/>
              </a:rPr>
              <a:t> </a:t>
            </a:r>
            <a:r>
              <a:rPr kumimoji="1" lang="en-US" altLang="ja-JP" sz="700" dirty="0" err="1">
                <a:latin typeface="Courier New" panose="02070309020205020404" pitchFamily="49" charset="0"/>
                <a:cs typeface="Courier New" panose="02070309020205020404" pitchFamily="49" charset="0"/>
              </a:rPr>
              <a:t>pfscmd</a:t>
            </a:r>
            <a:r>
              <a:rPr kumimoji="1" lang="en-US" altLang="ja-JP" sz="700" dirty="0">
                <a:latin typeface="Courier New" panose="02070309020205020404" pitchFamily="49" charset="0"/>
                <a:cs typeface="Courier New" panose="02070309020205020404" pitchFamily="49" charset="0"/>
              </a:rPr>
              <a:t> actor="ag" </a:t>
            </a:r>
            <a:r>
              <a:rPr kumimoji="1" lang="en-US" altLang="ja-JP" sz="700" dirty="0" err="1">
                <a:latin typeface="Courier New" panose="02070309020205020404" pitchFamily="49" charset="0"/>
                <a:cs typeface="Courier New" panose="02070309020205020404" pitchFamily="49" charset="0"/>
              </a:rPr>
              <a:t>cmd</a:t>
            </a:r>
            <a:r>
              <a:rPr kumimoji="1" lang="en-US" altLang="ja-JP" sz="700" dirty="0">
                <a:latin typeface="Courier New" panose="02070309020205020404" pitchFamily="49" charset="0"/>
                <a:cs typeface="Courier New" panose="02070309020205020404" pitchFamily="49" charset="0"/>
              </a:rPr>
              <a:t>="focus </a:t>
            </a:r>
            <a:r>
              <a:rPr kumimoji="1" lang="en-US" altLang="ja-JP" sz="700" dirty="0" err="1">
                <a:latin typeface="Courier New" panose="02070309020205020404" pitchFamily="49" charset="0"/>
                <a:cs typeface="Courier New" panose="02070309020205020404" pitchFamily="49" charset="0"/>
              </a:rPr>
              <a:t>expTime</a:t>
            </a:r>
            <a:r>
              <a:rPr kumimoji="1" lang="en-US" altLang="ja-JP" sz="700" dirty="0">
                <a:latin typeface="Courier New" panose="02070309020205020404" pitchFamily="49" charset="0"/>
                <a:cs typeface="Courier New" panose="02070309020205020404" pitchFamily="49" charset="0"/>
              </a:rPr>
              <a:t>=$EXPT_AG" ;</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EXEC OBS </a:t>
            </a:r>
            <a:r>
              <a:rPr kumimoji="1" lang="en-US" altLang="ja-JP" sz="700" dirty="0" err="1">
                <a:latin typeface="Courier New" panose="02070309020205020404" pitchFamily="49" charset="0"/>
                <a:cs typeface="Courier New" panose="02070309020205020404" pitchFamily="49" charset="0"/>
              </a:rPr>
              <a:t>Set_Message</a:t>
            </a:r>
            <a:r>
              <a:rPr kumimoji="1" lang="en-US" altLang="ja-JP" sz="700" dirty="0">
                <a:latin typeface="Courier New" panose="02070309020205020404" pitchFamily="49" charset="0"/>
                <a:cs typeface="Courier New" panose="02070309020205020404" pitchFamily="49" charset="0"/>
              </a:rPr>
              <a:t> </a:t>
            </a:r>
            <a:r>
              <a:rPr kumimoji="1" lang="en-US" altLang="ja-JP" sz="700" dirty="0" err="1">
                <a:latin typeface="Courier New" panose="02070309020205020404" pitchFamily="49" charset="0"/>
                <a:cs typeface="Courier New" panose="02070309020205020404" pitchFamily="49" charset="0"/>
              </a:rPr>
              <a:t>Instrument_name</a:t>
            </a:r>
            <a:r>
              <a:rPr kumimoji="1" lang="en-US" altLang="ja-JP" sz="700" dirty="0">
                <a:latin typeface="Courier New" panose="02070309020205020404" pitchFamily="49" charset="0"/>
                <a:cs typeface="Courier New" panose="02070309020205020404" pitchFamily="49" charset="0"/>
              </a:rPr>
              <a:t>=PFS obsinfo3="Done. " obsinfo4="Focus offset: " obsinfo5=!FOCUS_OFFSET ;</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 Adjust focus position</a:t>
            </a:r>
          </a:p>
          <a:p>
            <a:r>
              <a:rPr kumimoji="1" lang="en-US" altLang="ja-JP" sz="700" dirty="0">
                <a:latin typeface="Courier New" panose="02070309020205020404" pitchFamily="49" charset="0"/>
                <a:cs typeface="Courier New" panose="02070309020205020404" pitchFamily="49" charset="0"/>
              </a:rPr>
              <a:t>*IF "$ADJ_Z" == "TRUE"</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    EXEC OBS </a:t>
            </a:r>
            <a:r>
              <a:rPr kumimoji="1" lang="en-US" altLang="ja-JP" sz="700" dirty="0" err="1">
                <a:latin typeface="Courier New" panose="02070309020205020404" pitchFamily="49" charset="0"/>
                <a:cs typeface="Courier New" panose="02070309020205020404" pitchFamily="49" charset="0"/>
              </a:rPr>
              <a:t>Set_Message</a:t>
            </a:r>
            <a:r>
              <a:rPr kumimoji="1" lang="en-US" altLang="ja-JP" sz="700" dirty="0">
                <a:latin typeface="Courier New" panose="02070309020205020404" pitchFamily="49" charset="0"/>
                <a:cs typeface="Courier New" panose="02070309020205020404" pitchFamily="49" charset="0"/>
              </a:rPr>
              <a:t> </a:t>
            </a:r>
            <a:r>
              <a:rPr kumimoji="1" lang="en-US" altLang="ja-JP" sz="700" dirty="0" err="1">
                <a:latin typeface="Courier New" panose="02070309020205020404" pitchFamily="49" charset="0"/>
                <a:cs typeface="Courier New" panose="02070309020205020404" pitchFamily="49" charset="0"/>
              </a:rPr>
              <a:t>Instrument_name</a:t>
            </a:r>
            <a:r>
              <a:rPr kumimoji="1" lang="en-US" altLang="ja-JP" sz="700" dirty="0">
                <a:latin typeface="Courier New" panose="02070309020205020404" pitchFamily="49" charset="0"/>
                <a:cs typeface="Courier New" panose="02070309020205020404" pitchFamily="49" charset="0"/>
              </a:rPr>
              <a:t>=PFS obsinfo2="Adjusting focus to" obsinfo3=($Z + !FOCUS_OFFSET) obsinfo4=clear obsinfo5=clear ,</a:t>
            </a:r>
          </a:p>
          <a:p>
            <a:r>
              <a:rPr kumimoji="1" lang="en-US" altLang="ja-JP" sz="700" dirty="0">
                <a:latin typeface="Courier New" panose="02070309020205020404" pitchFamily="49" charset="0"/>
                <a:cs typeface="Courier New" panose="02070309020205020404" pitchFamily="49" charset="0"/>
              </a:rPr>
              <a:t>    EXEC TSC TELFOCUS COORD=ABS F_SELECT=P_OPT2 Z=($Z + !FOCUS_OFFSET) ;</a:t>
            </a:r>
          </a:p>
          <a:p>
            <a:r>
              <a:rPr kumimoji="1" lang="en-US" altLang="ja-JP" sz="700" dirty="0">
                <a:latin typeface="Courier New" panose="02070309020205020404" pitchFamily="49" charset="0"/>
                <a:cs typeface="Courier New" panose="02070309020205020404" pitchFamily="49" charset="0"/>
              </a:rPr>
              <a:t>    EXEC OBS SOUND SELECT=COMMAND_COMPLETE Volume=64 ,</a:t>
            </a:r>
          </a:p>
          <a:p>
            <a:r>
              <a:rPr kumimoji="1" lang="en-US" altLang="ja-JP" sz="700" dirty="0">
                <a:latin typeface="Courier New" panose="02070309020205020404" pitchFamily="49" charset="0"/>
                <a:cs typeface="Courier New" panose="02070309020205020404" pitchFamily="49" charset="0"/>
              </a:rPr>
              <a:t>    EXEC OBS </a:t>
            </a:r>
            <a:r>
              <a:rPr kumimoji="1" lang="en-US" altLang="ja-JP" sz="700" dirty="0" err="1">
                <a:latin typeface="Courier New" panose="02070309020205020404" pitchFamily="49" charset="0"/>
                <a:cs typeface="Courier New" panose="02070309020205020404" pitchFamily="49" charset="0"/>
              </a:rPr>
              <a:t>Set_Message</a:t>
            </a:r>
            <a:r>
              <a:rPr kumimoji="1" lang="en-US" altLang="ja-JP" sz="700" dirty="0">
                <a:latin typeface="Courier New" panose="02070309020205020404" pitchFamily="49" charset="0"/>
                <a:cs typeface="Courier New" panose="02070309020205020404" pitchFamily="49" charset="0"/>
              </a:rPr>
              <a:t> </a:t>
            </a:r>
            <a:r>
              <a:rPr kumimoji="1" lang="en-US" altLang="ja-JP" sz="700" dirty="0" err="1">
                <a:latin typeface="Courier New" panose="02070309020205020404" pitchFamily="49" charset="0"/>
                <a:cs typeface="Courier New" panose="02070309020205020404" pitchFamily="49" charset="0"/>
              </a:rPr>
              <a:t>Instrument_name</a:t>
            </a:r>
            <a:r>
              <a:rPr kumimoji="1" lang="en-US" altLang="ja-JP" sz="700" dirty="0">
                <a:latin typeface="Courier New" panose="02070309020205020404" pitchFamily="49" charset="0"/>
                <a:cs typeface="Courier New" panose="02070309020205020404" pitchFamily="49" charset="0"/>
              </a:rPr>
              <a:t>=PFS obsinfo2="Done." obsinfo3="z=" obsinfo4=!TSCL.Z  obsinfo5=($Z + !FOCUS_OFFSET);</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*ENDIF</a:t>
            </a: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a:t>
            </a:r>
            <a:r>
              <a:rPr kumimoji="1" lang="en-US" altLang="ja-JP" sz="700" dirty="0" err="1">
                <a:latin typeface="Courier New" panose="02070309020205020404" pitchFamily="49" charset="0"/>
                <a:cs typeface="Courier New" panose="02070309020205020404" pitchFamily="49" charset="0"/>
              </a:rPr>
              <a:t>main_end</a:t>
            </a:r>
            <a:endParaRPr kumimoji="1" lang="en-US" altLang="ja-JP" sz="700" dirty="0">
              <a:latin typeface="Courier New" panose="02070309020205020404" pitchFamily="49" charset="0"/>
              <a:cs typeface="Courier New" panose="02070309020205020404" pitchFamily="49" charset="0"/>
            </a:endParaRPr>
          </a:p>
          <a:p>
            <a:endParaRPr kumimoji="1" lang="en-US" altLang="ja-JP" sz="700" dirty="0">
              <a:latin typeface="Courier New" panose="02070309020205020404" pitchFamily="49" charset="0"/>
              <a:cs typeface="Courier New" panose="02070309020205020404" pitchFamily="49" charset="0"/>
            </a:endParaRPr>
          </a:p>
          <a:p>
            <a:r>
              <a:rPr kumimoji="1" lang="en-US" altLang="ja-JP" sz="7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46336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51809"/>
          </a:xfrm>
        </p:spPr>
        <p:txBody>
          <a:bodyPr>
            <a:normAutofit/>
          </a:bodyPr>
          <a:lstStyle/>
          <a:p>
            <a:r>
              <a:rPr kumimoji="1" lang="en-US" altLang="ja-JP" sz="1600" dirty="0"/>
              <a:t>Function ID 5: AGFocus.sk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numCol="2">
            <a:noAutofit/>
          </a:bodyPr>
          <a:lstStyle/>
          <a:p>
            <a:r>
              <a:rPr kumimoji="1" lang="en-US" altLang="ja-JP" sz="2000" dirty="0"/>
              <a:t>Operational sequence</a:t>
            </a:r>
          </a:p>
          <a:p>
            <a:pPr lvl="1"/>
            <a:r>
              <a:rPr lang="en-US" altLang="ja-JP" sz="1600" dirty="0"/>
              <a:t>[Gen2] Display a message to Gen2 window</a:t>
            </a:r>
          </a:p>
          <a:p>
            <a:pPr lvl="2"/>
            <a:r>
              <a:rPr lang="en-US" altLang="ja-JP" sz="1200" dirty="0"/>
              <a:t>“AG focus starting”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r>
              <a:rPr lang="en-US" altLang="ja-JP" sz="1600" dirty="0"/>
              <a:t>[Gen2] Register target information to </a:t>
            </a:r>
            <a:r>
              <a:rPr lang="en-US" altLang="ja-JP" sz="1600" dirty="0" err="1"/>
              <a:t>opDB</a:t>
            </a:r>
            <a:r>
              <a:rPr lang="en-US" altLang="ja-JP" sz="1600" dirty="0"/>
              <a:t>… Optional?</a:t>
            </a:r>
          </a:p>
          <a:p>
            <a:pPr lvl="2"/>
            <a:endParaRPr lang="en-US" altLang="ja-JP" sz="1200" dirty="0"/>
          </a:p>
          <a:p>
            <a:pPr lvl="1"/>
            <a:r>
              <a:rPr lang="en-US" altLang="ja-JP" sz="1600" dirty="0"/>
              <a:t>[Gen2] Pointing telescope</a:t>
            </a:r>
          </a:p>
          <a:p>
            <a:pPr lvl="2"/>
            <a:r>
              <a:rPr lang="en-US" altLang="ja-JP" sz="1200" dirty="0"/>
              <a:t>[Gen2] Convert R.A. and Dec. into Az El</a:t>
            </a:r>
          </a:p>
          <a:p>
            <a:pPr lvl="2"/>
            <a:r>
              <a:rPr lang="en-US" altLang="ja-JP" sz="1200" dirty="0"/>
              <a:t>[TSC] Rotate the </a:t>
            </a:r>
            <a:r>
              <a:rPr lang="en-US" altLang="ja-JP" sz="1200" dirty="0" err="1"/>
              <a:t>insrot</a:t>
            </a:r>
            <a:r>
              <a:rPr lang="en-US" altLang="ja-JP" sz="1200" dirty="0"/>
              <a:t> to the input position</a:t>
            </a:r>
          </a:p>
          <a:p>
            <a:pPr lvl="2"/>
            <a:r>
              <a:rPr lang="en-US" altLang="ja-JP" sz="1200" dirty="0"/>
              <a:t>[Gen2] Display a message “Slewing Telescope”</a:t>
            </a:r>
          </a:p>
          <a:p>
            <a:pPr lvl="2"/>
            <a:r>
              <a:rPr lang="en-US" altLang="ja-JP" sz="1200" dirty="0"/>
              <a:t>[TSC] Drive the telescope to the target position</a:t>
            </a:r>
          </a:p>
          <a:p>
            <a:pPr lvl="2"/>
            <a:r>
              <a:rPr lang="en-US" altLang="ja-JP" sz="1200" dirty="0"/>
              <a:t>[Gen2] Display a message “Waiting for Rotator/Focus/</a:t>
            </a:r>
            <a:r>
              <a:rPr lang="en-US" altLang="ja-JP" sz="1200" dirty="0" err="1"/>
              <a:t>WindScreen</a:t>
            </a:r>
            <a:r>
              <a:rPr lang="en-US" altLang="ja-JP" sz="1200" dirty="0"/>
              <a:t> to Settle”</a:t>
            </a:r>
          </a:p>
          <a:p>
            <a:pPr lvl="2"/>
            <a:r>
              <a:rPr lang="en-US" altLang="ja-JP" sz="1200" dirty="0"/>
              <a:t>[Gen2] Check status and wait for the </a:t>
            </a:r>
            <a:r>
              <a:rPr lang="en-US" altLang="ja-JP" sz="1200" dirty="0" err="1"/>
              <a:t>InsRot</a:t>
            </a:r>
            <a:r>
              <a:rPr lang="en-US" altLang="ja-JP" sz="1200" dirty="0"/>
              <a:t> settled</a:t>
            </a:r>
          </a:p>
          <a:p>
            <a:pPr lvl="2"/>
            <a:endParaRPr lang="en-US" altLang="ja-JP" sz="1200" dirty="0"/>
          </a:p>
          <a:p>
            <a:pPr lvl="1"/>
            <a:r>
              <a:rPr lang="en-US" altLang="ja-JP" sz="1600" dirty="0"/>
              <a:t>AG actor sequence (from Yoshida-san’s manual ss 4.3)</a:t>
            </a:r>
            <a:endParaRPr kumimoji="1" lang="en-US" altLang="ja-JP" sz="1600" dirty="0"/>
          </a:p>
          <a:p>
            <a:pPr lvl="2"/>
            <a:r>
              <a:rPr lang="en-US" altLang="ja-JP" sz="1200" dirty="0"/>
              <a:t>[Gen2] Execute the focus command with target identifier and exposure time</a:t>
            </a:r>
          </a:p>
          <a:p>
            <a:pPr lvl="2"/>
            <a:r>
              <a:rPr lang="en-US" altLang="ja-JP" sz="1200" dirty="0"/>
              <a:t>[AG, AGCC] Take an exposure with specified exposure time.</a:t>
            </a:r>
          </a:p>
          <a:p>
            <a:pPr lvl="2"/>
            <a:r>
              <a:rPr lang="en-US" altLang="ja-JP" sz="1200" dirty="0"/>
              <a:t>[AGCC] Store centroids and other statistics of detected stellar objects in </a:t>
            </a:r>
            <a:r>
              <a:rPr lang="en-US" altLang="ja-JP" sz="1200" dirty="0" err="1"/>
              <a:t>opDB</a:t>
            </a:r>
            <a:r>
              <a:rPr lang="en-US" altLang="ja-JP" sz="1200" dirty="0"/>
              <a:t>.</a:t>
            </a:r>
          </a:p>
          <a:p>
            <a:pPr lvl="2"/>
            <a:r>
              <a:rPr lang="en-US" altLang="ja-JP" sz="1200" dirty="0"/>
              <a:t>[AG] Retrieve centroids and other statistics of detected stellar objects from </a:t>
            </a:r>
            <a:r>
              <a:rPr lang="en-US" altLang="ja-JP" sz="1200" dirty="0" err="1"/>
              <a:t>opDB</a:t>
            </a:r>
            <a:r>
              <a:rPr lang="en-US" altLang="ja-JP" sz="1200" dirty="0"/>
              <a:t>.</a:t>
            </a:r>
          </a:p>
          <a:p>
            <a:pPr lvl="2"/>
            <a:r>
              <a:rPr lang="en-US" altLang="ja-JP" sz="1200" dirty="0"/>
              <a:t>[AG] Compute focus error and tilt of the focal plane.</a:t>
            </a:r>
          </a:p>
          <a:p>
            <a:pPr lvl="2"/>
            <a:r>
              <a:rPr lang="en-US" altLang="ja-JP" sz="1200" dirty="0"/>
              <a:t>[AG] Set the FOCUS_OFFSET Gen2 status.</a:t>
            </a:r>
          </a:p>
          <a:p>
            <a:pPr lvl="2"/>
            <a:r>
              <a:rPr lang="en-US" altLang="ja-JP" sz="1200" dirty="0"/>
              <a:t>[Gen2] Adjust the focus position in response to FOCUS_OFFSET (EXEC TSC TELFOCUS COORD=ABS F_SELECT=P_OPT2 Z=(!TSCL.Z + !FOCUS_OFFSET)).</a:t>
            </a:r>
          </a:p>
          <a:p>
            <a:pPr lvl="1"/>
            <a:endParaRPr lang="en-US" altLang="ja-JP" sz="1600" dirty="0"/>
          </a:p>
          <a:p>
            <a:pPr lvl="1"/>
            <a:r>
              <a:rPr lang="en-US" altLang="ja-JP" sz="1400" dirty="0"/>
              <a:t>[Gen2] Display a message to Gen2 window</a:t>
            </a:r>
          </a:p>
          <a:p>
            <a:pPr lvl="2"/>
            <a:r>
              <a:rPr lang="en-US" altLang="ja-JP" sz="1200" dirty="0"/>
              <a:t>“AG focus done” (</a:t>
            </a:r>
            <a:r>
              <a:rPr lang="en-US" altLang="ja-JP" sz="1200" dirty="0">
                <a:latin typeface="Courier New" panose="02070309020205020404" pitchFamily="49" charset="0"/>
                <a:cs typeface="Courier New" panose="02070309020205020404" pitchFamily="49" charset="0"/>
              </a:rPr>
              <a:t>EXEC OBS SET_MESSAGE</a:t>
            </a:r>
            <a:r>
              <a:rPr lang="en-US" altLang="ja-JP" sz="1200" dirty="0"/>
              <a:t>)</a:t>
            </a:r>
          </a:p>
          <a:p>
            <a:pPr lvl="1"/>
            <a:endParaRPr kumimoji="1" lang="en-US" altLang="ja-JP" sz="1400" dirty="0"/>
          </a:p>
        </p:txBody>
      </p:sp>
    </p:spTree>
    <p:extLst>
      <p:ext uri="{BB962C8B-B14F-4D97-AF65-F5344CB8AC3E}">
        <p14:creationId xmlns:p14="http://schemas.microsoft.com/office/powerpoint/2010/main" val="2523237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lstStyle/>
          <a:p>
            <a:r>
              <a:rPr kumimoji="1" lang="en-US" altLang="ja-JP" dirty="0"/>
              <a:t>Function ID 6: PFS_STARTAG.sk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5949462" cy="5632311"/>
          </a:xfrm>
        </p:spPr>
        <p:txBody>
          <a:bodyPr>
            <a:noAutofit/>
          </a:bodyPr>
          <a:lstStyle/>
          <a:p>
            <a:pPr marL="0" indent="0">
              <a:buNone/>
            </a:pPr>
            <a:r>
              <a:rPr kumimoji="1" lang="en-US" altLang="ja-JP" sz="1200" dirty="0"/>
              <a:t>Initializing and run AG sequence. Function to execute </a:t>
            </a:r>
            <a:r>
              <a:rPr kumimoji="1" lang="en-US" altLang="ja-JP" sz="1200" dirty="0" err="1"/>
              <a:t>Acquire_field</a:t>
            </a:r>
            <a:r>
              <a:rPr kumimoji="1" lang="en-US" altLang="ja-JP" sz="1200" dirty="0"/>
              <a:t> either from </a:t>
            </a:r>
            <a:r>
              <a:rPr kumimoji="1" lang="en-US" altLang="ja-JP" sz="1200" dirty="0" err="1"/>
              <a:t>pfsDesign</a:t>
            </a:r>
            <a:r>
              <a:rPr kumimoji="1" lang="en-US" altLang="ja-JP" sz="1200" dirty="0"/>
              <a:t> or from actual pointing of the telescope should be implemented.</a:t>
            </a:r>
          </a:p>
          <a:p>
            <a:r>
              <a:rPr kumimoji="1" lang="en-US" altLang="ja-JP" sz="1200" dirty="0"/>
              <a:t>Functions:</a:t>
            </a:r>
          </a:p>
          <a:p>
            <a:pPr lvl="1"/>
            <a:r>
              <a:rPr kumimoji="1" lang="en-US" altLang="ja-JP" sz="1050" dirty="0"/>
              <a:t>Field acquisition</a:t>
            </a:r>
          </a:p>
          <a:p>
            <a:pPr lvl="1"/>
            <a:endParaRPr kumimoji="1" lang="en-US" altLang="ja-JP" sz="1050" dirty="0"/>
          </a:p>
          <a:p>
            <a:r>
              <a:rPr kumimoji="1" lang="en-US" altLang="ja-JP" sz="1200" dirty="0"/>
              <a:t>Header</a:t>
            </a:r>
          </a:p>
          <a:p>
            <a:pPr lvl="1"/>
            <a:r>
              <a:rPr kumimoji="1" lang="en-US" altLang="ja-JP" sz="1050" dirty="0"/>
              <a:t>OBE_ID=PFS</a:t>
            </a:r>
          </a:p>
          <a:p>
            <a:pPr lvl="1"/>
            <a:r>
              <a:rPr kumimoji="1" lang="en-US" altLang="ja-JP" sz="1050" dirty="0" err="1"/>
              <a:t>OBE_mode</a:t>
            </a:r>
            <a:r>
              <a:rPr kumimoji="1" lang="en-US" altLang="ja-JP" sz="1050" dirty="0"/>
              <a:t>=ENG</a:t>
            </a:r>
          </a:p>
          <a:p>
            <a:pPr lvl="1"/>
            <a:r>
              <a:rPr kumimoji="1" lang="en-US" altLang="ja-JP" sz="1050" dirty="0"/>
              <a:t>COMMAND=SETUPFIELD</a:t>
            </a:r>
          </a:p>
          <a:p>
            <a:pPr lvl="1"/>
            <a:r>
              <a:rPr kumimoji="1" lang="en-US" altLang="ja-JP" sz="1050" dirty="0" err="1"/>
              <a:t>Script_Version</a:t>
            </a:r>
            <a:r>
              <a:rPr kumimoji="1" lang="en-US" altLang="ja-JP" sz="1050" dirty="0"/>
              <a:t>=1.0</a:t>
            </a:r>
          </a:p>
          <a:p>
            <a:pPr lvl="1"/>
            <a:r>
              <a:rPr lang="en-US" altLang="ja-JP" sz="1050" dirty="0" err="1"/>
              <a:t>Script_Author</a:t>
            </a:r>
            <a:r>
              <a:rPr lang="en-US" altLang="ja-JP" sz="1050" dirty="0"/>
              <a:t>=PFS</a:t>
            </a:r>
          </a:p>
          <a:p>
            <a:pPr lvl="1"/>
            <a:r>
              <a:rPr lang="en-US" altLang="ja-JP" sz="1050" dirty="0"/>
              <a:t>Script Update=2021/??/??</a:t>
            </a:r>
            <a:endParaRPr kumimoji="1" lang="en-US" altLang="ja-JP" sz="1050" dirty="0"/>
          </a:p>
          <a:p>
            <a:r>
              <a:rPr kumimoji="1" lang="en-US" altLang="ja-JP" sz="1200" dirty="0"/>
              <a:t>Default parameters</a:t>
            </a:r>
          </a:p>
          <a:p>
            <a:pPr lvl="1"/>
            <a:r>
              <a:rPr lang="en-US" altLang="ja-JP" sz="1050" dirty="0"/>
              <a:t>EXPTIME=1</a:t>
            </a:r>
          </a:p>
          <a:p>
            <a:pPr lvl="1"/>
            <a:r>
              <a:rPr lang="en-US" altLang="ja-JP" sz="1050" dirty="0"/>
              <a:t>AG="ON"</a:t>
            </a:r>
          </a:p>
          <a:p>
            <a:pPr lvl="1"/>
            <a:r>
              <a:rPr lang="en-US" altLang="ja-JP" sz="1050" dirty="0"/>
              <a:t>DESIGN_PATH=NOP # /export/home/</a:t>
            </a:r>
            <a:r>
              <a:rPr lang="en-US" altLang="ja-JP" sz="1050" dirty="0" err="1"/>
              <a:t>pfs</a:t>
            </a:r>
            <a:r>
              <a:rPr lang="en-US" altLang="ja-JP" sz="1050" dirty="0"/>
              <a:t>/pfsDesign-0x0000000000000001.fits</a:t>
            </a:r>
          </a:p>
          <a:p>
            <a:pPr lvl="1"/>
            <a:r>
              <a:rPr lang="en-US" altLang="ja-JP" sz="1050" dirty="0"/>
              <a:t>INTERVAL=10</a:t>
            </a:r>
          </a:p>
          <a:p>
            <a:pPr lvl="1"/>
            <a:r>
              <a:rPr lang="en-US" altLang="ja-JP" sz="1050" dirty="0"/>
              <a:t>DESIGN_ID=1</a:t>
            </a:r>
          </a:p>
          <a:p>
            <a:pPr lvl="1"/>
            <a:r>
              <a:rPr lang="en-US" altLang="ja-JP" sz="1050" dirty="0"/>
              <a:t>VISIT_ID=0 </a:t>
            </a:r>
          </a:p>
          <a:p>
            <a:r>
              <a:rPr lang="en-US" altLang="ja-JP" sz="1200" dirty="0"/>
              <a:t>Note</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555367"/>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&lt;Header&gt;</a:t>
            </a:r>
          </a:p>
          <a:p>
            <a:r>
              <a:rPr kumimoji="1" lang="en-US" altLang="ja-JP" sz="500" dirty="0">
                <a:latin typeface="Courier New" panose="02070309020205020404" pitchFamily="49" charset="0"/>
                <a:cs typeface="Courier New" panose="02070309020205020404" pitchFamily="49" charset="0"/>
              </a:rPr>
              <a:t>        OBE_ID=HSC</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OBE_mode</a:t>
            </a:r>
            <a:r>
              <a:rPr kumimoji="1" lang="en-US" altLang="ja-JP" sz="500" dirty="0">
                <a:latin typeface="Courier New" panose="02070309020205020404" pitchFamily="49" charset="0"/>
                <a:cs typeface="Courier New" panose="02070309020205020404" pitchFamily="49" charset="0"/>
              </a:rPr>
              <a:t>=IMAG</a:t>
            </a:r>
          </a:p>
          <a:p>
            <a:r>
              <a:rPr kumimoji="1" lang="en-US" altLang="ja-JP" sz="500" dirty="0">
                <a:latin typeface="Courier New" panose="02070309020205020404" pitchFamily="49" charset="0"/>
                <a:cs typeface="Courier New" panose="02070309020205020404" pitchFamily="49" charset="0"/>
              </a:rPr>
              <a:t>        COMMAND=SETUPFIELD</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Script_Version</a:t>
            </a:r>
            <a:r>
              <a:rPr kumimoji="1" lang="en-US" altLang="ja-JP" sz="500" dirty="0">
                <a:latin typeface="Courier New" panose="02070309020205020404" pitchFamily="49" charset="0"/>
                <a:cs typeface="Courier New" panose="02070309020205020404" pitchFamily="49" charset="0"/>
              </a:rPr>
              <a:t>=0.3</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Script_Author</a:t>
            </a:r>
            <a:r>
              <a:rPr kumimoji="1" lang="en-US" altLang="ja-JP" sz="500" dirty="0">
                <a:latin typeface="Courier New" panose="02070309020205020404" pitchFamily="49" charset="0"/>
                <a:cs typeface="Courier New" panose="02070309020205020404" pitchFamily="49" charset="0"/>
              </a:rPr>
              <a:t>=Nakata/Tait/</a:t>
            </a:r>
            <a:r>
              <a:rPr kumimoji="1" lang="en-US" altLang="ja-JP" sz="500" dirty="0" err="1">
                <a:latin typeface="Courier New" panose="02070309020205020404" pitchFamily="49" charset="0"/>
                <a:cs typeface="Courier New" panose="02070309020205020404" pitchFamily="49" charset="0"/>
              </a:rPr>
              <a:t>Utsumi</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This script is created based on SETUPFILED.sk of </a:t>
            </a:r>
            <a:r>
              <a:rPr kumimoji="1" lang="en-US" altLang="ja-JP" sz="500" dirty="0" err="1">
                <a:latin typeface="Courier New" panose="02070309020205020404" pitchFamily="49" charset="0"/>
                <a:cs typeface="Courier New" panose="02070309020205020404" pitchFamily="49" charset="0"/>
              </a:rPr>
              <a:t>SupCam</a:t>
            </a:r>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Script_Update</a:t>
            </a:r>
            <a:r>
              <a:rPr kumimoji="1" lang="en-US" altLang="ja-JP" sz="500" dirty="0">
                <a:latin typeface="Courier New" panose="02070309020205020404" pitchFamily="49" charset="0"/>
                <a:cs typeface="Courier New" panose="02070309020205020404" pitchFamily="49" charset="0"/>
              </a:rPr>
              <a:t>=2013.02.02</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Script_Update</a:t>
            </a:r>
            <a:r>
              <a:rPr kumimoji="1" lang="en-US" altLang="ja-JP" sz="500" dirty="0">
                <a:latin typeface="Courier New" panose="02070309020205020404" pitchFamily="49" charset="0"/>
                <a:cs typeface="Courier New" panose="02070309020205020404" pitchFamily="49" charset="0"/>
              </a:rPr>
              <a:t>=2014.07.04</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Dispatcher_Version</a:t>
            </a:r>
            <a:r>
              <a:rPr kumimoji="1" lang="en-US" altLang="ja-JP" sz="500" dirty="0">
                <a:latin typeface="Courier New" panose="02070309020205020404" pitchFamily="49" charset="0"/>
                <a:cs typeface="Courier New" panose="02070309020205020404" pitchFamily="49" charset="0"/>
              </a:rPr>
              <a:t>=1.0</a:t>
            </a:r>
          </a:p>
          <a:p>
            <a:r>
              <a:rPr kumimoji="1" lang="en-US" altLang="ja-JP" sz="500" dirty="0">
                <a:latin typeface="Courier New" panose="02070309020205020404" pitchFamily="49" charset="0"/>
                <a:cs typeface="Courier New" panose="02070309020205020404" pitchFamily="49" charset="0"/>
              </a:rPr>
              <a:t>#             ESTIMATE=180</a:t>
            </a:r>
          </a:p>
          <a:p>
            <a:r>
              <a:rPr kumimoji="1" lang="en-US" altLang="ja-JP" sz="500" dirty="0">
                <a:latin typeface="Courier New" panose="02070309020205020404" pitchFamily="49" charset="0"/>
                <a:cs typeface="Courier New" panose="02070309020205020404" pitchFamily="49" charset="0"/>
              </a:rPr>
              <a:t>&lt;/Header&gt;</a:t>
            </a:r>
          </a:p>
          <a:p>
            <a:r>
              <a:rPr kumimoji="1" lang="en-US" altLang="ja-JP" sz="500" dirty="0">
                <a:latin typeface="Courier New" panose="02070309020205020404" pitchFamily="49" charset="0"/>
                <a:cs typeface="Courier New" panose="02070309020205020404" pitchFamily="49" charset="0"/>
              </a:rPr>
              <a:t>&lt;</a:t>
            </a:r>
            <a:r>
              <a:rPr kumimoji="1" lang="en-US" altLang="ja-JP" sz="500" dirty="0" err="1">
                <a:latin typeface="Courier New" panose="02070309020205020404" pitchFamily="49" charset="0"/>
                <a:cs typeface="Courier New" panose="02070309020205020404" pitchFamily="49" charset="0"/>
              </a:rPr>
              <a:t>Default_Parameter</a:t>
            </a:r>
            <a:r>
              <a:rPr kumimoji="1" lang="en-US" altLang="ja-JP" sz="500" dirty="0">
                <a:latin typeface="Courier New" panose="02070309020205020404" pitchFamily="49" charset="0"/>
                <a:cs typeface="Courier New" panose="02070309020205020404" pitchFamily="49" charset="0"/>
              </a:rPr>
              <a:t>&gt;</a:t>
            </a:r>
          </a:p>
          <a:p>
            <a:r>
              <a:rPr kumimoji="1" lang="en-US" altLang="ja-JP" sz="500" dirty="0">
                <a:latin typeface="Courier New" panose="02070309020205020404" pitchFamily="49" charset="0"/>
                <a:cs typeface="Courier New" panose="02070309020205020404" pitchFamily="49" charset="0"/>
              </a:rPr>
              <a:t>        DATASET_ID=DS000</a:t>
            </a:r>
          </a:p>
          <a:p>
            <a:r>
              <a:rPr kumimoji="1" lang="en-US" altLang="ja-JP" sz="500" dirty="0">
                <a:latin typeface="Courier New" panose="02070309020205020404" pitchFamily="49" charset="0"/>
                <a:cs typeface="Courier New" panose="02070309020205020404" pitchFamily="49" charset="0"/>
              </a:rPr>
              <a:t>        RA=!STATS.RA</a:t>
            </a:r>
          </a:p>
          <a:p>
            <a:r>
              <a:rPr kumimoji="1" lang="en-US" altLang="ja-JP" sz="500" dirty="0">
                <a:latin typeface="Courier New" panose="02070309020205020404" pitchFamily="49" charset="0"/>
                <a:cs typeface="Courier New" panose="02070309020205020404" pitchFamily="49" charset="0"/>
              </a:rPr>
              <a:t>        DEC=!STATS.DEC</a:t>
            </a:r>
          </a:p>
          <a:p>
            <a:r>
              <a:rPr kumimoji="1" lang="en-US" altLang="ja-JP" sz="500" dirty="0">
                <a:latin typeface="Courier New" panose="02070309020205020404" pitchFamily="49" charset="0"/>
                <a:cs typeface="Courier New" panose="02070309020205020404" pitchFamily="49" charset="0"/>
              </a:rPr>
              <a:t>        EQUINOX=!STATS.EQUINOX</a:t>
            </a:r>
          </a:p>
          <a:p>
            <a:r>
              <a:rPr kumimoji="1" lang="en-US" altLang="ja-JP" sz="500" dirty="0">
                <a:latin typeface="Courier New" panose="02070309020205020404" pitchFamily="49" charset="0"/>
                <a:cs typeface="Courier New" panose="02070309020205020404" pitchFamily="49" charset="0"/>
              </a:rPr>
              <a:t>        INSROT_PA=!TSCL.INSROTPA_PF</a:t>
            </a:r>
          </a:p>
          <a:p>
            <a:r>
              <a:rPr kumimoji="1" lang="en-US" altLang="ja-JP" sz="500" dirty="0">
                <a:latin typeface="Courier New" panose="02070309020205020404" pitchFamily="49" charset="0"/>
                <a:cs typeface="Courier New" panose="02070309020205020404" pitchFamily="49" charset="0"/>
              </a:rPr>
              <a:t>        OFFSET_RA=0</a:t>
            </a:r>
          </a:p>
          <a:p>
            <a:r>
              <a:rPr kumimoji="1" lang="en-US" altLang="ja-JP" sz="500" dirty="0">
                <a:latin typeface="Courier New" panose="02070309020205020404" pitchFamily="49" charset="0"/>
                <a:cs typeface="Courier New" panose="02070309020205020404" pitchFamily="49" charset="0"/>
              </a:rPr>
              <a:t>        OFFSET_DEC=0</a:t>
            </a:r>
          </a:p>
          <a:p>
            <a:r>
              <a:rPr kumimoji="1" lang="en-US" altLang="ja-JP" sz="500" dirty="0">
                <a:latin typeface="Courier New" panose="02070309020205020404" pitchFamily="49" charset="0"/>
                <a:cs typeface="Courier New" panose="02070309020205020404" pitchFamily="49" charset="0"/>
              </a:rPr>
              <a:t>        OBJECT=DUMMY</a:t>
            </a:r>
          </a:p>
          <a:p>
            <a:r>
              <a:rPr kumimoji="1" lang="en-US" altLang="ja-JP" sz="500" dirty="0">
                <a:latin typeface="Courier New" panose="02070309020205020404" pitchFamily="49" charset="0"/>
                <a:cs typeface="Courier New" panose="02070309020205020404" pitchFamily="49" charset="0"/>
              </a:rPr>
              <a:t>        Z=!TSCL.Z</a:t>
            </a:r>
          </a:p>
          <a:p>
            <a:r>
              <a:rPr kumimoji="1" lang="en-US" altLang="ja-JP" sz="500" dirty="0">
                <a:latin typeface="Courier New" panose="02070309020205020404" pitchFamily="49" charset="0"/>
                <a:cs typeface="Courier New" panose="02070309020205020404" pitchFamily="49" charset="0"/>
              </a:rPr>
              <a:t>        FILTER=NOP</a:t>
            </a:r>
          </a:p>
          <a:p>
            <a:r>
              <a:rPr kumimoji="1" lang="en-US" altLang="ja-JP" sz="500" dirty="0">
                <a:latin typeface="Courier New" panose="02070309020205020404" pitchFamily="49" charset="0"/>
                <a:cs typeface="Courier New" panose="02070309020205020404" pitchFamily="49" charset="0"/>
              </a:rPr>
              <a:t>        FILE=NOP</a:t>
            </a:r>
          </a:p>
          <a:p>
            <a:r>
              <a:rPr kumimoji="1" lang="en-US" altLang="ja-JP" sz="500" dirty="0">
                <a:latin typeface="Courier New" panose="02070309020205020404" pitchFamily="49" charset="0"/>
                <a:cs typeface="Courier New" panose="02070309020205020404" pitchFamily="49" charset="0"/>
              </a:rPr>
              <a:t>&lt;/</a:t>
            </a:r>
            <a:r>
              <a:rPr kumimoji="1" lang="en-US" altLang="ja-JP" sz="500" dirty="0" err="1">
                <a:latin typeface="Courier New" panose="02070309020205020404" pitchFamily="49" charset="0"/>
                <a:cs typeface="Courier New" panose="02070309020205020404" pitchFamily="49" charset="0"/>
              </a:rPr>
              <a:t>Default_Parameter</a:t>
            </a:r>
            <a:r>
              <a:rPr kumimoji="1" lang="en-US" altLang="ja-JP" sz="500" dirty="0">
                <a:latin typeface="Courier New" panose="02070309020205020404" pitchFamily="49" charset="0"/>
                <a:cs typeface="Courier New" panose="02070309020205020404" pitchFamily="49" charset="0"/>
              </a:rPr>
              <a:t>&gt;</a:t>
            </a:r>
          </a:p>
          <a:p>
            <a:r>
              <a:rPr kumimoji="1" lang="en-US" altLang="ja-JP" sz="500" dirty="0">
                <a:latin typeface="Courier New" panose="02070309020205020404" pitchFamily="49" charset="0"/>
                <a:cs typeface="Courier New" panose="02070309020205020404" pitchFamily="49" charset="0"/>
              </a:rPr>
              <a:t>&lt;Command&gt;</a:t>
            </a:r>
          </a:p>
          <a:p>
            <a:r>
              <a:rPr kumimoji="1" lang="en-US" altLang="ja-JP" sz="500" dirty="0">
                <a:latin typeface="Courier New" panose="02070309020205020404" pitchFamily="49" charset="0"/>
                <a:cs typeface="Courier New" panose="02070309020205020404" pitchFamily="49" charset="0"/>
              </a:rPr>
              <a:t>:START</a:t>
            </a:r>
          </a:p>
          <a:p>
            <a:r>
              <a:rPr kumimoji="1" lang="en-US" altLang="ja-JP" sz="500" dirty="0">
                <a:latin typeface="Courier New" panose="02070309020205020404" pitchFamily="49" charset="0"/>
                <a:cs typeface="Courier New" panose="02070309020205020404" pitchFamily="49" charset="0"/>
              </a:rPr>
              <a:t>:MAIN_START</a:t>
            </a:r>
          </a:p>
          <a:p>
            <a:r>
              <a:rPr kumimoji="1" lang="en-US" altLang="ja-JP" sz="500" dirty="0">
                <a:latin typeface="Courier New" panose="02070309020205020404" pitchFamily="49" charset="0"/>
                <a:cs typeface="Courier New" panose="02070309020205020404" pitchFamily="49" charset="0"/>
              </a:rPr>
              <a:t>{</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AG off</a:t>
            </a:r>
          </a:p>
          <a:p>
            <a:r>
              <a:rPr kumimoji="1" lang="en-US" altLang="ja-JP" sz="500" dirty="0">
                <a:latin typeface="Courier New" panose="02070309020205020404" pitchFamily="49" charset="0"/>
                <a:cs typeface="Courier New" panose="02070309020205020404" pitchFamily="49" charset="0"/>
              </a:rPr>
              <a:t>#</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EXEC TSC AG_TRACKING MOTOR=OFF ;</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*Set INFO3="Target : $OBJECT"</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=HSC ObsInfo1="</a:t>
            </a:r>
            <a:r>
              <a:rPr kumimoji="1" lang="en-US" altLang="ja-JP" sz="500" dirty="0" err="1">
                <a:latin typeface="Courier New" panose="02070309020205020404" pitchFamily="49" charset="0"/>
                <a:cs typeface="Courier New" panose="02070309020205020404" pitchFamily="49" charset="0"/>
              </a:rPr>
              <a:t>SetupField</a:t>
            </a:r>
            <a:r>
              <a:rPr kumimoji="1" lang="en-US" altLang="ja-JP" sz="500" dirty="0">
                <a:latin typeface="Courier New" panose="02070309020205020404" pitchFamily="49" charset="0"/>
                <a:cs typeface="Courier New" panose="02070309020205020404" pitchFamily="49" charset="0"/>
              </a:rPr>
              <a:t>  :  No Guiding / No Dithering" ObsInfo2=Clear ObsInfo3=$INFO3 ObsInfo4=Clear ObsInfo5=Clear , </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calculate pointing</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*IF "$FILE" == "NOP"</a:t>
            </a:r>
          </a:p>
          <a:p>
            <a:r>
              <a:rPr kumimoji="1" lang="en-US" altLang="ja-JP" sz="500" dirty="0">
                <a:latin typeface="Courier New" panose="02070309020205020404" pitchFamily="49" charset="0"/>
                <a:cs typeface="Courier New" panose="02070309020205020404" pitchFamily="49" charset="0"/>
              </a:rPr>
              <a:t>        EXEC OBS CONVSECRADEC RASEC=$OFFSET_RA DECSEC=$OFFSET_DEC RABASE=$RA DECBASE=$DEC ;</a:t>
            </a:r>
          </a:p>
          <a:p>
            <a:r>
              <a:rPr kumimoji="1" lang="en-US" altLang="ja-JP" sz="500" dirty="0">
                <a:latin typeface="Courier New" panose="02070309020205020404" pitchFamily="49" charset="0"/>
                <a:cs typeface="Courier New" panose="02070309020205020404" pitchFamily="49" charset="0"/>
              </a:rPr>
              <a:t>        EXEC OBS CALC_RADEC MODE=PLUS RABASE=$RA DECBASE=$DEC RAOFFSET=!STATOBS.RARELOUT DECOFFSET=!STATOBS.DECRELOUT ;</a:t>
            </a:r>
          </a:p>
          <a:p>
            <a:r>
              <a:rPr kumimoji="1" lang="en-US" altLang="ja-JP" sz="500" dirty="0">
                <a:latin typeface="Courier New" panose="02070309020205020404" pitchFamily="49" charset="0"/>
                <a:cs typeface="Courier New" panose="02070309020205020404" pitchFamily="49" charset="0"/>
              </a:rPr>
              <a:t>        EXEC TSC INSROT_PF TELESCOPE=LINK COORD=ABS POSITION=$INSROT_PA ; </a:t>
            </a:r>
          </a:p>
          <a:p>
            <a:r>
              <a:rPr kumimoji="1" lang="en-US" altLang="ja-JP" sz="500" dirty="0">
                <a:latin typeface="Courier New" panose="02070309020205020404" pitchFamily="49" charset="0"/>
                <a:cs typeface="Courier New" panose="02070309020205020404" pitchFamily="49" charset="0"/>
              </a:rPr>
              <a:t>        EXEC TSC TELDRIVE COORD=ABS RA=!STATOBS.RACALCOUT DEC=!STATOBS.DECCALCOUT EQUINOX=$EQUINOX ,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=HSC ObsInfo2="Slewing Telescope" , </a:t>
            </a: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EXEC TSC INSROT_PF TELESCOPE=LINK COORD=ABS POSITION=$INSROT_PA ;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=HSC ObsInfo2="Slewing Telescope" ObsInfo4="Non Sidereal Tracking" , </a:t>
            </a:r>
          </a:p>
          <a:p>
            <a:r>
              <a:rPr kumimoji="1" lang="en-US" altLang="ja-JP" sz="500" dirty="0">
                <a:latin typeface="Courier New" panose="02070309020205020404" pitchFamily="49" charset="0"/>
                <a:cs typeface="Courier New" panose="02070309020205020404" pitchFamily="49" charset="0"/>
              </a:rPr>
              <a:t>        EXEC TSC TELDRIVE COORD=FILE TARGET=$FILE DIRECTION=TSC ; </a:t>
            </a:r>
          </a:p>
          <a:p>
            <a:r>
              <a:rPr kumimoji="1" lang="en-US" altLang="ja-JP" sz="500" dirty="0">
                <a:latin typeface="Courier New" panose="02070309020205020404" pitchFamily="49" charset="0"/>
                <a:cs typeface="Courier New" panose="02070309020205020404" pitchFamily="49" charset="0"/>
              </a:rPr>
              <a:t>        EXEC OBS CONVSECRADEC RASEC=$OFFSET_RA DECSEC=$OFFSET_DEC RABASE=!STATS.RA DECBASE=!STATS.DEC ;</a:t>
            </a:r>
          </a:p>
          <a:p>
            <a:r>
              <a:rPr kumimoji="1" lang="en-US" altLang="ja-JP" sz="500" dirty="0">
                <a:latin typeface="Courier New" panose="02070309020205020404" pitchFamily="49" charset="0"/>
                <a:cs typeface="Courier New" panose="02070309020205020404" pitchFamily="49" charset="0"/>
              </a:rPr>
              <a:t>            Exec TSC </a:t>
            </a:r>
            <a:r>
              <a:rPr kumimoji="1" lang="en-US" altLang="ja-JP" sz="500" dirty="0" err="1">
                <a:latin typeface="Courier New" panose="02070309020205020404" pitchFamily="49" charset="0"/>
                <a:cs typeface="Courier New" panose="02070309020205020404" pitchFamily="49" charset="0"/>
              </a:rPr>
              <a:t>TELDRIVE_Offset</a:t>
            </a:r>
            <a:r>
              <a:rPr kumimoji="1" lang="en-US" altLang="ja-JP" sz="500" dirty="0">
                <a:latin typeface="Courier New" panose="02070309020205020404" pitchFamily="49" charset="0"/>
                <a:cs typeface="Courier New" panose="02070309020205020404" pitchFamily="49" charset="0"/>
              </a:rPr>
              <a:t> COORD=ABS RA=!STATOBS.RARELOUT DEC=!STATOBS.DECRELOUT ;</a:t>
            </a:r>
          </a:p>
          <a:p>
            <a:r>
              <a:rPr kumimoji="1" lang="en-US" altLang="ja-JP" sz="500" dirty="0">
                <a:latin typeface="Courier New" panose="02070309020205020404" pitchFamily="49" charset="0"/>
                <a:cs typeface="Courier New" panose="02070309020205020404" pitchFamily="49" charset="0"/>
              </a:rPr>
              <a:t>*ENDIF</a:t>
            </a:r>
          </a:p>
          <a:p>
            <a:r>
              <a:rPr kumimoji="1" lang="en-US" altLang="ja-JP" sz="500" dirty="0">
                <a:latin typeface="Courier New" panose="02070309020205020404" pitchFamily="49" charset="0"/>
                <a:cs typeface="Courier New" panose="02070309020205020404" pitchFamily="49" charset="0"/>
              </a:rPr>
              <a:t>        Exec TSC </a:t>
            </a:r>
            <a:r>
              <a:rPr kumimoji="1" lang="en-US" altLang="ja-JP" sz="500" dirty="0" err="1">
                <a:latin typeface="Courier New" panose="02070309020205020404" pitchFamily="49" charset="0"/>
                <a:cs typeface="Courier New" panose="02070309020205020404" pitchFamily="49" charset="0"/>
              </a:rPr>
              <a:t>TelFocus</a:t>
            </a:r>
            <a:r>
              <a:rPr kumimoji="1" lang="en-US" altLang="ja-JP" sz="500" dirty="0">
                <a:latin typeface="Courier New" panose="02070309020205020404" pitchFamily="49" charset="0"/>
                <a:cs typeface="Courier New" panose="02070309020205020404" pitchFamily="49" charset="0"/>
              </a:rPr>
              <a:t> Motor=on Coord=TSC </a:t>
            </a:r>
            <a:r>
              <a:rPr kumimoji="1" lang="en-US" altLang="ja-JP" sz="500" dirty="0" err="1">
                <a:latin typeface="Courier New" panose="02070309020205020404" pitchFamily="49" charset="0"/>
                <a:cs typeface="Courier New" panose="02070309020205020404" pitchFamily="49" charset="0"/>
              </a:rPr>
              <a:t>F_Select</a:t>
            </a:r>
            <a:r>
              <a:rPr kumimoji="1" lang="en-US" altLang="ja-JP" sz="500" dirty="0">
                <a:latin typeface="Courier New" panose="02070309020205020404" pitchFamily="49" charset="0"/>
                <a:cs typeface="Courier New" panose="02070309020205020404" pitchFamily="49" charset="0"/>
              </a:rPr>
              <a:t>=P_OPT2 Z=$Z ;</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chceck</a:t>
            </a:r>
            <a:r>
              <a:rPr kumimoji="1" lang="en-US" altLang="ja-JP" sz="500" dirty="0">
                <a:latin typeface="Courier New" panose="02070309020205020404" pitchFamily="49" charset="0"/>
                <a:cs typeface="Courier New" panose="02070309020205020404" pitchFamily="49" charset="0"/>
              </a:rPr>
              <a:t> status</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=HSC ObsInfo2="Waiting for Rotator/Focus/</a:t>
            </a:r>
            <a:r>
              <a:rPr kumimoji="1" lang="en-US" altLang="ja-JP" sz="500" dirty="0" err="1">
                <a:latin typeface="Courier New" panose="02070309020205020404" pitchFamily="49" charset="0"/>
                <a:cs typeface="Courier New" panose="02070309020205020404" pitchFamily="49" charset="0"/>
              </a:rPr>
              <a:t>WindScreen</a:t>
            </a:r>
            <a:r>
              <a:rPr kumimoji="1" lang="en-US" altLang="ja-JP" sz="500" dirty="0">
                <a:latin typeface="Courier New" panose="02070309020205020404" pitchFamily="49" charset="0"/>
                <a:cs typeface="Courier New" panose="02070309020205020404" pitchFamily="49" charset="0"/>
              </a:rPr>
              <a:t> to Settle" ,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Check_Status</a:t>
            </a:r>
            <a:r>
              <a:rPr kumimoji="1" lang="en-US" altLang="ja-JP" sz="500" dirty="0">
                <a:latin typeface="Courier New" panose="02070309020205020404" pitchFamily="49" charset="0"/>
                <a:cs typeface="Courier New" panose="02070309020205020404" pitchFamily="49" charset="0"/>
              </a:rPr>
              <a:t> Mode=AND Timeout=0360 N1=[STATS.ROTDIF_PF -0.005 +0.005]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Check_Status</a:t>
            </a:r>
            <a:r>
              <a:rPr kumimoji="1" lang="en-US" altLang="ja-JP" sz="500" dirty="0">
                <a:latin typeface="Courier New" panose="02070309020205020404" pitchFamily="49" charset="0"/>
                <a:cs typeface="Courier New" panose="02070309020205020404" pitchFamily="49" charset="0"/>
              </a:rPr>
              <a:t> Mode=AND Timeout=0030 N1=[STATL.ZDIF -0.005 0.005]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Check_Status</a:t>
            </a:r>
            <a:r>
              <a:rPr kumimoji="1" lang="en-US" altLang="ja-JP" sz="500" dirty="0">
                <a:latin typeface="Courier New" panose="02070309020205020404" pitchFamily="49" charset="0"/>
                <a:cs typeface="Courier New" panose="02070309020205020404" pitchFamily="49" charset="0"/>
              </a:rPr>
              <a:t> Mode=AND Timeout=0720 N1=[STATL.WINDSDIF  -10.0 +0.5]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Check_Status</a:t>
            </a:r>
            <a:r>
              <a:rPr kumimoji="1" lang="en-US" altLang="ja-JP" sz="500" dirty="0">
                <a:latin typeface="Courier New" panose="02070309020205020404" pitchFamily="49" charset="0"/>
                <a:cs typeface="Courier New" panose="02070309020205020404" pitchFamily="49" charset="0"/>
              </a:rPr>
              <a:t> Mode=AND Timeout=0720 N1=[STATL.WINDSDIF_SIGN -0.5 +10.0] ;</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=HSC ObsInfo2="Done" ;  </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:MAIN_END</a:t>
            </a:r>
          </a:p>
          <a:p>
            <a:r>
              <a:rPr kumimoji="1" lang="en-US" altLang="ja-JP" sz="500" dirty="0">
                <a:latin typeface="Courier New" panose="02070309020205020404" pitchFamily="49" charset="0"/>
                <a:cs typeface="Courier New" panose="02070309020205020404" pitchFamily="49" charset="0"/>
              </a:rPr>
              <a:t>:END</a:t>
            </a:r>
          </a:p>
          <a:p>
            <a:r>
              <a:rPr kumimoji="1" lang="en-US" altLang="ja-JP" sz="500" dirty="0">
                <a:latin typeface="Courier New" panose="02070309020205020404" pitchFamily="49" charset="0"/>
                <a:cs typeface="Courier New" panose="02070309020205020404" pitchFamily="49" charset="0"/>
              </a:rPr>
              <a:t>&lt;/Command&gt;</a:t>
            </a:r>
          </a:p>
        </p:txBody>
      </p:sp>
    </p:spTree>
    <p:extLst>
      <p:ext uri="{BB962C8B-B14F-4D97-AF65-F5344CB8AC3E}">
        <p14:creationId xmlns:p14="http://schemas.microsoft.com/office/powerpoint/2010/main" val="3476687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51809"/>
          </a:xfrm>
        </p:spPr>
        <p:txBody>
          <a:bodyPr>
            <a:normAutofit/>
          </a:bodyPr>
          <a:lstStyle/>
          <a:p>
            <a:r>
              <a:rPr kumimoji="1" lang="en-US" altLang="ja-JP" sz="1600" dirty="0"/>
              <a:t>Function ID 6: PFS_STARTAG.sk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r>
              <a:rPr lang="en-US" altLang="ja-JP" sz="1600" dirty="0"/>
              <a:t>[Gen2] Display a message to Gen2 window saying “M2 Setup starting” (</a:t>
            </a:r>
            <a:r>
              <a:rPr lang="en-US" altLang="ja-JP" sz="1600" dirty="0">
                <a:latin typeface="Courier New" panose="02070309020205020404" pitchFamily="49" charset="0"/>
                <a:cs typeface="Courier New" panose="02070309020205020404" pitchFamily="49" charset="0"/>
              </a:rPr>
              <a:t>EXEC OBS SET_MESSAGE</a:t>
            </a:r>
            <a:r>
              <a:rPr lang="en-US" altLang="ja-JP" sz="1600" dirty="0"/>
              <a:t>)</a:t>
            </a:r>
          </a:p>
          <a:p>
            <a:pPr lvl="1"/>
            <a:r>
              <a:rPr kumimoji="1" lang="en-US" altLang="ja-JP" sz="1600" dirty="0"/>
              <a:t>[TSC] Send M2_SETUP command to TSC with parameters.</a:t>
            </a:r>
          </a:p>
          <a:p>
            <a:pPr lvl="2"/>
            <a:r>
              <a:rPr lang="en-US" altLang="ja-JP" sz="1000" dirty="0"/>
              <a:t>If “FOCI” is set to “NOP”, the explicitly specified values for each axes are used. Otherwise, TSC will set the Hexapod position to PFS nominal position.</a:t>
            </a:r>
          </a:p>
          <a:p>
            <a:pPr lvl="1"/>
            <a:r>
              <a:rPr lang="en-US" altLang="ja-JP" sz="1400" dirty="0"/>
              <a:t>[Gen2] Display a message to Gen2 window saying “M2 Setup done” (</a:t>
            </a:r>
            <a:r>
              <a:rPr lang="en-US" altLang="ja-JP" sz="1400" dirty="0">
                <a:latin typeface="Courier New" panose="02070309020205020404" pitchFamily="49" charset="0"/>
                <a:cs typeface="Courier New" panose="02070309020205020404" pitchFamily="49" charset="0"/>
              </a:rPr>
              <a:t>EXEC OBS SET_MESSAGE</a:t>
            </a:r>
            <a:r>
              <a:rPr lang="en-US" altLang="ja-JP" sz="1400" dirty="0"/>
              <a:t>)</a:t>
            </a:r>
          </a:p>
          <a:p>
            <a:pPr lvl="1"/>
            <a:endParaRPr kumimoji="1" lang="en-US" altLang="ja-JP" sz="1400" dirty="0"/>
          </a:p>
        </p:txBody>
      </p:sp>
    </p:spTree>
    <p:extLst>
      <p:ext uri="{BB962C8B-B14F-4D97-AF65-F5344CB8AC3E}">
        <p14:creationId xmlns:p14="http://schemas.microsoft.com/office/powerpoint/2010/main" val="224172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1" y="255306"/>
            <a:ext cx="12266579" cy="795460"/>
          </a:xfrm>
        </p:spPr>
        <p:txBody>
          <a:bodyPr/>
          <a:lstStyle/>
          <a:p>
            <a:r>
              <a:rPr kumimoji="1" lang="en-US" altLang="ja-JP" dirty="0"/>
              <a:t>Function ID 7: AGON.sk, AGOFF.sk, AGRECONF.sk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12101" y="1252755"/>
            <a:ext cx="5949462" cy="5197748"/>
          </a:xfrm>
        </p:spPr>
        <p:txBody>
          <a:bodyPr>
            <a:noAutofit/>
          </a:bodyPr>
          <a:lstStyle/>
          <a:p>
            <a:pPr marL="0" indent="0">
              <a:buNone/>
            </a:pPr>
            <a:r>
              <a:rPr lang="en-US" altLang="ja-JP" sz="1200" dirty="0"/>
              <a:t>Halt/Resume/Reconfigure AG sequence.</a:t>
            </a:r>
          </a:p>
          <a:p>
            <a:pPr marL="0" indent="0">
              <a:buNone/>
            </a:pPr>
            <a:r>
              <a:rPr kumimoji="1" lang="en-US" altLang="ja-JP" sz="1200" dirty="0"/>
              <a:t>AGON.sk</a:t>
            </a:r>
            <a:endParaRPr kumimoji="1" lang="en-US" altLang="ja-JP" sz="1100" dirty="0"/>
          </a:p>
          <a:p>
            <a:r>
              <a:rPr kumimoji="1" lang="en-US" altLang="ja-JP" sz="1200" dirty="0"/>
              <a:t>Functions:</a:t>
            </a:r>
          </a:p>
          <a:p>
            <a:pPr lvl="1"/>
            <a:r>
              <a:rPr lang="en-US" altLang="ja-JP" sz="1050" dirty="0"/>
              <a:t>Resume the previously running AG sequence</a:t>
            </a:r>
            <a:endParaRPr kumimoji="1" lang="en-US" altLang="ja-JP" sz="1050" dirty="0"/>
          </a:p>
          <a:p>
            <a:r>
              <a:rPr kumimoji="1" lang="en-US" altLang="ja-JP" sz="1200" dirty="0"/>
              <a:t>Header</a:t>
            </a:r>
          </a:p>
          <a:p>
            <a:pPr lvl="1"/>
            <a:r>
              <a:rPr kumimoji="1" lang="en-US" altLang="ja-JP" sz="1050" dirty="0"/>
              <a:t>SCRIPT_AUTHOR=</a:t>
            </a:r>
            <a:r>
              <a:rPr kumimoji="1" lang="en-US" altLang="ja-JP" sz="1050" dirty="0" err="1"/>
              <a:t>Moritani</a:t>
            </a:r>
            <a:r>
              <a:rPr kumimoji="1" lang="en-US" altLang="ja-JP" sz="1050" dirty="0"/>
              <a:t>, Koshida</a:t>
            </a:r>
          </a:p>
          <a:p>
            <a:pPr lvl="1"/>
            <a:r>
              <a:rPr kumimoji="1" lang="en-US" altLang="ja-JP" sz="1050" dirty="0"/>
              <a:t>SCRIPT_UPDATE=2021.09.22</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EXPTIME=1</a:t>
            </a:r>
          </a:p>
          <a:p>
            <a:pPr lvl="1"/>
            <a:r>
              <a:rPr lang="en-US" altLang="ja-JP" sz="1050" dirty="0"/>
              <a:t>  DESIGN_ID=1</a:t>
            </a:r>
          </a:p>
          <a:p>
            <a:pPr lvl="1"/>
            <a:r>
              <a:rPr lang="en-US" altLang="ja-JP" sz="1050" dirty="0"/>
              <a:t>  DESIGN_PATH="/export/home/</a:t>
            </a:r>
            <a:r>
              <a:rPr lang="en-US" altLang="ja-JP" sz="1050" dirty="0" err="1"/>
              <a:t>pfs</a:t>
            </a:r>
            <a:r>
              <a:rPr lang="en-US" altLang="ja-JP" sz="1050" dirty="0"/>
              <a:t>"</a:t>
            </a:r>
          </a:p>
          <a:p>
            <a:pPr lvl="1"/>
            <a:r>
              <a:rPr lang="en-US" altLang="ja-JP" sz="1050" dirty="0"/>
              <a:t>  FROM_VISIT_ID=0</a:t>
            </a:r>
          </a:p>
          <a:p>
            <a:pPr lvl="1"/>
            <a:r>
              <a:rPr lang="en-US" altLang="ja-JP" sz="1050" dirty="0"/>
              <a:t>  SKY="yes"</a:t>
            </a:r>
          </a:p>
          <a:p>
            <a:r>
              <a:rPr lang="en-US" altLang="ja-JP" sz="1200" dirty="0"/>
              <a:t>Note</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1252755"/>
            <a:ext cx="5568460" cy="3093154"/>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Start AG sequence at the current position</a:t>
            </a:r>
          </a:p>
          <a:p>
            <a:r>
              <a:rPr kumimoji="1" lang="en-US" altLang="ja-JP" sz="500" dirty="0">
                <a:latin typeface="Courier New" panose="02070309020205020404" pitchFamily="49" charset="0"/>
                <a:cs typeface="Courier New" panose="02070309020205020404" pitchFamily="49" charset="0"/>
              </a:rPr>
              <a:t>#  sending a command to AG actor</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a:t>
            </a:r>
            <a:r>
              <a:rPr kumimoji="1" lang="en-US" altLang="ja-JP" sz="500" dirty="0" err="1">
                <a:latin typeface="Courier New" panose="02070309020205020404" pitchFamily="49" charset="0"/>
                <a:cs typeface="Courier New" panose="02070309020205020404" pitchFamily="49" charset="0"/>
              </a:rPr>
              <a:t>Moritani</a:t>
            </a:r>
            <a:r>
              <a:rPr kumimoji="1" lang="en-US" altLang="ja-JP" sz="500" dirty="0">
                <a:latin typeface="Courier New" panose="02070309020205020404" pitchFamily="49" charset="0"/>
                <a:cs typeface="Courier New" panose="02070309020205020404" pitchFamily="49" charset="0"/>
              </a:rPr>
              <a:t>, Koshida</a:t>
            </a:r>
          </a:p>
          <a:p>
            <a:r>
              <a:rPr kumimoji="1" lang="en-US" altLang="ja-JP" sz="500" dirty="0">
                <a:latin typeface="Courier New" panose="02070309020205020404" pitchFamily="49" charset="0"/>
                <a:cs typeface="Courier New" panose="02070309020205020404" pitchFamily="49" charset="0"/>
              </a:rPr>
              <a:t>    SCRIPT_UPDATE=2021.09.22</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#for PFS</a:t>
            </a:r>
          </a:p>
          <a:p>
            <a:r>
              <a:rPr kumimoji="1" lang="en-US" altLang="ja-JP" sz="500" dirty="0">
                <a:latin typeface="Courier New" panose="02070309020205020404" pitchFamily="49" charset="0"/>
                <a:cs typeface="Courier New" panose="02070309020205020404" pitchFamily="49" charset="0"/>
              </a:rPr>
              <a:t>  EXPTIME=1</a:t>
            </a:r>
          </a:p>
          <a:p>
            <a:r>
              <a:rPr kumimoji="1" lang="en-US" altLang="ja-JP" sz="500" dirty="0">
                <a:latin typeface="Courier New" panose="02070309020205020404" pitchFamily="49" charset="0"/>
                <a:cs typeface="Courier New" panose="02070309020205020404" pitchFamily="49" charset="0"/>
              </a:rPr>
              <a:t>  DESIGN_ID=1</a:t>
            </a:r>
          </a:p>
          <a:p>
            <a:r>
              <a:rPr kumimoji="1" lang="en-US" altLang="ja-JP" sz="500" dirty="0">
                <a:latin typeface="Courier New" panose="02070309020205020404" pitchFamily="49" charset="0"/>
                <a:cs typeface="Courier New" panose="02070309020205020404" pitchFamily="49" charset="0"/>
              </a:rPr>
              <a:t>  DESIGN_PATH="/export/home/</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FROM_VISIT_ID=0</a:t>
            </a:r>
          </a:p>
          <a:p>
            <a:r>
              <a:rPr kumimoji="1" lang="en-US" altLang="ja-JP" sz="500" dirty="0">
                <a:latin typeface="Courier New" panose="02070309020205020404" pitchFamily="49" charset="0"/>
                <a:cs typeface="Courier New" panose="02070309020205020404" pitchFamily="49" charset="0"/>
              </a:rPr>
              <a:t>  SKY="yes"</a:t>
            </a:r>
          </a:p>
          <a:p>
            <a:r>
              <a:rPr kumimoji="1" lang="en-US" altLang="ja-JP" sz="500" dirty="0">
                <a:latin typeface="Courier New" panose="02070309020205020404" pitchFamily="49" charset="0"/>
                <a:cs typeface="Courier New" panose="02070309020205020404" pitchFamily="49" charset="0"/>
              </a:rPr>
              <a:t>  </a:t>
            </a: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a:t>
            </a:r>
            <a:r>
              <a:rPr kumimoji="1" lang="en-US" altLang="ja-JP" sz="500" dirty="0" err="1">
                <a:latin typeface="Courier New" panose="02070309020205020404" pitchFamily="49" charset="0"/>
                <a:cs typeface="Courier New" panose="02070309020205020404" pitchFamily="49" charset="0"/>
              </a:rPr>
              <a:t>AGon</a:t>
            </a:r>
            <a:r>
              <a:rPr kumimoji="1" lang="en-US" altLang="ja-JP" sz="500" dirty="0">
                <a:latin typeface="Courier New" panose="02070309020205020404" pitchFamily="49" charset="0"/>
                <a:cs typeface="Courier New" panose="02070309020205020404" pitchFamily="49" charset="0"/>
              </a:rPr>
              <a:t>" obsinfo2=clear obsinfo3="Start" obsinfo4=clear obsinfo5=clear ;</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pfscmd</a:t>
            </a:r>
            <a:r>
              <a:rPr kumimoji="1" lang="en-US" altLang="ja-JP" sz="500" dirty="0">
                <a:latin typeface="Courier New" panose="02070309020205020404" pitchFamily="49" charset="0"/>
                <a:cs typeface="Courier New" panose="02070309020205020404" pitchFamily="49" charset="0"/>
              </a:rPr>
              <a:t> actor="ag"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start </a:t>
            </a:r>
            <a:r>
              <a:rPr kumimoji="1" lang="en-US" altLang="ja-JP" sz="500" dirty="0" err="1">
                <a:latin typeface="Courier New" panose="02070309020205020404" pitchFamily="49" charset="0"/>
                <a:cs typeface="Courier New" panose="02070309020205020404" pitchFamily="49" charset="0"/>
              </a:rPr>
              <a:t>design_id</a:t>
            </a:r>
            <a:r>
              <a:rPr kumimoji="1" lang="en-US" altLang="ja-JP" sz="500" dirty="0">
                <a:latin typeface="Courier New" panose="02070309020205020404" pitchFamily="49" charset="0"/>
                <a:cs typeface="Courier New" panose="02070309020205020404" pitchFamily="49" charset="0"/>
              </a:rPr>
              <a:t>=$DESIGN_ID </a:t>
            </a:r>
            <a:r>
              <a:rPr kumimoji="1" lang="en-US" altLang="ja-JP" sz="500" dirty="0" err="1">
                <a:latin typeface="Courier New" panose="02070309020205020404" pitchFamily="49" charset="0"/>
                <a:cs typeface="Courier New" panose="02070309020205020404" pitchFamily="49" charset="0"/>
              </a:rPr>
              <a:t>design_path</a:t>
            </a:r>
            <a:r>
              <a:rPr kumimoji="1" lang="en-US" altLang="ja-JP" sz="500" dirty="0">
                <a:latin typeface="Courier New" panose="02070309020205020404" pitchFamily="49" charset="0"/>
                <a:cs typeface="Courier New" panose="02070309020205020404" pitchFamily="49" charset="0"/>
              </a:rPr>
              <a:t>=$DESIGN_PATH </a:t>
            </a:r>
            <a:r>
              <a:rPr kumimoji="1" lang="en-US" altLang="ja-JP" sz="500" dirty="0" err="1">
                <a:latin typeface="Courier New" panose="02070309020205020404" pitchFamily="49" charset="0"/>
                <a:cs typeface="Courier New" panose="02070309020205020404" pitchFamily="49" charset="0"/>
              </a:rPr>
              <a:t>from_visit_id</a:t>
            </a:r>
            <a:r>
              <a:rPr kumimoji="1" lang="en-US" altLang="ja-JP" sz="500" dirty="0">
                <a:latin typeface="Courier New" panose="02070309020205020404" pitchFamily="49" charset="0"/>
                <a:cs typeface="Courier New" panose="02070309020205020404" pitchFamily="49" charset="0"/>
              </a:rPr>
              <a:t>=$FROM_VISIT_ID sky=$SKY" ;</a:t>
            </a:r>
          </a:p>
          <a:p>
            <a:r>
              <a:rPr kumimoji="1" lang="en-US" altLang="ja-JP" sz="500" dirty="0">
                <a:latin typeface="Courier New" panose="02070309020205020404" pitchFamily="49" charset="0"/>
                <a:cs typeface="Courier New" panose="02070309020205020404" pitchFamily="49" charset="0"/>
              </a:rPr>
              <a:t># oneCmd.py ag </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start </a:t>
            </a:r>
            <a:r>
              <a:rPr kumimoji="1" lang="en-US" altLang="ja-JP" sz="500" dirty="0" err="1">
                <a:latin typeface="Courier New" panose="02070309020205020404" pitchFamily="49" charset="0"/>
                <a:cs typeface="Courier New" panose="02070309020205020404" pitchFamily="49" charset="0"/>
              </a:rPr>
              <a:t>design_id</a:t>
            </a:r>
            <a:r>
              <a:rPr kumimoji="1" lang="en-US" altLang="ja-JP" sz="500" dirty="0">
                <a:latin typeface="Courier New" panose="02070309020205020404" pitchFamily="49" charset="0"/>
                <a:cs typeface="Courier New" panose="02070309020205020404" pitchFamily="49" charset="0"/>
              </a:rPr>
              <a:t>=1 </a:t>
            </a:r>
            <a:r>
              <a:rPr kumimoji="1" lang="en-US" altLang="ja-JP" sz="500" dirty="0" err="1">
                <a:latin typeface="Courier New" panose="02070309020205020404" pitchFamily="49" charset="0"/>
                <a:cs typeface="Courier New" panose="02070309020205020404" pitchFamily="49" charset="0"/>
              </a:rPr>
              <a:t>design_path</a:t>
            </a:r>
            <a:r>
              <a:rPr kumimoji="1" lang="en-US" altLang="ja-JP" sz="500" dirty="0">
                <a:latin typeface="Courier New" panose="02070309020205020404" pitchFamily="49" charset="0"/>
                <a:cs typeface="Courier New" panose="02070309020205020404" pitchFamily="49" charset="0"/>
              </a:rPr>
              <a:t>=/export/home/</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from_visit_id</a:t>
            </a:r>
            <a:r>
              <a:rPr kumimoji="1" lang="en-US" altLang="ja-JP" sz="500" dirty="0">
                <a:latin typeface="Courier New" panose="02070309020205020404" pitchFamily="49" charset="0"/>
                <a:cs typeface="Courier New" panose="02070309020205020404" pitchFamily="49" charset="0"/>
              </a:rPr>
              <a:t>=0 sky=yes</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obsinfo3="Done. "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080853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1" y="255306"/>
            <a:ext cx="12266579" cy="343210"/>
          </a:xfrm>
        </p:spPr>
        <p:txBody>
          <a:bodyPr/>
          <a:lstStyle/>
          <a:p>
            <a:r>
              <a:rPr kumimoji="1" lang="en-US" altLang="ja-JP" sz="1600" dirty="0"/>
              <a:t>Function ID 7: AGON.sk, AGOFF.sk, AGRECONF.sk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12101" y="1252755"/>
            <a:ext cx="5949462" cy="5197748"/>
          </a:xfrm>
        </p:spPr>
        <p:txBody>
          <a:bodyPr>
            <a:noAutofit/>
          </a:bodyPr>
          <a:lstStyle/>
          <a:p>
            <a:pPr marL="0" indent="0">
              <a:buNone/>
            </a:pPr>
            <a:r>
              <a:rPr kumimoji="1" lang="en-US" altLang="ja-JP" sz="1200" dirty="0"/>
              <a:t>AGOFF.sk</a:t>
            </a:r>
            <a:endParaRPr kumimoji="1" lang="en-US" altLang="ja-JP" sz="1100" dirty="0"/>
          </a:p>
          <a:p>
            <a:r>
              <a:rPr kumimoji="1" lang="en-US" altLang="ja-JP" sz="1200" dirty="0"/>
              <a:t>Functions:</a:t>
            </a:r>
          </a:p>
          <a:p>
            <a:pPr lvl="1"/>
            <a:r>
              <a:rPr lang="en-US" altLang="ja-JP" sz="1050" dirty="0"/>
              <a:t>Halt the currently running AG sequence</a:t>
            </a:r>
          </a:p>
          <a:p>
            <a:pPr lvl="1"/>
            <a:r>
              <a:rPr kumimoji="1" lang="en-US" altLang="ja-JP" sz="1050" dirty="0"/>
              <a:t>Change the exposure time of AG cameras</a:t>
            </a:r>
          </a:p>
          <a:p>
            <a:r>
              <a:rPr kumimoji="1" lang="en-US" altLang="ja-JP" sz="1200" dirty="0"/>
              <a:t>Header</a:t>
            </a:r>
          </a:p>
          <a:p>
            <a:pPr lvl="1"/>
            <a:r>
              <a:rPr kumimoji="1" lang="en-US" altLang="ja-JP" sz="1050" dirty="0"/>
              <a:t>SCRIPT_AUTHOR=</a:t>
            </a:r>
            <a:r>
              <a:rPr kumimoji="1" lang="en-US" altLang="ja-JP" sz="1050" dirty="0" err="1"/>
              <a:t>Moritani</a:t>
            </a:r>
            <a:r>
              <a:rPr kumimoji="1" lang="en-US" altLang="ja-JP" sz="1050" dirty="0"/>
              <a:t>, Koshida</a:t>
            </a:r>
          </a:p>
          <a:p>
            <a:pPr lvl="1"/>
            <a:r>
              <a:rPr kumimoji="1" lang="en-US" altLang="ja-JP" sz="1050" dirty="0"/>
              <a:t>SCRIPT_UPDATE=2021.09.22</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None</a:t>
            </a:r>
            <a:endParaRPr kumimoji="1" lang="en-US" altLang="ja-JP" sz="1050" dirty="0"/>
          </a:p>
          <a:p>
            <a:r>
              <a:rPr lang="en-US" altLang="ja-JP" sz="1200" dirty="0"/>
              <a:t>Note</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1252755"/>
            <a:ext cx="5568460" cy="2477601"/>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Stop running AG sequence </a:t>
            </a:r>
          </a:p>
          <a:p>
            <a:r>
              <a:rPr kumimoji="1" lang="en-US" altLang="ja-JP" sz="500" dirty="0">
                <a:latin typeface="Courier New" panose="02070309020205020404" pitchFamily="49" charset="0"/>
                <a:cs typeface="Courier New" panose="02070309020205020404" pitchFamily="49" charset="0"/>
              </a:rPr>
              <a:t>#  sending a command to AG actor</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a:t>
            </a:r>
            <a:r>
              <a:rPr kumimoji="1" lang="en-US" altLang="ja-JP" sz="500" dirty="0" err="1">
                <a:latin typeface="Courier New" panose="02070309020205020404" pitchFamily="49" charset="0"/>
                <a:cs typeface="Courier New" panose="02070309020205020404" pitchFamily="49" charset="0"/>
              </a:rPr>
              <a:t>Moritani</a:t>
            </a:r>
            <a:r>
              <a:rPr kumimoji="1" lang="en-US" altLang="ja-JP" sz="500" dirty="0">
                <a:latin typeface="Courier New" panose="02070309020205020404" pitchFamily="49" charset="0"/>
                <a:cs typeface="Courier New" panose="02070309020205020404" pitchFamily="49" charset="0"/>
              </a:rPr>
              <a:t>, Koshida</a:t>
            </a:r>
          </a:p>
          <a:p>
            <a:r>
              <a:rPr kumimoji="1" lang="en-US" altLang="ja-JP" sz="500" dirty="0">
                <a:latin typeface="Courier New" panose="02070309020205020404" pitchFamily="49" charset="0"/>
                <a:cs typeface="Courier New" panose="02070309020205020404" pitchFamily="49" charset="0"/>
              </a:rPr>
              <a:t>    SCRIPT_UPDATE=2021.09.22</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a:t>
            </a:r>
            <a:r>
              <a:rPr kumimoji="1" lang="en-US" altLang="ja-JP" sz="500" dirty="0" err="1">
                <a:latin typeface="Courier New" panose="02070309020205020404" pitchFamily="49" charset="0"/>
                <a:cs typeface="Courier New" panose="02070309020205020404" pitchFamily="49" charset="0"/>
              </a:rPr>
              <a:t>AGoff</a:t>
            </a:r>
            <a:r>
              <a:rPr kumimoji="1" lang="en-US" altLang="ja-JP" sz="500" dirty="0">
                <a:latin typeface="Courier New" panose="02070309020205020404" pitchFamily="49" charset="0"/>
                <a:cs typeface="Courier New" panose="02070309020205020404" pitchFamily="49" charset="0"/>
              </a:rPr>
              <a:t>" obsinfo2=clear obsinfo3="Start" obsinfo4=clear obsinfo5=clear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pfscmd</a:t>
            </a:r>
            <a:r>
              <a:rPr kumimoji="1" lang="en-US" altLang="ja-JP" sz="500" dirty="0">
                <a:latin typeface="Courier New" panose="02070309020205020404" pitchFamily="49" charset="0"/>
                <a:cs typeface="Courier New" panose="02070309020205020404" pitchFamily="49" charset="0"/>
              </a:rPr>
              <a:t> actor="ag"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start"</a:t>
            </a:r>
          </a:p>
          <a:p>
            <a:r>
              <a:rPr kumimoji="1" lang="en-US" altLang="ja-JP" sz="500" dirty="0">
                <a:latin typeface="Courier New" panose="02070309020205020404" pitchFamily="49" charset="0"/>
                <a:cs typeface="Courier New" panose="02070309020205020404" pitchFamily="49" charset="0"/>
              </a:rPr>
              <a:t>exec </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pfscmd</a:t>
            </a:r>
            <a:r>
              <a:rPr kumimoji="1" lang="en-US" altLang="ja-JP" sz="500" dirty="0">
                <a:latin typeface="Courier New" panose="02070309020205020404" pitchFamily="49" charset="0"/>
                <a:cs typeface="Courier New" panose="02070309020205020404" pitchFamily="49" charset="0"/>
              </a:rPr>
              <a:t> actor="ag"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stop"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obsinfo3="Done. "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851346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1" y="255306"/>
            <a:ext cx="12266579" cy="326585"/>
          </a:xfrm>
        </p:spPr>
        <p:txBody>
          <a:bodyPr/>
          <a:lstStyle/>
          <a:p>
            <a:r>
              <a:rPr kumimoji="1" lang="en-US" altLang="ja-JP" sz="1600" dirty="0"/>
              <a:t>Function ID 7: AGON.sk, AGOFF.sk, AGRECONF.sk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12101" y="1252755"/>
            <a:ext cx="5949462" cy="5197748"/>
          </a:xfrm>
        </p:spPr>
        <p:txBody>
          <a:bodyPr>
            <a:noAutofit/>
          </a:bodyPr>
          <a:lstStyle/>
          <a:p>
            <a:pPr marL="0" indent="0">
              <a:buNone/>
            </a:pPr>
            <a:r>
              <a:rPr kumimoji="1" lang="en-US" altLang="ja-JP" sz="1200" dirty="0"/>
              <a:t>AGRECONF.sk</a:t>
            </a:r>
            <a:endParaRPr kumimoji="1" lang="en-US" altLang="ja-JP" sz="1100" dirty="0"/>
          </a:p>
          <a:p>
            <a:r>
              <a:rPr kumimoji="1" lang="en-US" altLang="ja-JP" sz="1200" dirty="0"/>
              <a:t>Functions:</a:t>
            </a:r>
          </a:p>
          <a:p>
            <a:pPr lvl="1"/>
            <a:r>
              <a:rPr kumimoji="1" lang="en-US" altLang="ja-JP" sz="1050" dirty="0"/>
              <a:t>Change the exposure time of AG cameras</a:t>
            </a:r>
          </a:p>
          <a:p>
            <a:r>
              <a:rPr kumimoji="1" lang="en-US" altLang="ja-JP" sz="1200" dirty="0"/>
              <a:t>Header</a:t>
            </a:r>
          </a:p>
          <a:p>
            <a:pPr lvl="1"/>
            <a:r>
              <a:rPr kumimoji="1" lang="en-US" altLang="ja-JP" sz="1050" dirty="0"/>
              <a:t>SCRIPT_AUTHOR=</a:t>
            </a:r>
            <a:r>
              <a:rPr kumimoji="1" lang="en-US" altLang="ja-JP" sz="1050" dirty="0" err="1"/>
              <a:t>Moritani</a:t>
            </a:r>
            <a:r>
              <a:rPr kumimoji="1" lang="en-US" altLang="ja-JP" sz="1050" dirty="0"/>
              <a:t>, Koshida</a:t>
            </a:r>
          </a:p>
          <a:p>
            <a:pPr lvl="1"/>
            <a:r>
              <a:rPr kumimoji="1" lang="en-US" altLang="ja-JP" sz="1050" dirty="0"/>
              <a:t>SCRIPT_UPDATE=2021.09.22</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EXPTIME=NOP</a:t>
            </a:r>
          </a:p>
          <a:p>
            <a:pPr lvl="1"/>
            <a:r>
              <a:rPr lang="en-US" altLang="ja-JP" sz="1050" dirty="0"/>
              <a:t>INTERVAL=NOP</a:t>
            </a:r>
          </a:p>
          <a:p>
            <a:r>
              <a:rPr lang="en-US" altLang="ja-JP" sz="1200" dirty="0"/>
              <a:t>Note</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1252755"/>
            <a:ext cx="5568460" cy="3631763"/>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Stop running AG sequence </a:t>
            </a:r>
          </a:p>
          <a:p>
            <a:r>
              <a:rPr kumimoji="1" lang="en-US" altLang="ja-JP" sz="500" dirty="0">
                <a:latin typeface="Courier New" panose="02070309020205020404" pitchFamily="49" charset="0"/>
                <a:cs typeface="Courier New" panose="02070309020205020404" pitchFamily="49" charset="0"/>
              </a:rPr>
              <a:t>#  sending a command to AG actor</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a:t>
            </a:r>
            <a:r>
              <a:rPr kumimoji="1" lang="en-US" altLang="ja-JP" sz="500" dirty="0" err="1">
                <a:latin typeface="Courier New" panose="02070309020205020404" pitchFamily="49" charset="0"/>
                <a:cs typeface="Courier New" panose="02070309020205020404" pitchFamily="49" charset="0"/>
              </a:rPr>
              <a:t>Moritani</a:t>
            </a:r>
            <a:r>
              <a:rPr kumimoji="1" lang="en-US" altLang="ja-JP" sz="500" dirty="0">
                <a:latin typeface="Courier New" panose="02070309020205020404" pitchFamily="49" charset="0"/>
                <a:cs typeface="Courier New" panose="02070309020205020404" pitchFamily="49" charset="0"/>
              </a:rPr>
              <a:t>, Koshida</a:t>
            </a:r>
          </a:p>
          <a:p>
            <a:r>
              <a:rPr kumimoji="1" lang="en-US" altLang="ja-JP" sz="500" dirty="0">
                <a:latin typeface="Courier New" panose="02070309020205020404" pitchFamily="49" charset="0"/>
                <a:cs typeface="Courier New" panose="02070309020205020404" pitchFamily="49" charset="0"/>
              </a:rPr>
              <a:t>    SCRIPT_UPDATE=2021.09.22</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EXPTIME=NOP</a:t>
            </a:r>
          </a:p>
          <a:p>
            <a:r>
              <a:rPr kumimoji="1" lang="en-US" altLang="ja-JP" sz="500" dirty="0">
                <a:latin typeface="Courier New" panose="02070309020205020404" pitchFamily="49" charset="0"/>
                <a:cs typeface="Courier New" panose="02070309020205020404" pitchFamily="49" charset="0"/>
              </a:rPr>
              <a:t>    INTERVAL=NOP</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*IF "$EXPTIME" == "NOP"</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*Set $EXPT_AG = $EXPTIME * 1000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*IF "$INTERVAL" == "NOP"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*Set $INT_AG = $INTERVAL * 1000</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obsinfo1="AG Reconfigure" obsinfo2=clear obsinfo3="Start" obsinfo4=clear obsinfo5=clear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pfscmd</a:t>
            </a:r>
            <a:r>
              <a:rPr kumimoji="1" lang="en-US" altLang="ja-JP" sz="500" dirty="0">
                <a:latin typeface="Courier New" panose="02070309020205020404" pitchFamily="49" charset="0"/>
                <a:cs typeface="Courier New" panose="02070309020205020404" pitchFamily="49" charset="0"/>
              </a:rPr>
              <a:t> actor="ag"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start"</a:t>
            </a:r>
          </a:p>
          <a:p>
            <a:r>
              <a:rPr kumimoji="1" lang="en-US" altLang="ja-JP" sz="500" dirty="0">
                <a:latin typeface="Courier New" panose="02070309020205020404" pitchFamily="49" charset="0"/>
                <a:cs typeface="Courier New" panose="02070309020205020404" pitchFamily="49" charset="0"/>
              </a:rPr>
              <a:t>exec </a:t>
            </a:r>
            <a:r>
              <a:rPr kumimoji="1" lang="en-US" altLang="ja-JP" sz="500" dirty="0" err="1">
                <a:latin typeface="Courier New" panose="02070309020205020404" pitchFamily="49" charset="0"/>
                <a:cs typeface="Courier New" panose="02070309020205020404" pitchFamily="49" charset="0"/>
              </a:rPr>
              <a:t>pfs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pfscmd</a:t>
            </a:r>
            <a:r>
              <a:rPr kumimoji="1" lang="en-US" altLang="ja-JP" sz="500" dirty="0">
                <a:latin typeface="Courier New" panose="02070309020205020404" pitchFamily="49" charset="0"/>
                <a:cs typeface="Courier New" panose="02070309020205020404" pitchFamily="49" charset="0"/>
              </a:rPr>
              <a:t> actor="ag"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autoguide</a:t>
            </a:r>
            <a:r>
              <a:rPr kumimoji="1" lang="en-US" altLang="ja-JP" sz="500" dirty="0">
                <a:latin typeface="Courier New" panose="02070309020205020404" pitchFamily="49" charset="0"/>
                <a:cs typeface="Courier New" panose="02070309020205020404" pitchFamily="49" charset="0"/>
              </a:rPr>
              <a:t> reconfigure </a:t>
            </a:r>
            <a:r>
              <a:rPr kumimoji="1" lang="en-US" altLang="ja-JP" sz="500" dirty="0" err="1">
                <a:latin typeface="Courier New" panose="02070309020205020404" pitchFamily="49" charset="0"/>
                <a:cs typeface="Courier New" panose="02070309020205020404" pitchFamily="49" charset="0"/>
              </a:rPr>
              <a:t>exposure_time</a:t>
            </a:r>
            <a:r>
              <a:rPr kumimoji="1" lang="en-US" altLang="ja-JP" sz="500" dirty="0">
                <a:latin typeface="Courier New" panose="02070309020205020404" pitchFamily="49" charset="0"/>
                <a:cs typeface="Courier New" panose="02070309020205020404" pitchFamily="49" charset="0"/>
              </a:rPr>
              <a:t>=$EXPT_AG cadence=$INT_AG"</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obsinfo3="Done. "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279175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401402"/>
          </a:xfrm>
        </p:spPr>
        <p:txBody>
          <a:bodyPr>
            <a:normAutofit/>
          </a:bodyPr>
          <a:lstStyle/>
          <a:p>
            <a:r>
              <a:rPr kumimoji="1" lang="en-US" altLang="ja-JP" sz="1600" dirty="0"/>
              <a:t>Function ID </a:t>
            </a:r>
            <a:r>
              <a:rPr lang="en-US" altLang="ja-JP" sz="1600" dirty="0"/>
              <a:t>7</a:t>
            </a:r>
            <a:r>
              <a:rPr kumimoji="1" lang="en-US" altLang="ja-JP" sz="1600" dirty="0"/>
              <a:t>: AGON.sk, AGOFF.sk, AGRECONF.sk</a:t>
            </a:r>
            <a:endParaRPr kumimoji="1" lang="ja-JP" altLang="en-US" sz="1600"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r>
              <a:rPr lang="en-US" altLang="ja-JP" sz="1600" dirty="0"/>
              <a:t>[Gen2] Display a message to Gen2 window saying “M2 Setup starting” (</a:t>
            </a:r>
            <a:r>
              <a:rPr lang="en-US" altLang="ja-JP" sz="1600" dirty="0">
                <a:latin typeface="Courier New" panose="02070309020205020404" pitchFamily="49" charset="0"/>
                <a:cs typeface="Courier New" panose="02070309020205020404" pitchFamily="49" charset="0"/>
              </a:rPr>
              <a:t>EXEC OBS SET_MESSAGE</a:t>
            </a:r>
            <a:r>
              <a:rPr lang="en-US" altLang="ja-JP" sz="1600" dirty="0"/>
              <a:t>)</a:t>
            </a:r>
          </a:p>
          <a:p>
            <a:pPr lvl="1"/>
            <a:r>
              <a:rPr kumimoji="1" lang="en-US" altLang="ja-JP" sz="1600" dirty="0"/>
              <a:t>[TSC] Send M2_SETUP command to TSC with parameters.</a:t>
            </a:r>
          </a:p>
          <a:p>
            <a:pPr lvl="2"/>
            <a:r>
              <a:rPr lang="en-US" altLang="ja-JP" sz="1000" dirty="0"/>
              <a:t>If “FOCI” is set to “NOP”, the explicitly specified values for each axes are used. Otherwise, TSC will set the Hexapod position to PFS nominal position.</a:t>
            </a:r>
          </a:p>
          <a:p>
            <a:pPr lvl="1"/>
            <a:r>
              <a:rPr lang="en-US" altLang="ja-JP" sz="1400" dirty="0"/>
              <a:t>[Gen2] Display a message to Gen2 window saying “M2 Setup done” (</a:t>
            </a:r>
            <a:r>
              <a:rPr lang="en-US" altLang="ja-JP" sz="1400" dirty="0">
                <a:latin typeface="Courier New" panose="02070309020205020404" pitchFamily="49" charset="0"/>
                <a:cs typeface="Courier New" panose="02070309020205020404" pitchFamily="49" charset="0"/>
              </a:rPr>
              <a:t>EXEC OBS SET_MESSAGE</a:t>
            </a:r>
            <a:r>
              <a:rPr lang="en-US" altLang="ja-JP" sz="1400" dirty="0"/>
              <a:t>)</a:t>
            </a:r>
          </a:p>
          <a:p>
            <a:pPr lvl="1"/>
            <a:endParaRPr kumimoji="1" lang="en-US" altLang="ja-JP" sz="1400" dirty="0"/>
          </a:p>
        </p:txBody>
      </p:sp>
    </p:spTree>
    <p:extLst>
      <p:ext uri="{BB962C8B-B14F-4D97-AF65-F5344CB8AC3E}">
        <p14:creationId xmlns:p14="http://schemas.microsoft.com/office/powerpoint/2010/main" val="10148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6A25D-2AD1-49D0-BA58-005C5565E133}"/>
              </a:ext>
            </a:extLst>
          </p:cNvPr>
          <p:cNvSpPr>
            <a:spLocks noGrp="1"/>
          </p:cNvSpPr>
          <p:nvPr>
            <p:ph type="title"/>
          </p:nvPr>
        </p:nvSpPr>
        <p:spPr/>
        <p:txBody>
          <a:bodyPr/>
          <a:lstStyle/>
          <a:p>
            <a:r>
              <a:rPr kumimoji="1" lang="en-US" altLang="ja-JP" dirty="0"/>
              <a:t>Process overview</a:t>
            </a:r>
            <a:endParaRPr kumimoji="1" lang="ja-JP" altLang="en-US" dirty="0"/>
          </a:p>
        </p:txBody>
      </p:sp>
      <p:sp>
        <p:nvSpPr>
          <p:cNvPr id="3" name="テキスト ボックス 2">
            <a:extLst>
              <a:ext uri="{FF2B5EF4-FFF2-40B4-BE49-F238E27FC236}">
                <a16:creationId xmlns:a16="http://schemas.microsoft.com/office/drawing/2014/main" id="{0A943780-5EC1-4005-B4D5-FAD177597CFA}"/>
              </a:ext>
            </a:extLst>
          </p:cNvPr>
          <p:cNvSpPr txBox="1"/>
          <p:nvPr/>
        </p:nvSpPr>
        <p:spPr>
          <a:xfrm>
            <a:off x="739833" y="1604356"/>
            <a:ext cx="10613967" cy="341632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Subaru related engineering process from </a:t>
            </a:r>
            <a:r>
              <a:rPr kumimoji="1" lang="en-US" altLang="ja-JP" sz="1800" dirty="0"/>
              <a:t>Toward_EngineeringFirstLight_20200331</a:t>
            </a:r>
            <a:endParaRPr kumimoji="1" lang="en-US" altLang="ja-JP" dirty="0"/>
          </a:p>
          <a:p>
            <a:pPr marL="742950" lvl="1" indent="-285750">
              <a:buFont typeface="Arial" panose="020B0604020202020204" pitchFamily="34" charset="0"/>
              <a:buChar char="•"/>
            </a:pPr>
            <a:r>
              <a:rPr kumimoji="1" lang="en-US" altLang="ja-JP" dirty="0"/>
              <a:t>P-6: AG camera validation</a:t>
            </a:r>
          </a:p>
          <a:p>
            <a:pPr marL="742950" lvl="1" indent="-285750">
              <a:buFont typeface="Arial" panose="020B0604020202020204" pitchFamily="34" charset="0"/>
              <a:buChar char="•"/>
            </a:pPr>
            <a:r>
              <a:rPr lang="en-US" altLang="ja-JP" dirty="0"/>
              <a:t>P-7: POpt2 (WFC+PFI) alignment</a:t>
            </a:r>
          </a:p>
          <a:p>
            <a:pPr marL="742950" lvl="1" indent="-285750">
              <a:buFont typeface="Arial" panose="020B0604020202020204" pitchFamily="34" charset="0"/>
              <a:buChar char="•"/>
            </a:pPr>
            <a:r>
              <a:rPr lang="en-US" altLang="ja-JP" dirty="0"/>
              <a:t>P-8: PFI-MCS relation</a:t>
            </a:r>
          </a:p>
          <a:p>
            <a:pPr marL="742950" lvl="1" indent="-285750">
              <a:buFont typeface="Arial" panose="020B0604020202020204" pitchFamily="34" charset="0"/>
              <a:buChar char="•"/>
            </a:pPr>
            <a:r>
              <a:rPr lang="en-US" altLang="ja-JP" dirty="0"/>
              <a:t>P-9: TPA</a:t>
            </a:r>
          </a:p>
          <a:p>
            <a:pPr marL="742950" lvl="1" indent="-285750">
              <a:buFont typeface="Arial" panose="020B0604020202020204" pitchFamily="34" charset="0"/>
              <a:buChar char="•"/>
            </a:pPr>
            <a:r>
              <a:rPr kumimoji="1" lang="en-US" altLang="ja-JP" dirty="0"/>
              <a:t>A-2: Spot measurement</a:t>
            </a:r>
          </a:p>
          <a:p>
            <a:pPr marL="285750" indent="-285750">
              <a:buFont typeface="Arial" panose="020B0604020202020204" pitchFamily="34" charset="0"/>
              <a:buChar char="•"/>
            </a:pPr>
            <a:r>
              <a:rPr lang="en-US" altLang="ja-JP" dirty="0"/>
              <a:t>For details, please see </a:t>
            </a:r>
          </a:p>
          <a:p>
            <a:pPr marL="742950" lvl="1" indent="-285750">
              <a:buFont typeface="Arial" panose="020B0604020202020204" pitchFamily="34" charset="0"/>
              <a:buChar char="•"/>
            </a:pPr>
            <a:r>
              <a:rPr kumimoji="1" lang="en-US" altLang="ja-JP" sz="1800" dirty="0"/>
              <a:t>Toward_EngineeringFirstLight_20200331.xlsx</a:t>
            </a:r>
            <a:endParaRPr kumimoji="1" lang="en-US" altLang="ja-JP" dirty="0"/>
          </a:p>
          <a:p>
            <a:pPr marL="742950" lvl="1" indent="-285750">
              <a:buFont typeface="Arial" panose="020B0604020202020204" pitchFamily="34" charset="0"/>
              <a:buChar char="•"/>
            </a:pPr>
            <a:r>
              <a:rPr kumimoji="1" lang="en-US" altLang="ja-JP" dirty="0"/>
              <a:t>PFS-GEN-IPM004017-03_FunctionList</a:t>
            </a:r>
            <a:r>
              <a:rPr lang="en-US" altLang="ja-JP" dirty="0"/>
              <a:t>.pdf</a:t>
            </a:r>
          </a:p>
          <a:p>
            <a:pPr marL="1200150" lvl="2" indent="-285750">
              <a:buFont typeface="Arial" panose="020B0604020202020204" pitchFamily="34" charset="0"/>
              <a:buChar char="•"/>
            </a:pPr>
            <a:r>
              <a:rPr lang="en-US" altLang="ja-JP" dirty="0"/>
              <a:t>Details of each test items can refer from this document.</a:t>
            </a:r>
          </a:p>
          <a:p>
            <a:pPr marL="742950" lvl="1" indent="-285750">
              <a:buFont typeface="Arial" panose="020B0604020202020204" pitchFamily="34" charset="0"/>
              <a:buChar char="•"/>
            </a:pPr>
            <a:r>
              <a:rPr kumimoji="1" lang="en-US" altLang="ja-JP" dirty="0"/>
              <a:t>PFS</a:t>
            </a:r>
            <a:r>
              <a:rPr lang="en-US" altLang="ja-JP" dirty="0"/>
              <a:t>-GEN-IPM004000-01_commissioning_details.pdf</a:t>
            </a:r>
          </a:p>
          <a:p>
            <a:pPr marL="742950" lvl="1"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990285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0" y="180489"/>
            <a:ext cx="12191999" cy="795460"/>
          </a:xfrm>
        </p:spPr>
        <p:txBody>
          <a:bodyPr/>
          <a:lstStyle/>
          <a:p>
            <a:r>
              <a:rPr kumimoji="1" lang="en-US" altLang="ja-JP" dirty="0"/>
              <a:t>Function ID 8: </a:t>
            </a:r>
            <a:r>
              <a:rPr kumimoji="1" lang="en-US" altLang="ja-JP" sz="4400" dirty="0"/>
              <a:t>PFS_MCS_MULTI_EXP2.sk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17757"/>
            <a:ext cx="5949462" cy="5632311"/>
          </a:xfrm>
        </p:spPr>
        <p:txBody>
          <a:bodyPr>
            <a:noAutofit/>
          </a:bodyPr>
          <a:lstStyle/>
          <a:p>
            <a:pPr marL="0" indent="0">
              <a:buNone/>
            </a:pPr>
            <a:r>
              <a:rPr kumimoji="1" lang="en-US" altLang="ja-JP" sz="1100" dirty="0"/>
              <a:t>Take </a:t>
            </a:r>
            <a:r>
              <a:rPr lang="en-US" altLang="ja-JP" sz="1100" dirty="0"/>
              <a:t>MCS images</a:t>
            </a:r>
            <a:endParaRPr kumimoji="1" lang="en-US" altLang="ja-JP" sz="1050" dirty="0"/>
          </a:p>
          <a:p>
            <a:r>
              <a:rPr kumimoji="1" lang="en-US" altLang="ja-JP" sz="1100" dirty="0"/>
              <a:t>Functions:</a:t>
            </a:r>
          </a:p>
          <a:p>
            <a:pPr lvl="1"/>
            <a:r>
              <a:rPr kumimoji="1" lang="en-US" altLang="ja-JP" sz="1000" dirty="0"/>
              <a:t>Take MCS images setting number of images taken, exposure time, object name in FITS header</a:t>
            </a:r>
          </a:p>
          <a:p>
            <a:r>
              <a:rPr kumimoji="1" lang="en-US" altLang="ja-JP" sz="1100" dirty="0"/>
              <a:t>Header</a:t>
            </a:r>
          </a:p>
          <a:p>
            <a:pPr lvl="1"/>
            <a:r>
              <a:rPr kumimoji="1" lang="en-US" altLang="ja-JP" sz="1000" dirty="0"/>
              <a:t>SCRIPT_AUTHOR=Yabe, </a:t>
            </a:r>
            <a:r>
              <a:rPr kumimoji="1" lang="en-US" altLang="ja-JP" sz="1000" dirty="0" err="1"/>
              <a:t>Moritani</a:t>
            </a:r>
            <a:endParaRPr kumimoji="1" lang="en-US" altLang="ja-JP" sz="1000" dirty="0"/>
          </a:p>
          <a:p>
            <a:pPr lvl="1"/>
            <a:r>
              <a:rPr kumimoji="1" lang="en-US" altLang="ja-JP" sz="1000" dirty="0"/>
              <a:t>SCRIPT_UPDATE=2019.08.15</a:t>
            </a:r>
          </a:p>
          <a:p>
            <a:pPr lvl="1"/>
            <a:r>
              <a:rPr kumimoji="1" lang="en-US" altLang="ja-JP" sz="1000" dirty="0"/>
              <a:t>OBE_ID=PFS</a:t>
            </a:r>
          </a:p>
          <a:p>
            <a:pPr lvl="1"/>
            <a:r>
              <a:rPr kumimoji="1" lang="en-US" altLang="ja-JP" sz="1000" dirty="0"/>
              <a:t>OBE_MODE=SPEC_ENG</a:t>
            </a:r>
          </a:p>
          <a:p>
            <a:r>
              <a:rPr kumimoji="1" lang="en-US" altLang="ja-JP" sz="1100" dirty="0"/>
              <a:t>Default parameters</a:t>
            </a:r>
          </a:p>
          <a:p>
            <a:pPr lvl="1"/>
            <a:r>
              <a:rPr lang="en-US" altLang="ja-JP" sz="1000" dirty="0"/>
              <a:t>SSYS=MCS</a:t>
            </a:r>
          </a:p>
          <a:p>
            <a:pPr lvl="1"/>
            <a:r>
              <a:rPr lang="en-US" altLang="ja-JP" sz="1000" dirty="0"/>
              <a:t>NFRAME=2</a:t>
            </a:r>
          </a:p>
          <a:p>
            <a:pPr lvl="1"/>
            <a:r>
              <a:rPr lang="en-US" altLang="ja-JP" sz="1000" dirty="0"/>
              <a:t>EXPTIME=1</a:t>
            </a:r>
          </a:p>
          <a:p>
            <a:pPr lvl="1"/>
            <a:r>
              <a:rPr lang="en-US" altLang="ja-JP" sz="1000" dirty="0"/>
              <a:t>EXPTYPE=OBJECT</a:t>
            </a:r>
          </a:p>
          <a:p>
            <a:pPr lvl="1"/>
            <a:r>
              <a:rPr lang="en-US" altLang="ja-JP" sz="1000" dirty="0"/>
              <a:t>DOCENTROID=FALSE</a:t>
            </a:r>
          </a:p>
          <a:p>
            <a:pPr lvl="1"/>
            <a:r>
              <a:rPr lang="en-US" altLang="ja-JP" sz="1000" dirty="0"/>
              <a:t>EL=!STATS.EL</a:t>
            </a:r>
          </a:p>
          <a:p>
            <a:pPr lvl="1"/>
            <a:r>
              <a:rPr lang="en-US" altLang="ja-JP" sz="1000" dirty="0"/>
              <a:t>ROTA=!STATS.IROTPF_POS</a:t>
            </a:r>
          </a:p>
          <a:p>
            <a:pPr lvl="1"/>
            <a:r>
              <a:rPr lang="en-US" altLang="ja-JP" sz="1000" dirty="0"/>
              <a:t>DEL=0</a:t>
            </a:r>
          </a:p>
          <a:p>
            <a:pPr lvl="1"/>
            <a:r>
              <a:rPr lang="en-US" altLang="ja-JP" sz="1000" dirty="0"/>
              <a:t>DROTA=0</a:t>
            </a:r>
          </a:p>
          <a:p>
            <a:pPr lvl="1"/>
            <a:r>
              <a:rPr lang="en-US" altLang="ja-JP" sz="1000" dirty="0"/>
              <a:t>NMOVE_EL=1</a:t>
            </a:r>
          </a:p>
          <a:p>
            <a:pPr lvl="1"/>
            <a:r>
              <a:rPr lang="en-US" altLang="ja-JP" sz="1000" dirty="0"/>
              <a:t>NMOVE_ROTA=1</a:t>
            </a:r>
          </a:p>
          <a:p>
            <a:pPr lvl="1"/>
            <a:r>
              <a:rPr lang="en-US" altLang="ja-JP" sz="1000" dirty="0"/>
              <a:t>OBJECT=</a:t>
            </a:r>
            <a:r>
              <a:rPr lang="en-US" altLang="ja-JP" sz="1000" dirty="0" err="1"/>
              <a:t>nop</a:t>
            </a:r>
            <a:endParaRPr lang="en-US" altLang="ja-JP" sz="1000" dirty="0"/>
          </a:p>
          <a:p>
            <a:r>
              <a:rPr lang="en-US" altLang="ja-JP" sz="1100" dirty="0"/>
              <a:t>TBC</a:t>
            </a:r>
          </a:p>
          <a:p>
            <a:pPr lvl="1"/>
            <a:r>
              <a:rPr lang="en-US" altLang="ja-JP" sz="1000" dirty="0"/>
              <a:t>Current pointing position is taken from Gen2 status (MLP1?)</a:t>
            </a:r>
          </a:p>
          <a:p>
            <a:pPr lvl="1"/>
            <a:r>
              <a:rPr lang="en-US" altLang="ja-JP" sz="1000" dirty="0"/>
              <a:t>Is it really that simple?</a:t>
            </a:r>
          </a:p>
          <a:p>
            <a:pPr lvl="1"/>
            <a:r>
              <a:rPr lang="en-US" altLang="ja-JP" sz="1000" dirty="0"/>
              <a:t>Syntax for AG on/off command in AG actor</a:t>
            </a:r>
          </a:p>
          <a:p>
            <a:pPr lvl="1"/>
            <a:endParaRPr lang="en-US" altLang="ja-JP" sz="1000" dirty="0"/>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5709255"/>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MCS multiple exposure 2 (M-4, P-4)</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 Interleave </a:t>
            </a:r>
            <a:r>
              <a:rPr kumimoji="1" lang="en-US" altLang="ja-JP" sz="500" dirty="0" err="1">
                <a:latin typeface="Courier New" panose="02070309020205020404" pitchFamily="49" charset="0"/>
                <a:cs typeface="Courier New" panose="02070309020205020404" pitchFamily="49" charset="0"/>
              </a:rPr>
              <a:t>telescopemove</a:t>
            </a:r>
            <a:r>
              <a:rPr kumimoji="1" lang="en-US" altLang="ja-JP" sz="500" dirty="0">
                <a:latin typeface="Courier New" panose="02070309020205020404" pitchFamily="49" charset="0"/>
                <a:cs typeface="Courier New" panose="02070309020205020404" pitchFamily="49" charset="0"/>
              </a:rPr>
              <a:t>(El, Rot) and exposure</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SCRIPT_AUTHOR=Yabe, </a:t>
            </a:r>
            <a:r>
              <a:rPr kumimoji="1" lang="en-US" altLang="ja-JP" sz="500" dirty="0" err="1">
                <a:latin typeface="Courier New" panose="02070309020205020404" pitchFamily="49" charset="0"/>
                <a:cs typeface="Courier New" panose="02070309020205020404" pitchFamily="49" charset="0"/>
              </a:rPr>
              <a:t>Moritani</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SCRIPT_UPDATE=2019.08.15</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r>
              <a:rPr kumimoji="1" lang="en-US" altLang="ja-JP" sz="500" dirty="0">
                <a:latin typeface="Courier New" panose="02070309020205020404" pitchFamily="49" charset="0"/>
                <a:cs typeface="Courier New" panose="02070309020205020404" pitchFamily="49" charset="0"/>
              </a:rPr>
              <a:t># for PFS</a:t>
            </a:r>
          </a:p>
          <a:p>
            <a:r>
              <a:rPr kumimoji="1" lang="en-US" altLang="ja-JP" sz="500" dirty="0">
                <a:latin typeface="Courier New" panose="02070309020205020404" pitchFamily="49" charset="0"/>
                <a:cs typeface="Courier New" panose="02070309020205020404" pitchFamily="49" charset="0"/>
              </a:rPr>
              <a:t>  SSYS=MCS</a:t>
            </a:r>
          </a:p>
          <a:p>
            <a:r>
              <a:rPr kumimoji="1" lang="en-US" altLang="ja-JP" sz="500" dirty="0">
                <a:latin typeface="Courier New" panose="02070309020205020404" pitchFamily="49" charset="0"/>
                <a:cs typeface="Courier New" panose="02070309020205020404" pitchFamily="49" charset="0"/>
              </a:rPr>
              <a:t>##Exposure</a:t>
            </a:r>
          </a:p>
          <a:p>
            <a:r>
              <a:rPr kumimoji="1" lang="en-US" altLang="ja-JP" sz="500" dirty="0">
                <a:latin typeface="Courier New" panose="02070309020205020404" pitchFamily="49" charset="0"/>
                <a:cs typeface="Courier New" panose="02070309020205020404" pitchFamily="49" charset="0"/>
              </a:rPr>
              <a:t>  NFRAME=2</a:t>
            </a:r>
          </a:p>
          <a:p>
            <a:r>
              <a:rPr kumimoji="1" lang="en-US" altLang="ja-JP" sz="500" dirty="0">
                <a:latin typeface="Courier New" panose="02070309020205020404" pitchFamily="49" charset="0"/>
                <a:cs typeface="Courier New" panose="02070309020205020404" pitchFamily="49" charset="0"/>
              </a:rPr>
              <a:t>  EXPTIME=1</a:t>
            </a:r>
          </a:p>
          <a:p>
            <a:r>
              <a:rPr kumimoji="1" lang="en-US" altLang="ja-JP" sz="500" dirty="0">
                <a:latin typeface="Courier New" panose="02070309020205020404" pitchFamily="49" charset="0"/>
                <a:cs typeface="Courier New" panose="02070309020205020404" pitchFamily="49" charset="0"/>
              </a:rPr>
              <a:t>  EXPTYPE=OBJECT</a:t>
            </a:r>
          </a:p>
          <a:p>
            <a:r>
              <a:rPr kumimoji="1" lang="en-US" altLang="ja-JP" sz="500" dirty="0">
                <a:latin typeface="Courier New" panose="02070309020205020404" pitchFamily="49" charset="0"/>
                <a:cs typeface="Courier New" panose="02070309020205020404" pitchFamily="49" charset="0"/>
              </a:rPr>
              <a:t>  DOCENTROID=FALSE</a:t>
            </a:r>
          </a:p>
          <a:p>
            <a:r>
              <a:rPr kumimoji="1" lang="en-US" altLang="ja-JP" sz="500" dirty="0">
                <a:latin typeface="Courier New" panose="02070309020205020404" pitchFamily="49" charset="0"/>
                <a:cs typeface="Courier New" panose="02070309020205020404" pitchFamily="49" charset="0"/>
              </a:rPr>
              <a:t># Telescope movement</a:t>
            </a:r>
          </a:p>
          <a:p>
            <a:r>
              <a:rPr kumimoji="1" lang="en-US" altLang="ja-JP" sz="500" dirty="0">
                <a:latin typeface="Courier New" panose="02070309020205020404" pitchFamily="49" charset="0"/>
                <a:cs typeface="Courier New" panose="02070309020205020404" pitchFamily="49" charset="0"/>
              </a:rPr>
              <a:t>  EL=!STATS.EL</a:t>
            </a:r>
          </a:p>
          <a:p>
            <a:r>
              <a:rPr kumimoji="1" lang="en-US" altLang="ja-JP" sz="500" dirty="0">
                <a:latin typeface="Courier New" panose="02070309020205020404" pitchFamily="49" charset="0"/>
                <a:cs typeface="Courier New" panose="02070309020205020404" pitchFamily="49" charset="0"/>
              </a:rPr>
              <a:t>  ROTA=!STATS.IROTPF_POS</a:t>
            </a:r>
          </a:p>
          <a:p>
            <a:r>
              <a:rPr kumimoji="1" lang="en-US" altLang="ja-JP" sz="500" dirty="0">
                <a:latin typeface="Courier New" panose="02070309020205020404" pitchFamily="49" charset="0"/>
                <a:cs typeface="Courier New" panose="02070309020205020404" pitchFamily="49" charset="0"/>
              </a:rPr>
              <a:t>  DEL=0</a:t>
            </a:r>
          </a:p>
          <a:p>
            <a:r>
              <a:rPr kumimoji="1" lang="en-US" altLang="ja-JP" sz="500" dirty="0">
                <a:latin typeface="Courier New" panose="02070309020205020404" pitchFamily="49" charset="0"/>
                <a:cs typeface="Courier New" panose="02070309020205020404" pitchFamily="49" charset="0"/>
              </a:rPr>
              <a:t>  DROTA=0</a:t>
            </a:r>
          </a:p>
          <a:p>
            <a:r>
              <a:rPr kumimoji="1" lang="en-US" altLang="ja-JP" sz="500" dirty="0">
                <a:latin typeface="Courier New" panose="02070309020205020404" pitchFamily="49" charset="0"/>
                <a:cs typeface="Courier New" panose="02070309020205020404" pitchFamily="49" charset="0"/>
              </a:rPr>
              <a:t>  NMOVE_EL=1</a:t>
            </a:r>
          </a:p>
          <a:p>
            <a:r>
              <a:rPr kumimoji="1" lang="en-US" altLang="ja-JP" sz="500" dirty="0">
                <a:latin typeface="Courier New" panose="02070309020205020404" pitchFamily="49" charset="0"/>
                <a:cs typeface="Courier New" panose="02070309020205020404" pitchFamily="49" charset="0"/>
              </a:rPr>
              <a:t>  NMOVE_ROTA=1</a:t>
            </a:r>
          </a:p>
          <a:p>
            <a:r>
              <a:rPr kumimoji="1" lang="en-US" altLang="ja-JP" sz="500" dirty="0">
                <a:latin typeface="Courier New" panose="02070309020205020404" pitchFamily="49" charset="0"/>
                <a:cs typeface="Courier New" panose="02070309020205020404" pitchFamily="49" charset="0"/>
              </a:rPr>
              <a:t># Object (passed to Gen2 FITS.PFS.OBJECT status.)</a:t>
            </a:r>
          </a:p>
          <a:p>
            <a:r>
              <a:rPr kumimoji="1" lang="en-US" altLang="ja-JP" sz="500" dirty="0">
                <a:latin typeface="Courier New" panose="02070309020205020404" pitchFamily="49" charset="0"/>
                <a:cs typeface="Courier New" panose="02070309020205020404" pitchFamily="49" charset="0"/>
              </a:rPr>
              <a:t>  OBJECT=</a:t>
            </a:r>
            <a:r>
              <a:rPr kumimoji="1" lang="en-US" altLang="ja-JP" sz="500" dirty="0" err="1">
                <a:latin typeface="Courier New" panose="02070309020205020404" pitchFamily="49" charset="0"/>
                <a:cs typeface="Courier New" panose="02070309020205020404" pitchFamily="49" charset="0"/>
              </a:rPr>
              <a:t>nop</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set counters</a:t>
            </a:r>
          </a:p>
          <a:p>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cntel</a:t>
            </a:r>
            <a:r>
              <a:rPr kumimoji="1" lang="en-US" altLang="ja-JP" sz="500" dirty="0">
                <a:latin typeface="Courier New" panose="02070309020205020404" pitchFamily="49" charset="0"/>
                <a:cs typeface="Courier New" panose="02070309020205020404" pitchFamily="49" charset="0"/>
              </a:rPr>
              <a:t> = 0</a:t>
            </a:r>
          </a:p>
          <a:p>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cntrt</a:t>
            </a:r>
            <a:r>
              <a:rPr kumimoji="1" lang="en-US" altLang="ja-JP" sz="500" dirty="0">
                <a:latin typeface="Courier New" panose="02070309020205020404" pitchFamily="49" charset="0"/>
                <a:cs typeface="Courier New" panose="02070309020205020404" pitchFamily="49" charset="0"/>
              </a:rPr>
              <a:t> = 0</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For nesting to rotation move without </a:t>
            </a:r>
            <a:r>
              <a:rPr kumimoji="1" lang="en-US" altLang="ja-JP" sz="500" dirty="0" err="1">
                <a:latin typeface="Courier New" panose="02070309020205020404" pitchFamily="49" charset="0"/>
                <a:cs typeface="Courier New" panose="02070309020205020404" pitchFamily="49" charset="0"/>
              </a:rPr>
              <a:t>el</a:t>
            </a:r>
            <a:r>
              <a:rPr kumimoji="1" lang="en-US" altLang="ja-JP" sz="500" dirty="0">
                <a:latin typeface="Courier New" panose="02070309020205020404" pitchFamily="49" charset="0"/>
                <a:cs typeface="Courier New" panose="02070309020205020404" pitchFamily="49" charset="0"/>
              </a:rPr>
              <a:t> move</a:t>
            </a:r>
          </a:p>
          <a:p>
            <a:r>
              <a:rPr kumimoji="1" lang="en-US" altLang="ja-JP" sz="500" dirty="0">
                <a:latin typeface="Courier New" panose="02070309020205020404" pitchFamily="49" charset="0"/>
                <a:cs typeface="Courier New" panose="02070309020205020404" pitchFamily="49" charset="0"/>
              </a:rPr>
              <a:t>*IF ($DEL) == (0)</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totel</a:t>
            </a:r>
            <a:r>
              <a:rPr kumimoji="1" lang="en-US" altLang="ja-JP" sz="500" dirty="0">
                <a:latin typeface="Courier New" panose="02070309020205020404" pitchFamily="49" charset="0"/>
                <a:cs typeface="Courier New" panose="02070309020205020404" pitchFamily="49" charset="0"/>
              </a:rPr>
              <a:t> = 1</a:t>
            </a: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totel</a:t>
            </a:r>
            <a:r>
              <a:rPr kumimoji="1" lang="en-US" altLang="ja-JP" sz="500" dirty="0">
                <a:latin typeface="Courier New" panose="02070309020205020404" pitchFamily="49" charset="0"/>
                <a:cs typeface="Courier New" panose="02070309020205020404" pitchFamily="49" charset="0"/>
              </a:rPr>
              <a:t> = ($NMOVE_EL)</a:t>
            </a:r>
          </a:p>
          <a:p>
            <a:r>
              <a:rPr kumimoji="1" lang="en-US" altLang="ja-JP" sz="500" dirty="0">
                <a:latin typeface="Courier New" panose="02070309020205020404" pitchFamily="49" charset="0"/>
                <a:cs typeface="Courier New" panose="02070309020205020404" pitchFamily="49" charset="0"/>
              </a:rPr>
              <a:t>*ENDIF</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Move telescope to initial position and take exposure</a:t>
            </a:r>
          </a:p>
          <a:p>
            <a:r>
              <a:rPr kumimoji="1" lang="en-US" altLang="ja-JP" sz="500" dirty="0">
                <a:latin typeface="Courier New" panose="02070309020205020404" pitchFamily="49" charset="0"/>
                <a:cs typeface="Courier New" panose="02070309020205020404" pitchFamily="49" charset="0"/>
              </a:rPr>
              <a:t>EXEC TSC </a:t>
            </a:r>
            <a:r>
              <a:rPr kumimoji="1" lang="en-US" altLang="ja-JP" sz="500" dirty="0" err="1">
                <a:latin typeface="Courier New" panose="02070309020205020404" pitchFamily="49" charset="0"/>
                <a:cs typeface="Courier New" panose="02070309020205020404" pitchFamily="49" charset="0"/>
              </a:rPr>
              <a:t>AzElDrive</a:t>
            </a:r>
            <a:r>
              <a:rPr kumimoji="1" lang="en-US" altLang="ja-JP" sz="500" dirty="0">
                <a:latin typeface="Courier New" panose="02070309020205020404" pitchFamily="49" charset="0"/>
                <a:cs typeface="Courier New" panose="02070309020205020404" pitchFamily="49" charset="0"/>
              </a:rPr>
              <a:t> COORD=abs AZ=NOP EL=$EL ,</a:t>
            </a:r>
          </a:p>
          <a:p>
            <a:r>
              <a:rPr kumimoji="1" lang="en-US" altLang="ja-JP" sz="500" dirty="0">
                <a:latin typeface="Courier New" panose="02070309020205020404" pitchFamily="49" charset="0"/>
                <a:cs typeface="Courier New" panose="02070309020205020404" pitchFamily="49" charset="0"/>
              </a:rPr>
              <a:t>EXEC TSC </a:t>
            </a:r>
            <a:r>
              <a:rPr kumimoji="1" lang="en-US" altLang="ja-JP" sz="500" dirty="0" err="1">
                <a:latin typeface="Courier New" panose="02070309020205020404" pitchFamily="49" charset="0"/>
                <a:cs typeface="Courier New" panose="02070309020205020404" pitchFamily="49" charset="0"/>
              </a:rPr>
              <a:t>InsRot_PF</a:t>
            </a:r>
            <a:r>
              <a:rPr kumimoji="1" lang="en-US" altLang="ja-JP" sz="500" dirty="0">
                <a:latin typeface="Courier New" panose="02070309020205020404" pitchFamily="49" charset="0"/>
                <a:cs typeface="Courier New" panose="02070309020205020404" pitchFamily="49" charset="0"/>
              </a:rPr>
              <a:t> Telescope=free COORD=abs POSITION=$ROTA ;</a:t>
            </a:r>
          </a:p>
          <a:p>
            <a:r>
              <a:rPr kumimoji="1" lang="en-US" altLang="ja-JP" sz="500" dirty="0">
                <a:latin typeface="Courier New" panose="02070309020205020404" pitchFamily="49" charset="0"/>
                <a:cs typeface="Courier New" panose="02070309020205020404" pitchFamily="49" charset="0"/>
              </a:rPr>
              <a:t>#*SUB PFS_POPT2_MOVE OBE_ID=PFS OBE_MODE=ENG COMP=ADC MMODE=EL EL=$EL TELESCOPE=free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Forth argument IN is mandatory</a:t>
            </a:r>
          </a:p>
          <a:p>
            <a:r>
              <a:rPr kumimoji="1" lang="en-US" altLang="ja-JP" sz="500" dirty="0">
                <a:latin typeface="Courier New" panose="02070309020205020404" pitchFamily="49" charset="0"/>
                <a:cs typeface="Courier New" panose="02070309020205020404" pitchFamily="49" charset="0"/>
              </a:rPr>
              <a:t># The third argument is needed even if not used. </a:t>
            </a:r>
          </a:p>
          <a:p>
            <a:r>
              <a:rPr kumimoji="1" lang="en-US" altLang="ja-JP" sz="500" dirty="0">
                <a:latin typeface="Courier New" panose="02070309020205020404" pitchFamily="49" charset="0"/>
                <a:cs typeface="Courier New" panose="02070309020205020404" pitchFamily="49" charset="0"/>
              </a:rPr>
              <a:t>#*FOR $NFRAME NF IN</a:t>
            </a:r>
          </a:p>
          <a:p>
            <a:r>
              <a:rPr kumimoji="1" lang="en-US" altLang="ja-JP" sz="500" dirty="0">
                <a:latin typeface="Courier New" panose="02070309020205020404" pitchFamily="49" charset="0"/>
                <a:cs typeface="Courier New" panose="02070309020205020404" pitchFamily="49" charset="0"/>
              </a:rPr>
              <a:t>#  EXEC PFS MCSEXPOSE EXPTYPE=$EXPTYPE EXPTIME=$EXPTIME </a:t>
            </a:r>
            <a:r>
              <a:rPr kumimoji="1" lang="en-US" altLang="ja-JP" sz="500" dirty="0" err="1">
                <a:latin typeface="Courier New" panose="02070309020205020404" pitchFamily="49" charset="0"/>
                <a:cs typeface="Courier New" panose="02070309020205020404" pitchFamily="49" charset="0"/>
              </a:rPr>
              <a:t>DoCentroid</a:t>
            </a:r>
            <a:r>
              <a:rPr kumimoji="1" lang="en-US" altLang="ja-JP" sz="500" dirty="0">
                <a:latin typeface="Courier New" panose="02070309020205020404" pitchFamily="49" charset="0"/>
                <a:cs typeface="Courier New" panose="02070309020205020404" pitchFamily="49" charset="0"/>
              </a:rPr>
              <a:t>=$DOCENTROID;</a:t>
            </a:r>
          </a:p>
          <a:p>
            <a:r>
              <a:rPr kumimoji="1" lang="en-US" altLang="ja-JP" sz="500" dirty="0">
                <a:latin typeface="Courier New" panose="02070309020205020404" pitchFamily="49" charset="0"/>
                <a:cs typeface="Courier New" panose="02070309020205020404" pitchFamily="49" charset="0"/>
              </a:rPr>
              <a:t>#*ENDFOR</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Sound : file is in /gen2/conf/Sounds/</a:t>
            </a:r>
          </a:p>
          <a:p>
            <a:r>
              <a:rPr kumimoji="1" lang="en-US" altLang="ja-JP" sz="500" dirty="0">
                <a:latin typeface="Courier New" panose="02070309020205020404" pitchFamily="49" charset="0"/>
                <a:cs typeface="Courier New" panose="02070309020205020404" pitchFamily="49" charset="0"/>
              </a:rPr>
              <a:t>EXEC OBS SOUND SELECT=E_EXPSTART Volume=64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*FOR $NFRAME COUNT IN</a:t>
            </a:r>
          </a:p>
          <a:p>
            <a:r>
              <a:rPr kumimoji="1" lang="en-US" altLang="ja-JP" sz="500" dirty="0">
                <a:latin typeface="Courier New" panose="02070309020205020404" pitchFamily="49" charset="0"/>
                <a:cs typeface="Courier New" panose="02070309020205020404" pitchFamily="49" charset="0"/>
              </a:rPr>
              <a:t>    *SET INFO3="$COUNT / $NFRAME frame"</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obsinfo1=clear obsinfo2=clear obsinfo3=$INFO3 obsinfo4=clear obsinfo5=clear ;</a:t>
            </a:r>
          </a:p>
          <a:p>
            <a:r>
              <a:rPr kumimoji="1" lang="en-US" altLang="ja-JP" sz="500" dirty="0">
                <a:latin typeface="Courier New" panose="02070309020205020404" pitchFamily="49" charset="0"/>
                <a:cs typeface="Courier New" panose="02070309020205020404" pitchFamily="49" charset="0"/>
              </a:rPr>
              <a:t>    EXEC PFS MCSEXPOSE EXPTYPE=$EXPTYPE EXPTIME=$EXPTIME </a:t>
            </a:r>
            <a:r>
              <a:rPr kumimoji="1" lang="en-US" altLang="ja-JP" sz="500" dirty="0" err="1">
                <a:latin typeface="Courier New" panose="02070309020205020404" pitchFamily="49" charset="0"/>
                <a:cs typeface="Courier New" panose="02070309020205020404" pitchFamily="49" charset="0"/>
              </a:rPr>
              <a:t>DoCentroid</a:t>
            </a:r>
            <a:r>
              <a:rPr kumimoji="1" lang="en-US" altLang="ja-JP" sz="500" dirty="0">
                <a:latin typeface="Courier New" panose="02070309020205020404" pitchFamily="49" charset="0"/>
                <a:cs typeface="Courier New" panose="02070309020205020404" pitchFamily="49" charset="0"/>
              </a:rPr>
              <a:t>=$DOCENTROID ;</a:t>
            </a:r>
          </a:p>
          <a:p>
            <a:r>
              <a:rPr kumimoji="1" lang="en-US" altLang="ja-JP" sz="500" dirty="0">
                <a:latin typeface="Courier New" panose="02070309020205020404" pitchFamily="49" charset="0"/>
                <a:cs typeface="Courier New" panose="02070309020205020404" pitchFamily="49" charset="0"/>
              </a:rPr>
              <a:t>*ENDFOR</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#asn count = 0</a:t>
            </a:r>
          </a:p>
          <a:p>
            <a:r>
              <a:rPr kumimoji="1" lang="en-US" altLang="ja-JP" sz="500" dirty="0">
                <a:latin typeface="Courier New" panose="02070309020205020404" pitchFamily="49" charset="0"/>
                <a:cs typeface="Courier New" panose="02070309020205020404" pitchFamily="49" charset="0"/>
              </a:rPr>
              <a:t>#while(@count &lt; $NFRAME){</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count = @count + 1</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obsinfo1=clear obsinfo2=clear obsinfo3="@count / $NFRAME frame" obsinfo4=clear obsinfo5=clear;</a:t>
            </a:r>
          </a:p>
          <a:p>
            <a:r>
              <a:rPr kumimoji="1" lang="en-US" altLang="ja-JP" sz="500" dirty="0">
                <a:latin typeface="Courier New" panose="02070309020205020404" pitchFamily="49" charset="0"/>
                <a:cs typeface="Courier New" panose="02070309020205020404" pitchFamily="49" charset="0"/>
              </a:rPr>
              <a:t>#  EXEC PFS MCSEXPOSE EXPTYPE=$EXPTYPE EXPTIME=$EXPTIME </a:t>
            </a:r>
            <a:r>
              <a:rPr kumimoji="1" lang="en-US" altLang="ja-JP" sz="500" dirty="0" err="1">
                <a:latin typeface="Courier New" panose="02070309020205020404" pitchFamily="49" charset="0"/>
                <a:cs typeface="Courier New" panose="02070309020205020404" pitchFamily="49" charset="0"/>
              </a:rPr>
              <a:t>DoCentroid</a:t>
            </a:r>
            <a:r>
              <a:rPr kumimoji="1" lang="en-US" altLang="ja-JP" sz="500" dirty="0">
                <a:latin typeface="Courier New" panose="02070309020205020404" pitchFamily="49" charset="0"/>
                <a:cs typeface="Courier New" panose="02070309020205020404" pitchFamily="49" charset="0"/>
              </a:rPr>
              <a:t>=$DOCENTROID;</a:t>
            </a:r>
          </a:p>
          <a:p>
            <a:r>
              <a:rPr kumimoji="1" lang="en-US" altLang="ja-JP" sz="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332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6242857" y="975948"/>
            <a:ext cx="5615767" cy="5632311"/>
          </a:xfrm>
        </p:spPr>
        <p:txBody>
          <a:bodyPr>
            <a:noAutofit/>
          </a:bodyPr>
          <a:lstStyle/>
          <a:p>
            <a:r>
              <a:rPr kumimoji="1" lang="en-US" altLang="ja-JP" sz="2000" dirty="0"/>
              <a:t>Operational sequence</a:t>
            </a:r>
          </a:p>
          <a:p>
            <a:pPr lvl="1"/>
            <a:endParaRPr kumimoji="1" lang="en-US" altLang="ja-JP" sz="1400" dirty="0"/>
          </a:p>
        </p:txBody>
      </p:sp>
      <p:sp>
        <p:nvSpPr>
          <p:cNvPr id="4" name="テキスト ボックス 3">
            <a:extLst>
              <a:ext uri="{FF2B5EF4-FFF2-40B4-BE49-F238E27FC236}">
                <a16:creationId xmlns:a16="http://schemas.microsoft.com/office/drawing/2014/main" id="{A8C703FD-B15F-4641-98C7-13369D5693B4}"/>
              </a:ext>
            </a:extLst>
          </p:cNvPr>
          <p:cNvSpPr txBox="1"/>
          <p:nvPr/>
        </p:nvSpPr>
        <p:spPr>
          <a:xfrm>
            <a:off x="333376" y="975948"/>
            <a:ext cx="5568460" cy="2631490"/>
          </a:xfrm>
          <a:prstGeom prst="rect">
            <a:avLst/>
          </a:prstGeom>
          <a:noFill/>
          <a:ln>
            <a:solidFill>
              <a:schemeClr val="tx1"/>
            </a:solidFill>
          </a:ln>
        </p:spPr>
        <p:txBody>
          <a:bodyPr wrap="square" rtlCol="0">
            <a:spAutoFit/>
          </a:bodyPr>
          <a:lstStyle/>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Move telescope step by step</a:t>
            </a:r>
          </a:p>
          <a:p>
            <a:r>
              <a:rPr kumimoji="1" lang="en-US" altLang="ja-JP" sz="500" dirty="0">
                <a:latin typeface="Courier New" panose="02070309020205020404" pitchFamily="49" charset="0"/>
                <a:cs typeface="Courier New" panose="02070309020205020404" pitchFamily="49" charset="0"/>
              </a:rPr>
              <a:t>while ((@cntel) &lt; (@totel)) {</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cntel</a:t>
            </a:r>
            <a:r>
              <a:rPr kumimoji="1" lang="en-US" altLang="ja-JP" sz="500" dirty="0">
                <a:latin typeface="Courier New" panose="02070309020205020404" pitchFamily="49" charset="0"/>
                <a:cs typeface="Courier New" panose="02070309020205020404" pitchFamily="49" charset="0"/>
              </a:rPr>
              <a:t> = @cntel + 1</a:t>
            </a:r>
          </a:p>
          <a:p>
            <a:r>
              <a:rPr kumimoji="1" lang="en-US" altLang="ja-JP" sz="500" dirty="0">
                <a:latin typeface="Courier New" panose="02070309020205020404" pitchFamily="49" charset="0"/>
                <a:cs typeface="Courier New" panose="02070309020205020404" pitchFamily="49" charset="0"/>
              </a:rPr>
              <a:t>  EXEC TSC </a:t>
            </a:r>
            <a:r>
              <a:rPr kumimoji="1" lang="en-US" altLang="ja-JP" sz="500" dirty="0" err="1">
                <a:latin typeface="Courier New" panose="02070309020205020404" pitchFamily="49" charset="0"/>
                <a:cs typeface="Courier New" panose="02070309020205020404" pitchFamily="49" charset="0"/>
              </a:rPr>
              <a:t>AzElDrive</a:t>
            </a:r>
            <a:r>
              <a:rPr kumimoji="1" lang="en-US" altLang="ja-JP" sz="500" dirty="0">
                <a:latin typeface="Courier New" panose="02070309020205020404" pitchFamily="49" charset="0"/>
                <a:cs typeface="Courier New" panose="02070309020205020404" pitchFamily="49" charset="0"/>
              </a:rPr>
              <a:t> COORD=</a:t>
            </a:r>
            <a:r>
              <a:rPr kumimoji="1" lang="en-US" altLang="ja-JP" sz="500" dirty="0" err="1">
                <a:latin typeface="Courier New" panose="02070309020205020404" pitchFamily="49" charset="0"/>
                <a:cs typeface="Courier New" panose="02070309020205020404" pitchFamily="49" charset="0"/>
              </a:rPr>
              <a:t>rel</a:t>
            </a:r>
            <a:r>
              <a:rPr kumimoji="1" lang="en-US" altLang="ja-JP" sz="500" dirty="0">
                <a:latin typeface="Courier New" panose="02070309020205020404" pitchFamily="49" charset="0"/>
                <a:cs typeface="Courier New" panose="02070309020205020404" pitchFamily="49" charset="0"/>
              </a:rPr>
              <a:t> AZ=0 EL=$DEL ;</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nel</a:t>
            </a:r>
            <a:r>
              <a:rPr kumimoji="1" lang="en-US" altLang="ja-JP" sz="500" dirty="0">
                <a:latin typeface="Courier New" panose="02070309020205020404" pitchFamily="49" charset="0"/>
                <a:cs typeface="Courier New" panose="02070309020205020404" pitchFamily="49" charset="0"/>
              </a:rPr>
              <a:t>=($EL + $DEL * (@cntel+1))</a:t>
            </a:r>
          </a:p>
          <a:p>
            <a:r>
              <a:rPr kumimoji="1" lang="en-US" altLang="ja-JP" sz="500" dirty="0">
                <a:latin typeface="Courier New" panose="02070309020205020404" pitchFamily="49" charset="0"/>
                <a:cs typeface="Courier New" panose="02070309020205020404" pitchFamily="49" charset="0"/>
              </a:rPr>
              <a:t>#  *SUB PFS_POPT2_MOVE OBE_ID=PFS OBE_MODE=ENG COMP=ADC MMOVE=EL EL=@nel TELESCOPE=free;</a:t>
            </a:r>
          </a:p>
          <a:p>
            <a:r>
              <a:rPr kumimoji="1" lang="en-US" altLang="ja-JP" sz="500" dirty="0">
                <a:latin typeface="Courier New" panose="02070309020205020404" pitchFamily="49" charset="0"/>
                <a:cs typeface="Courier New" panose="02070309020205020404" pitchFamily="49" charset="0"/>
              </a:rPr>
              <a:t>  while(@cntrt &lt; $NMOVE_ROTA){</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cntrt</a:t>
            </a:r>
            <a:r>
              <a:rPr kumimoji="1" lang="en-US" altLang="ja-JP" sz="500" dirty="0">
                <a:latin typeface="Courier New" panose="02070309020205020404" pitchFamily="49" charset="0"/>
                <a:cs typeface="Courier New" panose="02070309020205020404" pitchFamily="49" charset="0"/>
              </a:rPr>
              <a:t> = (@cntrt + 1)</a:t>
            </a:r>
          </a:p>
          <a:p>
            <a:r>
              <a:rPr kumimoji="1" lang="en-US" altLang="ja-JP" sz="500" dirty="0">
                <a:latin typeface="Courier New" panose="02070309020205020404" pitchFamily="49" charset="0"/>
                <a:cs typeface="Courier New" panose="02070309020205020404" pitchFamily="49" charset="0"/>
              </a:rPr>
              <a:t>      EXEC TSC </a:t>
            </a:r>
            <a:r>
              <a:rPr kumimoji="1" lang="en-US" altLang="ja-JP" sz="500" dirty="0" err="1">
                <a:latin typeface="Courier New" panose="02070309020205020404" pitchFamily="49" charset="0"/>
                <a:cs typeface="Courier New" panose="02070309020205020404" pitchFamily="49" charset="0"/>
              </a:rPr>
              <a:t>InsRot_PF</a:t>
            </a:r>
            <a:r>
              <a:rPr kumimoji="1" lang="en-US" altLang="ja-JP" sz="500" dirty="0">
                <a:latin typeface="Courier New" panose="02070309020205020404" pitchFamily="49" charset="0"/>
                <a:cs typeface="Courier New" panose="02070309020205020404" pitchFamily="49" charset="0"/>
              </a:rPr>
              <a:t> Telescope=free COORD=</a:t>
            </a:r>
            <a:r>
              <a:rPr kumimoji="1" lang="en-US" altLang="ja-JP" sz="500" dirty="0" err="1">
                <a:latin typeface="Courier New" panose="02070309020205020404" pitchFamily="49" charset="0"/>
                <a:cs typeface="Courier New" panose="02070309020205020404" pitchFamily="49" charset="0"/>
              </a:rPr>
              <a:t>rel</a:t>
            </a:r>
            <a:r>
              <a:rPr kumimoji="1" lang="en-US" altLang="ja-JP" sz="500" dirty="0">
                <a:latin typeface="Courier New" panose="02070309020205020404" pitchFamily="49" charset="0"/>
                <a:cs typeface="Courier New" panose="02070309020205020404" pitchFamily="49" charset="0"/>
              </a:rPr>
              <a:t> POSITION=$DROTA ;</a:t>
            </a:r>
          </a:p>
          <a:p>
            <a:r>
              <a:rPr kumimoji="1" lang="en-US" altLang="ja-JP" sz="500" dirty="0">
                <a:latin typeface="Courier New" panose="02070309020205020404" pitchFamily="49" charset="0"/>
                <a:cs typeface="Courier New" panose="02070309020205020404" pitchFamily="49" charset="0"/>
              </a:rPr>
              <a:t>      *FOR $NFRAME COUNT IN</a:t>
            </a:r>
          </a:p>
          <a:p>
            <a:r>
              <a:rPr kumimoji="1" lang="en-US" altLang="ja-JP" sz="500" dirty="0">
                <a:latin typeface="Courier New" panose="02070309020205020404" pitchFamily="49" charset="0"/>
                <a:cs typeface="Courier New" panose="02070309020205020404" pitchFamily="49" charset="0"/>
              </a:rPr>
              <a:t>          *SET INFO3="$COUNT / $NFRAME frame"</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obsinfo1=clear obsinfo2=clear obsinfo3=$INFO3 obsinfo4=clear obsinfo5=clear ;</a:t>
            </a:r>
          </a:p>
          <a:p>
            <a:r>
              <a:rPr kumimoji="1" lang="en-US" altLang="ja-JP" sz="500" dirty="0">
                <a:latin typeface="Courier New" panose="02070309020205020404" pitchFamily="49" charset="0"/>
                <a:cs typeface="Courier New" panose="02070309020205020404" pitchFamily="49" charset="0"/>
              </a:rPr>
              <a:t>	  EXEC PFS MCSEXPOSE EXPTYPE=$EXPTYPE EXPTIME=$EXPTIME </a:t>
            </a:r>
            <a:r>
              <a:rPr kumimoji="1" lang="en-US" altLang="ja-JP" sz="500" dirty="0" err="1">
                <a:latin typeface="Courier New" panose="02070309020205020404" pitchFamily="49" charset="0"/>
                <a:cs typeface="Courier New" panose="02070309020205020404" pitchFamily="49" charset="0"/>
              </a:rPr>
              <a:t>DoCentroid</a:t>
            </a:r>
            <a:r>
              <a:rPr kumimoji="1" lang="en-US" altLang="ja-JP" sz="500" dirty="0">
                <a:latin typeface="Courier New" panose="02070309020205020404" pitchFamily="49" charset="0"/>
                <a:cs typeface="Courier New" panose="02070309020205020404" pitchFamily="49" charset="0"/>
              </a:rPr>
              <a:t>=$DOCENTROID ;</a:t>
            </a:r>
          </a:p>
          <a:p>
            <a:r>
              <a:rPr kumimoji="1" lang="en-US" altLang="ja-JP" sz="500" dirty="0">
                <a:latin typeface="Courier New" panose="02070309020205020404" pitchFamily="49" charset="0"/>
                <a:cs typeface="Courier New" panose="02070309020205020404" pitchFamily="49" charset="0"/>
              </a:rPr>
              <a:t>      *ENDFOR</a:t>
            </a:r>
          </a:p>
          <a:p>
            <a:r>
              <a:rPr kumimoji="1" lang="en-US" altLang="ja-JP" sz="500" dirty="0">
                <a:latin typeface="Courier New" panose="02070309020205020404" pitchFamily="49" charset="0"/>
                <a:cs typeface="Courier New" panose="02070309020205020404" pitchFamily="49" charset="0"/>
              </a:rPr>
              <a:t>      #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count = 0</a:t>
            </a:r>
          </a:p>
          <a:p>
            <a:r>
              <a:rPr kumimoji="1" lang="en-US" altLang="ja-JP" sz="500" dirty="0">
                <a:latin typeface="Courier New" panose="02070309020205020404" pitchFamily="49" charset="0"/>
                <a:cs typeface="Courier New" panose="02070309020205020404" pitchFamily="49" charset="0"/>
              </a:rPr>
              <a:t>      # while(@count &lt; $NFRAME){</a:t>
            </a:r>
          </a:p>
          <a:p>
            <a:r>
              <a:rPr kumimoji="1" lang="en-US" altLang="ja-JP" sz="500" dirty="0">
                <a:latin typeface="Courier New" panose="02070309020205020404" pitchFamily="49" charset="0"/>
                <a:cs typeface="Courier New" panose="02070309020205020404" pitchFamily="49" charset="0"/>
              </a:rPr>
              <a:t>      #    </a:t>
            </a:r>
            <a:r>
              <a:rPr kumimoji="1" lang="en-US" altLang="ja-JP" sz="500" dirty="0" err="1">
                <a:latin typeface="Courier New" panose="02070309020205020404" pitchFamily="49" charset="0"/>
                <a:cs typeface="Courier New" panose="02070309020205020404" pitchFamily="49" charset="0"/>
              </a:rPr>
              <a:t>asn</a:t>
            </a:r>
            <a:r>
              <a:rPr kumimoji="1" lang="en-US" altLang="ja-JP" sz="500" dirty="0">
                <a:latin typeface="Courier New" panose="02070309020205020404" pitchFamily="49" charset="0"/>
                <a:cs typeface="Courier New" panose="02070309020205020404" pitchFamily="49" charset="0"/>
              </a:rPr>
              <a:t> count = @count + 1</a:t>
            </a:r>
          </a:p>
          <a:p>
            <a:r>
              <a:rPr kumimoji="1" lang="en-US" altLang="ja-JP" sz="500" dirty="0">
                <a:latin typeface="Courier New" panose="02070309020205020404" pitchFamily="49" charset="0"/>
                <a:cs typeface="Courier New" panose="02070309020205020404" pitchFamily="49" charset="0"/>
              </a:rPr>
              <a:t>      #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obsinfo1=clear obsinfo2=clear obsinfo3="@count / $NFRAME frame" obsinfo4=clear obsinfo5=clear;</a:t>
            </a:r>
          </a:p>
          <a:p>
            <a:r>
              <a:rPr kumimoji="1" lang="en-US" altLang="ja-JP" sz="500" dirty="0">
                <a:latin typeface="Courier New" panose="02070309020205020404" pitchFamily="49" charset="0"/>
                <a:cs typeface="Courier New" panose="02070309020205020404" pitchFamily="49" charset="0"/>
              </a:rPr>
              <a:t>      #    EXEC PFS MCSEXPOSE EXPTYPE=$EXPTYPE EXPTIME=$EXPTIME </a:t>
            </a:r>
            <a:r>
              <a:rPr kumimoji="1" lang="en-US" altLang="ja-JP" sz="500" dirty="0" err="1">
                <a:latin typeface="Courier New" panose="02070309020205020404" pitchFamily="49" charset="0"/>
                <a:cs typeface="Courier New" panose="02070309020205020404" pitchFamily="49" charset="0"/>
              </a:rPr>
              <a:t>DoCentroid</a:t>
            </a:r>
            <a:r>
              <a:rPr kumimoji="1" lang="en-US" altLang="ja-JP" sz="500" dirty="0">
                <a:latin typeface="Courier New" panose="02070309020205020404" pitchFamily="49" charset="0"/>
                <a:cs typeface="Courier New" panose="02070309020205020404" pitchFamily="49" charset="0"/>
              </a:rPr>
              <a:t>=$DOCENTROID;</a:t>
            </a:r>
          </a:p>
          <a:p>
            <a:r>
              <a:rPr kumimoji="1" lang="en-US" altLang="ja-JP" sz="500" dirty="0">
                <a:latin typeface="Courier New" panose="02070309020205020404" pitchFamily="49" charset="0"/>
                <a:cs typeface="Courier New" panose="02070309020205020404" pitchFamily="49" charset="0"/>
              </a:rPr>
              <a:t>      #  }</a:t>
            </a:r>
          </a:p>
          <a:p>
            <a:r>
              <a:rPr kumimoji="1" lang="en-US" altLang="ja-JP" sz="500" dirty="0">
                <a:latin typeface="Courier New" panose="02070309020205020404" pitchFamily="49" charset="0"/>
                <a:cs typeface="Courier New" panose="02070309020205020404" pitchFamily="49" charset="0"/>
              </a:rPr>
              <a:t>  }</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SOUND SELECT=E_EXPDONE Volume=64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a:p>
            <a:endParaRPr kumimoji="1" lang="en-US" altLang="ja-JP" sz="500" dirty="0">
              <a:latin typeface="Courier New" panose="02070309020205020404" pitchFamily="49" charset="0"/>
              <a:cs typeface="Courier New" panose="02070309020205020404" pitchFamily="49" charset="0"/>
            </a:endParaRPr>
          </a:p>
        </p:txBody>
      </p:sp>
      <p:sp>
        <p:nvSpPr>
          <p:cNvPr id="7" name="タイトル 1">
            <a:extLst>
              <a:ext uri="{FF2B5EF4-FFF2-40B4-BE49-F238E27FC236}">
                <a16:creationId xmlns:a16="http://schemas.microsoft.com/office/drawing/2014/main" id="{832B3125-6BB9-4981-96B4-0AEE9515A579}"/>
              </a:ext>
            </a:extLst>
          </p:cNvPr>
          <p:cNvSpPr txBox="1">
            <a:spLocks/>
          </p:cNvSpPr>
          <p:nvPr/>
        </p:nvSpPr>
        <p:spPr>
          <a:xfrm>
            <a:off x="0" y="180489"/>
            <a:ext cx="12191999" cy="7954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4400" b="1" kern="1200">
                <a:solidFill>
                  <a:srgbClr val="003399"/>
                </a:solidFill>
                <a:latin typeface="UD デジタル 教科書体 NK-R" panose="02020400000000000000" pitchFamily="18" charset="-128"/>
                <a:ea typeface="UD デジタル 教科書体 NK-R" panose="02020400000000000000" pitchFamily="18" charset="-128"/>
                <a:cs typeface="+mj-cs"/>
              </a:defRPr>
            </a:lvl1pPr>
          </a:lstStyle>
          <a:p>
            <a:r>
              <a:rPr lang="en-US" altLang="ja-JP"/>
              <a:t>Function ID 8: PFS_MCS_MULTI_EXP2.sk</a:t>
            </a:r>
            <a:endParaRPr lang="ja-JP" altLang="en-US" dirty="0"/>
          </a:p>
        </p:txBody>
      </p:sp>
    </p:spTree>
    <p:extLst>
      <p:ext uri="{BB962C8B-B14F-4D97-AF65-F5344CB8AC3E}">
        <p14:creationId xmlns:p14="http://schemas.microsoft.com/office/powerpoint/2010/main" val="2591890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normAutofit/>
          </a:bodyPr>
          <a:lstStyle/>
          <a:p>
            <a:r>
              <a:rPr kumimoji="1" lang="en-US" altLang="ja-JP" dirty="0"/>
              <a:t>Function ID 9: </a:t>
            </a:r>
            <a:r>
              <a:rPr kumimoji="1" lang="en-US" altLang="ja-JP" sz="4400" dirty="0"/>
              <a:t>PFS_FIBRE_LIGHT.sk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5949462" cy="5632311"/>
          </a:xfrm>
        </p:spPr>
        <p:txBody>
          <a:bodyPr>
            <a:noAutofit/>
          </a:bodyPr>
          <a:lstStyle/>
          <a:p>
            <a:pPr marL="0" indent="0">
              <a:buNone/>
            </a:pPr>
            <a:r>
              <a:rPr kumimoji="1" lang="en-US" altLang="ja-JP" sz="1200" dirty="0"/>
              <a:t>Fiber illuminator control </a:t>
            </a:r>
            <a:endParaRPr kumimoji="1" lang="en-US" altLang="ja-JP" sz="1100" dirty="0"/>
          </a:p>
          <a:p>
            <a:r>
              <a:rPr kumimoji="1" lang="en-US" altLang="ja-JP" sz="1200" dirty="0"/>
              <a:t>Functions:</a:t>
            </a:r>
          </a:p>
          <a:p>
            <a:pPr lvl="1"/>
            <a:r>
              <a:rPr kumimoji="1" lang="en-US" altLang="ja-JP" sz="1050" dirty="0"/>
              <a:t>Turn on/off the fiber illuminator through PFI </a:t>
            </a:r>
            <a:r>
              <a:rPr kumimoji="1" lang="en-US" altLang="ja-JP" sz="1050" dirty="0" err="1"/>
              <a:t>Ebox</a:t>
            </a:r>
            <a:endParaRPr kumimoji="1" lang="en-US" altLang="ja-JP" sz="1050" dirty="0"/>
          </a:p>
          <a:p>
            <a:r>
              <a:rPr kumimoji="1" lang="en-US" altLang="ja-JP" sz="1200" dirty="0"/>
              <a:t>Header</a:t>
            </a:r>
          </a:p>
          <a:p>
            <a:pPr lvl="1"/>
            <a:r>
              <a:rPr kumimoji="1" lang="en-US" altLang="ja-JP" sz="1050" dirty="0"/>
              <a:t>SCRIPT_AUTHOR=</a:t>
            </a:r>
            <a:r>
              <a:rPr kumimoji="1" lang="en-US" altLang="ja-JP" sz="1050" dirty="0" err="1"/>
              <a:t>Moritani</a:t>
            </a:r>
            <a:endParaRPr kumimoji="1" lang="en-US" altLang="ja-JP" sz="1050" dirty="0"/>
          </a:p>
          <a:p>
            <a:pPr lvl="1"/>
            <a:r>
              <a:rPr kumimoji="1" lang="en-US" altLang="ja-JP" sz="1050" dirty="0"/>
              <a:t>SCRIPT_UPDATE=2021.09.18</a:t>
            </a:r>
          </a:p>
          <a:p>
            <a:pPr lvl="1"/>
            <a:r>
              <a:rPr kumimoji="1" lang="en-US" altLang="ja-JP" sz="1050" dirty="0"/>
              <a:t>OBE_ID=PFS</a:t>
            </a:r>
          </a:p>
          <a:p>
            <a:pPr lvl="1"/>
            <a:r>
              <a:rPr kumimoji="1" lang="en-US" altLang="ja-JP" sz="1050" dirty="0"/>
              <a:t>OBE_MODE=SPEC_ENG</a:t>
            </a:r>
          </a:p>
          <a:p>
            <a:r>
              <a:rPr kumimoji="1" lang="en-US" altLang="ja-JP" sz="1200" dirty="0"/>
              <a:t>Default parameters</a:t>
            </a:r>
          </a:p>
          <a:p>
            <a:pPr lvl="1"/>
            <a:r>
              <a:rPr lang="en-US" altLang="ja-JP" sz="1050" dirty="0"/>
              <a:t>SSYS=SPS</a:t>
            </a:r>
          </a:p>
          <a:p>
            <a:pPr lvl="1"/>
            <a:r>
              <a:rPr lang="en-US" altLang="ja-JP" sz="1050" dirty="0"/>
              <a:t>FF=on</a:t>
            </a:r>
          </a:p>
          <a:p>
            <a:pPr lvl="1"/>
            <a:r>
              <a:rPr lang="en-US" altLang="ja-JP" sz="1050" dirty="0"/>
              <a:t>FF_POWER=35</a:t>
            </a:r>
          </a:p>
          <a:p>
            <a:pPr lvl="1"/>
            <a:r>
              <a:rPr lang="en-US" altLang="ja-JP" sz="1050" dirty="0"/>
              <a:t>FF_PERIOD=100</a:t>
            </a:r>
          </a:p>
          <a:p>
            <a:pPr lvl="1"/>
            <a:r>
              <a:rPr lang="en-US" altLang="ja-JP" sz="1050" dirty="0"/>
              <a:t>SF=on</a:t>
            </a:r>
          </a:p>
          <a:p>
            <a:pPr lvl="1"/>
            <a:r>
              <a:rPr lang="en-US" altLang="ja-JP" sz="1050" dirty="0"/>
              <a:t>SF_POWER=65</a:t>
            </a:r>
          </a:p>
          <a:p>
            <a:r>
              <a:rPr lang="en-US" altLang="ja-JP" sz="1200" dirty="0"/>
              <a:t>Note</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975949"/>
            <a:ext cx="5568460" cy="4478149"/>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Command : Abort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a:t>
            </a:r>
            <a:r>
              <a:rPr kumimoji="1" lang="en-US" altLang="ja-JP" sz="500" dirty="0" err="1">
                <a:latin typeface="Courier New" panose="02070309020205020404" pitchFamily="49" charset="0"/>
                <a:cs typeface="Courier New" panose="02070309020205020404" pitchFamily="49" charset="0"/>
              </a:rPr>
              <a:t>Moritani</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SCRIPT_UPDATE=2021.09.18</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r>
              <a:rPr kumimoji="1" lang="en-US" altLang="ja-JP" sz="500" dirty="0">
                <a:latin typeface="Courier New" panose="02070309020205020404" pitchFamily="49" charset="0"/>
                <a:cs typeface="Courier New" panose="02070309020205020404" pitchFamily="49" charset="0"/>
              </a:rPr>
              <a:t># for PFS</a:t>
            </a:r>
          </a:p>
          <a:p>
            <a:r>
              <a:rPr kumimoji="1" lang="en-US" altLang="ja-JP" sz="500" dirty="0">
                <a:latin typeface="Courier New" panose="02070309020205020404" pitchFamily="49" charset="0"/>
                <a:cs typeface="Courier New" panose="02070309020205020404" pitchFamily="49" charset="0"/>
              </a:rPr>
              <a:t>  SSYS=SPS</a:t>
            </a:r>
          </a:p>
          <a:p>
            <a:r>
              <a:rPr kumimoji="1" lang="en-US" altLang="ja-JP" sz="500" dirty="0">
                <a:latin typeface="Courier New" panose="02070309020205020404" pitchFamily="49" charset="0"/>
                <a:cs typeface="Courier New" panose="02070309020205020404" pitchFamily="49" charset="0"/>
              </a:rPr>
              <a:t>  FF=on</a:t>
            </a:r>
          </a:p>
          <a:p>
            <a:r>
              <a:rPr kumimoji="1" lang="en-US" altLang="ja-JP" sz="500" dirty="0">
                <a:latin typeface="Courier New" panose="02070309020205020404" pitchFamily="49" charset="0"/>
                <a:cs typeface="Courier New" panose="02070309020205020404" pitchFamily="49" charset="0"/>
              </a:rPr>
              <a:t>  FF_POWER=35</a:t>
            </a:r>
          </a:p>
          <a:p>
            <a:r>
              <a:rPr kumimoji="1" lang="en-US" altLang="ja-JP" sz="500" dirty="0">
                <a:latin typeface="Courier New" panose="02070309020205020404" pitchFamily="49" charset="0"/>
                <a:cs typeface="Courier New" panose="02070309020205020404" pitchFamily="49" charset="0"/>
              </a:rPr>
              <a:t>  FF_PERIOD=100</a:t>
            </a:r>
          </a:p>
          <a:p>
            <a:r>
              <a:rPr kumimoji="1" lang="en-US" altLang="ja-JP" sz="500" dirty="0">
                <a:latin typeface="Courier New" panose="02070309020205020404" pitchFamily="49" charset="0"/>
                <a:cs typeface="Courier New" panose="02070309020205020404" pitchFamily="49" charset="0"/>
              </a:rPr>
              <a:t>  SF=on</a:t>
            </a:r>
          </a:p>
          <a:p>
            <a:r>
              <a:rPr kumimoji="1" lang="en-US" altLang="ja-JP" sz="500" dirty="0">
                <a:latin typeface="Courier New" panose="02070309020205020404" pitchFamily="49" charset="0"/>
                <a:cs typeface="Courier New" panose="02070309020205020404" pitchFamily="49" charset="0"/>
              </a:rPr>
              <a:t>  SF_POWER=65</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Nothing to execute here</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obsinfo1=clear obsinfo2="Illuminators" obsinfo3="FF $FF" obsinfo4="SF $SF"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Fiducical</a:t>
            </a:r>
            <a:r>
              <a:rPr kumimoji="1" lang="en-US" altLang="ja-JP" sz="500" dirty="0">
                <a:latin typeface="Courier New" panose="02070309020205020404" pitchFamily="49" charset="0"/>
                <a:cs typeface="Courier New" panose="02070309020205020404" pitchFamily="49" charset="0"/>
              </a:rPr>
              <a:t> Fiber</a:t>
            </a:r>
          </a:p>
          <a:p>
            <a:r>
              <a:rPr kumimoji="1" lang="en-US" altLang="ja-JP" sz="500" dirty="0">
                <a:latin typeface="Courier New" panose="02070309020205020404" pitchFamily="49" charset="0"/>
                <a:cs typeface="Courier New" panose="02070309020205020404" pitchFamily="49" charset="0"/>
              </a:rPr>
              <a:t>if $FF == "ON"</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peb</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="led config </a:t>
            </a:r>
            <a:r>
              <a:rPr kumimoji="1" lang="en-US" altLang="ja-JP" sz="500" dirty="0" err="1">
                <a:latin typeface="Courier New" panose="02070309020205020404" pitchFamily="49" charset="0"/>
                <a:cs typeface="Courier New" panose="02070309020205020404" pitchFamily="49" charset="0"/>
              </a:rPr>
              <a:t>ledperiod</a:t>
            </a:r>
            <a:r>
              <a:rPr kumimoji="1" lang="en-US" altLang="ja-JP" sz="500" dirty="0">
                <a:latin typeface="Courier New" panose="02070309020205020404" pitchFamily="49" charset="0"/>
                <a:cs typeface="Courier New" panose="02070309020205020404" pitchFamily="49" charset="0"/>
              </a:rPr>
              <a:t>=$FF_PERIOD </a:t>
            </a:r>
            <a:r>
              <a:rPr kumimoji="1" lang="en-US" altLang="ja-JP" sz="500" dirty="0" err="1">
                <a:latin typeface="Courier New" panose="02070309020205020404" pitchFamily="49" charset="0"/>
                <a:cs typeface="Courier New" panose="02070309020205020404" pitchFamily="49" charset="0"/>
              </a:rPr>
              <a:t>dutycycle</a:t>
            </a:r>
            <a:r>
              <a:rPr kumimoji="1" lang="en-US" altLang="ja-JP" sz="500" dirty="0">
                <a:latin typeface="Courier New" panose="02070309020205020404" pitchFamily="49" charset="0"/>
                <a:cs typeface="Courier New" panose="02070309020205020404" pitchFamily="49" charset="0"/>
              </a:rPr>
              <a:t>=$FF_POWER" ;</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peb</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="led off" ;</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peb</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="led on" ;</a:t>
            </a:r>
          </a:p>
          <a:p>
            <a:r>
              <a:rPr kumimoji="1" lang="en-US" altLang="ja-JP" sz="500" dirty="0" err="1">
                <a:latin typeface="Courier New" panose="02070309020205020404" pitchFamily="49" charset="0"/>
                <a:cs typeface="Courier New" panose="02070309020205020404" pitchFamily="49" charset="0"/>
              </a:rPr>
              <a:t>elif</a:t>
            </a:r>
            <a:r>
              <a:rPr kumimoji="1" lang="en-US" altLang="ja-JP" sz="500" dirty="0">
                <a:latin typeface="Courier New" panose="02070309020205020404" pitchFamily="49" charset="0"/>
                <a:cs typeface="Courier New" panose="02070309020205020404" pitchFamily="49" charset="0"/>
              </a:rPr>
              <a:t> $FF == "OFF"</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peb</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="led off" ;</a:t>
            </a: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obsinfo3="No option for $FF";</a:t>
            </a:r>
          </a:p>
          <a:p>
            <a:r>
              <a:rPr kumimoji="1" lang="en-US" altLang="ja-JP" sz="500" dirty="0">
                <a:latin typeface="Courier New" panose="02070309020205020404" pitchFamily="49" charset="0"/>
                <a:cs typeface="Courier New" panose="02070309020205020404" pitchFamily="49" charset="0"/>
              </a:rPr>
              <a:t>endif</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Science Fiber</a:t>
            </a:r>
          </a:p>
          <a:p>
            <a:r>
              <a:rPr kumimoji="1" lang="en-US" altLang="ja-JP" sz="500" dirty="0">
                <a:latin typeface="Courier New" panose="02070309020205020404" pitchFamily="49" charset="0"/>
                <a:cs typeface="Courier New" panose="02070309020205020404" pitchFamily="49" charset="0"/>
              </a:rPr>
              <a:t>if $SF == "ON"</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bia</a:t>
            </a:r>
            <a:r>
              <a:rPr kumimoji="1" lang="en-US" altLang="ja-JP" sz="500" dirty="0">
                <a:latin typeface="Courier New" panose="02070309020205020404" pitchFamily="49" charset="0"/>
                <a:cs typeface="Courier New" panose="02070309020205020404" pitchFamily="49" charset="0"/>
              </a:rPr>
              <a:t> on power=$SF_POWER" ;</a:t>
            </a:r>
          </a:p>
          <a:p>
            <a:r>
              <a:rPr kumimoji="1" lang="en-US" altLang="ja-JP" sz="500" dirty="0" err="1">
                <a:latin typeface="Courier New" panose="02070309020205020404" pitchFamily="49" charset="0"/>
                <a:cs typeface="Courier New" panose="02070309020205020404" pitchFamily="49" charset="0"/>
              </a:rPr>
              <a:t>elif</a:t>
            </a:r>
            <a:r>
              <a:rPr kumimoji="1" lang="en-US" altLang="ja-JP" sz="500" dirty="0">
                <a:latin typeface="Courier New" panose="02070309020205020404" pitchFamily="49" charset="0"/>
                <a:cs typeface="Courier New" panose="02070309020205020404" pitchFamily="49" charset="0"/>
              </a:rPr>
              <a:t> $SF == "OFF"</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cmd</a:t>
            </a:r>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bia</a:t>
            </a:r>
            <a:r>
              <a:rPr kumimoji="1" lang="en-US" altLang="ja-JP" sz="500" dirty="0">
                <a:latin typeface="Courier New" panose="02070309020205020404" pitchFamily="49" charset="0"/>
                <a:cs typeface="Courier New" panose="02070309020205020404" pitchFamily="49" charset="0"/>
              </a:rPr>
              <a:t> off" ;</a:t>
            </a: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obsinfo4="No option for $SF";</a:t>
            </a:r>
          </a:p>
          <a:p>
            <a:r>
              <a:rPr kumimoji="1" lang="en-US" altLang="ja-JP" sz="500" dirty="0">
                <a:latin typeface="Courier New" panose="02070309020205020404" pitchFamily="49" charset="0"/>
                <a:cs typeface="Courier New" panose="02070309020205020404" pitchFamily="49" charset="0"/>
              </a:rPr>
              <a:t>endif</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obsinfo5="Done"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Nothing to execute here</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a:p>
            <a:endParaRPr kumimoji="1" lang="en-US" altLang="ja-JP" sz="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3803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normAutofit/>
          </a:bodyPr>
          <a:lstStyle/>
          <a:p>
            <a:r>
              <a:rPr kumimoji="1" lang="en-US" altLang="ja-JP" dirty="0"/>
              <a:t>Function ID </a:t>
            </a:r>
            <a:r>
              <a:rPr lang="en-US" altLang="ja-JP" dirty="0"/>
              <a:t>9</a:t>
            </a:r>
            <a:r>
              <a:rPr kumimoji="1" lang="en-US" altLang="ja-JP" dirty="0"/>
              <a:t>: PFS_FIBRE_LIGHT.sk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endParaRPr kumimoji="1" lang="en-US" altLang="ja-JP" sz="1400" dirty="0"/>
          </a:p>
        </p:txBody>
      </p:sp>
    </p:spTree>
    <p:extLst>
      <p:ext uri="{BB962C8B-B14F-4D97-AF65-F5344CB8AC3E}">
        <p14:creationId xmlns:p14="http://schemas.microsoft.com/office/powerpoint/2010/main" val="2197867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0" y="180489"/>
            <a:ext cx="12192000" cy="795460"/>
          </a:xfrm>
        </p:spPr>
        <p:txBody>
          <a:bodyPr/>
          <a:lstStyle/>
          <a:p>
            <a:r>
              <a:rPr kumimoji="1" lang="en-US" altLang="ja-JP" dirty="0"/>
              <a:t>Function ID 10: </a:t>
            </a:r>
            <a:r>
              <a:rPr kumimoji="1" lang="en-US" altLang="ja-JP" sz="4400" dirty="0"/>
              <a:t>PFS_SPS_EXPOSURE.sk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801375"/>
            <a:ext cx="5949462" cy="5632311"/>
          </a:xfrm>
        </p:spPr>
        <p:txBody>
          <a:bodyPr>
            <a:noAutofit/>
          </a:bodyPr>
          <a:lstStyle/>
          <a:p>
            <a:pPr marL="0" indent="0">
              <a:buNone/>
            </a:pPr>
            <a:r>
              <a:rPr kumimoji="1" lang="en-US" altLang="ja-JP" sz="1100" dirty="0"/>
              <a:t>Take an exposur</a:t>
            </a:r>
            <a:r>
              <a:rPr lang="en-US" altLang="ja-JP" sz="1100" dirty="0"/>
              <a:t>e of </a:t>
            </a:r>
            <a:r>
              <a:rPr lang="en-US" altLang="ja-JP" sz="1100" dirty="0" err="1"/>
              <a:t>SpS</a:t>
            </a:r>
            <a:r>
              <a:rPr lang="en-US" altLang="ja-JP" sz="1100" dirty="0"/>
              <a:t> </a:t>
            </a:r>
            <a:endParaRPr kumimoji="1" lang="en-US" altLang="ja-JP" sz="1050" dirty="0"/>
          </a:p>
          <a:p>
            <a:r>
              <a:rPr kumimoji="1" lang="en-US" altLang="ja-JP" sz="1100" dirty="0"/>
              <a:t>Functions:</a:t>
            </a:r>
          </a:p>
          <a:p>
            <a:pPr lvl="1"/>
            <a:r>
              <a:rPr lang="en-US" altLang="ja-JP" sz="1000" dirty="0"/>
              <a:t>Take an exposure of </a:t>
            </a:r>
            <a:r>
              <a:rPr lang="en-US" altLang="ja-JP" sz="1000" dirty="0" err="1"/>
              <a:t>SpS</a:t>
            </a:r>
            <a:r>
              <a:rPr lang="en-US" altLang="ja-JP" sz="1000" dirty="0"/>
              <a:t> </a:t>
            </a:r>
          </a:p>
          <a:p>
            <a:pPr lvl="1"/>
            <a:r>
              <a:rPr kumimoji="1" lang="en-US" altLang="ja-JP" sz="1000" dirty="0"/>
              <a:t>Set number of images taken, exposure time, </a:t>
            </a:r>
            <a:r>
              <a:rPr kumimoji="1" lang="en-US" altLang="ja-JP" sz="1000" dirty="0" err="1"/>
              <a:t>obgect</a:t>
            </a:r>
            <a:r>
              <a:rPr kumimoji="1" lang="en-US" altLang="ja-JP" sz="1000" dirty="0"/>
              <a:t> information in FITS header, camera used, calibration lamp</a:t>
            </a:r>
          </a:p>
          <a:p>
            <a:r>
              <a:rPr kumimoji="1" lang="en-US" altLang="ja-JP" sz="1100" dirty="0"/>
              <a:t>Header</a:t>
            </a:r>
          </a:p>
          <a:p>
            <a:pPr lvl="1"/>
            <a:r>
              <a:rPr kumimoji="1" lang="en-US" altLang="ja-JP" sz="1000" dirty="0"/>
              <a:t>SCRIPT_AUTHOR=</a:t>
            </a:r>
            <a:r>
              <a:rPr kumimoji="1" lang="en-US" altLang="ja-JP" sz="1000" dirty="0" err="1"/>
              <a:t>Moritani</a:t>
            </a:r>
            <a:endParaRPr kumimoji="1" lang="en-US" altLang="ja-JP" sz="1000" dirty="0"/>
          </a:p>
          <a:p>
            <a:pPr lvl="1"/>
            <a:r>
              <a:rPr kumimoji="1" lang="en-US" altLang="ja-JP" sz="1000" dirty="0"/>
              <a:t>SCRIPT_UPDATE=2019.08.27</a:t>
            </a:r>
          </a:p>
          <a:p>
            <a:pPr lvl="1"/>
            <a:r>
              <a:rPr kumimoji="1" lang="en-US" altLang="ja-JP" sz="1000" dirty="0"/>
              <a:t>OBE_ID=PFS</a:t>
            </a:r>
          </a:p>
          <a:p>
            <a:pPr lvl="1"/>
            <a:r>
              <a:rPr kumimoji="1" lang="en-US" altLang="ja-JP" sz="1000" dirty="0"/>
              <a:t>OBE_MODE=SPEC_ENG</a:t>
            </a:r>
          </a:p>
          <a:p>
            <a:r>
              <a:rPr kumimoji="1" lang="en-US" altLang="ja-JP" sz="1100" dirty="0"/>
              <a:t>Default parameters</a:t>
            </a:r>
          </a:p>
          <a:p>
            <a:pPr lvl="1"/>
            <a:r>
              <a:rPr lang="en-US" altLang="ja-JP" sz="1000" dirty="0"/>
              <a:t>SSYS=SPS</a:t>
            </a:r>
          </a:p>
          <a:p>
            <a:pPr lvl="1"/>
            <a:r>
              <a:rPr lang="en-US" altLang="ja-JP" sz="1000" dirty="0"/>
              <a:t>NFRAME=1</a:t>
            </a:r>
          </a:p>
          <a:p>
            <a:pPr lvl="1"/>
            <a:r>
              <a:rPr lang="en-US" altLang="ja-JP" sz="1000" dirty="0"/>
              <a:t>EXPTIME=1</a:t>
            </a:r>
          </a:p>
          <a:p>
            <a:pPr lvl="1"/>
            <a:r>
              <a:rPr lang="en-US" altLang="ja-JP" sz="1000" dirty="0"/>
              <a:t>EXPTYPE=OBJECT</a:t>
            </a:r>
          </a:p>
          <a:p>
            <a:pPr lvl="1"/>
            <a:r>
              <a:rPr lang="en-US" altLang="ja-JP" sz="1000" dirty="0"/>
              <a:t>CAMERA="b1,r1"</a:t>
            </a:r>
          </a:p>
          <a:p>
            <a:pPr lvl="1"/>
            <a:r>
              <a:rPr lang="en-US" altLang="ja-JP" sz="1000" dirty="0"/>
              <a:t>HGAR=1.0</a:t>
            </a:r>
          </a:p>
          <a:p>
            <a:pPr lvl="1"/>
            <a:r>
              <a:rPr lang="en-US" altLang="ja-JP" sz="1000" dirty="0"/>
              <a:t>AR=1.0</a:t>
            </a:r>
          </a:p>
          <a:p>
            <a:pPr lvl="1"/>
            <a:r>
              <a:rPr lang="en-US" altLang="ja-JP" sz="1000" dirty="0"/>
              <a:t>NE=1.0</a:t>
            </a:r>
          </a:p>
          <a:p>
            <a:pPr lvl="1"/>
            <a:r>
              <a:rPr lang="en-US" altLang="ja-JP" sz="1000" dirty="0"/>
              <a:t>KR=1.0</a:t>
            </a:r>
          </a:p>
          <a:p>
            <a:pPr lvl="1"/>
            <a:r>
              <a:rPr lang="en-US" altLang="ja-JP" sz="1000" dirty="0"/>
              <a:t>HAL=1.0</a:t>
            </a:r>
          </a:p>
          <a:p>
            <a:pPr lvl="1"/>
            <a:r>
              <a:rPr lang="en-US" altLang="ja-JP" sz="1000" dirty="0"/>
              <a:t>SEQ_HEAD=</a:t>
            </a:r>
            <a:r>
              <a:rPr lang="en-US" altLang="ja-JP" sz="1000" dirty="0" err="1"/>
              <a:t>noseq</a:t>
            </a:r>
            <a:endParaRPr lang="en-US" altLang="ja-JP" sz="1000" dirty="0"/>
          </a:p>
          <a:p>
            <a:pPr lvl="1"/>
            <a:r>
              <a:rPr lang="en-US" altLang="ja-JP" sz="1000" dirty="0"/>
              <a:t>SEQ_TAIL=</a:t>
            </a:r>
            <a:r>
              <a:rPr lang="en-US" altLang="ja-JP" sz="1000" dirty="0" err="1"/>
              <a:t>noseq</a:t>
            </a:r>
            <a:endParaRPr lang="en-US" altLang="ja-JP" sz="1000" dirty="0"/>
          </a:p>
          <a:p>
            <a:pPr lvl="1"/>
            <a:r>
              <a:rPr lang="en-US" altLang="ja-JP" sz="1000" dirty="0"/>
              <a:t>SEQ_NAME="viaGen2"</a:t>
            </a:r>
          </a:p>
          <a:p>
            <a:pPr lvl="1"/>
            <a:r>
              <a:rPr lang="en-US" altLang="ja-JP" sz="1000" dirty="0"/>
              <a:t>SEQ_COMMENT="fromGen2"</a:t>
            </a:r>
          </a:p>
          <a:p>
            <a:pPr lvl="1"/>
            <a:r>
              <a:rPr lang="en-US" altLang="ja-JP" sz="1000" dirty="0"/>
              <a:t>OBJECT=</a:t>
            </a:r>
            <a:r>
              <a:rPr lang="en-US" altLang="ja-JP" sz="1000" dirty="0" err="1"/>
              <a:t>nop</a:t>
            </a:r>
            <a:endParaRPr lang="en-US" altLang="ja-JP" sz="1000" dirty="0"/>
          </a:p>
          <a:p>
            <a:r>
              <a:rPr lang="en-US" altLang="ja-JP" sz="1100" dirty="0"/>
              <a:t>Note</a:t>
            </a:r>
          </a:p>
          <a:p>
            <a:pPr lvl="1"/>
            <a:r>
              <a:rPr lang="en-US" altLang="ja-JP" sz="1000" dirty="0"/>
              <a:t>Always used with </a:t>
            </a:r>
            <a:r>
              <a:rPr lang="en-US" altLang="ja-JP" sz="1000" dirty="0" err="1"/>
              <a:t>SetupField</a:t>
            </a:r>
            <a:r>
              <a:rPr lang="en-US" altLang="ja-JP" sz="1000" dirty="0"/>
              <a:t> command</a:t>
            </a:r>
          </a:p>
          <a:p>
            <a:pPr lvl="1"/>
            <a:r>
              <a:rPr lang="en-US" altLang="ja-JP" sz="1000" dirty="0"/>
              <a:t>Collect status of </a:t>
            </a:r>
            <a:r>
              <a:rPr lang="en-US" altLang="ja-JP" sz="1000" dirty="0" err="1"/>
              <a:t>SpS</a:t>
            </a:r>
            <a:r>
              <a:rPr lang="en-US" altLang="ja-JP" sz="1000" dirty="0"/>
              <a:t> (disperser, </a:t>
            </a:r>
            <a:r>
              <a:rPr lang="en-US" altLang="ja-JP" sz="1000" dirty="0" err="1"/>
              <a:t>calib</a:t>
            </a:r>
            <a:r>
              <a:rPr lang="en-US" altLang="ja-JP" sz="1000" dirty="0"/>
              <a:t> lamp, etc.)</a:t>
            </a:r>
          </a:p>
        </p:txBody>
      </p:sp>
      <p:sp>
        <p:nvSpPr>
          <p:cNvPr id="4" name="テキスト ボックス 3">
            <a:extLst>
              <a:ext uri="{FF2B5EF4-FFF2-40B4-BE49-F238E27FC236}">
                <a16:creationId xmlns:a16="http://schemas.microsoft.com/office/drawing/2014/main" id="{D2194552-8753-4EA3-BD13-5DF580AB1E98}"/>
              </a:ext>
            </a:extLst>
          </p:cNvPr>
          <p:cNvSpPr txBox="1"/>
          <p:nvPr/>
        </p:nvSpPr>
        <p:spPr>
          <a:xfrm>
            <a:off x="6381752" y="867882"/>
            <a:ext cx="5568460" cy="5940088"/>
          </a:xfrm>
          <a:prstGeom prst="rect">
            <a:avLst/>
          </a:prstGeom>
          <a:noFill/>
          <a:ln>
            <a:solidFill>
              <a:schemeClr val="tx1"/>
            </a:solidFill>
          </a:ln>
        </p:spPr>
        <p:txBody>
          <a:bodyPr wrap="square" rtlCol="0">
            <a:spAutoFit/>
          </a:bodyPr>
          <a:lstStyle/>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Basic Exposure command</a:t>
            </a:r>
          </a:p>
          <a:p>
            <a:r>
              <a:rPr kumimoji="1" lang="en-US" altLang="ja-JP" sz="500" dirty="0">
                <a:latin typeface="Courier New" panose="02070309020205020404" pitchFamily="49" charset="0"/>
                <a:cs typeface="Courier New" panose="02070309020205020404" pitchFamily="49" charset="0"/>
              </a:rPr>
              <a:t>#  executing </a:t>
            </a:r>
            <a:r>
              <a:rPr kumimoji="1" lang="en-US" altLang="ja-JP" sz="500" dirty="0" err="1">
                <a:latin typeface="Courier New" panose="02070309020205020404" pitchFamily="49" charset="0"/>
                <a:cs typeface="Courier New" panose="02070309020205020404" pitchFamily="49" charset="0"/>
              </a:rPr>
              <a:t>doBias</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doDark</a:t>
            </a:r>
            <a:r>
              <a:rPr kumimoji="1" lang="en-US" altLang="ja-JP" sz="500" dirty="0">
                <a:latin typeface="Courier New" panose="02070309020205020404" pitchFamily="49" charset="0"/>
                <a:cs typeface="Courier New" panose="02070309020205020404" pitchFamily="49" charset="0"/>
              </a:rPr>
              <a:t> and </a:t>
            </a:r>
            <a:r>
              <a:rPr kumimoji="1" lang="en-US" altLang="ja-JP" sz="500" dirty="0" err="1">
                <a:latin typeface="Courier New" panose="02070309020205020404" pitchFamily="49" charset="0"/>
                <a:cs typeface="Courier New" panose="02070309020205020404" pitchFamily="49" charset="0"/>
              </a:rPr>
              <a:t>doExposure</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a:t>
            </a:r>
          </a:p>
          <a:p>
            <a:r>
              <a:rPr kumimoji="1" lang="en-US" altLang="ja-JP" sz="500" dirty="0">
                <a:latin typeface="Courier New" panose="02070309020205020404" pitchFamily="49" charset="0"/>
                <a:cs typeface="Courier New" panose="02070309020205020404" pitchFamily="49" charset="0"/>
              </a:rPr>
              <a:t>:Header</a:t>
            </a:r>
          </a:p>
          <a:p>
            <a:r>
              <a:rPr kumimoji="1" lang="en-US" altLang="ja-JP" sz="500" dirty="0">
                <a:latin typeface="Courier New" panose="02070309020205020404" pitchFamily="49" charset="0"/>
                <a:cs typeface="Courier New" panose="02070309020205020404" pitchFamily="49" charset="0"/>
              </a:rPr>
              <a:t>    SCRIPT_AUTHOR=</a:t>
            </a:r>
            <a:r>
              <a:rPr kumimoji="1" lang="en-US" altLang="ja-JP" sz="500" dirty="0" err="1">
                <a:latin typeface="Courier New" panose="02070309020205020404" pitchFamily="49" charset="0"/>
                <a:cs typeface="Courier New" panose="02070309020205020404" pitchFamily="49" charset="0"/>
              </a:rPr>
              <a:t>Moritani</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SCRIPT_UPDATE=2019.08.27</a:t>
            </a:r>
          </a:p>
          <a:p>
            <a:r>
              <a:rPr kumimoji="1" lang="en-US" altLang="ja-JP" sz="500" dirty="0">
                <a:latin typeface="Courier New" panose="02070309020205020404" pitchFamily="49" charset="0"/>
                <a:cs typeface="Courier New" panose="02070309020205020404" pitchFamily="49" charset="0"/>
              </a:rPr>
              <a:t>    OBE_ID=PFS</a:t>
            </a:r>
          </a:p>
          <a:p>
            <a:r>
              <a:rPr kumimoji="1" lang="en-US" altLang="ja-JP" sz="500" dirty="0">
                <a:latin typeface="Courier New" panose="02070309020205020404" pitchFamily="49" charset="0"/>
                <a:cs typeface="Courier New" panose="02070309020205020404" pitchFamily="49" charset="0"/>
              </a:rPr>
              <a:t>## Overwrite Gen2 FITS.PFS.OBS-MOD status</a:t>
            </a:r>
          </a:p>
          <a:p>
            <a:r>
              <a:rPr kumimoji="1" lang="en-US" altLang="ja-JP" sz="500" dirty="0">
                <a:latin typeface="Courier New" panose="02070309020205020404" pitchFamily="49" charset="0"/>
                <a:cs typeface="Courier New" panose="02070309020205020404" pitchFamily="49" charset="0"/>
              </a:rPr>
              <a:t>    OBE_MODE=SPEC_ENG</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:Parameter</a:t>
            </a:r>
          </a:p>
          <a:p>
            <a:r>
              <a:rPr kumimoji="1" lang="en-US" altLang="ja-JP" sz="500" dirty="0">
                <a:latin typeface="Courier New" panose="02070309020205020404" pitchFamily="49" charset="0"/>
                <a:cs typeface="Courier New" panose="02070309020205020404" pitchFamily="49" charset="0"/>
              </a:rPr>
              <a:t>#for PFS</a:t>
            </a:r>
          </a:p>
          <a:p>
            <a:r>
              <a:rPr kumimoji="1" lang="en-US" altLang="ja-JP" sz="500" dirty="0">
                <a:latin typeface="Courier New" panose="02070309020205020404" pitchFamily="49" charset="0"/>
                <a:cs typeface="Courier New" panose="02070309020205020404" pitchFamily="49" charset="0"/>
              </a:rPr>
              <a:t>  SSYS=SPS</a:t>
            </a:r>
          </a:p>
          <a:p>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uses "duplicate" as the number of frames</a:t>
            </a:r>
          </a:p>
          <a:p>
            <a:r>
              <a:rPr kumimoji="1" lang="en-US" altLang="ja-JP" sz="500" dirty="0">
                <a:latin typeface="Courier New" panose="02070309020205020404" pitchFamily="49" charset="0"/>
                <a:cs typeface="Courier New" panose="02070309020205020404" pitchFamily="49" charset="0"/>
              </a:rPr>
              <a:t>  NFRAME=1</a:t>
            </a:r>
          </a:p>
          <a:p>
            <a:r>
              <a:rPr kumimoji="1" lang="en-US" altLang="ja-JP" sz="500" dirty="0">
                <a:latin typeface="Courier New" panose="02070309020205020404" pitchFamily="49" charset="0"/>
                <a:cs typeface="Courier New" panose="02070309020205020404" pitchFamily="49" charset="0"/>
              </a:rPr>
              <a:t>  EXPTIME=1</a:t>
            </a:r>
          </a:p>
          <a:p>
            <a:r>
              <a:rPr kumimoji="1" lang="en-US" altLang="ja-JP" sz="500" dirty="0">
                <a:latin typeface="Courier New" panose="02070309020205020404" pitchFamily="49" charset="0"/>
                <a:cs typeface="Courier New" panose="02070309020205020404" pitchFamily="49" charset="0"/>
              </a:rPr>
              <a:t>  EXPTYPE=OBJECT</a:t>
            </a:r>
          </a:p>
          <a:p>
            <a:r>
              <a:rPr kumimoji="1" lang="en-US" altLang="ja-JP" sz="500" dirty="0">
                <a:latin typeface="Courier New" panose="02070309020205020404" pitchFamily="49" charset="0"/>
                <a:cs typeface="Courier New" panose="02070309020205020404" pitchFamily="49" charset="0"/>
              </a:rPr>
              <a:t>## Which camera to be used</a:t>
            </a:r>
          </a:p>
          <a:p>
            <a:r>
              <a:rPr kumimoji="1" lang="en-US" altLang="ja-JP" sz="500" dirty="0">
                <a:latin typeface="Courier New" panose="02070309020205020404" pitchFamily="49" charset="0"/>
                <a:cs typeface="Courier New" panose="02070309020205020404" pitchFamily="49" charset="0"/>
              </a:rPr>
              <a:t>  CAMERA="b1,r1"</a:t>
            </a:r>
          </a:p>
          <a:p>
            <a:r>
              <a:rPr kumimoji="1" lang="en-US" altLang="ja-JP" sz="500" dirty="0">
                <a:latin typeface="Courier New" panose="02070309020205020404" pitchFamily="49" charset="0"/>
                <a:cs typeface="Courier New" panose="02070309020205020404" pitchFamily="49" charset="0"/>
              </a:rPr>
              <a:t>## Default value of on-time [sec] for each </a:t>
            </a:r>
            <a:r>
              <a:rPr kumimoji="1" lang="en-US" altLang="ja-JP" sz="500" dirty="0" err="1">
                <a:latin typeface="Courier New" panose="02070309020205020404" pitchFamily="49" charset="0"/>
                <a:cs typeface="Courier New" panose="02070309020205020404" pitchFamily="49" charset="0"/>
              </a:rPr>
              <a:t>cal</a:t>
            </a:r>
            <a:r>
              <a:rPr kumimoji="1" lang="en-US" altLang="ja-JP" sz="500" dirty="0">
                <a:latin typeface="Courier New" panose="02070309020205020404" pitchFamily="49" charset="0"/>
                <a:cs typeface="Courier New" panose="02070309020205020404" pitchFamily="49" charset="0"/>
              </a:rPr>
              <a:t>-lamp source</a:t>
            </a:r>
          </a:p>
          <a:p>
            <a:r>
              <a:rPr kumimoji="1" lang="en-US" altLang="ja-JP" sz="500" dirty="0">
                <a:latin typeface="Courier New" panose="02070309020205020404" pitchFamily="49" charset="0"/>
                <a:cs typeface="Courier New" panose="02070309020205020404" pitchFamily="49" charset="0"/>
              </a:rPr>
              <a:t>  HGAR=1.0</a:t>
            </a:r>
          </a:p>
          <a:p>
            <a:r>
              <a:rPr kumimoji="1" lang="en-US" altLang="ja-JP" sz="500" dirty="0">
                <a:latin typeface="Courier New" panose="02070309020205020404" pitchFamily="49" charset="0"/>
                <a:cs typeface="Courier New" panose="02070309020205020404" pitchFamily="49" charset="0"/>
              </a:rPr>
              <a:t>  AR=1.0</a:t>
            </a:r>
          </a:p>
          <a:p>
            <a:r>
              <a:rPr kumimoji="1" lang="en-US" altLang="ja-JP" sz="500" dirty="0">
                <a:latin typeface="Courier New" panose="02070309020205020404" pitchFamily="49" charset="0"/>
                <a:cs typeface="Courier New" panose="02070309020205020404" pitchFamily="49" charset="0"/>
              </a:rPr>
              <a:t>  NE=1.0</a:t>
            </a:r>
          </a:p>
          <a:p>
            <a:r>
              <a:rPr kumimoji="1" lang="en-US" altLang="ja-JP" sz="500" dirty="0">
                <a:latin typeface="Courier New" panose="02070309020205020404" pitchFamily="49" charset="0"/>
                <a:cs typeface="Courier New" panose="02070309020205020404" pitchFamily="49" charset="0"/>
              </a:rPr>
              <a:t>  KR=1.0</a:t>
            </a:r>
          </a:p>
          <a:p>
            <a:r>
              <a:rPr kumimoji="1" lang="en-US" altLang="ja-JP" sz="500" dirty="0">
                <a:latin typeface="Courier New" panose="02070309020205020404" pitchFamily="49" charset="0"/>
                <a:cs typeface="Courier New" panose="02070309020205020404" pitchFamily="49" charset="0"/>
              </a:rPr>
              <a:t>  HAL=1.0</a:t>
            </a:r>
          </a:p>
          <a:p>
            <a:r>
              <a:rPr kumimoji="1" lang="en-US" altLang="ja-JP" sz="500" dirty="0">
                <a:latin typeface="Courier New" panose="02070309020205020404" pitchFamily="49" charset="0"/>
                <a:cs typeface="Courier New" panose="02070309020205020404" pitchFamily="49" charset="0"/>
              </a:rPr>
              <a:t>## command before/after exposure</a:t>
            </a:r>
          </a:p>
          <a:p>
            <a:r>
              <a:rPr kumimoji="1" lang="en-US" altLang="ja-JP" sz="500" dirty="0">
                <a:latin typeface="Courier New" panose="02070309020205020404" pitchFamily="49" charset="0"/>
                <a:cs typeface="Courier New" panose="02070309020205020404" pitchFamily="49" charset="0"/>
              </a:rPr>
              <a:t>  SEQ_HEAD=</a:t>
            </a:r>
            <a:r>
              <a:rPr kumimoji="1" lang="en-US" altLang="ja-JP" sz="500" dirty="0" err="1">
                <a:latin typeface="Courier New" panose="02070309020205020404" pitchFamily="49" charset="0"/>
                <a:cs typeface="Courier New" panose="02070309020205020404" pitchFamily="49" charset="0"/>
              </a:rPr>
              <a:t>noseq</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SEQ_TAIL=</a:t>
            </a:r>
            <a:r>
              <a:rPr kumimoji="1" lang="en-US" altLang="ja-JP" sz="500" dirty="0" err="1">
                <a:latin typeface="Courier New" panose="02070309020205020404" pitchFamily="49" charset="0"/>
                <a:cs typeface="Courier New" panose="02070309020205020404" pitchFamily="49" charset="0"/>
              </a:rPr>
              <a:t>noseq</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SEQ_NAME="viaGen2"</a:t>
            </a:r>
          </a:p>
          <a:p>
            <a:r>
              <a:rPr kumimoji="1" lang="en-US" altLang="ja-JP" sz="500" dirty="0">
                <a:latin typeface="Courier New" panose="02070309020205020404" pitchFamily="49" charset="0"/>
                <a:cs typeface="Courier New" panose="02070309020205020404" pitchFamily="49" charset="0"/>
              </a:rPr>
              <a:t>  SEQ_COMMENT="fromGen2"</a:t>
            </a:r>
          </a:p>
          <a:p>
            <a:r>
              <a:rPr kumimoji="1" lang="en-US" altLang="ja-JP" sz="500" dirty="0">
                <a:latin typeface="Courier New" panose="02070309020205020404" pitchFamily="49" charset="0"/>
                <a:cs typeface="Courier New" panose="02070309020205020404" pitchFamily="49" charset="0"/>
              </a:rPr>
              <a:t># Telescope</a:t>
            </a:r>
          </a:p>
          <a:p>
            <a:r>
              <a:rPr kumimoji="1" lang="en-US" altLang="ja-JP" sz="500" dirty="0">
                <a:latin typeface="Courier New" panose="02070309020205020404" pitchFamily="49" charset="0"/>
                <a:cs typeface="Courier New" panose="02070309020205020404" pitchFamily="49" charset="0"/>
              </a:rPr>
              <a:t># Object (passed to Gen2 FITS.PFS.OBJECT status.)</a:t>
            </a:r>
          </a:p>
          <a:p>
            <a:r>
              <a:rPr kumimoji="1" lang="en-US" altLang="ja-JP" sz="500" dirty="0">
                <a:latin typeface="Courier New" panose="02070309020205020404" pitchFamily="49" charset="0"/>
                <a:cs typeface="Courier New" panose="02070309020205020404" pitchFamily="49" charset="0"/>
              </a:rPr>
              <a:t>  OBJECT=</a:t>
            </a:r>
            <a:r>
              <a:rPr kumimoji="1" lang="en-US" altLang="ja-JP" sz="500" dirty="0" err="1">
                <a:latin typeface="Courier New" panose="02070309020205020404" pitchFamily="49" charset="0"/>
                <a:cs typeface="Courier New" panose="02070309020205020404" pitchFamily="49" charset="0"/>
              </a:rPr>
              <a:t>nop</a:t>
            </a:r>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TIMELIM=30</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:Command</a:t>
            </a:r>
          </a:p>
          <a:p>
            <a:r>
              <a:rPr kumimoji="1" lang="en-US" altLang="ja-JP" sz="500" dirty="0">
                <a:latin typeface="Courier New" panose="02070309020205020404" pitchFamily="49" charset="0"/>
                <a:cs typeface="Courier New" panose="02070309020205020404" pitchFamily="49" charset="0"/>
              </a:rPr>
              <a:t>:start</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Calc </a:t>
            </a:r>
            <a:r>
              <a:rPr kumimoji="1" lang="en-US" altLang="ja-JP" sz="500" dirty="0" err="1">
                <a:latin typeface="Courier New" panose="02070309020205020404" pitchFamily="49" charset="0"/>
                <a:cs typeface="Courier New" panose="02070309020205020404" pitchFamily="49" charset="0"/>
              </a:rPr>
              <a:t>timelimit</a:t>
            </a:r>
            <a:r>
              <a:rPr kumimoji="1" lang="en-US" altLang="ja-JP" sz="500" dirty="0">
                <a:latin typeface="Courier New" panose="02070309020205020404" pitchFamily="49" charset="0"/>
                <a:cs typeface="Courier New" panose="02070309020205020404" pitchFamily="49" charset="0"/>
              </a:rPr>
              <a:t> for sequence of exposure</a:t>
            </a:r>
          </a:p>
          <a:p>
            <a:r>
              <a:rPr kumimoji="1" lang="en-US" altLang="ja-JP" sz="500" dirty="0">
                <a:latin typeface="Courier New" panose="02070309020205020404" pitchFamily="49" charset="0"/>
                <a:cs typeface="Courier New" panose="02070309020205020404" pitchFamily="49" charset="0"/>
              </a:rPr>
              <a:t>*SET TIMELIM = (30 + ($EXPTIME + 30) * $NFRAME)</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Common Parameters about camera</a:t>
            </a: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sps_set</a:t>
            </a:r>
            <a:r>
              <a:rPr kumimoji="1" lang="en-US" altLang="ja-JP" sz="500" dirty="0">
                <a:latin typeface="Courier New" panose="02070309020205020404" pitchFamily="49" charset="0"/>
                <a:cs typeface="Courier New" panose="02070309020205020404" pitchFamily="49" charset="0"/>
              </a:rPr>
              <a:t> = "cam=$CAMERA name=$SEQ_NAME comment=$SEQ_COMMENT"</a:t>
            </a:r>
          </a:p>
          <a:p>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main_start</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obsinfo1=clear obsinfo2="</a:t>
            </a:r>
            <a:r>
              <a:rPr kumimoji="1" lang="en-US" altLang="ja-JP" sz="500" dirty="0" err="1">
                <a:latin typeface="Courier New" panose="02070309020205020404" pitchFamily="49" charset="0"/>
                <a:cs typeface="Courier New" panose="02070309020205020404" pitchFamily="49" charset="0"/>
              </a:rPr>
              <a:t>SpS</a:t>
            </a:r>
            <a:r>
              <a:rPr kumimoji="1" lang="en-US" altLang="ja-JP" sz="500" dirty="0">
                <a:latin typeface="Courier New" panose="02070309020205020404" pitchFamily="49" charset="0"/>
                <a:cs typeface="Courier New" panose="02070309020205020404" pitchFamily="49" charset="0"/>
              </a:rPr>
              <a:t> exposure: $NFRAME X $EXPTIME sec" obsinfo3="See Monitor tab" obsinfo4=clear obsinfo5=clear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 Sound : file is in /gen2/conf/Sounds/</a:t>
            </a:r>
          </a:p>
          <a:p>
            <a:r>
              <a:rPr kumimoji="1" lang="en-US" altLang="ja-JP" sz="500" dirty="0">
                <a:latin typeface="Courier New" panose="02070309020205020404" pitchFamily="49" charset="0"/>
                <a:cs typeface="Courier New" panose="02070309020205020404" pitchFamily="49" charset="0"/>
              </a:rPr>
              <a:t>EXEC OBS SOUND SELECT=E_EXPSTART Volume=64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if $EXPTIPE == "bias"</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iic</a:t>
            </a:r>
            <a:r>
              <a:rPr kumimoji="1" lang="en-US" altLang="ja-JP" sz="500" dirty="0">
                <a:latin typeface="Courier New" panose="02070309020205020404" pitchFamily="49" charset="0"/>
                <a:cs typeface="Courier New" panose="02070309020205020404" pitchFamily="49" charset="0"/>
              </a:rPr>
              <a:t>" CMD='bias duplicate=$NFRAME $</a:t>
            </a:r>
            <a:r>
              <a:rPr kumimoji="1" lang="en-US" altLang="ja-JP" sz="500" dirty="0" err="1">
                <a:latin typeface="Courier New" panose="02070309020205020404" pitchFamily="49" charset="0"/>
                <a:cs typeface="Courier New" panose="02070309020205020404" pitchFamily="49" charset="0"/>
              </a:rPr>
              <a:t>sps_set</a:t>
            </a:r>
            <a:r>
              <a:rPr kumimoji="1" lang="en-US" altLang="ja-JP" sz="500" dirty="0">
                <a:latin typeface="Courier New" panose="02070309020205020404" pitchFamily="49" charset="0"/>
                <a:cs typeface="Courier New" panose="02070309020205020404" pitchFamily="49" charset="0"/>
              </a:rPr>
              <a:t>' TIMELIM=$TIMELIM;</a:t>
            </a:r>
          </a:p>
          <a:p>
            <a:r>
              <a:rPr kumimoji="1" lang="en-US" altLang="ja-JP" sz="500" dirty="0" err="1">
                <a:latin typeface="Courier New" panose="02070309020205020404" pitchFamily="49" charset="0"/>
                <a:cs typeface="Courier New" panose="02070309020205020404" pitchFamily="49" charset="0"/>
              </a:rPr>
              <a:t>elif</a:t>
            </a:r>
            <a:r>
              <a:rPr kumimoji="1" lang="en-US" altLang="ja-JP" sz="500" dirty="0">
                <a:latin typeface="Courier New" panose="02070309020205020404" pitchFamily="49" charset="0"/>
                <a:cs typeface="Courier New" panose="02070309020205020404" pitchFamily="49" charset="0"/>
              </a:rPr>
              <a:t> $EXPTIPE == "dark"</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iic</a:t>
            </a:r>
            <a:r>
              <a:rPr kumimoji="1" lang="en-US" altLang="ja-JP" sz="500" dirty="0">
                <a:latin typeface="Courier New" panose="02070309020205020404" pitchFamily="49" charset="0"/>
                <a:cs typeface="Courier New" panose="02070309020205020404" pitchFamily="49" charset="0"/>
              </a:rPr>
              <a:t>" CMD='dark </a:t>
            </a:r>
            <a:r>
              <a:rPr kumimoji="1" lang="en-US" altLang="ja-JP" sz="500" dirty="0" err="1">
                <a:latin typeface="Courier New" panose="02070309020205020404" pitchFamily="49" charset="0"/>
                <a:cs typeface="Courier New" panose="02070309020205020404" pitchFamily="49" charset="0"/>
              </a:rPr>
              <a:t>expTime</a:t>
            </a:r>
            <a:r>
              <a:rPr kumimoji="1" lang="en-US" altLang="ja-JP" sz="500" dirty="0">
                <a:latin typeface="Courier New" panose="02070309020205020404" pitchFamily="49" charset="0"/>
                <a:cs typeface="Courier New" panose="02070309020205020404" pitchFamily="49" charset="0"/>
              </a:rPr>
              <a:t>=$EXPTIME duplicate=$NFRAME $</a:t>
            </a:r>
            <a:r>
              <a:rPr kumimoji="1" lang="en-US" altLang="ja-JP" sz="500" dirty="0" err="1">
                <a:latin typeface="Courier New" panose="02070309020205020404" pitchFamily="49" charset="0"/>
                <a:cs typeface="Courier New" panose="02070309020205020404" pitchFamily="49" charset="0"/>
              </a:rPr>
              <a:t>sps_set</a:t>
            </a:r>
            <a:r>
              <a:rPr kumimoji="1" lang="en-US" altLang="ja-JP" sz="500" dirty="0">
                <a:latin typeface="Courier New" panose="02070309020205020404" pitchFamily="49" charset="0"/>
                <a:cs typeface="Courier New" panose="02070309020205020404" pitchFamily="49" charset="0"/>
              </a:rPr>
              <a:t>' TIMELIM=$TIMELIM;</a:t>
            </a:r>
          </a:p>
          <a:p>
            <a:r>
              <a:rPr kumimoji="1" lang="en-US" altLang="ja-JP" sz="500" dirty="0" err="1">
                <a:latin typeface="Courier New" panose="02070309020205020404" pitchFamily="49" charset="0"/>
                <a:cs typeface="Courier New" panose="02070309020205020404" pitchFamily="49" charset="0"/>
              </a:rPr>
              <a:t>elif</a:t>
            </a:r>
            <a:r>
              <a:rPr kumimoji="1" lang="en-US" altLang="ja-JP" sz="500" dirty="0">
                <a:latin typeface="Courier New" panose="02070309020205020404" pitchFamily="49" charset="0"/>
                <a:cs typeface="Courier New" panose="02070309020205020404" pitchFamily="49" charset="0"/>
              </a:rPr>
              <a:t> $EXPTIPE == "arc"</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iic</a:t>
            </a:r>
            <a:r>
              <a:rPr kumimoji="1" lang="en-US" altLang="ja-JP" sz="500" dirty="0">
                <a:latin typeface="Courier New" panose="02070309020205020404" pitchFamily="49" charset="0"/>
                <a:cs typeface="Courier New" panose="02070309020205020404" pitchFamily="49" charset="0"/>
              </a:rPr>
              <a:t>" CMD='</a:t>
            </a:r>
            <a:r>
              <a:rPr kumimoji="1" lang="en-US" altLang="ja-JP" sz="500" dirty="0" err="1">
                <a:latin typeface="Courier New" panose="02070309020205020404" pitchFamily="49" charset="0"/>
                <a:cs typeface="Courier New" panose="02070309020205020404" pitchFamily="49" charset="0"/>
              </a:rPr>
              <a:t>scienceArc</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hgar</a:t>
            </a:r>
            <a:r>
              <a:rPr kumimoji="1" lang="en-US" altLang="ja-JP" sz="500" dirty="0">
                <a:latin typeface="Courier New" panose="02070309020205020404" pitchFamily="49" charset="0"/>
                <a:cs typeface="Courier New" panose="02070309020205020404" pitchFamily="49" charset="0"/>
              </a:rPr>
              <a:t>=$HGAR argon=$AR neon=$NE krypton=$KR $</a:t>
            </a:r>
            <a:r>
              <a:rPr kumimoji="1" lang="en-US" altLang="ja-JP" sz="500" dirty="0" err="1">
                <a:latin typeface="Courier New" panose="02070309020205020404" pitchFamily="49" charset="0"/>
                <a:cs typeface="Courier New" panose="02070309020205020404" pitchFamily="49" charset="0"/>
              </a:rPr>
              <a:t>sps_set</a:t>
            </a:r>
            <a:r>
              <a:rPr kumimoji="1" lang="en-US" altLang="ja-JP" sz="500" dirty="0">
                <a:latin typeface="Courier New" panose="02070309020205020404" pitchFamily="49" charset="0"/>
                <a:cs typeface="Courier New" panose="02070309020205020404" pitchFamily="49" charset="0"/>
              </a:rPr>
              <a:t>' TIMELIM=$TIMELIM;</a:t>
            </a:r>
          </a:p>
          <a:p>
            <a:r>
              <a:rPr kumimoji="1" lang="en-US" altLang="ja-JP" sz="500" dirty="0" err="1">
                <a:latin typeface="Courier New" panose="02070309020205020404" pitchFamily="49" charset="0"/>
                <a:cs typeface="Courier New" panose="02070309020205020404" pitchFamily="49" charset="0"/>
              </a:rPr>
              <a:t>elif</a:t>
            </a:r>
            <a:r>
              <a:rPr kumimoji="1" lang="en-US" altLang="ja-JP" sz="500" dirty="0">
                <a:latin typeface="Courier New" panose="02070309020205020404" pitchFamily="49" charset="0"/>
                <a:cs typeface="Courier New" panose="02070309020205020404" pitchFamily="49" charset="0"/>
              </a:rPr>
              <a:t> $EXPTIPE == "trace"</a:t>
            </a:r>
          </a:p>
          <a:p>
            <a:r>
              <a:rPr kumimoji="1" lang="en-US" altLang="ja-JP" sz="500" dirty="0">
                <a:latin typeface="Courier New" panose="02070309020205020404" pitchFamily="49" charset="0"/>
                <a:cs typeface="Courier New" panose="02070309020205020404" pitchFamily="49" charset="0"/>
              </a:rPr>
              <a:t>  EXEC PFS PFSCMD ACTOR="</a:t>
            </a:r>
            <a:r>
              <a:rPr kumimoji="1" lang="en-US" altLang="ja-JP" sz="500" dirty="0" err="1">
                <a:latin typeface="Courier New" panose="02070309020205020404" pitchFamily="49" charset="0"/>
                <a:cs typeface="Courier New" panose="02070309020205020404" pitchFamily="49" charset="0"/>
              </a:rPr>
              <a:t>iic</a:t>
            </a:r>
            <a:r>
              <a:rPr kumimoji="1" lang="en-US" altLang="ja-JP" sz="500" dirty="0">
                <a:latin typeface="Courier New" panose="02070309020205020404" pitchFamily="49" charset="0"/>
                <a:cs typeface="Courier New" panose="02070309020205020404" pitchFamily="49" charset="0"/>
              </a:rPr>
              <a:t>" CMD='</a:t>
            </a:r>
            <a:r>
              <a:rPr kumimoji="1" lang="en-US" altLang="ja-JP" sz="500" dirty="0" err="1">
                <a:latin typeface="Courier New" panose="02070309020205020404" pitchFamily="49" charset="0"/>
                <a:cs typeface="Courier New" panose="02070309020205020404" pitchFamily="49" charset="0"/>
              </a:rPr>
              <a:t>scienceTrace</a:t>
            </a:r>
            <a:r>
              <a:rPr kumimoji="1" lang="en-US" altLang="ja-JP" sz="500" dirty="0">
                <a:latin typeface="Courier New" panose="02070309020205020404" pitchFamily="49" charset="0"/>
                <a:cs typeface="Courier New" panose="02070309020205020404" pitchFamily="49" charset="0"/>
              </a:rPr>
              <a:t> halogen=$HAL $</a:t>
            </a:r>
            <a:r>
              <a:rPr kumimoji="1" lang="en-US" altLang="ja-JP" sz="500" dirty="0" err="1">
                <a:latin typeface="Courier New" panose="02070309020205020404" pitchFamily="49" charset="0"/>
                <a:cs typeface="Courier New" panose="02070309020205020404" pitchFamily="49" charset="0"/>
              </a:rPr>
              <a:t>sps_set</a:t>
            </a:r>
            <a:r>
              <a:rPr kumimoji="1" lang="en-US" altLang="ja-JP" sz="500" dirty="0">
                <a:latin typeface="Courier New" panose="02070309020205020404" pitchFamily="49" charset="0"/>
                <a:cs typeface="Courier New" panose="02070309020205020404" pitchFamily="49" charset="0"/>
              </a:rPr>
              <a:t>' TIMELIM=$TIMELIM;</a:t>
            </a:r>
          </a:p>
          <a:p>
            <a:r>
              <a:rPr kumimoji="1" lang="en-US" altLang="ja-JP" sz="500" dirty="0">
                <a:latin typeface="Courier New" panose="02070309020205020404" pitchFamily="49" charset="0"/>
                <a:cs typeface="Courier New" panose="02070309020205020404" pitchFamily="49" charset="0"/>
              </a:rPr>
              <a:t>else</a:t>
            </a:r>
          </a:p>
          <a:p>
            <a:r>
              <a:rPr kumimoji="1" lang="en-US" altLang="ja-JP" sz="500" dirty="0">
                <a:latin typeface="Courier New" panose="02070309020205020404" pitchFamily="49" charset="0"/>
                <a:cs typeface="Courier New" panose="02070309020205020404" pitchFamily="49" charset="0"/>
              </a:rPr>
              <a:t>  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obsinfo4="Sorry. No option for $EXPTIPE" obsinfo5=clear ;</a:t>
            </a:r>
          </a:p>
          <a:p>
            <a:r>
              <a:rPr kumimoji="1" lang="en-US" altLang="ja-JP" sz="500" dirty="0">
                <a:latin typeface="Courier New" panose="02070309020205020404" pitchFamily="49" charset="0"/>
                <a:cs typeface="Courier New" panose="02070309020205020404" pitchFamily="49" charset="0"/>
              </a:rPr>
              <a:t>endif</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#EXEC OBS SOUND SELECT=E_EXPDONE Volume=64 ,</a:t>
            </a:r>
          </a:p>
          <a:p>
            <a:r>
              <a:rPr kumimoji="1" lang="en-US" altLang="ja-JP" sz="500" dirty="0">
                <a:latin typeface="Courier New" panose="02070309020205020404" pitchFamily="49" charset="0"/>
                <a:cs typeface="Courier New" panose="02070309020205020404" pitchFamily="49" charset="0"/>
              </a:rPr>
              <a:t>EXEC OBS SOUND SELECT=PFS_CRITICALALERT Volume=64 ,</a:t>
            </a:r>
          </a:p>
          <a:p>
            <a:r>
              <a:rPr kumimoji="1" lang="en-US" altLang="ja-JP" sz="500" dirty="0">
                <a:latin typeface="Courier New" panose="02070309020205020404" pitchFamily="49" charset="0"/>
                <a:cs typeface="Courier New" panose="02070309020205020404" pitchFamily="49" charset="0"/>
              </a:rPr>
              <a:t>EXEC OBS </a:t>
            </a:r>
            <a:r>
              <a:rPr kumimoji="1" lang="en-US" altLang="ja-JP" sz="500" dirty="0" err="1">
                <a:latin typeface="Courier New" panose="02070309020205020404" pitchFamily="49" charset="0"/>
                <a:cs typeface="Courier New" panose="02070309020205020404" pitchFamily="49" charset="0"/>
              </a:rPr>
              <a:t>Set_Message</a:t>
            </a:r>
            <a:r>
              <a:rPr kumimoji="1" lang="en-US" altLang="ja-JP" sz="500" dirty="0">
                <a:latin typeface="Courier New" panose="02070309020205020404" pitchFamily="49" charset="0"/>
                <a:cs typeface="Courier New" panose="02070309020205020404" pitchFamily="49" charset="0"/>
              </a:rPr>
              <a:t> </a:t>
            </a:r>
            <a:r>
              <a:rPr kumimoji="1" lang="en-US" altLang="ja-JP" sz="500" dirty="0" err="1">
                <a:latin typeface="Courier New" panose="02070309020205020404" pitchFamily="49" charset="0"/>
                <a:cs typeface="Courier New" panose="02070309020205020404" pitchFamily="49" charset="0"/>
              </a:rPr>
              <a:t>Instrument_name</a:t>
            </a:r>
            <a:r>
              <a:rPr kumimoji="1" lang="en-US" altLang="ja-JP" sz="500" dirty="0">
                <a:latin typeface="Courier New" panose="02070309020205020404" pitchFamily="49" charset="0"/>
                <a:cs typeface="Courier New" panose="02070309020205020404" pitchFamily="49" charset="0"/>
              </a:rPr>
              <a:t>=PFS obsinfo3="Done" ;</a:t>
            </a: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a:t>
            </a:r>
            <a:r>
              <a:rPr kumimoji="1" lang="en-US" altLang="ja-JP" sz="500" dirty="0" err="1">
                <a:latin typeface="Courier New" panose="02070309020205020404" pitchFamily="49" charset="0"/>
                <a:cs typeface="Courier New" panose="02070309020205020404" pitchFamily="49" charset="0"/>
              </a:rPr>
              <a:t>main_end</a:t>
            </a:r>
            <a:endParaRPr kumimoji="1" lang="en-US" altLang="ja-JP" sz="500" dirty="0">
              <a:latin typeface="Courier New" panose="02070309020205020404" pitchFamily="49" charset="0"/>
              <a:cs typeface="Courier New" panose="02070309020205020404" pitchFamily="49" charset="0"/>
            </a:endParaRPr>
          </a:p>
          <a:p>
            <a:endParaRPr kumimoji="1" lang="en-US" altLang="ja-JP" sz="500" dirty="0">
              <a:latin typeface="Courier New" panose="02070309020205020404" pitchFamily="49" charset="0"/>
              <a:cs typeface="Courier New" panose="02070309020205020404" pitchFamily="49" charset="0"/>
            </a:endParaRPr>
          </a:p>
          <a:p>
            <a:r>
              <a:rPr kumimoji="1" lang="en-US" altLang="ja-JP" sz="5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129277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F9CDD-4C02-473D-AAA3-9E7769104220}"/>
              </a:ext>
            </a:extLst>
          </p:cNvPr>
          <p:cNvSpPr>
            <a:spLocks noGrp="1"/>
          </p:cNvSpPr>
          <p:nvPr>
            <p:ph type="title"/>
          </p:nvPr>
        </p:nvSpPr>
        <p:spPr>
          <a:xfrm>
            <a:off x="838200" y="180489"/>
            <a:ext cx="10515600" cy="795460"/>
          </a:xfrm>
        </p:spPr>
        <p:txBody>
          <a:bodyPr>
            <a:normAutofit fontScale="90000"/>
          </a:bodyPr>
          <a:lstStyle/>
          <a:p>
            <a:r>
              <a:rPr kumimoji="1" lang="en-US" altLang="ja-JP" dirty="0"/>
              <a:t>Function ID 10: </a:t>
            </a:r>
            <a:r>
              <a:rPr kumimoji="1" lang="en-US" altLang="ja-JP" sz="4400" dirty="0"/>
              <a:t>PFS_SPS_EXPOSURE.sk</a:t>
            </a:r>
            <a:endParaRPr kumimoji="1" lang="ja-JP" altLang="en-US" dirty="0"/>
          </a:p>
        </p:txBody>
      </p:sp>
      <p:sp>
        <p:nvSpPr>
          <p:cNvPr id="3" name="コンテンツ プレースホルダー 2">
            <a:extLst>
              <a:ext uri="{FF2B5EF4-FFF2-40B4-BE49-F238E27FC236}">
                <a16:creationId xmlns:a16="http://schemas.microsoft.com/office/drawing/2014/main" id="{AB18F99A-F46A-4D88-A85B-21C14C5508C5}"/>
              </a:ext>
            </a:extLst>
          </p:cNvPr>
          <p:cNvSpPr>
            <a:spLocks noGrp="1"/>
          </p:cNvSpPr>
          <p:nvPr>
            <p:ph idx="1"/>
          </p:nvPr>
        </p:nvSpPr>
        <p:spPr>
          <a:xfrm>
            <a:off x="337039" y="975948"/>
            <a:ext cx="11521586" cy="5632311"/>
          </a:xfrm>
        </p:spPr>
        <p:txBody>
          <a:bodyPr>
            <a:noAutofit/>
          </a:bodyPr>
          <a:lstStyle/>
          <a:p>
            <a:r>
              <a:rPr kumimoji="1" lang="en-US" altLang="ja-JP" sz="2000" dirty="0"/>
              <a:t>Operational sequence</a:t>
            </a:r>
          </a:p>
          <a:p>
            <a:pPr lvl="1"/>
            <a:endParaRPr kumimoji="1" lang="en-US" altLang="ja-JP" sz="1400" dirty="0"/>
          </a:p>
        </p:txBody>
      </p:sp>
    </p:spTree>
    <p:extLst>
      <p:ext uri="{BB962C8B-B14F-4D97-AF65-F5344CB8AC3E}">
        <p14:creationId xmlns:p14="http://schemas.microsoft.com/office/powerpoint/2010/main" val="66192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2771" y="0"/>
            <a:ext cx="12192000" cy="1325563"/>
          </a:xfrm>
        </p:spPr>
        <p:txBody>
          <a:bodyPr>
            <a:normAutofit/>
          </a:bodyPr>
          <a:lstStyle/>
          <a:p>
            <a:r>
              <a:rPr kumimoji="1" lang="en-US" altLang="ja-JP" sz="4000" dirty="0"/>
              <a:t>Process overview: P-6 AG camera validation</a:t>
            </a:r>
            <a:endParaRPr kumimoji="1" lang="ja-JP" altLang="en-US" sz="4000"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4" y="1031418"/>
            <a:ext cx="11122429"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This process contains 4 test items.</a:t>
            </a:r>
          </a:p>
          <a:p>
            <a:pPr marL="800100" lvl="1" indent="-342900">
              <a:buFont typeface="+mj-lt"/>
              <a:buAutoNum type="arabicPeriod"/>
            </a:pPr>
            <a:r>
              <a:rPr lang="en-US" altLang="ja-JP" sz="2400" dirty="0"/>
              <a:t>Pixel scale and orientation</a:t>
            </a:r>
          </a:p>
          <a:p>
            <a:pPr marL="800100" lvl="1" indent="-342900">
              <a:buFont typeface="+mj-lt"/>
              <a:buAutoNum type="arabicPeriod"/>
            </a:pPr>
            <a:r>
              <a:rPr kumimoji="1" lang="en-US" altLang="ja-JP" sz="2400" dirty="0"/>
              <a:t>Focusing</a:t>
            </a:r>
          </a:p>
          <a:p>
            <a:pPr marL="800100" lvl="1" indent="-342900">
              <a:buFont typeface="+mj-lt"/>
              <a:buAutoNum type="arabicPeriod"/>
            </a:pPr>
            <a:r>
              <a:rPr lang="en-US" altLang="ja-JP" sz="2400" dirty="0"/>
              <a:t>Focal plane characterization</a:t>
            </a:r>
          </a:p>
          <a:p>
            <a:pPr marL="800100" lvl="1" indent="-342900">
              <a:buFont typeface="+mj-lt"/>
              <a:buAutoNum type="arabicPeriod"/>
            </a:pPr>
            <a:r>
              <a:rPr kumimoji="1" lang="en-US" altLang="ja-JP" sz="2400" dirty="0"/>
              <a:t>Fi</a:t>
            </a:r>
            <a:r>
              <a:rPr lang="en-US" altLang="ja-JP" sz="2400" dirty="0"/>
              <a:t>eld acquisition, Guiding (Centroid and send error to the telescope)</a:t>
            </a:r>
          </a:p>
          <a:p>
            <a:endParaRPr lang="en-US" altLang="ja-JP" sz="2400" dirty="0"/>
          </a:p>
          <a:p>
            <a:pPr marL="800100" lvl="1" indent="-342900">
              <a:buFont typeface="Arial" panose="020B0604020202020204" pitchFamily="34" charset="0"/>
              <a:buChar char="•"/>
            </a:pPr>
            <a:endParaRPr kumimoji="1" lang="ja-JP" altLang="en-US" sz="2400" dirty="0"/>
          </a:p>
        </p:txBody>
      </p:sp>
    </p:spTree>
    <p:extLst>
      <p:ext uri="{BB962C8B-B14F-4D97-AF65-F5344CB8AC3E}">
        <p14:creationId xmlns:p14="http://schemas.microsoft.com/office/powerpoint/2010/main" val="371685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0"/>
            <a:ext cx="3085408" cy="324831"/>
          </a:xfrm>
        </p:spPr>
        <p:txBody>
          <a:bodyPr>
            <a:normAutofit/>
          </a:bodyPr>
          <a:lstStyle/>
          <a:p>
            <a:r>
              <a:rPr kumimoji="1" lang="en-US" altLang="ja-JP" sz="1000" dirty="0"/>
              <a:t>Process overview: P-6 AG camera validation</a:t>
            </a:r>
            <a:endParaRPr kumimoji="1" lang="ja-JP" altLang="en-US" sz="1000"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363362"/>
            <a:ext cx="11122429" cy="4062651"/>
          </a:xfrm>
          <a:prstGeom prst="rect">
            <a:avLst/>
          </a:prstGeom>
          <a:noFill/>
        </p:spPr>
        <p:txBody>
          <a:bodyPr wrap="square" rtlCol="0">
            <a:spAutoFit/>
          </a:bodyPr>
          <a:lstStyle/>
          <a:p>
            <a:r>
              <a:rPr lang="en-US" altLang="ja-JP" sz="2000" dirty="0"/>
              <a:t>Pixel scale and Orientation measurement</a:t>
            </a:r>
          </a:p>
          <a:p>
            <a:pPr marL="285750" indent="-285750">
              <a:buFont typeface="Arial" panose="020B0604020202020204" pitchFamily="34" charset="0"/>
              <a:buChar char="•"/>
            </a:pPr>
            <a:r>
              <a:rPr lang="en-US" altLang="ja-JP" sz="1400" dirty="0"/>
              <a:t>Test process</a:t>
            </a:r>
          </a:p>
          <a:p>
            <a:pPr marL="800100" lvl="1" indent="-342900">
              <a:buFont typeface="+mj-lt"/>
              <a:buAutoNum type="arabicPeriod"/>
            </a:pPr>
            <a:r>
              <a:rPr lang="en-US" altLang="ja-JP" sz="1400" dirty="0"/>
              <a:t>Slew the telescope to a field with many stars.</a:t>
            </a:r>
          </a:p>
          <a:p>
            <a:pPr marL="800100" lvl="1" indent="-342900">
              <a:buFont typeface="+mj-lt"/>
              <a:buAutoNum type="arabicPeriod"/>
            </a:pPr>
            <a:r>
              <a:rPr lang="en-US" altLang="ja-JP" sz="1400" dirty="0"/>
              <a:t>Take a set of 6 AG camera images.</a:t>
            </a:r>
          </a:p>
          <a:p>
            <a:pPr marL="800100" lvl="1" indent="-342900">
              <a:buFont typeface="+mj-lt"/>
              <a:buAutoNum type="arabicPeriod"/>
            </a:pPr>
            <a:r>
              <a:rPr lang="en-US" altLang="ja-JP" sz="1400" dirty="0"/>
              <a:t>Do astrometry and measure the pixel scale </a:t>
            </a:r>
            <a:r>
              <a:rPr lang="en-US" altLang="ja-JP" sz="1400" dirty="0">
                <a:solidFill>
                  <a:schemeClr val="accent2"/>
                </a:solidFill>
              </a:rPr>
              <a:t>---</a:t>
            </a:r>
            <a:r>
              <a:rPr lang="en-US" altLang="ja-JP" sz="1400" dirty="0"/>
              <a:t> </a:t>
            </a:r>
            <a:r>
              <a:rPr lang="en-US" altLang="ja-JP" sz="1400" dirty="0">
                <a:solidFill>
                  <a:schemeClr val="accent2"/>
                </a:solidFill>
              </a:rPr>
              <a:t>On-site analysis? Or analyze later?</a:t>
            </a:r>
          </a:p>
          <a:p>
            <a:pPr marL="800100" lvl="1" indent="-342900">
              <a:buFont typeface="+mj-lt"/>
              <a:buAutoNum type="arabicPeriod"/>
            </a:pPr>
            <a:r>
              <a:rPr lang="en-US" altLang="ja-JP" sz="1400" dirty="0"/>
              <a:t>Put a slight offset on the telescope in R.A and Dec. direction individually.</a:t>
            </a:r>
          </a:p>
          <a:p>
            <a:pPr marL="800100" lvl="1" indent="-342900">
              <a:buFont typeface="+mj-lt"/>
              <a:buAutoNum type="arabicPeriod"/>
            </a:pPr>
            <a:r>
              <a:rPr lang="en-US" altLang="ja-JP" sz="1400" dirty="0"/>
              <a:t>Take another set of AG camera images.</a:t>
            </a:r>
          </a:p>
          <a:p>
            <a:pPr marL="800100" lvl="1" indent="-342900">
              <a:buFont typeface="+mj-lt"/>
              <a:buAutoNum type="arabicPeriod"/>
            </a:pPr>
            <a:r>
              <a:rPr lang="en-US" altLang="ja-JP" sz="1400" dirty="0"/>
              <a:t>Compare 2 images and check the orientation of the x/y direction. </a:t>
            </a:r>
            <a:r>
              <a:rPr lang="en-US" altLang="ja-JP" sz="1400" dirty="0">
                <a:solidFill>
                  <a:schemeClr val="accent2"/>
                </a:solidFill>
              </a:rPr>
              <a:t>---</a:t>
            </a:r>
            <a:r>
              <a:rPr lang="en-US" altLang="ja-JP" sz="1400" dirty="0"/>
              <a:t> </a:t>
            </a:r>
            <a:r>
              <a:rPr lang="en-US" altLang="ja-JP" sz="1400" dirty="0">
                <a:solidFill>
                  <a:schemeClr val="accent2"/>
                </a:solidFill>
              </a:rPr>
              <a:t>On-site analysis? Or analyze later?</a:t>
            </a:r>
            <a:endParaRPr lang="en-US" altLang="ja-JP" sz="1400" dirty="0"/>
          </a:p>
          <a:p>
            <a:pPr marL="800100" lvl="1" indent="-342900">
              <a:buFont typeface="+mj-lt"/>
              <a:buAutoNum type="arabicPeriod"/>
            </a:pPr>
            <a:r>
              <a:rPr lang="en-US" altLang="ja-JP" sz="1400" dirty="0"/>
              <a:t>Rotate </a:t>
            </a:r>
            <a:r>
              <a:rPr lang="en-US" altLang="ja-JP" sz="1400" dirty="0" err="1"/>
              <a:t>InR</a:t>
            </a:r>
            <a:r>
              <a:rPr lang="en-US" altLang="ja-JP" sz="1400" dirty="0"/>
              <a:t> (60 deg) and repeat 1.—5.</a:t>
            </a:r>
          </a:p>
          <a:p>
            <a:pPr marL="285750" indent="-285750">
              <a:buFont typeface="Arial" panose="020B0604020202020204" pitchFamily="34" charset="0"/>
              <a:buChar char="•"/>
            </a:pPr>
            <a:r>
              <a:rPr lang="en-US" altLang="ja-JP" sz="1400" dirty="0"/>
              <a:t>Necessary functions</a:t>
            </a:r>
            <a:r>
              <a:rPr kumimoji="1" lang="en-US" altLang="ja-JP" sz="1400" dirty="0"/>
              <a:t> … Subaru related functions are </a:t>
            </a:r>
            <a:r>
              <a:rPr kumimoji="1" lang="en-US" altLang="ja-JP" sz="1400" dirty="0">
                <a:solidFill>
                  <a:srgbClr val="FF0000"/>
                </a:solidFill>
              </a:rPr>
              <a:t>2-1</a:t>
            </a:r>
            <a:r>
              <a:rPr kumimoji="1" lang="en-US" altLang="ja-JP" sz="1400" dirty="0"/>
              <a:t> and </a:t>
            </a:r>
            <a:r>
              <a:rPr kumimoji="1" lang="en-US" altLang="ja-JP" sz="1400" dirty="0">
                <a:solidFill>
                  <a:srgbClr val="FF0000"/>
                </a:solidFill>
              </a:rPr>
              <a:t>2-2</a:t>
            </a:r>
            <a:endParaRPr lang="en-US" altLang="ja-JP" sz="1400" dirty="0"/>
          </a:p>
          <a:p>
            <a:pPr marL="800100" lvl="1" indent="-342900">
              <a:buFont typeface="+mj-lt"/>
              <a:buAutoNum type="arabicPeriod"/>
            </a:pPr>
            <a:r>
              <a:rPr lang="en-US" altLang="ja-JP" sz="1400" b="0" i="0" u="none" strike="noStrike" baseline="0" dirty="0">
                <a:solidFill>
                  <a:srgbClr val="000000"/>
                </a:solidFill>
              </a:rPr>
              <a:t>[ICS/PFI]</a:t>
            </a:r>
          </a:p>
          <a:p>
            <a:pPr marL="1257300" lvl="2" indent="-342900">
              <a:buFont typeface="+mj-lt"/>
              <a:buAutoNum type="arabicPeriod"/>
            </a:pPr>
            <a:r>
              <a:rPr lang="en-US" altLang="ja-JP" sz="1400" b="0" i="0" u="none" strike="noStrike" baseline="0" dirty="0">
                <a:solidFill>
                  <a:srgbClr val="000000"/>
                </a:solidFill>
              </a:rPr>
              <a:t> AG to take image, do measurements and send results to the database and/or MHS </a:t>
            </a:r>
          </a:p>
          <a:p>
            <a:pPr marL="800100" lvl="1" indent="-342900">
              <a:buFont typeface="+mj-lt"/>
              <a:buAutoNum type="arabicPeriod"/>
            </a:pPr>
            <a:r>
              <a:rPr lang="en-US" altLang="ja-JP" sz="1400" b="0" i="0" u="none" strike="noStrike" baseline="0" dirty="0">
                <a:solidFill>
                  <a:srgbClr val="000000"/>
                </a:solidFill>
              </a:rPr>
              <a:t>[ICS/system] </a:t>
            </a:r>
          </a:p>
          <a:p>
            <a:pPr marL="1257300" lvl="2" indent="-342900">
              <a:buFont typeface="+mj-lt"/>
              <a:buAutoNum type="arabicPeriod"/>
            </a:pPr>
            <a:r>
              <a:rPr lang="en-US" altLang="ja-JP" sz="1400" dirty="0">
                <a:solidFill>
                  <a:schemeClr val="accent5">
                    <a:lumMod val="75000"/>
                  </a:schemeClr>
                </a:solidFill>
              </a:rPr>
              <a:t>Gen2 commands to pointing the telescope to the field center</a:t>
            </a:r>
            <a:endParaRPr lang="en-US" altLang="ja-JP" sz="1400" b="0" i="0" u="none" strike="noStrike" baseline="0" dirty="0">
              <a:solidFill>
                <a:srgbClr val="000000"/>
              </a:solidFill>
            </a:endParaRPr>
          </a:p>
          <a:p>
            <a:pPr marL="1257300" lvl="2" indent="-342900">
              <a:buFont typeface="+mj-lt"/>
              <a:buAutoNum type="arabicPeriod"/>
            </a:pPr>
            <a:r>
              <a:rPr lang="en-US" altLang="ja-JP" sz="1400" b="0" i="0" u="none" strike="noStrike" baseline="0" dirty="0">
                <a:solidFill>
                  <a:srgbClr val="000000"/>
                </a:solidFill>
              </a:rPr>
              <a:t>Gen2 commands to move telescope slightly and take AG images, and rotate instrument rotator </a:t>
            </a:r>
          </a:p>
          <a:p>
            <a:pPr marL="800100" lvl="1" indent="-342900">
              <a:buFont typeface="+mj-lt"/>
              <a:buAutoNum type="arabicPeriod"/>
            </a:pPr>
            <a:r>
              <a:rPr lang="en-US" altLang="ja-JP" sz="1400" b="0" i="0" u="none" strike="noStrike" baseline="0" dirty="0">
                <a:solidFill>
                  <a:srgbClr val="000000"/>
                </a:solidFill>
              </a:rPr>
              <a:t>[Other Tools]</a:t>
            </a:r>
          </a:p>
          <a:p>
            <a:pPr marL="1257300" lvl="2" indent="-342900">
              <a:buFont typeface="+mj-lt"/>
              <a:buAutoNum type="arabicPeriod"/>
            </a:pPr>
            <a:r>
              <a:rPr lang="en-US" altLang="ja-JP" sz="1400" b="0" i="0" u="none" strike="noStrike" baseline="0" dirty="0">
                <a:solidFill>
                  <a:srgbClr val="000000"/>
                </a:solidFill>
              </a:rPr>
              <a:t>Astrometry tool and analyzer to validate AG camera pixel scale and orientation </a:t>
            </a:r>
          </a:p>
          <a:p>
            <a:pPr marL="800100" lvl="1" indent="-342900">
              <a:buFont typeface="+mj-lt"/>
              <a:buAutoNum type="arabicPeriod"/>
            </a:pPr>
            <a:endParaRPr lang="en-US" altLang="ja-JP" sz="1400" dirty="0"/>
          </a:p>
        </p:txBody>
      </p:sp>
    </p:spTree>
    <p:extLst>
      <p:ext uri="{BB962C8B-B14F-4D97-AF65-F5344CB8AC3E}">
        <p14:creationId xmlns:p14="http://schemas.microsoft.com/office/powerpoint/2010/main" val="3198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0"/>
            <a:ext cx="3085408" cy="324831"/>
          </a:xfrm>
        </p:spPr>
        <p:txBody>
          <a:bodyPr>
            <a:normAutofit/>
          </a:bodyPr>
          <a:lstStyle/>
          <a:p>
            <a:r>
              <a:rPr kumimoji="1" lang="en-US" altLang="ja-JP" sz="1000" dirty="0"/>
              <a:t>Process overview: P-6 AG camera validation</a:t>
            </a:r>
            <a:endParaRPr kumimoji="1" lang="ja-JP" altLang="en-US" sz="1000"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363362"/>
            <a:ext cx="11122429" cy="6063198"/>
          </a:xfrm>
          <a:prstGeom prst="rect">
            <a:avLst/>
          </a:prstGeom>
          <a:noFill/>
        </p:spPr>
        <p:txBody>
          <a:bodyPr wrap="square" rtlCol="0">
            <a:spAutoFit/>
          </a:bodyPr>
          <a:lstStyle/>
          <a:p>
            <a:r>
              <a:rPr lang="en-US" altLang="ja-JP" sz="2000" dirty="0"/>
              <a:t>Focusing</a:t>
            </a:r>
          </a:p>
          <a:p>
            <a:pPr marL="285750" indent="-285750">
              <a:buFont typeface="Arial" panose="020B0604020202020204" pitchFamily="34" charset="0"/>
              <a:buChar char="•"/>
            </a:pPr>
            <a:r>
              <a:rPr kumimoji="1" lang="en-US" altLang="ja-JP" sz="1600" dirty="0"/>
              <a:t>Test process </a:t>
            </a:r>
          </a:p>
          <a:p>
            <a:pPr marL="800100" lvl="1" indent="-342900">
              <a:buFont typeface="+mj-lt"/>
              <a:buAutoNum type="arabicPeriod"/>
            </a:pPr>
            <a:r>
              <a:rPr kumimoji="1" lang="en-US" altLang="ja-JP" sz="1600" dirty="0"/>
              <a:t>Slew the telescope to a field (field acquisition) </a:t>
            </a:r>
            <a:r>
              <a:rPr kumimoji="1" lang="en-US" altLang="ja-JP" sz="1600" dirty="0">
                <a:solidFill>
                  <a:schemeClr val="accent2"/>
                </a:solidFill>
              </a:rPr>
              <a:t>--- Perform focusing with auto-guide running ?</a:t>
            </a:r>
          </a:p>
          <a:p>
            <a:pPr marL="800100" lvl="1" indent="-342900">
              <a:buFont typeface="+mj-lt"/>
              <a:buAutoNum type="arabicPeriod"/>
            </a:pPr>
            <a:r>
              <a:rPr kumimoji="1" lang="en-US" altLang="ja-JP" sz="1600" dirty="0"/>
              <a:t>Do focusing using AG </a:t>
            </a:r>
          </a:p>
          <a:p>
            <a:pPr marL="800100" lvl="1" indent="-342900">
              <a:buFont typeface="+mj-lt"/>
              <a:buAutoNum type="arabicPeriod"/>
            </a:pPr>
            <a:r>
              <a:rPr kumimoji="1" lang="en-US" altLang="ja-JP" sz="1600" dirty="0"/>
              <a:t>Configure fibers and start AG</a:t>
            </a:r>
          </a:p>
          <a:p>
            <a:pPr marL="800100" lvl="1" indent="-342900">
              <a:buFont typeface="+mj-lt"/>
              <a:buAutoNum type="arabicPeriod"/>
            </a:pPr>
            <a:r>
              <a:rPr kumimoji="1" lang="en-US" altLang="ja-JP" sz="1600" dirty="0"/>
              <a:t>Take </a:t>
            </a:r>
            <a:r>
              <a:rPr kumimoji="1" lang="en-US" altLang="ja-JP" sz="1600" dirty="0" err="1"/>
              <a:t>SpS</a:t>
            </a:r>
            <a:r>
              <a:rPr kumimoji="1" lang="en-US" altLang="ja-JP" sz="1600" dirty="0"/>
              <a:t> exposure scanning Hexapod z-position around the “on-focus” position</a:t>
            </a:r>
          </a:p>
          <a:p>
            <a:pPr marL="800100" lvl="1" indent="-342900">
              <a:buFont typeface="+mj-lt"/>
              <a:buAutoNum type="arabicPeriod"/>
            </a:pPr>
            <a:r>
              <a:rPr kumimoji="1" lang="en-US" altLang="ja-JP" sz="1600" dirty="0"/>
              <a:t>Compare the spectra brightness to validate the AG on-focus position is equivalent to the on-focus position of the science fibers (i.e., the brightest position)</a:t>
            </a:r>
          </a:p>
          <a:p>
            <a:pPr marL="285750" indent="-285750">
              <a:buFont typeface="Arial" panose="020B0604020202020204" pitchFamily="34" charset="0"/>
              <a:buChar char="•"/>
            </a:pPr>
            <a:r>
              <a:rPr kumimoji="1" lang="en-US" altLang="ja-JP" sz="1600" dirty="0"/>
              <a:t>Necessary functions</a:t>
            </a:r>
          </a:p>
          <a:p>
            <a:pPr marL="800100" lvl="1" indent="-342900">
              <a:buFont typeface="+mj-lt"/>
              <a:buAutoNum type="arabicPeriod"/>
            </a:pPr>
            <a:r>
              <a:rPr lang="en-US" altLang="ja-JP" sz="1600" dirty="0"/>
              <a:t>[ICS/PFI]</a:t>
            </a:r>
          </a:p>
          <a:p>
            <a:pPr marL="1257300" lvl="2" indent="-342900">
              <a:buFont typeface="+mj-lt"/>
              <a:buAutoNum type="arabicPeriod"/>
            </a:pPr>
            <a:r>
              <a:rPr lang="en-US" altLang="ja-JP" sz="1600" dirty="0"/>
              <a:t>AG process (AG actor?): take images, measure the centroid and send results to the database and MHS</a:t>
            </a:r>
          </a:p>
          <a:p>
            <a:pPr marL="1257300" lvl="2" indent="-342900">
              <a:buFont typeface="+mj-lt"/>
              <a:buAutoNum type="arabicPeriod"/>
            </a:pPr>
            <a:r>
              <a:rPr kumimoji="1" lang="en-US" altLang="ja-JP" sz="1600" dirty="0"/>
              <a:t>Run focusing software </a:t>
            </a:r>
            <a:r>
              <a:rPr kumimoji="1" lang="en-US" altLang="ja-JP" sz="1600" dirty="0">
                <a:solidFill>
                  <a:schemeClr val="accent5">
                    <a:lumMod val="75000"/>
                  </a:schemeClr>
                </a:solidFill>
              </a:rPr>
              <a:t>(</a:t>
            </a:r>
            <a:r>
              <a:rPr kumimoji="1" lang="en-US" altLang="ja-JP" sz="1600" dirty="0" err="1">
                <a:solidFill>
                  <a:schemeClr val="accent5">
                    <a:lumMod val="75000"/>
                  </a:schemeClr>
                </a:solidFill>
              </a:rPr>
              <a:t>Kawanomoto</a:t>
            </a:r>
            <a:r>
              <a:rPr kumimoji="1" lang="en-US" altLang="ja-JP" sz="1600" dirty="0">
                <a:solidFill>
                  <a:schemeClr val="accent5">
                    <a:lumMod val="75000"/>
                  </a:schemeClr>
                </a:solidFill>
              </a:rPr>
              <a:t>-san’s soft)</a:t>
            </a:r>
          </a:p>
          <a:p>
            <a:pPr marL="800100" lvl="1" indent="-342900">
              <a:buFont typeface="+mj-lt"/>
              <a:buAutoNum type="arabicPeriod"/>
            </a:pPr>
            <a:r>
              <a:rPr lang="en-US" altLang="ja-JP" sz="1600" dirty="0"/>
              <a:t>[ICS/system]</a:t>
            </a:r>
          </a:p>
          <a:p>
            <a:pPr marL="1257300" lvl="2" indent="-342900">
              <a:buFont typeface="+mj-lt"/>
              <a:buAutoNum type="arabicPeriod"/>
            </a:pPr>
            <a:r>
              <a:rPr kumimoji="1" lang="en-US" altLang="ja-JP" sz="1600" dirty="0"/>
              <a:t>Gen2 comm</a:t>
            </a:r>
            <a:r>
              <a:rPr lang="en-US" altLang="ja-JP" sz="1600" dirty="0"/>
              <a:t>ands to move Hexapod and rotate </a:t>
            </a:r>
            <a:r>
              <a:rPr lang="en-US" altLang="ja-JP" sz="1600" dirty="0" err="1"/>
              <a:t>InR</a:t>
            </a:r>
            <a:r>
              <a:rPr lang="en-US" altLang="ja-JP" sz="1600" dirty="0"/>
              <a:t>, and then make an exposure with AG camera (z? </a:t>
            </a:r>
            <a:r>
              <a:rPr lang="en-US" altLang="ja-JP" sz="1600" dirty="0" err="1"/>
              <a:t>InR</a:t>
            </a:r>
            <a:r>
              <a:rPr lang="en-US" altLang="ja-JP" sz="1600" dirty="0"/>
              <a:t> position at which focusing stars get into the camera </a:t>
            </a:r>
            <a:r>
              <a:rPr lang="en-US" altLang="ja-JP" sz="1600" dirty="0" err="1"/>
              <a:t>FoV</a:t>
            </a:r>
            <a:r>
              <a:rPr lang="en-US" altLang="ja-JP" sz="1600" dirty="0"/>
              <a:t>?)</a:t>
            </a:r>
          </a:p>
          <a:p>
            <a:pPr marL="1257300" lvl="2" indent="-342900">
              <a:buFont typeface="+mj-lt"/>
              <a:buAutoNum type="arabicPeriod"/>
            </a:pPr>
            <a:r>
              <a:rPr lang="en-US" altLang="ja-JP" sz="1600" dirty="0">
                <a:solidFill>
                  <a:schemeClr val="accent5">
                    <a:lumMod val="75000"/>
                  </a:schemeClr>
                </a:solidFill>
              </a:rPr>
              <a:t>Gen2 commands to pointing the telescope to the field center</a:t>
            </a:r>
          </a:p>
          <a:p>
            <a:pPr marL="1257300" lvl="2" indent="-342900">
              <a:buFont typeface="+mj-lt"/>
              <a:buAutoNum type="arabicPeriod"/>
            </a:pPr>
            <a:r>
              <a:rPr lang="en-US" altLang="ja-JP" sz="1600" dirty="0">
                <a:solidFill>
                  <a:schemeClr val="accent5">
                    <a:lumMod val="75000"/>
                  </a:schemeClr>
                </a:solidFill>
              </a:rPr>
              <a:t>Gen2 commands to change the focus position? (Launcher or OPE file)</a:t>
            </a:r>
          </a:p>
          <a:p>
            <a:pPr marL="800100" lvl="1" indent="-342900">
              <a:buFont typeface="+mj-lt"/>
              <a:buAutoNum type="arabicPeriod"/>
            </a:pPr>
            <a:r>
              <a:rPr kumimoji="1" lang="en-US" altLang="ja-JP" sz="1600" dirty="0"/>
              <a:t>[Other tools]</a:t>
            </a:r>
          </a:p>
          <a:p>
            <a:pPr marL="1257300" lvl="2" indent="-342900">
              <a:buFont typeface="+mj-lt"/>
              <a:buAutoNum type="arabicPeriod"/>
            </a:pPr>
            <a:r>
              <a:rPr kumimoji="1" lang="en-US" altLang="ja-JP" sz="1600" dirty="0"/>
              <a:t>Focus position and parameter calculator</a:t>
            </a:r>
          </a:p>
          <a:p>
            <a:pPr marL="1257300" lvl="2" indent="-342900">
              <a:buFont typeface="+mj-lt"/>
              <a:buAutoNum type="arabicPeriod"/>
            </a:pPr>
            <a:r>
              <a:rPr lang="en-US" altLang="ja-JP" sz="1600" dirty="0"/>
              <a:t>Spectrum brightness estimator (Unless DRP has this function)</a:t>
            </a:r>
          </a:p>
          <a:p>
            <a:pPr marL="800100" lvl="1" indent="-342900">
              <a:buFont typeface="+mj-lt"/>
              <a:buAutoNum type="arabicPeriod"/>
            </a:pPr>
            <a:r>
              <a:rPr kumimoji="1" lang="en-US" altLang="ja-JP" sz="1600" dirty="0"/>
              <a:t>[Fiber allocation]</a:t>
            </a:r>
          </a:p>
          <a:p>
            <a:pPr marL="1257300" lvl="2" indent="-342900">
              <a:buFont typeface="+mj-lt"/>
              <a:buAutoNum type="arabicPeriod"/>
            </a:pPr>
            <a:r>
              <a:rPr lang="en-US" altLang="ja-JP" sz="1600" dirty="0"/>
              <a:t>Fiber allocation software to check the transformation between the science focal plane and the AG focal plane.</a:t>
            </a:r>
            <a:endParaRPr kumimoji="1" lang="en-US" altLang="ja-JP" sz="1600" dirty="0"/>
          </a:p>
        </p:txBody>
      </p:sp>
    </p:spTree>
    <p:extLst>
      <p:ext uri="{BB962C8B-B14F-4D97-AF65-F5344CB8AC3E}">
        <p14:creationId xmlns:p14="http://schemas.microsoft.com/office/powerpoint/2010/main" val="217660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0"/>
            <a:ext cx="3085408" cy="324831"/>
          </a:xfrm>
        </p:spPr>
        <p:txBody>
          <a:bodyPr>
            <a:normAutofit/>
          </a:bodyPr>
          <a:lstStyle/>
          <a:p>
            <a:r>
              <a:rPr kumimoji="1" lang="en-US" altLang="ja-JP" sz="1000" dirty="0"/>
              <a:t>Process overview: P-6 AG camera validation</a:t>
            </a:r>
            <a:endParaRPr kumimoji="1" lang="ja-JP" altLang="en-US" sz="1000"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363362"/>
            <a:ext cx="11122429" cy="4062651"/>
          </a:xfrm>
          <a:prstGeom prst="rect">
            <a:avLst/>
          </a:prstGeom>
          <a:noFill/>
        </p:spPr>
        <p:txBody>
          <a:bodyPr wrap="square" rtlCol="0">
            <a:spAutoFit/>
          </a:bodyPr>
          <a:lstStyle/>
          <a:p>
            <a:r>
              <a:rPr lang="en-US" altLang="ja-JP" sz="2000" dirty="0"/>
              <a:t>Focal plane characterization</a:t>
            </a:r>
          </a:p>
          <a:p>
            <a:pPr marL="285750" indent="-285750">
              <a:buFont typeface="Arial" panose="020B0604020202020204" pitchFamily="34" charset="0"/>
              <a:buChar char="•"/>
            </a:pPr>
            <a:r>
              <a:rPr kumimoji="1" lang="en-US" altLang="ja-JP" sz="1400" dirty="0"/>
              <a:t>Test process</a:t>
            </a:r>
          </a:p>
          <a:p>
            <a:pPr marL="800100" lvl="1" indent="-342900">
              <a:buFont typeface="+mj-lt"/>
              <a:buAutoNum type="arabicPeriod"/>
            </a:pPr>
            <a:r>
              <a:rPr kumimoji="1" lang="en-US" altLang="ja-JP" sz="1400" dirty="0"/>
              <a:t>Slew the telescope to a given field.</a:t>
            </a:r>
          </a:p>
          <a:p>
            <a:pPr marL="800100" lvl="1" indent="-342900">
              <a:buFont typeface="+mj-lt"/>
              <a:buAutoNum type="arabicPeriod"/>
            </a:pPr>
            <a:r>
              <a:rPr kumimoji="1" lang="en-US" altLang="ja-JP" sz="1400" dirty="0"/>
              <a:t>Calculate the focus position on “each” camera. Here, no focus adjustment is needed.</a:t>
            </a:r>
          </a:p>
          <a:p>
            <a:pPr marL="800100" lvl="1" indent="-342900">
              <a:buFont typeface="+mj-lt"/>
              <a:buAutoNum type="arabicPeriod"/>
            </a:pPr>
            <a:r>
              <a:rPr kumimoji="1" lang="en-US" altLang="ja-JP" sz="1400" dirty="0"/>
              <a:t>Rotate the instrument rotator and calculate the focus position on each camera.</a:t>
            </a:r>
          </a:p>
          <a:p>
            <a:pPr marL="800100" lvl="1" indent="-342900">
              <a:buFont typeface="+mj-lt"/>
              <a:buAutoNum type="arabicPeriod"/>
            </a:pPr>
            <a:r>
              <a:rPr kumimoji="1" lang="en-US" altLang="ja-JP" sz="1400" dirty="0"/>
              <a:t>Repeat item 3. w.r.t several </a:t>
            </a:r>
            <a:r>
              <a:rPr kumimoji="1" lang="en-US" altLang="ja-JP" sz="1400" dirty="0" err="1"/>
              <a:t>InR</a:t>
            </a:r>
            <a:r>
              <a:rPr kumimoji="1" lang="en-US" altLang="ja-JP" sz="1400" dirty="0"/>
              <a:t> position.</a:t>
            </a:r>
          </a:p>
          <a:p>
            <a:pPr marL="800100" lvl="1" indent="-342900">
              <a:buFont typeface="+mj-lt"/>
              <a:buAutoNum type="arabicPeriod"/>
            </a:pPr>
            <a:r>
              <a:rPr kumimoji="1" lang="en-US" altLang="ja-JP" sz="1400" dirty="0"/>
              <a:t>Derive the planes which each AG camera travels and compare them.</a:t>
            </a:r>
          </a:p>
          <a:p>
            <a:pPr marL="285750" indent="-285750">
              <a:buFont typeface="Arial" panose="020B0604020202020204" pitchFamily="34" charset="0"/>
              <a:buChar char="•"/>
            </a:pPr>
            <a:r>
              <a:rPr kumimoji="1" lang="en-US" altLang="ja-JP" sz="1400" dirty="0"/>
              <a:t>Necessary functions</a:t>
            </a:r>
          </a:p>
          <a:p>
            <a:pPr marL="800100" lvl="1" indent="-342900">
              <a:buFont typeface="+mj-lt"/>
              <a:buAutoNum type="arabicPeriod"/>
            </a:pPr>
            <a:r>
              <a:rPr lang="en-US" altLang="ja-JP" sz="1400" dirty="0"/>
              <a:t>[ICS/PFI]</a:t>
            </a:r>
          </a:p>
          <a:p>
            <a:pPr marL="1257300" lvl="2" indent="-342900">
              <a:buFont typeface="+mj-lt"/>
              <a:buAutoNum type="arabicPeriod"/>
            </a:pPr>
            <a:r>
              <a:rPr lang="en-US" altLang="ja-JP" sz="1400" dirty="0"/>
              <a:t>AG process to take images, calculate centroid and send the results to the database and MHS </a:t>
            </a:r>
          </a:p>
          <a:p>
            <a:pPr marL="800100" lvl="1" indent="-342900">
              <a:buFont typeface="+mj-lt"/>
              <a:buAutoNum type="arabicPeriod"/>
            </a:pPr>
            <a:r>
              <a:rPr lang="en-US" altLang="ja-JP" sz="1400" dirty="0"/>
              <a:t>[ICS/system]</a:t>
            </a:r>
          </a:p>
          <a:p>
            <a:pPr marL="1257300" lvl="2" indent="-342900">
              <a:buFont typeface="+mj-lt"/>
              <a:buAutoNum type="arabicPeriod"/>
            </a:pPr>
            <a:r>
              <a:rPr lang="en-US" altLang="ja-JP" sz="1400" dirty="0">
                <a:solidFill>
                  <a:schemeClr val="accent5">
                    <a:lumMod val="75000"/>
                  </a:schemeClr>
                </a:solidFill>
              </a:rPr>
              <a:t>Gen2 commands to pointing the telescope to the field center</a:t>
            </a:r>
            <a:endParaRPr lang="en-US" altLang="ja-JP" sz="1400" dirty="0"/>
          </a:p>
          <a:p>
            <a:pPr marL="1257300" lvl="2" indent="-342900">
              <a:buFont typeface="+mj-lt"/>
              <a:buAutoNum type="arabicPeriod"/>
            </a:pPr>
            <a:r>
              <a:rPr kumimoji="1" lang="en-US" altLang="ja-JP" sz="1400" dirty="0"/>
              <a:t>Focusing software</a:t>
            </a:r>
            <a:r>
              <a:rPr kumimoji="1" lang="en-US" altLang="ja-JP" sz="1400" dirty="0">
                <a:solidFill>
                  <a:schemeClr val="accent5">
                    <a:lumMod val="75000"/>
                  </a:schemeClr>
                </a:solidFill>
              </a:rPr>
              <a:t> (</a:t>
            </a:r>
            <a:r>
              <a:rPr kumimoji="1" lang="en-US" altLang="ja-JP" sz="1400" dirty="0" err="1">
                <a:solidFill>
                  <a:schemeClr val="accent5">
                    <a:lumMod val="75000"/>
                  </a:schemeClr>
                </a:solidFill>
              </a:rPr>
              <a:t>Kawanomoto</a:t>
            </a:r>
            <a:r>
              <a:rPr kumimoji="1" lang="en-US" altLang="ja-JP" sz="1400" dirty="0">
                <a:solidFill>
                  <a:schemeClr val="accent5">
                    <a:lumMod val="75000"/>
                  </a:schemeClr>
                </a:solidFill>
              </a:rPr>
              <a:t>-san’s? Or </a:t>
            </a:r>
            <a:r>
              <a:rPr lang="en-US" altLang="ja-JP" sz="1400" dirty="0">
                <a:solidFill>
                  <a:schemeClr val="accent5">
                    <a:lumMod val="75000"/>
                  </a:schemeClr>
                </a:solidFill>
              </a:rPr>
              <a:t>ano</a:t>
            </a:r>
            <a:r>
              <a:rPr kumimoji="1" lang="en-US" altLang="ja-JP" sz="1400" dirty="0">
                <a:solidFill>
                  <a:schemeClr val="accent5">
                    <a:lumMod val="75000"/>
                  </a:schemeClr>
                </a:solidFill>
              </a:rPr>
              <a:t>ther method? )</a:t>
            </a:r>
            <a:endParaRPr kumimoji="1" lang="en-US" altLang="ja-JP" sz="1400" dirty="0"/>
          </a:p>
          <a:p>
            <a:pPr marL="1257300" lvl="2" indent="-342900">
              <a:buFont typeface="+mj-lt"/>
              <a:buAutoNum type="arabicPeriod"/>
            </a:pPr>
            <a:r>
              <a:rPr lang="en-US" altLang="ja-JP" sz="1400" dirty="0"/>
              <a:t>Gen2 commands to rotate </a:t>
            </a:r>
            <a:r>
              <a:rPr lang="en-US" altLang="ja-JP" sz="1400" dirty="0" err="1"/>
              <a:t>InR</a:t>
            </a:r>
            <a:r>
              <a:rPr lang="en-US" altLang="ja-JP" sz="1400" dirty="0"/>
              <a:t> and run focusing software</a:t>
            </a:r>
          </a:p>
          <a:p>
            <a:pPr marL="800100" lvl="1" indent="-342900">
              <a:buFont typeface="+mj-lt"/>
              <a:buAutoNum type="arabicPeriod"/>
            </a:pPr>
            <a:r>
              <a:rPr kumimoji="1" lang="en-US" altLang="ja-JP" sz="1400" dirty="0"/>
              <a:t>[Other tools]</a:t>
            </a:r>
          </a:p>
          <a:p>
            <a:pPr marL="1257300" lvl="2" indent="-342900">
              <a:buFont typeface="+mj-lt"/>
              <a:buAutoNum type="arabicPeriod"/>
            </a:pPr>
            <a:r>
              <a:rPr kumimoji="1" lang="en-US" altLang="ja-JP" sz="1400" dirty="0"/>
              <a:t>Focus position and parameter calculator</a:t>
            </a:r>
            <a:endParaRPr lang="en-US" altLang="ja-JP" sz="1400" dirty="0"/>
          </a:p>
          <a:p>
            <a:endParaRPr kumimoji="1" lang="en-US" altLang="ja-JP" sz="1400" dirty="0"/>
          </a:p>
          <a:p>
            <a:pPr marL="800100" lvl="1" indent="-342900">
              <a:buFont typeface="+mj-lt"/>
              <a:buAutoNum type="arabicPeriod"/>
            </a:pPr>
            <a:endParaRPr lang="en-US" altLang="ja-JP" sz="1400" dirty="0"/>
          </a:p>
        </p:txBody>
      </p:sp>
    </p:spTree>
    <p:extLst>
      <p:ext uri="{BB962C8B-B14F-4D97-AF65-F5344CB8AC3E}">
        <p14:creationId xmlns:p14="http://schemas.microsoft.com/office/powerpoint/2010/main" val="305844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642B8-6BD4-4404-95A8-EBC4210EF877}"/>
              </a:ext>
            </a:extLst>
          </p:cNvPr>
          <p:cNvSpPr>
            <a:spLocks noGrp="1"/>
          </p:cNvSpPr>
          <p:nvPr>
            <p:ph type="title"/>
          </p:nvPr>
        </p:nvSpPr>
        <p:spPr>
          <a:xfrm>
            <a:off x="0" y="0"/>
            <a:ext cx="3085408" cy="324831"/>
          </a:xfrm>
        </p:spPr>
        <p:txBody>
          <a:bodyPr>
            <a:normAutofit/>
          </a:bodyPr>
          <a:lstStyle/>
          <a:p>
            <a:r>
              <a:rPr kumimoji="1" lang="en-US" altLang="ja-JP" sz="1000" dirty="0"/>
              <a:t>Process overview: P-6 AG camera validation</a:t>
            </a:r>
            <a:endParaRPr kumimoji="1" lang="ja-JP" altLang="en-US" sz="1000" dirty="0"/>
          </a:p>
        </p:txBody>
      </p:sp>
      <p:sp>
        <p:nvSpPr>
          <p:cNvPr id="3" name="テキスト ボックス 2">
            <a:extLst>
              <a:ext uri="{FF2B5EF4-FFF2-40B4-BE49-F238E27FC236}">
                <a16:creationId xmlns:a16="http://schemas.microsoft.com/office/drawing/2014/main" id="{9F0D37B6-DB8C-4A77-AE80-89CA9DA72920}"/>
              </a:ext>
            </a:extLst>
          </p:cNvPr>
          <p:cNvSpPr txBox="1"/>
          <p:nvPr/>
        </p:nvSpPr>
        <p:spPr>
          <a:xfrm>
            <a:off x="532015" y="363362"/>
            <a:ext cx="11122429" cy="2985433"/>
          </a:xfrm>
          <a:prstGeom prst="rect">
            <a:avLst/>
          </a:prstGeom>
          <a:noFill/>
        </p:spPr>
        <p:txBody>
          <a:bodyPr wrap="square" rtlCol="0">
            <a:spAutoFit/>
          </a:bodyPr>
          <a:lstStyle/>
          <a:p>
            <a:r>
              <a:rPr kumimoji="1" lang="en-US" altLang="ja-JP" sz="2000" dirty="0"/>
              <a:t>Field acquisition and guiding</a:t>
            </a:r>
          </a:p>
          <a:p>
            <a:pPr marL="285750" indent="-285750">
              <a:buFont typeface="Arial" panose="020B0604020202020204" pitchFamily="34" charset="0"/>
              <a:buChar char="•"/>
            </a:pPr>
            <a:r>
              <a:rPr kumimoji="1" lang="en-US" altLang="ja-JP" sz="1400" dirty="0"/>
              <a:t>Test process</a:t>
            </a:r>
          </a:p>
          <a:p>
            <a:pPr marL="800100" lvl="1" indent="-342900">
              <a:buFont typeface="+mj-lt"/>
              <a:buAutoNum type="arabicPeriod"/>
            </a:pPr>
            <a:r>
              <a:rPr kumimoji="1" lang="en-US" altLang="ja-JP" sz="1400" dirty="0"/>
              <a:t>Slew the telescope to a field (field acquisition)</a:t>
            </a:r>
          </a:p>
          <a:p>
            <a:pPr marL="285750" indent="-285750">
              <a:buFont typeface="Arial" panose="020B0604020202020204" pitchFamily="34" charset="0"/>
              <a:buChar char="•"/>
            </a:pPr>
            <a:r>
              <a:rPr kumimoji="1" lang="en-US" altLang="ja-JP" sz="1400" dirty="0"/>
              <a:t>Necessary functions… Subaru related functions are </a:t>
            </a:r>
            <a:r>
              <a:rPr kumimoji="1" lang="en-US" altLang="ja-JP" sz="1400" dirty="0">
                <a:solidFill>
                  <a:srgbClr val="FF0000"/>
                </a:solidFill>
              </a:rPr>
              <a:t>2-1</a:t>
            </a:r>
            <a:r>
              <a:rPr kumimoji="1" lang="en-US" altLang="ja-JP" sz="1400" dirty="0"/>
              <a:t> and </a:t>
            </a:r>
            <a:r>
              <a:rPr kumimoji="1" lang="en-US" altLang="ja-JP" sz="1400" dirty="0">
                <a:solidFill>
                  <a:srgbClr val="FF0000"/>
                </a:solidFill>
              </a:rPr>
              <a:t>2-2</a:t>
            </a:r>
          </a:p>
          <a:p>
            <a:pPr marL="800100" lvl="1" indent="-342900">
              <a:buFont typeface="+mj-lt"/>
              <a:buAutoNum type="arabicPeriod"/>
            </a:pPr>
            <a:r>
              <a:rPr kumimoji="1" lang="en-US" altLang="ja-JP" sz="1400" dirty="0"/>
              <a:t>[ICS/PFI]</a:t>
            </a:r>
          </a:p>
          <a:p>
            <a:pPr marL="1257300" lvl="2" indent="-342900">
              <a:buFont typeface="+mj-lt"/>
              <a:buAutoNum type="arabicPeriod"/>
            </a:pPr>
            <a:r>
              <a:rPr lang="en-US" altLang="ja-JP" sz="1400" dirty="0"/>
              <a:t>AG process to take images, calculate centroid and send the results to the database and MHS</a:t>
            </a:r>
          </a:p>
          <a:p>
            <a:pPr marL="1257300" lvl="2" indent="-342900">
              <a:buFont typeface="+mj-lt"/>
              <a:buAutoNum type="arabicPeriod"/>
            </a:pPr>
            <a:r>
              <a:rPr kumimoji="1" lang="en-US" altLang="ja-JP" sz="1400" dirty="0"/>
              <a:t>FITS </a:t>
            </a:r>
            <a:r>
              <a:rPr lang="en-US" altLang="ja-JP" sz="1400" dirty="0"/>
              <a:t>h</a:t>
            </a:r>
            <a:r>
              <a:rPr kumimoji="1" lang="en-US" altLang="ja-JP" sz="1400" dirty="0"/>
              <a:t>eader</a:t>
            </a:r>
            <a:endParaRPr lang="en-US" altLang="ja-JP" sz="1400" dirty="0"/>
          </a:p>
          <a:p>
            <a:pPr marL="800100" lvl="1" indent="-342900">
              <a:buFont typeface="+mj-lt"/>
              <a:buAutoNum type="arabicPeriod"/>
            </a:pPr>
            <a:r>
              <a:rPr kumimoji="1" lang="en-US" altLang="ja-JP" sz="1400" dirty="0"/>
              <a:t>[ICS/System]</a:t>
            </a:r>
          </a:p>
          <a:p>
            <a:pPr marL="1257300" lvl="2" indent="-342900">
              <a:buFont typeface="+mj-lt"/>
              <a:buAutoNum type="arabicPeriod"/>
            </a:pPr>
            <a:r>
              <a:rPr lang="en-US" altLang="ja-JP" sz="1400" dirty="0">
                <a:solidFill>
                  <a:schemeClr val="accent5">
                    <a:lumMod val="75000"/>
                  </a:schemeClr>
                </a:solidFill>
              </a:rPr>
              <a:t>Gen2 commands to pointing the telescope to the field center</a:t>
            </a:r>
            <a:endParaRPr lang="en-US" altLang="ja-JP" sz="1400" dirty="0"/>
          </a:p>
          <a:p>
            <a:pPr marL="1257300" lvl="2" indent="-342900">
              <a:buFont typeface="+mj-lt"/>
              <a:buAutoNum type="arabicPeriod"/>
            </a:pPr>
            <a:r>
              <a:rPr kumimoji="1" lang="en-US" altLang="ja-JP" sz="1400" dirty="0"/>
              <a:t>Guiding software to send image/error signal to the telescope</a:t>
            </a:r>
          </a:p>
          <a:p>
            <a:pPr marL="1257300" lvl="2" indent="-342900">
              <a:buFont typeface="+mj-lt"/>
              <a:buAutoNum type="arabicPeriod"/>
            </a:pPr>
            <a:r>
              <a:rPr lang="en-US" altLang="ja-JP" sz="1400" dirty="0"/>
              <a:t>Gen2 commands for field acquisition and tun on/off guiding</a:t>
            </a:r>
          </a:p>
          <a:p>
            <a:endParaRPr lang="en-US" altLang="ja-JP" sz="1400" dirty="0"/>
          </a:p>
          <a:p>
            <a:pPr marL="800100" lvl="1" indent="-342900">
              <a:buFont typeface="+mj-lt"/>
              <a:buAutoNum type="arabicPeriod"/>
            </a:pPr>
            <a:endParaRPr lang="en-US" altLang="ja-JP" sz="1400" dirty="0"/>
          </a:p>
        </p:txBody>
      </p:sp>
    </p:spTree>
    <p:extLst>
      <p:ext uri="{BB962C8B-B14F-4D97-AF65-F5344CB8AC3E}">
        <p14:creationId xmlns:p14="http://schemas.microsoft.com/office/powerpoint/2010/main" val="1789611529"/>
      </p:ext>
    </p:extLst>
  </p:cSld>
  <p:clrMapOvr>
    <a:masterClrMapping/>
  </p:clrMapOvr>
</p:sld>
</file>

<file path=ppt/theme/theme1.xml><?xml version="1.0" encoding="utf-8"?>
<a:theme xmlns:a="http://schemas.openxmlformats.org/drawingml/2006/main" name="Subaru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ubaru">
      <a:majorFont>
        <a:latin typeface="UD デジタル 教科書体 NP-B"/>
        <a:ea typeface="UD デジタル 教科書体 NP-B"/>
        <a:cs typeface=""/>
      </a:majorFont>
      <a:minorFont>
        <a:latin typeface="UD デジタル 教科書体 NP-R"/>
        <a:ea typeface="UD デジタル 教科書体 NP-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baru2" id="{4FA20E97-53B1-4D16-B4F0-537C9CE7DAD2}" vid="{6A461BDC-AEFD-4EB1-B228-BB8717759A22}"/>
    </a:ext>
  </a:extLst>
</a:theme>
</file>

<file path=docProps/app.xml><?xml version="1.0" encoding="utf-8"?>
<Properties xmlns="http://schemas.openxmlformats.org/officeDocument/2006/extended-properties" xmlns:vt="http://schemas.openxmlformats.org/officeDocument/2006/docPropsVTypes">
  <Template>Subaru2</Template>
  <TotalTime>282422</TotalTime>
  <Words>10433</Words>
  <Application>Microsoft Office PowerPoint</Application>
  <PresentationFormat>ワイド画面</PresentationFormat>
  <Paragraphs>1493</Paragraphs>
  <Slides>45</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UD デジタル 教科書体 NK-R</vt:lpstr>
      <vt:lpstr>UD デジタル 教科書体 NP-R</vt:lpstr>
      <vt:lpstr>Arial</vt:lpstr>
      <vt:lpstr>Courier New</vt:lpstr>
      <vt:lpstr>Subaru2</vt:lpstr>
      <vt:lpstr>Gen2 Commands for PFS Engineering First Light</vt:lpstr>
      <vt:lpstr>Abstract</vt:lpstr>
      <vt:lpstr>Engineering items and required functions</vt:lpstr>
      <vt:lpstr>Process overview</vt:lpstr>
      <vt:lpstr>Process overview: P-6 AG camera validation</vt:lpstr>
      <vt:lpstr>Process overview: P-6 AG camera validation</vt:lpstr>
      <vt:lpstr>Process overview: P-6 AG camera validation</vt:lpstr>
      <vt:lpstr>Process overview: P-6 AG camera validation</vt:lpstr>
      <vt:lpstr>Process overview: P-6 AG camera validation</vt:lpstr>
      <vt:lpstr>Process overview: P-7 POpt2 alignment</vt:lpstr>
      <vt:lpstr>Process overview: P-8 PFI-MCS relation</vt:lpstr>
      <vt:lpstr>Process overview: P-9 TPA</vt:lpstr>
      <vt:lpstr>Process overview: A-2 Spot measurement</vt:lpstr>
      <vt:lpstr>Process overview: A-2 Spectra Acquisition</vt:lpstr>
      <vt:lpstr>Functions to be developed</vt:lpstr>
      <vt:lpstr>Functions to be developed</vt:lpstr>
      <vt:lpstr>Functions to be developed</vt:lpstr>
      <vt:lpstr>Other possible necessary commands</vt:lpstr>
      <vt:lpstr>Command design for each required function</vt:lpstr>
      <vt:lpstr>Basic strategy of Gen2 command design for PFS</vt:lpstr>
      <vt:lpstr>Function ID 1: SetupField.sk</vt:lpstr>
      <vt:lpstr>Function ID 1: SetupField.sk</vt:lpstr>
      <vt:lpstr>Function ID 1: SetupField.sk</vt:lpstr>
      <vt:lpstr>Function ID 2: PFS_POPT2_MOVE2.sk</vt:lpstr>
      <vt:lpstr>Function ID 2: PFS_POPT2_MOVE2.sk</vt:lpstr>
      <vt:lpstr>Function ID 2: M2_SETUP.sk</vt:lpstr>
      <vt:lpstr>Function ID 2: M2_SETUP.sk</vt:lpstr>
      <vt:lpstr>Function ID 3: SetRotator.sk</vt:lpstr>
      <vt:lpstr>Function ID 3: SetRotator.sk</vt:lpstr>
      <vt:lpstr>Function ID 4: AGEXP.sk</vt:lpstr>
      <vt:lpstr>Function ID 4: Agexp.sk</vt:lpstr>
      <vt:lpstr>Function ID 5: PFS_AGFOCUS.sk</vt:lpstr>
      <vt:lpstr>Function ID 5: AGFocus.sk</vt:lpstr>
      <vt:lpstr>Function ID 6: PFS_STARTAG.sk</vt:lpstr>
      <vt:lpstr>Function ID 6: PFS_STARTAG.sk</vt:lpstr>
      <vt:lpstr>Function ID 7: AGON.sk, AGOFF.sk, AGRECONF.sk</vt:lpstr>
      <vt:lpstr>Function ID 7: AGON.sk, AGOFF.sk, AGRECONF.sk</vt:lpstr>
      <vt:lpstr>Function ID 7: AGON.sk, AGOFF.sk, AGRECONF.sk</vt:lpstr>
      <vt:lpstr>Function ID 7: AGON.sk, AGOFF.sk, AGRECONF.sk</vt:lpstr>
      <vt:lpstr>Function ID 8: PFS_MCS_MULTI_EXP2.sk</vt:lpstr>
      <vt:lpstr>PowerPoint プレゼンテーション</vt:lpstr>
      <vt:lpstr>Function ID 9: PFS_FIBRE_LIGHT.sk</vt:lpstr>
      <vt:lpstr>Function ID 9: PFS_FIBRE_LIGHT.sk</vt:lpstr>
      <vt:lpstr>Function ID 10: PFS_SPS_EXPOSURE.sk</vt:lpstr>
      <vt:lpstr>Function ID 10: PFS_SPS_EXPOSURE.sk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Gen2 Command List for PFS Engineering First Light</dc:title>
  <dc:creator>Shintaro Koshida</dc:creator>
  <cp:lastModifiedBy>Shintaro Koshida</cp:lastModifiedBy>
  <cp:revision>263</cp:revision>
  <dcterms:created xsi:type="dcterms:W3CDTF">2020-04-24T03:46:08Z</dcterms:created>
  <dcterms:modified xsi:type="dcterms:W3CDTF">2021-10-28T03:03:39Z</dcterms:modified>
</cp:coreProperties>
</file>