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120" y="-3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0DEA2EA5-98A4-6840-A9BC-6D5B694291FF}" type="datetimeFigureOut">
              <a:rPr kumimoji="1" lang="ja-JP" altLang="en-US" smtClean="0"/>
              <a:t>13/09/22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7DD347-4B99-CE49-9C7B-38E99CDB1244}" type="slidenum">
              <a:rPr kumimoji="1" lang="ja-JP" altLang="en-US" smtClean="0"/>
              <a:t>‹#›</a:t>
            </a:fld>
            <a:endParaRPr kumimoji="1" lang="ja-JP" altLang="en-US"/>
          </a:p>
        </p:txBody>
      </p:sp>
    </p:spTree>
    <p:extLst>
      <p:ext uri="{BB962C8B-B14F-4D97-AF65-F5344CB8AC3E}">
        <p14:creationId xmlns:p14="http://schemas.microsoft.com/office/powerpoint/2010/main" val="2313541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DEA2EA5-98A4-6840-A9BC-6D5B694291FF}" type="datetimeFigureOut">
              <a:rPr kumimoji="1" lang="ja-JP" altLang="en-US" smtClean="0"/>
              <a:t>13/09/22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7DD347-4B99-CE49-9C7B-38E99CDB1244}" type="slidenum">
              <a:rPr kumimoji="1" lang="ja-JP" altLang="en-US" smtClean="0"/>
              <a:t>‹#›</a:t>
            </a:fld>
            <a:endParaRPr kumimoji="1" lang="ja-JP" altLang="en-US"/>
          </a:p>
        </p:txBody>
      </p:sp>
    </p:spTree>
    <p:extLst>
      <p:ext uri="{BB962C8B-B14F-4D97-AF65-F5344CB8AC3E}">
        <p14:creationId xmlns:p14="http://schemas.microsoft.com/office/powerpoint/2010/main" val="122915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DEA2EA5-98A4-6840-A9BC-6D5B694291FF}" type="datetimeFigureOut">
              <a:rPr kumimoji="1" lang="ja-JP" altLang="en-US" smtClean="0"/>
              <a:t>13/09/22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7DD347-4B99-CE49-9C7B-38E99CDB1244}" type="slidenum">
              <a:rPr kumimoji="1" lang="ja-JP" altLang="en-US" smtClean="0"/>
              <a:t>‹#›</a:t>
            </a:fld>
            <a:endParaRPr kumimoji="1" lang="ja-JP" altLang="en-US"/>
          </a:p>
        </p:txBody>
      </p:sp>
    </p:spTree>
    <p:extLst>
      <p:ext uri="{BB962C8B-B14F-4D97-AF65-F5344CB8AC3E}">
        <p14:creationId xmlns:p14="http://schemas.microsoft.com/office/powerpoint/2010/main" val="3484652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DEA2EA5-98A4-6840-A9BC-6D5B694291FF}" type="datetimeFigureOut">
              <a:rPr kumimoji="1" lang="ja-JP" altLang="en-US" smtClean="0"/>
              <a:t>13/09/22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7DD347-4B99-CE49-9C7B-38E99CDB1244}" type="slidenum">
              <a:rPr kumimoji="1" lang="ja-JP" altLang="en-US" smtClean="0"/>
              <a:t>‹#›</a:t>
            </a:fld>
            <a:endParaRPr kumimoji="1" lang="ja-JP" altLang="en-US"/>
          </a:p>
        </p:txBody>
      </p:sp>
    </p:spTree>
    <p:extLst>
      <p:ext uri="{BB962C8B-B14F-4D97-AF65-F5344CB8AC3E}">
        <p14:creationId xmlns:p14="http://schemas.microsoft.com/office/powerpoint/2010/main" val="3863288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0DEA2EA5-98A4-6840-A9BC-6D5B694291FF}" type="datetimeFigureOut">
              <a:rPr kumimoji="1" lang="ja-JP" altLang="en-US" smtClean="0"/>
              <a:t>13/09/22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7DD347-4B99-CE49-9C7B-38E99CDB1244}" type="slidenum">
              <a:rPr kumimoji="1" lang="ja-JP" altLang="en-US" smtClean="0"/>
              <a:t>‹#›</a:t>
            </a:fld>
            <a:endParaRPr kumimoji="1" lang="ja-JP" altLang="en-US"/>
          </a:p>
        </p:txBody>
      </p:sp>
    </p:spTree>
    <p:extLst>
      <p:ext uri="{BB962C8B-B14F-4D97-AF65-F5344CB8AC3E}">
        <p14:creationId xmlns:p14="http://schemas.microsoft.com/office/powerpoint/2010/main" val="3075574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0DEA2EA5-98A4-6840-A9BC-6D5B694291FF}" type="datetimeFigureOut">
              <a:rPr kumimoji="1" lang="ja-JP" altLang="en-US" smtClean="0"/>
              <a:t>13/09/22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7DD347-4B99-CE49-9C7B-38E99CDB1244}" type="slidenum">
              <a:rPr kumimoji="1" lang="ja-JP" altLang="en-US" smtClean="0"/>
              <a:t>‹#›</a:t>
            </a:fld>
            <a:endParaRPr kumimoji="1" lang="ja-JP" altLang="en-US"/>
          </a:p>
        </p:txBody>
      </p:sp>
    </p:spTree>
    <p:extLst>
      <p:ext uri="{BB962C8B-B14F-4D97-AF65-F5344CB8AC3E}">
        <p14:creationId xmlns:p14="http://schemas.microsoft.com/office/powerpoint/2010/main" val="522216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DEA2EA5-98A4-6840-A9BC-6D5B694291FF}" type="datetimeFigureOut">
              <a:rPr kumimoji="1" lang="ja-JP" altLang="en-US" smtClean="0"/>
              <a:t>13/09/22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A7DD347-4B99-CE49-9C7B-38E99CDB1244}" type="slidenum">
              <a:rPr kumimoji="1" lang="ja-JP" altLang="en-US" smtClean="0"/>
              <a:t>‹#›</a:t>
            </a:fld>
            <a:endParaRPr kumimoji="1" lang="ja-JP" altLang="en-US"/>
          </a:p>
        </p:txBody>
      </p:sp>
    </p:spTree>
    <p:extLst>
      <p:ext uri="{BB962C8B-B14F-4D97-AF65-F5344CB8AC3E}">
        <p14:creationId xmlns:p14="http://schemas.microsoft.com/office/powerpoint/2010/main" val="1195964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0DEA2EA5-98A4-6840-A9BC-6D5B694291FF}" type="datetimeFigureOut">
              <a:rPr kumimoji="1" lang="ja-JP" altLang="en-US" smtClean="0"/>
              <a:t>13/09/22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A7DD347-4B99-CE49-9C7B-38E99CDB1244}" type="slidenum">
              <a:rPr kumimoji="1" lang="ja-JP" altLang="en-US" smtClean="0"/>
              <a:t>‹#›</a:t>
            </a:fld>
            <a:endParaRPr kumimoji="1" lang="ja-JP" altLang="en-US"/>
          </a:p>
        </p:txBody>
      </p:sp>
    </p:spTree>
    <p:extLst>
      <p:ext uri="{BB962C8B-B14F-4D97-AF65-F5344CB8AC3E}">
        <p14:creationId xmlns:p14="http://schemas.microsoft.com/office/powerpoint/2010/main" val="3413028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DEA2EA5-98A4-6840-A9BC-6D5B694291FF}" type="datetimeFigureOut">
              <a:rPr kumimoji="1" lang="ja-JP" altLang="en-US" smtClean="0"/>
              <a:t>13/09/22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A7DD347-4B99-CE49-9C7B-38E99CDB1244}" type="slidenum">
              <a:rPr kumimoji="1" lang="ja-JP" altLang="en-US" smtClean="0"/>
              <a:t>‹#›</a:t>
            </a:fld>
            <a:endParaRPr kumimoji="1" lang="ja-JP" altLang="en-US"/>
          </a:p>
        </p:txBody>
      </p:sp>
    </p:spTree>
    <p:extLst>
      <p:ext uri="{BB962C8B-B14F-4D97-AF65-F5344CB8AC3E}">
        <p14:creationId xmlns:p14="http://schemas.microsoft.com/office/powerpoint/2010/main" val="1542769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DEA2EA5-98A4-6840-A9BC-6D5B694291FF}" type="datetimeFigureOut">
              <a:rPr kumimoji="1" lang="ja-JP" altLang="en-US" smtClean="0"/>
              <a:t>13/09/22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7DD347-4B99-CE49-9C7B-38E99CDB1244}" type="slidenum">
              <a:rPr kumimoji="1" lang="ja-JP" altLang="en-US" smtClean="0"/>
              <a:t>‹#›</a:t>
            </a:fld>
            <a:endParaRPr kumimoji="1" lang="ja-JP" altLang="en-US"/>
          </a:p>
        </p:txBody>
      </p:sp>
    </p:spTree>
    <p:extLst>
      <p:ext uri="{BB962C8B-B14F-4D97-AF65-F5344CB8AC3E}">
        <p14:creationId xmlns:p14="http://schemas.microsoft.com/office/powerpoint/2010/main" val="2014998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DEA2EA5-98A4-6840-A9BC-6D5B694291FF}" type="datetimeFigureOut">
              <a:rPr kumimoji="1" lang="ja-JP" altLang="en-US" smtClean="0"/>
              <a:t>13/09/22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7DD347-4B99-CE49-9C7B-38E99CDB1244}" type="slidenum">
              <a:rPr kumimoji="1" lang="ja-JP" altLang="en-US" smtClean="0"/>
              <a:t>‹#›</a:t>
            </a:fld>
            <a:endParaRPr kumimoji="1" lang="ja-JP" altLang="en-US"/>
          </a:p>
        </p:txBody>
      </p:sp>
    </p:spTree>
    <p:extLst>
      <p:ext uri="{BB962C8B-B14F-4D97-AF65-F5344CB8AC3E}">
        <p14:creationId xmlns:p14="http://schemas.microsoft.com/office/powerpoint/2010/main" val="33491880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EA2EA5-98A4-6840-A9BC-6D5B694291FF}" type="datetimeFigureOut">
              <a:rPr kumimoji="1" lang="ja-JP" altLang="en-US" smtClean="0"/>
              <a:t>13/09/22</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DD347-4B99-CE49-9C7B-38E99CDB1244}" type="slidenum">
              <a:rPr kumimoji="1" lang="ja-JP" altLang="en-US" smtClean="0"/>
              <a:t>‹#›</a:t>
            </a:fld>
            <a:endParaRPr kumimoji="1" lang="ja-JP" altLang="en-US"/>
          </a:p>
        </p:txBody>
      </p:sp>
    </p:spTree>
    <p:extLst>
      <p:ext uri="{BB962C8B-B14F-4D97-AF65-F5344CB8AC3E}">
        <p14:creationId xmlns:p14="http://schemas.microsoft.com/office/powerpoint/2010/main" val="3620280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ゼロからはじめるプログラミング講座</a:t>
            </a:r>
            <a:r>
              <a:rPr kumimoji="1" lang="en-US" altLang="ja-JP" dirty="0" smtClean="0"/>
              <a:t>(Perl) #2 @</a:t>
            </a:r>
            <a:r>
              <a:rPr kumimoji="1" lang="ja-JP" altLang="en-US" dirty="0" smtClean="0"/>
              <a:t>越谷</a:t>
            </a:r>
            <a:r>
              <a:rPr kumimoji="1" lang="en-US" altLang="ja-JP" dirty="0" smtClean="0"/>
              <a:t> </a:t>
            </a:r>
            <a:r>
              <a:rPr kumimoji="1" lang="ja-JP" altLang="en-US" dirty="0" smtClean="0"/>
              <a:t>講義ノート</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983504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a:bodyPr>
          <a:lstStyle/>
          <a:p>
            <a:pPr marL="0" indent="0">
              <a:buNone/>
            </a:pPr>
            <a:r>
              <a:rPr lang="ja-JP" altLang="en-US" sz="2800" dirty="0"/>
              <a:t>表示するのは、</a:t>
            </a:r>
          </a:p>
          <a:p>
            <a:pPr marL="0" indent="0">
              <a:buNone/>
            </a:pPr>
            <a:endParaRPr lang="ja-JP" altLang="en-US" sz="2800" dirty="0"/>
          </a:p>
          <a:p>
            <a:pPr marL="400050" lvl="1" indent="0">
              <a:buNone/>
            </a:pPr>
            <a:r>
              <a:rPr lang="en-US" altLang="ja-JP" dirty="0"/>
              <a:t>print "$eras[0] ¥n"; # </a:t>
            </a:r>
            <a:r>
              <a:rPr lang="ja-JP" altLang="en-US" dirty="0"/>
              <a:t>明治</a:t>
            </a:r>
          </a:p>
          <a:p>
            <a:pPr marL="400050" lvl="1" indent="0">
              <a:buNone/>
            </a:pPr>
            <a:r>
              <a:rPr lang="en-US" altLang="ja-JP" dirty="0"/>
              <a:t>print "$eras[1] ¥n"; # </a:t>
            </a:r>
            <a:r>
              <a:rPr lang="ja-JP" altLang="en-US" dirty="0"/>
              <a:t>大正</a:t>
            </a:r>
          </a:p>
          <a:p>
            <a:pPr marL="400050" lvl="1" indent="0">
              <a:buNone/>
            </a:pPr>
            <a:r>
              <a:rPr lang="en-US" altLang="ja-JP" dirty="0"/>
              <a:t>print "$eras[2] ¥n"; # </a:t>
            </a:r>
            <a:r>
              <a:rPr lang="ja-JP" altLang="en-US" dirty="0"/>
              <a:t>昭和</a:t>
            </a:r>
          </a:p>
          <a:p>
            <a:pPr marL="400050" lvl="1" indent="0">
              <a:buNone/>
            </a:pPr>
            <a:r>
              <a:rPr lang="en-US" altLang="ja-JP" dirty="0"/>
              <a:t>print "$eras[3] ¥n"; # </a:t>
            </a:r>
            <a:r>
              <a:rPr lang="ja-JP" altLang="en-US" dirty="0" smtClean="0"/>
              <a:t>平成</a:t>
            </a:r>
            <a:endParaRPr lang="en-US" altLang="ja-JP" dirty="0" smtClean="0"/>
          </a:p>
          <a:p>
            <a:pPr marL="400050" lvl="1" indent="0">
              <a:buNone/>
            </a:pPr>
            <a:endParaRPr lang="ja-JP" altLang="en-US" dirty="0"/>
          </a:p>
          <a:p>
            <a:pPr marL="0" indent="0">
              <a:buNone/>
            </a:pPr>
            <a:r>
              <a:rPr lang="ja-JP" altLang="en-US" sz="2800" dirty="0"/>
              <a:t>とやればいいけど、もっとたくさんの要素数になったら大変。どうする？</a:t>
            </a:r>
            <a:r>
              <a:rPr lang="en-US" altLang="ja-JP" sz="2800" dirty="0"/>
              <a:t>→</a:t>
            </a:r>
            <a:r>
              <a:rPr lang="ja-JP" altLang="en-US" sz="2800" dirty="0"/>
              <a:t>ループを使おう</a:t>
            </a:r>
            <a:endParaRPr kumimoji="1" lang="ja-JP" altLang="en-US" sz="2800" dirty="0"/>
          </a:p>
        </p:txBody>
      </p:sp>
    </p:spTree>
    <p:extLst>
      <p:ext uri="{BB962C8B-B14F-4D97-AF65-F5344CB8AC3E}">
        <p14:creationId xmlns:p14="http://schemas.microsoft.com/office/powerpoint/2010/main" val="3730953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for</a:t>
            </a:r>
            <a:r>
              <a:rPr kumimoji="1" lang="ja-JP" altLang="en-US" dirty="0" smtClean="0"/>
              <a:t>文</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2800" dirty="0" smtClean="0"/>
              <a:t>C</a:t>
            </a:r>
            <a:r>
              <a:rPr kumimoji="1" lang="ja-JP" altLang="en-US" sz="2800" dirty="0" smtClean="0"/>
              <a:t>言語っぽい書き方</a:t>
            </a:r>
            <a:endParaRPr kumimoji="1" lang="en-US" altLang="ja-JP" sz="2800" dirty="0" smtClean="0"/>
          </a:p>
          <a:p>
            <a:endParaRPr kumimoji="1" lang="en-US" altLang="ja-JP" sz="2800" dirty="0" smtClean="0"/>
          </a:p>
          <a:p>
            <a:pPr marL="0" indent="0">
              <a:buNone/>
            </a:pPr>
            <a:r>
              <a:rPr lang="en-US" altLang="ja-JP" sz="2800" dirty="0"/>
              <a:t>#    </a:t>
            </a:r>
            <a:r>
              <a:rPr lang="ja-JP" altLang="en-US" sz="2800" dirty="0"/>
              <a:t>はじめ おわり </a:t>
            </a:r>
            <a:r>
              <a:rPr lang="en-US" altLang="ja-JP" sz="2800" dirty="0"/>
              <a:t>1</a:t>
            </a:r>
            <a:r>
              <a:rPr lang="ja-JP" altLang="en-US" sz="2800" dirty="0"/>
              <a:t>ステップ進んだら</a:t>
            </a:r>
          </a:p>
          <a:p>
            <a:pPr marL="0" indent="0">
              <a:buNone/>
            </a:pPr>
            <a:r>
              <a:rPr lang="en-US" altLang="ja-JP" sz="2800" dirty="0"/>
              <a:t>for ( $</a:t>
            </a:r>
            <a:r>
              <a:rPr lang="en-US" altLang="ja-JP" sz="2800" dirty="0" err="1"/>
              <a:t>i</a:t>
            </a:r>
            <a:r>
              <a:rPr lang="en-US" altLang="ja-JP" sz="2800" dirty="0"/>
              <a:t> = 0; $</a:t>
            </a:r>
            <a:r>
              <a:rPr lang="en-US" altLang="ja-JP" sz="2800" dirty="0" err="1"/>
              <a:t>i</a:t>
            </a:r>
            <a:r>
              <a:rPr lang="en-US" altLang="ja-JP" sz="2800" dirty="0"/>
              <a:t> &lt; 4; $</a:t>
            </a:r>
            <a:r>
              <a:rPr lang="en-US" altLang="ja-JP" sz="2800" dirty="0" err="1"/>
              <a:t>i</a:t>
            </a:r>
            <a:r>
              <a:rPr lang="en-US" altLang="ja-JP" sz="2800" dirty="0"/>
              <a:t>++ ){</a:t>
            </a:r>
          </a:p>
          <a:p>
            <a:pPr marL="0" indent="0">
              <a:buNone/>
            </a:pPr>
            <a:r>
              <a:rPr lang="en-US" altLang="ja-JP" sz="2800" dirty="0"/>
              <a:t>    print " $eras[ $</a:t>
            </a:r>
            <a:r>
              <a:rPr lang="en-US" altLang="ja-JP" sz="2800" dirty="0" err="1"/>
              <a:t>i</a:t>
            </a:r>
            <a:r>
              <a:rPr lang="en-US" altLang="ja-JP" sz="2800" dirty="0"/>
              <a:t> ] ¥n ";</a:t>
            </a:r>
          </a:p>
          <a:p>
            <a:pPr marL="0" indent="0">
              <a:buNone/>
            </a:pPr>
            <a:r>
              <a:rPr lang="en-US" altLang="ja-JP" sz="2800" dirty="0"/>
              <a:t>}</a:t>
            </a:r>
          </a:p>
          <a:p>
            <a:pPr marL="0" indent="0">
              <a:buNone/>
            </a:pPr>
            <a:endParaRPr lang="en-US" altLang="ja-JP" sz="2800" dirty="0"/>
          </a:p>
          <a:p>
            <a:pPr marL="0" indent="0">
              <a:buNone/>
            </a:pPr>
            <a:r>
              <a:rPr lang="en-US" altLang="ja-JP" sz="2800" dirty="0"/>
              <a:t>for ( </a:t>
            </a:r>
            <a:r>
              <a:rPr lang="ja-JP" altLang="en-US" sz="2800" dirty="0"/>
              <a:t>条件式 </a:t>
            </a:r>
            <a:r>
              <a:rPr lang="en-US" altLang="ja-JP" sz="2800" dirty="0"/>
              <a:t>){</a:t>
            </a:r>
          </a:p>
          <a:p>
            <a:pPr marL="0" indent="0">
              <a:buNone/>
            </a:pPr>
            <a:r>
              <a:rPr lang="ja-JP" altLang="en-US" sz="2800" dirty="0"/>
              <a:t>　ループ１回の処理内容</a:t>
            </a:r>
          </a:p>
          <a:p>
            <a:pPr marL="0" indent="0">
              <a:buNone/>
            </a:pPr>
            <a:r>
              <a:rPr lang="en-US" altLang="ja-JP" sz="2800" dirty="0"/>
              <a:t>}</a:t>
            </a:r>
          </a:p>
          <a:p>
            <a:endParaRPr kumimoji="1" lang="ja-JP" altLang="en-US" dirty="0"/>
          </a:p>
        </p:txBody>
      </p:sp>
    </p:spTree>
    <p:extLst>
      <p:ext uri="{BB962C8B-B14F-4D97-AF65-F5344CB8AC3E}">
        <p14:creationId xmlns:p14="http://schemas.microsoft.com/office/powerpoint/2010/main" val="2058137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pPr marL="0" indent="0">
              <a:buNone/>
            </a:pPr>
            <a:r>
              <a:rPr lang="ja-JP" altLang="en-US" dirty="0"/>
              <a:t>最初の </a:t>
            </a:r>
            <a:r>
              <a:rPr lang="en-US" altLang="ja-JP" dirty="0"/>
              <a:t>$</a:t>
            </a:r>
            <a:r>
              <a:rPr lang="en-US" altLang="ja-JP" dirty="0" err="1"/>
              <a:t>i</a:t>
            </a:r>
            <a:r>
              <a:rPr lang="en-US" altLang="ja-JP" dirty="0"/>
              <a:t> = 0 </a:t>
            </a:r>
            <a:r>
              <a:rPr lang="ja-JP" altLang="en-US" dirty="0"/>
              <a:t>は、</a:t>
            </a:r>
            <a:r>
              <a:rPr lang="en-US" altLang="ja-JP" dirty="0"/>
              <a:t>$</a:t>
            </a:r>
            <a:r>
              <a:rPr lang="en-US" altLang="ja-JP" dirty="0" err="1"/>
              <a:t>i</a:t>
            </a:r>
            <a:r>
              <a:rPr lang="en-US" altLang="ja-JP" dirty="0"/>
              <a:t> </a:t>
            </a:r>
            <a:r>
              <a:rPr lang="ja-JP" altLang="en-US" dirty="0"/>
              <a:t>という変数を </a:t>
            </a:r>
            <a:r>
              <a:rPr lang="en-US" altLang="ja-JP" dirty="0"/>
              <a:t>0 </a:t>
            </a:r>
            <a:r>
              <a:rPr lang="ja-JP" altLang="en-US" dirty="0"/>
              <a:t>という値にしていて、初期化の意味合い。２番目は、このループが継続される条件を示していて、この場合だと、</a:t>
            </a:r>
            <a:r>
              <a:rPr lang="en-US" altLang="ja-JP" dirty="0"/>
              <a:t>4</a:t>
            </a:r>
            <a:r>
              <a:rPr lang="ja-JP" altLang="en-US" dirty="0"/>
              <a:t>より小さければ続行。３番めの </a:t>
            </a:r>
            <a:r>
              <a:rPr lang="en-US" altLang="ja-JP" dirty="0"/>
              <a:t>$</a:t>
            </a:r>
            <a:r>
              <a:rPr lang="en-US" altLang="ja-JP" dirty="0" err="1"/>
              <a:t>i</a:t>
            </a:r>
            <a:r>
              <a:rPr lang="en-US" altLang="ja-JP" dirty="0"/>
              <a:t>++ </a:t>
            </a:r>
            <a:r>
              <a:rPr lang="ja-JP" altLang="en-US" dirty="0"/>
              <a:t>は </a:t>
            </a:r>
            <a:r>
              <a:rPr lang="en-US" altLang="ja-JP" dirty="0"/>
              <a:t>$</a:t>
            </a:r>
            <a:r>
              <a:rPr lang="en-US" altLang="ja-JP" dirty="0" err="1"/>
              <a:t>i</a:t>
            </a:r>
            <a:r>
              <a:rPr lang="en-US" altLang="ja-JP" dirty="0"/>
              <a:t> </a:t>
            </a:r>
            <a:r>
              <a:rPr lang="ja-JP" altLang="en-US" dirty="0"/>
              <a:t>を１増やすという意味。ちなみに、</a:t>
            </a:r>
            <a:r>
              <a:rPr lang="en-US" altLang="ja-JP" dirty="0"/>
              <a:t>$-- </a:t>
            </a:r>
            <a:r>
              <a:rPr lang="ja-JP" altLang="en-US" dirty="0"/>
              <a:t>は１減らす。</a:t>
            </a:r>
            <a:endParaRPr kumimoji="1" lang="ja-JP" altLang="en-US" dirty="0"/>
          </a:p>
        </p:txBody>
      </p:sp>
    </p:spTree>
    <p:extLst>
      <p:ext uri="{BB962C8B-B14F-4D97-AF65-F5344CB8AC3E}">
        <p14:creationId xmlns:p14="http://schemas.microsoft.com/office/powerpoint/2010/main" val="3005703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a:xfrm>
            <a:off x="457200" y="851925"/>
            <a:ext cx="8229600" cy="5274239"/>
          </a:xfrm>
        </p:spPr>
        <p:txBody>
          <a:bodyPr>
            <a:noAutofit/>
          </a:bodyPr>
          <a:lstStyle/>
          <a:p>
            <a:pPr marL="0" indent="0">
              <a:buNone/>
            </a:pPr>
            <a:r>
              <a:rPr lang="ja-JP" altLang="en-US" sz="2000" dirty="0"/>
              <a:t>このループを日本語にしてみると、</a:t>
            </a:r>
          </a:p>
          <a:p>
            <a:pPr marL="400050" lvl="1" indent="0">
              <a:buNone/>
            </a:pPr>
            <a:endParaRPr lang="ja-JP" altLang="en-US" sz="2000" dirty="0"/>
          </a:p>
          <a:p>
            <a:pPr marL="400050" lvl="1" indent="0">
              <a:buNone/>
            </a:pPr>
            <a:r>
              <a:rPr lang="ja-JP" altLang="en-US" sz="2000" dirty="0"/>
              <a:t>最初は </a:t>
            </a:r>
            <a:r>
              <a:rPr lang="en-US" altLang="ja-JP" sz="2000" dirty="0"/>
              <a:t>$</a:t>
            </a:r>
            <a:r>
              <a:rPr lang="en-US" altLang="ja-JP" sz="2000" dirty="0" err="1"/>
              <a:t>i</a:t>
            </a:r>
            <a:r>
              <a:rPr lang="en-US" altLang="ja-JP" sz="2000" dirty="0"/>
              <a:t> </a:t>
            </a:r>
            <a:r>
              <a:rPr lang="ja-JP" altLang="en-US" sz="2000" dirty="0"/>
              <a:t>は </a:t>
            </a:r>
            <a:r>
              <a:rPr lang="en-US" altLang="ja-JP" sz="2000" dirty="0"/>
              <a:t>0</a:t>
            </a:r>
          </a:p>
          <a:p>
            <a:pPr marL="400050" lvl="1" indent="0">
              <a:buNone/>
            </a:pPr>
            <a:r>
              <a:rPr lang="en-US" altLang="ja-JP" sz="2000" dirty="0"/>
              <a:t>$</a:t>
            </a:r>
            <a:r>
              <a:rPr lang="en-US" altLang="ja-JP" sz="2000" dirty="0" err="1"/>
              <a:t>i</a:t>
            </a:r>
            <a:r>
              <a:rPr lang="en-US" altLang="ja-JP" sz="2000" dirty="0"/>
              <a:t> </a:t>
            </a:r>
            <a:r>
              <a:rPr lang="ja-JP" altLang="en-US" sz="2000" dirty="0"/>
              <a:t>は </a:t>
            </a:r>
            <a:r>
              <a:rPr lang="en-US" altLang="ja-JP" sz="2000" dirty="0"/>
              <a:t>4</a:t>
            </a:r>
            <a:r>
              <a:rPr lang="ja-JP" altLang="en-US" sz="2000" dirty="0"/>
              <a:t>より小さいので </a:t>
            </a:r>
            <a:r>
              <a:rPr lang="en-US" altLang="ja-JP" sz="2000" dirty="0"/>
              <a:t>{ } </a:t>
            </a:r>
            <a:r>
              <a:rPr lang="ja-JP" altLang="en-US" sz="2000" dirty="0"/>
              <a:t>の処理をする</a:t>
            </a:r>
          </a:p>
          <a:p>
            <a:pPr marL="400050" lvl="1" indent="0">
              <a:buNone/>
            </a:pPr>
            <a:r>
              <a:rPr lang="ja-JP" altLang="en-US" sz="2000" dirty="0"/>
              <a:t>終わったら </a:t>
            </a:r>
            <a:r>
              <a:rPr lang="en-US" altLang="ja-JP" sz="2000" dirty="0"/>
              <a:t>$</a:t>
            </a:r>
            <a:r>
              <a:rPr lang="en-US" altLang="ja-JP" sz="2000" dirty="0" err="1"/>
              <a:t>i</a:t>
            </a:r>
            <a:r>
              <a:rPr lang="en-US" altLang="ja-JP" sz="2000" dirty="0"/>
              <a:t> </a:t>
            </a:r>
            <a:r>
              <a:rPr lang="ja-JP" altLang="en-US" sz="2000" dirty="0"/>
              <a:t>を </a:t>
            </a:r>
            <a:r>
              <a:rPr lang="en-US" altLang="ja-JP" sz="2000" dirty="0"/>
              <a:t>1</a:t>
            </a:r>
            <a:r>
              <a:rPr lang="ja-JP" altLang="en-US" sz="2000" dirty="0"/>
              <a:t>増やす</a:t>
            </a:r>
            <a:r>
              <a:rPr lang="en-US" altLang="ja-JP" sz="2000" dirty="0"/>
              <a:t>→ $</a:t>
            </a:r>
            <a:r>
              <a:rPr lang="en-US" altLang="ja-JP" sz="2000" dirty="0" err="1"/>
              <a:t>i</a:t>
            </a:r>
            <a:r>
              <a:rPr lang="en-US" altLang="ja-JP" sz="2000" dirty="0"/>
              <a:t> </a:t>
            </a:r>
            <a:r>
              <a:rPr lang="ja-JP" altLang="en-US" sz="2000" dirty="0"/>
              <a:t>は </a:t>
            </a:r>
            <a:r>
              <a:rPr lang="en-US" altLang="ja-JP" sz="2000" dirty="0"/>
              <a:t>1 </a:t>
            </a:r>
            <a:r>
              <a:rPr lang="ja-JP" altLang="en-US" sz="2000" dirty="0"/>
              <a:t>になった！</a:t>
            </a:r>
          </a:p>
          <a:p>
            <a:pPr marL="400050" lvl="1" indent="0">
              <a:buNone/>
            </a:pPr>
            <a:r>
              <a:rPr lang="ja-JP" altLang="en-US" sz="2000" dirty="0"/>
              <a:t>ループの先頭に戻ってくる</a:t>
            </a:r>
          </a:p>
          <a:p>
            <a:pPr marL="400050" lvl="1" indent="0">
              <a:buNone/>
            </a:pPr>
            <a:r>
              <a:rPr lang="ja-JP" altLang="en-US" sz="2000" dirty="0"/>
              <a:t>いま </a:t>
            </a:r>
            <a:r>
              <a:rPr lang="en-US" altLang="ja-JP" sz="2000" dirty="0"/>
              <a:t>$</a:t>
            </a:r>
            <a:r>
              <a:rPr lang="en-US" altLang="ja-JP" sz="2000" dirty="0" err="1"/>
              <a:t>i</a:t>
            </a:r>
            <a:r>
              <a:rPr lang="en-US" altLang="ja-JP" sz="2000" dirty="0"/>
              <a:t> </a:t>
            </a:r>
            <a:r>
              <a:rPr lang="ja-JP" altLang="en-US" sz="2000" dirty="0"/>
              <a:t>は </a:t>
            </a:r>
            <a:r>
              <a:rPr lang="en-US" altLang="ja-JP" sz="2000" dirty="0"/>
              <a:t>1 </a:t>
            </a:r>
            <a:r>
              <a:rPr lang="ja-JP" altLang="en-US" sz="2000" dirty="0"/>
              <a:t>で、 </a:t>
            </a:r>
            <a:r>
              <a:rPr lang="en-US" altLang="ja-JP" sz="2000" dirty="0"/>
              <a:t>4</a:t>
            </a:r>
            <a:r>
              <a:rPr lang="ja-JP" altLang="en-US" sz="2000" dirty="0"/>
              <a:t>より小さい</a:t>
            </a:r>
            <a:r>
              <a:rPr lang="en-US" altLang="ja-JP" sz="2000" dirty="0"/>
              <a:t>→</a:t>
            </a:r>
            <a:r>
              <a:rPr lang="ja-JP" altLang="en-US" sz="2000" dirty="0"/>
              <a:t>ループ続行</a:t>
            </a:r>
          </a:p>
          <a:p>
            <a:pPr marL="400050" lvl="1" indent="0">
              <a:buNone/>
            </a:pPr>
            <a:r>
              <a:rPr lang="en-US" altLang="ja-JP" sz="2000" dirty="0"/>
              <a:t>{ } </a:t>
            </a:r>
            <a:r>
              <a:rPr lang="ja-JP" altLang="en-US" sz="2000" dirty="0"/>
              <a:t>の処理をする</a:t>
            </a:r>
          </a:p>
          <a:p>
            <a:pPr marL="400050" lvl="1" indent="0">
              <a:buNone/>
            </a:pPr>
            <a:r>
              <a:rPr lang="ja-JP" altLang="en-US" sz="2000" dirty="0"/>
              <a:t>終わったので </a:t>
            </a:r>
            <a:r>
              <a:rPr lang="en-US" altLang="ja-JP" sz="2000" dirty="0"/>
              <a:t>$</a:t>
            </a:r>
            <a:r>
              <a:rPr lang="en-US" altLang="ja-JP" sz="2000" dirty="0" err="1"/>
              <a:t>i</a:t>
            </a:r>
            <a:r>
              <a:rPr lang="en-US" altLang="ja-JP" sz="2000" dirty="0"/>
              <a:t> </a:t>
            </a:r>
            <a:r>
              <a:rPr lang="ja-JP" altLang="en-US" sz="2000" dirty="0"/>
              <a:t>を </a:t>
            </a:r>
            <a:r>
              <a:rPr lang="en-US" altLang="ja-JP" sz="2000" dirty="0"/>
              <a:t>1 </a:t>
            </a:r>
            <a:r>
              <a:rPr lang="ja-JP" altLang="en-US" sz="2000" dirty="0"/>
              <a:t>増やす</a:t>
            </a:r>
            <a:r>
              <a:rPr lang="en-US" altLang="ja-JP" sz="2000" dirty="0"/>
              <a:t>→ $</a:t>
            </a:r>
            <a:r>
              <a:rPr lang="en-US" altLang="ja-JP" sz="2000" dirty="0" err="1"/>
              <a:t>i</a:t>
            </a:r>
            <a:r>
              <a:rPr lang="en-US" altLang="ja-JP" sz="2000" dirty="0"/>
              <a:t> </a:t>
            </a:r>
            <a:r>
              <a:rPr lang="ja-JP" altLang="en-US" sz="2000" dirty="0"/>
              <a:t>は </a:t>
            </a:r>
            <a:r>
              <a:rPr lang="en-US" altLang="ja-JP" sz="2000" dirty="0"/>
              <a:t>2 </a:t>
            </a:r>
            <a:r>
              <a:rPr lang="ja-JP" altLang="en-US" sz="2000" dirty="0"/>
              <a:t>になった！</a:t>
            </a:r>
          </a:p>
          <a:p>
            <a:pPr marL="400050" lvl="1" indent="0">
              <a:buNone/>
            </a:pPr>
            <a:r>
              <a:rPr lang="ja-JP" altLang="en-US" sz="2000" dirty="0"/>
              <a:t>ループの先頭に戻ってくる</a:t>
            </a:r>
          </a:p>
          <a:p>
            <a:pPr marL="400050" lvl="1" indent="0">
              <a:buNone/>
            </a:pPr>
            <a:r>
              <a:rPr lang="ja-JP" altLang="en-US" sz="2000" dirty="0"/>
              <a:t>（中略）</a:t>
            </a:r>
          </a:p>
          <a:p>
            <a:pPr marL="400050" lvl="1" indent="0">
              <a:buNone/>
            </a:pPr>
            <a:r>
              <a:rPr lang="en-US" altLang="ja-JP" sz="2000" dirty="0"/>
              <a:t>$</a:t>
            </a:r>
            <a:r>
              <a:rPr lang="en-US" altLang="ja-JP" sz="2000" dirty="0" err="1"/>
              <a:t>i</a:t>
            </a:r>
            <a:r>
              <a:rPr lang="en-US" altLang="ja-JP" sz="2000" dirty="0"/>
              <a:t> </a:t>
            </a:r>
            <a:r>
              <a:rPr lang="ja-JP" altLang="en-US" sz="2000" dirty="0"/>
              <a:t>を </a:t>
            </a:r>
            <a:r>
              <a:rPr lang="en-US" altLang="ja-JP" sz="2000" dirty="0"/>
              <a:t>1</a:t>
            </a:r>
            <a:r>
              <a:rPr lang="ja-JP" altLang="en-US" sz="2000" dirty="0"/>
              <a:t>増やす</a:t>
            </a:r>
            <a:r>
              <a:rPr lang="en-US" altLang="ja-JP" sz="2000" dirty="0"/>
              <a:t>→ $</a:t>
            </a:r>
            <a:r>
              <a:rPr lang="en-US" altLang="ja-JP" sz="2000" dirty="0" err="1"/>
              <a:t>i</a:t>
            </a:r>
            <a:r>
              <a:rPr lang="en-US" altLang="ja-JP" sz="2000" dirty="0"/>
              <a:t> </a:t>
            </a:r>
            <a:r>
              <a:rPr lang="ja-JP" altLang="en-US" sz="2000" dirty="0"/>
              <a:t>は </a:t>
            </a:r>
            <a:r>
              <a:rPr lang="en-US" altLang="ja-JP" sz="2000" dirty="0"/>
              <a:t>4 </a:t>
            </a:r>
            <a:r>
              <a:rPr lang="ja-JP" altLang="en-US" sz="2000" dirty="0"/>
              <a:t>になった！</a:t>
            </a:r>
          </a:p>
          <a:p>
            <a:pPr marL="400050" lvl="1" indent="0">
              <a:buNone/>
            </a:pPr>
            <a:r>
              <a:rPr lang="ja-JP" altLang="en-US" sz="2000" dirty="0"/>
              <a:t>ループの先頭に戻ってくる</a:t>
            </a:r>
          </a:p>
          <a:p>
            <a:pPr marL="400050" lvl="1" indent="0">
              <a:buNone/>
            </a:pPr>
            <a:r>
              <a:rPr lang="ja-JP" altLang="en-US" sz="2000" dirty="0"/>
              <a:t>いま </a:t>
            </a:r>
            <a:r>
              <a:rPr lang="en-US" altLang="ja-JP" sz="2000" dirty="0"/>
              <a:t>$</a:t>
            </a:r>
            <a:r>
              <a:rPr lang="en-US" altLang="ja-JP" sz="2000" dirty="0" err="1"/>
              <a:t>i</a:t>
            </a:r>
            <a:r>
              <a:rPr lang="en-US" altLang="ja-JP" sz="2000" dirty="0"/>
              <a:t> </a:t>
            </a:r>
            <a:r>
              <a:rPr lang="ja-JP" altLang="en-US" sz="2000" dirty="0"/>
              <a:t>は </a:t>
            </a:r>
            <a:r>
              <a:rPr lang="en-US" altLang="ja-JP" sz="2000" dirty="0"/>
              <a:t>4 </a:t>
            </a:r>
            <a:r>
              <a:rPr lang="ja-JP" altLang="en-US" sz="2000" dirty="0"/>
              <a:t>で、 </a:t>
            </a:r>
            <a:r>
              <a:rPr lang="en-US" altLang="ja-JP" sz="2000" dirty="0"/>
              <a:t>4</a:t>
            </a:r>
            <a:r>
              <a:rPr lang="ja-JP" altLang="en-US" sz="2000" dirty="0"/>
              <a:t>より小さくない！</a:t>
            </a:r>
            <a:r>
              <a:rPr lang="en-US" altLang="ja-JP" sz="2000" dirty="0"/>
              <a:t>→</a:t>
            </a:r>
            <a:r>
              <a:rPr lang="ja-JP" altLang="en-US" sz="2000" dirty="0"/>
              <a:t>ループ</a:t>
            </a:r>
            <a:r>
              <a:rPr lang="ja-JP" altLang="en-US" sz="2000" dirty="0" smtClean="0"/>
              <a:t>終了</a:t>
            </a:r>
            <a:endParaRPr lang="en-US" altLang="ja-JP" sz="2000" dirty="0" smtClean="0"/>
          </a:p>
          <a:p>
            <a:pPr marL="400050" lvl="1" indent="0">
              <a:buNone/>
            </a:pPr>
            <a:endParaRPr lang="ja-JP" altLang="en-US" sz="2000" dirty="0"/>
          </a:p>
          <a:p>
            <a:pPr marL="0" indent="0">
              <a:buNone/>
            </a:pPr>
            <a:r>
              <a:rPr lang="ja-JP" altLang="en-US" sz="2000" dirty="0"/>
              <a:t>という感じである</a:t>
            </a:r>
            <a:endParaRPr kumimoji="1" lang="ja-JP" altLang="en-US" sz="2000" dirty="0"/>
          </a:p>
        </p:txBody>
      </p:sp>
    </p:spTree>
    <p:extLst>
      <p:ext uri="{BB962C8B-B14F-4D97-AF65-F5344CB8AC3E}">
        <p14:creationId xmlns:p14="http://schemas.microsoft.com/office/powerpoint/2010/main" val="3766474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a:bodyPr>
          <a:lstStyle/>
          <a:p>
            <a:pPr marL="0" indent="0">
              <a:buNone/>
            </a:pPr>
            <a:r>
              <a:rPr lang="en-US" altLang="ja-JP" sz="2800" dirty="0"/>
              <a:t>{ } </a:t>
            </a:r>
            <a:r>
              <a:rPr lang="ja-JP" altLang="en-US" sz="2800" dirty="0"/>
              <a:t>の中では、条件式で使った </a:t>
            </a:r>
            <a:r>
              <a:rPr lang="en-US" altLang="ja-JP" sz="2800" dirty="0"/>
              <a:t>$</a:t>
            </a:r>
            <a:r>
              <a:rPr lang="en-US" altLang="ja-JP" sz="2800" dirty="0" err="1"/>
              <a:t>i</a:t>
            </a:r>
            <a:r>
              <a:rPr lang="en-US" altLang="ja-JP" sz="2800" dirty="0"/>
              <a:t> </a:t>
            </a:r>
            <a:r>
              <a:rPr lang="ja-JP" altLang="en-US" sz="2800" dirty="0"/>
              <a:t>を使用している。</a:t>
            </a:r>
          </a:p>
          <a:p>
            <a:pPr marL="0" indent="0">
              <a:buNone/>
            </a:pPr>
            <a:endParaRPr lang="ja-JP" altLang="en-US" sz="2800" dirty="0"/>
          </a:p>
          <a:p>
            <a:pPr marL="400050" lvl="1" indent="0">
              <a:buNone/>
            </a:pPr>
            <a:r>
              <a:rPr lang="en-US" altLang="ja-JP" dirty="0"/>
              <a:t>print " $eras[ $</a:t>
            </a:r>
            <a:r>
              <a:rPr lang="en-US" altLang="ja-JP" dirty="0" err="1"/>
              <a:t>i</a:t>
            </a:r>
            <a:r>
              <a:rPr lang="en-US" altLang="ja-JP" dirty="0"/>
              <a:t> ] ¥n "</a:t>
            </a:r>
            <a:r>
              <a:rPr lang="en-US" altLang="ja-JP" dirty="0" smtClean="0"/>
              <a:t>;</a:t>
            </a:r>
          </a:p>
          <a:p>
            <a:pPr marL="0" indent="0">
              <a:buNone/>
            </a:pPr>
            <a:endParaRPr lang="en-US" altLang="ja-JP" sz="2800" dirty="0"/>
          </a:p>
          <a:p>
            <a:pPr marL="0" indent="0">
              <a:buNone/>
            </a:pPr>
            <a:r>
              <a:rPr lang="ja-JP" altLang="en-US" sz="2800" dirty="0"/>
              <a:t>これは、 </a:t>
            </a:r>
            <a:r>
              <a:rPr lang="en-US" altLang="ja-JP" sz="2800" dirty="0"/>
              <a:t>$</a:t>
            </a:r>
            <a:r>
              <a:rPr lang="en-US" altLang="ja-JP" sz="2800" dirty="0" err="1"/>
              <a:t>i</a:t>
            </a:r>
            <a:r>
              <a:rPr lang="en-US" altLang="ja-JP" sz="2800" dirty="0"/>
              <a:t> </a:t>
            </a:r>
            <a:r>
              <a:rPr lang="ja-JP" altLang="en-US" sz="2800" dirty="0"/>
              <a:t>番目の添字の要素を表示するという意味になっており、</a:t>
            </a:r>
            <a:r>
              <a:rPr lang="en-US" altLang="ja-JP" sz="2800" dirty="0"/>
              <a:t>$</a:t>
            </a:r>
            <a:r>
              <a:rPr lang="en-US" altLang="ja-JP" sz="2800" dirty="0" err="1"/>
              <a:t>i</a:t>
            </a:r>
            <a:r>
              <a:rPr lang="en-US" altLang="ja-JP" sz="2800" dirty="0"/>
              <a:t> </a:t>
            </a:r>
            <a:r>
              <a:rPr lang="ja-JP" altLang="en-US" sz="2800" dirty="0"/>
              <a:t>は１ずつ増えていくので、ループがまわるごとに１個ずつ要素が表示されていくことになる。</a:t>
            </a:r>
            <a:endParaRPr kumimoji="1" lang="ja-JP" altLang="en-US" sz="2800" dirty="0"/>
          </a:p>
        </p:txBody>
      </p:sp>
    </p:spTree>
    <p:extLst>
      <p:ext uri="{BB962C8B-B14F-4D97-AF65-F5344CB8AC3E}">
        <p14:creationId xmlns:p14="http://schemas.microsoft.com/office/powerpoint/2010/main" val="1735424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foreach</a:t>
            </a:r>
            <a:r>
              <a:rPr lang="ja-JP" altLang="en-US" dirty="0"/>
              <a:t>を使うやり方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sz="2800" dirty="0"/>
              <a:t>C</a:t>
            </a:r>
            <a:r>
              <a:rPr lang="ja-JP" altLang="en-US" sz="2800" dirty="0"/>
              <a:t>言語ライクな</a:t>
            </a:r>
            <a:r>
              <a:rPr lang="en-US" altLang="ja-JP" sz="2800" dirty="0"/>
              <a:t>for</a:t>
            </a:r>
            <a:r>
              <a:rPr lang="ja-JP" altLang="en-US" sz="2800" dirty="0"/>
              <a:t>文は、配列の添字を１個ずつずらしていくことで、 一個ずつ配列の要素を取り出していく方法だった。 この方法だと、添字（ </a:t>
            </a:r>
            <a:r>
              <a:rPr lang="en-US" altLang="ja-JP" sz="2800" dirty="0"/>
              <a:t>$</a:t>
            </a:r>
            <a:r>
              <a:rPr lang="en-US" altLang="ja-JP" sz="2800" dirty="0" err="1"/>
              <a:t>i</a:t>
            </a:r>
            <a:r>
              <a:rPr lang="en-US" altLang="ja-JP" sz="2800" dirty="0"/>
              <a:t> </a:t>
            </a:r>
            <a:r>
              <a:rPr lang="ja-JP" altLang="en-US" sz="2800" dirty="0"/>
              <a:t>）をわざわざ用意して、それを一個ずつ増やしていくという ことをしなくてはならないし、 添字の始まりはいくつで、終わりはいくつという”境界条件”について、 考えなければ書くことができない。</a:t>
            </a:r>
          </a:p>
          <a:p>
            <a:pPr marL="0" indent="0">
              <a:buNone/>
            </a:pPr>
            <a:endParaRPr lang="ja-JP" altLang="en-US" dirty="0"/>
          </a:p>
        </p:txBody>
      </p:sp>
    </p:spTree>
    <p:extLst>
      <p:ext uri="{BB962C8B-B14F-4D97-AF65-F5344CB8AC3E}">
        <p14:creationId xmlns:p14="http://schemas.microsoft.com/office/powerpoint/2010/main" val="1998759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5" name="コンテンツ プレースホルダー 4"/>
          <p:cNvSpPr>
            <a:spLocks noGrp="1"/>
          </p:cNvSpPr>
          <p:nvPr>
            <p:ph idx="1"/>
          </p:nvPr>
        </p:nvSpPr>
        <p:spPr/>
        <p:txBody>
          <a:bodyPr/>
          <a:lstStyle/>
          <a:p>
            <a:pPr marL="0" indent="0">
              <a:buNone/>
            </a:pPr>
            <a:r>
              <a:rPr lang="ja-JP" altLang="en-US" sz="2800" dirty="0"/>
              <a:t>添字を使う書き方は、慣れてしまえばどうということはないかもしれないが、 やはり煩わしいのではないか。</a:t>
            </a:r>
          </a:p>
          <a:p>
            <a:pPr marL="0" indent="0">
              <a:buNone/>
            </a:pPr>
            <a:endParaRPr lang="ja-JP" altLang="en-US" sz="2800" dirty="0"/>
          </a:p>
          <a:p>
            <a:pPr marL="0" indent="0">
              <a:buNone/>
            </a:pPr>
            <a:r>
              <a:rPr lang="ja-JP" altLang="en-US" sz="2800" dirty="0"/>
              <a:t>その煩わしさから開放される書き方が </a:t>
            </a:r>
            <a:r>
              <a:rPr lang="en-US" altLang="ja-JP" sz="2800" dirty="0" err="1"/>
              <a:t>foreach</a:t>
            </a:r>
            <a:r>
              <a:rPr lang="ja-JP" altLang="en-US" sz="2800" dirty="0"/>
              <a:t>文による書き方だ。</a:t>
            </a:r>
          </a:p>
          <a:p>
            <a:pPr marL="0" indent="0">
              <a:buNone/>
            </a:pPr>
            <a:endParaRPr lang="ja-JP" altLang="en-US" sz="2800" dirty="0"/>
          </a:p>
          <a:p>
            <a:pPr marL="0" indent="0">
              <a:buNone/>
            </a:pPr>
            <a:r>
              <a:rPr lang="ja-JP" altLang="en-US" sz="2800" dirty="0"/>
              <a:t>実は、</a:t>
            </a:r>
            <a:r>
              <a:rPr lang="en-US" altLang="ja-JP" sz="2800" dirty="0"/>
              <a:t>for</a:t>
            </a:r>
            <a:r>
              <a:rPr lang="ja-JP" altLang="en-US" sz="2800" dirty="0"/>
              <a:t>文と</a:t>
            </a:r>
            <a:r>
              <a:rPr lang="en-US" altLang="ja-JP" sz="2800" dirty="0" err="1"/>
              <a:t>foreach</a:t>
            </a:r>
            <a:r>
              <a:rPr lang="ja-JP" altLang="en-US" sz="2800" dirty="0"/>
              <a:t>文は</a:t>
            </a:r>
            <a:r>
              <a:rPr lang="en-US" altLang="ja-JP" sz="2800" dirty="0"/>
              <a:t>Perl</a:t>
            </a:r>
            <a:r>
              <a:rPr lang="ja-JP" altLang="en-US" sz="2800" dirty="0"/>
              <a:t>的には等価なので、以下のコードは</a:t>
            </a:r>
            <a:r>
              <a:rPr lang="en-US" altLang="ja-JP" sz="2800" dirty="0" err="1"/>
              <a:t>foreach</a:t>
            </a:r>
            <a:r>
              <a:rPr lang="ja-JP" altLang="en-US" sz="2800" dirty="0"/>
              <a:t>と書いてあるところを、</a:t>
            </a:r>
            <a:r>
              <a:rPr lang="en-US" altLang="ja-JP" sz="2800" dirty="0"/>
              <a:t>for</a:t>
            </a:r>
            <a:r>
              <a:rPr lang="ja-JP" altLang="en-US" sz="2800" dirty="0"/>
              <a:t>と書いてもらっても全く問題ない。</a:t>
            </a:r>
          </a:p>
          <a:p>
            <a:pPr marL="0" indent="0">
              <a:buNone/>
            </a:pPr>
            <a:endParaRPr kumimoji="1" lang="ja-JP" altLang="en-US" dirty="0"/>
          </a:p>
        </p:txBody>
      </p:sp>
    </p:spTree>
    <p:extLst>
      <p:ext uri="{BB962C8B-B14F-4D97-AF65-F5344CB8AC3E}">
        <p14:creationId xmlns:p14="http://schemas.microsoft.com/office/powerpoint/2010/main" val="576793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pPr marL="400050" lvl="1" indent="0">
              <a:buNone/>
            </a:pPr>
            <a:r>
              <a:rPr lang="en-US" altLang="ja-JP" dirty="0" err="1"/>
              <a:t>foreach</a:t>
            </a:r>
            <a:r>
              <a:rPr lang="en-US" altLang="ja-JP" dirty="0"/>
              <a:t> $</a:t>
            </a:r>
            <a:r>
              <a:rPr lang="en-US" altLang="ja-JP" dirty="0" err="1"/>
              <a:t>jidai</a:t>
            </a:r>
            <a:r>
              <a:rPr lang="en-US" altLang="ja-JP" dirty="0"/>
              <a:t> ( @eras ){</a:t>
            </a:r>
          </a:p>
          <a:p>
            <a:pPr marL="400050" lvl="1" indent="0">
              <a:buNone/>
            </a:pPr>
            <a:r>
              <a:rPr lang="en-US" altLang="ja-JP" dirty="0"/>
              <a:t>    print $</a:t>
            </a:r>
            <a:r>
              <a:rPr lang="en-US" altLang="ja-JP" dirty="0" err="1"/>
              <a:t>jidai</a:t>
            </a:r>
            <a:r>
              <a:rPr lang="en-US" altLang="ja-JP" dirty="0"/>
              <a:t>, "\n";</a:t>
            </a:r>
          </a:p>
          <a:p>
            <a:pPr marL="400050" lvl="1" indent="0">
              <a:buNone/>
            </a:pPr>
            <a:r>
              <a:rPr lang="en-US" altLang="ja-JP" dirty="0"/>
              <a:t>}</a:t>
            </a:r>
          </a:p>
          <a:p>
            <a:pPr marL="400050" lvl="1" indent="0">
              <a:buNone/>
            </a:pPr>
            <a:endParaRPr lang="en-US" altLang="ja-JP" dirty="0"/>
          </a:p>
          <a:p>
            <a:pPr marL="400050" lvl="1" indent="0">
              <a:buNone/>
            </a:pPr>
            <a:r>
              <a:rPr lang="en-US" altLang="ja-JP" dirty="0"/>
              <a:t>#</a:t>
            </a:r>
            <a:r>
              <a:rPr lang="ja-JP" altLang="en-US" dirty="0"/>
              <a:t>解説</a:t>
            </a:r>
          </a:p>
          <a:p>
            <a:pPr marL="400050" lvl="1" indent="0">
              <a:buNone/>
            </a:pPr>
            <a:r>
              <a:rPr lang="en-US" altLang="ja-JP" dirty="0" err="1"/>
              <a:t>foreach</a:t>
            </a:r>
            <a:r>
              <a:rPr lang="en-US" altLang="ja-JP" dirty="0"/>
              <a:t> </a:t>
            </a:r>
            <a:r>
              <a:rPr lang="ja-JP" altLang="en-US" dirty="0"/>
              <a:t>要素 </a:t>
            </a:r>
            <a:r>
              <a:rPr lang="en-US" altLang="ja-JP" dirty="0"/>
              <a:t>( </a:t>
            </a:r>
            <a:r>
              <a:rPr lang="ja-JP" altLang="en-US" dirty="0"/>
              <a:t>配列 </a:t>
            </a:r>
            <a:r>
              <a:rPr lang="en-US" altLang="ja-JP" dirty="0"/>
              <a:t>){</a:t>
            </a:r>
          </a:p>
          <a:p>
            <a:pPr marL="400050" lvl="1" indent="0">
              <a:buNone/>
            </a:pPr>
            <a:r>
              <a:rPr lang="en-US" altLang="ja-JP" dirty="0"/>
              <a:t>    </a:t>
            </a:r>
            <a:r>
              <a:rPr lang="ja-JP" altLang="en-US" dirty="0"/>
              <a:t>ループ一回分の処理</a:t>
            </a:r>
          </a:p>
          <a:p>
            <a:pPr marL="400050" lvl="1" indent="0">
              <a:buNone/>
            </a:pPr>
            <a:r>
              <a:rPr lang="en-US" altLang="ja-JP" dirty="0"/>
              <a:t>}</a:t>
            </a:r>
            <a:endParaRPr kumimoji="1" lang="ja-JP" altLang="en-US" dirty="0"/>
          </a:p>
        </p:txBody>
      </p:sp>
    </p:spTree>
    <p:extLst>
      <p:ext uri="{BB962C8B-B14F-4D97-AF65-F5344CB8AC3E}">
        <p14:creationId xmlns:p14="http://schemas.microsoft.com/office/powerpoint/2010/main" val="251065299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a:xfrm>
            <a:off x="457200" y="1560286"/>
            <a:ext cx="8229600" cy="4565878"/>
          </a:xfrm>
        </p:spPr>
        <p:txBody>
          <a:bodyPr>
            <a:noAutofit/>
          </a:bodyPr>
          <a:lstStyle/>
          <a:p>
            <a:pPr marL="0" indent="0">
              <a:buNone/>
            </a:pPr>
            <a:r>
              <a:rPr lang="ja-JP" altLang="en-US" sz="2800" dirty="0"/>
              <a:t>配列という入れ物の中から、要素を一個ずつ取り出していって、 中身がなくなったらそれで終わり、というイメージである。 わざわざ始まりと終わりを指定するコードを書かないで済むので、 個人的に書いていて楽だと感じる</a:t>
            </a:r>
            <a:r>
              <a:rPr lang="ja-JP" altLang="en-US" sz="2800" dirty="0" smtClean="0"/>
              <a:t>。</a:t>
            </a:r>
            <a:endParaRPr lang="en-US" altLang="ja-JP" sz="2800" dirty="0" smtClean="0"/>
          </a:p>
          <a:p>
            <a:pPr marL="0" indent="0">
              <a:buNone/>
            </a:pPr>
            <a:endParaRPr lang="ja-JP" altLang="en-US" sz="2800" dirty="0"/>
          </a:p>
          <a:p>
            <a:pPr marL="0" indent="0">
              <a:buNone/>
            </a:pPr>
            <a:r>
              <a:rPr lang="ja-JP" altLang="en-US" sz="2800" dirty="0"/>
              <a:t>今回は、</a:t>
            </a:r>
            <a:r>
              <a:rPr lang="en-US" altLang="ja-JP" sz="2800" dirty="0"/>
              <a:t>@eras</a:t>
            </a:r>
            <a:r>
              <a:rPr lang="ja-JP" altLang="en-US" sz="2800" dirty="0"/>
              <a:t>から要素を一個取り出したら、</a:t>
            </a:r>
            <a:r>
              <a:rPr lang="en-US" altLang="ja-JP" sz="2800" dirty="0"/>
              <a:t>$</a:t>
            </a:r>
            <a:r>
              <a:rPr lang="en-US" altLang="ja-JP" sz="2800" dirty="0" err="1"/>
              <a:t>jidai</a:t>
            </a:r>
            <a:r>
              <a:rPr lang="ja-JP" altLang="en-US" sz="2800" dirty="0"/>
              <a:t>という変数でそれを受け取ったが、 変数名は自由につけて構わない</a:t>
            </a:r>
            <a:r>
              <a:rPr lang="ja-JP" altLang="en-US" sz="2800" dirty="0" smtClean="0"/>
              <a:t>。</a:t>
            </a:r>
            <a:endParaRPr lang="ja-JP" altLang="en-US" sz="2800" dirty="0"/>
          </a:p>
          <a:p>
            <a:pPr marL="0" indent="0">
              <a:buNone/>
            </a:pPr>
            <a:endParaRPr lang="en-US" altLang="ja-JP" sz="2800" dirty="0" smtClean="0"/>
          </a:p>
        </p:txBody>
      </p:sp>
    </p:spTree>
    <p:extLst>
      <p:ext uri="{BB962C8B-B14F-4D97-AF65-F5344CB8AC3E}">
        <p14:creationId xmlns:p14="http://schemas.microsoft.com/office/powerpoint/2010/main" val="295917084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pPr marL="0" indent="0">
              <a:buNone/>
            </a:pPr>
            <a:r>
              <a:rPr lang="ja-JP" altLang="en-US" sz="2800" dirty="0"/>
              <a:t>ちなみに、要素を受け取る変数名は、省略してしまってもいい。 その場合は、「 </a:t>
            </a:r>
            <a:r>
              <a:rPr lang="en-US" altLang="ja-JP" sz="2800" dirty="0"/>
              <a:t>$_ </a:t>
            </a:r>
            <a:r>
              <a:rPr lang="ja-JP" altLang="en-US" sz="2800" dirty="0"/>
              <a:t>」という特殊変数に要素がセットされる</a:t>
            </a:r>
            <a:r>
              <a:rPr lang="ja-JP" altLang="en-US" sz="2800" dirty="0" smtClean="0"/>
              <a:t>。</a:t>
            </a:r>
            <a:endParaRPr lang="en-US" altLang="ja-JP" sz="2800" dirty="0" smtClean="0"/>
          </a:p>
          <a:p>
            <a:pPr marL="0" indent="0">
              <a:buNone/>
            </a:pPr>
            <a:endParaRPr lang="en-US" altLang="ja-JP" dirty="0"/>
          </a:p>
          <a:p>
            <a:pPr marL="400050" lvl="1" indent="0">
              <a:buNone/>
            </a:pPr>
            <a:r>
              <a:rPr lang="en-US" altLang="ja-JP" sz="3200" dirty="0" err="1"/>
              <a:t>foreach</a:t>
            </a:r>
            <a:r>
              <a:rPr lang="en-US" altLang="ja-JP" sz="3200" dirty="0"/>
              <a:t> ( @eras ){</a:t>
            </a:r>
          </a:p>
          <a:p>
            <a:pPr marL="400050" lvl="1" indent="0">
              <a:buNone/>
            </a:pPr>
            <a:r>
              <a:rPr lang="en-US" altLang="ja-JP" sz="3200" dirty="0"/>
              <a:t>    print $_, "\n";</a:t>
            </a:r>
          </a:p>
          <a:p>
            <a:pPr marL="400050" lvl="1" indent="0">
              <a:buNone/>
            </a:pPr>
            <a:r>
              <a:rPr lang="en-US" altLang="ja-JP" sz="3200" dirty="0"/>
              <a:t>}</a:t>
            </a:r>
            <a:endParaRPr lang="ja-JP" altLang="en-US" sz="3200" dirty="0"/>
          </a:p>
        </p:txBody>
      </p:sp>
    </p:spTree>
    <p:extLst>
      <p:ext uri="{BB962C8B-B14F-4D97-AF65-F5344CB8AC3E}">
        <p14:creationId xmlns:p14="http://schemas.microsoft.com/office/powerpoint/2010/main" val="3818314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配列を思い出す</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800" dirty="0" smtClean="0"/>
              <a:t>配列の定義のしかた</a:t>
            </a:r>
            <a:endParaRPr kumimoji="1" lang="en-US" altLang="ja-JP" sz="2800" dirty="0" smtClean="0"/>
          </a:p>
          <a:p>
            <a:endParaRPr kumimoji="1" lang="en-US" altLang="ja-JP" sz="2800" dirty="0" smtClean="0"/>
          </a:p>
          <a:p>
            <a:pPr marL="0" indent="0">
              <a:buNone/>
            </a:pPr>
            <a:r>
              <a:rPr lang="ja-JP" altLang="en-US" sz="2800" dirty="0"/>
              <a:t>配列の基本は、全体を「丸いカッコ </a:t>
            </a:r>
            <a:r>
              <a:rPr lang="en-US" altLang="ja-JP" sz="2800" dirty="0"/>
              <a:t>" ( " </a:t>
            </a:r>
            <a:r>
              <a:rPr lang="ja-JP" altLang="en-US" sz="2800" dirty="0"/>
              <a:t>と</a:t>
            </a:r>
            <a:r>
              <a:rPr lang="en-US" altLang="ja-JP" sz="2800" dirty="0"/>
              <a:t>" ) "</a:t>
            </a:r>
            <a:r>
              <a:rPr lang="ja-JP" altLang="en-US" sz="2800" dirty="0"/>
              <a:t>」で囲う。中の要素は、文字列ならシングルクォート（ </a:t>
            </a:r>
            <a:r>
              <a:rPr lang="en-US" altLang="ja-JP" sz="2800" dirty="0"/>
              <a:t>' </a:t>
            </a:r>
            <a:r>
              <a:rPr lang="ja-JP" altLang="en-US" sz="2800" dirty="0"/>
              <a:t>）で囲う。ダブルクォートで囲ってもいいけど、それを使うのは、変数展開をするときに適している。数字なら、クォートで囲う必要はない。</a:t>
            </a:r>
            <a:endParaRPr kumimoji="1" lang="ja-JP" altLang="en-US" sz="2800" dirty="0"/>
          </a:p>
        </p:txBody>
      </p:sp>
    </p:spTree>
    <p:extLst>
      <p:ext uri="{BB962C8B-B14F-4D97-AF65-F5344CB8AC3E}">
        <p14:creationId xmlns:p14="http://schemas.microsoft.com/office/powerpoint/2010/main" val="2813412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if</a:t>
            </a:r>
            <a:r>
              <a:rPr kumimoji="1" lang="ja-JP" altLang="en-US" dirty="0" smtClean="0"/>
              <a:t>文</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sz="2800" dirty="0"/>
              <a:t>今度は条件分岐のための構文の、</a:t>
            </a:r>
            <a:r>
              <a:rPr lang="en-US" altLang="ja-JP" sz="2800" dirty="0"/>
              <a:t>if</a:t>
            </a:r>
            <a:r>
              <a:rPr lang="ja-JP" altLang="en-US" sz="2800" dirty="0"/>
              <a:t>文である。</a:t>
            </a:r>
          </a:p>
          <a:p>
            <a:pPr marL="0" indent="0">
              <a:buNone/>
            </a:pPr>
            <a:endParaRPr lang="ja-JP" altLang="en-US" sz="2800" dirty="0"/>
          </a:p>
          <a:p>
            <a:pPr marL="0" indent="0">
              <a:buNone/>
            </a:pPr>
            <a:r>
              <a:rPr lang="ja-JP" altLang="en-US" sz="2800" dirty="0"/>
              <a:t>例えば、平成という年号は</a:t>
            </a:r>
            <a:r>
              <a:rPr lang="en-US" altLang="ja-JP" sz="2800" dirty="0"/>
              <a:t>1989</a:t>
            </a:r>
            <a:r>
              <a:rPr lang="ja-JP" altLang="en-US" sz="2800" dirty="0"/>
              <a:t>年にはじまるので、 もし</a:t>
            </a:r>
            <a:r>
              <a:rPr lang="en-US" altLang="ja-JP" sz="2800" dirty="0"/>
              <a:t>1995</a:t>
            </a:r>
            <a:r>
              <a:rPr lang="ja-JP" altLang="en-US" sz="2800" dirty="0"/>
              <a:t>年生まれだったら平成生まれだし、</a:t>
            </a:r>
            <a:r>
              <a:rPr lang="en-US" altLang="ja-JP" sz="2800" dirty="0"/>
              <a:t>1980</a:t>
            </a:r>
            <a:r>
              <a:rPr lang="ja-JP" altLang="en-US" sz="2800" dirty="0"/>
              <a:t>年生まれだったら昭和生まれだということになる。</a:t>
            </a:r>
          </a:p>
          <a:p>
            <a:pPr marL="0" indent="0">
              <a:buNone/>
            </a:pPr>
            <a:endParaRPr lang="ja-JP" altLang="en-US" sz="2800" dirty="0"/>
          </a:p>
          <a:p>
            <a:pPr marL="0" indent="0">
              <a:buNone/>
            </a:pPr>
            <a:r>
              <a:rPr lang="ja-JP" altLang="en-US" sz="2800" dirty="0"/>
              <a:t>その人が平成生まれか昭和生まれか、プログラムで判定するプログラムを書いてみることにする。</a:t>
            </a:r>
            <a:endParaRPr kumimoji="1" lang="ja-JP" altLang="en-US" sz="2800" dirty="0"/>
          </a:p>
        </p:txBody>
      </p:sp>
    </p:spTree>
    <p:extLst>
      <p:ext uri="{BB962C8B-B14F-4D97-AF65-F5344CB8AC3E}">
        <p14:creationId xmlns:p14="http://schemas.microsoft.com/office/powerpoint/2010/main" val="3114937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a:xfrm>
            <a:off x="457200" y="1161144"/>
            <a:ext cx="8229600" cy="4965020"/>
          </a:xfrm>
        </p:spPr>
        <p:txBody>
          <a:bodyPr/>
          <a:lstStyle/>
          <a:p>
            <a:pPr marL="400050" lvl="1" indent="0">
              <a:buNone/>
            </a:pPr>
            <a:r>
              <a:rPr lang="en-US" altLang="ja-JP" dirty="0"/>
              <a:t>print 'Born year?:';</a:t>
            </a:r>
          </a:p>
          <a:p>
            <a:pPr marL="400050" lvl="1" indent="0">
              <a:buNone/>
            </a:pPr>
            <a:endParaRPr lang="en-US" altLang="ja-JP" dirty="0"/>
          </a:p>
          <a:p>
            <a:pPr marL="400050" lvl="1" indent="0">
              <a:buNone/>
            </a:pPr>
            <a:r>
              <a:rPr lang="en-US" altLang="ja-JP" dirty="0"/>
              <a:t>$</a:t>
            </a:r>
            <a:r>
              <a:rPr lang="en-US" altLang="ja-JP" dirty="0" err="1"/>
              <a:t>b_year</a:t>
            </a:r>
            <a:r>
              <a:rPr lang="en-US" altLang="ja-JP" dirty="0"/>
              <a:t> = &lt;STDIN&gt;;</a:t>
            </a:r>
          </a:p>
          <a:p>
            <a:pPr marL="400050" lvl="1" indent="0">
              <a:buNone/>
            </a:pPr>
            <a:endParaRPr lang="en-US" altLang="ja-JP" dirty="0"/>
          </a:p>
          <a:p>
            <a:pPr marL="400050" lvl="1" indent="0">
              <a:buNone/>
            </a:pPr>
            <a:r>
              <a:rPr lang="en-US" altLang="ja-JP" dirty="0"/>
              <a:t>chomp( $</a:t>
            </a:r>
            <a:r>
              <a:rPr lang="en-US" altLang="ja-JP" dirty="0" err="1"/>
              <a:t>b_year</a:t>
            </a:r>
            <a:r>
              <a:rPr lang="en-US" altLang="ja-JP" dirty="0"/>
              <a:t>);</a:t>
            </a:r>
          </a:p>
          <a:p>
            <a:pPr marL="400050" lvl="1" indent="0">
              <a:buNone/>
            </a:pPr>
            <a:endParaRPr lang="en-US" altLang="ja-JP" dirty="0"/>
          </a:p>
          <a:p>
            <a:pPr marL="400050" lvl="1" indent="0">
              <a:buNone/>
            </a:pPr>
            <a:r>
              <a:rPr lang="en-US" altLang="ja-JP" dirty="0"/>
              <a:t>if( $</a:t>
            </a:r>
            <a:r>
              <a:rPr lang="en-US" altLang="ja-JP" dirty="0" err="1"/>
              <a:t>b_year</a:t>
            </a:r>
            <a:r>
              <a:rPr lang="en-US" altLang="ja-JP" dirty="0"/>
              <a:t> &lt; 1989 ){</a:t>
            </a:r>
          </a:p>
          <a:p>
            <a:pPr marL="400050" lvl="1" indent="0">
              <a:buNone/>
            </a:pPr>
            <a:r>
              <a:rPr lang="en-US" altLang="ja-JP" dirty="0"/>
              <a:t>        print "Showa!\n";</a:t>
            </a:r>
          </a:p>
          <a:p>
            <a:pPr marL="400050" lvl="1" indent="0">
              <a:buNone/>
            </a:pPr>
            <a:r>
              <a:rPr lang="en-US" altLang="ja-JP" dirty="0"/>
              <a:t>}else{</a:t>
            </a:r>
          </a:p>
          <a:p>
            <a:pPr marL="400050" lvl="1" indent="0">
              <a:buNone/>
            </a:pPr>
            <a:r>
              <a:rPr lang="en-US" altLang="ja-JP" dirty="0"/>
              <a:t>    print "Heisei!\n";</a:t>
            </a:r>
          </a:p>
          <a:p>
            <a:pPr marL="400050" lvl="1" indent="0">
              <a:buNone/>
            </a:pPr>
            <a:r>
              <a:rPr lang="en-US" altLang="ja-JP" dirty="0"/>
              <a:t>}</a:t>
            </a:r>
            <a:endParaRPr kumimoji="1" lang="ja-JP" altLang="en-US" dirty="0"/>
          </a:p>
        </p:txBody>
      </p:sp>
    </p:spTree>
    <p:extLst>
      <p:ext uri="{BB962C8B-B14F-4D97-AF65-F5344CB8AC3E}">
        <p14:creationId xmlns:p14="http://schemas.microsoft.com/office/powerpoint/2010/main" val="2616662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a:bodyPr>
          <a:lstStyle/>
          <a:p>
            <a:pPr marL="0" indent="0">
              <a:buNone/>
            </a:pPr>
            <a:r>
              <a:rPr lang="ja-JP" altLang="en-US" sz="2800" dirty="0"/>
              <a:t>最初は、「生まれた年は？」と聞いてるつもりで、「</a:t>
            </a:r>
            <a:r>
              <a:rPr lang="en-US" altLang="ja-JP" sz="2800" dirty="0"/>
              <a:t>Born year?</a:t>
            </a:r>
            <a:r>
              <a:rPr lang="ja-JP" altLang="en-US" sz="2800" dirty="0"/>
              <a:t>」と表示し、 その直後で、入力を受け付けるようになる。（）受け取った入力の改行コードを削るのが </a:t>
            </a:r>
            <a:r>
              <a:rPr lang="en-US" altLang="ja-JP" sz="2800" dirty="0"/>
              <a:t>chomp($</a:t>
            </a:r>
            <a:r>
              <a:rPr lang="en-US" altLang="ja-JP" sz="2800" dirty="0" err="1"/>
              <a:t>b_year</a:t>
            </a:r>
            <a:r>
              <a:rPr lang="en-US" altLang="ja-JP" sz="2800" dirty="0"/>
              <a:t>) </a:t>
            </a:r>
            <a:r>
              <a:rPr lang="ja-JP" altLang="en-US" sz="2800" dirty="0"/>
              <a:t>で、このあたりは第一回でやったのでそちらを参照してほしい。</a:t>
            </a:r>
          </a:p>
          <a:p>
            <a:pPr marL="0" indent="0">
              <a:buNone/>
            </a:pPr>
            <a:endParaRPr lang="ja-JP" altLang="en-US" sz="2800" dirty="0"/>
          </a:p>
          <a:p>
            <a:pPr marL="0" indent="0">
              <a:buNone/>
            </a:pPr>
            <a:r>
              <a:rPr lang="en-US" altLang="ja-JP" sz="2800" dirty="0"/>
              <a:t>$</a:t>
            </a:r>
            <a:r>
              <a:rPr lang="en-US" altLang="ja-JP" sz="2800" dirty="0" err="1"/>
              <a:t>b_year</a:t>
            </a:r>
            <a:r>
              <a:rPr lang="en-US" altLang="ja-JP" sz="2800" dirty="0"/>
              <a:t> </a:t>
            </a:r>
            <a:r>
              <a:rPr lang="ja-JP" altLang="en-US" sz="2800" dirty="0"/>
              <a:t>という変数に何年生まれかの数字（おそらく</a:t>
            </a:r>
            <a:r>
              <a:rPr lang="en-US" altLang="ja-JP" sz="2800" dirty="0"/>
              <a:t>19</a:t>
            </a:r>
            <a:r>
              <a:rPr lang="ja-JP" altLang="en-US" sz="2800" dirty="0"/>
              <a:t>ではじまる４桁の数字）が格納されていて、それが </a:t>
            </a:r>
            <a:r>
              <a:rPr lang="en-US" altLang="ja-JP" sz="2800" dirty="0"/>
              <a:t>if</a:t>
            </a:r>
            <a:r>
              <a:rPr lang="ja-JP" altLang="en-US" sz="2800" dirty="0"/>
              <a:t>文 の条件式にはいる。</a:t>
            </a:r>
            <a:endParaRPr kumimoji="1" lang="ja-JP" altLang="en-US" sz="2800" dirty="0"/>
          </a:p>
        </p:txBody>
      </p:sp>
    </p:spTree>
    <p:extLst>
      <p:ext uri="{BB962C8B-B14F-4D97-AF65-F5344CB8AC3E}">
        <p14:creationId xmlns:p14="http://schemas.microsoft.com/office/powerpoint/2010/main" val="2090037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a:xfrm>
            <a:off x="457200" y="1197430"/>
            <a:ext cx="8229600" cy="4928734"/>
          </a:xfrm>
        </p:spPr>
        <p:txBody>
          <a:bodyPr/>
          <a:lstStyle/>
          <a:p>
            <a:pPr marL="400050" lvl="1" indent="0">
              <a:buNone/>
            </a:pPr>
            <a:r>
              <a:rPr lang="en-US" altLang="ja-JP" dirty="0"/>
              <a:t>if( $</a:t>
            </a:r>
            <a:r>
              <a:rPr lang="en-US" altLang="ja-JP" dirty="0" err="1"/>
              <a:t>b_year</a:t>
            </a:r>
            <a:r>
              <a:rPr lang="en-US" altLang="ja-JP" dirty="0"/>
              <a:t> &lt; 1989 ){</a:t>
            </a:r>
          </a:p>
          <a:p>
            <a:pPr marL="400050" lvl="1" indent="0">
              <a:buNone/>
            </a:pPr>
            <a:r>
              <a:rPr lang="en-US" altLang="ja-JP" dirty="0"/>
              <a:t>        print "Showa!\n";</a:t>
            </a:r>
          </a:p>
          <a:p>
            <a:pPr marL="400050" lvl="1" indent="0">
              <a:buNone/>
            </a:pPr>
            <a:r>
              <a:rPr lang="en-US" altLang="ja-JP" dirty="0" smtClean="0"/>
              <a:t>}</a:t>
            </a:r>
          </a:p>
          <a:p>
            <a:pPr marL="0" indent="0">
              <a:buNone/>
            </a:pPr>
            <a:endParaRPr lang="en-US" altLang="ja-JP" sz="2800" dirty="0"/>
          </a:p>
          <a:p>
            <a:pPr marL="0" indent="0">
              <a:buNone/>
            </a:pPr>
            <a:r>
              <a:rPr lang="ja-JP" altLang="en-US" sz="2800" dirty="0"/>
              <a:t>「 </a:t>
            </a:r>
            <a:r>
              <a:rPr lang="en-US" altLang="ja-JP" sz="2800" dirty="0"/>
              <a:t>$</a:t>
            </a:r>
            <a:r>
              <a:rPr lang="en-US" altLang="ja-JP" sz="2800" dirty="0" err="1"/>
              <a:t>byear</a:t>
            </a:r>
            <a:r>
              <a:rPr lang="en-US" altLang="ja-JP" sz="2800" dirty="0"/>
              <a:t> &lt; 1989 </a:t>
            </a:r>
            <a:r>
              <a:rPr lang="ja-JP" altLang="en-US" sz="2800" dirty="0"/>
              <a:t>」は</a:t>
            </a:r>
            <a:r>
              <a:rPr lang="en-US" altLang="ja-JP" sz="2800" dirty="0"/>
              <a:t>$</a:t>
            </a:r>
            <a:r>
              <a:rPr lang="en-US" altLang="ja-JP" sz="2800" dirty="0" err="1"/>
              <a:t>byear</a:t>
            </a:r>
            <a:r>
              <a:rPr lang="ja-JP" altLang="en-US" sz="2800" dirty="0"/>
              <a:t>の値が</a:t>
            </a:r>
            <a:r>
              <a:rPr lang="en-US" altLang="ja-JP" sz="2800" dirty="0"/>
              <a:t>1989</a:t>
            </a:r>
            <a:r>
              <a:rPr lang="ja-JP" altLang="en-US" sz="2800" dirty="0"/>
              <a:t>よりも小さい、という意味で、 この式が正しければ、つまり、</a:t>
            </a:r>
            <a:r>
              <a:rPr lang="en-US" altLang="ja-JP" sz="2800" dirty="0"/>
              <a:t>$</a:t>
            </a:r>
            <a:r>
              <a:rPr lang="en-US" altLang="ja-JP" sz="2800" dirty="0" err="1"/>
              <a:t>b_year</a:t>
            </a:r>
            <a:r>
              <a:rPr lang="ja-JP" altLang="en-US" sz="2800" dirty="0"/>
              <a:t>に入っている数字が</a:t>
            </a:r>
            <a:r>
              <a:rPr lang="en-US" altLang="ja-JP" sz="2800" dirty="0"/>
              <a:t>1989</a:t>
            </a:r>
            <a:r>
              <a:rPr lang="ja-JP" altLang="en-US" sz="2800" dirty="0"/>
              <a:t>より小さければ、 そのあとの </a:t>
            </a:r>
            <a:r>
              <a:rPr lang="en-US" altLang="ja-JP" sz="2800" dirty="0"/>
              <a:t>{ } </a:t>
            </a:r>
            <a:r>
              <a:rPr lang="ja-JP" altLang="en-US" sz="2800" dirty="0"/>
              <a:t>で囲まれたブロックが実行される。今回は、単純に「 </a:t>
            </a:r>
            <a:r>
              <a:rPr lang="en-US" altLang="ja-JP" sz="2800" dirty="0"/>
              <a:t>Showa!</a:t>
            </a:r>
            <a:r>
              <a:rPr lang="ja-JP" altLang="en-US" sz="2800" dirty="0"/>
              <a:t>」と表示するだけである。</a:t>
            </a:r>
          </a:p>
          <a:p>
            <a:pPr marL="0" indent="0">
              <a:buNone/>
            </a:pPr>
            <a:endParaRPr lang="ja-JP" altLang="en-US" sz="2800" dirty="0"/>
          </a:p>
          <a:p>
            <a:pPr marL="0" indent="0">
              <a:buNone/>
            </a:pPr>
            <a:r>
              <a:rPr lang="en-US" altLang="ja-JP" sz="2800" dirty="0"/>
              <a:t>if</a:t>
            </a:r>
            <a:r>
              <a:rPr lang="ja-JP" altLang="en-US" sz="2800" dirty="0"/>
              <a:t>文 は、単にこれだけでも成立する。</a:t>
            </a:r>
            <a:endParaRPr lang="en-US" altLang="ja-JP" sz="2800" dirty="0"/>
          </a:p>
        </p:txBody>
      </p:sp>
    </p:spTree>
    <p:extLst>
      <p:ext uri="{BB962C8B-B14F-4D97-AF65-F5344CB8AC3E}">
        <p14:creationId xmlns:p14="http://schemas.microsoft.com/office/powerpoint/2010/main" val="4251179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pPr marL="0" indent="0">
              <a:buNone/>
            </a:pPr>
            <a:r>
              <a:rPr lang="ja-JP" altLang="en-US" sz="2800" dirty="0"/>
              <a:t>しかし、これだけだと、</a:t>
            </a:r>
            <a:r>
              <a:rPr lang="en-US" altLang="ja-JP" sz="2800" dirty="0"/>
              <a:t>1989</a:t>
            </a:r>
            <a:r>
              <a:rPr lang="ja-JP" altLang="en-US" sz="2800" dirty="0"/>
              <a:t>以降の値を入力した人には何も表示されなくて切ないことになってしまう。そこで、 </a:t>
            </a:r>
            <a:r>
              <a:rPr lang="en-US" altLang="ja-JP" sz="2800" dirty="0"/>
              <a:t>else </a:t>
            </a:r>
            <a:r>
              <a:rPr lang="ja-JP" altLang="en-US" sz="2800" dirty="0"/>
              <a:t>という分岐を加えて、先の「</a:t>
            </a:r>
            <a:r>
              <a:rPr lang="en-US" altLang="ja-JP" sz="2800" dirty="0"/>
              <a:t>$</a:t>
            </a:r>
            <a:r>
              <a:rPr lang="en-US" altLang="ja-JP" sz="2800" dirty="0" err="1"/>
              <a:t>b_year</a:t>
            </a:r>
            <a:r>
              <a:rPr lang="ja-JP" altLang="en-US" sz="2800" dirty="0"/>
              <a:t>の値が</a:t>
            </a:r>
            <a:r>
              <a:rPr lang="en-US" altLang="ja-JP" sz="2800" dirty="0"/>
              <a:t>1989</a:t>
            </a:r>
            <a:r>
              <a:rPr lang="ja-JP" altLang="en-US" sz="2800" dirty="0"/>
              <a:t>よりも小さい」という条件に合致しない場合は、こちらのブロックを実行せよ、</a:t>
            </a:r>
            <a:r>
              <a:rPr lang="ja-JP" altLang="en-US" sz="2800" dirty="0" smtClean="0"/>
              <a:t>と</a:t>
            </a:r>
            <a:r>
              <a:rPr lang="ja-JP" altLang="en-US" sz="2800" dirty="0" smtClean="0"/>
              <a:t>指示</a:t>
            </a:r>
            <a:r>
              <a:rPr lang="ja-JP" altLang="en-US" sz="2800" dirty="0" smtClean="0"/>
              <a:t>して</a:t>
            </a:r>
            <a:r>
              <a:rPr lang="ja-JP" altLang="en-US" sz="2800" dirty="0"/>
              <a:t>いる。</a:t>
            </a:r>
          </a:p>
          <a:p>
            <a:pPr marL="0" indent="0">
              <a:buNone/>
            </a:pPr>
            <a:endParaRPr lang="ja-JP" altLang="en-US" dirty="0"/>
          </a:p>
        </p:txBody>
      </p:sp>
    </p:spTree>
    <p:extLst>
      <p:ext uri="{BB962C8B-B14F-4D97-AF65-F5344CB8AC3E}">
        <p14:creationId xmlns:p14="http://schemas.microsoft.com/office/powerpoint/2010/main" val="2064905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a:xfrm>
            <a:off x="457200" y="1070430"/>
            <a:ext cx="8229600" cy="5055734"/>
          </a:xfrm>
        </p:spPr>
        <p:txBody>
          <a:bodyPr>
            <a:normAutofit/>
          </a:bodyPr>
          <a:lstStyle/>
          <a:p>
            <a:pPr marL="0" indent="0">
              <a:buNone/>
            </a:pPr>
            <a:r>
              <a:rPr lang="ja-JP" altLang="en-US" sz="2400" dirty="0"/>
              <a:t>今回は、</a:t>
            </a:r>
            <a:r>
              <a:rPr lang="en-US" altLang="ja-JP" sz="2400" dirty="0"/>
              <a:t>1989</a:t>
            </a:r>
            <a:r>
              <a:rPr lang="ja-JP" altLang="en-US" sz="2400" dirty="0"/>
              <a:t>以上の数字が入力された場合は、「 </a:t>
            </a:r>
            <a:r>
              <a:rPr lang="en-US" altLang="ja-JP" sz="2400" dirty="0"/>
              <a:t>Heisei! </a:t>
            </a:r>
            <a:r>
              <a:rPr lang="ja-JP" altLang="en-US" sz="2400" dirty="0"/>
              <a:t>」と表示するようになっている</a:t>
            </a:r>
            <a:r>
              <a:rPr lang="ja-JP" altLang="en-US" sz="2400" dirty="0" smtClean="0"/>
              <a:t>。</a:t>
            </a:r>
            <a:endParaRPr lang="en-US" altLang="ja-JP" sz="2400" dirty="0" smtClean="0"/>
          </a:p>
          <a:p>
            <a:pPr marL="400050" lvl="1" indent="0">
              <a:buNone/>
            </a:pPr>
            <a:endParaRPr kumimoji="1" lang="en-US" altLang="ja-JP" sz="2400" dirty="0"/>
          </a:p>
          <a:p>
            <a:pPr marL="400050" lvl="1" indent="0">
              <a:buNone/>
            </a:pPr>
            <a:r>
              <a:rPr lang="en-US" altLang="ja-JP" sz="2400" dirty="0"/>
              <a:t>if( $</a:t>
            </a:r>
            <a:r>
              <a:rPr lang="en-US" altLang="ja-JP" sz="2400" dirty="0" err="1"/>
              <a:t>b_year</a:t>
            </a:r>
            <a:r>
              <a:rPr lang="en-US" altLang="ja-JP" sz="2400" dirty="0"/>
              <a:t> &lt; 1989 ){        # 1989</a:t>
            </a:r>
            <a:r>
              <a:rPr lang="ja-JP" altLang="en-US" sz="2400" dirty="0"/>
              <a:t>より小さかったら</a:t>
            </a:r>
          </a:p>
          <a:p>
            <a:pPr marL="400050" lvl="1" indent="0">
              <a:buNone/>
            </a:pPr>
            <a:r>
              <a:rPr lang="ja-JP" altLang="en-US" sz="2400" dirty="0"/>
              <a:t>        </a:t>
            </a:r>
            <a:r>
              <a:rPr lang="en-US" altLang="ja-JP" sz="2400" dirty="0"/>
              <a:t>print "Showa!\n";  # </a:t>
            </a:r>
            <a:r>
              <a:rPr lang="ja-JP" altLang="en-US" sz="2400" dirty="0"/>
              <a:t>昭和！</a:t>
            </a:r>
          </a:p>
          <a:p>
            <a:pPr marL="400050" lvl="1" indent="0">
              <a:buNone/>
            </a:pPr>
            <a:r>
              <a:rPr lang="en-US" altLang="ja-JP" sz="2400" dirty="0"/>
              <a:t>}else{                               # </a:t>
            </a:r>
            <a:r>
              <a:rPr lang="ja-JP" altLang="en-US" sz="2400" dirty="0"/>
              <a:t>そうじゃなかったら</a:t>
            </a:r>
          </a:p>
          <a:p>
            <a:pPr marL="400050" lvl="1" indent="0">
              <a:buNone/>
            </a:pPr>
            <a:r>
              <a:rPr lang="ja-JP" altLang="en-US" sz="2400" dirty="0"/>
              <a:t>    </a:t>
            </a:r>
            <a:r>
              <a:rPr lang="en-US" altLang="ja-JP" sz="2400" dirty="0"/>
              <a:t>print "Heisei!\n";           # </a:t>
            </a:r>
            <a:r>
              <a:rPr lang="ja-JP" altLang="en-US" sz="2400" dirty="0"/>
              <a:t>平成！</a:t>
            </a:r>
          </a:p>
          <a:p>
            <a:pPr marL="400050" lvl="1" indent="0">
              <a:buNone/>
            </a:pPr>
            <a:r>
              <a:rPr lang="en-US" altLang="ja-JP" sz="2400" dirty="0" smtClean="0"/>
              <a:t>}</a:t>
            </a:r>
          </a:p>
          <a:p>
            <a:pPr marL="400050" lvl="1" indent="0">
              <a:buNone/>
            </a:pPr>
            <a:endParaRPr kumimoji="1" lang="en-US" altLang="ja-JP" sz="2400" dirty="0" smtClean="0"/>
          </a:p>
          <a:p>
            <a:pPr marL="0" indent="0">
              <a:buNone/>
            </a:pPr>
            <a:r>
              <a:rPr lang="ja-JP" altLang="en-US" sz="2400" dirty="0"/>
              <a:t>このように、</a:t>
            </a:r>
            <a:r>
              <a:rPr lang="en-US" altLang="ja-JP" sz="2400" dirty="0"/>
              <a:t>if</a:t>
            </a:r>
            <a:r>
              <a:rPr lang="ja-JP" altLang="en-US" sz="2400" dirty="0"/>
              <a:t>文は</a:t>
            </a:r>
            <a:r>
              <a:rPr lang="en-US" altLang="ja-JP" sz="2400" dirty="0"/>
              <a:t>else</a:t>
            </a:r>
            <a:r>
              <a:rPr lang="ja-JP" altLang="en-US" sz="2400" dirty="0"/>
              <a:t>と同時に使うことが多い。</a:t>
            </a:r>
          </a:p>
          <a:p>
            <a:pPr marL="0" indent="0">
              <a:buNone/>
            </a:pPr>
            <a:endParaRPr lang="ja-JP" altLang="en-US" sz="2400" dirty="0"/>
          </a:p>
          <a:p>
            <a:pPr marL="0" indent="0">
              <a:buNone/>
            </a:pPr>
            <a:r>
              <a:rPr lang="ja-JP" altLang="en-US" sz="2400" dirty="0"/>
              <a:t>そして、もう一つ、</a:t>
            </a:r>
            <a:r>
              <a:rPr lang="en-US" altLang="ja-JP" sz="2400" dirty="0"/>
              <a:t>if </a:t>
            </a:r>
            <a:r>
              <a:rPr lang="ja-JP" altLang="en-US" sz="2400" dirty="0"/>
              <a:t>と </a:t>
            </a:r>
            <a:r>
              <a:rPr lang="en-US" altLang="ja-JP" sz="2400" dirty="0"/>
              <a:t>else </a:t>
            </a:r>
            <a:r>
              <a:rPr lang="ja-JP" altLang="en-US" sz="2400" dirty="0"/>
              <a:t>の他に、 </a:t>
            </a:r>
            <a:r>
              <a:rPr lang="en-US" altLang="ja-JP" sz="2400" dirty="0" err="1"/>
              <a:t>elsif</a:t>
            </a:r>
            <a:r>
              <a:rPr lang="en-US" altLang="ja-JP" sz="2400" dirty="0"/>
              <a:t> </a:t>
            </a:r>
            <a:r>
              <a:rPr lang="ja-JP" altLang="en-US" sz="2400" dirty="0"/>
              <a:t>というものがある。</a:t>
            </a:r>
            <a:endParaRPr kumimoji="1" lang="ja-JP" altLang="en-US" sz="2400" dirty="0"/>
          </a:p>
        </p:txBody>
      </p:sp>
    </p:spTree>
    <p:extLst>
      <p:ext uri="{BB962C8B-B14F-4D97-AF65-F5344CB8AC3E}">
        <p14:creationId xmlns:p14="http://schemas.microsoft.com/office/powerpoint/2010/main" val="905784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elsif</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sz="2800" dirty="0"/>
              <a:t>注意点は、「 </a:t>
            </a:r>
            <a:r>
              <a:rPr lang="en-US" altLang="ja-JP" sz="2800" dirty="0" err="1"/>
              <a:t>elseif</a:t>
            </a:r>
            <a:r>
              <a:rPr lang="en-US" altLang="ja-JP" sz="2800" dirty="0"/>
              <a:t> </a:t>
            </a:r>
            <a:r>
              <a:rPr lang="ja-JP" altLang="en-US" sz="2800" dirty="0"/>
              <a:t>」でも「 </a:t>
            </a:r>
            <a:r>
              <a:rPr lang="en-US" altLang="ja-JP" sz="2800" dirty="0"/>
              <a:t>else if </a:t>
            </a:r>
            <a:r>
              <a:rPr lang="ja-JP" altLang="en-US" sz="2800" dirty="0"/>
              <a:t>」でもなくて、「 </a:t>
            </a:r>
            <a:r>
              <a:rPr lang="en-US" altLang="ja-JP" sz="2800" dirty="0" err="1"/>
              <a:t>elsif</a:t>
            </a:r>
            <a:r>
              <a:rPr lang="en-US" altLang="ja-JP" sz="2800" dirty="0"/>
              <a:t> </a:t>
            </a:r>
            <a:r>
              <a:rPr lang="ja-JP" altLang="en-US" sz="2800" dirty="0"/>
              <a:t>」だということである。</a:t>
            </a:r>
          </a:p>
          <a:p>
            <a:pPr marL="0" indent="0">
              <a:buNone/>
            </a:pPr>
            <a:endParaRPr lang="ja-JP" altLang="en-US" sz="2800" dirty="0"/>
          </a:p>
          <a:p>
            <a:pPr marL="0" indent="0">
              <a:buNone/>
            </a:pPr>
            <a:r>
              <a:rPr lang="ja-JP" altLang="en-US" sz="2800" dirty="0"/>
              <a:t>先の、 </a:t>
            </a:r>
            <a:r>
              <a:rPr lang="en-US" altLang="ja-JP" sz="2800" dirty="0"/>
              <a:t>if - else </a:t>
            </a:r>
            <a:r>
              <a:rPr lang="ja-JP" altLang="en-US" sz="2800" dirty="0"/>
              <a:t>の場合は、「条件</a:t>
            </a:r>
            <a:r>
              <a:rPr lang="en-US" altLang="ja-JP" sz="2800" dirty="0"/>
              <a:t>A</a:t>
            </a:r>
            <a:r>
              <a:rPr lang="ja-JP" altLang="en-US" sz="2800" dirty="0"/>
              <a:t>が真ならばこれこれ、そうでなければそれそれ」、という二者択一的な分岐だった。</a:t>
            </a:r>
            <a:r>
              <a:rPr lang="en-US" altLang="ja-JP" sz="2800" dirty="0" err="1"/>
              <a:t>elsif</a:t>
            </a:r>
            <a:r>
              <a:rPr lang="ja-JP" altLang="en-US" sz="2800" dirty="0"/>
              <a:t>を用いると、「条件</a:t>
            </a:r>
            <a:r>
              <a:rPr lang="en-US" altLang="ja-JP" sz="2800" dirty="0"/>
              <a:t>A</a:t>
            </a:r>
            <a:r>
              <a:rPr lang="ja-JP" altLang="en-US" sz="2800" dirty="0"/>
              <a:t>が真ならばこれこれ、（条件</a:t>
            </a:r>
            <a:r>
              <a:rPr lang="en-US" altLang="ja-JP" sz="2800" dirty="0"/>
              <a:t>A</a:t>
            </a:r>
            <a:r>
              <a:rPr lang="ja-JP" altLang="en-US" sz="2800" dirty="0"/>
              <a:t>、は真ではないけど）条件</a:t>
            </a:r>
            <a:r>
              <a:rPr lang="en-US" altLang="ja-JP" sz="2800" dirty="0"/>
              <a:t>B</a:t>
            </a:r>
            <a:r>
              <a:rPr lang="ja-JP" altLang="en-US" sz="2800" dirty="0"/>
              <a:t>が真ならばあれそれ、そうでなければそれそれ」と分岐の選択肢を増やすことができる</a:t>
            </a:r>
            <a:r>
              <a:rPr lang="ja-JP" altLang="en-US" dirty="0"/>
              <a:t>。</a:t>
            </a:r>
            <a:endParaRPr kumimoji="1" lang="ja-JP" altLang="en-US" dirty="0"/>
          </a:p>
        </p:txBody>
      </p:sp>
    </p:spTree>
    <p:extLst>
      <p:ext uri="{BB962C8B-B14F-4D97-AF65-F5344CB8AC3E}">
        <p14:creationId xmlns:p14="http://schemas.microsoft.com/office/powerpoint/2010/main" val="359222945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a:xfrm>
            <a:off x="457200" y="435428"/>
            <a:ext cx="8229600" cy="5690735"/>
          </a:xfrm>
        </p:spPr>
        <p:txBody>
          <a:bodyPr>
            <a:normAutofit/>
          </a:bodyPr>
          <a:lstStyle/>
          <a:p>
            <a:pPr marL="0" indent="0">
              <a:buNone/>
            </a:pPr>
            <a:r>
              <a:rPr lang="en-US" altLang="ja-JP" sz="2800" dirty="0"/>
              <a:t>1989</a:t>
            </a:r>
            <a:r>
              <a:rPr lang="ja-JP" altLang="en-US" sz="2800" dirty="0"/>
              <a:t>年に生まれた人は、生まれた日によっては、平成生まれかもしれないし、昭和生まれかもしれないので、もし、</a:t>
            </a:r>
            <a:r>
              <a:rPr lang="en-US" altLang="ja-JP" sz="2800" dirty="0"/>
              <a:t>1989</a:t>
            </a:r>
            <a:r>
              <a:rPr lang="ja-JP" altLang="en-US" sz="2800" dirty="0"/>
              <a:t>と入力されたときは、即「平成！」とレッテルを貼るのは不正確である。ということで、以下のように修正をした</a:t>
            </a:r>
            <a:r>
              <a:rPr lang="ja-JP" altLang="en-US" sz="2800" dirty="0" smtClean="0"/>
              <a:t>。</a:t>
            </a:r>
            <a:endParaRPr lang="en-US" altLang="ja-JP" sz="2800" dirty="0" smtClean="0"/>
          </a:p>
          <a:p>
            <a:pPr marL="0" indent="0">
              <a:buNone/>
            </a:pPr>
            <a:endParaRPr kumimoji="1" lang="en-US" altLang="ja-JP" sz="2400" dirty="0"/>
          </a:p>
          <a:p>
            <a:pPr marL="400050" lvl="1" indent="0">
              <a:buNone/>
            </a:pPr>
            <a:r>
              <a:rPr lang="en-US" altLang="ja-JP" dirty="0"/>
              <a:t>if( $</a:t>
            </a:r>
            <a:r>
              <a:rPr lang="en-US" altLang="ja-JP" dirty="0" err="1"/>
              <a:t>b_year</a:t>
            </a:r>
            <a:r>
              <a:rPr lang="en-US" altLang="ja-JP" dirty="0"/>
              <a:t> &lt; 1989 ){</a:t>
            </a:r>
          </a:p>
          <a:p>
            <a:pPr marL="400050" lvl="1" indent="0">
              <a:buNone/>
            </a:pPr>
            <a:r>
              <a:rPr lang="en-US" altLang="ja-JP" dirty="0"/>
              <a:t>    print "Showa!\n";</a:t>
            </a:r>
          </a:p>
          <a:p>
            <a:pPr marL="400050" lvl="1" indent="0">
              <a:buNone/>
            </a:pPr>
            <a:r>
              <a:rPr lang="en-US" altLang="ja-JP" dirty="0"/>
              <a:t>}</a:t>
            </a:r>
            <a:r>
              <a:rPr lang="en-US" altLang="ja-JP" dirty="0" err="1"/>
              <a:t>elsif</a:t>
            </a:r>
            <a:r>
              <a:rPr lang="en-US" altLang="ja-JP" dirty="0"/>
              <a:t>($</a:t>
            </a:r>
            <a:r>
              <a:rPr lang="en-US" altLang="ja-JP" dirty="0" err="1"/>
              <a:t>b_year</a:t>
            </a:r>
            <a:r>
              <a:rPr lang="en-US" altLang="ja-JP" dirty="0"/>
              <a:t> == 1989){</a:t>
            </a:r>
          </a:p>
          <a:p>
            <a:pPr marL="400050" lvl="1" indent="0">
              <a:buNone/>
            </a:pPr>
            <a:r>
              <a:rPr lang="en-US" altLang="ja-JP" dirty="0"/>
              <a:t>    print "Showa or Heisei!\n";</a:t>
            </a:r>
          </a:p>
          <a:p>
            <a:pPr marL="400050" lvl="1" indent="0">
              <a:buNone/>
            </a:pPr>
            <a:r>
              <a:rPr lang="en-US" altLang="ja-JP" dirty="0"/>
              <a:t>}else{</a:t>
            </a:r>
          </a:p>
          <a:p>
            <a:pPr marL="400050" lvl="1" indent="0">
              <a:buNone/>
            </a:pPr>
            <a:r>
              <a:rPr lang="en-US" altLang="ja-JP" dirty="0"/>
              <a:t>    print "Heisei!\n";</a:t>
            </a:r>
          </a:p>
          <a:p>
            <a:pPr marL="400050" lvl="1" indent="0">
              <a:buNone/>
            </a:pPr>
            <a:r>
              <a:rPr lang="en-US" altLang="ja-JP" dirty="0"/>
              <a:t>}</a:t>
            </a:r>
            <a:endParaRPr kumimoji="1" lang="ja-JP" altLang="en-US" dirty="0"/>
          </a:p>
        </p:txBody>
      </p:sp>
    </p:spTree>
    <p:extLst>
      <p:ext uri="{BB962C8B-B14F-4D97-AF65-F5344CB8AC3E}">
        <p14:creationId xmlns:p14="http://schemas.microsoft.com/office/powerpoint/2010/main" val="411736902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a:bodyPr>
          <a:lstStyle/>
          <a:p>
            <a:pPr marL="0" indent="0">
              <a:buNone/>
            </a:pPr>
            <a:r>
              <a:rPr lang="ja-JP" altLang="en-US" sz="2800" dirty="0"/>
              <a:t>今度は、 </a:t>
            </a:r>
            <a:r>
              <a:rPr lang="en-US" altLang="ja-JP" sz="2800" dirty="0" err="1"/>
              <a:t>elsif</a:t>
            </a:r>
            <a:r>
              <a:rPr lang="en-US" altLang="ja-JP" sz="2800" dirty="0"/>
              <a:t>( $</a:t>
            </a:r>
            <a:r>
              <a:rPr lang="en-US" altLang="ja-JP" sz="2800" dirty="0" err="1"/>
              <a:t>b_year</a:t>
            </a:r>
            <a:r>
              <a:rPr lang="en-US" altLang="ja-JP" sz="2800" dirty="0"/>
              <a:t> == 1989 ) </a:t>
            </a:r>
            <a:r>
              <a:rPr lang="ja-JP" altLang="en-US" sz="2800" dirty="0"/>
              <a:t>という条件が加わった。今度は、</a:t>
            </a:r>
            <a:r>
              <a:rPr lang="en-US" altLang="ja-JP" sz="2800" dirty="0"/>
              <a:t>$</a:t>
            </a:r>
            <a:r>
              <a:rPr lang="en-US" altLang="ja-JP" sz="2800" dirty="0" err="1"/>
              <a:t>b_year</a:t>
            </a:r>
            <a:r>
              <a:rPr lang="ja-JP" altLang="en-US" sz="2800" dirty="0"/>
              <a:t>が</a:t>
            </a:r>
            <a:r>
              <a:rPr lang="en-US" altLang="ja-JP" sz="2800" dirty="0"/>
              <a:t>1989</a:t>
            </a:r>
            <a:r>
              <a:rPr lang="ja-JP" altLang="en-US" sz="2800" dirty="0"/>
              <a:t>に一致したら、という意味になる。イコールが２つつながる（ </a:t>
            </a:r>
            <a:r>
              <a:rPr lang="en-US" altLang="ja-JP" sz="2800" dirty="0"/>
              <a:t>== </a:t>
            </a:r>
            <a:r>
              <a:rPr lang="ja-JP" altLang="en-US" sz="2800" dirty="0"/>
              <a:t>）と数字として一致するという意味になります。</a:t>
            </a:r>
          </a:p>
          <a:p>
            <a:pPr marL="0" indent="0">
              <a:buNone/>
            </a:pPr>
            <a:endParaRPr lang="ja-JP" altLang="en-US" sz="2800" dirty="0"/>
          </a:p>
          <a:p>
            <a:pPr marL="0" indent="0">
              <a:buNone/>
            </a:pPr>
            <a:r>
              <a:rPr lang="ja-JP" altLang="en-US" sz="2800" dirty="0"/>
              <a:t>「 </a:t>
            </a:r>
            <a:r>
              <a:rPr lang="en-US" altLang="ja-JP" sz="2800" dirty="0"/>
              <a:t>$</a:t>
            </a:r>
            <a:r>
              <a:rPr lang="en-US" altLang="ja-JP" sz="2800" dirty="0" err="1"/>
              <a:t>b_year</a:t>
            </a:r>
            <a:r>
              <a:rPr lang="en-US" altLang="ja-JP" sz="2800" dirty="0"/>
              <a:t> == 1989 </a:t>
            </a:r>
            <a:r>
              <a:rPr lang="ja-JP" altLang="en-US" sz="2800" dirty="0"/>
              <a:t>（</a:t>
            </a:r>
            <a:r>
              <a:rPr lang="en-US" altLang="ja-JP" sz="2800" dirty="0"/>
              <a:t>$</a:t>
            </a:r>
            <a:r>
              <a:rPr lang="en-US" altLang="ja-JP" sz="2800" dirty="0" err="1"/>
              <a:t>b_year</a:t>
            </a:r>
            <a:r>
              <a:rPr lang="ja-JP" altLang="en-US" sz="2800" dirty="0"/>
              <a:t>が</a:t>
            </a:r>
            <a:r>
              <a:rPr lang="en-US" altLang="ja-JP" sz="2800" dirty="0"/>
              <a:t>1989</a:t>
            </a:r>
            <a:r>
              <a:rPr lang="ja-JP" altLang="en-US" sz="2800" dirty="0"/>
              <a:t>と一致するという条件式）」と「 </a:t>
            </a:r>
            <a:r>
              <a:rPr lang="en-US" altLang="ja-JP" sz="2800" dirty="0"/>
              <a:t>$</a:t>
            </a:r>
            <a:r>
              <a:rPr lang="en-US" altLang="ja-JP" sz="2800" dirty="0" err="1"/>
              <a:t>b_year</a:t>
            </a:r>
            <a:r>
              <a:rPr lang="en-US" altLang="ja-JP" sz="2800" dirty="0"/>
              <a:t> = 1989 </a:t>
            </a:r>
            <a:r>
              <a:rPr lang="ja-JP" altLang="en-US" sz="2800" dirty="0"/>
              <a:t>（</a:t>
            </a:r>
            <a:r>
              <a:rPr lang="en-US" altLang="ja-JP" sz="2800" dirty="0"/>
              <a:t>$</a:t>
            </a:r>
            <a:r>
              <a:rPr lang="en-US" altLang="ja-JP" sz="2800" dirty="0" err="1"/>
              <a:t>b_year</a:t>
            </a:r>
            <a:r>
              <a:rPr lang="ja-JP" altLang="en-US" sz="2800" dirty="0"/>
              <a:t>に</a:t>
            </a:r>
            <a:r>
              <a:rPr lang="en-US" altLang="ja-JP" sz="2800" dirty="0"/>
              <a:t>1989</a:t>
            </a:r>
            <a:r>
              <a:rPr lang="ja-JP" altLang="en-US" sz="2800" dirty="0"/>
              <a:t>という値を代入）」は「 </a:t>
            </a:r>
            <a:r>
              <a:rPr lang="en-US" altLang="ja-JP" sz="2800" dirty="0"/>
              <a:t>= </a:t>
            </a:r>
            <a:r>
              <a:rPr lang="ja-JP" altLang="en-US" sz="2800" dirty="0"/>
              <a:t>」が一個あるかないかの違いしかありませんが、意味がまったく違うので、注意しましょう。</a:t>
            </a:r>
            <a:endParaRPr kumimoji="1" lang="ja-JP" altLang="en-US" sz="2800" dirty="0"/>
          </a:p>
        </p:txBody>
      </p:sp>
    </p:spTree>
    <p:extLst>
      <p:ext uri="{BB962C8B-B14F-4D97-AF65-F5344CB8AC3E}">
        <p14:creationId xmlns:p14="http://schemas.microsoft.com/office/powerpoint/2010/main" val="3316766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練習：</a:t>
            </a:r>
            <a:r>
              <a:rPr kumimoji="1" lang="en-US" altLang="ja-JP" dirty="0" smtClean="0"/>
              <a:t>for</a:t>
            </a:r>
            <a:r>
              <a:rPr kumimoji="1" lang="ja-JP" altLang="en-US" dirty="0" smtClean="0"/>
              <a:t>文と</a:t>
            </a:r>
            <a:r>
              <a:rPr kumimoji="1" lang="en-US" altLang="ja-JP" dirty="0" smtClean="0"/>
              <a:t>if</a:t>
            </a:r>
            <a:r>
              <a:rPr kumimoji="1" lang="ja-JP" altLang="en-US" dirty="0" smtClean="0"/>
              <a:t>文を組み合わせる</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sz="2800" dirty="0"/>
              <a:t>配列の宣言の仕方として、 こんなのもあります</a:t>
            </a:r>
            <a:r>
              <a:rPr lang="ja-JP" altLang="en-US" sz="2800" dirty="0" smtClean="0"/>
              <a:t>。</a:t>
            </a:r>
            <a:endParaRPr lang="en-US" altLang="ja-JP" sz="2800" dirty="0" smtClean="0"/>
          </a:p>
          <a:p>
            <a:pPr marL="0" indent="0">
              <a:buNone/>
            </a:pPr>
            <a:endParaRPr lang="en-US" altLang="ja-JP" dirty="0" smtClean="0"/>
          </a:p>
          <a:p>
            <a:pPr marL="400050" lvl="1" indent="0">
              <a:buNone/>
            </a:pPr>
            <a:r>
              <a:rPr lang="en-US" altLang="ja-JP" dirty="0"/>
              <a:t>@years = ( 1970 .. 2013 );</a:t>
            </a:r>
          </a:p>
          <a:p>
            <a:pPr marL="400050" lvl="1" indent="0">
              <a:buNone/>
            </a:pPr>
            <a:endParaRPr lang="en-US" altLang="ja-JP" dirty="0"/>
          </a:p>
          <a:p>
            <a:pPr marL="400050" lvl="1" indent="0">
              <a:buNone/>
            </a:pPr>
            <a:r>
              <a:rPr lang="en-US" altLang="ja-JP" dirty="0"/>
              <a:t>#</a:t>
            </a:r>
            <a:r>
              <a:rPr lang="ja-JP" altLang="en-US" dirty="0"/>
              <a:t>上は下と等価</a:t>
            </a:r>
          </a:p>
          <a:p>
            <a:pPr marL="400050" lvl="1" indent="0">
              <a:buNone/>
            </a:pPr>
            <a:r>
              <a:rPr lang="en-US" altLang="ja-JP" dirty="0"/>
              <a:t>@years = ( 1970, 1971, 1972, 1973, </a:t>
            </a:r>
            <a:r>
              <a:rPr lang="ja-JP" altLang="en-US" dirty="0"/>
              <a:t>（中略）</a:t>
            </a:r>
            <a:r>
              <a:rPr lang="en-US" altLang="ja-JP" dirty="0"/>
              <a:t>, 2010, 2011, 2012, 2013 )</a:t>
            </a:r>
            <a:endParaRPr kumimoji="1" lang="ja-JP" altLang="en-US" dirty="0"/>
          </a:p>
        </p:txBody>
      </p:sp>
    </p:spTree>
    <p:extLst>
      <p:ext uri="{BB962C8B-B14F-4D97-AF65-F5344CB8AC3E}">
        <p14:creationId xmlns:p14="http://schemas.microsoft.com/office/powerpoint/2010/main" val="3550798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lang="ja-JP" altLang="en-US" dirty="0" smtClean="0"/>
              <a:t>配列</a:t>
            </a:r>
            <a:r>
              <a:rPr lang="ja-JP" altLang="en-US" dirty="0"/>
              <a:t>の基本形 </a:t>
            </a:r>
            <a:r>
              <a:rPr lang="en-US" altLang="ja-JP" dirty="0"/>
              <a:t>- </a:t>
            </a:r>
            <a:r>
              <a:rPr lang="ja-JP" altLang="en-US" dirty="0"/>
              <a:t>配列のシジルは＠ </a:t>
            </a:r>
            <a:endParaRPr lang="en-US" altLang="ja-JP" dirty="0" smtClean="0"/>
          </a:p>
          <a:p>
            <a:endParaRPr lang="ja-JP" altLang="en-US" dirty="0"/>
          </a:p>
          <a:p>
            <a:pPr marL="400050" lvl="1" indent="0">
              <a:buNone/>
            </a:pPr>
            <a:r>
              <a:rPr lang="en-US" altLang="ja-JP" sz="3200" dirty="0"/>
              <a:t>@eras = ('</a:t>
            </a:r>
            <a:r>
              <a:rPr lang="ja-JP" altLang="en-US" sz="3200" dirty="0"/>
              <a:t>明治</a:t>
            </a:r>
            <a:r>
              <a:rPr lang="en-US" altLang="ja-JP" sz="3200" dirty="0"/>
              <a:t>', '</a:t>
            </a:r>
            <a:r>
              <a:rPr lang="ja-JP" altLang="en-US" sz="3200" dirty="0"/>
              <a:t>大正</a:t>
            </a:r>
            <a:r>
              <a:rPr lang="en-US" altLang="ja-JP" sz="3200" dirty="0"/>
              <a:t>', '</a:t>
            </a:r>
            <a:r>
              <a:rPr lang="ja-JP" altLang="en-US" sz="3200" dirty="0"/>
              <a:t>昭和</a:t>
            </a:r>
            <a:r>
              <a:rPr lang="en-US" altLang="ja-JP" sz="3200" dirty="0"/>
              <a:t>', '</a:t>
            </a:r>
            <a:r>
              <a:rPr lang="ja-JP" altLang="en-US" sz="3200" dirty="0"/>
              <a:t>平成</a:t>
            </a:r>
            <a:r>
              <a:rPr lang="en-US" altLang="ja-JP" sz="3200" dirty="0"/>
              <a:t>');</a:t>
            </a:r>
          </a:p>
          <a:p>
            <a:endParaRPr lang="en-US" altLang="ja-JP" dirty="0"/>
          </a:p>
          <a:p>
            <a:r>
              <a:rPr lang="ja-JP" altLang="en-US" dirty="0" smtClean="0"/>
              <a:t>別</a:t>
            </a:r>
            <a:r>
              <a:rPr lang="ja-JP" altLang="en-US" dirty="0"/>
              <a:t>にダブルクォートで文字列を囲んでも</a:t>
            </a:r>
            <a:r>
              <a:rPr lang="ja-JP" altLang="en-US" dirty="0" smtClean="0"/>
              <a:t>いい</a:t>
            </a:r>
            <a:endParaRPr lang="en-US" altLang="ja-JP" dirty="0" smtClean="0"/>
          </a:p>
          <a:p>
            <a:endParaRPr lang="ja-JP" altLang="en-US" dirty="0"/>
          </a:p>
          <a:p>
            <a:pPr marL="400050" lvl="1" indent="0">
              <a:buNone/>
            </a:pPr>
            <a:r>
              <a:rPr lang="en-US" altLang="ja-JP" sz="3200" dirty="0"/>
              <a:t>@eras = ("</a:t>
            </a:r>
            <a:r>
              <a:rPr lang="ja-JP" altLang="en-US" sz="3200" dirty="0"/>
              <a:t>明治</a:t>
            </a:r>
            <a:r>
              <a:rPr lang="en-US" altLang="ja-JP" sz="3200" dirty="0"/>
              <a:t>", "</a:t>
            </a:r>
            <a:r>
              <a:rPr lang="ja-JP" altLang="en-US" sz="3200" dirty="0"/>
              <a:t>大正</a:t>
            </a:r>
            <a:r>
              <a:rPr lang="en-US" altLang="ja-JP" sz="3200" dirty="0"/>
              <a:t>", "</a:t>
            </a:r>
            <a:r>
              <a:rPr lang="ja-JP" altLang="en-US" sz="3200" dirty="0"/>
              <a:t>昭和</a:t>
            </a:r>
            <a:r>
              <a:rPr lang="en-US" altLang="ja-JP" sz="3200" dirty="0"/>
              <a:t>", "</a:t>
            </a:r>
            <a:r>
              <a:rPr lang="ja-JP" altLang="en-US" sz="3200" dirty="0"/>
              <a:t>平成</a:t>
            </a:r>
            <a:r>
              <a:rPr lang="en-US" altLang="ja-JP" sz="3200" dirty="0"/>
              <a:t>");</a:t>
            </a:r>
            <a:endParaRPr kumimoji="1" lang="ja-JP" altLang="en-US" sz="3200" dirty="0"/>
          </a:p>
        </p:txBody>
      </p:sp>
    </p:spTree>
    <p:extLst>
      <p:ext uri="{BB962C8B-B14F-4D97-AF65-F5344CB8AC3E}">
        <p14:creationId xmlns:p14="http://schemas.microsoft.com/office/powerpoint/2010/main" val="688493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a:bodyPr>
          <a:lstStyle/>
          <a:p>
            <a:pPr marL="0" indent="0">
              <a:buNone/>
            </a:pPr>
            <a:r>
              <a:rPr lang="en-US" altLang="ja-JP" sz="2800" dirty="0" smtClean="0"/>
              <a:t>1970 .. 2013 </a:t>
            </a:r>
            <a:r>
              <a:rPr lang="ja-JP" altLang="en-US" sz="2800" dirty="0" smtClean="0"/>
              <a:t>と書くことで、</a:t>
            </a:r>
            <a:r>
              <a:rPr lang="en-US" altLang="ja-JP" sz="2800" dirty="0" smtClean="0"/>
              <a:t>1970</a:t>
            </a:r>
            <a:r>
              <a:rPr lang="ja-JP" altLang="en-US" sz="2800" dirty="0" smtClean="0"/>
              <a:t>から１ずつ増やして</a:t>
            </a:r>
            <a:r>
              <a:rPr lang="en-US" altLang="ja-JP" sz="2800" dirty="0" smtClean="0"/>
              <a:t>2013</a:t>
            </a:r>
            <a:r>
              <a:rPr lang="ja-JP" altLang="en-US" sz="2800" dirty="0" smtClean="0"/>
              <a:t>までの連続した数字の配列をあらわすことができます。何十もの要素をもつ配列ですが、こんなに簡単に表現できてしまいます。</a:t>
            </a:r>
          </a:p>
          <a:p>
            <a:pPr marL="0" indent="0">
              <a:buNone/>
            </a:pPr>
            <a:endParaRPr lang="ja-JP" altLang="en-US" sz="2800" dirty="0" smtClean="0"/>
          </a:p>
          <a:p>
            <a:pPr marL="0" indent="0">
              <a:buNone/>
            </a:pPr>
            <a:r>
              <a:rPr lang="ja-JP" altLang="en-US" sz="2800" dirty="0" smtClean="0"/>
              <a:t>これを使って、 </a:t>
            </a:r>
            <a:r>
              <a:rPr lang="en-US" altLang="ja-JP" sz="2800" dirty="0" smtClean="0"/>
              <a:t>1970</a:t>
            </a:r>
            <a:r>
              <a:rPr lang="ja-JP" altLang="en-US" sz="2800" dirty="0" smtClean="0"/>
              <a:t>年から</a:t>
            </a:r>
            <a:r>
              <a:rPr lang="en-US" altLang="ja-JP" sz="2800" dirty="0" smtClean="0"/>
              <a:t>2013</a:t>
            </a:r>
            <a:r>
              <a:rPr lang="ja-JP" altLang="en-US" sz="2800" dirty="0" smtClean="0"/>
              <a:t>年までを１年ずつ表示し、それが平成か昭和か判定するプログラムを書いてみます。</a:t>
            </a:r>
            <a:endParaRPr kumimoji="1" lang="ja-JP" altLang="en-US" sz="2800" dirty="0"/>
          </a:p>
        </p:txBody>
      </p:sp>
    </p:spTree>
    <p:extLst>
      <p:ext uri="{BB962C8B-B14F-4D97-AF65-F5344CB8AC3E}">
        <p14:creationId xmlns:p14="http://schemas.microsoft.com/office/powerpoint/2010/main" val="2772026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a:xfrm>
            <a:off x="457200" y="471714"/>
            <a:ext cx="8229600" cy="5654450"/>
          </a:xfrm>
        </p:spPr>
        <p:txBody>
          <a:bodyPr/>
          <a:lstStyle/>
          <a:p>
            <a:pPr marL="400050" lvl="1" indent="0">
              <a:buNone/>
            </a:pPr>
            <a:r>
              <a:rPr lang="en-US" altLang="ja-JP" sz="2400" dirty="0"/>
              <a:t>@years = (1970..2013);</a:t>
            </a:r>
          </a:p>
          <a:p>
            <a:pPr marL="400050" lvl="1" indent="0">
              <a:buNone/>
            </a:pPr>
            <a:endParaRPr lang="en-US" altLang="ja-JP" sz="2400" dirty="0"/>
          </a:p>
          <a:p>
            <a:pPr marL="400050" lvl="1" indent="0">
              <a:buNone/>
            </a:pPr>
            <a:r>
              <a:rPr lang="en-US" altLang="ja-JP" sz="2400" dirty="0"/>
              <a:t>for $y ( @years ){</a:t>
            </a:r>
          </a:p>
          <a:p>
            <a:pPr marL="400050" lvl="1" indent="0">
              <a:buNone/>
            </a:pPr>
            <a:r>
              <a:rPr lang="en-US" altLang="ja-JP" sz="2400" dirty="0"/>
              <a:t>    if( $y &lt; 1989){</a:t>
            </a:r>
          </a:p>
          <a:p>
            <a:pPr marL="400050" lvl="1" indent="0">
              <a:buNone/>
            </a:pPr>
            <a:r>
              <a:rPr lang="en-US" altLang="ja-JP" sz="2400" dirty="0"/>
              <a:t>        print "$y : Syowa !\n";</a:t>
            </a:r>
          </a:p>
          <a:p>
            <a:pPr marL="400050" lvl="1" indent="0">
              <a:buNone/>
            </a:pPr>
            <a:r>
              <a:rPr lang="en-US" altLang="ja-JP" sz="2400" dirty="0"/>
              <a:t>    }</a:t>
            </a:r>
            <a:r>
              <a:rPr lang="en-US" altLang="ja-JP" sz="2400" dirty="0" err="1"/>
              <a:t>elsif</a:t>
            </a:r>
            <a:r>
              <a:rPr lang="en-US" altLang="ja-JP" sz="2400" dirty="0"/>
              <a:t>( $y == 1989){</a:t>
            </a:r>
          </a:p>
          <a:p>
            <a:pPr marL="400050" lvl="1" indent="0">
              <a:buNone/>
            </a:pPr>
            <a:r>
              <a:rPr lang="en-US" altLang="ja-JP" sz="2400" dirty="0"/>
              <a:t>        print "$y : Syowa or Heisei !\n";</a:t>
            </a:r>
          </a:p>
          <a:p>
            <a:pPr marL="400050" lvl="1" indent="0">
              <a:buNone/>
            </a:pPr>
            <a:r>
              <a:rPr lang="en-US" altLang="ja-JP" sz="2400" dirty="0"/>
              <a:t>    }else{</a:t>
            </a:r>
          </a:p>
          <a:p>
            <a:pPr marL="400050" lvl="1" indent="0">
              <a:buNone/>
            </a:pPr>
            <a:r>
              <a:rPr lang="en-US" altLang="ja-JP" sz="2400" dirty="0"/>
              <a:t>        print "$y : Heisei !\n";</a:t>
            </a:r>
          </a:p>
          <a:p>
            <a:pPr marL="400050" lvl="1" indent="0">
              <a:buNone/>
            </a:pPr>
            <a:r>
              <a:rPr lang="en-US" altLang="ja-JP" sz="2400" dirty="0"/>
              <a:t>    }</a:t>
            </a:r>
          </a:p>
          <a:p>
            <a:pPr marL="400050" lvl="1" indent="0">
              <a:buNone/>
            </a:pPr>
            <a:r>
              <a:rPr lang="en-US" altLang="ja-JP" sz="2400" dirty="0" smtClean="0"/>
              <a:t>}</a:t>
            </a:r>
          </a:p>
          <a:p>
            <a:pPr marL="400050" lvl="1" indent="0">
              <a:buNone/>
            </a:pPr>
            <a:endParaRPr lang="en-US" altLang="ja-JP" sz="2400" dirty="0"/>
          </a:p>
          <a:p>
            <a:pPr marL="0" indent="0">
              <a:buNone/>
            </a:pPr>
            <a:r>
              <a:rPr lang="en-US" altLang="ja-JP" sz="2400" dirty="0"/>
              <a:t>for</a:t>
            </a:r>
            <a:r>
              <a:rPr lang="ja-JP" altLang="en-US" sz="2400" dirty="0"/>
              <a:t>のブロックの中に、</a:t>
            </a:r>
            <a:r>
              <a:rPr lang="en-US" altLang="ja-JP" sz="2400" dirty="0"/>
              <a:t>if</a:t>
            </a:r>
            <a:r>
              <a:rPr lang="ja-JP" altLang="en-US" sz="2400" dirty="0"/>
              <a:t>文で条件分岐し、条件ごとに違った文字列を出力しています。 自力で書くことができたでしょうか？</a:t>
            </a:r>
            <a:endParaRPr kumimoji="1" lang="ja-JP" altLang="en-US" sz="2400" dirty="0"/>
          </a:p>
        </p:txBody>
      </p:sp>
    </p:spTree>
    <p:extLst>
      <p:ext uri="{BB962C8B-B14F-4D97-AF65-F5344CB8AC3E}">
        <p14:creationId xmlns:p14="http://schemas.microsoft.com/office/powerpoint/2010/main" val="5511384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ハッシュの練習</a:t>
            </a:r>
            <a:endParaRPr kumimoji="1" lang="ja-JP" altLang="en-US" dirty="0"/>
          </a:p>
        </p:txBody>
      </p:sp>
      <p:sp>
        <p:nvSpPr>
          <p:cNvPr id="3" name="コンテンツ プレースホルダー 2"/>
          <p:cNvSpPr>
            <a:spLocks noGrp="1"/>
          </p:cNvSpPr>
          <p:nvPr>
            <p:ph idx="1"/>
          </p:nvPr>
        </p:nvSpPr>
        <p:spPr/>
        <p:txBody>
          <a:bodyPr>
            <a:noAutofit/>
          </a:bodyPr>
          <a:lstStyle/>
          <a:p>
            <a:pPr marL="0" indent="0">
              <a:buNone/>
            </a:pPr>
            <a:r>
              <a:rPr lang="ja-JP" altLang="en-US" sz="2800" dirty="0"/>
              <a:t>ハッシュは前回触れましたが、もう一度ハッシュを扱う練習です。</a:t>
            </a:r>
          </a:p>
          <a:p>
            <a:pPr marL="0" indent="0">
              <a:buNone/>
            </a:pPr>
            <a:endParaRPr lang="ja-JP" altLang="en-US" sz="2800" dirty="0"/>
          </a:p>
          <a:p>
            <a:pPr marL="0" indent="0">
              <a:buNone/>
            </a:pPr>
            <a:r>
              <a:rPr lang="ja-JP" altLang="en-US" sz="2800" dirty="0"/>
              <a:t>ハッシュとは、キーとバリュー（値）がペアになっている変数の集まりのことです。</a:t>
            </a:r>
          </a:p>
          <a:p>
            <a:pPr marL="0" indent="0">
              <a:buNone/>
            </a:pPr>
            <a:endParaRPr lang="ja-JP" altLang="en-US" sz="2800" dirty="0"/>
          </a:p>
          <a:p>
            <a:pPr marL="0" indent="0">
              <a:buNone/>
            </a:pPr>
            <a:r>
              <a:rPr lang="ja-JP" altLang="en-US" sz="2800" dirty="0"/>
              <a:t>例えば、平成は</a:t>
            </a:r>
            <a:r>
              <a:rPr lang="en-US" altLang="ja-JP" sz="2800" dirty="0"/>
              <a:t>1989</a:t>
            </a:r>
            <a:r>
              <a:rPr lang="ja-JP" altLang="en-US" sz="2800" dirty="0"/>
              <a:t>年からで、昭和は</a:t>
            </a:r>
            <a:r>
              <a:rPr lang="en-US" altLang="ja-JP" sz="2800" dirty="0"/>
              <a:t>1926</a:t>
            </a:r>
            <a:r>
              <a:rPr lang="ja-JP" altLang="en-US" sz="2800" dirty="0"/>
              <a:t>年から、大正は</a:t>
            </a:r>
            <a:r>
              <a:rPr lang="en-US" altLang="ja-JP" sz="2800" dirty="0"/>
              <a:t>1912</a:t>
            </a:r>
            <a:r>
              <a:rPr lang="ja-JP" altLang="en-US" sz="2800" dirty="0"/>
              <a:t>年からで、明治は</a:t>
            </a:r>
            <a:r>
              <a:rPr lang="en-US" altLang="ja-JP" sz="2800" dirty="0"/>
              <a:t>1868</a:t>
            </a:r>
            <a:r>
              <a:rPr lang="ja-JP" altLang="en-US" sz="2800" dirty="0"/>
              <a:t>年から、という風に、年号と始まりの年のペアをそれぞれキーとバリューと考えた時に、それを表現するハッシュを書いてみます。</a:t>
            </a:r>
            <a:endParaRPr kumimoji="1" lang="ja-JP" altLang="en-US" sz="2800" dirty="0"/>
          </a:p>
        </p:txBody>
      </p:sp>
    </p:spTree>
    <p:extLst>
      <p:ext uri="{BB962C8B-B14F-4D97-AF65-F5344CB8AC3E}">
        <p14:creationId xmlns:p14="http://schemas.microsoft.com/office/powerpoint/2010/main" val="2359425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pPr marL="400050" lvl="1" indent="0">
              <a:buNone/>
            </a:pPr>
            <a:r>
              <a:rPr lang="en-US" altLang="ja-JP" dirty="0"/>
              <a:t>%</a:t>
            </a:r>
            <a:r>
              <a:rPr lang="en-US" altLang="ja-JP" dirty="0" err="1"/>
              <a:t>era_year</a:t>
            </a:r>
            <a:r>
              <a:rPr lang="en-US" altLang="ja-JP" dirty="0"/>
              <a:t> = (   'Heisei' =&gt; 1989,</a:t>
            </a:r>
          </a:p>
          <a:p>
            <a:pPr marL="400050" lvl="1" indent="0">
              <a:buNone/>
            </a:pPr>
            <a:r>
              <a:rPr lang="en-US" altLang="ja-JP" dirty="0"/>
              <a:t>                'Syowa' =&gt; 1926,</a:t>
            </a:r>
          </a:p>
          <a:p>
            <a:pPr marL="400050" lvl="1" indent="0">
              <a:buNone/>
            </a:pPr>
            <a:r>
              <a:rPr lang="en-US" altLang="ja-JP" dirty="0"/>
              <a:t>                'Taisyo' =&gt; 1912,</a:t>
            </a:r>
          </a:p>
          <a:p>
            <a:pPr marL="400050" lvl="1" indent="0">
              <a:buNone/>
            </a:pPr>
            <a:r>
              <a:rPr lang="en-US" altLang="ja-JP" dirty="0"/>
              <a:t>                'Meiji' =&gt; 1868</a:t>
            </a:r>
          </a:p>
          <a:p>
            <a:pPr marL="400050" lvl="1" indent="0">
              <a:buNone/>
            </a:pPr>
            <a:r>
              <a:rPr lang="en-US" altLang="ja-JP" dirty="0"/>
              <a:t>             )</a:t>
            </a:r>
            <a:r>
              <a:rPr lang="en-US" altLang="ja-JP" dirty="0" smtClean="0"/>
              <a:t>;</a:t>
            </a:r>
          </a:p>
          <a:p>
            <a:pPr marL="400050" lvl="1" indent="0">
              <a:buNone/>
            </a:pPr>
            <a:endParaRPr lang="en-US" altLang="ja-JP" dirty="0" smtClean="0"/>
          </a:p>
          <a:p>
            <a:pPr marL="0" indent="0">
              <a:buNone/>
            </a:pPr>
            <a:r>
              <a:rPr lang="ja-JP" altLang="en-US" sz="2800" dirty="0"/>
              <a:t>これは見やすくするために、複数行にわけて書いていますが、一行にしてしまっても構いません。</a:t>
            </a:r>
          </a:p>
          <a:p>
            <a:pPr marL="0" indent="0">
              <a:buNone/>
            </a:pPr>
            <a:endParaRPr lang="ja-JP" altLang="en-US" sz="2800" dirty="0"/>
          </a:p>
        </p:txBody>
      </p:sp>
    </p:spTree>
    <p:extLst>
      <p:ext uri="{BB962C8B-B14F-4D97-AF65-F5344CB8AC3E}">
        <p14:creationId xmlns:p14="http://schemas.microsoft.com/office/powerpoint/2010/main" val="8669044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a:xfrm>
            <a:off x="457200" y="925286"/>
            <a:ext cx="8229600" cy="5200877"/>
          </a:xfrm>
        </p:spPr>
        <p:txBody>
          <a:bodyPr>
            <a:normAutofit/>
          </a:bodyPr>
          <a:lstStyle/>
          <a:p>
            <a:pPr marL="0" indent="0">
              <a:buNone/>
            </a:pPr>
            <a:r>
              <a:rPr lang="ja-JP" altLang="en-US" sz="2800" dirty="0"/>
              <a:t>また、キーとバリューを結ぶ記号として「 </a:t>
            </a:r>
            <a:r>
              <a:rPr lang="en-US" altLang="ja-JP" sz="2800" dirty="0"/>
              <a:t>=&gt; </a:t>
            </a:r>
            <a:r>
              <a:rPr lang="ja-JP" altLang="en-US" sz="2800" dirty="0"/>
              <a:t>」を使っていますが、 実は、単にカンマでも</a:t>
            </a:r>
            <a:r>
              <a:rPr lang="en-US" altLang="ja-JP" sz="2800" dirty="0"/>
              <a:t>OK</a:t>
            </a:r>
            <a:r>
              <a:rPr lang="ja-JP" altLang="en-US" sz="2800" dirty="0"/>
              <a:t>です。奇数目の変数がキーで偶数目がバリューだと</a:t>
            </a:r>
            <a:r>
              <a:rPr lang="en-US" altLang="ja-JP" sz="2800" dirty="0"/>
              <a:t>Perl</a:t>
            </a:r>
            <a:r>
              <a:rPr lang="ja-JP" altLang="en-US" sz="2800" dirty="0"/>
              <a:t>は解釈できるからです。しかし、人間の目にはわかりずらいので、たいていは「 </a:t>
            </a:r>
            <a:r>
              <a:rPr lang="en-US" altLang="ja-JP" sz="2800" dirty="0"/>
              <a:t>=&gt; </a:t>
            </a:r>
            <a:r>
              <a:rPr lang="ja-JP" altLang="en-US" sz="2800" dirty="0"/>
              <a:t>」を使って書きます</a:t>
            </a:r>
            <a:r>
              <a:rPr lang="ja-JP" altLang="en-US" sz="2800" dirty="0" smtClean="0"/>
              <a:t>。</a:t>
            </a:r>
            <a:endParaRPr lang="en-US" altLang="ja-JP" sz="2800" dirty="0"/>
          </a:p>
          <a:p>
            <a:pPr marL="0" indent="0">
              <a:buNone/>
            </a:pPr>
            <a:endParaRPr kumimoji="1" lang="en-US" altLang="ja-JP" sz="2800" dirty="0" smtClean="0"/>
          </a:p>
          <a:p>
            <a:pPr marL="400050" lvl="1" indent="0">
              <a:buNone/>
            </a:pPr>
            <a:r>
              <a:rPr lang="en-US" altLang="ja-JP" dirty="0"/>
              <a:t>#</a:t>
            </a:r>
            <a:r>
              <a:rPr lang="ja-JP" altLang="en-US" dirty="0"/>
              <a:t>一行にしちゃっても</a:t>
            </a:r>
            <a:r>
              <a:rPr lang="en-US" altLang="ja-JP" dirty="0"/>
              <a:t>OK</a:t>
            </a:r>
            <a:r>
              <a:rPr lang="ja-JP" altLang="en-US" dirty="0"/>
              <a:t>（でも見にくい）</a:t>
            </a:r>
          </a:p>
          <a:p>
            <a:pPr marL="400050" lvl="1" indent="0">
              <a:buNone/>
            </a:pPr>
            <a:r>
              <a:rPr lang="en-US" altLang="ja-JP" dirty="0"/>
              <a:t>my %</a:t>
            </a:r>
            <a:r>
              <a:rPr lang="en-US" altLang="ja-JP" dirty="0" err="1"/>
              <a:t>era_year</a:t>
            </a:r>
            <a:r>
              <a:rPr lang="en-US" altLang="ja-JP" dirty="0"/>
              <a:t> = ( 'Heisei' =&gt; 1989, 'Syowa' =&gt; 1926, 'Taisyo' =&gt; 1912, 'Meiji' =&gt; 1868 );</a:t>
            </a:r>
          </a:p>
          <a:p>
            <a:pPr marL="400050" lvl="1" indent="0">
              <a:buNone/>
            </a:pPr>
            <a:r>
              <a:rPr lang="en-US" altLang="ja-JP" dirty="0"/>
              <a:t># =&gt; </a:t>
            </a:r>
            <a:r>
              <a:rPr lang="ja-JP" altLang="en-US" dirty="0"/>
              <a:t>使わなくても</a:t>
            </a:r>
            <a:r>
              <a:rPr lang="en-US" altLang="ja-JP" dirty="0"/>
              <a:t>OK</a:t>
            </a:r>
            <a:r>
              <a:rPr lang="ja-JP" altLang="en-US" dirty="0"/>
              <a:t>（でも見にくい）</a:t>
            </a:r>
          </a:p>
          <a:p>
            <a:pPr marL="400050" lvl="1" indent="0">
              <a:buNone/>
            </a:pPr>
            <a:r>
              <a:rPr lang="en-US" altLang="ja-JP" dirty="0"/>
              <a:t>my %</a:t>
            </a:r>
            <a:r>
              <a:rPr lang="en-US" altLang="ja-JP" dirty="0" err="1"/>
              <a:t>era_year</a:t>
            </a:r>
            <a:r>
              <a:rPr lang="en-US" altLang="ja-JP" dirty="0"/>
              <a:t> = ( 'Heisei', 1989, 'Syowa', 1926, 'Taisyo', 1912, 'Meiji', 1868 );</a:t>
            </a:r>
            <a:endParaRPr kumimoji="1" lang="ja-JP" altLang="en-US" dirty="0"/>
          </a:p>
        </p:txBody>
      </p:sp>
    </p:spTree>
    <p:extLst>
      <p:ext uri="{BB962C8B-B14F-4D97-AF65-F5344CB8AC3E}">
        <p14:creationId xmlns:p14="http://schemas.microsoft.com/office/powerpoint/2010/main" val="35035810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Autofit/>
          </a:bodyPr>
          <a:lstStyle/>
          <a:p>
            <a:pPr marL="0" indent="0">
              <a:buNone/>
            </a:pPr>
            <a:r>
              <a:rPr lang="ja-JP" altLang="en-US" sz="2800" dirty="0"/>
              <a:t>キーは文字列なので今回はシングルクォートで囲んでいますが、 ダブルクォートで囲んでもいいですし、 実は文字列が一定の条件（ハイフンをふくまないなど）をみたせば、 クォートを省略することができます。 </a:t>
            </a:r>
            <a:r>
              <a:rPr lang="en-US" altLang="ja-JP" sz="2800" dirty="0"/>
              <a:t>Perl </a:t>
            </a:r>
            <a:r>
              <a:rPr lang="ja-JP" altLang="en-US" sz="2800" dirty="0"/>
              <a:t>は </a:t>
            </a:r>
            <a:r>
              <a:rPr lang="en-US" altLang="ja-JP" sz="2800" dirty="0"/>
              <a:t>=&gt; </a:t>
            </a:r>
            <a:r>
              <a:rPr lang="ja-JP" altLang="en-US" sz="2800" dirty="0"/>
              <a:t>という記号を目印に、その左側は文字列であると判断できるからです。</a:t>
            </a:r>
          </a:p>
          <a:p>
            <a:pPr marL="0" indent="0">
              <a:buNone/>
            </a:pPr>
            <a:endParaRPr lang="ja-JP" altLang="en-US" sz="2800" dirty="0"/>
          </a:p>
          <a:p>
            <a:pPr marL="0" indent="0">
              <a:buNone/>
            </a:pPr>
            <a:r>
              <a:rPr lang="ja-JP" altLang="en-US" sz="2800" dirty="0"/>
              <a:t>バリューの方は、その変数の性質（数字なのか文字列なのかオブジェクトなのか変数なのか）によって、適切にクォートをつけたりしてください。</a:t>
            </a:r>
            <a:endParaRPr kumimoji="1" lang="ja-JP" altLang="en-US" sz="2800" dirty="0"/>
          </a:p>
        </p:txBody>
      </p:sp>
    </p:spTree>
    <p:extLst>
      <p:ext uri="{BB962C8B-B14F-4D97-AF65-F5344CB8AC3E}">
        <p14:creationId xmlns:p14="http://schemas.microsoft.com/office/powerpoint/2010/main" val="23358956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000" dirty="0" smtClean="0"/>
              <a:t>ハッシュと</a:t>
            </a:r>
            <a:r>
              <a:rPr kumimoji="1" lang="en-US" altLang="ja-JP" sz="4000" dirty="0" smtClean="0"/>
              <a:t>for</a:t>
            </a:r>
            <a:r>
              <a:rPr kumimoji="1" lang="ja-JP" altLang="en-US" sz="4000" dirty="0" smtClean="0"/>
              <a:t>文を組み合わせる練習</a:t>
            </a:r>
            <a:endParaRPr kumimoji="1" lang="ja-JP" altLang="en-US" sz="4000" dirty="0"/>
          </a:p>
        </p:txBody>
      </p:sp>
      <p:sp>
        <p:nvSpPr>
          <p:cNvPr id="3" name="コンテンツ プレースホルダー 2"/>
          <p:cNvSpPr>
            <a:spLocks noGrp="1"/>
          </p:cNvSpPr>
          <p:nvPr>
            <p:ph idx="1"/>
          </p:nvPr>
        </p:nvSpPr>
        <p:spPr/>
        <p:txBody>
          <a:bodyPr>
            <a:noAutofit/>
          </a:bodyPr>
          <a:lstStyle/>
          <a:p>
            <a:pPr marL="0" indent="0">
              <a:buNone/>
            </a:pPr>
            <a:r>
              <a:rPr lang="ja-JP" altLang="en-US" sz="2800" dirty="0"/>
              <a:t>今度は、ハッシュと先ほど練習した</a:t>
            </a:r>
            <a:r>
              <a:rPr lang="en-US" altLang="ja-JP" sz="2800" dirty="0"/>
              <a:t>for</a:t>
            </a:r>
            <a:r>
              <a:rPr lang="ja-JP" altLang="en-US" sz="2800" dirty="0"/>
              <a:t>文の練習です。</a:t>
            </a:r>
          </a:p>
          <a:p>
            <a:pPr marL="0" indent="0">
              <a:buNone/>
            </a:pPr>
            <a:endParaRPr lang="ja-JP" altLang="en-US" sz="2800" dirty="0"/>
          </a:p>
          <a:p>
            <a:pPr marL="0" indent="0">
              <a:buNone/>
            </a:pPr>
            <a:r>
              <a:rPr lang="ja-JP" altLang="en-US" sz="2800" dirty="0"/>
              <a:t>「（年号）は（西暦）年から始まります」</a:t>
            </a:r>
          </a:p>
          <a:p>
            <a:pPr marL="0" indent="0">
              <a:buNone/>
            </a:pPr>
            <a:endParaRPr lang="ja-JP" altLang="en-US" sz="2800" dirty="0"/>
          </a:p>
          <a:p>
            <a:pPr marL="0" indent="0">
              <a:buNone/>
            </a:pPr>
            <a:r>
              <a:rPr lang="ja-JP" altLang="en-US" sz="2800" dirty="0"/>
              <a:t>という文を、次々に表示するコードを書いて下さい。</a:t>
            </a:r>
          </a:p>
          <a:p>
            <a:pPr marL="0" indent="0">
              <a:buNone/>
            </a:pPr>
            <a:endParaRPr lang="ja-JP" altLang="en-US" sz="2800" dirty="0"/>
          </a:p>
          <a:p>
            <a:pPr marL="0" indent="0">
              <a:buNone/>
            </a:pPr>
            <a:r>
              <a:rPr lang="ja-JP" altLang="en-US" sz="2800" dirty="0"/>
              <a:t>ハッシュのキーは </a:t>
            </a:r>
            <a:r>
              <a:rPr lang="en-US" altLang="ja-JP" sz="2800" dirty="0"/>
              <a:t>keys </a:t>
            </a:r>
            <a:r>
              <a:rPr lang="ja-JP" altLang="en-US" sz="2800" dirty="0"/>
              <a:t>という関数を使うと、キーだけを一括して取り出し、配列にすることが出来ます。 そのキーの配列を</a:t>
            </a:r>
            <a:r>
              <a:rPr lang="en-US" altLang="ja-JP" sz="2800" dirty="0"/>
              <a:t>for</a:t>
            </a:r>
            <a:r>
              <a:rPr lang="ja-JP" altLang="en-US" sz="2800" dirty="0"/>
              <a:t>文で回して、ハッシュの値を次々に取り出して行きます。</a:t>
            </a:r>
            <a:endParaRPr kumimoji="1" lang="ja-JP" altLang="en-US" sz="2800" dirty="0"/>
          </a:p>
        </p:txBody>
      </p:sp>
    </p:spTree>
    <p:extLst>
      <p:ext uri="{BB962C8B-B14F-4D97-AF65-F5344CB8AC3E}">
        <p14:creationId xmlns:p14="http://schemas.microsoft.com/office/powerpoint/2010/main" val="19865137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a:bodyPr>
          <a:lstStyle/>
          <a:p>
            <a:pPr marL="400050" lvl="1" indent="0">
              <a:buNone/>
            </a:pPr>
            <a:r>
              <a:rPr lang="en-US" altLang="ja-JP" dirty="0"/>
              <a:t>@era = keys %</a:t>
            </a:r>
            <a:r>
              <a:rPr lang="en-US" altLang="ja-JP" dirty="0" err="1"/>
              <a:t>era_year</a:t>
            </a:r>
            <a:r>
              <a:rPr lang="en-US" altLang="ja-JP" dirty="0"/>
              <a:t>;</a:t>
            </a:r>
          </a:p>
          <a:p>
            <a:pPr marL="400050" lvl="1" indent="0">
              <a:buNone/>
            </a:pPr>
            <a:endParaRPr lang="en-US" altLang="ja-JP" dirty="0"/>
          </a:p>
          <a:p>
            <a:pPr marL="400050" lvl="1" indent="0">
              <a:buNone/>
            </a:pPr>
            <a:r>
              <a:rPr lang="en-US" altLang="ja-JP" dirty="0"/>
              <a:t>for $</a:t>
            </a:r>
            <a:r>
              <a:rPr lang="en-US" altLang="ja-JP" dirty="0" err="1"/>
              <a:t>jidai</a:t>
            </a:r>
            <a:r>
              <a:rPr lang="en-US" altLang="ja-JP" dirty="0"/>
              <a:t> (@era){</a:t>
            </a:r>
          </a:p>
          <a:p>
            <a:pPr marL="400050" lvl="1" indent="0">
              <a:buNone/>
            </a:pPr>
            <a:r>
              <a:rPr lang="en-US" altLang="ja-JP" dirty="0"/>
              <a:t>    print "$</a:t>
            </a:r>
            <a:r>
              <a:rPr lang="en-US" altLang="ja-JP" dirty="0" err="1"/>
              <a:t>jidai</a:t>
            </a:r>
            <a:r>
              <a:rPr lang="en-US" altLang="ja-JP" dirty="0"/>
              <a:t> </a:t>
            </a:r>
            <a:r>
              <a:rPr lang="ja-JP" altLang="en-US" dirty="0"/>
              <a:t>は </a:t>
            </a:r>
            <a:r>
              <a:rPr lang="en-US" altLang="ja-JP" dirty="0"/>
              <a:t>$</a:t>
            </a:r>
            <a:r>
              <a:rPr lang="en-US" altLang="ja-JP" dirty="0" err="1"/>
              <a:t>era_year</a:t>
            </a:r>
            <a:r>
              <a:rPr lang="en-US" altLang="ja-JP" dirty="0"/>
              <a:t>{$</a:t>
            </a:r>
            <a:r>
              <a:rPr lang="en-US" altLang="ja-JP" dirty="0" err="1"/>
              <a:t>jidai</a:t>
            </a:r>
            <a:r>
              <a:rPr lang="en-US" altLang="ja-JP" dirty="0"/>
              <a:t>} </a:t>
            </a:r>
            <a:r>
              <a:rPr lang="ja-JP" altLang="en-US" dirty="0"/>
              <a:t>にはじまります。</a:t>
            </a:r>
            <a:r>
              <a:rPr lang="en-US" altLang="ja-JP" dirty="0"/>
              <a:t>\n";</a:t>
            </a:r>
          </a:p>
          <a:p>
            <a:pPr marL="400050" lvl="1" indent="0">
              <a:buNone/>
            </a:pPr>
            <a:r>
              <a:rPr lang="en-US" altLang="ja-JP" dirty="0"/>
              <a:t>}</a:t>
            </a:r>
            <a:endParaRPr kumimoji="1" lang="ja-JP" altLang="en-US" dirty="0"/>
          </a:p>
        </p:txBody>
      </p:sp>
    </p:spTree>
    <p:extLst>
      <p:ext uri="{BB962C8B-B14F-4D97-AF65-F5344CB8AC3E}">
        <p14:creationId xmlns:p14="http://schemas.microsoft.com/office/powerpoint/2010/main" val="37781468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use strict</a:t>
            </a:r>
            <a:r>
              <a:rPr kumimoji="1" lang="ja-JP" altLang="en-US" dirty="0" smtClean="0"/>
              <a:t>と</a:t>
            </a:r>
            <a:r>
              <a:rPr lang="en-US" altLang="ja-JP" dirty="0" smtClean="0"/>
              <a:t>my</a:t>
            </a:r>
            <a:endParaRPr kumimoji="1" lang="ja-JP" altLang="en-US" dirty="0"/>
          </a:p>
        </p:txBody>
      </p:sp>
      <p:sp>
        <p:nvSpPr>
          <p:cNvPr id="3" name="コンテンツ プレースホルダー 2"/>
          <p:cNvSpPr>
            <a:spLocks noGrp="1"/>
          </p:cNvSpPr>
          <p:nvPr>
            <p:ph idx="1"/>
          </p:nvPr>
        </p:nvSpPr>
        <p:spPr>
          <a:xfrm>
            <a:off x="457200" y="1417638"/>
            <a:ext cx="8229600" cy="4708525"/>
          </a:xfrm>
        </p:spPr>
        <p:txBody>
          <a:bodyPr/>
          <a:lstStyle/>
          <a:p>
            <a:pPr marL="0" indent="0">
              <a:buNone/>
            </a:pPr>
            <a:r>
              <a:rPr lang="ja-JP" altLang="en-US" sz="2400" dirty="0"/>
              <a:t>ここまでやってきて、プログラムが動かない！という場面に何度も遭遇したと思いますが、変数名を打ち間違えていたというケースがけっこう多かったように見受けられます。</a:t>
            </a:r>
          </a:p>
          <a:p>
            <a:pPr marL="0" indent="0">
              <a:buNone/>
            </a:pPr>
            <a:endParaRPr lang="ja-JP" altLang="en-US" sz="2400" dirty="0"/>
          </a:p>
          <a:p>
            <a:pPr marL="0" indent="0">
              <a:buNone/>
            </a:pPr>
            <a:r>
              <a:rPr lang="ja-JP" altLang="en-US" sz="2400" dirty="0"/>
              <a:t>例えば </a:t>
            </a:r>
            <a:r>
              <a:rPr lang="en-US" altLang="ja-JP" sz="2400" dirty="0"/>
              <a:t>@era </a:t>
            </a:r>
            <a:r>
              <a:rPr lang="ja-JP" altLang="en-US" sz="2400" dirty="0"/>
              <a:t>と書くところを </a:t>
            </a:r>
            <a:r>
              <a:rPr lang="en-US" altLang="ja-JP" sz="2400" dirty="0"/>
              <a:t>@ear </a:t>
            </a:r>
            <a:r>
              <a:rPr lang="ja-JP" altLang="en-US" sz="2400" dirty="0"/>
              <a:t>と書いてしまったり、</a:t>
            </a:r>
            <a:r>
              <a:rPr lang="en-US" altLang="ja-JP" sz="2400" dirty="0"/>
              <a:t>$eras[$</a:t>
            </a:r>
            <a:r>
              <a:rPr lang="en-US" altLang="ja-JP" sz="2400" dirty="0" err="1"/>
              <a:t>i</a:t>
            </a:r>
            <a:r>
              <a:rPr lang="en-US" altLang="ja-JP" sz="2400" dirty="0"/>
              <a:t>]</a:t>
            </a:r>
            <a:r>
              <a:rPr lang="ja-JP" altLang="en-US" sz="2400" dirty="0"/>
              <a:t>と書くところを</a:t>
            </a:r>
            <a:r>
              <a:rPr lang="en-US" altLang="ja-JP" sz="2400" dirty="0"/>
              <a:t>@eras[$</a:t>
            </a:r>
            <a:r>
              <a:rPr lang="en-US" altLang="ja-JP" sz="2400" dirty="0" err="1"/>
              <a:t>i</a:t>
            </a:r>
            <a:r>
              <a:rPr lang="en-US" altLang="ja-JP" sz="2400" dirty="0"/>
              <a:t>]</a:t>
            </a:r>
            <a:r>
              <a:rPr lang="ja-JP" altLang="en-US" sz="2400" dirty="0"/>
              <a:t>と書いていたり。</a:t>
            </a:r>
          </a:p>
          <a:p>
            <a:pPr marL="0" indent="0">
              <a:buNone/>
            </a:pPr>
            <a:endParaRPr lang="ja-JP" altLang="en-US" sz="2400" dirty="0"/>
          </a:p>
          <a:p>
            <a:pPr marL="0" indent="0">
              <a:buNone/>
            </a:pPr>
            <a:r>
              <a:rPr lang="ja-JP" altLang="en-US" sz="2400" dirty="0"/>
              <a:t>そのようなたかが１文字違うだけでも、</a:t>
            </a:r>
            <a:r>
              <a:rPr lang="en-US" altLang="ja-JP" sz="2400" dirty="0"/>
              <a:t>Perl</a:t>
            </a:r>
            <a:r>
              <a:rPr lang="ja-JP" altLang="en-US" sz="2400" dirty="0"/>
              <a:t>はまったく違うものとして扱うため、プログラムは止まってしまいます。そして、人間の目には１文字の違いは見落としがちで、なぜプログラムが動かないのかわからずに煩悶しがちです。</a:t>
            </a:r>
          </a:p>
          <a:p>
            <a:pPr marL="0" indent="0">
              <a:buNone/>
            </a:pPr>
            <a:endParaRPr lang="ja-JP" altLang="en-US" dirty="0"/>
          </a:p>
        </p:txBody>
      </p:sp>
    </p:spTree>
    <p:extLst>
      <p:ext uri="{BB962C8B-B14F-4D97-AF65-F5344CB8AC3E}">
        <p14:creationId xmlns:p14="http://schemas.microsoft.com/office/powerpoint/2010/main" val="16930577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a:bodyPr>
          <a:lstStyle/>
          <a:p>
            <a:pPr marL="0" indent="0">
              <a:buNone/>
            </a:pPr>
            <a:r>
              <a:rPr lang="ja-JP" altLang="en-US" sz="2800" dirty="0"/>
              <a:t>そういうミスを回避するために、「 </a:t>
            </a:r>
            <a:r>
              <a:rPr lang="en-US" altLang="ja-JP" sz="2800" dirty="0"/>
              <a:t>use strict; </a:t>
            </a:r>
            <a:r>
              <a:rPr lang="ja-JP" altLang="en-US" sz="2800" dirty="0"/>
              <a:t>」を使います。</a:t>
            </a:r>
          </a:p>
          <a:p>
            <a:pPr marL="0" indent="0">
              <a:buNone/>
            </a:pPr>
            <a:endParaRPr lang="ja-JP" altLang="en-US" sz="2800" dirty="0"/>
          </a:p>
          <a:p>
            <a:pPr marL="0" indent="0">
              <a:buNone/>
            </a:pPr>
            <a:r>
              <a:rPr lang="en-US" altLang="ja-JP" sz="2800" dirty="0"/>
              <a:t>use strict</a:t>
            </a:r>
            <a:r>
              <a:rPr lang="ja-JP" altLang="en-US" sz="2800" dirty="0"/>
              <a:t>を使うと、変数は、使う前にあらかじめ宣言することが必要になります。</a:t>
            </a:r>
            <a:r>
              <a:rPr lang="en-US" altLang="ja-JP" sz="2800" dirty="0"/>
              <a:t>use strict</a:t>
            </a:r>
            <a:r>
              <a:rPr lang="ja-JP" altLang="en-US" sz="2800" dirty="0"/>
              <a:t>の使い方は、単に、ファイルの中に 「 </a:t>
            </a:r>
            <a:r>
              <a:rPr lang="en-US" altLang="ja-JP" sz="2800" dirty="0"/>
              <a:t>use strict; </a:t>
            </a:r>
            <a:r>
              <a:rPr lang="ja-JP" altLang="en-US" sz="2800" dirty="0"/>
              <a:t>」と一行書くだけです。各場所はどこでもいいのですが、たいていはソースコードの一番上、シバン行のすぐ後に書きます。</a:t>
            </a:r>
            <a:endParaRPr kumimoji="1" lang="ja-JP" altLang="en-US" sz="2800" dirty="0"/>
          </a:p>
        </p:txBody>
      </p:sp>
    </p:spTree>
    <p:extLst>
      <p:ext uri="{BB962C8B-B14F-4D97-AF65-F5344CB8AC3E}">
        <p14:creationId xmlns:p14="http://schemas.microsoft.com/office/powerpoint/2010/main" val="1020807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a:bodyPr>
          <a:lstStyle/>
          <a:p>
            <a:pPr marL="0" indent="0">
              <a:buNone/>
            </a:pPr>
            <a:r>
              <a:rPr lang="ja-JP" altLang="en-US" sz="2800" dirty="0"/>
              <a:t>この他に、カッコやクォートを書くのがめんどくさい場合に、</a:t>
            </a:r>
            <a:r>
              <a:rPr lang="en-US" altLang="ja-JP" sz="2800" dirty="0" err="1"/>
              <a:t>qw</a:t>
            </a:r>
            <a:r>
              <a:rPr lang="ja-JP" altLang="en-US" sz="2800" dirty="0"/>
              <a:t>というのがある</a:t>
            </a:r>
            <a:r>
              <a:rPr lang="ja-JP" altLang="en-US" sz="2800" dirty="0" smtClean="0"/>
              <a:t>。</a:t>
            </a:r>
            <a:endParaRPr lang="en-US" altLang="ja-JP" sz="2800" dirty="0" smtClean="0"/>
          </a:p>
          <a:p>
            <a:pPr marL="0" indent="0">
              <a:buNone/>
            </a:pPr>
            <a:endParaRPr lang="ja-JP" altLang="en-US" sz="2800" dirty="0"/>
          </a:p>
          <a:p>
            <a:pPr marL="0" indent="0">
              <a:buNone/>
            </a:pPr>
            <a:r>
              <a:rPr lang="ja-JP" altLang="en-US" sz="2800" dirty="0" smtClean="0"/>
              <a:t>カッコ</a:t>
            </a:r>
            <a:r>
              <a:rPr lang="ja-JP" altLang="en-US" sz="2800" dirty="0"/>
              <a:t>やクォートを書くのがめんど</a:t>
            </a:r>
            <a:r>
              <a:rPr lang="ja-JP" altLang="en-US" sz="2800" dirty="0" smtClean="0"/>
              <a:t>くさかったら</a:t>
            </a:r>
            <a:endParaRPr lang="en-US" altLang="ja-JP" sz="2800" dirty="0" smtClean="0"/>
          </a:p>
          <a:p>
            <a:pPr marL="0" indent="0">
              <a:buNone/>
            </a:pPr>
            <a:endParaRPr lang="ja-JP" altLang="en-US" sz="2800" dirty="0"/>
          </a:p>
          <a:p>
            <a:pPr marL="400050" lvl="1" indent="0">
              <a:buNone/>
            </a:pPr>
            <a:r>
              <a:rPr lang="en-US" altLang="ja-JP" dirty="0"/>
              <a:t>@eras = </a:t>
            </a:r>
            <a:r>
              <a:rPr lang="en-US" altLang="ja-JP" dirty="0" err="1"/>
              <a:t>qw</a:t>
            </a:r>
            <a:r>
              <a:rPr lang="en-US" altLang="ja-JP" dirty="0"/>
              <a:t>/</a:t>
            </a:r>
            <a:r>
              <a:rPr lang="ja-JP" altLang="en-US" dirty="0"/>
              <a:t>明治 大正 昭和 平成</a:t>
            </a:r>
            <a:r>
              <a:rPr lang="en-US" altLang="ja-JP" dirty="0"/>
              <a:t>/;</a:t>
            </a:r>
          </a:p>
          <a:p>
            <a:pPr marL="400050" lvl="1" indent="0">
              <a:buNone/>
            </a:pPr>
            <a:r>
              <a:rPr lang="en-US" altLang="ja-JP" dirty="0"/>
              <a:t>@eras = </a:t>
            </a:r>
            <a:r>
              <a:rPr lang="en-US" altLang="ja-JP" dirty="0" err="1"/>
              <a:t>qw</a:t>
            </a:r>
            <a:r>
              <a:rPr lang="en-US" altLang="ja-JP" dirty="0"/>
              <a:t>!</a:t>
            </a:r>
            <a:r>
              <a:rPr lang="ja-JP" altLang="en-US" dirty="0"/>
              <a:t>明治 大正 昭和 平成</a:t>
            </a:r>
            <a:r>
              <a:rPr lang="en-US" altLang="ja-JP" dirty="0"/>
              <a:t>!;</a:t>
            </a:r>
          </a:p>
          <a:p>
            <a:pPr marL="400050" lvl="1" indent="0">
              <a:buNone/>
            </a:pPr>
            <a:r>
              <a:rPr lang="en-US" altLang="ja-JP" dirty="0"/>
              <a:t>@eras = </a:t>
            </a:r>
            <a:r>
              <a:rPr lang="en-US" altLang="ja-JP" dirty="0" err="1"/>
              <a:t>qw</a:t>
            </a:r>
            <a:r>
              <a:rPr lang="en-US" altLang="ja-JP" dirty="0"/>
              <a:t>{</a:t>
            </a:r>
            <a:r>
              <a:rPr lang="ja-JP" altLang="en-US" dirty="0"/>
              <a:t>明治 大正 昭和 平成</a:t>
            </a:r>
            <a:r>
              <a:rPr lang="en-US" altLang="ja-JP" dirty="0"/>
              <a:t>};</a:t>
            </a:r>
            <a:endParaRPr kumimoji="1" lang="ja-JP" altLang="en-US" dirty="0"/>
          </a:p>
        </p:txBody>
      </p:sp>
    </p:spTree>
    <p:extLst>
      <p:ext uri="{BB962C8B-B14F-4D97-AF65-F5344CB8AC3E}">
        <p14:creationId xmlns:p14="http://schemas.microsoft.com/office/powerpoint/2010/main" val="8750170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a:bodyPr>
          <a:lstStyle/>
          <a:p>
            <a:pPr marL="400050" lvl="1" indent="0">
              <a:buNone/>
            </a:pPr>
            <a:r>
              <a:rPr lang="en-US" altLang="ja-JP" dirty="0"/>
              <a:t>#!/</a:t>
            </a:r>
            <a:r>
              <a:rPr lang="en-US" altLang="ja-JP" dirty="0" err="1"/>
              <a:t>usr</a:t>
            </a:r>
            <a:r>
              <a:rPr lang="en-US" altLang="ja-JP" dirty="0"/>
              <a:t>/bin/</a:t>
            </a:r>
            <a:r>
              <a:rPr lang="en-US" altLang="ja-JP" dirty="0" err="1"/>
              <a:t>perl</a:t>
            </a:r>
            <a:endParaRPr lang="en-US" altLang="ja-JP" dirty="0"/>
          </a:p>
          <a:p>
            <a:pPr marL="400050" lvl="1" indent="0">
              <a:buNone/>
            </a:pPr>
            <a:endParaRPr lang="en-US" altLang="ja-JP" dirty="0"/>
          </a:p>
          <a:p>
            <a:pPr marL="400050" lvl="1" indent="0">
              <a:buNone/>
            </a:pPr>
            <a:r>
              <a:rPr lang="en-US" altLang="ja-JP" dirty="0"/>
              <a:t>use strict;</a:t>
            </a:r>
          </a:p>
          <a:p>
            <a:pPr marL="400050" lvl="1" indent="0">
              <a:buNone/>
            </a:pPr>
            <a:endParaRPr lang="en-US" altLang="ja-JP" dirty="0"/>
          </a:p>
          <a:p>
            <a:pPr marL="400050" lvl="1" indent="0">
              <a:buNone/>
            </a:pPr>
            <a:r>
              <a:rPr lang="en-US" altLang="ja-JP" dirty="0"/>
              <a:t>my $words = 'Hello, World';</a:t>
            </a:r>
          </a:p>
          <a:p>
            <a:pPr marL="400050" lvl="1" indent="0">
              <a:buNone/>
            </a:pPr>
            <a:r>
              <a:rPr lang="en-US" altLang="ja-JP" dirty="0"/>
              <a:t>print $words, "\n";</a:t>
            </a:r>
            <a:endParaRPr kumimoji="1" lang="ja-JP" altLang="en-US" dirty="0"/>
          </a:p>
        </p:txBody>
      </p:sp>
    </p:spTree>
    <p:extLst>
      <p:ext uri="{BB962C8B-B14F-4D97-AF65-F5344CB8AC3E}">
        <p14:creationId xmlns:p14="http://schemas.microsoft.com/office/powerpoint/2010/main" val="23839188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a:bodyPr>
          <a:lstStyle/>
          <a:p>
            <a:pPr marL="0" indent="0">
              <a:buNone/>
            </a:pPr>
            <a:r>
              <a:rPr lang="ja-JP" altLang="en-US" sz="2800" dirty="0"/>
              <a:t>上のコードでは、 </a:t>
            </a:r>
            <a:r>
              <a:rPr lang="en-US" altLang="ja-JP" sz="2800" dirty="0"/>
              <a:t>$words </a:t>
            </a:r>
            <a:r>
              <a:rPr lang="ja-JP" altLang="en-US" sz="2800" dirty="0"/>
              <a:t>という変数の前に </a:t>
            </a:r>
            <a:r>
              <a:rPr lang="en-US" altLang="ja-JP" sz="2800" dirty="0"/>
              <a:t>my </a:t>
            </a:r>
            <a:r>
              <a:rPr lang="ja-JP" altLang="en-US" sz="2800" dirty="0"/>
              <a:t>というものがくっついていることに気づいたと思います。</a:t>
            </a:r>
          </a:p>
          <a:p>
            <a:pPr marL="0" indent="0">
              <a:buNone/>
            </a:pPr>
            <a:endParaRPr lang="ja-JP" altLang="en-US" sz="2800" dirty="0"/>
          </a:p>
          <a:p>
            <a:pPr marL="0" indent="0">
              <a:buNone/>
            </a:pPr>
            <a:r>
              <a:rPr lang="en-US" altLang="ja-JP" sz="2800" dirty="0"/>
              <a:t>my </a:t>
            </a:r>
            <a:r>
              <a:rPr lang="ja-JP" altLang="en-US" sz="2800" dirty="0"/>
              <a:t>を変数の前に書くと、「この変数名をこれから使います！」という宣言になります。「私の」という意味の</a:t>
            </a:r>
            <a:r>
              <a:rPr lang="en-US" altLang="ja-JP" sz="2800" dirty="0"/>
              <a:t>my </a:t>
            </a:r>
            <a:r>
              <a:rPr lang="ja-JP" altLang="en-US" sz="2800" dirty="0"/>
              <a:t>です。（似た言葉に </a:t>
            </a:r>
            <a:r>
              <a:rPr lang="en-US" altLang="ja-JP" sz="2800" dirty="0"/>
              <a:t>our </a:t>
            </a:r>
            <a:r>
              <a:rPr lang="ja-JP" altLang="en-US" sz="2800" dirty="0"/>
              <a:t>があります）</a:t>
            </a:r>
          </a:p>
          <a:p>
            <a:pPr marL="0" indent="0">
              <a:buNone/>
            </a:pPr>
            <a:endParaRPr lang="ja-JP" altLang="en-US" sz="2800" dirty="0"/>
          </a:p>
          <a:p>
            <a:pPr marL="0" indent="0">
              <a:buNone/>
            </a:pPr>
            <a:r>
              <a:rPr lang="ja-JP" altLang="en-US" sz="2800" dirty="0"/>
              <a:t>先ほどのハッシュのコードは、</a:t>
            </a:r>
            <a:r>
              <a:rPr lang="en-US" altLang="ja-JP" sz="2800" dirty="0"/>
              <a:t>use strict</a:t>
            </a:r>
            <a:r>
              <a:rPr lang="ja-JP" altLang="en-US" sz="2800" dirty="0"/>
              <a:t>すると、下記のように書かないと動きません。</a:t>
            </a:r>
            <a:endParaRPr kumimoji="1" lang="ja-JP" altLang="en-US" sz="2800" dirty="0"/>
          </a:p>
        </p:txBody>
      </p:sp>
    </p:spTree>
    <p:extLst>
      <p:ext uri="{BB962C8B-B14F-4D97-AF65-F5344CB8AC3E}">
        <p14:creationId xmlns:p14="http://schemas.microsoft.com/office/powerpoint/2010/main" val="27902482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a:xfrm>
            <a:off x="457200" y="274638"/>
            <a:ext cx="8229600" cy="5851525"/>
          </a:xfrm>
        </p:spPr>
        <p:txBody>
          <a:bodyPr>
            <a:noAutofit/>
          </a:bodyPr>
          <a:lstStyle/>
          <a:p>
            <a:pPr marL="0" indent="0">
              <a:buNone/>
            </a:pPr>
            <a:r>
              <a:rPr lang="en-US" altLang="ja-JP" sz="2600" dirty="0"/>
              <a:t>use strict;</a:t>
            </a:r>
          </a:p>
          <a:p>
            <a:pPr marL="0" indent="0">
              <a:buNone/>
            </a:pPr>
            <a:endParaRPr lang="en-US" altLang="ja-JP" sz="2600" dirty="0"/>
          </a:p>
          <a:p>
            <a:pPr marL="0" indent="0">
              <a:buNone/>
            </a:pPr>
            <a:r>
              <a:rPr lang="en-US" altLang="ja-JP" sz="2600" dirty="0"/>
              <a:t>my %</a:t>
            </a:r>
            <a:r>
              <a:rPr lang="en-US" altLang="ja-JP" sz="2600" dirty="0" err="1"/>
              <a:t>era_year</a:t>
            </a:r>
            <a:r>
              <a:rPr lang="en-US" altLang="ja-JP" sz="2600" dirty="0"/>
              <a:t> = (    'Heisei' =&gt; 1989,</a:t>
            </a:r>
          </a:p>
          <a:p>
            <a:pPr marL="0" indent="0">
              <a:buNone/>
            </a:pPr>
            <a:r>
              <a:rPr lang="en-US" altLang="ja-JP" sz="2600" dirty="0"/>
              <a:t>                    'Syowa' =&gt; 1926,</a:t>
            </a:r>
          </a:p>
          <a:p>
            <a:pPr marL="0" indent="0">
              <a:buNone/>
            </a:pPr>
            <a:r>
              <a:rPr lang="en-US" altLang="ja-JP" sz="2600" dirty="0"/>
              <a:t>                    'Taisyo' =&gt; 1912,</a:t>
            </a:r>
          </a:p>
          <a:p>
            <a:pPr marL="0" indent="0">
              <a:buNone/>
            </a:pPr>
            <a:r>
              <a:rPr lang="en-US" altLang="ja-JP" sz="2600" dirty="0"/>
              <a:t>                    'Meiji' =&gt; 1868</a:t>
            </a:r>
          </a:p>
          <a:p>
            <a:pPr marL="0" indent="0">
              <a:buNone/>
            </a:pPr>
            <a:r>
              <a:rPr lang="en-US" altLang="ja-JP" sz="2600" dirty="0"/>
              <a:t>                 );</a:t>
            </a:r>
          </a:p>
          <a:p>
            <a:pPr marL="0" indent="0">
              <a:buNone/>
            </a:pPr>
            <a:endParaRPr lang="en-US" altLang="ja-JP" sz="2600" dirty="0"/>
          </a:p>
          <a:p>
            <a:pPr marL="0" indent="0">
              <a:buNone/>
            </a:pPr>
            <a:r>
              <a:rPr lang="en-US" altLang="ja-JP" sz="2600" dirty="0"/>
              <a:t>my @era = keys %</a:t>
            </a:r>
            <a:r>
              <a:rPr lang="en-US" altLang="ja-JP" sz="2600" dirty="0" err="1"/>
              <a:t>era_year</a:t>
            </a:r>
            <a:r>
              <a:rPr lang="en-US" altLang="ja-JP" sz="2600" dirty="0"/>
              <a:t>;</a:t>
            </a:r>
          </a:p>
          <a:p>
            <a:pPr marL="0" indent="0">
              <a:buNone/>
            </a:pPr>
            <a:endParaRPr lang="en-US" altLang="ja-JP" sz="2600" dirty="0"/>
          </a:p>
          <a:p>
            <a:pPr marL="0" indent="0">
              <a:buNone/>
            </a:pPr>
            <a:r>
              <a:rPr lang="en-US" altLang="ja-JP" sz="2600" dirty="0"/>
              <a:t>for my $</a:t>
            </a:r>
            <a:r>
              <a:rPr lang="en-US" altLang="ja-JP" sz="2600" dirty="0" err="1"/>
              <a:t>jidai</a:t>
            </a:r>
            <a:r>
              <a:rPr lang="en-US" altLang="ja-JP" sz="2600" dirty="0"/>
              <a:t> (@era){</a:t>
            </a:r>
          </a:p>
          <a:p>
            <a:pPr marL="0" indent="0">
              <a:buNone/>
            </a:pPr>
            <a:r>
              <a:rPr lang="en-US" altLang="ja-JP" sz="2600" dirty="0"/>
              <a:t>    print "$</a:t>
            </a:r>
            <a:r>
              <a:rPr lang="en-US" altLang="ja-JP" sz="2600" dirty="0" err="1"/>
              <a:t>jidai</a:t>
            </a:r>
            <a:r>
              <a:rPr lang="en-US" altLang="ja-JP" sz="2600" dirty="0"/>
              <a:t> </a:t>
            </a:r>
            <a:r>
              <a:rPr lang="ja-JP" altLang="en-US" sz="2600" dirty="0"/>
              <a:t>は </a:t>
            </a:r>
            <a:r>
              <a:rPr lang="en-US" altLang="ja-JP" sz="2600" dirty="0"/>
              <a:t>$</a:t>
            </a:r>
            <a:r>
              <a:rPr lang="en-US" altLang="ja-JP" sz="2600" dirty="0" err="1"/>
              <a:t>era_year</a:t>
            </a:r>
            <a:r>
              <a:rPr lang="en-US" altLang="ja-JP" sz="2600" dirty="0"/>
              <a:t>{$</a:t>
            </a:r>
            <a:r>
              <a:rPr lang="en-US" altLang="ja-JP" sz="2600" dirty="0" err="1"/>
              <a:t>jidai</a:t>
            </a:r>
            <a:r>
              <a:rPr lang="en-US" altLang="ja-JP" sz="2600" dirty="0"/>
              <a:t>} </a:t>
            </a:r>
            <a:r>
              <a:rPr lang="ja-JP" altLang="en-US" sz="2600" dirty="0"/>
              <a:t>にはじまります。</a:t>
            </a:r>
            <a:r>
              <a:rPr lang="en-US" altLang="ja-JP" sz="2600" dirty="0"/>
              <a:t>\n";</a:t>
            </a:r>
          </a:p>
          <a:p>
            <a:pPr marL="0" indent="0">
              <a:buNone/>
            </a:pPr>
            <a:r>
              <a:rPr lang="en-US" altLang="ja-JP" sz="2600" dirty="0"/>
              <a:t>}</a:t>
            </a:r>
          </a:p>
        </p:txBody>
      </p:sp>
    </p:spTree>
    <p:extLst>
      <p:ext uri="{BB962C8B-B14F-4D97-AF65-F5344CB8AC3E}">
        <p14:creationId xmlns:p14="http://schemas.microsoft.com/office/powerpoint/2010/main" val="3799043321"/>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a:xfrm>
            <a:off x="457200" y="274638"/>
            <a:ext cx="8229600" cy="5851525"/>
          </a:xfrm>
        </p:spPr>
        <p:txBody>
          <a:bodyPr>
            <a:noAutofit/>
          </a:bodyPr>
          <a:lstStyle/>
          <a:p>
            <a:pPr marL="0" indent="0">
              <a:buNone/>
            </a:pPr>
            <a:r>
              <a:rPr lang="ja-JP" altLang="en-US" sz="2800" dirty="0"/>
              <a:t>こうすると、何が嬉しいのでしょう？ </a:t>
            </a:r>
            <a:r>
              <a:rPr lang="en-US" altLang="ja-JP" sz="2800" dirty="0"/>
              <a:t>my </a:t>
            </a:r>
            <a:r>
              <a:rPr lang="ja-JP" altLang="en-US" sz="2800" dirty="0"/>
              <a:t>という文字を打つ手間が増えるだけじゃないかと思うかもしれませんが、そうではありません。</a:t>
            </a:r>
          </a:p>
          <a:p>
            <a:pPr marL="0" indent="0">
              <a:buNone/>
            </a:pPr>
            <a:endParaRPr lang="ja-JP" altLang="en-US" sz="2800" dirty="0"/>
          </a:p>
          <a:p>
            <a:pPr marL="0" indent="0">
              <a:buNone/>
            </a:pPr>
            <a:r>
              <a:rPr lang="en-US" altLang="ja-JP" sz="2800" dirty="0"/>
              <a:t>use strict</a:t>
            </a:r>
            <a:r>
              <a:rPr lang="ja-JP" altLang="en-US" sz="2800" dirty="0"/>
              <a:t>すると、宣言をした変数しか使えなくなるため、 </a:t>
            </a:r>
            <a:r>
              <a:rPr lang="en-US" altLang="ja-JP" sz="2800" dirty="0"/>
              <a:t>@era</a:t>
            </a:r>
            <a:r>
              <a:rPr lang="ja-JP" altLang="en-US" sz="2800" dirty="0"/>
              <a:t>と書くべきところで </a:t>
            </a:r>
            <a:r>
              <a:rPr lang="en-US" altLang="ja-JP" sz="2800" dirty="0"/>
              <a:t>@ear</a:t>
            </a:r>
            <a:r>
              <a:rPr lang="ja-JP" altLang="en-US" sz="2800" dirty="0"/>
              <a:t>と書いてしまったら、</a:t>
            </a:r>
            <a:r>
              <a:rPr lang="en-US" altLang="ja-JP" sz="2800" dirty="0"/>
              <a:t>Perl</a:t>
            </a:r>
            <a:r>
              <a:rPr lang="ja-JP" altLang="en-US" sz="2800" dirty="0"/>
              <a:t>がエラーメッセージを吐いてくれるようになります。</a:t>
            </a:r>
          </a:p>
          <a:p>
            <a:pPr marL="0" indent="0">
              <a:buNone/>
            </a:pPr>
            <a:endParaRPr lang="ja-JP" altLang="en-US" sz="2800" dirty="0"/>
          </a:p>
          <a:p>
            <a:pPr marL="0" indent="0">
              <a:buNone/>
            </a:pPr>
            <a:r>
              <a:rPr lang="en-US" altLang="ja-JP" sz="2800" dirty="0"/>
              <a:t>@era</a:t>
            </a:r>
            <a:r>
              <a:rPr lang="ja-JP" altLang="en-US" sz="2800" dirty="0"/>
              <a:t>は宣言されていますが、</a:t>
            </a:r>
            <a:r>
              <a:rPr lang="en-US" altLang="ja-JP" sz="2800" dirty="0"/>
              <a:t>@ear</a:t>
            </a:r>
            <a:r>
              <a:rPr lang="ja-JP" altLang="en-US" sz="2800" dirty="0"/>
              <a:t>は宣言されていません。なので、宣言されていない </a:t>
            </a:r>
            <a:r>
              <a:rPr lang="en-US" altLang="ja-JP" sz="2800" dirty="0"/>
              <a:t>@ear</a:t>
            </a:r>
            <a:r>
              <a:rPr lang="ja-JP" altLang="en-US" sz="2800" dirty="0"/>
              <a:t>が突然でてきたら、</a:t>
            </a:r>
            <a:r>
              <a:rPr lang="en-US" altLang="ja-JP" sz="2800" dirty="0"/>
              <a:t>Perl</a:t>
            </a:r>
            <a:r>
              <a:rPr lang="ja-JP" altLang="en-US" sz="2800" dirty="0"/>
              <a:t>は、「そんな変数を使うなんて聞いてない」とプログラムを停止し、エラーを出力します。</a:t>
            </a:r>
            <a:endParaRPr kumimoji="1" lang="ja-JP" altLang="en-US" sz="2800" dirty="0"/>
          </a:p>
        </p:txBody>
      </p:sp>
    </p:spTree>
    <p:extLst>
      <p:ext uri="{BB962C8B-B14F-4D97-AF65-F5344CB8AC3E}">
        <p14:creationId xmlns:p14="http://schemas.microsoft.com/office/powerpoint/2010/main" val="1537928357"/>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a:xfrm>
            <a:off x="457200" y="1034143"/>
            <a:ext cx="8229600" cy="5309734"/>
          </a:xfrm>
        </p:spPr>
        <p:txBody>
          <a:bodyPr>
            <a:normAutofit/>
          </a:bodyPr>
          <a:lstStyle/>
          <a:p>
            <a:pPr marL="0" indent="0">
              <a:buNone/>
            </a:pPr>
            <a:r>
              <a:rPr lang="ja-JP" altLang="en-US" sz="2800" dirty="0"/>
              <a:t>そのようにエラーがでてくれば、プログラマは、すぐにどこかでミスをしたことに気付くことができます。もし </a:t>
            </a:r>
            <a:r>
              <a:rPr lang="en-US" altLang="ja-JP" sz="2800" dirty="0"/>
              <a:t>use strict </a:t>
            </a:r>
            <a:r>
              <a:rPr lang="ja-JP" altLang="en-US" sz="2800" dirty="0"/>
              <a:t>をしていないと、</a:t>
            </a:r>
            <a:r>
              <a:rPr lang="en-US" altLang="ja-JP" sz="2800" dirty="0"/>
              <a:t>@ear</a:t>
            </a:r>
            <a:r>
              <a:rPr lang="ja-JP" altLang="en-US" sz="2800" dirty="0"/>
              <a:t>と書いてあっても、ひとまずはプログラムが止まることなく動いてしまうので、プログラマはミスに気付くのが遅くなります。</a:t>
            </a:r>
          </a:p>
          <a:p>
            <a:pPr marL="0" indent="0">
              <a:buNone/>
            </a:pPr>
            <a:endParaRPr lang="ja-JP" altLang="en-US" sz="2800" dirty="0"/>
          </a:p>
          <a:p>
            <a:pPr marL="0" indent="0">
              <a:buNone/>
            </a:pPr>
            <a:r>
              <a:rPr lang="en-US" altLang="ja-JP" sz="2800" dirty="0"/>
              <a:t>use strict</a:t>
            </a:r>
            <a:r>
              <a:rPr lang="ja-JP" altLang="en-US" sz="2800" dirty="0"/>
              <a:t>すると、他にもいろいろと</a:t>
            </a:r>
            <a:r>
              <a:rPr lang="en-US" altLang="ja-JP" sz="2800" dirty="0"/>
              <a:t>"</a:t>
            </a:r>
            <a:r>
              <a:rPr lang="ja-JP" altLang="en-US" sz="2800" dirty="0"/>
              <a:t>厳しく</a:t>
            </a:r>
            <a:r>
              <a:rPr lang="en-US" altLang="ja-JP" sz="2800" dirty="0"/>
              <a:t>"</a:t>
            </a:r>
            <a:r>
              <a:rPr lang="ja-JP" altLang="en-US" sz="2800" dirty="0"/>
              <a:t>なるのですが、その厳しさは、どれもプログラマを助けてくれるためなので、今後は</a:t>
            </a:r>
            <a:r>
              <a:rPr lang="en-US" altLang="ja-JP" sz="2800" dirty="0"/>
              <a:t>use strict; </a:t>
            </a:r>
            <a:r>
              <a:rPr lang="ja-JP" altLang="en-US" sz="2800" dirty="0"/>
              <a:t>を必ず書くようにして、変数には </a:t>
            </a:r>
            <a:r>
              <a:rPr lang="en-US" altLang="ja-JP" sz="2800" dirty="0"/>
              <a:t>my </a:t>
            </a:r>
            <a:r>
              <a:rPr lang="ja-JP" altLang="en-US" sz="2800" dirty="0"/>
              <a:t>をつけて宣言してから使うようにしましょう。</a:t>
            </a:r>
            <a:endParaRPr kumimoji="1" lang="ja-JP" altLang="en-US" sz="2800" dirty="0"/>
          </a:p>
        </p:txBody>
      </p:sp>
    </p:spTree>
    <p:extLst>
      <p:ext uri="{BB962C8B-B14F-4D97-AF65-F5344CB8AC3E}">
        <p14:creationId xmlns:p14="http://schemas.microsoft.com/office/powerpoint/2010/main" val="410011618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noAutofit/>
          </a:bodyPr>
          <a:lstStyle/>
          <a:p>
            <a:pPr marL="0" indent="0">
              <a:buNone/>
            </a:pPr>
            <a:r>
              <a:rPr lang="en-US" altLang="ja-JP" sz="2800" dirty="0" err="1"/>
              <a:t>qw</a:t>
            </a:r>
            <a:r>
              <a:rPr lang="en-US" altLang="ja-JP" sz="2800" dirty="0"/>
              <a:t> </a:t>
            </a:r>
            <a:r>
              <a:rPr lang="ja-JP" altLang="en-US" sz="2800" dirty="0"/>
              <a:t>は </a:t>
            </a:r>
            <a:r>
              <a:rPr lang="en-US" altLang="ja-JP" sz="2800" dirty="0"/>
              <a:t>quote words </a:t>
            </a:r>
            <a:r>
              <a:rPr lang="ja-JP" altLang="en-US" sz="2800" dirty="0"/>
              <a:t>の略で、</a:t>
            </a:r>
            <a:r>
              <a:rPr lang="en-US" altLang="ja-JP" sz="2800" dirty="0"/>
              <a:t>words</a:t>
            </a:r>
            <a:r>
              <a:rPr lang="ja-JP" altLang="en-US" sz="2800" dirty="0"/>
              <a:t>（単語）をクォートして（囲って）ね、という意味。普通は、</a:t>
            </a:r>
            <a:r>
              <a:rPr lang="en-US" altLang="ja-JP" sz="2800" dirty="0" err="1"/>
              <a:t>qw</a:t>
            </a:r>
            <a:r>
              <a:rPr lang="en-US" altLang="ja-JP" sz="2800" dirty="0"/>
              <a:t>/</a:t>
            </a:r>
            <a:r>
              <a:rPr lang="ja-JP" altLang="en-US" sz="2800" dirty="0"/>
              <a:t>単語</a:t>
            </a:r>
            <a:r>
              <a:rPr lang="en-US" altLang="ja-JP" sz="2800" dirty="0"/>
              <a:t>1 </a:t>
            </a:r>
            <a:r>
              <a:rPr lang="ja-JP" altLang="en-US" sz="2800" dirty="0"/>
              <a:t>単語</a:t>
            </a:r>
            <a:r>
              <a:rPr lang="en-US" altLang="ja-JP" sz="2800" dirty="0"/>
              <a:t>2 </a:t>
            </a:r>
            <a:r>
              <a:rPr lang="ja-JP" altLang="en-US" sz="2800" dirty="0"/>
              <a:t>単語</a:t>
            </a:r>
            <a:r>
              <a:rPr lang="en-US" altLang="ja-JP" sz="2800" dirty="0"/>
              <a:t>3../</a:t>
            </a:r>
            <a:r>
              <a:rPr lang="ja-JP" altLang="en-US" sz="2800" dirty="0"/>
              <a:t>と、始まりと終わりをスラッシュ（ </a:t>
            </a:r>
            <a:r>
              <a:rPr lang="en-US" altLang="ja-JP" sz="2800" dirty="0"/>
              <a:t>/ </a:t>
            </a:r>
            <a:r>
              <a:rPr lang="ja-JP" altLang="en-US" sz="2800" dirty="0"/>
              <a:t>）でくくるけど、ここの文字は他の文字でもよい。例えば、 </a:t>
            </a:r>
            <a:r>
              <a:rPr lang="en-US" altLang="ja-JP" sz="2800" dirty="0"/>
              <a:t>| </a:t>
            </a:r>
            <a:r>
              <a:rPr lang="ja-JP" altLang="en-US" sz="2800" dirty="0"/>
              <a:t>とか </a:t>
            </a:r>
            <a:r>
              <a:rPr lang="en-US" altLang="ja-JP" sz="2800" dirty="0"/>
              <a:t>! </a:t>
            </a:r>
            <a:r>
              <a:rPr lang="ja-JP" altLang="en-US" sz="2800" dirty="0"/>
              <a:t>とか </a:t>
            </a:r>
            <a:r>
              <a:rPr lang="en-US" altLang="ja-JP" sz="2800" dirty="0"/>
              <a:t># </a:t>
            </a:r>
            <a:r>
              <a:rPr lang="ja-JP" altLang="en-US" sz="2800" dirty="0"/>
              <a:t>とか </a:t>
            </a:r>
            <a:r>
              <a:rPr lang="en-US" altLang="ja-JP" sz="2800" dirty="0"/>
              <a:t>$ </a:t>
            </a:r>
            <a:r>
              <a:rPr lang="ja-JP" altLang="en-US" sz="2800" dirty="0"/>
              <a:t>とかでも</a:t>
            </a:r>
            <a:r>
              <a:rPr lang="en-US" altLang="ja-JP" sz="2800" dirty="0"/>
              <a:t>OK</a:t>
            </a:r>
            <a:r>
              <a:rPr lang="ja-JP" altLang="en-US" sz="2800" dirty="0"/>
              <a:t>。かなりいろいろな記号が許容される。また、４種類のカッコのペア </a:t>
            </a:r>
            <a:r>
              <a:rPr lang="en-US" altLang="ja-JP" sz="2800" dirty="0"/>
              <a:t>() </a:t>
            </a:r>
            <a:r>
              <a:rPr lang="ja-JP" altLang="en-US" sz="2800" dirty="0"/>
              <a:t>と</a:t>
            </a:r>
            <a:r>
              <a:rPr lang="en-US" altLang="ja-JP" sz="2800" dirty="0"/>
              <a:t>{} </a:t>
            </a:r>
            <a:r>
              <a:rPr lang="ja-JP" altLang="en-US" sz="2800" dirty="0"/>
              <a:t>と </a:t>
            </a:r>
            <a:r>
              <a:rPr lang="en-US" altLang="ja-JP" sz="2800" dirty="0"/>
              <a:t>[] </a:t>
            </a:r>
            <a:r>
              <a:rPr lang="ja-JP" altLang="en-US" sz="2800" dirty="0"/>
              <a:t>と </a:t>
            </a:r>
            <a:r>
              <a:rPr lang="en-US" altLang="ja-JP" sz="2800" dirty="0"/>
              <a:t>&lt;&gt; </a:t>
            </a:r>
            <a:r>
              <a:rPr lang="ja-JP" altLang="en-US" sz="2800" dirty="0"/>
              <a:t>でもよい。</a:t>
            </a:r>
          </a:p>
          <a:p>
            <a:pPr marL="0" indent="0">
              <a:buNone/>
            </a:pPr>
            <a:endParaRPr lang="ja-JP" altLang="en-US" sz="2800" dirty="0"/>
          </a:p>
          <a:p>
            <a:pPr marL="0" indent="0">
              <a:buNone/>
            </a:pPr>
            <a:r>
              <a:rPr lang="ja-JP" altLang="en-US" sz="2800" dirty="0"/>
              <a:t>この </a:t>
            </a:r>
            <a:r>
              <a:rPr lang="en-US" altLang="ja-JP" sz="2800" dirty="0" err="1"/>
              <a:t>qw</a:t>
            </a:r>
            <a:r>
              <a:rPr lang="en-US" altLang="ja-JP" sz="2800" dirty="0"/>
              <a:t>// </a:t>
            </a:r>
            <a:r>
              <a:rPr lang="ja-JP" altLang="en-US" sz="2800" dirty="0"/>
              <a:t>の記法はクォートとカンマを省略できるメリットの他に、もう一ついいことがあって、それは、クォートの記号のエスケープをしなくてすむというところ。</a:t>
            </a:r>
            <a:endParaRPr kumimoji="1" lang="ja-JP" altLang="en-US" sz="2800" dirty="0"/>
          </a:p>
        </p:txBody>
      </p:sp>
    </p:spTree>
    <p:extLst>
      <p:ext uri="{BB962C8B-B14F-4D97-AF65-F5344CB8AC3E}">
        <p14:creationId xmlns:p14="http://schemas.microsoft.com/office/powerpoint/2010/main" val="3095764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a:bodyPr>
          <a:lstStyle/>
          <a:p>
            <a:pPr marL="0" indent="0">
              <a:buNone/>
            </a:pPr>
            <a:r>
              <a:rPr lang="ja-JP" altLang="en-US" sz="2800" dirty="0"/>
              <a:t>例えば、「明治」という単語の中が、（なぜか）「明</a:t>
            </a:r>
            <a:r>
              <a:rPr lang="en-US" altLang="ja-JP" sz="2800" dirty="0"/>
              <a:t>'</a:t>
            </a:r>
            <a:r>
              <a:rPr lang="ja-JP" altLang="en-US" sz="2800" dirty="0"/>
              <a:t>治」となって、「明」と「治」の間に、シングルクォートが入っていたとしよう。それを配列に入れようとすると、「明」と「治」の間のシングルクォートは、単語をくくっているクォートとは別なんだよ、と示すために、前にバックスラッシュ（円マーク）をつけないといけない。（下記のように）</a:t>
            </a:r>
          </a:p>
          <a:p>
            <a:pPr marL="0" indent="0">
              <a:buNone/>
            </a:pPr>
            <a:endParaRPr lang="ja-JP" altLang="en-US" sz="2800" dirty="0"/>
          </a:p>
          <a:p>
            <a:pPr marL="400050" lvl="1" indent="0">
              <a:buNone/>
            </a:pPr>
            <a:r>
              <a:rPr lang="en-US" altLang="ja-JP" dirty="0"/>
              <a:t>@eras = ('</a:t>
            </a:r>
            <a:r>
              <a:rPr lang="ja-JP" altLang="en-US" dirty="0"/>
              <a:t>明</a:t>
            </a:r>
            <a:r>
              <a:rPr lang="en-US" altLang="ja-JP" dirty="0"/>
              <a:t>¥'</a:t>
            </a:r>
            <a:r>
              <a:rPr lang="ja-JP" altLang="en-US" dirty="0"/>
              <a:t>治</a:t>
            </a:r>
            <a:r>
              <a:rPr lang="en-US" altLang="ja-JP" dirty="0"/>
              <a:t>', '</a:t>
            </a:r>
            <a:r>
              <a:rPr lang="ja-JP" altLang="en-US" dirty="0"/>
              <a:t>大正</a:t>
            </a:r>
            <a:r>
              <a:rPr lang="en-US" altLang="ja-JP" dirty="0"/>
              <a:t>', '</a:t>
            </a:r>
            <a:r>
              <a:rPr lang="ja-JP" altLang="en-US" dirty="0"/>
              <a:t>昭和</a:t>
            </a:r>
            <a:r>
              <a:rPr lang="en-US" altLang="ja-JP" dirty="0"/>
              <a:t>', '</a:t>
            </a:r>
            <a:r>
              <a:rPr lang="ja-JP" altLang="en-US" dirty="0"/>
              <a:t>平成</a:t>
            </a:r>
            <a:r>
              <a:rPr lang="en-US" altLang="ja-JP" dirty="0"/>
              <a:t>');</a:t>
            </a:r>
            <a:endParaRPr kumimoji="1" lang="ja-JP" altLang="en-US" dirty="0"/>
          </a:p>
        </p:txBody>
      </p:sp>
    </p:spTree>
    <p:extLst>
      <p:ext uri="{BB962C8B-B14F-4D97-AF65-F5344CB8AC3E}">
        <p14:creationId xmlns:p14="http://schemas.microsoft.com/office/powerpoint/2010/main" val="4275698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a:bodyPr>
          <a:lstStyle/>
          <a:p>
            <a:pPr marL="0" indent="0">
              <a:buNone/>
            </a:pPr>
            <a:r>
              <a:rPr lang="ja-JP" altLang="en-US" sz="2800" dirty="0"/>
              <a:t>これを、「エスケープする」というのだけど、こういうことが増えてくると、くくるためのクォートなのか、単語の中に（たまたま）含まれているクォートなのかを判別して、エスケープしていくのが、煩雑になってくる。</a:t>
            </a:r>
          </a:p>
          <a:p>
            <a:pPr marL="0" indent="0">
              <a:buNone/>
            </a:pPr>
            <a:endParaRPr lang="ja-JP" altLang="en-US" sz="2800" dirty="0"/>
          </a:p>
          <a:p>
            <a:pPr marL="0" indent="0">
              <a:buNone/>
            </a:pPr>
            <a:r>
              <a:rPr lang="ja-JP" altLang="en-US" sz="2800" dirty="0"/>
              <a:t>しかし、</a:t>
            </a:r>
            <a:r>
              <a:rPr lang="en-US" altLang="ja-JP" sz="2800" dirty="0" err="1"/>
              <a:t>qw</a:t>
            </a:r>
            <a:r>
              <a:rPr lang="en-US" altLang="ja-JP" sz="2800" dirty="0"/>
              <a:t>// </a:t>
            </a:r>
            <a:r>
              <a:rPr lang="ja-JP" altLang="en-US" sz="2800" dirty="0"/>
              <a:t>の場合は、くくる文字がシングルクォートではないので、エスケープする必要が生じない。</a:t>
            </a:r>
          </a:p>
          <a:p>
            <a:pPr marL="0" indent="0">
              <a:buNone/>
            </a:pPr>
            <a:endParaRPr lang="ja-JP" altLang="en-US" sz="2800" dirty="0"/>
          </a:p>
          <a:p>
            <a:pPr marL="400050" lvl="1" indent="0">
              <a:buNone/>
            </a:pPr>
            <a:r>
              <a:rPr lang="en-US" altLang="ja-JP" dirty="0"/>
              <a:t>@eras = </a:t>
            </a:r>
            <a:r>
              <a:rPr lang="en-US" altLang="ja-JP" dirty="0" err="1"/>
              <a:t>qw</a:t>
            </a:r>
            <a:r>
              <a:rPr lang="en-US" altLang="ja-JP" dirty="0"/>
              <a:t>/</a:t>
            </a:r>
            <a:r>
              <a:rPr lang="ja-JP" altLang="en-US" dirty="0"/>
              <a:t>明</a:t>
            </a:r>
            <a:r>
              <a:rPr lang="en-US" altLang="ja-JP" dirty="0"/>
              <a:t>'</a:t>
            </a:r>
            <a:r>
              <a:rPr lang="ja-JP" altLang="en-US" dirty="0"/>
              <a:t>治 大正 昭和 平成</a:t>
            </a:r>
            <a:r>
              <a:rPr lang="en-US" altLang="ja-JP" dirty="0"/>
              <a:t>/;</a:t>
            </a:r>
            <a:endParaRPr kumimoji="1" lang="ja-JP" altLang="en-US" dirty="0"/>
          </a:p>
        </p:txBody>
      </p:sp>
    </p:spTree>
    <p:extLst>
      <p:ext uri="{BB962C8B-B14F-4D97-AF65-F5344CB8AC3E}">
        <p14:creationId xmlns:p14="http://schemas.microsoft.com/office/powerpoint/2010/main" val="2438674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a:bodyPr>
          <a:lstStyle/>
          <a:p>
            <a:pPr marL="0" indent="0">
              <a:buNone/>
            </a:pPr>
            <a:r>
              <a:rPr lang="ja-JP" altLang="en-US" sz="2800" dirty="0"/>
              <a:t>じゃあ、文字の中にスラッシュ（ </a:t>
            </a:r>
            <a:r>
              <a:rPr lang="en-US" altLang="ja-JP" sz="2800" dirty="0"/>
              <a:t>/ </a:t>
            </a:r>
            <a:r>
              <a:rPr lang="ja-JP" altLang="en-US" sz="2800" dirty="0"/>
              <a:t>）が入ってしまったら？そうしたら、 </a:t>
            </a:r>
            <a:r>
              <a:rPr lang="en-US" altLang="ja-JP" sz="2800" dirty="0"/>
              <a:t>/ </a:t>
            </a:r>
            <a:r>
              <a:rPr lang="ja-JP" altLang="en-US" sz="2800" dirty="0"/>
              <a:t>以外の文字でくくってやればいい。</a:t>
            </a:r>
          </a:p>
          <a:p>
            <a:pPr marL="0" indent="0">
              <a:buNone/>
            </a:pPr>
            <a:endParaRPr lang="ja-JP" altLang="en-US" sz="2800" dirty="0"/>
          </a:p>
          <a:p>
            <a:pPr marL="400050" lvl="1" indent="0">
              <a:buNone/>
            </a:pPr>
            <a:r>
              <a:rPr lang="en-US" altLang="ja-JP" dirty="0"/>
              <a:t>@eras = </a:t>
            </a:r>
            <a:r>
              <a:rPr lang="en-US" altLang="ja-JP" dirty="0" err="1"/>
              <a:t>qw</a:t>
            </a:r>
            <a:r>
              <a:rPr lang="en-US" altLang="ja-JP" dirty="0"/>
              <a:t>!</a:t>
            </a:r>
            <a:r>
              <a:rPr lang="ja-JP" altLang="en-US" dirty="0"/>
              <a:t>明</a:t>
            </a:r>
            <a:r>
              <a:rPr lang="en-US" altLang="ja-JP" dirty="0"/>
              <a:t>'</a:t>
            </a:r>
            <a:r>
              <a:rPr lang="ja-JP" altLang="en-US" dirty="0"/>
              <a:t>治 大</a:t>
            </a:r>
            <a:r>
              <a:rPr lang="en-US" altLang="ja-JP" dirty="0"/>
              <a:t>/</a:t>
            </a:r>
            <a:r>
              <a:rPr lang="ja-JP" altLang="en-US" dirty="0"/>
              <a:t>正 昭和 平成</a:t>
            </a:r>
            <a:r>
              <a:rPr lang="en-US" altLang="ja-JP" dirty="0"/>
              <a:t>!</a:t>
            </a:r>
            <a:r>
              <a:rPr lang="en-US" altLang="ja-JP" dirty="0" smtClean="0"/>
              <a:t>;</a:t>
            </a:r>
          </a:p>
          <a:p>
            <a:pPr marL="0" indent="0">
              <a:buNone/>
            </a:pPr>
            <a:endParaRPr lang="en-US" altLang="ja-JP" sz="2800" dirty="0"/>
          </a:p>
          <a:p>
            <a:pPr marL="0" indent="0">
              <a:buNone/>
            </a:pPr>
            <a:r>
              <a:rPr lang="ja-JP" altLang="en-US" sz="2800" dirty="0"/>
              <a:t>このように、エスケープする必要が生じたら、それをしなくていいように囲う文字を造作もなく変えることができるので、 </a:t>
            </a:r>
            <a:r>
              <a:rPr lang="en-US" altLang="ja-JP" sz="2800" dirty="0" err="1"/>
              <a:t>qw</a:t>
            </a:r>
            <a:r>
              <a:rPr lang="en-US" altLang="ja-JP" sz="2800" dirty="0"/>
              <a:t>// </a:t>
            </a:r>
            <a:r>
              <a:rPr lang="ja-JP" altLang="en-US" sz="2800" dirty="0"/>
              <a:t>は便利なのである。</a:t>
            </a:r>
            <a:endParaRPr kumimoji="1" lang="ja-JP" altLang="en-US" sz="2800" dirty="0"/>
          </a:p>
        </p:txBody>
      </p:sp>
    </p:spTree>
    <p:extLst>
      <p:ext uri="{BB962C8B-B14F-4D97-AF65-F5344CB8AC3E}">
        <p14:creationId xmlns:p14="http://schemas.microsoft.com/office/powerpoint/2010/main" val="2294334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配列の</a:t>
            </a:r>
            <a:r>
              <a:rPr lang="ja-JP" altLang="en-US" dirty="0" smtClean="0"/>
              <a:t>要素を呼び出すには</a:t>
            </a:r>
            <a:endParaRPr kumimoji="1" lang="ja-JP" altLang="en-US" dirty="0"/>
          </a:p>
        </p:txBody>
      </p:sp>
      <p:sp>
        <p:nvSpPr>
          <p:cNvPr id="3" name="コンテンツ プレースホルダー 2"/>
          <p:cNvSpPr>
            <a:spLocks noGrp="1"/>
          </p:cNvSpPr>
          <p:nvPr>
            <p:ph idx="1"/>
          </p:nvPr>
        </p:nvSpPr>
        <p:spPr/>
        <p:txBody>
          <a:bodyPr>
            <a:noAutofit/>
          </a:bodyPr>
          <a:lstStyle/>
          <a:p>
            <a:pPr marL="0" indent="0">
              <a:buNone/>
            </a:pPr>
            <a:r>
              <a:rPr lang="ja-JP" altLang="en-US" sz="2800" dirty="0"/>
              <a:t>配列は、何番目の要素かを指定してやることで、その要素を呼び出すことができる</a:t>
            </a:r>
            <a:r>
              <a:rPr lang="ja-JP" altLang="en-US" sz="2800" dirty="0" smtClean="0"/>
              <a:t>。</a:t>
            </a:r>
            <a:endParaRPr lang="ja-JP" altLang="en-US" sz="2800" dirty="0"/>
          </a:p>
          <a:p>
            <a:pPr marL="0" indent="0">
              <a:buNone/>
            </a:pPr>
            <a:r>
              <a:rPr lang="ja-JP" altLang="en-US" sz="2800" dirty="0"/>
              <a:t>たとえば</a:t>
            </a:r>
            <a:r>
              <a:rPr lang="ja-JP" altLang="en-US" sz="2800" dirty="0" smtClean="0"/>
              <a:t>、</a:t>
            </a:r>
            <a:endParaRPr lang="ja-JP" altLang="en-US" sz="2800" dirty="0"/>
          </a:p>
          <a:p>
            <a:pPr marL="0" indent="0">
              <a:buNone/>
            </a:pPr>
            <a:endParaRPr lang="en-US" altLang="ja-JP" sz="2800" dirty="0" smtClean="0"/>
          </a:p>
          <a:p>
            <a:pPr marL="400050" lvl="1" indent="0">
              <a:buNone/>
            </a:pPr>
            <a:r>
              <a:rPr lang="en-US" altLang="ja-JP" dirty="0" smtClean="0"/>
              <a:t>print </a:t>
            </a:r>
            <a:r>
              <a:rPr lang="en-US" altLang="ja-JP" dirty="0"/>
              <a:t>"$eras[0] ¥n"</a:t>
            </a:r>
            <a:r>
              <a:rPr lang="en-US" altLang="ja-JP" dirty="0" smtClean="0"/>
              <a:t>;  </a:t>
            </a:r>
            <a:r>
              <a:rPr lang="en-US" altLang="ja-JP" dirty="0"/>
              <a:t># </a:t>
            </a:r>
            <a:r>
              <a:rPr lang="ja-JP" altLang="en-US" dirty="0"/>
              <a:t>「明治」とでてくる</a:t>
            </a:r>
          </a:p>
          <a:p>
            <a:pPr marL="0" indent="0">
              <a:buNone/>
            </a:pPr>
            <a:endParaRPr lang="en-US" altLang="ja-JP" sz="2800" dirty="0" smtClean="0"/>
          </a:p>
          <a:p>
            <a:pPr marL="0" indent="0">
              <a:buNone/>
            </a:pPr>
            <a:r>
              <a:rPr lang="ja-JP" altLang="en-US" sz="2800" dirty="0" smtClean="0"/>
              <a:t>注意</a:t>
            </a:r>
            <a:r>
              <a:rPr lang="ja-JP" altLang="en-US" sz="2800" dirty="0"/>
              <a:t>しなくてはいけないのは、最初の要素は</a:t>
            </a:r>
            <a:r>
              <a:rPr lang="en-US" altLang="ja-JP" sz="2800" dirty="0"/>
              <a:t>1</a:t>
            </a:r>
            <a:r>
              <a:rPr lang="ja-JP" altLang="en-US" sz="2800" dirty="0"/>
              <a:t>番目ではなく、</a:t>
            </a:r>
            <a:r>
              <a:rPr lang="en-US" altLang="ja-JP" sz="2800" dirty="0"/>
              <a:t>0</a:t>
            </a:r>
            <a:r>
              <a:rPr lang="ja-JP" altLang="en-US" sz="2800" dirty="0"/>
              <a:t>番目であるということ。それから、添字は </a:t>
            </a:r>
            <a:r>
              <a:rPr lang="en-US" altLang="ja-JP" sz="2800" dirty="0"/>
              <a:t>[ ] </a:t>
            </a:r>
            <a:r>
              <a:rPr lang="ja-JP" altLang="en-US" sz="2800" dirty="0"/>
              <a:t>という角カッコで囲むこと。（違うカッコの形、たとえば </a:t>
            </a:r>
            <a:r>
              <a:rPr lang="en-US" altLang="ja-JP" sz="2800" dirty="0"/>
              <a:t>{ } </a:t>
            </a:r>
            <a:r>
              <a:rPr lang="ja-JP" altLang="en-US" sz="2800" dirty="0"/>
              <a:t>だと違う意味になってしまい</a:t>
            </a:r>
            <a:r>
              <a:rPr lang="en-US" altLang="ja-JP" sz="2800" dirty="0"/>
              <a:t>NG</a:t>
            </a:r>
            <a:r>
              <a:rPr lang="ja-JP" altLang="en-US" sz="2800" dirty="0"/>
              <a:t>）</a:t>
            </a:r>
            <a:endParaRPr kumimoji="1" lang="ja-JP" altLang="en-US" sz="2800" dirty="0"/>
          </a:p>
        </p:txBody>
      </p:sp>
    </p:spTree>
    <p:extLst>
      <p:ext uri="{BB962C8B-B14F-4D97-AF65-F5344CB8AC3E}">
        <p14:creationId xmlns:p14="http://schemas.microsoft.com/office/powerpoint/2010/main" val="1262420076"/>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TotalTime>
  <Words>3768</Words>
  <Application>Microsoft Macintosh PowerPoint</Application>
  <PresentationFormat>画面に合わせる (4:3)</PresentationFormat>
  <Paragraphs>260</Paragraphs>
  <Slides>44</Slides>
  <Notes>0</Notes>
  <HiddenSlides>0</HiddenSlides>
  <MMClips>0</MMClips>
  <ScaleCrop>false</ScaleCrop>
  <HeadingPairs>
    <vt:vector size="4" baseType="variant">
      <vt:variant>
        <vt:lpstr>テーマ</vt:lpstr>
      </vt:variant>
      <vt:variant>
        <vt:i4>1</vt:i4>
      </vt:variant>
      <vt:variant>
        <vt:lpstr>スライド タイトル</vt:lpstr>
      </vt:variant>
      <vt:variant>
        <vt:i4>44</vt:i4>
      </vt:variant>
    </vt:vector>
  </HeadingPairs>
  <TitlesOfParts>
    <vt:vector size="45" baseType="lpstr">
      <vt:lpstr>ホワイト</vt:lpstr>
      <vt:lpstr>ゼロからはじめるプログラミング講座(Perl) #2 @越谷 講義ノート</vt:lpstr>
      <vt:lpstr>配列を思い出す</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配列の要素を呼び出すには</vt:lpstr>
      <vt:lpstr>PowerPoint プレゼンテーション</vt:lpstr>
      <vt:lpstr>for文</vt:lpstr>
      <vt:lpstr>PowerPoint プレゼンテーション</vt:lpstr>
      <vt:lpstr>PowerPoint プレゼンテーション</vt:lpstr>
      <vt:lpstr>PowerPoint プレゼンテーション</vt:lpstr>
      <vt:lpstr>foreachを使うやり方</vt:lpstr>
      <vt:lpstr>PowerPoint プレゼンテーション</vt:lpstr>
      <vt:lpstr>PowerPoint プレゼンテーション</vt:lpstr>
      <vt:lpstr>PowerPoint プレゼンテーション</vt:lpstr>
      <vt:lpstr>PowerPoint プレゼンテーション</vt:lpstr>
      <vt:lpstr>if文</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elsif</vt:lpstr>
      <vt:lpstr>PowerPoint プレゼンテーション</vt:lpstr>
      <vt:lpstr>PowerPoint プレゼンテーション</vt:lpstr>
      <vt:lpstr>練習：for文とif文を組み合わせる</vt:lpstr>
      <vt:lpstr>PowerPoint プレゼンテーション</vt:lpstr>
      <vt:lpstr>PowerPoint プレゼンテーション</vt:lpstr>
      <vt:lpstr>ハッシュの練習</vt:lpstr>
      <vt:lpstr>PowerPoint プレゼンテーション</vt:lpstr>
      <vt:lpstr>PowerPoint プレゼンテーション</vt:lpstr>
      <vt:lpstr>PowerPoint プレゼンテーション</vt:lpstr>
      <vt:lpstr>ハッシュとfor文を組み合わせる練習</vt:lpstr>
      <vt:lpstr>PowerPoint プレゼンテーション</vt:lpstr>
      <vt:lpstr>use strictとmy</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関口 渉</dc:creator>
  <cp:lastModifiedBy>関口 渉</cp:lastModifiedBy>
  <cp:revision>7</cp:revision>
  <dcterms:created xsi:type="dcterms:W3CDTF">2013-09-16T11:00:58Z</dcterms:created>
  <dcterms:modified xsi:type="dcterms:W3CDTF">2013-09-21T15:36:57Z</dcterms:modified>
</cp:coreProperties>
</file>