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979" autoAdjust="0"/>
  </p:normalViewPr>
  <p:slideViewPr>
    <p:cSldViewPr snapToGrid="0" snapToObjects="1">
      <p:cViewPr varScale="1">
        <p:scale>
          <a:sx n="75" d="100"/>
          <a:sy n="75" d="100"/>
        </p:scale>
        <p:origin x="-976" y="-104"/>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69" d="100"/>
          <a:sy n="69" d="100"/>
        </p:scale>
        <p:origin x="-144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AE6266-60D5-B145-91D6-01375FBD9C4B}" type="datetimeFigureOut">
              <a:rPr kumimoji="1" lang="ja-JP" altLang="en-US" smtClean="0"/>
              <a:t>13/09/16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72A8BF-9674-F64E-96CC-EC6C151C3605}" type="slidenum">
              <a:rPr kumimoji="1" lang="ja-JP" altLang="en-US" smtClean="0"/>
              <a:t>‹#›</a:t>
            </a:fld>
            <a:endParaRPr kumimoji="1" lang="ja-JP" altLang="en-US"/>
          </a:p>
        </p:txBody>
      </p:sp>
    </p:spTree>
    <p:extLst>
      <p:ext uri="{BB962C8B-B14F-4D97-AF65-F5344CB8AC3E}">
        <p14:creationId xmlns:p14="http://schemas.microsoft.com/office/powerpoint/2010/main" val="965081960"/>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D72A8BF-9674-F64E-96CC-EC6C151C3605}" type="slidenum">
              <a:rPr kumimoji="1" lang="ja-JP" altLang="en-US" smtClean="0"/>
              <a:t>1</a:t>
            </a:fld>
            <a:endParaRPr kumimoji="1" lang="ja-JP" altLang="en-US"/>
          </a:p>
        </p:txBody>
      </p:sp>
    </p:spTree>
    <p:extLst>
      <p:ext uri="{BB962C8B-B14F-4D97-AF65-F5344CB8AC3E}">
        <p14:creationId xmlns:p14="http://schemas.microsoft.com/office/powerpoint/2010/main" val="3222371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ECFB363F-8147-484F-A097-194A8B209AC2}" type="datetimeFigureOut">
              <a:rPr kumimoji="1" lang="ja-JP" altLang="en-US" smtClean="0"/>
              <a:t>13/09/16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54006E9-B996-5C4C-AFD7-5F3CF95778C0}" type="slidenum">
              <a:rPr kumimoji="1" lang="ja-JP" altLang="en-US" smtClean="0"/>
              <a:t>‹#›</a:t>
            </a:fld>
            <a:endParaRPr kumimoji="1" lang="ja-JP" altLang="en-US"/>
          </a:p>
        </p:txBody>
      </p:sp>
    </p:spTree>
    <p:extLst>
      <p:ext uri="{BB962C8B-B14F-4D97-AF65-F5344CB8AC3E}">
        <p14:creationId xmlns:p14="http://schemas.microsoft.com/office/powerpoint/2010/main" val="2272808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CFB363F-8147-484F-A097-194A8B209AC2}" type="datetimeFigureOut">
              <a:rPr kumimoji="1" lang="ja-JP" altLang="en-US" smtClean="0"/>
              <a:t>13/09/16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54006E9-B996-5C4C-AFD7-5F3CF95778C0}" type="slidenum">
              <a:rPr kumimoji="1" lang="ja-JP" altLang="en-US" smtClean="0"/>
              <a:t>‹#›</a:t>
            </a:fld>
            <a:endParaRPr kumimoji="1" lang="ja-JP" altLang="en-US"/>
          </a:p>
        </p:txBody>
      </p:sp>
    </p:spTree>
    <p:extLst>
      <p:ext uri="{BB962C8B-B14F-4D97-AF65-F5344CB8AC3E}">
        <p14:creationId xmlns:p14="http://schemas.microsoft.com/office/powerpoint/2010/main" val="3480934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CFB363F-8147-484F-A097-194A8B209AC2}" type="datetimeFigureOut">
              <a:rPr kumimoji="1" lang="ja-JP" altLang="en-US" smtClean="0"/>
              <a:t>13/09/16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54006E9-B996-5C4C-AFD7-5F3CF95778C0}" type="slidenum">
              <a:rPr kumimoji="1" lang="ja-JP" altLang="en-US" smtClean="0"/>
              <a:t>‹#›</a:t>
            </a:fld>
            <a:endParaRPr kumimoji="1" lang="ja-JP" altLang="en-US"/>
          </a:p>
        </p:txBody>
      </p:sp>
    </p:spTree>
    <p:extLst>
      <p:ext uri="{BB962C8B-B14F-4D97-AF65-F5344CB8AC3E}">
        <p14:creationId xmlns:p14="http://schemas.microsoft.com/office/powerpoint/2010/main" val="3901276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CFB363F-8147-484F-A097-194A8B209AC2}" type="datetimeFigureOut">
              <a:rPr kumimoji="1" lang="ja-JP" altLang="en-US" smtClean="0"/>
              <a:t>13/09/16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54006E9-B996-5C4C-AFD7-5F3CF95778C0}" type="slidenum">
              <a:rPr kumimoji="1" lang="ja-JP" altLang="en-US" smtClean="0"/>
              <a:t>‹#›</a:t>
            </a:fld>
            <a:endParaRPr kumimoji="1" lang="ja-JP" altLang="en-US"/>
          </a:p>
        </p:txBody>
      </p:sp>
    </p:spTree>
    <p:extLst>
      <p:ext uri="{BB962C8B-B14F-4D97-AF65-F5344CB8AC3E}">
        <p14:creationId xmlns:p14="http://schemas.microsoft.com/office/powerpoint/2010/main" val="2845642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ECFB363F-8147-484F-A097-194A8B209AC2}" type="datetimeFigureOut">
              <a:rPr kumimoji="1" lang="ja-JP" altLang="en-US" smtClean="0"/>
              <a:t>13/09/16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54006E9-B996-5C4C-AFD7-5F3CF95778C0}" type="slidenum">
              <a:rPr kumimoji="1" lang="ja-JP" altLang="en-US" smtClean="0"/>
              <a:t>‹#›</a:t>
            </a:fld>
            <a:endParaRPr kumimoji="1" lang="ja-JP" altLang="en-US"/>
          </a:p>
        </p:txBody>
      </p:sp>
    </p:spTree>
    <p:extLst>
      <p:ext uri="{BB962C8B-B14F-4D97-AF65-F5344CB8AC3E}">
        <p14:creationId xmlns:p14="http://schemas.microsoft.com/office/powerpoint/2010/main" val="712051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ECFB363F-8147-484F-A097-194A8B209AC2}" type="datetimeFigureOut">
              <a:rPr kumimoji="1" lang="ja-JP" altLang="en-US" smtClean="0"/>
              <a:t>13/09/16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54006E9-B996-5C4C-AFD7-5F3CF95778C0}" type="slidenum">
              <a:rPr kumimoji="1" lang="ja-JP" altLang="en-US" smtClean="0"/>
              <a:t>‹#›</a:t>
            </a:fld>
            <a:endParaRPr kumimoji="1" lang="ja-JP" altLang="en-US"/>
          </a:p>
        </p:txBody>
      </p:sp>
    </p:spTree>
    <p:extLst>
      <p:ext uri="{BB962C8B-B14F-4D97-AF65-F5344CB8AC3E}">
        <p14:creationId xmlns:p14="http://schemas.microsoft.com/office/powerpoint/2010/main" val="1544914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ECFB363F-8147-484F-A097-194A8B209AC2}" type="datetimeFigureOut">
              <a:rPr kumimoji="1" lang="ja-JP" altLang="en-US" smtClean="0"/>
              <a:t>13/09/16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54006E9-B996-5C4C-AFD7-5F3CF95778C0}" type="slidenum">
              <a:rPr kumimoji="1" lang="ja-JP" altLang="en-US" smtClean="0"/>
              <a:t>‹#›</a:t>
            </a:fld>
            <a:endParaRPr kumimoji="1" lang="ja-JP" altLang="en-US"/>
          </a:p>
        </p:txBody>
      </p:sp>
    </p:spTree>
    <p:extLst>
      <p:ext uri="{BB962C8B-B14F-4D97-AF65-F5344CB8AC3E}">
        <p14:creationId xmlns:p14="http://schemas.microsoft.com/office/powerpoint/2010/main" val="2868262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ECFB363F-8147-484F-A097-194A8B209AC2}" type="datetimeFigureOut">
              <a:rPr kumimoji="1" lang="ja-JP" altLang="en-US" smtClean="0"/>
              <a:t>13/09/16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54006E9-B996-5C4C-AFD7-5F3CF95778C0}" type="slidenum">
              <a:rPr kumimoji="1" lang="ja-JP" altLang="en-US" smtClean="0"/>
              <a:t>‹#›</a:t>
            </a:fld>
            <a:endParaRPr kumimoji="1" lang="ja-JP" altLang="en-US"/>
          </a:p>
        </p:txBody>
      </p:sp>
    </p:spTree>
    <p:extLst>
      <p:ext uri="{BB962C8B-B14F-4D97-AF65-F5344CB8AC3E}">
        <p14:creationId xmlns:p14="http://schemas.microsoft.com/office/powerpoint/2010/main" val="1235779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CFB363F-8147-484F-A097-194A8B209AC2}" type="datetimeFigureOut">
              <a:rPr kumimoji="1" lang="ja-JP" altLang="en-US" smtClean="0"/>
              <a:t>13/09/16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54006E9-B996-5C4C-AFD7-5F3CF95778C0}" type="slidenum">
              <a:rPr kumimoji="1" lang="ja-JP" altLang="en-US" smtClean="0"/>
              <a:t>‹#›</a:t>
            </a:fld>
            <a:endParaRPr kumimoji="1" lang="ja-JP" altLang="en-US"/>
          </a:p>
        </p:txBody>
      </p:sp>
    </p:spTree>
    <p:extLst>
      <p:ext uri="{BB962C8B-B14F-4D97-AF65-F5344CB8AC3E}">
        <p14:creationId xmlns:p14="http://schemas.microsoft.com/office/powerpoint/2010/main" val="61194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CFB363F-8147-484F-A097-194A8B209AC2}" type="datetimeFigureOut">
              <a:rPr kumimoji="1" lang="ja-JP" altLang="en-US" smtClean="0"/>
              <a:t>13/09/16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54006E9-B996-5C4C-AFD7-5F3CF95778C0}" type="slidenum">
              <a:rPr kumimoji="1" lang="ja-JP" altLang="en-US" smtClean="0"/>
              <a:t>‹#›</a:t>
            </a:fld>
            <a:endParaRPr kumimoji="1" lang="ja-JP" altLang="en-US"/>
          </a:p>
        </p:txBody>
      </p:sp>
    </p:spTree>
    <p:extLst>
      <p:ext uri="{BB962C8B-B14F-4D97-AF65-F5344CB8AC3E}">
        <p14:creationId xmlns:p14="http://schemas.microsoft.com/office/powerpoint/2010/main" val="3443554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CFB363F-8147-484F-A097-194A8B209AC2}" type="datetimeFigureOut">
              <a:rPr kumimoji="1" lang="ja-JP" altLang="en-US" smtClean="0"/>
              <a:t>13/09/16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54006E9-B996-5C4C-AFD7-5F3CF95778C0}" type="slidenum">
              <a:rPr kumimoji="1" lang="ja-JP" altLang="en-US" smtClean="0"/>
              <a:t>‹#›</a:t>
            </a:fld>
            <a:endParaRPr kumimoji="1" lang="ja-JP" altLang="en-US"/>
          </a:p>
        </p:txBody>
      </p:sp>
    </p:spTree>
    <p:extLst>
      <p:ext uri="{BB962C8B-B14F-4D97-AF65-F5344CB8AC3E}">
        <p14:creationId xmlns:p14="http://schemas.microsoft.com/office/powerpoint/2010/main" val="28060911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FB363F-8147-484F-A097-194A8B209AC2}" type="datetimeFigureOut">
              <a:rPr kumimoji="1" lang="ja-JP" altLang="en-US" smtClean="0"/>
              <a:t>13/09/16</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4006E9-B996-5C4C-AFD7-5F3CF95778C0}" type="slidenum">
              <a:rPr kumimoji="1" lang="ja-JP" altLang="en-US" smtClean="0"/>
              <a:t>‹#›</a:t>
            </a:fld>
            <a:endParaRPr kumimoji="1" lang="ja-JP" altLang="en-US"/>
          </a:p>
        </p:txBody>
      </p:sp>
    </p:spTree>
    <p:extLst>
      <p:ext uri="{BB962C8B-B14F-4D97-AF65-F5344CB8AC3E}">
        <p14:creationId xmlns:p14="http://schemas.microsoft.com/office/powerpoint/2010/main" val="287718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dirty="0" smtClean="0"/>
              <a:t>ゼロからプログラミング講座</a:t>
            </a:r>
            <a:r>
              <a:rPr kumimoji="1" lang="en-US" altLang="ja-JP" dirty="0" smtClean="0"/>
              <a:t>(Perl) #1 </a:t>
            </a:r>
            <a:r>
              <a:rPr kumimoji="1" lang="en-US" altLang="ja-JP" dirty="0" smtClean="0"/>
              <a:t>@</a:t>
            </a:r>
            <a:r>
              <a:rPr kumimoji="1" lang="ja-JP" altLang="en-US" dirty="0" smtClean="0"/>
              <a:t>越谷</a:t>
            </a:r>
            <a:r>
              <a:rPr kumimoji="1" lang="en-US" altLang="ja-JP" smtClean="0"/>
              <a:t> </a:t>
            </a:r>
            <a:r>
              <a:rPr kumimoji="1" lang="ja-JP" altLang="en-US" smtClean="0"/>
              <a:t>講義</a:t>
            </a:r>
            <a:r>
              <a:rPr kumimoji="1" lang="ja-JP" altLang="en-US" dirty="0" smtClean="0"/>
              <a:t>ノート</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397051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Hello, World</a:t>
            </a:r>
            <a:r>
              <a:rPr lang="ja-JP" altLang="en-US" dirty="0"/>
              <a:t>の解説</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１行目はシバン行（シェバン行）と呼ばれているが、 おまじないとしておく。</a:t>
            </a:r>
          </a:p>
          <a:p>
            <a:endParaRPr lang="ja-JP" altLang="en-US" dirty="0"/>
          </a:p>
          <a:p>
            <a:pPr marL="0" indent="0">
              <a:buNone/>
            </a:pPr>
            <a:r>
              <a:rPr lang="ja-JP" altLang="en-US" dirty="0"/>
              <a:t>最初は、行末の改行文字なしで実行してもらい、 改行文字がないと結果がどうなるかを実感してもらった。</a:t>
            </a:r>
            <a:endParaRPr kumimoji="1" lang="ja-JP" altLang="en-US" dirty="0"/>
          </a:p>
        </p:txBody>
      </p:sp>
    </p:spTree>
    <p:extLst>
      <p:ext uri="{BB962C8B-B14F-4D97-AF65-F5344CB8AC3E}">
        <p14:creationId xmlns:p14="http://schemas.microsoft.com/office/powerpoint/2010/main" val="3885090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pPr marL="0" indent="0">
              <a:buNone/>
            </a:pPr>
            <a:r>
              <a:rPr lang="ja-JP" altLang="en-US" dirty="0" smtClean="0"/>
              <a:t>それ</a:t>
            </a:r>
            <a:r>
              <a:rPr lang="ja-JP" altLang="en-US" dirty="0"/>
              <a:t>から、改行文字あり</a:t>
            </a:r>
            <a:r>
              <a:rPr lang="ja-JP" altLang="en-US" dirty="0" smtClean="0"/>
              <a:t>。</a:t>
            </a:r>
            <a:endParaRPr lang="ja-JP" altLang="en-US" dirty="0"/>
          </a:p>
          <a:p>
            <a:pPr marL="400050" lvl="1" indent="0">
              <a:buNone/>
            </a:pPr>
            <a:endParaRPr lang="en-US" altLang="ja-JP" sz="2400" dirty="0" smtClean="0"/>
          </a:p>
          <a:p>
            <a:pPr marL="400050" lvl="1" indent="0">
              <a:buNone/>
            </a:pPr>
            <a:r>
              <a:rPr lang="en-US" altLang="ja-JP" sz="3600" dirty="0" smtClean="0"/>
              <a:t>#</a:t>
            </a:r>
            <a:r>
              <a:rPr lang="en-US" altLang="ja-JP" sz="3600" dirty="0"/>
              <a:t>!/</a:t>
            </a:r>
            <a:r>
              <a:rPr lang="en-US" altLang="ja-JP" sz="3600" dirty="0" err="1"/>
              <a:t>usr</a:t>
            </a:r>
            <a:r>
              <a:rPr lang="en-US" altLang="ja-JP" sz="3600" dirty="0"/>
              <a:t>/bin/</a:t>
            </a:r>
            <a:r>
              <a:rPr lang="en-US" altLang="ja-JP" sz="3600" dirty="0" err="1"/>
              <a:t>perl</a:t>
            </a:r>
            <a:endParaRPr lang="en-US" altLang="ja-JP" sz="3600" dirty="0"/>
          </a:p>
          <a:p>
            <a:pPr marL="400050" lvl="1" indent="0">
              <a:buNone/>
            </a:pPr>
            <a:r>
              <a:rPr lang="en-US" altLang="ja-JP" sz="3600" dirty="0" smtClean="0"/>
              <a:t>print </a:t>
            </a:r>
            <a:r>
              <a:rPr lang="en-US" altLang="ja-JP" sz="3600" dirty="0"/>
              <a:t>"Hello, </a:t>
            </a:r>
            <a:r>
              <a:rPr lang="en-US" altLang="ja-JP" sz="3600" dirty="0" err="1"/>
              <a:t>World¥n</a:t>
            </a:r>
            <a:r>
              <a:rPr lang="en-US" altLang="ja-JP" sz="3600" dirty="0"/>
              <a:t>"</a:t>
            </a:r>
            <a:r>
              <a:rPr lang="en-US" altLang="ja-JP" sz="3600" dirty="0" smtClean="0"/>
              <a:t>;</a:t>
            </a:r>
          </a:p>
          <a:p>
            <a:pPr marL="400050" lvl="1" indent="0">
              <a:buNone/>
            </a:pPr>
            <a:endParaRPr lang="en-US" altLang="ja-JP" sz="2400" dirty="0"/>
          </a:p>
          <a:p>
            <a:r>
              <a:rPr lang="en-US" altLang="ja-JP" dirty="0"/>
              <a:t>Hello, World </a:t>
            </a:r>
            <a:r>
              <a:rPr lang="ja-JP" altLang="en-US" dirty="0"/>
              <a:t>を囲っているのはダブルクォート（シングルクォートではない）</a:t>
            </a:r>
          </a:p>
          <a:p>
            <a:r>
              <a:rPr lang="ja-JP" altLang="en-US" dirty="0"/>
              <a:t>全部半角文字でうつ</a:t>
            </a:r>
          </a:p>
          <a:p>
            <a:r>
              <a:rPr lang="en-US" altLang="ja-JP" dirty="0"/>
              <a:t>print </a:t>
            </a:r>
            <a:r>
              <a:rPr lang="ja-JP" altLang="en-US" dirty="0"/>
              <a:t>と「 </a:t>
            </a:r>
            <a:r>
              <a:rPr lang="en-US" altLang="ja-JP" dirty="0"/>
              <a:t>" </a:t>
            </a:r>
            <a:r>
              <a:rPr lang="ja-JP" altLang="en-US" dirty="0"/>
              <a:t>」の間にはスペースを必ず入れる</a:t>
            </a:r>
            <a:endParaRPr kumimoji="1" lang="ja-JP" altLang="en-US" dirty="0"/>
          </a:p>
        </p:txBody>
      </p:sp>
    </p:spTree>
    <p:extLst>
      <p:ext uri="{BB962C8B-B14F-4D97-AF65-F5344CB8AC3E}">
        <p14:creationId xmlns:p14="http://schemas.microsoft.com/office/powerpoint/2010/main" val="400857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pPr marL="0" indent="0">
              <a:buNone/>
            </a:pPr>
            <a:r>
              <a:rPr lang="ja-JP" altLang="en-US" dirty="0"/>
              <a:t>それから、ダブルクォートをシングルクォートにするとどうなるか、実験。 シングルクォートにすると、変数展開しないため、</a:t>
            </a:r>
            <a:r>
              <a:rPr lang="en-US" altLang="ja-JP" dirty="0"/>
              <a:t>¥n</a:t>
            </a:r>
            <a:r>
              <a:rPr lang="ja-JP" altLang="en-US" dirty="0"/>
              <a:t>は改行にならず、 そのまま￥ｎ（えんまーくえぬ）と表示されるのを確認。</a:t>
            </a:r>
            <a:endParaRPr kumimoji="1" lang="ja-JP" altLang="en-US" dirty="0"/>
          </a:p>
        </p:txBody>
      </p:sp>
    </p:spTree>
    <p:extLst>
      <p:ext uri="{BB962C8B-B14F-4D97-AF65-F5344CB8AC3E}">
        <p14:creationId xmlns:p14="http://schemas.microsoft.com/office/powerpoint/2010/main" val="1113308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3700" dirty="0"/>
              <a:t>プログラムを実行するもうひとつの方法</a:t>
            </a:r>
            <a:endParaRPr kumimoji="1" lang="ja-JP" altLang="en-US" sz="3700" dirty="0"/>
          </a:p>
        </p:txBody>
      </p:sp>
      <p:sp>
        <p:nvSpPr>
          <p:cNvPr id="3" name="コンテンツ プレースホルダー 2"/>
          <p:cNvSpPr>
            <a:spLocks noGrp="1"/>
          </p:cNvSpPr>
          <p:nvPr>
            <p:ph idx="1"/>
          </p:nvPr>
        </p:nvSpPr>
        <p:spPr/>
        <p:txBody>
          <a:bodyPr/>
          <a:lstStyle/>
          <a:p>
            <a:pPr marL="0" indent="0">
              <a:buNone/>
            </a:pPr>
            <a:r>
              <a:rPr lang="ja-JP" altLang="en-US" dirty="0" smtClean="0"/>
              <a:t>実は</a:t>
            </a:r>
            <a:endParaRPr lang="en-US" altLang="ja-JP" dirty="0" smtClean="0"/>
          </a:p>
          <a:p>
            <a:pPr marL="0" indent="0">
              <a:buNone/>
            </a:pPr>
            <a:endParaRPr lang="ja-JP" altLang="en-US" dirty="0"/>
          </a:p>
          <a:p>
            <a:pPr marL="400050" lvl="1" indent="0">
              <a:buNone/>
            </a:pPr>
            <a:r>
              <a:rPr lang="en-US" altLang="ja-JP" sz="3600" dirty="0" err="1"/>
              <a:t>perl</a:t>
            </a:r>
            <a:r>
              <a:rPr lang="en-US" altLang="ja-JP" dirty="0"/>
              <a:t> </a:t>
            </a:r>
            <a:r>
              <a:rPr lang="en-US" altLang="ja-JP" sz="3600" dirty="0" err="1" smtClean="0"/>
              <a:t>sample.pl</a:t>
            </a:r>
            <a:endParaRPr lang="en-US" altLang="ja-JP" sz="3600" dirty="0" smtClean="0"/>
          </a:p>
          <a:p>
            <a:pPr marL="400050" lvl="1" indent="0">
              <a:buNone/>
            </a:pPr>
            <a:endParaRPr lang="en-US" altLang="ja-JP" sz="3600" dirty="0"/>
          </a:p>
          <a:p>
            <a:pPr marL="0" indent="0">
              <a:buNone/>
            </a:pPr>
            <a:r>
              <a:rPr lang="ja-JP" altLang="en-US" dirty="0"/>
              <a:t>とやって実行する場合は、最初の一行のシバン行（</a:t>
            </a:r>
            <a:r>
              <a:rPr lang="en-US" altLang="ja-JP" dirty="0"/>
              <a:t>#!/</a:t>
            </a:r>
            <a:r>
              <a:rPr lang="en-US" altLang="ja-JP" dirty="0" err="1"/>
              <a:t>usr</a:t>
            </a:r>
            <a:r>
              <a:rPr lang="en-US" altLang="ja-JP" dirty="0"/>
              <a:t>/bin/</a:t>
            </a:r>
            <a:r>
              <a:rPr lang="en-US" altLang="ja-JP" dirty="0" err="1"/>
              <a:t>perl</a:t>
            </a:r>
            <a:r>
              <a:rPr lang="ja-JP" altLang="en-US" dirty="0"/>
              <a:t>）はいらない。 なぜなら、実行するときに、</a:t>
            </a:r>
            <a:r>
              <a:rPr lang="en-US" altLang="ja-JP" dirty="0" err="1"/>
              <a:t>perl</a:t>
            </a:r>
            <a:r>
              <a:rPr lang="ja-JP" altLang="en-US" dirty="0"/>
              <a:t>と打っている</a:t>
            </a:r>
            <a:r>
              <a:rPr lang="ja-JP" altLang="en-US" dirty="0" smtClean="0"/>
              <a:t>から。</a:t>
            </a:r>
            <a:endParaRPr lang="en-US" altLang="ja-JP" dirty="0" smtClean="0"/>
          </a:p>
        </p:txBody>
      </p:sp>
    </p:spTree>
    <p:extLst>
      <p:ext uri="{BB962C8B-B14F-4D97-AF65-F5344CB8AC3E}">
        <p14:creationId xmlns:p14="http://schemas.microsoft.com/office/powerpoint/2010/main" val="3020570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pPr marL="0" indent="0">
              <a:buNone/>
            </a:pPr>
            <a:r>
              <a:rPr lang="ja-JP" altLang="en-US" dirty="0"/>
              <a:t>そして、次のようにも実行できる。</a:t>
            </a:r>
          </a:p>
          <a:p>
            <a:endParaRPr lang="ja-JP" altLang="en-US" dirty="0"/>
          </a:p>
          <a:p>
            <a:pPr marL="400050" lvl="1" indent="0">
              <a:buNone/>
            </a:pPr>
            <a:r>
              <a:rPr lang="en-US" altLang="ja-JP" sz="3600" dirty="0"/>
              <a:t>./</a:t>
            </a:r>
            <a:r>
              <a:rPr lang="en-US" altLang="ja-JP" sz="3600" dirty="0" err="1" smtClean="0"/>
              <a:t>sample.pl</a:t>
            </a:r>
            <a:endParaRPr lang="en-US" altLang="ja-JP" sz="3600" dirty="0" smtClean="0"/>
          </a:p>
          <a:p>
            <a:pPr marL="0" indent="0">
              <a:buNone/>
            </a:pPr>
            <a:endParaRPr lang="en-US" altLang="ja-JP" dirty="0"/>
          </a:p>
          <a:p>
            <a:pPr marL="0" indent="0">
              <a:buNone/>
            </a:pPr>
            <a:r>
              <a:rPr lang="ja-JP" altLang="en-US" dirty="0"/>
              <a:t>しかし、現状では「</a:t>
            </a:r>
            <a:r>
              <a:rPr lang="en-US" altLang="ja-JP" dirty="0"/>
              <a:t>Permission Denied</a:t>
            </a:r>
            <a:r>
              <a:rPr lang="ja-JP" altLang="en-US" dirty="0"/>
              <a:t>（権限がありません）」と表示されて、実行できない。</a:t>
            </a:r>
            <a:endParaRPr kumimoji="1" lang="ja-JP" altLang="en-US" dirty="0"/>
          </a:p>
        </p:txBody>
      </p:sp>
    </p:spTree>
    <p:extLst>
      <p:ext uri="{BB962C8B-B14F-4D97-AF65-F5344CB8AC3E}">
        <p14:creationId xmlns:p14="http://schemas.microsoft.com/office/powerpoint/2010/main" val="3381487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a:t>権限を変更する方法 </a:t>
            </a:r>
            <a:r>
              <a:rPr lang="en-US" altLang="ja-JP" sz="4000" dirty="0" err="1"/>
              <a:t>chmod</a:t>
            </a:r>
            <a:r>
              <a:rPr lang="en-US" altLang="ja-JP" sz="4000" dirty="0"/>
              <a:t> </a:t>
            </a:r>
            <a:r>
              <a:rPr lang="ja-JP" altLang="en-US" sz="4000" dirty="0"/>
              <a:t>コマンド</a:t>
            </a:r>
            <a:endParaRPr kumimoji="1" lang="ja-JP" altLang="en-US" sz="4000" dirty="0"/>
          </a:p>
        </p:txBody>
      </p:sp>
      <p:sp>
        <p:nvSpPr>
          <p:cNvPr id="3" name="コンテンツ プレースホルダー 2"/>
          <p:cNvSpPr>
            <a:spLocks noGrp="1"/>
          </p:cNvSpPr>
          <p:nvPr>
            <p:ph idx="1"/>
          </p:nvPr>
        </p:nvSpPr>
        <p:spPr/>
        <p:txBody>
          <a:bodyPr>
            <a:noAutofit/>
          </a:bodyPr>
          <a:lstStyle/>
          <a:p>
            <a:r>
              <a:rPr lang="ja-JP" altLang="en-US" sz="2800" dirty="0"/>
              <a:t>読み、書き、実行の３種類の権限の組み合わせ</a:t>
            </a:r>
          </a:p>
          <a:p>
            <a:r>
              <a:rPr lang="ja-JP" altLang="en-US" sz="2800" dirty="0"/>
              <a:t>読み </a:t>
            </a:r>
            <a:r>
              <a:rPr lang="en-US" altLang="ja-JP" sz="2800" dirty="0"/>
              <a:t>= read = r, </a:t>
            </a:r>
            <a:r>
              <a:rPr lang="ja-JP" altLang="en-US" sz="2800" dirty="0"/>
              <a:t>書き</a:t>
            </a:r>
            <a:r>
              <a:rPr lang="en-US" altLang="ja-JP" sz="2800" dirty="0"/>
              <a:t>= write = w, </a:t>
            </a:r>
            <a:r>
              <a:rPr lang="ja-JP" altLang="en-US" sz="2800" dirty="0"/>
              <a:t>実行 </a:t>
            </a:r>
            <a:r>
              <a:rPr lang="en-US" altLang="ja-JP" sz="2800" dirty="0"/>
              <a:t>= execute = x</a:t>
            </a:r>
          </a:p>
          <a:p>
            <a:r>
              <a:rPr lang="en-US" altLang="ja-JP" sz="2800" dirty="0"/>
              <a:t>user, group, other</a:t>
            </a:r>
            <a:r>
              <a:rPr lang="ja-JP" altLang="en-US" sz="2800" dirty="0"/>
              <a:t>の３種類の実行者分類</a:t>
            </a:r>
          </a:p>
          <a:p>
            <a:r>
              <a:rPr lang="ja-JP" altLang="en-US" sz="2800" dirty="0"/>
              <a:t>権限を変更するのは </a:t>
            </a:r>
            <a:r>
              <a:rPr lang="en-US" altLang="ja-JP" sz="2800" dirty="0" err="1"/>
              <a:t>chmod</a:t>
            </a:r>
            <a:r>
              <a:rPr lang="en-US" altLang="ja-JP" sz="2800" dirty="0"/>
              <a:t> </a:t>
            </a:r>
            <a:r>
              <a:rPr lang="ja-JP" altLang="en-US" sz="2800" dirty="0"/>
              <a:t>コマンド</a:t>
            </a:r>
          </a:p>
          <a:p>
            <a:r>
              <a:rPr lang="en-US" altLang="ja-JP" sz="2800" dirty="0"/>
              <a:t>change mode</a:t>
            </a:r>
          </a:p>
          <a:p>
            <a:r>
              <a:rPr lang="en-US" altLang="ja-JP" sz="2800" dirty="0"/>
              <a:t>user</a:t>
            </a:r>
            <a:r>
              <a:rPr lang="ja-JP" altLang="en-US" sz="2800" dirty="0"/>
              <a:t>に実行権限を付与するとき：</a:t>
            </a:r>
            <a:r>
              <a:rPr lang="en-US" altLang="ja-JP" sz="2800" dirty="0" err="1"/>
              <a:t>chmod</a:t>
            </a:r>
            <a:r>
              <a:rPr lang="en-US" altLang="ja-JP" sz="2800" dirty="0"/>
              <a:t> </a:t>
            </a:r>
            <a:r>
              <a:rPr lang="en-US" altLang="ja-JP" sz="2800" dirty="0" err="1"/>
              <a:t>u+x</a:t>
            </a:r>
            <a:r>
              <a:rPr lang="en-US" altLang="ja-JP" sz="2800" dirty="0"/>
              <a:t> </a:t>
            </a:r>
            <a:r>
              <a:rPr lang="en-US" altLang="ja-JP" sz="2800" dirty="0" err="1"/>
              <a:t>sample.pl</a:t>
            </a:r>
            <a:endParaRPr lang="en-US" altLang="ja-JP" sz="2800" dirty="0"/>
          </a:p>
          <a:p>
            <a:r>
              <a:rPr lang="ja-JP" altLang="en-US" sz="2800" dirty="0"/>
              <a:t>権限をなくすとき：</a:t>
            </a:r>
            <a:r>
              <a:rPr lang="en-US" altLang="ja-JP" sz="2800" dirty="0" err="1"/>
              <a:t>chmod</a:t>
            </a:r>
            <a:r>
              <a:rPr lang="en-US" altLang="ja-JP" sz="2800" dirty="0"/>
              <a:t> u-x </a:t>
            </a:r>
            <a:r>
              <a:rPr lang="en-US" altLang="ja-JP" sz="2800" dirty="0" err="1"/>
              <a:t>sample.pl</a:t>
            </a:r>
            <a:endParaRPr lang="en-US" altLang="ja-JP" sz="2800" dirty="0"/>
          </a:p>
          <a:p>
            <a:r>
              <a:rPr lang="en-US" altLang="ja-JP" sz="2800" dirty="0" err="1"/>
              <a:t>u+x</a:t>
            </a:r>
            <a:r>
              <a:rPr lang="ja-JP" altLang="en-US" sz="2800" dirty="0"/>
              <a:t>とかではなく、</a:t>
            </a:r>
            <a:r>
              <a:rPr lang="en-US" altLang="ja-JP" sz="2800" dirty="0"/>
              <a:t>644</a:t>
            </a:r>
            <a:r>
              <a:rPr lang="ja-JP" altLang="en-US" sz="2800" dirty="0"/>
              <a:t>とか</a:t>
            </a:r>
            <a:r>
              <a:rPr lang="en-US" altLang="ja-JP" sz="2800" dirty="0"/>
              <a:t>755</a:t>
            </a:r>
            <a:r>
              <a:rPr lang="ja-JP" altLang="en-US" sz="2800" dirty="0"/>
              <a:t>とか数字で表現することもできる</a:t>
            </a:r>
            <a:endParaRPr kumimoji="1" lang="ja-JP" altLang="en-US" sz="2800" dirty="0"/>
          </a:p>
        </p:txBody>
      </p:sp>
    </p:spTree>
    <p:extLst>
      <p:ext uri="{BB962C8B-B14F-4D97-AF65-F5344CB8AC3E}">
        <p14:creationId xmlns:p14="http://schemas.microsoft.com/office/powerpoint/2010/main" val="2539530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3600" dirty="0"/>
              <a:t>和暦（平成）を西暦 に変換するプログラム</a:t>
            </a:r>
            <a:endParaRPr kumimoji="1" lang="ja-JP" altLang="en-US" sz="3600" dirty="0"/>
          </a:p>
        </p:txBody>
      </p:sp>
      <p:sp>
        <p:nvSpPr>
          <p:cNvPr id="3" name="コンテンツ プレースホルダー 2"/>
          <p:cNvSpPr>
            <a:spLocks noGrp="1"/>
          </p:cNvSpPr>
          <p:nvPr>
            <p:ph idx="1"/>
          </p:nvPr>
        </p:nvSpPr>
        <p:spPr/>
        <p:txBody>
          <a:bodyPr>
            <a:noAutofit/>
          </a:bodyPr>
          <a:lstStyle/>
          <a:p>
            <a:pPr marL="0" indent="0">
              <a:buNone/>
            </a:pPr>
            <a:r>
              <a:rPr lang="en-US" altLang="ja-JP" sz="2400" dirty="0"/>
              <a:t>Hello, World</a:t>
            </a:r>
            <a:r>
              <a:rPr lang="ja-JP" altLang="en-US" sz="2400" dirty="0"/>
              <a:t>ができたところで、変数の扱いを知るために、 与えられた数字を西暦に変換するプログラムを作る</a:t>
            </a:r>
            <a:r>
              <a:rPr lang="ja-JP" altLang="en-US" sz="2400" dirty="0" smtClean="0"/>
              <a:t>。</a:t>
            </a:r>
            <a:endParaRPr lang="en-US" altLang="ja-JP" sz="2400" dirty="0" smtClean="0"/>
          </a:p>
          <a:p>
            <a:pPr marL="0" indent="0">
              <a:buNone/>
            </a:pPr>
            <a:endParaRPr lang="ja-JP" altLang="en-US" sz="2400" dirty="0"/>
          </a:p>
          <a:p>
            <a:pPr marL="400050" lvl="1" indent="0">
              <a:buNone/>
            </a:pPr>
            <a:r>
              <a:rPr lang="en-US" altLang="ja-JP" sz="2400" dirty="0"/>
              <a:t>#!/</a:t>
            </a:r>
            <a:r>
              <a:rPr lang="en-US" altLang="ja-JP" sz="2400" dirty="0" err="1"/>
              <a:t>usr</a:t>
            </a:r>
            <a:r>
              <a:rPr lang="en-US" altLang="ja-JP" sz="2400" dirty="0"/>
              <a:t>/bin/</a:t>
            </a:r>
            <a:r>
              <a:rPr lang="en-US" altLang="ja-JP" sz="2400" dirty="0" err="1" smtClean="0"/>
              <a:t>perl</a:t>
            </a:r>
            <a:endParaRPr lang="en-US" altLang="ja-JP" sz="2400" dirty="0"/>
          </a:p>
          <a:p>
            <a:pPr marL="400050" lvl="1" indent="0">
              <a:buNone/>
            </a:pPr>
            <a:r>
              <a:rPr lang="en-US" altLang="ja-JP" sz="2400" dirty="0"/>
              <a:t>$</a:t>
            </a:r>
            <a:r>
              <a:rPr lang="en-US" altLang="ja-JP" sz="2400" dirty="0" err="1"/>
              <a:t>jyear</a:t>
            </a:r>
            <a:r>
              <a:rPr lang="en-US" altLang="ja-JP" sz="2400" dirty="0"/>
              <a:t> = 25;</a:t>
            </a:r>
          </a:p>
          <a:p>
            <a:pPr marL="400050" lvl="1" indent="0">
              <a:buNone/>
            </a:pPr>
            <a:r>
              <a:rPr lang="en-US" altLang="ja-JP" sz="2400" dirty="0"/>
              <a:t>$year = $</a:t>
            </a:r>
            <a:r>
              <a:rPr lang="en-US" altLang="ja-JP" sz="2400" dirty="0" err="1"/>
              <a:t>jyear</a:t>
            </a:r>
            <a:r>
              <a:rPr lang="en-US" altLang="ja-JP" sz="2400" dirty="0"/>
              <a:t> + 1998</a:t>
            </a:r>
            <a:r>
              <a:rPr lang="en-US" altLang="ja-JP" sz="2400" dirty="0" smtClean="0"/>
              <a:t>;</a:t>
            </a:r>
            <a:endParaRPr lang="en-US" altLang="ja-JP" sz="2400" dirty="0"/>
          </a:p>
          <a:p>
            <a:pPr marL="400050" lvl="1" indent="0">
              <a:buNone/>
            </a:pPr>
            <a:r>
              <a:rPr lang="en-US" altLang="ja-JP" sz="2400" dirty="0"/>
              <a:t>print "$</a:t>
            </a:r>
            <a:r>
              <a:rPr lang="en-US" altLang="ja-JP" sz="2400" dirty="0" err="1"/>
              <a:t>year¥</a:t>
            </a:r>
            <a:r>
              <a:rPr lang="en-US" altLang="ja-JP" sz="2400" dirty="0" err="1" smtClean="0"/>
              <a:t>n</a:t>
            </a:r>
            <a:r>
              <a:rPr lang="en-US" altLang="ja-JP" sz="2400" dirty="0" smtClean="0"/>
              <a:t>”;</a:t>
            </a:r>
          </a:p>
          <a:p>
            <a:pPr marL="400050" lvl="1" indent="0">
              <a:buNone/>
            </a:pPr>
            <a:endParaRPr lang="en-US" altLang="ja-JP" sz="2400" dirty="0" smtClean="0"/>
          </a:p>
          <a:p>
            <a:pPr marL="0" indent="0">
              <a:buNone/>
            </a:pPr>
            <a:r>
              <a:rPr lang="ja-JP" altLang="en-US" sz="2400" dirty="0" smtClean="0"/>
              <a:t>これ</a:t>
            </a:r>
            <a:r>
              <a:rPr lang="ja-JP" altLang="en-US" sz="2400" dirty="0"/>
              <a:t>を実行すると、「</a:t>
            </a:r>
            <a:r>
              <a:rPr lang="en-US" altLang="ja-JP" sz="2400" dirty="0"/>
              <a:t>2013</a:t>
            </a:r>
            <a:r>
              <a:rPr lang="ja-JP" altLang="en-US" sz="2400" dirty="0"/>
              <a:t>」という答えが返ってくる。 </a:t>
            </a:r>
          </a:p>
          <a:p>
            <a:pPr marL="0" indent="0">
              <a:buNone/>
            </a:pPr>
            <a:r>
              <a:rPr lang="ja-JP" altLang="en-US" sz="2400" dirty="0"/>
              <a:t>意味合いとしては、入力された数字を平成の年だと解釈して、 それを西暦に変換してる。</a:t>
            </a:r>
            <a:endParaRPr lang="en-US" altLang="ja-JP" sz="2400" dirty="0" smtClean="0"/>
          </a:p>
          <a:p>
            <a:pPr marL="400050" lvl="1" indent="0">
              <a:buNone/>
            </a:pPr>
            <a:endParaRPr kumimoji="1" lang="ja-JP" altLang="en-US" sz="2400" dirty="0"/>
          </a:p>
        </p:txBody>
      </p:sp>
    </p:spTree>
    <p:extLst>
      <p:ext uri="{BB962C8B-B14F-4D97-AF65-F5344CB8AC3E}">
        <p14:creationId xmlns:p14="http://schemas.microsoft.com/office/powerpoint/2010/main" val="116980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Autofit/>
          </a:bodyPr>
          <a:lstStyle/>
          <a:p>
            <a:pPr marL="0" indent="0">
              <a:buNone/>
            </a:pPr>
            <a:r>
              <a:rPr lang="ja-JP" altLang="en-US" sz="2800" dirty="0"/>
              <a:t>もう少し、結果をわかりやすくするために、下記のように加工。</a:t>
            </a:r>
          </a:p>
          <a:p>
            <a:endParaRPr lang="ja-JP" altLang="en-US" sz="2800" dirty="0"/>
          </a:p>
          <a:p>
            <a:pPr marL="400050" lvl="1" indent="0">
              <a:buNone/>
            </a:pPr>
            <a:r>
              <a:rPr lang="en-US" altLang="ja-JP" dirty="0"/>
              <a:t>#!/</a:t>
            </a:r>
            <a:r>
              <a:rPr lang="en-US" altLang="ja-JP" dirty="0" err="1"/>
              <a:t>usr</a:t>
            </a:r>
            <a:r>
              <a:rPr lang="en-US" altLang="ja-JP" dirty="0"/>
              <a:t>/bin/</a:t>
            </a:r>
            <a:r>
              <a:rPr lang="en-US" altLang="ja-JP" dirty="0" err="1" smtClean="0"/>
              <a:t>perl</a:t>
            </a:r>
            <a:endParaRPr lang="en-US" altLang="ja-JP" dirty="0"/>
          </a:p>
          <a:p>
            <a:pPr marL="400050" lvl="1" indent="0">
              <a:buNone/>
            </a:pPr>
            <a:r>
              <a:rPr lang="en-US" altLang="ja-JP" dirty="0"/>
              <a:t>$</a:t>
            </a:r>
            <a:r>
              <a:rPr lang="en-US" altLang="ja-JP" dirty="0" err="1"/>
              <a:t>jyear</a:t>
            </a:r>
            <a:r>
              <a:rPr lang="en-US" altLang="ja-JP" dirty="0"/>
              <a:t> = 25;</a:t>
            </a:r>
          </a:p>
          <a:p>
            <a:pPr marL="400050" lvl="1" indent="0">
              <a:buNone/>
            </a:pPr>
            <a:r>
              <a:rPr lang="en-US" altLang="ja-JP" dirty="0"/>
              <a:t>$year = $</a:t>
            </a:r>
            <a:r>
              <a:rPr lang="en-US" altLang="ja-JP" dirty="0" err="1"/>
              <a:t>jyear</a:t>
            </a:r>
            <a:r>
              <a:rPr lang="en-US" altLang="ja-JP" dirty="0"/>
              <a:t> + 1998;</a:t>
            </a:r>
          </a:p>
          <a:p>
            <a:endParaRPr lang="en-US" altLang="ja-JP" sz="2800" dirty="0"/>
          </a:p>
          <a:p>
            <a:pPr marL="0" indent="0">
              <a:buNone/>
            </a:pPr>
            <a:r>
              <a:rPr lang="en-US" altLang="ja-JP" sz="2800" dirty="0"/>
              <a:t>print "</a:t>
            </a:r>
            <a:r>
              <a:rPr lang="ja-JP" altLang="en-US" sz="2800" dirty="0"/>
              <a:t>平成 </a:t>
            </a:r>
            <a:r>
              <a:rPr lang="en-US" altLang="ja-JP" sz="2800" dirty="0"/>
              <a:t>$year </a:t>
            </a:r>
            <a:r>
              <a:rPr lang="ja-JP" altLang="en-US" sz="2800" dirty="0"/>
              <a:t>年は </a:t>
            </a:r>
            <a:r>
              <a:rPr lang="en-US" altLang="ja-JP" sz="2800" dirty="0"/>
              <a:t>$year </a:t>
            </a:r>
            <a:r>
              <a:rPr lang="ja-JP" altLang="en-US" sz="2800" dirty="0"/>
              <a:t>年です。</a:t>
            </a:r>
            <a:r>
              <a:rPr lang="en-US" altLang="ja-JP" sz="2800" dirty="0"/>
              <a:t>¥n";</a:t>
            </a:r>
          </a:p>
          <a:p>
            <a:pPr marL="0" indent="0">
              <a:buNone/>
            </a:pPr>
            <a:r>
              <a:rPr lang="ja-JP" altLang="en-US" sz="2800" dirty="0"/>
              <a:t>こうすると、「平成 </a:t>
            </a:r>
            <a:r>
              <a:rPr lang="en-US" altLang="ja-JP" sz="2800" dirty="0"/>
              <a:t>25 </a:t>
            </a:r>
            <a:r>
              <a:rPr lang="ja-JP" altLang="en-US" sz="2800" dirty="0"/>
              <a:t>年は </a:t>
            </a:r>
            <a:r>
              <a:rPr lang="en-US" altLang="ja-JP" sz="2800" dirty="0"/>
              <a:t>2013 </a:t>
            </a:r>
            <a:r>
              <a:rPr lang="ja-JP" altLang="en-US" sz="2800" dirty="0"/>
              <a:t>年です。」という結果がでてくるようになる。</a:t>
            </a:r>
            <a:endParaRPr kumimoji="1" lang="ja-JP" altLang="en-US" sz="2800" dirty="0"/>
          </a:p>
        </p:txBody>
      </p:sp>
    </p:spTree>
    <p:extLst>
      <p:ext uri="{BB962C8B-B14F-4D97-AF65-F5344CB8AC3E}">
        <p14:creationId xmlns:p14="http://schemas.microsoft.com/office/powerpoint/2010/main" val="2009729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800" dirty="0"/>
              <a:t>値を入力できるようにする（標準入力を受け取る）</a:t>
            </a:r>
            <a:endParaRPr kumimoji="1" lang="ja-JP" altLang="en-US" sz="2800" dirty="0"/>
          </a:p>
        </p:txBody>
      </p:sp>
      <p:sp>
        <p:nvSpPr>
          <p:cNvPr id="3" name="コンテンツ プレースホルダー 2"/>
          <p:cNvSpPr>
            <a:spLocks noGrp="1"/>
          </p:cNvSpPr>
          <p:nvPr>
            <p:ph idx="1"/>
          </p:nvPr>
        </p:nvSpPr>
        <p:spPr/>
        <p:txBody>
          <a:bodyPr>
            <a:normAutofit/>
          </a:bodyPr>
          <a:lstStyle/>
          <a:p>
            <a:pPr marL="0" indent="0">
              <a:buNone/>
            </a:pPr>
            <a:r>
              <a:rPr lang="ja-JP" altLang="en-US" sz="2800" dirty="0"/>
              <a:t>いまの状態だと、平成</a:t>
            </a:r>
            <a:r>
              <a:rPr lang="en-US" altLang="ja-JP" sz="2800" dirty="0"/>
              <a:t>21</a:t>
            </a:r>
            <a:r>
              <a:rPr lang="ja-JP" altLang="en-US" sz="2800" dirty="0"/>
              <a:t>年が西暦何年か、平成３年が西暦何年か調べるために、 いちいちプログラムを書き換えなければならない。 そこで、平成何年を調べたいかプログラムに尋ねさせて、それに答えて（数字を入力して）結果を出力するという風に変更する。</a:t>
            </a:r>
            <a:endParaRPr kumimoji="1" lang="ja-JP" altLang="en-US" sz="2800" dirty="0"/>
          </a:p>
        </p:txBody>
      </p:sp>
    </p:spTree>
    <p:extLst>
      <p:ext uri="{BB962C8B-B14F-4D97-AF65-F5344CB8AC3E}">
        <p14:creationId xmlns:p14="http://schemas.microsoft.com/office/powerpoint/2010/main" val="3233250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Autofit/>
          </a:bodyPr>
          <a:lstStyle/>
          <a:p>
            <a:pPr marL="400050" lvl="1" indent="0">
              <a:buNone/>
            </a:pPr>
            <a:r>
              <a:rPr lang="en-US" altLang="ja-JP" dirty="0"/>
              <a:t>#!/</a:t>
            </a:r>
            <a:r>
              <a:rPr lang="en-US" altLang="ja-JP" dirty="0" err="1"/>
              <a:t>usr</a:t>
            </a:r>
            <a:r>
              <a:rPr lang="en-US" altLang="ja-JP" dirty="0"/>
              <a:t>/bin/</a:t>
            </a:r>
            <a:r>
              <a:rPr lang="en-US" altLang="ja-JP" dirty="0" err="1" smtClean="0"/>
              <a:t>perl</a:t>
            </a:r>
            <a:endParaRPr lang="en-US" altLang="ja-JP" dirty="0"/>
          </a:p>
          <a:p>
            <a:pPr marL="400050" lvl="1" indent="0">
              <a:buNone/>
            </a:pPr>
            <a:r>
              <a:rPr lang="en-US" altLang="ja-JP" dirty="0"/>
              <a:t>print "</a:t>
            </a:r>
            <a:r>
              <a:rPr lang="ja-JP" altLang="en-US" dirty="0"/>
              <a:t>平成？</a:t>
            </a:r>
            <a:r>
              <a:rPr lang="en-US" altLang="ja-JP" dirty="0"/>
              <a:t>";</a:t>
            </a:r>
          </a:p>
          <a:p>
            <a:pPr marL="400050" lvl="1" indent="0">
              <a:buNone/>
            </a:pPr>
            <a:r>
              <a:rPr lang="en-US" altLang="ja-JP" dirty="0"/>
              <a:t>$</a:t>
            </a:r>
            <a:r>
              <a:rPr lang="en-US" altLang="ja-JP" dirty="0" err="1"/>
              <a:t>jyear</a:t>
            </a:r>
            <a:r>
              <a:rPr lang="en-US" altLang="ja-JP" dirty="0"/>
              <a:t> = &lt;STDIN&gt;;</a:t>
            </a:r>
          </a:p>
          <a:p>
            <a:pPr marL="400050" lvl="1" indent="0">
              <a:buNone/>
            </a:pPr>
            <a:r>
              <a:rPr lang="en-US" altLang="ja-JP" dirty="0"/>
              <a:t>$year = $</a:t>
            </a:r>
            <a:r>
              <a:rPr lang="en-US" altLang="ja-JP" dirty="0" err="1"/>
              <a:t>jyear</a:t>
            </a:r>
            <a:r>
              <a:rPr lang="en-US" altLang="ja-JP" dirty="0"/>
              <a:t> + 1998</a:t>
            </a:r>
            <a:r>
              <a:rPr lang="en-US" altLang="ja-JP" dirty="0" smtClean="0"/>
              <a:t>;</a:t>
            </a:r>
            <a:endParaRPr lang="en-US" altLang="ja-JP" dirty="0"/>
          </a:p>
          <a:p>
            <a:pPr marL="400050" lvl="1" indent="0">
              <a:buNone/>
            </a:pPr>
            <a:r>
              <a:rPr lang="en-US" altLang="ja-JP" dirty="0"/>
              <a:t>print "</a:t>
            </a:r>
            <a:r>
              <a:rPr lang="ja-JP" altLang="en-US" dirty="0"/>
              <a:t>平成 </a:t>
            </a:r>
            <a:r>
              <a:rPr lang="en-US" altLang="ja-JP" dirty="0"/>
              <a:t>$</a:t>
            </a:r>
            <a:r>
              <a:rPr lang="ja-JP" altLang="en-US" dirty="0"/>
              <a:t>ｊ</a:t>
            </a:r>
            <a:r>
              <a:rPr lang="en-US" altLang="ja-JP" dirty="0"/>
              <a:t>year </a:t>
            </a:r>
            <a:r>
              <a:rPr lang="ja-JP" altLang="en-US" dirty="0"/>
              <a:t>年は </a:t>
            </a:r>
            <a:r>
              <a:rPr lang="en-US" altLang="ja-JP" dirty="0"/>
              <a:t>$year </a:t>
            </a:r>
            <a:r>
              <a:rPr lang="ja-JP" altLang="en-US" dirty="0"/>
              <a:t>年です。</a:t>
            </a:r>
            <a:r>
              <a:rPr lang="en-US" altLang="ja-JP" dirty="0"/>
              <a:t>¥n"</a:t>
            </a:r>
            <a:r>
              <a:rPr lang="en-US" altLang="ja-JP" dirty="0" smtClean="0"/>
              <a:t>;</a:t>
            </a:r>
          </a:p>
          <a:p>
            <a:pPr marL="400050" lvl="1" indent="0">
              <a:buNone/>
            </a:pPr>
            <a:endParaRPr lang="en-US" altLang="ja-JP" dirty="0"/>
          </a:p>
          <a:p>
            <a:pPr marL="0" indent="0">
              <a:buNone/>
            </a:pPr>
            <a:r>
              <a:rPr lang="ja-JP" altLang="en-US" sz="2800" dirty="0"/>
              <a:t>こうすると、「平成？」と画面に出た後に入力待ちになり、 そこに数字を打ち込んでエンターを押す（例えば</a:t>
            </a:r>
            <a:r>
              <a:rPr lang="en-US" altLang="ja-JP" sz="2800" dirty="0"/>
              <a:t>20</a:t>
            </a:r>
            <a:r>
              <a:rPr lang="ja-JP" altLang="en-US" sz="2800" dirty="0"/>
              <a:t>）と、</a:t>
            </a:r>
          </a:p>
          <a:p>
            <a:endParaRPr lang="ja-JP" altLang="en-US" sz="2800" dirty="0"/>
          </a:p>
        </p:txBody>
      </p:sp>
    </p:spTree>
    <p:extLst>
      <p:ext uri="{BB962C8B-B14F-4D97-AF65-F5344CB8AC3E}">
        <p14:creationId xmlns:p14="http://schemas.microsoft.com/office/powerpoint/2010/main" val="2898532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ターミナルとテキストエディタ</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dirty="0" smtClean="0"/>
              <a:t>ターミナル</a:t>
            </a:r>
            <a:r>
              <a:rPr kumimoji="1" lang="en-US" altLang="ja-JP" dirty="0" smtClean="0"/>
              <a:t>(Ubuntu</a:t>
            </a:r>
            <a:r>
              <a:rPr kumimoji="1" lang="ja-JP" altLang="en-US" dirty="0" smtClean="0"/>
              <a:t>は</a:t>
            </a:r>
            <a:r>
              <a:rPr lang="en-US" altLang="ja-JP" dirty="0" smtClean="0"/>
              <a:t>”</a:t>
            </a:r>
            <a:r>
              <a:rPr lang="ja-JP" altLang="en-US" dirty="0" smtClean="0"/>
              <a:t>端末</a:t>
            </a:r>
            <a:r>
              <a:rPr lang="en-US" altLang="ja-JP" dirty="0" smtClean="0"/>
              <a:t>”</a:t>
            </a:r>
            <a:r>
              <a:rPr lang="ja-JP" altLang="en-US" dirty="0" smtClean="0"/>
              <a:t>と呼ぶ</a:t>
            </a:r>
            <a:r>
              <a:rPr kumimoji="1" lang="en-US" altLang="ja-JP" dirty="0" smtClean="0"/>
              <a:t>)</a:t>
            </a:r>
            <a:r>
              <a:rPr kumimoji="1" lang="ja-JP" altLang="en-US" dirty="0" smtClean="0"/>
              <a:t>と、テキストエディタを開いてもらう。</a:t>
            </a:r>
            <a:endParaRPr kumimoji="1" lang="en-US" altLang="ja-JP" dirty="0" smtClean="0"/>
          </a:p>
          <a:p>
            <a:pPr marL="0" indent="0">
              <a:buNone/>
            </a:pPr>
            <a:endParaRPr lang="en-US" altLang="ja-JP" dirty="0"/>
          </a:p>
          <a:p>
            <a:pPr marL="0" indent="0">
              <a:buNone/>
            </a:pPr>
            <a:r>
              <a:rPr kumimoji="1" lang="ja-JP" altLang="en-US" dirty="0" smtClean="0"/>
              <a:t>テキストエディタは、</a:t>
            </a:r>
            <a:r>
              <a:rPr kumimoji="1" lang="en-US" altLang="ja-JP" dirty="0" smtClean="0"/>
              <a:t>Mac</a:t>
            </a:r>
            <a:r>
              <a:rPr kumimoji="1" lang="ja-JP" altLang="en-US" dirty="0" smtClean="0"/>
              <a:t>の場合、</a:t>
            </a:r>
            <a:r>
              <a:rPr kumimoji="1" lang="en-US" altLang="ja-JP" dirty="0" smtClean="0"/>
              <a:t>Sublime Text2</a:t>
            </a:r>
            <a:r>
              <a:rPr lang="ja-JP" altLang="en-US" dirty="0" smtClean="0"/>
              <a:t>、</a:t>
            </a:r>
            <a:r>
              <a:rPr lang="en-US" altLang="ja-JP" dirty="0" smtClean="0"/>
              <a:t>Ubuntu</a:t>
            </a:r>
            <a:r>
              <a:rPr lang="ja-JP" altLang="en-US" dirty="0" smtClean="0"/>
              <a:t>の場合はデフォルトで入ってる</a:t>
            </a:r>
            <a:r>
              <a:rPr lang="en-US" altLang="ja-JP" dirty="0" err="1" smtClean="0"/>
              <a:t>gedit</a:t>
            </a:r>
            <a:r>
              <a:rPr lang="ja-JP" altLang="en-US" dirty="0" smtClean="0"/>
              <a:t>。</a:t>
            </a:r>
            <a:endParaRPr lang="en-US" altLang="ja-JP" dirty="0" smtClean="0"/>
          </a:p>
          <a:p>
            <a:pPr marL="0" indent="0">
              <a:buNone/>
            </a:pPr>
            <a:endParaRPr kumimoji="1" lang="en-US" altLang="ja-JP" dirty="0"/>
          </a:p>
          <a:p>
            <a:pPr marL="0" indent="0">
              <a:buNone/>
            </a:pPr>
            <a:r>
              <a:rPr lang="ja-JP" altLang="en-US" dirty="0" smtClean="0"/>
              <a:t>以降、</a:t>
            </a:r>
            <a:r>
              <a:rPr lang="en-US" altLang="ja-JP" dirty="0" smtClean="0"/>
              <a:t>Perl</a:t>
            </a:r>
            <a:r>
              <a:rPr lang="ja-JP" altLang="en-US" dirty="0" smtClean="0"/>
              <a:t>の話よりもターミナルの使い方がメイン。</a:t>
            </a:r>
            <a:endParaRPr kumimoji="1" lang="ja-JP" altLang="en-US" dirty="0"/>
          </a:p>
        </p:txBody>
      </p:sp>
    </p:spTree>
    <p:extLst>
      <p:ext uri="{BB962C8B-B14F-4D97-AF65-F5344CB8AC3E}">
        <p14:creationId xmlns:p14="http://schemas.microsoft.com/office/powerpoint/2010/main" val="3302692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Autofit/>
          </a:bodyPr>
          <a:lstStyle/>
          <a:p>
            <a:pPr marL="400050" lvl="1" indent="0">
              <a:buNone/>
            </a:pPr>
            <a:r>
              <a:rPr lang="ja-JP" altLang="en-US" dirty="0"/>
              <a:t>平成 </a:t>
            </a:r>
            <a:r>
              <a:rPr lang="en-US" altLang="ja-JP" dirty="0"/>
              <a:t>20</a:t>
            </a:r>
          </a:p>
          <a:p>
            <a:pPr marL="400050" lvl="1" indent="0">
              <a:buNone/>
            </a:pPr>
            <a:r>
              <a:rPr lang="ja-JP" altLang="en-US" dirty="0"/>
              <a:t>年は </a:t>
            </a:r>
            <a:r>
              <a:rPr lang="en-US" altLang="ja-JP" dirty="0"/>
              <a:t>2008 </a:t>
            </a:r>
            <a:r>
              <a:rPr lang="ja-JP" altLang="en-US" dirty="0"/>
              <a:t>年です。</a:t>
            </a:r>
          </a:p>
          <a:p>
            <a:pPr marL="400050" lvl="1" indent="0">
              <a:buNone/>
            </a:pPr>
            <a:r>
              <a:rPr lang="ja-JP" altLang="en-US" dirty="0"/>
              <a:t>という結果になる。</a:t>
            </a:r>
          </a:p>
          <a:p>
            <a:endParaRPr lang="ja-JP" altLang="en-US" sz="2800" dirty="0"/>
          </a:p>
          <a:p>
            <a:pPr marL="0" indent="0">
              <a:buNone/>
            </a:pPr>
            <a:r>
              <a:rPr lang="ja-JP" altLang="en-US" sz="2800" dirty="0"/>
              <a:t>ここで、結果が二行になってしまっているのは、表記ミスではなく、実際にそうなってしまう</a:t>
            </a:r>
            <a:r>
              <a:rPr lang="ja-JP" altLang="en-US" sz="2800" dirty="0" smtClean="0"/>
              <a:t>。</a:t>
            </a:r>
            <a:endParaRPr lang="ja-JP" altLang="en-US" sz="2800" dirty="0"/>
          </a:p>
          <a:p>
            <a:pPr marL="0" indent="0">
              <a:buNone/>
            </a:pPr>
            <a:r>
              <a:rPr lang="ja-JP" altLang="en-US" sz="2800" dirty="0"/>
              <a:t>この場合は、</a:t>
            </a:r>
            <a:r>
              <a:rPr lang="en-US" altLang="ja-JP" sz="2800" dirty="0"/>
              <a:t>20</a:t>
            </a:r>
            <a:r>
              <a:rPr lang="ja-JP" altLang="en-US" sz="2800" dirty="0"/>
              <a:t>と打った後にエンターキーを叩くので、そのエンターキーによって入力された改行がそのまま反映されてしまうからである</a:t>
            </a:r>
            <a:r>
              <a:rPr lang="ja-JP" altLang="en-US" sz="2800" dirty="0" smtClean="0"/>
              <a:t>。</a:t>
            </a:r>
            <a:endParaRPr lang="ja-JP" altLang="en-US" sz="2800" dirty="0"/>
          </a:p>
          <a:p>
            <a:pPr marL="0" indent="0">
              <a:buNone/>
            </a:pPr>
            <a:r>
              <a:rPr lang="ja-JP" altLang="en-US" sz="2800" dirty="0"/>
              <a:t>その余分な改行を取り除くには</a:t>
            </a:r>
            <a:r>
              <a:rPr lang="en-US" altLang="ja-JP" sz="2800" dirty="0"/>
              <a:t>chomp</a:t>
            </a:r>
            <a:r>
              <a:rPr lang="ja-JP" altLang="en-US" sz="2800" dirty="0"/>
              <a:t>という関数を使う。</a:t>
            </a:r>
            <a:endParaRPr kumimoji="1" lang="ja-JP" altLang="en-US" sz="2800" dirty="0"/>
          </a:p>
        </p:txBody>
      </p:sp>
    </p:spTree>
    <p:extLst>
      <p:ext uri="{BB962C8B-B14F-4D97-AF65-F5344CB8AC3E}">
        <p14:creationId xmlns:p14="http://schemas.microsoft.com/office/powerpoint/2010/main" val="3271266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pPr marL="457200" lvl="1" indent="0">
              <a:buNone/>
            </a:pPr>
            <a:r>
              <a:rPr lang="en-US" altLang="ja-JP" dirty="0"/>
              <a:t>#!/</a:t>
            </a:r>
            <a:r>
              <a:rPr lang="en-US" altLang="ja-JP" dirty="0" err="1"/>
              <a:t>usr</a:t>
            </a:r>
            <a:r>
              <a:rPr lang="en-US" altLang="ja-JP" dirty="0"/>
              <a:t>/bin/</a:t>
            </a:r>
            <a:r>
              <a:rPr lang="en-US" altLang="ja-JP" dirty="0" err="1" smtClean="0"/>
              <a:t>perl</a:t>
            </a:r>
            <a:endParaRPr lang="en-US" altLang="ja-JP" dirty="0"/>
          </a:p>
          <a:p>
            <a:pPr marL="457200" lvl="1" indent="0">
              <a:buNone/>
            </a:pPr>
            <a:endParaRPr lang="en-US" altLang="ja-JP" dirty="0" smtClean="0"/>
          </a:p>
          <a:p>
            <a:pPr marL="457200" lvl="1" indent="0">
              <a:buNone/>
            </a:pPr>
            <a:r>
              <a:rPr lang="en-US" altLang="ja-JP" dirty="0" smtClean="0"/>
              <a:t>print </a:t>
            </a:r>
            <a:r>
              <a:rPr lang="en-US" altLang="ja-JP" dirty="0"/>
              <a:t>"</a:t>
            </a:r>
            <a:r>
              <a:rPr lang="ja-JP" altLang="en-US" dirty="0"/>
              <a:t>平成？</a:t>
            </a:r>
            <a:r>
              <a:rPr lang="en-US" altLang="ja-JP" dirty="0"/>
              <a:t>";</a:t>
            </a:r>
          </a:p>
          <a:p>
            <a:pPr marL="457200" lvl="1" indent="0">
              <a:buNone/>
            </a:pPr>
            <a:r>
              <a:rPr lang="en-US" altLang="ja-JP" dirty="0"/>
              <a:t>$</a:t>
            </a:r>
            <a:r>
              <a:rPr lang="en-US" altLang="ja-JP" dirty="0" err="1"/>
              <a:t>jyear</a:t>
            </a:r>
            <a:r>
              <a:rPr lang="en-US" altLang="ja-JP" dirty="0"/>
              <a:t> = &lt;STDIN&gt;;</a:t>
            </a:r>
          </a:p>
          <a:p>
            <a:pPr marL="457200" lvl="1" indent="0">
              <a:buNone/>
            </a:pPr>
            <a:r>
              <a:rPr lang="en-US" altLang="ja-JP" dirty="0"/>
              <a:t>$year = $</a:t>
            </a:r>
            <a:r>
              <a:rPr lang="en-US" altLang="ja-JP" dirty="0" err="1"/>
              <a:t>jyear</a:t>
            </a:r>
            <a:r>
              <a:rPr lang="en-US" altLang="ja-JP" dirty="0"/>
              <a:t> + 1998</a:t>
            </a:r>
            <a:r>
              <a:rPr lang="en-US" altLang="ja-JP" dirty="0" smtClean="0"/>
              <a:t>;</a:t>
            </a:r>
          </a:p>
          <a:p>
            <a:pPr marL="457200" lvl="1" indent="0">
              <a:buNone/>
            </a:pPr>
            <a:endParaRPr lang="en-US" altLang="ja-JP" dirty="0"/>
          </a:p>
          <a:p>
            <a:pPr marL="457200" lvl="1" indent="0">
              <a:buNone/>
            </a:pPr>
            <a:r>
              <a:rPr lang="en-US" altLang="ja-JP" dirty="0"/>
              <a:t>chomp( $</a:t>
            </a:r>
            <a:r>
              <a:rPr lang="en-US" altLang="ja-JP" dirty="0" err="1"/>
              <a:t>jyear</a:t>
            </a:r>
            <a:r>
              <a:rPr lang="en-US" altLang="ja-JP" dirty="0"/>
              <a:t> );</a:t>
            </a:r>
          </a:p>
          <a:p>
            <a:pPr marL="457200" lvl="1" indent="0">
              <a:buNone/>
            </a:pPr>
            <a:r>
              <a:rPr lang="en-US" altLang="ja-JP" dirty="0"/>
              <a:t>print "</a:t>
            </a:r>
            <a:r>
              <a:rPr lang="ja-JP" altLang="en-US" dirty="0"/>
              <a:t>平成 </a:t>
            </a:r>
            <a:r>
              <a:rPr lang="en-US" altLang="ja-JP" dirty="0"/>
              <a:t>$</a:t>
            </a:r>
            <a:r>
              <a:rPr lang="en-US" altLang="ja-JP" dirty="0" err="1"/>
              <a:t>jyear</a:t>
            </a:r>
            <a:r>
              <a:rPr lang="en-US" altLang="ja-JP" dirty="0"/>
              <a:t> </a:t>
            </a:r>
            <a:r>
              <a:rPr lang="ja-JP" altLang="en-US" dirty="0"/>
              <a:t>年は </a:t>
            </a:r>
            <a:r>
              <a:rPr lang="en-US" altLang="ja-JP" dirty="0"/>
              <a:t>$year </a:t>
            </a:r>
            <a:r>
              <a:rPr lang="ja-JP" altLang="en-US" dirty="0"/>
              <a:t>年です。</a:t>
            </a:r>
            <a:r>
              <a:rPr lang="en-US" altLang="ja-JP" dirty="0"/>
              <a:t>¥n"</a:t>
            </a:r>
            <a:r>
              <a:rPr lang="en-US" altLang="ja-JP" dirty="0" smtClean="0"/>
              <a:t>;</a:t>
            </a:r>
          </a:p>
          <a:p>
            <a:pPr marL="457200" lvl="1" indent="0">
              <a:buNone/>
            </a:pPr>
            <a:endParaRPr lang="en-US" altLang="ja-JP" dirty="0"/>
          </a:p>
          <a:p>
            <a:pPr marL="0" indent="0">
              <a:buNone/>
            </a:pPr>
            <a:r>
              <a:rPr lang="ja-JP" altLang="en-US" sz="2800" dirty="0"/>
              <a:t>こうすると、余分な改行は出てこない。</a:t>
            </a:r>
            <a:endParaRPr kumimoji="1" lang="ja-JP" altLang="en-US" sz="2800" dirty="0"/>
          </a:p>
        </p:txBody>
      </p:sp>
    </p:spTree>
    <p:extLst>
      <p:ext uri="{BB962C8B-B14F-4D97-AF65-F5344CB8AC3E}">
        <p14:creationId xmlns:p14="http://schemas.microsoft.com/office/powerpoint/2010/main" val="1667916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lang="en-US" altLang="ja-JP" dirty="0"/>
              <a:t>STDIN</a:t>
            </a:r>
            <a:r>
              <a:rPr lang="ja-JP" altLang="en-US" dirty="0"/>
              <a:t>は</a:t>
            </a:r>
            <a:r>
              <a:rPr lang="en-US" altLang="ja-JP" dirty="0"/>
              <a:t>Standard Input</a:t>
            </a:r>
            <a:r>
              <a:rPr lang="ja-JP" altLang="en-US" dirty="0"/>
              <a:t>のこと。日本語だと標準入力。</a:t>
            </a:r>
          </a:p>
          <a:p>
            <a:r>
              <a:rPr lang="ja-JP" altLang="en-US" dirty="0"/>
              <a:t>これを書くと、ターミナルの入力を受け付ける</a:t>
            </a:r>
          </a:p>
          <a:p>
            <a:r>
              <a:rPr lang="en-US" altLang="ja-JP" dirty="0"/>
              <a:t>STDIN</a:t>
            </a:r>
            <a:r>
              <a:rPr lang="ja-JP" altLang="en-US" dirty="0"/>
              <a:t>を囲んでいるくの字カッコ（ </a:t>
            </a:r>
            <a:r>
              <a:rPr lang="en-US" altLang="ja-JP" dirty="0"/>
              <a:t>&lt; </a:t>
            </a:r>
            <a:r>
              <a:rPr lang="ja-JP" altLang="en-US" dirty="0"/>
              <a:t>と </a:t>
            </a:r>
            <a:r>
              <a:rPr lang="en-US" altLang="ja-JP" dirty="0"/>
              <a:t>&gt; </a:t>
            </a:r>
            <a:r>
              <a:rPr lang="ja-JP" altLang="en-US" dirty="0"/>
              <a:t>）は見た目のためではなく意味がある</a:t>
            </a:r>
          </a:p>
          <a:p>
            <a:r>
              <a:rPr lang="en-US" altLang="ja-JP" dirty="0"/>
              <a:t>STDIN</a:t>
            </a:r>
            <a:r>
              <a:rPr lang="ja-JP" altLang="en-US" dirty="0"/>
              <a:t>という文字列は予約されていて、他の用途では使えない</a:t>
            </a:r>
          </a:p>
          <a:p>
            <a:r>
              <a:rPr lang="en-US" altLang="ja-JP" dirty="0"/>
              <a:t>STDIN</a:t>
            </a:r>
            <a:r>
              <a:rPr lang="ja-JP" altLang="en-US" dirty="0"/>
              <a:t>の他に、</a:t>
            </a:r>
            <a:r>
              <a:rPr lang="en-US" altLang="ja-JP" dirty="0"/>
              <a:t>STDOUT, STDERR</a:t>
            </a:r>
            <a:r>
              <a:rPr lang="ja-JP" altLang="en-US" dirty="0"/>
              <a:t>というのがある</a:t>
            </a:r>
            <a:endParaRPr kumimoji="1" lang="ja-JP" altLang="en-US" dirty="0"/>
          </a:p>
        </p:txBody>
      </p:sp>
    </p:spTree>
    <p:extLst>
      <p:ext uri="{BB962C8B-B14F-4D97-AF65-F5344CB8AC3E}">
        <p14:creationId xmlns:p14="http://schemas.microsoft.com/office/powerpoint/2010/main" val="3744457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変数とは</a:t>
            </a:r>
            <a:endParaRPr kumimoji="1" lang="ja-JP" altLang="en-US" dirty="0"/>
          </a:p>
        </p:txBody>
      </p:sp>
      <p:sp>
        <p:nvSpPr>
          <p:cNvPr id="3" name="コンテンツ プレースホルダー 2"/>
          <p:cNvSpPr>
            <a:spLocks noGrp="1"/>
          </p:cNvSpPr>
          <p:nvPr>
            <p:ph idx="1"/>
          </p:nvPr>
        </p:nvSpPr>
        <p:spPr>
          <a:xfrm>
            <a:off x="457200" y="1253658"/>
            <a:ext cx="8229600" cy="4872506"/>
          </a:xfrm>
        </p:spPr>
        <p:txBody>
          <a:bodyPr>
            <a:noAutofit/>
          </a:bodyPr>
          <a:lstStyle/>
          <a:p>
            <a:pPr marL="0" indent="0">
              <a:buNone/>
            </a:pPr>
            <a:r>
              <a:rPr lang="ja-JP" altLang="en-US" sz="2200" dirty="0"/>
              <a:t>変数とは文字列とか数値とかを１個格納するもの</a:t>
            </a:r>
            <a:r>
              <a:rPr lang="ja-JP" altLang="en-US" sz="2200" dirty="0" smtClean="0"/>
              <a:t>。</a:t>
            </a:r>
            <a:endParaRPr lang="en-US" altLang="ja-JP" sz="2200" dirty="0" smtClean="0"/>
          </a:p>
          <a:p>
            <a:pPr marL="0" indent="0">
              <a:buNone/>
            </a:pPr>
            <a:endParaRPr lang="ja-JP" altLang="en-US" sz="2200" dirty="0"/>
          </a:p>
          <a:p>
            <a:pPr marL="0" indent="0">
              <a:buNone/>
            </a:pPr>
            <a:r>
              <a:rPr lang="ja-JP" altLang="en-US" sz="2200" dirty="0"/>
              <a:t>上記のプログラムでは、</a:t>
            </a:r>
            <a:r>
              <a:rPr lang="en-US" altLang="ja-JP" sz="2200" dirty="0"/>
              <a:t>$</a:t>
            </a:r>
            <a:r>
              <a:rPr lang="en-US" altLang="ja-JP" sz="2200" dirty="0" err="1"/>
              <a:t>jyear</a:t>
            </a:r>
            <a:r>
              <a:rPr lang="ja-JP" altLang="en-US" sz="2200" dirty="0"/>
              <a:t>と書かれているところに、例えば</a:t>
            </a:r>
            <a:r>
              <a:rPr lang="en-US" altLang="ja-JP" sz="2200" dirty="0"/>
              <a:t>25</a:t>
            </a:r>
            <a:r>
              <a:rPr lang="ja-JP" altLang="en-US" sz="2200" dirty="0"/>
              <a:t>と書けば、実行できるがそうすると、別の数字で実行したいときに全部書き換えなければいけない</a:t>
            </a:r>
            <a:r>
              <a:rPr lang="ja-JP" altLang="en-US" sz="2200" dirty="0" smtClean="0"/>
              <a:t>。</a:t>
            </a:r>
            <a:endParaRPr lang="ja-JP" altLang="en-US" sz="2200" dirty="0"/>
          </a:p>
          <a:p>
            <a:pPr marL="0" indent="0">
              <a:buNone/>
            </a:pPr>
            <a:endParaRPr lang="en-US" altLang="ja-JP" sz="2200" dirty="0" smtClean="0"/>
          </a:p>
          <a:p>
            <a:pPr marL="0" indent="0">
              <a:buNone/>
            </a:pPr>
            <a:r>
              <a:rPr lang="ja-JP" altLang="en-US" sz="2200" dirty="0" smtClean="0"/>
              <a:t>しかし</a:t>
            </a:r>
            <a:r>
              <a:rPr lang="ja-JP" altLang="en-US" sz="2200" dirty="0"/>
              <a:t>、変数でおいておけば、その変数に値を代入する行だけ書き換えればよい</a:t>
            </a:r>
            <a:r>
              <a:rPr lang="ja-JP" altLang="en-US" sz="2200" dirty="0" smtClean="0"/>
              <a:t>。</a:t>
            </a:r>
            <a:endParaRPr lang="ja-JP" altLang="en-US" sz="2200" dirty="0"/>
          </a:p>
          <a:p>
            <a:pPr marL="0" indent="0">
              <a:buNone/>
            </a:pPr>
            <a:endParaRPr lang="en-US" altLang="ja-JP" sz="2200" dirty="0" smtClean="0"/>
          </a:p>
          <a:p>
            <a:pPr marL="0" indent="0">
              <a:buNone/>
            </a:pPr>
            <a:r>
              <a:rPr lang="ja-JP" altLang="en-US" sz="2200" dirty="0" smtClean="0"/>
              <a:t>今回</a:t>
            </a:r>
            <a:r>
              <a:rPr lang="ja-JP" altLang="en-US" sz="2200" dirty="0"/>
              <a:t>のコードでは、和暦の数字を格納するための変数の変数名として「</a:t>
            </a:r>
            <a:r>
              <a:rPr lang="en-US" altLang="ja-JP" sz="2200" dirty="0"/>
              <a:t>$</a:t>
            </a:r>
            <a:r>
              <a:rPr lang="en-US" altLang="ja-JP" sz="2200" dirty="0" err="1"/>
              <a:t>jyear</a:t>
            </a:r>
            <a:r>
              <a:rPr lang="ja-JP" altLang="en-US" sz="2200" dirty="0"/>
              <a:t>」という変数名を使った。</a:t>
            </a:r>
            <a:r>
              <a:rPr lang="en-US" altLang="ja-JP" sz="2200" dirty="0" err="1"/>
              <a:t>jyear</a:t>
            </a:r>
            <a:r>
              <a:rPr lang="ja-JP" altLang="en-US" sz="2200" dirty="0"/>
              <a:t>の </a:t>
            </a:r>
            <a:r>
              <a:rPr lang="en-US" altLang="ja-JP" sz="2200" dirty="0"/>
              <a:t>j </a:t>
            </a:r>
            <a:r>
              <a:rPr lang="ja-JP" altLang="en-US" sz="2200" dirty="0"/>
              <a:t>は</a:t>
            </a:r>
            <a:r>
              <a:rPr lang="en-US" altLang="ja-JP" sz="2200" dirty="0"/>
              <a:t>Japan</a:t>
            </a:r>
            <a:r>
              <a:rPr lang="ja-JP" altLang="en-US" sz="2200" dirty="0"/>
              <a:t>の</a:t>
            </a:r>
            <a:r>
              <a:rPr lang="en-US" altLang="ja-JP" sz="2200" dirty="0"/>
              <a:t>J</a:t>
            </a:r>
            <a:r>
              <a:rPr lang="ja-JP" altLang="en-US" sz="2200" dirty="0"/>
              <a:t>のつもりだったが、</a:t>
            </a:r>
            <a:r>
              <a:rPr lang="en-US" altLang="ja-JP" sz="2200" dirty="0"/>
              <a:t>j </a:t>
            </a:r>
            <a:r>
              <a:rPr lang="ja-JP" altLang="en-US" sz="2200" dirty="0"/>
              <a:t>を </a:t>
            </a:r>
            <a:r>
              <a:rPr lang="en-US" altLang="ja-JP" sz="2200" dirty="0"/>
              <a:t>l </a:t>
            </a:r>
            <a:r>
              <a:rPr lang="ja-JP" altLang="en-US" sz="2200" dirty="0"/>
              <a:t>（エル）とか </a:t>
            </a:r>
            <a:r>
              <a:rPr lang="en-US" altLang="ja-JP" sz="2200" dirty="0" err="1"/>
              <a:t>i</a:t>
            </a:r>
            <a:r>
              <a:rPr lang="en-US" altLang="ja-JP" sz="2200" dirty="0"/>
              <a:t> </a:t>
            </a:r>
            <a:r>
              <a:rPr lang="ja-JP" altLang="en-US" sz="2200" dirty="0"/>
              <a:t>（アイ）とかと見間違える人が多かったし、そのあとで出てくる、「</a:t>
            </a:r>
            <a:r>
              <a:rPr lang="en-US" altLang="ja-JP" sz="2200" dirty="0"/>
              <a:t>$year</a:t>
            </a:r>
            <a:r>
              <a:rPr lang="ja-JP" altLang="en-US" sz="2200" dirty="0"/>
              <a:t>」という変数と１文字しか違いがなく、それも間違いのもとなので、 </a:t>
            </a:r>
            <a:r>
              <a:rPr lang="en-US" altLang="ja-JP" sz="2200" dirty="0"/>
              <a:t>$</a:t>
            </a:r>
            <a:r>
              <a:rPr lang="en-US" altLang="ja-JP" sz="2200" dirty="0" err="1"/>
              <a:t>jyear</a:t>
            </a:r>
            <a:r>
              <a:rPr lang="en-US" altLang="ja-JP" sz="2200" dirty="0"/>
              <a:t> </a:t>
            </a:r>
            <a:r>
              <a:rPr lang="ja-JP" altLang="en-US" sz="2200" dirty="0"/>
              <a:t>という名前の付け方は良くなかったようだ</a:t>
            </a:r>
            <a:r>
              <a:rPr lang="ja-JP" altLang="en-US" sz="2200" dirty="0" smtClean="0"/>
              <a:t>。</a:t>
            </a:r>
            <a:endParaRPr lang="ja-JP" altLang="en-US" sz="2200" dirty="0"/>
          </a:p>
        </p:txBody>
      </p:sp>
    </p:spTree>
    <p:extLst>
      <p:ext uri="{BB962C8B-B14F-4D97-AF65-F5344CB8AC3E}">
        <p14:creationId xmlns:p14="http://schemas.microsoft.com/office/powerpoint/2010/main" val="3511303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a:bodyPr>
          <a:lstStyle/>
          <a:p>
            <a:pPr marL="0" indent="0">
              <a:buNone/>
            </a:pPr>
            <a:r>
              <a:rPr lang="ja-JP" altLang="en-US" sz="2400" dirty="0"/>
              <a:t>というわけで、 </a:t>
            </a:r>
            <a:r>
              <a:rPr lang="en-US" altLang="ja-JP" sz="2400" dirty="0"/>
              <a:t>$</a:t>
            </a:r>
            <a:r>
              <a:rPr lang="en-US" altLang="ja-JP" sz="2400" dirty="0" err="1"/>
              <a:t>jyear</a:t>
            </a:r>
            <a:r>
              <a:rPr lang="en-US" altLang="ja-JP" sz="2400" dirty="0"/>
              <a:t> </a:t>
            </a:r>
            <a:r>
              <a:rPr lang="ja-JP" altLang="en-US" sz="2400" dirty="0"/>
              <a:t>という変数名はやめて、 </a:t>
            </a:r>
            <a:r>
              <a:rPr lang="en-US" altLang="ja-JP" sz="2400" dirty="0"/>
              <a:t>$input </a:t>
            </a:r>
            <a:r>
              <a:rPr lang="ja-JP" altLang="en-US" sz="2400" dirty="0"/>
              <a:t>という変数名にしましょうと提案、実際に書き換えてもらった</a:t>
            </a:r>
            <a:r>
              <a:rPr lang="ja-JP" altLang="en-US" sz="2400" dirty="0" smtClean="0"/>
              <a:t>。</a:t>
            </a:r>
            <a:endParaRPr lang="en-US" altLang="ja-JP" sz="2400" dirty="0" smtClean="0"/>
          </a:p>
          <a:p>
            <a:pPr marL="0" indent="0">
              <a:buNone/>
            </a:pPr>
            <a:endParaRPr lang="en-US" altLang="ja-JP" sz="2400" dirty="0" smtClean="0"/>
          </a:p>
          <a:p>
            <a:pPr marL="400050" lvl="1" indent="0">
              <a:buNone/>
            </a:pPr>
            <a:r>
              <a:rPr lang="en-US" altLang="ja-JP" sz="2400" dirty="0"/>
              <a:t>#!/</a:t>
            </a:r>
            <a:r>
              <a:rPr lang="en-US" altLang="ja-JP" sz="2400" dirty="0" err="1"/>
              <a:t>usr</a:t>
            </a:r>
            <a:r>
              <a:rPr lang="en-US" altLang="ja-JP" sz="2400" dirty="0"/>
              <a:t>/bin/</a:t>
            </a:r>
            <a:r>
              <a:rPr lang="en-US" altLang="ja-JP" sz="2400" dirty="0" err="1"/>
              <a:t>perl</a:t>
            </a:r>
            <a:endParaRPr lang="en-US" altLang="ja-JP" sz="2400" dirty="0"/>
          </a:p>
          <a:p>
            <a:pPr marL="400050" lvl="1" indent="0">
              <a:buNone/>
            </a:pPr>
            <a:endParaRPr lang="en-US" altLang="ja-JP" sz="2400" dirty="0"/>
          </a:p>
          <a:p>
            <a:pPr marL="400050" lvl="1" indent="0">
              <a:buNone/>
            </a:pPr>
            <a:r>
              <a:rPr lang="en-US" altLang="ja-JP" sz="2400" dirty="0"/>
              <a:t>print "</a:t>
            </a:r>
            <a:r>
              <a:rPr lang="ja-JP" altLang="en-US" sz="2400" dirty="0"/>
              <a:t>平成？</a:t>
            </a:r>
            <a:r>
              <a:rPr lang="en-US" altLang="ja-JP" sz="2400" dirty="0"/>
              <a:t>";</a:t>
            </a:r>
          </a:p>
          <a:p>
            <a:pPr marL="400050" lvl="1" indent="0">
              <a:buNone/>
            </a:pPr>
            <a:r>
              <a:rPr lang="en-US" altLang="ja-JP" sz="2400" dirty="0"/>
              <a:t>$input = &lt;STDIN&gt;;</a:t>
            </a:r>
          </a:p>
          <a:p>
            <a:pPr marL="400050" lvl="1" indent="0">
              <a:buNone/>
            </a:pPr>
            <a:r>
              <a:rPr lang="en-US" altLang="ja-JP" sz="2400" dirty="0"/>
              <a:t>$year = $input + 1998;</a:t>
            </a:r>
          </a:p>
          <a:p>
            <a:pPr marL="400050" lvl="1" indent="0">
              <a:buNone/>
            </a:pPr>
            <a:endParaRPr lang="en-US" altLang="ja-JP" sz="2400" dirty="0"/>
          </a:p>
          <a:p>
            <a:pPr marL="400050" lvl="1" indent="0">
              <a:buNone/>
            </a:pPr>
            <a:r>
              <a:rPr lang="en-US" altLang="ja-JP" sz="2400" dirty="0"/>
              <a:t>chomp( $input );</a:t>
            </a:r>
          </a:p>
          <a:p>
            <a:pPr marL="400050" lvl="1" indent="0">
              <a:buNone/>
            </a:pPr>
            <a:r>
              <a:rPr lang="en-US" altLang="ja-JP" sz="2400" dirty="0"/>
              <a:t>print "</a:t>
            </a:r>
            <a:r>
              <a:rPr lang="ja-JP" altLang="en-US" sz="2400" dirty="0"/>
              <a:t>平成 </a:t>
            </a:r>
            <a:r>
              <a:rPr lang="en-US" altLang="ja-JP" sz="2400" dirty="0"/>
              <a:t>$input </a:t>
            </a:r>
            <a:r>
              <a:rPr lang="ja-JP" altLang="en-US" sz="2400" dirty="0"/>
              <a:t>年は </a:t>
            </a:r>
            <a:r>
              <a:rPr lang="en-US" altLang="ja-JP" sz="2400" dirty="0"/>
              <a:t>$year </a:t>
            </a:r>
            <a:r>
              <a:rPr lang="ja-JP" altLang="en-US" sz="2400" dirty="0"/>
              <a:t>年です。</a:t>
            </a:r>
            <a:r>
              <a:rPr lang="en-US" altLang="ja-JP" sz="2400" dirty="0"/>
              <a:t>¥n";</a:t>
            </a:r>
          </a:p>
          <a:p>
            <a:pPr marL="0" indent="0">
              <a:buNone/>
            </a:pPr>
            <a:endParaRPr kumimoji="1" lang="ja-JP" altLang="en-US" sz="2400" dirty="0"/>
          </a:p>
        </p:txBody>
      </p:sp>
    </p:spTree>
    <p:extLst>
      <p:ext uri="{BB962C8B-B14F-4D97-AF65-F5344CB8AC3E}">
        <p14:creationId xmlns:p14="http://schemas.microsoft.com/office/powerpoint/2010/main" val="3836572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sz="2800" dirty="0"/>
              <a:t>ポイントは、</a:t>
            </a:r>
            <a:r>
              <a:rPr lang="en-US" altLang="ja-JP" sz="2800" dirty="0"/>
              <a:t>$</a:t>
            </a:r>
            <a:r>
              <a:rPr lang="en-US" altLang="ja-JP" sz="2800" dirty="0" err="1"/>
              <a:t>jyear</a:t>
            </a:r>
            <a:r>
              <a:rPr lang="ja-JP" altLang="en-US" sz="2800" dirty="0"/>
              <a:t>だったところで、全て、残らず、書き換えることである。１個でも漏らしたり、スペルミスをすると、動かない。（動くかもしれないが、望む挙動をしてくれない。）</a:t>
            </a:r>
          </a:p>
          <a:p>
            <a:pPr marL="0" indent="0">
              <a:buNone/>
            </a:pPr>
            <a:endParaRPr lang="ja-JP" altLang="en-US" sz="2800" dirty="0"/>
          </a:p>
          <a:p>
            <a:pPr marL="0" indent="0">
              <a:buNone/>
            </a:pPr>
            <a:r>
              <a:rPr lang="en-US" altLang="ja-JP" sz="2800" dirty="0"/>
              <a:t>Perl</a:t>
            </a:r>
            <a:r>
              <a:rPr lang="ja-JP" altLang="en-US" sz="2800" dirty="0"/>
              <a:t>における変数名は、先頭に必ず「 </a:t>
            </a:r>
            <a:r>
              <a:rPr lang="en-US" altLang="ja-JP" sz="2800" dirty="0"/>
              <a:t>$ </a:t>
            </a:r>
            <a:r>
              <a:rPr lang="ja-JP" altLang="en-US" sz="2800" dirty="0"/>
              <a:t>（ドルマーク）」がつくこと。これが、他の言語とは異なる特徴で、他の言語の場合、こういうマークは一切つかない。</a:t>
            </a:r>
            <a:endParaRPr kumimoji="1" lang="ja-JP" altLang="en-US" sz="2800" dirty="0"/>
          </a:p>
        </p:txBody>
      </p:sp>
    </p:spTree>
    <p:extLst>
      <p:ext uri="{BB962C8B-B14F-4D97-AF65-F5344CB8AC3E}">
        <p14:creationId xmlns:p14="http://schemas.microsoft.com/office/powerpoint/2010/main" val="1587628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配列、ハッシュ</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dirty="0"/>
              <a:t>変数の次は配列とハッシュ。配列は値を複数持つもの。</a:t>
            </a:r>
          </a:p>
          <a:p>
            <a:endParaRPr lang="ja-JP" altLang="en-US" dirty="0"/>
          </a:p>
          <a:p>
            <a:pPr marL="400050" lvl="1" indent="0">
              <a:buNone/>
            </a:pPr>
            <a:r>
              <a:rPr lang="en-US" altLang="ja-JP" sz="3200" dirty="0"/>
              <a:t>@array = ('John', 'Taro', '</a:t>
            </a:r>
            <a:r>
              <a:rPr lang="en-US" altLang="ja-JP" sz="3200" dirty="0" err="1"/>
              <a:t>Hanako</a:t>
            </a:r>
            <a:r>
              <a:rPr lang="en-US" altLang="ja-JP" sz="3200" dirty="0"/>
              <a:t>')</a:t>
            </a:r>
            <a:r>
              <a:rPr lang="en-US" altLang="ja-JP" sz="3200" dirty="0" smtClean="0"/>
              <a:t>;</a:t>
            </a:r>
          </a:p>
          <a:p>
            <a:pPr marL="400050" lvl="1" indent="0">
              <a:buNone/>
            </a:pPr>
            <a:endParaRPr kumimoji="1" lang="en-US" altLang="ja-JP" sz="3200" dirty="0"/>
          </a:p>
          <a:p>
            <a:pPr marL="0" indent="0">
              <a:buNone/>
            </a:pPr>
            <a:r>
              <a:rPr lang="ja-JP" altLang="en-US" dirty="0"/>
              <a:t>このように、表現する。変数と違い、先頭の文字は「 </a:t>
            </a:r>
            <a:r>
              <a:rPr lang="en-US" altLang="ja-JP" dirty="0"/>
              <a:t>@ </a:t>
            </a:r>
            <a:r>
              <a:rPr lang="ja-JP" altLang="en-US" dirty="0"/>
              <a:t>（アットマーク）」である。</a:t>
            </a:r>
            <a:endParaRPr kumimoji="1" lang="ja-JP" altLang="en-US" dirty="0"/>
          </a:p>
        </p:txBody>
      </p:sp>
    </p:spTree>
    <p:extLst>
      <p:ext uri="{BB962C8B-B14F-4D97-AF65-F5344CB8AC3E}">
        <p14:creationId xmlns:p14="http://schemas.microsoft.com/office/powerpoint/2010/main" val="1646803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pPr marL="0" indent="0">
              <a:buNone/>
            </a:pPr>
            <a:r>
              <a:rPr lang="ja-JP" altLang="en-US" dirty="0"/>
              <a:t>配列にアクセスするときは何番目の要素かを指定してアクセスする</a:t>
            </a:r>
            <a:r>
              <a:rPr lang="ja-JP" altLang="en-US" dirty="0" smtClean="0"/>
              <a:t>。</a:t>
            </a:r>
            <a:endParaRPr lang="ja-JP" altLang="en-US" dirty="0"/>
          </a:p>
          <a:p>
            <a:pPr marL="400050" lvl="1" indent="0">
              <a:buNone/>
            </a:pPr>
            <a:endParaRPr lang="en-US" altLang="ja-JP" dirty="0" smtClean="0"/>
          </a:p>
          <a:p>
            <a:pPr marL="400050" lvl="1" indent="0">
              <a:buNone/>
            </a:pPr>
            <a:r>
              <a:rPr lang="en-US" altLang="ja-JP" dirty="0" smtClean="0"/>
              <a:t>$</a:t>
            </a:r>
            <a:r>
              <a:rPr lang="en-US" altLang="ja-JP" dirty="0"/>
              <a:t>array[0] </a:t>
            </a:r>
            <a:r>
              <a:rPr lang="ja-JP" altLang="en-US" dirty="0"/>
              <a:t>だったら </a:t>
            </a:r>
            <a:r>
              <a:rPr lang="en-US" altLang="ja-JP" dirty="0"/>
              <a:t>John</a:t>
            </a:r>
          </a:p>
          <a:p>
            <a:pPr marL="400050" lvl="1" indent="0">
              <a:buNone/>
            </a:pPr>
            <a:r>
              <a:rPr lang="en-US" altLang="ja-JP" dirty="0"/>
              <a:t>$array[1] </a:t>
            </a:r>
            <a:r>
              <a:rPr lang="ja-JP" altLang="en-US" dirty="0"/>
              <a:t>だったら </a:t>
            </a:r>
            <a:r>
              <a:rPr lang="en-US" altLang="ja-JP" dirty="0"/>
              <a:t>Taro</a:t>
            </a:r>
          </a:p>
          <a:p>
            <a:pPr marL="400050" lvl="1" indent="0">
              <a:buNone/>
            </a:pPr>
            <a:r>
              <a:rPr lang="en-US" altLang="ja-JP" dirty="0"/>
              <a:t>$array[2] </a:t>
            </a:r>
            <a:r>
              <a:rPr lang="ja-JP" altLang="en-US" dirty="0"/>
              <a:t>だったら </a:t>
            </a:r>
            <a:r>
              <a:rPr lang="en-US" altLang="ja-JP" dirty="0" err="1" smtClean="0"/>
              <a:t>Hanako</a:t>
            </a:r>
            <a:endParaRPr lang="en-US" altLang="ja-JP" dirty="0" smtClean="0"/>
          </a:p>
          <a:p>
            <a:pPr marL="400050" lvl="1" indent="0">
              <a:buNone/>
            </a:pPr>
            <a:endParaRPr lang="en-US" altLang="ja-JP" dirty="0"/>
          </a:p>
          <a:p>
            <a:pPr marL="0" indent="0">
              <a:buNone/>
            </a:pPr>
            <a:r>
              <a:rPr lang="ja-JP" altLang="en-US" dirty="0"/>
              <a:t>ということになる。注意することは、１番目からはじまるのではなく、０番目から始まるということ。</a:t>
            </a:r>
            <a:endParaRPr kumimoji="1" lang="ja-JP" altLang="en-US" dirty="0"/>
          </a:p>
        </p:txBody>
      </p:sp>
    </p:spTree>
    <p:extLst>
      <p:ext uri="{BB962C8B-B14F-4D97-AF65-F5344CB8AC3E}">
        <p14:creationId xmlns:p14="http://schemas.microsoft.com/office/powerpoint/2010/main" val="3712280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a:bodyPr>
          <a:lstStyle/>
          <a:p>
            <a:pPr marL="0" indent="0">
              <a:buNone/>
            </a:pPr>
            <a:r>
              <a:rPr lang="ja-JP" altLang="en-US" sz="2800" dirty="0"/>
              <a:t>ハッシュは、配列の時は添字（何番目の要素か）という情報をもとにアクセスしたが、それだと不便なときがある。そういうときに、キーワードになる文字列でアクセスできるようなキーと値のペアのことである。</a:t>
            </a:r>
          </a:p>
          <a:p>
            <a:endParaRPr lang="ja-JP" altLang="en-US" sz="2800" dirty="0"/>
          </a:p>
          <a:p>
            <a:pPr marL="400050" lvl="1" indent="0">
              <a:buNone/>
            </a:pPr>
            <a:r>
              <a:rPr lang="en-US" altLang="ja-JP" dirty="0"/>
              <a:t>%hash = ( 'Taro' =&gt; 'Japanese', 'John' =&gt; 'American')</a:t>
            </a:r>
            <a:r>
              <a:rPr lang="en-US" altLang="ja-JP" dirty="0" smtClean="0"/>
              <a:t>;</a:t>
            </a:r>
          </a:p>
          <a:p>
            <a:pPr marL="400050" lvl="1" indent="0">
              <a:buNone/>
            </a:pPr>
            <a:endParaRPr lang="en-US" altLang="ja-JP" dirty="0"/>
          </a:p>
          <a:p>
            <a:pPr marL="0" indent="0">
              <a:buNone/>
            </a:pPr>
            <a:r>
              <a:rPr lang="ja-JP" altLang="en-US" sz="2800" dirty="0"/>
              <a:t>この場合、</a:t>
            </a:r>
            <a:r>
              <a:rPr lang="en-US" altLang="ja-JP" sz="2800" dirty="0"/>
              <a:t>Taro </a:t>
            </a:r>
            <a:r>
              <a:rPr lang="ja-JP" altLang="en-US" sz="2800" dirty="0"/>
              <a:t>と </a:t>
            </a:r>
            <a:r>
              <a:rPr lang="en-US" altLang="ja-JP" sz="2800" dirty="0"/>
              <a:t>Japanese </a:t>
            </a:r>
            <a:r>
              <a:rPr lang="ja-JP" altLang="en-US" sz="2800" dirty="0"/>
              <a:t>という文字列がペアになっている。</a:t>
            </a:r>
            <a:endParaRPr kumimoji="1" lang="ja-JP" altLang="en-US" sz="2800" dirty="0"/>
          </a:p>
        </p:txBody>
      </p:sp>
    </p:spTree>
    <p:extLst>
      <p:ext uri="{BB962C8B-B14F-4D97-AF65-F5344CB8AC3E}">
        <p14:creationId xmlns:p14="http://schemas.microsoft.com/office/powerpoint/2010/main" val="41114764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noAutofit/>
          </a:bodyPr>
          <a:lstStyle/>
          <a:p>
            <a:pPr marL="0" indent="0">
              <a:buNone/>
            </a:pPr>
            <a:r>
              <a:rPr lang="ja-JP" altLang="en-US" sz="2400" dirty="0"/>
              <a:t>要素にアクセスするときは次のようにする。</a:t>
            </a:r>
          </a:p>
          <a:p>
            <a:pPr marL="0" indent="0">
              <a:buNone/>
            </a:pPr>
            <a:endParaRPr lang="ja-JP" altLang="en-US" sz="2400" dirty="0"/>
          </a:p>
          <a:p>
            <a:pPr marL="400050" lvl="1" indent="0">
              <a:buNone/>
            </a:pPr>
            <a:r>
              <a:rPr lang="en-US" altLang="ja-JP" sz="2400" dirty="0"/>
              <a:t>$hash{'Taro'}</a:t>
            </a:r>
            <a:r>
              <a:rPr lang="ja-JP" altLang="en-US" sz="2400" dirty="0"/>
              <a:t>　とすると　</a:t>
            </a:r>
            <a:r>
              <a:rPr lang="en-US" altLang="ja-JP" sz="2400" dirty="0"/>
              <a:t>Japanese</a:t>
            </a:r>
            <a:r>
              <a:rPr lang="ja-JP" altLang="en-US" sz="2400" dirty="0"/>
              <a:t>　という値が出て</a:t>
            </a:r>
            <a:r>
              <a:rPr lang="ja-JP" altLang="en-US" sz="2400" dirty="0" smtClean="0"/>
              <a:t>くる</a:t>
            </a:r>
            <a:endParaRPr lang="en-US" altLang="ja-JP" sz="2400" dirty="0" smtClean="0"/>
          </a:p>
          <a:p>
            <a:pPr marL="400050" lvl="1" indent="0">
              <a:buNone/>
            </a:pPr>
            <a:endParaRPr lang="ja-JP" altLang="en-US" sz="2400" dirty="0"/>
          </a:p>
          <a:p>
            <a:pPr marL="0" indent="0">
              <a:buNone/>
            </a:pPr>
            <a:r>
              <a:rPr lang="ja-JP" altLang="en-US" sz="2400" dirty="0"/>
              <a:t>配列とハッシュで注意することは、まず、個々の値を呼ぶときは先頭の文字が＠や</a:t>
            </a:r>
            <a:r>
              <a:rPr lang="en-US" altLang="ja-JP" sz="2400" dirty="0"/>
              <a:t>%</a:t>
            </a:r>
            <a:r>
              <a:rPr lang="ja-JP" altLang="en-US" sz="2400" dirty="0"/>
              <a:t>ではなく、変数と同じ </a:t>
            </a:r>
            <a:r>
              <a:rPr lang="en-US" altLang="ja-JP" sz="2400" dirty="0"/>
              <a:t>$ </a:t>
            </a:r>
            <a:r>
              <a:rPr lang="ja-JP" altLang="en-US" sz="2400" dirty="0"/>
              <a:t>になっていることである。</a:t>
            </a:r>
          </a:p>
          <a:p>
            <a:pPr marL="400050" lvl="1" indent="0">
              <a:buNone/>
            </a:pPr>
            <a:endParaRPr lang="ja-JP" altLang="en-US" sz="2400" dirty="0"/>
          </a:p>
          <a:p>
            <a:pPr marL="400050" lvl="1" indent="0">
              <a:buNone/>
            </a:pPr>
            <a:r>
              <a:rPr lang="ja-JP" altLang="en-US" sz="2400" dirty="0"/>
              <a:t>配列：</a:t>
            </a:r>
            <a:r>
              <a:rPr lang="en-US" altLang="ja-JP" sz="2400" dirty="0"/>
              <a:t>@array</a:t>
            </a:r>
            <a:r>
              <a:rPr lang="ja-JP" altLang="en-US" sz="2400" dirty="0"/>
              <a:t>　配列の要素：</a:t>
            </a:r>
            <a:r>
              <a:rPr lang="en-US" altLang="ja-JP" sz="2400" dirty="0"/>
              <a:t>$array[0</a:t>
            </a:r>
            <a:r>
              <a:rPr lang="en-US" altLang="ja-JP" sz="2400" dirty="0" smtClean="0"/>
              <a:t>]</a:t>
            </a:r>
          </a:p>
          <a:p>
            <a:pPr marL="0" indent="0">
              <a:buNone/>
            </a:pPr>
            <a:endParaRPr lang="en-US" altLang="ja-JP" sz="2400" dirty="0" smtClean="0"/>
          </a:p>
          <a:p>
            <a:pPr marL="0" indent="0">
              <a:buNone/>
            </a:pPr>
            <a:r>
              <a:rPr lang="ja-JP" altLang="en-US" sz="2400" dirty="0" smtClean="0"/>
              <a:t>ハッシュ</a:t>
            </a:r>
            <a:r>
              <a:rPr lang="ja-JP" altLang="en-US" sz="2400" dirty="0"/>
              <a:t>：</a:t>
            </a:r>
            <a:r>
              <a:rPr lang="en-US" altLang="ja-JP" sz="2400" dirty="0"/>
              <a:t>%hash</a:t>
            </a:r>
            <a:r>
              <a:rPr lang="ja-JP" altLang="en-US" sz="2400" dirty="0"/>
              <a:t>　ハッシュの要素：</a:t>
            </a:r>
            <a:r>
              <a:rPr lang="en-US" altLang="ja-JP" sz="2400" dirty="0"/>
              <a:t>$hash{'Taro'}</a:t>
            </a:r>
            <a:endParaRPr kumimoji="1" lang="ja-JP" altLang="en-US" sz="2400" dirty="0"/>
          </a:p>
        </p:txBody>
      </p:sp>
    </p:spTree>
    <p:extLst>
      <p:ext uri="{BB962C8B-B14F-4D97-AF65-F5344CB8AC3E}">
        <p14:creationId xmlns:p14="http://schemas.microsoft.com/office/powerpoint/2010/main" val="2099008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which </a:t>
            </a:r>
            <a:r>
              <a:rPr lang="en-US" altLang="ja-JP" dirty="0" err="1" smtClean="0"/>
              <a:t>perl</a:t>
            </a:r>
            <a:r>
              <a:rPr lang="en-US" altLang="ja-JP" dirty="0" smtClean="0"/>
              <a:t>	</a:t>
            </a:r>
            <a:r>
              <a:rPr kumimoji="1" lang="en-US" altLang="ja-JP" dirty="0" smtClean="0"/>
              <a:t> </a:t>
            </a:r>
            <a:endParaRPr kumimoji="1" lang="ja-JP" altLang="en-US" dirty="0"/>
          </a:p>
        </p:txBody>
      </p:sp>
      <p:sp>
        <p:nvSpPr>
          <p:cNvPr id="3" name="コンテンツ プレースホルダー 2"/>
          <p:cNvSpPr>
            <a:spLocks noGrp="1"/>
          </p:cNvSpPr>
          <p:nvPr>
            <p:ph idx="1"/>
          </p:nvPr>
        </p:nvSpPr>
        <p:spPr>
          <a:xfrm>
            <a:off x="457200" y="1270154"/>
            <a:ext cx="8229600" cy="4856010"/>
          </a:xfrm>
        </p:spPr>
        <p:txBody>
          <a:bodyPr>
            <a:noAutofit/>
          </a:bodyPr>
          <a:lstStyle/>
          <a:p>
            <a:pPr marL="400050" lvl="1" indent="0">
              <a:buNone/>
            </a:pPr>
            <a:r>
              <a:rPr lang="en-US" altLang="ja-JP" sz="2400" dirty="0"/>
              <a:t>which </a:t>
            </a:r>
            <a:r>
              <a:rPr lang="en-US" altLang="ja-JP" sz="2400" dirty="0" err="1" smtClean="0"/>
              <a:t>perl</a:t>
            </a:r>
            <a:endParaRPr lang="en-US" altLang="ja-JP" sz="2400" dirty="0" smtClean="0"/>
          </a:p>
          <a:p>
            <a:pPr marL="400050" lvl="1" indent="0">
              <a:buNone/>
            </a:pPr>
            <a:endParaRPr lang="en-US" altLang="ja-JP" sz="2400" dirty="0"/>
          </a:p>
          <a:p>
            <a:r>
              <a:rPr lang="en-US" altLang="ja-JP" sz="2400" dirty="0" err="1"/>
              <a:t>perl</a:t>
            </a:r>
            <a:r>
              <a:rPr lang="ja-JP" altLang="en-US" sz="2400" dirty="0"/>
              <a:t>がどこにあるか</a:t>
            </a:r>
          </a:p>
          <a:p>
            <a:r>
              <a:rPr lang="ja-JP" altLang="en-US" sz="2400" dirty="0"/>
              <a:t>（どの</a:t>
            </a:r>
            <a:r>
              <a:rPr lang="en-US" altLang="ja-JP" sz="2400" dirty="0"/>
              <a:t>Perl</a:t>
            </a:r>
            <a:r>
              <a:rPr lang="ja-JP" altLang="en-US" sz="2400" dirty="0"/>
              <a:t>を使っているか）</a:t>
            </a:r>
          </a:p>
          <a:p>
            <a:r>
              <a:rPr lang="ja-JP" altLang="en-US" sz="2400" dirty="0"/>
              <a:t>そもそも</a:t>
            </a:r>
            <a:r>
              <a:rPr lang="en-US" altLang="ja-JP" sz="2400" dirty="0"/>
              <a:t>Perl</a:t>
            </a:r>
            <a:r>
              <a:rPr lang="ja-JP" altLang="en-US" sz="2400" dirty="0"/>
              <a:t>が入っているか</a:t>
            </a:r>
          </a:p>
          <a:p>
            <a:r>
              <a:rPr lang="ja-JP" altLang="en-US" sz="2400" dirty="0"/>
              <a:t>確認できる</a:t>
            </a:r>
            <a:r>
              <a:rPr lang="ja-JP" altLang="en-US" sz="2400" dirty="0" smtClean="0"/>
              <a:t>。</a:t>
            </a:r>
            <a:endParaRPr lang="ja-JP" altLang="en-US" sz="2400" dirty="0"/>
          </a:p>
          <a:p>
            <a:pPr marL="400050" lvl="1" indent="0">
              <a:buNone/>
            </a:pPr>
            <a:endParaRPr lang="en-US" altLang="ja-JP" sz="2400" dirty="0" smtClean="0"/>
          </a:p>
          <a:p>
            <a:pPr marL="400050" lvl="1" indent="0">
              <a:buNone/>
            </a:pPr>
            <a:r>
              <a:rPr lang="en-US" altLang="ja-JP" sz="2400" dirty="0" smtClean="0"/>
              <a:t>/</a:t>
            </a:r>
            <a:r>
              <a:rPr lang="en-US" altLang="ja-JP" sz="2400" dirty="0" err="1"/>
              <a:t>usr</a:t>
            </a:r>
            <a:r>
              <a:rPr lang="en-US" altLang="ja-JP" sz="2400" dirty="0"/>
              <a:t>/bin/</a:t>
            </a:r>
            <a:r>
              <a:rPr lang="en-US" altLang="ja-JP" sz="2400" dirty="0" err="1" smtClean="0"/>
              <a:t>perl</a:t>
            </a:r>
            <a:endParaRPr lang="en-US" altLang="ja-JP" sz="2400" dirty="0" smtClean="0"/>
          </a:p>
          <a:p>
            <a:pPr marL="400050" lvl="1" indent="0">
              <a:buNone/>
            </a:pPr>
            <a:endParaRPr lang="en-US" altLang="ja-JP" sz="2400" dirty="0"/>
          </a:p>
          <a:p>
            <a:pPr marL="0" indent="0">
              <a:buNone/>
            </a:pPr>
            <a:r>
              <a:rPr lang="ja-JP" altLang="en-US" sz="2400" dirty="0"/>
              <a:t>想定される反応はこういうもの。（環境によって異なるが</a:t>
            </a:r>
            <a:r>
              <a:rPr lang="ja-JP" altLang="en-US" sz="2400" dirty="0" smtClean="0"/>
              <a:t>）</a:t>
            </a:r>
            <a:endParaRPr lang="ja-JP" altLang="en-US" sz="2400" dirty="0"/>
          </a:p>
          <a:p>
            <a:pPr marL="0" indent="0">
              <a:buNone/>
            </a:pPr>
            <a:r>
              <a:rPr lang="ja-JP" altLang="en-US" sz="2400" dirty="0" smtClean="0"/>
              <a:t>次に、ディレクトリ</a:t>
            </a:r>
            <a:r>
              <a:rPr lang="ja-JP" altLang="en-US" sz="2400" dirty="0"/>
              <a:t>の構成について解説</a:t>
            </a:r>
            <a:endParaRPr kumimoji="1" lang="ja-JP" altLang="en-US" sz="2400" dirty="0"/>
          </a:p>
        </p:txBody>
      </p:sp>
    </p:spTree>
    <p:extLst>
      <p:ext uri="{BB962C8B-B14F-4D97-AF65-F5344CB8AC3E}">
        <p14:creationId xmlns:p14="http://schemas.microsoft.com/office/powerpoint/2010/main" val="128800812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Autofit/>
          </a:bodyPr>
          <a:lstStyle/>
          <a:p>
            <a:pPr marL="0" indent="0">
              <a:buNone/>
            </a:pPr>
            <a:r>
              <a:rPr lang="ja-JP" altLang="en-US" sz="2800" dirty="0"/>
              <a:t>次に、カッコの形も重要である。配列は添字を書き込むときに、角カッコで囲む。一方、ハッシュの時は弓カッコで囲む。</a:t>
            </a:r>
          </a:p>
          <a:p>
            <a:pPr marL="400050" lvl="1" indent="0">
              <a:buNone/>
            </a:pPr>
            <a:endParaRPr lang="ja-JP" altLang="en-US" dirty="0"/>
          </a:p>
          <a:p>
            <a:pPr marL="400050" lvl="1" indent="0">
              <a:buNone/>
            </a:pPr>
            <a:r>
              <a:rPr lang="ja-JP" altLang="en-US" dirty="0"/>
              <a:t>配列の要素：</a:t>
            </a:r>
            <a:r>
              <a:rPr lang="en-US" altLang="ja-JP" dirty="0"/>
              <a:t>$array[0]</a:t>
            </a:r>
            <a:r>
              <a:rPr lang="ja-JP" altLang="en-US" dirty="0"/>
              <a:t>　</a:t>
            </a:r>
            <a:r>
              <a:rPr lang="en-US" altLang="ja-JP" dirty="0"/>
              <a:t>← </a:t>
            </a:r>
            <a:r>
              <a:rPr lang="ja-JP" altLang="en-US" dirty="0"/>
              <a:t>添字 </a:t>
            </a:r>
            <a:r>
              <a:rPr lang="en-US" altLang="ja-JP" dirty="0"/>
              <a:t>0 </a:t>
            </a:r>
            <a:r>
              <a:rPr lang="ja-JP" altLang="en-US" dirty="0"/>
              <a:t>は </a:t>
            </a:r>
            <a:r>
              <a:rPr lang="en-US" altLang="ja-JP" dirty="0"/>
              <a:t>[  ] </a:t>
            </a:r>
            <a:r>
              <a:rPr lang="ja-JP" altLang="en-US" dirty="0"/>
              <a:t>で</a:t>
            </a:r>
            <a:r>
              <a:rPr lang="ja-JP" altLang="en-US" dirty="0" smtClean="0"/>
              <a:t>囲われてる</a:t>
            </a:r>
            <a:endParaRPr lang="en-US" altLang="ja-JP" dirty="0" smtClean="0"/>
          </a:p>
          <a:p>
            <a:pPr marL="400050" lvl="1" indent="0">
              <a:buNone/>
            </a:pPr>
            <a:endParaRPr lang="ja-JP" altLang="en-US" dirty="0"/>
          </a:p>
          <a:p>
            <a:pPr marL="0" indent="0">
              <a:buNone/>
            </a:pPr>
            <a:r>
              <a:rPr lang="ja-JP" altLang="en-US" sz="2800" dirty="0" smtClean="0"/>
              <a:t>ハッシュ</a:t>
            </a:r>
            <a:r>
              <a:rPr lang="ja-JP" altLang="en-US" sz="2800" dirty="0"/>
              <a:t>の要素：</a:t>
            </a:r>
            <a:r>
              <a:rPr lang="en-US" altLang="ja-JP" sz="2800" dirty="0"/>
              <a:t>$hash{'Taro'}</a:t>
            </a:r>
            <a:r>
              <a:rPr lang="ja-JP" altLang="en-US" sz="2800" dirty="0"/>
              <a:t>　</a:t>
            </a:r>
            <a:r>
              <a:rPr lang="en-US" altLang="ja-JP" sz="2800" dirty="0"/>
              <a:t>← </a:t>
            </a:r>
            <a:r>
              <a:rPr lang="ja-JP" altLang="en-US" sz="2800" dirty="0"/>
              <a:t>キー</a:t>
            </a:r>
            <a:r>
              <a:rPr lang="en-US" altLang="ja-JP" sz="2800" dirty="0"/>
              <a:t>'Taro' </a:t>
            </a:r>
            <a:r>
              <a:rPr lang="ja-JP" altLang="en-US" sz="2800" dirty="0"/>
              <a:t>は </a:t>
            </a:r>
            <a:r>
              <a:rPr lang="en-US" altLang="ja-JP" sz="2800" dirty="0"/>
              <a:t>{ } </a:t>
            </a:r>
            <a:r>
              <a:rPr lang="ja-JP" altLang="en-US" sz="2800" dirty="0"/>
              <a:t>で囲われてる</a:t>
            </a:r>
            <a:endParaRPr kumimoji="1" lang="ja-JP" altLang="en-US" sz="2800" dirty="0"/>
          </a:p>
        </p:txBody>
      </p:sp>
    </p:spTree>
    <p:extLst>
      <p:ext uri="{BB962C8B-B14F-4D97-AF65-F5344CB8AC3E}">
        <p14:creationId xmlns:p14="http://schemas.microsoft.com/office/powerpoint/2010/main" val="22688092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配列を使ってみる</a:t>
            </a:r>
            <a:endParaRPr kumimoji="1" lang="ja-JP" altLang="en-US" dirty="0"/>
          </a:p>
        </p:txBody>
      </p:sp>
      <p:sp>
        <p:nvSpPr>
          <p:cNvPr id="3" name="コンテンツ プレースホルダー 2"/>
          <p:cNvSpPr>
            <a:spLocks noGrp="1"/>
          </p:cNvSpPr>
          <p:nvPr>
            <p:ph idx="1"/>
          </p:nvPr>
        </p:nvSpPr>
        <p:spPr/>
        <p:txBody>
          <a:bodyPr>
            <a:normAutofit/>
          </a:bodyPr>
          <a:lstStyle/>
          <a:p>
            <a:pPr marL="400050" lvl="1" indent="0">
              <a:buNone/>
            </a:pPr>
            <a:endParaRPr lang="en-US" altLang="ja-JP" dirty="0" smtClean="0"/>
          </a:p>
          <a:p>
            <a:pPr marL="400050" lvl="1" indent="0">
              <a:buNone/>
            </a:pPr>
            <a:r>
              <a:rPr lang="en-US" altLang="ja-JP" dirty="0" smtClean="0"/>
              <a:t>@</a:t>
            </a:r>
            <a:r>
              <a:rPr lang="en-US" altLang="ja-JP" dirty="0"/>
              <a:t>array = ('Yamada', 'Tanaka', '</a:t>
            </a:r>
            <a:r>
              <a:rPr lang="en-US" altLang="ja-JP" dirty="0" err="1"/>
              <a:t>MyName</a:t>
            </a:r>
            <a:r>
              <a:rPr lang="en-US" altLang="ja-JP" dirty="0"/>
              <a:t>', 'Suzuki')</a:t>
            </a:r>
            <a:r>
              <a:rPr lang="en-US" altLang="ja-JP" dirty="0" smtClean="0"/>
              <a:t>;</a:t>
            </a:r>
          </a:p>
          <a:p>
            <a:pPr marL="0" indent="0">
              <a:buNone/>
            </a:pPr>
            <a:endParaRPr lang="en-US" altLang="ja-JP" dirty="0"/>
          </a:p>
          <a:p>
            <a:pPr marL="0" indent="0">
              <a:buNone/>
            </a:pPr>
            <a:r>
              <a:rPr lang="ja-JP" altLang="en-US" dirty="0"/>
              <a:t>上のような配列を与えられた時に、自分の名前を表示するようにする。 （私の名前は </a:t>
            </a:r>
            <a:r>
              <a:rPr lang="en-US" altLang="ja-JP" dirty="0" err="1"/>
              <a:t>MyName</a:t>
            </a:r>
            <a:r>
              <a:rPr lang="en-US" altLang="ja-JP" dirty="0"/>
              <a:t> </a:t>
            </a:r>
            <a:r>
              <a:rPr lang="ja-JP" altLang="en-US" dirty="0"/>
              <a:t>です）</a:t>
            </a:r>
            <a:endParaRPr kumimoji="1" lang="ja-JP" altLang="en-US" dirty="0"/>
          </a:p>
        </p:txBody>
      </p:sp>
    </p:spTree>
    <p:extLst>
      <p:ext uri="{BB962C8B-B14F-4D97-AF65-F5344CB8AC3E}">
        <p14:creationId xmlns:p14="http://schemas.microsoft.com/office/powerpoint/2010/main" val="39913190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解答</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lang="ja-JP" altLang="en-US" dirty="0"/>
          </a:p>
          <a:p>
            <a:pPr marL="0" indent="0">
              <a:buNone/>
            </a:pPr>
            <a:r>
              <a:rPr lang="en-US" altLang="ja-JP" dirty="0"/>
              <a:t>#!/</a:t>
            </a:r>
            <a:r>
              <a:rPr lang="en-US" altLang="ja-JP" dirty="0" err="1"/>
              <a:t>usr</a:t>
            </a:r>
            <a:r>
              <a:rPr lang="en-US" altLang="ja-JP" dirty="0"/>
              <a:t>/bin/</a:t>
            </a:r>
            <a:r>
              <a:rPr lang="en-US" altLang="ja-JP" dirty="0" err="1"/>
              <a:t>perl</a:t>
            </a:r>
            <a:endParaRPr lang="en-US" altLang="ja-JP" dirty="0"/>
          </a:p>
          <a:p>
            <a:pPr marL="0" indent="0">
              <a:buNone/>
            </a:pPr>
            <a:endParaRPr lang="en-US" altLang="ja-JP" dirty="0"/>
          </a:p>
          <a:p>
            <a:pPr marL="0" indent="0">
              <a:buNone/>
            </a:pPr>
            <a:r>
              <a:rPr lang="en-US" altLang="ja-JP" dirty="0"/>
              <a:t>@array = ('Yamada', 'Tanaka', '</a:t>
            </a:r>
            <a:r>
              <a:rPr lang="en-US" altLang="ja-JP" dirty="0" err="1"/>
              <a:t>MyName</a:t>
            </a:r>
            <a:r>
              <a:rPr lang="en-US" altLang="ja-JP" dirty="0"/>
              <a:t>', 'Suzuki');</a:t>
            </a:r>
          </a:p>
          <a:p>
            <a:pPr marL="0" indent="0">
              <a:buNone/>
            </a:pPr>
            <a:endParaRPr lang="en-US" altLang="ja-JP" dirty="0"/>
          </a:p>
          <a:p>
            <a:pPr marL="0" indent="0">
              <a:buNone/>
            </a:pPr>
            <a:r>
              <a:rPr lang="en-US" altLang="ja-JP" dirty="0"/>
              <a:t>print "</a:t>
            </a:r>
            <a:r>
              <a:rPr lang="ja-JP" altLang="en-US" dirty="0"/>
              <a:t>私の名前は </a:t>
            </a:r>
            <a:r>
              <a:rPr lang="en-US" altLang="ja-JP" dirty="0"/>
              <a:t>$array[2] </a:t>
            </a:r>
            <a:r>
              <a:rPr lang="ja-JP" altLang="en-US" dirty="0"/>
              <a:t>です</a:t>
            </a:r>
            <a:r>
              <a:rPr lang="en-US" altLang="ja-JP" dirty="0"/>
              <a:t>¥n";</a:t>
            </a:r>
            <a:endParaRPr kumimoji="1" lang="ja-JP" altLang="en-US" dirty="0"/>
          </a:p>
        </p:txBody>
      </p:sp>
    </p:spTree>
    <p:extLst>
      <p:ext uri="{BB962C8B-B14F-4D97-AF65-F5344CB8AC3E}">
        <p14:creationId xmlns:p14="http://schemas.microsoft.com/office/powerpoint/2010/main" val="25237885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ポイント</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endParaRPr lang="ja-JP" altLang="en-US" sz="2800" dirty="0"/>
          </a:p>
          <a:p>
            <a:r>
              <a:rPr lang="ja-JP" altLang="en-US" sz="2800" dirty="0"/>
              <a:t>添字は３ではなく、２である（０番目からはじまる）</a:t>
            </a:r>
          </a:p>
          <a:p>
            <a:r>
              <a:rPr lang="ja-JP" altLang="en-US" sz="2800" dirty="0"/>
              <a:t>ダブルクォートでくくる</a:t>
            </a:r>
          </a:p>
          <a:p>
            <a:r>
              <a:rPr lang="ja-JP" altLang="en-US" sz="2800" dirty="0"/>
              <a:t>そのほかに、確認として、ダブルクォートをシングルクォートに変えてみたり、 「</a:t>
            </a:r>
            <a:r>
              <a:rPr lang="en-US" altLang="ja-JP" sz="2800" dirty="0"/>
              <a:t>"</a:t>
            </a:r>
            <a:r>
              <a:rPr lang="ja-JP" altLang="en-US" sz="2800" dirty="0"/>
              <a:t>私の名前は</a:t>
            </a:r>
            <a:r>
              <a:rPr lang="en-US" altLang="ja-JP" sz="2800" dirty="0"/>
              <a:t>" . $array[2] . "</a:t>
            </a:r>
            <a:r>
              <a:rPr lang="ja-JP" altLang="en-US" sz="2800" dirty="0"/>
              <a:t>です</a:t>
            </a:r>
            <a:r>
              <a:rPr lang="en-US" altLang="ja-JP" sz="2800" dirty="0"/>
              <a:t>¥n" </a:t>
            </a:r>
            <a:r>
              <a:rPr lang="ja-JP" altLang="en-US" sz="2800" dirty="0"/>
              <a:t>」と文字列を分割し、 ピリオドを使って結合してみたりしました。</a:t>
            </a:r>
            <a:endParaRPr kumimoji="1" lang="ja-JP" altLang="en-US" sz="2800" dirty="0"/>
          </a:p>
        </p:txBody>
      </p:sp>
    </p:spTree>
    <p:extLst>
      <p:ext uri="{BB962C8B-B14F-4D97-AF65-F5344CB8AC3E}">
        <p14:creationId xmlns:p14="http://schemas.microsoft.com/office/powerpoint/2010/main" val="2737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ls</a:t>
            </a:r>
            <a:r>
              <a:rPr kumimoji="1" lang="ja-JP" altLang="en-US" dirty="0" smtClean="0"/>
              <a:t>コマンド</a:t>
            </a:r>
            <a:endParaRPr kumimoji="1" lang="ja-JP" altLang="en-US" dirty="0"/>
          </a:p>
        </p:txBody>
      </p:sp>
      <p:sp>
        <p:nvSpPr>
          <p:cNvPr id="3" name="コンテンツ プレースホルダー 2"/>
          <p:cNvSpPr>
            <a:spLocks noGrp="1"/>
          </p:cNvSpPr>
          <p:nvPr>
            <p:ph idx="1"/>
          </p:nvPr>
        </p:nvSpPr>
        <p:spPr/>
        <p:txBody>
          <a:bodyPr/>
          <a:lstStyle/>
          <a:p>
            <a:r>
              <a:rPr lang="ja-JP" altLang="en-US" dirty="0"/>
              <a:t>今いるディレクトリのファイル・ディレクトリ一覧を表示するコマンド</a:t>
            </a:r>
          </a:p>
          <a:p>
            <a:r>
              <a:rPr lang="en-US" altLang="ja-JP" dirty="0" err="1" smtClean="0"/>
              <a:t>ls</a:t>
            </a:r>
            <a:endParaRPr lang="en-US" altLang="ja-JP" dirty="0"/>
          </a:p>
          <a:p>
            <a:r>
              <a:rPr lang="en-US" altLang="ja-JP" dirty="0" err="1"/>
              <a:t>ls</a:t>
            </a:r>
            <a:r>
              <a:rPr lang="en-US" altLang="ja-JP" dirty="0"/>
              <a:t> -l</a:t>
            </a:r>
            <a:r>
              <a:rPr lang="ja-JP" altLang="en-US" dirty="0"/>
              <a:t>　パーミッションや所有者名など詳細を表示</a:t>
            </a:r>
          </a:p>
          <a:p>
            <a:r>
              <a:rPr lang="en-US" altLang="ja-JP" dirty="0" err="1"/>
              <a:t>ls</a:t>
            </a:r>
            <a:r>
              <a:rPr lang="en-US" altLang="ja-JP" dirty="0"/>
              <a:t> -a</a:t>
            </a:r>
            <a:r>
              <a:rPr lang="ja-JP" altLang="en-US" dirty="0"/>
              <a:t>　「 </a:t>
            </a:r>
            <a:r>
              <a:rPr lang="en-US" altLang="ja-JP" dirty="0"/>
              <a:t>. </a:t>
            </a:r>
            <a:r>
              <a:rPr lang="ja-JP" altLang="en-US" dirty="0"/>
              <a:t>」ではじまる隠しファイルも表示</a:t>
            </a:r>
          </a:p>
          <a:p>
            <a:r>
              <a:rPr lang="en-US" altLang="ja-JP" dirty="0" err="1"/>
              <a:t>ls</a:t>
            </a:r>
            <a:r>
              <a:rPr lang="en-US" altLang="ja-JP" dirty="0"/>
              <a:t> -la -l</a:t>
            </a:r>
            <a:r>
              <a:rPr lang="ja-JP" altLang="en-US" dirty="0"/>
              <a:t>と</a:t>
            </a:r>
            <a:r>
              <a:rPr lang="en-US" altLang="ja-JP" dirty="0"/>
              <a:t>-a</a:t>
            </a:r>
            <a:r>
              <a:rPr lang="ja-JP" altLang="en-US" dirty="0"/>
              <a:t>をあわせたもの</a:t>
            </a:r>
          </a:p>
          <a:p>
            <a:r>
              <a:rPr lang="ja-JP" altLang="en-US" dirty="0"/>
              <a:t>など。</a:t>
            </a:r>
            <a:r>
              <a:rPr lang="en-US" altLang="ja-JP" dirty="0" err="1"/>
              <a:t>ls</a:t>
            </a:r>
            <a:r>
              <a:rPr lang="ja-JP" altLang="en-US" dirty="0"/>
              <a:t>は</a:t>
            </a:r>
            <a:r>
              <a:rPr lang="en-US" altLang="ja-JP" dirty="0"/>
              <a:t>list</a:t>
            </a:r>
            <a:r>
              <a:rPr lang="ja-JP" altLang="en-US" dirty="0"/>
              <a:t>の略。他にもオプションがある。</a:t>
            </a:r>
            <a:endParaRPr kumimoji="1" lang="ja-JP" altLang="en-US" dirty="0"/>
          </a:p>
        </p:txBody>
      </p:sp>
    </p:spTree>
    <p:extLst>
      <p:ext uri="{BB962C8B-B14F-4D97-AF65-F5344CB8AC3E}">
        <p14:creationId xmlns:p14="http://schemas.microsoft.com/office/powerpoint/2010/main" val="2871235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cd</a:t>
            </a:r>
            <a:r>
              <a:rPr kumimoji="1" lang="ja-JP" altLang="en-US" dirty="0" smtClean="0"/>
              <a:t>コマンド</a:t>
            </a:r>
            <a:endParaRPr kumimoji="1" lang="ja-JP" altLang="en-US" dirty="0"/>
          </a:p>
        </p:txBody>
      </p:sp>
      <p:sp>
        <p:nvSpPr>
          <p:cNvPr id="3" name="コンテンツ プレースホルダー 2"/>
          <p:cNvSpPr>
            <a:spLocks noGrp="1"/>
          </p:cNvSpPr>
          <p:nvPr>
            <p:ph idx="1"/>
          </p:nvPr>
        </p:nvSpPr>
        <p:spPr/>
        <p:txBody>
          <a:bodyPr/>
          <a:lstStyle/>
          <a:p>
            <a:r>
              <a:rPr lang="en-US" altLang="ja-JP" dirty="0"/>
              <a:t>cd [</a:t>
            </a:r>
            <a:r>
              <a:rPr lang="ja-JP" altLang="en-US" dirty="0"/>
              <a:t>行きたい場所</a:t>
            </a:r>
            <a:r>
              <a:rPr lang="en-US" altLang="ja-JP" dirty="0"/>
              <a:t>]</a:t>
            </a:r>
          </a:p>
          <a:p>
            <a:pPr marL="0" indent="0">
              <a:buNone/>
            </a:pPr>
            <a:r>
              <a:rPr lang="en-US" altLang="ja-JP" dirty="0" smtClean="0"/>
              <a:t>change </a:t>
            </a:r>
            <a:r>
              <a:rPr lang="en-US" altLang="ja-JP" dirty="0"/>
              <a:t>directory</a:t>
            </a:r>
            <a:r>
              <a:rPr lang="ja-JP" altLang="en-US" dirty="0"/>
              <a:t>の</a:t>
            </a:r>
            <a:r>
              <a:rPr lang="ja-JP" altLang="en-US" dirty="0" smtClean="0"/>
              <a:t>略</a:t>
            </a:r>
            <a:endParaRPr lang="en-US" altLang="ja-JP" dirty="0" smtClean="0"/>
          </a:p>
          <a:p>
            <a:pPr marL="0" indent="0">
              <a:buNone/>
            </a:pPr>
            <a:endParaRPr lang="ja-JP" altLang="en-US" dirty="0"/>
          </a:p>
          <a:p>
            <a:r>
              <a:rPr lang="en-US" altLang="ja-JP" dirty="0"/>
              <a:t>cd /</a:t>
            </a:r>
          </a:p>
          <a:p>
            <a:pPr marL="0" indent="0">
              <a:buNone/>
            </a:pPr>
            <a:r>
              <a:rPr lang="ja-JP" altLang="en-US" dirty="0"/>
              <a:t>とやって、一番上の階層「 </a:t>
            </a:r>
            <a:r>
              <a:rPr lang="en-US" altLang="ja-JP" dirty="0"/>
              <a:t>/ </a:t>
            </a:r>
            <a:r>
              <a:rPr lang="ja-JP" altLang="en-US" dirty="0"/>
              <a:t>」に行ってもらって、 それからユーザーのデフォルトの場所まで戻ってきてもらった。</a:t>
            </a:r>
          </a:p>
          <a:p>
            <a:pPr marL="0" indent="0">
              <a:buNone/>
            </a:pPr>
            <a:endParaRPr lang="ja-JP" altLang="en-US" dirty="0"/>
          </a:p>
          <a:p>
            <a:endParaRPr lang="ja-JP" altLang="en-US" dirty="0"/>
          </a:p>
        </p:txBody>
      </p:sp>
    </p:spTree>
    <p:extLst>
      <p:ext uri="{BB962C8B-B14F-4D97-AF65-F5344CB8AC3E}">
        <p14:creationId xmlns:p14="http://schemas.microsoft.com/office/powerpoint/2010/main" val="34026963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5" name="コンテンツ プレースホルダー 4"/>
          <p:cNvSpPr>
            <a:spLocks noGrp="1"/>
          </p:cNvSpPr>
          <p:nvPr>
            <p:ph idx="1"/>
          </p:nvPr>
        </p:nvSpPr>
        <p:spPr/>
        <p:txBody>
          <a:bodyPr/>
          <a:lstStyle/>
          <a:p>
            <a:pPr marL="0" indent="0">
              <a:buNone/>
            </a:pPr>
            <a:r>
              <a:rPr lang="en-US" altLang="ja-JP" dirty="0" err="1"/>
              <a:t>ls</a:t>
            </a:r>
            <a:r>
              <a:rPr lang="ja-JP" altLang="en-US" dirty="0"/>
              <a:t>を使っていまいる場所にどんなディレクトリがあるか探ったり、 </a:t>
            </a:r>
            <a:r>
              <a:rPr lang="en-US" altLang="ja-JP" dirty="0"/>
              <a:t>tab</a:t>
            </a:r>
            <a:r>
              <a:rPr lang="ja-JP" altLang="en-US" dirty="0"/>
              <a:t>キーを打ってコマンドの補完をしたり、 </a:t>
            </a:r>
            <a:r>
              <a:rPr lang="en-US" altLang="ja-JP" dirty="0"/>
              <a:t>↑</a:t>
            </a:r>
            <a:r>
              <a:rPr lang="ja-JP" altLang="en-US" dirty="0"/>
              <a:t>キーを使ってコマンドの履歴を呼び出したり</a:t>
            </a:r>
            <a:r>
              <a:rPr lang="ja-JP" altLang="en-US" dirty="0" smtClean="0"/>
              <a:t>する練習</a:t>
            </a:r>
            <a:endParaRPr lang="en-US" altLang="ja-JP" dirty="0" smtClean="0"/>
          </a:p>
          <a:p>
            <a:pPr marL="0" indent="0">
              <a:buNone/>
            </a:pPr>
            <a:endParaRPr lang="en-US" altLang="ja-JP" dirty="0"/>
          </a:p>
          <a:p>
            <a:pPr marL="0" indent="0">
              <a:buNone/>
            </a:pPr>
            <a:r>
              <a:rPr lang="ja-JP" altLang="en-US" dirty="0" smtClean="0"/>
              <a:t>下記</a:t>
            </a:r>
            <a:r>
              <a:rPr lang="ja-JP" altLang="en-US" dirty="0"/>
              <a:t>のコマンドで一発で</a:t>
            </a:r>
            <a:r>
              <a:rPr lang="ja-JP" altLang="en-US" dirty="0" smtClean="0"/>
              <a:t>戻れる</a:t>
            </a:r>
            <a:endParaRPr lang="ja-JP" altLang="en-US" dirty="0"/>
          </a:p>
          <a:p>
            <a:r>
              <a:rPr lang="en-US" altLang="ja-JP" dirty="0"/>
              <a:t>cd ~/</a:t>
            </a:r>
          </a:p>
          <a:p>
            <a:pPr marL="0" indent="0">
              <a:buNone/>
            </a:pPr>
            <a:r>
              <a:rPr lang="ja-JP" altLang="en-US" dirty="0"/>
              <a:t>「 </a:t>
            </a:r>
            <a:r>
              <a:rPr lang="en-US" altLang="ja-JP" dirty="0"/>
              <a:t>~ </a:t>
            </a:r>
            <a:r>
              <a:rPr lang="ja-JP" altLang="en-US" dirty="0"/>
              <a:t>」このニョロのマークはチルダと読む</a:t>
            </a:r>
          </a:p>
          <a:p>
            <a:endParaRPr kumimoji="1" lang="ja-JP" altLang="en-US" dirty="0"/>
          </a:p>
        </p:txBody>
      </p:sp>
    </p:spTree>
    <p:extLst>
      <p:ext uri="{BB962C8B-B14F-4D97-AF65-F5344CB8AC3E}">
        <p14:creationId xmlns:p14="http://schemas.microsoft.com/office/powerpoint/2010/main" val="3507679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Hello, World </a:t>
            </a:r>
            <a:r>
              <a:rPr lang="ja-JP" altLang="en-US" dirty="0"/>
              <a:t>を書いて保存</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やっと</a:t>
            </a:r>
            <a:r>
              <a:rPr lang="en-US" altLang="ja-JP" dirty="0"/>
              <a:t>Perl</a:t>
            </a:r>
            <a:r>
              <a:rPr lang="ja-JP" altLang="en-US" dirty="0"/>
              <a:t>の話になる。</a:t>
            </a:r>
          </a:p>
          <a:p>
            <a:pPr marL="0" indent="0">
              <a:buNone/>
            </a:pPr>
            <a:r>
              <a:rPr lang="ja-JP" altLang="en-US" dirty="0" smtClean="0"/>
              <a:t>プログラム</a:t>
            </a:r>
            <a:r>
              <a:rPr lang="ja-JP" altLang="en-US" dirty="0"/>
              <a:t>初心者のはじめの一歩、</a:t>
            </a:r>
            <a:r>
              <a:rPr lang="en-US" altLang="ja-JP" dirty="0"/>
              <a:t>Hello, World</a:t>
            </a:r>
            <a:r>
              <a:rPr lang="ja-JP" altLang="en-US" dirty="0"/>
              <a:t>を表示するプログラムを書く。 テキストエディタで下記のように書く。 最初は、改行文字（ </a:t>
            </a:r>
            <a:r>
              <a:rPr lang="en-US" altLang="ja-JP" dirty="0"/>
              <a:t>¥n </a:t>
            </a:r>
            <a:r>
              <a:rPr lang="ja-JP" altLang="en-US" dirty="0"/>
              <a:t>あるいは バックスラッシュｎ）はなしで</a:t>
            </a:r>
            <a:r>
              <a:rPr lang="ja-JP" altLang="en-US" dirty="0" smtClean="0"/>
              <a:t>。</a:t>
            </a:r>
            <a:endParaRPr lang="en-US" altLang="ja-JP" dirty="0" smtClean="0"/>
          </a:p>
          <a:p>
            <a:pPr marL="0" indent="0">
              <a:buNone/>
            </a:pPr>
            <a:endParaRPr lang="en-US" altLang="ja-JP" dirty="0" smtClean="0"/>
          </a:p>
          <a:p>
            <a:pPr marL="400050" lvl="1" indent="0">
              <a:buNone/>
            </a:pPr>
            <a:r>
              <a:rPr lang="en-US" altLang="ja-JP" sz="3600" dirty="0" smtClean="0"/>
              <a:t>#</a:t>
            </a:r>
            <a:r>
              <a:rPr lang="en-US" altLang="ja-JP" sz="3600" dirty="0"/>
              <a:t>!/</a:t>
            </a:r>
            <a:r>
              <a:rPr lang="en-US" altLang="ja-JP" sz="3600" dirty="0" err="1"/>
              <a:t>usr</a:t>
            </a:r>
            <a:r>
              <a:rPr lang="en-US" altLang="ja-JP" sz="3600" dirty="0"/>
              <a:t>/bin/</a:t>
            </a:r>
            <a:r>
              <a:rPr lang="en-US" altLang="ja-JP" sz="3600" dirty="0" err="1" smtClean="0"/>
              <a:t>perl</a:t>
            </a:r>
            <a:endParaRPr lang="en-US" altLang="ja-JP" sz="3600" dirty="0"/>
          </a:p>
          <a:p>
            <a:pPr marL="400050" lvl="1" indent="0">
              <a:buNone/>
            </a:pPr>
            <a:r>
              <a:rPr lang="en-US" altLang="ja-JP" sz="3600" dirty="0"/>
              <a:t>print "Hello, World";</a:t>
            </a:r>
            <a:endParaRPr kumimoji="1" lang="ja-JP" altLang="en-US" sz="3600" dirty="0"/>
          </a:p>
        </p:txBody>
      </p:sp>
    </p:spTree>
    <p:extLst>
      <p:ext uri="{BB962C8B-B14F-4D97-AF65-F5344CB8AC3E}">
        <p14:creationId xmlns:p14="http://schemas.microsoft.com/office/powerpoint/2010/main" val="3278026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pPr marL="0" indent="0">
              <a:buNone/>
            </a:pPr>
            <a:r>
              <a:rPr lang="ja-JP" altLang="en-US" dirty="0"/>
              <a:t>そして、これを適切な場所に保存する。 今回は、</a:t>
            </a:r>
            <a:r>
              <a:rPr lang="en-US" altLang="ja-JP" dirty="0"/>
              <a:t>Document</a:t>
            </a:r>
            <a:r>
              <a:rPr lang="ja-JP" altLang="en-US" dirty="0"/>
              <a:t>（あるいは書類）というディレクトリに 「</a:t>
            </a:r>
            <a:r>
              <a:rPr lang="en-US" altLang="ja-JP" dirty="0" err="1"/>
              <a:t>sample.pl</a:t>
            </a:r>
            <a:r>
              <a:rPr lang="ja-JP" altLang="en-US" dirty="0"/>
              <a:t>」という名前で保存してもらった。 （この操作は</a:t>
            </a:r>
            <a:r>
              <a:rPr lang="en-US" altLang="ja-JP" dirty="0"/>
              <a:t>GUI</a:t>
            </a:r>
            <a:r>
              <a:rPr lang="ja-JP" altLang="en-US" dirty="0"/>
              <a:t>で行う）</a:t>
            </a:r>
          </a:p>
          <a:p>
            <a:endParaRPr lang="ja-JP" altLang="en-US" dirty="0"/>
          </a:p>
          <a:p>
            <a:pPr marL="0" indent="0">
              <a:buNone/>
            </a:pPr>
            <a:r>
              <a:rPr lang="ja-JP" altLang="en-US" dirty="0"/>
              <a:t>そして、先ほどの </a:t>
            </a:r>
            <a:r>
              <a:rPr lang="en-US" altLang="ja-JP" dirty="0"/>
              <a:t>cd </a:t>
            </a:r>
            <a:r>
              <a:rPr lang="ja-JP" altLang="en-US" dirty="0"/>
              <a:t>コマンドや </a:t>
            </a:r>
            <a:r>
              <a:rPr lang="en-US" altLang="ja-JP" dirty="0" err="1"/>
              <a:t>ls</a:t>
            </a:r>
            <a:r>
              <a:rPr lang="en-US" altLang="ja-JP" dirty="0"/>
              <a:t> </a:t>
            </a:r>
            <a:r>
              <a:rPr lang="ja-JP" altLang="en-US" dirty="0"/>
              <a:t>コマンドを駆使して、 ターミナル上でそのファイルを見つけ出し、実行してもらう。</a:t>
            </a:r>
            <a:endParaRPr kumimoji="1" lang="ja-JP" altLang="en-US" dirty="0"/>
          </a:p>
        </p:txBody>
      </p:sp>
    </p:spTree>
    <p:extLst>
      <p:ext uri="{BB962C8B-B14F-4D97-AF65-F5344CB8AC3E}">
        <p14:creationId xmlns:p14="http://schemas.microsoft.com/office/powerpoint/2010/main" val="2784669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sample.pl</a:t>
            </a:r>
            <a:r>
              <a:rPr lang="ja-JP" altLang="en-US" dirty="0"/>
              <a:t>の実行</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err="1"/>
              <a:t>sample.pl</a:t>
            </a:r>
            <a:r>
              <a:rPr lang="ja-JP" altLang="en-US" dirty="0"/>
              <a:t>が置いてあるディレクトリまで移動できたら</a:t>
            </a:r>
            <a:r>
              <a:rPr lang="ja-JP" altLang="en-US" dirty="0" smtClean="0"/>
              <a:t>、</a:t>
            </a:r>
            <a:endParaRPr lang="en-US" altLang="ja-JP" dirty="0" smtClean="0"/>
          </a:p>
          <a:p>
            <a:pPr marL="0" indent="0">
              <a:buNone/>
            </a:pPr>
            <a:endParaRPr lang="en-US" altLang="ja-JP" dirty="0" smtClean="0"/>
          </a:p>
          <a:p>
            <a:pPr marL="400050" lvl="1" indent="0">
              <a:buNone/>
            </a:pPr>
            <a:r>
              <a:rPr lang="en-US" altLang="ja-JP" sz="3600" dirty="0" err="1"/>
              <a:t>perl</a:t>
            </a:r>
            <a:r>
              <a:rPr lang="en-US" altLang="ja-JP" sz="3600" dirty="0"/>
              <a:t> </a:t>
            </a:r>
            <a:r>
              <a:rPr lang="en-US" altLang="ja-JP" sz="3600" dirty="0" err="1" smtClean="0"/>
              <a:t>sample.pl</a:t>
            </a:r>
            <a:endParaRPr lang="en-US" altLang="ja-JP" sz="3600" dirty="0" smtClean="0"/>
          </a:p>
          <a:p>
            <a:pPr marL="0" indent="0">
              <a:buNone/>
            </a:pPr>
            <a:endParaRPr lang="en-US" altLang="ja-JP" dirty="0"/>
          </a:p>
          <a:p>
            <a:pPr marL="0" indent="0">
              <a:buNone/>
            </a:pPr>
            <a:r>
              <a:rPr lang="ja-JP" altLang="en-US" dirty="0"/>
              <a:t>とやって実行してもらう。</a:t>
            </a:r>
            <a:endParaRPr kumimoji="1" lang="ja-JP" altLang="en-US" dirty="0"/>
          </a:p>
        </p:txBody>
      </p:sp>
    </p:spTree>
    <p:extLst>
      <p:ext uri="{BB962C8B-B14F-4D97-AF65-F5344CB8AC3E}">
        <p14:creationId xmlns:p14="http://schemas.microsoft.com/office/powerpoint/2010/main" val="3218139596"/>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91</TotalTime>
  <Words>2084</Words>
  <Application>Microsoft Macintosh PowerPoint</Application>
  <PresentationFormat>画面に合わせる (4:3)</PresentationFormat>
  <Paragraphs>205</Paragraphs>
  <Slides>33</Slides>
  <Notes>1</Notes>
  <HiddenSlides>0</HiddenSlides>
  <MMClips>0</MMClips>
  <ScaleCrop>false</ScaleCrop>
  <HeadingPairs>
    <vt:vector size="4" baseType="variant">
      <vt:variant>
        <vt:lpstr>テーマ</vt:lpstr>
      </vt:variant>
      <vt:variant>
        <vt:i4>1</vt:i4>
      </vt:variant>
      <vt:variant>
        <vt:lpstr>スライド タイトル</vt:lpstr>
      </vt:variant>
      <vt:variant>
        <vt:i4>33</vt:i4>
      </vt:variant>
    </vt:vector>
  </HeadingPairs>
  <TitlesOfParts>
    <vt:vector size="34" baseType="lpstr">
      <vt:lpstr>ホワイト</vt:lpstr>
      <vt:lpstr>ゼロからプログラミング講座(Perl) #1 @越谷 講義ノート</vt:lpstr>
      <vt:lpstr>ターミナルとテキストエディタ</vt:lpstr>
      <vt:lpstr>which perl  </vt:lpstr>
      <vt:lpstr>lsコマンド</vt:lpstr>
      <vt:lpstr>cdコマンド</vt:lpstr>
      <vt:lpstr>PowerPoint プレゼンテーション</vt:lpstr>
      <vt:lpstr>Hello, World を書いて保存</vt:lpstr>
      <vt:lpstr>PowerPoint プレゼンテーション</vt:lpstr>
      <vt:lpstr>sample.plの実行</vt:lpstr>
      <vt:lpstr>Hello, Worldの解説</vt:lpstr>
      <vt:lpstr>PowerPoint プレゼンテーション</vt:lpstr>
      <vt:lpstr>PowerPoint プレゼンテーション</vt:lpstr>
      <vt:lpstr>プログラムを実行するもうひとつの方法</vt:lpstr>
      <vt:lpstr>PowerPoint プレゼンテーション</vt:lpstr>
      <vt:lpstr>権限を変更する方法 chmod コマンド</vt:lpstr>
      <vt:lpstr>和暦（平成）を西暦 に変換するプログラム</vt:lpstr>
      <vt:lpstr>PowerPoint プレゼンテーション</vt:lpstr>
      <vt:lpstr>値を入力できるようにする（標準入力を受け取る）</vt:lpstr>
      <vt:lpstr>PowerPoint プレゼンテーション</vt:lpstr>
      <vt:lpstr>PowerPoint プレゼンテーション</vt:lpstr>
      <vt:lpstr>PowerPoint プレゼンテーション</vt:lpstr>
      <vt:lpstr>PowerPoint プレゼンテーション</vt:lpstr>
      <vt:lpstr>変数とは</vt:lpstr>
      <vt:lpstr>PowerPoint プレゼンテーション</vt:lpstr>
      <vt:lpstr>PowerPoint プレゼンテーション</vt:lpstr>
      <vt:lpstr>配列、ハッシュ</vt:lpstr>
      <vt:lpstr>PowerPoint プレゼンテーション</vt:lpstr>
      <vt:lpstr>PowerPoint プレゼンテーション</vt:lpstr>
      <vt:lpstr>PowerPoint プレゼンテーション</vt:lpstr>
      <vt:lpstr>PowerPoint プレゼンテーション</vt:lpstr>
      <vt:lpstr>配列を使ってみる</vt:lpstr>
      <vt:lpstr>解答</vt:lpstr>
      <vt:lpstr>ポイント</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ゼロからプログラミング講座(Perl) #1 資料</dc:title>
  <dc:creator>関口 渉</dc:creator>
  <cp:lastModifiedBy>関口 渉</cp:lastModifiedBy>
  <cp:revision>12</cp:revision>
  <dcterms:created xsi:type="dcterms:W3CDTF">2013-09-15T03:03:14Z</dcterms:created>
  <dcterms:modified xsi:type="dcterms:W3CDTF">2013-09-16T11:11:15Z</dcterms:modified>
</cp:coreProperties>
</file>