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2" r:id="rId5"/>
    <p:sldId id="266" r:id="rId6"/>
    <p:sldId id="269" r:id="rId7"/>
    <p:sldId id="268" r:id="rId8"/>
    <p:sldId id="267" r:id="rId9"/>
    <p:sldId id="265" r:id="rId10"/>
    <p:sldId id="264" r:id="rId11"/>
    <p:sldId id="263" r:id="rId12"/>
    <p:sldId id="261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E5FF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A3CF-3952-43A0-BFB6-136467CCD4B4}" type="datetimeFigureOut">
              <a:rPr kumimoji="1" lang="ja-JP" altLang="en-US" smtClean="0"/>
              <a:pPr/>
              <a:t>2013/8/5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B2C6-48C0-49D8-8A99-EDA8AE05CE6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A3CF-3952-43A0-BFB6-136467CCD4B4}" type="datetimeFigureOut">
              <a:rPr kumimoji="1" lang="ja-JP" altLang="en-US" smtClean="0"/>
              <a:pPr/>
              <a:t>2013/8/5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B2C6-48C0-49D8-8A99-EDA8AE05CE6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A3CF-3952-43A0-BFB6-136467CCD4B4}" type="datetimeFigureOut">
              <a:rPr kumimoji="1" lang="ja-JP" altLang="en-US" smtClean="0"/>
              <a:pPr/>
              <a:t>2013/8/5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B2C6-48C0-49D8-8A99-EDA8AE05CE6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A3CF-3952-43A0-BFB6-136467CCD4B4}" type="datetimeFigureOut">
              <a:rPr kumimoji="1" lang="ja-JP" altLang="en-US" smtClean="0"/>
              <a:pPr/>
              <a:t>2013/8/5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B2C6-48C0-49D8-8A99-EDA8AE05CE6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A3CF-3952-43A0-BFB6-136467CCD4B4}" type="datetimeFigureOut">
              <a:rPr kumimoji="1" lang="ja-JP" altLang="en-US" smtClean="0"/>
              <a:pPr/>
              <a:t>2013/8/5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B2C6-48C0-49D8-8A99-EDA8AE05CE6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A3CF-3952-43A0-BFB6-136467CCD4B4}" type="datetimeFigureOut">
              <a:rPr kumimoji="1" lang="ja-JP" altLang="en-US" smtClean="0"/>
              <a:pPr/>
              <a:t>2013/8/5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B2C6-48C0-49D8-8A99-EDA8AE05CE6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A3CF-3952-43A0-BFB6-136467CCD4B4}" type="datetimeFigureOut">
              <a:rPr kumimoji="1" lang="ja-JP" altLang="en-US" smtClean="0"/>
              <a:pPr/>
              <a:t>2013/8/5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B2C6-48C0-49D8-8A99-EDA8AE05CE6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A3CF-3952-43A0-BFB6-136467CCD4B4}" type="datetimeFigureOut">
              <a:rPr kumimoji="1" lang="ja-JP" altLang="en-US" smtClean="0"/>
              <a:pPr/>
              <a:t>2013/8/5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B2C6-48C0-49D8-8A99-EDA8AE05CE6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A3CF-3952-43A0-BFB6-136467CCD4B4}" type="datetimeFigureOut">
              <a:rPr kumimoji="1" lang="ja-JP" altLang="en-US" smtClean="0"/>
              <a:pPr/>
              <a:t>2013/8/5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B2C6-48C0-49D8-8A99-EDA8AE05CE6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A3CF-3952-43A0-BFB6-136467CCD4B4}" type="datetimeFigureOut">
              <a:rPr kumimoji="1" lang="ja-JP" altLang="en-US" smtClean="0"/>
              <a:pPr/>
              <a:t>2013/8/5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B2C6-48C0-49D8-8A99-EDA8AE05CE6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A3CF-3952-43A0-BFB6-136467CCD4B4}" type="datetimeFigureOut">
              <a:rPr kumimoji="1" lang="ja-JP" altLang="en-US" smtClean="0"/>
              <a:pPr/>
              <a:t>2013/8/5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B2C6-48C0-49D8-8A99-EDA8AE05CE6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A3CF-3952-43A0-BFB6-136467CCD4B4}" type="datetimeFigureOut">
              <a:rPr kumimoji="1" lang="ja-JP" altLang="en-US" smtClean="0"/>
              <a:pPr/>
              <a:t>2013/8/5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B2C6-48C0-49D8-8A99-EDA8AE05CE6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用</a:t>
            </a:r>
            <a:r>
              <a:rPr kumimoji="1" lang="en-US" altLang="ja-JP" dirty="0" smtClean="0"/>
              <a:t>EFO</a:t>
            </a:r>
            <a:r>
              <a:rPr kumimoji="1" lang="ja-JP" altLang="en-US" dirty="0" smtClean="0"/>
              <a:t>　モジュール化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2013.7.31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角丸四角形吹き出し 103"/>
          <p:cNvSpPr/>
          <p:nvPr/>
        </p:nvSpPr>
        <p:spPr>
          <a:xfrm>
            <a:off x="395536" y="116632"/>
            <a:ext cx="1584176" cy="648072"/>
          </a:xfrm>
          <a:prstGeom prst="wedgeRoundRectCallout">
            <a:avLst>
              <a:gd name="adj1" fmla="val -35622"/>
              <a:gd name="adj2" fmla="val 30999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Placeholder</a:t>
            </a:r>
            <a:r>
              <a:rPr kumimoji="1" lang="ja-JP" altLang="en-US" sz="1100" dirty="0" smtClean="0"/>
              <a:t>や</a:t>
            </a:r>
            <a:r>
              <a:rPr kumimoji="1" lang="en-US" altLang="ja-JP" sz="1100" dirty="0" smtClean="0"/>
              <a:t>type</a:t>
            </a:r>
            <a:r>
              <a:rPr kumimoji="1" lang="ja-JP" altLang="en-US" sz="1100" dirty="0" smtClean="0"/>
              <a:t>属性等も</a:t>
            </a:r>
            <a:r>
              <a:rPr kumimoji="1" lang="en-US" altLang="ja-JP" sz="1100" dirty="0" smtClean="0"/>
              <a:t>item</a:t>
            </a:r>
            <a:r>
              <a:rPr kumimoji="1" lang="ja-JP" altLang="en-US" sz="1100" dirty="0" smtClean="0"/>
              <a:t>単位で考えるため、ここに記載。</a:t>
            </a:r>
            <a:endParaRPr kumimoji="1" lang="ja-JP" altLang="en-US" sz="1100" dirty="0"/>
          </a:p>
        </p:txBody>
      </p:sp>
      <p:sp>
        <p:nvSpPr>
          <p:cNvPr id="97" name="正方形/長方形 96"/>
          <p:cNvSpPr/>
          <p:nvPr/>
        </p:nvSpPr>
        <p:spPr>
          <a:xfrm>
            <a:off x="6300192" y="4293096"/>
            <a:ext cx="2808312" cy="25202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右矢印 87"/>
          <p:cNvSpPr/>
          <p:nvPr/>
        </p:nvSpPr>
        <p:spPr>
          <a:xfrm rot="9361792">
            <a:off x="1742234" y="1729864"/>
            <a:ext cx="1411059" cy="193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7" name="右矢印 86"/>
          <p:cNvSpPr/>
          <p:nvPr/>
        </p:nvSpPr>
        <p:spPr>
          <a:xfrm>
            <a:off x="1870651" y="2465512"/>
            <a:ext cx="108012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131840" y="105273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Convert.js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79512" y="217748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config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6444208" y="1988840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AutoAddress</a:t>
            </a:r>
            <a:endParaRPr lang="en-US" altLang="ja-JP" dirty="0"/>
          </a:p>
        </p:txBody>
      </p:sp>
      <p:sp>
        <p:nvSpPr>
          <p:cNvPr id="12" name="正方形/長方形 11"/>
          <p:cNvSpPr/>
          <p:nvPr/>
        </p:nvSpPr>
        <p:spPr>
          <a:xfrm>
            <a:off x="6444208" y="1124744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FocusEventManager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444208" y="1556792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AutoEmManager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6444208" y="5157192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RemainingItemsManager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107504" y="4005064"/>
            <a:ext cx="187220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ValidateManager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6444208" y="4725144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SubmitCheckManager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6444208" y="2852936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TimerSolutionManager</a:t>
            </a:r>
          </a:p>
        </p:txBody>
      </p:sp>
      <p:sp>
        <p:nvSpPr>
          <p:cNvPr id="25" name="右矢印 24"/>
          <p:cNvSpPr/>
          <p:nvPr/>
        </p:nvSpPr>
        <p:spPr>
          <a:xfrm rot="5400000">
            <a:off x="3707904" y="3212976"/>
            <a:ext cx="100811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923928" y="1700808"/>
            <a:ext cx="692305" cy="461665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New,</a:t>
            </a:r>
          </a:p>
          <a:p>
            <a:r>
              <a:rPr lang="en-US" altLang="ja-JP" sz="1200" dirty="0" smtClean="0"/>
              <a:t>Activate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44437" y="1124744"/>
            <a:ext cx="12352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(Activate)</a:t>
            </a:r>
          </a:p>
          <a:p>
            <a:r>
              <a:rPr lang="en-US" altLang="ja-JP" sz="1400" dirty="0" smtClean="0"/>
              <a:t>SetClassname</a:t>
            </a:r>
          </a:p>
          <a:p>
            <a:r>
              <a:rPr lang="en-US" altLang="ja-JP" sz="1400" dirty="0" smtClean="0"/>
              <a:t>SetIdname</a:t>
            </a:r>
          </a:p>
          <a:p>
            <a:r>
              <a:rPr lang="en-US" altLang="ja-JP" sz="1400" dirty="0" smtClean="0"/>
              <a:t>SetValidation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1259632" y="2564904"/>
            <a:ext cx="1512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/>
              <a:t>getClassname</a:t>
            </a:r>
          </a:p>
          <a:p>
            <a:r>
              <a:rPr lang="en-US" altLang="ja-JP" sz="1400" dirty="0" smtClean="0"/>
              <a:t>getValidation</a:t>
            </a:r>
            <a:endParaRPr lang="ja-JP" altLang="en-US" sz="1400" dirty="0"/>
          </a:p>
        </p:txBody>
      </p:sp>
      <p:sp>
        <p:nvSpPr>
          <p:cNvPr id="36" name="左中かっこ 35"/>
          <p:cNvSpPr/>
          <p:nvPr/>
        </p:nvSpPr>
        <p:spPr>
          <a:xfrm>
            <a:off x="5796136" y="908720"/>
            <a:ext cx="432048" cy="4680520"/>
          </a:xfrm>
          <a:prstGeom prst="leftBrace">
            <a:avLst>
              <a:gd name="adj1" fmla="val 8333"/>
              <a:gd name="adj2" fmla="val 3504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下カーブ矢印 43"/>
          <p:cNvSpPr/>
          <p:nvPr/>
        </p:nvSpPr>
        <p:spPr>
          <a:xfrm>
            <a:off x="251520" y="1529408"/>
            <a:ext cx="576064" cy="576064"/>
          </a:xfrm>
          <a:prstGeom prst="curvedDownArrow">
            <a:avLst>
              <a:gd name="adj1" fmla="val 25000"/>
              <a:gd name="adj2" fmla="val 5625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0" y="2537520"/>
            <a:ext cx="1080120" cy="28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Setting</a:t>
            </a:r>
            <a:endParaRPr kumimoji="1" lang="ja-JP" altLang="en-US" sz="1400" dirty="0"/>
          </a:p>
        </p:txBody>
      </p:sp>
      <p:sp>
        <p:nvSpPr>
          <p:cNvPr id="47" name="正方形/長方形 46"/>
          <p:cNvSpPr/>
          <p:nvPr/>
        </p:nvSpPr>
        <p:spPr>
          <a:xfrm>
            <a:off x="107504" y="4941168"/>
            <a:ext cx="3096344" cy="172819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7504" y="486916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plugin</a:t>
            </a:r>
            <a:endParaRPr kumimoji="1" lang="ja-JP" altLang="en-US" sz="1400" dirty="0"/>
          </a:p>
        </p:txBody>
      </p:sp>
      <p:sp>
        <p:nvSpPr>
          <p:cNvPr id="49" name="正方形/長方形 48"/>
          <p:cNvSpPr/>
          <p:nvPr/>
        </p:nvSpPr>
        <p:spPr>
          <a:xfrm>
            <a:off x="323528" y="5229200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ajax3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323528" y="5733256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kanaTextExtension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323528" y="6237312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underscore-min</a:t>
            </a:r>
          </a:p>
        </p:txBody>
      </p:sp>
      <p:sp>
        <p:nvSpPr>
          <p:cNvPr id="83" name="正方形/長方形 82"/>
          <p:cNvSpPr/>
          <p:nvPr/>
        </p:nvSpPr>
        <p:spPr>
          <a:xfrm>
            <a:off x="2771800" y="4005064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DataManager</a:t>
            </a: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211960" y="5013176"/>
            <a:ext cx="987771" cy="646331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リアルタイム</a:t>
            </a:r>
            <a:endParaRPr lang="en-US" altLang="ja-JP" sz="1200" dirty="0" smtClean="0"/>
          </a:p>
          <a:p>
            <a:r>
              <a:rPr lang="ja-JP" altLang="en-US" sz="1200" dirty="0"/>
              <a:t>通知</a:t>
            </a:r>
            <a:endParaRPr lang="en-US" altLang="ja-JP" sz="1200" dirty="0"/>
          </a:p>
          <a:p>
            <a:r>
              <a:rPr lang="en-US" altLang="ja-JP" sz="1200" dirty="0" smtClean="0"/>
              <a:t>{Event,Class}</a:t>
            </a:r>
            <a:endParaRPr lang="en-US" altLang="ja-JP" sz="1200" dirty="0"/>
          </a:p>
        </p:txBody>
      </p:sp>
      <p:sp>
        <p:nvSpPr>
          <p:cNvPr id="92" name="円/楕円 91"/>
          <p:cNvSpPr/>
          <p:nvPr/>
        </p:nvSpPr>
        <p:spPr>
          <a:xfrm>
            <a:off x="3995936" y="908720"/>
            <a:ext cx="1080120" cy="28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convert</a:t>
            </a:r>
            <a:endParaRPr kumimoji="1" lang="ja-JP" altLang="en-US" sz="1400" dirty="0"/>
          </a:p>
        </p:txBody>
      </p:sp>
      <p:sp>
        <p:nvSpPr>
          <p:cNvPr id="95" name="正方形/長方形 94"/>
          <p:cNvSpPr/>
          <p:nvPr/>
        </p:nvSpPr>
        <p:spPr>
          <a:xfrm>
            <a:off x="6444208" y="2420888"/>
            <a:ext cx="259228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kanaTextExManager</a:t>
            </a:r>
          </a:p>
        </p:txBody>
      </p:sp>
      <p:sp>
        <p:nvSpPr>
          <p:cNvPr id="98" name="右矢印 97"/>
          <p:cNvSpPr/>
          <p:nvPr/>
        </p:nvSpPr>
        <p:spPr>
          <a:xfrm>
            <a:off x="5004048" y="2348880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5" name="正方形/長方形 104"/>
          <p:cNvSpPr/>
          <p:nvPr/>
        </p:nvSpPr>
        <p:spPr>
          <a:xfrm>
            <a:off x="3131840" y="234888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index.js</a:t>
            </a:r>
          </a:p>
        </p:txBody>
      </p:sp>
      <p:sp>
        <p:nvSpPr>
          <p:cNvPr id="106" name="右矢印 105"/>
          <p:cNvSpPr/>
          <p:nvPr/>
        </p:nvSpPr>
        <p:spPr>
          <a:xfrm rot="5400000">
            <a:off x="3311860" y="1736812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3995936" y="3068960"/>
            <a:ext cx="692305" cy="461665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New,</a:t>
            </a:r>
          </a:p>
          <a:p>
            <a:r>
              <a:rPr lang="en-US" altLang="ja-JP" sz="1200" dirty="0" smtClean="0"/>
              <a:t>Activate</a:t>
            </a:r>
          </a:p>
        </p:txBody>
      </p:sp>
      <p:sp>
        <p:nvSpPr>
          <p:cNvPr id="109" name="正方形/長方形 108"/>
          <p:cNvSpPr/>
          <p:nvPr/>
        </p:nvSpPr>
        <p:spPr>
          <a:xfrm>
            <a:off x="6444208" y="6165304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ItemManager</a:t>
            </a:r>
          </a:p>
        </p:txBody>
      </p:sp>
      <p:sp>
        <p:nvSpPr>
          <p:cNvPr id="110" name="正方形/長方形 109"/>
          <p:cNvSpPr/>
          <p:nvPr/>
        </p:nvSpPr>
        <p:spPr>
          <a:xfrm>
            <a:off x="6444208" y="3284984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ItemsManager</a:t>
            </a:r>
          </a:p>
        </p:txBody>
      </p:sp>
      <p:sp>
        <p:nvSpPr>
          <p:cNvPr id="42" name="右矢印 41"/>
          <p:cNvSpPr/>
          <p:nvPr/>
        </p:nvSpPr>
        <p:spPr>
          <a:xfrm rot="5400000">
            <a:off x="7704348" y="4761148"/>
            <a:ext cx="22322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056159" y="3717032"/>
            <a:ext cx="692305" cy="461665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New,</a:t>
            </a:r>
          </a:p>
          <a:p>
            <a:r>
              <a:rPr lang="en-US" altLang="ja-JP" sz="1200" dirty="0" smtClean="0"/>
              <a:t>Activate</a:t>
            </a:r>
          </a:p>
        </p:txBody>
      </p:sp>
      <p:sp>
        <p:nvSpPr>
          <p:cNvPr id="45" name="角丸四角形吹き出し 44"/>
          <p:cNvSpPr/>
          <p:nvPr/>
        </p:nvSpPr>
        <p:spPr>
          <a:xfrm>
            <a:off x="4283968" y="6209928"/>
            <a:ext cx="1584176" cy="648072"/>
          </a:xfrm>
          <a:prstGeom prst="wedgeRoundRectCallout">
            <a:avLst>
              <a:gd name="adj1" fmla="val 82392"/>
              <a:gd name="adj2" fmla="val -2174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Input</a:t>
            </a:r>
            <a:r>
              <a:rPr kumimoji="1" lang="ja-JP" altLang="en-US" sz="1400" dirty="0" smtClean="0"/>
              <a:t>の数だけ生成</a:t>
            </a:r>
            <a:endParaRPr kumimoji="1" lang="ja-JP" altLang="en-US" sz="1400" dirty="0"/>
          </a:p>
        </p:txBody>
      </p:sp>
      <p:sp>
        <p:nvSpPr>
          <p:cNvPr id="50" name="右矢印 49"/>
          <p:cNvSpPr/>
          <p:nvPr/>
        </p:nvSpPr>
        <p:spPr>
          <a:xfrm rot="13294346">
            <a:off x="4153856" y="5194662"/>
            <a:ext cx="2601524" cy="266664"/>
          </a:xfrm>
          <a:prstGeom prst="rightArrow">
            <a:avLst>
              <a:gd name="adj1" fmla="val 50000"/>
              <a:gd name="adj2" fmla="val 101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932040" y="1844824"/>
            <a:ext cx="692305" cy="461665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New,</a:t>
            </a:r>
          </a:p>
          <a:p>
            <a:r>
              <a:rPr lang="en-US" altLang="ja-JP" sz="1200" dirty="0" smtClean="0"/>
              <a:t>Activate</a:t>
            </a:r>
          </a:p>
        </p:txBody>
      </p:sp>
      <p:cxnSp>
        <p:nvCxnSpPr>
          <p:cNvPr id="55" name="直線矢印コネクタ 54"/>
          <p:cNvCxnSpPr>
            <a:stCxn id="83" idx="3"/>
            <a:endCxn id="12" idx="1"/>
          </p:cNvCxnSpPr>
          <p:nvPr/>
        </p:nvCxnSpPr>
        <p:spPr>
          <a:xfrm flipV="1">
            <a:off x="4716016" y="1304764"/>
            <a:ext cx="1728192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83" idx="3"/>
            <a:endCxn id="13" idx="1"/>
          </p:cNvCxnSpPr>
          <p:nvPr/>
        </p:nvCxnSpPr>
        <p:spPr>
          <a:xfrm flipV="1">
            <a:off x="4716016" y="1736812"/>
            <a:ext cx="1728192" cy="2448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83" idx="3"/>
            <a:endCxn id="11" idx="1"/>
          </p:cNvCxnSpPr>
          <p:nvPr/>
        </p:nvCxnSpPr>
        <p:spPr>
          <a:xfrm flipV="1">
            <a:off x="4716016" y="2168860"/>
            <a:ext cx="1728192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83" idx="3"/>
            <a:endCxn id="16" idx="1"/>
          </p:cNvCxnSpPr>
          <p:nvPr/>
        </p:nvCxnSpPr>
        <p:spPr>
          <a:xfrm>
            <a:off x="4716016" y="4185084"/>
            <a:ext cx="172819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83" idx="3"/>
            <a:endCxn id="95" idx="1"/>
          </p:cNvCxnSpPr>
          <p:nvPr/>
        </p:nvCxnSpPr>
        <p:spPr>
          <a:xfrm flipV="1">
            <a:off x="4716016" y="2600908"/>
            <a:ext cx="1728192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83" idx="3"/>
            <a:endCxn id="19" idx="1"/>
          </p:cNvCxnSpPr>
          <p:nvPr/>
        </p:nvCxnSpPr>
        <p:spPr>
          <a:xfrm flipV="1">
            <a:off x="4716016" y="3032956"/>
            <a:ext cx="172819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83" idx="3"/>
            <a:endCxn id="14" idx="1"/>
          </p:cNvCxnSpPr>
          <p:nvPr/>
        </p:nvCxnSpPr>
        <p:spPr>
          <a:xfrm>
            <a:off x="4716016" y="4185084"/>
            <a:ext cx="172819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83" idx="3"/>
            <a:endCxn id="110" idx="1"/>
          </p:cNvCxnSpPr>
          <p:nvPr/>
        </p:nvCxnSpPr>
        <p:spPr>
          <a:xfrm flipV="1">
            <a:off x="4716016" y="3465004"/>
            <a:ext cx="172819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83" idx="3"/>
            <a:endCxn id="109" idx="1"/>
          </p:cNvCxnSpPr>
          <p:nvPr/>
        </p:nvCxnSpPr>
        <p:spPr>
          <a:xfrm>
            <a:off x="4716016" y="4185084"/>
            <a:ext cx="1728192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83" idx="1"/>
            <a:endCxn id="15" idx="3"/>
          </p:cNvCxnSpPr>
          <p:nvPr/>
        </p:nvCxnSpPr>
        <p:spPr>
          <a:xfrm flipH="1">
            <a:off x="1979712" y="418508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角丸四角形 93"/>
          <p:cNvSpPr/>
          <p:nvPr/>
        </p:nvSpPr>
        <p:spPr>
          <a:xfrm>
            <a:off x="7164288" y="116632"/>
            <a:ext cx="1512168" cy="5486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引数の設計</a:t>
            </a:r>
            <a:endParaRPr kumimoji="1" lang="ja-JP" altLang="en-US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6300192" y="4365104"/>
            <a:ext cx="1950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Validate</a:t>
            </a:r>
            <a:r>
              <a:rPr lang="ja-JP" altLang="en-US" sz="1400" dirty="0"/>
              <a:t>に依存</a:t>
            </a:r>
            <a:r>
              <a:rPr lang="en-US" altLang="ja-JP" sz="1400" dirty="0"/>
              <a:t>(</a:t>
            </a:r>
            <a:r>
              <a:rPr lang="ja-JP" altLang="en-US" sz="1400" dirty="0"/>
              <a:t>非同期</a:t>
            </a:r>
            <a:r>
              <a:rPr lang="en-US" altLang="ja-JP" sz="1400" dirty="0" smtClean="0"/>
              <a:t>)</a:t>
            </a:r>
            <a:endParaRPr lang="en-US" altLang="ja-JP" sz="14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203848" y="836712"/>
            <a:ext cx="80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starter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1979712" y="1556792"/>
            <a:ext cx="517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New</a:t>
            </a:r>
          </a:p>
        </p:txBody>
      </p:sp>
      <p:sp>
        <p:nvSpPr>
          <p:cNvPr id="60" name="右矢印 59"/>
          <p:cNvSpPr/>
          <p:nvPr/>
        </p:nvSpPr>
        <p:spPr>
          <a:xfrm rot="20159923">
            <a:off x="1894634" y="1882264"/>
            <a:ext cx="1411059" cy="193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2123728" y="1988840"/>
            <a:ext cx="9709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getIdname</a:t>
            </a:r>
          </a:p>
        </p:txBody>
      </p:sp>
      <p:sp>
        <p:nvSpPr>
          <p:cNvPr id="63" name="右矢印 62"/>
          <p:cNvSpPr/>
          <p:nvPr/>
        </p:nvSpPr>
        <p:spPr>
          <a:xfrm rot="16200000">
            <a:off x="2987824" y="3212976"/>
            <a:ext cx="100811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203848" y="3068960"/>
            <a:ext cx="460319" cy="276999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data</a:t>
            </a:r>
          </a:p>
        </p:txBody>
      </p:sp>
      <p:sp>
        <p:nvSpPr>
          <p:cNvPr id="66" name="角丸四角形吹き出し 65"/>
          <p:cNvSpPr/>
          <p:nvPr/>
        </p:nvSpPr>
        <p:spPr>
          <a:xfrm>
            <a:off x="2915816" y="548680"/>
            <a:ext cx="720080" cy="216024"/>
          </a:xfrm>
          <a:prstGeom prst="wedgeRoundRectCallout">
            <a:avLst>
              <a:gd name="adj1" fmla="val -6184"/>
              <a:gd name="adj2" fmla="val 8847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ID</a:t>
            </a:r>
            <a:r>
              <a:rPr kumimoji="1" lang="ja-JP" altLang="en-US" sz="1100" dirty="0" smtClean="0"/>
              <a:t>付与</a:t>
            </a:r>
            <a:endParaRPr kumimoji="1" lang="ja-JP" altLang="en-US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スマホ用</a:t>
            </a:r>
            <a:r>
              <a:rPr lang="en-US" altLang="ja-JP" dirty="0"/>
              <a:t>EFO</a:t>
            </a:r>
            <a:r>
              <a:rPr lang="ja-JP" altLang="en-US" dirty="0"/>
              <a:t>　モジュール化</a:t>
            </a:r>
            <a:endParaRPr kumimoji="1" lang="ja-JP" altLang="en-US" dirty="0"/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2013.7.31</a:t>
            </a:r>
          </a:p>
          <a:p>
            <a:r>
              <a:rPr lang="ja-JP" altLang="en-US" dirty="0"/>
              <a:t>ボツ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右矢印 87"/>
          <p:cNvSpPr/>
          <p:nvPr/>
        </p:nvSpPr>
        <p:spPr>
          <a:xfrm rot="10800000">
            <a:off x="1798643" y="2177480"/>
            <a:ext cx="11521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7" name="右矢印 86"/>
          <p:cNvSpPr/>
          <p:nvPr/>
        </p:nvSpPr>
        <p:spPr>
          <a:xfrm>
            <a:off x="1870651" y="2465512"/>
            <a:ext cx="108012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131840" y="105273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Convert.js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79512" y="217748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config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6444208" y="2276872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AutoAddress</a:t>
            </a:r>
            <a:endParaRPr lang="en-US" altLang="ja-JP" dirty="0"/>
          </a:p>
        </p:txBody>
      </p:sp>
      <p:sp>
        <p:nvSpPr>
          <p:cNvPr id="12" name="正方形/長方形 11"/>
          <p:cNvSpPr/>
          <p:nvPr/>
        </p:nvSpPr>
        <p:spPr>
          <a:xfrm>
            <a:off x="6444208" y="1412776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FocusEventManager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444208" y="1844824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AutoEmManager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6444208" y="5085184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RemainingItemsManager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107504" y="4005064"/>
            <a:ext cx="187220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ValidateManager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6444208" y="2708920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SubmitCheckManager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6444208" y="3933056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TimerSolutionManager</a:t>
            </a:r>
          </a:p>
        </p:txBody>
      </p:sp>
      <p:sp>
        <p:nvSpPr>
          <p:cNvPr id="25" name="右矢印 24"/>
          <p:cNvSpPr/>
          <p:nvPr/>
        </p:nvSpPr>
        <p:spPr>
          <a:xfrm rot="5400000">
            <a:off x="3707904" y="3212976"/>
            <a:ext cx="100811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923928" y="1700808"/>
            <a:ext cx="692305" cy="461665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New,</a:t>
            </a:r>
          </a:p>
          <a:p>
            <a:r>
              <a:rPr lang="en-US" altLang="ja-JP" sz="1200" dirty="0" smtClean="0"/>
              <a:t>Activate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74707" y="1889448"/>
            <a:ext cx="61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New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44437" y="1124744"/>
            <a:ext cx="12352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(Activate)</a:t>
            </a:r>
          </a:p>
          <a:p>
            <a:r>
              <a:rPr lang="en-US" altLang="ja-JP" sz="1400" dirty="0" smtClean="0"/>
              <a:t>SetClassname</a:t>
            </a:r>
          </a:p>
          <a:p>
            <a:r>
              <a:rPr lang="en-US" altLang="ja-JP" sz="1400" dirty="0" smtClean="0"/>
              <a:t>SetIdname</a:t>
            </a:r>
          </a:p>
          <a:p>
            <a:r>
              <a:rPr lang="en-US" altLang="ja-JP" sz="1400" dirty="0" smtClean="0"/>
              <a:t>SetValidation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1259632" y="2564904"/>
            <a:ext cx="15121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/>
              <a:t>getClassname</a:t>
            </a:r>
          </a:p>
          <a:p>
            <a:r>
              <a:rPr lang="en-US" altLang="ja-JP" sz="1400" dirty="0" smtClean="0"/>
              <a:t>getIdname</a:t>
            </a:r>
          </a:p>
          <a:p>
            <a:r>
              <a:rPr lang="en-US" altLang="ja-JP" sz="1400" dirty="0" smtClean="0"/>
              <a:t>getValidation</a:t>
            </a:r>
            <a:endParaRPr lang="ja-JP" altLang="en-US" sz="1400" dirty="0"/>
          </a:p>
        </p:txBody>
      </p:sp>
      <p:sp>
        <p:nvSpPr>
          <p:cNvPr id="36" name="左中かっこ 35"/>
          <p:cNvSpPr/>
          <p:nvPr/>
        </p:nvSpPr>
        <p:spPr>
          <a:xfrm>
            <a:off x="5796136" y="260648"/>
            <a:ext cx="432048" cy="6408712"/>
          </a:xfrm>
          <a:prstGeom prst="leftBrace">
            <a:avLst>
              <a:gd name="adj1" fmla="val 8333"/>
              <a:gd name="adj2" fmla="val 6123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下カーブ矢印 43"/>
          <p:cNvSpPr/>
          <p:nvPr/>
        </p:nvSpPr>
        <p:spPr>
          <a:xfrm>
            <a:off x="251520" y="1529408"/>
            <a:ext cx="576064" cy="576064"/>
          </a:xfrm>
          <a:prstGeom prst="curvedDownArrow">
            <a:avLst>
              <a:gd name="adj1" fmla="val 25000"/>
              <a:gd name="adj2" fmla="val 5625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0" y="2537520"/>
            <a:ext cx="1080120" cy="28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Setting</a:t>
            </a:r>
            <a:endParaRPr kumimoji="1" lang="ja-JP" altLang="en-US" sz="1400" dirty="0"/>
          </a:p>
        </p:txBody>
      </p:sp>
      <p:sp>
        <p:nvSpPr>
          <p:cNvPr id="47" name="正方形/長方形 46"/>
          <p:cNvSpPr/>
          <p:nvPr/>
        </p:nvSpPr>
        <p:spPr>
          <a:xfrm>
            <a:off x="107504" y="4941168"/>
            <a:ext cx="3096344" cy="172819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7504" y="486916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plugin</a:t>
            </a:r>
            <a:endParaRPr kumimoji="1" lang="ja-JP" altLang="en-US" sz="1400" dirty="0"/>
          </a:p>
        </p:txBody>
      </p:sp>
      <p:sp>
        <p:nvSpPr>
          <p:cNvPr id="49" name="正方形/長方形 48"/>
          <p:cNvSpPr/>
          <p:nvPr/>
        </p:nvSpPr>
        <p:spPr>
          <a:xfrm>
            <a:off x="323528" y="5229200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ajax3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323528" y="5733256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kanaTextExtension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323528" y="6237312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underscore-min</a:t>
            </a:r>
          </a:p>
        </p:txBody>
      </p:sp>
      <p:sp>
        <p:nvSpPr>
          <p:cNvPr id="83" name="正方形/長方形 82"/>
          <p:cNvSpPr/>
          <p:nvPr/>
        </p:nvSpPr>
        <p:spPr>
          <a:xfrm>
            <a:off x="2771800" y="4005064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Mediator</a:t>
            </a: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3512221" y="2996952"/>
            <a:ext cx="987771" cy="646331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リアルタイム</a:t>
            </a:r>
            <a:endParaRPr lang="en-US" altLang="ja-JP" sz="1200" dirty="0" smtClean="0"/>
          </a:p>
          <a:p>
            <a:r>
              <a:rPr lang="ja-JP" altLang="en-US" sz="1200" dirty="0"/>
              <a:t>通知</a:t>
            </a:r>
            <a:endParaRPr lang="en-US" altLang="ja-JP" sz="1200" dirty="0"/>
          </a:p>
          <a:p>
            <a:r>
              <a:rPr lang="en-US" altLang="ja-JP" sz="1200" dirty="0" smtClean="0"/>
              <a:t>{Event,Class}</a:t>
            </a:r>
            <a:endParaRPr lang="en-US" altLang="ja-JP" sz="1200" dirty="0"/>
          </a:p>
        </p:txBody>
      </p:sp>
      <p:sp>
        <p:nvSpPr>
          <p:cNvPr id="92" name="円/楕円 91"/>
          <p:cNvSpPr/>
          <p:nvPr/>
        </p:nvSpPr>
        <p:spPr>
          <a:xfrm>
            <a:off x="3923928" y="836712"/>
            <a:ext cx="1080120" cy="28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convert</a:t>
            </a:r>
            <a:endParaRPr kumimoji="1" lang="ja-JP" altLang="en-US" sz="1400" dirty="0"/>
          </a:p>
        </p:txBody>
      </p:sp>
      <p:sp>
        <p:nvSpPr>
          <p:cNvPr id="95" name="正方形/長方形 94"/>
          <p:cNvSpPr/>
          <p:nvPr/>
        </p:nvSpPr>
        <p:spPr>
          <a:xfrm>
            <a:off x="6444208" y="3356992"/>
            <a:ext cx="259228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kanaTextExManager</a:t>
            </a:r>
          </a:p>
        </p:txBody>
      </p:sp>
      <p:sp>
        <p:nvSpPr>
          <p:cNvPr id="98" name="右矢印 97"/>
          <p:cNvSpPr/>
          <p:nvPr/>
        </p:nvSpPr>
        <p:spPr>
          <a:xfrm>
            <a:off x="5004048" y="3933056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4644008" y="4437112"/>
            <a:ext cx="987771" cy="646331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リアルタイム</a:t>
            </a:r>
            <a:endParaRPr lang="en-US" altLang="ja-JP" sz="1200" dirty="0" smtClean="0"/>
          </a:p>
          <a:p>
            <a:r>
              <a:rPr lang="en-US" altLang="ja-JP" sz="1200" dirty="0" smtClean="0"/>
              <a:t>Activate</a:t>
            </a:r>
          </a:p>
          <a:p>
            <a:r>
              <a:rPr lang="en-US" altLang="ja-JP" sz="1200" dirty="0" smtClean="0"/>
              <a:t>{Event,Class}</a:t>
            </a: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5004048" y="3573016"/>
            <a:ext cx="470835" cy="276999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New</a:t>
            </a:r>
            <a:endParaRPr lang="en-US" altLang="ja-JP" sz="1200" dirty="0" smtClean="0"/>
          </a:p>
        </p:txBody>
      </p:sp>
      <p:sp>
        <p:nvSpPr>
          <p:cNvPr id="101" name="右矢印 100"/>
          <p:cNvSpPr/>
          <p:nvPr/>
        </p:nvSpPr>
        <p:spPr>
          <a:xfrm rot="10800000">
            <a:off x="2051721" y="3933056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2" name="右矢印 101"/>
          <p:cNvSpPr/>
          <p:nvPr/>
        </p:nvSpPr>
        <p:spPr>
          <a:xfrm>
            <a:off x="2123729" y="4221088"/>
            <a:ext cx="60756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6300192" y="4797152"/>
            <a:ext cx="284380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Validate</a:t>
            </a:r>
            <a:r>
              <a:rPr kumimoji="1" lang="ja-JP" altLang="en-US" dirty="0" smtClean="0"/>
              <a:t>に依存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非同期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04" name="角丸四角形吹き出し 103"/>
          <p:cNvSpPr/>
          <p:nvPr/>
        </p:nvSpPr>
        <p:spPr>
          <a:xfrm>
            <a:off x="4716016" y="1772816"/>
            <a:ext cx="1584176" cy="648072"/>
          </a:xfrm>
          <a:prstGeom prst="wedgeRoundRectCallout">
            <a:avLst>
              <a:gd name="adj1" fmla="val -56026"/>
              <a:gd name="adj2" fmla="val 6318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Placeholder</a:t>
            </a:r>
            <a:r>
              <a:rPr kumimoji="1" lang="ja-JP" altLang="en-US" sz="1400" dirty="0" smtClean="0"/>
              <a:t>や</a:t>
            </a:r>
            <a:r>
              <a:rPr kumimoji="1" lang="en-US" altLang="ja-JP" sz="1400" dirty="0" smtClean="0"/>
              <a:t>type</a:t>
            </a:r>
            <a:r>
              <a:rPr kumimoji="1" lang="ja-JP" altLang="en-US" sz="1400" dirty="0" smtClean="0"/>
              <a:t>属性等はここで済ます。</a:t>
            </a:r>
            <a:endParaRPr kumimoji="1" lang="ja-JP" altLang="en-US" sz="1400" dirty="0"/>
          </a:p>
        </p:txBody>
      </p:sp>
      <p:sp>
        <p:nvSpPr>
          <p:cNvPr id="105" name="正方形/長方形 104"/>
          <p:cNvSpPr/>
          <p:nvPr/>
        </p:nvSpPr>
        <p:spPr>
          <a:xfrm>
            <a:off x="3131840" y="234888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index.js</a:t>
            </a:r>
          </a:p>
        </p:txBody>
      </p:sp>
      <p:sp>
        <p:nvSpPr>
          <p:cNvPr id="106" name="右矢印 105"/>
          <p:cNvSpPr/>
          <p:nvPr/>
        </p:nvSpPr>
        <p:spPr>
          <a:xfrm rot="5400000">
            <a:off x="3311860" y="1736812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2915816" y="3140968"/>
            <a:ext cx="692305" cy="461665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New,</a:t>
            </a:r>
          </a:p>
          <a:p>
            <a:r>
              <a:rPr lang="en-US" altLang="ja-JP" sz="1200" dirty="0" smtClean="0"/>
              <a:t>Activate</a:t>
            </a:r>
          </a:p>
        </p:txBody>
      </p:sp>
      <p:sp>
        <p:nvSpPr>
          <p:cNvPr id="109" name="正方形/長方形 108"/>
          <p:cNvSpPr/>
          <p:nvPr/>
        </p:nvSpPr>
        <p:spPr>
          <a:xfrm>
            <a:off x="6444208" y="980728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AddClassManager</a:t>
            </a:r>
          </a:p>
        </p:txBody>
      </p:sp>
      <p:sp>
        <p:nvSpPr>
          <p:cNvPr id="110" name="正方形/長方形 109"/>
          <p:cNvSpPr/>
          <p:nvPr/>
        </p:nvSpPr>
        <p:spPr>
          <a:xfrm>
            <a:off x="6444208" y="548680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AddMessageManager</a:t>
            </a:r>
          </a:p>
        </p:txBody>
      </p:sp>
      <p:sp>
        <p:nvSpPr>
          <p:cNvPr id="111" name="角丸四角形 110"/>
          <p:cNvSpPr/>
          <p:nvPr/>
        </p:nvSpPr>
        <p:spPr>
          <a:xfrm>
            <a:off x="467544" y="72008"/>
            <a:ext cx="1872208" cy="8367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Mediator</a:t>
            </a:r>
            <a:r>
              <a:rPr lang="ja-JP" altLang="en-US" dirty="0" smtClean="0"/>
              <a:t>が全てを知って処理を振り分ける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右矢印 87"/>
          <p:cNvSpPr/>
          <p:nvPr/>
        </p:nvSpPr>
        <p:spPr>
          <a:xfrm rot="10800000">
            <a:off x="1798643" y="1052736"/>
            <a:ext cx="11521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7" name="右矢印 86"/>
          <p:cNvSpPr/>
          <p:nvPr/>
        </p:nvSpPr>
        <p:spPr>
          <a:xfrm>
            <a:off x="1870651" y="1340768"/>
            <a:ext cx="108012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5796136" y="4221088"/>
            <a:ext cx="2871936" cy="1080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5652120" y="4149080"/>
            <a:ext cx="3168352" cy="2520280"/>
          </a:xfrm>
          <a:prstGeom prst="rect">
            <a:avLst/>
          </a:prstGeom>
          <a:solidFill>
            <a:srgbClr val="FFCCFF"/>
          </a:solidFill>
          <a:ln w="127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131840" y="105273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Convert.js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79512" y="105273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config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5940152" y="1772816"/>
            <a:ext cx="259228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AutoAddress</a:t>
            </a:r>
            <a:endParaRPr lang="en-US" altLang="ja-JP" dirty="0"/>
          </a:p>
          <a:p>
            <a:pPr algn="ctr"/>
            <a:r>
              <a:rPr lang="en-US" altLang="ja-JP" dirty="0" smtClean="0"/>
              <a:t>or</a:t>
            </a:r>
          </a:p>
          <a:p>
            <a:pPr algn="ctr"/>
            <a:r>
              <a:rPr lang="en-US" altLang="ja-JP" dirty="0" smtClean="0"/>
              <a:t>AutoAddressForIE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5940152" y="692696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FocusEventManager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5940152" y="1124744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AutoEmManager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5940152" y="6237312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RemainingItemsManager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5940152" y="4797152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RealtimeCheckManager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5940152" y="2708920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SubmitCheckManager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5940152" y="3140968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PlaceholderManager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5940152" y="3573016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PlaceholderManagerForIE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5940152" y="4365104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TimerSolutionManager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5940152" y="260648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MouseEventManager</a:t>
            </a:r>
          </a:p>
        </p:txBody>
      </p:sp>
      <p:sp>
        <p:nvSpPr>
          <p:cNvPr id="25" name="右矢印 24"/>
          <p:cNvSpPr/>
          <p:nvPr/>
        </p:nvSpPr>
        <p:spPr>
          <a:xfrm>
            <a:off x="4716016" y="1052736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419599" y="404664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New,</a:t>
            </a:r>
          </a:p>
          <a:p>
            <a:r>
              <a:rPr lang="en-US" altLang="ja-JP" dirty="0"/>
              <a:t>A</a:t>
            </a:r>
            <a:r>
              <a:rPr lang="en-US" altLang="ja-JP" dirty="0" smtClean="0"/>
              <a:t>ctivate</a:t>
            </a:r>
            <a:endParaRPr kumimoji="1"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74707" y="764704"/>
            <a:ext cx="61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New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44437" y="0"/>
            <a:ext cx="12352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(Activate)</a:t>
            </a:r>
          </a:p>
          <a:p>
            <a:r>
              <a:rPr lang="en-US" altLang="ja-JP" sz="1400" dirty="0" smtClean="0"/>
              <a:t>SetClassname</a:t>
            </a:r>
          </a:p>
          <a:p>
            <a:r>
              <a:rPr lang="en-US" altLang="ja-JP" sz="1400" dirty="0" smtClean="0"/>
              <a:t>SetIdname</a:t>
            </a:r>
          </a:p>
          <a:p>
            <a:r>
              <a:rPr lang="en-US" altLang="ja-JP" sz="1400" dirty="0" smtClean="0"/>
              <a:t>SetValidation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1835696" y="1484784"/>
            <a:ext cx="15121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/>
              <a:t>getClassname</a:t>
            </a:r>
          </a:p>
          <a:p>
            <a:r>
              <a:rPr lang="en-US" altLang="ja-JP" sz="1400" dirty="0" smtClean="0"/>
              <a:t>getIdname</a:t>
            </a:r>
          </a:p>
          <a:p>
            <a:r>
              <a:rPr lang="en-US" altLang="ja-JP" sz="1400" dirty="0" smtClean="0"/>
              <a:t>getValidation</a:t>
            </a:r>
            <a:endParaRPr lang="ja-JP" altLang="en-US" sz="1400" dirty="0"/>
          </a:p>
        </p:txBody>
      </p:sp>
      <p:sp>
        <p:nvSpPr>
          <p:cNvPr id="36" name="左中かっこ 35"/>
          <p:cNvSpPr/>
          <p:nvPr/>
        </p:nvSpPr>
        <p:spPr>
          <a:xfrm>
            <a:off x="5292080" y="260648"/>
            <a:ext cx="432048" cy="6408712"/>
          </a:xfrm>
          <a:prstGeom prst="leftBrace">
            <a:avLst>
              <a:gd name="adj1" fmla="val 8333"/>
              <a:gd name="adj2" fmla="val 1468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下カーブ矢印 43"/>
          <p:cNvSpPr/>
          <p:nvPr/>
        </p:nvSpPr>
        <p:spPr>
          <a:xfrm>
            <a:off x="251520" y="404664"/>
            <a:ext cx="576064" cy="576064"/>
          </a:xfrm>
          <a:prstGeom prst="curvedDownArrow">
            <a:avLst>
              <a:gd name="adj1" fmla="val 25000"/>
              <a:gd name="adj2" fmla="val 5625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940152" y="5589240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Mediator</a:t>
            </a:r>
          </a:p>
        </p:txBody>
      </p:sp>
      <p:sp>
        <p:nvSpPr>
          <p:cNvPr id="46" name="円/楕円 45"/>
          <p:cNvSpPr/>
          <p:nvPr/>
        </p:nvSpPr>
        <p:spPr>
          <a:xfrm>
            <a:off x="0" y="1412776"/>
            <a:ext cx="1080120" cy="28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Setting</a:t>
            </a:r>
            <a:endParaRPr kumimoji="1" lang="ja-JP" altLang="en-US" sz="1400" dirty="0"/>
          </a:p>
        </p:txBody>
      </p:sp>
      <p:sp>
        <p:nvSpPr>
          <p:cNvPr id="47" name="正方形/長方形 46"/>
          <p:cNvSpPr/>
          <p:nvPr/>
        </p:nvSpPr>
        <p:spPr>
          <a:xfrm>
            <a:off x="107504" y="2924944"/>
            <a:ext cx="5112568" cy="37444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7504" y="2852936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plugin</a:t>
            </a:r>
            <a:endParaRPr kumimoji="1" lang="ja-JP" altLang="en-US" sz="1400" dirty="0"/>
          </a:p>
        </p:txBody>
      </p:sp>
      <p:sp>
        <p:nvSpPr>
          <p:cNvPr id="49" name="正方形/長方形 48"/>
          <p:cNvSpPr/>
          <p:nvPr/>
        </p:nvSpPr>
        <p:spPr>
          <a:xfrm>
            <a:off x="323528" y="3140968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ajax3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323528" y="3789040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jquery.ah-placeholder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23528" y="4725144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exValidation-master 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323528" y="4293096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kanaTextExtension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323528" y="6093296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underscore-min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2771800" y="6021288"/>
            <a:ext cx="22322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cyokodog-jquery.ex-fixed-9a25a98</a:t>
            </a:r>
          </a:p>
        </p:txBody>
      </p:sp>
      <p:sp>
        <p:nvSpPr>
          <p:cNvPr id="60" name="下矢印 59"/>
          <p:cNvSpPr/>
          <p:nvPr/>
        </p:nvSpPr>
        <p:spPr>
          <a:xfrm rot="10800000">
            <a:off x="7668344" y="5373216"/>
            <a:ext cx="360040" cy="14401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下矢印 60"/>
          <p:cNvSpPr/>
          <p:nvPr/>
        </p:nvSpPr>
        <p:spPr>
          <a:xfrm>
            <a:off x="7668344" y="6021288"/>
            <a:ext cx="360040" cy="14401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8028384" y="5301208"/>
            <a:ext cx="583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know</a:t>
            </a:r>
            <a:endParaRPr kumimoji="1" lang="ja-JP" altLang="en-US" sz="14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028384" y="5949280"/>
            <a:ext cx="583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know</a:t>
            </a:r>
            <a:endParaRPr kumimoji="1" lang="ja-JP" altLang="en-US" sz="1400" dirty="0"/>
          </a:p>
        </p:txBody>
      </p:sp>
      <p:sp>
        <p:nvSpPr>
          <p:cNvPr id="67" name="下矢印 66"/>
          <p:cNvSpPr/>
          <p:nvPr/>
        </p:nvSpPr>
        <p:spPr>
          <a:xfrm>
            <a:off x="6156176" y="6021288"/>
            <a:ext cx="360040" cy="14401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下矢印 67"/>
          <p:cNvSpPr/>
          <p:nvPr/>
        </p:nvSpPr>
        <p:spPr>
          <a:xfrm>
            <a:off x="6156176" y="5373216"/>
            <a:ext cx="360040" cy="14401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492116" y="5301208"/>
            <a:ext cx="672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trigger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492116" y="5949280"/>
            <a:ext cx="761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activate</a:t>
            </a:r>
          </a:p>
        </p:txBody>
      </p:sp>
      <p:sp>
        <p:nvSpPr>
          <p:cNvPr id="72" name="左カーブ矢印 71"/>
          <p:cNvSpPr/>
          <p:nvPr/>
        </p:nvSpPr>
        <p:spPr>
          <a:xfrm>
            <a:off x="8532440" y="3717032"/>
            <a:ext cx="360040" cy="864096"/>
          </a:xfrm>
          <a:prstGeom prst="curvedLef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左カーブ矢印 72"/>
          <p:cNvSpPr/>
          <p:nvPr/>
        </p:nvSpPr>
        <p:spPr>
          <a:xfrm>
            <a:off x="8532440" y="3284984"/>
            <a:ext cx="360040" cy="1296144"/>
          </a:xfrm>
          <a:prstGeom prst="curvedLef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4" name="左カーブ矢印 73"/>
          <p:cNvSpPr/>
          <p:nvPr/>
        </p:nvSpPr>
        <p:spPr>
          <a:xfrm>
            <a:off x="8532440" y="2132856"/>
            <a:ext cx="360040" cy="2448272"/>
          </a:xfrm>
          <a:prstGeom prst="curvedLef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右矢印 75"/>
          <p:cNvSpPr/>
          <p:nvPr/>
        </p:nvSpPr>
        <p:spPr>
          <a:xfrm>
            <a:off x="2556941" y="4513005"/>
            <a:ext cx="3381253" cy="140131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円/楕円 56"/>
          <p:cNvSpPr/>
          <p:nvPr/>
        </p:nvSpPr>
        <p:spPr>
          <a:xfrm>
            <a:off x="2411760" y="4221088"/>
            <a:ext cx="1080120" cy="28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Setting</a:t>
            </a:r>
            <a:endParaRPr kumimoji="1" lang="ja-JP" altLang="en-US" sz="1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420725" y="429309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整合性</a:t>
            </a:r>
            <a:endParaRPr kumimoji="1" lang="ja-JP" altLang="en-US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左カーブ矢印 79"/>
          <p:cNvSpPr/>
          <p:nvPr/>
        </p:nvSpPr>
        <p:spPr>
          <a:xfrm rot="10800000">
            <a:off x="5508104" y="2924944"/>
            <a:ext cx="360040" cy="864096"/>
          </a:xfrm>
          <a:prstGeom prst="curvedLef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932040" y="3284984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</a:t>
            </a:r>
            <a:r>
              <a:rPr kumimoji="1" lang="ja-JP" altLang="en-US" sz="1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消去</a:t>
            </a:r>
            <a:endParaRPr kumimoji="1" lang="ja-JP" altLang="en-US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右矢印 81"/>
          <p:cNvSpPr/>
          <p:nvPr/>
        </p:nvSpPr>
        <p:spPr>
          <a:xfrm>
            <a:off x="5076056" y="6309320"/>
            <a:ext cx="792088" cy="216024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右矢印 83"/>
          <p:cNvSpPr/>
          <p:nvPr/>
        </p:nvSpPr>
        <p:spPr>
          <a:xfrm rot="10800000">
            <a:off x="2556941" y="4941168"/>
            <a:ext cx="3381253" cy="140131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4211960" y="42210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整合性</a:t>
            </a:r>
            <a:endParaRPr kumimoji="1" lang="ja-JP" altLang="en-US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419872" y="1844824"/>
            <a:ext cx="2157514" cy="954107"/>
          </a:xfrm>
          <a:prstGeom prst="rect">
            <a:avLst/>
          </a:prstGeom>
          <a:solidFill>
            <a:srgbClr val="FFE5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RealtimeCheck</a:t>
            </a:r>
            <a:r>
              <a:rPr kumimoji="1" lang="ja-JP" altLang="en-US" sz="1400" dirty="0" smtClean="0"/>
              <a:t>で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Blur</a:t>
            </a:r>
            <a:r>
              <a:rPr lang="ja-JP" altLang="en-US" sz="1400" dirty="0" smtClean="0"/>
              <a:t>と</a:t>
            </a:r>
            <a:r>
              <a:rPr lang="en-US" altLang="ja-JP" sz="1400" dirty="0" smtClean="0"/>
              <a:t>Validation</a:t>
            </a:r>
            <a:r>
              <a:rPr lang="ja-JP" altLang="en-US" sz="1400" dirty="0" smtClean="0"/>
              <a:t>を紐付け、</a:t>
            </a:r>
            <a:endParaRPr lang="en-US" altLang="ja-JP" sz="1400" dirty="0" smtClean="0"/>
          </a:p>
          <a:p>
            <a:r>
              <a:rPr kumimoji="1" lang="en-US" altLang="ja-JP" sz="1400" dirty="0" smtClean="0"/>
              <a:t>Validation</a:t>
            </a:r>
            <a:r>
              <a:rPr kumimoji="1" lang="ja-JP" altLang="en-US" sz="1400" dirty="0" smtClean="0"/>
              <a:t>が必要な箇所は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Blur</a:t>
            </a:r>
            <a:r>
              <a:rPr lang="ja-JP" altLang="en-US" sz="1400" dirty="0" smtClean="0"/>
              <a:t>にて処理。</a:t>
            </a:r>
            <a:endParaRPr kumimoji="1" lang="ja-JP" altLang="en-US" sz="1400" dirty="0"/>
          </a:p>
        </p:txBody>
      </p:sp>
      <p:sp>
        <p:nvSpPr>
          <p:cNvPr id="89" name="右矢印 88"/>
          <p:cNvSpPr/>
          <p:nvPr/>
        </p:nvSpPr>
        <p:spPr>
          <a:xfrm rot="9872163">
            <a:off x="2526575" y="2824667"/>
            <a:ext cx="3458622" cy="131702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851920" y="500388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Activate</a:t>
            </a:r>
            <a:endParaRPr kumimoji="1" lang="en-US" altLang="ja-JP" dirty="0" smtClean="0"/>
          </a:p>
        </p:txBody>
      </p:sp>
      <p:sp>
        <p:nvSpPr>
          <p:cNvPr id="64" name="右矢印 63"/>
          <p:cNvSpPr/>
          <p:nvPr/>
        </p:nvSpPr>
        <p:spPr>
          <a:xfrm rot="21429141">
            <a:off x="2557536" y="3867747"/>
            <a:ext cx="3171795" cy="130617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円/楕円 70"/>
          <p:cNvSpPr/>
          <p:nvPr/>
        </p:nvSpPr>
        <p:spPr>
          <a:xfrm>
            <a:off x="3419872" y="1412776"/>
            <a:ext cx="1080120" cy="28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convert</a:t>
            </a:r>
            <a:endParaRPr kumimoji="1" lang="ja-JP" altLang="en-US" sz="1400" dirty="0"/>
          </a:p>
        </p:txBody>
      </p:sp>
      <p:sp>
        <p:nvSpPr>
          <p:cNvPr id="75" name="円/楕円 74"/>
          <p:cNvSpPr/>
          <p:nvPr/>
        </p:nvSpPr>
        <p:spPr>
          <a:xfrm>
            <a:off x="7524328" y="3068960"/>
            <a:ext cx="1080120" cy="28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Setting</a:t>
            </a:r>
            <a:endParaRPr kumimoji="1" lang="ja-JP" altLang="en-US" sz="14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004048" y="6093296"/>
            <a:ext cx="534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forIE</a:t>
            </a:r>
            <a:endParaRPr kumimoji="1" lang="ja-JP" altLang="en-US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スマホ用</a:t>
            </a:r>
            <a:r>
              <a:rPr lang="en-US" altLang="ja-JP" dirty="0"/>
              <a:t>EFO</a:t>
            </a:r>
            <a:r>
              <a:rPr lang="ja-JP" altLang="en-US" dirty="0"/>
              <a:t>　モジュール化</a:t>
            </a:r>
            <a:endParaRPr kumimoji="1" lang="ja-JP" altLang="en-US" dirty="0"/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2013.7.31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角丸四角形吹き出し 103"/>
          <p:cNvSpPr/>
          <p:nvPr/>
        </p:nvSpPr>
        <p:spPr>
          <a:xfrm>
            <a:off x="395536" y="116632"/>
            <a:ext cx="1584176" cy="648072"/>
          </a:xfrm>
          <a:prstGeom prst="wedgeRoundRectCallout">
            <a:avLst>
              <a:gd name="adj1" fmla="val -35622"/>
              <a:gd name="adj2" fmla="val 30999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Placeholder</a:t>
            </a:r>
            <a:r>
              <a:rPr kumimoji="1" lang="ja-JP" altLang="en-US" sz="1100" dirty="0" smtClean="0"/>
              <a:t>や</a:t>
            </a:r>
            <a:r>
              <a:rPr kumimoji="1" lang="en-US" altLang="ja-JP" sz="1100" dirty="0" smtClean="0"/>
              <a:t>type</a:t>
            </a:r>
            <a:r>
              <a:rPr kumimoji="1" lang="ja-JP" altLang="en-US" sz="1100" dirty="0" smtClean="0"/>
              <a:t>属性等も</a:t>
            </a:r>
            <a:r>
              <a:rPr kumimoji="1" lang="en-US" altLang="ja-JP" sz="1100" dirty="0" smtClean="0"/>
              <a:t>item</a:t>
            </a:r>
            <a:r>
              <a:rPr kumimoji="1" lang="ja-JP" altLang="en-US" sz="1100" dirty="0" smtClean="0"/>
              <a:t>単位で考えるため、ここに記載。</a:t>
            </a:r>
            <a:endParaRPr kumimoji="1" lang="ja-JP" altLang="en-US" sz="1100" dirty="0"/>
          </a:p>
        </p:txBody>
      </p:sp>
      <p:sp>
        <p:nvSpPr>
          <p:cNvPr id="97" name="正方形/長方形 96"/>
          <p:cNvSpPr/>
          <p:nvPr/>
        </p:nvSpPr>
        <p:spPr>
          <a:xfrm>
            <a:off x="6300192" y="4293096"/>
            <a:ext cx="2808312" cy="25202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右矢印 87"/>
          <p:cNvSpPr/>
          <p:nvPr/>
        </p:nvSpPr>
        <p:spPr>
          <a:xfrm rot="10800000">
            <a:off x="1691681" y="2305928"/>
            <a:ext cx="1411059" cy="193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7" name="右矢印 86"/>
          <p:cNvSpPr/>
          <p:nvPr/>
        </p:nvSpPr>
        <p:spPr>
          <a:xfrm rot="2570656">
            <a:off x="1230221" y="3172249"/>
            <a:ext cx="1874749" cy="225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131840" y="105273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Convert.js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79512" y="217748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config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6444208" y="1988840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AutoAddress</a:t>
            </a:r>
            <a:endParaRPr lang="en-US" altLang="ja-JP" dirty="0"/>
          </a:p>
        </p:txBody>
      </p:sp>
      <p:sp>
        <p:nvSpPr>
          <p:cNvPr id="12" name="正方形/長方形 11"/>
          <p:cNvSpPr/>
          <p:nvPr/>
        </p:nvSpPr>
        <p:spPr>
          <a:xfrm>
            <a:off x="6444208" y="1124744"/>
            <a:ext cx="2592288" cy="360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/>
              <a:t>FocusEventManager</a:t>
            </a:r>
          </a:p>
          <a:p>
            <a:pPr algn="ctr"/>
            <a:r>
              <a:rPr lang="en-US" altLang="ja-JP" sz="1050" dirty="0" err="1" smtClean="0"/>
              <a:t>css</a:t>
            </a:r>
            <a:r>
              <a:rPr lang="ja-JP" altLang="en-US" sz="1050" dirty="0" smtClean="0"/>
              <a:t>で実装</a:t>
            </a:r>
            <a:endParaRPr lang="en-US" altLang="ja-JP" sz="105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6444208" y="1556792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AutoEmManager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6444208" y="5157192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RemainingItemsManager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107504" y="4005064"/>
            <a:ext cx="187220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ValidateManager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6444208" y="4725144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SubmitCheckManager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6444208" y="2852936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TimerSolutionManager</a:t>
            </a:r>
          </a:p>
        </p:txBody>
      </p:sp>
      <p:sp>
        <p:nvSpPr>
          <p:cNvPr id="25" name="右矢印 24"/>
          <p:cNvSpPr/>
          <p:nvPr/>
        </p:nvSpPr>
        <p:spPr>
          <a:xfrm rot="5400000">
            <a:off x="3707904" y="3212976"/>
            <a:ext cx="100811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923928" y="1700808"/>
            <a:ext cx="692305" cy="461665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New,</a:t>
            </a:r>
          </a:p>
          <a:p>
            <a:r>
              <a:rPr lang="en-US" altLang="ja-JP" sz="1200" dirty="0" smtClean="0"/>
              <a:t>Activate</a:t>
            </a:r>
          </a:p>
        </p:txBody>
      </p:sp>
      <p:sp>
        <p:nvSpPr>
          <p:cNvPr id="36" name="左中かっこ 35"/>
          <p:cNvSpPr/>
          <p:nvPr/>
        </p:nvSpPr>
        <p:spPr>
          <a:xfrm>
            <a:off x="5796136" y="908720"/>
            <a:ext cx="432048" cy="4680520"/>
          </a:xfrm>
          <a:prstGeom prst="leftBrace">
            <a:avLst>
              <a:gd name="adj1" fmla="val 8333"/>
              <a:gd name="adj2" fmla="val 3504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円/楕円 45"/>
          <p:cNvSpPr/>
          <p:nvPr/>
        </p:nvSpPr>
        <p:spPr>
          <a:xfrm>
            <a:off x="0" y="2537520"/>
            <a:ext cx="1080120" cy="28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Setting</a:t>
            </a:r>
            <a:endParaRPr kumimoji="1" lang="ja-JP" altLang="en-US" sz="1400" dirty="0"/>
          </a:p>
        </p:txBody>
      </p:sp>
      <p:sp>
        <p:nvSpPr>
          <p:cNvPr id="47" name="正方形/長方形 46"/>
          <p:cNvSpPr/>
          <p:nvPr/>
        </p:nvSpPr>
        <p:spPr>
          <a:xfrm>
            <a:off x="107504" y="4941168"/>
            <a:ext cx="3096344" cy="172819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7504" y="486916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plugin</a:t>
            </a:r>
            <a:endParaRPr kumimoji="1" lang="ja-JP" altLang="en-US" sz="1400" dirty="0"/>
          </a:p>
        </p:txBody>
      </p:sp>
      <p:sp>
        <p:nvSpPr>
          <p:cNvPr id="49" name="正方形/長方形 48"/>
          <p:cNvSpPr/>
          <p:nvPr/>
        </p:nvSpPr>
        <p:spPr>
          <a:xfrm>
            <a:off x="323528" y="5229200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ajax3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323528" y="5733256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kanaTextExtension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323528" y="6237312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underscore-min</a:t>
            </a:r>
          </a:p>
        </p:txBody>
      </p:sp>
      <p:sp>
        <p:nvSpPr>
          <p:cNvPr id="83" name="正方形/長方形 82"/>
          <p:cNvSpPr/>
          <p:nvPr/>
        </p:nvSpPr>
        <p:spPr>
          <a:xfrm>
            <a:off x="2771800" y="4005064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DataManager</a:t>
            </a: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211960" y="5013176"/>
            <a:ext cx="987771" cy="646331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リアルタイム</a:t>
            </a:r>
            <a:endParaRPr lang="en-US" altLang="ja-JP" sz="1200" dirty="0" smtClean="0"/>
          </a:p>
          <a:p>
            <a:r>
              <a:rPr lang="ja-JP" altLang="en-US" sz="1200" dirty="0"/>
              <a:t>通知</a:t>
            </a:r>
            <a:endParaRPr lang="en-US" altLang="ja-JP" sz="1200" dirty="0"/>
          </a:p>
          <a:p>
            <a:r>
              <a:rPr lang="en-US" altLang="ja-JP" sz="1200" dirty="0" smtClean="0"/>
              <a:t>{Event,Class}</a:t>
            </a:r>
            <a:endParaRPr lang="en-US" altLang="ja-JP" sz="1200" dirty="0"/>
          </a:p>
        </p:txBody>
      </p:sp>
      <p:sp>
        <p:nvSpPr>
          <p:cNvPr id="92" name="円/楕円 91"/>
          <p:cNvSpPr/>
          <p:nvPr/>
        </p:nvSpPr>
        <p:spPr>
          <a:xfrm>
            <a:off x="3995936" y="908720"/>
            <a:ext cx="1080120" cy="28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convert</a:t>
            </a:r>
            <a:endParaRPr kumimoji="1" lang="ja-JP" altLang="en-US" sz="1400" dirty="0"/>
          </a:p>
        </p:txBody>
      </p:sp>
      <p:sp>
        <p:nvSpPr>
          <p:cNvPr id="95" name="正方形/長方形 94"/>
          <p:cNvSpPr/>
          <p:nvPr/>
        </p:nvSpPr>
        <p:spPr>
          <a:xfrm>
            <a:off x="6444208" y="2420888"/>
            <a:ext cx="259228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kanaTextExManager</a:t>
            </a:r>
          </a:p>
        </p:txBody>
      </p:sp>
      <p:sp>
        <p:nvSpPr>
          <p:cNvPr id="98" name="右矢印 97"/>
          <p:cNvSpPr/>
          <p:nvPr/>
        </p:nvSpPr>
        <p:spPr>
          <a:xfrm>
            <a:off x="5004048" y="2348880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5" name="正方形/長方形 104"/>
          <p:cNvSpPr/>
          <p:nvPr/>
        </p:nvSpPr>
        <p:spPr>
          <a:xfrm>
            <a:off x="3131840" y="234888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index.js</a:t>
            </a:r>
          </a:p>
        </p:txBody>
      </p:sp>
      <p:sp>
        <p:nvSpPr>
          <p:cNvPr id="106" name="右矢印 105"/>
          <p:cNvSpPr/>
          <p:nvPr/>
        </p:nvSpPr>
        <p:spPr>
          <a:xfrm rot="5400000">
            <a:off x="3311860" y="1736812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3995936" y="3068960"/>
            <a:ext cx="692305" cy="461665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New,</a:t>
            </a:r>
          </a:p>
          <a:p>
            <a:r>
              <a:rPr lang="en-US" altLang="ja-JP" sz="1200" dirty="0" smtClean="0"/>
              <a:t>Activate</a:t>
            </a:r>
          </a:p>
        </p:txBody>
      </p:sp>
      <p:sp>
        <p:nvSpPr>
          <p:cNvPr id="109" name="正方形/長方形 108"/>
          <p:cNvSpPr/>
          <p:nvPr/>
        </p:nvSpPr>
        <p:spPr>
          <a:xfrm>
            <a:off x="6444208" y="6165304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ItemManager</a:t>
            </a:r>
          </a:p>
        </p:txBody>
      </p:sp>
      <p:sp>
        <p:nvSpPr>
          <p:cNvPr id="110" name="正方形/長方形 109"/>
          <p:cNvSpPr/>
          <p:nvPr/>
        </p:nvSpPr>
        <p:spPr>
          <a:xfrm>
            <a:off x="6444208" y="3284984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ItemsManager</a:t>
            </a:r>
          </a:p>
        </p:txBody>
      </p:sp>
      <p:sp>
        <p:nvSpPr>
          <p:cNvPr id="42" name="右矢印 41"/>
          <p:cNvSpPr/>
          <p:nvPr/>
        </p:nvSpPr>
        <p:spPr>
          <a:xfrm rot="5400000">
            <a:off x="7704348" y="4761148"/>
            <a:ext cx="22322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056159" y="3717032"/>
            <a:ext cx="692305" cy="461665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New,</a:t>
            </a:r>
          </a:p>
          <a:p>
            <a:r>
              <a:rPr lang="en-US" altLang="ja-JP" sz="1200" dirty="0" smtClean="0"/>
              <a:t>Activate</a:t>
            </a:r>
          </a:p>
        </p:txBody>
      </p:sp>
      <p:sp>
        <p:nvSpPr>
          <p:cNvPr id="45" name="角丸四角形吹き出し 44"/>
          <p:cNvSpPr/>
          <p:nvPr/>
        </p:nvSpPr>
        <p:spPr>
          <a:xfrm>
            <a:off x="4283968" y="6209928"/>
            <a:ext cx="1584176" cy="648072"/>
          </a:xfrm>
          <a:prstGeom prst="wedgeRoundRectCallout">
            <a:avLst>
              <a:gd name="adj1" fmla="val 82392"/>
              <a:gd name="adj2" fmla="val -2174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Input</a:t>
            </a:r>
            <a:r>
              <a:rPr kumimoji="1" lang="ja-JP" altLang="en-US" sz="1400" dirty="0" smtClean="0"/>
              <a:t>の数だけ生成</a:t>
            </a:r>
            <a:endParaRPr kumimoji="1" lang="ja-JP" altLang="en-US" sz="1400" dirty="0"/>
          </a:p>
        </p:txBody>
      </p:sp>
      <p:sp>
        <p:nvSpPr>
          <p:cNvPr id="50" name="右矢印 49"/>
          <p:cNvSpPr/>
          <p:nvPr/>
        </p:nvSpPr>
        <p:spPr>
          <a:xfrm rot="13294346">
            <a:off x="4153856" y="5194662"/>
            <a:ext cx="2601524" cy="266664"/>
          </a:xfrm>
          <a:prstGeom prst="rightArrow">
            <a:avLst>
              <a:gd name="adj1" fmla="val 50000"/>
              <a:gd name="adj2" fmla="val 101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932040" y="1844824"/>
            <a:ext cx="692305" cy="461665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New,</a:t>
            </a:r>
          </a:p>
          <a:p>
            <a:r>
              <a:rPr lang="en-US" altLang="ja-JP" sz="1200" dirty="0" smtClean="0"/>
              <a:t>Activate</a:t>
            </a:r>
          </a:p>
        </p:txBody>
      </p:sp>
      <p:cxnSp>
        <p:nvCxnSpPr>
          <p:cNvPr id="55" name="直線矢印コネクタ 54"/>
          <p:cNvCxnSpPr>
            <a:stCxn id="83" idx="3"/>
            <a:endCxn id="12" idx="1"/>
          </p:cNvCxnSpPr>
          <p:nvPr/>
        </p:nvCxnSpPr>
        <p:spPr>
          <a:xfrm flipV="1">
            <a:off x="4716016" y="1304764"/>
            <a:ext cx="1728192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83" idx="3"/>
            <a:endCxn id="13" idx="1"/>
          </p:cNvCxnSpPr>
          <p:nvPr/>
        </p:nvCxnSpPr>
        <p:spPr>
          <a:xfrm flipV="1">
            <a:off x="4716016" y="1736812"/>
            <a:ext cx="1728192" cy="2448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83" idx="3"/>
            <a:endCxn id="11" idx="1"/>
          </p:cNvCxnSpPr>
          <p:nvPr/>
        </p:nvCxnSpPr>
        <p:spPr>
          <a:xfrm flipV="1">
            <a:off x="4716016" y="2168860"/>
            <a:ext cx="1728192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83" idx="3"/>
            <a:endCxn id="16" idx="1"/>
          </p:cNvCxnSpPr>
          <p:nvPr/>
        </p:nvCxnSpPr>
        <p:spPr>
          <a:xfrm>
            <a:off x="4716016" y="4185084"/>
            <a:ext cx="172819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83" idx="3"/>
            <a:endCxn id="95" idx="1"/>
          </p:cNvCxnSpPr>
          <p:nvPr/>
        </p:nvCxnSpPr>
        <p:spPr>
          <a:xfrm flipV="1">
            <a:off x="4716016" y="2600908"/>
            <a:ext cx="1728192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83" idx="3"/>
            <a:endCxn id="19" idx="1"/>
          </p:cNvCxnSpPr>
          <p:nvPr/>
        </p:nvCxnSpPr>
        <p:spPr>
          <a:xfrm flipV="1">
            <a:off x="4716016" y="3032956"/>
            <a:ext cx="172819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83" idx="3"/>
            <a:endCxn id="14" idx="1"/>
          </p:cNvCxnSpPr>
          <p:nvPr/>
        </p:nvCxnSpPr>
        <p:spPr>
          <a:xfrm>
            <a:off x="4716016" y="4185084"/>
            <a:ext cx="172819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83" idx="3"/>
            <a:endCxn id="110" idx="1"/>
          </p:cNvCxnSpPr>
          <p:nvPr/>
        </p:nvCxnSpPr>
        <p:spPr>
          <a:xfrm flipV="1">
            <a:off x="4716016" y="3465004"/>
            <a:ext cx="172819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83" idx="3"/>
            <a:endCxn id="109" idx="1"/>
          </p:cNvCxnSpPr>
          <p:nvPr/>
        </p:nvCxnSpPr>
        <p:spPr>
          <a:xfrm>
            <a:off x="4716016" y="4185084"/>
            <a:ext cx="1728192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83" idx="1"/>
            <a:endCxn id="15" idx="3"/>
          </p:cNvCxnSpPr>
          <p:nvPr/>
        </p:nvCxnSpPr>
        <p:spPr>
          <a:xfrm flipH="1">
            <a:off x="1979712" y="418508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角丸四角形 93"/>
          <p:cNvSpPr/>
          <p:nvPr/>
        </p:nvSpPr>
        <p:spPr>
          <a:xfrm>
            <a:off x="5724128" y="0"/>
            <a:ext cx="3240360" cy="8367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全てが</a:t>
            </a:r>
            <a:r>
              <a:rPr lang="en-US" altLang="ja-JP" dirty="0" smtClean="0"/>
              <a:t>DataManager</a:t>
            </a:r>
            <a:r>
              <a:rPr lang="ja-JP" altLang="en-US" dirty="0" smtClean="0"/>
              <a:t>を知って処理する。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Input</a:t>
            </a:r>
            <a:r>
              <a:rPr lang="ja-JP" altLang="en-US" dirty="0" smtClean="0"/>
              <a:t>単位で表示処理を行う。</a:t>
            </a:r>
            <a:endParaRPr kumimoji="1" lang="ja-JP" altLang="en-US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6300192" y="4365104"/>
            <a:ext cx="1950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Validate</a:t>
            </a:r>
            <a:r>
              <a:rPr lang="ja-JP" altLang="en-US" sz="1400" dirty="0"/>
              <a:t>に依存</a:t>
            </a:r>
            <a:r>
              <a:rPr lang="en-US" altLang="ja-JP" sz="1400" dirty="0"/>
              <a:t>(</a:t>
            </a:r>
            <a:r>
              <a:rPr lang="ja-JP" altLang="en-US" sz="1400" dirty="0"/>
              <a:t>非同期</a:t>
            </a:r>
            <a:r>
              <a:rPr lang="en-US" altLang="ja-JP" sz="1400" dirty="0" smtClean="0"/>
              <a:t>)</a:t>
            </a:r>
            <a:endParaRPr lang="en-US" altLang="ja-JP" sz="1400" dirty="0"/>
          </a:p>
        </p:txBody>
      </p:sp>
      <p:sp>
        <p:nvSpPr>
          <p:cNvPr id="58" name="正方形/長方形 57"/>
          <p:cNvSpPr/>
          <p:nvPr/>
        </p:nvSpPr>
        <p:spPr>
          <a:xfrm>
            <a:off x="1929159" y="2060848"/>
            <a:ext cx="517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New</a:t>
            </a:r>
          </a:p>
        </p:txBody>
      </p:sp>
      <p:sp>
        <p:nvSpPr>
          <p:cNvPr id="63" name="右矢印 62"/>
          <p:cNvSpPr/>
          <p:nvPr/>
        </p:nvSpPr>
        <p:spPr>
          <a:xfrm rot="16200000">
            <a:off x="2987824" y="3212976"/>
            <a:ext cx="100811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203848" y="3068960"/>
            <a:ext cx="460319" cy="276999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data</a:t>
            </a:r>
          </a:p>
        </p:txBody>
      </p:sp>
      <p:sp>
        <p:nvSpPr>
          <p:cNvPr id="66" name="角丸四角形吹き出し 65"/>
          <p:cNvSpPr/>
          <p:nvPr/>
        </p:nvSpPr>
        <p:spPr>
          <a:xfrm>
            <a:off x="2915816" y="548680"/>
            <a:ext cx="720080" cy="216024"/>
          </a:xfrm>
          <a:prstGeom prst="wedgeRoundRectCallout">
            <a:avLst>
              <a:gd name="adj1" fmla="val -6184"/>
              <a:gd name="adj2" fmla="val 8847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ID</a:t>
            </a:r>
            <a:r>
              <a:rPr kumimoji="1" lang="ja-JP" altLang="en-US" sz="1100" dirty="0" smtClean="0"/>
              <a:t>付与</a:t>
            </a:r>
            <a:endParaRPr kumimoji="1" lang="ja-JP" altLang="en-US" sz="11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619672" y="2924944"/>
            <a:ext cx="1049454" cy="461665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SetClassname</a:t>
            </a:r>
            <a:endParaRPr lang="en-US" altLang="ja-JP" sz="1200" dirty="0" smtClean="0"/>
          </a:p>
          <a:p>
            <a:r>
              <a:rPr lang="en-US" altLang="ja-JP" sz="1200" dirty="0" smtClean="0"/>
              <a:t>SetAttrname</a:t>
            </a:r>
            <a:endParaRPr lang="en-US" altLang="ja-JP" sz="1200" dirty="0" smtClean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252525" y="847745"/>
            <a:ext cx="599395" cy="276999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starter</a:t>
            </a:r>
            <a:endParaRPr lang="ja-JP" altLang="en-US" sz="12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516216" y="5733256"/>
            <a:ext cx="2165978" cy="461665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Input</a:t>
            </a:r>
            <a:r>
              <a:rPr lang="ja-JP" altLang="en-US" sz="1200" dirty="0" smtClean="0"/>
              <a:t>へのユーザーアクションと</a:t>
            </a:r>
            <a:endParaRPr lang="en-US" altLang="ja-JP" sz="1200" dirty="0" smtClean="0"/>
          </a:p>
          <a:p>
            <a:r>
              <a:rPr lang="en-US" altLang="ja-JP" sz="1200" dirty="0" smtClean="0"/>
              <a:t>Data</a:t>
            </a:r>
            <a:r>
              <a:rPr lang="ja-JP" altLang="en-US" sz="1200" dirty="0" smtClean="0"/>
              <a:t>からの視覚効果を担当</a:t>
            </a:r>
            <a:endParaRPr lang="en-US" altLang="ja-JP" sz="1200" dirty="0" smtClean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6516216" y="3645024"/>
            <a:ext cx="1231427" cy="276999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ページ反映機能</a:t>
            </a:r>
            <a:endParaRPr lang="en-US" altLang="ja-JP" sz="12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正方形/長方形 96"/>
          <p:cNvSpPr/>
          <p:nvPr/>
        </p:nvSpPr>
        <p:spPr>
          <a:xfrm>
            <a:off x="6300192" y="4293096"/>
            <a:ext cx="2106234" cy="15121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11" name="正方形/長方形 10"/>
          <p:cNvSpPr/>
          <p:nvPr/>
        </p:nvSpPr>
        <p:spPr>
          <a:xfrm>
            <a:off x="6444208" y="1988840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AutoAddress</a:t>
            </a:r>
            <a:endParaRPr lang="en-US" altLang="ja-JP" sz="1100" dirty="0"/>
          </a:p>
        </p:txBody>
      </p:sp>
      <p:sp>
        <p:nvSpPr>
          <p:cNvPr id="12" name="正方形/長方形 11"/>
          <p:cNvSpPr/>
          <p:nvPr/>
        </p:nvSpPr>
        <p:spPr>
          <a:xfrm>
            <a:off x="6444208" y="1124744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FocusEventManager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444208" y="1556792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AutoEmManager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6444208" y="5157192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RemainingItemsManager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107504" y="3861048"/>
            <a:ext cx="14041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ValidateManager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6444208" y="4437112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SubmitCheckManager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6444208" y="2852936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TimerSolutionManager</a:t>
            </a:r>
          </a:p>
        </p:txBody>
      </p:sp>
      <p:sp>
        <p:nvSpPr>
          <p:cNvPr id="83" name="正方形/長方形 82"/>
          <p:cNvSpPr/>
          <p:nvPr/>
        </p:nvSpPr>
        <p:spPr>
          <a:xfrm>
            <a:off x="3059832" y="3573016"/>
            <a:ext cx="145816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DataManager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6444208" y="2420888"/>
            <a:ext cx="1944216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kanaTextExManager</a:t>
            </a:r>
          </a:p>
        </p:txBody>
      </p:sp>
      <p:sp>
        <p:nvSpPr>
          <p:cNvPr id="109" name="正方形/長方形 108"/>
          <p:cNvSpPr/>
          <p:nvPr/>
        </p:nvSpPr>
        <p:spPr>
          <a:xfrm>
            <a:off x="6444208" y="6165304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ItemManager</a:t>
            </a:r>
          </a:p>
        </p:txBody>
      </p:sp>
      <p:sp>
        <p:nvSpPr>
          <p:cNvPr id="110" name="正方形/長方形 109"/>
          <p:cNvSpPr/>
          <p:nvPr/>
        </p:nvSpPr>
        <p:spPr>
          <a:xfrm>
            <a:off x="6444208" y="3284984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MultiItemsManager</a:t>
            </a:r>
            <a:endParaRPr lang="en-US" altLang="ja-JP" sz="1100" dirty="0" smtClean="0"/>
          </a:p>
        </p:txBody>
      </p:sp>
      <p:sp>
        <p:nvSpPr>
          <p:cNvPr id="94" name="角丸四角形 93"/>
          <p:cNvSpPr/>
          <p:nvPr/>
        </p:nvSpPr>
        <p:spPr>
          <a:xfrm>
            <a:off x="179512" y="116632"/>
            <a:ext cx="2430270" cy="50202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Submit</a:t>
            </a:r>
            <a:r>
              <a:rPr kumimoji="1" lang="ja-JP" altLang="en-US" sz="1100" dirty="0" smtClean="0"/>
              <a:t>周りの流れ</a:t>
            </a:r>
            <a:endParaRPr kumimoji="1" lang="en-US" altLang="ja-JP" sz="1100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755576" y="521296"/>
            <a:ext cx="609077" cy="276999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</a:t>
            </a:r>
            <a:endParaRPr lang="ja-JP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547664" y="521296"/>
            <a:ext cx="341760" cy="276999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endParaRPr lang="ja-JP" alt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6" name="直線矢印コネクタ 135"/>
          <p:cNvCxnSpPr>
            <a:stCxn id="109" idx="1"/>
          </p:cNvCxnSpPr>
          <p:nvPr/>
        </p:nvCxnSpPr>
        <p:spPr>
          <a:xfrm flipH="1" flipV="1">
            <a:off x="3995936" y="4437112"/>
            <a:ext cx="2448272" cy="18362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>
            <a:endCxn id="16" idx="1"/>
          </p:cNvCxnSpPr>
          <p:nvPr/>
        </p:nvCxnSpPr>
        <p:spPr>
          <a:xfrm>
            <a:off x="3995936" y="4437112"/>
            <a:ext cx="2448272" cy="2520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直線矢印コネクタ 139"/>
          <p:cNvCxnSpPr>
            <a:stCxn id="16" idx="1"/>
          </p:cNvCxnSpPr>
          <p:nvPr/>
        </p:nvCxnSpPr>
        <p:spPr>
          <a:xfrm flipH="1" flipV="1">
            <a:off x="3779912" y="4221088"/>
            <a:ext cx="2664296" cy="4680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>
            <a:endCxn id="15" idx="3"/>
          </p:cNvCxnSpPr>
          <p:nvPr/>
        </p:nvCxnSpPr>
        <p:spPr>
          <a:xfrm flipH="1" flipV="1">
            <a:off x="1511660" y="4185084"/>
            <a:ext cx="2268252" cy="360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直線矢印コネクタ 143"/>
          <p:cNvCxnSpPr>
            <a:stCxn id="15" idx="3"/>
          </p:cNvCxnSpPr>
          <p:nvPr/>
        </p:nvCxnSpPr>
        <p:spPr>
          <a:xfrm flipV="1">
            <a:off x="1511660" y="3861048"/>
            <a:ext cx="2340260" cy="3240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直線矢印コネクタ 145"/>
          <p:cNvCxnSpPr>
            <a:endCxn id="16" idx="0"/>
          </p:cNvCxnSpPr>
          <p:nvPr/>
        </p:nvCxnSpPr>
        <p:spPr>
          <a:xfrm>
            <a:off x="3851920" y="3861048"/>
            <a:ext cx="3564396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直線矢印コネクタ 149"/>
          <p:cNvCxnSpPr>
            <a:stCxn id="16" idx="0"/>
          </p:cNvCxnSpPr>
          <p:nvPr/>
        </p:nvCxnSpPr>
        <p:spPr>
          <a:xfrm flipH="1" flipV="1">
            <a:off x="4355976" y="3717032"/>
            <a:ext cx="3060340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直線矢印コネクタ 151"/>
          <p:cNvCxnSpPr>
            <a:endCxn id="110" idx="1"/>
          </p:cNvCxnSpPr>
          <p:nvPr/>
        </p:nvCxnSpPr>
        <p:spPr>
          <a:xfrm flipV="1">
            <a:off x="4355976" y="3392996"/>
            <a:ext cx="2088232" cy="3240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正方形/長方形 96"/>
          <p:cNvSpPr/>
          <p:nvPr/>
        </p:nvSpPr>
        <p:spPr>
          <a:xfrm>
            <a:off x="6300192" y="4293096"/>
            <a:ext cx="2106234" cy="15121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11" name="正方形/長方形 10"/>
          <p:cNvSpPr/>
          <p:nvPr/>
        </p:nvSpPr>
        <p:spPr>
          <a:xfrm>
            <a:off x="6444208" y="1988840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AutoAddress</a:t>
            </a:r>
            <a:endParaRPr lang="en-US" altLang="ja-JP" sz="1100" dirty="0"/>
          </a:p>
        </p:txBody>
      </p:sp>
      <p:sp>
        <p:nvSpPr>
          <p:cNvPr id="12" name="正方形/長方形 11"/>
          <p:cNvSpPr/>
          <p:nvPr/>
        </p:nvSpPr>
        <p:spPr>
          <a:xfrm>
            <a:off x="6444208" y="1124744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FocusEventManager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444208" y="1556792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AutoEmManager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6444208" y="5157192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RemainingItemsManager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107504" y="3861048"/>
            <a:ext cx="14041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ValidateManager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6444208" y="4725144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SubmitCheckManager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6444208" y="2852936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TimerSolutionManager</a:t>
            </a:r>
          </a:p>
        </p:txBody>
      </p:sp>
      <p:sp>
        <p:nvSpPr>
          <p:cNvPr id="83" name="正方形/長方形 82"/>
          <p:cNvSpPr/>
          <p:nvPr/>
        </p:nvSpPr>
        <p:spPr>
          <a:xfrm>
            <a:off x="3059832" y="3573016"/>
            <a:ext cx="145816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DataManager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6444208" y="2420888"/>
            <a:ext cx="1944216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kanaTextExManager</a:t>
            </a:r>
          </a:p>
        </p:txBody>
      </p:sp>
      <p:sp>
        <p:nvSpPr>
          <p:cNvPr id="109" name="正方形/長方形 108"/>
          <p:cNvSpPr/>
          <p:nvPr/>
        </p:nvSpPr>
        <p:spPr>
          <a:xfrm>
            <a:off x="6444208" y="6165304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ItemManager</a:t>
            </a:r>
          </a:p>
        </p:txBody>
      </p:sp>
      <p:sp>
        <p:nvSpPr>
          <p:cNvPr id="110" name="正方形/長方形 109"/>
          <p:cNvSpPr/>
          <p:nvPr/>
        </p:nvSpPr>
        <p:spPr>
          <a:xfrm>
            <a:off x="6444208" y="3284984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MultiItemsManager</a:t>
            </a:r>
            <a:endParaRPr lang="en-US" altLang="ja-JP" sz="1100" dirty="0" smtClean="0"/>
          </a:p>
        </p:txBody>
      </p:sp>
      <p:sp>
        <p:nvSpPr>
          <p:cNvPr id="94" name="角丸四角形 93"/>
          <p:cNvSpPr/>
          <p:nvPr/>
        </p:nvSpPr>
        <p:spPr>
          <a:xfrm>
            <a:off x="179512" y="116632"/>
            <a:ext cx="2430270" cy="50202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Validation</a:t>
            </a:r>
            <a:r>
              <a:rPr kumimoji="1" lang="ja-JP" altLang="en-US" sz="1100" dirty="0" smtClean="0"/>
              <a:t>周りの流れ</a:t>
            </a:r>
            <a:endParaRPr kumimoji="1" lang="en-US" altLang="ja-JP" sz="1100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755576" y="521296"/>
            <a:ext cx="609077" cy="276999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</a:t>
            </a:r>
            <a:endParaRPr lang="ja-JP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547664" y="521296"/>
            <a:ext cx="341760" cy="276999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endParaRPr lang="ja-JP" alt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2" name="直線矢印コネクタ 111"/>
          <p:cNvCxnSpPr>
            <a:stCxn id="109" idx="1"/>
          </p:cNvCxnSpPr>
          <p:nvPr/>
        </p:nvCxnSpPr>
        <p:spPr>
          <a:xfrm flipH="1" flipV="1">
            <a:off x="3851920" y="4365104"/>
            <a:ext cx="2592288" cy="19082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>
            <a:endCxn id="15" idx="3"/>
          </p:cNvCxnSpPr>
          <p:nvPr/>
        </p:nvCxnSpPr>
        <p:spPr>
          <a:xfrm flipH="1" flipV="1">
            <a:off x="1511660" y="4185084"/>
            <a:ext cx="2340260" cy="1800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5" idx="3"/>
          </p:cNvCxnSpPr>
          <p:nvPr/>
        </p:nvCxnSpPr>
        <p:spPr>
          <a:xfrm flipV="1">
            <a:off x="1511660" y="3789040"/>
            <a:ext cx="2268252" cy="3960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endCxn id="14" idx="1"/>
          </p:cNvCxnSpPr>
          <p:nvPr/>
        </p:nvCxnSpPr>
        <p:spPr>
          <a:xfrm>
            <a:off x="3779912" y="3789040"/>
            <a:ext cx="2664296" cy="14761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>
            <a:endCxn id="110" idx="1"/>
          </p:cNvCxnSpPr>
          <p:nvPr/>
        </p:nvCxnSpPr>
        <p:spPr>
          <a:xfrm flipV="1">
            <a:off x="3779912" y="3392996"/>
            <a:ext cx="2664296" cy="3960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正方形/長方形 96"/>
          <p:cNvSpPr/>
          <p:nvPr/>
        </p:nvSpPr>
        <p:spPr>
          <a:xfrm>
            <a:off x="6300192" y="4293096"/>
            <a:ext cx="2106234" cy="15121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9" name="正方形/長方形 8"/>
          <p:cNvSpPr/>
          <p:nvPr/>
        </p:nvSpPr>
        <p:spPr>
          <a:xfrm>
            <a:off x="3131840" y="1052736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Convert.js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79512" y="2177480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config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6444208" y="1988840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AutoAddress</a:t>
            </a:r>
            <a:endParaRPr lang="en-US" altLang="ja-JP" sz="1100" dirty="0"/>
          </a:p>
        </p:txBody>
      </p:sp>
      <p:sp>
        <p:nvSpPr>
          <p:cNvPr id="12" name="正方形/長方形 11"/>
          <p:cNvSpPr/>
          <p:nvPr/>
        </p:nvSpPr>
        <p:spPr>
          <a:xfrm>
            <a:off x="6444208" y="1124744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FocusEventManager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444208" y="1556792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AutoEmManager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6444208" y="5157192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RemainingItemsManager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107504" y="4005064"/>
            <a:ext cx="1404156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ValidateManager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6444208" y="4725144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SubmitCheckManager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6444208" y="2852936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TimerSolutionManager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107504" y="4941168"/>
            <a:ext cx="2322258" cy="103691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7504" y="4869161"/>
            <a:ext cx="477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plugin</a:t>
            </a:r>
            <a:endParaRPr kumimoji="1" lang="ja-JP" altLang="en-US" sz="1100" dirty="0"/>
          </a:p>
        </p:txBody>
      </p:sp>
      <p:sp>
        <p:nvSpPr>
          <p:cNvPr id="49" name="正方形/長方形 48"/>
          <p:cNvSpPr/>
          <p:nvPr/>
        </p:nvSpPr>
        <p:spPr>
          <a:xfrm>
            <a:off x="323528" y="5229200"/>
            <a:ext cx="167418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ajax3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323528" y="5733256"/>
            <a:ext cx="167418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kanaTextExtension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323528" y="6237312"/>
            <a:ext cx="167418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underscore-min</a:t>
            </a:r>
          </a:p>
        </p:txBody>
      </p:sp>
      <p:sp>
        <p:nvSpPr>
          <p:cNvPr id="83" name="正方形/長方形 82"/>
          <p:cNvSpPr/>
          <p:nvPr/>
        </p:nvSpPr>
        <p:spPr>
          <a:xfrm>
            <a:off x="3059832" y="3573016"/>
            <a:ext cx="145816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DataManager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6444208" y="2420888"/>
            <a:ext cx="1944216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kanaTextExManager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3131840" y="2348880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index.js</a:t>
            </a:r>
          </a:p>
        </p:txBody>
      </p:sp>
      <p:sp>
        <p:nvSpPr>
          <p:cNvPr id="109" name="正方形/長方形 108"/>
          <p:cNvSpPr/>
          <p:nvPr/>
        </p:nvSpPr>
        <p:spPr>
          <a:xfrm>
            <a:off x="6444208" y="6165304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ItemManager</a:t>
            </a:r>
          </a:p>
        </p:txBody>
      </p:sp>
      <p:sp>
        <p:nvSpPr>
          <p:cNvPr id="110" name="正方形/長方形 109"/>
          <p:cNvSpPr/>
          <p:nvPr/>
        </p:nvSpPr>
        <p:spPr>
          <a:xfrm>
            <a:off x="6444208" y="3284984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ItemsManager</a:t>
            </a:r>
          </a:p>
        </p:txBody>
      </p:sp>
      <p:sp>
        <p:nvSpPr>
          <p:cNvPr id="94" name="角丸四角形 93"/>
          <p:cNvSpPr/>
          <p:nvPr/>
        </p:nvSpPr>
        <p:spPr>
          <a:xfrm>
            <a:off x="179512" y="116632"/>
            <a:ext cx="2430270" cy="50202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関数関係図</a:t>
            </a:r>
            <a:endParaRPr kumimoji="1" lang="en-US" altLang="ja-JP" sz="1100" dirty="0" smtClean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059832" y="3933056"/>
            <a:ext cx="1468672" cy="646331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onCompSetIniClass</a:t>
            </a:r>
            <a:endParaRPr lang="en-US" altLang="ja-JP" sz="1200" b="1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onCompSetIniName</a:t>
            </a:r>
          </a:p>
          <a:p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onUser+XXX+Action</a:t>
            </a:r>
            <a:endParaRPr lang="ja-JP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131840" y="2636912"/>
            <a:ext cx="1419748" cy="461665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onCompSetIniClass</a:t>
            </a:r>
          </a:p>
          <a:p>
            <a:r>
              <a:rPr lang="en-US" altLang="ja-JP" sz="12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onCompSetIniName</a:t>
            </a:r>
            <a:endParaRPr lang="en-US" altLang="ja-JP" sz="1200" i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755576" y="521296"/>
            <a:ext cx="609077" cy="276999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</a:t>
            </a:r>
            <a:endParaRPr lang="ja-JP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547664" y="521296"/>
            <a:ext cx="341760" cy="276999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endParaRPr lang="ja-JP" alt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6660232" y="3501008"/>
            <a:ext cx="1475340" cy="461665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onUser+XXX+Action</a:t>
            </a:r>
            <a:endParaRPr lang="en-US" altLang="ja-JP" sz="1200" i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2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onReceiveFormEvent</a:t>
            </a:r>
            <a:endParaRPr lang="ja-JP" alt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444208" y="6453336"/>
            <a:ext cx="2021451" cy="276999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focus,blur,change,click,,keyup</a:t>
            </a:r>
            <a:endParaRPr lang="ja-JP" alt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7504" y="2420888"/>
            <a:ext cx="1419748" cy="461665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i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onSet</a:t>
            </a:r>
            <a:endParaRPr lang="en-US" altLang="ja-JP" sz="1200" i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2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onCompSetIniName</a:t>
            </a:r>
            <a:endParaRPr lang="en-US" altLang="ja-JP" sz="1200" i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角丸四角形吹き出し 103"/>
          <p:cNvSpPr/>
          <p:nvPr/>
        </p:nvSpPr>
        <p:spPr>
          <a:xfrm>
            <a:off x="395536" y="116632"/>
            <a:ext cx="1584176" cy="648072"/>
          </a:xfrm>
          <a:prstGeom prst="wedgeRoundRectCallout">
            <a:avLst>
              <a:gd name="adj1" fmla="val -35622"/>
              <a:gd name="adj2" fmla="val 30999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Placeholder</a:t>
            </a:r>
            <a:r>
              <a:rPr kumimoji="1" lang="ja-JP" altLang="en-US" sz="1100" dirty="0" smtClean="0"/>
              <a:t>や</a:t>
            </a:r>
            <a:r>
              <a:rPr kumimoji="1" lang="en-US" altLang="ja-JP" sz="1100" dirty="0" smtClean="0"/>
              <a:t>type</a:t>
            </a:r>
            <a:r>
              <a:rPr kumimoji="1" lang="ja-JP" altLang="en-US" sz="1100" dirty="0" smtClean="0"/>
              <a:t>属性等も</a:t>
            </a:r>
            <a:r>
              <a:rPr kumimoji="1" lang="en-US" altLang="ja-JP" sz="1100" dirty="0" smtClean="0"/>
              <a:t>item</a:t>
            </a:r>
            <a:r>
              <a:rPr kumimoji="1" lang="ja-JP" altLang="en-US" sz="1100" dirty="0" smtClean="0"/>
              <a:t>単位で考えるため、ここに記載。</a:t>
            </a:r>
            <a:endParaRPr kumimoji="1" lang="ja-JP" altLang="en-US" sz="1100" dirty="0"/>
          </a:p>
        </p:txBody>
      </p:sp>
      <p:sp>
        <p:nvSpPr>
          <p:cNvPr id="97" name="正方形/長方形 96"/>
          <p:cNvSpPr/>
          <p:nvPr/>
        </p:nvSpPr>
        <p:spPr>
          <a:xfrm>
            <a:off x="6300192" y="4293096"/>
            <a:ext cx="2808312" cy="25202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右矢印 87"/>
          <p:cNvSpPr/>
          <p:nvPr/>
        </p:nvSpPr>
        <p:spPr>
          <a:xfrm rot="10800000">
            <a:off x="1691681" y="2305928"/>
            <a:ext cx="1411059" cy="193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7" name="右矢印 86"/>
          <p:cNvSpPr/>
          <p:nvPr/>
        </p:nvSpPr>
        <p:spPr>
          <a:xfrm rot="2570656">
            <a:off x="1230221" y="3172249"/>
            <a:ext cx="1874749" cy="225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131840" y="105273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Convert.js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79512" y="217748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config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6444208" y="1988840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AutoAddress</a:t>
            </a:r>
            <a:endParaRPr lang="en-US" altLang="ja-JP" dirty="0"/>
          </a:p>
        </p:txBody>
      </p:sp>
      <p:sp>
        <p:nvSpPr>
          <p:cNvPr id="12" name="正方形/長方形 11"/>
          <p:cNvSpPr/>
          <p:nvPr/>
        </p:nvSpPr>
        <p:spPr>
          <a:xfrm>
            <a:off x="6444208" y="1124744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FocusEventManager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444208" y="1556792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AutoEmManager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6444208" y="5157192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RemainingItemsManager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107504" y="4005064"/>
            <a:ext cx="187220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ValidateManager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6444208" y="4725144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SubmitCheckManager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6444208" y="2852936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TimerSolutionManager</a:t>
            </a:r>
          </a:p>
        </p:txBody>
      </p:sp>
      <p:sp>
        <p:nvSpPr>
          <p:cNvPr id="25" name="右矢印 24"/>
          <p:cNvSpPr/>
          <p:nvPr/>
        </p:nvSpPr>
        <p:spPr>
          <a:xfrm rot="5400000">
            <a:off x="3707904" y="3212976"/>
            <a:ext cx="100811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923928" y="1700808"/>
            <a:ext cx="692305" cy="461665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New,</a:t>
            </a:r>
          </a:p>
          <a:p>
            <a:r>
              <a:rPr lang="en-US" altLang="ja-JP" sz="1200" dirty="0" smtClean="0"/>
              <a:t>Activate</a:t>
            </a:r>
          </a:p>
        </p:txBody>
      </p:sp>
      <p:sp>
        <p:nvSpPr>
          <p:cNvPr id="36" name="左中かっこ 35"/>
          <p:cNvSpPr/>
          <p:nvPr/>
        </p:nvSpPr>
        <p:spPr>
          <a:xfrm>
            <a:off x="5796136" y="908720"/>
            <a:ext cx="432048" cy="4680520"/>
          </a:xfrm>
          <a:prstGeom prst="leftBrace">
            <a:avLst>
              <a:gd name="adj1" fmla="val 8333"/>
              <a:gd name="adj2" fmla="val 3504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円/楕円 45"/>
          <p:cNvSpPr/>
          <p:nvPr/>
        </p:nvSpPr>
        <p:spPr>
          <a:xfrm>
            <a:off x="0" y="2537520"/>
            <a:ext cx="1080120" cy="28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Setting</a:t>
            </a:r>
            <a:endParaRPr kumimoji="1" lang="ja-JP" altLang="en-US" sz="1400" dirty="0"/>
          </a:p>
        </p:txBody>
      </p:sp>
      <p:sp>
        <p:nvSpPr>
          <p:cNvPr id="47" name="正方形/長方形 46"/>
          <p:cNvSpPr/>
          <p:nvPr/>
        </p:nvSpPr>
        <p:spPr>
          <a:xfrm>
            <a:off x="107504" y="4941168"/>
            <a:ext cx="3096344" cy="172819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7504" y="486916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plugin</a:t>
            </a:r>
            <a:endParaRPr kumimoji="1" lang="ja-JP" altLang="en-US" sz="1400" dirty="0"/>
          </a:p>
        </p:txBody>
      </p:sp>
      <p:sp>
        <p:nvSpPr>
          <p:cNvPr id="49" name="正方形/長方形 48"/>
          <p:cNvSpPr/>
          <p:nvPr/>
        </p:nvSpPr>
        <p:spPr>
          <a:xfrm>
            <a:off x="323528" y="5229200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ajax3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323528" y="5733256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kanaTextExtension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323528" y="6237312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underscore-min</a:t>
            </a:r>
          </a:p>
        </p:txBody>
      </p:sp>
      <p:sp>
        <p:nvSpPr>
          <p:cNvPr id="83" name="正方形/長方形 82"/>
          <p:cNvSpPr/>
          <p:nvPr/>
        </p:nvSpPr>
        <p:spPr>
          <a:xfrm>
            <a:off x="2771800" y="4005064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DataManager</a:t>
            </a: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211960" y="5013176"/>
            <a:ext cx="987771" cy="646331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リアルタイム</a:t>
            </a:r>
            <a:endParaRPr lang="en-US" altLang="ja-JP" sz="1200" dirty="0" smtClean="0"/>
          </a:p>
          <a:p>
            <a:r>
              <a:rPr lang="ja-JP" altLang="en-US" sz="1200" dirty="0"/>
              <a:t>通知</a:t>
            </a:r>
            <a:endParaRPr lang="en-US" altLang="ja-JP" sz="1200" dirty="0"/>
          </a:p>
          <a:p>
            <a:r>
              <a:rPr lang="en-US" altLang="ja-JP" sz="1200" dirty="0" smtClean="0"/>
              <a:t>{Event,Class}</a:t>
            </a:r>
            <a:endParaRPr lang="en-US" altLang="ja-JP" sz="1200" dirty="0"/>
          </a:p>
        </p:txBody>
      </p:sp>
      <p:sp>
        <p:nvSpPr>
          <p:cNvPr id="92" name="円/楕円 91"/>
          <p:cNvSpPr/>
          <p:nvPr/>
        </p:nvSpPr>
        <p:spPr>
          <a:xfrm>
            <a:off x="3995936" y="908720"/>
            <a:ext cx="1080120" cy="28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convert</a:t>
            </a:r>
            <a:endParaRPr kumimoji="1" lang="ja-JP" altLang="en-US" sz="1400" dirty="0"/>
          </a:p>
        </p:txBody>
      </p:sp>
      <p:sp>
        <p:nvSpPr>
          <p:cNvPr id="95" name="正方形/長方形 94"/>
          <p:cNvSpPr/>
          <p:nvPr/>
        </p:nvSpPr>
        <p:spPr>
          <a:xfrm>
            <a:off x="6444208" y="2420888"/>
            <a:ext cx="259228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kanaTextExManager</a:t>
            </a:r>
          </a:p>
        </p:txBody>
      </p:sp>
      <p:sp>
        <p:nvSpPr>
          <p:cNvPr id="98" name="右矢印 97"/>
          <p:cNvSpPr/>
          <p:nvPr/>
        </p:nvSpPr>
        <p:spPr>
          <a:xfrm>
            <a:off x="5004048" y="2348880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5" name="正方形/長方形 104"/>
          <p:cNvSpPr/>
          <p:nvPr/>
        </p:nvSpPr>
        <p:spPr>
          <a:xfrm>
            <a:off x="3131840" y="234888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index.js</a:t>
            </a:r>
          </a:p>
        </p:txBody>
      </p:sp>
      <p:sp>
        <p:nvSpPr>
          <p:cNvPr id="106" name="右矢印 105"/>
          <p:cNvSpPr/>
          <p:nvPr/>
        </p:nvSpPr>
        <p:spPr>
          <a:xfrm rot="5400000">
            <a:off x="3311860" y="1736812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3995936" y="3068960"/>
            <a:ext cx="692305" cy="461665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New,</a:t>
            </a:r>
          </a:p>
          <a:p>
            <a:r>
              <a:rPr lang="en-US" altLang="ja-JP" sz="1200" dirty="0" smtClean="0"/>
              <a:t>Activate</a:t>
            </a:r>
          </a:p>
        </p:txBody>
      </p:sp>
      <p:sp>
        <p:nvSpPr>
          <p:cNvPr id="109" name="正方形/長方形 108"/>
          <p:cNvSpPr/>
          <p:nvPr/>
        </p:nvSpPr>
        <p:spPr>
          <a:xfrm>
            <a:off x="6444208" y="6165304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ItemManager</a:t>
            </a:r>
          </a:p>
        </p:txBody>
      </p:sp>
      <p:sp>
        <p:nvSpPr>
          <p:cNvPr id="110" name="正方形/長方形 109"/>
          <p:cNvSpPr/>
          <p:nvPr/>
        </p:nvSpPr>
        <p:spPr>
          <a:xfrm>
            <a:off x="6444208" y="3284984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ItemsManager</a:t>
            </a:r>
          </a:p>
        </p:txBody>
      </p:sp>
      <p:sp>
        <p:nvSpPr>
          <p:cNvPr id="42" name="右矢印 41"/>
          <p:cNvSpPr/>
          <p:nvPr/>
        </p:nvSpPr>
        <p:spPr>
          <a:xfrm rot="5400000">
            <a:off x="7704348" y="4761148"/>
            <a:ext cx="22322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056159" y="3717032"/>
            <a:ext cx="692305" cy="461665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New,</a:t>
            </a:r>
          </a:p>
          <a:p>
            <a:r>
              <a:rPr lang="en-US" altLang="ja-JP" sz="1200" dirty="0" smtClean="0"/>
              <a:t>Activate</a:t>
            </a:r>
          </a:p>
        </p:txBody>
      </p:sp>
      <p:sp>
        <p:nvSpPr>
          <p:cNvPr id="45" name="角丸四角形吹き出し 44"/>
          <p:cNvSpPr/>
          <p:nvPr/>
        </p:nvSpPr>
        <p:spPr>
          <a:xfrm>
            <a:off x="4283968" y="6209928"/>
            <a:ext cx="1584176" cy="648072"/>
          </a:xfrm>
          <a:prstGeom prst="wedgeRoundRectCallout">
            <a:avLst>
              <a:gd name="adj1" fmla="val 82392"/>
              <a:gd name="adj2" fmla="val -2174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Input</a:t>
            </a:r>
            <a:r>
              <a:rPr kumimoji="1" lang="ja-JP" altLang="en-US" sz="1400" dirty="0" smtClean="0"/>
              <a:t>の数だけ生成</a:t>
            </a:r>
            <a:endParaRPr kumimoji="1" lang="ja-JP" altLang="en-US" sz="1400" dirty="0"/>
          </a:p>
        </p:txBody>
      </p:sp>
      <p:sp>
        <p:nvSpPr>
          <p:cNvPr id="50" name="右矢印 49"/>
          <p:cNvSpPr/>
          <p:nvPr/>
        </p:nvSpPr>
        <p:spPr>
          <a:xfrm rot="13294346">
            <a:off x="4153856" y="5194662"/>
            <a:ext cx="2601524" cy="266664"/>
          </a:xfrm>
          <a:prstGeom prst="rightArrow">
            <a:avLst>
              <a:gd name="adj1" fmla="val 50000"/>
              <a:gd name="adj2" fmla="val 101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932040" y="1844824"/>
            <a:ext cx="692305" cy="461665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New,</a:t>
            </a:r>
          </a:p>
          <a:p>
            <a:r>
              <a:rPr lang="en-US" altLang="ja-JP" sz="1200" dirty="0" smtClean="0"/>
              <a:t>Activate</a:t>
            </a:r>
          </a:p>
        </p:txBody>
      </p:sp>
      <p:cxnSp>
        <p:nvCxnSpPr>
          <p:cNvPr id="55" name="直線矢印コネクタ 54"/>
          <p:cNvCxnSpPr>
            <a:stCxn id="83" idx="3"/>
            <a:endCxn id="12" idx="1"/>
          </p:cNvCxnSpPr>
          <p:nvPr/>
        </p:nvCxnSpPr>
        <p:spPr>
          <a:xfrm flipV="1">
            <a:off x="4716016" y="1304764"/>
            <a:ext cx="1728192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83" idx="3"/>
            <a:endCxn id="13" idx="1"/>
          </p:cNvCxnSpPr>
          <p:nvPr/>
        </p:nvCxnSpPr>
        <p:spPr>
          <a:xfrm flipV="1">
            <a:off x="4716016" y="1736812"/>
            <a:ext cx="1728192" cy="2448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83" idx="3"/>
            <a:endCxn id="11" idx="1"/>
          </p:cNvCxnSpPr>
          <p:nvPr/>
        </p:nvCxnSpPr>
        <p:spPr>
          <a:xfrm flipV="1">
            <a:off x="4716016" y="2168860"/>
            <a:ext cx="1728192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83" idx="3"/>
            <a:endCxn id="16" idx="1"/>
          </p:cNvCxnSpPr>
          <p:nvPr/>
        </p:nvCxnSpPr>
        <p:spPr>
          <a:xfrm>
            <a:off x="4716016" y="4185084"/>
            <a:ext cx="172819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83" idx="3"/>
            <a:endCxn id="95" idx="1"/>
          </p:cNvCxnSpPr>
          <p:nvPr/>
        </p:nvCxnSpPr>
        <p:spPr>
          <a:xfrm flipV="1">
            <a:off x="4716016" y="2600908"/>
            <a:ext cx="1728192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83" idx="3"/>
            <a:endCxn id="19" idx="1"/>
          </p:cNvCxnSpPr>
          <p:nvPr/>
        </p:nvCxnSpPr>
        <p:spPr>
          <a:xfrm flipV="1">
            <a:off x="4716016" y="3032956"/>
            <a:ext cx="172819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83" idx="3"/>
            <a:endCxn id="14" idx="1"/>
          </p:cNvCxnSpPr>
          <p:nvPr/>
        </p:nvCxnSpPr>
        <p:spPr>
          <a:xfrm>
            <a:off x="4716016" y="4185084"/>
            <a:ext cx="172819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83" idx="3"/>
            <a:endCxn id="110" idx="1"/>
          </p:cNvCxnSpPr>
          <p:nvPr/>
        </p:nvCxnSpPr>
        <p:spPr>
          <a:xfrm flipV="1">
            <a:off x="4716016" y="3465004"/>
            <a:ext cx="172819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83" idx="3"/>
            <a:endCxn id="109" idx="1"/>
          </p:cNvCxnSpPr>
          <p:nvPr/>
        </p:nvCxnSpPr>
        <p:spPr>
          <a:xfrm>
            <a:off x="4716016" y="4185084"/>
            <a:ext cx="1728192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83" idx="1"/>
            <a:endCxn id="15" idx="3"/>
          </p:cNvCxnSpPr>
          <p:nvPr/>
        </p:nvCxnSpPr>
        <p:spPr>
          <a:xfrm flipH="1">
            <a:off x="1979712" y="418508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角丸四角形 93"/>
          <p:cNvSpPr/>
          <p:nvPr/>
        </p:nvSpPr>
        <p:spPr>
          <a:xfrm>
            <a:off x="5724128" y="0"/>
            <a:ext cx="3240360" cy="8367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メディエーター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パターン</a:t>
            </a:r>
            <a:endParaRPr kumimoji="1" lang="ja-JP" altLang="en-US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6300192" y="4365104"/>
            <a:ext cx="1950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Validate</a:t>
            </a:r>
            <a:r>
              <a:rPr lang="ja-JP" altLang="en-US" sz="1400" dirty="0"/>
              <a:t>に依存</a:t>
            </a:r>
            <a:r>
              <a:rPr lang="en-US" altLang="ja-JP" sz="1400" dirty="0"/>
              <a:t>(</a:t>
            </a:r>
            <a:r>
              <a:rPr lang="ja-JP" altLang="en-US" sz="1400" dirty="0"/>
              <a:t>非同期</a:t>
            </a:r>
            <a:r>
              <a:rPr lang="en-US" altLang="ja-JP" sz="1400" dirty="0" smtClean="0"/>
              <a:t>)</a:t>
            </a:r>
            <a:endParaRPr lang="en-US" altLang="ja-JP" sz="1400" dirty="0"/>
          </a:p>
        </p:txBody>
      </p:sp>
      <p:sp>
        <p:nvSpPr>
          <p:cNvPr id="58" name="正方形/長方形 57"/>
          <p:cNvSpPr/>
          <p:nvPr/>
        </p:nvSpPr>
        <p:spPr>
          <a:xfrm>
            <a:off x="1929159" y="2060848"/>
            <a:ext cx="517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New</a:t>
            </a:r>
          </a:p>
        </p:txBody>
      </p:sp>
      <p:sp>
        <p:nvSpPr>
          <p:cNvPr id="63" name="右矢印 62"/>
          <p:cNvSpPr/>
          <p:nvPr/>
        </p:nvSpPr>
        <p:spPr>
          <a:xfrm rot="16200000">
            <a:off x="2987824" y="3212976"/>
            <a:ext cx="100811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203848" y="3068960"/>
            <a:ext cx="460319" cy="276999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data</a:t>
            </a:r>
          </a:p>
        </p:txBody>
      </p:sp>
      <p:sp>
        <p:nvSpPr>
          <p:cNvPr id="66" name="角丸四角形吹き出し 65"/>
          <p:cNvSpPr/>
          <p:nvPr/>
        </p:nvSpPr>
        <p:spPr>
          <a:xfrm>
            <a:off x="2915816" y="548680"/>
            <a:ext cx="720080" cy="216024"/>
          </a:xfrm>
          <a:prstGeom prst="wedgeRoundRectCallout">
            <a:avLst>
              <a:gd name="adj1" fmla="val -6184"/>
              <a:gd name="adj2" fmla="val 8847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ID</a:t>
            </a:r>
            <a:r>
              <a:rPr kumimoji="1" lang="ja-JP" altLang="en-US" sz="1100" dirty="0" smtClean="0"/>
              <a:t>付与</a:t>
            </a:r>
            <a:endParaRPr kumimoji="1" lang="ja-JP" altLang="en-US" sz="11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619672" y="2924944"/>
            <a:ext cx="1049454" cy="461665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SetClassname</a:t>
            </a:r>
            <a:endParaRPr lang="en-US" altLang="ja-JP" sz="1200" dirty="0" smtClean="0"/>
          </a:p>
          <a:p>
            <a:r>
              <a:rPr lang="en-US" altLang="ja-JP" sz="1200" dirty="0" smtClean="0"/>
              <a:t>SetAttrname</a:t>
            </a:r>
            <a:endParaRPr lang="en-US" altLang="ja-JP" sz="1200" dirty="0" smtClean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252525" y="847745"/>
            <a:ext cx="599395" cy="276999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starter</a:t>
            </a:r>
            <a:endParaRPr lang="ja-JP" altLang="en-US" sz="12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516216" y="5733256"/>
            <a:ext cx="2165978" cy="461665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Input</a:t>
            </a:r>
            <a:r>
              <a:rPr lang="ja-JP" altLang="en-US" sz="1200" dirty="0" smtClean="0"/>
              <a:t>へのユーザーアクションと</a:t>
            </a:r>
            <a:endParaRPr lang="en-US" altLang="ja-JP" sz="1200" dirty="0" smtClean="0"/>
          </a:p>
          <a:p>
            <a:r>
              <a:rPr lang="en-US" altLang="ja-JP" sz="1200" dirty="0" smtClean="0"/>
              <a:t>Data</a:t>
            </a:r>
            <a:r>
              <a:rPr lang="ja-JP" altLang="en-US" sz="1200" dirty="0" smtClean="0"/>
              <a:t>からの視覚効果を担当</a:t>
            </a:r>
            <a:endParaRPr lang="en-US" altLang="ja-JP" sz="1200" dirty="0" smtClean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6516216" y="3645024"/>
            <a:ext cx="1231427" cy="276999"/>
          </a:xfrm>
          <a:prstGeom prst="rect">
            <a:avLst/>
          </a:prstGeom>
          <a:solidFill>
            <a:srgbClr val="FFE5FF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ページ反映機能</a:t>
            </a:r>
            <a:endParaRPr lang="en-US" altLang="ja-JP" sz="12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メディエータとデータマネージャ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メディエータだと、各機能に</a:t>
            </a:r>
            <a:r>
              <a:rPr kumimoji="1" lang="en-US" altLang="ja-JP" dirty="0" smtClean="0"/>
              <a:t>if</a:t>
            </a:r>
            <a:r>
              <a:rPr kumimoji="1" lang="ja-JP" altLang="en-US" dirty="0" smtClean="0"/>
              <a:t>をつける必要がない。ダイレクトな指定で処理を減らせる。</a:t>
            </a:r>
            <a:endParaRPr lang="en-US" altLang="ja-JP" dirty="0" smtClean="0"/>
          </a:p>
          <a:p>
            <a:r>
              <a:rPr lang="ja-JP" altLang="en-US" dirty="0" smtClean="0"/>
              <a:t>ただ、メディエータが膨らむ。</a:t>
            </a:r>
            <a:endParaRPr lang="en-US" altLang="ja-JP" dirty="0" smtClean="0"/>
          </a:p>
          <a:p>
            <a:r>
              <a:rPr lang="ja-JP" altLang="en-US" dirty="0" smtClean="0"/>
              <a:t>データマネージャは各機能が処理してあげる必要がある。</a:t>
            </a:r>
            <a:endParaRPr lang="en-US" altLang="ja-JP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6488</TotalTime>
  <Words>532</Words>
  <Application>Microsoft Office PowerPoint</Application>
  <PresentationFormat>画面に合わせる (4:3)</PresentationFormat>
  <Paragraphs>298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テーマ</vt:lpstr>
      <vt:lpstr>PC用EFO　モジュール化</vt:lpstr>
      <vt:lpstr>スライド 2</vt:lpstr>
      <vt:lpstr>スマホ用EFO　モジュール化</vt:lpstr>
      <vt:lpstr>スライド 4</vt:lpstr>
      <vt:lpstr>スライド 5</vt:lpstr>
      <vt:lpstr>スライド 6</vt:lpstr>
      <vt:lpstr>スライド 7</vt:lpstr>
      <vt:lpstr>スライド 8</vt:lpstr>
      <vt:lpstr>メディエータとデータマネージャ </vt:lpstr>
      <vt:lpstr>スライド 10</vt:lpstr>
      <vt:lpstr>スマホ用EFO　モジュール化</vt:lpstr>
      <vt:lpstr>スライド 12</vt:lpstr>
    </vt:vector>
  </TitlesOfParts>
  <Company>野村不動産株式会社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taku-sato</dc:creator>
  <cp:lastModifiedBy>taku-sato</cp:lastModifiedBy>
  <cp:revision>193</cp:revision>
  <dcterms:created xsi:type="dcterms:W3CDTF">2013-07-31T02:36:40Z</dcterms:created>
  <dcterms:modified xsi:type="dcterms:W3CDTF">2013-08-09T02:05:37Z</dcterms:modified>
</cp:coreProperties>
</file>