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41"/>
  </p:notesMasterIdLst>
  <p:sldIdLst>
    <p:sldId id="256" r:id="rId2"/>
    <p:sldId id="258" r:id="rId3"/>
    <p:sldId id="264" r:id="rId4"/>
    <p:sldId id="259" r:id="rId5"/>
    <p:sldId id="260" r:id="rId6"/>
    <p:sldId id="295" r:id="rId7"/>
    <p:sldId id="265" r:id="rId8"/>
    <p:sldId id="270" r:id="rId9"/>
    <p:sldId id="266" r:id="rId10"/>
    <p:sldId id="267" r:id="rId11"/>
    <p:sldId id="268" r:id="rId12"/>
    <p:sldId id="262" r:id="rId13"/>
    <p:sldId id="274" r:id="rId14"/>
    <p:sldId id="263" r:id="rId15"/>
    <p:sldId id="275" r:id="rId16"/>
    <p:sldId id="278" r:id="rId17"/>
    <p:sldId id="276" r:id="rId18"/>
    <p:sldId id="279" r:id="rId19"/>
    <p:sldId id="281" r:id="rId20"/>
    <p:sldId id="282" r:id="rId21"/>
    <p:sldId id="287" r:id="rId22"/>
    <p:sldId id="290" r:id="rId23"/>
    <p:sldId id="288" r:id="rId24"/>
    <p:sldId id="284" r:id="rId25"/>
    <p:sldId id="289" r:id="rId26"/>
    <p:sldId id="291" r:id="rId27"/>
    <p:sldId id="286" r:id="rId28"/>
    <p:sldId id="292" r:id="rId29"/>
    <p:sldId id="296" r:id="rId30"/>
    <p:sldId id="305" r:id="rId31"/>
    <p:sldId id="297" r:id="rId32"/>
    <p:sldId id="298" r:id="rId33"/>
    <p:sldId id="299" r:id="rId34"/>
    <p:sldId id="300" r:id="rId35"/>
    <p:sldId id="301" r:id="rId36"/>
    <p:sldId id="304" r:id="rId37"/>
    <p:sldId id="303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ADCEDC"/>
    <a:srgbClr val="006E00"/>
    <a:srgbClr val="CEECC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562777-192F-4864-B47E-9B9F1F758B6E}" type="doc">
      <dgm:prSet loTypeId="urn:microsoft.com/office/officeart/2005/8/layout/vList6" loCatId="process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57A4D327-6AAE-4425-8418-06FA5F47149D}">
      <dgm:prSet phldrT="[Text]"/>
      <dgm:spPr/>
      <dgm:t>
        <a:bodyPr/>
        <a:lstStyle/>
        <a:p>
          <a:r>
            <a:rPr lang="en-US" dirty="0" smtClean="0"/>
            <a:t>Bottom rated movies</a:t>
          </a:r>
        </a:p>
        <a:p>
          <a:r>
            <a:rPr lang="en-US" dirty="0" smtClean="0"/>
            <a:t>(Rating&lt;=4</a:t>
          </a:r>
          <a:endParaRPr lang="en-IN" dirty="0"/>
        </a:p>
      </dgm:t>
    </dgm:pt>
    <dgm:pt modelId="{87D8AE7C-27B9-41BF-BDC9-8BAE734EF8A6}" type="parTrans" cxnId="{8EFFEF88-CC1B-455A-B6B9-9E4A6E8C6426}">
      <dgm:prSet/>
      <dgm:spPr/>
      <dgm:t>
        <a:bodyPr/>
        <a:lstStyle/>
        <a:p>
          <a:endParaRPr lang="en-IN"/>
        </a:p>
      </dgm:t>
    </dgm:pt>
    <dgm:pt modelId="{B84A9AF6-3CE5-43C1-BA8A-A9D32574EDFC}" type="sibTrans" cxnId="{8EFFEF88-CC1B-455A-B6B9-9E4A6E8C6426}">
      <dgm:prSet/>
      <dgm:spPr/>
      <dgm:t>
        <a:bodyPr/>
        <a:lstStyle/>
        <a:p>
          <a:endParaRPr lang="en-IN"/>
        </a:p>
      </dgm:t>
    </dgm:pt>
    <dgm:pt modelId="{F321C8C3-8665-4F87-83E6-6578633F6B57}">
      <dgm:prSet phldrT="[Text]"/>
      <dgm:spPr/>
      <dgm:t>
        <a:bodyPr/>
        <a:lstStyle/>
        <a:p>
          <a:r>
            <a:rPr lang="en-US" dirty="0" smtClean="0"/>
            <a:t>10 most frequent cast/crew</a:t>
          </a:r>
          <a:endParaRPr lang="en-IN" dirty="0"/>
        </a:p>
      </dgm:t>
    </dgm:pt>
    <dgm:pt modelId="{AEC3F582-D508-4207-9E9B-FEB33378861F}" type="parTrans" cxnId="{7519B223-49FA-4771-A64E-E50952DEF8F0}">
      <dgm:prSet/>
      <dgm:spPr/>
      <dgm:t>
        <a:bodyPr/>
        <a:lstStyle/>
        <a:p>
          <a:endParaRPr lang="en-IN"/>
        </a:p>
      </dgm:t>
    </dgm:pt>
    <dgm:pt modelId="{A6779CFA-F8A5-4E1F-BE94-24BA2ACA6D37}" type="sibTrans" cxnId="{7519B223-49FA-4771-A64E-E50952DEF8F0}">
      <dgm:prSet/>
      <dgm:spPr/>
      <dgm:t>
        <a:bodyPr/>
        <a:lstStyle/>
        <a:p>
          <a:endParaRPr lang="en-IN"/>
        </a:p>
      </dgm:t>
    </dgm:pt>
    <dgm:pt modelId="{DF0A9A52-1155-429E-A5E4-89435C5513A6}">
      <dgm:prSet phldrT="[Text]"/>
      <dgm:spPr/>
      <dgm:t>
        <a:bodyPr/>
        <a:lstStyle/>
        <a:p>
          <a:r>
            <a:rPr lang="en-US" dirty="0" smtClean="0"/>
            <a:t>10 most frequent cast/crew</a:t>
          </a:r>
          <a:endParaRPr lang="en-IN" dirty="0"/>
        </a:p>
      </dgm:t>
    </dgm:pt>
    <dgm:pt modelId="{19A11818-CB29-4EB3-BD0E-B6D954898B29}">
      <dgm:prSet phldrT="[Text]"/>
      <dgm:spPr/>
      <dgm:t>
        <a:bodyPr/>
        <a:lstStyle/>
        <a:p>
          <a:r>
            <a:rPr lang="en-US" dirty="0" smtClean="0"/>
            <a:t>Top rated movies</a:t>
          </a:r>
          <a:br>
            <a:rPr lang="en-US" dirty="0" smtClean="0"/>
          </a:br>
          <a:r>
            <a:rPr lang="en-US" dirty="0" smtClean="0"/>
            <a:t>(Rating&gt;=8)</a:t>
          </a:r>
          <a:endParaRPr lang="en-IN" dirty="0"/>
        </a:p>
      </dgm:t>
    </dgm:pt>
    <dgm:pt modelId="{FBBA4173-270E-4DD8-B7AF-2C3F806AAA61}" type="sibTrans" cxnId="{A14E7214-2A70-4E24-885E-69C3BBC68EC7}">
      <dgm:prSet/>
      <dgm:spPr/>
      <dgm:t>
        <a:bodyPr/>
        <a:lstStyle/>
        <a:p>
          <a:endParaRPr lang="en-IN"/>
        </a:p>
      </dgm:t>
    </dgm:pt>
    <dgm:pt modelId="{DF45C1EB-AACF-42C9-803C-9918A0166132}" type="parTrans" cxnId="{A14E7214-2A70-4E24-885E-69C3BBC68EC7}">
      <dgm:prSet/>
      <dgm:spPr/>
      <dgm:t>
        <a:bodyPr/>
        <a:lstStyle/>
        <a:p>
          <a:endParaRPr lang="en-IN"/>
        </a:p>
      </dgm:t>
    </dgm:pt>
    <dgm:pt modelId="{BFE6E811-3D4C-40C7-B885-0D3EDC20C451}" type="sibTrans" cxnId="{93A5CDDA-EBD4-4370-AD55-7610D683A2CC}">
      <dgm:prSet/>
      <dgm:spPr/>
      <dgm:t>
        <a:bodyPr/>
        <a:lstStyle/>
        <a:p>
          <a:endParaRPr lang="en-IN"/>
        </a:p>
      </dgm:t>
    </dgm:pt>
    <dgm:pt modelId="{635B2153-BDF1-4A83-8203-546CD2310825}" type="parTrans" cxnId="{93A5CDDA-EBD4-4370-AD55-7610D683A2CC}">
      <dgm:prSet/>
      <dgm:spPr/>
      <dgm:t>
        <a:bodyPr/>
        <a:lstStyle/>
        <a:p>
          <a:endParaRPr lang="en-IN"/>
        </a:p>
      </dgm:t>
    </dgm:pt>
    <dgm:pt modelId="{6DE21A99-4E15-4978-8BA9-BD9F4832C128}" type="pres">
      <dgm:prSet presAssocID="{72562777-192F-4864-B47E-9B9F1F758B6E}" presName="Name0" presStyleCnt="0">
        <dgm:presLayoutVars>
          <dgm:dir/>
          <dgm:animLvl val="lvl"/>
          <dgm:resizeHandles/>
        </dgm:presLayoutVars>
      </dgm:prSet>
      <dgm:spPr/>
    </dgm:pt>
    <dgm:pt modelId="{6613D568-EB94-480A-B3C5-A969DED15D78}" type="pres">
      <dgm:prSet presAssocID="{19A11818-CB29-4EB3-BD0E-B6D954898B29}" presName="linNode" presStyleCnt="0"/>
      <dgm:spPr/>
    </dgm:pt>
    <dgm:pt modelId="{47023A18-46E4-4173-AE49-E51580B58817}" type="pres">
      <dgm:prSet presAssocID="{19A11818-CB29-4EB3-BD0E-B6D954898B29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6C2201-1127-4265-91CA-1160522D9B7C}" type="pres">
      <dgm:prSet presAssocID="{19A11818-CB29-4EB3-BD0E-B6D954898B29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B77D110-E3BA-446F-8BC0-03D6E356054A}" type="pres">
      <dgm:prSet presAssocID="{FBBA4173-270E-4DD8-B7AF-2C3F806AAA61}" presName="spacing" presStyleCnt="0"/>
      <dgm:spPr/>
    </dgm:pt>
    <dgm:pt modelId="{75896FD5-434A-4A51-853E-F0EC0FF83728}" type="pres">
      <dgm:prSet presAssocID="{57A4D327-6AAE-4425-8418-06FA5F47149D}" presName="linNode" presStyleCnt="0"/>
      <dgm:spPr/>
    </dgm:pt>
    <dgm:pt modelId="{BCC2ECCA-9C35-471E-BAFC-EAA8E5802F9A}" type="pres">
      <dgm:prSet presAssocID="{57A4D327-6AAE-4425-8418-06FA5F47149D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C4BA4D-67C3-4810-88CF-CABEC48C6D29}" type="pres">
      <dgm:prSet presAssocID="{57A4D327-6AAE-4425-8418-06FA5F47149D}" presName="childShp" presStyleLbl="bgAccFollowNode1" presStyleIdx="1" presStyleCnt="2" custLinFactNeighborY="591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4386430-7566-4B03-8D07-8383A718B745}" type="presOf" srcId="{DF0A9A52-1155-429E-A5E4-89435C5513A6}" destId="{506C2201-1127-4265-91CA-1160522D9B7C}" srcOrd="0" destOrd="0" presId="urn:microsoft.com/office/officeart/2005/8/layout/vList6"/>
    <dgm:cxn modelId="{2B18A864-7DEC-4639-812B-DAC685CAE2EF}" type="presOf" srcId="{19A11818-CB29-4EB3-BD0E-B6D954898B29}" destId="{47023A18-46E4-4173-AE49-E51580B58817}" srcOrd="0" destOrd="0" presId="urn:microsoft.com/office/officeart/2005/8/layout/vList6"/>
    <dgm:cxn modelId="{A14E7214-2A70-4E24-885E-69C3BBC68EC7}" srcId="{72562777-192F-4864-B47E-9B9F1F758B6E}" destId="{19A11818-CB29-4EB3-BD0E-B6D954898B29}" srcOrd="0" destOrd="0" parTransId="{DF45C1EB-AACF-42C9-803C-9918A0166132}" sibTransId="{FBBA4173-270E-4DD8-B7AF-2C3F806AAA61}"/>
    <dgm:cxn modelId="{C4D8AAAD-3765-49A8-B748-7428E284DD32}" type="presOf" srcId="{72562777-192F-4864-B47E-9B9F1F758B6E}" destId="{6DE21A99-4E15-4978-8BA9-BD9F4832C128}" srcOrd="0" destOrd="0" presId="urn:microsoft.com/office/officeart/2005/8/layout/vList6"/>
    <dgm:cxn modelId="{93A5CDDA-EBD4-4370-AD55-7610D683A2CC}" srcId="{19A11818-CB29-4EB3-BD0E-B6D954898B29}" destId="{DF0A9A52-1155-429E-A5E4-89435C5513A6}" srcOrd="0" destOrd="0" parTransId="{635B2153-BDF1-4A83-8203-546CD2310825}" sibTransId="{BFE6E811-3D4C-40C7-B885-0D3EDC20C451}"/>
    <dgm:cxn modelId="{61B1683F-D7E6-4FA3-8784-5FEF886AC1EA}" type="presOf" srcId="{57A4D327-6AAE-4425-8418-06FA5F47149D}" destId="{BCC2ECCA-9C35-471E-BAFC-EAA8E5802F9A}" srcOrd="0" destOrd="0" presId="urn:microsoft.com/office/officeart/2005/8/layout/vList6"/>
    <dgm:cxn modelId="{8EFFEF88-CC1B-455A-B6B9-9E4A6E8C6426}" srcId="{72562777-192F-4864-B47E-9B9F1F758B6E}" destId="{57A4D327-6AAE-4425-8418-06FA5F47149D}" srcOrd="1" destOrd="0" parTransId="{87D8AE7C-27B9-41BF-BDC9-8BAE734EF8A6}" sibTransId="{B84A9AF6-3CE5-43C1-BA8A-A9D32574EDFC}"/>
    <dgm:cxn modelId="{6B209492-EAFC-4EC7-916C-8A06DB98A824}" type="presOf" srcId="{F321C8C3-8665-4F87-83E6-6578633F6B57}" destId="{C0C4BA4D-67C3-4810-88CF-CABEC48C6D29}" srcOrd="0" destOrd="0" presId="urn:microsoft.com/office/officeart/2005/8/layout/vList6"/>
    <dgm:cxn modelId="{7519B223-49FA-4771-A64E-E50952DEF8F0}" srcId="{57A4D327-6AAE-4425-8418-06FA5F47149D}" destId="{F321C8C3-8665-4F87-83E6-6578633F6B57}" srcOrd="0" destOrd="0" parTransId="{AEC3F582-D508-4207-9E9B-FEB33378861F}" sibTransId="{A6779CFA-F8A5-4E1F-BE94-24BA2ACA6D37}"/>
    <dgm:cxn modelId="{DB64DD4B-36E1-4E8B-B858-02221F563461}" type="presParOf" srcId="{6DE21A99-4E15-4978-8BA9-BD9F4832C128}" destId="{6613D568-EB94-480A-B3C5-A969DED15D78}" srcOrd="0" destOrd="0" presId="urn:microsoft.com/office/officeart/2005/8/layout/vList6"/>
    <dgm:cxn modelId="{F9450694-F3CE-420E-8DDE-15D59C9D56E3}" type="presParOf" srcId="{6613D568-EB94-480A-B3C5-A969DED15D78}" destId="{47023A18-46E4-4173-AE49-E51580B58817}" srcOrd="0" destOrd="0" presId="urn:microsoft.com/office/officeart/2005/8/layout/vList6"/>
    <dgm:cxn modelId="{8219DA55-5213-427A-8E3E-B5092DA3477F}" type="presParOf" srcId="{6613D568-EB94-480A-B3C5-A969DED15D78}" destId="{506C2201-1127-4265-91CA-1160522D9B7C}" srcOrd="1" destOrd="0" presId="urn:microsoft.com/office/officeart/2005/8/layout/vList6"/>
    <dgm:cxn modelId="{280285DD-0E7E-4286-91F4-24C669B31E2E}" type="presParOf" srcId="{6DE21A99-4E15-4978-8BA9-BD9F4832C128}" destId="{3B77D110-E3BA-446F-8BC0-03D6E356054A}" srcOrd="1" destOrd="0" presId="urn:microsoft.com/office/officeart/2005/8/layout/vList6"/>
    <dgm:cxn modelId="{C84C9538-BB82-44E2-9F02-0BDA967760B3}" type="presParOf" srcId="{6DE21A99-4E15-4978-8BA9-BD9F4832C128}" destId="{75896FD5-434A-4A51-853E-F0EC0FF83728}" srcOrd="2" destOrd="0" presId="urn:microsoft.com/office/officeart/2005/8/layout/vList6"/>
    <dgm:cxn modelId="{82D10752-C302-4B58-991C-4BBA496E7DC9}" type="presParOf" srcId="{75896FD5-434A-4A51-853E-F0EC0FF83728}" destId="{BCC2ECCA-9C35-471E-BAFC-EAA8E5802F9A}" srcOrd="0" destOrd="0" presId="urn:microsoft.com/office/officeart/2005/8/layout/vList6"/>
    <dgm:cxn modelId="{0EE94567-2141-4AC9-B2A1-C0EEE13BCEB5}" type="presParOf" srcId="{75896FD5-434A-4A51-853E-F0EC0FF83728}" destId="{C0C4BA4D-67C3-4810-88CF-CABEC48C6D29}" srcOrd="1" destOrd="0" presId="urn:microsoft.com/office/officeart/2005/8/layout/vList6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D8AABA-B7C0-42DC-8896-5E3C8DC22436}" type="doc">
      <dgm:prSet loTypeId="urn:microsoft.com/office/officeart/2005/8/layout/process2" loCatId="process" qsTypeId="urn:microsoft.com/office/officeart/2005/8/quickstyle/simple2" qsCatId="simple" csTypeId="urn:microsoft.com/office/officeart/2005/8/colors/accent1_2" csCatId="accent1" phldr="1"/>
      <dgm:spPr/>
    </dgm:pt>
    <dgm:pt modelId="{069630A1-3812-4E73-9006-C8663E1B590B}">
      <dgm:prSet phldrT="[Text]"/>
      <dgm:spPr/>
      <dgm:t>
        <a:bodyPr/>
        <a:lstStyle/>
        <a:p>
          <a:r>
            <a:rPr lang="en-US" dirty="0" err="1" smtClean="0"/>
            <a:t>Hyperparameter</a:t>
          </a:r>
          <a:r>
            <a:rPr lang="en-US" dirty="0" smtClean="0"/>
            <a:t> Tuning</a:t>
          </a:r>
          <a:endParaRPr lang="en-IN" dirty="0"/>
        </a:p>
      </dgm:t>
    </dgm:pt>
    <dgm:pt modelId="{18A0FFB7-9DBC-4140-9EEF-2EDDB5F4E050}" type="parTrans" cxnId="{0260FB36-1FA0-403B-85C3-BCF5F05EA762}">
      <dgm:prSet/>
      <dgm:spPr/>
      <dgm:t>
        <a:bodyPr/>
        <a:lstStyle/>
        <a:p>
          <a:endParaRPr lang="en-IN"/>
        </a:p>
      </dgm:t>
    </dgm:pt>
    <dgm:pt modelId="{ACE14FA7-F429-464A-9FE4-7D9366FBB070}" type="sibTrans" cxnId="{0260FB36-1FA0-403B-85C3-BCF5F05EA762}">
      <dgm:prSet/>
      <dgm:spPr/>
      <dgm:t>
        <a:bodyPr/>
        <a:lstStyle/>
        <a:p>
          <a:endParaRPr lang="en-IN"/>
        </a:p>
      </dgm:t>
    </dgm:pt>
    <dgm:pt modelId="{B7EE598A-1A71-429E-BA65-F7571CF27548}">
      <dgm:prSet phldrT="[Text]"/>
      <dgm:spPr/>
      <dgm:t>
        <a:bodyPr/>
        <a:lstStyle/>
        <a:p>
          <a:r>
            <a:rPr lang="en-US" dirty="0" smtClean="0"/>
            <a:t>Fit</a:t>
          </a:r>
        </a:p>
        <a:p>
          <a:r>
            <a:rPr lang="en-US" dirty="0" smtClean="0"/>
            <a:t>Predict</a:t>
          </a:r>
          <a:endParaRPr lang="en-IN" dirty="0"/>
        </a:p>
      </dgm:t>
    </dgm:pt>
    <dgm:pt modelId="{2A033126-6688-45B5-BDC9-D703261FF1A2}" type="parTrans" cxnId="{79AD4DD2-FC8D-45AC-8269-A257BE22617C}">
      <dgm:prSet/>
      <dgm:spPr/>
      <dgm:t>
        <a:bodyPr/>
        <a:lstStyle/>
        <a:p>
          <a:endParaRPr lang="en-IN"/>
        </a:p>
      </dgm:t>
    </dgm:pt>
    <dgm:pt modelId="{D3707C21-A101-4BC5-995E-D0F2DA2A133E}" type="sibTrans" cxnId="{79AD4DD2-FC8D-45AC-8269-A257BE22617C}">
      <dgm:prSet/>
      <dgm:spPr/>
      <dgm:t>
        <a:bodyPr/>
        <a:lstStyle/>
        <a:p>
          <a:endParaRPr lang="en-IN"/>
        </a:p>
      </dgm:t>
    </dgm:pt>
    <dgm:pt modelId="{241E9772-A001-411A-88DA-50683576ED2D}">
      <dgm:prSet phldrT="[Text]"/>
      <dgm:spPr/>
      <dgm:t>
        <a:bodyPr/>
        <a:lstStyle/>
        <a:p>
          <a:r>
            <a:rPr lang="en-US" dirty="0" smtClean="0"/>
            <a:t>Training Data</a:t>
          </a:r>
          <a:endParaRPr lang="en-IN" dirty="0"/>
        </a:p>
      </dgm:t>
    </dgm:pt>
    <dgm:pt modelId="{FA27CA87-F77A-4941-9FC3-A4C3F0B1C74F}" type="parTrans" cxnId="{26CCA352-8E09-4446-A89B-2A18AE591D13}">
      <dgm:prSet/>
      <dgm:spPr/>
      <dgm:t>
        <a:bodyPr/>
        <a:lstStyle/>
        <a:p>
          <a:endParaRPr lang="en-IN"/>
        </a:p>
      </dgm:t>
    </dgm:pt>
    <dgm:pt modelId="{E959E646-2CDB-4BD5-8C54-F71E8A77F9F9}" type="sibTrans" cxnId="{26CCA352-8E09-4446-A89B-2A18AE591D13}">
      <dgm:prSet/>
      <dgm:spPr/>
      <dgm:t>
        <a:bodyPr/>
        <a:lstStyle/>
        <a:p>
          <a:endParaRPr lang="en-IN"/>
        </a:p>
      </dgm:t>
    </dgm:pt>
    <dgm:pt modelId="{4441836F-6312-4040-BAAC-D10269B01720}" type="pres">
      <dgm:prSet presAssocID="{19D8AABA-B7C0-42DC-8896-5E3C8DC22436}" presName="linearFlow" presStyleCnt="0">
        <dgm:presLayoutVars>
          <dgm:resizeHandles val="exact"/>
        </dgm:presLayoutVars>
      </dgm:prSet>
      <dgm:spPr/>
    </dgm:pt>
    <dgm:pt modelId="{99204FF6-35EE-4D70-90EF-9727B3E1B668}" type="pres">
      <dgm:prSet presAssocID="{241E9772-A001-411A-88DA-50683576ED2D}" presName="node" presStyleLbl="node1" presStyleIdx="0" presStyleCnt="3" custScaleX="68716" custScaleY="44912" custLinFactNeighborX="-50686">
        <dgm:presLayoutVars>
          <dgm:bulletEnabled val="1"/>
        </dgm:presLayoutVars>
      </dgm:prSet>
      <dgm:spPr/>
    </dgm:pt>
    <dgm:pt modelId="{1A1252DE-64C8-46EB-A741-5E8C0A95349B}" type="pres">
      <dgm:prSet presAssocID="{E959E646-2CDB-4BD5-8C54-F71E8A77F9F9}" presName="sibTrans" presStyleLbl="sibTrans2D1" presStyleIdx="0" presStyleCnt="2"/>
      <dgm:spPr/>
    </dgm:pt>
    <dgm:pt modelId="{63F50FE3-6DDF-4D78-BC56-3DCCC3C985AA}" type="pres">
      <dgm:prSet presAssocID="{E959E646-2CDB-4BD5-8C54-F71E8A77F9F9}" presName="connectorText" presStyleLbl="sibTrans2D1" presStyleIdx="0" presStyleCnt="2"/>
      <dgm:spPr/>
    </dgm:pt>
    <dgm:pt modelId="{4191CC7E-72E3-4616-BFD1-78A857F0068E}" type="pres">
      <dgm:prSet presAssocID="{069630A1-3812-4E73-9006-C8663E1B590B}" presName="node" presStyleLbl="node1" presStyleIdx="1" presStyleCnt="3" custScaleX="68020" custScaleY="56976" custLinFactNeighborX="-5103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60D7829-5818-4058-A4E1-4EDEDC6E60C5}" type="pres">
      <dgm:prSet presAssocID="{ACE14FA7-F429-464A-9FE4-7D9366FBB070}" presName="sibTrans" presStyleLbl="sibTrans2D1" presStyleIdx="1" presStyleCnt="2"/>
      <dgm:spPr/>
    </dgm:pt>
    <dgm:pt modelId="{1B0D26DF-5D3E-45E7-8229-081E73A998E4}" type="pres">
      <dgm:prSet presAssocID="{ACE14FA7-F429-464A-9FE4-7D9366FBB070}" presName="connectorText" presStyleLbl="sibTrans2D1" presStyleIdx="1" presStyleCnt="2"/>
      <dgm:spPr/>
    </dgm:pt>
    <dgm:pt modelId="{6613D893-0CD1-4C4A-8A1E-3BA9BCDBD4B4}" type="pres">
      <dgm:prSet presAssocID="{B7EE598A-1A71-429E-BA65-F7571CF27548}" presName="node" presStyleLbl="node1" presStyleIdx="2" presStyleCnt="3" custLinFactNeighborX="-5000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D66950C-710E-41C3-86C8-CFD7232E2593}" type="presOf" srcId="{ACE14FA7-F429-464A-9FE4-7D9366FBB070}" destId="{660D7829-5818-4058-A4E1-4EDEDC6E60C5}" srcOrd="0" destOrd="0" presId="urn:microsoft.com/office/officeart/2005/8/layout/process2"/>
    <dgm:cxn modelId="{19372353-7E92-48FC-BC8F-6BF46540BC71}" type="presOf" srcId="{069630A1-3812-4E73-9006-C8663E1B590B}" destId="{4191CC7E-72E3-4616-BFD1-78A857F0068E}" srcOrd="0" destOrd="0" presId="urn:microsoft.com/office/officeart/2005/8/layout/process2"/>
    <dgm:cxn modelId="{95DB9F27-0828-4FC8-B45C-1A77DD96FD62}" type="presOf" srcId="{19D8AABA-B7C0-42DC-8896-5E3C8DC22436}" destId="{4441836F-6312-4040-BAAC-D10269B01720}" srcOrd="0" destOrd="0" presId="urn:microsoft.com/office/officeart/2005/8/layout/process2"/>
    <dgm:cxn modelId="{112B9A26-B4CB-4E35-9750-5AE3B258584C}" type="presOf" srcId="{E959E646-2CDB-4BD5-8C54-F71E8A77F9F9}" destId="{63F50FE3-6DDF-4D78-BC56-3DCCC3C985AA}" srcOrd="1" destOrd="0" presId="urn:microsoft.com/office/officeart/2005/8/layout/process2"/>
    <dgm:cxn modelId="{79AD4DD2-FC8D-45AC-8269-A257BE22617C}" srcId="{19D8AABA-B7C0-42DC-8896-5E3C8DC22436}" destId="{B7EE598A-1A71-429E-BA65-F7571CF27548}" srcOrd="2" destOrd="0" parTransId="{2A033126-6688-45B5-BDC9-D703261FF1A2}" sibTransId="{D3707C21-A101-4BC5-995E-D0F2DA2A133E}"/>
    <dgm:cxn modelId="{728A6CC4-EFAD-4713-A2BD-C09C5D196529}" type="presOf" srcId="{241E9772-A001-411A-88DA-50683576ED2D}" destId="{99204FF6-35EE-4D70-90EF-9727B3E1B668}" srcOrd="0" destOrd="0" presId="urn:microsoft.com/office/officeart/2005/8/layout/process2"/>
    <dgm:cxn modelId="{0260FB36-1FA0-403B-85C3-BCF5F05EA762}" srcId="{19D8AABA-B7C0-42DC-8896-5E3C8DC22436}" destId="{069630A1-3812-4E73-9006-C8663E1B590B}" srcOrd="1" destOrd="0" parTransId="{18A0FFB7-9DBC-4140-9EEF-2EDDB5F4E050}" sibTransId="{ACE14FA7-F429-464A-9FE4-7D9366FBB070}"/>
    <dgm:cxn modelId="{26CCA352-8E09-4446-A89B-2A18AE591D13}" srcId="{19D8AABA-B7C0-42DC-8896-5E3C8DC22436}" destId="{241E9772-A001-411A-88DA-50683576ED2D}" srcOrd="0" destOrd="0" parTransId="{FA27CA87-F77A-4941-9FC3-A4C3F0B1C74F}" sibTransId="{E959E646-2CDB-4BD5-8C54-F71E8A77F9F9}"/>
    <dgm:cxn modelId="{9D3A87E3-8804-4AE4-AF57-FDD347F2B1C8}" type="presOf" srcId="{ACE14FA7-F429-464A-9FE4-7D9366FBB070}" destId="{1B0D26DF-5D3E-45E7-8229-081E73A998E4}" srcOrd="1" destOrd="0" presId="urn:microsoft.com/office/officeart/2005/8/layout/process2"/>
    <dgm:cxn modelId="{FE9F9114-D482-4AFF-8482-7A35B97AD637}" type="presOf" srcId="{B7EE598A-1A71-429E-BA65-F7571CF27548}" destId="{6613D893-0CD1-4C4A-8A1E-3BA9BCDBD4B4}" srcOrd="0" destOrd="0" presId="urn:microsoft.com/office/officeart/2005/8/layout/process2"/>
    <dgm:cxn modelId="{412C295F-93EA-4F80-8B90-1065CF4114B9}" type="presOf" srcId="{E959E646-2CDB-4BD5-8C54-F71E8A77F9F9}" destId="{1A1252DE-64C8-46EB-A741-5E8C0A95349B}" srcOrd="0" destOrd="0" presId="urn:microsoft.com/office/officeart/2005/8/layout/process2"/>
    <dgm:cxn modelId="{C78FC535-E9CA-4D68-8D58-394359A0AED8}" type="presParOf" srcId="{4441836F-6312-4040-BAAC-D10269B01720}" destId="{99204FF6-35EE-4D70-90EF-9727B3E1B668}" srcOrd="0" destOrd="0" presId="urn:microsoft.com/office/officeart/2005/8/layout/process2"/>
    <dgm:cxn modelId="{B6D3D58B-6AC8-4851-B835-01E226986C2F}" type="presParOf" srcId="{4441836F-6312-4040-BAAC-D10269B01720}" destId="{1A1252DE-64C8-46EB-A741-5E8C0A95349B}" srcOrd="1" destOrd="0" presId="urn:microsoft.com/office/officeart/2005/8/layout/process2"/>
    <dgm:cxn modelId="{C85A040D-F6BB-4ECC-B87A-13674F9EFBE5}" type="presParOf" srcId="{1A1252DE-64C8-46EB-A741-5E8C0A95349B}" destId="{63F50FE3-6DDF-4D78-BC56-3DCCC3C985AA}" srcOrd="0" destOrd="0" presId="urn:microsoft.com/office/officeart/2005/8/layout/process2"/>
    <dgm:cxn modelId="{D1C2DEDA-18C6-4C46-84F3-CDE3394C10EC}" type="presParOf" srcId="{4441836F-6312-4040-BAAC-D10269B01720}" destId="{4191CC7E-72E3-4616-BFD1-78A857F0068E}" srcOrd="2" destOrd="0" presId="urn:microsoft.com/office/officeart/2005/8/layout/process2"/>
    <dgm:cxn modelId="{F0E17762-2D27-4051-BC9F-364B20F4B442}" type="presParOf" srcId="{4441836F-6312-4040-BAAC-D10269B01720}" destId="{660D7829-5818-4058-A4E1-4EDEDC6E60C5}" srcOrd="3" destOrd="0" presId="urn:microsoft.com/office/officeart/2005/8/layout/process2"/>
    <dgm:cxn modelId="{6C50E62E-2FA8-42A1-9E73-D79DD487C38F}" type="presParOf" srcId="{660D7829-5818-4058-A4E1-4EDEDC6E60C5}" destId="{1B0D26DF-5D3E-45E7-8229-081E73A998E4}" srcOrd="0" destOrd="0" presId="urn:microsoft.com/office/officeart/2005/8/layout/process2"/>
    <dgm:cxn modelId="{626CFDD1-9B07-4A50-B1E6-F317513180A5}" type="presParOf" srcId="{4441836F-6312-4040-BAAC-D10269B01720}" destId="{6613D893-0CD1-4C4A-8A1E-3BA9BCDBD4B4}" srcOrd="4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05CF3-AC5F-4884-917E-08BC34465D5C}" type="datetimeFigureOut">
              <a:rPr lang="en-US" smtClean="0"/>
              <a:t>5/9/2019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247E3-4EBF-4D21-87FE-12A93124D6A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47E3-4EBF-4D21-87FE-12A93124D6A8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C0980E7-D508-4FD7-A2E7-234F932D5B5F}" type="datetimeFigureOut">
              <a:rPr lang="en-US" smtClean="0"/>
              <a:t>5/8/2019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93CDE8-FE05-4302-B659-98FD39B001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980E7-D508-4FD7-A2E7-234F932D5B5F}" type="datetimeFigureOut">
              <a:rPr lang="en-US" smtClean="0"/>
              <a:t>5/8/2019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93CDE8-FE05-4302-B659-98FD39B001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980E7-D508-4FD7-A2E7-234F932D5B5F}" type="datetimeFigureOut">
              <a:rPr lang="en-US" smtClean="0"/>
              <a:t>5/8/2019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93CDE8-FE05-4302-B659-98FD39B001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980E7-D508-4FD7-A2E7-234F932D5B5F}" type="datetimeFigureOut">
              <a:rPr lang="en-US" smtClean="0"/>
              <a:t>5/8/2019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93CDE8-FE05-4302-B659-98FD39B001C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980E7-D508-4FD7-A2E7-234F932D5B5F}" type="datetimeFigureOut">
              <a:rPr lang="en-US" smtClean="0"/>
              <a:t>5/8/2019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93CDE8-FE05-4302-B659-98FD39B001C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980E7-D508-4FD7-A2E7-234F932D5B5F}" type="datetimeFigureOut">
              <a:rPr lang="en-US" smtClean="0"/>
              <a:t>5/8/2019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93CDE8-FE05-4302-B659-98FD39B001C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980E7-D508-4FD7-A2E7-234F932D5B5F}" type="datetimeFigureOut">
              <a:rPr lang="en-US" smtClean="0"/>
              <a:t>5/8/2019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93CDE8-FE05-4302-B659-98FD39B001C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980E7-D508-4FD7-A2E7-234F932D5B5F}" type="datetimeFigureOut">
              <a:rPr lang="en-US" smtClean="0"/>
              <a:t>5/8/2019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93CDE8-FE05-4302-B659-98FD39B001C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0980E7-D508-4FD7-A2E7-234F932D5B5F}" type="datetimeFigureOut">
              <a:rPr lang="en-US" smtClean="0"/>
              <a:t>5/8/2019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93CDE8-FE05-4302-B659-98FD39B001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C0980E7-D508-4FD7-A2E7-234F932D5B5F}" type="datetimeFigureOut">
              <a:rPr lang="en-US" smtClean="0"/>
              <a:t>5/8/2019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93CDE8-FE05-4302-B659-98FD39B001C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C0980E7-D508-4FD7-A2E7-234F932D5B5F}" type="datetimeFigureOut">
              <a:rPr lang="en-US" smtClean="0"/>
              <a:t>5/8/2019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93CDE8-FE05-4302-B659-98FD39B001C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C0980E7-D508-4FD7-A2E7-234F932D5B5F}" type="datetimeFigureOut">
              <a:rPr lang="en-US" smtClean="0"/>
              <a:t>5/8/2019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93CDE8-FE05-4302-B659-98FD39B001C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shika15/Predict-IMDB-rating-of-upcoming-movies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db.com/interfac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Predicting IMDB Rating of Upcoming Movies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Koshika Agrawal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ew yearly tren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54" y="838200"/>
            <a:ext cx="8361346" cy="5410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1066800"/>
          </a:xfrm>
        </p:spPr>
        <p:txBody>
          <a:bodyPr>
            <a:normAutofit/>
          </a:bodyPr>
          <a:lstStyle/>
          <a:p>
            <a:r>
              <a:rPr lang="en-US" sz="3100" dirty="0" smtClean="0"/>
              <a:t>Considering movies released after 1999…</a:t>
            </a:r>
            <a:endParaRPr lang="en-IN" sz="3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Eternal Sunshine of the Spotless Mind</a:t>
            </a:r>
          </a:p>
          <a:p>
            <a:r>
              <a:rPr lang="en-US" dirty="0" smtClean="0"/>
              <a:t>Million Dollar Baby</a:t>
            </a:r>
          </a:p>
          <a:p>
            <a:r>
              <a:rPr lang="en-US" dirty="0" smtClean="0"/>
              <a:t>Hotel Rwanda</a:t>
            </a:r>
          </a:p>
          <a:p>
            <a:r>
              <a:rPr lang="en-US" dirty="0" smtClean="0"/>
              <a:t>Kill Bill (Vol. 2)</a:t>
            </a:r>
          </a:p>
          <a:p>
            <a:r>
              <a:rPr lang="en-US" dirty="0" smtClean="0"/>
              <a:t>The Notebook</a:t>
            </a:r>
          </a:p>
          <a:p>
            <a:r>
              <a:rPr lang="en-IN" dirty="0" smtClean="0"/>
              <a:t>Harry Potter and the Prisoner of </a:t>
            </a:r>
            <a:r>
              <a:rPr lang="en-IN" dirty="0" smtClean="0"/>
              <a:t>Azkaban</a:t>
            </a:r>
          </a:p>
          <a:p>
            <a:pPr>
              <a:buNone/>
            </a:pPr>
            <a:r>
              <a:rPr lang="en-US" dirty="0" smtClean="0"/>
              <a:t>a</a:t>
            </a:r>
            <a:r>
              <a:rPr lang="en-US" dirty="0" smtClean="0"/>
              <a:t>nd the list goes on…</a:t>
            </a: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spike of 2004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of Ratings</a:t>
            </a:r>
            <a:endParaRPr lang="en-IN" dirty="0"/>
          </a:p>
        </p:txBody>
      </p:sp>
      <p:pic>
        <p:nvPicPr>
          <p:cNvPr id="8" name="Picture 7" descr="ratings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96" y="1776328"/>
            <a:ext cx="5367504" cy="38624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2954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16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86400" y="2590800"/>
            <a:ext cx="3352800" cy="1947672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4000" dirty="0" smtClean="0"/>
              <a:t>Observations: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rating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around 6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Normally distributed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kumimoji="0" lang="en-IN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Peek into the Features…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382000" cy="45259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Maximum runtime: 51420 </a:t>
            </a:r>
            <a:r>
              <a:rPr lang="en-IN" dirty="0" smtClean="0"/>
              <a:t>minutes or </a:t>
            </a:r>
            <a:r>
              <a:rPr lang="en-IN" dirty="0" smtClean="0"/>
              <a:t>857 hrs</a:t>
            </a:r>
          </a:p>
          <a:p>
            <a:endParaRPr lang="en-IN" dirty="0" smtClean="0"/>
          </a:p>
          <a:p>
            <a:r>
              <a:rPr lang="en-US" dirty="0" smtClean="0"/>
              <a:t>Typical runtime of movies: 70-210 minutes*</a:t>
            </a:r>
          </a:p>
          <a:p>
            <a:endParaRPr lang="en-US" dirty="0" smtClean="0"/>
          </a:p>
          <a:p>
            <a:r>
              <a:rPr lang="en-US" dirty="0" smtClean="0"/>
              <a:t>Reasonable maximum runtime considered: 240 minutes</a:t>
            </a: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sz="2400" dirty="0" smtClean="0"/>
              <a:t>*(Source: https://en.wikipedia.org/wiki/Feature_film 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Movie Runtime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4306728" cy="365125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ontd. Movie Runtime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447800"/>
            <a:ext cx="4041775" cy="762000"/>
          </a:xfrm>
        </p:spPr>
        <p:txBody>
          <a:bodyPr/>
          <a:lstStyle/>
          <a:p>
            <a:r>
              <a:rPr lang="en-US" dirty="0" smtClean="0"/>
              <a:t>Observations</a:t>
            </a:r>
            <a:endParaRPr lang="en-IN" dirty="0"/>
          </a:p>
        </p:txBody>
      </p:sp>
      <p:pic>
        <p:nvPicPr>
          <p:cNvPr id="7" name="Content Placeholder 6" descr="runtime corr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304800" y="1444625"/>
            <a:ext cx="4267199" cy="4498975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09800"/>
            <a:ext cx="4041775" cy="3941763"/>
          </a:xfrm>
        </p:spPr>
        <p:txBody>
          <a:bodyPr/>
          <a:lstStyle/>
          <a:p>
            <a:r>
              <a:rPr lang="en-US" dirty="0" smtClean="0"/>
              <a:t>Length of movies</a:t>
            </a:r>
          </a:p>
          <a:p>
            <a:pPr>
              <a:buNone/>
            </a:pPr>
            <a:r>
              <a:rPr lang="en-US" dirty="0" smtClean="0"/>
              <a:t>		   </a:t>
            </a:r>
            <a:r>
              <a:rPr lang="el-GR" dirty="0" smtClean="0"/>
              <a:t>α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Movie Ratings</a:t>
            </a:r>
          </a:p>
          <a:p>
            <a:pPr>
              <a:buNone/>
            </a:pPr>
            <a:endParaRPr lang="en-US" dirty="0" smtClean="0"/>
          </a:p>
          <a:p>
            <a:r>
              <a:rPr lang="en-IN" dirty="0" smtClean="0"/>
              <a:t>Average runtime:102 minutes</a:t>
            </a:r>
          </a:p>
          <a:p>
            <a:endParaRPr lang="en-IN" dirty="0" smtClean="0"/>
          </a:p>
          <a:p>
            <a:r>
              <a:rPr lang="en-IN" dirty="0" smtClean="0"/>
              <a:t>Runtime &gt;175 minutes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higher ratings</a:t>
            </a:r>
            <a:endParaRPr lang="en-IN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6286500" y="5372100"/>
            <a:ext cx="381000" cy="15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Genre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85801" y="4419599"/>
            <a:ext cx="7696200" cy="457201"/>
          </a:xfrm>
        </p:spPr>
        <p:txBody>
          <a:bodyPr/>
          <a:lstStyle/>
          <a:p>
            <a:r>
              <a:rPr lang="en-US" dirty="0" smtClean="0"/>
              <a:t>Observations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800" y="5029200"/>
            <a:ext cx="7696200" cy="1600200"/>
          </a:xfrm>
        </p:spPr>
        <p:txBody>
          <a:bodyPr>
            <a:normAutofit/>
          </a:bodyPr>
          <a:lstStyle/>
          <a:p>
            <a:r>
              <a:rPr lang="en-IN" dirty="0" smtClean="0"/>
              <a:t>Higher </a:t>
            </a:r>
            <a:r>
              <a:rPr lang="en-IN" dirty="0" smtClean="0"/>
              <a:t>than average </a:t>
            </a:r>
            <a:r>
              <a:rPr lang="en-IN" dirty="0" smtClean="0"/>
              <a:t>rating </a:t>
            </a:r>
            <a:r>
              <a:rPr lang="en-IN" dirty="0" smtClean="0"/>
              <a:t>- history, biography, war, </a:t>
            </a:r>
            <a:r>
              <a:rPr lang="en-IN" dirty="0" smtClean="0"/>
              <a:t>documentary</a:t>
            </a:r>
            <a:endParaRPr lang="en-US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Horror movies </a:t>
            </a:r>
            <a:r>
              <a:rPr lang="en-IN" dirty="0" smtClean="0"/>
              <a:t>rated lower </a:t>
            </a:r>
            <a:r>
              <a:rPr lang="en-IN" dirty="0" smtClean="0"/>
              <a:t>than average</a:t>
            </a:r>
          </a:p>
        </p:txBody>
      </p:sp>
      <p:pic>
        <p:nvPicPr>
          <p:cNvPr id="9" name="Content Placeholder 8" descr="genre violin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57200" y="914400"/>
            <a:ext cx="7543800" cy="3505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4648200" cy="1143000"/>
          </a:xfrm>
        </p:spPr>
        <p:txBody>
          <a:bodyPr/>
          <a:lstStyle/>
          <a:p>
            <a:r>
              <a:rPr lang="en-US" dirty="0" smtClean="0"/>
              <a:t>Number of Votes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2362200"/>
            <a:ext cx="4041775" cy="762000"/>
          </a:xfrm>
        </p:spPr>
        <p:txBody>
          <a:bodyPr/>
          <a:lstStyle/>
          <a:p>
            <a:r>
              <a:rPr lang="en-US" dirty="0" smtClean="0"/>
              <a:t>Observations</a:t>
            </a:r>
            <a:endParaRPr lang="en-IN" dirty="0"/>
          </a:p>
        </p:txBody>
      </p:sp>
      <p:pic>
        <p:nvPicPr>
          <p:cNvPr id="7" name="Content Placeholder 6" descr="votes corr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228600" y="1219199"/>
            <a:ext cx="4268788" cy="4953001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144837"/>
            <a:ext cx="4041775" cy="1579563"/>
          </a:xfrm>
        </p:spPr>
        <p:txBody>
          <a:bodyPr/>
          <a:lstStyle/>
          <a:p>
            <a:r>
              <a:rPr lang="en-US" dirty="0" smtClean="0"/>
              <a:t>Positive correlation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Higher vote count only for high rated movies </a:t>
            </a:r>
            <a:endParaRPr lang="en-IN" dirty="0"/>
          </a:p>
        </p:txBody>
      </p:sp>
      <p:grpSp>
        <p:nvGrpSpPr>
          <p:cNvPr id="10" name="Group 9"/>
          <p:cNvGrpSpPr/>
          <p:nvPr/>
        </p:nvGrpSpPr>
        <p:grpSpPr>
          <a:xfrm>
            <a:off x="7391400" y="381000"/>
            <a:ext cx="2133600" cy="1371600"/>
            <a:chOff x="7391400" y="381000"/>
            <a:chExt cx="2133600" cy="1371600"/>
          </a:xfrm>
        </p:grpSpPr>
        <p:sp>
          <p:nvSpPr>
            <p:cNvPr id="8" name="Diagonal Stripe 7"/>
            <p:cNvSpPr/>
            <p:nvPr/>
          </p:nvSpPr>
          <p:spPr>
            <a:xfrm>
              <a:off x="7391400" y="381000"/>
              <a:ext cx="2133600" cy="1371600"/>
            </a:xfrm>
            <a:prstGeom prst="diagStripe">
              <a:avLst/>
            </a:prstGeom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48600" y="6858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>
                  <a:rot lat="0" lon="0" rev="18000000"/>
                </a:camera>
                <a:lightRig rig="threePt" dir="t"/>
              </a:scene3d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Not a feature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876800" y="457200"/>
            <a:ext cx="24384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&gt;1000</a:t>
            </a:r>
            <a:endParaRPr lang="en-I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661160"/>
          <a:ext cx="3505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genres</a:t>
                      </a:r>
                    </a:p>
                  </a:txBody>
                  <a:tcPr marL="19050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Comedy,Fantasy,Romance</a:t>
                      </a:r>
                    </a:p>
                  </a:txBody>
                  <a:tcPr marL="19050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Action,Drama,Thriller</a:t>
                      </a:r>
                    </a:p>
                  </a:txBody>
                  <a:tcPr marL="19050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Comedy,Drama,Romance</a:t>
                      </a:r>
                    </a:p>
                  </a:txBody>
                  <a:tcPr marL="19050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Action,Comedy,Crime</a:t>
                      </a:r>
                    </a:p>
                  </a:txBody>
                  <a:tcPr marL="19050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Biography,Drama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0500" marR="6350" marT="6350" marB="0" anchor="ctr"/>
                </a:tc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Genres</a:t>
            </a:r>
            <a:endParaRPr lang="en-IN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1676400"/>
          <a:ext cx="8534400" cy="2946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422400"/>
                <a:gridCol w="1422400"/>
                <a:gridCol w="1422400"/>
                <a:gridCol w="1422400"/>
                <a:gridCol w="1422400"/>
              </a:tblGrid>
              <a:tr h="97763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genre_Thriller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genre_Western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genre_Comedy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...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genre_Mystery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genre_Music</a:t>
                      </a:r>
                    </a:p>
                  </a:txBody>
                  <a:tcPr marL="190500" marR="6350" marT="6350" marB="0" anchor="ctr"/>
                </a:tc>
              </a:tr>
              <a:tr h="39375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...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</a:tr>
              <a:tr h="39375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...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</a:tr>
              <a:tr h="39375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...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</a:tr>
              <a:tr h="39375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...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</a:tr>
              <a:tr h="39375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...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</a:tr>
            </a:tbl>
          </a:graphicData>
        </a:graphic>
      </p:graphicFrame>
      <p:sp>
        <p:nvSpPr>
          <p:cNvPr id="13" name="Right Brace 12"/>
          <p:cNvSpPr/>
          <p:nvPr/>
        </p:nvSpPr>
        <p:spPr>
          <a:xfrm>
            <a:off x="4114800" y="533400"/>
            <a:ext cx="914400" cy="8763000"/>
          </a:xfrm>
          <a:prstGeom prst="rightBrace">
            <a:avLst>
              <a:gd name="adj1" fmla="val 8333"/>
              <a:gd name="adj2" fmla="val 46034"/>
            </a:avLst>
          </a:prstGeom>
          <a:ln w="38100">
            <a:solidFill>
              <a:schemeClr val="accent1"/>
            </a:solidFill>
            <a:round/>
          </a:ln>
          <a:effectLst>
            <a:outerShdw blurRad="152400" dist="25400" dir="5820000" algn="tl" rotWithShape="0">
              <a:prstClr val="black">
                <a:alpha val="47000"/>
              </a:prstClr>
            </a:outerShdw>
          </a:effectLst>
          <a:scene3d>
            <a:camera prst="orthographicFront">
              <a:rot lat="0" lon="0" rev="16200000"/>
            </a:camera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505200" y="5410200"/>
            <a:ext cx="2971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22 columns</a:t>
            </a:r>
            <a:endParaRPr lang="en-IN" sz="26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0" presetClass="exit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7974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/>
              <a:t>		Implement data science theory</a:t>
            </a:r>
          </a:p>
          <a:p>
            <a:endParaRPr lang="en-US" sz="3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 for the project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838200"/>
          <a:ext cx="7467600" cy="225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37544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averageRating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nconst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category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primaryName</a:t>
                      </a:r>
                    </a:p>
                  </a:txBody>
                  <a:tcPr marL="190500" marR="6350" marT="6350" marB="0" anchor="ctr"/>
                </a:tc>
              </a:tr>
              <a:tr h="37544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6.4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nm0107463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editor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David Brenner</a:t>
                      </a:r>
                    </a:p>
                  </a:txBody>
                  <a:tcPr marL="190500" marR="6350" marT="6350" marB="0" anchor="ctr"/>
                </a:tc>
              </a:tr>
              <a:tr h="37544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6.4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nm0000212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actress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Meg Ryan</a:t>
                      </a:r>
                    </a:p>
                  </a:txBody>
                  <a:tcPr marL="190500" marR="6350" marT="6350" marB="0" anchor="ctr"/>
                </a:tc>
              </a:tr>
              <a:tr h="37544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6.4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nm0413168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actor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Hugh Jackman</a:t>
                      </a:r>
                    </a:p>
                  </a:txBody>
                  <a:tcPr marL="190500" marR="6350" marT="6350" marB="0" anchor="ctr"/>
                </a:tc>
              </a:tr>
              <a:tr h="37544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6.4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nm0000630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actor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Liev Schreiber</a:t>
                      </a:r>
                    </a:p>
                  </a:txBody>
                  <a:tcPr marL="190500" marR="6350" marT="6350" marB="0" anchor="ctr"/>
                </a:tc>
              </a:tr>
              <a:tr h="37544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6.4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nm0005227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actor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Breckin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Meyer</a:t>
                      </a:r>
                    </a:p>
                  </a:txBody>
                  <a:tcPr marL="190500" marR="6350" marT="6350" marB="0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44562"/>
          </a:xfrm>
        </p:spPr>
        <p:txBody>
          <a:bodyPr/>
          <a:lstStyle/>
          <a:p>
            <a:r>
              <a:rPr lang="en-US" dirty="0" smtClean="0"/>
              <a:t>Count of Cast &amp; Crew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191000" y="685800"/>
            <a:ext cx="1600200" cy="2438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3810000"/>
          <a:ext cx="754380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2590800"/>
                <a:gridCol w="1143000"/>
                <a:gridCol w="14478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tconst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actor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actress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cinematographer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composer</a:t>
                      </a:r>
                    </a:p>
                  </a:txBody>
                  <a:tcPr marL="19050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tt0035423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nm0413168,nm0000630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nm0000212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nm0238698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nm0448843</a:t>
                      </a:r>
                    </a:p>
                  </a:txBody>
                  <a:tcPr marL="19050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tt0111068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nm0474774,nm0709359,nm0694986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nm0006689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NaN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nm1269729</a:t>
                      </a:r>
                    </a:p>
                  </a:txBody>
                  <a:tcPr marL="19050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tt0168501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nm0004875,nm0004820,nm0674782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nm0000505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nm0697910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nm0006010</a:t>
                      </a:r>
                    </a:p>
                  </a:txBody>
                  <a:tcPr marL="19050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tt0168504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nm0007045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NaN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nm0003394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nm0443867</a:t>
                      </a:r>
                    </a:p>
                  </a:txBody>
                  <a:tcPr marL="19050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tt0168786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nm0000243,nm1035682,nm1287636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nm0117146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nm0003542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nm0002217</a:t>
                      </a:r>
                    </a:p>
                  </a:txBody>
                  <a:tcPr marL="190500" marR="6350" marT="6350" marB="0" anchor="ctr"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4724400" y="32004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105400" y="3200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Unmelt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0" y="3886200"/>
          <a:ext cx="8077200" cy="2597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447800"/>
                <a:gridCol w="1295400"/>
                <a:gridCol w="1143000"/>
                <a:gridCol w="1066800"/>
                <a:gridCol w="1066800"/>
                <a:gridCol w="1066800"/>
              </a:tblGrid>
              <a:tr h="4876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tconst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count_actor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count_actress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count_cinematographer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cast_total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crew_total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actor_ratio</a:t>
                      </a:r>
                    </a:p>
                  </a:txBody>
                  <a:tcPr marL="190500" marR="6350" marT="6350" marB="0" anchor="ctr"/>
                </a:tc>
              </a:tr>
              <a:tr h="4876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tt0035423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0500" marR="6350" marT="6350" marB="0" anchor="ctr"/>
                </a:tc>
              </a:tr>
              <a:tr h="4876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tt0111068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0500" marR="6350" marT="6350" marB="0" anchor="ctr"/>
                </a:tc>
              </a:tr>
              <a:tr h="4876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tt0168501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0500" marR="6350" marT="6350" marB="0" anchor="ctr"/>
                </a:tc>
              </a:tr>
              <a:tr h="4876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tt0168504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190500" marR="6350" marT="635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944562"/>
          </a:xfrm>
        </p:spPr>
        <p:txBody>
          <a:bodyPr/>
          <a:lstStyle/>
          <a:p>
            <a:r>
              <a:rPr lang="en-US" dirty="0" smtClean="0"/>
              <a:t>Cast &amp; Crew Ratings</a:t>
            </a:r>
            <a:endParaRPr lang="en-IN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57200" y="97536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752600"/>
                <a:gridCol w="1066800"/>
                <a:gridCol w="1295400"/>
                <a:gridCol w="16002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tconst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averageRating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actor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director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writer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crew</a:t>
                      </a:r>
                    </a:p>
                  </a:txBody>
                  <a:tcPr marL="19050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tt0035423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6.4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6.333333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7.2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6.7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6.7</a:t>
                      </a:r>
                    </a:p>
                  </a:txBody>
                  <a:tcPr marL="19050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tt0111068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7.1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6.466667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6.1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6.6</a:t>
                      </a:r>
                    </a:p>
                  </a:txBody>
                  <a:tcPr marL="19050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tt0168501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6.7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5.9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NaN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6.3</a:t>
                      </a:r>
                    </a:p>
                  </a:txBody>
                  <a:tcPr marL="19050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tt0168504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5.7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5.4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NaN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NaN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6.2</a:t>
                      </a:r>
                    </a:p>
                  </a:txBody>
                  <a:tcPr marL="19050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tt0168786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7.3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6.65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NaN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6.7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6.5</a:t>
                      </a:r>
                    </a:p>
                  </a:txBody>
                  <a:tcPr marL="190500" marR="6350" marT="6350" marB="0" anchor="ctr"/>
                </a:tc>
              </a:tr>
            </a:tbl>
          </a:graphicData>
        </a:graphic>
      </p:graphicFrame>
      <p:sp>
        <p:nvSpPr>
          <p:cNvPr id="14" name="Content Placeholder 1"/>
          <p:cNvSpPr txBox="1">
            <a:spLocks/>
          </p:cNvSpPr>
          <p:nvPr/>
        </p:nvSpPr>
        <p:spPr>
          <a:xfrm>
            <a:off x="457200" y="3352800"/>
            <a:ext cx="8229600" cy="265449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700" dirty="0" smtClean="0"/>
              <a:t>Cast/crew ratings = mean of movies they worked in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Category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rating = mean of rating of all elements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700" baseline="0" dirty="0" smtClean="0"/>
              <a:t>Single</a:t>
            </a:r>
            <a:r>
              <a:rPr lang="en-US" sz="2700" dirty="0" smtClean="0"/>
              <a:t> movie cast/crew rating = </a:t>
            </a:r>
            <a:r>
              <a:rPr lang="en-US" sz="2700" dirty="0" err="1" smtClean="0"/>
              <a:t>NaN</a:t>
            </a:r>
            <a:endParaRPr kumimoji="0" lang="en-IN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22238"/>
            <a:ext cx="8610600" cy="944562"/>
          </a:xfrm>
        </p:spPr>
        <p:txBody>
          <a:bodyPr>
            <a:normAutofit fontScale="90000"/>
          </a:bodyPr>
          <a:lstStyle/>
          <a:p>
            <a:pPr marL="365760" lvl="0" indent="-256032">
              <a:spcBef>
                <a:spcPts val="400"/>
              </a:spcBef>
              <a:defRPr/>
            </a:pPr>
            <a:r>
              <a:rPr lang="en-US" sz="4400" dirty="0" smtClean="0"/>
              <a:t>Impact of </a:t>
            </a:r>
            <a:r>
              <a:rPr lang="en-US" sz="4400" dirty="0" smtClean="0"/>
              <a:t>a </a:t>
            </a:r>
            <a:r>
              <a:rPr lang="en-US" sz="4400" dirty="0" smtClean="0"/>
              <a:t>cast/crew on </a:t>
            </a:r>
            <a:r>
              <a:rPr lang="en-US" sz="4400" dirty="0" smtClean="0"/>
              <a:t>ratings</a:t>
            </a:r>
            <a:endParaRPr lang="en-US" sz="4400" b="0" dirty="0" smtClean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57200" y="1127760"/>
          <a:ext cx="81533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077"/>
                <a:gridCol w="1698523"/>
                <a:gridCol w="1524000"/>
                <a:gridCol w="1524000"/>
                <a:gridCol w="1828798"/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nm0490375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nm0725808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nm0727235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nm0000219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nm0833173</a:t>
                      </a:r>
                    </a:p>
                  </a:txBody>
                  <a:tcPr marL="19050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 marL="190500" marR="6350" marT="6350" marB="0" anchor="ctr"/>
                </a:tc>
              </a:tr>
            </a:tbl>
          </a:graphicData>
        </a:graphic>
      </p:graphicFrame>
      <p:sp>
        <p:nvSpPr>
          <p:cNvPr id="14" name="Content Placeholder 1"/>
          <p:cNvSpPr txBox="1">
            <a:spLocks/>
          </p:cNvSpPr>
          <p:nvPr/>
        </p:nvSpPr>
        <p:spPr>
          <a:xfrm>
            <a:off x="457200" y="3352800"/>
            <a:ext cx="8229600" cy="265449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IN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828800" y="3657600"/>
          <a:ext cx="4648200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6477000" y="3581400"/>
            <a:ext cx="1676400" cy="2819400"/>
          </a:xfrm>
          <a:prstGeom prst="roundRect">
            <a:avLst/>
          </a:prstGeom>
          <a:gradFill>
            <a:gsLst>
              <a:gs pos="0">
                <a:srgbClr val="006E00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  <a:effectLst>
            <a:outerShdw blurRad="50800" dist="38100" dir="5400000" algn="ctr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7500000"/>
            </a:lightRig>
          </a:scene3d>
          <a:sp3d>
            <a:bevelT w="1270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20 new features</a:t>
            </a:r>
            <a:endParaRPr lang="en-IN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Heatmaps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Avg</a:t>
            </a:r>
            <a:r>
              <a:rPr lang="en-US" dirty="0" smtClean="0"/>
              <a:t> Rating/Genre/Cast Crew Count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876800" y="1447800"/>
            <a:ext cx="4041775" cy="762000"/>
          </a:xfrm>
        </p:spPr>
        <p:txBody>
          <a:bodyPr/>
          <a:lstStyle/>
          <a:p>
            <a:r>
              <a:rPr lang="en-US" dirty="0" smtClean="0"/>
              <a:t>Observations</a:t>
            </a:r>
            <a:endParaRPr lang="en-IN" dirty="0"/>
          </a:p>
        </p:txBody>
      </p:sp>
      <p:pic>
        <p:nvPicPr>
          <p:cNvPr id="9" name="Content Placeholder 8" descr="hm genre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36902" y="1447800"/>
            <a:ext cx="4611298" cy="5105400"/>
          </a:xfrm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24401" y="2209800"/>
            <a:ext cx="4191000" cy="39417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Positive </a:t>
            </a:r>
            <a:r>
              <a:rPr lang="en-IN" dirty="0" smtClean="0"/>
              <a:t>correlation </a:t>
            </a:r>
            <a:r>
              <a:rPr lang="en-IN" dirty="0" smtClean="0"/>
              <a:t>with ratings</a:t>
            </a:r>
          </a:p>
          <a:p>
            <a:pPr lvl="1"/>
            <a:r>
              <a:rPr lang="en-US" dirty="0" smtClean="0"/>
              <a:t>Runtime minutes</a:t>
            </a:r>
          </a:p>
          <a:p>
            <a:pPr lvl="1"/>
            <a:r>
              <a:rPr lang="en-US" dirty="0" smtClean="0"/>
              <a:t>Genre-documentary</a:t>
            </a:r>
          </a:p>
          <a:p>
            <a:pPr lvl="1"/>
            <a:r>
              <a:rPr lang="en-US" dirty="0" smtClean="0"/>
              <a:t>Genre-drama</a:t>
            </a:r>
          </a:p>
          <a:p>
            <a:pPr lvl="1"/>
            <a:r>
              <a:rPr lang="en-US" dirty="0" smtClean="0"/>
              <a:t>Count of ‘self’</a:t>
            </a:r>
          </a:p>
          <a:p>
            <a:r>
              <a:rPr lang="en-IN" dirty="0" smtClean="0"/>
              <a:t>Negative correlation </a:t>
            </a:r>
            <a:r>
              <a:rPr lang="en-IN" dirty="0" smtClean="0"/>
              <a:t>with </a:t>
            </a:r>
            <a:r>
              <a:rPr lang="en-IN" dirty="0" smtClean="0"/>
              <a:t>rating</a:t>
            </a:r>
          </a:p>
          <a:p>
            <a:pPr lvl="1"/>
            <a:r>
              <a:rPr lang="en-US" dirty="0" smtClean="0"/>
              <a:t>Genre-horror</a:t>
            </a:r>
            <a:endParaRPr lang="en-US" dirty="0" smtClean="0"/>
          </a:p>
          <a:p>
            <a:pPr lvl="1"/>
            <a:r>
              <a:rPr lang="en-US" dirty="0" smtClean="0"/>
              <a:t>Number of actors</a:t>
            </a:r>
          </a:p>
          <a:p>
            <a:pPr lvl="1"/>
            <a:r>
              <a:rPr lang="en-US" dirty="0" smtClean="0"/>
              <a:t>Number of </a:t>
            </a:r>
            <a:r>
              <a:rPr lang="en-US" dirty="0" smtClean="0"/>
              <a:t>actress</a:t>
            </a:r>
            <a:endParaRPr lang="en-IN" dirty="0" smtClean="0"/>
          </a:p>
          <a:p>
            <a:pPr lvl="1"/>
            <a:endParaRPr lang="en-US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Cast/Crew Mean Ratings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876800" y="1447800"/>
            <a:ext cx="4041775" cy="762000"/>
          </a:xfrm>
        </p:spPr>
        <p:txBody>
          <a:bodyPr/>
          <a:lstStyle/>
          <a:p>
            <a:r>
              <a:rPr lang="en-US" dirty="0" smtClean="0"/>
              <a:t>Observations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24401" y="2209800"/>
            <a:ext cx="4191000" cy="39417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All features highly correlated</a:t>
            </a:r>
          </a:p>
          <a:p>
            <a:endParaRPr lang="en-US" dirty="0" smtClean="0"/>
          </a:p>
          <a:p>
            <a:r>
              <a:rPr lang="en-US" dirty="0" smtClean="0"/>
              <a:t>Reason?</a:t>
            </a:r>
            <a:endParaRPr lang="en-IN" dirty="0" smtClean="0"/>
          </a:p>
          <a:p>
            <a:pPr lvl="1"/>
            <a:endParaRPr lang="en-US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  <p:pic>
        <p:nvPicPr>
          <p:cNvPr id="10" name="Content Placeholder 9" descr="hm rating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76200" y="1563721"/>
            <a:ext cx="4800600" cy="51418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Modeling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https://github.com/koshika15/Predict-IMDB-rating-of-upcoming-movies/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28800" y="2166936"/>
          <a:ext cx="6248400" cy="3700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680"/>
                <a:gridCol w="1249680"/>
                <a:gridCol w="1249680"/>
                <a:gridCol w="1249680"/>
                <a:gridCol w="1249680"/>
              </a:tblGrid>
              <a:tr h="46255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Rating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6255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6255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6255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6255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6255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6255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6255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Final Dataset</a:t>
            </a: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281226" y="2667000"/>
            <a:ext cx="1318974" cy="3124200"/>
            <a:chOff x="281226" y="2209800"/>
            <a:chExt cx="1318974" cy="3124200"/>
          </a:xfrm>
        </p:grpSpPr>
        <p:sp>
          <p:nvSpPr>
            <p:cNvPr id="6" name="Left Brace 5"/>
            <p:cNvSpPr/>
            <p:nvPr/>
          </p:nvSpPr>
          <p:spPr>
            <a:xfrm>
              <a:off x="1143000" y="2209800"/>
              <a:ext cx="457200" cy="3124200"/>
            </a:xfrm>
            <a:prstGeom prst="leftBrace">
              <a:avLst>
                <a:gd name="adj1" fmla="val 53277"/>
                <a:gd name="adj2" fmla="val 50000"/>
              </a:avLst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226" y="2895600"/>
              <a:ext cx="861774" cy="182880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2200" dirty="0" smtClean="0"/>
                <a:t>8540 observations</a:t>
              </a:r>
              <a:endParaRPr lang="en-IN" sz="2200" dirty="0"/>
            </a:p>
          </p:txBody>
        </p:sp>
      </p:grpSp>
      <p:sp>
        <p:nvSpPr>
          <p:cNvPr id="11" name="Left Brace 10"/>
          <p:cNvSpPr/>
          <p:nvPr/>
        </p:nvSpPr>
        <p:spPr>
          <a:xfrm>
            <a:off x="5334000" y="-533400"/>
            <a:ext cx="457200" cy="4800600"/>
          </a:xfrm>
          <a:prstGeom prst="leftBrace">
            <a:avLst>
              <a:gd name="adj1" fmla="val 53277"/>
              <a:gd name="adj2" fmla="val 50000"/>
            </a:avLst>
          </a:prstGeom>
          <a:ln w="50800"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191000" y="1219200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63 feature variables</a:t>
            </a:r>
          </a:p>
          <a:p>
            <a:endParaRPr lang="en-IN" dirty="0"/>
          </a:p>
        </p:txBody>
      </p:sp>
      <p:sp>
        <p:nvSpPr>
          <p:cNvPr id="14" name="Left Brace 13"/>
          <p:cNvSpPr/>
          <p:nvPr/>
        </p:nvSpPr>
        <p:spPr>
          <a:xfrm>
            <a:off x="2209800" y="1295400"/>
            <a:ext cx="457200" cy="1143000"/>
          </a:xfrm>
          <a:prstGeom prst="leftBrace">
            <a:avLst>
              <a:gd name="adj1" fmla="val 53277"/>
              <a:gd name="adj2" fmla="val 49101"/>
            </a:avLst>
          </a:prstGeom>
          <a:ln w="50800"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1600" y="1321713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Target Variable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66672"/>
          </a:xfrm>
        </p:spPr>
        <p:txBody>
          <a:bodyPr/>
          <a:lstStyle/>
          <a:p>
            <a:r>
              <a:rPr lang="en-US" dirty="0" smtClean="0"/>
              <a:t>Ranges </a:t>
            </a:r>
            <a:r>
              <a:rPr lang="en-IN" dirty="0" smtClean="0"/>
              <a:t>from 1 (lowest rating) to 10 (highest rating</a:t>
            </a:r>
            <a:r>
              <a:rPr lang="en-IN" dirty="0" smtClean="0"/>
              <a:t>)</a:t>
            </a:r>
          </a:p>
          <a:p>
            <a:r>
              <a:rPr lang="en-US" dirty="0" smtClean="0"/>
              <a:t>Type of algorithm: Regression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Variable</a:t>
            </a:r>
            <a:endParaRPr lang="en-IN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533400" y="4300728"/>
            <a:ext cx="8229600" cy="15666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Train:Test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::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70:30</a:t>
            </a:r>
            <a:endParaRPr kumimoji="0" lang="en-IN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33400" y="3094037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Train-Test Split</a:t>
            </a:r>
            <a:endParaRPr kumimoji="0" lang="en-IN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1. Linear Regression</a:t>
            </a:r>
          </a:p>
          <a:p>
            <a:pPr>
              <a:buNone/>
            </a:pPr>
            <a:r>
              <a:rPr lang="en-IN" dirty="0" smtClean="0"/>
              <a:t>2. Regularization Model - Ridge</a:t>
            </a:r>
          </a:p>
          <a:p>
            <a:pPr>
              <a:buNone/>
            </a:pPr>
            <a:r>
              <a:rPr lang="en-IN" dirty="0" smtClean="0"/>
              <a:t>3. Regularization Model - Lasso</a:t>
            </a:r>
          </a:p>
          <a:p>
            <a:pPr>
              <a:buNone/>
            </a:pPr>
            <a:r>
              <a:rPr lang="en-IN" dirty="0" smtClean="0"/>
              <a:t>4. Ensemble Model - Random Forest</a:t>
            </a:r>
          </a:p>
          <a:p>
            <a:pPr>
              <a:buNone/>
            </a:pPr>
            <a:r>
              <a:rPr lang="en-IN" dirty="0" smtClean="0"/>
              <a:t>5. Ensemble Model - Gradient Boost</a:t>
            </a:r>
          </a:p>
          <a:p>
            <a:pPr>
              <a:buNone/>
            </a:pPr>
            <a:r>
              <a:rPr lang="en-IN" dirty="0" smtClean="0"/>
              <a:t>6. Ensemble Model - </a:t>
            </a:r>
            <a:r>
              <a:rPr lang="en-IN" dirty="0" err="1" smtClean="0"/>
              <a:t>Ada</a:t>
            </a:r>
            <a:r>
              <a:rPr lang="en-IN" dirty="0" smtClean="0"/>
              <a:t> Boost</a:t>
            </a:r>
          </a:p>
          <a:p>
            <a:pPr>
              <a:buNone/>
            </a:pPr>
            <a:r>
              <a:rPr lang="en-IN" dirty="0" smtClean="0"/>
              <a:t>7. </a:t>
            </a:r>
            <a:r>
              <a:rPr lang="en-IN" dirty="0" smtClean="0"/>
              <a:t>Stack - Linear Regression</a:t>
            </a:r>
          </a:p>
          <a:p>
            <a:pPr>
              <a:buNone/>
            </a:pPr>
            <a:r>
              <a:rPr lang="en-IN" dirty="0" smtClean="0"/>
              <a:t>8. </a:t>
            </a:r>
            <a:r>
              <a:rPr lang="en-IN" dirty="0" smtClean="0"/>
              <a:t>Stack - Random Forest</a:t>
            </a:r>
          </a:p>
          <a:p>
            <a:pPr>
              <a:buNone/>
            </a:pPr>
            <a:r>
              <a:rPr lang="en-IN" dirty="0" smtClean="0"/>
              <a:t>9. </a:t>
            </a:r>
            <a:r>
              <a:rPr lang="en-IN" dirty="0" smtClean="0"/>
              <a:t>Stack - Gradient Boost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Used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pPr lvl="1"/>
            <a:r>
              <a:rPr lang="en-US" dirty="0" smtClean="0"/>
              <a:t>I wish I could know the rating of this upcoming movie in advance!</a:t>
            </a:r>
          </a:p>
          <a:p>
            <a:endParaRPr lang="en-US" dirty="0" smtClean="0"/>
          </a:p>
          <a:p>
            <a:r>
              <a:rPr lang="en-US" dirty="0" smtClean="0"/>
              <a:t>Objective</a:t>
            </a:r>
          </a:p>
          <a:p>
            <a:pPr lvl="1"/>
            <a:r>
              <a:rPr lang="en-IN" dirty="0" smtClean="0"/>
              <a:t>To develop a model to predict IMDB rating of an upcoming movie using </a:t>
            </a:r>
            <a:r>
              <a:rPr lang="en-IN" dirty="0" smtClean="0"/>
              <a:t>only data </a:t>
            </a:r>
            <a:r>
              <a:rPr lang="en-IN" dirty="0" smtClean="0"/>
              <a:t>available prior to the release of the movie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gression coeff pl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90" y="1600200"/>
            <a:ext cx="8515810" cy="47672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Coefficients of Linear regression and regularization models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Mean Square Error</a:t>
            </a:r>
          </a:p>
          <a:p>
            <a:r>
              <a:rPr lang="en-US" dirty="0" smtClean="0"/>
              <a:t>Time taken to fit and predict the model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</a:t>
            </a:r>
            <a:r>
              <a:rPr lang="en-US" dirty="0" smtClean="0"/>
              <a:t>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914400"/>
          <a:ext cx="8610600" cy="481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143000"/>
                <a:gridCol w="1219200"/>
                <a:gridCol w="3002280"/>
                <a:gridCol w="17221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kumimoji="0" lang="en-IN" sz="1600" b="1" i="0" u="none" strike="noStrike" kern="1200" dirty="0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Modelling Algorithm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Train RMSE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Test RMSE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Hyperparameters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Training+Test Time(sec)</a:t>
                      </a:r>
                    </a:p>
                  </a:txBody>
                  <a:tcPr marL="19050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Linear Regression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0.88972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0.903349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0.214</a:t>
                      </a:r>
                    </a:p>
                  </a:txBody>
                  <a:tcPr marL="19050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Ridge Regression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0.890131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0.902272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{'alpha': 2.75}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5.414</a:t>
                      </a:r>
                    </a:p>
                  </a:txBody>
                  <a:tcPr marL="19050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Lasso Regression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0.913179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0.919122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{'alpha': 0.01}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59.968</a:t>
                      </a:r>
                    </a:p>
                  </a:txBody>
                  <a:tcPr marL="19050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Random Forest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0.30085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0.630694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{'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n_estimators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': 5000, '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min_samples_split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': 10...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662.8</a:t>
                      </a:r>
                    </a:p>
                  </a:txBody>
                  <a:tcPr marL="19050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Gradient Boost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0.3242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0.624689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{'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n_estimators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': 500, '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min_samples_split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': 2, ...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89.796</a:t>
                      </a:r>
                    </a:p>
                  </a:txBody>
                  <a:tcPr marL="19050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Ada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Boost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0.691293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0.694207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{'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n_estimators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': 300, '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learning_rate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': 0.05}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53.94</a:t>
                      </a:r>
                    </a:p>
                  </a:txBody>
                  <a:tcPr marL="19050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Stacking LR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0.192679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0.650138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872.194</a:t>
                      </a:r>
                    </a:p>
                  </a:txBody>
                  <a:tcPr marL="19050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Stacking RF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0.111337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0.643452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{'n_estimators': 5000, 'min_samples_split': 5,...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1012.3</a:t>
                      </a:r>
                    </a:p>
                  </a:txBody>
                  <a:tcPr marL="19050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Stacking GB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0.089379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0.64748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{'n_estimators': 250, 'min_samples_split': 10,...</a:t>
                      </a: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2082.43</a:t>
                      </a:r>
                    </a:p>
                  </a:txBody>
                  <a:tcPr marL="190500" marR="6350" marT="6350" marB="0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868362"/>
          </a:xfrm>
        </p:spPr>
        <p:txBody>
          <a:bodyPr/>
          <a:lstStyle/>
          <a:p>
            <a:r>
              <a:rPr lang="en-US" dirty="0" smtClean="0"/>
              <a:t>Model Comparison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odel compa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81328"/>
            <a:ext cx="8229600" cy="45259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odels time compa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539" y="1481138"/>
            <a:ext cx="606692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r>
              <a:rPr lang="en-US" dirty="0" err="1" smtClean="0"/>
              <a:t>contd</a:t>
            </a:r>
            <a:r>
              <a:rPr lang="en-US" dirty="0" smtClean="0"/>
              <a:t> Conclusion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model: Gradient Boost Model</a:t>
            </a:r>
          </a:p>
          <a:p>
            <a:r>
              <a:rPr lang="en-US" dirty="0" smtClean="0"/>
              <a:t>RMSE: 0.625</a:t>
            </a:r>
          </a:p>
          <a:p>
            <a:r>
              <a:rPr lang="en-US" dirty="0" smtClean="0"/>
              <a:t>Training + Test time: 90 seconds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IN" dirty="0"/>
          </a:p>
        </p:txBody>
      </p:sp>
      <p:pic>
        <p:nvPicPr>
          <p:cNvPr id="4" name="Picture 3" descr="prediction plot.png"/>
          <p:cNvPicPr>
            <a:picLocks noChangeAspect="1"/>
          </p:cNvPicPr>
          <p:nvPr/>
        </p:nvPicPr>
        <p:blipFill>
          <a:blip r:embed="rId2"/>
          <a:srcRect t="25868"/>
          <a:stretch>
            <a:fillRect/>
          </a:stretch>
        </p:blipFill>
        <p:spPr>
          <a:xfrm>
            <a:off x="2027927" y="3200400"/>
            <a:ext cx="5287273" cy="3432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66672"/>
          </a:xfrm>
        </p:spPr>
        <p:txBody>
          <a:bodyPr/>
          <a:lstStyle/>
          <a:p>
            <a:r>
              <a:rPr lang="en-US" dirty="0" smtClean="0"/>
              <a:t>Combine box office predictions</a:t>
            </a:r>
          </a:p>
          <a:p>
            <a:r>
              <a:rPr lang="en-US" dirty="0" smtClean="0"/>
              <a:t>Release month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of further study</a:t>
            </a:r>
            <a:endParaRPr lang="en-IN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09600" y="4148328"/>
            <a:ext cx="8229600" cy="156667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Repeat machine learning process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different feature combinations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700" baseline="0" dirty="0" smtClean="0"/>
              <a:t>Explore</a:t>
            </a:r>
            <a:r>
              <a:rPr lang="en-US" sz="2700" dirty="0" smtClean="0"/>
              <a:t> other linear relationship assumptions between target and feature variables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09600" y="2941637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Further work to be undertaken</a:t>
            </a:r>
            <a:endParaRPr kumimoji="0" lang="en-IN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04800" y="3886200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Data</a:t>
            </a:r>
            <a:endParaRPr lang="en-IN" dirty="0"/>
          </a:p>
        </p:txBody>
      </p:sp>
      <p:sp>
        <p:nvSpPr>
          <p:cNvPr id="8" name="Bent Arrow 7"/>
          <p:cNvSpPr/>
          <p:nvPr/>
        </p:nvSpPr>
        <p:spPr>
          <a:xfrm>
            <a:off x="838200" y="4572000"/>
            <a:ext cx="838200" cy="838200"/>
          </a:xfrm>
          <a:prstGeom prst="bentArrow">
            <a:avLst/>
          </a:prstGeom>
          <a:solidFill>
            <a:srgbClr val="ADCEDC"/>
          </a:solidFill>
          <a:ln>
            <a:noFill/>
          </a:ln>
          <a:effectLst>
            <a:outerShdw blurRad="50800" dist="381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21599968" lon="10799999" rev="10799999"/>
            </a:camera>
            <a:lightRig rig="threePt" dir="t"/>
          </a:scene3d>
          <a:sp3d prstMaterial="dkEdg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648200" y="5181600"/>
            <a:ext cx="1066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DCEDC"/>
          </a:solidFill>
          <a:ln>
            <a:noFill/>
          </a:ln>
          <a:effectLst>
            <a:outerShdw blurRad="50800" dist="381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21599968" lon="10799999" rev="10799999"/>
            </a:camera>
            <a:lightRig rig="threePt" dir="t"/>
          </a:scene3d>
          <a:sp3d prstMaterial="dkEdg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86400" y="3581400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</a:t>
            </a:r>
            <a:endParaRPr lang="en-IN" dirty="0"/>
          </a:p>
        </p:txBody>
      </p:sp>
      <p:sp>
        <p:nvSpPr>
          <p:cNvPr id="13" name="Bent Arrow 12"/>
          <p:cNvSpPr/>
          <p:nvPr/>
        </p:nvSpPr>
        <p:spPr>
          <a:xfrm>
            <a:off x="5105400" y="3810000"/>
            <a:ext cx="685800" cy="1676400"/>
          </a:xfrm>
          <a:prstGeom prst="bentArrow">
            <a:avLst/>
          </a:prstGeom>
          <a:scene3d>
            <a:camera prst="orthographicFront">
              <a:rot lat="599969" lon="10799999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762000"/>
          </a:xfrm>
        </p:spPr>
        <p:txBody>
          <a:bodyPr/>
          <a:lstStyle/>
          <a:p>
            <a:r>
              <a:rPr lang="en-US" dirty="0" smtClean="0"/>
              <a:t>Process</a:t>
            </a:r>
            <a:endParaRPr lang="en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685800" y="3657600"/>
            <a:ext cx="8001000" cy="1905000"/>
            <a:chOff x="685800" y="3200400"/>
            <a:chExt cx="8001000" cy="1905000"/>
          </a:xfrm>
        </p:grpSpPr>
        <p:sp>
          <p:nvSpPr>
            <p:cNvPr id="5" name="Rounded Rectangle 4"/>
            <p:cNvSpPr/>
            <p:nvPr/>
          </p:nvSpPr>
          <p:spPr>
            <a:xfrm>
              <a:off x="685800" y="3200400"/>
              <a:ext cx="990600" cy="190500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LR</a:t>
              </a: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  <a:p>
              <a:pPr algn="ctr"/>
              <a:endParaRPr lang="en-IN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362200" y="3200400"/>
              <a:ext cx="990600" cy="190500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Ridge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81400" y="3200400"/>
              <a:ext cx="990600" cy="190500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Lasso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029200" y="3200400"/>
              <a:ext cx="1143000" cy="190500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Random Forest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sz="17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324600" y="3200400"/>
              <a:ext cx="1143000" cy="190500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Gradient Boost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IN" u="sng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696200" y="3200400"/>
              <a:ext cx="990600" cy="190500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ADA</a:t>
              </a:r>
              <a:r>
                <a:rPr lang="en-US" dirty="0" smtClean="0">
                  <a:solidFill>
                    <a:schemeClr val="tx1"/>
                  </a:solidFill>
                </a:rPr>
                <a:t> Boost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1524000" y="9144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2362200" y="1905000"/>
            <a:ext cx="838200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57600" y="1905000"/>
            <a:ext cx="838200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105400" y="1905000"/>
            <a:ext cx="838200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400800" y="1905000"/>
            <a:ext cx="838200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96200" y="1905000"/>
            <a:ext cx="838200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>
            <a:normAutofit/>
          </a:bodyPr>
          <a:lstStyle/>
          <a:p>
            <a:r>
              <a:rPr lang="en-IN" dirty="0" smtClean="0"/>
              <a:t>Movie </a:t>
            </a:r>
            <a:r>
              <a:rPr lang="en-IN" dirty="0" smtClean="0"/>
              <a:t>watchers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Movie Theatre Owners</a:t>
            </a:r>
          </a:p>
          <a:p>
            <a:endParaRPr lang="en-US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Movie makers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cares? – The clients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1143000" y="5181600"/>
            <a:ext cx="7162800" cy="914400"/>
            <a:chOff x="1143000" y="4572000"/>
            <a:chExt cx="7162800" cy="914400"/>
          </a:xfrm>
        </p:grpSpPr>
        <p:sp>
          <p:nvSpPr>
            <p:cNvPr id="4" name="Rounded Rectangular Callout 3"/>
            <p:cNvSpPr/>
            <p:nvPr/>
          </p:nvSpPr>
          <p:spPr>
            <a:xfrm rot="10800000">
              <a:off x="1143000" y="4572000"/>
              <a:ext cx="7162800" cy="914400"/>
            </a:xfrm>
            <a:prstGeom prst="wedgeRoundRectCallout">
              <a:avLst>
                <a:gd name="adj1" fmla="val -326"/>
                <a:gd name="adj2" fmla="val 68883"/>
                <a:gd name="adj3" fmla="val 16667"/>
              </a:avLst>
            </a:prstGeom>
            <a:solidFill>
              <a:schemeClr val="accent1">
                <a:alpha val="1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95400" y="4876800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 I have a model to get a perfect recipe for a hit movie?</a:t>
              </a:r>
              <a:endParaRPr lang="en-IN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66800" y="3657600"/>
            <a:ext cx="7162800" cy="914400"/>
            <a:chOff x="1143000" y="4572000"/>
            <a:chExt cx="7162800" cy="914400"/>
          </a:xfrm>
        </p:grpSpPr>
        <p:sp>
          <p:nvSpPr>
            <p:cNvPr id="8" name="Rounded Rectangular Callout 7"/>
            <p:cNvSpPr/>
            <p:nvPr/>
          </p:nvSpPr>
          <p:spPr>
            <a:xfrm rot="10800000">
              <a:off x="1143000" y="4572000"/>
              <a:ext cx="7162800" cy="914400"/>
            </a:xfrm>
            <a:prstGeom prst="wedgeRoundRectCallout">
              <a:avLst>
                <a:gd name="adj1" fmla="val -326"/>
                <a:gd name="adj2" fmla="val 77393"/>
                <a:gd name="adj3" fmla="val 16667"/>
              </a:avLst>
            </a:prstGeom>
            <a:solidFill>
              <a:schemeClr val="accent1">
                <a:alpha val="1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95400" y="4876800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 would just like to run a movie rated above 6 in my theatre!</a:t>
              </a:r>
              <a:endParaRPr lang="en-IN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19200" y="2057400"/>
            <a:ext cx="7162800" cy="914400"/>
            <a:chOff x="1143000" y="4495800"/>
            <a:chExt cx="7162800" cy="914400"/>
          </a:xfrm>
        </p:grpSpPr>
        <p:sp>
          <p:nvSpPr>
            <p:cNvPr id="11" name="Rounded Rectangular Callout 10"/>
            <p:cNvSpPr/>
            <p:nvPr/>
          </p:nvSpPr>
          <p:spPr>
            <a:xfrm rot="10800000">
              <a:off x="1143000" y="4495800"/>
              <a:ext cx="7162800" cy="914400"/>
            </a:xfrm>
            <a:prstGeom prst="wedgeRoundRectCallout">
              <a:avLst>
                <a:gd name="adj1" fmla="val -613"/>
                <a:gd name="adj2" fmla="val 93123"/>
                <a:gd name="adj3" fmla="val 16667"/>
              </a:avLst>
            </a:prstGeom>
            <a:solidFill>
              <a:schemeClr val="accent1">
                <a:alpha val="1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95400" y="4800600"/>
              <a:ext cx="685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 am definitely going to watch that movie coming up soon!</a:t>
              </a:r>
              <a:endParaRPr lang="en-I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Source:</a:t>
            </a:r>
          </a:p>
          <a:p>
            <a:pPr lvl="1"/>
            <a:r>
              <a:rPr lang="en-IN" dirty="0" smtClean="0">
                <a:hlinkClick r:id="rId2"/>
              </a:rPr>
              <a:t>https</a:t>
            </a:r>
            <a:r>
              <a:rPr lang="en-IN" dirty="0" smtClean="0">
                <a:hlinkClick r:id="rId2"/>
              </a:rPr>
              <a:t>://www.imdb.com/interfaces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US" dirty="0" smtClean="0"/>
              <a:t>Format:</a:t>
            </a:r>
          </a:p>
          <a:p>
            <a:pPr lvl="1"/>
            <a:r>
              <a:rPr lang="en-IN" dirty="0" smtClean="0"/>
              <a:t>5 datasets </a:t>
            </a:r>
          </a:p>
          <a:p>
            <a:pPr lvl="1"/>
            <a:r>
              <a:rPr lang="en-IN" dirty="0" err="1" smtClean="0"/>
              <a:t>gzipped</a:t>
            </a:r>
            <a:r>
              <a:rPr lang="en-IN" dirty="0" smtClean="0"/>
              <a:t>, </a:t>
            </a:r>
            <a:r>
              <a:rPr lang="en-IN" dirty="0" smtClean="0"/>
              <a:t>TSV </a:t>
            </a:r>
            <a:r>
              <a:rPr lang="en-IN" dirty="0" smtClean="0"/>
              <a:t>formatted </a:t>
            </a:r>
            <a:r>
              <a:rPr lang="en-IN" dirty="0" smtClean="0"/>
              <a:t>files</a:t>
            </a:r>
          </a:p>
          <a:p>
            <a:pPr lvl="1"/>
            <a:r>
              <a:rPr lang="en-US" dirty="0" smtClean="0"/>
              <a:t>Null values represented by </a:t>
            </a:r>
            <a:r>
              <a:rPr lang="en-IN" dirty="0" smtClean="0"/>
              <a:t>‘\N’</a:t>
            </a:r>
          </a:p>
          <a:p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Redundant columns</a:t>
            </a:r>
          </a:p>
          <a:p>
            <a:pPr lvl="1"/>
            <a:r>
              <a:rPr lang="en-US" dirty="0" smtClean="0"/>
              <a:t>Mixed </a:t>
            </a:r>
            <a:r>
              <a:rPr lang="en-US" dirty="0" err="1" smtClean="0"/>
              <a:t>datatypes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4572000" y="4267200"/>
            <a:ext cx="3657600" cy="1524000"/>
            <a:chOff x="4572000" y="4267200"/>
            <a:chExt cx="3657600" cy="1524000"/>
          </a:xfrm>
        </p:grpSpPr>
        <p:sp>
          <p:nvSpPr>
            <p:cNvPr id="4" name="Right Brace 3"/>
            <p:cNvSpPr/>
            <p:nvPr/>
          </p:nvSpPr>
          <p:spPr>
            <a:xfrm>
              <a:off x="4572000" y="4267200"/>
              <a:ext cx="457200" cy="1524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05400" y="4648200"/>
              <a:ext cx="3124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Addressed during data loading</a:t>
              </a:r>
              <a:endParaRPr lang="en-I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importance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54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971800"/>
                <a:gridCol w="33528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Column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Type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Description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tconst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‘</a:t>
                      </a:r>
                      <a:r>
                        <a:rPr lang="en-IN" sz="19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tt</a:t>
                      </a:r>
                      <a:r>
                        <a:rPr lang="en-IN" sz="1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‘ followed </a:t>
                      </a:r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by 7 digits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unique identifier of the movie title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runtimeMinutes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number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Clr>
                          <a:schemeClr val="accent1"/>
                        </a:buClr>
                        <a:buSzPts val="1100"/>
                        <a:buFont typeface="Calibri"/>
                        <a:buNone/>
                      </a:pPr>
                      <a:r>
                        <a:rPr lang="en-IN" sz="1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movie length in minutes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genres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strings </a:t>
                      </a:r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separated by commas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Eg: comedy, horror, romantic, 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numVotes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number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number of user ratings given to a movie (post-release)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nconst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‘nm‘ followed </a:t>
                      </a:r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by 7 digits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key identifier for movie cast/crew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category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categorical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the category of job that person was in </a:t>
                      </a: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averageRating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float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average of all the individual user ratings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95400"/>
            <a:ext cx="4572000" cy="22524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200" dirty="0" err="1" smtClean="0"/>
              <a:t>title_akas</a:t>
            </a:r>
            <a:r>
              <a:rPr lang="en-IN" sz="2200" dirty="0" smtClean="0"/>
              <a:t> (</a:t>
            </a:r>
            <a:r>
              <a:rPr lang="en-IN" sz="2200" dirty="0" smtClean="0"/>
              <a:t>3.486.933</a:t>
            </a:r>
            <a:r>
              <a:rPr lang="en-IN" sz="2200" dirty="0" smtClean="0"/>
              <a:t>, 4) </a:t>
            </a:r>
            <a:endParaRPr lang="en-IN" sz="2200" dirty="0" smtClean="0"/>
          </a:p>
          <a:p>
            <a:pPr>
              <a:buNone/>
            </a:pPr>
            <a:r>
              <a:rPr lang="en-IN" sz="2200" dirty="0" err="1" smtClean="0"/>
              <a:t>title_basics</a:t>
            </a:r>
            <a:r>
              <a:rPr lang="en-IN" sz="2200" dirty="0" smtClean="0"/>
              <a:t> </a:t>
            </a:r>
            <a:r>
              <a:rPr lang="en-IN" sz="2200" dirty="0" smtClean="0"/>
              <a:t>(</a:t>
            </a:r>
            <a:r>
              <a:rPr lang="en-IN" sz="2200" dirty="0" smtClean="0"/>
              <a:t>5.642.968</a:t>
            </a:r>
            <a:r>
              <a:rPr lang="en-IN" sz="2200" dirty="0" smtClean="0"/>
              <a:t>, 7) </a:t>
            </a:r>
            <a:endParaRPr lang="en-IN" sz="2200" dirty="0" smtClean="0"/>
          </a:p>
          <a:p>
            <a:pPr>
              <a:buNone/>
            </a:pPr>
            <a:r>
              <a:rPr lang="en-IN" sz="2200" dirty="0" err="1" smtClean="0"/>
              <a:t>title_principals</a:t>
            </a:r>
            <a:r>
              <a:rPr lang="en-IN" sz="2200" dirty="0" smtClean="0"/>
              <a:t> </a:t>
            </a:r>
            <a:r>
              <a:rPr lang="en-IN" sz="2200" dirty="0" smtClean="0"/>
              <a:t>(</a:t>
            </a:r>
            <a:r>
              <a:rPr lang="en-IN" sz="2200" dirty="0" smtClean="0"/>
              <a:t>32.301.717</a:t>
            </a:r>
            <a:r>
              <a:rPr lang="en-IN" sz="2200" dirty="0" smtClean="0"/>
              <a:t>, 3) </a:t>
            </a:r>
            <a:endParaRPr lang="en-IN" sz="2200" dirty="0" smtClean="0"/>
          </a:p>
          <a:p>
            <a:pPr>
              <a:buNone/>
            </a:pPr>
            <a:r>
              <a:rPr lang="en-IN" sz="2200" dirty="0" err="1" smtClean="0"/>
              <a:t>title_ratings</a:t>
            </a:r>
            <a:r>
              <a:rPr lang="en-IN" sz="2200" dirty="0" smtClean="0"/>
              <a:t> </a:t>
            </a:r>
            <a:r>
              <a:rPr lang="en-IN" sz="2200" dirty="0" smtClean="0"/>
              <a:t>(</a:t>
            </a:r>
            <a:r>
              <a:rPr lang="en-IN" sz="2200" dirty="0" smtClean="0"/>
              <a:t>919.215</a:t>
            </a:r>
            <a:r>
              <a:rPr lang="en-IN" sz="2200" dirty="0" smtClean="0"/>
              <a:t>, 3) </a:t>
            </a:r>
            <a:endParaRPr lang="en-IN" sz="2200" dirty="0" smtClean="0"/>
          </a:p>
          <a:p>
            <a:pPr>
              <a:buNone/>
            </a:pPr>
            <a:r>
              <a:rPr lang="en-IN" sz="2200" dirty="0" err="1" smtClean="0"/>
              <a:t>name_basics</a:t>
            </a:r>
            <a:r>
              <a:rPr lang="en-IN" sz="2200" dirty="0" smtClean="0"/>
              <a:t> </a:t>
            </a:r>
            <a:r>
              <a:rPr lang="en-IN" sz="2200" dirty="0" smtClean="0"/>
              <a:t>(</a:t>
            </a:r>
            <a:r>
              <a:rPr lang="en-IN" sz="2200" dirty="0" smtClean="0"/>
              <a:t>9.139.818</a:t>
            </a:r>
            <a:r>
              <a:rPr lang="en-IN" sz="2200" dirty="0" smtClean="0"/>
              <a:t>, 5)</a:t>
            </a:r>
            <a:endParaRPr lang="en-IN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10000" cy="1143000"/>
          </a:xfrm>
        </p:spPr>
        <p:txBody>
          <a:bodyPr/>
          <a:lstStyle/>
          <a:p>
            <a:r>
              <a:rPr lang="en-US" dirty="0" smtClean="0"/>
              <a:t>Loaded Data</a:t>
            </a:r>
            <a:endParaRPr lang="en-IN" dirty="0"/>
          </a:p>
        </p:txBody>
      </p:sp>
      <p:grpSp>
        <p:nvGrpSpPr>
          <p:cNvPr id="10" name="Group 9"/>
          <p:cNvGrpSpPr/>
          <p:nvPr/>
        </p:nvGrpSpPr>
        <p:grpSpPr>
          <a:xfrm>
            <a:off x="4505498" y="304800"/>
            <a:ext cx="4638502" cy="2438400"/>
            <a:chOff x="609600" y="3581400"/>
            <a:chExt cx="8229600" cy="2438400"/>
          </a:xfrm>
        </p:grpSpPr>
        <p:sp>
          <p:nvSpPr>
            <p:cNvPr id="7" name="Title 2"/>
            <p:cNvSpPr txBox="1">
              <a:spLocks/>
            </p:cNvSpPr>
            <p:nvPr/>
          </p:nvSpPr>
          <p:spPr>
            <a:xfrm>
              <a:off x="609600" y="3581400"/>
              <a:ext cx="8229600" cy="1143000"/>
            </a:xfrm>
            <a:prstGeom prst="rect">
              <a:avLst/>
            </a:prstGeom>
          </p:spPr>
          <p:txBody>
            <a:bodyPr vert="horz" rtlCol="0" anchor="ctr">
              <a:normAutofit/>
              <a:scene3d>
                <a:camera prst="orthographicFront"/>
                <a:lightRig rig="soft" dir="t"/>
              </a:scene3d>
              <a:sp3d prstMaterial="softEdge">
                <a:bevelT w="25400" h="25400"/>
              </a:sp3d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100" b="1" dirty="0" smtClean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 Data required:</a:t>
              </a:r>
              <a:endParaRPr kumimoji="0" lang="en-IN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727587" y="4572000"/>
              <a:ext cx="7959213" cy="14478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68000"/>
                <a:buFont typeface="Wingdings 3"/>
                <a:buChar char=""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Full-length</a:t>
              </a:r>
              <a:r>
                <a:rPr kumimoji="0" lang="en-US" sz="22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feature film</a:t>
              </a: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68000"/>
                <a:buFont typeface="Wingdings 3"/>
                <a:buChar char=""/>
                <a:tabLst/>
                <a:defRPr/>
              </a:pPr>
              <a:r>
                <a:rPr lang="en-US" sz="2200" dirty="0" smtClean="0"/>
                <a:t>Region – US</a:t>
              </a: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68000"/>
                <a:buFont typeface="Wingdings 3"/>
                <a:buChar char=""/>
                <a:tabLst/>
                <a:defRPr/>
              </a:pPr>
              <a:r>
                <a:rPr lang="en-US" sz="2200" dirty="0" smtClean="0"/>
                <a:t>Release year – </a:t>
              </a:r>
              <a:r>
                <a:rPr lang="en-US" sz="2200" strike="sngStrike" dirty="0" smtClean="0"/>
                <a:t>1980</a:t>
              </a:r>
              <a:r>
                <a:rPr lang="en-US" sz="2200" dirty="0" smtClean="0"/>
                <a:t>/1999</a:t>
              </a:r>
              <a:endPara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4191000"/>
            <a:ext cx="8229600" cy="19476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 dataset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700" dirty="0" err="1" smtClean="0"/>
              <a:t>titles_crew_pre</a:t>
            </a:r>
            <a:r>
              <a:rPr lang="en-US" sz="2700" dirty="0" smtClean="0"/>
              <a:t>(432.774,18)</a:t>
            </a: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Derived dataset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titles (49.440,7)</a:t>
            </a:r>
            <a:endParaRPr kumimoji="0" lang="en-IN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3622929"/>
            <a:ext cx="8229600" cy="491871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Wrangled Dataset</a:t>
            </a:r>
            <a:endParaRPr kumimoji="0" lang="en-IN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yearly trend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698" y="1143000"/>
            <a:ext cx="8020101" cy="5105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Autofit/>
          </a:bodyPr>
          <a:lstStyle/>
          <a:p>
            <a:r>
              <a:rPr lang="en-US" dirty="0" smtClean="0"/>
              <a:t>Yearly Trends</a:t>
            </a:r>
            <a:endParaRPr lang="en-IN" dirty="0"/>
          </a:p>
        </p:txBody>
      </p:sp>
      <p:pic>
        <p:nvPicPr>
          <p:cNvPr id="5" name="Picture 4" descr="yt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51195"/>
            <a:ext cx="4267200" cy="2706405"/>
          </a:xfrm>
          <a:prstGeom prst="rect">
            <a:avLst/>
          </a:prstGeom>
        </p:spPr>
      </p:pic>
      <p:pic>
        <p:nvPicPr>
          <p:cNvPr id="6" name="Picture 5" descr="yt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838201"/>
            <a:ext cx="4217286" cy="2819400"/>
          </a:xfrm>
          <a:prstGeom prst="rect">
            <a:avLst/>
          </a:prstGeom>
        </p:spPr>
      </p:pic>
      <p:pic>
        <p:nvPicPr>
          <p:cNvPr id="7" name="Picture 6" descr="yt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38" y="3429000"/>
            <a:ext cx="4344862" cy="2915211"/>
          </a:xfrm>
          <a:prstGeom prst="rect">
            <a:avLst/>
          </a:prstGeom>
        </p:spPr>
      </p:pic>
      <p:pic>
        <p:nvPicPr>
          <p:cNvPr id="8" name="Picture 7" descr="yt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3276600"/>
            <a:ext cx="4333530" cy="2971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rot="5400000">
            <a:off x="2324100" y="3390106"/>
            <a:ext cx="4648200" cy="1588"/>
          </a:xfrm>
          <a:prstGeom prst="line">
            <a:avLst/>
          </a:prstGeom>
          <a:ln w="539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551906" y="3542506"/>
            <a:ext cx="4648200" cy="1588"/>
          </a:xfrm>
          <a:prstGeom prst="line">
            <a:avLst/>
          </a:prstGeom>
          <a:ln w="539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6629400" y="1143000"/>
            <a:ext cx="533400" cy="2286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2438400" y="3352800"/>
            <a:ext cx="4724400" cy="1588"/>
          </a:xfrm>
          <a:prstGeom prst="line">
            <a:avLst/>
          </a:prstGeom>
          <a:ln w="539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2590800" y="3505200"/>
            <a:ext cx="4724400" cy="1588"/>
          </a:xfrm>
          <a:prstGeom prst="line">
            <a:avLst/>
          </a:prstGeom>
          <a:ln w="539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45825E-6 L 0.2 0.19731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9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210000" y="2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12283E-7 L -0.25556 0.22762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" y="11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210000" y="2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83E-6 L 0.22101 -0.20125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" y="-101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2602E-6 L -0.22032 -0.13879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" y="-69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2416</TotalTime>
  <Words>1061</Words>
  <Application>Microsoft Office PowerPoint</Application>
  <PresentationFormat>On-screen Show (4:3)</PresentationFormat>
  <Paragraphs>506</Paragraphs>
  <Slides>39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Concourse</vt:lpstr>
      <vt:lpstr>Predicting IMDB Rating of Upcoming Movies</vt:lpstr>
      <vt:lpstr>Motivation for the project</vt:lpstr>
      <vt:lpstr>Introduction</vt:lpstr>
      <vt:lpstr>Who cares? – The clients</vt:lpstr>
      <vt:lpstr>Data Acquisition</vt:lpstr>
      <vt:lpstr>Features of importance</vt:lpstr>
      <vt:lpstr>Loaded Data</vt:lpstr>
      <vt:lpstr>Exploratory Data Analysis</vt:lpstr>
      <vt:lpstr>Yearly Trends</vt:lpstr>
      <vt:lpstr>Considering movies released after 1999…</vt:lpstr>
      <vt:lpstr>The spike of 2004</vt:lpstr>
      <vt:lpstr>Plot of Ratings</vt:lpstr>
      <vt:lpstr>A Peek into the Features…</vt:lpstr>
      <vt:lpstr>Movie Runtime</vt:lpstr>
      <vt:lpstr>contd. Movie Runtime</vt:lpstr>
      <vt:lpstr>Movie Genre</vt:lpstr>
      <vt:lpstr>Number of Votes </vt:lpstr>
      <vt:lpstr>Feature Engineering</vt:lpstr>
      <vt:lpstr>Genres</vt:lpstr>
      <vt:lpstr>Count of Cast &amp; Crew</vt:lpstr>
      <vt:lpstr>Cast &amp; Crew Ratings</vt:lpstr>
      <vt:lpstr>Impact of a cast/crew on ratings</vt:lpstr>
      <vt:lpstr>Heatmaps</vt:lpstr>
      <vt:lpstr>Avg Rating/Genre/Cast Crew Count</vt:lpstr>
      <vt:lpstr>Cast/Crew Mean Ratings</vt:lpstr>
      <vt:lpstr>Machine Learning Modeling</vt:lpstr>
      <vt:lpstr>Final Dataset</vt:lpstr>
      <vt:lpstr>Target Variable</vt:lpstr>
      <vt:lpstr>Algorithms Used</vt:lpstr>
      <vt:lpstr>Coefficients of Linear regression and regularization models</vt:lpstr>
      <vt:lpstr>Performance Evaluation</vt:lpstr>
      <vt:lpstr>Model Comparison</vt:lpstr>
      <vt:lpstr>Conclusion</vt:lpstr>
      <vt:lpstr>…contd Conclusion</vt:lpstr>
      <vt:lpstr>Result</vt:lpstr>
      <vt:lpstr>Scope of further study</vt:lpstr>
      <vt:lpstr>Thank you!</vt:lpstr>
      <vt:lpstr>Methodology</vt:lpstr>
      <vt:lpstr>Process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IMDB Rating of Upcoming Movies</dc:title>
  <dc:creator>sony</dc:creator>
  <cp:lastModifiedBy>sony</cp:lastModifiedBy>
  <cp:revision>169</cp:revision>
  <dcterms:created xsi:type="dcterms:W3CDTF">2019-05-08T22:16:31Z</dcterms:created>
  <dcterms:modified xsi:type="dcterms:W3CDTF">2019-05-10T14:32:56Z</dcterms:modified>
</cp:coreProperties>
</file>