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  <p:sldMasterId id="2147483698" r:id="rId3"/>
    <p:sldMasterId id="2147483710" r:id="rId4"/>
  </p:sldMasterIdLst>
  <p:notesMasterIdLst>
    <p:notesMasterId r:id="rId11"/>
  </p:notesMasterIdLst>
  <p:sldIdLst>
    <p:sldId id="258" r:id="rId5"/>
    <p:sldId id="259" r:id="rId6"/>
    <p:sldId id="260" r:id="rId7"/>
    <p:sldId id="261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33CC"/>
    <a:srgbClr val="0066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80" d="100"/>
          <a:sy n="80" d="100"/>
        </p:scale>
        <p:origin x="-1526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38EC8-13B6-42EC-BC0B-EF4B9316D3D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84C1A-A3CC-4CEA-AECA-1EB934EF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3A8C1A4-1B80-46E2-8C60-A07A09C5E9B6}" type="slidenum">
              <a:rPr lang="en-US" altLang="en-US">
                <a:solidFill>
                  <a:prstClr val="black"/>
                </a:solidFill>
              </a:rPr>
              <a:pPr/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89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FCD02CB8-3856-427E-8C68-EFAB03F6CAD5}" type="slidenum">
              <a:rPr lang="en-US" altLang="en-US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 smtClean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25947-E3E2-4BD4-A46A-C7F686C24AF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1CDAC-F559-47ED-9AD3-0CAAE7520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0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7D6E0-B5D6-4F51-8001-49CFD7E6B81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49354-D1B7-48DA-A8B4-B3F601774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8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F104A-C06C-4811-B1B1-1FF3228D1CF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98B43-0D8F-48CC-A51A-26734B754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6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C89BD-B8F7-4EA5-959C-96F2DBB3D25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4C18E-3644-4A77-951F-5EFB075B8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EF4DA-4608-4C0B-91FF-A7259850B46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885A9-DDD9-411F-9357-9B9F028B6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3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EC423-5C2B-4312-A981-73C8FDEADA2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B9B46-E949-417B-BFC5-4069FF46E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DDDF8-E749-414E-A342-B222C4DF34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FD8CA-6E90-4CCE-8051-A54D9E729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9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08682-F5F1-4EE1-B9DA-867C34C67DF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3F2E-E599-4629-BF00-309F3930B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664F5-5705-4C0F-B38B-2D9D228CC00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AA86C-47B0-498D-92D5-11CD39C97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67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47F32-A128-4DB0-A444-7E57F796970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567E9-8B1A-4744-9946-2433AE1AA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46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C7005-4A57-4676-BC0E-25FAADA29A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69AD9-40AA-4931-8112-9A0655625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2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6316F-9B40-4FC1-8E4E-9D77B91B37F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26CBF-945E-43BB-81A7-117C0BC26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50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49D2F-C6F5-44E1-B744-2DD5C8082E2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6978C-A80E-420A-B8DE-C43B5F859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9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433DC-BF33-499B-879F-9777FD63603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1A77B-4F18-47B3-AE4B-5EFCB6E03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99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B2764-2264-4D4B-A3D2-0DA505DAA0A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2C8A5-94DC-479E-A555-9BDBAAE97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6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54DF6-512D-487E-B4B9-912E70C3DDC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C4D17-0CCE-40A1-8A71-2C3CDE7F6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54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BA381-CA90-45A8-9E09-66590FBEB2F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77A56-5DB3-4434-BF61-A623818D3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19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24835-9BC1-434D-A7F0-B114A6ED62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C4879-500C-4D5B-808B-3D8842377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903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F0E9F-7289-4B1C-A34F-89BB80C13EE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4771B-E8DD-47C6-8DCC-AD25800D1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7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A763F-8396-4A8D-BAEC-09B992EE6A1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CC199-C77F-4158-9596-B832860E7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14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66BB5-9886-402D-BA77-7D66231E234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23575-A205-4246-A3D0-08AF2FBAC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31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72414-5442-4087-9F21-9E0A46216EC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582A9-796D-4590-997C-01AC378DD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9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E5594-531E-4FC9-83A4-22F9186A0F5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2036B-9D2F-4839-A06B-C6B88AB77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00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898E2-0FD7-46CB-8FEC-4001F1382E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CF790-0460-46E2-9815-41F81E43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411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2AC4E-78DE-48E8-AE13-DC5D2974F61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A3E12-811F-481C-AC33-EF23B0F22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2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756C0-DD9A-4074-9171-16C397BA838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B1AB2-E04D-4012-B5E7-C56FB6290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87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479CF-759E-4DEE-8296-2419CD51BB4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3A63B-31F7-4901-B6F5-863852202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278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54DF6-512D-487E-B4B9-912E70C3DDC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C4D17-0CCE-40A1-8A71-2C3CDE7F6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50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BA381-CA90-45A8-9E09-66590FBEB2F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77A56-5DB3-4434-BF61-A623818D3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55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24835-9BC1-434D-A7F0-B114A6ED62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C4879-500C-4D5B-808B-3D8842377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253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F0E9F-7289-4B1C-A34F-89BB80C13EE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4771B-E8DD-47C6-8DCC-AD25800D1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544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A763F-8396-4A8D-BAEC-09B992EE6A1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CC199-C77F-4158-9596-B832860E7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731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66BB5-9886-402D-BA77-7D66231E234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23575-A205-4246-A3D0-08AF2FBAC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BC1F7-425D-40F4-8EAE-E0F1FBD0583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498EE-1BB1-41A1-A639-A88DF47D0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36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72414-5442-4087-9F21-9E0A46216EC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582A9-796D-4590-997C-01AC378DD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639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898E2-0FD7-46CB-8FEC-4001F1382E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CF790-0460-46E2-9815-41F81E43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945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2AC4E-78DE-48E8-AE13-DC5D2974F61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A3E12-811F-481C-AC33-EF23B0F22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833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756C0-DD9A-4074-9171-16C397BA838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B1AB2-E04D-4012-B5E7-C56FB6290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657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479CF-759E-4DEE-8296-2419CD51BB4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3A63B-31F7-4901-B6F5-863852202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75418-1E6B-4D8D-B00B-76979B952E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C4A28-636D-4705-BC83-2111044EF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0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7B79D-C1F3-4CEB-BD97-4FD5222F7F6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98978-43BE-4710-ADC2-1855147EC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254B9-B8BE-4932-836A-F1E2699337A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54933-B0A1-4DB0-BF68-9CBCD6189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935E1-CF3B-4BF2-9441-070FE138754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093B2-F69A-4C70-9F9C-302B35947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3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C7D70-9CD8-487E-85D2-82D13EA692C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450C0-B6D3-4145-8E94-8AE9847BA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B1AE70-9A8E-431A-BBE6-B508BA6901B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0FDCEB-2ED9-4211-9003-655F9AA7BB2A}" type="slidenum">
              <a:rPr 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1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301D18-6154-4A75-914D-0A2F7EF9FB5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A354D9-6E8F-4FBA-A509-8FEC1A00C32A}" type="slidenum">
              <a:rPr 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88C71E-AB4E-4B93-A7E3-9E61173EB2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C6F7D4-1549-4B0B-A43E-A13764C089F8}" type="slidenum">
              <a:rPr 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3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88C71E-AB4E-4B93-A7E3-9E61173EB2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C6F7D4-1549-4B0B-A43E-A13764C089F8}" type="slidenum">
              <a:rPr 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6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8" t="12798" r="11250" b="10416"/>
          <a:stretch>
            <a:fillRect/>
          </a:stretch>
        </p:blipFill>
        <p:spPr bwMode="auto">
          <a:xfrm>
            <a:off x="152400" y="251109"/>
            <a:ext cx="8813800" cy="56165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666750" y="5867400"/>
            <a:ext cx="1695450" cy="40005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 smtClean="0">
                <a:solidFill>
                  <a:prstClr val="white"/>
                </a:solidFill>
              </a:rPr>
              <a:t>Cặp hình 1</a:t>
            </a:r>
          </a:p>
        </p:txBody>
      </p:sp>
      <p:pic>
        <p:nvPicPr>
          <p:cNvPr id="60431" name="Picture 15" descr="ban_do_viet_n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533400"/>
            <a:ext cx="2133600" cy="243840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638550" y="5848350"/>
            <a:ext cx="1695450" cy="40005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 smtClean="0">
                <a:solidFill>
                  <a:prstClr val="white"/>
                </a:solidFill>
              </a:rPr>
              <a:t>Cặp hình 2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686550" y="5867400"/>
            <a:ext cx="1695450" cy="40005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 smtClean="0">
                <a:solidFill>
                  <a:prstClr val="white"/>
                </a:solidFill>
              </a:rPr>
              <a:t>Cặp hình 3</a:t>
            </a:r>
          </a:p>
        </p:txBody>
      </p:sp>
      <p:pic>
        <p:nvPicPr>
          <p:cNvPr id="14" name="Picture 15" descr="ban_do_viet_n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313238"/>
            <a:ext cx="1027113" cy="1173162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5" descr="ban_do_viet_n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354138"/>
            <a:ext cx="1027113" cy="1173162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204" y="4415631"/>
            <a:ext cx="2007196" cy="114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57373"/>
            <a:ext cx="2916947" cy="1666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 descr="C:\Users\Administrator.R97LY62O6J3390C\Desktop\imag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29001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.R97LY62O6J3390C\Desktop\imag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86" y="1905000"/>
            <a:ext cx="1062014" cy="106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18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6"/>
          <p:cNvSpPr>
            <a:spLocks noChangeArrowheads="1" noChangeShapeType="1" noTextEdit="1"/>
          </p:cNvSpPr>
          <p:nvPr/>
        </p:nvSpPr>
        <p:spPr bwMode="auto">
          <a:xfrm>
            <a:off x="3429000" y="457200"/>
            <a:ext cx="49530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0" smtClean="0">
                <a:solidFill>
                  <a:prstClr val="white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Arial"/>
                <a:cs typeface="Arial"/>
              </a:rPr>
              <a:t>TAM GIÁC ĐỒNG DẠNG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03238" y="449263"/>
            <a:ext cx="2925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62673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B05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Chương </a:t>
            </a:r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III:</a:t>
            </a: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1143000" y="2286000"/>
            <a:ext cx="3352800" cy="1143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2514600" y="2286000"/>
            <a:ext cx="1981200" cy="990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>
            <a:off x="4495800" y="2320925"/>
            <a:ext cx="0" cy="8794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127" name="Line 13"/>
          <p:cNvSpPr>
            <a:spLocks noChangeShapeType="1"/>
          </p:cNvSpPr>
          <p:nvPr/>
        </p:nvSpPr>
        <p:spPr bwMode="auto">
          <a:xfrm>
            <a:off x="4495800" y="2286000"/>
            <a:ext cx="1752600" cy="990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57200" y="3505200"/>
            <a:ext cx="1219200" cy="3100387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altLang="en-US" sz="2000" b="1" dirty="0" smtClean="0">
              <a:solidFill>
                <a:srgbClr val="00206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altLang="en-US" sz="2800" b="1" dirty="0" smtClean="0">
              <a:solidFill>
                <a:srgbClr val="00206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2060"/>
                </a:solidFill>
              </a:rPr>
              <a:t>Định lí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2060"/>
                </a:solidFill>
              </a:rPr>
              <a:t>Ta-lét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altLang="en-US" sz="2000" b="1" dirty="0" smtClean="0">
              <a:solidFill>
                <a:srgbClr val="00206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altLang="en-US" sz="400" b="1" dirty="0" smtClean="0">
              <a:solidFill>
                <a:srgbClr val="00206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altLang="en-US" sz="2000" b="1" dirty="0" smtClean="0">
              <a:solidFill>
                <a:srgbClr val="002060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905000" y="3527425"/>
            <a:ext cx="1295400" cy="3025775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02060"/>
                </a:solidFill>
              </a:rPr>
              <a:t>Tính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02060"/>
                </a:solidFill>
              </a:rPr>
              <a:t>chất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02060"/>
                </a:solidFill>
              </a:rPr>
              <a:t>đường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02060"/>
                </a:solidFill>
              </a:rPr>
              <a:t>phân giác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02060"/>
                </a:solidFill>
              </a:rPr>
              <a:t>của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02060"/>
                </a:solidFill>
              </a:rPr>
              <a:t>tam giác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657600" y="3505200"/>
            <a:ext cx="1524000" cy="3046412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2060"/>
                </a:solidFill>
              </a:rPr>
              <a:t>Các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2060"/>
                </a:solidFill>
              </a:rPr>
              <a:t>trường hợp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2060"/>
                </a:solidFill>
              </a:rPr>
              <a:t>đồng dạng của tam giác, của tam giác vuông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altLang="en-US" sz="300" b="1" dirty="0" smtClean="0">
              <a:solidFill>
                <a:srgbClr val="002060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562600" y="3494593"/>
            <a:ext cx="1371600" cy="3046988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2060"/>
                </a:solidFill>
              </a:rPr>
              <a:t>Ứng dụng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2060"/>
                </a:solidFill>
              </a:rPr>
              <a:t>thực tế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2060"/>
                </a:solidFill>
              </a:rPr>
              <a:t> của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2060"/>
                </a:solidFill>
              </a:rPr>
              <a:t>tam giác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2060"/>
                </a:solidFill>
              </a:rPr>
              <a:t> đồng dạng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altLang="en-US" sz="700" b="1" dirty="0" smtClean="0">
              <a:solidFill>
                <a:srgbClr val="002060"/>
              </a:solidFill>
            </a:endParaRPr>
          </a:p>
        </p:txBody>
      </p:sp>
      <p:sp>
        <p:nvSpPr>
          <p:cNvPr id="20492" name="WordArt 6"/>
          <p:cNvSpPr>
            <a:spLocks noChangeArrowheads="1" noChangeShapeType="1" noTextEdit="1"/>
          </p:cNvSpPr>
          <p:nvPr/>
        </p:nvSpPr>
        <p:spPr bwMode="auto">
          <a:xfrm>
            <a:off x="2552700" y="1447800"/>
            <a:ext cx="37719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0" dirty="0" smtClean="0">
                <a:solidFill>
                  <a:prstClr val="white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Arial"/>
                <a:cs typeface="Arial"/>
              </a:rPr>
              <a:t>CÁC CHỦ ĐỀ CỦA CHƯƠNG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7315200" y="3498250"/>
            <a:ext cx="1295400" cy="3000821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altLang="en-US" sz="1200" b="1" dirty="0" smtClean="0">
              <a:solidFill>
                <a:srgbClr val="00206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2060"/>
                </a:solidFill>
              </a:rPr>
              <a:t>Ôn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2060"/>
                </a:solidFill>
              </a:rPr>
              <a:t>tập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2060"/>
                </a:solidFill>
              </a:rPr>
              <a:t>và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2060"/>
                </a:solidFill>
              </a:rPr>
              <a:t>kiểm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2060"/>
                </a:solidFill>
              </a:rPr>
              <a:t>tra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altLang="en-US" sz="1200" b="1" dirty="0" smtClean="0">
              <a:solidFill>
                <a:srgbClr val="00206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altLang="en-US" sz="600" b="1" dirty="0">
              <a:solidFill>
                <a:srgbClr val="002060"/>
              </a:solidFill>
            </a:endParaRPr>
          </a:p>
        </p:txBody>
      </p:sp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495799" y="2286000"/>
            <a:ext cx="3447197" cy="1071349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32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126" grpId="0" animBg="1"/>
      <p:bldP spid="5127" grpId="0" animBg="1"/>
      <p:bldP spid="14" grpId="0" animBg="1"/>
      <p:bldP spid="15" grpId="0" animBg="1"/>
      <p:bldP spid="16" grpId="0" animBg="1"/>
      <p:bldP spid="17" grpId="0" animBg="1"/>
      <p:bldP spid="20492" grpId="0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8"/>
          <p:cNvSpPr txBox="1">
            <a:spLocks noChangeArrowheads="1"/>
          </p:cNvSpPr>
          <p:nvPr/>
        </p:nvSpPr>
        <p:spPr bwMode="gray">
          <a:xfrm>
            <a:off x="3956050" y="4413250"/>
            <a:ext cx="115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86580"/>
            <a:ext cx="8534400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Tiết </a:t>
            </a:r>
            <a:r>
              <a:rPr lang="en-US" sz="2800" b="1" u="sn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39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: </a:t>
            </a:r>
            <a:r>
              <a:rPr lang="en-US" sz="2800" b="1" dirty="0" smtClean="0">
                <a:ln w="11430"/>
                <a:solidFill>
                  <a:prstClr val="white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cs typeface="Arial" charset="0"/>
              </a:rPr>
              <a:t>ĐỊNH </a:t>
            </a:r>
            <a:r>
              <a:rPr lang="en-US" sz="2800" b="1" dirty="0">
                <a:ln w="11430"/>
                <a:solidFill>
                  <a:prstClr val="white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cs typeface="Arial" charset="0"/>
              </a:rPr>
              <a:t>LÍ </a:t>
            </a:r>
            <a:r>
              <a:rPr lang="en-US" sz="2800" b="1" dirty="0" smtClean="0">
                <a:ln w="11430"/>
                <a:solidFill>
                  <a:prstClr val="white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cs typeface="Arial" charset="0"/>
              </a:rPr>
              <a:t>TA - LÉT  TRONG </a:t>
            </a:r>
            <a:r>
              <a:rPr lang="en-US" sz="2800" b="1" dirty="0">
                <a:ln w="11430"/>
                <a:solidFill>
                  <a:prstClr val="white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cs typeface="Arial" charset="0"/>
              </a:rPr>
              <a:t>TAM GIÁC</a:t>
            </a:r>
            <a:endParaRPr lang="en-US" sz="2000" b="1" dirty="0">
              <a:ln w="11430"/>
              <a:solidFill>
                <a:prstClr val="white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34760"/>
            <a:ext cx="8534400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u="sn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CHỦ ĐỀ 1</a:t>
            </a: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: </a:t>
            </a:r>
            <a:r>
              <a:rPr lang="en-US" sz="3600" b="1" dirty="0" smtClean="0">
                <a:ln w="11430"/>
                <a:solidFill>
                  <a:prstClr val="white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cs typeface="Arial" charset="0"/>
              </a:rPr>
              <a:t>ĐỊNH </a:t>
            </a:r>
            <a:r>
              <a:rPr lang="en-US" sz="3600" b="1" dirty="0">
                <a:ln w="11430"/>
                <a:solidFill>
                  <a:prstClr val="white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cs typeface="Arial" charset="0"/>
              </a:rPr>
              <a:t>LÍ </a:t>
            </a:r>
            <a:r>
              <a:rPr lang="en-US" sz="3600" b="1" dirty="0" smtClean="0">
                <a:ln w="11430"/>
                <a:solidFill>
                  <a:prstClr val="white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cs typeface="Arial" charset="0"/>
              </a:rPr>
              <a:t>TA - LÉT</a:t>
            </a:r>
            <a:endParaRPr lang="en-US" sz="2800" b="1" dirty="0">
              <a:ln w="11430"/>
              <a:solidFill>
                <a:prstClr val="white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488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304800" y="2955925"/>
            <a:ext cx="175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Bài giải: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905000" y="2971800"/>
            <a:ext cx="655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a)-Ta có: BD = AB – AD = 9-3 = 6 cm</a:t>
            </a:r>
          </a:p>
        </p:txBody>
      </p:sp>
      <p:pic>
        <p:nvPicPr>
          <p:cNvPr id="2253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2" y="533400"/>
            <a:ext cx="3360738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3"/>
              <p:cNvSpPr txBox="1">
                <a:spLocks noChangeArrowheads="1"/>
              </p:cNvSpPr>
              <p:nvPr/>
            </p:nvSpPr>
            <p:spPr bwMode="auto">
              <a:xfrm>
                <a:off x="304800" y="228600"/>
                <a:ext cx="5326062" cy="2129044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400" b="1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Bài tập 1: </a:t>
                </a:r>
                <a:r>
                  <a:rPr lang="en-US" altLang="en-US" sz="2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Cho tam giác ABC có AB = 9 cm, lấy điểm D trên cạnh AB sao cho AD = 3 cm.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a) Tính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𝐀𝐃</m:t>
                        </m:r>
                      </m:num>
                      <m:den>
                        <m:r>
                          <a:rPr lang="en-US" alt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𝐀𝐁</m:t>
                        </m:r>
                      </m:den>
                    </m:f>
                    <m:r>
                      <a:rPr lang="en-US" altLang="en-US" sz="2800" b="1" i="0" smtClean="0">
                        <a:solidFill>
                          <a:schemeClr val="bg1"/>
                        </a:solidFill>
                        <a:latin typeface="Cambria Math"/>
                        <a:ea typeface="Tahoma" pitchFamily="34" charset="0"/>
                        <a:cs typeface="Tahoma" pitchFamily="34" charset="0"/>
                      </a:rPr>
                      <m:t>;</m:t>
                    </m:r>
                    <m:f>
                      <m:fPr>
                        <m:ctrlPr>
                          <a:rPr lang="en-US" alt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𝐀𝐃</m:t>
                        </m:r>
                      </m:num>
                      <m:den>
                        <m:r>
                          <a:rPr lang="en-US" alt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𝐁𝐃</m:t>
                        </m:r>
                      </m:den>
                    </m:f>
                    <m:r>
                      <a:rPr lang="en-US" altLang="en-US" sz="2800" b="1" i="0" smtClean="0">
                        <a:solidFill>
                          <a:schemeClr val="bg1"/>
                        </a:solidFill>
                        <a:latin typeface="Cambria Math"/>
                        <a:ea typeface="Tahoma" pitchFamily="34" charset="0"/>
                        <a:cs typeface="Tahoma" pitchFamily="34" charset="0"/>
                      </a:rPr>
                      <m:t>;</m:t>
                    </m:r>
                    <m:f>
                      <m:fPr>
                        <m:ctrlPr>
                          <a:rPr lang="en-US" alt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𝐁𝐃</m:t>
                        </m:r>
                      </m:num>
                      <m:den>
                        <m:r>
                          <a:rPr lang="en-US" alt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𝐀𝐁</m:t>
                        </m:r>
                      </m:den>
                    </m:f>
                  </m:oMath>
                </a14:m>
                <a:r>
                  <a:rPr lang="en-US" altLang="en-US" sz="2400" b="1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28600"/>
                <a:ext cx="5326062" cy="2129044"/>
              </a:xfrm>
              <a:prstGeom prst="rect">
                <a:avLst/>
              </a:prstGeom>
              <a:blipFill rotWithShape="1">
                <a:blip r:embed="rId3"/>
                <a:stretch>
                  <a:fillRect l="-1716" t="-2292" r="-343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2819400" y="3903484"/>
                <a:ext cx="1066800" cy="6685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Tahoma" pitchFamily="34" charset="0"/>
                              <a:cs typeface="Tahoma" pitchFamily="34" charset="0"/>
                            </a:rPr>
                            <m:t>AD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Tahoma" pitchFamily="34" charset="0"/>
                              <a:cs typeface="Tahoma" pitchFamily="34" charset="0"/>
                            </a:rPr>
                            <m:t>AB</m:t>
                          </m:r>
                        </m:den>
                      </m:f>
                    </m:oMath>
                  </m:oMathPara>
                </a14:m>
                <a:endParaRPr lang="en-US" altLang="en-US" sz="28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8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3903484"/>
                <a:ext cx="1066800" cy="6685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3657600" y="3886200"/>
                <a:ext cx="1447800" cy="791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3200" dirty="0" smtClean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en-US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en-US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cm</m:t>
                        </m:r>
                      </m:num>
                      <m:den>
                        <m:r>
                          <a:rPr lang="en-US" altLang="en-US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en-US" altLang="en-US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cm</m:t>
                        </m:r>
                      </m:den>
                    </m:f>
                  </m:oMath>
                </a14:m>
                <a:endParaRPr lang="en-US" altLang="en-US" sz="32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3886200"/>
                <a:ext cx="1447800" cy="791370"/>
              </a:xfrm>
              <a:prstGeom prst="rect">
                <a:avLst/>
              </a:prstGeom>
              <a:blipFill rotWithShape="1">
                <a:blip r:embed="rId5"/>
                <a:stretch>
                  <a:fillRect l="-10504" b="-100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5029200" y="3886200"/>
                <a:ext cx="1447800" cy="790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3200" dirty="0" smtClean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en-US" sz="3200" b="0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en-US" sz="3200" b="0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en-US" sz="32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20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86200"/>
                <a:ext cx="1447800" cy="790216"/>
              </a:xfrm>
              <a:prstGeom prst="rect">
                <a:avLst/>
              </a:prstGeom>
              <a:blipFill rotWithShape="1">
                <a:blip r:embed="rId6"/>
                <a:stretch>
                  <a:fillRect l="-10504" b="-9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2"/>
              <p:cNvSpPr txBox="1">
                <a:spLocks noChangeArrowheads="1"/>
              </p:cNvSpPr>
              <p:nvPr/>
            </p:nvSpPr>
            <p:spPr bwMode="auto">
              <a:xfrm>
                <a:off x="3048000" y="4793689"/>
                <a:ext cx="2819400" cy="791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AD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BD</m:t>
                        </m:r>
                      </m:den>
                    </m:f>
                  </m:oMath>
                </a14:m>
                <a:r>
                  <a:rPr lang="en-US" altLang="en-US" sz="32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altLang="en-US" sz="3200" dirty="0" smtClean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i="1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en-US" sz="3200" b="0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en-US" sz="3200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cm</m:t>
                        </m:r>
                      </m:num>
                      <m:den>
                        <m:r>
                          <a:rPr lang="en-US" altLang="en-US" sz="3200" b="0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6</m:t>
                        </m:r>
                        <m:r>
                          <m:rPr>
                            <m:sty m:val="p"/>
                          </m:rPr>
                          <a:rPr lang="en-US" altLang="en-US" sz="3200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cm</m:t>
                        </m:r>
                      </m:den>
                    </m:f>
                    <m:r>
                      <m:rPr>
                        <m:nor/>
                      </m:rPr>
                      <a:rPr lang="en-US" altLang="en-US" sz="3200" b="0" smtClean="0">
                        <a:solidFill>
                          <a:schemeClr val="bg1"/>
                        </a:solidFill>
                        <a:latin typeface="Cambria Math"/>
                        <a:ea typeface="Tahoma" pitchFamily="34" charset="0"/>
                        <a:cs typeface="Tahoma" pitchFamily="34" charset="0"/>
                      </a:rPr>
                      <m:t>   </m:t>
                    </m:r>
                    <m:r>
                      <m:rPr>
                        <m:nor/>
                      </m:rPr>
                      <a:rPr lang="en-US" altLang="en-US" sz="3200" dirty="0">
                        <a:solidFill>
                          <a:schemeClr val="bg1"/>
                        </a:solidFill>
                        <a:ea typeface="Tahoma" pitchFamily="34" charset="0"/>
                        <a:cs typeface="Tahoma" pitchFamily="34" charset="0"/>
                      </a:rPr>
                      <m:t>=</m:t>
                    </m:r>
                    <m:f>
                      <m:fPr>
                        <m:ctrlPr>
                          <a:rPr lang="en-US" altLang="en-US" sz="3200" i="1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en-US" sz="3200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en-US" sz="3200" b="0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32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21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4793689"/>
                <a:ext cx="2819400" cy="791820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3048000" y="5708089"/>
                <a:ext cx="2819400" cy="791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BD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AD</m:t>
                        </m:r>
                      </m:den>
                    </m:f>
                  </m:oMath>
                </a14:m>
                <a:r>
                  <a:rPr lang="en-US" altLang="en-US" sz="32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altLang="en-US" sz="3200" dirty="0" smtClean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i="1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en-US" sz="3200" b="0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6</m:t>
                        </m:r>
                        <m:r>
                          <m:rPr>
                            <m:sty m:val="p"/>
                          </m:rPr>
                          <a:rPr lang="en-US" altLang="en-US" sz="3200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cm</m:t>
                        </m:r>
                      </m:num>
                      <m:den>
                        <m:r>
                          <a:rPr lang="en-US" altLang="en-US" sz="3200" b="0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en-US" altLang="en-US" sz="3200" i="1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cm</m:t>
                        </m:r>
                      </m:den>
                    </m:f>
                    <m:r>
                      <m:rPr>
                        <m:nor/>
                      </m:rPr>
                      <a:rPr lang="en-US" altLang="en-US" sz="3200" b="0" smtClean="0">
                        <a:solidFill>
                          <a:schemeClr val="bg1"/>
                        </a:solidFill>
                        <a:latin typeface="Cambria Math"/>
                        <a:ea typeface="Tahoma" pitchFamily="34" charset="0"/>
                        <a:cs typeface="Tahoma" pitchFamily="34" charset="0"/>
                      </a:rPr>
                      <m:t>   </m:t>
                    </m:r>
                    <m:r>
                      <m:rPr>
                        <m:nor/>
                      </m:rPr>
                      <a:rPr lang="en-US" altLang="en-US" sz="3200" dirty="0">
                        <a:solidFill>
                          <a:schemeClr val="bg1"/>
                        </a:solidFill>
                        <a:ea typeface="Tahoma" pitchFamily="34" charset="0"/>
                        <a:cs typeface="Tahoma" pitchFamily="34" charset="0"/>
                      </a:rPr>
                      <m:t>=</m:t>
                    </m:r>
                    <m:f>
                      <m:fPr>
                        <m:ctrlPr>
                          <a:rPr lang="en-US" altLang="en-US" sz="3200" i="1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en-US" sz="3200" b="0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en-US" sz="3200" smtClean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en-US" sz="32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2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5708089"/>
                <a:ext cx="2819400" cy="791370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27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5" grpId="0"/>
      <p:bldP spid="52236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22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b)Ví dụ: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Điền vào chỗ trống để được khẳng định đúng: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81" name="Text Box 5"/>
              <p:cNvSpPr txBox="1">
                <a:spLocks noChangeArrowheads="1"/>
              </p:cNvSpPr>
              <p:nvPr/>
            </p:nvSpPr>
            <p:spPr bwMode="auto">
              <a:xfrm>
                <a:off x="457200" y="2386013"/>
                <a:ext cx="8229600" cy="711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a/ Nếu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smtClean="0">
                            <a:solidFill>
                              <a:prstClr val="white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white"/>
                            </a:solidFill>
                            <a:latin typeface="Tahoma" pitchFamily="34" charset="0"/>
                            <a:ea typeface="Tahoma" pitchFamily="34" charset="0"/>
                            <a:cs typeface="Tahoma" pitchFamily="34" charset="0"/>
                          </a:rPr>
                          <m:t>DE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white"/>
                            </a:solidFill>
                            <a:latin typeface="Tahoma" pitchFamily="34" charset="0"/>
                            <a:ea typeface="Tahoma" pitchFamily="34" charset="0"/>
                            <a:cs typeface="Tahoma" pitchFamily="34" charset="0"/>
                          </a:rPr>
                          <m:t>MN</m:t>
                        </m:r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white"/>
                            </a:solidFill>
                            <a:latin typeface="Tahoma" pitchFamily="34" charset="0"/>
                            <a:ea typeface="Tahoma" pitchFamily="34" charset="0"/>
                            <a:cs typeface="Tahoma" pitchFamily="34" charset="0"/>
                          </a:rPr>
                          <m:t> </m:t>
                        </m:r>
                      </m:den>
                    </m:f>
                    <m:r>
                      <a:rPr lang="en-US" altLang="en-US" sz="2400" i="1" dirty="0">
                        <a:solidFill>
                          <a:prstClr val="white"/>
                        </a:solidFill>
                        <a:latin typeface="Cambria Math"/>
                        <a:ea typeface="Tahoma" pitchFamily="34" charset="0"/>
                        <a:cs typeface="Tahoma" pitchFamily="34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prstClr val="white"/>
                        </a:solidFill>
                        <a:latin typeface="Cambria Math"/>
                        <a:ea typeface="Tahoma" pitchFamily="34" charset="0"/>
                        <a:cs typeface="Tahoma" pitchFamily="34" charset="0"/>
                      </a:rPr>
                      <m:t> </m:t>
                    </m:r>
                    <m:f>
                      <m:fPr>
                        <m:ctrlPr>
                          <a:rPr lang="en-US" altLang="en-US" sz="2400" i="1">
                            <a:solidFill>
                              <a:prstClr val="white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2400">
                            <a:solidFill>
                              <a:prstClr val="white"/>
                            </a:solidFill>
                            <a:latin typeface="Tahoma" pitchFamily="34" charset="0"/>
                            <a:ea typeface="Tahoma" pitchFamily="34" charset="0"/>
                            <a:cs typeface="Tahoma" pitchFamily="34" charset="0"/>
                          </a:rPr>
                          <m:t>GH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white"/>
                            </a:solidFill>
                            <a:latin typeface="Tahoma" pitchFamily="34" charset="0"/>
                            <a:ea typeface="Tahoma" pitchFamily="34" charset="0"/>
                            <a:cs typeface="Tahoma" pitchFamily="34" charset="0"/>
                          </a:rPr>
                          <m:t>IK</m:t>
                        </m:r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white"/>
                            </a:solidFill>
                            <a:latin typeface="Tahoma" pitchFamily="34" charset="0"/>
                            <a:ea typeface="Tahoma" pitchFamily="34" charset="0"/>
                            <a:cs typeface="Tahoma" pitchFamily="34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en-US" sz="2400" dirty="0" smtClean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 thì DE và MN tỉ lệ với …………………</a:t>
                </a:r>
              </a:p>
            </p:txBody>
          </p:sp>
        </mc:Choice>
        <mc:Fallback xmlns="">
          <p:sp>
            <p:nvSpPr>
              <p:cNvPr id="7578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386013"/>
                <a:ext cx="8229600" cy="711605"/>
              </a:xfrm>
              <a:prstGeom prst="rect">
                <a:avLst/>
              </a:prstGeom>
              <a:blipFill rotWithShape="1">
                <a:blip r:embed="rId2"/>
                <a:stretch>
                  <a:fillRect l="-1111" b="-42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533400" y="3986213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b/ Nếu  AB và CD tỉ lệ với EF và IK thì </a:t>
            </a:r>
            <a:r>
              <a:rPr lang="en-US" alt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………..</a:t>
            </a: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6019800" y="2438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GH  và 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916150" y="3810000"/>
                <a:ext cx="1551450" cy="80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40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sz="2400" b="0" i="0" dirty="0" smtClean="0">
                              <a:solidFill>
                                <a:srgbClr val="FFFF00"/>
                              </a:solidFill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m:t>AB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en-US" sz="2400" b="0" i="0" dirty="0" smtClean="0">
                              <a:solidFill>
                                <a:srgbClr val="FFFF00"/>
                              </a:solidFill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m:t>CD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srgbClr val="FFFF00"/>
                              </a:solidFill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m:t> 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FFFF00"/>
                          </a:solidFill>
                          <a:latin typeface="Cambria Math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i="1">
                              <a:solidFill>
                                <a:srgbClr val="FFFF00"/>
                              </a:solidFill>
                              <a:latin typeface="Cambria Math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sz="2400" b="0" i="0" smtClean="0">
                              <a:solidFill>
                                <a:srgbClr val="FFFF00"/>
                              </a:solidFill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m:t>EF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srgbClr val="FFFF00"/>
                              </a:solidFill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m:t>IK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srgbClr val="FFFF00"/>
                              </a:solidFill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150" y="3810000"/>
                <a:ext cx="1551450" cy="8040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5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  <p:bldP spid="7578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36896" y="739676"/>
            <a:ext cx="7973704" cy="1938992"/>
          </a:xfrm>
          <a:prstGeom prst="rect">
            <a:avLst/>
          </a:prstGeom>
          <a:solidFill>
            <a:srgbClr val="006600"/>
          </a:solidFill>
          <a:ln w="25400" cmpd="sng"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Bài </a:t>
            </a:r>
            <a:r>
              <a:rPr lang="en-US" altLang="en-US" sz="2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tập 1: 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Cho tam giác ABC có AB = 9 cm, lấy điểm D trên cạnh AB sao cho AD= 3cm.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c) Qua </a:t>
            </a:r>
            <a:r>
              <a:rPr lang="en-US" altLang="en-US" sz="2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 kẻ đường thẳng song song với BC , cắt AC tại E.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Hỏi</a:t>
            </a:r>
            <a:r>
              <a:rPr lang="en-US" altLang="en-US" sz="2400" dirty="0" smtClean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 AD </a:t>
            </a:r>
            <a:r>
              <a:rPr lang="en-US" altLang="en-US" sz="2400" dirty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và AB </a:t>
            </a:r>
            <a:r>
              <a:rPr lang="en-US" altLang="en-US" sz="2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có tỉ lệ với </a:t>
            </a:r>
            <a:r>
              <a:rPr lang="en-US" altLang="en-US" sz="2400" dirty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AE và AC </a:t>
            </a:r>
            <a:r>
              <a:rPr lang="en-US" altLang="en-US" sz="2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không</a:t>
            </a:r>
            <a:r>
              <a:rPr lang="en-US" altLang="en-US" sz="2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?</a:t>
            </a:r>
            <a:endParaRPr lang="en-US" altLang="en-US" sz="2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867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11" y="3429000"/>
            <a:ext cx="364548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2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309</Words>
  <Application>Microsoft Office PowerPoint</Application>
  <PresentationFormat>On-screen Show (4:3)</PresentationFormat>
  <Paragraphs>53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1_Office Theme</vt:lpstr>
      <vt:lpstr>2_Office Theme</vt:lpstr>
      <vt:lpstr>3_Office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DELL</cp:lastModifiedBy>
  <cp:revision>101</cp:revision>
  <dcterms:created xsi:type="dcterms:W3CDTF">2006-08-16T00:00:00Z</dcterms:created>
  <dcterms:modified xsi:type="dcterms:W3CDTF">2018-08-03T09:14:41Z</dcterms:modified>
</cp:coreProperties>
</file>