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42" r:id="rId5"/>
    <p:sldId id="410" r:id="rId6"/>
    <p:sldId id="419" r:id="rId7"/>
    <p:sldId id="427" r:id="rId8"/>
    <p:sldId id="412" r:id="rId9"/>
    <p:sldId id="417" r:id="rId10"/>
    <p:sldId id="420" r:id="rId11"/>
    <p:sldId id="421" r:id="rId12"/>
    <p:sldId id="425" r:id="rId13"/>
    <p:sldId id="424" r:id="rId14"/>
    <p:sldId id="423" r:id="rId15"/>
    <p:sldId id="388" r:id="rId16"/>
    <p:sldId id="428" r:id="rId17"/>
    <p:sldId id="429" r:id="rId18"/>
    <p:sldId id="358" r:id="rId19"/>
    <p:sldId id="34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4A7D"/>
    <a:srgbClr val="00FF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9231" autoAdjust="0"/>
  </p:normalViewPr>
  <p:slideViewPr>
    <p:cSldViewPr snapToGrid="0">
      <p:cViewPr varScale="1">
        <p:scale>
          <a:sx n="101" d="100"/>
          <a:sy n="101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9AB5-65EE-4BAD-A1C6-CE1AEEDE78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igen.tuxfamily.org/dox-3.3/group__QuickRefPage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80237903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4" Type="http://schemas.openxmlformats.org/officeDocument/2006/relationships/hyperlink" Target="https://eigen.tuxfamily.org/dox-3.3/group__QuickRefPage.html" TargetMode="External"/><Relationship Id="rId3" Type="http://schemas.openxmlformats.org/officeDocument/2006/relationships/hyperlink" Target="https://zhuanlan.zhihu.com/p/293023673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课件上有相应的变换矩阵，希望同学们自行推导，掌握了以后编写实验代码</a:t>
            </a:r>
            <a:endParaRPr lang="en-US" altLang="zh-CN" dirty="0"/>
          </a:p>
          <a:p>
            <a:r>
              <a:rPr lang="en-US" altLang="zh-CN" sz="1200" dirty="0">
                <a:hlinkClick r:id="rId3"/>
              </a:rPr>
              <a:t>Eigen: Quick reference guide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绕任意轴旋转的两种方法简单推导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课件上有相应的变换矩阵，希望同学们自行推导，掌握了以后编写实验代码</a:t>
            </a:r>
            <a:endParaRPr lang="en-US" altLang="zh-CN" dirty="0"/>
          </a:p>
          <a:p>
            <a:r>
              <a:rPr lang="en-US" altLang="zh-CN" sz="1200" kern="100" dirty="0">
                <a:cs typeface="Times New Roman" panose="02020603050405020304" pitchFamily="18" charset="0"/>
              </a:rPr>
              <a:t>Eigen</a:t>
            </a:r>
            <a:r>
              <a:rPr lang="zh-CN" altLang="en-US" sz="1200" kern="100" dirty="0">
                <a:cs typeface="Times New Roman" panose="02020603050405020304" pitchFamily="18" charset="0"/>
              </a:rPr>
              <a:t>使用：</a:t>
            </a:r>
            <a:r>
              <a:rPr lang="zh-CN" altLang="en-US" sz="1200" dirty="0">
                <a:hlinkClick r:id="rId3"/>
              </a:rPr>
              <a:t>快速入门</a:t>
            </a:r>
            <a:r>
              <a:rPr lang="en-US" altLang="zh-CN" sz="1200" dirty="0">
                <a:hlinkClick r:id="rId3"/>
              </a:rPr>
              <a:t>Eigen </a:t>
            </a:r>
            <a:r>
              <a:rPr lang="en-US" altLang="zh-CN" sz="1200" dirty="0"/>
              <a:t>(or </a:t>
            </a:r>
            <a:r>
              <a:rPr lang="en-US" altLang="zh-CN" sz="1200" dirty="0">
                <a:hlinkClick r:id="rId4"/>
              </a:rPr>
              <a:t>Eigen: Quick reference guide</a:t>
            </a:r>
            <a:r>
              <a:rPr lang="en-US" altLang="zh-CN" sz="1200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3D21-EA33-4203-BE34-55D8A4400A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1ACB-66F3-489D-8BB6-9FDD0213A07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697356" y="3277319"/>
            <a:ext cx="4750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3857896" y="2353989"/>
            <a:ext cx="439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3942190" y="3539116"/>
            <a:ext cx="4229240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Speaker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3319527" y="4018064"/>
            <a:ext cx="5474566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Contact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113183" y="546370"/>
            <a:ext cx="98993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1113183" y="181200"/>
            <a:ext cx="9899374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b="1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Main title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B4CB-BCA2-4E68-9E92-CDFFF06D9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D861-6D59-4744-9365-9CBE4B5D2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eigen.tuxfamily.org/dox-3.3/group__QuickRefPage.html" TargetMode="External"/><Relationship Id="rId1" Type="http://schemas.openxmlformats.org/officeDocument/2006/relationships/hyperlink" Target="https://zhuanlan.zhihu.com/p/293023673" TargetMode="Externa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76653"/>
            <a:ext cx="12207123" cy="2713052"/>
          </a:xfrm>
          <a:prstGeom prst="rect">
            <a:avLst/>
          </a:prstGeom>
        </p:spPr>
      </p:pic>
      <p:sp>
        <p:nvSpPr>
          <p:cNvPr id="8" name="文本占位符 4"/>
          <p:cNvSpPr>
            <a:spLocks noGrp="1"/>
          </p:cNvSpPr>
          <p:nvPr/>
        </p:nvSpPr>
        <p:spPr>
          <a:xfrm>
            <a:off x="1215876" y="2590191"/>
            <a:ext cx="9775370" cy="36517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计算机图形学实验</a:t>
            </a:r>
            <a:r>
              <a:rPr lang="en-US" altLang="zh-CN" sz="2400" b="1" dirty="0"/>
              <a:t>5</a:t>
            </a:r>
            <a:endParaRPr lang="en-US" altLang="zh-CN" sz="2400" dirty="0"/>
          </a:p>
          <a:p>
            <a:r>
              <a:rPr lang="en-US" altLang="zh-CN" sz="2400" dirty="0"/>
              <a:t>Transformation </a:t>
            </a:r>
            <a:r>
              <a:rPr lang="zh-CN" altLang="en-US" sz="2400" dirty="0"/>
              <a:t>（二）</a:t>
            </a:r>
            <a:endParaRPr lang="en-US" altLang="zh-CN" sz="2400" b="1" dirty="0"/>
          </a:p>
        </p:txBody>
      </p:sp>
      <p:sp>
        <p:nvSpPr>
          <p:cNvPr id="9" name="文本占位符 5"/>
          <p:cNvSpPr>
            <a:spLocks noGrp="1"/>
          </p:cNvSpPr>
          <p:nvPr/>
        </p:nvSpPr>
        <p:spPr>
          <a:xfrm>
            <a:off x="3474400" y="1853210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文本占位符 8"/>
          <p:cNvSpPr>
            <a:spLocks noGrp="1"/>
          </p:cNvSpPr>
          <p:nvPr/>
        </p:nvSpPr>
        <p:spPr>
          <a:xfrm>
            <a:off x="1065417" y="4257555"/>
            <a:ext cx="10061163" cy="3534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474401" y="1821098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73491" y="1067356"/>
            <a:ext cx="1107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www.xmu.edu.cn/images/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74" y="3807555"/>
            <a:ext cx="313373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0838" y="0"/>
            <a:ext cx="9110324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46226" y="6154249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1》P27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1023" y="0"/>
            <a:ext cx="9149953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1》P32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绕任意轴旋转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1》P20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640" y="1611114"/>
            <a:ext cx="11094720" cy="43315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本节实验内容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10864" y="1535227"/>
            <a:ext cx="9765552" cy="500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  <a:endParaRPr lang="zh-CN" altLang="en-US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）课件：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《L5 Transformation 2》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任务要求：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阅读课件，利用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库，编写相应的变换矩阵，实现以下任务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gluLookAt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glOrtho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gluPerspective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glFrustum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glViewport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055" y="1786890"/>
            <a:ext cx="4579620" cy="17862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94107" y="1178275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dirty="0" err="1">
                <a:sym typeface="+mn-ea"/>
              </a:rPr>
              <a:t>glFrust</a:t>
            </a:r>
            <a:r>
              <a:rPr lang="en-US" altLang="zh-CN" sz="2400" dirty="0" err="1">
                <a:sym typeface="+mn-ea"/>
              </a:rPr>
              <a:t>u</a:t>
            </a:r>
            <a:r>
              <a:rPr lang="en-US" sz="2400" dirty="0" err="1">
                <a:sym typeface="+mn-ea"/>
              </a:rPr>
              <a:t>m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1272"/>
          <a:stretch>
            <a:fillRect/>
          </a:stretch>
        </p:blipFill>
        <p:spPr>
          <a:xfrm>
            <a:off x="694055" y="4573905"/>
            <a:ext cx="4563745" cy="18459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4055" y="3942715"/>
            <a:ext cx="2684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glOrtho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872532" y="1175100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glViewport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931535" y="3942715"/>
            <a:ext cx="2684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gluPerspective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80" y="4732655"/>
            <a:ext cx="3654425" cy="1381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695" y="4923790"/>
            <a:ext cx="2022475" cy="99885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68640" y="640140"/>
            <a:ext cx="695088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200" dirty="0"/>
              <a:t>相关变换矩阵公式</a:t>
            </a:r>
            <a:endParaRPr lang="zh-CN" altLang="en-US" sz="32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535" y="1729740"/>
            <a:ext cx="5002530" cy="19640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429947" y="714725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ym typeface="+mn-ea"/>
              </a:rPr>
              <a:t>gluLookAt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20" y="1343025"/>
            <a:ext cx="9296400" cy="49072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38897" y="1645000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/>
              <a:t>前向向量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8538897" y="2641315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/>
              <a:t>右向向量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8538897" y="3565875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/>
              <a:t>上向向量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454067" y="6164295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/>
              <a:t>旋转矩阵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961682" y="6164295"/>
            <a:ext cx="212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/>
              <a:t>平移矩阵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5937397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提交参考右侧示例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详细提交说明参照实验文档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提交方式为：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将代码源文件、可执行文件、实验报告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放到一个文件夹中，文件夹命名格式为：学号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姓名，压缩后上传到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服务器中相应目录下（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上传作业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</a:t>
            </a:r>
            <a:r>
              <a:rPr 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图形学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本次实验作业的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提交截止日期为</a:t>
            </a:r>
            <a:r>
              <a:rPr 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5.14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34515"/>
          <a:stretch>
            <a:fillRect/>
          </a:stretch>
        </p:blipFill>
        <p:spPr>
          <a:xfrm>
            <a:off x="7307580" y="1836420"/>
            <a:ext cx="3448050" cy="33064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j-ea"/>
              </a:rPr>
              <a:t>计算机图形学实验</a:t>
            </a:r>
            <a:r>
              <a:rPr lang="en-US" altLang="zh-CN" dirty="0">
                <a:latin typeface="+mj-ea"/>
              </a:rPr>
              <a:t>5</a:t>
            </a:r>
            <a:endParaRPr lang="en-US" altLang="zh-CN" dirty="0">
              <a:latin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44948"/>
            <a:ext cx="12207123" cy="27130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Transformation 2</a:t>
            </a:r>
            <a:endParaRPr lang="en-US" altLang="zh-CN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55685" y="1708648"/>
            <a:ext cx="9765552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过往内容回顾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变换一</a:t>
            </a:r>
            <a:endParaRPr lang="zh-CN" altLang="en-US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绕轴旋转和平移</a:t>
            </a:r>
            <a:endParaRPr lang="zh-CN" altLang="en-US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绕任意轴旋转</a:t>
            </a:r>
            <a:endParaRPr lang="zh-CN" altLang="en-US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缩放</a:t>
            </a:r>
            <a:endParaRPr lang="zh-CN" altLang="en-US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本次实验说明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变换二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作业提交说明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变换一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10864" y="1535227"/>
            <a:ext cx="9765552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  <a:endParaRPr lang="zh-CN" altLang="en-US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）课件：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《L5 </a:t>
            </a:r>
            <a:r>
              <a:rPr lang="en-US" altLang="zh-CN" sz="2400" kern="100" dirty="0" err="1">
                <a:cs typeface="Times New Roman" panose="02020603050405020304" pitchFamily="18" charset="0"/>
              </a:rPr>
              <a:t>Transformation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》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cs typeface="Times New Roman" panose="02020603050405020304" pitchFamily="18" charset="0"/>
              </a:rPr>
              <a:t>使用：</a:t>
            </a:r>
            <a:r>
              <a:rPr lang="zh-CN" altLang="en-US" sz="2400" dirty="0">
                <a:hlinkClick r:id="rId1"/>
              </a:rPr>
              <a:t>快速入门</a:t>
            </a:r>
            <a:r>
              <a:rPr lang="en-US" altLang="zh-CN" sz="2400" dirty="0">
                <a:hlinkClick r:id="rId1"/>
              </a:rPr>
              <a:t>Eigen </a:t>
            </a:r>
            <a:r>
              <a:rPr lang="en-US" altLang="zh-CN" sz="2400" dirty="0"/>
              <a:t>(or </a:t>
            </a:r>
            <a:r>
              <a:rPr lang="en-US" altLang="zh-CN" sz="2400" dirty="0">
                <a:hlinkClick r:id="rId2"/>
              </a:rPr>
              <a:t>Eigen: Quick reference guide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任务要求：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在阅读了课件的相关内容后，利用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库，编写相应的变换矩阵，实现以下任务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绕轴旋转和平移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绕任意轴旋转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缩放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平移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110863" y="1535227"/>
                <a:ext cx="10119631" cy="640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有点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，经过平移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63" y="1535227"/>
                <a:ext cx="10119631" cy="640303"/>
              </a:xfrm>
              <a:prstGeom prst="rect">
                <a:avLst/>
              </a:prstGeom>
              <a:blipFill rotWithShape="1">
                <a:blip r:embed="rId1"/>
                <a:stretch>
                  <a:fillRect l="-2" t="-67" r="5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758141" y="2915461"/>
                <a:ext cx="3620194" cy="18234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′=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141" y="2915461"/>
                <a:ext cx="3620194" cy="1823448"/>
              </a:xfrm>
              <a:prstGeom prst="rect">
                <a:avLst/>
              </a:prstGeom>
              <a:blipFill rotWithShape="1">
                <a:blip r:embed="rId2"/>
                <a:stretch>
                  <a:fillRect l="-13" t="-10" r="14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5815220" y="2915461"/>
            <a:ext cx="5045220" cy="2143424"/>
            <a:chOff x="2700796" y="4138543"/>
            <a:chExt cx="5045220" cy="214342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4654" y="4138543"/>
              <a:ext cx="2243450" cy="214342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700796" y="4599344"/>
                  <a:ext cx="1343286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360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3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36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3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0796" y="4599344"/>
                  <a:ext cx="1343286" cy="92333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6402730" y="4599344"/>
                  <a:ext cx="1343286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36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3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altLang="zh-CN" sz="36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730" y="4599344"/>
                  <a:ext cx="1343286" cy="92333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缩放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110863" y="1535227"/>
                <a:ext cx="10119631" cy="640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有点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，经过缩放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63" y="1535227"/>
                <a:ext cx="10119631" cy="640303"/>
              </a:xfrm>
              <a:prstGeom prst="rect">
                <a:avLst/>
              </a:prstGeom>
              <a:blipFill rotWithShape="1">
                <a:blip r:embed="rId1"/>
                <a:stretch>
                  <a:fillRect l="-2" t="-67" r="5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758141" y="2915461"/>
                <a:ext cx="3620194" cy="18234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141" y="2915461"/>
                <a:ext cx="3620194" cy="1823448"/>
              </a:xfrm>
              <a:prstGeom prst="rect">
                <a:avLst/>
              </a:prstGeom>
              <a:blipFill rotWithShape="1">
                <a:blip r:embed="rId2"/>
                <a:stretch>
                  <a:fillRect l="-13" t="-10" r="14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140" y="2915461"/>
            <a:ext cx="2243450" cy="21434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790282" y="3376262"/>
                <a:ext cx="134328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36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36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282" y="3376262"/>
                <a:ext cx="1343286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26" t="-65" r="46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9492216" y="3376262"/>
                <a:ext cx="134328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6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sz="3600" i="1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216" y="3376262"/>
                <a:ext cx="1343286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18" t="-65" r="3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6806" y="2915461"/>
            <a:ext cx="2457546" cy="21434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旋转（</a:t>
            </a:r>
            <a:r>
              <a:rPr lang="en-US" altLang="zh-CN" sz="3200" dirty="0"/>
              <a:t>2D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505" y="1687424"/>
            <a:ext cx="7023696" cy="45304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1》P18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旋转（</a:t>
            </a:r>
            <a:r>
              <a:rPr lang="en-US" altLang="zh-CN" sz="3200" dirty="0"/>
              <a:t>3D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1》P20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10864" y="1535227"/>
                <a:ext cx="10618394" cy="1130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中的绕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轴逆时针旋转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坐标不变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等价于二维平面上绕原点逆时针旋转。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64" y="1535227"/>
                <a:ext cx="10618394" cy="1130246"/>
              </a:xfrm>
              <a:prstGeom prst="rect">
                <a:avLst/>
              </a:prstGeom>
              <a:blipFill rotWithShape="1">
                <a:blip r:embed="rId1"/>
                <a:stretch>
                  <a:fillRect l="-2" t="-38" r="2" b="-1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𝑥𝑐𝑜𝑠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𝑦𝑐𝑜𝑠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′=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blipFill rotWithShape="1">
                <a:blip r:embed="rId2"/>
                <a:stretch>
                  <a:fillRect l="-2" t="-20" r="4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671" y="3053148"/>
            <a:ext cx="3991532" cy="25721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旋转（</a:t>
            </a:r>
            <a:r>
              <a:rPr lang="en-US" altLang="zh-CN" sz="3200" dirty="0"/>
              <a:t>3D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1》P20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10864" y="1535227"/>
                <a:ext cx="10618394" cy="576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中的绕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轴逆时针旋转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坐标不变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64" y="1535227"/>
                <a:ext cx="10618394" cy="576248"/>
              </a:xfrm>
              <a:prstGeom prst="rect">
                <a:avLst/>
              </a:prstGeom>
              <a:blipFill rotWithShape="1">
                <a:blip r:embed="rId1"/>
                <a:stretch>
                  <a:fillRect l="-2" t="-75" r="2" b="-3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𝑦𝑐𝑜𝑠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𝑧𝑐𝑜𝑠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blipFill rotWithShape="1">
                <a:blip r:embed="rId2"/>
                <a:stretch>
                  <a:fillRect l="-2" t="-20" r="-189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671" y="3053148"/>
            <a:ext cx="3991532" cy="25721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418" y="3078212"/>
            <a:ext cx="3991532" cy="26084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旋转（</a:t>
            </a:r>
            <a:r>
              <a:rPr lang="en-US" altLang="zh-CN" sz="3200" dirty="0"/>
              <a:t>3D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1》P20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10864" y="1535227"/>
                <a:ext cx="10618394" cy="576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中的绕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轴逆时针旋转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坐标不变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64" y="1535227"/>
                <a:ext cx="10618394" cy="576248"/>
              </a:xfrm>
              <a:prstGeom prst="rect">
                <a:avLst/>
              </a:prstGeom>
              <a:blipFill rotWithShape="1">
                <a:blip r:embed="rId1"/>
                <a:stretch>
                  <a:fillRect l="-2" t="-75" r="2" b="-3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𝑥𝑐𝑜𝑠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𝑧𝑐𝑜𝑠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blipFill rotWithShape="1">
                <a:blip r:embed="rId2"/>
                <a:stretch>
                  <a:fillRect l="-2" t="-20" r="-4574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671" y="3053148"/>
            <a:ext cx="3991532" cy="25721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418" y="3078212"/>
            <a:ext cx="3991532" cy="260844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061" y="3078212"/>
            <a:ext cx="3837844" cy="25947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1461</Words>
  <Application>WPS 演示</Application>
  <PresentationFormat>宽屏</PresentationFormat>
  <Paragraphs>127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仿宋</vt:lpstr>
      <vt:lpstr>黑体</vt:lpstr>
      <vt:lpstr>Cambria Math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Alignment meets Reconstruction</dc:title>
  <dc:creator>Yinglin Zheng (FA Talent)</dc:creator>
  <cp:lastModifiedBy>宇</cp:lastModifiedBy>
  <cp:revision>1162</cp:revision>
  <dcterms:created xsi:type="dcterms:W3CDTF">2019-10-10T05:31:00Z</dcterms:created>
  <dcterms:modified xsi:type="dcterms:W3CDTF">2025-05-08T06:55:34Z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5A1406610AF542FB8769800C4746D144_12</vt:lpwstr>
  </property>
  <property fmtid="{D5CDD505-2E9C-101B-9397-08002B2CF9AE}" pid="3" name="KSOProductBuildVer">
    <vt:lpwstr>2052-12.1.0.20784</vt:lpwstr>
  </property>
</Properties>
</file>