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296" r:id="rId3"/>
    <p:sldId id="273" r:id="rId4"/>
    <p:sldId id="274" r:id="rId5"/>
    <p:sldId id="275" r:id="rId6"/>
    <p:sldId id="277" r:id="rId7"/>
    <p:sldId id="278" r:id="rId8"/>
    <p:sldId id="276"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Lst>
  <p:sldSz cx="9144000" cy="6858000" type="screen4x3"/>
  <p:notesSz cx="6858000" cy="9144000"/>
  <p:custDataLst>
    <p:tags r:id="rId32"/>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2"/>
      </p:cViewPr>
      <p:guideLst>
        <p:guide orient="horz" pos="2160"/>
        <p:guide pos="2880"/>
      </p:guideLst>
    </p:cSldViewPr>
  </p:slideViewPr>
  <p:outlineViewPr>
    <p:cViewPr>
      <p:scale>
        <a:sx n="33" d="100"/>
        <a:sy n="33" d="100"/>
      </p:scale>
      <p:origin x="0" y="1062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zh-CN"/>
          </a:p>
        </p:txBody>
      </p:sp>
      <p:sp>
        <p:nvSpPr>
          <p:cNvPr id="307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zh-CN" altLang="zh-CN"/>
          </a:p>
        </p:txBody>
      </p:sp>
      <p:sp>
        <p:nvSpPr>
          <p:cNvPr id="307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zh-CN" altLang="zh-CN"/>
          </a:p>
        </p:txBody>
      </p:sp>
      <p:sp>
        <p:nvSpPr>
          <p:cNvPr id="307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FD16E7C5-1558-42A2-82E2-A8FCF6DBC922}"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zh-CN" altLang="zh-CN"/>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zh-CN"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zh-CN" altLang="zh-CN"/>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C578547-67AE-42B0-AD6C-2E9EF534AB40}"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6" name="Rectangle 4"/>
          <p:cNvSpPr>
            <a:spLocks noGrp="1" noChangeArrowheads="1"/>
          </p:cNvSpPr>
          <p:nvPr>
            <p:ph type="sldNum" sz="quarter" idx="10"/>
          </p:nvPr>
        </p:nvSpPr>
        <p:spPr/>
        <p:txBody>
          <a:bodyPr/>
          <a:lstStyle>
            <a:lvl2pPr lvl="1">
              <a:defRPr/>
            </a:lvl2pPr>
          </a:lstStyle>
          <a:p>
            <a:pPr lvl="1"/>
            <a:fld id="{978A80FE-85DA-4934-AF44-7CDD0186166F}" type="slidenum">
              <a:rPr lang="es-ES"/>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4"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0"/>
          </p:nvPr>
        </p:nvSpPr>
        <p:spPr/>
        <p:txBody>
          <a:bodyPr/>
          <a:lstStyle>
            <a:lvl2pPr lvl="1">
              <a:defRPr/>
            </a:lvl2pPr>
          </a:lstStyle>
          <a:p>
            <a:pPr lvl="1"/>
            <a:fld id="{642AEA81-A804-41B6-B60D-B76EF5F5ACC1}" type="slidenum">
              <a:rPr lang="es-ES"/>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Vertical Title 1"/>
          <p:cNvSpPr>
            <a:spLocks noGrp="1"/>
          </p:cNvSpPr>
          <p:nvPr>
            <p:ph type="title" orient="vert"/>
          </p:nvPr>
        </p:nvSpPr>
        <p:spPr>
          <a:xfrm>
            <a:off x="6515100" y="228600"/>
            <a:ext cx="1943100" cy="60198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28600"/>
            <a:ext cx="5676900" cy="6019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0"/>
          </p:nvPr>
        </p:nvSpPr>
        <p:spPr/>
        <p:txBody>
          <a:bodyPr/>
          <a:lstStyle>
            <a:lvl2pPr lvl="1">
              <a:defRPr/>
            </a:lvl2pPr>
          </a:lstStyle>
          <a:p>
            <a:pPr lvl="1"/>
            <a:fld id="{2EFD3A08-CD29-4B7C-9D61-0781442FB0B0}" type="slidenum">
              <a:rPr lang="es-ES"/>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4"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0"/>
          </p:nvPr>
        </p:nvSpPr>
        <p:spPr/>
        <p:txBody>
          <a:bodyPr/>
          <a:lstStyle>
            <a:lvl2pPr lvl="1">
              <a:defRPr/>
            </a:lvl2pPr>
          </a:lstStyle>
          <a:p>
            <a:pPr lvl="1"/>
            <a:fld id="{79680411-0B18-4379-B88B-87C8A6F30E05}" type="slidenum">
              <a:rPr lang="es-ES"/>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4"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6" name="Rectangle 4"/>
          <p:cNvSpPr>
            <a:spLocks noGrp="1" noChangeArrowheads="1"/>
          </p:cNvSpPr>
          <p:nvPr>
            <p:ph type="sldNum" sz="quarter" idx="10"/>
          </p:nvPr>
        </p:nvSpPr>
        <p:spPr/>
        <p:txBody>
          <a:bodyPr/>
          <a:lstStyle>
            <a:lvl2pPr lvl="1">
              <a:defRPr/>
            </a:lvl2pPr>
          </a:lstStyle>
          <a:p>
            <a:pPr lvl="1"/>
            <a:fld id="{4FD4FFE6-C996-4D1D-8386-742D449F860D}" type="slidenum">
              <a:rPr lang="es-ES"/>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5"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5240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9"/>
          <p:cNvSpPr>
            <a:spLocks noGrp="1" noChangeArrowheads="1"/>
          </p:cNvSpPr>
          <p:nvPr>
            <p:ph type="sldNum" sz="quarter" idx="10"/>
          </p:nvPr>
        </p:nvSpPr>
        <p:spPr/>
        <p:txBody>
          <a:bodyPr/>
          <a:lstStyle>
            <a:lvl2pPr lvl="1">
              <a:defRPr/>
            </a:lvl2pPr>
          </a:lstStyle>
          <a:p>
            <a:pPr lvl="1"/>
            <a:fld id="{1090AED9-50EC-4D19-AB1A-27325B2B098A}" type="slidenum">
              <a:rPr lang="es-ES"/>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7"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Rectangle 4"/>
          <p:cNvSpPr>
            <a:spLocks noGrp="1" noChangeArrowheads="1"/>
          </p:cNvSpPr>
          <p:nvPr>
            <p:ph type="sldNum" sz="quarter" idx="10"/>
          </p:nvPr>
        </p:nvSpPr>
        <p:spPr/>
        <p:txBody>
          <a:bodyPr/>
          <a:lstStyle>
            <a:lvl2pPr lvl="1">
              <a:defRPr/>
            </a:lvl2pPr>
          </a:lstStyle>
          <a:p>
            <a:pPr lvl="1"/>
            <a:fld id="{9C7F01FB-6EF7-4EDB-9E97-23B7BCE68F25}" type="slidenum">
              <a:rPr lang="es-ES"/>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3"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5" name="Rectangle 9"/>
          <p:cNvSpPr>
            <a:spLocks noGrp="1" noChangeArrowheads="1"/>
          </p:cNvSpPr>
          <p:nvPr>
            <p:ph type="sldNum" sz="quarter" idx="10"/>
          </p:nvPr>
        </p:nvSpPr>
        <p:spPr/>
        <p:txBody>
          <a:bodyPr/>
          <a:lstStyle>
            <a:lvl2pPr lvl="1">
              <a:defRPr/>
            </a:lvl2pPr>
          </a:lstStyle>
          <a:p>
            <a:pPr lvl="1"/>
            <a:fld id="{9C86D18E-A0B0-4645-9EC0-0AC6D7AFB1FD}" type="slidenum">
              <a:rPr lang="es-ES"/>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4" name="Rectangle 4"/>
          <p:cNvSpPr>
            <a:spLocks noGrp="1" noChangeArrowheads="1"/>
          </p:cNvSpPr>
          <p:nvPr>
            <p:ph type="sldNum" sz="quarter" idx="10"/>
          </p:nvPr>
        </p:nvSpPr>
        <p:spPr/>
        <p:txBody>
          <a:bodyPr/>
          <a:lstStyle>
            <a:lvl2pPr lvl="1">
              <a:defRPr/>
            </a:lvl2pPr>
          </a:lstStyle>
          <a:p>
            <a:pPr lvl="1"/>
            <a:fld id="{CC812C50-9D24-495E-BA7E-1DC2B83ADCC3}" type="slidenum">
              <a:rPr lang="es-ES"/>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5"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Rectangle 9"/>
          <p:cNvSpPr>
            <a:spLocks noGrp="1" noChangeArrowheads="1"/>
          </p:cNvSpPr>
          <p:nvPr>
            <p:ph type="sldNum" sz="quarter" idx="10"/>
          </p:nvPr>
        </p:nvSpPr>
        <p:spPr/>
        <p:txBody>
          <a:bodyPr/>
          <a:lstStyle>
            <a:lvl2pPr lvl="1">
              <a:defRPr/>
            </a:lvl2pPr>
          </a:lstStyle>
          <a:p>
            <a:pPr lvl="1"/>
            <a:fld id="{0DA20D70-7BE7-4053-87C6-193C696BAA96}" type="slidenum">
              <a:rPr lang="es-ES"/>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5"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Rectangle 9"/>
          <p:cNvSpPr>
            <a:spLocks noGrp="1" noChangeArrowheads="1"/>
          </p:cNvSpPr>
          <p:nvPr>
            <p:ph type="sldNum" sz="quarter" idx="10"/>
          </p:nvPr>
        </p:nvSpPr>
        <p:spPr/>
        <p:txBody>
          <a:bodyPr/>
          <a:lstStyle>
            <a:lvl2pPr lvl="1">
              <a:defRPr/>
            </a:lvl2pPr>
          </a:lstStyle>
          <a:p>
            <a:pPr lvl="1"/>
            <a:fld id="{025ABB73-297F-4FC4-BF1A-793F255B5EDC}" type="slidenum">
              <a:rPr lang="es-ES"/>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对象 1"/>
          <p:cNvGraphicFramePr>
            <a:graphicFrameLocks noChangeAspect="1"/>
          </p:cNvGraphicFramePr>
          <p:nvPr userDrawn="1"/>
        </p:nvGraphicFramePr>
        <p:xfrm>
          <a:off x="-118812" y="152400"/>
          <a:ext cx="1962167" cy="1103897"/>
        </p:xfrm>
        <a:graphic>
          <a:graphicData uri="http://schemas.openxmlformats.org/presentationml/2006/ole">
            <mc:AlternateContent xmlns:mc="http://schemas.openxmlformats.org/markup-compatibility/2006">
              <mc:Choice xmlns:v="urn:schemas-microsoft-com:vml" Requires="v">
                <p:oleObj spid="_x0000_s1050" name="Image" r:id="rId12" imgW="6572250" imgH="3695700" progId="Photoshop.Image.13">
                  <p:embed/>
                </p:oleObj>
              </mc:Choice>
              <mc:Fallback>
                <p:oleObj name="Image" r:id="rId12" imgW="6572250" imgH="3695700" progId="Photoshop.Image.13">
                  <p:embed/>
                  <p:pic>
                    <p:nvPicPr>
                      <p:cNvPr id="0" name="图片 10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812" y="152400"/>
                        <a:ext cx="1962167" cy="1103897"/>
                      </a:xfrm>
                      <a:prstGeom prst="rect">
                        <a:avLst/>
                      </a:prstGeom>
                      <a:noFill/>
                      <a:ln>
                        <a:noFill/>
                      </a:ln>
                    </p:spPr>
                  </p:pic>
                </p:oleObj>
              </mc:Fallback>
            </mc:AlternateContent>
          </a:graphicData>
        </a:graphic>
      </p:graphicFrame>
      <p:sp>
        <p:nvSpPr>
          <p:cNvPr id="1027" name="Rectangle 2"/>
          <p:cNvSpPr>
            <a:spLocks noGrp="1" noChangeArrowheads="1"/>
          </p:cNvSpPr>
          <p:nvPr>
            <p:ph type="title"/>
          </p:nvPr>
        </p:nvSpPr>
        <p:spPr bwMode="auto">
          <a:xfrm>
            <a:off x="1371600" y="228600"/>
            <a:ext cx="624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s-ES"/>
              <a:t>D</a:t>
            </a:r>
            <a:endParaRPr lang="es-ES"/>
          </a:p>
        </p:txBody>
      </p:sp>
      <p:sp>
        <p:nvSpPr>
          <p:cNvPr id="1028" name="Rectangle 3"/>
          <p:cNvSpPr>
            <a:spLocks noGrp="1" noChangeArrowheads="1"/>
          </p:cNvSpPr>
          <p:nvPr>
            <p:ph type="body" idx="1"/>
          </p:nvPr>
        </p:nvSpPr>
        <p:spPr bwMode="auto">
          <a:xfrm>
            <a:off x="685800" y="15240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es-ES"/>
              <a:t>Click to Edit Master Text Styles</a:t>
            </a:r>
            <a:endParaRPr lang="es-ES"/>
          </a:p>
          <a:p>
            <a:pPr lvl="1"/>
            <a:r>
              <a:rPr lang="es-ES"/>
              <a:t>SECOND LEVEL</a:t>
            </a:r>
            <a:endParaRPr lang="es-ES"/>
          </a:p>
          <a:p>
            <a:pPr lvl="2"/>
            <a:r>
              <a:rPr lang="es-ES"/>
              <a:t>THIRD LEVEL</a:t>
            </a:r>
            <a:endParaRPr lang="es-ES"/>
          </a:p>
        </p:txBody>
      </p:sp>
      <p:sp>
        <p:nvSpPr>
          <p:cNvPr id="12292" name="Rectangle 4"/>
          <p:cNvSpPr>
            <a:spLocks noGrp="1" noChangeArrowheads="1"/>
          </p:cNvSpPr>
          <p:nvPr>
            <p:ph type="sldNum" sz="quarter" idx="4"/>
          </p:nvPr>
        </p:nvSpPr>
        <p:spPr bwMode="auto">
          <a:xfrm>
            <a:off x="8077200" y="6324600"/>
            <a:ext cx="381000" cy="381000"/>
          </a:xfrm>
          <a:prstGeom prst="rect">
            <a:avLst/>
          </a:prstGeom>
          <a:noFill/>
          <a:ln w="9525">
            <a:noFill/>
            <a:miter lim="800000"/>
          </a:ln>
          <a:effectLst/>
        </p:spPr>
        <p:txBody>
          <a:bodyPr vert="horz" wrap="none" lIns="92075" tIns="46038" rIns="92075" bIns="46038" numCol="1" anchor="ctr" anchorCtr="0" compatLnSpc="1"/>
          <a:lstStyle>
            <a:lvl2pPr lvl="1" algn="r">
              <a:defRPr sz="1000">
                <a:latin typeface="Arial" panose="020B0604020202020204" pitchFamily="34" charset="0"/>
              </a:defRPr>
            </a:lvl2pPr>
          </a:lstStyle>
          <a:p>
            <a:pPr lvl="1"/>
            <a:fld id="{9D4ADB00-AF9A-4CA0-9AD6-77D38D1BE3FC}" type="slidenum">
              <a:rPr lang="es-ES"/>
            </a:fld>
            <a:endParaRPr lang="es-ES"/>
          </a:p>
        </p:txBody>
      </p:sp>
      <p:sp>
        <p:nvSpPr>
          <p:cNvPr id="12293" name="Line 5"/>
          <p:cNvSpPr>
            <a:spLocks noChangeShapeType="1"/>
          </p:cNvSpPr>
          <p:nvPr/>
        </p:nvSpPr>
        <p:spPr bwMode="auto">
          <a:xfrm>
            <a:off x="609600" y="1447800"/>
            <a:ext cx="6172200" cy="0"/>
          </a:xfrm>
          <a:prstGeom prst="line">
            <a:avLst/>
          </a:prstGeom>
          <a:noFill/>
          <a:ln w="50800">
            <a:solidFill>
              <a:srgbClr val="FF0000"/>
            </a:solidFill>
            <a:round/>
            <a:headEnd type="none" w="sm" len="sm"/>
            <a:tailEnd type="none" w="sm" len="sm"/>
          </a:ln>
          <a:effectLst/>
        </p:spPr>
        <p:txBody>
          <a:bodyPr/>
          <a:lstStyle/>
          <a:p>
            <a:pPr>
              <a:defRPr/>
            </a:pPr>
            <a:endParaRPr lang="en-US">
              <a:latin typeface="Times New Roman" panose="02020603050405020304" pitchFamily="18" charset="0"/>
              <a:ea typeface="+mn-ea"/>
            </a:endParaRPr>
          </a:p>
        </p:txBody>
      </p:sp>
      <p:sp>
        <p:nvSpPr>
          <p:cNvPr id="6" name="矩形 5"/>
          <p:cNvSpPr>
            <a:spLocks noChangeArrowheads="1"/>
          </p:cNvSpPr>
          <p:nvPr userDrawn="1"/>
        </p:nvSpPr>
        <p:spPr bwMode="auto">
          <a:xfrm>
            <a:off x="7611122" y="66176"/>
            <a:ext cx="1497578" cy="1425289"/>
          </a:xfrm>
          <a:prstGeom prst="rect">
            <a:avLst/>
          </a:prstGeom>
          <a:blipFill dpi="0" rotWithShape="1">
            <a:blip r:embed="rId14">
              <a:alphaModFix amt="60000"/>
            </a:blip>
            <a:srcRect/>
            <a:stretch>
              <a:fillRect/>
            </a:stretch>
          </a:blipFill>
          <a:ln w="9525">
            <a:solidFill>
              <a:srgbClr val="FFFFFF"/>
            </a:solidFill>
            <a:round/>
          </a:ln>
        </p:spPr>
        <p:txBody>
          <a:bodyPr/>
          <a:lstStyle>
            <a:defPPr>
              <a:defRPr lang="zh-CN"/>
            </a:defPPr>
            <a:lvl1pPr algn="r" rtl="0" fontAlgn="base">
              <a:spcBef>
                <a:spcPct val="0"/>
              </a:spcBef>
              <a:spcAft>
                <a:spcPct val="0"/>
              </a:spcAft>
              <a:defRPr sz="2400" kern="1200">
                <a:solidFill>
                  <a:srgbClr val="0000FF"/>
                </a:solidFill>
                <a:latin typeface="Arial" panose="020B0604020202020204" pitchFamily="34" charset="0"/>
                <a:ea typeface="楷体_GB2312" pitchFamily="49" charset="-122"/>
                <a:cs typeface="+mn-cs"/>
              </a:defRPr>
            </a:lvl1pPr>
            <a:lvl2pPr marL="457200" algn="r" rtl="0" fontAlgn="base">
              <a:spcBef>
                <a:spcPct val="0"/>
              </a:spcBef>
              <a:spcAft>
                <a:spcPct val="0"/>
              </a:spcAft>
              <a:defRPr sz="2400" kern="1200">
                <a:solidFill>
                  <a:srgbClr val="0000FF"/>
                </a:solidFill>
                <a:latin typeface="Arial" panose="020B0604020202020204" pitchFamily="34" charset="0"/>
                <a:ea typeface="楷体_GB2312" pitchFamily="49" charset="-122"/>
                <a:cs typeface="+mn-cs"/>
              </a:defRPr>
            </a:lvl2pPr>
            <a:lvl3pPr marL="914400" algn="r" rtl="0" fontAlgn="base">
              <a:spcBef>
                <a:spcPct val="0"/>
              </a:spcBef>
              <a:spcAft>
                <a:spcPct val="0"/>
              </a:spcAft>
              <a:defRPr sz="2400" kern="1200">
                <a:solidFill>
                  <a:srgbClr val="0000FF"/>
                </a:solidFill>
                <a:latin typeface="Arial" panose="020B0604020202020204" pitchFamily="34" charset="0"/>
                <a:ea typeface="楷体_GB2312" pitchFamily="49" charset="-122"/>
                <a:cs typeface="+mn-cs"/>
              </a:defRPr>
            </a:lvl3pPr>
            <a:lvl4pPr marL="1371600" algn="r" rtl="0" fontAlgn="base">
              <a:spcBef>
                <a:spcPct val="0"/>
              </a:spcBef>
              <a:spcAft>
                <a:spcPct val="0"/>
              </a:spcAft>
              <a:defRPr sz="2400" kern="1200">
                <a:solidFill>
                  <a:srgbClr val="0000FF"/>
                </a:solidFill>
                <a:latin typeface="Arial" panose="020B0604020202020204" pitchFamily="34" charset="0"/>
                <a:ea typeface="楷体_GB2312" pitchFamily="49" charset="-122"/>
                <a:cs typeface="+mn-cs"/>
              </a:defRPr>
            </a:lvl4pPr>
            <a:lvl5pPr marL="1828800" algn="r" rtl="0" fontAlgn="base">
              <a:spcBef>
                <a:spcPct val="0"/>
              </a:spcBef>
              <a:spcAft>
                <a:spcPct val="0"/>
              </a:spcAft>
              <a:defRPr sz="2400" kern="1200">
                <a:solidFill>
                  <a:srgbClr val="0000FF"/>
                </a:solidFill>
                <a:latin typeface="Arial" panose="020B0604020202020204" pitchFamily="34" charset="0"/>
                <a:ea typeface="楷体_GB2312" pitchFamily="49" charset="-122"/>
                <a:cs typeface="+mn-cs"/>
              </a:defRPr>
            </a:lvl5pPr>
            <a:lvl6pPr marL="2286000" algn="l" defTabSz="914400" rtl="0" eaLnBrk="1" latinLnBrk="0" hangingPunct="1">
              <a:defRPr sz="2400" kern="1200">
                <a:solidFill>
                  <a:srgbClr val="0000FF"/>
                </a:solidFill>
                <a:latin typeface="Arial" panose="020B0604020202020204" pitchFamily="34" charset="0"/>
                <a:ea typeface="楷体_GB2312" pitchFamily="49" charset="-122"/>
                <a:cs typeface="+mn-cs"/>
              </a:defRPr>
            </a:lvl6pPr>
            <a:lvl7pPr marL="2743200" algn="l" defTabSz="914400" rtl="0" eaLnBrk="1" latinLnBrk="0" hangingPunct="1">
              <a:defRPr sz="2400" kern="1200">
                <a:solidFill>
                  <a:srgbClr val="0000FF"/>
                </a:solidFill>
                <a:latin typeface="Arial" panose="020B0604020202020204" pitchFamily="34" charset="0"/>
                <a:ea typeface="楷体_GB2312" pitchFamily="49" charset="-122"/>
                <a:cs typeface="+mn-cs"/>
              </a:defRPr>
            </a:lvl7pPr>
            <a:lvl8pPr marL="3200400" algn="l" defTabSz="914400" rtl="0" eaLnBrk="1" latinLnBrk="0" hangingPunct="1">
              <a:defRPr sz="2400" kern="1200">
                <a:solidFill>
                  <a:srgbClr val="0000FF"/>
                </a:solidFill>
                <a:latin typeface="Arial" panose="020B0604020202020204" pitchFamily="34" charset="0"/>
                <a:ea typeface="楷体_GB2312" pitchFamily="49" charset="-122"/>
                <a:cs typeface="+mn-cs"/>
              </a:defRPr>
            </a:lvl8pPr>
            <a:lvl9pPr marL="3657600" algn="l" defTabSz="914400" rtl="0" eaLnBrk="1" latinLnBrk="0" hangingPunct="1">
              <a:defRPr sz="2400" kern="1200">
                <a:solidFill>
                  <a:srgbClr val="0000FF"/>
                </a:solidFill>
                <a:latin typeface="Arial" panose="020B0604020202020204" pitchFamily="34" charset="0"/>
                <a:ea typeface="楷体_GB2312" pitchFamily="49" charset="-122"/>
                <a:cs typeface="+mn-cs"/>
              </a:defRPr>
            </a:lvl9pPr>
          </a:lstStyle>
          <a:p>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3700" b="1">
          <a:solidFill>
            <a:schemeClr val="accent2"/>
          </a:solidFill>
          <a:latin typeface="Times New Roman" panose="02020603050405020304" pitchFamily="18" charset="0"/>
          <a:ea typeface="楷体" panose="02010609060101010101" charset="-122"/>
          <a:cs typeface="Times New Roman" panose="02020603050405020304" pitchFamily="18" charset="0"/>
        </a:defRPr>
      </a:lvl1pPr>
      <a:lvl2pPr algn="ctr" rtl="0" eaLnBrk="0" fontAlgn="base" hangingPunct="0">
        <a:spcBef>
          <a:spcPct val="0"/>
        </a:spcBef>
        <a:spcAft>
          <a:spcPct val="0"/>
        </a:spcAft>
        <a:defRPr sz="3700" b="1">
          <a:solidFill>
            <a:schemeClr val="accent2"/>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700" b="1">
          <a:solidFill>
            <a:schemeClr val="accent2"/>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700" b="1">
          <a:solidFill>
            <a:schemeClr val="accent2"/>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700" b="1">
          <a:solidFill>
            <a:schemeClr val="accent2"/>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eaLnBrk="0" fontAlgn="base" hangingPunct="0">
        <a:spcBef>
          <a:spcPct val="0"/>
        </a:spcBef>
        <a:spcAft>
          <a:spcPct val="0"/>
        </a:spcAft>
        <a:defRPr sz="3700" b="1">
          <a:solidFill>
            <a:schemeClr val="accent2"/>
          </a:solidFill>
          <a:latin typeface="Arial" panose="020B0604020202020204" pitchFamily="34" charset="0"/>
        </a:defRPr>
      </a:lvl6pPr>
      <a:lvl7pPr marL="914400" algn="ctr" rtl="0" eaLnBrk="0" fontAlgn="base" hangingPunct="0">
        <a:spcBef>
          <a:spcPct val="0"/>
        </a:spcBef>
        <a:spcAft>
          <a:spcPct val="0"/>
        </a:spcAft>
        <a:defRPr sz="3700" b="1">
          <a:solidFill>
            <a:schemeClr val="accent2"/>
          </a:solidFill>
          <a:latin typeface="Arial" panose="020B0604020202020204" pitchFamily="34" charset="0"/>
        </a:defRPr>
      </a:lvl7pPr>
      <a:lvl8pPr marL="1371600" algn="ctr" rtl="0" eaLnBrk="0" fontAlgn="base" hangingPunct="0">
        <a:spcBef>
          <a:spcPct val="0"/>
        </a:spcBef>
        <a:spcAft>
          <a:spcPct val="0"/>
        </a:spcAft>
        <a:defRPr sz="3700" b="1">
          <a:solidFill>
            <a:schemeClr val="accent2"/>
          </a:solidFill>
          <a:latin typeface="Arial" panose="020B0604020202020204" pitchFamily="34" charset="0"/>
        </a:defRPr>
      </a:lvl8pPr>
      <a:lvl9pPr marL="1828800" algn="ctr" rtl="0" eaLnBrk="0" fontAlgn="base" hangingPunct="0">
        <a:spcBef>
          <a:spcPct val="0"/>
        </a:spcBef>
        <a:spcAft>
          <a:spcPct val="0"/>
        </a:spcAft>
        <a:defRPr sz="3700" b="1">
          <a:solidFill>
            <a:schemeClr val="accent2"/>
          </a:solidFill>
          <a:latin typeface="Arial" panose="020B0604020202020204" pitchFamily="34" charset="0"/>
        </a:defRPr>
      </a:lvl9pPr>
    </p:titleStyle>
    <p:bodyStyle>
      <a:lvl1pPr marL="190500" indent="-190500" algn="l" rtl="0" eaLnBrk="0" fontAlgn="base" hangingPunct="0">
        <a:spcBef>
          <a:spcPct val="20000"/>
        </a:spcBef>
        <a:spcAft>
          <a:spcPct val="0"/>
        </a:spcAft>
        <a:buChar char="•"/>
        <a:defRPr sz="3100">
          <a:solidFill>
            <a:schemeClr val="tx1"/>
          </a:solidFill>
          <a:latin typeface="Times New Roman" panose="02020603050405020304" pitchFamily="18" charset="0"/>
          <a:ea typeface="楷体" panose="02010609060101010101" charset="-122"/>
          <a:cs typeface="Times New Roman" panose="02020603050405020304" pitchFamily="18" charset="0"/>
        </a:defRPr>
      </a:lvl1pPr>
      <a:lvl2pPr marL="571500" indent="-190500" algn="l" rtl="0" eaLnBrk="0" fontAlgn="base" hangingPunct="0">
        <a:spcBef>
          <a:spcPct val="20000"/>
        </a:spcBef>
        <a:spcAft>
          <a:spcPct val="0"/>
        </a:spcAft>
        <a:buChar char="­"/>
        <a:defRPr sz="2600">
          <a:solidFill>
            <a:schemeClr val="tx1"/>
          </a:solidFill>
          <a:latin typeface="Times New Roman" panose="02020603050405020304" pitchFamily="18" charset="0"/>
          <a:ea typeface="楷体" panose="02010609060101010101" charset="-122"/>
          <a:cs typeface="Times New Roman" panose="02020603050405020304" pitchFamily="18" charset="0"/>
        </a:defRPr>
      </a:lvl2pPr>
      <a:lvl3pPr marL="952500" indent="-190500" algn="l" rtl="0" eaLnBrk="0" fontAlgn="base" hangingPunct="0">
        <a:spcBef>
          <a:spcPct val="20000"/>
        </a:spcBef>
        <a:spcAft>
          <a:spcPct val="0"/>
        </a:spcAft>
        <a:buClr>
          <a:schemeClr val="bg2"/>
        </a:buClr>
        <a:buChar char="•"/>
        <a:defRPr sz="2000">
          <a:solidFill>
            <a:schemeClr val="tx1"/>
          </a:solidFill>
          <a:latin typeface="Times New Roman" panose="02020603050405020304" pitchFamily="18" charset="0"/>
          <a:ea typeface="楷体" panose="02010609060101010101" charset="-122"/>
          <a:cs typeface="Times New Roman" panose="02020603050405020304" pitchFamily="18" charset="0"/>
        </a:defRPr>
      </a:lvl3pPr>
      <a:lvl4pPr marL="16002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5pPr>
      <a:lvl6pPr marL="25146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6pPr>
      <a:lvl7pPr marL="29718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7pPr>
      <a:lvl8pPr marL="34290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8pPr>
      <a:lvl9pPr marL="3886200" indent="-228600" algn="l" rtl="0" eaLnBrk="0" fontAlgn="base" hangingPunct="0">
        <a:spcBef>
          <a:spcPct val="20000"/>
        </a:spcBef>
        <a:spcAft>
          <a:spcPct val="0"/>
        </a:spcAft>
        <a:buChar char="•"/>
        <a:defRPr sz="2000" b="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4161750" indent="-24161750">
              <a:defRPr sz="2400">
                <a:solidFill>
                  <a:schemeClr val="tx1"/>
                </a:solidFill>
                <a:latin typeface="Times New Roman" panose="02020603050405020304" pitchFamily="18" charset="0"/>
                <a:ea typeface="MS PGothic" panose="020B0600070205080204" pitchFamily="34" charset="-128"/>
              </a:defRPr>
            </a:lvl1pPr>
            <a:lvl2pPr>
              <a:defRPr sz="2400">
                <a:solidFill>
                  <a:schemeClr val="tx1"/>
                </a:solidFill>
                <a:latin typeface="Times New Roman" panose="02020603050405020304" pitchFamily="18" charset="0"/>
                <a:ea typeface="MS PGothic" panose="020B0600070205080204" pitchFamily="34" charset="-128"/>
              </a:defRPr>
            </a:lvl2pPr>
            <a:lvl3pPr>
              <a:defRPr sz="2400">
                <a:solidFill>
                  <a:schemeClr val="tx1"/>
                </a:solidFill>
                <a:latin typeface="Times New Roman" panose="02020603050405020304" pitchFamily="18" charset="0"/>
                <a:ea typeface="MS PGothic" panose="020B0600070205080204" pitchFamily="34" charset="-128"/>
              </a:defRPr>
            </a:lvl3pPr>
            <a:lvl4pPr>
              <a:defRPr sz="2400">
                <a:solidFill>
                  <a:schemeClr val="tx1"/>
                </a:solidFill>
                <a:latin typeface="Times New Roman" panose="02020603050405020304" pitchFamily="18" charset="0"/>
                <a:ea typeface="MS PGothic" panose="020B0600070205080204" pitchFamily="34" charset="-128"/>
              </a:defRPr>
            </a:lvl4pPr>
            <a:lvl5pPr>
              <a:defRPr sz="2400">
                <a:solidFill>
                  <a:schemeClr val="tx1"/>
                </a:solidFill>
                <a:latin typeface="Times New Roman" panose="02020603050405020304" pitchFamily="18"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lvl="1"/>
            <a:fld id="{D7E68CEF-25EF-4873-B625-D7337D98864B}" type="slidenum">
              <a:rPr lang="es-ES" sz="1000">
                <a:ea typeface="楷体" panose="02010609060101010101" charset="-122"/>
                <a:cs typeface="Times New Roman" panose="02020603050405020304" pitchFamily="18" charset="0"/>
              </a:rPr>
            </a:fld>
            <a:endParaRPr lang="es-ES" sz="1000">
              <a:ea typeface="楷体" panose="02010609060101010101" charset="-122"/>
              <a:cs typeface="Times New Roman" panose="02020603050405020304" pitchFamily="18" charset="0"/>
            </a:endParaRPr>
          </a:p>
        </p:txBody>
      </p:sp>
      <p:sp>
        <p:nvSpPr>
          <p:cNvPr id="15364" name="Rectangle 2"/>
          <p:cNvSpPr>
            <a:spLocks noGrp="1" noChangeArrowheads="1"/>
          </p:cNvSpPr>
          <p:nvPr>
            <p:ph type="ctrTitle"/>
          </p:nvPr>
        </p:nvSpPr>
        <p:spPr>
          <a:xfrm>
            <a:off x="-32426" y="228488"/>
            <a:ext cx="7772400" cy="1143000"/>
          </a:xfrm>
        </p:spPr>
        <p:txBody>
          <a:bodyPr/>
          <a:lstStyle/>
          <a:p>
            <a:r>
              <a:rPr lang="en-US" altLang="zh-CN" dirty="0">
                <a:latin typeface="Times New Roman" panose="02020603050405020304" pitchFamily="18" charset="0"/>
                <a:ea typeface="楷体" panose="02010609060101010101" charset="-122"/>
                <a:cs typeface="Times New Roman" panose="02020603050405020304" pitchFamily="18" charset="0"/>
              </a:rPr>
              <a:t>Introduction to </a:t>
            </a:r>
            <a:br>
              <a:rPr lang="en-US" altLang="zh-CN" dirty="0">
                <a:latin typeface="Times New Roman" panose="02020603050405020304" pitchFamily="18" charset="0"/>
                <a:ea typeface="楷体" panose="02010609060101010101" charset="-122"/>
                <a:cs typeface="Times New Roman" panose="02020603050405020304" pitchFamily="18" charset="0"/>
              </a:rPr>
            </a:br>
            <a:r>
              <a:rPr lang="en-US" altLang="zh-CN" dirty="0">
                <a:latin typeface="Times New Roman" panose="02020603050405020304" pitchFamily="18" charset="0"/>
                <a:ea typeface="楷体" panose="02010609060101010101" charset="-122"/>
                <a:cs typeface="Times New Roman" panose="02020603050405020304" pitchFamily="18" charset="0"/>
              </a:rPr>
              <a:t>Computer Graphics</a:t>
            </a:r>
            <a:endParaRPr lang="en-US" altLang="zh-CN" dirty="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7" name="对象 1"/>
          <p:cNvGraphicFramePr>
            <a:graphicFrameLocks noChangeAspect="1"/>
          </p:cNvGraphicFramePr>
          <p:nvPr/>
        </p:nvGraphicFramePr>
        <p:xfrm>
          <a:off x="7162800" y="429916"/>
          <a:ext cx="1645182" cy="925564"/>
        </p:xfrm>
        <a:graphic>
          <a:graphicData uri="http://schemas.openxmlformats.org/presentationml/2006/ole">
            <mc:AlternateContent xmlns:mc="http://schemas.openxmlformats.org/markup-compatibility/2006">
              <mc:Choice xmlns:v="urn:schemas-microsoft-com:vml" Requires="v">
                <p:oleObj spid="_x0000_s3074" name="Image" r:id="rId1" imgW="6572250" imgH="3695700" progId="Photoshop.Image.13">
                  <p:embed/>
                </p:oleObj>
              </mc:Choice>
              <mc:Fallback>
                <p:oleObj name="Image" r:id="rId1" imgW="6572250" imgH="3695700" progId="Photoshop.Image.13">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29916"/>
                        <a:ext cx="1645182" cy="925564"/>
                      </a:xfrm>
                      <a:prstGeom prst="rect">
                        <a:avLst/>
                      </a:prstGeom>
                      <a:noFill/>
                      <a:ln>
                        <a:noFill/>
                      </a:ln>
                    </p:spPr>
                  </p:pic>
                </p:oleObj>
              </mc:Fallback>
            </mc:AlternateContent>
          </a:graphicData>
        </a:graphic>
      </p:graphicFrame>
      <p:sp>
        <p:nvSpPr>
          <p:cNvPr id="2" name="矩形 1"/>
          <p:cNvSpPr/>
          <p:nvPr/>
        </p:nvSpPr>
        <p:spPr>
          <a:xfrm>
            <a:off x="2113634" y="3004279"/>
            <a:ext cx="4916731" cy="661720"/>
          </a:xfrm>
          <a:prstGeom prst="rect">
            <a:avLst/>
          </a:prstGeom>
        </p:spPr>
        <p:txBody>
          <a:bodyPr wrap="none">
            <a:spAutoFit/>
          </a:bodyPr>
          <a:lstStyle/>
          <a:p>
            <a:r>
              <a:rPr lang="en-US" altLang="zh-CN" sz="3700" b="1" dirty="0">
                <a:solidFill>
                  <a:schemeClr val="accent2"/>
                </a:solidFill>
                <a:ea typeface="楷体" panose="02010609060101010101" charset="-122"/>
                <a:cs typeface="Times New Roman" panose="02020603050405020304" pitchFamily="18" charset="0"/>
              </a:rPr>
              <a:t>Pipeline Architecture</a:t>
            </a:r>
            <a:endParaRPr lang="en-US" altLang="zh-CN" sz="3700" b="1" dirty="0">
              <a:solidFill>
                <a:schemeClr val="accent2"/>
              </a:solidFill>
              <a:ea typeface="楷体" panose="02010609060101010101" charset="-122"/>
              <a:cs typeface="Times New Roman" panose="02020603050405020304" pitchFamily="18" charset="0"/>
            </a:endParaRPr>
          </a:p>
        </p:txBody>
      </p:sp>
      <p:sp>
        <p:nvSpPr>
          <p:cNvPr id="3" name="副标题 2"/>
          <p:cNvSpPr>
            <a:spLocks noGrp="1"/>
          </p:cNvSpPr>
          <p:nvPr>
            <p:ph type="subTitle" idx="1"/>
          </p:nvPr>
        </p:nvSpPr>
        <p:spPr/>
        <p:txBody>
          <a:bodyPr/>
          <a:lstStyle/>
          <a:p>
            <a:endParaRPr lang="zh-CN" altLang="en-US">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顶点处理 </a:t>
            </a:r>
            <a:endParaRPr lang="en-US" dirty="0"/>
          </a:p>
        </p:txBody>
      </p:sp>
      <p:sp>
        <p:nvSpPr>
          <p:cNvPr id="3" name="内容占位符 2"/>
          <p:cNvSpPr>
            <a:spLocks noGrp="1"/>
          </p:cNvSpPr>
          <p:nvPr>
            <p:ph idx="1"/>
          </p:nvPr>
        </p:nvSpPr>
        <p:spPr/>
        <p:txBody>
          <a:bodyPr/>
          <a:lstStyle/>
          <a:p>
            <a:r>
              <a:rPr lang="zh-CN" altLang="en-US" sz="2400" dirty="0"/>
              <a:t>图元的类型和顶点集定义了场景的几何</a:t>
            </a:r>
            <a:endParaRPr lang="en-US" altLang="zh-CN" sz="2400" dirty="0"/>
          </a:p>
          <a:p>
            <a:pPr lvl="1"/>
            <a:r>
              <a:rPr lang="zh-CN" altLang="en-US" sz="2000" dirty="0"/>
              <a:t>对象由一组图元组成，而每个图元又包含一组顶点</a:t>
            </a:r>
            <a:endParaRPr lang="zh-CN" altLang="en-US" sz="2000" dirty="0"/>
          </a:p>
          <a:p>
            <a:r>
              <a:rPr lang="zh-CN" altLang="en-US" sz="2400" dirty="0"/>
              <a:t>流水线中大部分工作是把对象在一个坐标系中表示转化为另一坐标系中的表示：</a:t>
            </a:r>
            <a:endParaRPr lang="en-US" altLang="zh-CN" sz="2400" dirty="0"/>
          </a:p>
          <a:p>
            <a:pPr lvl="1"/>
            <a:r>
              <a:rPr lang="zh-CN" altLang="en-US" sz="2000" dirty="0"/>
              <a:t>世界坐标系</a:t>
            </a:r>
            <a:endParaRPr lang="en-US" altLang="zh-CN" sz="2000" dirty="0"/>
          </a:p>
          <a:p>
            <a:pPr lvl="1"/>
            <a:r>
              <a:rPr lang="zh-CN" altLang="en-US" sz="2000" dirty="0"/>
              <a:t>照相机</a:t>
            </a:r>
            <a:r>
              <a:rPr lang="en-US" altLang="zh-CN" sz="2000" dirty="0"/>
              <a:t>(</a:t>
            </a:r>
            <a:r>
              <a:rPr lang="zh-CN" altLang="en-US" sz="2000" dirty="0"/>
              <a:t>眼睛</a:t>
            </a:r>
            <a:r>
              <a:rPr lang="en-US" altLang="zh-CN" sz="2000" dirty="0"/>
              <a:t>)</a:t>
            </a:r>
            <a:r>
              <a:rPr lang="zh-CN" altLang="en-US" sz="2000" dirty="0"/>
              <a:t>坐标系</a:t>
            </a:r>
            <a:endParaRPr lang="en-US" altLang="zh-CN" sz="2000" dirty="0"/>
          </a:p>
          <a:p>
            <a:pPr lvl="1"/>
            <a:r>
              <a:rPr lang="zh-CN" altLang="en-US" sz="2000" dirty="0"/>
              <a:t>屏幕坐标系</a:t>
            </a:r>
            <a:endParaRPr lang="zh-CN" altLang="en-US" sz="2000" dirty="0"/>
          </a:p>
          <a:p>
            <a:r>
              <a:rPr lang="zh-CN" altLang="en-US" sz="2400" dirty="0"/>
              <a:t>坐标的每个变换相当于一次矩阵乘法</a:t>
            </a:r>
            <a:endParaRPr lang="zh-CN" altLang="en-US" sz="2400" dirty="0"/>
          </a:p>
          <a:p>
            <a:r>
              <a:rPr lang="zh-CN" altLang="en-US" sz="2400" dirty="0"/>
              <a:t>顶点处理器也计算顶点的颜色</a:t>
            </a:r>
            <a:endParaRPr lang="en-US" sz="2400" dirty="0"/>
          </a:p>
        </p:txBody>
      </p:sp>
      <p:pic>
        <p:nvPicPr>
          <p:cNvPr id="5" name="图片 4"/>
          <p:cNvPicPr>
            <a:picLocks noChangeAspect="1"/>
          </p:cNvPicPr>
          <p:nvPr/>
        </p:nvPicPr>
        <p:blipFill>
          <a:blip r:embed="rId1"/>
          <a:stretch>
            <a:fillRect/>
          </a:stretch>
        </p:blipFill>
        <p:spPr>
          <a:xfrm>
            <a:off x="762000" y="5457825"/>
            <a:ext cx="7467600" cy="790575"/>
          </a:xfrm>
          <a:prstGeom prst="rect">
            <a:avLst/>
          </a:prstGeom>
        </p:spPr>
      </p:pic>
      <p:sp>
        <p:nvSpPr>
          <p:cNvPr id="16" name="椭圆 15"/>
          <p:cNvSpPr/>
          <p:nvPr/>
        </p:nvSpPr>
        <p:spPr bwMode="auto">
          <a:xfrm>
            <a:off x="1676400" y="5457825"/>
            <a:ext cx="1295400" cy="785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投影（</a:t>
            </a:r>
            <a:r>
              <a:rPr lang="en-US" altLang="zh-CN" dirty="0"/>
              <a:t>Projection</a:t>
            </a:r>
            <a:r>
              <a:rPr lang="zh-CN" altLang="en-US" dirty="0"/>
              <a:t>）</a:t>
            </a:r>
            <a:endParaRPr lang="en-US" dirty="0"/>
          </a:p>
        </p:txBody>
      </p:sp>
      <p:sp>
        <p:nvSpPr>
          <p:cNvPr id="3" name="内容占位符 2"/>
          <p:cNvSpPr>
            <a:spLocks noGrp="1"/>
          </p:cNvSpPr>
          <p:nvPr>
            <p:ph idx="1"/>
          </p:nvPr>
        </p:nvSpPr>
        <p:spPr/>
        <p:txBody>
          <a:bodyPr/>
          <a:lstStyle/>
          <a:p>
            <a:r>
              <a:rPr lang="zh-CN" altLang="en-US" sz="2800" dirty="0"/>
              <a:t>把三维观察者位置与三维对象结合在一起确定二维图像的构成</a:t>
            </a:r>
            <a:endParaRPr lang="en-US" altLang="zh-CN" sz="2800" dirty="0"/>
          </a:p>
          <a:p>
            <a:pPr lvl="1"/>
            <a:r>
              <a:rPr lang="zh-CN" altLang="en-US" sz="2400" dirty="0"/>
              <a:t>透视投影：所有投影线交于投影中心</a:t>
            </a:r>
            <a:endParaRPr lang="en-US" altLang="zh-CN" sz="2400" dirty="0"/>
          </a:p>
          <a:p>
            <a:pPr lvl="1"/>
            <a:r>
              <a:rPr lang="zh-CN" altLang="en-US" sz="2400" dirty="0"/>
              <a:t>平行投影：投影线平行，投影中心在无穷远，用投影方向表示</a:t>
            </a:r>
            <a:endParaRPr lang="en-US" altLang="zh-CN" sz="2400" dirty="0"/>
          </a:p>
          <a:p>
            <a:pPr lvl="1"/>
            <a:endParaRPr lang="zh-CN" altLang="en-US" sz="2400" dirty="0"/>
          </a:p>
          <a:p>
            <a:r>
              <a:rPr lang="zh-CN" altLang="en-US" sz="2800" dirty="0"/>
              <a:t>在顶点处理步中，对各个顶点的处理是相互独立的</a:t>
            </a:r>
            <a:endParaRPr lang="en-US" sz="28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762000" y="5457825"/>
            <a:ext cx="7467600" cy="790575"/>
          </a:xfrm>
          <a:prstGeom prst="rect">
            <a:avLst/>
          </a:prstGeom>
        </p:spPr>
      </p:pic>
      <p:sp>
        <p:nvSpPr>
          <p:cNvPr id="6" name="椭圆 5"/>
          <p:cNvSpPr/>
          <p:nvPr/>
        </p:nvSpPr>
        <p:spPr bwMode="auto">
          <a:xfrm>
            <a:off x="1676400" y="5457825"/>
            <a:ext cx="1295400" cy="785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图元装配</a:t>
            </a:r>
            <a:br>
              <a:rPr lang="en-US" altLang="zh-CN" dirty="0"/>
            </a:br>
            <a:r>
              <a:rPr lang="zh-CN" altLang="en-US" dirty="0"/>
              <a:t>（</a:t>
            </a:r>
            <a:r>
              <a:rPr lang="en-US" altLang="zh-CN" dirty="0"/>
              <a:t>primitive assemble</a:t>
            </a:r>
            <a:r>
              <a:rPr lang="zh-CN" altLang="en-US" dirty="0"/>
              <a:t>）</a:t>
            </a:r>
            <a:endParaRPr lang="en-US" dirty="0"/>
          </a:p>
        </p:txBody>
      </p:sp>
      <p:sp>
        <p:nvSpPr>
          <p:cNvPr id="3" name="内容占位符 2"/>
          <p:cNvSpPr>
            <a:spLocks noGrp="1"/>
          </p:cNvSpPr>
          <p:nvPr>
            <p:ph idx="1"/>
          </p:nvPr>
        </p:nvSpPr>
        <p:spPr/>
        <p:txBody>
          <a:bodyPr/>
          <a:lstStyle/>
          <a:p>
            <a:r>
              <a:rPr lang="zh-CN" altLang="en-US" dirty="0"/>
              <a:t>在进行裁剪和光栅化处理之前，顶点必须组装成几何对象</a:t>
            </a:r>
            <a:endParaRPr lang="en-US" altLang="zh-CN" dirty="0"/>
          </a:p>
          <a:p>
            <a:pPr lvl="1"/>
            <a:r>
              <a:rPr lang="zh-CN" altLang="en-US" dirty="0"/>
              <a:t>线段</a:t>
            </a:r>
            <a:endParaRPr lang="en-US" altLang="zh-CN" dirty="0"/>
          </a:p>
          <a:p>
            <a:pPr lvl="1"/>
            <a:r>
              <a:rPr lang="zh-CN" altLang="en-US" dirty="0"/>
              <a:t>多边形</a:t>
            </a:r>
            <a:endParaRPr lang="en-US" altLang="zh-CN" dirty="0"/>
          </a:p>
          <a:p>
            <a:pPr lvl="1"/>
            <a:r>
              <a:rPr lang="zh-CN" altLang="en-US" dirty="0"/>
              <a:t>曲线和曲面</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
        <p:nvSpPr>
          <p:cNvPr id="5" name="灯片编号占位符 3"/>
          <p:cNvSpPr txBox="1"/>
          <p:nvPr/>
        </p:nvSpPr>
        <p:spPr bwMode="auto">
          <a:xfrm>
            <a:off x="8077200" y="6324600"/>
            <a:ext cx="381000" cy="381000"/>
          </a:xfrm>
          <a:prstGeom prst="rect">
            <a:avLst/>
          </a:prstGeom>
          <a:noFill/>
          <a:ln w="9525">
            <a:noFill/>
            <a:miter lim="800000"/>
          </a:ln>
          <a:effectLst/>
        </p:spPr>
        <p:txBody>
          <a:bodyPr vert="horz" wrap="none" lIns="92075" tIns="46038" rIns="92075" bIns="46038" numCol="1" anchor="ctr" anchorCtr="0" compatLnSpc="1"/>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lvl="1" algn="r" rtl="0" eaLnBrk="0" fontAlgn="base" hangingPunct="0">
              <a:spcBef>
                <a:spcPct val="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lvl="1"/>
            <a:fld id="{79680411-0B18-4379-B88B-87C8A6F30E05}" type="slidenum">
              <a:rPr lang="es-ES" smtClean="0"/>
            </a:fld>
            <a:endParaRPr lang="es-ES"/>
          </a:p>
        </p:txBody>
      </p:sp>
      <p:pic>
        <p:nvPicPr>
          <p:cNvPr id="6" name="图片 5"/>
          <p:cNvPicPr>
            <a:picLocks noChangeAspect="1"/>
          </p:cNvPicPr>
          <p:nvPr/>
        </p:nvPicPr>
        <p:blipFill>
          <a:blip r:embed="rId1"/>
          <a:stretch>
            <a:fillRect/>
          </a:stretch>
        </p:blipFill>
        <p:spPr>
          <a:xfrm>
            <a:off x="914400" y="4800600"/>
            <a:ext cx="7467600" cy="790575"/>
          </a:xfrm>
          <a:prstGeom prst="rect">
            <a:avLst/>
          </a:prstGeom>
        </p:spPr>
      </p:pic>
      <p:sp>
        <p:nvSpPr>
          <p:cNvPr id="7" name="椭圆 6"/>
          <p:cNvSpPr/>
          <p:nvPr/>
        </p:nvSpPr>
        <p:spPr bwMode="auto">
          <a:xfrm>
            <a:off x="3352800" y="4800600"/>
            <a:ext cx="1295400" cy="785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裁剪（</a:t>
            </a:r>
            <a:r>
              <a:rPr lang="en-US" altLang="zh-CN" dirty="0"/>
              <a:t>Clipping</a:t>
            </a:r>
            <a:r>
              <a:rPr lang="zh-CN" altLang="en-US" dirty="0"/>
              <a:t>）</a:t>
            </a:r>
            <a:endParaRPr lang="en-US" dirty="0"/>
          </a:p>
        </p:txBody>
      </p:sp>
      <p:sp>
        <p:nvSpPr>
          <p:cNvPr id="3" name="内容占位符 2"/>
          <p:cNvSpPr>
            <a:spLocks noGrp="1"/>
          </p:cNvSpPr>
          <p:nvPr>
            <p:ph idx="1"/>
          </p:nvPr>
        </p:nvSpPr>
        <p:spPr/>
        <p:txBody>
          <a:bodyPr/>
          <a:lstStyle/>
          <a:p>
            <a:r>
              <a:rPr lang="zh-CN" altLang="en-US" dirty="0"/>
              <a:t>真正的照相机不能“看到”整个世界，图形学中的虚拟照相机也只能看到世界的一部分</a:t>
            </a:r>
            <a:endParaRPr lang="en-US" altLang="zh-CN" dirty="0"/>
          </a:p>
          <a:p>
            <a:pPr lvl="1"/>
            <a:r>
              <a:rPr lang="zh-CN" altLang="en-US" dirty="0"/>
              <a:t>不在视景体中的对象要从场景中裁剪掉</a:t>
            </a:r>
            <a:endParaRPr lang="en-US" altLang="zh-CN" dirty="0"/>
          </a:p>
          <a:p>
            <a:r>
              <a:rPr lang="zh-CN" altLang="en-US" dirty="0"/>
              <a:t>裁剪必须针对逐个图元进行</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481012" y="3704760"/>
            <a:ext cx="8029575" cy="2828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光栅化（</a:t>
            </a:r>
            <a:r>
              <a:rPr lang="en-US" altLang="zh-CN" dirty="0"/>
              <a:t>Rasterization</a:t>
            </a:r>
            <a:r>
              <a:rPr lang="zh-CN" altLang="en-US" dirty="0"/>
              <a:t>）</a:t>
            </a:r>
            <a:endParaRPr lang="en-US" dirty="0"/>
          </a:p>
        </p:txBody>
      </p:sp>
      <p:sp>
        <p:nvSpPr>
          <p:cNvPr id="3" name="内容占位符 2"/>
          <p:cNvSpPr>
            <a:spLocks noGrp="1"/>
          </p:cNvSpPr>
          <p:nvPr>
            <p:ph idx="1"/>
          </p:nvPr>
        </p:nvSpPr>
        <p:spPr/>
        <p:txBody>
          <a:bodyPr/>
          <a:lstStyle/>
          <a:p>
            <a:r>
              <a:rPr lang="zh-CN" altLang="en-US" sz="2400" dirty="0"/>
              <a:t>如果一个对象不被裁掉，那么在帧缓冲区中相应的像素就必须被赋予颜色</a:t>
            </a:r>
            <a:endParaRPr lang="zh-CN" altLang="en-US" sz="2400" dirty="0"/>
          </a:p>
          <a:p>
            <a:r>
              <a:rPr lang="zh-CN" altLang="en-US" sz="2400" dirty="0"/>
              <a:t>光栅化程序为每个图元生成一组片段</a:t>
            </a:r>
            <a:endParaRPr lang="zh-CN" altLang="en-US" sz="2400" dirty="0"/>
          </a:p>
          <a:p>
            <a:r>
              <a:rPr lang="zh-CN" altLang="en-US" sz="2400" dirty="0"/>
              <a:t>片段是“潜在的像素”</a:t>
            </a:r>
            <a:endParaRPr lang="en-US" altLang="zh-CN" sz="2400" dirty="0"/>
          </a:p>
          <a:p>
            <a:pPr lvl="1"/>
            <a:r>
              <a:rPr lang="zh-CN" altLang="en-US" sz="2000" dirty="0"/>
              <a:t>在帧缓冲区中有一个位置</a:t>
            </a:r>
            <a:endParaRPr lang="en-US" altLang="zh-CN" sz="2000" dirty="0"/>
          </a:p>
          <a:p>
            <a:pPr lvl="1"/>
            <a:r>
              <a:rPr lang="zh-CN" altLang="en-US" sz="2000" dirty="0"/>
              <a:t>具有颜色和深度属性</a:t>
            </a:r>
            <a:endParaRPr lang="zh-CN" altLang="en-US" sz="2000" dirty="0"/>
          </a:p>
          <a:p>
            <a:r>
              <a:rPr lang="zh-CN" altLang="en-US" sz="2400" dirty="0"/>
              <a:t>光栅化程序在对象上对顶点的属性进行插值得到片段的属性</a:t>
            </a:r>
            <a:endParaRPr lang="en-US" sz="24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
        <p:nvSpPr>
          <p:cNvPr id="6" name="灯片编号占位符 3"/>
          <p:cNvSpPr txBox="1"/>
          <p:nvPr/>
        </p:nvSpPr>
        <p:spPr bwMode="auto">
          <a:xfrm>
            <a:off x="7924800" y="6705600"/>
            <a:ext cx="381000" cy="381000"/>
          </a:xfrm>
          <a:prstGeom prst="rect">
            <a:avLst/>
          </a:prstGeom>
          <a:noFill/>
          <a:ln w="9525">
            <a:noFill/>
            <a:miter lim="800000"/>
          </a:ln>
          <a:effectLst/>
        </p:spPr>
        <p:txBody>
          <a:bodyPr vert="horz" wrap="none" lIns="92075" tIns="46038" rIns="92075" bIns="46038" numCol="1" anchor="ctr" anchorCtr="0" compatLnSpc="1"/>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lvl="1" algn="r" rtl="0" eaLnBrk="0" fontAlgn="base" hangingPunct="0">
              <a:spcBef>
                <a:spcPct val="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lvl="1"/>
            <a:fld id="{79680411-0B18-4379-B88B-87C8A6F30E05}" type="slidenum">
              <a:rPr lang="es-ES" smtClean="0"/>
            </a:fld>
            <a:endParaRPr lang="es-ES"/>
          </a:p>
        </p:txBody>
      </p:sp>
      <p:sp>
        <p:nvSpPr>
          <p:cNvPr id="7" name="灯片编号占位符 3"/>
          <p:cNvSpPr txBox="1"/>
          <p:nvPr/>
        </p:nvSpPr>
        <p:spPr bwMode="auto">
          <a:xfrm>
            <a:off x="7924800" y="6705600"/>
            <a:ext cx="381000" cy="381000"/>
          </a:xfrm>
          <a:prstGeom prst="rect">
            <a:avLst/>
          </a:prstGeom>
          <a:noFill/>
          <a:ln w="9525">
            <a:noFill/>
            <a:miter lim="800000"/>
          </a:ln>
          <a:effectLst/>
        </p:spPr>
        <p:txBody>
          <a:bodyPr vert="horz" wrap="none" lIns="92075" tIns="46038" rIns="92075" bIns="46038" numCol="1" anchor="ctr" anchorCtr="0" compatLnSpc="1"/>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lvl="1" algn="r" rtl="0" eaLnBrk="0" fontAlgn="base" hangingPunct="0">
              <a:spcBef>
                <a:spcPct val="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lvl="1"/>
            <a:fld id="{79680411-0B18-4379-B88B-87C8A6F30E05}" type="slidenum">
              <a:rPr lang="es-ES" smtClean="0"/>
            </a:fld>
            <a:endParaRPr lang="es-ES"/>
          </a:p>
        </p:txBody>
      </p:sp>
      <p:pic>
        <p:nvPicPr>
          <p:cNvPr id="8" name="图片 7"/>
          <p:cNvPicPr>
            <a:picLocks noChangeAspect="1"/>
          </p:cNvPicPr>
          <p:nvPr/>
        </p:nvPicPr>
        <p:blipFill>
          <a:blip r:embed="rId1"/>
          <a:stretch>
            <a:fillRect/>
          </a:stretch>
        </p:blipFill>
        <p:spPr>
          <a:xfrm>
            <a:off x="762000" y="5181600"/>
            <a:ext cx="7467600" cy="790575"/>
          </a:xfrm>
          <a:prstGeom prst="rect">
            <a:avLst/>
          </a:prstGeom>
        </p:spPr>
      </p:pic>
      <p:sp>
        <p:nvSpPr>
          <p:cNvPr id="9" name="椭圆 8"/>
          <p:cNvSpPr/>
          <p:nvPr/>
        </p:nvSpPr>
        <p:spPr bwMode="auto">
          <a:xfrm>
            <a:off x="4800600" y="5181600"/>
            <a:ext cx="1295400" cy="785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片段处理</a:t>
            </a:r>
            <a:r>
              <a:rPr lang="en-US" altLang="zh-CN" dirty="0"/>
              <a:t>(Fragment Processing)</a:t>
            </a:r>
            <a:endParaRPr lang="en-US" dirty="0"/>
          </a:p>
        </p:txBody>
      </p:sp>
      <p:sp>
        <p:nvSpPr>
          <p:cNvPr id="3" name="内容占位符 2"/>
          <p:cNvSpPr>
            <a:spLocks noGrp="1"/>
          </p:cNvSpPr>
          <p:nvPr>
            <p:ph idx="1"/>
          </p:nvPr>
        </p:nvSpPr>
        <p:spPr/>
        <p:txBody>
          <a:bodyPr/>
          <a:lstStyle/>
          <a:p>
            <a:r>
              <a:rPr lang="zh-CN" altLang="en-US" sz="2800" dirty="0"/>
              <a:t>对片段进行处理，以确定帧缓冲区中相应像素的颜色</a:t>
            </a:r>
            <a:endParaRPr lang="zh-CN" altLang="en-US" sz="2800" dirty="0"/>
          </a:p>
          <a:p>
            <a:r>
              <a:rPr lang="zh-CN" altLang="en-US" sz="2800" dirty="0"/>
              <a:t>颜色可以由纹理映射确定，也可以由顶点颜色插值得到</a:t>
            </a:r>
            <a:endParaRPr lang="zh-CN" altLang="en-US" sz="2800" dirty="0"/>
          </a:p>
          <a:p>
            <a:r>
              <a:rPr lang="zh-CN" altLang="en-US" sz="2800" dirty="0"/>
              <a:t>片段可能被离照相机更近的其它片段挡住</a:t>
            </a:r>
            <a:r>
              <a:rPr lang="en-US" altLang="zh-CN" sz="2800" dirty="0"/>
              <a:t> </a:t>
            </a:r>
            <a:endParaRPr lang="en-US" altLang="zh-CN" sz="2800" dirty="0"/>
          </a:p>
          <a:p>
            <a:pPr lvl="1"/>
            <a:r>
              <a:rPr lang="zh-CN" altLang="en-US" sz="2400" dirty="0"/>
              <a:t>隐藏面消除</a:t>
            </a:r>
            <a:endParaRPr lang="en-US" sz="24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
        <p:nvSpPr>
          <p:cNvPr id="8" name="灯片编号占位符 3"/>
          <p:cNvSpPr txBox="1"/>
          <p:nvPr/>
        </p:nvSpPr>
        <p:spPr bwMode="auto">
          <a:xfrm>
            <a:off x="8077200" y="6324600"/>
            <a:ext cx="381000" cy="381000"/>
          </a:xfrm>
          <a:prstGeom prst="rect">
            <a:avLst/>
          </a:prstGeom>
          <a:noFill/>
          <a:ln w="9525">
            <a:noFill/>
            <a:miter lim="800000"/>
          </a:ln>
          <a:effectLst/>
        </p:spPr>
        <p:txBody>
          <a:bodyPr vert="horz" wrap="none" lIns="92075" tIns="46038" rIns="92075" bIns="46038" numCol="1" anchor="ctr" anchorCtr="0" compatLnSpc="1"/>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1pPr>
            <a:lvl2pPr marL="457200" lvl="1" algn="r" rtl="0" eaLnBrk="0" fontAlgn="base" hangingPunct="0">
              <a:spcBef>
                <a:spcPct val="0"/>
              </a:spcBef>
              <a:spcAft>
                <a:spcPct val="0"/>
              </a:spcAft>
              <a:defRPr sz="10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MS PGothic" panose="020B0600070205080204" pitchFamily="34" charset="-128"/>
                <a:cs typeface="+mn-cs"/>
              </a:defRPr>
            </a:lvl9pPr>
          </a:lstStyle>
          <a:p>
            <a:pPr lvl="1"/>
            <a:fld id="{79680411-0B18-4379-B88B-87C8A6F30E05}" type="slidenum">
              <a:rPr lang="es-ES" smtClean="0"/>
            </a:fld>
            <a:endParaRPr lang="es-ES"/>
          </a:p>
        </p:txBody>
      </p:sp>
      <p:pic>
        <p:nvPicPr>
          <p:cNvPr id="9" name="图片 8"/>
          <p:cNvPicPr>
            <a:picLocks noChangeAspect="1"/>
          </p:cNvPicPr>
          <p:nvPr/>
        </p:nvPicPr>
        <p:blipFill>
          <a:blip r:embed="rId1"/>
          <a:stretch>
            <a:fillRect/>
          </a:stretch>
        </p:blipFill>
        <p:spPr>
          <a:xfrm>
            <a:off x="762000" y="5181600"/>
            <a:ext cx="7467600" cy="790575"/>
          </a:xfrm>
          <a:prstGeom prst="rect">
            <a:avLst/>
          </a:prstGeom>
        </p:spPr>
      </p:pic>
      <p:sp>
        <p:nvSpPr>
          <p:cNvPr id="10" name="椭圆 9"/>
          <p:cNvSpPr/>
          <p:nvPr/>
        </p:nvSpPr>
        <p:spPr bwMode="auto">
          <a:xfrm>
            <a:off x="6172200" y="5181600"/>
            <a:ext cx="1295400" cy="785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固定功能流水线</a:t>
            </a:r>
            <a:r>
              <a:rPr lang="en-US" altLang="zh-CN" dirty="0"/>
              <a:t>(fixed function pipeline)</a:t>
            </a:r>
            <a:endParaRPr lang="en-US" dirty="0"/>
          </a:p>
        </p:txBody>
      </p:sp>
      <p:sp>
        <p:nvSpPr>
          <p:cNvPr id="3" name="内容占位符 2"/>
          <p:cNvSpPr>
            <a:spLocks noGrp="1"/>
          </p:cNvSpPr>
          <p:nvPr>
            <p:ph idx="1"/>
          </p:nvPr>
        </p:nvSpPr>
        <p:spPr/>
        <p:txBody>
          <a:bodyPr/>
          <a:lstStyle/>
          <a:p>
            <a:endParaRPr lang="en-US"/>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395287" y="1590675"/>
            <a:ext cx="8353425" cy="4695825"/>
          </a:xfrm>
          <a:prstGeom prst="rect">
            <a:avLst/>
          </a:prstGeom>
        </p:spPr>
      </p:pic>
      <p:sp>
        <p:nvSpPr>
          <p:cNvPr id="6" name="文本框 5"/>
          <p:cNvSpPr txBox="1"/>
          <p:nvPr/>
        </p:nvSpPr>
        <p:spPr>
          <a:xfrm>
            <a:off x="6221690" y="5562600"/>
            <a:ext cx="2236510" cy="400110"/>
          </a:xfrm>
          <a:prstGeom prst="rect">
            <a:avLst/>
          </a:prstGeom>
          <a:noFill/>
        </p:spPr>
        <p:txBody>
          <a:bodyPr wrap="none" rtlCol="0">
            <a:spAutoFit/>
          </a:bodyPr>
          <a:lstStyle/>
          <a:p>
            <a:r>
              <a:rPr lang="zh-CN" altLang="en-US" sz="2000" dirty="0">
                <a:latin typeface="Arial" panose="020B0604020202020204" pitchFamily="34" charset="0"/>
                <a:ea typeface="宋体" panose="02010600030101010101" pitchFamily="2" charset="-122"/>
                <a:cs typeface="Microsoft Sans Serif" panose="020B0604020202020204" pitchFamily="34" charset="0"/>
              </a:rPr>
              <a:t>注意两条主要路径</a:t>
            </a:r>
            <a:endParaRPr lang="en-US" sz="2000" dirty="0">
              <a:latin typeface="Arial" panose="020B0604020202020204" pitchFamily="34" charset="0"/>
              <a:ea typeface="宋体" panose="02010600030101010101" pitchFamily="2" charset="-122"/>
              <a:cs typeface="Microsoft Sans Serif"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可编程流水线</a:t>
            </a:r>
            <a:br>
              <a:rPr lang="en-US" altLang="zh-CN" dirty="0"/>
            </a:br>
            <a:r>
              <a:rPr lang="zh-CN" altLang="en-US" dirty="0"/>
              <a:t>（</a:t>
            </a:r>
            <a:r>
              <a:rPr lang="en-US" altLang="zh-CN" dirty="0"/>
              <a:t>Programmable Pipeline)</a:t>
            </a:r>
            <a:endParaRPr lang="en-US" dirty="0"/>
          </a:p>
        </p:txBody>
      </p:sp>
      <p:sp>
        <p:nvSpPr>
          <p:cNvPr id="3" name="内容占位符 2"/>
          <p:cNvSpPr>
            <a:spLocks noGrp="1"/>
          </p:cNvSpPr>
          <p:nvPr>
            <p:ph idx="1"/>
          </p:nvPr>
        </p:nvSpPr>
        <p:spPr/>
        <p:txBody>
          <a:bodyPr/>
          <a:lstStyle/>
          <a:p>
            <a:endParaRPr lang="en-US"/>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338137" y="1766887"/>
            <a:ext cx="8467725" cy="4238625"/>
          </a:xfrm>
          <a:prstGeom prst="rect">
            <a:avLst/>
          </a:prstGeom>
        </p:spPr>
      </p:pic>
      <p:sp>
        <p:nvSpPr>
          <p:cNvPr id="6" name="文本框 5"/>
          <p:cNvSpPr txBox="1"/>
          <p:nvPr/>
        </p:nvSpPr>
        <p:spPr>
          <a:xfrm>
            <a:off x="6180802" y="5681602"/>
            <a:ext cx="2236510" cy="400110"/>
          </a:xfrm>
          <a:prstGeom prst="rect">
            <a:avLst/>
          </a:prstGeom>
          <a:noFill/>
        </p:spPr>
        <p:txBody>
          <a:bodyPr wrap="none" rtlCol="0">
            <a:spAutoFit/>
          </a:bodyPr>
          <a:lstStyle/>
          <a:p>
            <a:r>
              <a:rPr lang="zh-CN" altLang="en-US" sz="2000" dirty="0">
                <a:latin typeface="Arial" panose="020B0604020202020204" pitchFamily="34" charset="0"/>
                <a:ea typeface="宋体" panose="02010600030101010101" pitchFamily="2" charset="-122"/>
                <a:cs typeface="Microsoft Sans Serif" panose="020B0604020202020204" pitchFamily="34" charset="0"/>
              </a:rPr>
              <a:t>注意两条主要路径</a:t>
            </a:r>
            <a:endParaRPr lang="en-US" sz="2000" dirty="0">
              <a:latin typeface="Arial" panose="020B0604020202020204" pitchFamily="34" charset="0"/>
              <a:ea typeface="宋体" panose="02010600030101010101" pitchFamily="2" charset="-122"/>
              <a:cs typeface="Microsoft Sans Serif"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编程接口</a:t>
            </a:r>
            <a:br>
              <a:rPr lang="en-US" altLang="zh-CN" sz="2800" dirty="0"/>
            </a:br>
            <a:r>
              <a:rPr lang="zh-CN" altLang="en-US" sz="2800" dirty="0"/>
              <a:t>（</a:t>
            </a:r>
            <a:r>
              <a:rPr lang="en-US" altLang="zh-CN" sz="2800" dirty="0"/>
              <a:t>Application Programming Interface, API)</a:t>
            </a:r>
            <a:endParaRPr lang="en-US" sz="2800" dirty="0"/>
          </a:p>
        </p:txBody>
      </p:sp>
      <p:sp>
        <p:nvSpPr>
          <p:cNvPr id="3" name="内容占位符 2"/>
          <p:cNvSpPr>
            <a:spLocks noGrp="1"/>
          </p:cNvSpPr>
          <p:nvPr>
            <p:ph idx="1"/>
          </p:nvPr>
        </p:nvSpPr>
        <p:spPr/>
        <p:txBody>
          <a:bodyPr/>
          <a:lstStyle/>
          <a:p>
            <a:r>
              <a:rPr lang="zh-CN" altLang="en-US" dirty="0"/>
              <a:t>应用程序设计人员是通过软件接口接触图形系统，这个接口就是应用编程接口</a:t>
            </a:r>
            <a:r>
              <a:rPr lang="en-US" altLang="zh-CN" dirty="0"/>
              <a:t>(API)</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6" name="图片 5"/>
          <p:cNvPicPr>
            <a:picLocks noChangeAspect="1"/>
          </p:cNvPicPr>
          <p:nvPr/>
        </p:nvPicPr>
        <p:blipFill>
          <a:blip r:embed="rId1"/>
          <a:stretch>
            <a:fillRect/>
          </a:stretch>
        </p:blipFill>
        <p:spPr>
          <a:xfrm>
            <a:off x="685800" y="2895600"/>
            <a:ext cx="7658100" cy="31337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三维</a:t>
            </a:r>
            <a:r>
              <a:rPr lang="en-US" dirty="0"/>
              <a:t>API</a:t>
            </a:r>
            <a:r>
              <a:rPr lang="zh-CN" altLang="en-US" dirty="0"/>
              <a:t>的构成</a:t>
            </a:r>
            <a:endParaRPr lang="en-US" dirty="0"/>
          </a:p>
        </p:txBody>
      </p:sp>
      <p:sp>
        <p:nvSpPr>
          <p:cNvPr id="3" name="内容占位符 2"/>
          <p:cNvSpPr>
            <a:spLocks noGrp="1"/>
          </p:cNvSpPr>
          <p:nvPr>
            <p:ph idx="1"/>
          </p:nvPr>
        </p:nvSpPr>
        <p:spPr/>
        <p:txBody>
          <a:bodyPr/>
          <a:lstStyle/>
          <a:p>
            <a:r>
              <a:rPr lang="zh-CN" altLang="en-US" dirty="0"/>
              <a:t>函数：定义生成一幅图像所需要的内容</a:t>
            </a:r>
            <a:endParaRPr lang="en-US" altLang="zh-CN" dirty="0"/>
          </a:p>
          <a:p>
            <a:pPr lvl="1"/>
            <a:r>
              <a:rPr lang="zh-CN" altLang="en-US" dirty="0"/>
              <a:t>对象</a:t>
            </a:r>
            <a:endParaRPr lang="en-US" altLang="zh-CN" dirty="0"/>
          </a:p>
          <a:p>
            <a:pPr lvl="1"/>
            <a:r>
              <a:rPr lang="zh-CN" altLang="en-US" dirty="0"/>
              <a:t>观察者</a:t>
            </a:r>
            <a:endParaRPr lang="en-US" altLang="zh-CN" dirty="0"/>
          </a:p>
          <a:p>
            <a:pPr lvl="1"/>
            <a:r>
              <a:rPr lang="zh-CN" altLang="en-US" dirty="0"/>
              <a:t>光源</a:t>
            </a:r>
            <a:endParaRPr lang="en-US" altLang="zh-CN" dirty="0"/>
          </a:p>
          <a:p>
            <a:pPr lvl="1"/>
            <a:r>
              <a:rPr lang="zh-CN" altLang="en-US" dirty="0"/>
              <a:t>材料属性</a:t>
            </a:r>
            <a:endParaRPr lang="en-US" altLang="zh-CN" dirty="0"/>
          </a:p>
          <a:p>
            <a:pPr lvl="1"/>
            <a:endParaRPr lang="zh-CN" altLang="en-US" dirty="0"/>
          </a:p>
          <a:p>
            <a:r>
              <a:rPr lang="zh-CN" altLang="en-US" dirty="0"/>
              <a:t>其它信息</a:t>
            </a:r>
            <a:endParaRPr lang="en-US" altLang="zh-CN" dirty="0"/>
          </a:p>
          <a:p>
            <a:pPr lvl="1"/>
            <a:r>
              <a:rPr lang="zh-CN" altLang="en-US" dirty="0"/>
              <a:t>从鼠标和键盘等设备获取输入系统的能力</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MS PGothic" panose="020B0600070205080204" pitchFamily="34" charset="-128"/>
              </a:rPr>
              <a:t>Contents</a:t>
            </a:r>
            <a:endParaRPr lang="zh-CN" altLang="en-US" dirty="0"/>
          </a:p>
        </p:txBody>
      </p:sp>
      <p:sp>
        <p:nvSpPr>
          <p:cNvPr id="3" name="内容占位符 2"/>
          <p:cNvSpPr>
            <a:spLocks noGrp="1"/>
          </p:cNvSpPr>
          <p:nvPr>
            <p:ph idx="1"/>
          </p:nvPr>
        </p:nvSpPr>
        <p:spPr/>
        <p:txBody>
          <a:bodyPr/>
          <a:lstStyle/>
          <a:p>
            <a:r>
              <a:rPr lang="en-US" altLang="zh-CN" sz="2800" dirty="0"/>
              <a:t>The pipeline architecture of the graphics rendering procedures (</a:t>
            </a:r>
            <a:r>
              <a:rPr lang="zh-CN" altLang="en-US" sz="2800" dirty="0"/>
              <a:t>图形渲染过程的体系结构）</a:t>
            </a:r>
            <a:endParaRPr lang="en-US" altLang="zh-CN" sz="2800" dirty="0"/>
          </a:p>
          <a:p>
            <a:endParaRPr lang="en-US" altLang="zh-CN" sz="2800" dirty="0"/>
          </a:p>
          <a:p>
            <a:r>
              <a:rPr lang="en-US" altLang="zh-CN" sz="2800" dirty="0"/>
              <a:t>Application Programming Interface </a:t>
            </a:r>
            <a:r>
              <a:rPr lang="zh-CN" altLang="en-US" sz="2800" dirty="0"/>
              <a:t>（</a:t>
            </a:r>
            <a:r>
              <a:rPr lang="en-US" altLang="zh-CN" sz="2800" dirty="0"/>
              <a:t>API</a:t>
            </a:r>
            <a:r>
              <a:rPr lang="zh-CN" altLang="en-US" sz="2800" dirty="0"/>
              <a:t>）　应用程序编程接口</a:t>
            </a:r>
            <a:endParaRPr lang="en-US" altLang="zh-CN" sz="28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对象的定义</a:t>
            </a:r>
            <a:endParaRPr lang="en-US" dirty="0"/>
          </a:p>
        </p:txBody>
      </p:sp>
      <p:sp>
        <p:nvSpPr>
          <p:cNvPr id="3" name="内容占位符 2"/>
          <p:cNvSpPr>
            <a:spLocks noGrp="1"/>
          </p:cNvSpPr>
          <p:nvPr>
            <p:ph idx="1"/>
          </p:nvPr>
        </p:nvSpPr>
        <p:spPr/>
        <p:txBody>
          <a:bodyPr/>
          <a:lstStyle/>
          <a:p>
            <a:r>
              <a:rPr lang="zh-CN" altLang="en-US" sz="2800" dirty="0"/>
              <a:t>绝大多数</a:t>
            </a:r>
            <a:r>
              <a:rPr lang="en-US" altLang="zh-CN" sz="2800" dirty="0"/>
              <a:t>API</a:t>
            </a:r>
            <a:r>
              <a:rPr lang="zh-CN" altLang="en-US" sz="2800" dirty="0"/>
              <a:t>支持有限的基本几何对象，例如：</a:t>
            </a:r>
            <a:endParaRPr lang="en-US" altLang="zh-CN" sz="2800" dirty="0"/>
          </a:p>
          <a:p>
            <a:pPr lvl="1"/>
            <a:r>
              <a:rPr lang="zh-CN" altLang="en-US" sz="2400" dirty="0"/>
              <a:t>点 </a:t>
            </a:r>
            <a:r>
              <a:rPr lang="en-US" altLang="zh-CN" sz="2400" dirty="0"/>
              <a:t>points</a:t>
            </a:r>
            <a:r>
              <a:rPr lang="zh-CN" altLang="en-US" sz="2400" dirty="0"/>
              <a:t>（零维对象）</a:t>
            </a:r>
            <a:endParaRPr lang="en-US" altLang="zh-CN" sz="2400" dirty="0"/>
          </a:p>
          <a:p>
            <a:pPr lvl="1"/>
            <a:r>
              <a:rPr lang="zh-CN" altLang="en-US" sz="2400" dirty="0"/>
              <a:t>线段 </a:t>
            </a:r>
            <a:r>
              <a:rPr lang="en-US" altLang="zh-CN" sz="2400" dirty="0"/>
              <a:t>line segments</a:t>
            </a:r>
            <a:r>
              <a:rPr lang="zh-CN" altLang="en-US" sz="2400" dirty="0"/>
              <a:t>（一维对象）</a:t>
            </a:r>
            <a:endParaRPr lang="en-US" altLang="zh-CN" sz="2400" dirty="0"/>
          </a:p>
          <a:p>
            <a:pPr lvl="1"/>
            <a:r>
              <a:rPr lang="zh-CN" altLang="en-US" sz="2400" dirty="0"/>
              <a:t>多边形 </a:t>
            </a:r>
            <a:r>
              <a:rPr lang="en-US" altLang="zh-CN" sz="2400" dirty="0"/>
              <a:t>polygons</a:t>
            </a:r>
            <a:r>
              <a:rPr lang="zh-CN" altLang="en-US" sz="2400" dirty="0"/>
              <a:t>（二维对象）</a:t>
            </a:r>
            <a:endParaRPr lang="en-US" altLang="zh-CN" sz="2400" dirty="0"/>
          </a:p>
          <a:p>
            <a:pPr lvl="1"/>
            <a:r>
              <a:rPr lang="zh-CN" altLang="en-US" sz="2400" dirty="0"/>
              <a:t>某些曲线和曲面</a:t>
            </a:r>
            <a:endParaRPr lang="en-US" altLang="zh-CN" sz="2400" dirty="0"/>
          </a:p>
          <a:p>
            <a:pPr lvl="1"/>
            <a:r>
              <a:rPr lang="zh-CN" altLang="en-US" sz="2400" dirty="0"/>
              <a:t>二次曲面 </a:t>
            </a:r>
            <a:r>
              <a:rPr lang="en-US" altLang="zh-CN" sz="2400" dirty="0"/>
              <a:t>quadrics</a:t>
            </a:r>
            <a:endParaRPr lang="en-US" altLang="zh-CN" sz="2400" dirty="0"/>
          </a:p>
          <a:p>
            <a:pPr lvl="1"/>
            <a:r>
              <a:rPr lang="zh-CN" altLang="en-US" sz="2400" dirty="0"/>
              <a:t>多项式参数曲面</a:t>
            </a:r>
            <a:endParaRPr lang="zh-CN" altLang="en-US" sz="2400" dirty="0"/>
          </a:p>
          <a:p>
            <a:r>
              <a:rPr lang="zh-CN" altLang="en-US" sz="2800" dirty="0"/>
              <a:t>所有基本形状都是通过空间中的位置或顶点</a:t>
            </a:r>
            <a:r>
              <a:rPr lang="en-US" altLang="zh-CN" sz="2800" dirty="0"/>
              <a:t>(vertices)</a:t>
            </a:r>
            <a:r>
              <a:rPr lang="zh-CN" altLang="en-US" sz="2800" dirty="0"/>
              <a:t>定义的。</a:t>
            </a:r>
            <a:endParaRPr lang="en-US" sz="28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例如 （</a:t>
            </a:r>
            <a:r>
              <a:rPr lang="en-US" altLang="zh-CN" dirty="0"/>
              <a:t>OpenGL</a:t>
            </a:r>
            <a:r>
              <a:rPr lang="zh-CN" altLang="en-US" dirty="0"/>
              <a:t>）</a:t>
            </a:r>
            <a:endParaRPr lang="en-US" dirty="0"/>
          </a:p>
        </p:txBody>
      </p:sp>
      <p:sp>
        <p:nvSpPr>
          <p:cNvPr id="3" name="内容占位符 2"/>
          <p:cNvSpPr>
            <a:spLocks noGrp="1"/>
          </p:cNvSpPr>
          <p:nvPr>
            <p:ph idx="1"/>
          </p:nvPr>
        </p:nvSpPr>
        <p:spPr/>
        <p:txBody>
          <a:bodyPr/>
          <a:lstStyle/>
          <a:p>
            <a:endParaRPr lang="en-US" dirty="0"/>
          </a:p>
          <a:p>
            <a:pPr marL="0" indent="0">
              <a:buNone/>
            </a:pPr>
            <a:endParaRPr lang="en-US" dirty="0"/>
          </a:p>
          <a:p>
            <a:pPr marL="0" indent="0">
              <a:buNone/>
            </a:pPr>
            <a:r>
              <a:rPr lang="en-US" sz="2800" dirty="0"/>
              <a:t>  </a:t>
            </a:r>
            <a:r>
              <a:rPr lang="en-US" sz="2800" dirty="0" err="1"/>
              <a:t>glBegin</a:t>
            </a:r>
            <a:r>
              <a:rPr lang="en-US" sz="2800" dirty="0"/>
              <a:t>(GL_POLYGON)</a:t>
            </a:r>
            <a:endParaRPr lang="en-US" sz="2800" dirty="0"/>
          </a:p>
          <a:p>
            <a:pPr marL="0" indent="0">
              <a:buNone/>
            </a:pPr>
            <a:r>
              <a:rPr lang="en-US" sz="2800" dirty="0"/>
              <a:t>      glVertex3f(0.0, 0.0, 0.0);</a:t>
            </a:r>
            <a:endParaRPr lang="en-US" sz="2800" dirty="0"/>
          </a:p>
          <a:p>
            <a:pPr marL="0" indent="0">
              <a:buNone/>
            </a:pPr>
            <a:r>
              <a:rPr lang="en-US" sz="2800" dirty="0"/>
              <a:t>      glVertex3f(0.0, 1.0, 0.0);</a:t>
            </a:r>
            <a:endParaRPr lang="en-US" sz="2800" dirty="0"/>
          </a:p>
          <a:p>
            <a:pPr marL="0" indent="0">
              <a:buNone/>
            </a:pPr>
            <a:r>
              <a:rPr lang="en-US" sz="2800" dirty="0"/>
              <a:t>      glVertex3f(0.0, 0.0, 1.0);</a:t>
            </a:r>
            <a:endParaRPr lang="en-US" sz="2800" dirty="0"/>
          </a:p>
          <a:p>
            <a:pPr marL="0" indent="0">
              <a:buNone/>
            </a:pPr>
            <a:r>
              <a:rPr lang="en-US" sz="2800" dirty="0"/>
              <a:t>  </a:t>
            </a:r>
            <a:r>
              <a:rPr lang="en-US" sz="2800" dirty="0" err="1"/>
              <a:t>glEnd</a:t>
            </a:r>
            <a:r>
              <a:rPr lang="en-US" sz="2800" dirty="0"/>
              <a:t>( );</a:t>
            </a:r>
            <a:endParaRPr lang="en-US" sz="28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5791200" y="2286000"/>
            <a:ext cx="2800350" cy="3409950"/>
          </a:xfrm>
          <a:prstGeom prst="rect">
            <a:avLst/>
          </a:prstGeom>
        </p:spPr>
      </p:pic>
      <p:sp>
        <p:nvSpPr>
          <p:cNvPr id="6" name="文本框 5"/>
          <p:cNvSpPr txBox="1"/>
          <p:nvPr/>
        </p:nvSpPr>
        <p:spPr>
          <a:xfrm>
            <a:off x="4264380" y="2133600"/>
            <a:ext cx="1415772" cy="461665"/>
          </a:xfrm>
          <a:prstGeom prst="rect">
            <a:avLst/>
          </a:prstGeom>
          <a:noFill/>
        </p:spPr>
        <p:txBody>
          <a:bodyPr wrap="none" rtlCol="0">
            <a:spAutoFit/>
          </a:bodyPr>
          <a:lstStyle/>
          <a:p>
            <a:r>
              <a:rPr lang="zh-CN" altLang="en-US" dirty="0"/>
              <a:t>对象类型</a:t>
            </a:r>
            <a:endParaRPr lang="en-US" dirty="0"/>
          </a:p>
        </p:txBody>
      </p:sp>
      <p:sp>
        <p:nvSpPr>
          <p:cNvPr id="7" name="文本框 6"/>
          <p:cNvSpPr txBox="1"/>
          <p:nvPr/>
        </p:nvSpPr>
        <p:spPr>
          <a:xfrm>
            <a:off x="4876800" y="2974032"/>
            <a:ext cx="1415772" cy="461665"/>
          </a:xfrm>
          <a:prstGeom prst="rect">
            <a:avLst/>
          </a:prstGeom>
          <a:noFill/>
        </p:spPr>
        <p:txBody>
          <a:bodyPr wrap="none" rtlCol="0">
            <a:spAutoFit/>
          </a:bodyPr>
          <a:lstStyle/>
          <a:p>
            <a:r>
              <a:rPr lang="zh-CN" altLang="en-US" dirty="0"/>
              <a:t>顶点位置</a:t>
            </a:r>
            <a:endParaRPr lang="en-US" dirty="0"/>
          </a:p>
        </p:txBody>
      </p:sp>
      <p:sp>
        <p:nvSpPr>
          <p:cNvPr id="8" name="文本框 7"/>
          <p:cNvSpPr txBox="1"/>
          <p:nvPr/>
        </p:nvSpPr>
        <p:spPr>
          <a:xfrm>
            <a:off x="2057400" y="5258446"/>
            <a:ext cx="1415772" cy="461665"/>
          </a:xfrm>
          <a:prstGeom prst="rect">
            <a:avLst/>
          </a:prstGeom>
          <a:noFill/>
        </p:spPr>
        <p:txBody>
          <a:bodyPr wrap="none" rtlCol="0">
            <a:spAutoFit/>
          </a:bodyPr>
          <a:lstStyle/>
          <a:p>
            <a:r>
              <a:rPr lang="zh-CN" altLang="en-US" dirty="0"/>
              <a:t>定义结束</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照相机的指定</a:t>
            </a:r>
            <a:endParaRPr lang="en-US" dirty="0"/>
          </a:p>
        </p:txBody>
      </p:sp>
      <p:sp>
        <p:nvSpPr>
          <p:cNvPr id="3" name="内容占位符 2"/>
          <p:cNvSpPr>
            <a:spLocks noGrp="1"/>
          </p:cNvSpPr>
          <p:nvPr>
            <p:ph idx="1"/>
          </p:nvPr>
        </p:nvSpPr>
        <p:spPr/>
        <p:txBody>
          <a:bodyPr/>
          <a:lstStyle/>
          <a:p>
            <a:r>
              <a:rPr lang="zh-CN" altLang="en-US" dirty="0"/>
              <a:t>六个自由度 （</a:t>
            </a:r>
            <a:r>
              <a:rPr lang="en-US" altLang="zh-CN" dirty="0"/>
              <a:t>6 degrees of freedom, DOF)</a:t>
            </a:r>
            <a:endParaRPr lang="en-US" altLang="zh-CN" dirty="0"/>
          </a:p>
          <a:p>
            <a:pPr lvl="1"/>
            <a:r>
              <a:rPr lang="zh-CN" altLang="en-US" dirty="0"/>
              <a:t>镜头中心的位置，即投影中心</a:t>
            </a:r>
            <a:r>
              <a:rPr lang="en-US" altLang="zh-CN" dirty="0"/>
              <a:t>(COP)</a:t>
            </a:r>
            <a:endParaRPr lang="en-US" altLang="zh-CN" dirty="0"/>
          </a:p>
          <a:p>
            <a:pPr lvl="1"/>
            <a:r>
              <a:rPr lang="zh-CN" altLang="en-US" dirty="0"/>
              <a:t>方向</a:t>
            </a:r>
            <a:endParaRPr lang="zh-CN" altLang="en-US" dirty="0"/>
          </a:p>
          <a:p>
            <a:r>
              <a:rPr lang="zh-CN" altLang="en-US" dirty="0"/>
              <a:t>镜头、焦距</a:t>
            </a:r>
            <a:endParaRPr lang="zh-CN" altLang="en-US" dirty="0"/>
          </a:p>
          <a:p>
            <a:r>
              <a:rPr lang="zh-CN" altLang="en-US" dirty="0"/>
              <a:t>胶卷尺寸</a:t>
            </a:r>
            <a:endParaRPr lang="zh-CN" alt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4632402" y="2654051"/>
            <a:ext cx="3444798" cy="36705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光源与材质（</a:t>
            </a:r>
            <a:r>
              <a:rPr lang="en-US" altLang="zh-CN" dirty="0"/>
              <a:t>light sources and materials)</a:t>
            </a:r>
            <a:endParaRPr lang="en-US" dirty="0"/>
          </a:p>
        </p:txBody>
      </p:sp>
      <p:sp>
        <p:nvSpPr>
          <p:cNvPr id="3" name="内容占位符 2"/>
          <p:cNvSpPr>
            <a:spLocks noGrp="1"/>
          </p:cNvSpPr>
          <p:nvPr>
            <p:ph idx="1"/>
          </p:nvPr>
        </p:nvSpPr>
        <p:spPr/>
        <p:txBody>
          <a:bodyPr/>
          <a:lstStyle/>
          <a:p>
            <a:r>
              <a:rPr lang="zh-CN" altLang="en-US" dirty="0"/>
              <a:t>光源类型 </a:t>
            </a:r>
            <a:r>
              <a:rPr lang="en-US" altLang="zh-CN" dirty="0"/>
              <a:t>(light type)</a:t>
            </a:r>
            <a:endParaRPr lang="en-US" altLang="zh-CN" dirty="0"/>
          </a:p>
          <a:p>
            <a:pPr lvl="1"/>
            <a:r>
              <a:rPr lang="zh-CN" altLang="en-US" dirty="0"/>
              <a:t> 点光源与分布式光源</a:t>
            </a:r>
            <a:endParaRPr lang="en-US" altLang="zh-CN" dirty="0"/>
          </a:p>
          <a:p>
            <a:pPr lvl="1"/>
            <a:r>
              <a:rPr lang="zh-CN" altLang="en-US" dirty="0"/>
              <a:t>聚光灯</a:t>
            </a:r>
            <a:endParaRPr lang="en-US" altLang="zh-CN" dirty="0"/>
          </a:p>
          <a:p>
            <a:pPr lvl="1"/>
            <a:r>
              <a:rPr lang="zh-CN" altLang="en-US" dirty="0"/>
              <a:t>远光源与近光源</a:t>
            </a:r>
            <a:endParaRPr lang="en-US" altLang="zh-CN" dirty="0"/>
          </a:p>
          <a:p>
            <a:pPr lvl="1"/>
            <a:r>
              <a:rPr lang="zh-CN" altLang="en-US" dirty="0"/>
              <a:t>光源的颜色属性</a:t>
            </a:r>
            <a:endParaRPr lang="zh-CN" altLang="en-US" dirty="0"/>
          </a:p>
          <a:p>
            <a:r>
              <a:rPr lang="en-US" altLang="zh-CN" dirty="0"/>
              <a:t> </a:t>
            </a:r>
            <a:r>
              <a:rPr lang="zh-CN" altLang="en-US" dirty="0"/>
              <a:t>材料属性 </a:t>
            </a:r>
            <a:r>
              <a:rPr lang="en-US" altLang="zh-CN" dirty="0"/>
              <a:t>(materials)</a:t>
            </a:r>
            <a:endParaRPr lang="en-US" altLang="zh-CN" dirty="0"/>
          </a:p>
          <a:p>
            <a:pPr lvl="1"/>
            <a:r>
              <a:rPr lang="zh-CN" altLang="en-US" dirty="0"/>
              <a:t>吸收性：颜色属性</a:t>
            </a:r>
            <a:endParaRPr lang="en-US" altLang="zh-CN" dirty="0"/>
          </a:p>
          <a:p>
            <a:pPr lvl="1"/>
            <a:r>
              <a:rPr lang="zh-CN" altLang="en-US" dirty="0"/>
              <a:t>反射性：漫反射、镜面</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本节小结</a:t>
            </a:r>
            <a:endParaRPr lang="en-US" dirty="0"/>
          </a:p>
        </p:txBody>
      </p:sp>
      <p:sp>
        <p:nvSpPr>
          <p:cNvPr id="3" name="内容占位符 2"/>
          <p:cNvSpPr>
            <a:spLocks noGrp="1"/>
          </p:cNvSpPr>
          <p:nvPr>
            <p:ph idx="1"/>
          </p:nvPr>
        </p:nvSpPr>
        <p:spPr/>
        <p:txBody>
          <a:bodyPr/>
          <a:lstStyle/>
          <a:p>
            <a:r>
              <a:rPr lang="zh-CN" altLang="en-US" dirty="0"/>
              <a:t>计算机图形系统的组成</a:t>
            </a:r>
            <a:endParaRPr lang="zh-CN" altLang="en-US" dirty="0"/>
          </a:p>
          <a:p>
            <a:r>
              <a:rPr lang="zh-CN" altLang="en-US" dirty="0"/>
              <a:t>虚拟照相机模型</a:t>
            </a:r>
            <a:endParaRPr lang="zh-CN" altLang="en-US" dirty="0"/>
          </a:p>
          <a:p>
            <a:r>
              <a:rPr lang="zh-CN" altLang="en-US" dirty="0"/>
              <a:t>图形处理流水线体系结构</a:t>
            </a:r>
            <a:endParaRPr lang="zh-CN" altLang="en-US" dirty="0"/>
          </a:p>
          <a:p>
            <a:r>
              <a:rPr lang="zh-CN" altLang="en-US"/>
              <a:t>图形</a:t>
            </a:r>
            <a:r>
              <a:rPr lang="en-US" altLang="zh-CN" dirty="0"/>
              <a:t>API</a:t>
            </a:r>
            <a:r>
              <a:rPr lang="zh-CN" altLang="en-US" dirty="0"/>
              <a:t>的构成</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Image Formation Revisited</a:t>
            </a:r>
            <a:br>
              <a:rPr lang="en-US" altLang="en-US" dirty="0"/>
            </a:br>
            <a:r>
              <a:rPr lang="zh-CN" altLang="en-US" dirty="0"/>
              <a:t>（成像模型回顾）</a:t>
            </a:r>
            <a:endParaRPr lang="en-US" dirty="0"/>
          </a:p>
        </p:txBody>
      </p:sp>
      <p:sp>
        <p:nvSpPr>
          <p:cNvPr id="3" name="内容占位符 2"/>
          <p:cNvSpPr>
            <a:spLocks noGrp="1"/>
          </p:cNvSpPr>
          <p:nvPr>
            <p:ph idx="1"/>
          </p:nvPr>
        </p:nvSpPr>
        <p:spPr/>
        <p:txBody>
          <a:bodyPr/>
          <a:lstStyle/>
          <a:p>
            <a:r>
              <a:rPr lang="en-US" altLang="en-US" dirty="0"/>
              <a:t>Can we mimic the synthetic camera model to design graphics hardware and  software? </a:t>
            </a:r>
            <a:r>
              <a:rPr lang="zh-CN" altLang="en-US" dirty="0"/>
              <a:t>（可否模拟虚拟相机）</a:t>
            </a:r>
            <a:endParaRPr lang="en-US" altLang="en-US" dirty="0"/>
          </a:p>
          <a:p>
            <a:r>
              <a:rPr lang="en-US" altLang="en-US" dirty="0"/>
              <a:t>Application Programming Interface (API)</a:t>
            </a:r>
            <a:endParaRPr lang="en-US" altLang="en-US" dirty="0"/>
          </a:p>
          <a:p>
            <a:pPr lvl="1"/>
            <a:r>
              <a:rPr lang="en-US" altLang="en-US" dirty="0"/>
              <a:t>Need only specify </a:t>
            </a:r>
            <a:endParaRPr lang="en-US" altLang="en-US" dirty="0"/>
          </a:p>
          <a:p>
            <a:pPr lvl="2"/>
            <a:r>
              <a:rPr lang="en-US" altLang="en-US" dirty="0"/>
              <a:t>Objects </a:t>
            </a:r>
            <a:r>
              <a:rPr lang="zh-CN" altLang="en-US" dirty="0"/>
              <a:t>（物体）</a:t>
            </a:r>
            <a:endParaRPr lang="en-US" altLang="en-US" dirty="0"/>
          </a:p>
          <a:p>
            <a:pPr lvl="2"/>
            <a:r>
              <a:rPr lang="en-US" altLang="en-US" dirty="0"/>
              <a:t>Materials </a:t>
            </a:r>
            <a:r>
              <a:rPr lang="zh-CN" altLang="en-US" dirty="0"/>
              <a:t>（材质）</a:t>
            </a:r>
            <a:endParaRPr lang="en-US" altLang="en-US" dirty="0"/>
          </a:p>
          <a:p>
            <a:pPr lvl="2"/>
            <a:r>
              <a:rPr lang="en-US" altLang="en-US" dirty="0"/>
              <a:t>Viewer </a:t>
            </a:r>
            <a:r>
              <a:rPr lang="zh-CN" altLang="en-US" dirty="0"/>
              <a:t>（观察者）</a:t>
            </a:r>
            <a:endParaRPr lang="en-US" altLang="en-US" dirty="0"/>
          </a:p>
          <a:p>
            <a:pPr lvl="2"/>
            <a:r>
              <a:rPr lang="en-US" altLang="en-US" dirty="0"/>
              <a:t>Lights </a:t>
            </a:r>
            <a:r>
              <a:rPr lang="zh-CN" altLang="en-US" dirty="0"/>
              <a:t>（光源）</a:t>
            </a:r>
            <a:endParaRPr lang="en-US" altLang="en-US" dirty="0"/>
          </a:p>
          <a:p>
            <a:r>
              <a:rPr lang="en-US" altLang="en-US" dirty="0"/>
              <a:t>But how is the API implemented?</a:t>
            </a:r>
            <a:endParaRPr lang="en-US" alt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 tasks of our course</a:t>
            </a:r>
            <a:endParaRPr lang="en-US" dirty="0"/>
          </a:p>
        </p:txBody>
      </p:sp>
      <p:sp>
        <p:nvSpPr>
          <p:cNvPr id="3" name="内容占位符 2"/>
          <p:cNvSpPr>
            <a:spLocks noGrp="1"/>
          </p:cNvSpPr>
          <p:nvPr>
            <p:ph idx="1"/>
          </p:nvPr>
        </p:nvSpPr>
        <p:spPr/>
        <p:txBody>
          <a:bodyPr/>
          <a:lstStyle/>
          <a:p>
            <a:r>
              <a:rPr lang="en-US" altLang="zh-CN" dirty="0"/>
              <a:t>Learn how to use a specific API (OpenGL)</a:t>
            </a:r>
            <a:endParaRPr lang="en-US" altLang="zh-CN" dirty="0"/>
          </a:p>
          <a:p>
            <a:pPr marL="0" indent="0">
              <a:buNone/>
            </a:pPr>
            <a:r>
              <a:rPr lang="en-US" dirty="0"/>
              <a:t>  </a:t>
            </a:r>
            <a:r>
              <a:rPr lang="zh-CN" altLang="en-US" dirty="0"/>
              <a:t>如何用</a:t>
            </a:r>
            <a:r>
              <a:rPr lang="en-US" altLang="zh-CN" dirty="0"/>
              <a:t>API</a:t>
            </a:r>
            <a:r>
              <a:rPr lang="zh-CN" altLang="en-US" dirty="0"/>
              <a:t>来绘制图像</a:t>
            </a:r>
            <a:endParaRPr lang="en-US" dirty="0"/>
          </a:p>
          <a:p>
            <a:pPr marL="0" indent="0">
              <a:buNone/>
            </a:pPr>
            <a:endParaRPr lang="en-US" dirty="0"/>
          </a:p>
          <a:p>
            <a:r>
              <a:rPr lang="en-US" dirty="0"/>
              <a:t>Learn the implementation details behind the API</a:t>
            </a:r>
            <a:endParaRPr lang="en-US" dirty="0"/>
          </a:p>
          <a:p>
            <a:pPr marL="0" indent="0">
              <a:buNone/>
            </a:pPr>
            <a:r>
              <a:rPr lang="en-US" dirty="0"/>
              <a:t>  </a:t>
            </a:r>
            <a:r>
              <a:rPr lang="zh-CN" altLang="en-US" dirty="0"/>
              <a:t>这些</a:t>
            </a:r>
            <a:r>
              <a:rPr lang="en-US" altLang="zh-CN" dirty="0"/>
              <a:t>API</a:t>
            </a:r>
            <a:r>
              <a:rPr lang="zh-CN" altLang="en-US" dirty="0"/>
              <a:t>又是如何实现的呢？你自己可否写 一个这样的</a:t>
            </a:r>
            <a:r>
              <a:rPr lang="en-US" altLang="zh-CN" dirty="0"/>
              <a:t>API</a:t>
            </a:r>
            <a:endParaRPr lang="en-US" dirty="0"/>
          </a:p>
          <a:p>
            <a:pPr marL="0" indent="0">
              <a:buNone/>
            </a:pP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Global Illumination or Local Illumination</a:t>
            </a:r>
            <a:br>
              <a:rPr lang="en-US" altLang="zh-CN" sz="2400" dirty="0"/>
            </a:br>
            <a:r>
              <a:rPr lang="en-US" altLang="zh-CN" sz="2400" dirty="0"/>
              <a:t> </a:t>
            </a:r>
            <a:r>
              <a:rPr lang="zh-CN" altLang="en-US" sz="2400" dirty="0"/>
              <a:t>（全局光照明 还是 局部光照明）</a:t>
            </a:r>
            <a:endParaRPr lang="en-US" sz="2400" dirty="0"/>
          </a:p>
        </p:txBody>
      </p:sp>
      <p:sp>
        <p:nvSpPr>
          <p:cNvPr id="3" name="内容占位符 2"/>
          <p:cNvSpPr>
            <a:spLocks noGrp="1"/>
          </p:cNvSpPr>
          <p:nvPr>
            <p:ph idx="1"/>
          </p:nvPr>
        </p:nvSpPr>
        <p:spPr/>
        <p:txBody>
          <a:bodyPr/>
          <a:lstStyle/>
          <a:p>
            <a:r>
              <a:rPr lang="en-US" altLang="zh-CN" dirty="0"/>
              <a:t>Global Illumination</a:t>
            </a:r>
            <a:endParaRPr lang="en-US" altLang="zh-CN" dirty="0"/>
          </a:p>
          <a:p>
            <a:pPr lvl="1"/>
            <a:r>
              <a:rPr lang="en-US" altLang="zh-CN" dirty="0"/>
              <a:t>Ray Tracing</a:t>
            </a:r>
            <a:r>
              <a:rPr lang="zh-CN" altLang="en-US" dirty="0"/>
              <a:t>光线跟踪方法</a:t>
            </a:r>
            <a:endParaRPr lang="en-US" altLang="zh-CN" dirty="0"/>
          </a:p>
          <a:p>
            <a:pPr lvl="1"/>
            <a:r>
              <a:rPr lang="en-US" altLang="zh-CN" dirty="0" err="1"/>
              <a:t>Radiosity</a:t>
            </a:r>
            <a:r>
              <a:rPr lang="en-US" altLang="zh-CN" dirty="0"/>
              <a:t> </a:t>
            </a:r>
            <a:r>
              <a:rPr lang="zh-CN" altLang="en-US" dirty="0"/>
              <a:t>辐射度方法</a:t>
            </a:r>
            <a:endParaRPr lang="en-US" altLang="zh-CN" dirty="0"/>
          </a:p>
          <a:p>
            <a:pPr lvl="1"/>
            <a:r>
              <a:rPr lang="zh-CN" altLang="en-US" dirty="0"/>
              <a:t>计算量非常大，目前没有硬件加速支持，不适合实时或交互式系统</a:t>
            </a:r>
            <a:endParaRPr lang="zh-CN" altLang="en-US" dirty="0"/>
          </a:p>
          <a:p>
            <a:r>
              <a:rPr lang="en-US" altLang="zh-CN" dirty="0"/>
              <a:t> Local Illumination</a:t>
            </a:r>
            <a:r>
              <a:rPr lang="zh-CN" altLang="en-US" dirty="0"/>
              <a:t>局部光照模型</a:t>
            </a:r>
            <a:endParaRPr lang="en-US" altLang="zh-CN" dirty="0"/>
          </a:p>
          <a:p>
            <a:pPr lvl="1"/>
            <a:r>
              <a:rPr lang="en-US" altLang="zh-CN" dirty="0" err="1"/>
              <a:t>Phong</a:t>
            </a:r>
            <a:r>
              <a:rPr lang="zh-CN" altLang="en-US" dirty="0"/>
              <a:t>光照模型</a:t>
            </a:r>
            <a:endParaRPr lang="en-US" altLang="zh-CN" dirty="0"/>
          </a:p>
          <a:p>
            <a:pPr lvl="1"/>
            <a:r>
              <a:rPr lang="zh-CN" altLang="en-US" dirty="0"/>
              <a:t>计算量适中，有硬件加速支持</a:t>
            </a:r>
            <a:endParaRPr lang="en-US" altLang="zh-CN" dirty="0"/>
          </a:p>
          <a:p>
            <a:pPr lvl="1"/>
            <a:r>
              <a:rPr lang="zh-CN" altLang="en-US" dirty="0"/>
              <a:t>当前主流</a:t>
            </a:r>
            <a:r>
              <a:rPr lang="en-US" altLang="zh-CN" dirty="0"/>
              <a:t>API</a:t>
            </a:r>
            <a:r>
              <a:rPr lang="zh-CN" altLang="en-US" dirty="0"/>
              <a:t>：</a:t>
            </a:r>
            <a:r>
              <a:rPr lang="en-US" altLang="zh-CN" dirty="0"/>
              <a:t>OpenGL, Direct3D</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Pipeline architecture</a:t>
            </a:r>
            <a:br>
              <a:rPr lang="en-US" altLang="zh-CN" dirty="0"/>
            </a:br>
            <a:r>
              <a:rPr lang="zh-CN" altLang="en-US" dirty="0"/>
              <a:t>流水线体系</a:t>
            </a:r>
            <a:endParaRPr lang="en-US" dirty="0"/>
          </a:p>
        </p:txBody>
      </p:sp>
      <p:sp>
        <p:nvSpPr>
          <p:cNvPr id="3" name="内容占位符 2"/>
          <p:cNvSpPr>
            <a:spLocks noGrp="1"/>
          </p:cNvSpPr>
          <p:nvPr>
            <p:ph idx="1"/>
          </p:nvPr>
        </p:nvSpPr>
        <p:spPr/>
        <p:txBody>
          <a:bodyPr/>
          <a:lstStyle/>
          <a:p>
            <a:r>
              <a:rPr lang="zh-CN" altLang="en-US" dirty="0"/>
              <a:t>按照应用程序定义对象的先后顺序，依次处理每个对象</a:t>
            </a:r>
            <a:endParaRPr lang="en-US" altLang="zh-CN" dirty="0"/>
          </a:p>
          <a:p>
            <a:pPr lvl="1"/>
            <a:r>
              <a:rPr lang="zh-CN" altLang="en-US" dirty="0"/>
              <a:t>只考虑局部光照</a:t>
            </a:r>
            <a:endParaRPr lang="zh-CN" altLang="en-US" dirty="0"/>
          </a:p>
          <a:p>
            <a:r>
              <a:rPr lang="zh-CN" altLang="en-US" dirty="0"/>
              <a:t>流水线体系结构</a:t>
            </a:r>
            <a:endParaRPr lang="en-US" altLang="zh-CN" dirty="0"/>
          </a:p>
          <a:p>
            <a:endParaRPr lang="en-US" dirty="0"/>
          </a:p>
          <a:p>
            <a:endParaRPr lang="en-US" dirty="0"/>
          </a:p>
          <a:p>
            <a:endParaRPr lang="en-US" dirty="0"/>
          </a:p>
          <a:p>
            <a:r>
              <a:rPr lang="zh-CN" altLang="en-US" dirty="0"/>
              <a:t>所有步骤都可以通过显示卡的硬件实现</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762000" y="3733800"/>
            <a:ext cx="7467600" cy="790575"/>
          </a:xfrm>
          <a:prstGeom prst="rect">
            <a:avLst/>
          </a:prstGeom>
        </p:spPr>
      </p:pic>
      <p:sp>
        <p:nvSpPr>
          <p:cNvPr id="6" name="文本框 5"/>
          <p:cNvSpPr txBox="1"/>
          <p:nvPr/>
        </p:nvSpPr>
        <p:spPr>
          <a:xfrm>
            <a:off x="914400" y="4355098"/>
            <a:ext cx="595035" cy="338554"/>
          </a:xfrm>
          <a:prstGeom prst="rect">
            <a:avLst/>
          </a:prstGeom>
          <a:noFill/>
        </p:spPr>
        <p:txBody>
          <a:bodyPr wrap="none" rtlCol="0">
            <a:spAutoFit/>
          </a:bodyPr>
          <a:lstStyle/>
          <a:p>
            <a:r>
              <a:rPr lang="zh-CN" altLang="en-US" sz="1600" dirty="0"/>
              <a:t>顶点</a:t>
            </a:r>
            <a:endParaRPr lang="en-US" sz="1600" dirty="0"/>
          </a:p>
        </p:txBody>
      </p:sp>
      <p:sp>
        <p:nvSpPr>
          <p:cNvPr id="7" name="文本框 6"/>
          <p:cNvSpPr txBox="1"/>
          <p:nvPr/>
        </p:nvSpPr>
        <p:spPr>
          <a:xfrm>
            <a:off x="1730601" y="4355098"/>
            <a:ext cx="1210588" cy="338554"/>
          </a:xfrm>
          <a:prstGeom prst="rect">
            <a:avLst/>
          </a:prstGeom>
          <a:noFill/>
        </p:spPr>
        <p:txBody>
          <a:bodyPr wrap="none" rtlCol="0">
            <a:spAutoFit/>
          </a:bodyPr>
          <a:lstStyle/>
          <a:p>
            <a:r>
              <a:rPr lang="zh-CN" altLang="en-US" sz="1600" dirty="0"/>
              <a:t>顶点处理器</a:t>
            </a:r>
            <a:endParaRPr lang="en-US" sz="1600" dirty="0"/>
          </a:p>
        </p:txBody>
      </p:sp>
      <p:sp>
        <p:nvSpPr>
          <p:cNvPr id="8" name="文本框 7"/>
          <p:cNvSpPr txBox="1"/>
          <p:nvPr/>
        </p:nvSpPr>
        <p:spPr>
          <a:xfrm>
            <a:off x="3153959" y="4361220"/>
            <a:ext cx="1620957" cy="338554"/>
          </a:xfrm>
          <a:prstGeom prst="rect">
            <a:avLst/>
          </a:prstGeom>
          <a:noFill/>
        </p:spPr>
        <p:txBody>
          <a:bodyPr wrap="none" rtlCol="0">
            <a:spAutoFit/>
          </a:bodyPr>
          <a:lstStyle/>
          <a:p>
            <a:r>
              <a:rPr lang="zh-CN" altLang="en-US" sz="1600" dirty="0"/>
              <a:t>裁剪和图元装配</a:t>
            </a:r>
            <a:endParaRPr lang="en-US" sz="1600" dirty="0"/>
          </a:p>
        </p:txBody>
      </p:sp>
      <p:sp>
        <p:nvSpPr>
          <p:cNvPr id="9" name="文本框 8"/>
          <p:cNvSpPr txBox="1"/>
          <p:nvPr/>
        </p:nvSpPr>
        <p:spPr>
          <a:xfrm>
            <a:off x="5009238" y="4355098"/>
            <a:ext cx="800219" cy="338554"/>
          </a:xfrm>
          <a:prstGeom prst="rect">
            <a:avLst/>
          </a:prstGeom>
          <a:noFill/>
        </p:spPr>
        <p:txBody>
          <a:bodyPr wrap="none" rtlCol="0">
            <a:spAutoFit/>
          </a:bodyPr>
          <a:lstStyle/>
          <a:p>
            <a:r>
              <a:rPr lang="zh-CN" altLang="en-US" sz="1600" dirty="0"/>
              <a:t>光栅化</a:t>
            </a:r>
            <a:endParaRPr lang="en-US" sz="1600" dirty="0"/>
          </a:p>
        </p:txBody>
      </p:sp>
      <p:sp>
        <p:nvSpPr>
          <p:cNvPr id="10" name="文本框 9"/>
          <p:cNvSpPr txBox="1"/>
          <p:nvPr/>
        </p:nvSpPr>
        <p:spPr>
          <a:xfrm>
            <a:off x="6340263" y="4355098"/>
            <a:ext cx="1005403" cy="338554"/>
          </a:xfrm>
          <a:prstGeom prst="rect">
            <a:avLst/>
          </a:prstGeom>
          <a:noFill/>
        </p:spPr>
        <p:txBody>
          <a:bodyPr wrap="none" rtlCol="0">
            <a:spAutoFit/>
          </a:bodyPr>
          <a:lstStyle/>
          <a:p>
            <a:r>
              <a:rPr lang="zh-CN" altLang="en-US" sz="1600" dirty="0"/>
              <a:t>片段处理</a:t>
            </a:r>
            <a:endParaRPr lang="en-US" sz="1600" dirty="0"/>
          </a:p>
        </p:txBody>
      </p:sp>
      <p:sp>
        <p:nvSpPr>
          <p:cNvPr id="11" name="文本框 10"/>
          <p:cNvSpPr txBox="1"/>
          <p:nvPr/>
        </p:nvSpPr>
        <p:spPr>
          <a:xfrm>
            <a:off x="7634565" y="4355098"/>
            <a:ext cx="595035" cy="338554"/>
          </a:xfrm>
          <a:prstGeom prst="rect">
            <a:avLst/>
          </a:prstGeom>
          <a:noFill/>
        </p:spPr>
        <p:txBody>
          <a:bodyPr wrap="none" rtlCol="0">
            <a:spAutoFit/>
          </a:bodyPr>
          <a:lstStyle/>
          <a:p>
            <a:r>
              <a:rPr lang="zh-CN" altLang="en-US" sz="1600" dirty="0"/>
              <a:t>像素</a:t>
            </a:r>
            <a:endParaRPr lang="en-US" sz="1600" dirty="0"/>
          </a:p>
        </p:txBody>
      </p:sp>
      <p:sp>
        <p:nvSpPr>
          <p:cNvPr id="12" name="文本框 11"/>
          <p:cNvSpPr txBox="1"/>
          <p:nvPr/>
        </p:nvSpPr>
        <p:spPr>
          <a:xfrm>
            <a:off x="366197" y="4807119"/>
            <a:ext cx="1005403" cy="338554"/>
          </a:xfrm>
          <a:prstGeom prst="rect">
            <a:avLst/>
          </a:prstGeom>
          <a:noFill/>
        </p:spPr>
        <p:txBody>
          <a:bodyPr wrap="none" rtlCol="0">
            <a:spAutoFit/>
          </a:bodyPr>
          <a:lstStyle/>
          <a:p>
            <a:r>
              <a:rPr lang="zh-CN" altLang="en-US" sz="1600" dirty="0"/>
              <a:t>应用程序</a:t>
            </a:r>
            <a:endParaRPr lang="en-US" sz="1600" dirty="0"/>
          </a:p>
        </p:txBody>
      </p:sp>
      <p:sp>
        <p:nvSpPr>
          <p:cNvPr id="13" name="文本框 12"/>
          <p:cNvSpPr txBox="1"/>
          <p:nvPr/>
        </p:nvSpPr>
        <p:spPr>
          <a:xfrm>
            <a:off x="7955498" y="4807119"/>
            <a:ext cx="1005403" cy="338554"/>
          </a:xfrm>
          <a:prstGeom prst="rect">
            <a:avLst/>
          </a:prstGeom>
          <a:noFill/>
        </p:spPr>
        <p:txBody>
          <a:bodyPr wrap="none" rtlCol="0">
            <a:spAutoFit/>
          </a:bodyPr>
          <a:lstStyle/>
          <a:p>
            <a:r>
              <a:rPr lang="zh-CN" altLang="en-US" sz="1600" dirty="0"/>
              <a:t>显示设备</a:t>
            </a:r>
            <a:endParaRPr lang="en-US" sz="1600" dirty="0"/>
          </a:p>
        </p:txBody>
      </p:sp>
      <p:sp>
        <p:nvSpPr>
          <p:cNvPr id="15" name="椭圆 14"/>
          <p:cNvSpPr/>
          <p:nvPr/>
        </p:nvSpPr>
        <p:spPr bwMode="auto">
          <a:xfrm>
            <a:off x="1447800" y="3429000"/>
            <a:ext cx="6125130" cy="1547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6" name="文本框 15"/>
          <p:cNvSpPr txBox="1"/>
          <p:nvPr/>
        </p:nvSpPr>
        <p:spPr>
          <a:xfrm>
            <a:off x="2555204" y="4959533"/>
            <a:ext cx="3881191" cy="338554"/>
          </a:xfrm>
          <a:prstGeom prst="rect">
            <a:avLst/>
          </a:prstGeom>
          <a:noFill/>
        </p:spPr>
        <p:txBody>
          <a:bodyPr wrap="none" rtlCol="0">
            <a:spAutoFit/>
          </a:bodyPr>
          <a:lstStyle/>
          <a:p>
            <a:r>
              <a:rPr lang="zh-CN" altLang="en-US" sz="1600" dirty="0"/>
              <a:t>显卡（图形卡</a:t>
            </a:r>
            <a:r>
              <a:rPr lang="en-US" altLang="zh-CN" sz="1600" dirty="0"/>
              <a:t>, Graphics Card, Video Card</a:t>
            </a:r>
            <a:r>
              <a:rPr lang="zh-CN" altLang="en-US" sz="1600" dirty="0"/>
              <a:t>） </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Physical Approaches </a:t>
            </a:r>
            <a:br>
              <a:rPr lang="en-US" altLang="en-US" dirty="0"/>
            </a:br>
            <a:r>
              <a:rPr lang="zh-CN" altLang="en-US" dirty="0"/>
              <a:t>（基于物理的方法）</a:t>
            </a:r>
            <a:endParaRPr lang="en-US" dirty="0"/>
          </a:p>
        </p:txBody>
      </p:sp>
      <p:sp>
        <p:nvSpPr>
          <p:cNvPr id="3" name="内容占位符 2"/>
          <p:cNvSpPr>
            <a:spLocks noGrp="1"/>
          </p:cNvSpPr>
          <p:nvPr>
            <p:ph idx="1"/>
          </p:nvPr>
        </p:nvSpPr>
        <p:spPr/>
        <p:txBody>
          <a:bodyPr/>
          <a:lstStyle/>
          <a:p>
            <a:pPr>
              <a:lnSpc>
                <a:spcPct val="90000"/>
              </a:lnSpc>
            </a:pPr>
            <a:r>
              <a:rPr lang="en-US" altLang="en-US" sz="2800" b="1" dirty="0"/>
              <a:t>Ray tracing</a:t>
            </a:r>
            <a:r>
              <a:rPr lang="en-US" altLang="en-US" sz="2800" dirty="0"/>
              <a:t>: follow rays of light from center of projection until they either are absorbed by objects or go off to infinity</a:t>
            </a:r>
            <a:endParaRPr lang="en-US" altLang="en-US" sz="2800" dirty="0"/>
          </a:p>
          <a:p>
            <a:pPr lvl="1">
              <a:lnSpc>
                <a:spcPct val="90000"/>
              </a:lnSpc>
            </a:pPr>
            <a:r>
              <a:rPr lang="en-US" altLang="en-US" sz="2200" dirty="0"/>
              <a:t>Can handle global effects</a:t>
            </a:r>
            <a:endParaRPr lang="en-US" altLang="en-US" sz="2200" dirty="0"/>
          </a:p>
          <a:p>
            <a:pPr lvl="2">
              <a:lnSpc>
                <a:spcPct val="90000"/>
              </a:lnSpc>
            </a:pPr>
            <a:r>
              <a:rPr lang="en-US" altLang="en-US" sz="1800" dirty="0"/>
              <a:t>Multiple reflections</a:t>
            </a:r>
            <a:endParaRPr lang="en-US" altLang="en-US" sz="1800" dirty="0"/>
          </a:p>
          <a:p>
            <a:pPr lvl="2">
              <a:lnSpc>
                <a:spcPct val="90000"/>
              </a:lnSpc>
            </a:pPr>
            <a:r>
              <a:rPr lang="en-US" altLang="en-US" sz="1800" dirty="0"/>
              <a:t>Translucent objects</a:t>
            </a:r>
            <a:endParaRPr lang="en-US" altLang="en-US" sz="1800" dirty="0"/>
          </a:p>
          <a:p>
            <a:pPr lvl="1">
              <a:lnSpc>
                <a:spcPct val="90000"/>
              </a:lnSpc>
            </a:pPr>
            <a:r>
              <a:rPr lang="en-US" altLang="en-US" sz="2200" dirty="0"/>
              <a:t>Slow</a:t>
            </a:r>
            <a:endParaRPr lang="en-US" altLang="en-US" sz="2200" dirty="0"/>
          </a:p>
          <a:p>
            <a:pPr lvl="1">
              <a:lnSpc>
                <a:spcPct val="90000"/>
              </a:lnSpc>
            </a:pPr>
            <a:r>
              <a:rPr lang="en-US" altLang="en-US" sz="2200" dirty="0"/>
              <a:t>Must have whole data base</a:t>
            </a:r>
            <a:endParaRPr lang="en-US" altLang="en-US" sz="2200" dirty="0"/>
          </a:p>
          <a:p>
            <a:pPr lvl="1">
              <a:lnSpc>
                <a:spcPct val="90000"/>
              </a:lnSpc>
              <a:buFontTx/>
              <a:buNone/>
            </a:pPr>
            <a:r>
              <a:rPr lang="en-US" altLang="en-US" sz="2200" dirty="0"/>
              <a:t>available at all times </a:t>
            </a:r>
            <a:endParaRPr lang="en-US" altLang="en-US" sz="2200" dirty="0"/>
          </a:p>
          <a:p>
            <a:pPr lvl="1">
              <a:lnSpc>
                <a:spcPct val="90000"/>
              </a:lnSpc>
            </a:pPr>
            <a:endParaRPr lang="en-US" altLang="en-US" sz="2200" dirty="0"/>
          </a:p>
          <a:p>
            <a:pPr>
              <a:lnSpc>
                <a:spcPct val="90000"/>
              </a:lnSpc>
            </a:pPr>
            <a:r>
              <a:rPr lang="en-US" altLang="en-US" sz="2800" b="1" dirty="0" err="1"/>
              <a:t>Radiosity</a:t>
            </a:r>
            <a:r>
              <a:rPr lang="en-US" altLang="en-US" sz="2800" dirty="0"/>
              <a:t>: Energy based approach</a:t>
            </a:r>
            <a:endParaRPr lang="en-US" altLang="en-US" sz="2800" dirty="0"/>
          </a:p>
          <a:p>
            <a:pPr lvl="1">
              <a:lnSpc>
                <a:spcPct val="90000"/>
              </a:lnSpc>
            </a:pPr>
            <a:r>
              <a:rPr lang="en-US" altLang="en-US" sz="2200" dirty="0"/>
              <a:t>Very slow</a:t>
            </a:r>
            <a:endParaRPr lang="en-US" altLang="en-US" sz="2200"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Graphics Pipeline</a:t>
            </a:r>
            <a:br>
              <a:rPr lang="en-US" dirty="0"/>
            </a:br>
            <a:r>
              <a:rPr lang="en-US" dirty="0"/>
              <a:t> (</a:t>
            </a:r>
            <a:r>
              <a:rPr lang="zh-CN" altLang="en-US" dirty="0"/>
              <a:t>图形渲染流水线</a:t>
            </a:r>
            <a:r>
              <a:rPr lang="en-US" altLang="zh-CN" dirty="0"/>
              <a:t>)</a:t>
            </a:r>
            <a:endParaRPr lang="en-US" dirty="0"/>
          </a:p>
        </p:txBody>
      </p:sp>
      <p:sp>
        <p:nvSpPr>
          <p:cNvPr id="3" name="内容占位符 2"/>
          <p:cNvSpPr>
            <a:spLocks noGrp="1"/>
          </p:cNvSpPr>
          <p:nvPr>
            <p:ph idx="1"/>
          </p:nvPr>
        </p:nvSpPr>
        <p:spPr/>
        <p:txBody>
          <a:bodyPr/>
          <a:lstStyle/>
          <a:p>
            <a:endParaRPr lang="en-US"/>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415712" y="1947862"/>
            <a:ext cx="8312576" cy="43767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主要步骤</a:t>
            </a:r>
            <a:endParaRPr lang="en-US" dirty="0"/>
          </a:p>
        </p:txBody>
      </p:sp>
      <p:sp>
        <p:nvSpPr>
          <p:cNvPr id="3" name="内容占位符 2"/>
          <p:cNvSpPr>
            <a:spLocks noGrp="1"/>
          </p:cNvSpPr>
          <p:nvPr>
            <p:ph idx="1"/>
          </p:nvPr>
        </p:nvSpPr>
        <p:spPr/>
        <p:txBody>
          <a:bodyPr/>
          <a:lstStyle/>
          <a:p>
            <a:r>
              <a:rPr lang="zh-CN" altLang="en-US" dirty="0"/>
              <a:t>四个主要步骤：</a:t>
            </a:r>
            <a:endParaRPr lang="en-US" altLang="zh-CN" dirty="0"/>
          </a:p>
          <a:p>
            <a:pPr lvl="1"/>
            <a:r>
              <a:rPr lang="zh-CN" altLang="en-US" dirty="0"/>
              <a:t>顶点处理</a:t>
            </a:r>
            <a:endParaRPr lang="en-US" altLang="zh-CN" dirty="0"/>
          </a:p>
          <a:p>
            <a:pPr lvl="1"/>
            <a:r>
              <a:rPr lang="zh-CN" altLang="en-US" dirty="0"/>
              <a:t>裁剪和图元装配</a:t>
            </a:r>
            <a:endParaRPr lang="en-US" altLang="zh-CN" dirty="0"/>
          </a:p>
          <a:p>
            <a:pPr lvl="1"/>
            <a:r>
              <a:rPr lang="zh-CN" altLang="en-US" dirty="0"/>
              <a:t>光栅化</a:t>
            </a:r>
            <a:endParaRPr lang="en-US" altLang="zh-CN" dirty="0"/>
          </a:p>
          <a:p>
            <a:pPr lvl="1"/>
            <a:r>
              <a:rPr lang="zh-CN" altLang="en-US" dirty="0"/>
              <a:t>片段处理</a:t>
            </a:r>
            <a:endParaRPr lang="en-US" dirty="0"/>
          </a:p>
        </p:txBody>
      </p:sp>
      <p:sp>
        <p:nvSpPr>
          <p:cNvPr id="4" name="灯片编号占位符 3"/>
          <p:cNvSpPr>
            <a:spLocks noGrp="1"/>
          </p:cNvSpPr>
          <p:nvPr>
            <p:ph type="sldNum" sz="quarter" idx="10"/>
          </p:nvPr>
        </p:nvSpPr>
        <p:spPr/>
        <p:txBody>
          <a:bodyPr/>
          <a:lstStyle/>
          <a:p>
            <a:pPr lvl="1"/>
            <a:fld id="{79680411-0B18-4379-B88B-87C8A6F30E05}" type="slidenum">
              <a:rPr lang="es-ES" smtClean="0"/>
            </a:fld>
            <a:endParaRPr lang="es-ES"/>
          </a:p>
        </p:txBody>
      </p:sp>
      <p:pic>
        <p:nvPicPr>
          <p:cNvPr id="5" name="图片 4"/>
          <p:cNvPicPr>
            <a:picLocks noChangeAspect="1"/>
          </p:cNvPicPr>
          <p:nvPr/>
        </p:nvPicPr>
        <p:blipFill>
          <a:blip r:embed="rId1"/>
          <a:stretch>
            <a:fillRect/>
          </a:stretch>
        </p:blipFill>
        <p:spPr>
          <a:xfrm>
            <a:off x="685800" y="4495800"/>
            <a:ext cx="7467600" cy="790575"/>
          </a:xfrm>
          <a:prstGeom prst="rect">
            <a:avLst/>
          </a:prstGeom>
        </p:spPr>
      </p:pic>
      <p:sp>
        <p:nvSpPr>
          <p:cNvPr id="6" name="文本框 5"/>
          <p:cNvSpPr txBox="1"/>
          <p:nvPr/>
        </p:nvSpPr>
        <p:spPr>
          <a:xfrm>
            <a:off x="838200" y="5117098"/>
            <a:ext cx="595035" cy="338554"/>
          </a:xfrm>
          <a:prstGeom prst="rect">
            <a:avLst/>
          </a:prstGeom>
          <a:noFill/>
        </p:spPr>
        <p:txBody>
          <a:bodyPr wrap="none" rtlCol="0">
            <a:spAutoFit/>
          </a:bodyPr>
          <a:lstStyle/>
          <a:p>
            <a:r>
              <a:rPr lang="zh-CN" altLang="en-US" sz="1600" dirty="0"/>
              <a:t>顶点</a:t>
            </a:r>
            <a:endParaRPr lang="en-US" sz="1600" dirty="0"/>
          </a:p>
        </p:txBody>
      </p:sp>
      <p:sp>
        <p:nvSpPr>
          <p:cNvPr id="7" name="文本框 6"/>
          <p:cNvSpPr txBox="1"/>
          <p:nvPr/>
        </p:nvSpPr>
        <p:spPr>
          <a:xfrm>
            <a:off x="1654401" y="5117098"/>
            <a:ext cx="1210588" cy="338554"/>
          </a:xfrm>
          <a:prstGeom prst="rect">
            <a:avLst/>
          </a:prstGeom>
          <a:noFill/>
        </p:spPr>
        <p:txBody>
          <a:bodyPr wrap="none" rtlCol="0">
            <a:spAutoFit/>
          </a:bodyPr>
          <a:lstStyle/>
          <a:p>
            <a:r>
              <a:rPr lang="zh-CN" altLang="en-US" sz="1600" dirty="0"/>
              <a:t>顶点处理器</a:t>
            </a:r>
            <a:endParaRPr lang="en-US" sz="1600" dirty="0"/>
          </a:p>
        </p:txBody>
      </p:sp>
      <p:sp>
        <p:nvSpPr>
          <p:cNvPr id="8" name="文本框 7"/>
          <p:cNvSpPr txBox="1"/>
          <p:nvPr/>
        </p:nvSpPr>
        <p:spPr>
          <a:xfrm>
            <a:off x="3077759" y="5123220"/>
            <a:ext cx="1620957" cy="338554"/>
          </a:xfrm>
          <a:prstGeom prst="rect">
            <a:avLst/>
          </a:prstGeom>
          <a:noFill/>
        </p:spPr>
        <p:txBody>
          <a:bodyPr wrap="none" rtlCol="0">
            <a:spAutoFit/>
          </a:bodyPr>
          <a:lstStyle/>
          <a:p>
            <a:r>
              <a:rPr lang="zh-CN" altLang="en-US" sz="1600" dirty="0"/>
              <a:t>裁剪和图元装配</a:t>
            </a:r>
            <a:endParaRPr lang="en-US" sz="1600" dirty="0"/>
          </a:p>
        </p:txBody>
      </p:sp>
      <p:sp>
        <p:nvSpPr>
          <p:cNvPr id="9" name="文本框 8"/>
          <p:cNvSpPr txBox="1"/>
          <p:nvPr/>
        </p:nvSpPr>
        <p:spPr>
          <a:xfrm>
            <a:off x="4933038" y="5117098"/>
            <a:ext cx="800219" cy="338554"/>
          </a:xfrm>
          <a:prstGeom prst="rect">
            <a:avLst/>
          </a:prstGeom>
          <a:noFill/>
        </p:spPr>
        <p:txBody>
          <a:bodyPr wrap="none" rtlCol="0">
            <a:spAutoFit/>
          </a:bodyPr>
          <a:lstStyle/>
          <a:p>
            <a:r>
              <a:rPr lang="zh-CN" altLang="en-US" sz="1600" dirty="0"/>
              <a:t>光栅化</a:t>
            </a:r>
            <a:endParaRPr lang="en-US" sz="1600" dirty="0"/>
          </a:p>
        </p:txBody>
      </p:sp>
      <p:sp>
        <p:nvSpPr>
          <p:cNvPr id="10" name="文本框 9"/>
          <p:cNvSpPr txBox="1"/>
          <p:nvPr/>
        </p:nvSpPr>
        <p:spPr>
          <a:xfrm>
            <a:off x="6264063" y="5117098"/>
            <a:ext cx="1005403" cy="338554"/>
          </a:xfrm>
          <a:prstGeom prst="rect">
            <a:avLst/>
          </a:prstGeom>
          <a:noFill/>
        </p:spPr>
        <p:txBody>
          <a:bodyPr wrap="none" rtlCol="0">
            <a:spAutoFit/>
          </a:bodyPr>
          <a:lstStyle/>
          <a:p>
            <a:r>
              <a:rPr lang="zh-CN" altLang="en-US" sz="1600" dirty="0"/>
              <a:t>片段处理</a:t>
            </a:r>
            <a:endParaRPr lang="en-US" sz="1600" dirty="0"/>
          </a:p>
        </p:txBody>
      </p:sp>
      <p:sp>
        <p:nvSpPr>
          <p:cNvPr id="11" name="文本框 10"/>
          <p:cNvSpPr txBox="1"/>
          <p:nvPr/>
        </p:nvSpPr>
        <p:spPr>
          <a:xfrm>
            <a:off x="7558365" y="5117098"/>
            <a:ext cx="595035" cy="338554"/>
          </a:xfrm>
          <a:prstGeom prst="rect">
            <a:avLst/>
          </a:prstGeom>
          <a:noFill/>
        </p:spPr>
        <p:txBody>
          <a:bodyPr wrap="none" rtlCol="0">
            <a:spAutoFit/>
          </a:bodyPr>
          <a:lstStyle/>
          <a:p>
            <a:r>
              <a:rPr lang="zh-CN" altLang="en-US" sz="1600" dirty="0"/>
              <a:t>像素</a:t>
            </a:r>
            <a:endParaRPr lang="en-US" sz="1600" dirty="0"/>
          </a:p>
        </p:txBody>
      </p:sp>
      <p:sp>
        <p:nvSpPr>
          <p:cNvPr id="12" name="文本框 11"/>
          <p:cNvSpPr txBox="1"/>
          <p:nvPr/>
        </p:nvSpPr>
        <p:spPr>
          <a:xfrm>
            <a:off x="289997" y="5569119"/>
            <a:ext cx="1005403" cy="338554"/>
          </a:xfrm>
          <a:prstGeom prst="rect">
            <a:avLst/>
          </a:prstGeom>
          <a:noFill/>
        </p:spPr>
        <p:txBody>
          <a:bodyPr wrap="none" rtlCol="0">
            <a:spAutoFit/>
          </a:bodyPr>
          <a:lstStyle/>
          <a:p>
            <a:r>
              <a:rPr lang="zh-CN" altLang="en-US" sz="1600" dirty="0"/>
              <a:t>应用程序</a:t>
            </a:r>
            <a:endParaRPr lang="en-US" sz="1600" dirty="0"/>
          </a:p>
        </p:txBody>
      </p:sp>
      <p:sp>
        <p:nvSpPr>
          <p:cNvPr id="13" name="文本框 12"/>
          <p:cNvSpPr txBox="1"/>
          <p:nvPr/>
        </p:nvSpPr>
        <p:spPr>
          <a:xfrm>
            <a:off x="7879298" y="5569119"/>
            <a:ext cx="1005403" cy="338554"/>
          </a:xfrm>
          <a:prstGeom prst="rect">
            <a:avLst/>
          </a:prstGeom>
          <a:noFill/>
        </p:spPr>
        <p:txBody>
          <a:bodyPr wrap="none" rtlCol="0">
            <a:spAutoFit/>
          </a:bodyPr>
          <a:lstStyle/>
          <a:p>
            <a:r>
              <a:rPr lang="zh-CN" altLang="en-US" sz="1600" dirty="0"/>
              <a:t>显示设备</a:t>
            </a:r>
            <a:endParaRPr lang="en-US" sz="1600" dirty="0"/>
          </a:p>
        </p:txBody>
      </p:sp>
      <p:sp>
        <p:nvSpPr>
          <p:cNvPr id="14" name="椭圆 13"/>
          <p:cNvSpPr/>
          <p:nvPr/>
        </p:nvSpPr>
        <p:spPr bwMode="auto">
          <a:xfrm>
            <a:off x="1371600" y="4191000"/>
            <a:ext cx="6125130" cy="1547396"/>
          </a:xfrm>
          <a:prstGeom prst="ellipse">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New Roman" panose="02020603050405020304" pitchFamily="18" charset="0"/>
            </a:endParaRPr>
          </a:p>
        </p:txBody>
      </p:sp>
      <p:sp>
        <p:nvSpPr>
          <p:cNvPr id="15" name="文本框 14"/>
          <p:cNvSpPr txBox="1"/>
          <p:nvPr/>
        </p:nvSpPr>
        <p:spPr>
          <a:xfrm>
            <a:off x="2479004" y="5721533"/>
            <a:ext cx="3881191" cy="338554"/>
          </a:xfrm>
          <a:prstGeom prst="rect">
            <a:avLst/>
          </a:prstGeom>
          <a:noFill/>
        </p:spPr>
        <p:txBody>
          <a:bodyPr wrap="none" rtlCol="0">
            <a:spAutoFit/>
          </a:bodyPr>
          <a:lstStyle/>
          <a:p>
            <a:r>
              <a:rPr lang="zh-CN" altLang="en-US" sz="1600" dirty="0"/>
              <a:t>显卡（图形卡</a:t>
            </a:r>
            <a:r>
              <a:rPr lang="en-US" altLang="zh-CN" sz="1600" dirty="0"/>
              <a:t>, Graphics Card, Video Card</a:t>
            </a:r>
            <a:r>
              <a:rPr lang="zh-CN" altLang="en-US" sz="1600" dirty="0"/>
              <a:t>） </a:t>
            </a:r>
            <a:endParaRPr lang="en-US" sz="1600" dirty="0"/>
          </a:p>
        </p:txBody>
      </p:sp>
    </p:spTree>
  </p:cSld>
  <p:clrMapOvr>
    <a:masterClrMapping/>
  </p:clrMapOvr>
</p:sld>
</file>

<file path=ppt/tags/tag1.xml><?xml version="1.0" encoding="utf-8"?>
<p:tagLst xmlns:p="http://schemas.openxmlformats.org/presentationml/2006/main">
  <p:tag name="KSO_WPP_MARK_KEY" val="512ecb3f-47e4-4c52-957d-aba9ecafdc59"/>
  <p:tag name="COMMONDATA" val="eyJoZGlkIjoiNzdlNzNkOWNlZmViZjkzOTk4NDM4M2U0ZWE0YzMyMzMifQ=="/>
</p:tagLst>
</file>

<file path=ppt/theme/theme1.xml><?xml version="1.0" encoding="utf-8"?>
<a:theme xmlns:a="http://schemas.openxmlformats.org/drawingml/2006/main" name="AngelICG02">
  <a:themeElements>
    <a:clrScheme name="AngelICG0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ngelICG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ctr" anchorCtr="1"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ctr" anchorCtr="1"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Times New Roman" panose="02020603050405020304" pitchFamily="18" charset="0"/>
          </a:defRPr>
        </a:defPPr>
      </a:lstStyle>
    </a:lnDef>
  </a:objectDefaults>
  <a:extraClrSchemeLst>
    <a:extraClrScheme>
      <a:clrScheme name="AngelICG0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ngelICG0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ngelICG0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ngelICG0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ngelICG0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ngelICG0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ngelICG0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C:\PPT\BOOK_LECTURE\AngelICG02.ppt</Template>
  <TotalTime>0</TotalTime>
  <Words>2748</Words>
  <Application>WPS 演示</Application>
  <PresentationFormat>全屏显示(4:3)</PresentationFormat>
  <Paragraphs>287</Paragraphs>
  <Slides>24</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8" baseType="lpstr">
      <vt:lpstr>Arial</vt:lpstr>
      <vt:lpstr>宋体</vt:lpstr>
      <vt:lpstr>Wingdings</vt:lpstr>
      <vt:lpstr>Times New Roman</vt:lpstr>
      <vt:lpstr>MS PGothic</vt:lpstr>
      <vt:lpstr>楷体_GB2312</vt:lpstr>
      <vt:lpstr>新宋体</vt:lpstr>
      <vt:lpstr>微软雅黑</vt:lpstr>
      <vt:lpstr>Arial Unicode MS</vt:lpstr>
      <vt:lpstr>Microsoft Sans Serif</vt:lpstr>
      <vt:lpstr>楷体</vt:lpstr>
      <vt:lpstr>AngelICG02</vt:lpstr>
      <vt:lpstr>Photoshop.Image.13</vt:lpstr>
      <vt:lpstr>Photoshop.Image.13</vt:lpstr>
      <vt:lpstr>Introduction to Computer Graphics</vt:lpstr>
      <vt:lpstr>Contents</vt:lpstr>
      <vt:lpstr>Image Formation Revisited（成像模型回顾）</vt:lpstr>
      <vt:lpstr>Two tasks of our course</vt:lpstr>
      <vt:lpstr>Global Illumination or Local Illumination  （全局光照明 还是 局部光照明）</vt:lpstr>
      <vt:lpstr>Pipeline architecture 流水线体系</vt:lpstr>
      <vt:lpstr>Physical Approaches （基于物理的方法）</vt:lpstr>
      <vt:lpstr>Graphics Pipeline (图形渲染流水线)</vt:lpstr>
      <vt:lpstr>主要步骤</vt:lpstr>
      <vt:lpstr>顶点处理 </vt:lpstr>
      <vt:lpstr>投影（Projection）</vt:lpstr>
      <vt:lpstr>图元装配 （primitive assemble）</vt:lpstr>
      <vt:lpstr>裁剪（Clipping）</vt:lpstr>
      <vt:lpstr>光栅化（Rasterization）</vt:lpstr>
      <vt:lpstr>片段处理(Fragment Processing)</vt:lpstr>
      <vt:lpstr>固定功能流水线(fixed function pipeline)</vt:lpstr>
      <vt:lpstr>可编程流水线 （Programmable Pipeline)</vt:lpstr>
      <vt:lpstr>编程接口 （Application Programming Interface, API)</vt:lpstr>
      <vt:lpstr>三维API的构成</vt:lpstr>
      <vt:lpstr>对象的定义</vt:lpstr>
      <vt:lpstr>例如 （OpenGL）</vt:lpstr>
      <vt:lpstr>照相机的指定</vt:lpstr>
      <vt:lpstr>光源与材质（light sources and materials)</vt:lpstr>
      <vt:lpstr>本节小结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dc:creator>
  <cp:lastModifiedBy>小虎西</cp:lastModifiedBy>
  <cp:revision>78</cp:revision>
  <dcterms:created xsi:type="dcterms:W3CDTF">2011-07-24T21:10:00Z</dcterms:created>
  <dcterms:modified xsi:type="dcterms:W3CDTF">2023-03-07T07:07:21Z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0DED0EA64106468497119AA024E45BF8</vt:lpwstr>
  </property>
  <property fmtid="{D5CDD505-2E9C-101B-9397-08002B2CF9AE}" pid="3" name="KSOProductBuildVer">
    <vt:lpwstr>2052-11.1.0.13703</vt:lpwstr>
  </property>
</Properties>
</file>