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256" r:id="rId2"/>
    <p:sldId id="573" r:id="rId3"/>
    <p:sldId id="680" r:id="rId4"/>
    <p:sldId id="683" r:id="rId5"/>
    <p:sldId id="684" r:id="rId6"/>
    <p:sldId id="685" r:id="rId7"/>
    <p:sldId id="687" r:id="rId8"/>
    <p:sldId id="688" r:id="rId9"/>
    <p:sldId id="689" r:id="rId10"/>
    <p:sldId id="690" r:id="rId11"/>
    <p:sldId id="691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8" r:id="rId29"/>
    <p:sldId id="681" r:id="rId30"/>
    <p:sldId id="709" r:id="rId31"/>
    <p:sldId id="710" r:id="rId32"/>
    <p:sldId id="711" r:id="rId33"/>
    <p:sldId id="712" r:id="rId34"/>
    <p:sldId id="713" r:id="rId35"/>
    <p:sldId id="714" r:id="rId36"/>
    <p:sldId id="732" r:id="rId37"/>
    <p:sldId id="715" r:id="rId38"/>
    <p:sldId id="716" r:id="rId39"/>
    <p:sldId id="717" r:id="rId40"/>
    <p:sldId id="718" r:id="rId41"/>
    <p:sldId id="719" r:id="rId42"/>
    <p:sldId id="721" r:id="rId43"/>
    <p:sldId id="722" r:id="rId44"/>
    <p:sldId id="723" r:id="rId45"/>
    <p:sldId id="724" r:id="rId46"/>
    <p:sldId id="725" r:id="rId47"/>
    <p:sldId id="726" r:id="rId48"/>
    <p:sldId id="727" r:id="rId49"/>
    <p:sldId id="728" r:id="rId50"/>
    <p:sldId id="729" r:id="rId51"/>
    <p:sldId id="730" r:id="rId52"/>
    <p:sldId id="73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82074" autoAdjust="0"/>
  </p:normalViewPr>
  <p:slideViewPr>
    <p:cSldViewPr>
      <p:cViewPr varScale="1">
        <p:scale>
          <a:sx n="70" d="100"/>
          <a:sy n="70" d="100"/>
        </p:scale>
        <p:origin x="17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16E7C5-1558-42A2-82E2-A8FCF6DBC9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742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578547-67AE-42B0-AD6C-2E9EF534AB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06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78547-67AE-42B0-AD6C-2E9EF534AB4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7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78A80FE-85DA-4934-AF44-7CDD0186166F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1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42AEA81-A804-41B6-B60D-B76EF5F5ACC1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7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>
            <a:lvl1pPr>
              <a:defRPr>
                <a:ea typeface="楷体" panose="02010609060101010101" pitchFamily="49" charset="-122"/>
              </a:defRPr>
            </a:lvl1pPr>
            <a:lvl2pPr>
              <a:defRPr>
                <a:ea typeface="楷体" panose="02010609060101010101" pitchFamily="49" charset="-122"/>
              </a:defRPr>
            </a:lvl2pPr>
            <a:lvl3pPr>
              <a:defRPr>
                <a:ea typeface="楷体" panose="02010609060101010101" pitchFamily="49" charset="-122"/>
              </a:defRPr>
            </a:lvl3pPr>
            <a:lvl4pPr>
              <a:defRPr>
                <a:ea typeface="楷体" panose="02010609060101010101" pitchFamily="49" charset="-122"/>
              </a:defRPr>
            </a:lvl4pPr>
            <a:lvl5pPr>
              <a:defRPr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EFD3A08-CD29-4B7C-9D61-0781442FB0B0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5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9680411-0B18-4379-B88B-87C8A6F30E05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16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FD4FFE6-C996-4D1D-8386-742D449F860D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00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>
                <a:ea typeface="楷体" panose="02010609060101010101" pitchFamily="49" charset="-122"/>
              </a:defRPr>
            </a:lvl1pPr>
            <a:lvl2pPr>
              <a:defRPr sz="2400">
                <a:ea typeface="楷体" panose="02010609060101010101" pitchFamily="49" charset="-122"/>
              </a:defRPr>
            </a:lvl2pPr>
            <a:lvl3pPr>
              <a:defRPr sz="2000">
                <a:ea typeface="楷体" panose="02010609060101010101" pitchFamily="49" charset="-122"/>
              </a:defRPr>
            </a:lvl3pPr>
            <a:lvl4pPr>
              <a:defRPr sz="1800">
                <a:ea typeface="楷体" panose="02010609060101010101" pitchFamily="49" charset="-122"/>
              </a:defRPr>
            </a:lvl4pPr>
            <a:lvl5pPr>
              <a:defRPr sz="1800">
                <a:ea typeface="楷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090AED9-50EC-4D19-AB1A-27325B2B098A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04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楷体" panose="02010609060101010101" pitchFamily="49" charset="-122"/>
              </a:defRPr>
            </a:lvl1pPr>
            <a:lvl2pPr>
              <a:defRPr sz="2000">
                <a:ea typeface="楷体" panose="02010609060101010101" pitchFamily="49" charset="-122"/>
              </a:defRPr>
            </a:lvl2pPr>
            <a:lvl3pPr>
              <a:defRPr sz="1800">
                <a:ea typeface="楷体" panose="02010609060101010101" pitchFamily="49" charset="-122"/>
              </a:defRPr>
            </a:lvl3pPr>
            <a:lvl4pPr>
              <a:defRPr sz="1600">
                <a:ea typeface="楷体" panose="02010609060101010101" pitchFamily="49" charset="-122"/>
              </a:defRPr>
            </a:lvl4pPr>
            <a:lvl5pPr>
              <a:defRPr sz="1600"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C7F01FB-6EF7-4EDB-9E97-23B7BCE68F25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54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9C86D18E-A0B0-4645-9EC0-0AC6D7AFB1FD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3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CC812C50-9D24-495E-BA7E-1DC2B83ADCC3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a typeface="楷体" panose="02010609060101010101" pitchFamily="49" charset="-122"/>
              </a:defRPr>
            </a:lvl1pPr>
            <a:lvl2pPr>
              <a:defRPr sz="2800">
                <a:ea typeface="楷体" panose="02010609060101010101" pitchFamily="49" charset="-122"/>
              </a:defRPr>
            </a:lvl2pPr>
            <a:lvl3pPr>
              <a:defRPr sz="2400">
                <a:ea typeface="楷体" panose="02010609060101010101" pitchFamily="49" charset="-122"/>
              </a:defRPr>
            </a:lvl3pPr>
            <a:lvl4pPr>
              <a:defRPr sz="2000">
                <a:ea typeface="楷体" panose="02010609060101010101" pitchFamily="49" charset="-122"/>
              </a:defRPr>
            </a:lvl4pPr>
            <a:lvl5pPr>
              <a:defRPr sz="2000"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DA20D70-7BE7-4053-87C6-193C696BAA96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93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baseline="0"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25ABB73-297F-4FC4-BF1A-793F255B5EDC}" type="slidenum">
              <a:rPr lang="es-ES"/>
              <a:pPr lvl="1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3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88968689"/>
              </p:ext>
            </p:extLst>
          </p:nvPr>
        </p:nvGraphicFramePr>
        <p:xfrm>
          <a:off x="-118812" y="152400"/>
          <a:ext cx="1962167" cy="110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Image" r:id="rId14" imgW="6571429" imgH="3695238" progId="Photoshop.Image.13">
                  <p:embed/>
                </p:oleObj>
              </mc:Choice>
              <mc:Fallback>
                <p:oleObj name="Image" r:id="rId14" imgW="6571429" imgH="3695238" progId="Photoshop.Image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8812" y="152400"/>
                        <a:ext cx="1962167" cy="1103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Click to Edit Master Text Styles</a:t>
            </a:r>
          </a:p>
          <a:p>
            <a:pPr lvl="1"/>
            <a:r>
              <a:rPr lang="es-ES" dirty="0"/>
              <a:t>SECOND LEVEL</a:t>
            </a:r>
          </a:p>
          <a:p>
            <a:pPr lvl="2"/>
            <a:r>
              <a:rPr lang="es-ES" dirty="0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9D4ADB00-AF9A-4CA0-9AD6-77D38D1BE3FC}" type="slidenum">
              <a:rPr lang="es-ES"/>
              <a:pPr lvl="1"/>
              <a:t>‹#›</a:t>
            </a:fld>
            <a:endParaRPr lang="es-E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11122" y="66176"/>
            <a:ext cx="1497578" cy="1425289"/>
          </a:xfrm>
          <a:prstGeom prst="rect">
            <a:avLst/>
          </a:prstGeom>
          <a:blipFill dpi="0" rotWithShape="1">
            <a:blip r:embed="rId16">
              <a:alphaModFix amt="60000"/>
            </a:blip>
            <a:srcRect/>
            <a:stretch>
              <a:fillRect/>
            </a:stretch>
          </a:blip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+mn-cs"/>
              </a:defRPr>
            </a:lvl9pPr>
          </a:lstStyle>
          <a:p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 baseline="0">
          <a:solidFill>
            <a:schemeClr val="tx1"/>
          </a:solidFill>
          <a:latin typeface="+mn-lt"/>
          <a:ea typeface="楷体" panose="02010609060101010101" pitchFamily="49" charset="-122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 baseline="0">
          <a:solidFill>
            <a:schemeClr val="tx1"/>
          </a:solidFill>
          <a:latin typeface="+mn-lt"/>
          <a:ea typeface="楷体" panose="02010609060101010101" pitchFamily="49" charset="-122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 baseline="0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7E68CEF-25EF-4873-B625-D7337D98864B}" type="slidenum">
              <a:rPr lang="es-ES" sz="1000">
                <a:latin typeface="Arial" panose="020B0604020202020204" pitchFamily="34" charset="0"/>
              </a:rPr>
              <a:pPr lvl="1"/>
              <a:t>1</a:t>
            </a:fld>
            <a:endParaRPr lang="es-ES" sz="10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Introduction to </a:t>
            </a:r>
            <a:br>
              <a:rPr lang="en-US" altLang="zh-CN" sz="3600" dirty="0">
                <a:ea typeface="ＭＳ Ｐゴシック" panose="020B0600070205080204" pitchFamily="34" charset="-128"/>
              </a:rPr>
            </a:br>
            <a:r>
              <a:rPr lang="en-US" altLang="zh-CN" sz="3600" dirty="0">
                <a:ea typeface="ＭＳ Ｐゴシック" panose="020B0600070205080204" pitchFamily="34" charset="-128"/>
              </a:rPr>
              <a:t>Computer Graphics</a:t>
            </a:r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098827"/>
              </p:ext>
            </p:extLst>
          </p:nvPr>
        </p:nvGraphicFramePr>
        <p:xfrm>
          <a:off x="6781800" y="133329"/>
          <a:ext cx="2102382" cy="118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" name="Image" r:id="rId3" imgW="6571429" imgH="3695238" progId="Photoshop.Image.13">
                  <p:embed/>
                </p:oleObj>
              </mc:Choice>
              <mc:Fallback>
                <p:oleObj name="Image" r:id="rId3" imgW="6571429" imgH="3695238" progId="Photoshop.Image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33329"/>
                        <a:ext cx="2102382" cy="1182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469775" y="2993571"/>
            <a:ext cx="2204450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700" b="1" dirty="0">
                <a:solidFill>
                  <a:schemeClr val="accent2"/>
                </a:solidFill>
                <a:latin typeface="+mj-lt"/>
                <a:cs typeface="ＭＳ Ｐゴシック" charset="-128"/>
              </a:rPr>
              <a:t>Shading 2</a:t>
            </a:r>
            <a:endParaRPr lang="zh-CN" altLang="en-US" sz="3700" b="1" dirty="0">
              <a:solidFill>
                <a:schemeClr val="accent2"/>
              </a:solidFill>
              <a:latin typeface="+mj-lt"/>
              <a:cs typeface="ＭＳ Ｐゴシック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24C444-D6A2-4A90-95A4-9C9B385B7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Ci</a:t>
            </a:r>
            <a:r>
              <a:rPr lang="zh-CN" altLang="en-US" dirty="0"/>
              <a:t>可以对每个顶点用光照明模型求得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10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34" y="2033527"/>
            <a:ext cx="2800350" cy="3238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2656" y="1538227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P1(x1, y1, z1), </a:t>
            </a:r>
          </a:p>
          <a:p>
            <a:r>
              <a:rPr lang="en-US" sz="1800" dirty="0"/>
              <a:t>N1(nx1, ny1, nz1), </a:t>
            </a:r>
          </a:p>
          <a:p>
            <a:r>
              <a:rPr lang="en-US" sz="1800" dirty="0"/>
              <a:t>C1(r1, g1, b1),</a:t>
            </a:r>
          </a:p>
          <a:p>
            <a:r>
              <a:rPr lang="en-US" sz="1800" dirty="0"/>
              <a:t>x1, y1</a:t>
            </a:r>
          </a:p>
          <a:p>
            <a:endParaRPr 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46229" y="3284635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P2(x2, y2, z2), </a:t>
            </a:r>
          </a:p>
          <a:p>
            <a:r>
              <a:rPr lang="en-US" sz="1800" dirty="0"/>
              <a:t>N2(nx2, ny2, nz2), </a:t>
            </a:r>
          </a:p>
          <a:p>
            <a:r>
              <a:rPr lang="en-US" sz="1800" dirty="0"/>
              <a:t>C2(r2, g2, b2),</a:t>
            </a:r>
          </a:p>
          <a:p>
            <a:r>
              <a:rPr lang="en-US" sz="1800" dirty="0"/>
              <a:t>x2, y2</a:t>
            </a:r>
          </a:p>
          <a:p>
            <a:endParaRPr 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637879" y="2096862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P4(x4, y4, z4), </a:t>
            </a:r>
          </a:p>
          <a:p>
            <a:r>
              <a:rPr lang="en-US" sz="1800" dirty="0"/>
              <a:t>N4(nx4, ny4, nz4), </a:t>
            </a:r>
          </a:p>
          <a:p>
            <a:r>
              <a:rPr lang="en-US" sz="1800" dirty="0"/>
              <a:t>C4(r4, g4, b4),</a:t>
            </a:r>
          </a:p>
          <a:p>
            <a:r>
              <a:rPr lang="en-US" sz="1800" dirty="0"/>
              <a:t>x4, y4</a:t>
            </a:r>
          </a:p>
          <a:p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152872" y="4054671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P3(x3, y3, z3), </a:t>
            </a:r>
          </a:p>
          <a:p>
            <a:r>
              <a:rPr lang="en-US" sz="1800" dirty="0"/>
              <a:t>N3(nx3, ny3, nz3), </a:t>
            </a:r>
          </a:p>
          <a:p>
            <a:r>
              <a:rPr lang="en-US" sz="1800" dirty="0"/>
              <a:t>C3(r3, g3, b3),</a:t>
            </a:r>
          </a:p>
          <a:p>
            <a:r>
              <a:rPr lang="en-US" sz="1800" dirty="0"/>
              <a:t>x3, y3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73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1——</a:t>
            </a:r>
            <a:r>
              <a:rPr lang="zh-CN" altLang="en-US" dirty="0"/>
              <a:t>平面着色法</a:t>
            </a:r>
            <a:r>
              <a:rPr lang="en-US" altLang="zh-CN" dirty="0"/>
              <a:t>(flat shading)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在同一多边形上法向</a:t>
            </a:r>
            <a:r>
              <a:rPr lang="en-US" altLang="zh-CN" b="1" dirty="0"/>
              <a:t>n</a:t>
            </a:r>
            <a:r>
              <a:rPr lang="zh-CN" altLang="en-US" dirty="0"/>
              <a:t>为常向量</a:t>
            </a:r>
            <a:endParaRPr lang="en-US" altLang="zh-CN" dirty="0"/>
          </a:p>
          <a:p>
            <a:r>
              <a:rPr lang="zh-CN" altLang="en-US" dirty="0"/>
              <a:t>假设视点在无穷远，视点方向</a:t>
            </a:r>
            <a:r>
              <a:rPr lang="en-US" altLang="zh-CN" b="1" dirty="0"/>
              <a:t>v</a:t>
            </a:r>
            <a:r>
              <a:rPr lang="zh-CN" altLang="en-US" dirty="0"/>
              <a:t>是常向量</a:t>
            </a:r>
            <a:endParaRPr lang="en-US" altLang="zh-CN" dirty="0"/>
          </a:p>
          <a:p>
            <a:r>
              <a:rPr lang="zh-CN" altLang="en-US" dirty="0"/>
              <a:t>假设光源在无穷远，入射方向</a:t>
            </a:r>
            <a:r>
              <a:rPr lang="en-US" altLang="zh-CN" b="1" dirty="0"/>
              <a:t>l</a:t>
            </a:r>
            <a:r>
              <a:rPr lang="zh-CN" altLang="en-US" dirty="0"/>
              <a:t>也是常向量</a:t>
            </a:r>
            <a:endParaRPr lang="en-US" altLang="zh-CN" dirty="0"/>
          </a:p>
          <a:p>
            <a:r>
              <a:rPr lang="zh-CN" altLang="en-US" dirty="0"/>
              <a:t>从而对于每个多边形，只需要计算其上一</a:t>
            </a:r>
            <a:br>
              <a:rPr lang="zh-CN" altLang="en-US" dirty="0"/>
            </a:br>
            <a:r>
              <a:rPr lang="zh-CN" altLang="en-US" dirty="0"/>
              <a:t>点的颜色， 其它点的颜色与它相同</a:t>
            </a:r>
            <a:br>
              <a:rPr lang="zh-CN" alt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11</a:t>
            </a:fld>
            <a:endParaRPr lang="es-E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354132"/>
            <a:ext cx="41814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9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平面着色法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 ？处的颜色用某一个顶点的颜色代替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12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39" y="1967785"/>
            <a:ext cx="2800350" cy="3238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4361" y="1472485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P1(x1, y1, z1), </a:t>
            </a:r>
          </a:p>
          <a:p>
            <a:r>
              <a:rPr lang="en-US" sz="1800" dirty="0"/>
              <a:t>N1(nx1, ny1, nz1), </a:t>
            </a:r>
          </a:p>
          <a:p>
            <a:r>
              <a:rPr lang="en-US" sz="1800" dirty="0"/>
              <a:t>C1(r1, g1, b1),</a:t>
            </a:r>
          </a:p>
          <a:p>
            <a:r>
              <a:rPr lang="en-US" sz="1800" dirty="0"/>
              <a:t>x1, y1</a:t>
            </a:r>
          </a:p>
          <a:p>
            <a:endParaRPr 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497934" y="3218893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P2(x2, y2, z2), </a:t>
            </a:r>
          </a:p>
          <a:p>
            <a:r>
              <a:rPr lang="en-US" sz="1800" dirty="0"/>
              <a:t>N2(nx2, ny2, nz2), </a:t>
            </a:r>
          </a:p>
          <a:p>
            <a:r>
              <a:rPr lang="en-US" sz="1800" dirty="0"/>
              <a:t>C2(r2, g2, b2),</a:t>
            </a:r>
          </a:p>
          <a:p>
            <a:r>
              <a:rPr lang="en-US" sz="1800" dirty="0"/>
              <a:t>x2, y2</a:t>
            </a:r>
          </a:p>
          <a:p>
            <a:endParaRPr 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589584" y="2031120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P4(x4, y4, z4), </a:t>
            </a:r>
          </a:p>
          <a:p>
            <a:r>
              <a:rPr lang="en-US" sz="1800" dirty="0"/>
              <a:t>N4(nx4, ny4, nz4), </a:t>
            </a:r>
          </a:p>
          <a:p>
            <a:r>
              <a:rPr lang="en-US" sz="1800" dirty="0"/>
              <a:t>C4(r4, g4, b4),</a:t>
            </a:r>
          </a:p>
          <a:p>
            <a:r>
              <a:rPr lang="en-US" sz="1800" dirty="0"/>
              <a:t>x4, y4</a:t>
            </a:r>
          </a:p>
          <a:p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104577" y="3988929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P3(x3, y3, z3), </a:t>
            </a:r>
          </a:p>
          <a:p>
            <a:r>
              <a:rPr lang="en-US" sz="1800" dirty="0"/>
              <a:t>N3(nx3, ny3, nz3), </a:t>
            </a:r>
          </a:p>
          <a:p>
            <a:r>
              <a:rPr lang="en-US" sz="1800" dirty="0"/>
              <a:t>C3(r3, g3, b3),</a:t>
            </a:r>
          </a:p>
          <a:p>
            <a:r>
              <a:rPr lang="en-US" sz="1800" dirty="0"/>
              <a:t>x3, y3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76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平面着色法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中设置平面着色：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en-US" altLang="zh-CN" b="1" dirty="0" err="1"/>
              <a:t>glShadeModel</a:t>
            </a:r>
            <a:r>
              <a:rPr lang="en-US" altLang="zh-CN" b="1" dirty="0"/>
              <a:t>(GL_FLAT);</a:t>
            </a:r>
            <a:endParaRPr lang="en-US" altLang="zh-CN" dirty="0"/>
          </a:p>
          <a:p>
            <a:r>
              <a:rPr lang="zh-CN" altLang="en-US" dirty="0"/>
              <a:t>如何选择多边形的法向或颜色：</a:t>
            </a:r>
            <a:endParaRPr lang="en-US" altLang="zh-CN" dirty="0"/>
          </a:p>
          <a:p>
            <a:pPr lvl="1"/>
            <a:r>
              <a:rPr lang="zh-CN" altLang="en-US" dirty="0"/>
              <a:t>单个多边形</a:t>
            </a:r>
            <a:r>
              <a:rPr lang="en-US" altLang="zh-CN" dirty="0"/>
              <a:t>(GL_POLYGON) 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个顶点</a:t>
            </a:r>
            <a:endParaRPr lang="en-US" altLang="zh-CN" dirty="0"/>
          </a:p>
          <a:p>
            <a:pPr lvl="1"/>
            <a:r>
              <a:rPr lang="zh-CN" altLang="en-US" dirty="0"/>
              <a:t>独立三角形</a:t>
            </a:r>
            <a:r>
              <a:rPr lang="en-US" altLang="zh-CN" dirty="0"/>
              <a:t>(GL_TRIANGLES) </a:t>
            </a:r>
            <a:r>
              <a:rPr lang="zh-CN" altLang="en-US" dirty="0"/>
              <a:t>第</a:t>
            </a:r>
            <a:r>
              <a:rPr lang="en-US" altLang="zh-CN" dirty="0"/>
              <a:t>3i</a:t>
            </a:r>
            <a:r>
              <a:rPr lang="zh-CN" altLang="en-US" dirty="0"/>
              <a:t>个顶点</a:t>
            </a:r>
            <a:endParaRPr lang="en-US" altLang="zh-CN" dirty="0"/>
          </a:p>
          <a:p>
            <a:pPr lvl="1"/>
            <a:r>
              <a:rPr lang="zh-CN" altLang="en-US" dirty="0"/>
              <a:t>独立四边形</a:t>
            </a:r>
            <a:r>
              <a:rPr lang="en-US" altLang="zh-CN" dirty="0"/>
              <a:t>(GL_QUADS) </a:t>
            </a:r>
            <a:r>
              <a:rPr lang="zh-CN" altLang="en-US" dirty="0"/>
              <a:t>第</a:t>
            </a:r>
            <a:r>
              <a:rPr lang="en-US" altLang="zh-CN" dirty="0"/>
              <a:t>4i</a:t>
            </a:r>
            <a:r>
              <a:rPr lang="zh-CN" altLang="en-US" dirty="0"/>
              <a:t>个顶点</a:t>
            </a:r>
            <a:endParaRPr lang="en-US" altLang="zh-CN" dirty="0"/>
          </a:p>
          <a:p>
            <a:pPr lvl="1"/>
            <a:r>
              <a:rPr lang="zh-CN" altLang="en-US" dirty="0"/>
              <a:t>四边形带</a:t>
            </a:r>
            <a:r>
              <a:rPr lang="en-US" altLang="zh-CN" dirty="0"/>
              <a:t>(GL_QUAD_STRIP) </a:t>
            </a:r>
            <a:r>
              <a:rPr lang="zh-CN" altLang="en-US" dirty="0"/>
              <a:t>第</a:t>
            </a:r>
            <a:r>
              <a:rPr lang="en-US" altLang="zh-CN" dirty="0"/>
              <a:t>2i+2</a:t>
            </a:r>
            <a:r>
              <a:rPr lang="zh-CN" altLang="en-US" dirty="0"/>
              <a:t>个顶点</a:t>
            </a:r>
            <a:endParaRPr lang="en-US" altLang="zh-CN" dirty="0"/>
          </a:p>
          <a:p>
            <a:pPr lvl="1"/>
            <a:r>
              <a:rPr lang="zh-CN" altLang="en-US" dirty="0"/>
              <a:t>三角形带或三角形扇 第</a:t>
            </a:r>
            <a:r>
              <a:rPr lang="en-US" altLang="zh-CN" dirty="0"/>
              <a:t>i+2</a:t>
            </a:r>
            <a:r>
              <a:rPr lang="zh-CN" altLang="en-US" dirty="0"/>
              <a:t>个顶点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23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网格中每个多边形的颜色不同</a:t>
            </a:r>
            <a:endParaRPr lang="en-US" altLang="zh-CN" dirty="0"/>
          </a:p>
          <a:p>
            <a:pPr lvl="1"/>
            <a:r>
              <a:rPr lang="zh-CN" altLang="en-US" dirty="0"/>
              <a:t>如果多边形网格表示的是一个光滑曲面， 那么</a:t>
            </a:r>
            <a:br>
              <a:rPr lang="zh-CN" altLang="en-US" dirty="0"/>
            </a:br>
            <a:r>
              <a:rPr lang="zh-CN" altLang="en-US" dirty="0"/>
              <a:t>这种效果显然是不令人满意的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14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352800"/>
            <a:ext cx="3886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4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2——</a:t>
            </a:r>
            <a:r>
              <a:rPr lang="en-US" altLang="zh-CN" dirty="0" err="1"/>
              <a:t>Gouraud</a:t>
            </a:r>
            <a:r>
              <a:rPr lang="zh-CN" altLang="en-US" dirty="0"/>
              <a:t>着色法</a:t>
            </a:r>
            <a:r>
              <a:rPr lang="en-US" altLang="zh-CN" dirty="0"/>
              <a:t>(</a:t>
            </a:r>
            <a:r>
              <a:rPr lang="en-US" altLang="zh-CN" dirty="0" err="1"/>
              <a:t>Gouraud</a:t>
            </a:r>
            <a:r>
              <a:rPr lang="en-US" altLang="zh-CN" dirty="0"/>
              <a:t> shading)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15</a:t>
            </a:fld>
            <a:endParaRPr lang="es-E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90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ＭＳ Ｐゴシック" charset="-128"/>
              </a:defRPr>
            </a:lvl1pPr>
            <a:lvl2pPr marL="571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har char="­"/>
              <a:defRPr sz="26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2pPr>
            <a:lvl3pPr marL="9525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 baseline="0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zh-CN" altLang="en-US" kern="0" dirty="0"/>
              <a:t> ？处的颜色用顶点颜色的线性插值设置</a:t>
            </a:r>
            <a:endParaRPr lang="en-US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39" y="1967785"/>
            <a:ext cx="2800350" cy="3238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4361" y="1472485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P1(x1, y1, z1), </a:t>
            </a:r>
          </a:p>
          <a:p>
            <a:r>
              <a:rPr lang="en-US" sz="1800" dirty="0"/>
              <a:t>N1(nx1, ny1, nz1), </a:t>
            </a:r>
          </a:p>
          <a:p>
            <a:r>
              <a:rPr lang="en-US" sz="1800" dirty="0"/>
              <a:t>C1(r1, g1, b1),</a:t>
            </a:r>
          </a:p>
          <a:p>
            <a:r>
              <a:rPr lang="en-US" sz="1800" dirty="0"/>
              <a:t>x1, y1</a:t>
            </a:r>
          </a:p>
          <a:p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1497934" y="3218893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P2(x2, y2, z2), </a:t>
            </a:r>
          </a:p>
          <a:p>
            <a:r>
              <a:rPr lang="en-US" sz="1800" dirty="0"/>
              <a:t>N2(nx2, ny2, nz2), </a:t>
            </a:r>
          </a:p>
          <a:p>
            <a:r>
              <a:rPr lang="en-US" sz="1800" dirty="0"/>
              <a:t>C2(r2, g2, b2),</a:t>
            </a:r>
          </a:p>
          <a:p>
            <a:r>
              <a:rPr lang="en-US" sz="1800" dirty="0"/>
              <a:t>x2, y2</a:t>
            </a:r>
          </a:p>
          <a:p>
            <a:endParaRPr 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589584" y="2031120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P4(x4, y4, z4), </a:t>
            </a:r>
          </a:p>
          <a:p>
            <a:r>
              <a:rPr lang="en-US" sz="1800" dirty="0"/>
              <a:t>N4(nx4, ny4, nz4), </a:t>
            </a:r>
          </a:p>
          <a:p>
            <a:r>
              <a:rPr lang="en-US" sz="1800" dirty="0"/>
              <a:t>C4(r4, g4, b4),</a:t>
            </a:r>
          </a:p>
          <a:p>
            <a:r>
              <a:rPr lang="en-US" sz="1800" dirty="0"/>
              <a:t>x4, y4</a:t>
            </a:r>
          </a:p>
          <a:p>
            <a:endParaRPr 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104577" y="3988929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P3(x3, y3, z3), </a:t>
            </a:r>
          </a:p>
          <a:p>
            <a:r>
              <a:rPr lang="en-US" sz="1800" dirty="0"/>
              <a:t>N3(nx3, ny3, nz3), </a:t>
            </a:r>
          </a:p>
          <a:p>
            <a:r>
              <a:rPr lang="en-US" sz="1800" dirty="0"/>
              <a:t>C3(r3, g3, b3),</a:t>
            </a:r>
          </a:p>
          <a:p>
            <a:r>
              <a:rPr lang="en-US" sz="1800" dirty="0"/>
              <a:t>x3, y3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026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zh-CN" altLang="en-US" dirty="0"/>
              <a:t>算法 （对颜色进行双线性插值）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水平扫描线自上而下扫描</a:t>
            </a:r>
            <a:endParaRPr lang="en-US" altLang="zh-CN" dirty="0"/>
          </a:p>
          <a:p>
            <a:pPr lvl="1"/>
            <a:r>
              <a:rPr lang="zh-CN" altLang="en-US" dirty="0"/>
              <a:t>对每条扫描线</a:t>
            </a:r>
            <a:endParaRPr lang="en-US" altLang="zh-CN" dirty="0"/>
          </a:p>
          <a:p>
            <a:pPr lvl="2"/>
            <a:r>
              <a:rPr lang="zh-CN" altLang="en-US" dirty="0"/>
              <a:t>计算其与多边形的左右交点</a:t>
            </a:r>
            <a:endParaRPr lang="en-US" altLang="zh-CN" dirty="0"/>
          </a:p>
          <a:p>
            <a:pPr lvl="2"/>
            <a:r>
              <a:rPr lang="zh-CN" altLang="en-US" dirty="0"/>
              <a:t>分别计算左右交点的颜色</a:t>
            </a:r>
            <a:endParaRPr lang="en-US" altLang="zh-CN" dirty="0"/>
          </a:p>
          <a:p>
            <a:pPr lvl="3"/>
            <a:r>
              <a:rPr lang="zh-CN" altLang="en-US" b="0" dirty="0">
                <a:ea typeface="楷体" panose="02010609060101010101" pitchFamily="49" charset="-122"/>
              </a:rPr>
              <a:t>对扫描线上的每一点，计算其颜色</a:t>
            </a:r>
            <a:endParaRPr lang="en-US" b="0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16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38765"/>
            <a:ext cx="4889623" cy="319347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3555642" y="5079196"/>
            <a:ext cx="108253" cy="10825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016321" y="5092075"/>
            <a:ext cx="108253" cy="108253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841178" y="5079196"/>
            <a:ext cx="108253" cy="10825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2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zh-CN" altLang="en-US" dirty="0"/>
              <a:t>效果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同一个多边形上的颜色有渐变</a:t>
            </a:r>
            <a:endParaRPr lang="en-US" b="0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17</a:t>
            </a:fld>
            <a:endParaRPr lang="es-E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1" y="2127361"/>
            <a:ext cx="7174048" cy="454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18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8" y="1747837"/>
            <a:ext cx="73437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Gouraud</a:t>
            </a:r>
            <a:r>
              <a:rPr lang="zh-CN" altLang="en-US" dirty="0"/>
              <a:t>着色的问题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高光丢失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点应有高光，</a:t>
            </a:r>
            <a:r>
              <a:rPr lang="en-US" altLang="zh-CN" dirty="0" err="1"/>
              <a:t>a,b</a:t>
            </a:r>
            <a:r>
              <a:rPr lang="zh-CN" altLang="en-US" dirty="0"/>
              <a:t>点没有高光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a,b</a:t>
            </a:r>
            <a:r>
              <a:rPr lang="zh-CN" altLang="en-US" dirty="0"/>
              <a:t>点插值出</a:t>
            </a:r>
            <a:r>
              <a:rPr lang="en-US" altLang="zh-CN" dirty="0"/>
              <a:t>c</a:t>
            </a:r>
            <a:r>
              <a:rPr lang="zh-CN" altLang="en-US" dirty="0"/>
              <a:t>，丢失高光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19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69859"/>
            <a:ext cx="4067175" cy="3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0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066800"/>
          </a:xfrm>
        </p:spPr>
        <p:txBody>
          <a:bodyPr/>
          <a:lstStyle/>
          <a:p>
            <a:r>
              <a:rPr lang="zh-CN" altLang="en-US" dirty="0"/>
              <a:t>第六章 明暗着色</a:t>
            </a:r>
            <a:r>
              <a:rPr lang="en-US" altLang="zh-CN" dirty="0"/>
              <a:t>(Shading)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900" dirty="0">
                <a:solidFill>
                  <a:schemeClr val="accent2"/>
                </a:solidFill>
              </a:rPr>
              <a:t>本章主要介绍光源作用在物体上呈现出不同明暗效果的物理过程。</a:t>
            </a:r>
            <a:endParaRPr lang="en-US" altLang="zh-CN" sz="2900" dirty="0">
              <a:solidFill>
                <a:schemeClr val="accent2"/>
              </a:solidFill>
            </a:endParaRPr>
          </a:p>
          <a:p>
            <a:r>
              <a:rPr lang="zh-CN" altLang="en-US" sz="2400" dirty="0">
                <a:solidFill>
                  <a:schemeClr val="bg2"/>
                </a:solidFill>
              </a:rPr>
              <a:t>基本概念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/>
            <a:r>
              <a:rPr lang="zh-CN" altLang="en-US" sz="1800" dirty="0">
                <a:solidFill>
                  <a:schemeClr val="bg2"/>
                </a:solidFill>
              </a:rPr>
              <a:t>增强真实感的几种方式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lvl="1"/>
            <a:r>
              <a:rPr lang="zh-CN" altLang="en-US" sz="1800" dirty="0">
                <a:solidFill>
                  <a:schemeClr val="bg2"/>
                </a:solidFill>
              </a:rPr>
              <a:t>为什么需要明暗着色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lvl="1"/>
            <a:r>
              <a:rPr lang="zh-CN" altLang="en-US" sz="1800" dirty="0">
                <a:solidFill>
                  <a:schemeClr val="bg2"/>
                </a:solidFill>
              </a:rPr>
              <a:t>光源的类型、材料的类型</a:t>
            </a:r>
            <a:endParaRPr lang="en-US" altLang="zh-CN" sz="1800" dirty="0">
              <a:solidFill>
                <a:schemeClr val="bg2"/>
              </a:solidFill>
            </a:endParaRPr>
          </a:p>
          <a:p>
            <a:r>
              <a:rPr lang="en-US" altLang="zh-CN" sz="2400" dirty="0" err="1">
                <a:solidFill>
                  <a:schemeClr val="bg2"/>
                </a:solidFill>
              </a:rPr>
              <a:t>Phong</a:t>
            </a:r>
            <a:r>
              <a:rPr lang="zh-CN" altLang="en-US" sz="2400" dirty="0">
                <a:solidFill>
                  <a:schemeClr val="bg2"/>
                </a:solidFill>
              </a:rPr>
              <a:t>光照明模型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/>
            <a:r>
              <a:rPr lang="zh-CN" altLang="en-US" sz="1800" dirty="0">
                <a:solidFill>
                  <a:schemeClr val="bg2"/>
                </a:solidFill>
              </a:rPr>
              <a:t>给定光源与材质、视点，如何计算光照效果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lvl="1"/>
            <a:r>
              <a:rPr lang="en-US" altLang="zh-CN" sz="1800" dirty="0" err="1">
                <a:solidFill>
                  <a:schemeClr val="bg2"/>
                </a:solidFill>
              </a:rPr>
              <a:t>Phong</a:t>
            </a:r>
            <a:r>
              <a:rPr lang="zh-CN" altLang="en-US" sz="1800" dirty="0">
                <a:solidFill>
                  <a:schemeClr val="bg2"/>
                </a:solidFill>
              </a:rPr>
              <a:t>模型的改进版本</a:t>
            </a:r>
            <a:r>
              <a:rPr lang="en-US" altLang="zh-CN" sz="1800" dirty="0">
                <a:solidFill>
                  <a:schemeClr val="bg2"/>
                </a:solidFill>
              </a:rPr>
              <a:t>——</a:t>
            </a:r>
            <a:r>
              <a:rPr lang="en-US" altLang="zh-CN" sz="1800" dirty="0" err="1">
                <a:solidFill>
                  <a:schemeClr val="bg2"/>
                </a:solidFill>
              </a:rPr>
              <a:t>Blinn</a:t>
            </a:r>
            <a:r>
              <a:rPr lang="zh-CN" altLang="en-US" sz="1800" dirty="0">
                <a:solidFill>
                  <a:schemeClr val="bg2"/>
                </a:solidFill>
              </a:rPr>
              <a:t>模型</a:t>
            </a:r>
            <a:endParaRPr lang="en-US" altLang="zh-CN" sz="1800" dirty="0">
              <a:solidFill>
                <a:schemeClr val="bg2"/>
              </a:solidFill>
            </a:endParaRPr>
          </a:p>
          <a:p>
            <a:r>
              <a:rPr lang="zh-CN" altLang="en-US" sz="2900" dirty="0">
                <a:solidFill>
                  <a:schemeClr val="accent2"/>
                </a:solidFill>
              </a:rPr>
              <a:t>多边形明暗处理</a:t>
            </a:r>
            <a:endParaRPr lang="en-US" altLang="zh-CN" sz="2900" dirty="0">
              <a:solidFill>
                <a:schemeClr val="accent2"/>
              </a:solidFill>
            </a:endParaRPr>
          </a:p>
          <a:p>
            <a:r>
              <a:rPr lang="en-US" altLang="zh-CN" sz="2900" dirty="0">
                <a:solidFill>
                  <a:schemeClr val="accent2"/>
                </a:solidFill>
              </a:rPr>
              <a:t>OpenGL</a:t>
            </a:r>
            <a:r>
              <a:rPr lang="zh-CN" altLang="en-US" sz="2900" dirty="0">
                <a:solidFill>
                  <a:schemeClr val="accent2"/>
                </a:solidFill>
              </a:rPr>
              <a:t>明暗处理</a:t>
            </a:r>
            <a:endParaRPr lang="en-US" altLang="zh-CN" sz="2900" dirty="0">
              <a:solidFill>
                <a:schemeClr val="accent2"/>
              </a:solidFill>
            </a:endParaRPr>
          </a:p>
          <a:p>
            <a:endParaRPr lang="en-US" altLang="zh-CN" sz="2900" dirty="0">
              <a:solidFill>
                <a:schemeClr val="bg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46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3 </a:t>
            </a:r>
            <a:r>
              <a:rPr lang="en-US" altLang="zh-CN" dirty="0" err="1"/>
              <a:t>Phong</a:t>
            </a:r>
            <a:r>
              <a:rPr lang="zh-CN" altLang="en-US" dirty="0"/>
              <a:t>着色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不直接对颜色插值，而是对法向插值，再用插值的法向计算光照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20</a:t>
            </a:fld>
            <a:endParaRPr lang="es-E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" y="3128963"/>
            <a:ext cx="6981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4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625132"/>
            <a:ext cx="3762375" cy="31566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086600" cy="1066800"/>
          </a:xfrm>
        </p:spPr>
        <p:txBody>
          <a:bodyPr/>
          <a:lstStyle/>
          <a:p>
            <a:r>
              <a:rPr lang="zh-CN" altLang="en-US" dirty="0"/>
              <a:t>算法 （对法向进行双线性插值）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水平扫描线自上而下扫描</a:t>
            </a:r>
            <a:endParaRPr lang="en-US" altLang="zh-CN" dirty="0"/>
          </a:p>
          <a:p>
            <a:pPr lvl="1"/>
            <a:r>
              <a:rPr lang="zh-CN" altLang="en-US" dirty="0"/>
              <a:t>对每条扫描线</a:t>
            </a:r>
            <a:endParaRPr lang="en-US" altLang="zh-CN" dirty="0"/>
          </a:p>
          <a:p>
            <a:pPr lvl="2"/>
            <a:r>
              <a:rPr lang="zh-CN" altLang="en-US" dirty="0"/>
              <a:t>计算其与多边形的左右交点</a:t>
            </a:r>
            <a:endParaRPr lang="en-US" altLang="zh-CN" dirty="0"/>
          </a:p>
          <a:p>
            <a:pPr lvl="2"/>
            <a:r>
              <a:rPr lang="zh-CN" altLang="en-US" dirty="0"/>
              <a:t>分别计算左右交点的法向</a:t>
            </a:r>
            <a:endParaRPr lang="en-US" altLang="zh-CN" dirty="0"/>
          </a:p>
          <a:p>
            <a:pPr lvl="2"/>
            <a:r>
              <a:rPr lang="zh-CN" altLang="en-US" b="0" dirty="0">
                <a:ea typeface="楷体" panose="02010609060101010101" pitchFamily="49" charset="-122"/>
              </a:rPr>
              <a:t>对扫描线上的每一点，计算其法向，再用光照明模型计算该点的颜色</a:t>
            </a:r>
            <a:endParaRPr lang="en-US" b="0" dirty="0"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21</a:t>
            </a:fld>
            <a:endParaRPr lang="es-ES"/>
          </a:p>
        </p:txBody>
      </p:sp>
      <p:sp>
        <p:nvSpPr>
          <p:cNvPr id="6" name="椭圆 5"/>
          <p:cNvSpPr/>
          <p:nvPr/>
        </p:nvSpPr>
        <p:spPr bwMode="auto">
          <a:xfrm>
            <a:off x="4670273" y="5350356"/>
            <a:ext cx="108253" cy="108253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106062" y="5344650"/>
            <a:ext cx="108253" cy="108253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471829" y="5358014"/>
            <a:ext cx="108253" cy="10825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2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22</a:t>
            </a:fld>
            <a:endParaRPr lang="es-E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33600"/>
            <a:ext cx="7772400" cy="364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59" y="1153744"/>
            <a:ext cx="7016416" cy="570318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69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24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3" y="1275008"/>
            <a:ext cx="74961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25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1107"/>
            <a:ext cx="68008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5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得到的图形比应用</a:t>
            </a:r>
            <a:r>
              <a:rPr lang="en-US" altLang="zh-CN" dirty="0" err="1"/>
              <a:t>Gouraud</a:t>
            </a:r>
            <a:r>
              <a:rPr lang="zh-CN" altLang="en-US" dirty="0"/>
              <a:t>方法的结果更光</a:t>
            </a:r>
            <a:br>
              <a:rPr lang="zh-CN" altLang="en-US" dirty="0"/>
            </a:br>
            <a:r>
              <a:rPr lang="zh-CN" altLang="en-US" dirty="0"/>
              <a:t>滑</a:t>
            </a:r>
            <a:endParaRPr lang="en-US" altLang="zh-CN" dirty="0"/>
          </a:p>
          <a:p>
            <a:r>
              <a:rPr lang="zh-CN" altLang="en-US" dirty="0"/>
              <a:t>但是由于法向的计算还是很复杂，一般无</a:t>
            </a:r>
            <a:br>
              <a:rPr lang="zh-CN" altLang="en-US" dirty="0"/>
            </a:br>
            <a:r>
              <a:rPr lang="zh-CN" altLang="en-US" dirty="0"/>
              <a:t>法得到实时图形</a:t>
            </a:r>
            <a:endParaRPr lang="en-US" altLang="zh-CN" dirty="0"/>
          </a:p>
          <a:p>
            <a:pPr lvl="1"/>
            <a:r>
              <a:rPr lang="zh-CN" altLang="en-US" dirty="0"/>
              <a:t>所花费时间通常是</a:t>
            </a:r>
            <a:r>
              <a:rPr lang="en-US" altLang="zh-CN" dirty="0" err="1"/>
              <a:t>Gouraud</a:t>
            </a:r>
            <a:r>
              <a:rPr lang="zh-CN" altLang="en-US" dirty="0"/>
              <a:t>方法的</a:t>
            </a:r>
            <a:r>
              <a:rPr lang="en-US" altLang="zh-CN" dirty="0"/>
              <a:t>6</a:t>
            </a:r>
            <a:r>
              <a:rPr lang="zh-CN" altLang="en-US" dirty="0"/>
              <a:t>到</a:t>
            </a:r>
            <a:r>
              <a:rPr lang="en-US" altLang="zh-CN" dirty="0"/>
              <a:t>8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实现的是</a:t>
            </a:r>
            <a:r>
              <a:rPr lang="en-US" altLang="zh-CN" dirty="0" err="1"/>
              <a:t>Gouraud</a:t>
            </a:r>
            <a:r>
              <a:rPr lang="zh-CN" altLang="en-US" dirty="0"/>
              <a:t>方法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00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如果用多边形网格逼近大曲率曲面， </a:t>
            </a:r>
            <a:r>
              <a:rPr lang="en-US" altLang="zh-CN" dirty="0" err="1"/>
              <a:t>Phong</a:t>
            </a:r>
            <a:r>
              <a:rPr lang="zh-CN" altLang="en-US" dirty="0"/>
              <a:t>方法的结果可能看起来光滑一些，而</a:t>
            </a:r>
            <a:br>
              <a:rPr lang="zh-CN" altLang="en-US" dirty="0"/>
            </a:br>
            <a:r>
              <a:rPr lang="en-US" altLang="zh-CN" dirty="0" err="1"/>
              <a:t>Gouraud</a:t>
            </a:r>
            <a:r>
              <a:rPr lang="zh-CN" altLang="en-US" dirty="0"/>
              <a:t>方法就会使边有些明显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Phong</a:t>
            </a:r>
            <a:r>
              <a:rPr lang="zh-CN" altLang="en-US" dirty="0"/>
              <a:t>方法比</a:t>
            </a:r>
            <a:r>
              <a:rPr lang="en-US" altLang="zh-CN" dirty="0" err="1"/>
              <a:t>Gouraud</a:t>
            </a:r>
            <a:r>
              <a:rPr lang="zh-CN" altLang="en-US" dirty="0"/>
              <a:t>方法的复杂度高</a:t>
            </a:r>
            <a:endParaRPr lang="en-US" altLang="zh-CN" dirty="0"/>
          </a:p>
          <a:p>
            <a:pPr lvl="1"/>
            <a:r>
              <a:rPr lang="zh-CN" altLang="en-US" dirty="0"/>
              <a:t>可以用片段处理器实现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04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28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133600"/>
            <a:ext cx="8039100" cy="3124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04800" y="4953000"/>
            <a:ext cx="86868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15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第四部分 </a:t>
            </a:r>
            <a:r>
              <a:rPr lang="en-US" altLang="zh-CN" dirty="0"/>
              <a:t>OpenGL</a:t>
            </a:r>
            <a:r>
              <a:rPr lang="zh-CN" altLang="en-US" dirty="0"/>
              <a:t>明暗处理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zh-CN" altLang="en-US" dirty="0"/>
              <a:t>如何模拟光照</a:t>
            </a:r>
            <a:endParaRPr lang="en-US" altLang="zh-CN" dirty="0"/>
          </a:p>
          <a:p>
            <a:pPr lvl="1"/>
            <a:r>
              <a:rPr lang="zh-CN" altLang="en-US" dirty="0"/>
              <a:t>改进的</a:t>
            </a:r>
            <a:r>
              <a:rPr lang="en-US" altLang="zh-CN" dirty="0" err="1"/>
              <a:t>Phong</a:t>
            </a:r>
            <a:r>
              <a:rPr lang="zh-CN" altLang="en-US" dirty="0"/>
              <a:t>光照模型</a:t>
            </a:r>
            <a:endParaRPr lang="en-US" altLang="zh-CN" dirty="0"/>
          </a:p>
          <a:p>
            <a:pPr lvl="2"/>
            <a:r>
              <a:rPr lang="zh-CN" altLang="en-US" dirty="0"/>
              <a:t>对每个顶点计算颜色</a:t>
            </a:r>
            <a:endParaRPr lang="en-US" altLang="zh-CN" dirty="0"/>
          </a:p>
          <a:p>
            <a:pPr lvl="1"/>
            <a:r>
              <a:rPr lang="zh-CN" altLang="en-US" dirty="0"/>
              <a:t>影响光照的因素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表面材料属性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光源属性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光照模型属性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9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第三部分 多边形明暗处理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什么是多边形明暗处理</a:t>
            </a:r>
            <a:endParaRPr lang="en-US" altLang="zh-CN" dirty="0"/>
          </a:p>
          <a:p>
            <a:pPr lvl="1"/>
            <a:r>
              <a:rPr lang="zh-CN" altLang="en-US" dirty="0"/>
              <a:t>多边形的明暗处理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平面着色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en-US" dirty="0" err="1"/>
              <a:t>Gouraud</a:t>
            </a:r>
            <a:r>
              <a:rPr lang="zh-CN" altLang="en-US" dirty="0"/>
              <a:t>着色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en-US" dirty="0" err="1"/>
              <a:t>Phong</a:t>
            </a:r>
            <a:r>
              <a:rPr lang="zh-CN" altLang="en-US" dirty="0"/>
              <a:t>着色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41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OpenGL</a:t>
            </a:r>
            <a:r>
              <a:rPr lang="zh-CN" altLang="en-US" dirty="0"/>
              <a:t>中应用明</a:t>
            </a:r>
            <a:br>
              <a:rPr lang="zh-CN" altLang="en-US" dirty="0"/>
            </a:br>
            <a:r>
              <a:rPr lang="zh-CN" altLang="en-US" dirty="0"/>
              <a:t>暗处理的步骤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指定法向量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启用明暗处理功能，并选择模式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指定光源</a:t>
            </a:r>
            <a:br>
              <a:rPr lang="zh-CN" altLang="en-US" dirty="0"/>
            </a:br>
            <a:r>
              <a:rPr lang="en-US" altLang="zh-CN" dirty="0"/>
              <a:t>4. </a:t>
            </a:r>
            <a:r>
              <a:rPr lang="zh-CN" altLang="en-US" dirty="0"/>
              <a:t>指定材料属性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56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法向量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OpenGL</a:t>
            </a:r>
            <a:r>
              <a:rPr lang="zh-CN" altLang="en-US" dirty="0"/>
              <a:t>中法向量是状态的一部分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b="1" dirty="0" err="1"/>
              <a:t>glNormal</a:t>
            </a:r>
            <a:r>
              <a:rPr lang="en-US" b="1" dirty="0"/>
              <a:t>*()</a:t>
            </a:r>
            <a:r>
              <a:rPr lang="zh-CN" altLang="en-US" dirty="0"/>
              <a:t>设置， 例</a:t>
            </a:r>
            <a:endParaRPr lang="en-US" altLang="zh-CN" dirty="0"/>
          </a:p>
          <a:p>
            <a:pPr lvl="1"/>
            <a:r>
              <a:rPr lang="en-US" b="1" dirty="0"/>
              <a:t>glNormal3d(</a:t>
            </a:r>
            <a:r>
              <a:rPr lang="en-US" b="1" dirty="0" err="1"/>
              <a:t>x,y,z</a:t>
            </a:r>
            <a:r>
              <a:rPr lang="en-US" b="1" dirty="0"/>
              <a:t>);</a:t>
            </a:r>
            <a:endParaRPr lang="en-US" dirty="0"/>
          </a:p>
          <a:p>
            <a:pPr lvl="1"/>
            <a:r>
              <a:rPr lang="en-US" b="1" dirty="0"/>
              <a:t>glNormal3dv(p);</a:t>
            </a:r>
            <a:endParaRPr lang="en-US" dirty="0"/>
          </a:p>
          <a:p>
            <a:r>
              <a:rPr lang="zh-CN" altLang="en-US" dirty="0"/>
              <a:t>通常需要法向量为单位向量，这样余弦计算就非常直接</a:t>
            </a:r>
            <a:endParaRPr lang="en-US" altLang="zh-CN" dirty="0"/>
          </a:p>
          <a:p>
            <a:pPr lvl="1"/>
            <a:r>
              <a:rPr lang="zh-CN" altLang="en-US" dirty="0"/>
              <a:t>变换会影响其长度，注意放缩并不保持其长度</a:t>
            </a:r>
            <a:endParaRPr lang="en-US" altLang="zh-CN" dirty="0"/>
          </a:p>
          <a:p>
            <a:pPr lvl="1"/>
            <a:r>
              <a:rPr lang="en-US" b="1" dirty="0" err="1"/>
              <a:t>glEnable</a:t>
            </a:r>
            <a:r>
              <a:rPr lang="en-US" b="1" dirty="0"/>
              <a:t>(GL_NORMALIZE)</a:t>
            </a:r>
            <a:r>
              <a:rPr lang="zh-CN" altLang="en-US" dirty="0"/>
              <a:t>或</a:t>
            </a:r>
            <a:r>
              <a:rPr lang="en-US" b="1" dirty="0" err="1"/>
              <a:t>glEnable</a:t>
            </a:r>
            <a:r>
              <a:rPr lang="en-US" b="1" dirty="0"/>
              <a:t>(GL_RESCALE_NORMAL)</a:t>
            </a:r>
            <a:r>
              <a:rPr lang="zh-CN" altLang="en-US" dirty="0"/>
              <a:t>可以使</a:t>
            </a:r>
            <a:r>
              <a:rPr lang="en-US" dirty="0"/>
              <a:t>OpenGL</a:t>
            </a:r>
            <a:r>
              <a:rPr lang="zh-CN" altLang="en-US" dirty="0"/>
              <a:t>自动进行单位化， 当然以损失效率为代价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288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三角形法向量计算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</a:t>
            </a:r>
            <a:r>
              <a:rPr lang="en-US" b="1" dirty="0"/>
              <a:t>n </a:t>
            </a:r>
            <a:r>
              <a:rPr lang="en-US" dirty="0"/>
              <a:t>·(</a:t>
            </a:r>
            <a:r>
              <a:rPr lang="en-US" b="1" dirty="0"/>
              <a:t>p </a:t>
            </a:r>
            <a:r>
              <a:rPr lang="en-US" dirty="0"/>
              <a:t>- </a:t>
            </a:r>
            <a:r>
              <a:rPr lang="en-US" b="1" dirty="0"/>
              <a:t>p</a:t>
            </a:r>
            <a:r>
              <a:rPr lang="en-US" dirty="0"/>
              <a:t>0) = 0</a:t>
            </a:r>
            <a:br>
              <a:rPr lang="en-US" dirty="0"/>
            </a:br>
            <a:r>
              <a:rPr lang="en-US" dirty="0"/>
              <a:t>• </a:t>
            </a:r>
            <a:r>
              <a:rPr lang="zh-CN" altLang="en-US" dirty="0"/>
              <a:t>法向： </a:t>
            </a:r>
            <a:r>
              <a:rPr lang="en-US" b="1" dirty="0"/>
              <a:t>n </a:t>
            </a:r>
            <a:r>
              <a:rPr lang="en-US" dirty="0"/>
              <a:t>= (</a:t>
            </a:r>
            <a:r>
              <a:rPr lang="en-US" b="1" dirty="0"/>
              <a:t>p</a:t>
            </a:r>
            <a:r>
              <a:rPr lang="en-US" dirty="0"/>
              <a:t>1 - </a:t>
            </a:r>
            <a:r>
              <a:rPr lang="en-US" b="1" dirty="0"/>
              <a:t>p</a:t>
            </a:r>
            <a:r>
              <a:rPr lang="en-US" dirty="0"/>
              <a:t>0) ×(</a:t>
            </a:r>
            <a:r>
              <a:rPr lang="en-US" b="1" dirty="0"/>
              <a:t>p</a:t>
            </a:r>
            <a:r>
              <a:rPr lang="en-US" dirty="0"/>
              <a:t>2 - </a:t>
            </a:r>
            <a:r>
              <a:rPr lang="en-US" b="1" dirty="0"/>
              <a:t>p</a:t>
            </a:r>
            <a:r>
              <a:rPr lang="en-US" dirty="0"/>
              <a:t>0)</a:t>
            </a:r>
            <a:br>
              <a:rPr lang="en-US" dirty="0"/>
            </a:br>
            <a:r>
              <a:rPr lang="en-US" dirty="0"/>
              <a:t>• </a:t>
            </a:r>
            <a:r>
              <a:rPr lang="zh-CN" altLang="en-US" dirty="0"/>
              <a:t>归一化 </a:t>
            </a:r>
            <a:r>
              <a:rPr lang="en-US" b="1" dirty="0"/>
              <a:t>n </a:t>
            </a:r>
            <a:r>
              <a:rPr lang="en-US" dirty="0"/>
              <a:t>← </a:t>
            </a:r>
            <a:r>
              <a:rPr lang="en-US" b="1" dirty="0"/>
              <a:t>n </a:t>
            </a:r>
            <a:r>
              <a:rPr lang="en-US" dirty="0"/>
              <a:t>/ |</a:t>
            </a:r>
            <a:r>
              <a:rPr lang="en-US" b="1" dirty="0"/>
              <a:t>n</a:t>
            </a:r>
            <a:r>
              <a:rPr lang="en-US" dirty="0"/>
              <a:t>|</a:t>
            </a:r>
            <a:br>
              <a:rPr lang="en-US" dirty="0"/>
            </a:br>
            <a:r>
              <a:rPr lang="en-US" dirty="0"/>
              <a:t>– </a:t>
            </a:r>
            <a:r>
              <a:rPr lang="zh-CN" altLang="en-US" dirty="0"/>
              <a:t>右手法则决定向外方向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32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610780"/>
            <a:ext cx="29527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66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明暗处理的计算由下述命令启用</a:t>
            </a:r>
            <a:br>
              <a:rPr lang="zh-CN" altLang="en-US" dirty="0"/>
            </a:br>
            <a:r>
              <a:rPr lang="en-US" b="1" dirty="0" err="1"/>
              <a:t>glEnable</a:t>
            </a:r>
            <a:r>
              <a:rPr lang="en-US" b="1" dirty="0"/>
              <a:t>(GL_LIGHTING)</a:t>
            </a:r>
            <a:endParaRPr lang="en-US" dirty="0"/>
          </a:p>
          <a:p>
            <a:pPr lvl="1"/>
            <a:r>
              <a:rPr lang="zh-CN" altLang="en-US" dirty="0"/>
              <a:t>如果光照被激活， </a:t>
            </a:r>
            <a:r>
              <a:rPr lang="en-US" dirty="0" err="1"/>
              <a:t>glColor</a:t>
            </a:r>
            <a:r>
              <a:rPr lang="en-US" dirty="0"/>
              <a:t>()</a:t>
            </a:r>
            <a:r>
              <a:rPr lang="zh-CN" altLang="en-US" dirty="0"/>
              <a:t>命令将被忽略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必须单独激活每个光源</a:t>
            </a:r>
            <a:endParaRPr lang="en-US" altLang="zh-CN" dirty="0"/>
          </a:p>
          <a:p>
            <a:pPr lvl="1"/>
            <a:r>
              <a:rPr lang="en-US" b="1" dirty="0" err="1"/>
              <a:t>glEnable</a:t>
            </a:r>
            <a:r>
              <a:rPr lang="en-US" b="1" dirty="0"/>
              <a:t>(</a:t>
            </a:r>
            <a:r>
              <a:rPr lang="en-US" b="1" dirty="0" err="1"/>
              <a:t>GL_LIGHTi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0, 1, …7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20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选择光照模型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的光照模型参数包括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  <a:endParaRPr lang="en-US" altLang="zh-CN" dirty="0"/>
          </a:p>
          <a:p>
            <a:pPr lvl="1"/>
            <a:r>
              <a:rPr lang="zh-CN" altLang="en-US" dirty="0"/>
              <a:t>全局环境光强度</a:t>
            </a:r>
            <a:endParaRPr lang="en-US" altLang="zh-CN" dirty="0"/>
          </a:p>
          <a:p>
            <a:pPr lvl="1"/>
            <a:r>
              <a:rPr lang="zh-CN" altLang="en-US" dirty="0"/>
              <a:t>观察点位于场景中还是无限远处</a:t>
            </a:r>
            <a:endParaRPr lang="en-US" altLang="zh-CN" dirty="0"/>
          </a:p>
          <a:p>
            <a:pPr lvl="1"/>
            <a:r>
              <a:rPr lang="zh-CN" altLang="en-US" dirty="0"/>
              <a:t>物体的正反面是否执行不同的光照计算</a:t>
            </a:r>
            <a:endParaRPr lang="en-US" altLang="zh-CN" dirty="0"/>
          </a:p>
          <a:p>
            <a:pPr lvl="1"/>
            <a:r>
              <a:rPr lang="zh-CN" altLang="en-US" dirty="0"/>
              <a:t>镜面光颜色是否从环境光和漫反射颜色中分离出来，并在纹理操作后再应用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287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glLightModel</a:t>
            </a:r>
            <a:r>
              <a:rPr lang="en-US" altLang="zh-CN" dirty="0"/>
              <a:t>*()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void </a:t>
            </a:r>
            <a:r>
              <a:rPr lang="en-US" sz="2400" b="1" i="1" dirty="0" err="1"/>
              <a:t>glLightModel</a:t>
            </a:r>
            <a:r>
              <a:rPr lang="en-US" sz="2400" b="1" i="1" dirty="0"/>
              <a:t>{if}(</a:t>
            </a:r>
            <a:r>
              <a:rPr lang="en-US" sz="2400" b="1" i="1" dirty="0" err="1"/>
              <a:t>GLenum</a:t>
            </a:r>
            <a:r>
              <a:rPr lang="en-US" sz="2400" b="1" i="1" dirty="0"/>
              <a:t> </a:t>
            </a:r>
            <a:r>
              <a:rPr lang="en-US" sz="2400" b="1" i="1" dirty="0" err="1"/>
              <a:t>pname</a:t>
            </a:r>
            <a:r>
              <a:rPr lang="en-US" sz="2400" b="1" i="1" dirty="0"/>
              <a:t>, TYPE </a:t>
            </a:r>
            <a:r>
              <a:rPr lang="en-US" sz="2400" b="1" i="1" dirty="0" err="1"/>
              <a:t>param</a:t>
            </a:r>
            <a:r>
              <a:rPr lang="en-US" sz="2400" b="1" i="1" dirty="0"/>
              <a:t>);</a:t>
            </a:r>
            <a:br>
              <a:rPr lang="en-US" sz="2400" b="1" dirty="0"/>
            </a:br>
            <a:r>
              <a:rPr lang="en-US" sz="2400" b="1" i="1" dirty="0"/>
              <a:t>void </a:t>
            </a:r>
            <a:r>
              <a:rPr lang="en-US" sz="2400" b="1" i="1" dirty="0" err="1"/>
              <a:t>glLightModel</a:t>
            </a:r>
            <a:r>
              <a:rPr lang="en-US" sz="2400" b="1" i="1" dirty="0"/>
              <a:t>{if}v(</a:t>
            </a:r>
            <a:r>
              <a:rPr lang="en-US" sz="2400" b="1" i="1" dirty="0" err="1"/>
              <a:t>GLenum</a:t>
            </a:r>
            <a:r>
              <a:rPr lang="en-US" sz="2400" b="1" i="1" dirty="0"/>
              <a:t> </a:t>
            </a:r>
            <a:r>
              <a:rPr lang="en-US" sz="2400" b="1" i="1" dirty="0" err="1"/>
              <a:t>pname</a:t>
            </a:r>
            <a:r>
              <a:rPr lang="en-US" sz="2400" b="1" i="1" dirty="0"/>
              <a:t>, TYPE *</a:t>
            </a:r>
            <a:r>
              <a:rPr lang="en-US" sz="2400" b="1" i="1" dirty="0" err="1"/>
              <a:t>param</a:t>
            </a:r>
            <a:r>
              <a:rPr lang="en-US" sz="2400" b="1" i="1" dirty="0"/>
              <a:t>);</a:t>
            </a:r>
            <a:br>
              <a:rPr lang="en-US" sz="2400" b="1" dirty="0"/>
            </a:br>
            <a:r>
              <a:rPr lang="en-US" sz="2400" b="1" dirty="0"/>
              <a:t>• </a:t>
            </a:r>
            <a:r>
              <a:rPr lang="zh-CN" altLang="en-US" sz="2400" b="1" dirty="0"/>
              <a:t>参数及默认值，意义</a:t>
            </a:r>
            <a:br>
              <a:rPr lang="zh-CN" altLang="en-US" sz="2400" b="1" dirty="0"/>
            </a:br>
            <a:r>
              <a:rPr lang="en-US" altLang="zh-CN" sz="2400" b="1" dirty="0"/>
              <a:t>– </a:t>
            </a:r>
            <a:r>
              <a:rPr lang="en-US" sz="2400" b="1" dirty="0"/>
              <a:t>GL_LIGHT_MODEL_AMBIENT, (0.2,0.2,0.2,1.0), </a:t>
            </a:r>
            <a:r>
              <a:rPr lang="zh-CN" altLang="en-US" sz="2400" b="1" dirty="0"/>
              <a:t>整</a:t>
            </a:r>
            <a:br>
              <a:rPr lang="zh-CN" altLang="en-US" sz="2400" b="1" dirty="0"/>
            </a:br>
            <a:r>
              <a:rPr lang="zh-CN" altLang="en-US" sz="2400" b="1" dirty="0"/>
              <a:t>个场景中的全局环境光强</a:t>
            </a:r>
            <a:br>
              <a:rPr lang="zh-CN" altLang="en-US" sz="2400" b="1" dirty="0"/>
            </a:br>
            <a:r>
              <a:rPr lang="en-US" altLang="zh-CN" sz="2400" b="1" dirty="0"/>
              <a:t>– </a:t>
            </a:r>
            <a:r>
              <a:rPr lang="en-US" sz="2400" b="1" dirty="0"/>
              <a:t>GL_LIGHT_MODEL_LOCAL_VIEWER， 0.0</a:t>
            </a:r>
            <a:r>
              <a:rPr lang="zh-CN" altLang="en-US" sz="2400" b="1" dirty="0"/>
              <a:t>或</a:t>
            </a:r>
            <a:br>
              <a:rPr lang="zh-CN" altLang="en-US" sz="2400" b="1" dirty="0"/>
            </a:br>
            <a:r>
              <a:rPr lang="en-US" sz="2400" b="1" dirty="0"/>
              <a:t>GL_FALSE, </a:t>
            </a:r>
            <a:r>
              <a:rPr lang="zh-CN" altLang="en-US" sz="2400" b="1" dirty="0"/>
              <a:t>在计算中应用无穷远视点的假设简化计算</a:t>
            </a:r>
            <a:br>
              <a:rPr lang="zh-CN" altLang="en-US" sz="2400" b="1" dirty="0"/>
            </a:br>
            <a:r>
              <a:rPr lang="en-US" altLang="zh-CN" sz="2400" b="1" dirty="0"/>
              <a:t>– </a:t>
            </a:r>
            <a:r>
              <a:rPr lang="en-US" sz="2400" b="1" dirty="0"/>
              <a:t>GL_LIGHT_MODEL_TWO_SIDED， 0.0</a:t>
            </a:r>
            <a:r>
              <a:rPr lang="zh-CN" altLang="en-US" sz="2400" b="1" dirty="0"/>
              <a:t>或</a:t>
            </a:r>
            <a:br>
              <a:rPr lang="zh-CN" altLang="en-US" sz="2400" b="1" dirty="0"/>
            </a:br>
            <a:r>
              <a:rPr lang="en-US" sz="2400" b="1" dirty="0"/>
              <a:t>GL_FALSE, </a:t>
            </a:r>
            <a:r>
              <a:rPr lang="zh-CN" altLang="en-US" sz="2400" b="1" dirty="0"/>
              <a:t>单独对多边形的两面进行明暗处理</a:t>
            </a:r>
            <a:br>
              <a:rPr lang="zh-CN" altLang="en-US" sz="2400" b="1" dirty="0"/>
            </a:br>
            <a:r>
              <a:rPr lang="en-US" altLang="zh-CN" sz="2400" b="1" dirty="0"/>
              <a:t>– </a:t>
            </a:r>
            <a:r>
              <a:rPr lang="en-US" sz="2400" b="1" dirty="0"/>
              <a:t>GL_LIGHT_MODEL_COLOR_CONTROL,</a:t>
            </a:r>
            <a:br>
              <a:rPr lang="en-US" sz="2400" b="1" dirty="0"/>
            </a:br>
            <a:r>
              <a:rPr lang="en-US" sz="2400" b="1" dirty="0"/>
              <a:t>GL_SINGLE_COLOR(</a:t>
            </a:r>
            <a:r>
              <a:rPr lang="zh-CN" altLang="en-US" sz="2400" b="1" dirty="0"/>
              <a:t>默认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或</a:t>
            </a:r>
            <a:br>
              <a:rPr lang="zh-CN" altLang="en-US" sz="2400" b="1" dirty="0"/>
            </a:br>
            <a:r>
              <a:rPr lang="en-US" sz="2400" b="1" dirty="0"/>
              <a:t>GL_SEPATATE_SPECULAR_COLOR, </a:t>
            </a:r>
            <a:r>
              <a:rPr lang="zh-CN" altLang="en-US" sz="2400" b="1" dirty="0"/>
              <a:t>镜面光是否与</a:t>
            </a:r>
            <a:br>
              <a:rPr lang="zh-CN" altLang="en-US" sz="2400" b="1" dirty="0"/>
            </a:br>
            <a:r>
              <a:rPr lang="zh-CN" altLang="en-US" sz="2400" b="1" dirty="0"/>
              <a:t>漫反射和环境光分开计算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主要与纹理颜色相关</a:t>
            </a:r>
            <a:r>
              <a:rPr lang="en-US" altLang="zh-CN" sz="2400" b="1" dirty="0"/>
              <a:t>)</a:t>
            </a:r>
            <a:br>
              <a:rPr lang="zh-CN" altLang="en-US" sz="2400" b="1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714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全局环境光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环境光依赖于每个光源的颜色，因此需要</a:t>
            </a:r>
            <a:br>
              <a:rPr lang="zh-CN" altLang="en-US" sz="2800" dirty="0"/>
            </a:br>
            <a:r>
              <a:rPr lang="zh-CN" altLang="en-US" sz="2800" dirty="0"/>
              <a:t>对每个光源指定环境光强</a:t>
            </a:r>
            <a:endParaRPr lang="en-US" altLang="zh-CN" sz="2800" dirty="0"/>
          </a:p>
          <a:p>
            <a:pPr lvl="1"/>
            <a:r>
              <a:rPr lang="zh-CN" altLang="en-US" sz="2300" dirty="0"/>
              <a:t>在白屋中的红灯会使生成红色环境光，当灯被</a:t>
            </a:r>
            <a:br>
              <a:rPr lang="zh-CN" altLang="en-US" sz="2300" dirty="0"/>
            </a:br>
            <a:r>
              <a:rPr lang="zh-CN" altLang="en-US" sz="2300" dirty="0"/>
              <a:t>关闭后这种成分就消失</a:t>
            </a:r>
            <a:endParaRPr lang="en-US" altLang="zh-CN" sz="2300" dirty="0"/>
          </a:p>
          <a:p>
            <a:r>
              <a:rPr lang="en-US" sz="2800" dirty="0"/>
              <a:t>OpenGL</a:t>
            </a:r>
            <a:r>
              <a:rPr lang="zh-CN" altLang="en-US" sz="2800" dirty="0"/>
              <a:t>中也可以定义一个对测试非常有用</a:t>
            </a:r>
            <a:br>
              <a:rPr lang="zh-CN" altLang="en-US" sz="2800" dirty="0"/>
            </a:br>
            <a:r>
              <a:rPr lang="zh-CN" altLang="en-US" sz="2800" dirty="0"/>
              <a:t>的全局环境光</a:t>
            </a:r>
            <a:br>
              <a:rPr lang="zh-CN" altLang="en-US" sz="2800" dirty="0"/>
            </a:br>
            <a:r>
              <a:rPr lang="en-US" sz="2400" b="1" dirty="0" err="1"/>
              <a:t>GLfloat</a:t>
            </a:r>
            <a:r>
              <a:rPr lang="en-US" sz="2400" b="1" dirty="0"/>
              <a:t> </a:t>
            </a:r>
            <a:r>
              <a:rPr lang="en-US" sz="2400" b="1" dirty="0" err="1"/>
              <a:t>global_ambient</a:t>
            </a:r>
            <a:r>
              <a:rPr lang="en-US" sz="2400" b="1" dirty="0"/>
              <a:t>[]={0.2,0,0,1};</a:t>
            </a:r>
            <a:br>
              <a:rPr lang="en-US" sz="2400" dirty="0"/>
            </a:br>
            <a:r>
              <a:rPr lang="en-US" sz="2400" b="1" dirty="0" err="1"/>
              <a:t>glLightModelfv</a:t>
            </a:r>
            <a:r>
              <a:rPr lang="en-US" sz="2400" b="1" dirty="0"/>
              <a:t>(GL_LIGHT_MODEL_AMBIENT,</a:t>
            </a:r>
            <a:br>
              <a:rPr lang="en-US" sz="2400" dirty="0"/>
            </a:br>
            <a:r>
              <a:rPr lang="en-US" sz="2400" b="1" dirty="0" err="1"/>
              <a:t>global_ambient</a:t>
            </a:r>
            <a:r>
              <a:rPr lang="en-US" sz="2400" b="1" dirty="0"/>
              <a:t>);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963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定义光源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每个光源都有环境光、漫射光和镜面光项</a:t>
            </a:r>
            <a:br>
              <a:rPr lang="zh-CN" altLang="en-US" sz="2000" dirty="0"/>
            </a:br>
            <a:r>
              <a:rPr lang="en-US" sz="2000" i="1" dirty="0"/>
              <a:t>void </a:t>
            </a:r>
            <a:r>
              <a:rPr lang="en-US" sz="2000" b="1" i="1" dirty="0" err="1"/>
              <a:t>glLight</a:t>
            </a:r>
            <a:r>
              <a:rPr lang="en-US" sz="2000" b="1" i="1" dirty="0"/>
              <a:t>{if}(</a:t>
            </a:r>
            <a:r>
              <a:rPr lang="en-US" sz="2000" b="1" i="1" dirty="0" err="1"/>
              <a:t>GLenum</a:t>
            </a:r>
            <a:r>
              <a:rPr lang="en-US" sz="2000" b="1" i="1" dirty="0"/>
              <a:t> light, </a:t>
            </a:r>
            <a:r>
              <a:rPr lang="en-US" sz="2000" b="1" i="1" dirty="0" err="1"/>
              <a:t>GLenum</a:t>
            </a:r>
            <a:r>
              <a:rPr lang="en-US" sz="2000" b="1" i="1" dirty="0"/>
              <a:t> </a:t>
            </a:r>
            <a:r>
              <a:rPr lang="en-US" sz="2000" b="1" i="1" dirty="0" err="1"/>
              <a:t>pname</a:t>
            </a:r>
            <a:r>
              <a:rPr lang="en-US" sz="2000" b="1" i="1" dirty="0"/>
              <a:t>, TYPE </a:t>
            </a:r>
            <a:r>
              <a:rPr lang="en-US" sz="2000" b="1" i="1" dirty="0" err="1"/>
              <a:t>param</a:t>
            </a:r>
            <a:r>
              <a:rPr lang="en-US" sz="2000" b="1" i="1" dirty="0"/>
              <a:t>);</a:t>
            </a:r>
            <a:br>
              <a:rPr lang="en-US" sz="2000" b="1" dirty="0"/>
            </a:br>
            <a:r>
              <a:rPr lang="en-US" sz="2000" b="1" i="1" dirty="0"/>
              <a:t>void </a:t>
            </a:r>
            <a:r>
              <a:rPr lang="en-US" sz="2000" b="1" i="1" dirty="0" err="1"/>
              <a:t>glLight</a:t>
            </a:r>
            <a:r>
              <a:rPr lang="en-US" sz="2000" b="1" i="1" dirty="0"/>
              <a:t>{if}v(</a:t>
            </a:r>
            <a:r>
              <a:rPr lang="en-US" sz="2000" b="1" i="1" dirty="0" err="1"/>
              <a:t>GLenum</a:t>
            </a:r>
            <a:r>
              <a:rPr lang="en-US" sz="2000" b="1" i="1" dirty="0"/>
              <a:t> light, </a:t>
            </a:r>
            <a:r>
              <a:rPr lang="en-US" sz="2000" b="1" i="1" dirty="0" err="1"/>
              <a:t>GLenum</a:t>
            </a:r>
            <a:r>
              <a:rPr lang="en-US" sz="2000" b="1" i="1" dirty="0"/>
              <a:t> </a:t>
            </a:r>
            <a:r>
              <a:rPr lang="en-US" sz="2000" b="1" i="1" dirty="0" err="1"/>
              <a:t>pname</a:t>
            </a:r>
            <a:r>
              <a:rPr lang="en-US" sz="2000" b="1" i="1" dirty="0"/>
              <a:t>, TYPE *</a:t>
            </a:r>
            <a:r>
              <a:rPr lang="en-US" sz="2000" b="1" i="1" dirty="0" err="1"/>
              <a:t>param</a:t>
            </a:r>
            <a:r>
              <a:rPr lang="en-US" sz="2000" b="1" i="1" dirty="0"/>
              <a:t>);</a:t>
            </a:r>
            <a:br>
              <a:rPr lang="en-US" sz="2000" b="1" dirty="0"/>
            </a:br>
            <a:r>
              <a:rPr lang="en-US" sz="2000" b="1" dirty="0"/>
              <a:t>– light: GL_LIGHT0, GL_LIGHT1, ... , or</a:t>
            </a:r>
            <a:br>
              <a:rPr lang="en-US" sz="2000" b="1" dirty="0"/>
            </a:br>
            <a:r>
              <a:rPr lang="en-US" sz="2000" b="1" dirty="0"/>
              <a:t>GL_LIGHT7</a:t>
            </a:r>
            <a:br>
              <a:rPr lang="en-US" sz="2000" b="1" dirty="0"/>
            </a:br>
            <a:r>
              <a:rPr lang="en-US" sz="2000" b="1" dirty="0"/>
              <a:t>– </a:t>
            </a:r>
            <a:r>
              <a:rPr lang="en-US" sz="2000" b="1" dirty="0" err="1"/>
              <a:t>pname</a:t>
            </a:r>
            <a:r>
              <a:rPr lang="en-US" sz="2000" b="1" dirty="0"/>
              <a:t>:</a:t>
            </a:r>
            <a:br>
              <a:rPr lang="en-US" sz="2000" b="1" dirty="0"/>
            </a:br>
            <a:r>
              <a:rPr lang="en-US" sz="2000" b="1" dirty="0"/>
              <a:t>• </a:t>
            </a:r>
            <a:r>
              <a:rPr lang="zh-CN" altLang="en-US" sz="2000" b="1" dirty="0"/>
              <a:t>颜色值： </a:t>
            </a:r>
            <a:r>
              <a:rPr lang="en-US" sz="2000" b="1" dirty="0"/>
              <a:t>GL_AMBIENT, GL_DIFFUSE,</a:t>
            </a:r>
            <a:br>
              <a:rPr lang="en-US" sz="2000" b="1" dirty="0"/>
            </a:br>
            <a:r>
              <a:rPr lang="en-US" sz="2000" b="1" dirty="0"/>
              <a:t>GL_SPECULAR</a:t>
            </a:r>
            <a:br>
              <a:rPr lang="en-US" sz="2000" b="1" dirty="0"/>
            </a:br>
            <a:r>
              <a:rPr lang="en-US" sz="2000" b="1" dirty="0"/>
              <a:t>• </a:t>
            </a:r>
            <a:r>
              <a:rPr lang="zh-CN" altLang="en-US" sz="2000" b="1" dirty="0"/>
              <a:t>位置： </a:t>
            </a:r>
            <a:r>
              <a:rPr lang="en-US" sz="2000" b="1" dirty="0"/>
              <a:t>GL_POSITION</a:t>
            </a:r>
            <a:br>
              <a:rPr lang="en-US" sz="2000" b="1" dirty="0"/>
            </a:br>
            <a:r>
              <a:rPr lang="en-US" sz="2000" b="1" dirty="0"/>
              <a:t>• </a:t>
            </a:r>
            <a:r>
              <a:rPr lang="zh-CN" altLang="en-US" sz="2000" b="1" dirty="0"/>
              <a:t>衰减项： </a:t>
            </a:r>
            <a:r>
              <a:rPr lang="en-US" sz="2000" b="1" dirty="0"/>
              <a:t>GL_CONSTANT_ATTENUATION,</a:t>
            </a:r>
            <a:br>
              <a:rPr lang="en-US" sz="2000" b="1" dirty="0"/>
            </a:br>
            <a:r>
              <a:rPr lang="en-US" sz="2000" b="1" dirty="0"/>
              <a:t>GL_LINEAR_ATTENUATION,</a:t>
            </a:r>
            <a:br>
              <a:rPr lang="en-US" sz="2000" b="1" dirty="0"/>
            </a:br>
            <a:r>
              <a:rPr lang="en-US" sz="2000" b="1" dirty="0"/>
              <a:t>GL_QUADRATIC_ATTENUATION</a:t>
            </a:r>
            <a:br>
              <a:rPr lang="en-US" sz="2000" b="1" dirty="0"/>
            </a:br>
            <a:r>
              <a:rPr lang="en-US" sz="2000" b="1" dirty="0"/>
              <a:t>• </a:t>
            </a:r>
            <a:r>
              <a:rPr lang="zh-CN" altLang="en-US" sz="2000" b="1" dirty="0"/>
              <a:t>聚光灯参数： </a:t>
            </a:r>
            <a:r>
              <a:rPr lang="en-US" sz="2000" b="1" dirty="0"/>
              <a:t>GL_SPOT_CUTOFF,</a:t>
            </a:r>
            <a:br>
              <a:rPr lang="en-US" sz="2000" b="1" dirty="0"/>
            </a:br>
            <a:r>
              <a:rPr lang="en-US" sz="2000" b="1" dirty="0"/>
              <a:t>GL_SPOT_DIRECTION, GL_SPOT_EXPONENT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2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定义点光源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对于每个光源，可以设置漫反射光、镜面光和环境光的</a:t>
            </a:r>
            <a:r>
              <a:rPr lang="en-US" sz="2400" dirty="0"/>
              <a:t>RGB</a:t>
            </a:r>
            <a:r>
              <a:rPr lang="zh-CN" altLang="en-US" sz="2400" dirty="0"/>
              <a:t>值以及光源的位置</a:t>
            </a:r>
            <a:br>
              <a:rPr lang="zh-CN" alt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diffuse0[]={1.0,0.0,0.0,1.0};</a:t>
            </a:r>
            <a:br>
              <a:rPr 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ambient0[]={1.0,0.0,0.0,1.0};</a:t>
            </a:r>
            <a:br>
              <a:rPr 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specular0[]={1.0,0.0,0.0,1.0};</a:t>
            </a:r>
            <a:br>
              <a:rPr 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light0_pos[]={1.0,2.0,3.0,1.0};</a:t>
            </a:r>
            <a:br>
              <a:rPr lang="en-US" sz="2400" dirty="0"/>
            </a:br>
            <a:r>
              <a:rPr lang="en-US" sz="2400" b="1" dirty="0" err="1"/>
              <a:t>glEnable</a:t>
            </a:r>
            <a:r>
              <a:rPr lang="en-US" sz="2400" b="1" dirty="0"/>
              <a:t>(GL_LIGHTING);</a:t>
            </a:r>
            <a:br>
              <a:rPr lang="en-US" sz="2400" dirty="0"/>
            </a:br>
            <a:r>
              <a:rPr lang="en-US" sz="2400" b="1" dirty="0" err="1"/>
              <a:t>glEnable</a:t>
            </a:r>
            <a:r>
              <a:rPr lang="en-US" sz="2400" b="1" dirty="0"/>
              <a:t>(GL_LIGHT0);</a:t>
            </a:r>
            <a:br>
              <a:rPr lang="en-US" sz="2400" dirty="0"/>
            </a:br>
            <a:r>
              <a:rPr lang="en-US" sz="2400" b="1" dirty="0" err="1"/>
              <a:t>glLightfv</a:t>
            </a:r>
            <a:r>
              <a:rPr lang="en-US" sz="2400" b="1" dirty="0"/>
              <a:t>(GL_LIGHT0, GL_POSITION, light0_pos);</a:t>
            </a:r>
            <a:br>
              <a:rPr lang="en-US" sz="2400" dirty="0"/>
            </a:br>
            <a:r>
              <a:rPr lang="en-US" sz="2400" b="1" dirty="0" err="1"/>
              <a:t>glLightfv</a:t>
            </a:r>
            <a:r>
              <a:rPr lang="en-US" sz="2400" b="1" dirty="0"/>
              <a:t>(GL_LIGHT0, GL_AMBIENT, ambient0);</a:t>
            </a:r>
            <a:br>
              <a:rPr lang="en-US" sz="2400" dirty="0"/>
            </a:br>
            <a:r>
              <a:rPr lang="en-US" sz="2400" b="1" dirty="0" err="1"/>
              <a:t>glLightfv</a:t>
            </a:r>
            <a:r>
              <a:rPr lang="en-US" sz="2400" b="1" dirty="0"/>
              <a:t>(GL_LIGHT0, GL_DIFFUSE, diffuse0);</a:t>
            </a:r>
            <a:br>
              <a:rPr lang="en-US" sz="2400" dirty="0"/>
            </a:br>
            <a:r>
              <a:rPr lang="en-US" sz="2400" b="1" dirty="0" err="1"/>
              <a:t>glLightfv</a:t>
            </a:r>
            <a:r>
              <a:rPr lang="en-US" sz="2400" b="1" dirty="0"/>
              <a:t>(GL_LIGHT0, GL_SPECULAR, specular0);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683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距离与方向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光源的颜色应当以</a:t>
            </a:r>
            <a:r>
              <a:rPr lang="en-US" sz="2800" dirty="0"/>
              <a:t>RGBA</a:t>
            </a:r>
            <a:r>
              <a:rPr lang="zh-CN" altLang="en-US" sz="2800" dirty="0"/>
              <a:t>模式定义</a:t>
            </a:r>
            <a:br>
              <a:rPr lang="zh-CN" altLang="en-US" sz="2800" dirty="0"/>
            </a:br>
            <a:r>
              <a:rPr lang="en-US" altLang="zh-CN" sz="2800" dirty="0"/>
              <a:t>– </a:t>
            </a:r>
            <a:r>
              <a:rPr lang="en-US" sz="2800" dirty="0"/>
              <a:t>GL_AMBIENT</a:t>
            </a:r>
            <a:r>
              <a:rPr lang="zh-CN" altLang="en-US" sz="2800" dirty="0"/>
              <a:t>的缺省值是</a:t>
            </a:r>
            <a:r>
              <a:rPr lang="en-US" altLang="zh-CN" sz="2800" dirty="0"/>
              <a:t>(0.0, 0.0, 0.0, 1.0)</a:t>
            </a:r>
            <a:br>
              <a:rPr lang="en-US" altLang="zh-CN" sz="2800" dirty="0"/>
            </a:br>
            <a:r>
              <a:rPr lang="en-US" altLang="zh-CN" sz="2800" dirty="0"/>
              <a:t>– </a:t>
            </a:r>
            <a:r>
              <a:rPr lang="en-US" sz="2800" dirty="0"/>
              <a:t>GL_DIFFUSE</a:t>
            </a:r>
            <a:r>
              <a:rPr lang="zh-CN" altLang="en-US" sz="2800" dirty="0"/>
              <a:t>和 </a:t>
            </a:r>
            <a:r>
              <a:rPr lang="en-US" sz="2800" dirty="0"/>
              <a:t>GL_SPECULAR</a:t>
            </a:r>
            <a:r>
              <a:rPr lang="zh-CN" altLang="en-US" sz="2800" dirty="0"/>
              <a:t>缺省值，</a:t>
            </a:r>
            <a:br>
              <a:rPr lang="zh-CN" altLang="en-US" sz="2800" dirty="0"/>
            </a:br>
            <a:r>
              <a:rPr lang="en-US" sz="2800" dirty="0"/>
              <a:t>GL_LIGHT0</a:t>
            </a:r>
            <a:r>
              <a:rPr lang="zh-CN" altLang="en-US" sz="2800" dirty="0"/>
              <a:t>是</a:t>
            </a:r>
            <a:r>
              <a:rPr lang="en-US" altLang="zh-CN" sz="2800" dirty="0"/>
              <a:t>(1.0, 1.0, 1.0, 1.0)</a:t>
            </a:r>
            <a:r>
              <a:rPr lang="zh-CN" altLang="en-US" sz="2800" dirty="0"/>
              <a:t>，而其他光源</a:t>
            </a:r>
            <a:br>
              <a:rPr lang="zh-CN" altLang="en-US" sz="2800" dirty="0"/>
            </a:br>
            <a:r>
              <a:rPr lang="zh-CN" altLang="en-US" sz="2800" dirty="0"/>
              <a:t>是</a:t>
            </a:r>
            <a:r>
              <a:rPr lang="en-US" altLang="zh-CN" sz="2800" dirty="0"/>
              <a:t>(0.0, 0.0, 0.0, 1.0)</a:t>
            </a:r>
          </a:p>
          <a:p>
            <a:r>
              <a:rPr lang="zh-CN" altLang="en-US" sz="2800" dirty="0"/>
              <a:t>位置是以齐次坐标的形式给定</a:t>
            </a:r>
            <a:br>
              <a:rPr lang="zh-CN" altLang="en-US" sz="2800" dirty="0"/>
            </a:br>
            <a:r>
              <a:rPr lang="en-US" altLang="zh-CN" sz="2800" dirty="0"/>
              <a:t>– </a:t>
            </a:r>
            <a:r>
              <a:rPr lang="zh-CN" altLang="en-US" sz="2800" dirty="0"/>
              <a:t>如果</a:t>
            </a:r>
            <a:r>
              <a:rPr lang="en-US" sz="2800" dirty="0"/>
              <a:t>w = 1.0, </a:t>
            </a:r>
            <a:r>
              <a:rPr lang="zh-CN" altLang="en-US" sz="2800" dirty="0"/>
              <a:t>指定的是一个有限位置</a:t>
            </a:r>
            <a:br>
              <a:rPr lang="zh-CN" altLang="en-US" sz="2800" dirty="0"/>
            </a:br>
            <a:r>
              <a:rPr lang="en-US" altLang="zh-CN" sz="2800" dirty="0"/>
              <a:t>– </a:t>
            </a:r>
            <a:r>
              <a:rPr lang="zh-CN" altLang="en-US" sz="2800" dirty="0"/>
              <a:t>如果</a:t>
            </a:r>
            <a:r>
              <a:rPr lang="en-US" sz="2800" dirty="0"/>
              <a:t>w = 0.0, </a:t>
            </a:r>
            <a:r>
              <a:rPr lang="zh-CN" altLang="en-US" sz="2800" dirty="0"/>
              <a:t>指定的是一个平行光源，所给定</a:t>
            </a:r>
            <a:br>
              <a:rPr lang="zh-CN" altLang="en-US" sz="2800" dirty="0"/>
            </a:br>
            <a:r>
              <a:rPr lang="zh-CN" altLang="en-US" sz="2800" dirty="0"/>
              <a:t>的是入射光方向。缺省为</a:t>
            </a:r>
            <a:r>
              <a:rPr lang="en-US" altLang="zh-CN" sz="2800" dirty="0"/>
              <a:t>(0.0, 0.0, 1.0, 0.0)</a:t>
            </a:r>
            <a:br>
              <a:rPr lang="en-US" altLang="zh-CN" sz="2800" dirty="0"/>
            </a:b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28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什么是多边形明暗处理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球面：用若干个多边形近似逼近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47900"/>
            <a:ext cx="433802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96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指定距离衰减项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即光强反比于距离的因子 </a:t>
            </a:r>
            <a:r>
              <a:rPr lang="en-US" sz="2800" dirty="0"/>
              <a:t>a + </a:t>
            </a:r>
            <a:r>
              <a:rPr lang="en-US" sz="2800" dirty="0" err="1"/>
              <a:t>bd</a:t>
            </a:r>
            <a:r>
              <a:rPr lang="en-US" sz="2800" dirty="0"/>
              <a:t> + cd^2</a:t>
            </a:r>
            <a:br>
              <a:rPr lang="en-US" sz="2800" dirty="0"/>
            </a:br>
            <a:r>
              <a:rPr lang="en-US" sz="2800" dirty="0"/>
              <a:t>– </a:t>
            </a:r>
            <a:r>
              <a:rPr lang="zh-CN" altLang="en-US" sz="2800" dirty="0"/>
              <a:t>默认值： </a:t>
            </a:r>
            <a:r>
              <a:rPr lang="en-US" sz="2800" dirty="0"/>
              <a:t>a = 1.0, b = c = 0.0</a:t>
            </a:r>
            <a:br>
              <a:rPr lang="en-US" sz="2800" dirty="0"/>
            </a:br>
            <a:r>
              <a:rPr lang="en-US" sz="2800" dirty="0"/>
              <a:t>– </a:t>
            </a:r>
            <a:r>
              <a:rPr lang="zh-CN" altLang="en-US" sz="2800" dirty="0"/>
              <a:t>改变方法</a:t>
            </a:r>
            <a:br>
              <a:rPr lang="zh-CN" altLang="en-US" sz="2800" dirty="0"/>
            </a:br>
            <a:r>
              <a:rPr lang="en-US" sz="2800" b="1" dirty="0" err="1"/>
              <a:t>glLightf</a:t>
            </a:r>
            <a:r>
              <a:rPr lang="en-US" sz="2800" b="1" dirty="0"/>
              <a:t>(GL_LIGHT0,</a:t>
            </a:r>
            <a:br>
              <a:rPr lang="en-US" sz="2800" dirty="0"/>
            </a:br>
            <a:r>
              <a:rPr lang="en-US" sz="2800" b="1" dirty="0"/>
              <a:t>GL_CONSTANT_ATTENUATION, 2.0);</a:t>
            </a:r>
            <a:br>
              <a:rPr lang="en-US" sz="2800" dirty="0"/>
            </a:br>
            <a:r>
              <a:rPr lang="en-US" sz="2800" b="1" dirty="0" err="1"/>
              <a:t>glLightf</a:t>
            </a:r>
            <a:r>
              <a:rPr lang="en-US" sz="2800" b="1" dirty="0"/>
              <a:t>(GL_LIGHT0,</a:t>
            </a:r>
            <a:br>
              <a:rPr lang="en-US" sz="2800" dirty="0"/>
            </a:br>
            <a:r>
              <a:rPr lang="en-US" sz="2800" b="1" dirty="0"/>
              <a:t>GL_LINEAR_ATTENUATION, 1.0);</a:t>
            </a:r>
            <a:br>
              <a:rPr lang="en-US" sz="2800" dirty="0"/>
            </a:br>
            <a:r>
              <a:rPr lang="en-US" sz="2800" b="1" dirty="0" err="1"/>
              <a:t>glLightf</a:t>
            </a:r>
            <a:r>
              <a:rPr lang="en-US" sz="2800" b="1" dirty="0"/>
              <a:t>(GL_LIGHT0,</a:t>
            </a:r>
            <a:br>
              <a:rPr lang="en-US" sz="2800" dirty="0"/>
            </a:br>
            <a:r>
              <a:rPr lang="en-US" sz="2800" b="1" dirty="0"/>
              <a:t>GL_QUADRATIC_ATTENUATION, 0.0);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890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聚光灯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dirty="0" err="1"/>
              <a:t>glLightfv</a:t>
            </a:r>
            <a:r>
              <a:rPr lang="zh-CN" altLang="en-US" dirty="0"/>
              <a:t>设置聚光灯的各项参数</a:t>
            </a:r>
            <a:br>
              <a:rPr lang="zh-CN" altLang="en-US" dirty="0"/>
            </a:br>
            <a:r>
              <a:rPr lang="en-US" altLang="zh-CN" dirty="0"/>
              <a:t>– </a:t>
            </a:r>
            <a:r>
              <a:rPr lang="zh-CN" altLang="en-US" dirty="0"/>
              <a:t>方向： </a:t>
            </a:r>
            <a:r>
              <a:rPr lang="en-US" dirty="0"/>
              <a:t>GL_SPOT_DIRECTION，</a:t>
            </a:r>
            <a:r>
              <a:rPr lang="zh-CN" altLang="en-US" dirty="0"/>
              <a:t>缺省为</a:t>
            </a:r>
            <a:br>
              <a:rPr lang="zh-CN" altLang="en-US" dirty="0"/>
            </a:br>
            <a:r>
              <a:rPr lang="en-US" altLang="zh-CN" dirty="0"/>
              <a:t>(0.0,0.0,-1.0)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zh-CN" altLang="en-US" dirty="0"/>
              <a:t>角度范围： </a:t>
            </a:r>
            <a:r>
              <a:rPr lang="en-US" dirty="0"/>
              <a:t>GL_SPOT_CUTOFF，</a:t>
            </a:r>
            <a:r>
              <a:rPr lang="zh-CN" altLang="en-US" dirty="0"/>
              <a:t>缺省为</a:t>
            </a:r>
            <a:br>
              <a:rPr lang="zh-CN" altLang="en-US" dirty="0"/>
            </a:br>
            <a:r>
              <a:rPr lang="en-US" altLang="zh-CN" dirty="0"/>
              <a:t>180.0</a:t>
            </a:r>
            <a:br>
              <a:rPr lang="en-US" altLang="zh-CN" dirty="0"/>
            </a:br>
            <a:r>
              <a:rPr lang="en-US" altLang="zh-CN" dirty="0"/>
              <a:t>– </a:t>
            </a:r>
            <a:r>
              <a:rPr lang="zh-CN" altLang="en-US" dirty="0"/>
              <a:t>衰减指数</a:t>
            </a:r>
            <a:r>
              <a:rPr lang="en-US" altLang="zh-CN" dirty="0"/>
              <a:t>: </a:t>
            </a:r>
            <a:r>
              <a:rPr lang="en-US" dirty="0"/>
              <a:t>GL_SPOT_EXPONENT，</a:t>
            </a:r>
            <a:r>
              <a:rPr lang="zh-CN" altLang="en-US" dirty="0"/>
              <a:t>缺省</a:t>
            </a:r>
            <a:r>
              <a:rPr lang="en-US" altLang="zh-CN" dirty="0"/>
              <a:t>0.0</a:t>
            </a:r>
          </a:p>
          <a:p>
            <a:pPr lvl="1"/>
            <a:r>
              <a:rPr lang="zh-CN" altLang="en-US" dirty="0"/>
              <a:t>正比于</a:t>
            </a:r>
            <a:r>
              <a:rPr lang="en-US" dirty="0" err="1"/>
              <a:t>cos</a:t>
            </a:r>
            <a:r>
              <a:rPr lang="el-GR" baseline="30000" dirty="0"/>
              <a:t>α</a:t>
            </a:r>
            <a:r>
              <a:rPr lang="el-GR" dirty="0"/>
              <a:t>ϕ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41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48" y="4536433"/>
            <a:ext cx="4800600" cy="22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7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移动光源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光源是几何对象，它的位置或方向受模型视图</a:t>
            </a:r>
            <a:br>
              <a:rPr lang="zh-CN" altLang="en-US" sz="2400" dirty="0"/>
            </a:br>
            <a:r>
              <a:rPr lang="zh-CN" altLang="en-US" sz="2400" dirty="0"/>
              <a:t>矩阵的影响</a:t>
            </a:r>
            <a:endParaRPr lang="en-US" altLang="zh-CN" sz="2400" dirty="0"/>
          </a:p>
          <a:p>
            <a:r>
              <a:rPr lang="zh-CN" altLang="en-US" sz="2400" dirty="0"/>
              <a:t>把光源的位置和方向设置函数放置在不同的地</a:t>
            </a:r>
            <a:br>
              <a:rPr lang="zh-CN" altLang="en-US" sz="2400" dirty="0"/>
            </a:br>
            <a:r>
              <a:rPr lang="zh-CN" altLang="en-US" sz="2400" dirty="0"/>
              <a:t>方，可以达到不同的效果：</a:t>
            </a:r>
            <a:br>
              <a:rPr lang="zh-CN" altLang="en-US" sz="2400" dirty="0"/>
            </a:br>
            <a:r>
              <a:rPr lang="en-US" altLang="zh-CN" sz="2400" dirty="0"/>
              <a:t>– </a:t>
            </a:r>
            <a:r>
              <a:rPr lang="zh-CN" altLang="en-US" sz="2400" dirty="0"/>
              <a:t>和对象一起移动光源</a:t>
            </a:r>
            <a:r>
              <a:rPr lang="en-US" altLang="zh-CN" sz="2400" dirty="0"/>
              <a:t>: </a:t>
            </a:r>
            <a:r>
              <a:rPr lang="zh-CN" altLang="en-US" sz="2400" dirty="0"/>
              <a:t>所有的变换在光源位置和对</a:t>
            </a:r>
            <a:br>
              <a:rPr lang="zh-CN" altLang="en-US" sz="2400" dirty="0"/>
            </a:br>
            <a:r>
              <a:rPr lang="zh-CN" altLang="en-US" sz="2400" dirty="0"/>
              <a:t>象定义之前调用</a:t>
            </a:r>
            <a:br>
              <a:rPr lang="zh-CN" altLang="en-US" sz="2400" dirty="0"/>
            </a:br>
            <a:r>
              <a:rPr lang="en-US" altLang="zh-CN" sz="2400" dirty="0"/>
              <a:t>– </a:t>
            </a:r>
            <a:r>
              <a:rPr lang="zh-CN" altLang="en-US" sz="2400" dirty="0"/>
              <a:t>固定对象，移动光源</a:t>
            </a:r>
            <a:r>
              <a:rPr lang="en-US" altLang="zh-CN" sz="2400" dirty="0"/>
              <a:t>: </a:t>
            </a:r>
            <a:r>
              <a:rPr lang="zh-CN" altLang="en-US" sz="2400" dirty="0"/>
              <a:t>先定义对象，进行变换后，</a:t>
            </a:r>
            <a:br>
              <a:rPr lang="zh-CN" altLang="en-US" sz="2400" dirty="0"/>
            </a:br>
            <a:r>
              <a:rPr lang="zh-CN" altLang="en-US" sz="2400" dirty="0"/>
              <a:t>再定义光源位置</a:t>
            </a:r>
            <a:br>
              <a:rPr lang="zh-CN" altLang="en-US" sz="2400" dirty="0"/>
            </a:br>
            <a:r>
              <a:rPr lang="en-US" altLang="zh-CN" sz="2400" dirty="0"/>
              <a:t>– </a:t>
            </a:r>
            <a:r>
              <a:rPr lang="zh-CN" altLang="en-US" sz="2400" dirty="0"/>
              <a:t>固定光源，移动对象</a:t>
            </a:r>
            <a:r>
              <a:rPr lang="en-US" altLang="zh-CN" sz="2400" dirty="0"/>
              <a:t>: </a:t>
            </a:r>
            <a:r>
              <a:rPr lang="zh-CN" altLang="en-US" sz="2400" dirty="0"/>
              <a:t>先定义光源位置，进行变换</a:t>
            </a:r>
            <a:br>
              <a:rPr lang="zh-CN" altLang="en-US" sz="2400" dirty="0"/>
            </a:br>
            <a:r>
              <a:rPr lang="zh-CN" altLang="en-US" sz="2400" dirty="0"/>
              <a:t>后，再定义对象</a:t>
            </a:r>
            <a:br>
              <a:rPr lang="zh-CN" altLang="en-US" sz="2400" dirty="0"/>
            </a:br>
            <a:r>
              <a:rPr lang="en-US" altLang="zh-CN" sz="2400" dirty="0"/>
              <a:t>– </a:t>
            </a:r>
            <a:r>
              <a:rPr lang="zh-CN" altLang="en-US" sz="2400" dirty="0"/>
              <a:t>分别移动光源和对象</a:t>
            </a:r>
            <a:r>
              <a:rPr lang="en-US" altLang="zh-CN" sz="2400" dirty="0"/>
              <a:t>: </a:t>
            </a:r>
            <a:r>
              <a:rPr lang="zh-CN" altLang="en-US" sz="2400" dirty="0"/>
              <a:t>采用矩阵堆栈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905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静止光源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glViewport</a:t>
            </a:r>
            <a:r>
              <a:rPr lang="en-US" sz="2400" b="1" dirty="0"/>
              <a:t>(0,0,(</a:t>
            </a:r>
            <a:r>
              <a:rPr lang="en-US" sz="2400" b="1" dirty="0" err="1"/>
              <a:t>GLsizei</a:t>
            </a:r>
            <a:r>
              <a:rPr lang="en-US" sz="2400" b="1" dirty="0"/>
              <a:t>)w,(</a:t>
            </a:r>
            <a:r>
              <a:rPr lang="en-US" sz="2400" b="1" dirty="0" err="1"/>
              <a:t>GLsizei</a:t>
            </a:r>
            <a:r>
              <a:rPr lang="en-US" sz="2400" b="1" dirty="0"/>
              <a:t>)h);</a:t>
            </a:r>
            <a:br>
              <a:rPr lang="en-US" sz="2400" dirty="0"/>
            </a:br>
            <a:r>
              <a:rPr lang="en-US" sz="2400" b="1" dirty="0" err="1"/>
              <a:t>glMatrixMode</a:t>
            </a:r>
            <a:r>
              <a:rPr lang="en-US" sz="2400" b="1" dirty="0"/>
              <a:t>(GL_PROJECTION);</a:t>
            </a:r>
            <a:br>
              <a:rPr lang="en-US" sz="2400" dirty="0"/>
            </a:br>
            <a:r>
              <a:rPr lang="en-US" sz="2400" b="1" dirty="0" err="1"/>
              <a:t>glLoadIdentity</a:t>
            </a:r>
            <a:r>
              <a:rPr lang="en-US" sz="2400" b="1" dirty="0"/>
              <a:t>();</a:t>
            </a:r>
            <a:br>
              <a:rPr lang="en-US" sz="2400" dirty="0"/>
            </a:br>
            <a:r>
              <a:rPr lang="en-US" sz="2400" b="1" dirty="0"/>
              <a:t>if(w&lt;=h)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/>
              <a:t>glOrtho</a:t>
            </a:r>
            <a:r>
              <a:rPr lang="en-US" sz="2400" b="1" dirty="0"/>
              <a:t>(-1.5,1.5,-1.5*h/w,1.5*h/w,-10.0,10.0);</a:t>
            </a:r>
            <a:br>
              <a:rPr lang="en-US" sz="2400" dirty="0"/>
            </a:br>
            <a:r>
              <a:rPr lang="en-US" sz="2400" b="1" dirty="0"/>
              <a:t>else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 err="1"/>
              <a:t>glOrtho</a:t>
            </a:r>
            <a:r>
              <a:rPr lang="en-US" sz="2400" b="1" dirty="0"/>
              <a:t>(-1.5*w/h,1.5*w/h,-1.5,1.5,-10.0,10.0);</a:t>
            </a:r>
            <a:br>
              <a:rPr lang="en-US" sz="2400" dirty="0"/>
            </a:br>
            <a:r>
              <a:rPr lang="en-US" sz="2400" b="1" dirty="0" err="1"/>
              <a:t>glMatrixMode</a:t>
            </a:r>
            <a:r>
              <a:rPr lang="en-US" sz="2400" b="1" dirty="0"/>
              <a:t>(GL_MODELVIEW);</a:t>
            </a:r>
            <a:br>
              <a:rPr lang="en-US" sz="2400" dirty="0"/>
            </a:br>
            <a:r>
              <a:rPr lang="en-US" sz="2400" b="1" dirty="0" err="1"/>
              <a:t>glLoadIdentity</a:t>
            </a:r>
            <a:r>
              <a:rPr lang="en-US" sz="2400" b="1" dirty="0"/>
              <a:t>();</a:t>
            </a:r>
            <a:br>
              <a:rPr 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</a:t>
            </a:r>
            <a:r>
              <a:rPr lang="en-US" sz="2400" b="1" dirty="0" err="1"/>
              <a:t>light_pos</a:t>
            </a:r>
            <a:r>
              <a:rPr lang="en-US" sz="2400" b="1" dirty="0"/>
              <a:t>[]={1.0,1.0,1.0,1.0};</a:t>
            </a:r>
            <a:br>
              <a:rPr lang="en-US" sz="2400" dirty="0"/>
            </a:br>
            <a:r>
              <a:rPr lang="en-US" sz="2400" b="1" dirty="0" err="1"/>
              <a:t>glLightfv</a:t>
            </a:r>
            <a:r>
              <a:rPr lang="en-US" sz="2400" b="1" dirty="0"/>
              <a:t>(GL_LIGHT0,GL_POSITION,light_pos);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785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光源与对象分别移动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static </a:t>
            </a:r>
            <a:r>
              <a:rPr lang="en-US" sz="2000" b="1" dirty="0" err="1"/>
              <a:t>GLdouble</a:t>
            </a:r>
            <a:r>
              <a:rPr lang="en-US" sz="2000" b="1" dirty="0"/>
              <a:t> spin;</a:t>
            </a:r>
            <a:br>
              <a:rPr lang="en-US" sz="2000" dirty="0"/>
            </a:br>
            <a:r>
              <a:rPr lang="en-US" sz="2000" b="1" dirty="0"/>
              <a:t>void display(void){</a:t>
            </a:r>
            <a:br>
              <a:rPr lang="en-US" sz="2000" dirty="0"/>
            </a:br>
            <a:r>
              <a:rPr lang="en-US" sz="2000" b="1" dirty="0" err="1"/>
              <a:t>GLfloat</a:t>
            </a:r>
            <a:r>
              <a:rPr lang="en-US" sz="2000" b="1" dirty="0"/>
              <a:t> </a:t>
            </a:r>
            <a:r>
              <a:rPr lang="en-US" sz="2000" b="1" dirty="0" err="1"/>
              <a:t>light_pos</a:t>
            </a:r>
            <a:r>
              <a:rPr lang="en-US" sz="2000" b="1" dirty="0"/>
              <a:t>[]={0.0,0.0,1.5,1.0};</a:t>
            </a:r>
            <a:br>
              <a:rPr lang="en-US" sz="2000" dirty="0"/>
            </a:br>
            <a:r>
              <a:rPr lang="en-US" sz="2000" b="1" dirty="0" err="1"/>
              <a:t>glClear</a:t>
            </a:r>
            <a:r>
              <a:rPr lang="en-US" sz="2000" b="1" dirty="0"/>
              <a:t>(GL_COLOR_BUFFER_BIT|GL_DEPTH_BUFFER_BIT);</a:t>
            </a:r>
            <a:br>
              <a:rPr lang="en-US" sz="2000" dirty="0"/>
            </a:br>
            <a:r>
              <a:rPr lang="en-US" sz="2000" b="1" dirty="0" err="1"/>
              <a:t>glPushMatrix</a:t>
            </a:r>
            <a:r>
              <a:rPr lang="en-US" sz="2000" b="1" dirty="0"/>
              <a:t>();</a:t>
            </a:r>
            <a:br>
              <a:rPr lang="en-US" sz="2000" dirty="0"/>
            </a:br>
            <a:r>
              <a:rPr lang="en-US" sz="2000" b="1" dirty="0" err="1"/>
              <a:t>gluLookAt</a:t>
            </a:r>
            <a:r>
              <a:rPr lang="en-US" sz="2000" b="1" dirty="0"/>
              <a:t>(0.0,0.0,5.0,0.0,0.0,0.0,0.0,1.0,0.0);</a:t>
            </a:r>
            <a:br>
              <a:rPr lang="en-US" sz="2000" dirty="0"/>
            </a:br>
            <a:r>
              <a:rPr lang="en-US" sz="2000" b="1" dirty="0" err="1"/>
              <a:t>glPushMatrix</a:t>
            </a:r>
            <a:r>
              <a:rPr lang="en-US" sz="2000" b="1" dirty="0"/>
              <a:t>();</a:t>
            </a:r>
            <a:br>
              <a:rPr lang="en-US" sz="2000" dirty="0"/>
            </a:br>
            <a:r>
              <a:rPr lang="en-US" sz="2000" b="1" dirty="0" err="1"/>
              <a:t>glRotated</a:t>
            </a:r>
            <a:r>
              <a:rPr lang="en-US" sz="2000" b="1" dirty="0"/>
              <a:t>(spin,1.0,0.0,0.0);</a:t>
            </a:r>
            <a:br>
              <a:rPr lang="en-US" sz="2000" dirty="0"/>
            </a:br>
            <a:r>
              <a:rPr lang="en-US" sz="2000" b="1" dirty="0" err="1"/>
              <a:t>glLightfv</a:t>
            </a:r>
            <a:r>
              <a:rPr lang="en-US" sz="2000" b="1" dirty="0"/>
              <a:t>(GL_LIGHT0,GL_POSITION,light_pos);</a:t>
            </a:r>
            <a:br>
              <a:rPr lang="en-US" sz="2000" dirty="0"/>
            </a:br>
            <a:r>
              <a:rPr lang="en-US" sz="2000" b="1" dirty="0" err="1"/>
              <a:t>glPopMatrix</a:t>
            </a:r>
            <a:r>
              <a:rPr lang="en-US" sz="2000" b="1" dirty="0"/>
              <a:t>();</a:t>
            </a:r>
            <a:br>
              <a:rPr lang="en-US" sz="2000" dirty="0"/>
            </a:br>
            <a:r>
              <a:rPr lang="en-US" sz="2000" b="1" dirty="0" err="1"/>
              <a:t>glutSolidTorus</a:t>
            </a:r>
            <a:r>
              <a:rPr lang="en-US" sz="2000" b="1" dirty="0"/>
              <a:t>(0.275,0.85,8,15);</a:t>
            </a:r>
            <a:br>
              <a:rPr lang="en-US" sz="2000" dirty="0"/>
            </a:br>
            <a:r>
              <a:rPr lang="en-US" sz="2000" b="1" dirty="0" err="1"/>
              <a:t>glPopMatrix</a:t>
            </a:r>
            <a:r>
              <a:rPr lang="en-US" sz="2000" b="1" dirty="0"/>
              <a:t>();</a:t>
            </a:r>
            <a:br>
              <a:rPr lang="en-US" sz="2000" dirty="0"/>
            </a:br>
            <a:r>
              <a:rPr lang="en-US" sz="2000" b="1" dirty="0" err="1"/>
              <a:t>glFlush</a:t>
            </a:r>
            <a:r>
              <a:rPr lang="en-US" sz="2000" b="1" dirty="0"/>
              <a:t>();</a:t>
            </a:r>
            <a:br>
              <a:rPr lang="en-US" sz="2000" dirty="0"/>
            </a:br>
            <a:r>
              <a:rPr lang="en-US" sz="2000" b="1" dirty="0"/>
              <a:t>}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969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光源与视点一起移动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为此需要在视图变换之前设置光源位置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记住：光源位置是存储在视点坐标系中，这是视点坐标系突现其作用的少数例子之一</a:t>
            </a:r>
            <a:br>
              <a:rPr lang="zh-CN" alt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</a:t>
            </a:r>
            <a:r>
              <a:rPr lang="en-US" sz="2400" b="1" dirty="0" err="1"/>
              <a:t>ligh_pos</a:t>
            </a:r>
            <a:r>
              <a:rPr lang="en-US" sz="2400" b="1" dirty="0"/>
              <a:t>[]={0.0,0.0,0.0,1.0};</a:t>
            </a:r>
            <a:br>
              <a:rPr lang="en-US" sz="2400" dirty="0"/>
            </a:br>
            <a:r>
              <a:rPr lang="en-US" sz="2400" b="1" dirty="0" err="1"/>
              <a:t>glViewport</a:t>
            </a:r>
            <a:r>
              <a:rPr lang="en-US" sz="2400" b="1" dirty="0"/>
              <a:t>(0,0,(</a:t>
            </a:r>
            <a:r>
              <a:rPr lang="en-US" sz="2400" b="1" dirty="0" err="1"/>
              <a:t>GLsizei</a:t>
            </a:r>
            <a:r>
              <a:rPr lang="en-US" sz="2400" b="1" dirty="0"/>
              <a:t>)w,(</a:t>
            </a:r>
            <a:r>
              <a:rPr lang="en-US" sz="2400" b="1" dirty="0" err="1"/>
              <a:t>GLsizei</a:t>
            </a:r>
            <a:r>
              <a:rPr lang="en-US" sz="2400" b="1" dirty="0"/>
              <a:t>)h);</a:t>
            </a:r>
            <a:br>
              <a:rPr lang="en-US" sz="2400" dirty="0"/>
            </a:br>
            <a:r>
              <a:rPr lang="en-US" sz="2400" b="1" dirty="0" err="1"/>
              <a:t>glMatrixMode</a:t>
            </a:r>
            <a:r>
              <a:rPr lang="en-US" sz="2400" b="1" dirty="0"/>
              <a:t>(GL_PROJECTION);</a:t>
            </a:r>
            <a:br>
              <a:rPr lang="en-US" sz="2400" dirty="0"/>
            </a:br>
            <a:r>
              <a:rPr lang="en-US" sz="2400" b="1" dirty="0" err="1"/>
              <a:t>glLoadIdentity</a:t>
            </a:r>
            <a:r>
              <a:rPr lang="en-US" sz="2400" b="1" dirty="0"/>
              <a:t>();</a:t>
            </a:r>
            <a:br>
              <a:rPr lang="en-US" sz="2400" dirty="0"/>
            </a:br>
            <a:r>
              <a:rPr lang="en-US" sz="2400" b="1" dirty="0" err="1"/>
              <a:t>gluPerspective</a:t>
            </a:r>
            <a:r>
              <a:rPr lang="en-US" sz="2400" b="1" dirty="0"/>
              <a:t>(40.0,(</a:t>
            </a:r>
            <a:r>
              <a:rPr lang="en-US" sz="2400" b="1" dirty="0" err="1"/>
              <a:t>GLfloat</a:t>
            </a:r>
            <a:r>
              <a:rPr lang="en-US" sz="2400" b="1" dirty="0"/>
              <a:t>)w/h,1.0,100.0);</a:t>
            </a:r>
            <a:br>
              <a:rPr lang="en-US" sz="2400" dirty="0"/>
            </a:br>
            <a:r>
              <a:rPr lang="en-US" sz="2400" b="1" dirty="0" err="1"/>
              <a:t>glMatrixMode</a:t>
            </a:r>
            <a:r>
              <a:rPr lang="en-US" sz="2400" b="1" dirty="0"/>
              <a:t>(GL_MODELVIEW);</a:t>
            </a:r>
            <a:br>
              <a:rPr lang="en-US" sz="2400" dirty="0"/>
            </a:br>
            <a:r>
              <a:rPr lang="en-US" sz="2400" b="1" dirty="0" err="1"/>
              <a:t>glLoadIdentity</a:t>
            </a:r>
            <a:r>
              <a:rPr lang="en-US" sz="2400" b="1" dirty="0"/>
              <a:t>();</a:t>
            </a:r>
            <a:br>
              <a:rPr lang="en-US" sz="2400" dirty="0"/>
            </a:br>
            <a:r>
              <a:rPr lang="en-US" sz="2400" b="1" dirty="0" err="1"/>
              <a:t>glLightfv</a:t>
            </a:r>
            <a:r>
              <a:rPr lang="en-US" sz="2400" b="1" dirty="0"/>
              <a:t>(GL_LIGHT0,GL_POSITION,light_pos);</a:t>
            </a:r>
            <a:br>
              <a:rPr lang="en-US" sz="2400" dirty="0"/>
            </a:br>
            <a:r>
              <a:rPr lang="en-US" sz="2400" b="1" dirty="0"/>
              <a:t>//… (to be continued)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677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光源与视点一起移动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//continued</a:t>
            </a:r>
            <a:br>
              <a:rPr lang="en-US" sz="2400" dirty="0"/>
            </a:br>
            <a:r>
              <a:rPr lang="en-US" sz="2400" b="1" dirty="0"/>
              <a:t>static </a:t>
            </a:r>
            <a:r>
              <a:rPr lang="en-US" sz="2400" b="1" dirty="0" err="1"/>
              <a:t>GLdouble</a:t>
            </a:r>
            <a:r>
              <a:rPr lang="en-US" sz="2400" b="1" dirty="0"/>
              <a:t> </a:t>
            </a:r>
            <a:r>
              <a:rPr lang="en-US" sz="2400" b="1" dirty="0" err="1"/>
              <a:t>ex,ey,ez,upx,upy,upz</a:t>
            </a:r>
            <a:r>
              <a:rPr lang="en-US" sz="2400" b="1" dirty="0"/>
              <a:t>;</a:t>
            </a:r>
            <a:br>
              <a:rPr lang="en-US" sz="2400" dirty="0"/>
            </a:br>
            <a:r>
              <a:rPr lang="en-US" sz="2400" b="1" dirty="0"/>
              <a:t>void display(void){</a:t>
            </a:r>
            <a:br>
              <a:rPr lang="en-US" sz="2400" dirty="0"/>
            </a:br>
            <a:r>
              <a:rPr lang="en-US" sz="2400" b="1" dirty="0" err="1"/>
              <a:t>glClear</a:t>
            </a:r>
            <a:r>
              <a:rPr lang="en-US" sz="2400" b="1" dirty="0"/>
              <a:t>(GL_COLOR_BUFFER_BIT|GL_DEPTH_BUFFER_BIT);</a:t>
            </a:r>
            <a:br>
              <a:rPr lang="en-US" sz="2400" dirty="0"/>
            </a:br>
            <a:r>
              <a:rPr lang="en-US" sz="2400" b="1" dirty="0" err="1"/>
              <a:t>glPushMatrix</a:t>
            </a:r>
            <a:r>
              <a:rPr lang="en-US" sz="2400" b="1" dirty="0"/>
              <a:t>();</a:t>
            </a:r>
            <a:br>
              <a:rPr lang="en-US" sz="2400" dirty="0"/>
            </a:br>
            <a:r>
              <a:rPr lang="en-US" sz="2400" b="1" dirty="0" err="1"/>
              <a:t>gluLookAt</a:t>
            </a:r>
            <a:r>
              <a:rPr lang="en-US" sz="2400" b="1" dirty="0"/>
              <a:t>(ex,ey,ez,0.0,0.0,0.0,upx,upy,upz);</a:t>
            </a:r>
            <a:br>
              <a:rPr lang="en-US" sz="2400" dirty="0"/>
            </a:br>
            <a:r>
              <a:rPr lang="en-US" sz="2400" b="1" dirty="0" err="1"/>
              <a:t>glutSolidTorus</a:t>
            </a:r>
            <a:r>
              <a:rPr lang="en-US" sz="2400" b="1" dirty="0"/>
              <a:t>(0.275,0.85,8,15);</a:t>
            </a:r>
            <a:br>
              <a:rPr lang="en-US" sz="2400" dirty="0"/>
            </a:br>
            <a:r>
              <a:rPr lang="en-US" sz="2400" b="1" dirty="0" err="1"/>
              <a:t>glPopMatrix</a:t>
            </a:r>
            <a:r>
              <a:rPr lang="en-US" sz="2400" b="1" dirty="0"/>
              <a:t>();</a:t>
            </a:r>
            <a:br>
              <a:rPr lang="en-US" sz="2400" dirty="0"/>
            </a:br>
            <a:r>
              <a:rPr lang="en-US" sz="2400" b="1" dirty="0" err="1"/>
              <a:t>glFlush</a:t>
            </a:r>
            <a:r>
              <a:rPr lang="en-US" sz="2400" b="1" dirty="0"/>
              <a:t>();</a:t>
            </a:r>
            <a:br>
              <a:rPr lang="en-US" sz="2400" dirty="0"/>
            </a:br>
            <a:r>
              <a:rPr lang="en-US" sz="2400" b="1" dirty="0"/>
              <a:t>}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792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材料属性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材料属性也是</a:t>
            </a:r>
            <a:r>
              <a:rPr lang="en-US" sz="2400" dirty="0"/>
              <a:t>OpenGL</a:t>
            </a:r>
            <a:r>
              <a:rPr lang="zh-CN" altLang="en-US" sz="2400" dirty="0"/>
              <a:t>状态的一部分， 与改进</a:t>
            </a:r>
            <a:br>
              <a:rPr lang="zh-CN" altLang="en-US" sz="2400" dirty="0"/>
            </a:br>
            <a:r>
              <a:rPr lang="en-US" sz="2400" dirty="0" err="1"/>
              <a:t>Phong</a:t>
            </a:r>
            <a:r>
              <a:rPr lang="zh-CN" altLang="en-US" sz="2400" dirty="0"/>
              <a:t>光照模型中的各项是匹配的</a:t>
            </a:r>
            <a:br>
              <a:rPr lang="zh-CN" altLang="en-US" sz="2000" dirty="0"/>
            </a:br>
            <a:r>
              <a:rPr lang="en-US" sz="2000" i="1" dirty="0"/>
              <a:t>void </a:t>
            </a:r>
            <a:r>
              <a:rPr lang="en-US" sz="2000" b="1" i="1" dirty="0" err="1"/>
              <a:t>glMaterial</a:t>
            </a:r>
            <a:r>
              <a:rPr lang="en-US" sz="2000" b="1" i="1" dirty="0"/>
              <a:t>{if}(</a:t>
            </a:r>
            <a:r>
              <a:rPr lang="en-US" sz="2000" b="1" i="1" dirty="0" err="1"/>
              <a:t>GLenum</a:t>
            </a:r>
            <a:r>
              <a:rPr lang="en-US" sz="2000" b="1" i="1" dirty="0"/>
              <a:t> face, </a:t>
            </a:r>
            <a:r>
              <a:rPr lang="en-US" sz="2000" b="1" i="1" dirty="0" err="1"/>
              <a:t>GLenum</a:t>
            </a:r>
            <a:r>
              <a:rPr lang="en-US" sz="2000" b="1" i="1" dirty="0"/>
              <a:t> </a:t>
            </a:r>
            <a:r>
              <a:rPr lang="en-US" sz="2000" b="1" i="1" dirty="0" err="1"/>
              <a:t>pname</a:t>
            </a:r>
            <a:r>
              <a:rPr lang="en-US" sz="2000" b="1" i="1" dirty="0"/>
              <a:t>, TYPE </a:t>
            </a:r>
            <a:r>
              <a:rPr lang="en-US" sz="2000" b="1" i="1" dirty="0" err="1"/>
              <a:t>param</a:t>
            </a:r>
            <a:r>
              <a:rPr lang="en-US" sz="2000" b="1" i="1" dirty="0"/>
              <a:t>);</a:t>
            </a:r>
            <a:br>
              <a:rPr lang="en-US" sz="2000" b="1" dirty="0"/>
            </a:br>
            <a:r>
              <a:rPr lang="en-US" sz="2000" b="1" i="1" dirty="0"/>
              <a:t>void </a:t>
            </a:r>
            <a:r>
              <a:rPr lang="en-US" sz="2000" b="1" i="1" dirty="0" err="1"/>
              <a:t>glMaterial</a:t>
            </a:r>
            <a:r>
              <a:rPr lang="en-US" sz="2000" b="1" i="1" dirty="0"/>
              <a:t>{if}v(</a:t>
            </a:r>
            <a:r>
              <a:rPr lang="en-US" sz="2000" b="1" i="1" dirty="0" err="1"/>
              <a:t>GLenum</a:t>
            </a:r>
            <a:r>
              <a:rPr lang="en-US" sz="2000" b="1" i="1" dirty="0"/>
              <a:t> face, </a:t>
            </a:r>
            <a:r>
              <a:rPr lang="en-US" sz="2000" b="1" i="1" dirty="0" err="1"/>
              <a:t>GLenum</a:t>
            </a:r>
            <a:r>
              <a:rPr lang="en-US" sz="2000" b="1" i="1" dirty="0"/>
              <a:t> </a:t>
            </a:r>
            <a:r>
              <a:rPr lang="en-US" sz="2000" b="1" i="1" dirty="0" err="1"/>
              <a:t>pname</a:t>
            </a:r>
            <a:r>
              <a:rPr lang="en-US" sz="2000" b="1" i="1" dirty="0"/>
              <a:t>, TYPE *</a:t>
            </a:r>
            <a:r>
              <a:rPr lang="en-US" sz="2000" b="1" i="1" dirty="0" err="1"/>
              <a:t>param</a:t>
            </a:r>
            <a:r>
              <a:rPr lang="en-US" sz="2000" b="1" i="1" dirty="0"/>
              <a:t>);</a:t>
            </a:r>
            <a:br>
              <a:rPr lang="en-US" sz="2000" b="1" dirty="0"/>
            </a:br>
            <a:r>
              <a:rPr lang="en-US" sz="2000" b="1" dirty="0"/>
              <a:t>– face: GL_FRONT, GL_BACK,</a:t>
            </a:r>
            <a:br>
              <a:rPr lang="en-US" sz="2000" b="1" dirty="0"/>
            </a:br>
            <a:r>
              <a:rPr lang="en-US" sz="2000" b="1" dirty="0"/>
              <a:t>GL_FRONT_AND_BACK</a:t>
            </a:r>
            <a:br>
              <a:rPr lang="en-US" sz="2000" b="1" dirty="0"/>
            </a:br>
            <a:r>
              <a:rPr lang="en-US" sz="2000" b="1" dirty="0"/>
              <a:t>– </a:t>
            </a:r>
            <a:r>
              <a:rPr lang="en-US" sz="2000" b="1" dirty="0" err="1"/>
              <a:t>pname</a:t>
            </a:r>
            <a:r>
              <a:rPr lang="en-US" sz="2000" b="1" dirty="0"/>
              <a:t>:</a:t>
            </a:r>
            <a:br>
              <a:rPr lang="en-US" sz="2000" b="1" dirty="0"/>
            </a:br>
            <a:r>
              <a:rPr lang="en-US" sz="2000" b="1" dirty="0"/>
              <a:t>• GL_AMBIENT, </a:t>
            </a:r>
            <a:r>
              <a:rPr lang="zh-CN" altLang="en-US" sz="2000" b="1" dirty="0"/>
              <a:t>缺省为</a:t>
            </a:r>
            <a:r>
              <a:rPr lang="en-US" altLang="zh-CN" sz="2000" b="1" dirty="0"/>
              <a:t>(0.2, 0.2, 0.2, 1.0)</a:t>
            </a:r>
            <a:br>
              <a:rPr lang="en-US" altLang="zh-CN" sz="2000" b="1" dirty="0"/>
            </a:br>
            <a:r>
              <a:rPr lang="en-US" altLang="zh-CN" sz="2000" b="1" dirty="0"/>
              <a:t>• </a:t>
            </a:r>
            <a:r>
              <a:rPr lang="en-US" sz="2000" b="1" dirty="0"/>
              <a:t>GL_DIFFUSE,</a:t>
            </a:r>
            <a:r>
              <a:rPr lang="zh-CN" altLang="en-US" sz="2000" b="1" dirty="0"/>
              <a:t>缺省为</a:t>
            </a:r>
            <a:r>
              <a:rPr lang="en-US" altLang="zh-CN" sz="2000" b="1" dirty="0"/>
              <a:t>(0.8, 0.8, 0.8, 1.0)</a:t>
            </a:r>
            <a:br>
              <a:rPr lang="en-US" altLang="zh-CN" sz="2000" b="1" dirty="0"/>
            </a:br>
            <a:r>
              <a:rPr lang="en-US" altLang="zh-CN" sz="2000" b="1" dirty="0"/>
              <a:t>• </a:t>
            </a:r>
            <a:r>
              <a:rPr lang="en-US" sz="2000" b="1" dirty="0"/>
              <a:t>GL_SPECULAR,</a:t>
            </a:r>
            <a:r>
              <a:rPr lang="zh-CN" altLang="en-US" sz="2000" b="1" dirty="0"/>
              <a:t>缺省为</a:t>
            </a:r>
            <a:r>
              <a:rPr lang="en-US" altLang="zh-CN" sz="2000" b="1" dirty="0"/>
              <a:t>(0.0, 0.0, 0.0, 1.0)</a:t>
            </a:r>
            <a:br>
              <a:rPr lang="en-US" altLang="zh-CN" sz="2000" b="1" dirty="0"/>
            </a:br>
            <a:r>
              <a:rPr lang="en-US" altLang="zh-CN" sz="2000" b="1" dirty="0"/>
              <a:t>• </a:t>
            </a:r>
            <a:r>
              <a:rPr lang="en-US" sz="2000" b="1" dirty="0"/>
              <a:t>GL_SHININESS,</a:t>
            </a:r>
            <a:r>
              <a:rPr lang="zh-CN" altLang="en-US" sz="2000" b="1" dirty="0"/>
              <a:t>缺省为</a:t>
            </a:r>
            <a:r>
              <a:rPr lang="en-US" altLang="zh-CN" sz="2000" b="1" dirty="0"/>
              <a:t>0.0, [0.0,128.0], </a:t>
            </a:r>
            <a:r>
              <a:rPr lang="zh-CN" altLang="en-US" sz="2000" b="1" dirty="0"/>
              <a:t>唯一的非向量参数</a:t>
            </a:r>
            <a:br>
              <a:rPr lang="zh-CN" altLang="en-US" sz="2000" b="1" dirty="0"/>
            </a:br>
            <a:r>
              <a:rPr lang="en-US" altLang="zh-CN" sz="2000" b="1" dirty="0"/>
              <a:t>• </a:t>
            </a:r>
            <a:r>
              <a:rPr lang="en-US" sz="2000" b="1" dirty="0"/>
              <a:t>GL_EMISSION,</a:t>
            </a:r>
            <a:r>
              <a:rPr lang="zh-CN" altLang="en-US" sz="2000" b="1" dirty="0"/>
              <a:t>缺省为</a:t>
            </a:r>
            <a:r>
              <a:rPr lang="en-US" altLang="zh-CN" sz="2000" b="1" dirty="0"/>
              <a:t>(0.0, 0.0, 0.0, 1.0)</a:t>
            </a:r>
            <a:br>
              <a:rPr lang="zh-CN" altLang="en-US" sz="2000" b="1" dirty="0"/>
            </a:b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60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材料属性设置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应用</a:t>
            </a:r>
            <a:r>
              <a:rPr lang="en-US" sz="2800" dirty="0" err="1"/>
              <a:t>glMaterial</a:t>
            </a:r>
            <a:r>
              <a:rPr lang="en-US" sz="2800" dirty="0"/>
              <a:t>{if}[v]()</a:t>
            </a:r>
            <a:r>
              <a:rPr lang="zh-CN" altLang="en-US" sz="2800" dirty="0"/>
              <a:t>设置</a:t>
            </a:r>
            <a:endParaRPr lang="en-US" altLang="zh-CN" sz="2400" dirty="0"/>
          </a:p>
          <a:p>
            <a:pPr marL="0" indent="0">
              <a:buNone/>
            </a:pPr>
            <a:br>
              <a:rPr lang="zh-CN" alt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ambient[]={0.2,0.2,0.2,1.0};</a:t>
            </a:r>
            <a:br>
              <a:rPr 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diffuse[]={1.0,0.8,0.0,1.0};</a:t>
            </a:r>
            <a:br>
              <a:rPr lang="en-US" sz="2400" dirty="0"/>
            </a:br>
            <a:r>
              <a:rPr lang="en-US" sz="2400" b="1" dirty="0" err="1"/>
              <a:t>GLfloat</a:t>
            </a:r>
            <a:r>
              <a:rPr lang="en-US" sz="2400" b="1" dirty="0"/>
              <a:t> specular[]={1.0,1.0,1.0,1.0};</a:t>
            </a:r>
            <a:br>
              <a:rPr lang="en-US" sz="2400" dirty="0"/>
            </a:br>
            <a:r>
              <a:rPr lang="en-US" sz="2400" b="1" dirty="0" err="1"/>
              <a:t>GLint</a:t>
            </a:r>
            <a:r>
              <a:rPr lang="en-US" sz="2400" b="1" dirty="0"/>
              <a:t> shine = 100;</a:t>
            </a:r>
            <a:br>
              <a:rPr lang="en-US" sz="2400" dirty="0"/>
            </a:br>
            <a:r>
              <a:rPr lang="en-US" sz="2400" b="1" dirty="0" err="1"/>
              <a:t>glMaterialfv</a:t>
            </a:r>
            <a:r>
              <a:rPr lang="en-US" sz="2400" b="1" dirty="0"/>
              <a:t>(</a:t>
            </a:r>
            <a:r>
              <a:rPr lang="en-US" sz="2400" b="1" dirty="0" err="1"/>
              <a:t>GL_FRONT,GL_AMBIENT,ambient</a:t>
            </a:r>
            <a:r>
              <a:rPr lang="en-US" sz="2400" b="1" dirty="0"/>
              <a:t>);</a:t>
            </a:r>
            <a:br>
              <a:rPr lang="en-US" sz="2400" dirty="0"/>
            </a:br>
            <a:r>
              <a:rPr lang="en-US" sz="2400" b="1" dirty="0" err="1"/>
              <a:t>glMaterialfv</a:t>
            </a:r>
            <a:r>
              <a:rPr lang="en-US" sz="2400" b="1" dirty="0"/>
              <a:t>(</a:t>
            </a:r>
            <a:r>
              <a:rPr lang="en-US" sz="2400" b="1" dirty="0" err="1"/>
              <a:t>GL_FRONT,GL_DIFFUSE,diffuse</a:t>
            </a:r>
            <a:r>
              <a:rPr lang="en-US" sz="2400" b="1" dirty="0"/>
              <a:t>);</a:t>
            </a:r>
            <a:br>
              <a:rPr lang="en-US" sz="2400" dirty="0"/>
            </a:br>
            <a:r>
              <a:rPr lang="en-US" sz="2400" b="1" dirty="0" err="1"/>
              <a:t>glMaterialfv</a:t>
            </a:r>
            <a:r>
              <a:rPr lang="en-US" sz="2400" b="1" dirty="0"/>
              <a:t>(</a:t>
            </a:r>
            <a:r>
              <a:rPr lang="en-US" sz="2400" b="1" dirty="0" err="1"/>
              <a:t>GL_FRONT,GL_SPECULAR,specular</a:t>
            </a:r>
            <a:r>
              <a:rPr lang="en-US" sz="2400" b="1" dirty="0"/>
              <a:t>);</a:t>
            </a:r>
            <a:br>
              <a:rPr lang="en-US" sz="2400" dirty="0"/>
            </a:br>
            <a:r>
              <a:rPr lang="en-US" sz="2400" b="1" dirty="0" err="1"/>
              <a:t>glMateriali</a:t>
            </a:r>
            <a:r>
              <a:rPr lang="en-US" sz="2400" b="1" dirty="0"/>
              <a:t>(</a:t>
            </a:r>
            <a:r>
              <a:rPr lang="en-US" sz="2400" b="1" dirty="0" err="1"/>
              <a:t>GL_FRONT,GL_SHININESS,shine</a:t>
            </a:r>
            <a:r>
              <a:rPr lang="en-US" sz="2400" b="1" dirty="0"/>
              <a:t>);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183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材料自发射光项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OpenGL</a:t>
            </a:r>
            <a:r>
              <a:rPr lang="zh-CN" altLang="en-US" dirty="0"/>
              <a:t>中可以用材料的发射光项来模拟</a:t>
            </a:r>
            <a:br>
              <a:rPr lang="zh-CN" altLang="en-US" dirty="0"/>
            </a:br>
            <a:r>
              <a:rPr lang="zh-CN" altLang="en-US" dirty="0"/>
              <a:t>一个光源</a:t>
            </a:r>
            <a:endParaRPr lang="en-US" altLang="zh-CN" dirty="0"/>
          </a:p>
          <a:p>
            <a:r>
              <a:rPr lang="zh-CN" altLang="en-US" dirty="0"/>
              <a:t>该项的颜色不受任何其它光源或者变换的</a:t>
            </a:r>
            <a:br>
              <a:rPr lang="zh-CN" altLang="en-US" dirty="0"/>
            </a:br>
            <a:r>
              <a:rPr lang="zh-CN" altLang="en-US" dirty="0"/>
              <a:t>影响</a:t>
            </a:r>
            <a:br>
              <a:rPr lang="zh-CN" altLang="en-US" dirty="0"/>
            </a:br>
            <a:r>
              <a:rPr lang="en-US" b="1" dirty="0" err="1"/>
              <a:t>GLfloat</a:t>
            </a:r>
            <a:r>
              <a:rPr lang="en-US" b="1" dirty="0"/>
              <a:t> emission[]={0.0,0.3,0.3,1.0);</a:t>
            </a:r>
            <a:br>
              <a:rPr lang="en-US" dirty="0"/>
            </a:br>
            <a:r>
              <a:rPr lang="en-US" b="1" dirty="0" err="1"/>
              <a:t>glMaterialfv</a:t>
            </a:r>
            <a:r>
              <a:rPr lang="en-US" b="1" dirty="0"/>
              <a:t>(GL_FRONT,GL_EMISSION,</a:t>
            </a:r>
            <a:br>
              <a:rPr lang="en-US" dirty="0"/>
            </a:br>
            <a:r>
              <a:rPr lang="en-US" b="1" dirty="0"/>
              <a:t>emission);</a:t>
            </a:r>
            <a:br>
              <a:rPr 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7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什么是多边形明暗处理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白色区域是某个多边形。多边形明暗处理就是为了确定多边形内部的每个像素是何种颜色。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5</a:t>
            </a:fld>
            <a:endParaRPr lang="es-E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20315"/>
            <a:ext cx="5886450" cy="36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791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颜色指定与材料指定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通常当启用光照进行明暗处理后，原来的</a:t>
            </a:r>
            <a:br>
              <a:rPr lang="zh-CN" altLang="en-US" sz="2400" dirty="0"/>
            </a:br>
            <a:r>
              <a:rPr lang="en-US" sz="2400" dirty="0" err="1"/>
              <a:t>glColor</a:t>
            </a:r>
            <a:r>
              <a:rPr lang="en-US" sz="2400" dirty="0"/>
              <a:t>*()</a:t>
            </a:r>
            <a:r>
              <a:rPr lang="zh-CN" altLang="en-US" sz="2400" dirty="0"/>
              <a:t>命令失去原有的作用</a:t>
            </a:r>
            <a:endParaRPr lang="en-US" altLang="zh-CN" sz="2400" dirty="0"/>
          </a:p>
          <a:p>
            <a:r>
              <a:rPr lang="zh-CN" altLang="en-US" sz="2400" dirty="0"/>
              <a:t>如果调用了</a:t>
            </a:r>
            <a:br>
              <a:rPr lang="zh-CN" altLang="en-US" sz="2400" dirty="0"/>
            </a:br>
            <a:r>
              <a:rPr lang="en-US" sz="2400" dirty="0" err="1"/>
              <a:t>glEnable</a:t>
            </a:r>
            <a:r>
              <a:rPr lang="en-US" sz="2400" dirty="0"/>
              <a:t>(GL_COLOR_MATERIAL)，</a:t>
            </a:r>
            <a:r>
              <a:rPr lang="zh-CN" altLang="en-US" sz="2400" dirty="0"/>
              <a:t>那么就</a:t>
            </a:r>
            <a:br>
              <a:rPr lang="zh-CN" altLang="en-US" sz="2400" dirty="0"/>
            </a:br>
            <a:r>
              <a:rPr lang="zh-CN" altLang="en-US" sz="2400" dirty="0"/>
              <a:t>会使光照模型中的几种光根据</a:t>
            </a:r>
            <a:r>
              <a:rPr lang="en-US" sz="2400" dirty="0" err="1"/>
              <a:t>glColor</a:t>
            </a:r>
            <a:r>
              <a:rPr lang="en-US" sz="2400" dirty="0"/>
              <a:t>*()</a:t>
            </a:r>
            <a:r>
              <a:rPr lang="zh-CN" altLang="en-US" sz="2400" dirty="0"/>
              <a:t>中的</a:t>
            </a:r>
            <a:br>
              <a:rPr lang="zh-CN" altLang="en-US" sz="2400" dirty="0"/>
            </a:br>
            <a:r>
              <a:rPr lang="zh-CN" altLang="en-US" sz="2400" dirty="0"/>
              <a:t>指定确定颜色：</a:t>
            </a:r>
            <a:br>
              <a:rPr lang="zh-CN" altLang="en-US" sz="2400" dirty="0"/>
            </a:br>
            <a:r>
              <a:rPr lang="en-US" sz="2400" i="1" dirty="0"/>
              <a:t>void </a:t>
            </a:r>
            <a:r>
              <a:rPr lang="en-US" sz="2400" b="1" i="1" dirty="0" err="1"/>
              <a:t>glColorMaterial</a:t>
            </a:r>
            <a:r>
              <a:rPr lang="en-US" sz="2400" b="1" i="1" dirty="0"/>
              <a:t>(</a:t>
            </a:r>
            <a:r>
              <a:rPr lang="en-US" sz="2400" b="1" i="1" dirty="0" err="1"/>
              <a:t>GLenum</a:t>
            </a:r>
            <a:r>
              <a:rPr lang="en-US" sz="2400" b="1" i="1" dirty="0"/>
              <a:t> face, </a:t>
            </a:r>
            <a:r>
              <a:rPr lang="en-US" sz="2400" b="1" i="1" dirty="0" err="1"/>
              <a:t>GLenum</a:t>
            </a:r>
            <a:r>
              <a:rPr lang="en-US" sz="2400" b="1" i="1" dirty="0"/>
              <a:t> mode);</a:t>
            </a:r>
            <a:br>
              <a:rPr lang="en-US" sz="2400" b="1" dirty="0"/>
            </a:br>
            <a:r>
              <a:rPr lang="en-US" sz="2400" b="1" dirty="0"/>
              <a:t>– face</a:t>
            </a:r>
            <a:r>
              <a:rPr lang="zh-CN" altLang="en-US" sz="2400" b="1" dirty="0"/>
              <a:t>的取值</a:t>
            </a:r>
            <a:r>
              <a:rPr lang="en-US" sz="2400" b="1" dirty="0"/>
              <a:t>GL_FRONT, GL_BACK</a:t>
            </a:r>
            <a:r>
              <a:rPr lang="zh-CN" altLang="en-US" sz="2400" b="1" dirty="0"/>
              <a:t>与</a:t>
            </a:r>
            <a:br>
              <a:rPr lang="zh-CN" altLang="en-US" sz="2400" b="1" dirty="0"/>
            </a:br>
            <a:r>
              <a:rPr lang="en-US" sz="2400" b="1" dirty="0"/>
              <a:t>GL_FRONT_AND_BACK(</a:t>
            </a:r>
            <a:r>
              <a:rPr lang="zh-CN" altLang="en-US" sz="2400" b="1" dirty="0"/>
              <a:t>默认值</a:t>
            </a:r>
            <a:r>
              <a:rPr lang="en-US" altLang="zh-CN" sz="2400" b="1" dirty="0"/>
              <a:t>)</a:t>
            </a:r>
            <a:br>
              <a:rPr lang="en-US" altLang="zh-CN" sz="2400" b="1" dirty="0"/>
            </a:br>
            <a:r>
              <a:rPr lang="en-US" altLang="zh-CN" sz="2400" b="1" dirty="0"/>
              <a:t>– </a:t>
            </a:r>
            <a:r>
              <a:rPr lang="en-US" sz="2400" b="1" dirty="0"/>
              <a:t>mode</a:t>
            </a:r>
            <a:r>
              <a:rPr lang="zh-CN" altLang="en-US" sz="2400" b="1" dirty="0"/>
              <a:t>的取值为</a:t>
            </a:r>
            <a:r>
              <a:rPr lang="en-US" sz="2400" b="1" dirty="0"/>
              <a:t>GL_EMISSION, GL_AMBIENT,</a:t>
            </a:r>
            <a:br>
              <a:rPr lang="en-US" sz="2400" b="1" dirty="0"/>
            </a:br>
            <a:r>
              <a:rPr lang="en-US" sz="2400" b="1" dirty="0"/>
              <a:t>GL_DIFFUSE, GL_SPECULAR</a:t>
            </a:r>
            <a:r>
              <a:rPr lang="zh-CN" altLang="en-US" sz="2400" b="1" dirty="0"/>
              <a:t>与</a:t>
            </a:r>
            <a:br>
              <a:rPr lang="zh-CN" altLang="en-US" sz="2400" b="1" dirty="0"/>
            </a:br>
            <a:r>
              <a:rPr lang="en-US" sz="2400" b="1" dirty="0"/>
              <a:t>GL_AMBIENT_AND_DIFFUSE(</a:t>
            </a:r>
            <a:r>
              <a:rPr lang="zh-CN" altLang="en-US" sz="2400" b="1" dirty="0"/>
              <a:t>默认值</a:t>
            </a:r>
            <a:r>
              <a:rPr lang="en-US" altLang="zh-CN" sz="2400" b="1" dirty="0"/>
              <a:t>)</a:t>
            </a:r>
            <a:br>
              <a:rPr lang="en-US" altLang="zh-CN" sz="2400" b="1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68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颜色材料模式例子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glEnable</a:t>
            </a:r>
            <a:r>
              <a:rPr lang="en-US" sz="2400" b="1" dirty="0"/>
              <a:t>(GL_COLOR_MATERIAL);</a:t>
            </a:r>
            <a:br>
              <a:rPr lang="en-US" sz="2400" dirty="0"/>
            </a:br>
            <a:r>
              <a:rPr lang="en-US" sz="2400" b="1" dirty="0" err="1"/>
              <a:t>glColorMaterial</a:t>
            </a:r>
            <a:r>
              <a:rPr lang="en-US" sz="2400" b="1" dirty="0"/>
              <a:t>(GL_FRONT, GL_DIFFUSE);</a:t>
            </a:r>
            <a:br>
              <a:rPr lang="en-US" sz="2400" dirty="0"/>
            </a:br>
            <a:r>
              <a:rPr lang="en-US" sz="2400" b="1" dirty="0"/>
              <a:t>/* now </a:t>
            </a:r>
            <a:r>
              <a:rPr lang="en-US" sz="2400" b="1" dirty="0" err="1"/>
              <a:t>glColor</a:t>
            </a:r>
            <a:r>
              <a:rPr lang="en-US" sz="2400" b="1" dirty="0"/>
              <a:t>* changes diffuse reflection */</a:t>
            </a:r>
            <a:br>
              <a:rPr lang="en-US" sz="2400" dirty="0"/>
            </a:br>
            <a:r>
              <a:rPr lang="en-US" sz="2400" b="1" dirty="0"/>
              <a:t>glColor3f(0.2, 0.5, 0.8);</a:t>
            </a:r>
            <a:br>
              <a:rPr lang="en-US" sz="2400" dirty="0"/>
            </a:br>
            <a:r>
              <a:rPr lang="en-US" sz="2400" b="1" dirty="0"/>
              <a:t>/* draw some objects here */</a:t>
            </a:r>
            <a:br>
              <a:rPr lang="en-US" sz="2400" dirty="0"/>
            </a:br>
            <a:r>
              <a:rPr lang="en-US" sz="2400" b="1" dirty="0" err="1"/>
              <a:t>glColorMaterial</a:t>
            </a:r>
            <a:r>
              <a:rPr lang="en-US" sz="2400" b="1" dirty="0"/>
              <a:t>(GL_FRONT, GL_SPECULAR);</a:t>
            </a:r>
            <a:br>
              <a:rPr lang="en-US" sz="2400" dirty="0"/>
            </a:br>
            <a:r>
              <a:rPr lang="en-US" sz="2400" b="1" dirty="0"/>
              <a:t>/* </a:t>
            </a:r>
            <a:r>
              <a:rPr lang="en-US" sz="2400" b="1" dirty="0" err="1"/>
              <a:t>glColor</a:t>
            </a:r>
            <a:r>
              <a:rPr lang="en-US" sz="2400" b="1" dirty="0"/>
              <a:t>* no longer changes diffuse reflection */</a:t>
            </a:r>
            <a:br>
              <a:rPr lang="en-US" sz="2400" dirty="0"/>
            </a:br>
            <a:r>
              <a:rPr lang="en-US" sz="2400" b="1" dirty="0"/>
              <a:t>/* now </a:t>
            </a:r>
            <a:r>
              <a:rPr lang="en-US" sz="2400" b="1" dirty="0" err="1"/>
              <a:t>glColor</a:t>
            </a:r>
            <a:r>
              <a:rPr lang="en-US" sz="2400" b="1" dirty="0"/>
              <a:t>* changes specular reflection */</a:t>
            </a:r>
            <a:br>
              <a:rPr lang="en-US" sz="2400" dirty="0"/>
            </a:br>
            <a:r>
              <a:rPr lang="en-US" sz="2400" b="1" dirty="0"/>
              <a:t>glColor3f(0.9, 0.0, 0.2);</a:t>
            </a:r>
            <a:br>
              <a:rPr lang="en-US" sz="2400" dirty="0"/>
            </a:br>
            <a:r>
              <a:rPr lang="en-US" sz="2400" b="1" dirty="0"/>
              <a:t>/* draw other objects here */</a:t>
            </a:r>
            <a:br>
              <a:rPr lang="en-US" sz="2400" dirty="0"/>
            </a:br>
            <a:r>
              <a:rPr lang="en-US" sz="2400" b="1" dirty="0" err="1"/>
              <a:t>glDisable</a:t>
            </a:r>
            <a:r>
              <a:rPr lang="en-US" sz="2400" b="1" dirty="0"/>
              <a:t>(GL_COLOR_MATERIAL);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zh-CN" altLang="en-US" sz="2400" dirty="0"/>
              <a:t>不需要使用</a:t>
            </a:r>
            <a:r>
              <a:rPr lang="en-US" sz="2400" dirty="0" err="1"/>
              <a:t>glColorMaterial</a:t>
            </a:r>
            <a:r>
              <a:rPr lang="en-US" sz="2400" dirty="0"/>
              <a:t>()</a:t>
            </a:r>
            <a:r>
              <a:rPr lang="zh-CN" altLang="en-US" sz="2400" dirty="0"/>
              <a:t>时，确保禁用</a:t>
            </a:r>
            <a:br>
              <a:rPr lang="zh-CN" altLang="en-US" sz="2400" dirty="0"/>
            </a:b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662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多边形的明暗处理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对每个顶点进行明暗处理的计算</a:t>
            </a:r>
            <a:endParaRPr lang="en-US" altLang="zh-CN" dirty="0"/>
          </a:p>
          <a:p>
            <a:r>
              <a:rPr lang="zh-CN" altLang="en-US" dirty="0"/>
              <a:t>顶点的颜色变为顶点的明暗效果</a:t>
            </a:r>
            <a:endParaRPr lang="en-US" altLang="zh-CN" dirty="0"/>
          </a:p>
          <a:p>
            <a:r>
              <a:rPr lang="zh-CN" altLang="en-US" dirty="0"/>
              <a:t>默认状态下，多边形内部的颜色是顶点颜</a:t>
            </a:r>
            <a:br>
              <a:rPr lang="zh-CN" altLang="en-US" dirty="0"/>
            </a:br>
            <a:r>
              <a:rPr lang="zh-CN" altLang="en-US" dirty="0"/>
              <a:t>色的线性插值</a:t>
            </a:r>
            <a:br>
              <a:rPr lang="zh-CN" altLang="en-US" dirty="0"/>
            </a:br>
            <a:r>
              <a:rPr lang="en-US" altLang="zh-CN" dirty="0" err="1"/>
              <a:t>glShadeModel</a:t>
            </a:r>
            <a:r>
              <a:rPr lang="en-US" altLang="zh-CN" dirty="0"/>
              <a:t>(GL_SMOOTH);</a:t>
            </a:r>
          </a:p>
          <a:p>
            <a:r>
              <a:rPr lang="zh-CN" altLang="en-US" dirty="0"/>
              <a:t>如果调用了</a:t>
            </a:r>
            <a:r>
              <a:rPr lang="en-US" altLang="zh-CN" dirty="0" err="1"/>
              <a:t>glShadeModel</a:t>
            </a:r>
            <a:r>
              <a:rPr lang="en-US" altLang="zh-CN" dirty="0"/>
              <a:t>(GL_FLAT);</a:t>
            </a:r>
            <a:br>
              <a:rPr lang="en-US" altLang="zh-CN" dirty="0"/>
            </a:br>
            <a:r>
              <a:rPr lang="zh-CN" altLang="en-US" dirty="0"/>
              <a:t>那么第一个顶点的颜色确定整个多边形的颜色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8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已经求得帧缓冲区（画布）中多边形四个顶点的位置，以及相应的颜色、法向，如何求多边形内各个像素的颜色？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6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3467100"/>
            <a:ext cx="2800350" cy="3238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02947" y="2971800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P1(x1, y1, z1), </a:t>
            </a:r>
          </a:p>
          <a:p>
            <a:r>
              <a:rPr lang="en-US" sz="1800" dirty="0"/>
              <a:t>N1(nx1, ny1, nz1), </a:t>
            </a:r>
          </a:p>
          <a:p>
            <a:r>
              <a:rPr lang="en-US" sz="1800" dirty="0"/>
              <a:t>C1(r1, g1, b1),</a:t>
            </a:r>
          </a:p>
          <a:p>
            <a:r>
              <a:rPr lang="en-US" sz="1800" dirty="0"/>
              <a:t>x1, y1</a:t>
            </a:r>
          </a:p>
          <a:p>
            <a:endParaRPr 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06520" y="4718208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P2(x2, y2, z2), </a:t>
            </a:r>
          </a:p>
          <a:p>
            <a:r>
              <a:rPr lang="en-US" sz="1800" dirty="0"/>
              <a:t>N2(nx2, ny2, nz2), </a:t>
            </a:r>
          </a:p>
          <a:p>
            <a:r>
              <a:rPr lang="en-US" sz="1800" dirty="0"/>
              <a:t>C1(r2, g2, b2),</a:t>
            </a:r>
          </a:p>
          <a:p>
            <a:r>
              <a:rPr lang="en-US" sz="1800" dirty="0"/>
              <a:t>x2, y2</a:t>
            </a:r>
          </a:p>
          <a:p>
            <a:endParaRPr 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598170" y="3530435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P4(x4, y4, z4), </a:t>
            </a:r>
          </a:p>
          <a:p>
            <a:r>
              <a:rPr lang="en-US" sz="1800" dirty="0"/>
              <a:t>N4(nx4, ny4, nz4), </a:t>
            </a:r>
          </a:p>
          <a:p>
            <a:r>
              <a:rPr lang="en-US" sz="1800" dirty="0"/>
              <a:t>C4(r4, g4, b4),</a:t>
            </a:r>
          </a:p>
          <a:p>
            <a:r>
              <a:rPr lang="en-US" sz="1800" dirty="0"/>
              <a:t>x4, y4</a:t>
            </a:r>
          </a:p>
          <a:p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184234" y="5585936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P3(x3, y3, z3), </a:t>
            </a:r>
          </a:p>
          <a:p>
            <a:r>
              <a:rPr lang="en-US" sz="1800" dirty="0"/>
              <a:t>N3(nx3, ny3, nz3), </a:t>
            </a:r>
          </a:p>
          <a:p>
            <a:r>
              <a:rPr lang="en-US" sz="1800" dirty="0"/>
              <a:t>C4(r3, g3, b3),</a:t>
            </a:r>
          </a:p>
          <a:p>
            <a:r>
              <a:rPr lang="en-US" sz="1800" dirty="0"/>
              <a:t>x3, y3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2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xi, 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zh-CN" altLang="en-US" dirty="0"/>
              <a:t>可以通过顶点变换求得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7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34" y="2033527"/>
            <a:ext cx="2800350" cy="3238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2656" y="1538227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P1(x1, y1, z1), </a:t>
            </a:r>
          </a:p>
          <a:p>
            <a:r>
              <a:rPr lang="en-US" sz="1800" dirty="0"/>
              <a:t>N1(nx1, ny1, nz1), </a:t>
            </a:r>
          </a:p>
          <a:p>
            <a:r>
              <a:rPr lang="en-US" sz="1800" dirty="0"/>
              <a:t>C1(r1, g1, b1),</a:t>
            </a:r>
          </a:p>
          <a:p>
            <a:r>
              <a:rPr lang="en-US" sz="1800" dirty="0"/>
              <a:t>x1, y1</a:t>
            </a:r>
          </a:p>
          <a:p>
            <a:endParaRPr 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46229" y="3284635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P2(x2, y2, z2), </a:t>
            </a:r>
          </a:p>
          <a:p>
            <a:r>
              <a:rPr lang="en-US" sz="1800" dirty="0"/>
              <a:t>N2(nx2, ny2, nz2), </a:t>
            </a:r>
          </a:p>
          <a:p>
            <a:r>
              <a:rPr lang="en-US" sz="1800" dirty="0"/>
              <a:t>C2(r2, g2, b2),</a:t>
            </a:r>
          </a:p>
          <a:p>
            <a:r>
              <a:rPr lang="en-US" sz="1800" dirty="0"/>
              <a:t>x2, y2</a:t>
            </a:r>
          </a:p>
          <a:p>
            <a:endParaRPr 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637879" y="2096862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P4(x4, y4, z4), </a:t>
            </a:r>
          </a:p>
          <a:p>
            <a:r>
              <a:rPr lang="en-US" sz="1800" dirty="0"/>
              <a:t>N4(nx4, ny4, nz4), </a:t>
            </a:r>
          </a:p>
          <a:p>
            <a:r>
              <a:rPr lang="en-US" sz="1800" dirty="0"/>
              <a:t>C4(r4, g4, b4),</a:t>
            </a:r>
          </a:p>
          <a:p>
            <a:r>
              <a:rPr lang="en-US" sz="1800" dirty="0"/>
              <a:t>x4, y4</a:t>
            </a:r>
          </a:p>
          <a:p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152872" y="4054671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P3(x3, y3, z3), </a:t>
            </a:r>
          </a:p>
          <a:p>
            <a:r>
              <a:rPr lang="en-US" sz="1800" dirty="0"/>
              <a:t>N3(nx3, ny3, nz3), </a:t>
            </a:r>
          </a:p>
          <a:p>
            <a:r>
              <a:rPr lang="en-US" sz="1800" dirty="0"/>
              <a:t>C3(r3, g3, b3),</a:t>
            </a:r>
          </a:p>
          <a:p>
            <a:r>
              <a:rPr lang="en-US" sz="1800" dirty="0"/>
              <a:t>x3, y3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410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N</a:t>
            </a:r>
            <a:r>
              <a:rPr lang="en-US" dirty="0"/>
              <a:t>i</a:t>
            </a:r>
            <a:r>
              <a:rPr lang="zh-CN" altLang="en-US" dirty="0"/>
              <a:t>可以对相邻平面求法向平均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8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34" y="2033527"/>
            <a:ext cx="2800350" cy="3238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2656" y="1538227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P1(x1, y1, z1), </a:t>
            </a:r>
          </a:p>
          <a:p>
            <a:r>
              <a:rPr lang="en-US" sz="1800" dirty="0"/>
              <a:t>N1(nx1, ny1, nz1), </a:t>
            </a:r>
          </a:p>
          <a:p>
            <a:r>
              <a:rPr lang="en-US" sz="1800" dirty="0"/>
              <a:t>C1(r1, g1, b1),</a:t>
            </a:r>
          </a:p>
          <a:p>
            <a:r>
              <a:rPr lang="en-US" sz="1800" dirty="0"/>
              <a:t>x1, y1</a:t>
            </a:r>
          </a:p>
          <a:p>
            <a:endParaRPr 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46229" y="3284635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P2(x2, y2, z2), </a:t>
            </a:r>
          </a:p>
          <a:p>
            <a:r>
              <a:rPr lang="en-US" sz="1800" dirty="0"/>
              <a:t>N2(nx2, ny2, nz2), </a:t>
            </a:r>
          </a:p>
          <a:p>
            <a:r>
              <a:rPr lang="en-US" sz="1800" dirty="0"/>
              <a:t>C2(r2, g2, b2),</a:t>
            </a:r>
          </a:p>
          <a:p>
            <a:r>
              <a:rPr lang="en-US" sz="1800" dirty="0"/>
              <a:t>x2, y2</a:t>
            </a:r>
          </a:p>
          <a:p>
            <a:endParaRPr 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5637879" y="2096862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P4(x4, y4, z4), </a:t>
            </a:r>
          </a:p>
          <a:p>
            <a:r>
              <a:rPr lang="en-US" sz="1800" dirty="0"/>
              <a:t>N4(nx4, ny4, nz4), </a:t>
            </a:r>
          </a:p>
          <a:p>
            <a:r>
              <a:rPr lang="en-US" sz="1800" dirty="0"/>
              <a:t>C4(r4, g4, b4),</a:t>
            </a:r>
          </a:p>
          <a:p>
            <a:r>
              <a:rPr lang="en-US" sz="1800" dirty="0"/>
              <a:t>x4, y4</a:t>
            </a:r>
          </a:p>
          <a:p>
            <a:endParaRPr 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152872" y="4054671"/>
            <a:ext cx="1992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P3(x3, y3, z3), </a:t>
            </a:r>
          </a:p>
          <a:p>
            <a:r>
              <a:rPr lang="en-US" sz="1800" dirty="0"/>
              <a:t>N3(nx3, ny3, nz3), </a:t>
            </a:r>
          </a:p>
          <a:p>
            <a:r>
              <a:rPr lang="en-US" sz="1800" dirty="0"/>
              <a:t>C3(r3, g3, b3),</a:t>
            </a:r>
          </a:p>
          <a:p>
            <a:r>
              <a:rPr lang="en-US" sz="1800" dirty="0"/>
              <a:t>x3, y3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08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如何求法向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在网格中每个顶点处有几个多边形交于该点，每个多边形有一个法向，取这几个法向的平均得到该点的法向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9680411-0B18-4379-B88B-87C8A6F30E05}" type="slidenum">
              <a:rPr lang="es-ES" smtClean="0"/>
              <a:pPr lvl="1"/>
              <a:t>9</a:t>
            </a:fld>
            <a:endParaRPr lang="es-E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86200"/>
            <a:ext cx="3769112" cy="10959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56" y="3124503"/>
            <a:ext cx="2514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1422"/>
      </p:ext>
    </p:extLst>
  </p:cSld>
  <p:clrMapOvr>
    <a:masterClrMapping/>
  </p:clrMapOvr>
</p:sld>
</file>

<file path=ppt/theme/theme1.xml><?xml version="1.0" encoding="utf-8"?>
<a:theme xmlns:a="http://schemas.openxmlformats.org/drawingml/2006/main" name="AngelICG02">
  <a:themeElements>
    <a:clrScheme name="AngelICG0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ngelICG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gelICG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C:\PPT\BOOK_LECTURE\AngelICG02.ppt</Template>
  <TotalTime>4941</TotalTime>
  <Words>3632</Words>
  <Application>Microsoft Office PowerPoint</Application>
  <PresentationFormat>全屏显示(4:3)</PresentationFormat>
  <Paragraphs>357</Paragraphs>
  <Slides>52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6" baseType="lpstr">
      <vt:lpstr>Arial</vt:lpstr>
      <vt:lpstr>Times New Roman</vt:lpstr>
      <vt:lpstr>AngelICG02</vt:lpstr>
      <vt:lpstr>Image</vt:lpstr>
      <vt:lpstr>Introduction to  Computer Graphics</vt:lpstr>
      <vt:lpstr>第六章 明暗着色(Shading)</vt:lpstr>
      <vt:lpstr>第三部分 多边形明暗处理</vt:lpstr>
      <vt:lpstr>什么是多边形明暗处理</vt:lpstr>
      <vt:lpstr>什么是多边形明暗处理</vt:lpstr>
      <vt:lpstr>问题</vt:lpstr>
      <vt:lpstr>问题</vt:lpstr>
      <vt:lpstr>问题</vt:lpstr>
      <vt:lpstr>如何求法向</vt:lpstr>
      <vt:lpstr>问题</vt:lpstr>
      <vt:lpstr>解决方法1——平面着色法(flat shading)</vt:lpstr>
      <vt:lpstr>平面着色法</vt:lpstr>
      <vt:lpstr>OpenGL平面着色法</vt:lpstr>
      <vt:lpstr>特点</vt:lpstr>
      <vt:lpstr>解决方法2——Gouraud着色法(Gouraud shading)</vt:lpstr>
      <vt:lpstr>算法 （对颜色进行双线性插值）</vt:lpstr>
      <vt:lpstr>效果</vt:lpstr>
      <vt:lpstr>比较</vt:lpstr>
      <vt:lpstr>Gouraud着色的问题</vt:lpstr>
      <vt:lpstr>解决方法3 Phong着色</vt:lpstr>
      <vt:lpstr>算法 （对法向进行双线性插值）</vt:lpstr>
      <vt:lpstr>效果</vt:lpstr>
      <vt:lpstr>比较</vt:lpstr>
      <vt:lpstr>比较</vt:lpstr>
      <vt:lpstr>比较</vt:lpstr>
      <vt:lpstr>比较</vt:lpstr>
      <vt:lpstr>比较</vt:lpstr>
      <vt:lpstr>比较</vt:lpstr>
      <vt:lpstr>第四部分 OpenGL明暗处理</vt:lpstr>
      <vt:lpstr>在OpenGL中应用明 暗处理的步骤</vt:lpstr>
      <vt:lpstr>法向量</vt:lpstr>
      <vt:lpstr>三角形法向量计算</vt:lpstr>
      <vt:lpstr>启用</vt:lpstr>
      <vt:lpstr>选择光照模型</vt:lpstr>
      <vt:lpstr>glLightModel*()</vt:lpstr>
      <vt:lpstr>全局环境光</vt:lpstr>
      <vt:lpstr>定义光源</vt:lpstr>
      <vt:lpstr>定义点光源</vt:lpstr>
      <vt:lpstr>距离与方向</vt:lpstr>
      <vt:lpstr>指定距离衰减项</vt:lpstr>
      <vt:lpstr>聚光灯</vt:lpstr>
      <vt:lpstr>移动光源</vt:lpstr>
      <vt:lpstr>静止光源</vt:lpstr>
      <vt:lpstr>光源与对象分别移动</vt:lpstr>
      <vt:lpstr>光源与视点一起移动</vt:lpstr>
      <vt:lpstr>光源与视点一起移动</vt:lpstr>
      <vt:lpstr>材料属性</vt:lpstr>
      <vt:lpstr>材料属性设置</vt:lpstr>
      <vt:lpstr>材料自发射光项</vt:lpstr>
      <vt:lpstr>颜色指定与材料指定</vt:lpstr>
      <vt:lpstr>颜色材料模式例子</vt:lpstr>
      <vt:lpstr>多边形的明暗处理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</dc:creator>
  <cp:lastModifiedBy>test</cp:lastModifiedBy>
  <cp:revision>336</cp:revision>
  <dcterms:created xsi:type="dcterms:W3CDTF">2011-07-24T21:10:31Z</dcterms:created>
  <dcterms:modified xsi:type="dcterms:W3CDTF">2020-04-07T01:56:57Z</dcterms:modified>
</cp:coreProperties>
</file>