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42" r:id="rId5"/>
    <p:sldId id="357" r:id="rId6"/>
    <p:sldId id="360" r:id="rId7"/>
    <p:sldId id="388" r:id="rId8"/>
    <p:sldId id="394" r:id="rId9"/>
    <p:sldId id="390" r:id="rId10"/>
    <p:sldId id="392" r:id="rId11"/>
    <p:sldId id="391" r:id="rId12"/>
    <p:sldId id="389" r:id="rId13"/>
    <p:sldId id="358" r:id="rId14"/>
    <p:sldId id="34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24A7D"/>
    <a:srgbClr val="00FF00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80550" autoAdjust="0"/>
  </p:normalViewPr>
  <p:slideViewPr>
    <p:cSldViewPr snapToGrid="0">
      <p:cViewPr varScale="1">
        <p:scale>
          <a:sx n="91" d="100"/>
          <a:sy n="91" d="100"/>
        </p:scale>
        <p:origin x="12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99AB5-65EE-4BAD-A1C6-CE1AEEDE78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igen.tuxfamily.org/dox-3.3/group__QuickRefPage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课件上有相应的变换矩阵，希望同学们自行推导，掌握了以后编写实验代码</a:t>
            </a:r>
            <a:endParaRPr lang="en-US" altLang="zh-CN" dirty="0"/>
          </a:p>
          <a:p>
            <a:r>
              <a:rPr lang="en-US" altLang="zh-CN" sz="1200" dirty="0">
                <a:hlinkClick r:id="rId3"/>
              </a:rPr>
              <a:t>Eigen: Quick reference guide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3D21-EA33-4203-BE34-55D8A4400A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1ACB-66F3-489D-8BB6-9FDD0213A07A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3697356" y="3277319"/>
            <a:ext cx="47509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3857896" y="2353989"/>
            <a:ext cx="4397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3942190" y="3539116"/>
            <a:ext cx="4229240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Speaker</a:t>
            </a:r>
            <a:endParaRPr lang="zh-CN" altLang="en-US" dirty="0"/>
          </a:p>
        </p:txBody>
      </p:sp>
      <p:sp>
        <p:nvSpPr>
          <p:cNvPr id="18" name="文本占位符 20"/>
          <p:cNvSpPr>
            <a:spLocks noGrp="1"/>
          </p:cNvSpPr>
          <p:nvPr>
            <p:ph type="body" sz="quarter" idx="16" hasCustomPrompt="1"/>
          </p:nvPr>
        </p:nvSpPr>
        <p:spPr>
          <a:xfrm>
            <a:off x="3319527" y="4018064"/>
            <a:ext cx="5474566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Contact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1113183" y="546370"/>
            <a:ext cx="98993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1113183" y="181200"/>
            <a:ext cx="9899374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b="1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Main title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eigen.tuxfamily.org/dox-3.3/group__QuickRefPage.html" TargetMode="External"/><Relationship Id="rId1" Type="http://schemas.openxmlformats.org/officeDocument/2006/relationships/hyperlink" Target="https://zhuanlan.zhihu.com/p/293023673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FDF6F0"/>
              </a:clrFrom>
              <a:clrTo>
                <a:srgbClr val="FDF6F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4"/>
          <a:stretch>
            <a:fillRect/>
          </a:stretch>
        </p:blipFill>
        <p:spPr>
          <a:xfrm>
            <a:off x="0" y="4176653"/>
            <a:ext cx="12207123" cy="2713052"/>
          </a:xfrm>
          <a:prstGeom prst="rect">
            <a:avLst/>
          </a:prstGeom>
        </p:spPr>
      </p:pic>
      <p:sp>
        <p:nvSpPr>
          <p:cNvPr id="8" name="文本占位符 4"/>
          <p:cNvSpPr>
            <a:spLocks noGrp="1"/>
          </p:cNvSpPr>
          <p:nvPr/>
        </p:nvSpPr>
        <p:spPr>
          <a:xfrm>
            <a:off x="1215876" y="2590191"/>
            <a:ext cx="9775370" cy="36517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/>
              <a:t>计算机图形学实验</a:t>
            </a:r>
            <a:r>
              <a:rPr lang="en-US" altLang="zh-CN" sz="2400" dirty="0"/>
              <a:t>4</a:t>
            </a:r>
            <a:endParaRPr lang="en-US" altLang="zh-CN" sz="2400" dirty="0"/>
          </a:p>
          <a:p>
            <a:r>
              <a:rPr lang="en-US" altLang="zh-CN" sz="2400" dirty="0"/>
              <a:t>Transformation </a:t>
            </a:r>
            <a:r>
              <a:rPr lang="zh-CN" altLang="en-US" sz="2400" dirty="0"/>
              <a:t>（一）</a:t>
            </a:r>
            <a:endParaRPr lang="en-US" altLang="zh-CN" sz="2400" b="1" dirty="0"/>
          </a:p>
        </p:txBody>
      </p:sp>
      <p:sp>
        <p:nvSpPr>
          <p:cNvPr id="9" name="文本占位符 5"/>
          <p:cNvSpPr>
            <a:spLocks noGrp="1"/>
          </p:cNvSpPr>
          <p:nvPr/>
        </p:nvSpPr>
        <p:spPr>
          <a:xfrm>
            <a:off x="3474400" y="1853210"/>
            <a:ext cx="5243195" cy="34840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1" name="文本占位符 8"/>
          <p:cNvSpPr>
            <a:spLocks noGrp="1"/>
          </p:cNvSpPr>
          <p:nvPr/>
        </p:nvSpPr>
        <p:spPr>
          <a:xfrm>
            <a:off x="1065417" y="4257555"/>
            <a:ext cx="10061163" cy="35340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/>
        </p:nvSpPr>
        <p:spPr>
          <a:xfrm>
            <a:off x="3474401" y="1821098"/>
            <a:ext cx="5243195" cy="34840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73491" y="1067356"/>
            <a:ext cx="11070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www.xmu.edu.cn/images/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674" y="3807555"/>
            <a:ext cx="313373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3160" y="2019300"/>
            <a:ext cx="2651760" cy="15024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3797" t="10446"/>
          <a:stretch>
            <a:fillRect/>
          </a:stretch>
        </p:blipFill>
        <p:spPr>
          <a:xfrm>
            <a:off x="1153160" y="3616325"/>
            <a:ext cx="2825115" cy="1557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160" y="4970145"/>
            <a:ext cx="2685415" cy="14732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rcRect l="4182" r="9317"/>
          <a:stretch>
            <a:fillRect/>
          </a:stretch>
        </p:blipFill>
        <p:spPr>
          <a:xfrm>
            <a:off x="4279265" y="1874520"/>
            <a:ext cx="1955800" cy="181165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158927" y="1499585"/>
            <a:ext cx="2124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旋转矩阵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301490" y="1506220"/>
            <a:ext cx="1859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平移矩阵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279531" y="4509485"/>
            <a:ext cx="2124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绕轴旋转矩阵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7259149" y="1506208"/>
            <a:ext cx="2124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缩放矩阵</a:t>
            </a:r>
            <a:endParaRPr lang="zh-CN" altLang="en-US" sz="24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9320" y="2027555"/>
            <a:ext cx="2270125" cy="16002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10515" y="2449195"/>
            <a:ext cx="843280" cy="5492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绕</a:t>
            </a:r>
            <a:r>
              <a:rPr lang="en-US" altLang="zh-CN" dirty="0"/>
              <a:t>X</a:t>
            </a:r>
            <a:r>
              <a:rPr lang="zh-CN" altLang="en-US" dirty="0"/>
              <a:t>轴旋转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10515" y="3990975"/>
            <a:ext cx="847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绕</a:t>
            </a:r>
            <a:r>
              <a:rPr lang="en-US" altLang="zh-CN" dirty="0">
                <a:sym typeface="+mn-ea"/>
              </a:rPr>
              <a:t>Y</a:t>
            </a:r>
            <a:r>
              <a:rPr lang="zh-CN" altLang="en-US" dirty="0">
                <a:sym typeface="+mn-ea"/>
              </a:rPr>
              <a:t>轴旋转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10515" y="5444490"/>
            <a:ext cx="842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绕</a:t>
            </a:r>
            <a:r>
              <a:rPr lang="en-US" altLang="zh-CN" dirty="0"/>
              <a:t>Z</a:t>
            </a:r>
            <a:r>
              <a:rPr lang="zh-CN" altLang="en-US" dirty="0"/>
              <a:t>轴旋转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68640" y="640140"/>
            <a:ext cx="6950885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3200" dirty="0"/>
              <a:t>变换矩阵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rcRect b="4290"/>
          <a:stretch>
            <a:fillRect/>
          </a:stretch>
        </p:blipFill>
        <p:spPr>
          <a:xfrm>
            <a:off x="4279265" y="5173345"/>
            <a:ext cx="7699375" cy="10337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708648"/>
            <a:ext cx="5937397" cy="4523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本次实验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都需要提交，分别是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Task1.6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Task1.7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Task1.8</a:t>
            </a:r>
            <a:endParaRPr lang="en-US" altLang="zh-CN" sz="2400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提交方式为：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将代码源文件、可执行文件、实验报告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放到一个文件夹中，文件夹命名格式为：学号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姓名，压缩后上传到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服务器中相应目录下（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上传作业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曾鸣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/2025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图形学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实验作业的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提交截止日期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4.30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作业提交说明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3739" y="2300461"/>
            <a:ext cx="4292023" cy="27391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+mj-ea"/>
              </a:rPr>
              <a:t>计算机图形学实验</a:t>
            </a:r>
            <a:r>
              <a:rPr lang="en-US" altLang="zh-CN" dirty="0">
                <a:latin typeface="+mj-ea"/>
              </a:rPr>
              <a:t>4</a:t>
            </a:r>
            <a:endParaRPr lang="en-US" altLang="zh-CN" dirty="0">
              <a:latin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FDF6F0"/>
              </a:clrFrom>
              <a:clrTo>
                <a:srgbClr val="FDF6F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4"/>
          <a:stretch>
            <a:fillRect/>
          </a:stretch>
        </p:blipFill>
        <p:spPr>
          <a:xfrm>
            <a:off x="0" y="4144948"/>
            <a:ext cx="12207123" cy="27130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Transformation</a:t>
            </a:r>
            <a:endParaRPr lang="en-US" altLang="zh-CN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1055685" y="1708648"/>
            <a:ext cx="9765552" cy="3969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上节内容回顾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纯色小人绘制</a:t>
            </a:r>
            <a:endParaRPr lang="zh-CN" altLang="en-US" sz="24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本次实验说明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自行</a:t>
            </a: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实现绕</a:t>
            </a: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轴旋转和平移</a:t>
            </a:r>
            <a:endParaRPr lang="en-US" altLang="zh-CN" sz="24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自行实现绕任意轴旋转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自行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实现缩放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作业提交说明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纯色小人绘制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1055685" y="1708648"/>
            <a:ext cx="9765552" cy="2236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阅读资料：</a:t>
            </a:r>
            <a:endParaRPr lang="zh-CN" altLang="en-US" sz="2400" kern="1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cs typeface="Times New Roman" panose="02020603050405020304" pitchFamily="18" charset="0"/>
              </a:rPr>
              <a:t>《OpenGL</a:t>
            </a:r>
            <a:r>
              <a:rPr lang="zh-CN" altLang="en-US" sz="2400" kern="100" dirty="0">
                <a:cs typeface="Times New Roman" panose="02020603050405020304" pitchFamily="18" charset="0"/>
              </a:rPr>
              <a:t>编程基础</a:t>
            </a:r>
            <a:r>
              <a:rPr lang="en-US" altLang="zh-CN" sz="2400" kern="100" dirty="0">
                <a:cs typeface="Times New Roman" panose="02020603050405020304" pitchFamily="18" charset="0"/>
              </a:rPr>
              <a:t>》</a:t>
            </a:r>
            <a:r>
              <a:rPr lang="zh-CN" altLang="en-US" sz="2400" kern="100" dirty="0">
                <a:cs typeface="Times New Roman" panose="02020603050405020304" pitchFamily="18" charset="0"/>
              </a:rPr>
              <a:t>第三版</a:t>
            </a:r>
            <a:r>
              <a:rPr lang="en-US" altLang="zh-CN" sz="2400" kern="100" dirty="0">
                <a:cs typeface="Times New Roman" panose="02020603050405020304" pitchFamily="18" charset="0"/>
              </a:rPr>
              <a:t>,</a:t>
            </a:r>
            <a:r>
              <a:rPr lang="zh-CN" altLang="en-US" sz="2400" kern="100" dirty="0">
                <a:cs typeface="Times New Roman" panose="02020603050405020304" pitchFamily="18" charset="0"/>
              </a:rPr>
              <a:t>第六章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       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学习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ply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文件格式，使用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C++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读入文件内容，将模型显示出来，要求将模型设置为纯色，并显示出来，类似下图效果（颜色不限）</a:t>
            </a:r>
            <a:endParaRPr lang="zh-CN" altLang="en-US" sz="2400" kern="1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8740" y="4047076"/>
            <a:ext cx="1859441" cy="26763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708648"/>
            <a:ext cx="9765552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读入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ply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对物体进行绘制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设置正确的相机矩阵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看向人体的重心（所有坐标的平均值）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设置正确的视域体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结合相机矩阵，保证视域体的区域覆盖住物体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整体思路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本节实验内容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110864" y="1535227"/>
            <a:ext cx="9765552" cy="5077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阅读资料：</a:t>
            </a:r>
            <a:endParaRPr lang="zh-CN" altLang="en-US" sz="2400" kern="1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）课件：</a:t>
            </a:r>
            <a:r>
              <a:rPr lang="en-US" altLang="zh-CN" sz="2400" kern="100" dirty="0">
                <a:cs typeface="Times New Roman" panose="02020603050405020304" pitchFamily="18" charset="0"/>
              </a:rPr>
              <a:t>《L5 </a:t>
            </a:r>
            <a:r>
              <a:rPr lang="en-US" altLang="zh-CN" sz="2400" kern="100" dirty="0" err="1">
                <a:cs typeface="Times New Roman" panose="02020603050405020304" pitchFamily="18" charset="0"/>
              </a:rPr>
              <a:t>Transfomation</a:t>
            </a:r>
            <a:r>
              <a:rPr lang="en-US" altLang="zh-CN" sz="2400" kern="100" dirty="0">
                <a:cs typeface="Times New Roman" panose="02020603050405020304" pitchFamily="18" charset="0"/>
              </a:rPr>
              <a:t>》</a:t>
            </a:r>
            <a:endParaRPr lang="en-US" altLang="zh-CN" sz="2400" kern="1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cs typeface="Times New Roman" panose="02020603050405020304" pitchFamily="18" charset="0"/>
              </a:rPr>
              <a:t>Eigen</a:t>
            </a:r>
            <a:r>
              <a:rPr lang="zh-CN" altLang="en-US" sz="2400" kern="100" dirty="0">
                <a:cs typeface="Times New Roman" panose="02020603050405020304" pitchFamily="18" charset="0"/>
              </a:rPr>
              <a:t>使用：</a:t>
            </a:r>
            <a:r>
              <a:rPr lang="zh-CN" altLang="en-US" sz="2400" dirty="0">
                <a:hlinkClick r:id="rId1"/>
              </a:rPr>
              <a:t>快速入门</a:t>
            </a:r>
            <a:r>
              <a:rPr lang="en-US" altLang="zh-CN" sz="2400" dirty="0">
                <a:hlinkClick r:id="rId1"/>
              </a:rPr>
              <a:t>Eigen </a:t>
            </a:r>
            <a:r>
              <a:rPr lang="en-US" altLang="zh-CN" sz="2400" dirty="0"/>
              <a:t>(or </a:t>
            </a:r>
            <a:r>
              <a:rPr lang="en-US" altLang="zh-CN" sz="2400" dirty="0">
                <a:hlinkClick r:id="rId2"/>
              </a:rPr>
              <a:t>Eigen: Quick reference guide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任务要求：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    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在阅读了课件的相关内容后，利用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Eigen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库，编写相应的变换矩阵，实现以下任务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绕轴旋转和平移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绕任意轴旋转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缩放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568640" y="640140"/>
            <a:ext cx="6950885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3200" dirty="0"/>
              <a:t>Eigen</a:t>
            </a:r>
            <a:r>
              <a:rPr lang="zh-CN" altLang="en-US" sz="3200" dirty="0"/>
              <a:t>基础操作介绍</a:t>
            </a:r>
            <a:endParaRPr lang="zh-CN" altLang="en-US" sz="3200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85800" y="1524000"/>
            <a:ext cx="10041890" cy="4724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2075" tIns="46038" rIns="92075" bIns="46038" numCol="1" anchor="t" anchorCtr="0" compatLnSpc="1"/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100" baseline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MS PGothic" panose="020B0600070205080204" pitchFamily="34" charset="-128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­"/>
              <a:defRPr sz="2600" baseline="0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 baseline="0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812800" y="1384300"/>
            <a:ext cx="10041890" cy="4724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2075" tIns="46038" rIns="92075" bIns="46038" numCol="1" anchor="t" anchorCtr="0" compatLnSpc="1"/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100" baseline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MS PGothic" panose="020B0600070205080204" pitchFamily="34" charset="-128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­"/>
              <a:defRPr sz="2600" baseline="0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 baseline="0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r>
              <a:rPr lang="en-US" altLang="zh-CN" dirty="0"/>
              <a:t>Eigen::Matrix4f  m;  // 4x4 </a:t>
            </a:r>
            <a:r>
              <a:rPr lang="zh-CN" altLang="en-US" dirty="0"/>
              <a:t>浮点矩阵</a:t>
            </a:r>
            <a:endParaRPr lang="zh-CN" altLang="en-US" dirty="0"/>
          </a:p>
          <a:p>
            <a:r>
              <a:rPr lang="en-US" altLang="zh-CN" dirty="0"/>
              <a:t>Eigen::Vector4f  v;   // 4D </a:t>
            </a:r>
            <a:r>
              <a:rPr lang="zh-CN" altLang="en-US" dirty="0"/>
              <a:t>浮点向量</a:t>
            </a:r>
            <a:endParaRPr lang="zh-CN" altLang="en-US" dirty="0"/>
          </a:p>
          <a:p>
            <a:r>
              <a:rPr lang="en-US" altLang="zh-CN" dirty="0"/>
              <a:t>m.setZero();  // </a:t>
            </a:r>
            <a:r>
              <a:rPr lang="zh-CN" altLang="en-US" dirty="0"/>
              <a:t>清零矩阵</a:t>
            </a:r>
            <a:endParaRPr lang="zh-CN" altLang="en-US" dirty="0"/>
          </a:p>
          <a:p>
            <a:r>
              <a:rPr lang="en-US" altLang="zh-CN" dirty="0"/>
              <a:t>m.setIdentity();  // </a:t>
            </a:r>
            <a:r>
              <a:rPr lang="zh-CN" altLang="en-US" dirty="0"/>
              <a:t>重置为</a:t>
            </a:r>
            <a:r>
              <a:rPr lang="en-US" altLang="zh-CN" dirty="0"/>
              <a:t>​​</a:t>
            </a:r>
            <a:r>
              <a:rPr lang="zh-CN" altLang="en-US" dirty="0"/>
              <a:t>单位矩阵</a:t>
            </a:r>
            <a:r>
              <a:rPr lang="en-US" altLang="zh-CN" dirty="0"/>
              <a:t>​​</a:t>
            </a:r>
            <a:endParaRPr lang="en-US" altLang="zh-CN" dirty="0"/>
          </a:p>
          <a:p>
            <a:r>
              <a:rPr lang="en-US" altLang="zh-CN" dirty="0"/>
              <a:t>m(1,2) = 5.0f;  // </a:t>
            </a:r>
            <a:r>
              <a:rPr lang="zh-CN" altLang="en-US" dirty="0"/>
              <a:t>设置第</a:t>
            </a:r>
            <a:r>
              <a:rPr lang="en-US" altLang="zh-CN" dirty="0"/>
              <a:t>2</a:t>
            </a:r>
            <a:r>
              <a:rPr lang="zh-CN" altLang="en-US" dirty="0"/>
              <a:t>行第</a:t>
            </a:r>
            <a:r>
              <a:rPr lang="en-US" altLang="zh-CN" dirty="0"/>
              <a:t>3</a:t>
            </a:r>
            <a:r>
              <a:rPr lang="zh-CN" altLang="en-US" dirty="0"/>
              <a:t>列的值</a:t>
            </a:r>
            <a:endParaRPr lang="zh-CN" altLang="en-US" dirty="0"/>
          </a:p>
          <a:p>
            <a:r>
              <a:rPr lang="en-US" altLang="zh-CN" dirty="0"/>
              <a:t>m.block&lt;3,3&gt;(0,0) = rotation; // </a:t>
            </a:r>
            <a:r>
              <a:rPr lang="zh-CN" altLang="en-US" dirty="0"/>
              <a:t>设置一个</a:t>
            </a:r>
            <a:r>
              <a:rPr lang="en-US" altLang="zh-CN" dirty="0"/>
              <a:t> 3x3 </a:t>
            </a:r>
            <a:r>
              <a:rPr lang="zh-CN" altLang="en-US" dirty="0"/>
              <a:t>子矩阵</a:t>
            </a:r>
            <a:endParaRPr lang="zh-CN" altLang="en-US" dirty="0"/>
          </a:p>
          <a:p>
            <a:r>
              <a:rPr lang="en-US" altLang="zh-CN" dirty="0"/>
              <a:t>v.normalize();  // </a:t>
            </a:r>
            <a:r>
              <a:rPr lang="zh-CN" altLang="en-US" dirty="0"/>
              <a:t>归一化向量</a:t>
            </a:r>
            <a:endParaRPr lang="zh-CN" altLang="en-US" dirty="0"/>
          </a:p>
          <a:p>
            <a:r>
              <a:rPr lang="en-US" altLang="zh-CN" dirty="0"/>
              <a:t>v.head&lt;3&gt;() = point;  // </a:t>
            </a:r>
            <a:r>
              <a:rPr lang="zh-CN" altLang="en-US" dirty="0"/>
              <a:t>设置向量的前三个</a:t>
            </a:r>
            <a:r>
              <a:rPr lang="zh-CN" altLang="en-US" dirty="0"/>
              <a:t>分量</a:t>
            </a:r>
            <a:endParaRPr lang="zh-CN" altLang="en-US" dirty="0"/>
          </a:p>
          <a:p>
            <a:r>
              <a:rPr lang="en-US" altLang="zh-CN" dirty="0"/>
              <a:t>Eigen::Vector4f v2 = m * v;  // </a:t>
            </a:r>
            <a:r>
              <a:rPr lang="zh-CN" altLang="en-US" dirty="0"/>
              <a:t>矩阵</a:t>
            </a:r>
            <a:r>
              <a:rPr lang="en-US" altLang="zh-CN" dirty="0"/>
              <a:t>-</a:t>
            </a:r>
            <a:r>
              <a:rPr lang="zh-CN" altLang="en-US" dirty="0"/>
              <a:t>向量乘法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325" y="1441450"/>
            <a:ext cx="10637520" cy="510032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68640" y="640140"/>
            <a:ext cx="6950885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3200" dirty="0"/>
              <a:t>顶点变化流程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568640" y="640140"/>
            <a:ext cx="6950885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3200" dirty="0"/>
              <a:t>模型视图变换矩阵</a:t>
            </a:r>
            <a:r>
              <a:rPr lang="en-US" altLang="zh-CN" sz="3200" dirty="0"/>
              <a:t>(ModelView)</a:t>
            </a:r>
            <a:endParaRPr lang="zh-CN" altLang="en-US" sz="3200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85800" y="1524000"/>
            <a:ext cx="10041890" cy="4724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2075" tIns="46038" rIns="92075" bIns="46038" numCol="1" anchor="t" anchorCtr="0" compatLnSpc="1"/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100" baseline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MS PGothic" panose="020B0600070205080204" pitchFamily="34" charset="-128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­"/>
              <a:defRPr sz="2600" baseline="0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 baseline="0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r>
              <a:rPr lang="zh-CN" altLang="en-US" dirty="0"/>
              <a:t>实现模型变换</a:t>
            </a:r>
            <a:endParaRPr lang="en-US" altLang="zh-CN" dirty="0"/>
          </a:p>
          <a:p>
            <a:pPr lvl="1"/>
            <a:r>
              <a:rPr lang="zh-CN" altLang="en-US" dirty="0"/>
              <a:t>平移、旋转、缩放</a:t>
            </a:r>
            <a:endParaRPr lang="en-US" altLang="zh-CN" dirty="0"/>
          </a:p>
          <a:p>
            <a:pPr lvl="1"/>
            <a:r>
              <a:rPr lang="zh-CN" altLang="en-US" dirty="0"/>
              <a:t>绕任意轴旋转</a:t>
            </a:r>
            <a:endParaRPr lang="en-US" altLang="zh-CN" dirty="0"/>
          </a:p>
          <a:p>
            <a:pPr lvl="1"/>
            <a:r>
              <a:rPr lang="zh-CN" altLang="en-US" dirty="0"/>
              <a:t>复杂变换</a:t>
            </a:r>
            <a:endParaRPr lang="en-US" altLang="zh-CN" dirty="0"/>
          </a:p>
          <a:p>
            <a:r>
              <a:rPr lang="zh-CN" altLang="en-US" dirty="0"/>
              <a:t>实现相机变换（视点变换）</a:t>
            </a:r>
            <a:endParaRPr lang="zh-CN" altLang="en-US" dirty="0"/>
          </a:p>
          <a:p>
            <a:r>
              <a:rPr lang="zh-CN" altLang="en-US" dirty="0"/>
              <a:t>其本质是一个复合变换矩阵</a:t>
            </a:r>
            <a:r>
              <a:rPr lang="en-US" altLang="zh-CN" dirty="0"/>
              <a:t>​​</a:t>
            </a:r>
            <a:r>
              <a:rPr lang="zh-CN" altLang="en-US" dirty="0"/>
              <a:t>，由多个独立变换矩阵通过累乘合并而成。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568325" y="640080"/>
            <a:ext cx="8432800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sz="3200" dirty="0"/>
              <a:t>使用</a:t>
            </a:r>
            <a:r>
              <a:rPr lang="en-US" altLang="zh-CN" sz="3200" dirty="0"/>
              <a:t>Eigen</a:t>
            </a:r>
            <a:r>
              <a:rPr lang="zh-CN" altLang="en-US" sz="3200" dirty="0"/>
              <a:t>实现物体变换的原理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791845" y="1896745"/>
            <a:ext cx="2591435" cy="12363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物体顶点坐标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277225" y="1896745"/>
            <a:ext cx="2591435" cy="12363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与变换矩阵相乘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314190" y="1896745"/>
            <a:ext cx="2591435" cy="12363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变为坐标向量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277225" y="3867150"/>
            <a:ext cx="2591435" cy="12363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得到变换后的坐标向量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314190" y="3867150"/>
            <a:ext cx="2591435" cy="12363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提取变换后的物体顶点坐标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91845" y="3867150"/>
            <a:ext cx="2591435" cy="12363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绘制变换后物体</a:t>
            </a:r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7182485" y="2438400"/>
            <a:ext cx="715645" cy="38544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5400000">
            <a:off x="9311005" y="3322955"/>
            <a:ext cx="523875" cy="38544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10800000">
            <a:off x="7182485" y="4292600"/>
            <a:ext cx="715645" cy="38544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948430" y="1475105"/>
            <a:ext cx="7292975" cy="4141470"/>
          </a:xfrm>
          <a:prstGeom prst="roundRect">
            <a:avLst/>
          </a:prstGeom>
          <a:noFill/>
          <a:ln w="57150">
            <a:solidFill>
              <a:srgbClr val="FFC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3491230" y="2438400"/>
            <a:ext cx="715645" cy="38544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10800000">
            <a:off x="3491230" y="4292600"/>
            <a:ext cx="715645" cy="38544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652770" y="5837555"/>
            <a:ext cx="3884930" cy="780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dirty="0"/>
              <a:t>由</a:t>
            </a:r>
            <a:r>
              <a:rPr lang="en-US" altLang="zh-CN" sz="2800" dirty="0"/>
              <a:t>Eigen</a:t>
            </a:r>
            <a:r>
              <a:rPr lang="zh-CN" altLang="en-US" sz="2800" dirty="0"/>
              <a:t>实现矩阵运算</a:t>
            </a:r>
            <a:endParaRPr lang="zh-CN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1111</Words>
  <Application>WPS 演示</Application>
  <PresentationFormat>宽屏</PresentationFormat>
  <Paragraphs>104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宋体</vt:lpstr>
      <vt:lpstr>Wingdings</vt:lpstr>
      <vt:lpstr>Times New Roman</vt:lpstr>
      <vt:lpstr>仿宋</vt:lpstr>
      <vt:lpstr>黑体</vt:lpstr>
      <vt:lpstr>微软雅黑</vt:lpstr>
      <vt:lpstr>Arial Unicode MS</vt:lpstr>
      <vt:lpstr>等线</vt:lpstr>
      <vt:lpstr>Calibri</vt:lpstr>
      <vt:lpstr>PingFang SC</vt:lpstr>
      <vt:lpstr>Segoe Print</vt:lpstr>
      <vt:lpstr>楷体</vt:lpstr>
      <vt:lpstr>MS PGothic</vt:lpstr>
      <vt:lpstr>Helvetica Neue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Face Alignment meets Reconstruction</dc:title>
  <dc:creator>Yinglin Zheng (FA Talent)</dc:creator>
  <cp:lastModifiedBy>宇</cp:lastModifiedBy>
  <cp:revision>1099</cp:revision>
  <dcterms:created xsi:type="dcterms:W3CDTF">2019-10-10T05:31:00Z</dcterms:created>
  <dcterms:modified xsi:type="dcterms:W3CDTF">2025-04-26T01:38:44Z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51FF89EC9AC84607BD16F47373D37EA3_12</vt:lpwstr>
  </property>
  <property fmtid="{D5CDD505-2E9C-101B-9397-08002B2CF9AE}" pid="3" name="KSOProductBuildVer">
    <vt:lpwstr>2052-12.1.0.20784</vt:lpwstr>
  </property>
</Properties>
</file>