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42" r:id="rId5"/>
    <p:sldId id="410" r:id="rId6"/>
    <p:sldId id="419" r:id="rId7"/>
    <p:sldId id="427" r:id="rId8"/>
    <p:sldId id="412" r:id="rId9"/>
    <p:sldId id="417" r:id="rId10"/>
    <p:sldId id="420" r:id="rId11"/>
    <p:sldId id="421" r:id="rId12"/>
    <p:sldId id="425" r:id="rId13"/>
    <p:sldId id="424" r:id="rId14"/>
    <p:sldId id="423" r:id="rId15"/>
    <p:sldId id="388" r:id="rId16"/>
    <p:sldId id="428" r:id="rId17"/>
    <p:sldId id="430" r:id="rId18"/>
    <p:sldId id="429" r:id="rId19"/>
    <p:sldId id="358" r:id="rId20"/>
    <p:sldId id="34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9231" autoAdjust="0"/>
  </p:normalViewPr>
  <p:slideViewPr>
    <p:cSldViewPr snapToGrid="0">
      <p:cViewPr varScale="1">
        <p:scale>
          <a:sx n="101" d="100"/>
          <a:sy n="101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igen.tuxfamily.org/dox-3.3/group__QuickRefPage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80237903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eigen.tuxfamily.org/dox-3.3/group__QuickRefPage.html" TargetMode="External"/><Relationship Id="rId3" Type="http://schemas.openxmlformats.org/officeDocument/2006/relationships/hyperlink" Target="https://zhuanlan.zhihu.com/p/293023673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dirty="0">
                <a:hlinkClick r:id="rId3"/>
              </a:rPr>
              <a:t>Eigen: Quick reference guide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绕任意轴旋转的两种方法简单推导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12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1200" dirty="0">
                <a:hlinkClick r:id="rId3"/>
              </a:rPr>
              <a:t>快速入门</a:t>
            </a:r>
            <a:r>
              <a:rPr lang="en-US" altLang="zh-CN" sz="1200" dirty="0">
                <a:hlinkClick r:id="rId3"/>
              </a:rPr>
              <a:t>Eigen </a:t>
            </a:r>
            <a:r>
              <a:rPr lang="en-US" altLang="zh-CN" sz="1200" dirty="0"/>
              <a:t>(or </a:t>
            </a:r>
            <a:r>
              <a:rPr lang="en-US" altLang="zh-CN" sz="1200" dirty="0">
                <a:hlinkClick r:id="rId4"/>
              </a:rPr>
              <a:t>Eigen: Quick reference guide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eigen.tuxfamily.org/dox-3.3/group__QuickRefPage.html" TargetMode="External"/><Relationship Id="rId1" Type="http://schemas.openxmlformats.org/officeDocument/2006/relationships/hyperlink" Target="https://zhuanlan.zhihu.com/p/293023673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/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计算机图形学实验</a:t>
            </a:r>
            <a:r>
              <a:rPr lang="en-US" altLang="zh-CN" sz="2400" b="1" dirty="0"/>
              <a:t>5</a:t>
            </a:r>
            <a:endParaRPr lang="en-US" altLang="zh-CN" sz="2400" dirty="0"/>
          </a:p>
          <a:p>
            <a:r>
              <a:rPr lang="en-US" altLang="zh-CN" sz="2400" dirty="0"/>
              <a:t>Transformation </a:t>
            </a:r>
            <a:r>
              <a:rPr lang="zh-CN" altLang="en-US" sz="2400" dirty="0"/>
              <a:t>（二）</a:t>
            </a:r>
            <a:endParaRPr lang="en-US" altLang="zh-CN" sz="2400" b="1" dirty="0"/>
          </a:p>
        </p:txBody>
      </p:sp>
      <p:sp>
        <p:nvSpPr>
          <p:cNvPr id="9" name="文本占位符 5"/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xmu.edu.cn/images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0838" y="0"/>
            <a:ext cx="9110324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6226" y="6154249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1》P27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023" y="0"/>
            <a:ext cx="9149953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1》P32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绕任意轴旋转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640" y="1611114"/>
            <a:ext cx="11094720" cy="43315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本节实验内容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Transformation 2》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阅读课件，利用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gluLookAt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glOrtho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gluPerspective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glFrustum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glViewport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786890"/>
            <a:ext cx="4579620" cy="17862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4107" y="117827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 err="1">
                <a:sym typeface="+mn-ea"/>
              </a:rPr>
              <a:t>glFrust</a:t>
            </a:r>
            <a:r>
              <a:rPr lang="en-US" altLang="zh-CN" sz="2400" dirty="0" err="1">
                <a:sym typeface="+mn-ea"/>
              </a:rPr>
              <a:t>u</a:t>
            </a:r>
            <a:r>
              <a:rPr lang="en-US" sz="2400" dirty="0" err="1">
                <a:sym typeface="+mn-ea"/>
              </a:rPr>
              <a:t>m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272"/>
          <a:stretch>
            <a:fillRect/>
          </a:stretch>
        </p:blipFill>
        <p:spPr>
          <a:xfrm>
            <a:off x="694055" y="4573905"/>
            <a:ext cx="4563745" cy="18459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4055" y="3942715"/>
            <a:ext cx="268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glOrtho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72532" y="1175100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glViewport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931535" y="3942715"/>
            <a:ext cx="268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gluPerspective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0" y="4732655"/>
            <a:ext cx="3654425" cy="1381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695" y="4923790"/>
            <a:ext cx="2022475" cy="99885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/>
              <a:t>相关变换矩阵公式</a:t>
            </a:r>
            <a:endParaRPr lang="zh-CN" altLang="en-US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680" y="1786890"/>
            <a:ext cx="5092700" cy="18719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1638935"/>
            <a:ext cx="3933825" cy="1457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9180" y="817245"/>
            <a:ext cx="5215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 err="1">
                <a:sym typeface="+mn-ea"/>
              </a:rPr>
              <a:t>glViewport</a:t>
            </a:r>
            <a:r>
              <a:rPr lang="en-US" sz="2400" dirty="0">
                <a:sym typeface="+mn-ea"/>
              </a:rPr>
              <a:t>(Ox, </a:t>
            </a:r>
            <a:r>
              <a:rPr lang="en-US" sz="2400" dirty="0" err="1">
                <a:sym typeface="+mn-ea"/>
              </a:rPr>
              <a:t>Oy</a:t>
            </a:r>
            <a:r>
              <a:rPr lang="en-US" sz="2400" dirty="0">
                <a:sym typeface="+mn-ea"/>
              </a:rPr>
              <a:t>, width, height)</a:t>
            </a:r>
            <a:endParaRPr lang="en-US" altLang="zh-CN" sz="2400" dirty="0"/>
          </a:p>
        </p:txBody>
      </p:sp>
      <p:sp>
        <p:nvSpPr>
          <p:cNvPr id="3" name="右箭头 2"/>
          <p:cNvSpPr/>
          <p:nvPr/>
        </p:nvSpPr>
        <p:spPr>
          <a:xfrm>
            <a:off x="5496560" y="2095500"/>
            <a:ext cx="1198245" cy="54419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1555" y="3302635"/>
            <a:ext cx="5883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ym typeface="+mn-ea"/>
              </a:rPr>
              <a:t>注意：这里的</a:t>
            </a:r>
            <a:r>
              <a:rPr lang="en-US" altLang="zh-CN" sz="2400" dirty="0" err="1">
                <a:sym typeface="+mn-ea"/>
              </a:rPr>
              <a:t>WinY</a:t>
            </a:r>
            <a:r>
              <a:rPr lang="zh-CN" altLang="en-US" sz="2400" dirty="0">
                <a:sym typeface="+mn-ea"/>
              </a:rPr>
              <a:t>坐标和窗口系统的坐标朝向是反的，因此</a:t>
            </a:r>
            <a:r>
              <a:rPr lang="zh-CN" sz="2400" dirty="0">
                <a:sym typeface="+mn-ea"/>
              </a:rPr>
              <a:t>要对</a:t>
            </a:r>
            <a:r>
              <a:rPr lang="en-US" altLang="zh-CN" sz="2400" dirty="0">
                <a:sym typeface="+mn-ea"/>
              </a:rPr>
              <a:t>Y</a:t>
            </a:r>
            <a:r>
              <a:rPr lang="zh-CN" altLang="en-US" sz="2400" dirty="0">
                <a:sym typeface="+mn-ea"/>
              </a:rPr>
              <a:t>进行反转</a:t>
            </a:r>
            <a:endParaRPr lang="zh-CN" altLang="en-US" sz="24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245" y="4338955"/>
            <a:ext cx="7048500" cy="171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980" y="1517650"/>
            <a:ext cx="3444240" cy="167576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 rot="5400000">
            <a:off x="8397875" y="3402965"/>
            <a:ext cx="827405" cy="54419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8640" y="6123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来源：课件</a:t>
            </a:r>
            <a:r>
              <a:rPr lang="en-US" altLang="zh-CN" dirty="0">
                <a:sym typeface="+mn-ea"/>
              </a:rPr>
              <a:t>《L5 Transformation 2》P41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429947" y="71472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ym typeface="+mn-ea"/>
              </a:rPr>
              <a:t>gluLookAt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1343025"/>
            <a:ext cx="9296400" cy="4907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54067" y="616429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/>
              <a:t>旋转矩阵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961682" y="616429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/>
              <a:t>平移矩阵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14325" y="61645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来源：课件</a:t>
            </a:r>
            <a:r>
              <a:rPr lang="en-US" altLang="zh-CN" dirty="0">
                <a:sym typeface="+mn-ea"/>
              </a:rPr>
              <a:t>《L5 Transformation 2》P13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5937397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提交参考右侧示例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详细提交说明参照实验文档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</a:t>
            </a:r>
            <a:r>
              <a:rPr 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</a:t>
            </a:r>
            <a:r>
              <a:rPr 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34515"/>
          <a:stretch>
            <a:fillRect/>
          </a:stretch>
        </p:blipFill>
        <p:spPr>
          <a:xfrm>
            <a:off x="7307580" y="1836420"/>
            <a:ext cx="3448050" cy="33064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5</a:t>
            </a:r>
            <a:endParaRPr lang="en-US" altLang="zh-CN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Transformation 2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55685" y="1708648"/>
            <a:ext cx="9765552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过往内容回顾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变换一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绕轴旋转和平移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绕任意轴旋转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缩放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变换二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作业提交说明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变换一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Transformation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》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2400" dirty="0">
                <a:hlinkClick r:id="rId1"/>
              </a:rPr>
              <a:t>快速入门</a:t>
            </a:r>
            <a:r>
              <a:rPr lang="en-US" altLang="zh-CN" sz="2400" dirty="0">
                <a:hlinkClick r:id="rId1"/>
              </a:rPr>
              <a:t>Eigen </a:t>
            </a:r>
            <a:r>
              <a:rPr lang="en-US" altLang="zh-CN" sz="2400" dirty="0"/>
              <a:t>(or </a:t>
            </a:r>
            <a:r>
              <a:rPr lang="en-US" altLang="zh-CN" sz="2400" dirty="0">
                <a:hlinkClick r:id="rId2"/>
              </a:rPr>
              <a:t>Eigen: Quick reference guide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在阅读了课件的相关内容后，利用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绕轴旋转和平移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绕任意轴旋转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缩放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平移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有点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，经过平移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blipFill rotWithShape="1">
                <a:blip r:embed="rId1"/>
                <a:stretch>
                  <a:fillRect l="-2" t="-67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blipFill rotWithShape="1">
                <a:blip r:embed="rId2"/>
                <a:stretch>
                  <a:fillRect l="-13" t="-10" r="1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5815220" y="2915461"/>
            <a:ext cx="5045220" cy="2143424"/>
            <a:chOff x="2700796" y="4138543"/>
            <a:chExt cx="5045220" cy="214342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4654" y="4138543"/>
              <a:ext cx="2243450" cy="21434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700796" y="4599344"/>
                  <a:ext cx="1343286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36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36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3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796" y="4599344"/>
                  <a:ext cx="1343286" cy="92333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402730" y="4599344"/>
                  <a:ext cx="1343286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6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altLang="zh-CN" sz="36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730" y="4599344"/>
                  <a:ext cx="1343286" cy="92333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缩放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有点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，经过缩放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blipFill rotWithShape="1">
                <a:blip r:embed="rId1"/>
                <a:stretch>
                  <a:fillRect l="-2" t="-67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blipFill rotWithShape="1">
                <a:blip r:embed="rId2"/>
                <a:stretch>
                  <a:fillRect l="-13" t="-10" r="1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40" y="2915461"/>
            <a:ext cx="2243450" cy="2143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790282" y="3376262"/>
                <a:ext cx="134328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36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282" y="3376262"/>
                <a:ext cx="134328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6" t="-65" r="4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492216" y="3376262"/>
                <a:ext cx="134328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sz="3600" i="1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216" y="3376262"/>
                <a:ext cx="1343286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18" t="-65" r="3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806" y="2915461"/>
            <a:ext cx="2457546" cy="2143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2D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505" y="1687424"/>
            <a:ext cx="7023696" cy="45304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1》P18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3D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10864" y="1535227"/>
                <a:ext cx="10618394" cy="1130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中的绕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轴逆时针旋转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坐标不变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等价于二维平面上绕原点逆时针旋转。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4" y="1535227"/>
                <a:ext cx="10618394" cy="1130246"/>
              </a:xfrm>
              <a:prstGeom prst="rect">
                <a:avLst/>
              </a:prstGeom>
              <a:blipFill rotWithShape="1">
                <a:blip r:embed="rId1"/>
                <a:stretch>
                  <a:fillRect l="-2" t="-38" r="2" b="-1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blipFill rotWithShape="1">
                <a:blip r:embed="rId2"/>
                <a:stretch>
                  <a:fillRect l="-2" t="-20" r="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71" y="3053148"/>
            <a:ext cx="3991532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3D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中的绕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轴逆时针旋转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坐标不变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blipFill rotWithShape="1">
                <a:blip r:embed="rId1"/>
                <a:stretch>
                  <a:fillRect l="-2" t="-75" r="2" b="-3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𝑦𝑐𝑜𝑠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blipFill rotWithShape="1">
                <a:blip r:embed="rId2"/>
                <a:stretch>
                  <a:fillRect l="-2" t="-20" r="-189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71" y="3053148"/>
            <a:ext cx="3991532" cy="25721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418" y="3078212"/>
            <a:ext cx="3991532" cy="26084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3D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中的绕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轴逆时针旋转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坐标不变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blipFill rotWithShape="1">
                <a:blip r:embed="rId1"/>
                <a:stretch>
                  <a:fillRect l="-2" t="-75" r="2" b="-3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blipFill rotWithShape="1">
                <a:blip r:embed="rId2"/>
                <a:stretch>
                  <a:fillRect l="-2" t="-20" r="-457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71" y="3053148"/>
            <a:ext cx="3991532" cy="25721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418" y="3078212"/>
            <a:ext cx="3991532" cy="26084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061" y="3078212"/>
            <a:ext cx="3837844" cy="25947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演示</Application>
  <PresentationFormat>宽屏</PresentationFormat>
  <Paragraphs>129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仿宋</vt:lpstr>
      <vt:lpstr>黑体</vt:lpstr>
      <vt:lpstr>Cambria Math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宇</cp:lastModifiedBy>
  <cp:revision>1168</cp:revision>
  <dcterms:created xsi:type="dcterms:W3CDTF">2019-10-10T05:31:00Z</dcterms:created>
  <dcterms:modified xsi:type="dcterms:W3CDTF">2025-05-08T08:20:33Z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5A1406610AF542FB8769800C4746D144_12</vt:lpwstr>
  </property>
  <property fmtid="{D5CDD505-2E9C-101B-9397-08002B2CF9AE}" pid="3" name="KSOProductBuildVer">
    <vt:lpwstr>2052-12.1.0.20784</vt:lpwstr>
  </property>
</Properties>
</file>