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72" r:id="rId3"/>
  </p:sldMasterIdLst>
  <p:notesMasterIdLst>
    <p:notesMasterId r:id="rId17"/>
  </p:notesMasterIdLst>
  <p:sldIdLst>
    <p:sldId id="262" r:id="rId4"/>
    <p:sldId id="452" r:id="rId5"/>
    <p:sldId id="491" r:id="rId6"/>
    <p:sldId id="572" r:id="rId7"/>
    <p:sldId id="533" r:id="rId8"/>
    <p:sldId id="573" r:id="rId9"/>
    <p:sldId id="574" r:id="rId10"/>
    <p:sldId id="581" r:id="rId11"/>
    <p:sldId id="577" r:id="rId12"/>
    <p:sldId id="576" r:id="rId13"/>
    <p:sldId id="582" r:id="rId14"/>
    <p:sldId id="578" r:id="rId15"/>
    <p:sldId id="490" r:id="rId16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弘智 许" initials="弘智" lastIdx="0" clrIdx="0">
    <p:extLst>
      <p:ext uri="{19B8F6BF-5375-455C-9EA6-DF929625EA0E}">
        <p15:presenceInfo xmlns:p15="http://schemas.microsoft.com/office/powerpoint/2012/main" userId="acb616adbdff2e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CF8"/>
    <a:srgbClr val="FFFFFF"/>
    <a:srgbClr val="FEFEF0"/>
    <a:srgbClr val="FFFEFB"/>
    <a:srgbClr val="2B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3470" autoAdjust="0"/>
  </p:normalViewPr>
  <p:slideViewPr>
    <p:cSldViewPr snapToGrid="0">
      <p:cViewPr varScale="1">
        <p:scale>
          <a:sx n="61" d="100"/>
          <a:sy n="61" d="100"/>
        </p:scale>
        <p:origin x="92" y="1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-1752"/>
    </p:cViewPr>
  </p:sorter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F549F-7514-41DA-A69B-EBECD15F115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00A59-A8F5-49BE-A076-C9189FE2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外交收尾</a:t>
            </a:r>
            <a:r>
              <a:rPr lang="en-US" altLang="zh-CN" dirty="0"/>
              <a:t>-</a:t>
            </a:r>
            <a:r>
              <a:rPr lang="zh-CN" altLang="en-US" dirty="0"/>
              <a:t>把赢说成好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99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1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5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3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7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8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3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2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1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0A59-A8F5-49BE-A076-C9189FE2A4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8727" r="309" b="926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933645" y="2215264"/>
            <a:ext cx="7415843" cy="553813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933645" y="775179"/>
            <a:ext cx="7415843" cy="127971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4000" b="0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735294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4967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4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9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4858" y="225781"/>
            <a:ext cx="3383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第十讲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新时代中国特色社会主义社会建设思想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41523" y="0"/>
            <a:ext cx="0" cy="550843"/>
          </a:xfrm>
          <a:prstGeom prst="line">
            <a:avLst/>
          </a:prstGeom>
          <a:ln>
            <a:solidFill>
              <a:srgbClr val="BD1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4863300" y="6539036"/>
            <a:ext cx="2465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1" spc="120" dirty="0">
                <a:solidFill>
                  <a:srgbClr val="C00000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习近平新时代中国特色社会主义思想</a:t>
            </a:r>
          </a:p>
        </p:txBody>
      </p:sp>
      <p:cxnSp>
        <p:nvCxnSpPr>
          <p:cNvPr id="10" name="直接连接符 9"/>
          <p:cNvCxnSpPr>
            <a:stCxn id="8" idx="1"/>
          </p:cNvCxnSpPr>
          <p:nvPr userDrawn="1"/>
        </p:nvCxnSpPr>
        <p:spPr>
          <a:xfrm flipH="1" flipV="1">
            <a:off x="341523" y="6662146"/>
            <a:ext cx="4521777" cy="1"/>
          </a:xfrm>
          <a:prstGeom prst="line">
            <a:avLst/>
          </a:prstGeom>
          <a:ln>
            <a:gradFill flip="none" rotWithShape="1">
              <a:gsLst>
                <a:gs pos="0">
                  <a:srgbClr val="BD1E23">
                    <a:alpha val="0"/>
                  </a:srgbClr>
                </a:gs>
                <a:gs pos="100000">
                  <a:srgbClr val="BD1E23">
                    <a:alpha val="50000"/>
                  </a:srgbClr>
                </a:gs>
              </a:gsLst>
              <a:lin ang="10800000" scaled="1"/>
              <a:tileRect/>
            </a:gra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</p:cNvCxnSpPr>
          <p:nvPr userDrawn="1"/>
        </p:nvCxnSpPr>
        <p:spPr>
          <a:xfrm flipV="1">
            <a:off x="7328699" y="6662146"/>
            <a:ext cx="4521778" cy="1"/>
          </a:xfrm>
          <a:prstGeom prst="line">
            <a:avLst/>
          </a:prstGeom>
          <a:ln>
            <a:gradFill flip="none" rotWithShape="1">
              <a:gsLst>
                <a:gs pos="0">
                  <a:srgbClr val="BD1E23">
                    <a:alpha val="0"/>
                  </a:srgbClr>
                </a:gs>
                <a:gs pos="100000">
                  <a:srgbClr val="BD1E23">
                    <a:alpha val="50000"/>
                  </a:srgbClr>
                </a:gs>
              </a:gsLst>
              <a:lin ang="10800000" scaled="1"/>
              <a:tileRect/>
            </a:gra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6793992" y="231281"/>
            <a:ext cx="50531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>
                <a:ea typeface="+mn-ea"/>
                <a:sym typeface="+mn-lt"/>
              </a:rPr>
              <a:t>一、新时代中国特色社会主义社会建设思想的主要内容与核心要义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flipV="1">
            <a:off x="11859904" y="0"/>
            <a:ext cx="0" cy="550843"/>
          </a:xfrm>
          <a:prstGeom prst="line">
            <a:avLst/>
          </a:prstGeom>
          <a:ln>
            <a:solidFill>
              <a:srgbClr val="BD1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1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"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698" y="226060"/>
            <a:ext cx="338201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第十讲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新时代中国特色社会主义社会建设思想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41523" y="0"/>
            <a:ext cx="0" cy="550843"/>
          </a:xfrm>
          <a:prstGeom prst="line">
            <a:avLst/>
          </a:prstGeom>
          <a:ln>
            <a:solidFill>
              <a:srgbClr val="BD1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4863300" y="6539036"/>
            <a:ext cx="2465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1" spc="120" dirty="0">
                <a:solidFill>
                  <a:srgbClr val="C00000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习近平新时代中国特色社会主义思想</a:t>
            </a:r>
          </a:p>
        </p:txBody>
      </p:sp>
      <p:cxnSp>
        <p:nvCxnSpPr>
          <p:cNvPr id="9" name="直接连接符 8"/>
          <p:cNvCxnSpPr>
            <a:stCxn id="8" idx="1"/>
          </p:cNvCxnSpPr>
          <p:nvPr userDrawn="1"/>
        </p:nvCxnSpPr>
        <p:spPr>
          <a:xfrm flipH="1" flipV="1">
            <a:off x="341523" y="6662146"/>
            <a:ext cx="4521777" cy="1"/>
          </a:xfrm>
          <a:prstGeom prst="line">
            <a:avLst/>
          </a:prstGeom>
          <a:ln>
            <a:gradFill flip="none" rotWithShape="1">
              <a:gsLst>
                <a:gs pos="0">
                  <a:srgbClr val="BD1E23">
                    <a:alpha val="0"/>
                  </a:srgbClr>
                </a:gs>
                <a:gs pos="100000">
                  <a:srgbClr val="BD1E23">
                    <a:alpha val="50000"/>
                  </a:srgbClr>
                </a:gs>
              </a:gsLst>
              <a:lin ang="10800000" scaled="1"/>
              <a:tileRect/>
            </a:gra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 userDrawn="1"/>
        </p:nvCxnSpPr>
        <p:spPr>
          <a:xfrm flipV="1">
            <a:off x="7328699" y="6662146"/>
            <a:ext cx="4521778" cy="1"/>
          </a:xfrm>
          <a:prstGeom prst="line">
            <a:avLst/>
          </a:prstGeom>
          <a:ln>
            <a:gradFill flip="none" rotWithShape="1">
              <a:gsLst>
                <a:gs pos="0">
                  <a:srgbClr val="BD1E23">
                    <a:alpha val="0"/>
                  </a:srgbClr>
                </a:gs>
                <a:gs pos="100000">
                  <a:srgbClr val="BD1E23">
                    <a:alpha val="50000"/>
                  </a:srgbClr>
                </a:gs>
              </a:gsLst>
              <a:lin ang="10800000" scaled="1"/>
              <a:tileRect/>
            </a:gra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6793992" y="231281"/>
            <a:ext cx="50531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>
                <a:ea typeface="微软雅黑" panose="020B0503020204020204" pitchFamily="34" charset="-122"/>
                <a:sym typeface="+mn-lt"/>
              </a:rPr>
              <a:t>二</a:t>
            </a:r>
            <a:r>
              <a:rPr lang="zh-CN" altLang="en-US" dirty="0">
                <a:ea typeface="+mn-ea"/>
                <a:sym typeface="+mn-lt"/>
              </a:rPr>
              <a:t>、高质量推进以民生为重点的社会建设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V="1">
            <a:off x="11859904" y="0"/>
            <a:ext cx="0" cy="550843"/>
          </a:xfrm>
          <a:prstGeom prst="line">
            <a:avLst/>
          </a:prstGeom>
          <a:ln>
            <a:solidFill>
              <a:srgbClr val="BD1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1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"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698" y="226060"/>
            <a:ext cx="338201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第十讲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新时代中国特色社会主义社会建设思想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41523" y="0"/>
            <a:ext cx="0" cy="550843"/>
          </a:xfrm>
          <a:prstGeom prst="line">
            <a:avLst/>
          </a:prstGeom>
          <a:ln>
            <a:solidFill>
              <a:srgbClr val="BD1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4863300" y="6539036"/>
            <a:ext cx="2465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1" spc="120" dirty="0">
                <a:solidFill>
                  <a:srgbClr val="C00000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习近平新时代中国特色社会主义思想</a:t>
            </a:r>
          </a:p>
        </p:txBody>
      </p:sp>
      <p:cxnSp>
        <p:nvCxnSpPr>
          <p:cNvPr id="9" name="直接连接符 8"/>
          <p:cNvCxnSpPr>
            <a:stCxn id="8" idx="1"/>
          </p:cNvCxnSpPr>
          <p:nvPr userDrawn="1"/>
        </p:nvCxnSpPr>
        <p:spPr>
          <a:xfrm flipH="1" flipV="1">
            <a:off x="341523" y="6662146"/>
            <a:ext cx="4521777" cy="1"/>
          </a:xfrm>
          <a:prstGeom prst="line">
            <a:avLst/>
          </a:prstGeom>
          <a:ln>
            <a:gradFill flip="none" rotWithShape="1">
              <a:gsLst>
                <a:gs pos="0">
                  <a:srgbClr val="BD1E23">
                    <a:alpha val="0"/>
                  </a:srgbClr>
                </a:gs>
                <a:gs pos="100000">
                  <a:srgbClr val="BD1E23">
                    <a:alpha val="50000"/>
                  </a:srgbClr>
                </a:gs>
              </a:gsLst>
              <a:lin ang="10800000" scaled="1"/>
              <a:tileRect/>
            </a:gra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 userDrawn="1"/>
        </p:nvCxnSpPr>
        <p:spPr>
          <a:xfrm flipV="1">
            <a:off x="7328699" y="6662146"/>
            <a:ext cx="4521778" cy="1"/>
          </a:xfrm>
          <a:prstGeom prst="line">
            <a:avLst/>
          </a:prstGeom>
          <a:ln>
            <a:gradFill flip="none" rotWithShape="1">
              <a:gsLst>
                <a:gs pos="0">
                  <a:srgbClr val="BD1E23">
                    <a:alpha val="0"/>
                  </a:srgbClr>
                </a:gs>
                <a:gs pos="100000">
                  <a:srgbClr val="BD1E23">
                    <a:alpha val="50000"/>
                  </a:srgbClr>
                </a:gs>
              </a:gsLst>
              <a:lin ang="10800000" scaled="1"/>
              <a:tileRect/>
            </a:gra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6793992" y="231281"/>
            <a:ext cx="50531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>
                <a:ea typeface="微软雅黑" panose="020B0503020204020204" pitchFamily="34" charset="-122"/>
                <a:sym typeface="+mn-lt"/>
              </a:rPr>
              <a:t>三</a:t>
            </a:r>
            <a:r>
              <a:rPr lang="zh-CN" altLang="en-US" dirty="0">
                <a:ea typeface="+mn-ea"/>
                <a:sym typeface="+mn-lt"/>
              </a:rPr>
              <a:t>、走中国特色社会主义社会治理之路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V="1">
            <a:off x="11859904" y="0"/>
            <a:ext cx="0" cy="550843"/>
          </a:xfrm>
          <a:prstGeom prst="line">
            <a:avLst/>
          </a:prstGeom>
          <a:ln>
            <a:solidFill>
              <a:srgbClr val="BD1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95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42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31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5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473D-FC65-4B90-A415-626BEC44F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F28FE-7EFF-4849-B7EA-B2AE3D2DD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11593-6F4E-4F98-BCEC-D49B4944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A14F0-978A-46D0-A5E4-EB815074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4ABD-9239-4704-BBDC-FC056151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7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91841-CAE8-4335-87EA-0440FE57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6E954-BE6D-450B-9347-E0BABFEE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6CA15-AA45-46FB-9E8C-FCD9CBE2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F4ABE-746B-4618-80C9-45D45232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ADB46-256E-49D9-B722-A4DF1E6F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45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0C995-A38C-4AF1-9683-1B1F51C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9952F-5EFC-4CCB-921D-57DFFA74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BB884-A7BA-4958-8176-4E66D7C8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94456-FBE4-442A-A48F-1A493E77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A0E1-0474-4190-AAA1-345DD455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66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77706-2C6D-4ADE-B29A-5F544233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E9DE2-535D-4338-981D-ABE142D0F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595AB-13D8-4A74-A942-D930404C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DF50F-0AE8-4909-9840-F18973E1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97424-F696-471D-A955-BF8169F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ED31D-0F42-4597-A053-1AC6B4F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9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F920-BD3E-4078-B191-2FB2CC1D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BC250-030C-444C-A8B3-DB4A81E6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156C3-7000-4D01-A92D-2371AD80D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80375B-0A1E-40A7-BB90-E263FE35D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679C7A-6F5B-4089-B72B-987890BDA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7ADB4-A592-4D63-BD21-AF5A715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28335B-DAEB-45CF-9C61-551C4572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C2EF3-7B2A-40BE-B9D2-05323ECA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2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E609F-8276-48B9-A846-68D5B0BE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CCE43-D434-4304-AEB8-6C1C6168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956FD2-3353-42D2-970F-E7F54AA8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B9529-7B18-423E-8E02-A0F894BA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81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BF9527-4CB2-4120-9753-728714CA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71352A-B0AC-4D80-959A-B44EEB08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68A71-1B1B-4B45-98D5-49D2236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2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DE6D-ACBD-458D-9B90-319CBB91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17D38-5EB8-4F01-8913-AFEB9B0D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C35D8-8C37-46E6-815A-41D0F5F3B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6A26E-C378-43E8-AFF7-E5DC7CC7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24276-F289-4389-922F-10D392E2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71D2B-0C3B-4C89-8201-1F4F145B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535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A115-1338-4940-9931-6AA5FF77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CC286-64B3-48EB-B4F1-FD723C261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D8955-6E8B-4B4F-9D30-B966B9C8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E07CB-2D1D-4EC0-BDAC-C383396D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29EFE-E442-4A27-ADB3-464FA770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252D3-A833-4A76-A4D0-DC459443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88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9B1E-604E-4136-9223-C40F5B97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25270-350B-4ECB-A0BC-5E8C31EC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A4921-7442-40BB-8F9B-BA837E0E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04351-AA62-4091-A852-1A6CACC7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79590-6D2B-4F46-A8B6-0177AF35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28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9E2A04-0264-4867-ADC1-09303AB4C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D69C5-413F-41E1-86F3-01E797AB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5A601-5765-4C4D-8B63-FD98FCDE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71ABB-64D7-42B1-A561-F8038F22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91FBE-2376-46AA-A719-6ECA58DE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9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0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t="1588" r="21202" b="3586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5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0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838200" y="1123951"/>
            <a:ext cx="10738559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03603" y="213919"/>
            <a:ext cx="901772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³"/>
        <a:defRPr lang="zh-CN" altLang="en-US" sz="28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8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DC6DA-8F56-4A2D-8EB8-FE2A458F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C622B-3045-445B-9CD3-A7C40B44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4BF17-8A2E-4ACE-A551-EF6B4FD28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B81F-C82C-4123-BDEE-4038904295D9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39553-A482-4FBA-B538-41683A29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2BAA3-04E5-4142-A5F4-0B5B96F0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2B17-E036-430A-8102-993DB6831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F6A922-8C3C-4252-8B72-1067124F7BDD}"/>
              </a:ext>
            </a:extLst>
          </p:cNvPr>
          <p:cNvSpPr/>
          <p:nvPr/>
        </p:nvSpPr>
        <p:spPr>
          <a:xfrm>
            <a:off x="4900252" y="2324695"/>
            <a:ext cx="296747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总复习课</a:t>
            </a:r>
          </a:p>
        </p:txBody>
      </p:sp>
      <p:sp>
        <p:nvSpPr>
          <p:cNvPr id="3075" name="TextBox 6">
            <a:extLst>
              <a:ext uri="{FF2B5EF4-FFF2-40B4-BE49-F238E27FC236}">
                <a16:creationId xmlns:a16="http://schemas.microsoft.com/office/drawing/2014/main" id="{2920761C-6E8F-4223-BD65-B0D917F0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090" y="3609975"/>
            <a:ext cx="4402690" cy="4905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800080"/>
              </a:buClr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rgbClr val="00CC00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FF660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三、思考题附录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6287598"/>
          </a:xfrm>
        </p:spPr>
        <p:txBody>
          <a:bodyPr>
            <a:normAutofit/>
          </a:bodyPr>
          <a:lstStyle/>
          <a:p>
            <a:pPr indent="356870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发展社会主义民主政治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fontAlgn="base">
              <a:lnSpc>
                <a:spcPts val="2500"/>
              </a:lnSpc>
              <a:buNone/>
            </a:pPr>
            <a:r>
              <a:rPr lang="en-US" altLang="zh-CN" sz="20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如何理解</a:t>
            </a:r>
            <a:r>
              <a:rPr lang="zh-CN" altLang="en-US" sz="2000" kern="12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全过程人民民主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的丰富内涵？</a:t>
            </a:r>
          </a:p>
          <a:p>
            <a:pPr indent="0" fontAlgn="base">
              <a:lnSpc>
                <a:spcPts val="25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全过程人民民主的优势和特色有哪些？</a:t>
            </a:r>
          </a:p>
          <a:p>
            <a:pPr indent="0" fontAlgn="base">
              <a:lnSpc>
                <a:spcPts val="2500"/>
              </a:lnSpc>
              <a:buNone/>
            </a:pPr>
            <a:endParaRPr lang="en-US" altLang="zh-CN" sz="2000" kern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坚持党的全面领导和全面从严治党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如何理解中国共产党领导是中国特色社会主义最本质的特征？</a:t>
            </a: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怎样才能做到自觉在思想上政治上行动上同党中央保持高度一致？</a:t>
            </a: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如何理解全面从严治党是伟大的自我革命？</a:t>
            </a:r>
            <a:endParaRPr lang="zh-CN" altLang="en-US" sz="2000" kern="12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8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三、思考题附录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5337199"/>
          </a:xfrm>
        </p:spPr>
        <p:txBody>
          <a:bodyPr>
            <a:normAutofit/>
          </a:bodyPr>
          <a:lstStyle/>
          <a:p>
            <a:pPr indent="356870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建设社会主义文化强国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如何培育和践行社会主义核心价值观？</a:t>
            </a:r>
            <a:endParaRPr lang="en-US" altLang="zh-CN" sz="20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如何提升国家文化软实力和中华文化影响力？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中国特色生态文明建设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习近平生态文明思想主要包括哪些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如何建设生态文明，促进人与自然和谐共生？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三、思考题附录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5032376"/>
          </a:xfrm>
        </p:spPr>
        <p:txBody>
          <a:bodyPr>
            <a:normAutofit/>
          </a:bodyPr>
          <a:lstStyle/>
          <a:p>
            <a:pPr indent="356870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中国特色大国外交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如何理解人类命运共同体的内涵？</a:t>
            </a:r>
            <a:endParaRPr lang="en-US" altLang="zh-CN" sz="20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如何理解全人类共同价值？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endParaRPr lang="en-US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en-US" sz="20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其他：建议还应该关注</a:t>
            </a:r>
            <a:endParaRPr lang="en-US" altLang="zh-CN" sz="2000" b="1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“二十大报告”（高举中国特色社会主义伟大旗帜 为全面建设社会主义现代化国家而团结奋斗）</a:t>
            </a:r>
            <a:endParaRPr lang="en-US" altLang="zh-CN" sz="20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1227B2-FB85-45DE-A1F5-07A6586E70C8}"/>
              </a:ext>
            </a:extLst>
          </p:cNvPr>
          <p:cNvSpPr/>
          <p:nvPr/>
        </p:nvSpPr>
        <p:spPr>
          <a:xfrm>
            <a:off x="4583114" y="2420939"/>
            <a:ext cx="3013967" cy="949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谢谢大家！</a:t>
            </a:r>
            <a:endParaRPr lang="en-US" altLang="zh-CN" sz="44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124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F86CB-1C5B-44A6-A741-E9C2AAF7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2" y="363600"/>
            <a:ext cx="10515600" cy="132480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1BE2A-374F-4AEE-A218-79B46F01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69" y="1381332"/>
            <a:ext cx="10738559" cy="4538776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一、关于当代中国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二、关于期末考试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三、附录</a:t>
            </a:r>
          </a:p>
        </p:txBody>
      </p:sp>
    </p:spTree>
    <p:extLst>
      <p:ext uri="{BB962C8B-B14F-4D97-AF65-F5344CB8AC3E}">
        <p14:creationId xmlns:p14="http://schemas.microsoft.com/office/powerpoint/2010/main" val="287740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一、关于当代中国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（一）作为“文明”的国家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A089D9-6FCB-0D7C-E83D-EEB31216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7" y="2460283"/>
            <a:ext cx="2456439" cy="35091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4C33D6-27F4-E981-AA4F-C4AC8C3AD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2460283"/>
            <a:ext cx="360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一、关于当代中国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6" cy="53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（二）中国式现代化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既有的现代化理论：</a:t>
            </a:r>
            <a:endParaRPr lang="en-US" altLang="zh-CN" sz="2000" b="1" dirty="0"/>
          </a:p>
          <a:p>
            <a:r>
              <a:rPr lang="zh-CN" altLang="en-US" sz="2000" dirty="0"/>
              <a:t>马克斯</a:t>
            </a:r>
            <a:r>
              <a:rPr lang="en-US" altLang="zh-CN" sz="2000" dirty="0"/>
              <a:t>·</a:t>
            </a:r>
            <a:r>
              <a:rPr lang="zh-CN" altLang="en-US" sz="2000" dirty="0"/>
              <a:t>韦伯的新教伦理（资本主义和理性科层制）</a:t>
            </a:r>
            <a:endParaRPr lang="en-US" altLang="zh-CN" sz="2000" dirty="0"/>
          </a:p>
          <a:p>
            <a:r>
              <a:rPr lang="zh-CN" altLang="en-US" sz="2000" dirty="0"/>
              <a:t>涂尔干的职业法团（专业社会分工，所谓有机团结）</a:t>
            </a:r>
            <a:endParaRPr lang="en-US" altLang="zh-CN" sz="2000" dirty="0"/>
          </a:p>
          <a:p>
            <a:r>
              <a:rPr lang="zh-CN" altLang="en-US" sz="2000" dirty="0"/>
              <a:t>马克思所反思的资本（大资本</a:t>
            </a:r>
            <a:r>
              <a:rPr lang="en-US" altLang="zh-CN" sz="2000" dirty="0"/>
              <a:t>+</a:t>
            </a:r>
            <a:r>
              <a:rPr lang="zh-CN" altLang="en-US" sz="2000" dirty="0"/>
              <a:t>土地集中）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中国式现代化（ “二十大报告”）</a:t>
            </a:r>
            <a:endParaRPr lang="en-US" altLang="zh-CN" sz="2000" b="1" dirty="0"/>
          </a:p>
          <a:p>
            <a:r>
              <a:rPr lang="zh-CN" altLang="en-US" sz="2000" dirty="0"/>
              <a:t>重要特点：（</a:t>
            </a:r>
            <a:r>
              <a:rPr lang="en-US" altLang="zh-CN" sz="2000" dirty="0"/>
              <a:t>1</a:t>
            </a:r>
            <a:r>
              <a:rPr lang="zh-CN" altLang="en-US" sz="2000" dirty="0"/>
              <a:t>）人口规模巨大；（</a:t>
            </a:r>
            <a:r>
              <a:rPr lang="en-US" altLang="zh-CN" sz="2000" dirty="0"/>
              <a:t>2</a:t>
            </a:r>
            <a:r>
              <a:rPr lang="zh-CN" altLang="en-US" sz="2000" dirty="0"/>
              <a:t>）全体人民共同富裕；（</a:t>
            </a:r>
            <a:r>
              <a:rPr lang="en-US" altLang="zh-CN" sz="2000" dirty="0"/>
              <a:t>3</a:t>
            </a:r>
            <a:r>
              <a:rPr lang="zh-CN" altLang="en-US" sz="2000" dirty="0"/>
              <a:t>）物质文明和精神文明相协调；（</a:t>
            </a:r>
            <a:r>
              <a:rPr lang="en-US" altLang="zh-CN" sz="2000" dirty="0"/>
              <a:t>4</a:t>
            </a:r>
            <a:r>
              <a:rPr lang="zh-CN" altLang="en-US" sz="2000" dirty="0"/>
              <a:t>）人与自然和谐共生；（</a:t>
            </a:r>
            <a:r>
              <a:rPr lang="en-US" altLang="zh-CN" sz="2000" dirty="0"/>
              <a:t>5</a:t>
            </a:r>
            <a:r>
              <a:rPr lang="zh-CN" altLang="en-US" sz="2000" dirty="0"/>
              <a:t>）走和平发展道路。</a:t>
            </a:r>
            <a:endParaRPr lang="en-US" altLang="zh-CN" sz="2000" dirty="0"/>
          </a:p>
          <a:p>
            <a:r>
              <a:rPr lang="zh-CN" altLang="en-US" sz="2000" dirty="0"/>
              <a:t>本质要求：坚持中国共产党领导，坚持中国特色社会主义，实现高质量发展，发展全过程人民民主，丰富人民精神世界，实现全体人民共同富裕，促进人与自然和谐共生，推动构建人类命运共同体，创造人类文明新形态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当代青年何为？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坚定“四个自信”，担当民族复兴大任</a:t>
            </a:r>
            <a:endParaRPr lang="en-US" altLang="zh-CN" sz="20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4E9F6-4550-2319-F61F-0624C3DE6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8820844" y="1536371"/>
            <a:ext cx="1863648" cy="264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二、关于期末考试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480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（一）时间地点</a:t>
            </a:r>
            <a:endParaRPr lang="en-US" altLang="zh-CN" b="1" dirty="0"/>
          </a:p>
          <a:p>
            <a:pPr marL="457200" indent="-457200">
              <a:buAutoNum type="arabicPeriod"/>
            </a:pPr>
            <a:r>
              <a:rPr lang="zh-CN" altLang="en-US" sz="2400" dirty="0"/>
              <a:t>时间：</a:t>
            </a:r>
            <a:r>
              <a:rPr lang="en-US" altLang="zh-CN" sz="2400" dirty="0"/>
              <a:t>2023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30</a:t>
            </a:r>
            <a:r>
              <a:rPr lang="zh-CN" altLang="en-US" sz="2400" dirty="0"/>
              <a:t>日星期五，</a:t>
            </a:r>
            <a:r>
              <a:rPr lang="en-US" altLang="zh-CN" sz="2400" dirty="0"/>
              <a:t>14</a:t>
            </a:r>
            <a:r>
              <a:rPr lang="zh-CN" altLang="en-US" sz="2400" dirty="0"/>
              <a:t>：</a:t>
            </a:r>
            <a:r>
              <a:rPr lang="en-US" altLang="zh-CN" sz="2400" dirty="0"/>
              <a:t>00-16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地点：学武楼（</a:t>
            </a:r>
            <a:r>
              <a:rPr lang="en-US" altLang="zh-CN" sz="2400" dirty="0"/>
              <a:t>1</a:t>
            </a:r>
            <a:r>
              <a:rPr lang="zh-CN" altLang="en-US" sz="2400" dirty="0"/>
              <a:t>号楼）</a:t>
            </a:r>
            <a:r>
              <a:rPr lang="en-US" altLang="zh-CN" sz="2400" dirty="0"/>
              <a:t>C401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（二）考试形式</a:t>
            </a:r>
            <a:endParaRPr lang="en-US" altLang="zh-CN" b="1" dirty="0"/>
          </a:p>
          <a:p>
            <a:pPr marL="457200" indent="-457200">
              <a:buAutoNum type="arabicPeriod"/>
            </a:pPr>
            <a:r>
              <a:rPr lang="zh-CN" altLang="en-US" sz="2400" dirty="0"/>
              <a:t>题目形式：单选题（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分）</a:t>
            </a:r>
            <a:r>
              <a:rPr lang="en-US" altLang="zh-CN" sz="2400" dirty="0"/>
              <a:t>+</a:t>
            </a:r>
            <a:r>
              <a:rPr lang="zh-CN" altLang="en-US" sz="2400" dirty="0"/>
              <a:t>多选题（</a:t>
            </a:r>
            <a:r>
              <a:rPr lang="en-US" altLang="zh-CN" sz="2400" dirty="0"/>
              <a:t>10</a:t>
            </a:r>
            <a:r>
              <a:rPr lang="zh-CN" altLang="en-US" sz="2400" dirty="0"/>
              <a:t>分）</a:t>
            </a:r>
            <a:r>
              <a:rPr lang="en-US" altLang="zh-CN" sz="2400" dirty="0"/>
              <a:t>+</a:t>
            </a:r>
          </a:p>
          <a:p>
            <a:pPr marL="0" indent="0">
              <a:buNone/>
            </a:pPr>
            <a:r>
              <a:rPr lang="en-US" altLang="zh-CN" sz="2400" dirty="0"/>
              <a:t>                        </a:t>
            </a:r>
            <a:r>
              <a:rPr lang="zh-CN" altLang="en-US" sz="2400" dirty="0"/>
              <a:t>问答题（</a:t>
            </a:r>
            <a:r>
              <a:rPr lang="en-US" altLang="zh-CN" sz="2400" dirty="0"/>
              <a:t>4</a:t>
            </a:r>
            <a:r>
              <a:rPr lang="zh-CN" altLang="en-US" sz="2400" dirty="0"/>
              <a:t>题共</a:t>
            </a:r>
            <a:r>
              <a:rPr lang="en-US" altLang="zh-CN" sz="2400" dirty="0"/>
              <a:t>40</a:t>
            </a:r>
            <a:r>
              <a:rPr lang="zh-CN" altLang="en-US" sz="2400" dirty="0"/>
              <a:t>分）</a:t>
            </a:r>
            <a:r>
              <a:rPr lang="en-US" altLang="zh-CN" sz="2400" dirty="0"/>
              <a:t>+</a:t>
            </a:r>
            <a:r>
              <a:rPr lang="zh-CN" altLang="en-US" sz="2400" dirty="0"/>
              <a:t>材料题（</a:t>
            </a:r>
            <a:r>
              <a:rPr lang="en-US" altLang="zh-CN" sz="2400" dirty="0"/>
              <a:t>2</a:t>
            </a:r>
            <a:r>
              <a:rPr lang="zh-CN" altLang="en-US" sz="2400" dirty="0"/>
              <a:t>题共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考试形式：闭卷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试卷满分：</a:t>
            </a:r>
            <a:r>
              <a:rPr lang="en-US" altLang="zh-CN" sz="2400" dirty="0"/>
              <a:t>100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3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二、关于期末考试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480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（三）复习建议</a:t>
            </a:r>
            <a:endParaRPr lang="en-US" altLang="zh-CN" b="1" dirty="0"/>
          </a:p>
          <a:p>
            <a:pPr marL="457200" indent="-457200">
              <a:buAutoNum type="arabicPeriod"/>
            </a:pPr>
            <a:r>
              <a:rPr lang="zh-CN" altLang="en-US" sz="2400" dirty="0"/>
              <a:t>复习资料</a:t>
            </a:r>
            <a:r>
              <a:rPr lang="en-US" altLang="zh-CN" sz="2400" dirty="0"/>
              <a:t>pdf</a:t>
            </a:r>
            <a:r>
              <a:rPr lang="zh-CN" altLang="en-US" sz="2400" dirty="0"/>
              <a:t>（每次随堂已经发放）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课堂</a:t>
            </a:r>
            <a:r>
              <a:rPr lang="en-US" altLang="zh-CN" sz="2400" dirty="0"/>
              <a:t>PPT</a:t>
            </a:r>
            <a:r>
              <a:rPr lang="zh-CN" altLang="en-US" sz="2400" dirty="0"/>
              <a:t>（可从助教处获得）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网络教学的题目（即为客观题库）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每堂课后思考题（见附录）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1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二、关于期末考试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480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（四）答题建议</a:t>
            </a:r>
          </a:p>
          <a:p>
            <a:pPr marL="457200" indent="-457200">
              <a:buAutoNum type="arabicPeriod"/>
            </a:pPr>
            <a:r>
              <a:rPr lang="zh-CN" altLang="en-US" sz="2400" b="1" dirty="0"/>
              <a:t>基本要求：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）所答和所问能匹配起来（主题关联性）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）答题要点化（内容规范性）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进阶建议（二选一）：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）答案体系全面完整（是什么、为什么、怎么办；政治、经济、社会、文化，</a:t>
            </a:r>
            <a:r>
              <a:rPr lang="en-US" altLang="zh-CN" sz="2000" dirty="0" err="1"/>
              <a:t>etc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）答题思路深入浅出（结合时政或理论分析经验现象、通过经验现象对话理论等）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三、思考题附录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3962333"/>
          </a:xfrm>
        </p:spPr>
        <p:txBody>
          <a:bodyPr>
            <a:normAutofit/>
          </a:bodyPr>
          <a:lstStyle/>
          <a:p>
            <a:pPr marL="514350" indent="-285750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习近平新时代中国特色社会主义思想创立的社会历史条件</a:t>
            </a:r>
            <a:r>
              <a:rPr lang="zh-CN" altLang="en-US" sz="20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新时代的内涵是什么？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世界正经历百年未有之大变局的主要表现有什么？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习近平新时代中国特色社会主义思想的主要内容？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如何理解习近平新时代中国特色社会主义思想的历史地位？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中国式现代化道路有哪些重要特征？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中国式现代化的本质要求是什么？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A306-8740-476A-8D4C-B77DF0E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三、思考题附录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6B50-F2D9-4F8B-B6A9-2B79D657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7443" cy="5337199"/>
          </a:xfrm>
        </p:spPr>
        <p:txBody>
          <a:bodyPr>
            <a:normAutofit/>
          </a:bodyPr>
          <a:lstStyle/>
          <a:p>
            <a:pPr indent="357505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加强以民生为重点的社会建设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为什么说“悠悠万事，民生为大”？</a:t>
            </a:r>
            <a:endParaRPr lang="en-US" altLang="zh-CN" sz="20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如何理解加强和创新社会治理工作的重点内容？ </a:t>
            </a:r>
            <a:endParaRPr lang="en-US" altLang="zh-CN" sz="20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如何理解不断实现人民对美好生活的向往？</a:t>
            </a: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如何践行以人民为中心的发展思想？</a:t>
            </a:r>
            <a:endParaRPr lang="en-US" altLang="zh-CN" sz="2000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endParaRPr lang="en-US" altLang="zh-CN" sz="2000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专题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实现经济高质量发展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如何把握推动高质量发展的必要性？</a:t>
            </a:r>
            <a:endParaRPr lang="en-US" altLang="zh-CN" sz="2000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理解深化供给侧结构性改革？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500"/>
              </a:lnSpc>
              <a:buNone/>
            </a:pPr>
            <a:endParaRPr lang="zh-CN" altLang="en-US" sz="2000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3F1C6-D37C-4D80-AD5C-F2DF46CC0B6C}"/>
              </a:ext>
            </a:extLst>
          </p:cNvPr>
          <p:cNvSpPr/>
          <p:nvPr/>
        </p:nvSpPr>
        <p:spPr>
          <a:xfrm>
            <a:off x="838200" y="1403704"/>
            <a:ext cx="10188000" cy="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8170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08">
      <a:dk1>
        <a:srgbClr val="4D4D4D"/>
      </a:dk1>
      <a:lt1>
        <a:sysClr val="window" lastClr="FFFFFF"/>
      </a:lt1>
      <a:dk2>
        <a:srgbClr val="4D4D4D"/>
      </a:dk2>
      <a:lt2>
        <a:srgbClr val="FFFFFF"/>
      </a:lt2>
      <a:accent1>
        <a:srgbClr val="926C62"/>
      </a:accent1>
      <a:accent2>
        <a:srgbClr val="9D8855"/>
      </a:accent2>
      <a:accent3>
        <a:srgbClr val="62A088"/>
      </a:accent3>
      <a:accent4>
        <a:srgbClr val="5F77AB"/>
      </a:accent4>
      <a:accent5>
        <a:srgbClr val="00B050"/>
      </a:accent5>
      <a:accent6>
        <a:srgbClr val="FFC000"/>
      </a:accent6>
      <a:hlink>
        <a:srgbClr val="2998E3"/>
      </a:hlink>
      <a:folHlink>
        <a:srgbClr val="A5A5A5"/>
      </a:folHlink>
    </a:clrScheme>
    <a:fontScheme name="abc">
      <a:majorFont>
        <a:latin typeface="Calibri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12424</TotalTime>
  <Words>872</Words>
  <Application>Microsoft Office PowerPoint</Application>
  <PresentationFormat>宽屏</PresentationFormat>
  <Paragraphs>98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等线</vt:lpstr>
      <vt:lpstr>等线 Light</vt:lpstr>
      <vt:lpstr>华文新魏</vt:lpstr>
      <vt:lpstr>楷体</vt:lpstr>
      <vt:lpstr>宋体</vt:lpstr>
      <vt:lpstr>微软雅黑</vt:lpstr>
      <vt:lpstr>微软雅黑 Light</vt:lpstr>
      <vt:lpstr>幼圆</vt:lpstr>
      <vt:lpstr>Arial</vt:lpstr>
      <vt:lpstr>Calibri</vt:lpstr>
      <vt:lpstr>Wingdings</vt:lpstr>
      <vt:lpstr>Wingdings 2</vt:lpstr>
      <vt:lpstr>A000120140530A99PPBG</vt:lpstr>
      <vt:lpstr>2_Office 主题</vt:lpstr>
      <vt:lpstr>Office 主题​​</vt:lpstr>
      <vt:lpstr>PowerPoint 演示文稿</vt:lpstr>
      <vt:lpstr>目录</vt:lpstr>
      <vt:lpstr>一、关于当代中国</vt:lpstr>
      <vt:lpstr>一、关于当代中国</vt:lpstr>
      <vt:lpstr>二、关于期末考试</vt:lpstr>
      <vt:lpstr>二、关于期末考试</vt:lpstr>
      <vt:lpstr>二、关于期末考试</vt:lpstr>
      <vt:lpstr>三、思考题附录</vt:lpstr>
      <vt:lpstr>三、思考题附录</vt:lpstr>
      <vt:lpstr>三、思考题附录</vt:lpstr>
      <vt:lpstr>三、思考题附录</vt:lpstr>
      <vt:lpstr>三、思考题附录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不平衡城市化与房地产时代家庭财富积累模式的变迁</dc:title>
  <dc:creator>弘智 许</dc:creator>
  <cp:lastModifiedBy>力 冒</cp:lastModifiedBy>
  <cp:revision>274</cp:revision>
  <dcterms:created xsi:type="dcterms:W3CDTF">2020-02-26T08:03:47Z</dcterms:created>
  <dcterms:modified xsi:type="dcterms:W3CDTF">2023-06-26T09:02:05Z</dcterms:modified>
</cp:coreProperties>
</file>