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3" r:id="rId4"/>
  </p:sldMasterIdLst>
  <p:notesMasterIdLst>
    <p:notesMasterId r:id="rId12"/>
  </p:notesMasterIdLst>
  <p:sldIdLst>
    <p:sldId id="376" r:id="rId5"/>
    <p:sldId id="355" r:id="rId6"/>
    <p:sldId id="356" r:id="rId7"/>
    <p:sldId id="357" r:id="rId8"/>
    <p:sldId id="358" r:id="rId9"/>
    <p:sldId id="359" r:id="rId10"/>
    <p:sldId id="360" r:id="rId11"/>
    <p:sldId id="361" r:id="rId13"/>
    <p:sldId id="362" r:id="rId14"/>
    <p:sldId id="336" r:id="rId15"/>
    <p:sldId id="338" r:id="rId16"/>
    <p:sldId id="339" r:id="rId17"/>
    <p:sldId id="340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64" r:id="rId26"/>
    <p:sldId id="377" r:id="rId27"/>
    <p:sldId id="366" r:id="rId28"/>
    <p:sldId id="367" r:id="rId29"/>
    <p:sldId id="373" r:id="rId30"/>
    <p:sldId id="368" r:id="rId31"/>
    <p:sldId id="369" r:id="rId32"/>
    <p:sldId id="370" r:id="rId33"/>
    <p:sldId id="375" r:id="rId34"/>
    <p:sldId id="372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FFFF"/>
    <a:srgbClr val="FFCC00"/>
    <a:srgbClr val="FF9900"/>
    <a:srgbClr val="FFFF00"/>
    <a:srgbClr val="990033"/>
    <a:srgbClr val="FF33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43"/>
    <p:restoredTop sz="86885"/>
  </p:normalViewPr>
  <p:slideViewPr>
    <p:cSldViewPr showGuides="1">
      <p:cViewPr varScale="1">
        <p:scale>
          <a:sx n="56" d="100"/>
          <a:sy n="56" d="100"/>
        </p:scale>
        <p:origin x="144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image" Target="../media/image27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B278026-416A-4651-A709-68E6E84563A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仿宋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6713DF-EC02-474F-8A23-502ADD2A7DF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在任一回路中，电阻电压的代数和等于电源电压的代数和</a:t>
            </a:r>
            <a:endParaRPr lang="zh-CN" altLang="en-US" dirty="0"/>
          </a:p>
        </p:txBody>
      </p:sp>
      <p:sp>
        <p:nvSpPr>
          <p:cNvPr id="266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仿宋_GB2312" pitchFamily="49" charset="-122"/>
              </a:rPr>
            </a:fld>
            <a:endParaRPr lang="zh-CN" altLang="en-US" sz="1200" dirty="0">
              <a:latin typeface="Arial" panose="020B0604020202020204" pitchFamily="34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Req=</a:t>
            </a:r>
            <a:r>
              <a:rPr lang="zh-CN" altLang="en-US" dirty="0"/>
              <a:t>乘</a:t>
            </a:r>
            <a:r>
              <a:rPr lang="en-US" altLang="zh-CN" dirty="0"/>
              <a:t>/</a:t>
            </a:r>
            <a:r>
              <a:rPr lang="zh-CN" altLang="en-US" dirty="0"/>
              <a:t>加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当两电阻相等，等效电阻为阻值一半，分流的电流为总电流一半</a:t>
            </a: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/>
              <a:t>若几个独立源在同一个元件上？数学表达 </a:t>
            </a:r>
            <a:r>
              <a:rPr lang="en-US" altLang="zh-CN" dirty="0"/>
              <a:t>&lt;-&gt; 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0"/>
            <a:r>
              <a:rPr lang="zh-CN" altLang="en-US" dirty="0"/>
              <a:t>阻抗导纳：实部</a:t>
            </a:r>
            <a:r>
              <a:rPr lang="en-US" altLang="zh-CN" dirty="0"/>
              <a:t>+</a:t>
            </a:r>
            <a:r>
              <a:rPr lang="zh-CN" altLang="en-US" dirty="0"/>
              <a:t>虚部，但：阻抗等效为电阻和电抗的串联，导纳等效为电导和电纳的并联</a:t>
            </a:r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  <a:ea typeface="仿宋_GB2312" pitchFamily="49" charset="-122"/>
              </a:rPr>
            </a:fld>
            <a:endParaRPr lang="zh-CN" altLang="en-US" sz="12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3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4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58B8D-EA42-462C-9099-FCACA27E513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6B015-3353-4AEA-91CB-DA430271EEA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FA7F4-D6D0-4464-8862-0B1A99A21E8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839DE2-AE65-44C1-ABAC-618C9C0260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839DE2-AE65-44C1-ABAC-618C9C0260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CB1B1A-2AB8-40AB-A048-140343FAC4A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09174C-C5BC-4350-BA76-9B212BC7983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B9D20A-2C95-4154-BA4B-8EE58654D49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785AAA0-F354-46D6-B520-43AC86684A5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4A227C-0E80-42B7-B7DF-CAD967B052C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711703-66A1-4C8E-88FE-67B2C981545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60C7C3-8195-44B5-8A28-9C48961AAC8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4013D0-2E6F-4663-AF4A-9E90EE81804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F17FCA-4589-4F47-B2EE-710911E7DE3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9FA072-849A-4B42-B138-5156E8CAE4D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Picture 7" descr="33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80513" cy="6884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WordArt 8"/>
          <p:cNvSpPr>
            <a:spLocks noTextEdit="1"/>
          </p:cNvSpPr>
          <p:nvPr userDrawn="1"/>
        </p:nvSpPr>
        <p:spPr>
          <a:xfrm>
            <a:off x="5002213" y="115888"/>
            <a:ext cx="2809875" cy="2889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37"/>
              </a:avLst>
            </a:prstTxWarp>
            <a:normAutofit/>
          </a:bodyPr>
          <a:p>
            <a:pPr algn="ctr"/>
            <a:r>
              <a:rPr lang="zh-CN" altLang="en-US" sz="2400" b="1" spc="480" normalizeH="1">
                <a:gradFill rotWithShape="1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effectLst>
                  <a:outerShdw dist="45791" dir="3378595" algn="ctr" rotWithShape="0">
                    <a:srgbClr val="4D4D4D">
                      <a:alpha val="79999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电阻电路的等效变换</a:t>
            </a:r>
            <a:endParaRPr lang="zh-CN" altLang="en-US" sz="2400" b="1" spc="480" normalizeH="1">
              <a:gradFill rotWithShape="1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effectLst>
                <a:outerShdw dist="45791" dir="3378595" algn="ctr" rotWithShape="0">
                  <a:srgbClr val="4D4D4D">
                    <a:alpha val="79999"/>
                  </a:srgb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839DE2-AE65-44C1-ABAC-618C9C02606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CB1B1A-2AB8-40AB-A048-140343FAC4A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e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8.bin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4.e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jpeg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8.png"/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png"/><Relationship Id="rId3" Type="http://schemas.openxmlformats.org/officeDocument/2006/relationships/image" Target="../media/image23.jpeg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6" Type="http://schemas.openxmlformats.org/officeDocument/2006/relationships/image" Target="../media/image18.png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7.bin"/><Relationship Id="rId3" Type="http://schemas.openxmlformats.org/officeDocument/2006/relationships/image" Target="../media/image23.jpe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oleObject" Target="../embeddings/oleObject31.bin"/><Relationship Id="rId7" Type="http://schemas.openxmlformats.org/officeDocument/2006/relationships/image" Target="../media/image35.e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33.emf"/><Relationship Id="rId2" Type="http://schemas.openxmlformats.org/officeDocument/2006/relationships/oleObject" Target="../embeddings/oleObject28.bin"/><Relationship Id="rId19" Type="http://schemas.openxmlformats.org/officeDocument/2006/relationships/vmlDrawing" Target="../drawings/vmlDrawing12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0.emf"/><Relationship Id="rId16" Type="http://schemas.openxmlformats.org/officeDocument/2006/relationships/oleObject" Target="../embeddings/oleObject35.bin"/><Relationship Id="rId15" Type="http://schemas.openxmlformats.org/officeDocument/2006/relationships/image" Target="../media/image39.emf"/><Relationship Id="rId14" Type="http://schemas.openxmlformats.org/officeDocument/2006/relationships/oleObject" Target="../embeddings/oleObject34.bin"/><Relationship Id="rId13" Type="http://schemas.openxmlformats.org/officeDocument/2006/relationships/image" Target="../media/image38.emf"/><Relationship Id="rId12" Type="http://schemas.openxmlformats.org/officeDocument/2006/relationships/oleObject" Target="../embeddings/oleObject33.bin"/><Relationship Id="rId11" Type="http://schemas.openxmlformats.org/officeDocument/2006/relationships/image" Target="../media/image37.emf"/><Relationship Id="rId10" Type="http://schemas.openxmlformats.org/officeDocument/2006/relationships/oleObject" Target="../embeddings/oleObject32.bin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4.emf"/><Relationship Id="rId2" Type="http://schemas.openxmlformats.org/officeDocument/2006/relationships/oleObject" Target="../embeddings/oleObject38.bin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49.e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3.e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Box 1"/>
          <p:cNvSpPr txBox="1"/>
          <p:nvPr/>
        </p:nvSpPr>
        <p:spPr>
          <a:xfrm>
            <a:off x="642938" y="158750"/>
            <a:ext cx="7929562" cy="62468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学习内容：器件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分析方法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器件：电阻、电源、受控源（笔记）、运放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理想运放、储能元件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分析方法：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，参考方向，关联、非关联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，等效：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VCR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相同，对外等效对内不等效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电阻串并联等效、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Y-delta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等效：结点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实际电压源电流源之间的等效变换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电源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串并联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输入电阻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，列写电路方程法：最后一页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ppt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独立方程数量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支路电流法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回路电流法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结点电压法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，电路定理：叠加、齐次、替代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 戴维南诺顿：两个电路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          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1"/>
          <p:cNvGrpSpPr/>
          <p:nvPr/>
        </p:nvGrpSpPr>
        <p:grpSpPr>
          <a:xfrm>
            <a:off x="1042988" y="2492375"/>
            <a:ext cx="2517775" cy="1311275"/>
            <a:chOff x="431" y="164"/>
            <a:chExt cx="1586" cy="826"/>
          </a:xfrm>
        </p:grpSpPr>
        <p:grpSp>
          <p:nvGrpSpPr>
            <p:cNvPr id="29698" name="Group 2"/>
            <p:cNvGrpSpPr/>
            <p:nvPr/>
          </p:nvGrpSpPr>
          <p:grpSpPr>
            <a:xfrm>
              <a:off x="431" y="210"/>
              <a:ext cx="1270" cy="771"/>
              <a:chOff x="612" y="1979"/>
              <a:chExt cx="1270" cy="771"/>
            </a:xfrm>
          </p:grpSpPr>
          <p:sp>
            <p:nvSpPr>
              <p:cNvPr id="29699" name="Rectangle 3"/>
              <p:cNvSpPr/>
              <p:nvPr/>
            </p:nvSpPr>
            <p:spPr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9700" name="Line 4"/>
              <p:cNvSpPr/>
              <p:nvPr/>
            </p:nvSpPr>
            <p:spPr>
              <a:xfrm>
                <a:off x="1247" y="2115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29701" name="Line 5"/>
              <p:cNvSpPr/>
              <p:nvPr/>
            </p:nvSpPr>
            <p:spPr>
              <a:xfrm>
                <a:off x="1247" y="2614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29702" name="Line 6"/>
            <p:cNvSpPr/>
            <p:nvPr/>
          </p:nvSpPr>
          <p:spPr>
            <a:xfrm flipH="1">
              <a:off x="1202" y="255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03" name="Text Box 7"/>
            <p:cNvSpPr txBox="1"/>
            <p:nvPr/>
          </p:nvSpPr>
          <p:spPr>
            <a:xfrm>
              <a:off x="1746" y="164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04" name="Text Box 8"/>
            <p:cNvSpPr txBox="1"/>
            <p:nvPr/>
          </p:nvSpPr>
          <p:spPr>
            <a:xfrm>
              <a:off x="1746" y="663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05" name="Text Box 9"/>
            <p:cNvSpPr txBox="1"/>
            <p:nvPr/>
          </p:nvSpPr>
          <p:spPr>
            <a:xfrm>
              <a:off x="1791" y="436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9706" name="Text Box 10"/>
            <p:cNvSpPr txBox="1"/>
            <p:nvPr/>
          </p:nvSpPr>
          <p:spPr>
            <a:xfrm>
              <a:off x="1292" y="300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3563938" y="2708275"/>
            <a:ext cx="1439862" cy="719138"/>
            <a:chOff x="2109" y="210"/>
            <a:chExt cx="907" cy="453"/>
          </a:xfrm>
        </p:grpSpPr>
        <p:sp>
          <p:nvSpPr>
            <p:cNvPr id="29708" name="AutoShape 22"/>
            <p:cNvSpPr/>
            <p:nvPr/>
          </p:nvSpPr>
          <p:spPr>
            <a:xfrm>
              <a:off x="2109" y="482"/>
              <a:ext cx="907" cy="181"/>
            </a:xfrm>
            <a:prstGeom prst="leftRightArrow">
              <a:avLst>
                <a:gd name="adj1" fmla="val 50000"/>
                <a:gd name="adj2" fmla="val 100197"/>
              </a:avLst>
            </a:prstGeom>
            <a:solidFill>
              <a:srgbClr val="66CC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9709" name="Text Box 23"/>
            <p:cNvSpPr txBox="1"/>
            <p:nvPr/>
          </p:nvSpPr>
          <p:spPr>
            <a:xfrm>
              <a:off x="2290" y="210"/>
              <a:ext cx="7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等效</a:t>
              </a:r>
              <a:endPara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971550" y="4868863"/>
            <a:ext cx="2951163" cy="1223962"/>
            <a:chOff x="431" y="1752"/>
            <a:chExt cx="1859" cy="771"/>
          </a:xfrm>
        </p:grpSpPr>
        <p:grpSp>
          <p:nvGrpSpPr>
            <p:cNvPr id="29711" name="Group 27"/>
            <p:cNvGrpSpPr/>
            <p:nvPr/>
          </p:nvGrpSpPr>
          <p:grpSpPr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29712" name="Rectangle 28"/>
              <p:cNvSpPr/>
              <p:nvPr/>
            </p:nvSpPr>
            <p:spPr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9713" name="Line 29"/>
              <p:cNvSpPr/>
              <p:nvPr/>
            </p:nvSpPr>
            <p:spPr>
              <a:xfrm>
                <a:off x="1247" y="2115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29714" name="Line 30"/>
              <p:cNvSpPr/>
              <p:nvPr/>
            </p:nvSpPr>
            <p:spPr>
              <a:xfrm>
                <a:off x="1247" y="2614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  <a:endPara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7" name="Group 41"/>
          <p:cNvGrpSpPr/>
          <p:nvPr/>
        </p:nvGrpSpPr>
        <p:grpSpPr>
          <a:xfrm>
            <a:off x="5219700" y="4940300"/>
            <a:ext cx="2951163" cy="1223963"/>
            <a:chOff x="431" y="1752"/>
            <a:chExt cx="1859" cy="771"/>
          </a:xfrm>
        </p:grpSpPr>
        <p:grpSp>
          <p:nvGrpSpPr>
            <p:cNvPr id="29717" name="Group 42"/>
            <p:cNvGrpSpPr/>
            <p:nvPr/>
          </p:nvGrpSpPr>
          <p:grpSpPr>
            <a:xfrm>
              <a:off x="431" y="1752"/>
              <a:ext cx="1270" cy="771"/>
              <a:chOff x="612" y="1979"/>
              <a:chExt cx="1270" cy="771"/>
            </a:xfrm>
          </p:grpSpPr>
          <p:sp>
            <p:nvSpPr>
              <p:cNvPr id="29718" name="Rectangle 43"/>
              <p:cNvSpPr/>
              <p:nvPr/>
            </p:nvSpPr>
            <p:spPr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C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9719" name="Line 44"/>
              <p:cNvSpPr/>
              <p:nvPr/>
            </p:nvSpPr>
            <p:spPr>
              <a:xfrm>
                <a:off x="1247" y="2115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29720" name="Line 45"/>
              <p:cNvSpPr/>
              <p:nvPr/>
            </p:nvSpPr>
            <p:spPr>
              <a:xfrm>
                <a:off x="1247" y="2614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655" y="1752"/>
              <a:ext cx="635" cy="771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  <a:endPara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9" name="Group 49"/>
          <p:cNvGrpSpPr/>
          <p:nvPr/>
        </p:nvGrpSpPr>
        <p:grpSpPr>
          <a:xfrm>
            <a:off x="4211638" y="5445125"/>
            <a:ext cx="792162" cy="215900"/>
            <a:chOff x="2154" y="3203"/>
            <a:chExt cx="499" cy="136"/>
          </a:xfrm>
        </p:grpSpPr>
        <p:sp>
          <p:nvSpPr>
            <p:cNvPr id="29723" name="Line 47"/>
            <p:cNvSpPr/>
            <p:nvPr/>
          </p:nvSpPr>
          <p:spPr>
            <a:xfrm>
              <a:off x="2154" y="3203"/>
              <a:ext cx="499" cy="0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724" name="Line 48"/>
            <p:cNvSpPr/>
            <p:nvPr/>
          </p:nvSpPr>
          <p:spPr>
            <a:xfrm>
              <a:off x="2154" y="3339"/>
              <a:ext cx="499" cy="0"/>
            </a:xfrm>
            <a:prstGeom prst="line">
              <a:avLst/>
            </a:prstGeom>
            <a:ln w="571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74"/>
          <p:cNvGrpSpPr/>
          <p:nvPr/>
        </p:nvGrpSpPr>
        <p:grpSpPr>
          <a:xfrm>
            <a:off x="5219700" y="2492375"/>
            <a:ext cx="2517775" cy="1311275"/>
            <a:chOff x="431" y="164"/>
            <a:chExt cx="1586" cy="826"/>
          </a:xfrm>
        </p:grpSpPr>
        <p:grpSp>
          <p:nvGrpSpPr>
            <p:cNvPr id="29726" name="Group 75"/>
            <p:cNvGrpSpPr/>
            <p:nvPr/>
          </p:nvGrpSpPr>
          <p:grpSpPr>
            <a:xfrm>
              <a:off x="431" y="210"/>
              <a:ext cx="1270" cy="771"/>
              <a:chOff x="612" y="1979"/>
              <a:chExt cx="1270" cy="771"/>
            </a:xfrm>
          </p:grpSpPr>
          <p:sp>
            <p:nvSpPr>
              <p:cNvPr id="29727" name="Rectangle 76"/>
              <p:cNvSpPr/>
              <p:nvPr/>
            </p:nvSpPr>
            <p:spPr>
              <a:xfrm>
                <a:off x="612" y="1979"/>
                <a:ext cx="635" cy="771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C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29728" name="Line 77"/>
              <p:cNvSpPr/>
              <p:nvPr/>
            </p:nvSpPr>
            <p:spPr>
              <a:xfrm>
                <a:off x="1247" y="2115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29729" name="Line 78"/>
              <p:cNvSpPr/>
              <p:nvPr/>
            </p:nvSpPr>
            <p:spPr>
              <a:xfrm>
                <a:off x="1247" y="2614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sp>
          <p:nvSpPr>
            <p:cNvPr id="29730" name="Line 79"/>
            <p:cNvSpPr/>
            <p:nvPr/>
          </p:nvSpPr>
          <p:spPr>
            <a:xfrm flipH="1">
              <a:off x="1202" y="255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9731" name="Text Box 80"/>
            <p:cNvSpPr txBox="1"/>
            <p:nvPr/>
          </p:nvSpPr>
          <p:spPr>
            <a:xfrm>
              <a:off x="1746" y="164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32" name="Text Box 81"/>
            <p:cNvSpPr txBox="1"/>
            <p:nvPr/>
          </p:nvSpPr>
          <p:spPr>
            <a:xfrm>
              <a:off x="1746" y="663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733" name="Text Box 82"/>
            <p:cNvSpPr txBox="1"/>
            <p:nvPr/>
          </p:nvSpPr>
          <p:spPr>
            <a:xfrm>
              <a:off x="1791" y="436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9734" name="Text Box 83"/>
            <p:cNvSpPr txBox="1"/>
            <p:nvPr/>
          </p:nvSpPr>
          <p:spPr>
            <a:xfrm>
              <a:off x="1292" y="300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9735" name="下箭头 1"/>
          <p:cNvSpPr/>
          <p:nvPr/>
        </p:nvSpPr>
        <p:spPr>
          <a:xfrm rot="10800000">
            <a:off x="3201988" y="6092825"/>
            <a:ext cx="504825" cy="5032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anchor="t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9736" name="下箭头 52"/>
          <p:cNvSpPr/>
          <p:nvPr/>
        </p:nvSpPr>
        <p:spPr>
          <a:xfrm rot="10800000">
            <a:off x="7485063" y="6159500"/>
            <a:ext cx="504825" cy="5032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anchor="t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4" name="Text Box 42"/>
          <p:cNvSpPr txBox="1"/>
          <p:nvPr/>
        </p:nvSpPr>
        <p:spPr>
          <a:xfrm>
            <a:off x="611188" y="1214438"/>
            <a:ext cx="4537075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/>
            <a:r>
              <a:rPr lang="zh-CN" altLang="en-US" sz="32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等效变换：</a:t>
            </a:r>
            <a:endParaRPr lang="zh-CN" altLang="en-US" sz="3200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" name="Text Box 45"/>
          <p:cNvSpPr txBox="1"/>
          <p:nvPr/>
        </p:nvSpPr>
        <p:spPr>
          <a:xfrm>
            <a:off x="2051050" y="1828800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两电路具有相同的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VCR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en-US" altLang="zh-CN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6" name="AutoShape 46"/>
          <p:cNvSpPr/>
          <p:nvPr/>
        </p:nvSpPr>
        <p:spPr>
          <a:xfrm>
            <a:off x="1258888" y="1973263"/>
            <a:ext cx="647700" cy="144462"/>
          </a:xfrm>
          <a:prstGeom prst="rightArrow">
            <a:avLst>
              <a:gd name="adj1" fmla="val 50000"/>
              <a:gd name="adj2" fmla="val 112067"/>
            </a:avLst>
          </a:prstGeom>
          <a:solidFill>
            <a:srgbClr val="66CCFF"/>
          </a:solidFill>
          <a:ln w="9525" cap="flat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" name="Text Box 45"/>
          <p:cNvSpPr txBox="1"/>
          <p:nvPr/>
        </p:nvSpPr>
        <p:spPr>
          <a:xfrm>
            <a:off x="2057400" y="3971925"/>
            <a:ext cx="594360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对外等效，对内不等效；回到原电路</a:t>
            </a:r>
            <a:endParaRPr lang="zh-CN" altLang="en-US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8" name="AutoShape 46"/>
          <p:cNvSpPr/>
          <p:nvPr/>
        </p:nvSpPr>
        <p:spPr>
          <a:xfrm>
            <a:off x="1257300" y="4198938"/>
            <a:ext cx="647700" cy="144462"/>
          </a:xfrm>
          <a:prstGeom prst="rightArrow">
            <a:avLst>
              <a:gd name="adj1" fmla="val 50000"/>
              <a:gd name="adj2" fmla="val 112067"/>
            </a:avLst>
          </a:prstGeom>
          <a:solidFill>
            <a:srgbClr val="66CCFF"/>
          </a:solidFill>
          <a:ln w="9525" cap="flat" cmpd="sng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solidFill>
                <a:srgbClr val="FFC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00"/>
                            </p:stCondLst>
                            <p:childTnLst>
                              <p:par>
                                <p:cTn id="5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 animBg="1"/>
      <p:bldP spid="57" grpId="0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33" name="Text Box 37"/>
          <p:cNvSpPr txBox="1"/>
          <p:nvPr/>
        </p:nvSpPr>
        <p:spPr>
          <a:xfrm>
            <a:off x="611188" y="1341438"/>
            <a:ext cx="2808287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电阻串联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168" name="Text Box 72"/>
          <p:cNvSpPr txBox="1"/>
          <p:nvPr/>
        </p:nvSpPr>
        <p:spPr>
          <a:xfrm>
            <a:off x="539750" y="1989138"/>
            <a:ext cx="79200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各电阻顺序连接，流过同一电流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9" name="Text Box 73"/>
          <p:cNvSpPr txBox="1"/>
          <p:nvPr/>
        </p:nvSpPr>
        <p:spPr>
          <a:xfrm>
            <a:off x="539750" y="2636838"/>
            <a:ext cx="8388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总电压等于各串联电阻的电压之和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70" name="Object 74"/>
          <p:cNvGraphicFramePr>
            <a:graphicFrameLocks noChangeAspect="1"/>
          </p:cNvGraphicFramePr>
          <p:nvPr/>
        </p:nvGraphicFramePr>
        <p:xfrm>
          <a:off x="1908175" y="3213100"/>
          <a:ext cx="45354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692400" imgH="241300" progId="Equation.3">
                  <p:embed/>
                </p:oleObj>
              </mc:Choice>
              <mc:Fallback>
                <p:oleObj name="" r:id="rId1" imgW="26924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213100"/>
                        <a:ext cx="4535488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78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726" name="Picture 79" descr="789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7" name="Text Box 80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728" name="Group 81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729" name="Picture 82" descr="789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0" name="Text Box 83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0731" name="Group 121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0732" name="Picture 122" descr="789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33" name="Text Box 123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5134" name="Rectangle 14"/>
          <p:cNvSpPr/>
          <p:nvPr/>
        </p:nvSpPr>
        <p:spPr>
          <a:xfrm>
            <a:off x="611188" y="3789363"/>
            <a:ext cx="64801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(c)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串联电路的总电阻等于各分电阻之和。  </a:t>
            </a:r>
            <a:endParaRPr lang="zh-CN" altLang="en-US" b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219" name="Object 99"/>
          <p:cNvGraphicFramePr>
            <a:graphicFrameLocks noChangeAspect="1"/>
          </p:cNvGraphicFramePr>
          <p:nvPr/>
        </p:nvGraphicFramePr>
        <p:xfrm>
          <a:off x="1743075" y="4221163"/>
          <a:ext cx="67897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4470400" imgH="596900" progId="Equation.3">
                  <p:embed/>
                </p:oleObj>
              </mc:Choice>
              <mc:Fallback>
                <p:oleObj name="" r:id="rId4" imgW="4470400" imgH="596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43075" y="4221163"/>
                        <a:ext cx="6789738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1042988" y="5157788"/>
            <a:ext cx="3600450" cy="547687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AutoNum type="circleNumDbPlain" startAt="3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串联电阻的分压</a:t>
            </a:r>
            <a:endParaRPr lang="zh-CN" altLang="en-US" b="1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1908175" y="5688013"/>
          <a:ext cx="45354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3136900" imgH="685800" progId="Equation.3">
                  <p:embed/>
                </p:oleObj>
              </mc:Choice>
              <mc:Fallback>
                <p:oleObj name="" r:id="rId6" imgW="3136900" imgH="685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5688013"/>
                        <a:ext cx="4535488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3" grpId="0"/>
      <p:bldP spid="4168" grpId="0"/>
      <p:bldP spid="4169" grpId="0"/>
      <p:bldP spid="5134" grpId="0"/>
      <p:bldP spid="61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/>
          <p:nvPr/>
        </p:nvSpPr>
        <p:spPr>
          <a:xfrm>
            <a:off x="468313" y="549275"/>
            <a:ext cx="30241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2. 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电阻并联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236" name="Text Box 44"/>
          <p:cNvSpPr txBox="1"/>
          <p:nvPr/>
        </p:nvSpPr>
        <p:spPr>
          <a:xfrm>
            <a:off x="539750" y="1058863"/>
            <a:ext cx="66246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各电阻两端为同一电压（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37" name="Text Box 45"/>
          <p:cNvSpPr txBox="1"/>
          <p:nvPr/>
        </p:nvSpPr>
        <p:spPr>
          <a:xfrm>
            <a:off x="539750" y="1778000"/>
            <a:ext cx="83534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总电流等于流过各并联电阻的电流之和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38" name="Text Box 46"/>
          <p:cNvSpPr txBox="1"/>
          <p:nvPr/>
        </p:nvSpPr>
        <p:spPr>
          <a:xfrm>
            <a:off x="1692275" y="2427288"/>
            <a:ext cx="4968875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i</a:t>
            </a:r>
            <a:r>
              <a:rPr lang="en-US" altLang="zh-CN" sz="3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i</a:t>
            </a:r>
            <a:r>
              <a:rPr lang="en-US" altLang="zh-CN" sz="3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ath4" pitchFamily="2" charset="2"/>
              </a:rPr>
              <a:t> …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i</a:t>
            </a:r>
            <a:r>
              <a:rPr lang="en-US" altLang="zh-CN" sz="36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…+i</a:t>
            </a:r>
            <a:r>
              <a:rPr lang="en-US" altLang="zh-CN" sz="3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600" baseline="-25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9" name="Group 50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1750" name="Picture 51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1" name="Text Box 52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1752" name="Group 53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1753" name="Picture 54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4" name="Text Box 55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1755" name="Group 96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1756" name="Picture 97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1757" name="Text Box 98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9283" name="Text Box 67"/>
          <p:cNvSpPr txBox="1"/>
          <p:nvPr/>
        </p:nvSpPr>
        <p:spPr>
          <a:xfrm>
            <a:off x="611188" y="3068638"/>
            <a:ext cx="62658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(c)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等效电导等于并联的各电导之和。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323" name="Object 107"/>
          <p:cNvGraphicFramePr>
            <a:graphicFrameLocks noChangeAspect="1"/>
          </p:cNvGraphicFramePr>
          <p:nvPr/>
        </p:nvGraphicFramePr>
        <p:xfrm>
          <a:off x="1557338" y="3660775"/>
          <a:ext cx="63992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4940300" imgH="685800" progId="Equation.3">
                  <p:embed/>
                </p:oleObj>
              </mc:Choice>
              <mc:Fallback>
                <p:oleObj name="" r:id="rId2" imgW="4940300" imgH="685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57338" y="3660775"/>
                        <a:ext cx="6399212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9" name="Text Box 173"/>
          <p:cNvSpPr txBox="1"/>
          <p:nvPr/>
        </p:nvSpPr>
        <p:spPr>
          <a:xfrm>
            <a:off x="828675" y="4754563"/>
            <a:ext cx="3455988" cy="547687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AutoNum type="circleNumDbPlain" startAt="3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并联电阻的分流</a:t>
            </a:r>
            <a:endParaRPr lang="zh-CN" altLang="en-US" b="1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392" name="Object 176"/>
          <p:cNvGraphicFramePr>
            <a:graphicFrameLocks noChangeAspect="1"/>
          </p:cNvGraphicFramePr>
          <p:nvPr/>
        </p:nvGraphicFramePr>
        <p:xfrm>
          <a:off x="2987675" y="5667375"/>
          <a:ext cx="15128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914400" imgH="647700" progId="Equation.DSMT4">
                  <p:embed/>
                </p:oleObj>
              </mc:Choice>
              <mc:Fallback>
                <p:oleObj name="" r:id="rId4" imgW="914400" imgH="647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5667375"/>
                        <a:ext cx="1512888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3" name="AutoShape 177" descr="羊皮纸"/>
          <p:cNvSpPr/>
          <p:nvPr/>
        </p:nvSpPr>
        <p:spPr>
          <a:xfrm>
            <a:off x="5435600" y="5013325"/>
            <a:ext cx="2233613" cy="1079500"/>
          </a:xfrm>
          <a:prstGeom prst="wedgeRoundRectCallout">
            <a:avLst>
              <a:gd name="adj1" fmla="val -105435"/>
              <a:gd name="adj2" fmla="val 16472"/>
              <a:gd name="adj3" fmla="val 16667"/>
            </a:avLst>
          </a:prstGeom>
          <a:blipFill rotWithShape="1">
            <a:blip r:embed="rId6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电流分配与电导成正比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AutoShape 177" descr="羊皮纸"/>
          <p:cNvSpPr/>
          <p:nvPr/>
        </p:nvSpPr>
        <p:spPr>
          <a:xfrm>
            <a:off x="6588125" y="2852738"/>
            <a:ext cx="2555875" cy="647700"/>
          </a:xfrm>
          <a:prstGeom prst="wedgeRoundRectCallout">
            <a:avLst>
              <a:gd name="adj1" fmla="val -68884"/>
              <a:gd name="adj2" fmla="val 121815"/>
              <a:gd name="adj3" fmla="val 16667"/>
            </a:avLst>
          </a:prstGeom>
          <a:blipFill rotWithShape="1">
            <a:blip r:embed="rId6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与串联相对应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0"/>
                                        <p:tgtEl>
                                          <p:spTgt spid="9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36" grpId="0"/>
      <p:bldP spid="8237" grpId="0"/>
      <p:bldP spid="8238" grpId="0"/>
      <p:bldP spid="9283" grpId="0"/>
      <p:bldP spid="9389" grpId="0" animBg="1"/>
      <p:bldP spid="939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2769" name="Group 44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2770" name="Picture 45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1" name="Text Box 46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2772" name="Group 47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2773" name="Picture 48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4" name="Text Box 49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10314" name="Text Box 74"/>
          <p:cNvSpPr txBox="1"/>
          <p:nvPr/>
        </p:nvSpPr>
        <p:spPr>
          <a:xfrm>
            <a:off x="539750" y="908050"/>
            <a:ext cx="592138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15" name="Text Box 75"/>
          <p:cNvSpPr txBox="1"/>
          <p:nvPr/>
        </p:nvSpPr>
        <p:spPr>
          <a:xfrm>
            <a:off x="1331913" y="965200"/>
            <a:ext cx="3024187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两电阻的并联：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76"/>
          <p:cNvGrpSpPr/>
          <p:nvPr/>
        </p:nvGrpSpPr>
        <p:grpSpPr>
          <a:xfrm>
            <a:off x="6011863" y="692150"/>
            <a:ext cx="2819400" cy="2232025"/>
            <a:chOff x="3674" y="527"/>
            <a:chExt cx="1776" cy="1406"/>
          </a:xfrm>
        </p:grpSpPr>
        <p:sp>
          <p:nvSpPr>
            <p:cNvPr id="32778" name="Text Box 77"/>
            <p:cNvSpPr txBox="1"/>
            <p:nvPr/>
          </p:nvSpPr>
          <p:spPr>
            <a:xfrm>
              <a:off x="3968" y="1162"/>
              <a:ext cx="545" cy="32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Text Box 78"/>
            <p:cNvSpPr txBox="1"/>
            <p:nvPr/>
          </p:nvSpPr>
          <p:spPr>
            <a:xfrm>
              <a:off x="4649" y="1162"/>
              <a:ext cx="58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Line 79"/>
            <p:cNvSpPr/>
            <p:nvPr/>
          </p:nvSpPr>
          <p:spPr>
            <a:xfrm>
              <a:off x="4468" y="935"/>
              <a:ext cx="0" cy="419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1" name="Line 80"/>
            <p:cNvSpPr/>
            <p:nvPr/>
          </p:nvSpPr>
          <p:spPr>
            <a:xfrm rot="10800000">
              <a:off x="5103" y="981"/>
              <a:ext cx="0" cy="408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2782" name="Text Box 81"/>
            <p:cNvSpPr txBox="1"/>
            <p:nvPr/>
          </p:nvSpPr>
          <p:spPr>
            <a:xfrm>
              <a:off x="4468" y="935"/>
              <a:ext cx="347" cy="32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Text Box 82"/>
            <p:cNvSpPr txBox="1"/>
            <p:nvPr/>
          </p:nvSpPr>
          <p:spPr>
            <a:xfrm>
              <a:off x="5103" y="890"/>
              <a:ext cx="34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83"/>
            <p:cNvSpPr/>
            <p:nvPr/>
          </p:nvSpPr>
          <p:spPr>
            <a:xfrm>
              <a:off x="3878" y="935"/>
              <a:ext cx="28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2785" name="Text Box 84"/>
            <p:cNvSpPr txBox="1"/>
            <p:nvPr/>
          </p:nvSpPr>
          <p:spPr>
            <a:xfrm>
              <a:off x="3924" y="527"/>
              <a:ext cx="1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Oval 85"/>
            <p:cNvSpPr/>
            <p:nvPr/>
          </p:nvSpPr>
          <p:spPr>
            <a:xfrm>
              <a:off x="3720" y="1865"/>
              <a:ext cx="68" cy="68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2787" name="Oval 86"/>
            <p:cNvSpPr/>
            <p:nvPr/>
          </p:nvSpPr>
          <p:spPr>
            <a:xfrm>
              <a:off x="3674" y="866"/>
              <a:ext cx="68" cy="68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2788" name="Line 87"/>
            <p:cNvSpPr/>
            <p:nvPr/>
          </p:nvSpPr>
          <p:spPr>
            <a:xfrm>
              <a:off x="4377" y="890"/>
              <a:ext cx="0" cy="99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2789" name="Line 88"/>
            <p:cNvSpPr/>
            <p:nvPr/>
          </p:nvSpPr>
          <p:spPr>
            <a:xfrm flipH="1">
              <a:off x="3788" y="1888"/>
              <a:ext cx="122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0" name="Line 89"/>
            <p:cNvSpPr/>
            <p:nvPr/>
          </p:nvSpPr>
          <p:spPr>
            <a:xfrm>
              <a:off x="3742" y="890"/>
              <a:ext cx="127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1" name="Rectangle 90"/>
            <p:cNvSpPr/>
            <p:nvPr/>
          </p:nvSpPr>
          <p:spPr>
            <a:xfrm>
              <a:off x="4296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2792" name="Line 91"/>
            <p:cNvSpPr/>
            <p:nvPr/>
          </p:nvSpPr>
          <p:spPr>
            <a:xfrm>
              <a:off x="5012" y="890"/>
              <a:ext cx="0" cy="99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3" name="Rectangle 92"/>
            <p:cNvSpPr/>
            <p:nvPr/>
          </p:nvSpPr>
          <p:spPr>
            <a:xfrm>
              <a:off x="493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10333" name="Object 93"/>
          <p:cNvGraphicFramePr>
            <a:graphicFrameLocks noChangeAspect="1"/>
          </p:cNvGraphicFramePr>
          <p:nvPr/>
        </p:nvGraphicFramePr>
        <p:xfrm>
          <a:off x="957263" y="1728788"/>
          <a:ext cx="4530725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3378200" imgH="723900" progId="Equation.DSMT4">
                  <p:embed/>
                </p:oleObj>
              </mc:Choice>
              <mc:Fallback>
                <p:oleObj name="" r:id="rId2" imgW="3378200" imgH="723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7263" y="1728788"/>
                        <a:ext cx="4530725" cy="1141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5" name="Group 97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2796" name="Picture 98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97" name="Text Box 99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1042988" y="3141663"/>
          <a:ext cx="1557337" cy="215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1231900" imgH="1473200" progId="Equation.DSMT4">
                  <p:embed/>
                </p:oleObj>
              </mc:Choice>
              <mc:Fallback>
                <p:oleObj name="" r:id="rId4" imgW="1231900" imgH="147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3141663"/>
                        <a:ext cx="1557337" cy="21542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folHlink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75"/>
          <p:cNvSpPr txBox="1"/>
          <p:nvPr/>
        </p:nvSpPr>
        <p:spPr>
          <a:xfrm>
            <a:off x="971550" y="5876925"/>
            <a:ext cx="1800225" cy="531813"/>
          </a:xfrm>
          <a:prstGeom prst="rect">
            <a:avLst/>
          </a:prstGeom>
          <a:noFill/>
          <a:ln w="12700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若相等？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2800" name="矩形 37"/>
          <p:cNvSpPr/>
          <p:nvPr/>
        </p:nvSpPr>
        <p:spPr>
          <a:xfrm>
            <a:off x="4429125" y="1428750"/>
            <a:ext cx="1000125" cy="171450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4" grpId="0"/>
      <p:bldP spid="10315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7" name="Text Box 9"/>
          <p:cNvSpPr txBox="1"/>
          <p:nvPr/>
        </p:nvSpPr>
        <p:spPr>
          <a:xfrm>
            <a:off x="611188" y="620713"/>
            <a:ext cx="2376487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简记方法：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20" name="Object 12" descr="蓝色面巾纸"/>
          <p:cNvGraphicFramePr>
            <a:graphicFrameLocks noChangeAspect="1"/>
          </p:cNvGraphicFramePr>
          <p:nvPr/>
        </p:nvGraphicFramePr>
        <p:xfrm>
          <a:off x="971550" y="1484313"/>
          <a:ext cx="4156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172200" imgH="1333500" progId="Equation.DSMT4">
                  <p:embed/>
                </p:oleObj>
              </mc:Choice>
              <mc:Fallback>
                <p:oleObj name="" r:id="rId1" imgW="6172200" imgH="13335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1484313"/>
                        <a:ext cx="4156075" cy="863600"/>
                      </a:xfrm>
                      <a:prstGeom prst="rect">
                        <a:avLst/>
                      </a:prstGeom>
                      <a:blipFill rotWithShape="1"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9" name="Group 20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4820" name="Picture 21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21" name="Text Box 22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4822" name="Group 23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4823" name="Picture 24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24" name="Text Box 25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4825" name="Group 48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4826" name="Picture 49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4827" name="Text Box 50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6289675" y="1030288"/>
            <a:ext cx="2058988" cy="2095500"/>
            <a:chOff x="3971" y="1488"/>
            <a:chExt cx="1297" cy="1320"/>
          </a:xfrm>
        </p:grpSpPr>
        <p:sp>
          <p:nvSpPr>
            <p:cNvPr id="34829" name="Line 32"/>
            <p:cNvSpPr/>
            <p:nvPr/>
          </p:nvSpPr>
          <p:spPr>
            <a:xfrm flipH="1">
              <a:off x="3971" y="1488"/>
              <a:ext cx="661" cy="104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0" name="Line 33"/>
            <p:cNvSpPr/>
            <p:nvPr/>
          </p:nvSpPr>
          <p:spPr>
            <a:xfrm>
              <a:off x="3971" y="2535"/>
              <a:ext cx="124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1" name="Line 34"/>
            <p:cNvSpPr/>
            <p:nvPr/>
          </p:nvSpPr>
          <p:spPr>
            <a:xfrm>
              <a:off x="4632" y="1488"/>
              <a:ext cx="587" cy="1047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2" name="Line 35"/>
            <p:cNvSpPr/>
            <p:nvPr/>
          </p:nvSpPr>
          <p:spPr>
            <a:xfrm>
              <a:off x="4632" y="1488"/>
              <a:ext cx="0" cy="67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3" name="Line 36"/>
            <p:cNvSpPr/>
            <p:nvPr/>
          </p:nvSpPr>
          <p:spPr>
            <a:xfrm flipH="1">
              <a:off x="3971" y="2161"/>
              <a:ext cx="661" cy="37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4" name="Line 37"/>
            <p:cNvSpPr/>
            <p:nvPr/>
          </p:nvSpPr>
          <p:spPr>
            <a:xfrm>
              <a:off x="4632" y="2161"/>
              <a:ext cx="587" cy="37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5" name="Text Box 38"/>
            <p:cNvSpPr txBox="1"/>
            <p:nvPr/>
          </p:nvSpPr>
          <p:spPr>
            <a:xfrm>
              <a:off x="4923" y="1788"/>
              <a:ext cx="34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Text Box 39"/>
            <p:cNvSpPr txBox="1"/>
            <p:nvPr/>
          </p:nvSpPr>
          <p:spPr>
            <a:xfrm>
              <a:off x="4444" y="2520"/>
              <a:ext cx="34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Text Box 40"/>
            <p:cNvSpPr txBox="1"/>
            <p:nvPr/>
          </p:nvSpPr>
          <p:spPr>
            <a:xfrm>
              <a:off x="3971" y="1749"/>
              <a:ext cx="34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Text Box 41"/>
            <p:cNvSpPr txBox="1"/>
            <p:nvPr/>
          </p:nvSpPr>
          <p:spPr>
            <a:xfrm>
              <a:off x="4754" y="2037"/>
              <a:ext cx="28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Text Box 42"/>
            <p:cNvSpPr txBox="1"/>
            <p:nvPr/>
          </p:nvSpPr>
          <p:spPr>
            <a:xfrm>
              <a:off x="4339" y="2220"/>
              <a:ext cx="30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Text Box 43"/>
            <p:cNvSpPr txBox="1"/>
            <p:nvPr/>
          </p:nvSpPr>
          <p:spPr>
            <a:xfrm>
              <a:off x="4380" y="1749"/>
              <a:ext cx="28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3018" name="Object 10" descr="蓝色面巾纸"/>
          <p:cNvGraphicFramePr>
            <a:graphicFrameLocks noChangeAspect="1"/>
          </p:cNvGraphicFramePr>
          <p:nvPr/>
        </p:nvGraphicFramePr>
        <p:xfrm>
          <a:off x="971550" y="2924175"/>
          <a:ext cx="41036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686300" imgH="1155700" progId="Equation.DSMT4">
                  <p:embed/>
                </p:oleObj>
              </mc:Choice>
              <mc:Fallback>
                <p:oleObj name="" r:id="rId5" imgW="4686300" imgH="1155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924175"/>
                        <a:ext cx="4103688" cy="1006475"/>
                      </a:xfrm>
                      <a:prstGeom prst="rect">
                        <a:avLst/>
                      </a:prstGeom>
                      <a:blipFill rotWithShape="1"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Text Box 29"/>
          <p:cNvSpPr txBox="1"/>
          <p:nvPr/>
        </p:nvSpPr>
        <p:spPr>
          <a:xfrm>
            <a:off x="827088" y="4437063"/>
            <a:ext cx="63373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特例：若三个电阻相等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对称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，则有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38" name="Text Box 30"/>
          <p:cNvSpPr txBox="1"/>
          <p:nvPr/>
        </p:nvSpPr>
        <p:spPr>
          <a:xfrm>
            <a:off x="1042988" y="5445125"/>
            <a:ext cx="2447925" cy="669925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36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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3</a:t>
            </a: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3600" baseline="-25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52" name="AutoShape 44" descr="羊皮纸"/>
          <p:cNvSpPr/>
          <p:nvPr/>
        </p:nvSpPr>
        <p:spPr>
          <a:xfrm>
            <a:off x="3994150" y="5803900"/>
            <a:ext cx="1873250" cy="647700"/>
          </a:xfrm>
          <a:prstGeom prst="wedgeRoundRectCallout">
            <a:avLst>
              <a:gd name="adj1" fmla="val 68981"/>
              <a:gd name="adj2" fmla="val -559806"/>
              <a:gd name="adj3" fmla="val 16667"/>
            </a:avLst>
          </a:prstGeom>
          <a:blipFill rotWithShape="1">
            <a:blip r:embed="rId7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外大内小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AutoShape 44" descr="羊皮纸"/>
          <p:cNvSpPr/>
          <p:nvPr/>
        </p:nvSpPr>
        <p:spPr>
          <a:xfrm>
            <a:off x="4427538" y="333375"/>
            <a:ext cx="2592387" cy="647700"/>
          </a:xfrm>
          <a:prstGeom prst="wedgeRoundRectCallout">
            <a:avLst>
              <a:gd name="adj1" fmla="val -169903"/>
              <a:gd name="adj2" fmla="val 134560"/>
              <a:gd name="adj3" fmla="val 16667"/>
            </a:avLst>
          </a:prstGeom>
          <a:blipFill rotWithShape="1">
            <a:blip r:embed="rId7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更简单的记法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/>
      <p:bldP spid="43037" grpId="0"/>
      <p:bldP spid="43038" grpId="0" animBg="1"/>
      <p:bldP spid="4305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Text Box 3"/>
          <p:cNvSpPr txBox="1"/>
          <p:nvPr/>
        </p:nvSpPr>
        <p:spPr>
          <a:xfrm>
            <a:off x="468313" y="1196975"/>
            <a:ext cx="532765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理想电压源的串联和并联</a:t>
            </a:r>
            <a:endParaRPr lang="zh-CN" altLang="en-US" sz="32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76" name="Rectangle 64"/>
          <p:cNvSpPr/>
          <p:nvPr/>
        </p:nvSpPr>
        <p:spPr>
          <a:xfrm>
            <a:off x="684213" y="1916113"/>
            <a:ext cx="1295400" cy="547687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</a:t>
            </a:r>
            <a:endParaRPr lang="zh-CN" altLang="en-US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977" name="Object 65"/>
          <p:cNvGraphicFramePr>
            <a:graphicFrameLocks noChangeAspect="1"/>
          </p:cNvGraphicFramePr>
          <p:nvPr/>
        </p:nvGraphicFramePr>
        <p:xfrm>
          <a:off x="2168525" y="1790700"/>
          <a:ext cx="34829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171700" imgH="241300" progId="Equation.3">
                  <p:embed/>
                </p:oleObj>
              </mc:Choice>
              <mc:Fallback>
                <p:oleObj name="" r:id="rId1" imgW="2171700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68525" y="1790700"/>
                        <a:ext cx="3482975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5"/>
          <p:cNvGrpSpPr/>
          <p:nvPr/>
        </p:nvGrpSpPr>
        <p:grpSpPr>
          <a:xfrm>
            <a:off x="4067175" y="3148013"/>
            <a:ext cx="1801813" cy="641350"/>
            <a:chOff x="3334" y="2854"/>
            <a:chExt cx="1135" cy="404"/>
          </a:xfrm>
        </p:grpSpPr>
        <p:sp>
          <p:nvSpPr>
            <p:cNvPr id="35845" name="AutoShape 4"/>
            <p:cNvSpPr/>
            <p:nvPr/>
          </p:nvSpPr>
          <p:spPr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55"/>
              </a:avLst>
            </a:prstGeom>
            <a:solidFill>
              <a:srgbClr val="3399FF"/>
            </a:solidFill>
            <a:ln w="12700" cap="flat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846" name="Text Box 66"/>
            <p:cNvSpPr txBox="1"/>
            <p:nvPr/>
          </p:nvSpPr>
          <p:spPr>
            <a:xfrm>
              <a:off x="3334" y="2931"/>
              <a:ext cx="11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38987" name="AutoShape 75" descr="羊皮纸"/>
          <p:cNvSpPr/>
          <p:nvPr/>
        </p:nvSpPr>
        <p:spPr>
          <a:xfrm>
            <a:off x="5940425" y="1196975"/>
            <a:ext cx="2735263" cy="576263"/>
          </a:xfrm>
          <a:prstGeom prst="wedgeRoundRectCallout">
            <a:avLst>
              <a:gd name="adj1" fmla="val -59403"/>
              <a:gd name="adj2" fmla="val 128236"/>
              <a:gd name="adj3" fmla="val 16667"/>
            </a:avLst>
          </a:prstGeom>
          <a:blipFill rotWithShape="1">
            <a:blip r:embed="rId3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注意参考方向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35848" name="Group 87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5849" name="Picture 88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0" name="Text Box 89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5851" name="Group 90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5852" name="Picture 91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3" name="Text Box 92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39038" name="Rectangle 126"/>
          <p:cNvSpPr/>
          <p:nvPr/>
        </p:nvSpPr>
        <p:spPr>
          <a:xfrm>
            <a:off x="682625" y="4221163"/>
            <a:ext cx="1295400" cy="547687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 startAt="2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</a:t>
            </a:r>
            <a:endParaRPr lang="zh-CN" altLang="en-US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9059" name="Object 147"/>
          <p:cNvGraphicFramePr>
            <a:graphicFrameLocks noChangeAspect="1"/>
          </p:cNvGraphicFramePr>
          <p:nvPr/>
        </p:nvGraphicFramePr>
        <p:xfrm>
          <a:off x="2268538" y="4149725"/>
          <a:ext cx="20351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257300" imgH="241300" progId="Equation.3">
                  <p:embed/>
                </p:oleObj>
              </mc:Choice>
              <mc:Fallback>
                <p:oleObj name="" r:id="rId5" imgW="1257300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4149725"/>
                        <a:ext cx="2035175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2"/>
          <p:cNvGrpSpPr/>
          <p:nvPr/>
        </p:nvGrpSpPr>
        <p:grpSpPr>
          <a:xfrm>
            <a:off x="468313" y="4941888"/>
            <a:ext cx="1644650" cy="850900"/>
            <a:chOff x="385" y="3022"/>
            <a:chExt cx="1036" cy="536"/>
          </a:xfrm>
        </p:grpSpPr>
        <p:pic>
          <p:nvPicPr>
            <p:cNvPr id="35857" name="Picture 153" descr="1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8" name="Text Box 154"/>
            <p:cNvSpPr txBox="1"/>
            <p:nvPr/>
          </p:nvSpPr>
          <p:spPr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dirty="0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 sz="3200" dirty="0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" name="Group 155"/>
          <p:cNvGrpSpPr/>
          <p:nvPr/>
        </p:nvGrpSpPr>
        <p:grpSpPr>
          <a:xfrm>
            <a:off x="755650" y="2405063"/>
            <a:ext cx="3024188" cy="1671637"/>
            <a:chOff x="476" y="1525"/>
            <a:chExt cx="1905" cy="1053"/>
          </a:xfrm>
        </p:grpSpPr>
        <p:sp>
          <p:nvSpPr>
            <p:cNvPr id="35860" name="Oval 156"/>
            <p:cNvSpPr/>
            <p:nvPr/>
          </p:nvSpPr>
          <p:spPr>
            <a:xfrm>
              <a:off x="1701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5861" name="Oval 157"/>
            <p:cNvSpPr/>
            <p:nvPr/>
          </p:nvSpPr>
          <p:spPr>
            <a:xfrm>
              <a:off x="839" y="188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5862" name="Text Box 158"/>
            <p:cNvSpPr txBox="1"/>
            <p:nvPr/>
          </p:nvSpPr>
          <p:spPr>
            <a:xfrm>
              <a:off x="1701" y="1525"/>
              <a:ext cx="432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Text Box 159"/>
            <p:cNvSpPr txBox="1"/>
            <p:nvPr/>
          </p:nvSpPr>
          <p:spPr>
            <a:xfrm>
              <a:off x="1474" y="1789"/>
              <a:ext cx="244" cy="32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Text Box 160"/>
            <p:cNvSpPr txBox="1"/>
            <p:nvPr/>
          </p:nvSpPr>
          <p:spPr>
            <a:xfrm>
              <a:off x="2109" y="1661"/>
              <a:ext cx="212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Text Box 161"/>
            <p:cNvSpPr txBox="1"/>
            <p:nvPr/>
          </p:nvSpPr>
          <p:spPr>
            <a:xfrm>
              <a:off x="567" y="1752"/>
              <a:ext cx="24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Text Box 162"/>
            <p:cNvSpPr txBox="1"/>
            <p:nvPr/>
          </p:nvSpPr>
          <p:spPr>
            <a:xfrm>
              <a:off x="1202" y="1661"/>
              <a:ext cx="212" cy="326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7" name="Line 163"/>
            <p:cNvSpPr/>
            <p:nvPr/>
          </p:nvSpPr>
          <p:spPr>
            <a:xfrm>
              <a:off x="1610" y="2070"/>
              <a:ext cx="7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8" name="Line 164"/>
            <p:cNvSpPr/>
            <p:nvPr/>
          </p:nvSpPr>
          <p:spPr>
            <a:xfrm>
              <a:off x="522" y="2070"/>
              <a:ext cx="0" cy="36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9" name="Text Box 165"/>
            <p:cNvSpPr txBox="1"/>
            <p:nvPr/>
          </p:nvSpPr>
          <p:spPr>
            <a:xfrm>
              <a:off x="794" y="1525"/>
              <a:ext cx="480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0" name="Line 166"/>
            <p:cNvSpPr/>
            <p:nvPr/>
          </p:nvSpPr>
          <p:spPr>
            <a:xfrm flipH="1" flipV="1">
              <a:off x="521" y="2070"/>
              <a:ext cx="72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1" name="Line 167"/>
            <p:cNvSpPr/>
            <p:nvPr/>
          </p:nvSpPr>
          <p:spPr>
            <a:xfrm flipH="1" flipV="1">
              <a:off x="1202" y="2070"/>
              <a:ext cx="363" cy="0"/>
            </a:xfrm>
            <a:prstGeom prst="line">
              <a:avLst/>
            </a:prstGeom>
            <a:ln w="28575" cap="rnd" cmpd="sng">
              <a:solidFill>
                <a:srgbClr val="FFCC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5872" name="Text Box 168"/>
            <p:cNvSpPr txBox="1"/>
            <p:nvPr/>
          </p:nvSpPr>
          <p:spPr>
            <a:xfrm>
              <a:off x="612" y="2251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3" name="Text Box 169"/>
            <p:cNvSpPr txBox="1"/>
            <p:nvPr/>
          </p:nvSpPr>
          <p:spPr>
            <a:xfrm>
              <a:off x="2064" y="2160"/>
              <a:ext cx="2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4" name="Text Box 170"/>
            <p:cNvSpPr txBox="1"/>
            <p:nvPr/>
          </p:nvSpPr>
          <p:spPr>
            <a:xfrm>
              <a:off x="1292" y="2251"/>
              <a:ext cx="34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5" name="Line 171"/>
            <p:cNvSpPr/>
            <p:nvPr/>
          </p:nvSpPr>
          <p:spPr>
            <a:xfrm>
              <a:off x="2336" y="2070"/>
              <a:ext cx="0" cy="36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6" name="Oval 172"/>
            <p:cNvSpPr/>
            <p:nvPr/>
          </p:nvSpPr>
          <p:spPr>
            <a:xfrm>
              <a:off x="476" y="2432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877" name="Oval 173"/>
            <p:cNvSpPr/>
            <p:nvPr/>
          </p:nvSpPr>
          <p:spPr>
            <a:xfrm>
              <a:off x="2290" y="2432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174"/>
          <p:cNvGrpSpPr/>
          <p:nvPr/>
        </p:nvGrpSpPr>
        <p:grpSpPr>
          <a:xfrm>
            <a:off x="6300788" y="2133600"/>
            <a:ext cx="1944687" cy="1455738"/>
            <a:chOff x="2562" y="1933"/>
            <a:chExt cx="1225" cy="917"/>
          </a:xfrm>
        </p:grpSpPr>
        <p:sp>
          <p:nvSpPr>
            <p:cNvPr id="35879" name="Oval 175"/>
            <p:cNvSpPr/>
            <p:nvPr/>
          </p:nvSpPr>
          <p:spPr>
            <a:xfrm>
              <a:off x="2562" y="275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880" name="Oval 176"/>
            <p:cNvSpPr/>
            <p:nvPr/>
          </p:nvSpPr>
          <p:spPr>
            <a:xfrm>
              <a:off x="3696" y="275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881" name="Oval 177"/>
            <p:cNvSpPr/>
            <p:nvPr/>
          </p:nvSpPr>
          <p:spPr>
            <a:xfrm>
              <a:off x="2925" y="220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5882" name="Line 178"/>
            <p:cNvSpPr/>
            <p:nvPr/>
          </p:nvSpPr>
          <p:spPr>
            <a:xfrm>
              <a:off x="2608" y="2388"/>
              <a:ext cx="0" cy="36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3" name="Line 179"/>
            <p:cNvSpPr/>
            <p:nvPr/>
          </p:nvSpPr>
          <p:spPr>
            <a:xfrm flipH="1">
              <a:off x="2607" y="2387"/>
              <a:ext cx="1134" cy="1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84" name="Text Box 180"/>
            <p:cNvSpPr txBox="1"/>
            <p:nvPr/>
          </p:nvSpPr>
          <p:spPr>
            <a:xfrm>
              <a:off x="2653" y="2069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5" name="Text Box 181"/>
            <p:cNvSpPr txBox="1"/>
            <p:nvPr/>
          </p:nvSpPr>
          <p:spPr>
            <a:xfrm>
              <a:off x="3288" y="1933"/>
              <a:ext cx="21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6" name="Text Box 182"/>
            <p:cNvSpPr txBox="1"/>
            <p:nvPr/>
          </p:nvSpPr>
          <p:spPr>
            <a:xfrm>
              <a:off x="3016" y="2523"/>
              <a:ext cx="34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7" name="Line 183"/>
            <p:cNvSpPr/>
            <p:nvPr/>
          </p:nvSpPr>
          <p:spPr>
            <a:xfrm>
              <a:off x="3741" y="2388"/>
              <a:ext cx="0" cy="36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184"/>
          <p:cNvGrpSpPr/>
          <p:nvPr/>
        </p:nvGrpSpPr>
        <p:grpSpPr>
          <a:xfrm>
            <a:off x="5508625" y="4508500"/>
            <a:ext cx="3095625" cy="1873250"/>
            <a:chOff x="3334" y="2614"/>
            <a:chExt cx="2026" cy="1270"/>
          </a:xfrm>
        </p:grpSpPr>
        <p:sp>
          <p:nvSpPr>
            <p:cNvPr id="35889" name="Oval 185"/>
            <p:cNvSpPr/>
            <p:nvPr/>
          </p:nvSpPr>
          <p:spPr>
            <a:xfrm>
              <a:off x="4468" y="317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5890" name="Oval 186"/>
            <p:cNvSpPr/>
            <p:nvPr/>
          </p:nvSpPr>
          <p:spPr>
            <a:xfrm>
              <a:off x="3742" y="317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5891" name="Text Box 187"/>
            <p:cNvSpPr txBox="1"/>
            <p:nvPr/>
          </p:nvSpPr>
          <p:spPr>
            <a:xfrm>
              <a:off x="3334" y="3219"/>
              <a:ext cx="480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2" name="Text Box 188"/>
            <p:cNvSpPr txBox="1"/>
            <p:nvPr/>
          </p:nvSpPr>
          <p:spPr>
            <a:xfrm>
              <a:off x="3646" y="2843"/>
              <a:ext cx="251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3" name="Text Box 189"/>
            <p:cNvSpPr txBox="1"/>
            <p:nvPr/>
          </p:nvSpPr>
          <p:spPr>
            <a:xfrm>
              <a:off x="3651" y="3478"/>
              <a:ext cx="212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4" name="Text Box 190"/>
            <p:cNvSpPr txBox="1"/>
            <p:nvPr/>
          </p:nvSpPr>
          <p:spPr>
            <a:xfrm>
              <a:off x="4372" y="2843"/>
              <a:ext cx="251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5" name="Text Box 191"/>
            <p:cNvSpPr txBox="1"/>
            <p:nvPr/>
          </p:nvSpPr>
          <p:spPr>
            <a:xfrm>
              <a:off x="4422" y="3478"/>
              <a:ext cx="212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96" name="Line 192"/>
            <p:cNvSpPr/>
            <p:nvPr/>
          </p:nvSpPr>
          <p:spPr>
            <a:xfrm>
              <a:off x="3923" y="2902"/>
              <a:ext cx="0" cy="95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97" name="Line 193"/>
            <p:cNvSpPr/>
            <p:nvPr/>
          </p:nvSpPr>
          <p:spPr>
            <a:xfrm>
              <a:off x="4649" y="2902"/>
              <a:ext cx="0" cy="95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5898" name="Line 194"/>
            <p:cNvSpPr/>
            <p:nvPr/>
          </p:nvSpPr>
          <p:spPr>
            <a:xfrm>
              <a:off x="3923" y="2902"/>
              <a:ext cx="124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35899" name="Line 195"/>
            <p:cNvSpPr/>
            <p:nvPr/>
          </p:nvSpPr>
          <p:spPr>
            <a:xfrm>
              <a:off x="3923" y="3854"/>
              <a:ext cx="124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900" name="Text Box 196"/>
            <p:cNvSpPr txBox="1"/>
            <p:nvPr/>
          </p:nvSpPr>
          <p:spPr>
            <a:xfrm>
              <a:off x="4831" y="2614"/>
              <a:ext cx="272" cy="31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01" name="Line 197"/>
            <p:cNvSpPr/>
            <p:nvPr/>
          </p:nvSpPr>
          <p:spPr>
            <a:xfrm>
              <a:off x="4694" y="2947"/>
              <a:ext cx="432" cy="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902" name="Text Box 198"/>
            <p:cNvSpPr txBox="1"/>
            <p:nvPr/>
          </p:nvSpPr>
          <p:spPr>
            <a:xfrm>
              <a:off x="4105" y="3174"/>
              <a:ext cx="480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03" name="Text Box 199"/>
            <p:cNvSpPr txBox="1"/>
            <p:nvPr/>
          </p:nvSpPr>
          <p:spPr>
            <a:xfrm>
              <a:off x="5054" y="2919"/>
              <a:ext cx="251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04" name="Text Box 200"/>
            <p:cNvSpPr txBox="1"/>
            <p:nvPr/>
          </p:nvSpPr>
          <p:spPr>
            <a:xfrm>
              <a:off x="5103" y="3419"/>
              <a:ext cx="212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05" name="Text Box 201"/>
            <p:cNvSpPr txBox="1"/>
            <p:nvPr/>
          </p:nvSpPr>
          <p:spPr>
            <a:xfrm>
              <a:off x="5012" y="3219"/>
              <a:ext cx="348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06" name="Oval 202"/>
            <p:cNvSpPr/>
            <p:nvPr/>
          </p:nvSpPr>
          <p:spPr>
            <a:xfrm>
              <a:off x="5148" y="3793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907" name="Oval 203"/>
            <p:cNvSpPr/>
            <p:nvPr/>
          </p:nvSpPr>
          <p:spPr>
            <a:xfrm>
              <a:off x="5148" y="284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9" name="Group 209"/>
          <p:cNvGrpSpPr/>
          <p:nvPr/>
        </p:nvGrpSpPr>
        <p:grpSpPr>
          <a:xfrm>
            <a:off x="6948488" y="3644900"/>
            <a:ext cx="1800225" cy="1081088"/>
            <a:chOff x="4468" y="2296"/>
            <a:chExt cx="1134" cy="681"/>
          </a:xfrm>
        </p:grpSpPr>
        <p:sp>
          <p:nvSpPr>
            <p:cNvPr id="35909" name="AutoShape 149"/>
            <p:cNvSpPr/>
            <p:nvPr/>
          </p:nvSpPr>
          <p:spPr>
            <a:xfrm rot="-5400000">
              <a:off x="4194" y="2567"/>
              <a:ext cx="681" cy="136"/>
            </a:xfrm>
            <a:prstGeom prst="rightArrow">
              <a:avLst>
                <a:gd name="adj1" fmla="val 50000"/>
                <a:gd name="adj2" fmla="val 125160"/>
              </a:avLst>
            </a:prstGeom>
            <a:solidFill>
              <a:srgbClr val="3399FF"/>
            </a:solidFill>
            <a:ln w="12700" cap="flat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5910" name="Text Box 208"/>
            <p:cNvSpPr txBox="1"/>
            <p:nvPr/>
          </p:nvSpPr>
          <p:spPr>
            <a:xfrm>
              <a:off x="4536" y="2478"/>
              <a:ext cx="10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等效电路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5911" name="Group 210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5912" name="Picture 211" descr="789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913" name="Text Box 212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6" name="Text Box 151"/>
          <p:cNvSpPr txBox="1"/>
          <p:nvPr/>
        </p:nvSpPr>
        <p:spPr>
          <a:xfrm>
            <a:off x="468313" y="5084763"/>
            <a:ext cx="4679950" cy="11271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完全相同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电压源才能并联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电源中的电流不确定。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" name="Text Box 13"/>
          <p:cNvSpPr txBox="1"/>
          <p:nvPr/>
        </p:nvSpPr>
        <p:spPr>
          <a:xfrm>
            <a:off x="642938" y="6181725"/>
            <a:ext cx="4429125" cy="461963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苛刻：大小相同，极性相同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8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3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76" grpId="0" animBg="1"/>
      <p:bldP spid="38987" grpId="0" animBg="1"/>
      <p:bldP spid="39038" grpId="0" animBg="1"/>
      <p:bldP spid="76" grpId="0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323850" y="476250"/>
            <a:ext cx="532765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理想电流源的串联并联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0" name="Rectangle 6"/>
          <p:cNvSpPr/>
          <p:nvPr/>
        </p:nvSpPr>
        <p:spPr>
          <a:xfrm>
            <a:off x="611188" y="3860800"/>
            <a:ext cx="1511300" cy="547688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 startAt="2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串联</a:t>
            </a:r>
            <a:endParaRPr lang="zh-CN" altLang="en-US" b="1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71" name="Rectangle 7"/>
          <p:cNvSpPr/>
          <p:nvPr/>
        </p:nvSpPr>
        <p:spPr>
          <a:xfrm>
            <a:off x="611188" y="1268413"/>
            <a:ext cx="1473200" cy="547687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SzPct val="95000"/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并联</a:t>
            </a:r>
            <a:endParaRPr lang="zh-CN" altLang="en-US" b="1" dirty="0">
              <a:solidFill>
                <a:srgbClr val="FF99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2617788" y="1341438"/>
          <a:ext cx="45069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908300" imgH="241300" progId="Equation.3">
                  <p:embed/>
                </p:oleObj>
              </mc:Choice>
              <mc:Fallback>
                <p:oleObj name="" r:id="rId1" imgW="29083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7788" y="1341438"/>
                        <a:ext cx="4506912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7" name="AutoShape 53" descr="羊皮纸"/>
          <p:cNvSpPr/>
          <p:nvPr/>
        </p:nvSpPr>
        <p:spPr>
          <a:xfrm>
            <a:off x="6227763" y="476250"/>
            <a:ext cx="2665412" cy="576263"/>
          </a:xfrm>
          <a:prstGeom prst="wedgeRoundRectCallout">
            <a:avLst>
              <a:gd name="adj1" fmla="val -66139"/>
              <a:gd name="adj2" fmla="val 93528"/>
              <a:gd name="adj3" fmla="val 16667"/>
            </a:avLst>
          </a:prstGeom>
          <a:blipFill rotWithShape="1">
            <a:blip r:embed="rId3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注意参考方向</a:t>
            </a:r>
            <a:endParaRPr lang="zh-CN" altLang="en-US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6953" name="Object 89"/>
          <p:cNvGraphicFramePr>
            <a:graphicFrameLocks noChangeAspect="1"/>
          </p:cNvGraphicFramePr>
          <p:nvPr/>
        </p:nvGraphicFramePr>
        <p:xfrm>
          <a:off x="1685925" y="4508500"/>
          <a:ext cx="1900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" imgW="1041400" imgH="241300" progId="Equation.3">
                  <p:embed/>
                </p:oleObj>
              </mc:Choice>
              <mc:Fallback>
                <p:oleObj name="" r:id="rId4" imgW="1041400" imgH="241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5925" y="4508500"/>
                        <a:ext cx="190023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3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6872" name="Picture 94" descr="789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3" name="Text Box 95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36874" name="Group 96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6875" name="Picture 97" descr="789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76" name="Text Box 98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172"/>
          <p:cNvGrpSpPr/>
          <p:nvPr/>
        </p:nvGrpSpPr>
        <p:grpSpPr>
          <a:xfrm>
            <a:off x="323850" y="1700213"/>
            <a:ext cx="3844925" cy="1944687"/>
            <a:chOff x="204" y="1071"/>
            <a:chExt cx="2422" cy="1225"/>
          </a:xfrm>
        </p:grpSpPr>
        <p:sp>
          <p:nvSpPr>
            <p:cNvPr id="36878" name="Line 103"/>
            <p:cNvSpPr/>
            <p:nvPr/>
          </p:nvSpPr>
          <p:spPr>
            <a:xfrm>
              <a:off x="385" y="1434"/>
              <a:ext cx="0" cy="817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9" name="Text Box 104"/>
            <p:cNvSpPr txBox="1"/>
            <p:nvPr/>
          </p:nvSpPr>
          <p:spPr>
            <a:xfrm>
              <a:off x="476" y="1434"/>
              <a:ext cx="38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Line 105"/>
            <p:cNvSpPr/>
            <p:nvPr/>
          </p:nvSpPr>
          <p:spPr>
            <a:xfrm flipV="1">
              <a:off x="385" y="1434"/>
              <a:ext cx="0" cy="227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881" name="Text Box 106"/>
            <p:cNvSpPr txBox="1"/>
            <p:nvPr/>
          </p:nvSpPr>
          <p:spPr>
            <a:xfrm>
              <a:off x="1111" y="1389"/>
              <a:ext cx="42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Text Box 107"/>
            <p:cNvSpPr txBox="1"/>
            <p:nvPr/>
          </p:nvSpPr>
          <p:spPr>
            <a:xfrm>
              <a:off x="1899" y="1389"/>
              <a:ext cx="43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Line 108"/>
            <p:cNvSpPr/>
            <p:nvPr/>
          </p:nvSpPr>
          <p:spPr>
            <a:xfrm>
              <a:off x="395" y="2241"/>
              <a:ext cx="63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4" name="Line 109"/>
            <p:cNvSpPr/>
            <p:nvPr/>
          </p:nvSpPr>
          <p:spPr>
            <a:xfrm>
              <a:off x="1025" y="2241"/>
              <a:ext cx="777" cy="0"/>
            </a:xfrm>
            <a:prstGeom prst="line">
              <a:avLst/>
            </a:prstGeom>
            <a:ln w="28575" cap="rnd" cmpd="sng">
              <a:solidFill>
                <a:srgbClr val="FFCC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6885" name="Line 110"/>
            <p:cNvSpPr/>
            <p:nvPr/>
          </p:nvSpPr>
          <p:spPr>
            <a:xfrm>
              <a:off x="395" y="1425"/>
              <a:ext cx="63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6" name="Line 111"/>
            <p:cNvSpPr/>
            <p:nvPr/>
          </p:nvSpPr>
          <p:spPr>
            <a:xfrm>
              <a:off x="1790" y="2241"/>
              <a:ext cx="49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7" name="Line 112"/>
            <p:cNvSpPr/>
            <p:nvPr/>
          </p:nvSpPr>
          <p:spPr>
            <a:xfrm>
              <a:off x="1025" y="1425"/>
              <a:ext cx="765" cy="0"/>
            </a:xfrm>
            <a:prstGeom prst="line">
              <a:avLst/>
            </a:prstGeom>
            <a:ln w="28575" cap="rnd" cmpd="sng">
              <a:solidFill>
                <a:srgbClr val="FFCC00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6888" name="Line 113"/>
            <p:cNvSpPr/>
            <p:nvPr/>
          </p:nvSpPr>
          <p:spPr>
            <a:xfrm>
              <a:off x="1790" y="1425"/>
              <a:ext cx="49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9" name="Line 114"/>
            <p:cNvSpPr/>
            <p:nvPr/>
          </p:nvSpPr>
          <p:spPr>
            <a:xfrm>
              <a:off x="1927" y="1344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890" name="Text Box 115"/>
            <p:cNvSpPr txBox="1"/>
            <p:nvPr/>
          </p:nvSpPr>
          <p:spPr>
            <a:xfrm>
              <a:off x="2290" y="1071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pSp>
          <p:nvGrpSpPr>
            <p:cNvPr id="36891" name="Group 116"/>
            <p:cNvGrpSpPr/>
            <p:nvPr/>
          </p:nvGrpSpPr>
          <p:grpSpPr>
            <a:xfrm>
              <a:off x="204" y="1661"/>
              <a:ext cx="363" cy="363"/>
              <a:chOff x="4785" y="709"/>
              <a:chExt cx="363" cy="363"/>
            </a:xfrm>
          </p:grpSpPr>
          <p:sp>
            <p:nvSpPr>
              <p:cNvPr id="36892" name="Oval 117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893" name="Line 118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6894" name="Line 119"/>
            <p:cNvSpPr/>
            <p:nvPr/>
          </p:nvSpPr>
          <p:spPr>
            <a:xfrm>
              <a:off x="1020" y="1434"/>
              <a:ext cx="0" cy="817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6895" name="Line 120"/>
            <p:cNvSpPr/>
            <p:nvPr/>
          </p:nvSpPr>
          <p:spPr>
            <a:xfrm>
              <a:off x="1791" y="1434"/>
              <a:ext cx="0" cy="817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6896" name="Oval 121"/>
            <p:cNvSpPr/>
            <p:nvPr/>
          </p:nvSpPr>
          <p:spPr>
            <a:xfrm>
              <a:off x="2290" y="1389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897" name="Oval 122"/>
            <p:cNvSpPr/>
            <p:nvPr/>
          </p:nvSpPr>
          <p:spPr>
            <a:xfrm>
              <a:off x="2290" y="2205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pSp>
          <p:nvGrpSpPr>
            <p:cNvPr id="36898" name="Group 123"/>
            <p:cNvGrpSpPr/>
            <p:nvPr/>
          </p:nvGrpSpPr>
          <p:grpSpPr>
            <a:xfrm>
              <a:off x="1610" y="1661"/>
              <a:ext cx="363" cy="363"/>
              <a:chOff x="4785" y="709"/>
              <a:chExt cx="363" cy="363"/>
            </a:xfrm>
          </p:grpSpPr>
          <p:sp>
            <p:nvSpPr>
              <p:cNvPr id="36899" name="Oval 124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900" name="Line 125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6901" name="Group 126"/>
            <p:cNvGrpSpPr/>
            <p:nvPr/>
          </p:nvGrpSpPr>
          <p:grpSpPr>
            <a:xfrm>
              <a:off x="839" y="1661"/>
              <a:ext cx="363" cy="363"/>
              <a:chOff x="4785" y="709"/>
              <a:chExt cx="363" cy="363"/>
            </a:xfrm>
          </p:grpSpPr>
          <p:sp>
            <p:nvSpPr>
              <p:cNvPr id="36902" name="Oval 127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903" name="Line 128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6904" name="Line 129"/>
            <p:cNvSpPr/>
            <p:nvPr/>
          </p:nvSpPr>
          <p:spPr>
            <a:xfrm flipV="1">
              <a:off x="1791" y="1434"/>
              <a:ext cx="0" cy="227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05" name="Line 130"/>
            <p:cNvSpPr/>
            <p:nvPr/>
          </p:nvSpPr>
          <p:spPr>
            <a:xfrm flipV="1">
              <a:off x="1020" y="1434"/>
              <a:ext cx="0" cy="227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8" name="Group 131"/>
          <p:cNvGrpSpPr/>
          <p:nvPr/>
        </p:nvGrpSpPr>
        <p:grpSpPr>
          <a:xfrm>
            <a:off x="4067175" y="2420938"/>
            <a:ext cx="1801813" cy="641350"/>
            <a:chOff x="3334" y="2854"/>
            <a:chExt cx="1135" cy="404"/>
          </a:xfrm>
        </p:grpSpPr>
        <p:sp>
          <p:nvSpPr>
            <p:cNvPr id="36907" name="AutoShape 132"/>
            <p:cNvSpPr/>
            <p:nvPr/>
          </p:nvSpPr>
          <p:spPr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55"/>
              </a:avLst>
            </a:prstGeom>
            <a:solidFill>
              <a:srgbClr val="3399FF"/>
            </a:solidFill>
            <a:ln w="12700" cap="flat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08" name="Text Box 133"/>
            <p:cNvSpPr txBox="1"/>
            <p:nvPr/>
          </p:nvSpPr>
          <p:spPr>
            <a:xfrm>
              <a:off x="3334" y="2931"/>
              <a:ext cx="11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134"/>
          <p:cNvGrpSpPr/>
          <p:nvPr/>
        </p:nvGrpSpPr>
        <p:grpSpPr>
          <a:xfrm rot="-1626714">
            <a:off x="4284663" y="3429000"/>
            <a:ext cx="1801812" cy="641350"/>
            <a:chOff x="3334" y="2854"/>
            <a:chExt cx="1135" cy="404"/>
          </a:xfrm>
        </p:grpSpPr>
        <p:sp>
          <p:nvSpPr>
            <p:cNvPr id="3" name="AutoShape 135"/>
            <p:cNvSpPr/>
            <p:nvPr/>
          </p:nvSpPr>
          <p:spPr>
            <a:xfrm>
              <a:off x="3460" y="2854"/>
              <a:ext cx="872" cy="122"/>
            </a:xfrm>
            <a:prstGeom prst="rightArrow">
              <a:avLst>
                <a:gd name="adj1" fmla="val 50000"/>
                <a:gd name="adj2" fmla="val 178655"/>
              </a:avLst>
            </a:prstGeom>
            <a:solidFill>
              <a:srgbClr val="3399FF"/>
            </a:solidFill>
            <a:ln w="12700" cap="flat" cmpd="sng">
              <a:solidFill>
                <a:srgbClr val="3399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11" name="Text Box 136"/>
            <p:cNvSpPr txBox="1"/>
            <p:nvPr/>
          </p:nvSpPr>
          <p:spPr>
            <a:xfrm>
              <a:off x="3334" y="2931"/>
              <a:ext cx="11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Arial" panose="020B0604020202020204" pitchFamily="34" charset="0"/>
                  <a:ea typeface="楷体_GB2312" pitchFamily="49" charset="-122"/>
                </a:rPr>
                <a:t>等效电路</a:t>
              </a:r>
              <a:endParaRPr lang="zh-CN" altLang="en-US" b="1" dirty="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0" name="Group 174"/>
          <p:cNvGrpSpPr/>
          <p:nvPr/>
        </p:nvGrpSpPr>
        <p:grpSpPr>
          <a:xfrm>
            <a:off x="4787900" y="3860800"/>
            <a:ext cx="3097213" cy="1368425"/>
            <a:chOff x="3016" y="2432"/>
            <a:chExt cx="1951" cy="862"/>
          </a:xfrm>
        </p:grpSpPr>
        <p:sp>
          <p:nvSpPr>
            <p:cNvPr id="36913" name="Text Box 138"/>
            <p:cNvSpPr txBox="1"/>
            <p:nvPr/>
          </p:nvSpPr>
          <p:spPr>
            <a:xfrm>
              <a:off x="3198" y="2942"/>
              <a:ext cx="2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6914" name="Line 139"/>
            <p:cNvSpPr/>
            <p:nvPr/>
          </p:nvSpPr>
          <p:spPr>
            <a:xfrm>
              <a:off x="3062" y="2795"/>
              <a:ext cx="0" cy="40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5" name="Line 140"/>
            <p:cNvSpPr/>
            <p:nvPr/>
          </p:nvSpPr>
          <p:spPr>
            <a:xfrm>
              <a:off x="4922" y="2795"/>
              <a:ext cx="0" cy="40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16" name="Oval 141"/>
            <p:cNvSpPr/>
            <p:nvPr/>
          </p:nvSpPr>
          <p:spPr>
            <a:xfrm>
              <a:off x="4876" y="3203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" name="Oval 142"/>
            <p:cNvSpPr/>
            <p:nvPr/>
          </p:nvSpPr>
          <p:spPr>
            <a:xfrm>
              <a:off x="3016" y="3203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18" name="Line 143"/>
            <p:cNvSpPr/>
            <p:nvPr/>
          </p:nvSpPr>
          <p:spPr>
            <a:xfrm flipV="1">
              <a:off x="3152" y="2841"/>
              <a:ext cx="0" cy="318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19" name="Line 144"/>
            <p:cNvSpPr/>
            <p:nvPr/>
          </p:nvSpPr>
          <p:spPr>
            <a:xfrm>
              <a:off x="3061" y="2795"/>
              <a:ext cx="186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20" name="Text Box 145"/>
            <p:cNvSpPr txBox="1"/>
            <p:nvPr/>
          </p:nvSpPr>
          <p:spPr>
            <a:xfrm>
              <a:off x="4513" y="2432"/>
              <a:ext cx="3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21" name="Text Box 146"/>
            <p:cNvSpPr txBox="1"/>
            <p:nvPr/>
          </p:nvSpPr>
          <p:spPr>
            <a:xfrm>
              <a:off x="3696" y="2432"/>
              <a:ext cx="3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22" name="Line 147"/>
            <p:cNvSpPr/>
            <p:nvPr/>
          </p:nvSpPr>
          <p:spPr>
            <a:xfrm>
              <a:off x="3742" y="2795"/>
              <a:ext cx="272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23" name="Line 148"/>
            <p:cNvSpPr/>
            <p:nvPr/>
          </p:nvSpPr>
          <p:spPr>
            <a:xfrm>
              <a:off x="4558" y="2795"/>
              <a:ext cx="272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6924" name="Group 149"/>
            <p:cNvGrpSpPr/>
            <p:nvPr/>
          </p:nvGrpSpPr>
          <p:grpSpPr>
            <a:xfrm rot="5400000">
              <a:off x="4149" y="2613"/>
              <a:ext cx="363" cy="363"/>
              <a:chOff x="4785" y="709"/>
              <a:chExt cx="363" cy="363"/>
            </a:xfrm>
          </p:grpSpPr>
          <p:sp>
            <p:nvSpPr>
              <p:cNvPr id="36925" name="Oval 150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926" name="Line 151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6927" name="Group 152"/>
            <p:cNvGrpSpPr/>
            <p:nvPr/>
          </p:nvGrpSpPr>
          <p:grpSpPr>
            <a:xfrm rot="5400000">
              <a:off x="3332" y="2613"/>
              <a:ext cx="363" cy="363"/>
              <a:chOff x="4785" y="709"/>
              <a:chExt cx="363" cy="363"/>
            </a:xfrm>
          </p:grpSpPr>
          <p:sp>
            <p:nvSpPr>
              <p:cNvPr id="36928" name="Oval 153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rot="10800000" vert="eaVert"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929" name="Line 154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" name="Group 173"/>
          <p:cNvGrpSpPr/>
          <p:nvPr/>
        </p:nvGrpSpPr>
        <p:grpSpPr>
          <a:xfrm>
            <a:off x="6227763" y="2205038"/>
            <a:ext cx="1439862" cy="1441450"/>
            <a:chOff x="3923" y="1389"/>
            <a:chExt cx="907" cy="908"/>
          </a:xfrm>
        </p:grpSpPr>
        <p:sp>
          <p:nvSpPr>
            <p:cNvPr id="36931" name="Oval 156"/>
            <p:cNvSpPr/>
            <p:nvPr/>
          </p:nvSpPr>
          <p:spPr>
            <a:xfrm>
              <a:off x="4739" y="1389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6932" name="Line 157"/>
            <p:cNvSpPr/>
            <p:nvPr/>
          </p:nvSpPr>
          <p:spPr>
            <a:xfrm>
              <a:off x="4104" y="1435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33" name="Line 158"/>
            <p:cNvSpPr/>
            <p:nvPr/>
          </p:nvSpPr>
          <p:spPr>
            <a:xfrm flipV="1">
              <a:off x="4105" y="1435"/>
              <a:ext cx="0" cy="19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6934" name="Text Box 159"/>
            <p:cNvSpPr txBox="1"/>
            <p:nvPr/>
          </p:nvSpPr>
          <p:spPr>
            <a:xfrm>
              <a:off x="4240" y="1435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35" name="Line 160"/>
            <p:cNvSpPr/>
            <p:nvPr/>
          </p:nvSpPr>
          <p:spPr>
            <a:xfrm>
              <a:off x="4104" y="2251"/>
              <a:ext cx="59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36" name="Line 161"/>
            <p:cNvSpPr/>
            <p:nvPr/>
          </p:nvSpPr>
          <p:spPr>
            <a:xfrm>
              <a:off x="4104" y="1435"/>
              <a:ext cx="63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6937" name="Group 162"/>
            <p:cNvGrpSpPr/>
            <p:nvPr/>
          </p:nvGrpSpPr>
          <p:grpSpPr>
            <a:xfrm>
              <a:off x="3923" y="1662"/>
              <a:ext cx="363" cy="363"/>
              <a:chOff x="4785" y="709"/>
              <a:chExt cx="363" cy="363"/>
            </a:xfrm>
          </p:grpSpPr>
          <p:sp>
            <p:nvSpPr>
              <p:cNvPr id="36938" name="Oval 163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6939" name="Line 164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6940" name="Oval 165"/>
            <p:cNvSpPr/>
            <p:nvPr/>
          </p:nvSpPr>
          <p:spPr>
            <a:xfrm>
              <a:off x="4694" y="2206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5" name="Group 166"/>
          <p:cNvGrpSpPr/>
          <p:nvPr/>
        </p:nvGrpSpPr>
        <p:grpSpPr>
          <a:xfrm>
            <a:off x="395288" y="5084763"/>
            <a:ext cx="1644650" cy="850900"/>
            <a:chOff x="385" y="3022"/>
            <a:chExt cx="1036" cy="536"/>
          </a:xfrm>
        </p:grpSpPr>
        <p:pic>
          <p:nvPicPr>
            <p:cNvPr id="36942" name="Picture 167" descr="1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943" name="Text Box 168"/>
            <p:cNvSpPr txBox="1"/>
            <p:nvPr/>
          </p:nvSpPr>
          <p:spPr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dirty="0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  <a:endParaRPr lang="zh-CN" altLang="en-US" sz="3200" dirty="0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6944" name="Group 175"/>
          <p:cNvGrpSpPr/>
          <p:nvPr/>
        </p:nvGrpSpPr>
        <p:grpSpPr>
          <a:xfrm>
            <a:off x="6588125" y="6446838"/>
            <a:ext cx="792163" cy="366712"/>
            <a:chOff x="4649" y="4020"/>
            <a:chExt cx="499" cy="231"/>
          </a:xfrm>
        </p:grpSpPr>
        <p:pic>
          <p:nvPicPr>
            <p:cNvPr id="36945" name="Picture 176" descr="789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946" name="Text Box 177">
              <a:hlinkClick r:id="" action="ppaction://hlinkshowjump?jump=first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85" name="Text Box 4"/>
          <p:cNvSpPr txBox="1"/>
          <p:nvPr/>
        </p:nvSpPr>
        <p:spPr>
          <a:xfrm>
            <a:off x="755650" y="5229225"/>
            <a:ext cx="7416800" cy="11271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完全相同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的理想电流源才能串联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每个电流源的端电压不能确定。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6" name="Text Box 13"/>
          <p:cNvSpPr txBox="1"/>
          <p:nvPr/>
        </p:nvSpPr>
        <p:spPr>
          <a:xfrm>
            <a:off x="785813" y="6286500"/>
            <a:ext cx="4429125" cy="461963"/>
          </a:xfrm>
          <a:prstGeom prst="rect">
            <a:avLst/>
          </a:prstGeom>
          <a:noFill/>
          <a:ln w="28575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苛刻：大小相同，流向相同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10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70" grpId="0" animBg="1"/>
      <p:bldP spid="36871" grpId="0" animBg="1"/>
      <p:bldP spid="36917" grpId="0" animBg="1"/>
      <p:bldP spid="85" grpId="0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102" name="Text Box 54"/>
          <p:cNvSpPr txBox="1"/>
          <p:nvPr/>
        </p:nvSpPr>
        <p:spPr>
          <a:xfrm>
            <a:off x="684213" y="188913"/>
            <a:ext cx="2952750" cy="579437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实际电压源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0113" name="AutoShape 65" descr="羊皮纸"/>
          <p:cNvSpPr/>
          <p:nvPr/>
        </p:nvSpPr>
        <p:spPr>
          <a:xfrm>
            <a:off x="2771775" y="2600325"/>
            <a:ext cx="1800225" cy="576263"/>
          </a:xfrm>
          <a:prstGeom prst="wedgeRoundRectCallout">
            <a:avLst>
              <a:gd name="adj1" fmla="val -6435"/>
              <a:gd name="adj2" fmla="val 56338"/>
              <a:gd name="adj3" fmla="val 16667"/>
            </a:avLst>
          </a:prstGeom>
          <a:blipFill rotWithShape="1">
            <a:blip r:embed="rId1"/>
          </a:blipFill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考虑内阻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0114" name="Text Box 66"/>
          <p:cNvSpPr txBox="1"/>
          <p:nvPr/>
        </p:nvSpPr>
        <p:spPr>
          <a:xfrm>
            <a:off x="3851275" y="188913"/>
            <a:ext cx="23034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30115" name="Object 67"/>
          <p:cNvGraphicFramePr>
            <a:graphicFrameLocks noChangeAspect="1"/>
          </p:cNvGraphicFramePr>
          <p:nvPr/>
        </p:nvGraphicFramePr>
        <p:xfrm>
          <a:off x="5940425" y="188913"/>
          <a:ext cx="2074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1257300" imgH="241300" progId="Equation.3">
                  <p:embed/>
                </p:oleObj>
              </mc:Choice>
              <mc:Fallback>
                <p:oleObj name="" r:id="rId2" imgW="1257300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188913"/>
                        <a:ext cx="2074863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0"/>
          <p:cNvGrpSpPr/>
          <p:nvPr/>
        </p:nvGrpSpPr>
        <p:grpSpPr>
          <a:xfrm>
            <a:off x="468313" y="1808163"/>
            <a:ext cx="1935162" cy="2844800"/>
            <a:chOff x="2336" y="754"/>
            <a:chExt cx="1219" cy="1792"/>
          </a:xfrm>
        </p:grpSpPr>
        <p:sp>
          <p:nvSpPr>
            <p:cNvPr id="37894" name="Oval 71"/>
            <p:cNvSpPr/>
            <p:nvPr/>
          </p:nvSpPr>
          <p:spPr>
            <a:xfrm>
              <a:off x="2608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7895" name="Text Box 72"/>
            <p:cNvSpPr txBox="1"/>
            <p:nvPr/>
          </p:nvSpPr>
          <p:spPr>
            <a:xfrm>
              <a:off x="2971" y="754"/>
              <a:ext cx="1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896" name="Text Box 73"/>
            <p:cNvSpPr txBox="1"/>
            <p:nvPr/>
          </p:nvSpPr>
          <p:spPr>
            <a:xfrm rot="10800000">
              <a:off x="2562" y="1071"/>
              <a:ext cx="26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897" name="Text Box 74"/>
            <p:cNvSpPr txBox="1"/>
            <p:nvPr/>
          </p:nvSpPr>
          <p:spPr>
            <a:xfrm>
              <a:off x="2562" y="1661"/>
              <a:ext cx="1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898" name="Oval 75"/>
            <p:cNvSpPr/>
            <p:nvPr/>
          </p:nvSpPr>
          <p:spPr>
            <a:xfrm rot="10800000">
              <a:off x="3424" y="2478"/>
              <a:ext cx="68" cy="68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7899" name="Line 76"/>
            <p:cNvSpPr/>
            <p:nvPr/>
          </p:nvSpPr>
          <p:spPr>
            <a:xfrm rot="5400000">
              <a:off x="3109" y="2203"/>
              <a:ext cx="0" cy="6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0" name="Oval 77"/>
            <p:cNvSpPr/>
            <p:nvPr/>
          </p:nvSpPr>
          <p:spPr>
            <a:xfrm rot="10800000">
              <a:off x="3421" y="1084"/>
              <a:ext cx="68" cy="68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7901" name="Line 78"/>
            <p:cNvSpPr/>
            <p:nvPr/>
          </p:nvSpPr>
          <p:spPr>
            <a:xfrm rot="5400000">
              <a:off x="3101" y="798"/>
              <a:ext cx="0" cy="6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02" name="Text Box 79"/>
            <p:cNvSpPr txBox="1"/>
            <p:nvPr/>
          </p:nvSpPr>
          <p:spPr>
            <a:xfrm>
              <a:off x="3288" y="1616"/>
              <a:ext cx="22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3" name="Text Box 80"/>
            <p:cNvSpPr txBox="1"/>
            <p:nvPr/>
          </p:nvSpPr>
          <p:spPr>
            <a:xfrm rot="10800000">
              <a:off x="3288" y="1117"/>
              <a:ext cx="26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4" name="Text Box 81"/>
            <p:cNvSpPr txBox="1"/>
            <p:nvPr/>
          </p:nvSpPr>
          <p:spPr>
            <a:xfrm>
              <a:off x="3288" y="2115"/>
              <a:ext cx="19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05" name="Line 82"/>
            <p:cNvSpPr/>
            <p:nvPr/>
          </p:nvSpPr>
          <p:spPr>
            <a:xfrm rot="10800000">
              <a:off x="2781" y="1118"/>
              <a:ext cx="8" cy="1405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7906" name="Object 83"/>
            <p:cNvGraphicFramePr>
              <a:graphicFrameLocks noChangeAspect="1"/>
            </p:cNvGraphicFramePr>
            <p:nvPr/>
          </p:nvGraphicFramePr>
          <p:xfrm>
            <a:off x="2336" y="1434"/>
            <a:ext cx="28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165100" imgH="241300" progId="Equation.3">
                    <p:embed/>
                  </p:oleObj>
                </mc:Choice>
                <mc:Fallback>
                  <p:oleObj name="" r:id="rId4" imgW="165100" imgH="2413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6" y="1434"/>
                          <a:ext cx="286" cy="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84"/>
            <p:cNvGraphicFramePr>
              <a:graphicFrameLocks noChangeAspect="1"/>
            </p:cNvGraphicFramePr>
            <p:nvPr/>
          </p:nvGraphicFramePr>
          <p:xfrm>
            <a:off x="2426" y="2069"/>
            <a:ext cx="29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6" imgW="215900" imgH="241300" progId="Equation.3">
                    <p:embed/>
                  </p:oleObj>
                </mc:Choice>
                <mc:Fallback>
                  <p:oleObj name="" r:id="rId6" imgW="215900" imgH="2413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6" y="2069"/>
                          <a:ext cx="29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8" name="Rectangle 85"/>
            <p:cNvSpPr/>
            <p:nvPr/>
          </p:nvSpPr>
          <p:spPr>
            <a:xfrm>
              <a:off x="2744" y="202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7909" name="Line 86"/>
            <p:cNvSpPr/>
            <p:nvPr/>
          </p:nvSpPr>
          <p:spPr>
            <a:xfrm>
              <a:off x="2925" y="1207"/>
              <a:ext cx="363" cy="0"/>
            </a:xfrm>
            <a:prstGeom prst="line">
              <a:avLst/>
            </a:prstGeom>
            <a:ln w="38100" cap="sq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28012" name="Text Box 12"/>
          <p:cNvSpPr txBox="1"/>
          <p:nvPr/>
        </p:nvSpPr>
        <p:spPr>
          <a:xfrm>
            <a:off x="717550" y="981075"/>
            <a:ext cx="3024188" cy="579438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实际电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流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源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8014" name="Text Box 14"/>
          <p:cNvSpPr txBox="1"/>
          <p:nvPr/>
        </p:nvSpPr>
        <p:spPr>
          <a:xfrm>
            <a:off x="3851275" y="1052513"/>
            <a:ext cx="23034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5940425" y="765175"/>
          <a:ext cx="198278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8" imgW="1104900" imgH="673100" progId="Equation.3">
                  <p:embed/>
                </p:oleObj>
              </mc:Choice>
              <mc:Fallback>
                <p:oleObj name="" r:id="rId8" imgW="1104900" imgH="673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0425" y="765175"/>
                        <a:ext cx="1982788" cy="130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Line 25"/>
          <p:cNvSpPr/>
          <p:nvPr/>
        </p:nvSpPr>
        <p:spPr>
          <a:xfrm>
            <a:off x="6415088" y="2505075"/>
            <a:ext cx="0" cy="1871663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37914" name="Line 27"/>
          <p:cNvSpPr/>
          <p:nvPr/>
        </p:nvSpPr>
        <p:spPr>
          <a:xfrm rot="-5400000" flipV="1">
            <a:off x="6380163" y="3476625"/>
            <a:ext cx="0" cy="1800225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5" name="Line 29"/>
          <p:cNvSpPr/>
          <p:nvPr/>
        </p:nvSpPr>
        <p:spPr>
          <a:xfrm rot="-5400000" flipV="1">
            <a:off x="6380163" y="1604963"/>
            <a:ext cx="0" cy="1800225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16" name="Line 30"/>
          <p:cNvSpPr/>
          <p:nvPr/>
        </p:nvSpPr>
        <p:spPr>
          <a:xfrm rot="10800000">
            <a:off x="5480050" y="2505075"/>
            <a:ext cx="0" cy="1871663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7917" name="Object 31"/>
          <p:cNvGraphicFramePr>
            <a:graphicFrameLocks noChangeAspect="1"/>
          </p:cNvGraphicFramePr>
          <p:nvPr/>
        </p:nvGraphicFramePr>
        <p:xfrm>
          <a:off x="5553075" y="2576513"/>
          <a:ext cx="3063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0" imgW="88900" imgH="241300" progId="Equation.3">
                  <p:embed/>
                </p:oleObj>
              </mc:Choice>
              <mc:Fallback>
                <p:oleObj name="" r:id="rId10" imgW="8890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53075" y="2576513"/>
                        <a:ext cx="306388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2"/>
          <p:cNvGraphicFramePr>
            <a:graphicFrameLocks noChangeAspect="1"/>
          </p:cNvGraphicFramePr>
          <p:nvPr/>
        </p:nvGraphicFramePr>
        <p:xfrm>
          <a:off x="5911850" y="3152775"/>
          <a:ext cx="4603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215900" imgH="241300" progId="Equation.3">
                  <p:embed/>
                </p:oleObj>
              </mc:Choice>
              <mc:Fallback>
                <p:oleObj name="" r:id="rId12" imgW="215900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11850" y="3152775"/>
                        <a:ext cx="46037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Text Box 34"/>
          <p:cNvSpPr txBox="1"/>
          <p:nvPr/>
        </p:nvSpPr>
        <p:spPr>
          <a:xfrm>
            <a:off x="6992938" y="3152775"/>
            <a:ext cx="361950" cy="5191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920" name="Text Box 36"/>
          <p:cNvSpPr txBox="1"/>
          <p:nvPr/>
        </p:nvSpPr>
        <p:spPr>
          <a:xfrm>
            <a:off x="6632575" y="2576513"/>
            <a:ext cx="282575" cy="519112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921" name="Text Box 37"/>
          <p:cNvSpPr txBox="1"/>
          <p:nvPr/>
        </p:nvSpPr>
        <p:spPr>
          <a:xfrm rot="10800000">
            <a:off x="6992938" y="2505075"/>
            <a:ext cx="458787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endParaRPr lang="en-US" altLang="zh-CN" sz="320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922" name="Text Box 38"/>
          <p:cNvSpPr txBox="1"/>
          <p:nvPr/>
        </p:nvSpPr>
        <p:spPr>
          <a:xfrm>
            <a:off x="7064375" y="3729038"/>
            <a:ext cx="311150" cy="5794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_</a:t>
            </a:r>
            <a:endParaRPr lang="en-US" altLang="zh-CN" sz="320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923" name="Line 39"/>
          <p:cNvSpPr/>
          <p:nvPr/>
        </p:nvSpPr>
        <p:spPr>
          <a:xfrm>
            <a:off x="6632575" y="2647950"/>
            <a:ext cx="503238" cy="0"/>
          </a:xfrm>
          <a:prstGeom prst="line">
            <a:avLst/>
          </a:prstGeom>
          <a:ln w="38100" cap="sq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7" dist="17961" dir="2699999">
              <a:schemeClr val="bg2"/>
            </a:prstShdw>
          </a:effectLst>
        </p:spPr>
      </p:sp>
      <p:sp>
        <p:nvSpPr>
          <p:cNvPr id="37924" name="Line 40"/>
          <p:cNvSpPr/>
          <p:nvPr/>
        </p:nvSpPr>
        <p:spPr>
          <a:xfrm flipV="1">
            <a:off x="5480050" y="2647950"/>
            <a:ext cx="0" cy="431800"/>
          </a:xfrm>
          <a:prstGeom prst="line">
            <a:avLst/>
          </a:prstGeom>
          <a:ln w="38100" cap="sq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925" name="Rectangle 41"/>
          <p:cNvSpPr/>
          <p:nvPr/>
        </p:nvSpPr>
        <p:spPr>
          <a:xfrm>
            <a:off x="6343650" y="3152775"/>
            <a:ext cx="201613" cy="504825"/>
          </a:xfrm>
          <a:prstGeom prst="rect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0" scaled="1"/>
            <a:tileRect/>
          </a:gradFill>
          <a:ln w="2857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7926" name="Group 51"/>
          <p:cNvGrpSpPr/>
          <p:nvPr/>
        </p:nvGrpSpPr>
        <p:grpSpPr>
          <a:xfrm>
            <a:off x="5192713" y="3081338"/>
            <a:ext cx="576262" cy="576262"/>
            <a:chOff x="612" y="1299"/>
            <a:chExt cx="363" cy="363"/>
          </a:xfrm>
        </p:grpSpPr>
        <p:sp>
          <p:nvSpPr>
            <p:cNvPr id="37927" name="Oval 33"/>
            <p:cNvSpPr/>
            <p:nvPr/>
          </p:nvSpPr>
          <p:spPr>
            <a:xfrm>
              <a:off x="612" y="129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7928" name="Line 35"/>
            <p:cNvSpPr/>
            <p:nvPr/>
          </p:nvSpPr>
          <p:spPr>
            <a:xfrm>
              <a:off x="612" y="1480"/>
              <a:ext cx="363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29" name="Line 94"/>
          <p:cNvSpPr/>
          <p:nvPr/>
        </p:nvSpPr>
        <p:spPr>
          <a:xfrm flipV="1">
            <a:off x="1547813" y="3284538"/>
            <a:ext cx="1655762" cy="7207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7" dist="17961" dir="2699999">
              <a:srgbClr val="990000">
                <a:alpha val="50000"/>
              </a:srgbClr>
            </a:prstShdw>
          </a:effectLst>
        </p:spPr>
      </p:sp>
      <p:sp>
        <p:nvSpPr>
          <p:cNvPr id="37930" name="Line 96"/>
          <p:cNvSpPr/>
          <p:nvPr/>
        </p:nvSpPr>
        <p:spPr>
          <a:xfrm flipH="1" flipV="1">
            <a:off x="3924300" y="3284538"/>
            <a:ext cx="2087563" cy="2889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7" dist="17961" dir="2699999">
              <a:srgbClr val="990000">
                <a:alpha val="50000"/>
              </a:srgbClr>
            </a:prstShdw>
          </a:effectLst>
        </p:spPr>
      </p:sp>
      <p:sp>
        <p:nvSpPr>
          <p:cNvPr id="2" name="Text Box 54"/>
          <p:cNvSpPr txBox="1"/>
          <p:nvPr/>
        </p:nvSpPr>
        <p:spPr>
          <a:xfrm>
            <a:off x="684213" y="4857750"/>
            <a:ext cx="2952750" cy="579438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理想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电压源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66"/>
          <p:cNvSpPr txBox="1"/>
          <p:nvPr/>
        </p:nvSpPr>
        <p:spPr>
          <a:xfrm>
            <a:off x="3851275" y="4857750"/>
            <a:ext cx="23034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424613" y="4711700"/>
          <a:ext cx="110648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4" imgW="660400" imgH="368300" progId="Equation.DSMT4">
                  <p:embed/>
                </p:oleObj>
              </mc:Choice>
              <mc:Fallback>
                <p:oleObj name="" r:id="rId14" imgW="660400" imgH="3683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4613" y="4711700"/>
                        <a:ext cx="1106487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2"/>
          <p:cNvSpPr txBox="1"/>
          <p:nvPr/>
        </p:nvSpPr>
        <p:spPr>
          <a:xfrm>
            <a:off x="717550" y="5649913"/>
            <a:ext cx="3024188" cy="579437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</a:pP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理想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流</a:t>
            </a:r>
            <a:r>
              <a:rPr lang="zh-CN" altLang="zh-CN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源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3851275" y="5721350"/>
            <a:ext cx="23034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伏安特性：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440488" y="5722938"/>
          <a:ext cx="11557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6" imgW="533400" imgH="368300" progId="Equation.DSMT4">
                  <p:embed/>
                </p:oleObj>
              </mc:Choice>
              <mc:Fallback>
                <p:oleObj name="" r:id="rId16" imgW="533400" imgH="368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0488" y="5722938"/>
                        <a:ext cx="11557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85" decel="100000"/>
                                        <p:tgtEl>
                                          <p:spTgt spid="130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85" decel="100000"/>
                                        <p:tgtEl>
                                          <p:spTgt spid="1301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385" fill="hold"/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385" fill="hold"/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3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85" decel="1000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385" decel="100000"/>
                                        <p:tgtEl>
                                          <p:spTgt spid="1280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385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385" fill="hold"/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85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385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6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385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85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85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7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9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02" grpId="0"/>
      <p:bldP spid="130113" grpId="0" animBg="1"/>
      <p:bldP spid="130114" grpId="0"/>
      <p:bldP spid="128012" grpId="0"/>
      <p:bldP spid="128014" grpId="0"/>
      <p:bldP spid="2" grpId="0"/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1908175" y="620713"/>
            <a:ext cx="42545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电压源变换为电流源：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98"/>
          <p:cNvGrpSpPr/>
          <p:nvPr/>
        </p:nvGrpSpPr>
        <p:grpSpPr>
          <a:xfrm>
            <a:off x="3924300" y="1412875"/>
            <a:ext cx="1208088" cy="722313"/>
            <a:chOff x="1973" y="845"/>
            <a:chExt cx="761" cy="455"/>
          </a:xfrm>
        </p:grpSpPr>
        <p:sp>
          <p:nvSpPr>
            <p:cNvPr id="38915" name="AutoShape 4"/>
            <p:cNvSpPr/>
            <p:nvPr/>
          </p:nvSpPr>
          <p:spPr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082"/>
              </a:avLst>
            </a:prstGeom>
            <a:solidFill>
              <a:srgbClr val="3399FF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16" name="Text Box 5"/>
            <p:cNvSpPr txBox="1"/>
            <p:nvPr/>
          </p:nvSpPr>
          <p:spPr>
            <a:xfrm rot="-1136341">
              <a:off x="1973" y="845"/>
              <a:ext cx="6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转换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3874" name="Text Box 82"/>
          <p:cNvSpPr txBox="1"/>
          <p:nvPr/>
        </p:nvSpPr>
        <p:spPr>
          <a:xfrm>
            <a:off x="755650" y="3429000"/>
            <a:ext cx="4398963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电流源变换为电压源：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3875" name="Object 83"/>
          <p:cNvGraphicFramePr>
            <a:graphicFrameLocks noChangeAspect="1"/>
          </p:cNvGraphicFramePr>
          <p:nvPr/>
        </p:nvGraphicFramePr>
        <p:xfrm>
          <a:off x="5003800" y="2420938"/>
          <a:ext cx="3384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463800" imgH="546100" progId="Equation.3">
                  <p:embed/>
                </p:oleObj>
              </mc:Choice>
              <mc:Fallback>
                <p:oleObj name="" r:id="rId1" imgW="2463800" imgH="546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2420938"/>
                        <a:ext cx="3384550" cy="898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5000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3" dist="53882" dir="13499999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76" name="Object 84"/>
          <p:cNvGraphicFramePr>
            <a:graphicFrameLocks noChangeAspect="1"/>
          </p:cNvGraphicFramePr>
          <p:nvPr/>
        </p:nvGraphicFramePr>
        <p:xfrm>
          <a:off x="5076825" y="5445125"/>
          <a:ext cx="35004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2527300" imgH="546100" progId="Equation.3">
                  <p:embed/>
                </p:oleObj>
              </mc:Choice>
              <mc:Fallback>
                <p:oleObj name="" r:id="rId3" imgW="2527300" imgH="5461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6825" y="5445125"/>
                        <a:ext cx="3500438" cy="9064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3" dist="53882" dir="13499999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1"/>
          <p:cNvGrpSpPr/>
          <p:nvPr/>
        </p:nvGrpSpPr>
        <p:grpSpPr>
          <a:xfrm>
            <a:off x="900113" y="1341438"/>
            <a:ext cx="2205037" cy="1873250"/>
            <a:chOff x="2816" y="391"/>
            <a:chExt cx="1389" cy="1180"/>
          </a:xfrm>
        </p:grpSpPr>
        <p:sp>
          <p:nvSpPr>
            <p:cNvPr id="38921" name="Oval 182"/>
            <p:cNvSpPr/>
            <p:nvPr/>
          </p:nvSpPr>
          <p:spPr>
            <a:xfrm>
              <a:off x="3107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8922" name="Text Box 183"/>
            <p:cNvSpPr txBox="1"/>
            <p:nvPr/>
          </p:nvSpPr>
          <p:spPr>
            <a:xfrm>
              <a:off x="3787" y="39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Text Box 184"/>
            <p:cNvSpPr txBox="1"/>
            <p:nvPr/>
          </p:nvSpPr>
          <p:spPr>
            <a:xfrm>
              <a:off x="2971" y="391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24" name="Text Box 185"/>
            <p:cNvSpPr txBox="1"/>
            <p:nvPr/>
          </p:nvSpPr>
          <p:spPr>
            <a:xfrm>
              <a:off x="2971" y="754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25" name="Text Box 186"/>
            <p:cNvSpPr txBox="1"/>
            <p:nvPr/>
          </p:nvSpPr>
          <p:spPr>
            <a:xfrm>
              <a:off x="2816" y="618"/>
              <a:ext cx="3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Line 187"/>
            <p:cNvSpPr/>
            <p:nvPr/>
          </p:nvSpPr>
          <p:spPr>
            <a:xfrm>
              <a:off x="3515" y="527"/>
              <a:ext cx="31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27" name="Text Box 188"/>
            <p:cNvSpPr txBox="1"/>
            <p:nvPr/>
          </p:nvSpPr>
          <p:spPr>
            <a:xfrm>
              <a:off x="2880" y="1071"/>
              <a:ext cx="4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Text Box 189"/>
            <p:cNvSpPr txBox="1"/>
            <p:nvPr/>
          </p:nvSpPr>
          <p:spPr>
            <a:xfrm>
              <a:off x="3878" y="391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Text Box 190"/>
            <p:cNvSpPr txBox="1"/>
            <p:nvPr/>
          </p:nvSpPr>
          <p:spPr>
            <a:xfrm>
              <a:off x="3878" y="799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Text Box 191"/>
            <p:cNvSpPr txBox="1"/>
            <p:nvPr/>
          </p:nvSpPr>
          <p:spPr>
            <a:xfrm>
              <a:off x="3878" y="1162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Line 192"/>
            <p:cNvSpPr/>
            <p:nvPr/>
          </p:nvSpPr>
          <p:spPr>
            <a:xfrm>
              <a:off x="3288" y="1525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2" name="Line 193"/>
            <p:cNvSpPr/>
            <p:nvPr/>
          </p:nvSpPr>
          <p:spPr>
            <a:xfrm>
              <a:off x="3288" y="436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3" name="Line 194"/>
            <p:cNvSpPr/>
            <p:nvPr/>
          </p:nvSpPr>
          <p:spPr>
            <a:xfrm flipV="1">
              <a:off x="3288" y="436"/>
              <a:ext cx="0" cy="10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4" name="Rectangle 195"/>
            <p:cNvSpPr/>
            <p:nvPr/>
          </p:nvSpPr>
          <p:spPr>
            <a:xfrm>
              <a:off x="3198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35" name="Oval 196"/>
            <p:cNvSpPr/>
            <p:nvPr/>
          </p:nvSpPr>
          <p:spPr>
            <a:xfrm>
              <a:off x="4104" y="391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36" name="Oval 197"/>
            <p:cNvSpPr/>
            <p:nvPr/>
          </p:nvSpPr>
          <p:spPr>
            <a:xfrm>
              <a:off x="4104" y="148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Group 237"/>
          <p:cNvGrpSpPr/>
          <p:nvPr/>
        </p:nvGrpSpPr>
        <p:grpSpPr>
          <a:xfrm rot="1121518">
            <a:off x="3995738" y="4005263"/>
            <a:ext cx="1208087" cy="722312"/>
            <a:chOff x="1973" y="845"/>
            <a:chExt cx="761" cy="455"/>
          </a:xfrm>
        </p:grpSpPr>
        <p:sp>
          <p:nvSpPr>
            <p:cNvPr id="38938" name="AutoShape 238"/>
            <p:cNvSpPr/>
            <p:nvPr/>
          </p:nvSpPr>
          <p:spPr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082"/>
              </a:avLst>
            </a:prstGeom>
            <a:solidFill>
              <a:srgbClr val="3399FF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39" name="Text Box 239"/>
            <p:cNvSpPr txBox="1"/>
            <p:nvPr/>
          </p:nvSpPr>
          <p:spPr>
            <a:xfrm rot="-1136341">
              <a:off x="1973" y="845"/>
              <a:ext cx="6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转换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240"/>
          <p:cNvGrpSpPr/>
          <p:nvPr/>
        </p:nvGrpSpPr>
        <p:grpSpPr>
          <a:xfrm>
            <a:off x="5435600" y="3429000"/>
            <a:ext cx="2205038" cy="1873250"/>
            <a:chOff x="2816" y="391"/>
            <a:chExt cx="1389" cy="1180"/>
          </a:xfrm>
        </p:grpSpPr>
        <p:sp>
          <p:nvSpPr>
            <p:cNvPr id="38941" name="Oval 241"/>
            <p:cNvSpPr/>
            <p:nvPr/>
          </p:nvSpPr>
          <p:spPr>
            <a:xfrm>
              <a:off x="3107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8942" name="Text Box 242"/>
            <p:cNvSpPr txBox="1"/>
            <p:nvPr/>
          </p:nvSpPr>
          <p:spPr>
            <a:xfrm>
              <a:off x="3787" y="391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3" name="Text Box 243"/>
            <p:cNvSpPr txBox="1"/>
            <p:nvPr/>
          </p:nvSpPr>
          <p:spPr>
            <a:xfrm>
              <a:off x="2971" y="391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44" name="Text Box 244"/>
            <p:cNvSpPr txBox="1"/>
            <p:nvPr/>
          </p:nvSpPr>
          <p:spPr>
            <a:xfrm>
              <a:off x="2971" y="754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945" name="Text Box 245"/>
            <p:cNvSpPr txBox="1"/>
            <p:nvPr/>
          </p:nvSpPr>
          <p:spPr>
            <a:xfrm>
              <a:off x="2816" y="618"/>
              <a:ext cx="3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6" name="Line 246"/>
            <p:cNvSpPr/>
            <p:nvPr/>
          </p:nvSpPr>
          <p:spPr>
            <a:xfrm>
              <a:off x="3515" y="527"/>
              <a:ext cx="31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47" name="Text Box 247"/>
            <p:cNvSpPr txBox="1"/>
            <p:nvPr/>
          </p:nvSpPr>
          <p:spPr>
            <a:xfrm>
              <a:off x="2880" y="1071"/>
              <a:ext cx="45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8" name="Text Box 248"/>
            <p:cNvSpPr txBox="1"/>
            <p:nvPr/>
          </p:nvSpPr>
          <p:spPr>
            <a:xfrm>
              <a:off x="3878" y="391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49" name="Text Box 249"/>
            <p:cNvSpPr txBox="1"/>
            <p:nvPr/>
          </p:nvSpPr>
          <p:spPr>
            <a:xfrm>
              <a:off x="3878" y="799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0" name="Text Box 250"/>
            <p:cNvSpPr txBox="1"/>
            <p:nvPr/>
          </p:nvSpPr>
          <p:spPr>
            <a:xfrm>
              <a:off x="3878" y="1162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51" name="Line 251"/>
            <p:cNvSpPr/>
            <p:nvPr/>
          </p:nvSpPr>
          <p:spPr>
            <a:xfrm>
              <a:off x="3288" y="1525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2" name="Line 252"/>
            <p:cNvSpPr/>
            <p:nvPr/>
          </p:nvSpPr>
          <p:spPr>
            <a:xfrm>
              <a:off x="3288" y="436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3" name="Line 253"/>
            <p:cNvSpPr/>
            <p:nvPr/>
          </p:nvSpPr>
          <p:spPr>
            <a:xfrm flipV="1">
              <a:off x="3288" y="436"/>
              <a:ext cx="0" cy="10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54" name="Rectangle 254"/>
            <p:cNvSpPr/>
            <p:nvPr/>
          </p:nvSpPr>
          <p:spPr>
            <a:xfrm>
              <a:off x="3198" y="107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55" name="Oval 255"/>
            <p:cNvSpPr/>
            <p:nvPr/>
          </p:nvSpPr>
          <p:spPr>
            <a:xfrm>
              <a:off x="4104" y="391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56" name="Oval 256"/>
            <p:cNvSpPr/>
            <p:nvPr/>
          </p:nvSpPr>
          <p:spPr>
            <a:xfrm>
              <a:off x="4104" y="148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" name="Group 257"/>
          <p:cNvGrpSpPr/>
          <p:nvPr/>
        </p:nvGrpSpPr>
        <p:grpSpPr>
          <a:xfrm>
            <a:off x="395288" y="476250"/>
            <a:ext cx="1644650" cy="850900"/>
            <a:chOff x="385" y="3022"/>
            <a:chExt cx="1036" cy="536"/>
          </a:xfrm>
        </p:grpSpPr>
        <p:pic>
          <p:nvPicPr>
            <p:cNvPr id="38958" name="Picture 258" descr="1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59" name="Text Box 259"/>
            <p:cNvSpPr txBox="1"/>
            <p:nvPr/>
          </p:nvSpPr>
          <p:spPr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dirty="0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小结</a:t>
              </a:r>
              <a:endParaRPr lang="zh-CN" altLang="en-US" sz="3200" dirty="0">
                <a:solidFill>
                  <a:srgbClr val="CC660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8960" name="Group 99"/>
          <p:cNvGrpSpPr/>
          <p:nvPr/>
        </p:nvGrpSpPr>
        <p:grpSpPr>
          <a:xfrm>
            <a:off x="3132138" y="6092825"/>
            <a:ext cx="1511300" cy="625475"/>
            <a:chOff x="1973" y="3828"/>
            <a:chExt cx="952" cy="394"/>
          </a:xfrm>
        </p:grpSpPr>
        <p:pic>
          <p:nvPicPr>
            <p:cNvPr id="38961" name="Picture 264" descr="789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73" y="3844"/>
              <a:ext cx="907" cy="3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8962" name="Text Box 265">
              <a:hlinkClick r:id="" action="ppaction://hlinkshowjump?jump=firstslide"/>
            </p:cNvPr>
            <p:cNvSpPr txBox="1"/>
            <p:nvPr/>
          </p:nvSpPr>
          <p:spPr>
            <a:xfrm>
              <a:off x="2060" y="3828"/>
              <a:ext cx="865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方向？</a:t>
              </a:r>
              <a:endParaRPr lang="zh-CN" altLang="en-US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9" name="Group 266"/>
          <p:cNvGrpSpPr/>
          <p:nvPr/>
        </p:nvGrpSpPr>
        <p:grpSpPr>
          <a:xfrm>
            <a:off x="5364163" y="333375"/>
            <a:ext cx="2592387" cy="1871663"/>
            <a:chOff x="340" y="1570"/>
            <a:chExt cx="1633" cy="1179"/>
          </a:xfrm>
        </p:grpSpPr>
        <p:sp>
          <p:nvSpPr>
            <p:cNvPr id="38964" name="Text Box 267"/>
            <p:cNvSpPr txBox="1"/>
            <p:nvPr/>
          </p:nvSpPr>
          <p:spPr>
            <a:xfrm>
              <a:off x="1320" y="1570"/>
              <a:ext cx="259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5" name="Text Box 268"/>
            <p:cNvSpPr txBox="1"/>
            <p:nvPr/>
          </p:nvSpPr>
          <p:spPr>
            <a:xfrm>
              <a:off x="1172" y="2069"/>
              <a:ext cx="363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6" name="Text Box 269"/>
            <p:cNvSpPr txBox="1"/>
            <p:nvPr/>
          </p:nvSpPr>
          <p:spPr>
            <a:xfrm>
              <a:off x="1614" y="1842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7" name="Text Box 270"/>
            <p:cNvSpPr txBox="1"/>
            <p:nvPr/>
          </p:nvSpPr>
          <p:spPr>
            <a:xfrm>
              <a:off x="1662" y="2114"/>
              <a:ext cx="31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8" name="Text Box 271"/>
            <p:cNvSpPr txBox="1"/>
            <p:nvPr/>
          </p:nvSpPr>
          <p:spPr>
            <a:xfrm>
              <a:off x="1614" y="2341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69" name="Line 272"/>
            <p:cNvSpPr/>
            <p:nvPr/>
          </p:nvSpPr>
          <p:spPr>
            <a:xfrm>
              <a:off x="1270" y="1932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70" name="Line 273"/>
            <p:cNvSpPr/>
            <p:nvPr/>
          </p:nvSpPr>
          <p:spPr>
            <a:xfrm>
              <a:off x="1074" y="1887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8971" name="Oval 274"/>
            <p:cNvSpPr/>
            <p:nvPr/>
          </p:nvSpPr>
          <p:spPr>
            <a:xfrm>
              <a:off x="1837" y="1842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72" name="Line 275"/>
            <p:cNvSpPr/>
            <p:nvPr/>
          </p:nvSpPr>
          <p:spPr>
            <a:xfrm>
              <a:off x="521" y="1888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73" name="Line 276"/>
            <p:cNvSpPr/>
            <p:nvPr/>
          </p:nvSpPr>
          <p:spPr>
            <a:xfrm flipV="1">
              <a:off x="521" y="1968"/>
              <a:ext cx="0" cy="283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74" name="Text Box 277"/>
            <p:cNvSpPr txBox="1"/>
            <p:nvPr/>
          </p:nvSpPr>
          <p:spPr>
            <a:xfrm>
              <a:off x="567" y="1888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75" name="Line 278"/>
            <p:cNvSpPr/>
            <p:nvPr/>
          </p:nvSpPr>
          <p:spPr>
            <a:xfrm>
              <a:off x="521" y="2703"/>
              <a:ext cx="1323" cy="1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76" name="Line 279"/>
            <p:cNvSpPr/>
            <p:nvPr/>
          </p:nvSpPr>
          <p:spPr>
            <a:xfrm flipV="1">
              <a:off x="521" y="1887"/>
              <a:ext cx="1323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977" name="Group 280"/>
            <p:cNvGrpSpPr/>
            <p:nvPr/>
          </p:nvGrpSpPr>
          <p:grpSpPr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38978" name="Oval 281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8979" name="Line 282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8980" name="Oval 283"/>
            <p:cNvSpPr/>
            <p:nvPr/>
          </p:nvSpPr>
          <p:spPr>
            <a:xfrm>
              <a:off x="1837" y="2658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81" name="Rectangle 284"/>
            <p:cNvSpPr/>
            <p:nvPr/>
          </p:nvSpPr>
          <p:spPr>
            <a:xfrm>
              <a:off x="1025" y="2114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11" name="Group 285"/>
          <p:cNvGrpSpPr/>
          <p:nvPr/>
        </p:nvGrpSpPr>
        <p:grpSpPr>
          <a:xfrm>
            <a:off x="971550" y="3860800"/>
            <a:ext cx="2592388" cy="1871663"/>
            <a:chOff x="340" y="1570"/>
            <a:chExt cx="1633" cy="1179"/>
          </a:xfrm>
        </p:grpSpPr>
        <p:sp>
          <p:nvSpPr>
            <p:cNvPr id="38983" name="Text Box 286"/>
            <p:cNvSpPr txBox="1"/>
            <p:nvPr/>
          </p:nvSpPr>
          <p:spPr>
            <a:xfrm>
              <a:off x="1320" y="1570"/>
              <a:ext cx="259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4" name="Text Box 287"/>
            <p:cNvSpPr txBox="1"/>
            <p:nvPr/>
          </p:nvSpPr>
          <p:spPr>
            <a:xfrm>
              <a:off x="1172" y="2069"/>
              <a:ext cx="363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5" name="Text Box 288"/>
            <p:cNvSpPr txBox="1"/>
            <p:nvPr/>
          </p:nvSpPr>
          <p:spPr>
            <a:xfrm>
              <a:off x="1614" y="1842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6" name="Text Box 289"/>
            <p:cNvSpPr txBox="1"/>
            <p:nvPr/>
          </p:nvSpPr>
          <p:spPr>
            <a:xfrm>
              <a:off x="1662" y="2114"/>
              <a:ext cx="31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7" name="Text Box 290"/>
            <p:cNvSpPr txBox="1"/>
            <p:nvPr/>
          </p:nvSpPr>
          <p:spPr>
            <a:xfrm>
              <a:off x="1614" y="2341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88" name="Line 291"/>
            <p:cNvSpPr/>
            <p:nvPr/>
          </p:nvSpPr>
          <p:spPr>
            <a:xfrm>
              <a:off x="1270" y="1932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89" name="Line 292"/>
            <p:cNvSpPr/>
            <p:nvPr/>
          </p:nvSpPr>
          <p:spPr>
            <a:xfrm>
              <a:off x="1074" y="1887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8990" name="Oval 293"/>
            <p:cNvSpPr/>
            <p:nvPr/>
          </p:nvSpPr>
          <p:spPr>
            <a:xfrm>
              <a:off x="1837" y="1842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8991" name="Line 294"/>
            <p:cNvSpPr/>
            <p:nvPr/>
          </p:nvSpPr>
          <p:spPr>
            <a:xfrm>
              <a:off x="521" y="1888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92" name="Line 295"/>
            <p:cNvSpPr/>
            <p:nvPr/>
          </p:nvSpPr>
          <p:spPr>
            <a:xfrm flipV="1">
              <a:off x="521" y="1968"/>
              <a:ext cx="0" cy="283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8993" name="Text Box 296"/>
            <p:cNvSpPr txBox="1"/>
            <p:nvPr/>
          </p:nvSpPr>
          <p:spPr>
            <a:xfrm>
              <a:off x="567" y="1888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94" name="Line 297"/>
            <p:cNvSpPr/>
            <p:nvPr/>
          </p:nvSpPr>
          <p:spPr>
            <a:xfrm>
              <a:off x="521" y="2703"/>
              <a:ext cx="1323" cy="1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95" name="Line 298"/>
            <p:cNvSpPr/>
            <p:nvPr/>
          </p:nvSpPr>
          <p:spPr>
            <a:xfrm flipV="1">
              <a:off x="521" y="1887"/>
              <a:ext cx="1323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8996" name="Group 299"/>
            <p:cNvGrpSpPr/>
            <p:nvPr/>
          </p:nvGrpSpPr>
          <p:grpSpPr>
            <a:xfrm>
              <a:off x="340" y="2205"/>
              <a:ext cx="392" cy="363"/>
              <a:chOff x="4785" y="709"/>
              <a:chExt cx="363" cy="363"/>
            </a:xfrm>
          </p:grpSpPr>
          <p:sp>
            <p:nvSpPr>
              <p:cNvPr id="38997" name="Oval 300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8998" name="Line 301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8999" name="Oval 302"/>
            <p:cNvSpPr/>
            <p:nvPr/>
          </p:nvSpPr>
          <p:spPr>
            <a:xfrm>
              <a:off x="1837" y="2658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000" name="Rectangle 303"/>
            <p:cNvSpPr/>
            <p:nvPr/>
          </p:nvSpPr>
          <p:spPr>
            <a:xfrm>
              <a:off x="1025" y="2114"/>
              <a:ext cx="13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66813" y="6169025"/>
            <a:ext cx="1627188" cy="5222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电阻不变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8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7" name="Group 120"/>
          <p:cNvGrpSpPr/>
          <p:nvPr/>
        </p:nvGrpSpPr>
        <p:grpSpPr>
          <a:xfrm>
            <a:off x="900113" y="404813"/>
            <a:ext cx="2390775" cy="3024187"/>
            <a:chOff x="567" y="255"/>
            <a:chExt cx="1506" cy="1905"/>
          </a:xfrm>
        </p:grpSpPr>
        <p:sp>
          <p:nvSpPr>
            <p:cNvPr id="39938" name="Oval 182"/>
            <p:cNvSpPr/>
            <p:nvPr/>
          </p:nvSpPr>
          <p:spPr>
            <a:xfrm>
              <a:off x="858" y="48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9939" name="Text Box 183"/>
            <p:cNvSpPr txBox="1"/>
            <p:nvPr/>
          </p:nvSpPr>
          <p:spPr>
            <a:xfrm>
              <a:off x="1538" y="255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Text Box 184"/>
            <p:cNvSpPr txBox="1"/>
            <p:nvPr/>
          </p:nvSpPr>
          <p:spPr>
            <a:xfrm>
              <a:off x="722" y="255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941" name="Text Box 185"/>
            <p:cNvSpPr txBox="1"/>
            <p:nvPr/>
          </p:nvSpPr>
          <p:spPr>
            <a:xfrm>
              <a:off x="722" y="618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942" name="Text Box 186"/>
            <p:cNvSpPr txBox="1"/>
            <p:nvPr/>
          </p:nvSpPr>
          <p:spPr>
            <a:xfrm>
              <a:off x="567" y="482"/>
              <a:ext cx="3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Line 187"/>
            <p:cNvSpPr/>
            <p:nvPr/>
          </p:nvSpPr>
          <p:spPr>
            <a:xfrm>
              <a:off x="1266" y="391"/>
              <a:ext cx="31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44" name="Text Box 189"/>
            <p:cNvSpPr txBox="1"/>
            <p:nvPr/>
          </p:nvSpPr>
          <p:spPr>
            <a:xfrm>
              <a:off x="1629" y="255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90"/>
            <p:cNvSpPr txBox="1"/>
            <p:nvPr/>
          </p:nvSpPr>
          <p:spPr>
            <a:xfrm>
              <a:off x="1746" y="1026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Text Box 191"/>
            <p:cNvSpPr txBox="1"/>
            <p:nvPr/>
          </p:nvSpPr>
          <p:spPr>
            <a:xfrm>
              <a:off x="1610" y="1697"/>
              <a:ext cx="327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Line 192"/>
            <p:cNvSpPr/>
            <p:nvPr/>
          </p:nvSpPr>
          <p:spPr>
            <a:xfrm>
              <a:off x="1020" y="2114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8" name="Line 193"/>
            <p:cNvSpPr/>
            <p:nvPr/>
          </p:nvSpPr>
          <p:spPr>
            <a:xfrm>
              <a:off x="1039" y="300"/>
              <a:ext cx="81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9" name="Line 194"/>
            <p:cNvSpPr/>
            <p:nvPr/>
          </p:nvSpPr>
          <p:spPr>
            <a:xfrm flipV="1">
              <a:off x="1020" y="300"/>
              <a:ext cx="19" cy="181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0" name="Oval 196"/>
            <p:cNvSpPr/>
            <p:nvPr/>
          </p:nvSpPr>
          <p:spPr>
            <a:xfrm>
              <a:off x="1855" y="255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51" name="Oval 197"/>
            <p:cNvSpPr/>
            <p:nvPr/>
          </p:nvSpPr>
          <p:spPr>
            <a:xfrm>
              <a:off x="1837" y="2069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52" name="Line 276"/>
            <p:cNvSpPr/>
            <p:nvPr/>
          </p:nvSpPr>
          <p:spPr>
            <a:xfrm flipV="1">
              <a:off x="1020" y="1152"/>
              <a:ext cx="0" cy="283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9953" name="Group 280"/>
            <p:cNvGrpSpPr/>
            <p:nvPr/>
          </p:nvGrpSpPr>
          <p:grpSpPr>
            <a:xfrm>
              <a:off x="839" y="1389"/>
              <a:ext cx="392" cy="363"/>
              <a:chOff x="4785" y="709"/>
              <a:chExt cx="363" cy="363"/>
            </a:xfrm>
          </p:grpSpPr>
          <p:sp>
            <p:nvSpPr>
              <p:cNvPr id="39954" name="Oval 281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9955" name="Line 282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956" name="Text Box 277"/>
            <p:cNvSpPr txBox="1"/>
            <p:nvPr/>
          </p:nvSpPr>
          <p:spPr>
            <a:xfrm>
              <a:off x="1111" y="1026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98"/>
          <p:cNvGrpSpPr/>
          <p:nvPr/>
        </p:nvGrpSpPr>
        <p:grpSpPr>
          <a:xfrm>
            <a:off x="3924300" y="836613"/>
            <a:ext cx="1208088" cy="722312"/>
            <a:chOff x="1973" y="845"/>
            <a:chExt cx="761" cy="455"/>
          </a:xfrm>
        </p:grpSpPr>
        <p:sp>
          <p:nvSpPr>
            <p:cNvPr id="39958" name="AutoShape 4"/>
            <p:cNvSpPr/>
            <p:nvPr/>
          </p:nvSpPr>
          <p:spPr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082"/>
              </a:avLst>
            </a:prstGeom>
            <a:solidFill>
              <a:srgbClr val="3399FF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59" name="Text Box 5"/>
            <p:cNvSpPr txBox="1"/>
            <p:nvPr/>
          </p:nvSpPr>
          <p:spPr>
            <a:xfrm rot="-1136341">
              <a:off x="1973" y="845"/>
              <a:ext cx="6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转换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9960" name="Group 121"/>
          <p:cNvGrpSpPr/>
          <p:nvPr/>
        </p:nvGrpSpPr>
        <p:grpSpPr>
          <a:xfrm>
            <a:off x="5940425" y="0"/>
            <a:ext cx="1657350" cy="1917700"/>
            <a:chOff x="3742" y="0"/>
            <a:chExt cx="1044" cy="1208"/>
          </a:xfrm>
        </p:grpSpPr>
        <p:sp>
          <p:nvSpPr>
            <p:cNvPr id="39961" name="Oval 156"/>
            <p:cNvSpPr/>
            <p:nvPr/>
          </p:nvSpPr>
          <p:spPr>
            <a:xfrm>
              <a:off x="4558" y="300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62" name="Line 157"/>
            <p:cNvSpPr/>
            <p:nvPr/>
          </p:nvSpPr>
          <p:spPr>
            <a:xfrm>
              <a:off x="3923" y="346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3" name="Line 158"/>
            <p:cNvSpPr/>
            <p:nvPr/>
          </p:nvSpPr>
          <p:spPr>
            <a:xfrm flipV="1">
              <a:off x="3924" y="346"/>
              <a:ext cx="0" cy="19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64" name="Line 160"/>
            <p:cNvSpPr/>
            <p:nvPr/>
          </p:nvSpPr>
          <p:spPr>
            <a:xfrm>
              <a:off x="3923" y="1162"/>
              <a:ext cx="59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5" name="Line 161"/>
            <p:cNvSpPr/>
            <p:nvPr/>
          </p:nvSpPr>
          <p:spPr>
            <a:xfrm>
              <a:off x="3923" y="346"/>
              <a:ext cx="63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966" name="Group 162"/>
            <p:cNvGrpSpPr/>
            <p:nvPr/>
          </p:nvGrpSpPr>
          <p:grpSpPr>
            <a:xfrm>
              <a:off x="3742" y="573"/>
              <a:ext cx="363" cy="363"/>
              <a:chOff x="4785" y="709"/>
              <a:chExt cx="363" cy="363"/>
            </a:xfrm>
          </p:grpSpPr>
          <p:sp>
            <p:nvSpPr>
              <p:cNvPr id="39967" name="Oval 163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9968" name="Line 164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969" name="Oval 165"/>
            <p:cNvSpPr/>
            <p:nvPr/>
          </p:nvSpPr>
          <p:spPr>
            <a:xfrm>
              <a:off x="4513" y="1117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70" name="Text Box 277"/>
            <p:cNvSpPr txBox="1"/>
            <p:nvPr/>
          </p:nvSpPr>
          <p:spPr>
            <a:xfrm>
              <a:off x="4105" y="301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1" name="Line 187"/>
            <p:cNvSpPr/>
            <p:nvPr/>
          </p:nvSpPr>
          <p:spPr>
            <a:xfrm>
              <a:off x="4195" y="255"/>
              <a:ext cx="31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72" name="Text Box 183"/>
            <p:cNvSpPr txBox="1"/>
            <p:nvPr/>
          </p:nvSpPr>
          <p:spPr>
            <a:xfrm>
              <a:off x="4513" y="0"/>
              <a:ext cx="27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9973" name="Group 122"/>
          <p:cNvGrpSpPr/>
          <p:nvPr/>
        </p:nvGrpSpPr>
        <p:grpSpPr>
          <a:xfrm>
            <a:off x="539750" y="4078288"/>
            <a:ext cx="3024188" cy="1871662"/>
            <a:chOff x="340" y="2569"/>
            <a:chExt cx="1905" cy="1179"/>
          </a:xfrm>
        </p:grpSpPr>
        <p:sp>
          <p:nvSpPr>
            <p:cNvPr id="39974" name="Oval 182"/>
            <p:cNvSpPr/>
            <p:nvPr/>
          </p:nvSpPr>
          <p:spPr>
            <a:xfrm>
              <a:off x="1156" y="306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9975" name="Text Box 286"/>
            <p:cNvSpPr txBox="1"/>
            <p:nvPr/>
          </p:nvSpPr>
          <p:spPr>
            <a:xfrm>
              <a:off x="1751" y="2569"/>
              <a:ext cx="259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6" name="Text Box 288"/>
            <p:cNvSpPr txBox="1"/>
            <p:nvPr/>
          </p:nvSpPr>
          <p:spPr>
            <a:xfrm>
              <a:off x="1886" y="2841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7" name="Text Box 289"/>
            <p:cNvSpPr txBox="1"/>
            <p:nvPr/>
          </p:nvSpPr>
          <p:spPr>
            <a:xfrm>
              <a:off x="1934" y="3113"/>
              <a:ext cx="31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8" name="Text Box 290"/>
            <p:cNvSpPr txBox="1"/>
            <p:nvPr/>
          </p:nvSpPr>
          <p:spPr>
            <a:xfrm>
              <a:off x="1886" y="3340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Line 291"/>
            <p:cNvSpPr/>
            <p:nvPr/>
          </p:nvSpPr>
          <p:spPr>
            <a:xfrm>
              <a:off x="1701" y="2931"/>
              <a:ext cx="363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80" name="Line 292"/>
            <p:cNvSpPr/>
            <p:nvPr/>
          </p:nvSpPr>
          <p:spPr>
            <a:xfrm>
              <a:off x="1346" y="2886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9981" name="Oval 293"/>
            <p:cNvSpPr/>
            <p:nvPr/>
          </p:nvSpPr>
          <p:spPr>
            <a:xfrm>
              <a:off x="2109" y="2841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82" name="Line 294"/>
            <p:cNvSpPr/>
            <p:nvPr/>
          </p:nvSpPr>
          <p:spPr>
            <a:xfrm>
              <a:off x="521" y="2887"/>
              <a:ext cx="0" cy="81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3" name="Line 295"/>
            <p:cNvSpPr/>
            <p:nvPr/>
          </p:nvSpPr>
          <p:spPr>
            <a:xfrm flipV="1">
              <a:off x="521" y="2967"/>
              <a:ext cx="0" cy="283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9984" name="Text Box 296"/>
            <p:cNvSpPr txBox="1"/>
            <p:nvPr/>
          </p:nvSpPr>
          <p:spPr>
            <a:xfrm>
              <a:off x="567" y="2887"/>
              <a:ext cx="3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5" name="Line 297"/>
            <p:cNvSpPr/>
            <p:nvPr/>
          </p:nvSpPr>
          <p:spPr>
            <a:xfrm>
              <a:off x="521" y="3702"/>
              <a:ext cx="158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86" name="Line 298"/>
            <p:cNvSpPr/>
            <p:nvPr/>
          </p:nvSpPr>
          <p:spPr>
            <a:xfrm flipV="1">
              <a:off x="521" y="2886"/>
              <a:ext cx="159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987" name="Group 299"/>
            <p:cNvGrpSpPr/>
            <p:nvPr/>
          </p:nvGrpSpPr>
          <p:grpSpPr>
            <a:xfrm>
              <a:off x="340" y="3204"/>
              <a:ext cx="392" cy="363"/>
              <a:chOff x="4785" y="709"/>
              <a:chExt cx="363" cy="363"/>
            </a:xfrm>
          </p:grpSpPr>
          <p:sp>
            <p:nvSpPr>
              <p:cNvPr id="39988" name="Oval 300"/>
              <p:cNvSpPr/>
              <p:nvPr/>
            </p:nvSpPr>
            <p:spPr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9989" name="Line 301"/>
              <p:cNvSpPr/>
              <p:nvPr/>
            </p:nvSpPr>
            <p:spPr>
              <a:xfrm>
                <a:off x="4785" y="890"/>
                <a:ext cx="363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9990" name="Oval 302"/>
            <p:cNvSpPr/>
            <p:nvPr/>
          </p:nvSpPr>
          <p:spPr>
            <a:xfrm>
              <a:off x="2109" y="3657"/>
              <a:ext cx="98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9991" name="Text Box 186"/>
            <p:cNvSpPr txBox="1"/>
            <p:nvPr/>
          </p:nvSpPr>
          <p:spPr>
            <a:xfrm>
              <a:off x="1500" y="3067"/>
              <a:ext cx="38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92" name="Text Box 184"/>
            <p:cNvSpPr txBox="1"/>
            <p:nvPr/>
          </p:nvSpPr>
          <p:spPr>
            <a:xfrm>
              <a:off x="1411" y="2831"/>
              <a:ext cx="24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993" name="Text Box 185"/>
            <p:cNvSpPr txBox="1"/>
            <p:nvPr/>
          </p:nvSpPr>
          <p:spPr>
            <a:xfrm>
              <a:off x="1411" y="3194"/>
              <a:ext cx="241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9994" name="Group 111"/>
          <p:cNvGrpSpPr/>
          <p:nvPr/>
        </p:nvGrpSpPr>
        <p:grpSpPr>
          <a:xfrm>
            <a:off x="6119813" y="4005263"/>
            <a:ext cx="1476375" cy="1944687"/>
            <a:chOff x="4218" y="2319"/>
            <a:chExt cx="930" cy="1225"/>
          </a:xfrm>
        </p:grpSpPr>
        <p:grpSp>
          <p:nvGrpSpPr>
            <p:cNvPr id="39995" name="Group 107"/>
            <p:cNvGrpSpPr/>
            <p:nvPr/>
          </p:nvGrpSpPr>
          <p:grpSpPr>
            <a:xfrm rot="-5400000">
              <a:off x="3922" y="2613"/>
              <a:ext cx="1225" cy="635"/>
              <a:chOff x="3923" y="2614"/>
              <a:chExt cx="1225" cy="635"/>
            </a:xfrm>
          </p:grpSpPr>
          <p:sp>
            <p:nvSpPr>
              <p:cNvPr id="39996" name="Oval 175"/>
              <p:cNvSpPr/>
              <p:nvPr/>
            </p:nvSpPr>
            <p:spPr>
              <a:xfrm>
                <a:off x="3923" y="3158"/>
                <a:ext cx="91" cy="91"/>
              </a:xfrm>
              <a:prstGeom prst="ellipse">
                <a:avLst/>
              </a:prstGeom>
              <a:noFill/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9997" name="Oval 176"/>
              <p:cNvSpPr/>
              <p:nvPr/>
            </p:nvSpPr>
            <p:spPr>
              <a:xfrm>
                <a:off x="5057" y="3158"/>
                <a:ext cx="91" cy="91"/>
              </a:xfrm>
              <a:prstGeom prst="ellipse">
                <a:avLst/>
              </a:prstGeom>
              <a:noFill/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39998" name="Oval 177"/>
              <p:cNvSpPr/>
              <p:nvPr/>
            </p:nvSpPr>
            <p:spPr>
              <a:xfrm>
                <a:off x="4286" y="261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eaVert" wrap="none" anchor="ctr" anchorCtr="0"/>
              <a:p>
                <a:pPr algn="ctr"/>
                <a:endParaRPr lang="zh-CN" altLang="zh-CN" sz="2400" dirty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39999" name="Line 178"/>
              <p:cNvSpPr/>
              <p:nvPr/>
            </p:nvSpPr>
            <p:spPr>
              <a:xfrm>
                <a:off x="3969" y="2796"/>
                <a:ext cx="0" cy="363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000" name="Line 179"/>
              <p:cNvSpPr/>
              <p:nvPr/>
            </p:nvSpPr>
            <p:spPr>
              <a:xfrm flipH="1">
                <a:off x="3968" y="2795"/>
                <a:ext cx="1134" cy="1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001" name="Line 183"/>
              <p:cNvSpPr/>
              <p:nvPr/>
            </p:nvSpPr>
            <p:spPr>
              <a:xfrm>
                <a:off x="5102" y="2796"/>
                <a:ext cx="0" cy="363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0002" name="Text Box 288"/>
            <p:cNvSpPr txBox="1"/>
            <p:nvPr/>
          </p:nvSpPr>
          <p:spPr>
            <a:xfrm>
              <a:off x="4698" y="2332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03" name="Text Box 289"/>
            <p:cNvSpPr txBox="1"/>
            <p:nvPr/>
          </p:nvSpPr>
          <p:spPr>
            <a:xfrm>
              <a:off x="4837" y="2740"/>
              <a:ext cx="311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04" name="Text Box 290"/>
            <p:cNvSpPr txBox="1"/>
            <p:nvPr/>
          </p:nvSpPr>
          <p:spPr>
            <a:xfrm>
              <a:off x="4747" y="3103"/>
              <a:ext cx="310" cy="32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Group 237"/>
          <p:cNvGrpSpPr/>
          <p:nvPr/>
        </p:nvGrpSpPr>
        <p:grpSpPr>
          <a:xfrm rot="1121518">
            <a:off x="4356100" y="4868863"/>
            <a:ext cx="1208088" cy="722312"/>
            <a:chOff x="1973" y="845"/>
            <a:chExt cx="761" cy="455"/>
          </a:xfrm>
        </p:grpSpPr>
        <p:sp>
          <p:nvSpPr>
            <p:cNvPr id="40006" name="AutoShape 238"/>
            <p:cNvSpPr/>
            <p:nvPr/>
          </p:nvSpPr>
          <p:spPr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082"/>
              </a:avLst>
            </a:prstGeom>
            <a:solidFill>
              <a:srgbClr val="3399FF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0007" name="Text Box 239"/>
            <p:cNvSpPr txBox="1"/>
            <p:nvPr/>
          </p:nvSpPr>
          <p:spPr>
            <a:xfrm rot="-1136341">
              <a:off x="1973" y="845"/>
              <a:ext cx="6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转换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3052" name="AutoShape 44" descr="羊皮纸"/>
          <p:cNvSpPr/>
          <p:nvPr/>
        </p:nvSpPr>
        <p:spPr>
          <a:xfrm>
            <a:off x="4211638" y="2276475"/>
            <a:ext cx="3025775" cy="1008063"/>
          </a:xfrm>
          <a:prstGeom prst="wedgeRoundRectCallout">
            <a:avLst>
              <a:gd name="adj1" fmla="val -122926"/>
              <a:gd name="adj2" fmla="val -158190"/>
              <a:gd name="adj3" fmla="val 16667"/>
            </a:avLst>
          </a:prstGeom>
          <a:blipFill rotWithShape="1">
            <a:blip r:embed="rId1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若换为电阻，会怎样？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AutoShape 44" descr="羊皮纸"/>
          <p:cNvSpPr/>
          <p:nvPr/>
        </p:nvSpPr>
        <p:spPr>
          <a:xfrm>
            <a:off x="4211638" y="2276475"/>
            <a:ext cx="3025775" cy="1008063"/>
          </a:xfrm>
          <a:prstGeom prst="wedgeRoundRectCallout">
            <a:avLst>
              <a:gd name="adj1" fmla="val -148005"/>
              <a:gd name="adj2" fmla="val 195829"/>
              <a:gd name="adj3" fmla="val 16667"/>
            </a:avLst>
          </a:prstGeom>
          <a:blipFill rotWithShape="1">
            <a:blip r:embed="rId1"/>
          </a:blipFill>
          <a:ln w="9525">
            <a:noFill/>
          </a:ln>
        </p:spPr>
        <p:txBody>
          <a:bodyPr anchor="t" anchorCtr="0"/>
          <a:p>
            <a:pPr algn="ctr"/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若换为电阻，会怎样？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2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"/>
          <p:cNvSpPr txBox="1"/>
          <p:nvPr/>
        </p:nvSpPr>
        <p:spPr>
          <a:xfrm>
            <a:off x="1042988" y="3143250"/>
            <a:ext cx="6321425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电压、电流的参考方向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2" name="Text Box 3"/>
          <p:cNvSpPr txBox="1"/>
          <p:nvPr/>
        </p:nvSpPr>
        <p:spPr>
          <a:xfrm>
            <a:off x="1011238" y="4875213"/>
            <a:ext cx="4132262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基尔霍夫定律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179388" y="2205038"/>
            <a:ext cx="2132012" cy="64135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none" anchor="t" anchorCtr="0">
            <a:spAutoFit/>
          </a:bodyPr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sz="36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重点：</a:t>
            </a:r>
            <a:endParaRPr lang="zh-CN" altLang="en-US" sz="32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Text Box 5"/>
          <p:cNvSpPr txBox="1"/>
          <p:nvPr/>
        </p:nvSpPr>
        <p:spPr>
          <a:xfrm>
            <a:off x="468313" y="606108"/>
            <a:ext cx="8496300" cy="645160"/>
          </a:xfrm>
          <a:prstGeom prst="rect">
            <a:avLst/>
          </a:prstGeom>
          <a:noFill/>
          <a:ln w="12700">
            <a:noFill/>
          </a:ln>
          <a:effectLst>
            <a:prstShdw prst="shdw17" dist="17961" dir="2699999">
              <a:srgbClr val="000099"/>
            </a:prstShdw>
          </a:effectLst>
        </p:spPr>
        <p:txBody>
          <a:bodyPr anchor="ctr" anchorCtr="0">
            <a:spAutoFit/>
          </a:bodyPr>
          <a:p>
            <a:pPr algn="ctr"/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电路模型和电路定律</a:t>
            </a: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5" name="Text Box 6"/>
          <p:cNvSpPr txBox="1"/>
          <p:nvPr/>
        </p:nvSpPr>
        <p:spPr>
          <a:xfrm>
            <a:off x="2268538" y="1190625"/>
            <a:ext cx="5878512" cy="6413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(circuit models and laws)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486" name="Text Box 7"/>
          <p:cNvSpPr txBox="1"/>
          <p:nvPr/>
        </p:nvSpPr>
        <p:spPr>
          <a:xfrm>
            <a:off x="1042988" y="4005263"/>
            <a:ext cx="4132262" cy="6413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电路元件特性</a:t>
            </a:r>
            <a:endParaRPr lang="zh-CN" altLang="en-US" sz="24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矩形 1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285750"/>
            <a:ext cx="7345363" cy="120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2" name="Text Box 6"/>
          <p:cNvSpPr txBox="1"/>
          <p:nvPr/>
        </p:nvSpPr>
        <p:spPr>
          <a:xfrm>
            <a:off x="1619250" y="430213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两实际电源（或一实际一理想）串联，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更希望是电压源的串联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63" name="矩形 1"/>
          <p:cNvPicPr/>
          <p:nvPr/>
        </p:nvPicPr>
        <p:blipFill>
          <a:blip r:embed="rId1"/>
          <a:stretch>
            <a:fillRect/>
          </a:stretch>
        </p:blipFill>
        <p:spPr>
          <a:xfrm>
            <a:off x="971550" y="1668463"/>
            <a:ext cx="7345363" cy="120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4" name="Text Box 8"/>
          <p:cNvSpPr txBox="1"/>
          <p:nvPr/>
        </p:nvSpPr>
        <p:spPr>
          <a:xfrm>
            <a:off x="1619250" y="1812925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两实际电源（或一实际一理想）并联，</a:t>
            </a:r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楷体_GB2312" pitchFamily="49" charset="-122"/>
              </a:rPr>
              <a:t>更希望是电流源的并联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875" name="Object 83"/>
          <p:cNvGraphicFramePr>
            <a:graphicFrameLocks noGrp="1" noChangeAspect="1"/>
          </p:cNvGraphicFramePr>
          <p:nvPr>
            <p:ph idx="4294967295"/>
          </p:nvPr>
        </p:nvGraphicFramePr>
        <p:xfrm>
          <a:off x="4716463" y="3116263"/>
          <a:ext cx="41036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177800" imgH="279400" progId="Equation.DSMT4">
                  <p:embed/>
                </p:oleObj>
              </mc:Choice>
              <mc:Fallback>
                <p:oleObj name="" r:id="rId2" imgW="177800" imgH="2794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3116263"/>
                        <a:ext cx="4103687" cy="7270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50000">
                            <a:schemeClr val="accent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miter/>
                      </a:ln>
                      <a:effectLst>
                        <a:prstShdw prst="shdw13" dist="53882" dir="13499999">
                          <a:srgbClr val="808080">
                            <a:alpha val="50000"/>
                          </a:srgb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1"/>
          <p:cNvSpPr txBox="1"/>
          <p:nvPr/>
        </p:nvSpPr>
        <p:spPr>
          <a:xfrm>
            <a:off x="4786313" y="3149600"/>
            <a:ext cx="4159250" cy="70802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>
                <a:alpha val="50000"/>
              </a:srgbClr>
            </a:prstShdw>
          </a:effectLst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4000" b="1" dirty="0">
                <a:solidFill>
                  <a:srgbClr val="990033"/>
                </a:solidFill>
                <a:latin typeface="Times New Roman" panose="02020603050405020304" pitchFamily="18" charset="0"/>
                <a:ea typeface="仿宋_GB2312" pitchFamily="49" charset="-122"/>
              </a:rPr>
              <a:t>VCR+KVL/KCL</a:t>
            </a:r>
            <a:endParaRPr lang="en-US" altLang="zh-CN" sz="4000" b="1" dirty="0">
              <a:solidFill>
                <a:srgbClr val="990033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0967" name="矩形 7"/>
          <p:cNvSpPr/>
          <p:nvPr/>
        </p:nvSpPr>
        <p:spPr>
          <a:xfrm>
            <a:off x="1214438" y="5435600"/>
            <a:ext cx="531495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0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5 </a:t>
            </a:r>
            <a:r>
              <a:rPr lang="zh-CN" altLang="en-US" sz="40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输入电阻的计算见后</a:t>
            </a:r>
            <a:endParaRPr lang="zh-CN" altLang="en-US" sz="4000" dirty="0">
              <a:solidFill>
                <a:srgbClr val="FFC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5" name="Text Box 3"/>
          <p:cNvSpPr txBox="1"/>
          <p:nvPr/>
        </p:nvSpPr>
        <p:spPr>
          <a:xfrm>
            <a:off x="971550" y="1898650"/>
            <a:ext cx="1468438" cy="64135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36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重点</a:t>
            </a:r>
            <a:endParaRPr lang="zh-CN" altLang="en-US" sz="3600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214438" y="2744788"/>
            <a:ext cx="7107238" cy="31130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 </a:t>
            </a:r>
            <a:r>
              <a:rPr kumimoji="1" lang="zh-CN" altLang="en-US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熟练掌握电路方程的列写方法：</a:t>
            </a:r>
            <a:endParaRPr kumimoji="1" lang="zh-CN" altLang="en-US" sz="3600" kern="1200" cap="none" spc="0" normalizeH="0" baseline="0" noProof="0" dirty="0">
              <a:solidFill>
                <a:srgbClr val="FFFF00"/>
              </a:solidFill>
              <a:latin typeface="楷体_GB2312" pitchFamily="49" charset="-122"/>
              <a:ea typeface="仿宋_GB2312" pitchFamily="49" charset="-122"/>
              <a:cs typeface="+mn-cs"/>
            </a:endParaRPr>
          </a:p>
          <a:p>
            <a:pPr marL="571500" marR="0" indent="-571500" algn="ctr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支路电流法</a:t>
            </a:r>
            <a:endParaRPr kumimoji="1" lang="zh-CN" altLang="en-US" sz="3600" kern="1200" cap="none" spc="0" normalizeH="0" baseline="0" noProof="0" dirty="0">
              <a:solidFill>
                <a:srgbClr val="FFFF00"/>
              </a:solidFill>
              <a:latin typeface="楷体_GB2312" pitchFamily="49" charset="-122"/>
              <a:ea typeface="仿宋_GB2312" pitchFamily="49" charset="-122"/>
              <a:cs typeface="+mn-cs"/>
            </a:endParaRPr>
          </a:p>
          <a:p>
            <a:pPr marL="571500" marR="0" indent="-571500" algn="ctr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网孔</a:t>
            </a:r>
            <a:r>
              <a:rPr kumimoji="1" lang="en-US" altLang="zh-CN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/</a:t>
            </a:r>
            <a:r>
              <a:rPr kumimoji="1" lang="zh-CN" altLang="en-US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回路电流法</a:t>
            </a:r>
            <a:endParaRPr kumimoji="1" lang="zh-CN" altLang="en-US" sz="3600" kern="1200" cap="none" spc="0" normalizeH="0" baseline="0" noProof="0" dirty="0">
              <a:solidFill>
                <a:srgbClr val="FFFF00"/>
              </a:solidFill>
              <a:latin typeface="楷体_GB2312" pitchFamily="49" charset="-122"/>
              <a:ea typeface="仿宋_GB2312" pitchFamily="49" charset="-122"/>
              <a:cs typeface="+mn-cs"/>
            </a:endParaRPr>
          </a:p>
          <a:p>
            <a:pPr marL="571500" marR="0" indent="-571500" algn="ctr" defTabSz="914400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600" kern="1200" cap="none" spc="0" normalizeH="0" baseline="0" noProof="0" dirty="0">
                <a:solidFill>
                  <a:srgbClr val="FFFF00"/>
                </a:solidFill>
                <a:latin typeface="楷体_GB2312" pitchFamily="49" charset="-122"/>
                <a:ea typeface="仿宋_GB2312" pitchFamily="49" charset="-122"/>
                <a:cs typeface="+mn-cs"/>
              </a:rPr>
              <a:t>结点电压法</a:t>
            </a:r>
            <a:endParaRPr kumimoji="1" lang="zh-CN" altLang="en-US" sz="3600" kern="1200" cap="none" spc="0" normalizeH="0" baseline="0" noProof="0" dirty="0">
              <a:solidFill>
                <a:srgbClr val="FFFF00"/>
              </a:solidFill>
              <a:latin typeface="楷体_GB2312" pitchFamily="49" charset="-122"/>
              <a:ea typeface="仿宋_GB2312" pitchFamily="49" charset="-122"/>
              <a:cs typeface="+mn-cs"/>
            </a:endParaRPr>
          </a:p>
        </p:txBody>
      </p:sp>
      <p:grpSp>
        <p:nvGrpSpPr>
          <p:cNvPr id="41987" name="Group 14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1988" name="Picture 15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989" name="Text Box 16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7" name="Text Box 4"/>
          <p:cNvSpPr txBox="1"/>
          <p:nvPr/>
        </p:nvSpPr>
        <p:spPr>
          <a:xfrm>
            <a:off x="611188" y="260350"/>
            <a:ext cx="7993062" cy="82994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005C5C"/>
            </a:prstShdw>
          </a:effectLst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4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电阻电路的一般分析</a:t>
            </a:r>
            <a:endParaRPr lang="zh-CN" altLang="en-US" sz="48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  <p:bldP spid="100356" grpId="0"/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71500" y="142875"/>
          <a:ext cx="8072439" cy="607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5"/>
                <a:gridCol w="1714498"/>
                <a:gridCol w="2357438"/>
                <a:gridCol w="2357438"/>
              </a:tblGrid>
              <a:tr h="38924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支路电流法</a:t>
                      </a:r>
                      <a:endParaRPr lang="zh-CN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回路电流法</a:t>
                      </a:r>
                      <a:endParaRPr lang="zh-CN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rgbClr val="0000FF"/>
                          </a:solidFill>
                        </a:rPr>
                        <a:t>结点电压法</a:t>
                      </a:r>
                      <a:endParaRPr lang="zh-CN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未知数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(n-1)+[b-(n-1)]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b-(n-1)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n-1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方程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KCL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、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KVL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回路电流方程（基于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KVL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）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结点电压方程</a:t>
                      </a:r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（基于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KCL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）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自电阻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（自电导）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互电阻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：两回路电流一致</a:t>
                      </a:r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：不一致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总为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（互电导）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等式右边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电压源代数和，方向：与回路方向一致为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，不一致为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电流源代数和，方向：注入结点为</a:t>
                      </a:r>
                      <a:r>
                        <a:rPr lang="en-US" altLang="zh-CN" sz="1400" b="1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电流源与电阻并联</a:t>
                      </a:r>
                      <a:endParaRPr lang="en-US" altLang="zh-CN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zh-CN" altLang="en-US" sz="1100" b="1" dirty="0" smtClean="0">
                          <a:solidFill>
                            <a:srgbClr val="0070C0"/>
                          </a:solidFill>
                        </a:rPr>
                        <a:t>（有伴电流源）</a:t>
                      </a:r>
                      <a:endParaRPr lang="zh-CN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灵活选取回路，</a:t>
                      </a:r>
                      <a:r>
                        <a:rPr lang="zh-CN" altLang="en-US" sz="1400" b="1" smtClean="0">
                          <a:solidFill>
                            <a:srgbClr val="002060"/>
                          </a:solidFill>
                        </a:rPr>
                        <a:t>利用独立电流源，或等效为实际电压源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电压源与电阻串联</a:t>
                      </a:r>
                      <a:endParaRPr lang="en-US" altLang="zh-CN" sz="1400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zh-CN" altLang="en-US" sz="1100" b="1" dirty="0" smtClean="0">
                          <a:solidFill>
                            <a:srgbClr val="0070C0"/>
                          </a:solidFill>
                        </a:rPr>
                        <a:t>（有伴电压源）</a:t>
                      </a:r>
                      <a:endParaRPr lang="zh-CN" altLang="en-US" sz="11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等效为实际电流源</a:t>
                      </a:r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9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无伴电流源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①假设电压，增补方程②灵活选取回路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无伴电压源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①假设电流，增补方程②灵活选取参考点，或取闭合面</a:t>
                      </a:r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8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rgbClr val="0070C0"/>
                          </a:solidFill>
                        </a:rPr>
                        <a:t>独立方程组</a:t>
                      </a:r>
                      <a:endParaRPr lang="zh-CN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可通过树来确定独立回路</a:t>
                      </a:r>
                      <a:endParaRPr lang="zh-CN" altLang="en-US" sz="1400" b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 smtClean="0">
                          <a:solidFill>
                            <a:srgbClr val="002060"/>
                          </a:solidFill>
                        </a:rPr>
                        <a:t>一个结点为参考结点，剩余结点确定独立方程组</a:t>
                      </a:r>
                      <a:endParaRPr lang="en-US" altLang="zh-CN" sz="14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3071" name="TextBox 2"/>
          <p:cNvSpPr txBox="1"/>
          <p:nvPr/>
        </p:nvSpPr>
        <p:spPr>
          <a:xfrm>
            <a:off x="357188" y="6315075"/>
            <a:ext cx="1338262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ea typeface="仿宋_GB2312" pitchFamily="49" charset="-122"/>
              </a:rPr>
              <a:t>*：待完善</a:t>
            </a:r>
            <a:endParaRPr lang="zh-CN" altLang="en-US" sz="2000" dirty="0">
              <a:solidFill>
                <a:srgbClr val="7030A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15063" y="6286500"/>
            <a:ext cx="2928938" cy="5238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优缺点：参考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P74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4034" name="Text Box 2" descr="蓝色砂纸"/>
          <p:cNvSpPr txBox="1"/>
          <p:nvPr/>
        </p:nvSpPr>
        <p:spPr>
          <a:xfrm>
            <a:off x="827088" y="333375"/>
            <a:ext cx="7507287" cy="144526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anchor="t" anchorCtr="0">
            <a:spAutoFit/>
          </a:bodyPr>
          <a:p>
            <a:pPr algn="ctr"/>
            <a:r>
              <a:rPr lang="zh-CN" altLang="en-US" sz="4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电路定理</a:t>
            </a:r>
            <a:endParaRPr lang="zh-CN" altLang="en-US" sz="440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Circuit  Theorems</a:t>
            </a:r>
            <a:r>
              <a:rPr lang="en-US" altLang="zh-CN" sz="4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4400" i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035" name="Rectangle 3" descr="羊皮纸">
            <a:hlinkClick r:id="" action="ppaction://noaction"/>
          </p:cNvPr>
          <p:cNvSpPr/>
          <p:nvPr/>
        </p:nvSpPr>
        <p:spPr>
          <a:xfrm>
            <a:off x="971550" y="2133600"/>
            <a:ext cx="8388350" cy="3529013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9997A"/>
            </a:prstShdw>
          </a:effectLst>
        </p:spPr>
        <p:txBody>
          <a:bodyPr anchor="b" anchorCtr="0"/>
          <a:p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4.1 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叠加定理</a:t>
            </a:r>
            <a:b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4.2 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替代定理</a:t>
            </a:r>
            <a:b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4.3 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戴维宁定理和诺顿定理</a:t>
            </a:r>
            <a:b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4.4  </a:t>
            </a:r>
            <a: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最大功率传输定理</a:t>
            </a:r>
            <a:br>
              <a:rPr lang="zh-CN" altLang="en-US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36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/>
        </p:nvSpPr>
        <p:spPr>
          <a:xfrm>
            <a:off x="571500" y="642938"/>
            <a:ext cx="7707313" cy="2271712"/>
          </a:xfrm>
          <a:prstGeom prst="rect">
            <a:avLst/>
          </a:prstGeom>
          <a:noFill/>
          <a:ln w="12700">
            <a:noFill/>
          </a:ln>
        </p:spPr>
        <p:txBody>
          <a:bodyPr lIns="92075" tIns="46038" rIns="92075" bIns="46038" anchor="ctr" anchorCtr="0">
            <a:spAutoFit/>
          </a:bodyPr>
          <a:p>
            <a:pPr indent="571500" algn="just">
              <a:lnSpc>
                <a:spcPct val="120000"/>
              </a:lnSpc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叠加定理：在线性电路中，任一支路的电流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或电压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可以看成是电路中</a:t>
            </a:r>
            <a:r>
              <a:rPr lang="zh-CN" altLang="en-US" sz="24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每一个独立电源单独作用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于电路时，在该支路产生的电流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</a:rPr>
              <a:t>(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或电压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</a:rPr>
              <a:t>)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的</a:t>
            </a:r>
            <a:r>
              <a:rPr lang="zh-CN" altLang="en-US" sz="24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代数和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  <a:ea typeface="仿宋_GB2312" pitchFamily="49" charset="-122"/>
            </a:endParaRPr>
          </a:p>
          <a:p>
            <a:pPr indent="571500" algn="just">
              <a:lnSpc>
                <a:spcPct val="120000"/>
              </a:lnSpc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线性电路中的任意一个解（电压或电流），都是电路中所有激励的线性组合（例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</a:rPr>
              <a:t>4</a:t>
            </a:r>
            <a:r>
              <a:rPr lang="zh-CN" altLang="en-US" sz="2400" dirty="0">
                <a:latin typeface="楷体_GB2312" pitchFamily="49" charset="-122"/>
                <a:ea typeface="仿宋_GB2312" pitchFamily="49" charset="-122"/>
              </a:rPr>
              <a:t>）</a:t>
            </a:r>
            <a:endParaRPr lang="zh-CN" altLang="en-US" sz="24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" name="Text Box 113"/>
          <p:cNvSpPr txBox="1"/>
          <p:nvPr/>
        </p:nvSpPr>
        <p:spPr>
          <a:xfrm>
            <a:off x="428625" y="3341688"/>
            <a:ext cx="8286750" cy="3016250"/>
          </a:xfrm>
          <a:prstGeom prst="rect">
            <a:avLst/>
          </a:prstGeom>
          <a:noFill/>
          <a:ln w="12700" cap="sq" cmpd="sng">
            <a:solidFill>
              <a:schemeClr val="accent1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46038" rIns="92075" bIns="46038" anchor="ctr" anchorCtr="0">
            <a:spAutoFit/>
          </a:bodyPr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叠加定理只适用于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线性电路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。</a:t>
            </a:r>
            <a:endParaRPr lang="en-US" altLang="zh-CN" sz="2000" dirty="0"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一个电源作用，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其余电源为零</a:t>
            </a:r>
            <a:endParaRPr lang="zh-CN" altLang="en-US" sz="2000" dirty="0">
              <a:solidFill>
                <a:srgbClr val="00CCFF"/>
              </a:solidFill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功率不能叠加</a:t>
            </a:r>
            <a:r>
              <a:rPr lang="en-US" altLang="zh-CN" sz="2000" dirty="0">
                <a:latin typeface="楷体_GB2312" pitchFamily="49" charset="-122"/>
                <a:ea typeface="仿宋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功率为电压和电流的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乘积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，为电源的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二次函数</a:t>
            </a:r>
            <a:r>
              <a:rPr lang="en-US" altLang="zh-CN" sz="2000" dirty="0">
                <a:latin typeface="楷体_GB2312" pitchFamily="49" charset="-122"/>
                <a:ea typeface="仿宋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。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en-US" altLang="zh-CN" sz="2000" i="1" dirty="0">
                <a:latin typeface="Times New Roman" panose="02020603050405020304" pitchFamily="18" charset="0"/>
                <a:ea typeface="仿宋_GB2312" pitchFamily="49" charset="-122"/>
              </a:rPr>
              <a:t>u,  i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叠加时要注意各分量的参考方向。</a:t>
            </a:r>
            <a:endParaRPr lang="en-US" altLang="zh-CN" sz="2000" dirty="0"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含受控源</a:t>
            </a:r>
            <a:r>
              <a:rPr lang="en-US" altLang="zh-CN" sz="2000" dirty="0">
                <a:latin typeface="楷体_GB2312" pitchFamily="49" charset="-122"/>
                <a:ea typeface="仿宋_GB2312" pitchFamily="49" charset="-122"/>
              </a:rPr>
              <a:t>(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线性</a:t>
            </a:r>
            <a:r>
              <a:rPr lang="en-US" altLang="zh-CN" sz="2000" dirty="0">
                <a:latin typeface="楷体_GB2312" pitchFamily="49" charset="-122"/>
                <a:ea typeface="仿宋_GB2312" pitchFamily="49" charset="-122"/>
              </a:rPr>
              <a:t>)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电路亦可用叠加，但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受控源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应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始终保留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。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叠加方式任意，可单个独立源独立作用，也可一次使用几个独立源同时作用。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/>
        </p:nvSpPr>
        <p:spPr>
          <a:xfrm>
            <a:off x="500063" y="357188"/>
            <a:ext cx="7929562" cy="2282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替代定理：对于给定的任意一个电路，若某一支路电压为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、电流为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00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，那么这条支路就可以用：</a:t>
            </a:r>
            <a:endParaRPr lang="en-US" altLang="zh-CN" sz="2000" dirty="0">
              <a:latin typeface="楷体_GB2312" pitchFamily="49" charset="-122"/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电压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等于</a:t>
            </a:r>
            <a:r>
              <a:rPr lang="en-US" altLang="zh-CN" sz="2000" i="1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sz="2000" i="1" baseline="-25000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的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独立电压源</a:t>
            </a:r>
            <a:endParaRPr lang="en-US" altLang="zh-CN" sz="2000" dirty="0">
              <a:solidFill>
                <a:srgbClr val="00CCFF"/>
              </a:solidFill>
              <a:latin typeface="楷体_GB2312" pitchFamily="49" charset="-122"/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电流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等于</a:t>
            </a:r>
            <a:r>
              <a:rPr lang="en-US" altLang="zh-CN" sz="2000" i="1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000" i="1" baseline="-25000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的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独立电流源</a:t>
            </a:r>
            <a:endParaRPr lang="en-US" altLang="zh-CN" sz="2000" dirty="0">
              <a:solidFill>
                <a:srgbClr val="00CCFF"/>
              </a:solidFill>
              <a:latin typeface="楷体_GB2312" pitchFamily="49" charset="-122"/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i="1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R=u</a:t>
            </a:r>
            <a:r>
              <a:rPr lang="en-US" altLang="zh-CN" sz="2000" i="1" baseline="-25000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en-US" altLang="zh-CN" sz="2000" i="1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/i</a:t>
            </a:r>
            <a:r>
              <a:rPr lang="en-US" altLang="zh-CN" sz="2000" i="1" baseline="-25000" dirty="0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的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电阻</a:t>
            </a:r>
            <a:endParaRPr lang="en-US" altLang="zh-CN" sz="2000" dirty="0">
              <a:solidFill>
                <a:srgbClr val="00CCFF"/>
              </a:solidFill>
              <a:latin typeface="楷体_GB2312" pitchFamily="49" charset="-122"/>
              <a:ea typeface="仿宋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来替代，替代后电路中全部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电压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和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电流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均</a:t>
            </a:r>
            <a:r>
              <a:rPr lang="zh-CN" altLang="en-US" sz="20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保持不变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。（解答唯一）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</p:txBody>
      </p:sp>
      <p:pic>
        <p:nvPicPr>
          <p:cNvPr id="47106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2854325"/>
            <a:ext cx="5857875" cy="1300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6"/>
          <p:cNvSpPr txBox="1"/>
          <p:nvPr/>
        </p:nvSpPr>
        <p:spPr>
          <a:xfrm>
            <a:off x="571500" y="4354513"/>
            <a:ext cx="7345363" cy="422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AutoNum type="circleNumDbPlain"/>
            </a:pP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替代定理既适用于</a:t>
            </a:r>
            <a:r>
              <a:rPr lang="zh-CN" altLang="en-US" sz="18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线性</a:t>
            </a: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电路，也适用于</a:t>
            </a:r>
            <a:r>
              <a:rPr lang="zh-CN" altLang="en-US" sz="1800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非线性</a:t>
            </a: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电路。</a:t>
            </a:r>
            <a:endParaRPr lang="zh-CN" altLang="en-US" sz="18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596900" y="5578475"/>
            <a:ext cx="7123113" cy="1062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AutoNum type="circleNumDbPlain" startAt="3"/>
            </a:pP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替代后其余支路及参数不能改变。</a:t>
            </a:r>
            <a:endParaRPr lang="en-US" altLang="zh-CN" sz="1800" dirty="0">
              <a:latin typeface="楷体_GB2312" pitchFamily="49" charset="-122"/>
              <a:ea typeface="仿宋_GB2312" pitchFamily="49" charset="-122"/>
            </a:endParaRPr>
          </a:p>
          <a:p>
            <a:pPr marL="342900" indent="-342900">
              <a:spcBef>
                <a:spcPct val="50000"/>
              </a:spcBef>
              <a:buAutoNum type="circleNumDbPlain" startAt="3"/>
            </a:pP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若某一支路的电压或电流为受控源的控制量，而替代后该电压或电流不复存在，则该支路不能被替代</a:t>
            </a:r>
            <a:endParaRPr lang="zh-CN" altLang="en-US" sz="18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6" name="Text Box 6"/>
          <p:cNvSpPr txBox="1"/>
          <p:nvPr/>
        </p:nvSpPr>
        <p:spPr>
          <a:xfrm>
            <a:off x="576263" y="4768850"/>
            <a:ext cx="5400675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AutoNum type="circleNumDbPlain" startAt="2"/>
            </a:pP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替代后电路必须有唯一解。</a:t>
            </a:r>
            <a:endParaRPr lang="zh-CN" altLang="en-US" sz="18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7" name="Text Box 7"/>
          <p:cNvSpPr txBox="1"/>
          <p:nvPr/>
        </p:nvSpPr>
        <p:spPr>
          <a:xfrm>
            <a:off x="3857625" y="4770438"/>
            <a:ext cx="345757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仿宋_GB2312" pitchFamily="49" charset="-122"/>
              </a:rPr>
              <a:t>无电压源回路；</a:t>
            </a:r>
            <a:endParaRPr lang="zh-CN" altLang="en-US" sz="18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3857625" y="5068888"/>
            <a:ext cx="3143250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无电流源结点</a:t>
            </a:r>
            <a:r>
              <a:rPr lang="en-US" altLang="zh-CN" sz="1800" dirty="0">
                <a:latin typeface="楷体_GB2312" pitchFamily="49" charset="-122"/>
                <a:ea typeface="仿宋_GB2312" pitchFamily="49" charset="-122"/>
              </a:rPr>
              <a:t>(</a:t>
            </a: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含广义结点</a:t>
            </a:r>
            <a:r>
              <a:rPr lang="en-US" altLang="zh-CN" sz="1800" dirty="0">
                <a:latin typeface="楷体_GB2312" pitchFamily="49" charset="-122"/>
                <a:ea typeface="仿宋_GB2312" pitchFamily="49" charset="-122"/>
              </a:rPr>
              <a:t>)</a:t>
            </a:r>
            <a:r>
              <a:rPr lang="zh-CN" altLang="en-US" sz="1800" dirty="0">
                <a:latin typeface="楷体_GB2312" pitchFamily="49" charset="-122"/>
                <a:ea typeface="仿宋_GB2312" pitchFamily="49" charset="-122"/>
              </a:rPr>
              <a:t>。</a:t>
            </a:r>
            <a:endParaRPr lang="zh-CN" altLang="en-US" sz="18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3714750" y="4841875"/>
            <a:ext cx="214313" cy="571500"/>
          </a:xfrm>
          <a:prstGeom prst="leftBrace">
            <a:avLst>
              <a:gd name="adj1" fmla="val 38901"/>
              <a:gd name="adj2" fmla="val 50000"/>
            </a:avLst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18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395288" y="476250"/>
            <a:ext cx="367188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1. 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戴维宁定理</a:t>
            </a:r>
            <a:endParaRPr lang="zh-CN" altLang="en-US" sz="3200" i="1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468313" y="981075"/>
            <a:ext cx="8424862" cy="2655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571500" algn="just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任何一个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线性含源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一端口网络，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仿宋_GB2312" pitchFamily="49" charset="-122"/>
              </a:rPr>
              <a:t>对外电路来说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，总可以用一个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电压源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和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电阻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的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串联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组合来等效置换；</a:t>
            </a:r>
            <a:endParaRPr lang="en-US" altLang="zh-CN" dirty="0">
              <a:latin typeface="楷体_GB2312" pitchFamily="49" charset="-122"/>
              <a:ea typeface="仿宋_GB2312" pitchFamily="49" charset="-122"/>
            </a:endParaRPr>
          </a:p>
          <a:p>
            <a:pPr indent="571500" algn="just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此电压源的电压等于外电路断开时端口处的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开路电压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oc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，而电阻等于一端口的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输入电阻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（或等效电阻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eq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）。</a:t>
            </a:r>
            <a:endParaRPr lang="zh-CN" altLang="en-US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41988" name="AutoShape 4"/>
          <p:cNvSpPr/>
          <p:nvPr/>
        </p:nvSpPr>
        <p:spPr>
          <a:xfrm>
            <a:off x="3708400" y="5211763"/>
            <a:ext cx="935038" cy="215900"/>
          </a:xfrm>
          <a:prstGeom prst="rightArrow">
            <a:avLst>
              <a:gd name="adj1" fmla="val 50000"/>
              <a:gd name="adj2" fmla="val 108252"/>
            </a:avLst>
          </a:prstGeom>
          <a:solidFill>
            <a:srgbClr val="00CCFF"/>
          </a:solidFill>
          <a:ln w="9525" cap="flat" cmpd="sng">
            <a:solidFill>
              <a:srgbClr val="00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8132" name="Group 46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8133" name="Picture 47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4" name="Text Box 48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8135" name="Group 49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8136" name="Picture 50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37" name="Text Box 51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58"/>
          <p:cNvGrpSpPr/>
          <p:nvPr/>
        </p:nvGrpSpPr>
        <p:grpSpPr>
          <a:xfrm>
            <a:off x="900113" y="4187825"/>
            <a:ext cx="2447925" cy="2114550"/>
            <a:chOff x="567" y="2377"/>
            <a:chExt cx="1542" cy="1332"/>
          </a:xfrm>
        </p:grpSpPr>
        <p:sp>
          <p:nvSpPr>
            <p:cNvPr id="48139" name="Freeform 10"/>
            <p:cNvSpPr/>
            <p:nvPr/>
          </p:nvSpPr>
          <p:spPr>
            <a:xfrm>
              <a:off x="1247" y="2783"/>
              <a:ext cx="54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05" y="0"/>
                </a:cxn>
              </a:cxnLst>
              <a:pathLst>
                <a:path w="528" h="1">
                  <a:moveTo>
                    <a:pt x="0" y="1"/>
                  </a:moveTo>
                  <a:lnTo>
                    <a:pt x="528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0" name="Freeform 11"/>
            <p:cNvSpPr/>
            <p:nvPr/>
          </p:nvSpPr>
          <p:spPr>
            <a:xfrm>
              <a:off x="1251" y="3558"/>
              <a:ext cx="530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4" y="0"/>
                </a:cxn>
              </a:cxnLst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41" name="Line 12"/>
            <p:cNvSpPr/>
            <p:nvPr/>
          </p:nvSpPr>
          <p:spPr>
            <a:xfrm>
              <a:off x="1393" y="2704"/>
              <a:ext cx="345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42" name="Oval 13"/>
            <p:cNvSpPr/>
            <p:nvPr/>
          </p:nvSpPr>
          <p:spPr>
            <a:xfrm>
              <a:off x="1788" y="2744"/>
              <a:ext cx="69" cy="76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3" name="Oval 14"/>
            <p:cNvSpPr/>
            <p:nvPr/>
          </p:nvSpPr>
          <p:spPr>
            <a:xfrm>
              <a:off x="1788" y="3522"/>
              <a:ext cx="69" cy="76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44" name="Text Box 15"/>
            <p:cNvSpPr txBox="1"/>
            <p:nvPr/>
          </p:nvSpPr>
          <p:spPr>
            <a:xfrm>
              <a:off x="1882" y="2581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Text Box 16"/>
            <p:cNvSpPr txBox="1"/>
            <p:nvPr/>
          </p:nvSpPr>
          <p:spPr>
            <a:xfrm>
              <a:off x="1881" y="338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6" name="Text Box 17"/>
            <p:cNvSpPr txBox="1"/>
            <p:nvPr/>
          </p:nvSpPr>
          <p:spPr>
            <a:xfrm>
              <a:off x="1502" y="2377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7" name="Text Box 21"/>
            <p:cNvSpPr txBox="1"/>
            <p:nvPr/>
          </p:nvSpPr>
          <p:spPr>
            <a:xfrm>
              <a:off x="1607" y="306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48" name="Text Box 55"/>
            <p:cNvSpPr txBox="1"/>
            <p:nvPr/>
          </p:nvSpPr>
          <p:spPr>
            <a:xfrm>
              <a:off x="1655" y="2795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9" name="Text Box 57"/>
            <p:cNvSpPr txBox="1"/>
            <p:nvPr/>
          </p:nvSpPr>
          <p:spPr>
            <a:xfrm>
              <a:off x="1610" y="324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567" y="2659"/>
              <a:ext cx="680" cy="103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  <a:endPara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4787900" y="3843338"/>
            <a:ext cx="2944813" cy="2681287"/>
            <a:chOff x="2517" y="436"/>
            <a:chExt cx="1855" cy="1689"/>
          </a:xfrm>
        </p:grpSpPr>
        <p:sp>
          <p:nvSpPr>
            <p:cNvPr id="48152" name="Oval 61"/>
            <p:cNvSpPr/>
            <p:nvPr/>
          </p:nvSpPr>
          <p:spPr>
            <a:xfrm>
              <a:off x="2925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53" name="Line 62"/>
            <p:cNvSpPr/>
            <p:nvPr/>
          </p:nvSpPr>
          <p:spPr>
            <a:xfrm>
              <a:off x="3288" y="799"/>
              <a:ext cx="449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8154" name="Text Box 63"/>
            <p:cNvSpPr txBox="1"/>
            <p:nvPr/>
          </p:nvSpPr>
          <p:spPr>
            <a:xfrm>
              <a:off x="3334" y="436"/>
              <a:ext cx="25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5" name="Line 64"/>
            <p:cNvSpPr/>
            <p:nvPr/>
          </p:nvSpPr>
          <p:spPr>
            <a:xfrm>
              <a:off x="3107" y="1979"/>
              <a:ext cx="7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6" name="Line 65"/>
            <p:cNvSpPr/>
            <p:nvPr/>
          </p:nvSpPr>
          <p:spPr>
            <a:xfrm>
              <a:off x="3107" y="754"/>
              <a:ext cx="0" cy="1225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7" name="Line 66"/>
            <p:cNvSpPr/>
            <p:nvPr/>
          </p:nvSpPr>
          <p:spPr>
            <a:xfrm>
              <a:off x="3107" y="754"/>
              <a:ext cx="7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58" name="Text Box 67"/>
            <p:cNvSpPr txBox="1"/>
            <p:nvPr/>
          </p:nvSpPr>
          <p:spPr>
            <a:xfrm>
              <a:off x="3923" y="527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9" name="Text Box 68"/>
            <p:cNvSpPr txBox="1"/>
            <p:nvPr/>
          </p:nvSpPr>
          <p:spPr>
            <a:xfrm>
              <a:off x="3923" y="1797"/>
              <a:ext cx="32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0" name="Text Box 69"/>
            <p:cNvSpPr txBox="1"/>
            <p:nvPr/>
          </p:nvSpPr>
          <p:spPr>
            <a:xfrm>
              <a:off x="2653" y="845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1" name="Text Box 70"/>
            <p:cNvSpPr txBox="1"/>
            <p:nvPr/>
          </p:nvSpPr>
          <p:spPr>
            <a:xfrm>
              <a:off x="2517" y="1480"/>
              <a:ext cx="57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2" name="Text Box 71"/>
            <p:cNvSpPr txBox="1"/>
            <p:nvPr/>
          </p:nvSpPr>
          <p:spPr>
            <a:xfrm>
              <a:off x="2835" y="1162"/>
              <a:ext cx="3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3" name="Text Box 72"/>
            <p:cNvSpPr txBox="1"/>
            <p:nvPr/>
          </p:nvSpPr>
          <p:spPr>
            <a:xfrm>
              <a:off x="2835" y="1752"/>
              <a:ext cx="22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4" name="Text Box 73"/>
            <p:cNvSpPr txBox="1"/>
            <p:nvPr/>
          </p:nvSpPr>
          <p:spPr>
            <a:xfrm>
              <a:off x="3787" y="116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8165" name="Text Box 74"/>
            <p:cNvSpPr txBox="1"/>
            <p:nvPr/>
          </p:nvSpPr>
          <p:spPr>
            <a:xfrm>
              <a:off x="3787" y="799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6" name="Text Box 75"/>
            <p:cNvSpPr txBox="1"/>
            <p:nvPr/>
          </p:nvSpPr>
          <p:spPr>
            <a:xfrm>
              <a:off x="3742" y="161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8167" name="Rectangle 76"/>
            <p:cNvSpPr/>
            <p:nvPr/>
          </p:nvSpPr>
          <p:spPr>
            <a:xfrm>
              <a:off x="3025" y="84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68" name="Oval 77"/>
            <p:cNvSpPr/>
            <p:nvPr/>
          </p:nvSpPr>
          <p:spPr>
            <a:xfrm>
              <a:off x="3832" y="1933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48169" name="Oval 78"/>
            <p:cNvSpPr/>
            <p:nvPr/>
          </p:nvSpPr>
          <p:spPr>
            <a:xfrm>
              <a:off x="3832" y="709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48170" name="Group 82"/>
          <p:cNvGrpSpPr/>
          <p:nvPr/>
        </p:nvGrpSpPr>
        <p:grpSpPr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48171" name="Picture 83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8172" name="Text Box 84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1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539750" y="476250"/>
            <a:ext cx="31670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定理的应用</a:t>
            </a:r>
            <a:endParaRPr lang="zh-CN" altLang="en-US" sz="3200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9939" name="Text Box 3"/>
          <p:cNvSpPr txBox="1"/>
          <p:nvPr/>
        </p:nvSpPr>
        <p:spPr>
          <a:xfrm>
            <a:off x="612775" y="1052513"/>
            <a:ext cx="4679950" cy="604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76250" indent="-476250"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）开路电压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oc</a:t>
            </a:r>
            <a:r>
              <a:rPr lang="en-US" altLang="zh-CN" baseline="-250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的计算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9968" name="Text Box 32"/>
          <p:cNvSpPr txBox="1"/>
          <p:nvPr/>
        </p:nvSpPr>
        <p:spPr>
          <a:xfrm>
            <a:off x="250825" y="1557338"/>
            <a:ext cx="8229600" cy="214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76250" indent="-4762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戴维宁等效电路中电压源电压等于将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外电路断开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时的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开路电压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oc</a:t>
            </a:r>
            <a:r>
              <a:rPr lang="en-US" altLang="zh-CN" dirty="0">
                <a:latin typeface="楷体_GB2312" pitchFamily="49" charset="-122"/>
                <a:ea typeface="仿宋_GB2312" pitchFamily="49" charset="-122"/>
              </a:rPr>
              <a:t>;</a:t>
            </a:r>
            <a:endParaRPr lang="en-US" altLang="zh-CN" dirty="0">
              <a:latin typeface="楷体_GB2312" pitchFamily="49" charset="-122"/>
              <a:ea typeface="仿宋_GB2312" pitchFamily="49" charset="-122"/>
            </a:endParaRPr>
          </a:p>
          <a:p>
            <a:pPr marL="476250" indent="-4762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电压源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方向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与所求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开路电压方向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有关</a:t>
            </a:r>
            <a:r>
              <a:rPr lang="en-US" altLang="zh-CN" dirty="0">
                <a:latin typeface="楷体_GB2312" pitchFamily="49" charset="-122"/>
                <a:ea typeface="仿宋_GB2312" pitchFamily="49" charset="-122"/>
              </a:rPr>
              <a:t>;</a:t>
            </a:r>
            <a:endParaRPr lang="en-US" altLang="zh-CN" dirty="0">
              <a:latin typeface="楷体_GB2312" pitchFamily="49" charset="-122"/>
              <a:ea typeface="仿宋_GB2312" pitchFamily="49" charset="-122"/>
            </a:endParaRPr>
          </a:p>
          <a:p>
            <a:pPr marL="476250" indent="-47625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  <a:ea typeface="仿宋_GB2312" pitchFamily="49" charset="-122"/>
              </a:rPr>
              <a:t>oc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的方法视电路形式选择学过的任意方法。</a:t>
            </a:r>
            <a:endParaRPr lang="zh-CN" altLang="en-US" dirty="0">
              <a:latin typeface="楷体_GB2312" pitchFamily="49" charset="-122"/>
              <a:ea typeface="仿宋_GB2312" pitchFamily="49" charset="-122"/>
            </a:endParaRPr>
          </a:p>
        </p:txBody>
      </p:sp>
      <p:grpSp>
        <p:nvGrpSpPr>
          <p:cNvPr id="49156" name="Group 36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9157" name="Picture 37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158" name="Text Box 38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9159" name="Group 39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49160" name="Picture 40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161" name="Text Box 41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9162" name="Group 48"/>
          <p:cNvGrpSpPr/>
          <p:nvPr/>
        </p:nvGrpSpPr>
        <p:grpSpPr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49163" name="Picture 49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164" name="Text Box 50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2"/>
          <p:cNvSpPr txBox="1"/>
          <p:nvPr/>
        </p:nvSpPr>
        <p:spPr>
          <a:xfrm>
            <a:off x="539750" y="476250"/>
            <a:ext cx="3167063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定理的应用</a:t>
            </a:r>
            <a:endParaRPr lang="zh-CN" altLang="en-US" sz="3200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9941" name="Text Box 5"/>
          <p:cNvSpPr txBox="1"/>
          <p:nvPr/>
        </p:nvSpPr>
        <p:spPr>
          <a:xfrm>
            <a:off x="619125" y="1268413"/>
            <a:ext cx="46799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）等效电阻的计算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grpSp>
        <p:nvGrpSpPr>
          <p:cNvPr id="50179" name="Group 36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sp>
          <p:nvSpPr>
            <p:cNvPr id="50180" name="Picture 37" descr="78900"/>
            <p:cNvSpPr>
              <a:spLocks noChangeAspect="1"/>
            </p:cNvSpPr>
            <p:nvPr/>
          </p:nvSpPr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181" name="Text Box 38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0182" name="Group 39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0183" name="Picture 40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184" name="Text Box 41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0185" name="Group 48"/>
          <p:cNvGrpSpPr/>
          <p:nvPr/>
        </p:nvGrpSpPr>
        <p:grpSpPr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50186" name="Picture 49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0187" name="Text Box 50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85813" y="2000250"/>
            <a:ext cx="3430587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just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常用下列方法计算：</a:t>
            </a:r>
            <a:endParaRPr lang="zh-CN" altLang="en-US" dirty="0">
              <a:latin typeface="楷体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1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21"/>
          <p:cNvSpPr txBox="1">
            <a:spLocks noChangeArrowheads="1"/>
          </p:cNvSpPr>
          <p:nvPr/>
        </p:nvSpPr>
        <p:spPr bwMode="auto">
          <a:xfrm>
            <a:off x="1285875" y="6267450"/>
            <a:ext cx="4503738" cy="4619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一端口网络内部独立电源置零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2" name="Group 117"/>
          <p:cNvGrpSpPr/>
          <p:nvPr/>
        </p:nvGrpSpPr>
        <p:grpSpPr>
          <a:xfrm>
            <a:off x="1258888" y="5518150"/>
            <a:ext cx="4608512" cy="590550"/>
            <a:chOff x="2064" y="3158"/>
            <a:chExt cx="2540" cy="372"/>
          </a:xfrm>
        </p:grpSpPr>
        <p:grpSp>
          <p:nvGrpSpPr>
            <p:cNvPr id="51203" name="Group 15"/>
            <p:cNvGrpSpPr/>
            <p:nvPr/>
          </p:nvGrpSpPr>
          <p:grpSpPr>
            <a:xfrm>
              <a:off x="2064" y="3158"/>
              <a:ext cx="272" cy="327"/>
              <a:chOff x="480" y="3408"/>
              <a:chExt cx="288" cy="315"/>
            </a:xfrm>
          </p:grpSpPr>
          <p:sp>
            <p:nvSpPr>
              <p:cNvPr id="51204" name="Oval 16"/>
              <p:cNvSpPr/>
              <p:nvPr/>
            </p:nvSpPr>
            <p:spPr>
              <a:xfrm>
                <a:off x="480" y="3456"/>
                <a:ext cx="240" cy="240"/>
              </a:xfrm>
              <a:prstGeom prst="ellipse">
                <a:avLst/>
              </a:prstGeom>
              <a:noFill/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05" name="Text Box 17"/>
              <p:cNvSpPr txBox="1"/>
              <p:nvPr/>
            </p:nvSpPr>
            <p:spPr>
              <a:xfrm>
                <a:off x="480" y="3408"/>
                <a:ext cx="288" cy="3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楷体_GB2312" pitchFamily="49" charset="-122"/>
                    <a:ea typeface="仿宋_GB2312" pitchFamily="49" charset="-122"/>
                  </a:rPr>
                  <a:t>2</a:t>
                </a:r>
                <a:endParaRPr lang="en-US" altLang="zh-CN" dirty="0">
                  <a:latin typeface="楷体_GB2312" pitchFamily="49" charset="-122"/>
                  <a:ea typeface="仿宋_GB2312" pitchFamily="49" charset="-122"/>
                </a:endParaRPr>
              </a:p>
            </p:txBody>
          </p:sp>
        </p:grpSp>
        <p:grpSp>
          <p:nvGrpSpPr>
            <p:cNvPr id="51206" name="Group 18"/>
            <p:cNvGrpSpPr/>
            <p:nvPr/>
          </p:nvGrpSpPr>
          <p:grpSpPr>
            <a:xfrm>
              <a:off x="2381" y="3158"/>
              <a:ext cx="288" cy="327"/>
              <a:chOff x="480" y="3408"/>
              <a:chExt cx="288" cy="327"/>
            </a:xfrm>
          </p:grpSpPr>
          <p:sp>
            <p:nvSpPr>
              <p:cNvPr id="51207" name="Oval 19"/>
              <p:cNvSpPr/>
              <p:nvPr/>
            </p:nvSpPr>
            <p:spPr>
              <a:xfrm>
                <a:off x="480" y="3456"/>
                <a:ext cx="240" cy="240"/>
              </a:xfrm>
              <a:prstGeom prst="ellipse">
                <a:avLst/>
              </a:prstGeom>
              <a:noFill/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08" name="Text Box 20"/>
              <p:cNvSpPr txBox="1"/>
              <p:nvPr/>
            </p:nvSpPr>
            <p:spPr>
              <a:xfrm>
                <a:off x="480" y="3408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楷体_GB2312" pitchFamily="49" charset="-122"/>
                    <a:ea typeface="仿宋_GB2312" pitchFamily="49" charset="-122"/>
                  </a:rPr>
                  <a:t>3</a:t>
                </a:r>
                <a:endParaRPr lang="en-US" altLang="zh-CN" dirty="0">
                  <a:latin typeface="楷体_GB2312" pitchFamily="49" charset="-122"/>
                  <a:ea typeface="仿宋_GB2312" pitchFamily="49" charset="-122"/>
                </a:endParaRPr>
              </a:p>
            </p:txBody>
          </p:sp>
        </p:grpSp>
        <p:sp>
          <p:nvSpPr>
            <p:cNvPr id="3" name="Text Box 21"/>
            <p:cNvSpPr txBox="1">
              <a:spLocks noChangeArrowheads="1"/>
            </p:cNvSpPr>
            <p:nvPr/>
          </p:nvSpPr>
          <p:spPr bwMode="auto">
            <a:xfrm>
              <a:off x="2744" y="3203"/>
              <a:ext cx="1860" cy="32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/>
                  <a:cs typeface="楷体_GB231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方法更有一般性。</a:t>
              </a:r>
              <a:endPara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38914" name="Text Box 2"/>
          <p:cNvSpPr txBox="1"/>
          <p:nvPr/>
        </p:nvSpPr>
        <p:spPr>
          <a:xfrm>
            <a:off x="755650" y="117475"/>
            <a:ext cx="7885113" cy="1031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110000"/>
              </a:lnSpc>
              <a:buAutoNum type="circleNumDbPlain"/>
            </a:pP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当网络内部</a:t>
            </a:r>
            <a:r>
              <a:rPr lang="zh-CN" altLang="en-US" dirty="0">
                <a:solidFill>
                  <a:srgbClr val="00CCFF"/>
                </a:solidFill>
                <a:latin typeface="楷体_GB2312" pitchFamily="49" charset="-122"/>
                <a:ea typeface="仿宋_GB2312" pitchFamily="49" charset="-122"/>
              </a:rPr>
              <a:t>不含有受控源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时可采用电阻串并联和</a:t>
            </a: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△－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</a:rPr>
              <a:t>Y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</a:rPr>
              <a:t>互换的方法计算等效电阻；</a:t>
            </a:r>
            <a:endParaRPr lang="zh-CN" altLang="en-US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38922" name="Text Box 10"/>
          <p:cNvSpPr txBox="1"/>
          <p:nvPr/>
        </p:nvSpPr>
        <p:spPr>
          <a:xfrm>
            <a:off x="827088" y="3573463"/>
            <a:ext cx="47117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buAutoNum type="circleNumDbPlain" startAt="3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开路电压，短路电流法。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8921" name="Text Box 9"/>
          <p:cNvSpPr txBox="1"/>
          <p:nvPr/>
        </p:nvSpPr>
        <p:spPr>
          <a:xfrm>
            <a:off x="755650" y="1125538"/>
            <a:ext cx="8388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spcBef>
                <a:spcPct val="50000"/>
              </a:spcBef>
              <a:buAutoNum type="circleNumDbPlain" startAt="2"/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</a:rPr>
              <a:t>外加电源法（加电压求电流或加电流求电压）；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9000" name="Object 88"/>
          <p:cNvGraphicFramePr>
            <a:graphicFrameLocks noChangeAspect="1"/>
          </p:cNvGraphicFramePr>
          <p:nvPr/>
        </p:nvGraphicFramePr>
        <p:xfrm>
          <a:off x="6948488" y="1989138"/>
          <a:ext cx="15367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749300" imgH="558800" progId="Equation.3">
                  <p:embed/>
                </p:oleObj>
              </mc:Choice>
              <mc:Fallback>
                <p:oleObj name="" r:id="rId1" imgW="749300" imgH="558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48488" y="1989138"/>
                        <a:ext cx="1536700" cy="1174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folHlink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28" name="Object 116"/>
          <p:cNvGraphicFramePr>
            <a:graphicFrameLocks noChangeAspect="1"/>
          </p:cNvGraphicFramePr>
          <p:nvPr/>
        </p:nvGraphicFramePr>
        <p:xfrm>
          <a:off x="1619250" y="4149725"/>
          <a:ext cx="194468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863600" imgH="609600" progId="Equation.3">
                  <p:embed/>
                </p:oleObj>
              </mc:Choice>
              <mc:Fallback>
                <p:oleObj name="" r:id="rId3" imgW="863600" imgH="609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250" y="4149725"/>
                        <a:ext cx="1944688" cy="1270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folHlink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5" name="Group 124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216" name="Picture 125" descr="789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17" name="Text Box 126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1218" name="Group 127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1219" name="Picture 128" descr="789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20" name="Text Box 129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8" name="Group 133"/>
          <p:cNvGrpSpPr/>
          <p:nvPr/>
        </p:nvGrpSpPr>
        <p:grpSpPr>
          <a:xfrm>
            <a:off x="1187450" y="1412875"/>
            <a:ext cx="2519363" cy="2246313"/>
            <a:chOff x="2835" y="1979"/>
            <a:chExt cx="1587" cy="1415"/>
          </a:xfrm>
        </p:grpSpPr>
        <p:sp>
          <p:nvSpPr>
            <p:cNvPr id="51222" name="Oval 134"/>
            <p:cNvSpPr/>
            <p:nvPr/>
          </p:nvSpPr>
          <p:spPr>
            <a:xfrm>
              <a:off x="4059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3" name="Text Box 135"/>
            <p:cNvSpPr txBox="1"/>
            <p:nvPr/>
          </p:nvSpPr>
          <p:spPr>
            <a:xfrm>
              <a:off x="3696" y="2523"/>
              <a:ext cx="41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24" name="Text Box 136"/>
            <p:cNvSpPr txBox="1"/>
            <p:nvPr/>
          </p:nvSpPr>
          <p:spPr>
            <a:xfrm>
              <a:off x="3561" y="2024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5" name="Text Box 137"/>
            <p:cNvSpPr txBox="1"/>
            <p:nvPr/>
          </p:nvSpPr>
          <p:spPr>
            <a:xfrm>
              <a:off x="3561" y="3067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26" name="Line 138"/>
            <p:cNvSpPr/>
            <p:nvPr/>
          </p:nvSpPr>
          <p:spPr>
            <a:xfrm>
              <a:off x="3243" y="2387"/>
              <a:ext cx="99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7" name="Line 139"/>
            <p:cNvSpPr/>
            <p:nvPr/>
          </p:nvSpPr>
          <p:spPr>
            <a:xfrm>
              <a:off x="3243" y="3067"/>
              <a:ext cx="99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28" name="Line 140"/>
            <p:cNvSpPr/>
            <p:nvPr/>
          </p:nvSpPr>
          <p:spPr>
            <a:xfrm>
              <a:off x="3969" y="2341"/>
              <a:ext cx="240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51229" name="Text Box 141"/>
            <p:cNvSpPr txBox="1"/>
            <p:nvPr/>
          </p:nvSpPr>
          <p:spPr>
            <a:xfrm>
              <a:off x="3969" y="1979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0" name="Text Box 142"/>
            <p:cNvSpPr txBox="1"/>
            <p:nvPr/>
          </p:nvSpPr>
          <p:spPr>
            <a:xfrm>
              <a:off x="3833" y="2387"/>
              <a:ext cx="2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1" name="Text Box 143"/>
            <p:cNvSpPr txBox="1"/>
            <p:nvPr/>
          </p:nvSpPr>
          <p:spPr>
            <a:xfrm>
              <a:off x="3833" y="275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32" name="Rectangle 144"/>
            <p:cNvSpPr/>
            <p:nvPr/>
          </p:nvSpPr>
          <p:spPr>
            <a:xfrm>
              <a:off x="2835" y="2296"/>
              <a:ext cx="499" cy="90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  <a:tileRect/>
            </a:gradFill>
            <a:ln w="28575">
              <a:noFill/>
            </a:ln>
          </p:spPr>
          <p:txBody>
            <a:bodyPr wrap="none" anchor="ctr" anchorCtr="0"/>
            <a:p>
              <a:pPr algn="ctr"/>
              <a:endParaRPr lang="zh-CN" altLang="zh-CN" sz="44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33" name="Oval 145"/>
            <p:cNvSpPr/>
            <p:nvPr/>
          </p:nvSpPr>
          <p:spPr>
            <a:xfrm>
              <a:off x="3606" y="2342"/>
              <a:ext cx="91" cy="91"/>
            </a:xfrm>
            <a:prstGeom prst="ellipse">
              <a:avLst/>
            </a:prstGeom>
            <a:solidFill>
              <a:srgbClr val="000099"/>
            </a:solidFill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34" name="Oval 146"/>
            <p:cNvSpPr/>
            <p:nvPr/>
          </p:nvSpPr>
          <p:spPr>
            <a:xfrm>
              <a:off x="3606" y="3022"/>
              <a:ext cx="91" cy="91"/>
            </a:xfrm>
            <a:prstGeom prst="ellipse">
              <a:avLst/>
            </a:prstGeom>
            <a:solidFill>
              <a:srgbClr val="000099"/>
            </a:solidFill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35" name="Line 147"/>
            <p:cNvSpPr/>
            <p:nvPr/>
          </p:nvSpPr>
          <p:spPr>
            <a:xfrm>
              <a:off x="4241" y="2387"/>
              <a:ext cx="0" cy="68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36" name="Text Box 148"/>
            <p:cNvSpPr txBox="1"/>
            <p:nvPr/>
          </p:nvSpPr>
          <p:spPr>
            <a:xfrm>
              <a:off x="2835" y="2296"/>
              <a:ext cx="3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37" name="Group 149"/>
            <p:cNvGrpSpPr/>
            <p:nvPr/>
          </p:nvGrpSpPr>
          <p:grpSpPr>
            <a:xfrm>
              <a:off x="3016" y="2387"/>
              <a:ext cx="532" cy="680"/>
              <a:chOff x="3016" y="2387"/>
              <a:chExt cx="532" cy="680"/>
            </a:xfrm>
          </p:grpSpPr>
          <p:sp>
            <p:nvSpPr>
              <p:cNvPr id="51238" name="Line 150"/>
              <p:cNvSpPr/>
              <p:nvPr/>
            </p:nvSpPr>
            <p:spPr>
              <a:xfrm>
                <a:off x="3107" y="2387"/>
                <a:ext cx="0" cy="68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39" name="Text Box 151"/>
              <p:cNvSpPr txBox="1"/>
              <p:nvPr/>
            </p:nvSpPr>
            <p:spPr>
              <a:xfrm>
                <a:off x="3152" y="2568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eq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40" name="Line 152"/>
              <p:cNvSpPr/>
              <p:nvPr/>
            </p:nvSpPr>
            <p:spPr>
              <a:xfrm>
                <a:off x="3107" y="3067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41" name="Line 153"/>
              <p:cNvSpPr/>
              <p:nvPr/>
            </p:nvSpPr>
            <p:spPr>
              <a:xfrm>
                <a:off x="3107" y="2387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066" name="Rectangle 154"/>
              <p:cNvSpPr>
                <a:spLocks noChangeArrowheads="1"/>
              </p:cNvSpPr>
              <p:nvPr/>
            </p:nvSpPr>
            <p:spPr bwMode="auto">
              <a:xfrm>
                <a:off x="3016" y="2568"/>
                <a:ext cx="181" cy="363"/>
              </a:xfrm>
              <a:prstGeom prst="rect">
                <a:avLst/>
              </a:prstGeom>
              <a:gradFill rotWithShape="1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</p:grpSp>
      </p:grpSp>
      <p:grpSp>
        <p:nvGrpSpPr>
          <p:cNvPr id="10" name="Group 201"/>
          <p:cNvGrpSpPr/>
          <p:nvPr/>
        </p:nvGrpSpPr>
        <p:grpSpPr>
          <a:xfrm>
            <a:off x="5435600" y="3429000"/>
            <a:ext cx="2881313" cy="2176463"/>
            <a:chOff x="3424" y="2478"/>
            <a:chExt cx="1815" cy="1371"/>
          </a:xfrm>
        </p:grpSpPr>
        <p:sp>
          <p:nvSpPr>
            <p:cNvPr id="51244" name="Oval 180"/>
            <p:cNvSpPr/>
            <p:nvPr/>
          </p:nvSpPr>
          <p:spPr>
            <a:xfrm>
              <a:off x="3832" y="320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45" name="Line 181"/>
            <p:cNvSpPr/>
            <p:nvPr/>
          </p:nvSpPr>
          <p:spPr>
            <a:xfrm>
              <a:off x="4195" y="2568"/>
              <a:ext cx="449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1246" name="Text Box 182"/>
            <p:cNvSpPr txBox="1"/>
            <p:nvPr/>
          </p:nvSpPr>
          <p:spPr>
            <a:xfrm>
              <a:off x="4241" y="2568"/>
              <a:ext cx="25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47" name="Line 183"/>
            <p:cNvSpPr/>
            <p:nvPr/>
          </p:nvSpPr>
          <p:spPr>
            <a:xfrm>
              <a:off x="4014" y="3748"/>
              <a:ext cx="7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48" name="Line 184"/>
            <p:cNvSpPr/>
            <p:nvPr/>
          </p:nvSpPr>
          <p:spPr>
            <a:xfrm>
              <a:off x="4014" y="2523"/>
              <a:ext cx="0" cy="1225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49" name="Line 185"/>
            <p:cNvSpPr/>
            <p:nvPr/>
          </p:nvSpPr>
          <p:spPr>
            <a:xfrm>
              <a:off x="4014" y="2523"/>
              <a:ext cx="7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50" name="Text Box 186"/>
            <p:cNvSpPr txBox="1"/>
            <p:nvPr/>
          </p:nvSpPr>
          <p:spPr>
            <a:xfrm>
              <a:off x="4740" y="2478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1" name="Text Box 187"/>
            <p:cNvSpPr txBox="1"/>
            <p:nvPr/>
          </p:nvSpPr>
          <p:spPr>
            <a:xfrm>
              <a:off x="4740" y="3430"/>
              <a:ext cx="321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2" name="Text Box 188"/>
            <p:cNvSpPr txBox="1"/>
            <p:nvPr/>
          </p:nvSpPr>
          <p:spPr>
            <a:xfrm>
              <a:off x="3560" y="2614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3" name="Text Box 189"/>
            <p:cNvSpPr txBox="1"/>
            <p:nvPr/>
          </p:nvSpPr>
          <p:spPr>
            <a:xfrm>
              <a:off x="3424" y="3249"/>
              <a:ext cx="577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4" name="Text Box 190"/>
            <p:cNvSpPr txBox="1"/>
            <p:nvPr/>
          </p:nvSpPr>
          <p:spPr>
            <a:xfrm>
              <a:off x="3742" y="2931"/>
              <a:ext cx="3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5" name="Text Box 191"/>
            <p:cNvSpPr txBox="1"/>
            <p:nvPr/>
          </p:nvSpPr>
          <p:spPr>
            <a:xfrm>
              <a:off x="3742" y="3521"/>
              <a:ext cx="228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6" name="Text Box 192"/>
            <p:cNvSpPr txBox="1"/>
            <p:nvPr/>
          </p:nvSpPr>
          <p:spPr>
            <a:xfrm>
              <a:off x="4694" y="2931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1257" name="Text Box 193"/>
            <p:cNvSpPr txBox="1"/>
            <p:nvPr/>
          </p:nvSpPr>
          <p:spPr>
            <a:xfrm>
              <a:off x="4694" y="2704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58" name="Text Box 194"/>
            <p:cNvSpPr txBox="1"/>
            <p:nvPr/>
          </p:nvSpPr>
          <p:spPr>
            <a:xfrm>
              <a:off x="4649" y="329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259" name="Rectangle 195"/>
            <p:cNvSpPr/>
            <p:nvPr/>
          </p:nvSpPr>
          <p:spPr>
            <a:xfrm>
              <a:off x="3932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60" name="Oval 196"/>
            <p:cNvSpPr/>
            <p:nvPr/>
          </p:nvSpPr>
          <p:spPr>
            <a:xfrm>
              <a:off x="4739" y="3702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61" name="Oval 197"/>
            <p:cNvSpPr/>
            <p:nvPr/>
          </p:nvSpPr>
          <p:spPr>
            <a:xfrm>
              <a:off x="4739" y="2478"/>
              <a:ext cx="91" cy="91"/>
            </a:xfrm>
            <a:prstGeom prst="ellipse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62" name="Line 198"/>
            <p:cNvSpPr/>
            <p:nvPr/>
          </p:nvSpPr>
          <p:spPr>
            <a:xfrm>
              <a:off x="4830" y="2523"/>
              <a:ext cx="40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63" name="Line 199"/>
            <p:cNvSpPr/>
            <p:nvPr/>
          </p:nvSpPr>
          <p:spPr>
            <a:xfrm>
              <a:off x="5239" y="2523"/>
              <a:ext cx="0" cy="1225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264" name="Line 200"/>
            <p:cNvSpPr/>
            <p:nvPr/>
          </p:nvSpPr>
          <p:spPr>
            <a:xfrm>
              <a:off x="4830" y="3748"/>
              <a:ext cx="408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" name="Group 206"/>
          <p:cNvGrpSpPr/>
          <p:nvPr/>
        </p:nvGrpSpPr>
        <p:grpSpPr>
          <a:xfrm>
            <a:off x="4140200" y="1485900"/>
            <a:ext cx="2663825" cy="2174875"/>
            <a:chOff x="2608" y="1117"/>
            <a:chExt cx="1678" cy="1370"/>
          </a:xfrm>
        </p:grpSpPr>
        <p:sp>
          <p:nvSpPr>
            <p:cNvPr id="51266" name="Text Box 157"/>
            <p:cNvSpPr txBox="1"/>
            <p:nvPr/>
          </p:nvSpPr>
          <p:spPr>
            <a:xfrm>
              <a:off x="3334" y="1117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7" name="Text Box 158"/>
            <p:cNvSpPr txBox="1"/>
            <p:nvPr/>
          </p:nvSpPr>
          <p:spPr>
            <a:xfrm>
              <a:off x="3334" y="2160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268" name="Group 205"/>
            <p:cNvGrpSpPr/>
            <p:nvPr/>
          </p:nvGrpSpPr>
          <p:grpSpPr>
            <a:xfrm>
              <a:off x="2608" y="1389"/>
              <a:ext cx="1678" cy="907"/>
              <a:chOff x="2608" y="1389"/>
              <a:chExt cx="1678" cy="907"/>
            </a:xfrm>
          </p:grpSpPr>
          <p:sp>
            <p:nvSpPr>
              <p:cNvPr id="51269" name="Text Box 156"/>
              <p:cNvSpPr txBox="1"/>
              <p:nvPr/>
            </p:nvSpPr>
            <p:spPr>
              <a:xfrm>
                <a:off x="3469" y="1662"/>
                <a:ext cx="3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0" name="Line 159"/>
              <p:cNvSpPr/>
              <p:nvPr/>
            </p:nvSpPr>
            <p:spPr>
              <a:xfrm>
                <a:off x="3016" y="1480"/>
                <a:ext cx="998" cy="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71" name="Line 160"/>
              <p:cNvSpPr/>
              <p:nvPr/>
            </p:nvSpPr>
            <p:spPr>
              <a:xfrm>
                <a:off x="3016" y="2160"/>
                <a:ext cx="998" cy="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72" name="Text Box 162"/>
              <p:cNvSpPr txBox="1"/>
              <p:nvPr/>
            </p:nvSpPr>
            <p:spPr>
              <a:xfrm>
                <a:off x="4046" y="1425"/>
                <a:ext cx="2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3" name="Text Box 163"/>
              <p:cNvSpPr txBox="1"/>
              <p:nvPr/>
            </p:nvSpPr>
            <p:spPr>
              <a:xfrm>
                <a:off x="3515" y="1480"/>
                <a:ext cx="22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4" name="Text Box 164"/>
              <p:cNvSpPr txBox="1"/>
              <p:nvPr/>
            </p:nvSpPr>
            <p:spPr>
              <a:xfrm>
                <a:off x="3515" y="1843"/>
                <a:ext cx="2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75" name="Rectangle 165"/>
              <p:cNvSpPr/>
              <p:nvPr/>
            </p:nvSpPr>
            <p:spPr>
              <a:xfrm>
                <a:off x="2608" y="1389"/>
                <a:ext cx="499" cy="907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764700"/>
                  </a:gs>
                </a:gsLst>
                <a:path path="shape">
                  <a:fillToRect l="50000" t="50000" r="50000" b="50000"/>
                </a:path>
                <a:tileRect/>
              </a:gradFill>
              <a:ln w="28575">
                <a:noFill/>
              </a:ln>
            </p:spPr>
            <p:txBody>
              <a:bodyPr wrap="none" anchor="ctr" anchorCtr="0"/>
              <a:p>
                <a:pPr algn="ctr"/>
                <a:endParaRPr lang="zh-CN" altLang="zh-CN" sz="44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76" name="Oval 166"/>
              <p:cNvSpPr/>
              <p:nvPr/>
            </p:nvSpPr>
            <p:spPr>
              <a:xfrm>
                <a:off x="3379" y="1435"/>
                <a:ext cx="91" cy="91"/>
              </a:xfrm>
              <a:prstGeom prst="ellipse">
                <a:avLst/>
              </a:prstGeom>
              <a:solidFill>
                <a:srgbClr val="000099"/>
              </a:solidFill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77" name="Oval 167"/>
              <p:cNvSpPr/>
              <p:nvPr/>
            </p:nvSpPr>
            <p:spPr>
              <a:xfrm>
                <a:off x="3379" y="2115"/>
                <a:ext cx="91" cy="91"/>
              </a:xfrm>
              <a:prstGeom prst="ellipse">
                <a:avLst/>
              </a:prstGeom>
              <a:solidFill>
                <a:srgbClr val="000099"/>
              </a:solidFill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51278" name="Line 168"/>
              <p:cNvSpPr/>
              <p:nvPr/>
            </p:nvSpPr>
            <p:spPr>
              <a:xfrm>
                <a:off x="4014" y="1480"/>
                <a:ext cx="0" cy="680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279" name="Text Box 172"/>
              <p:cNvSpPr txBox="1"/>
              <p:nvPr/>
            </p:nvSpPr>
            <p:spPr>
              <a:xfrm>
                <a:off x="2608" y="1389"/>
                <a:ext cx="3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51280" name="Group 173"/>
              <p:cNvGrpSpPr/>
              <p:nvPr/>
            </p:nvGrpSpPr>
            <p:grpSpPr>
              <a:xfrm>
                <a:off x="2789" y="1480"/>
                <a:ext cx="532" cy="680"/>
                <a:chOff x="3016" y="2387"/>
                <a:chExt cx="532" cy="680"/>
              </a:xfrm>
            </p:grpSpPr>
            <p:sp>
              <p:nvSpPr>
                <p:cNvPr id="51281" name="Line 174"/>
                <p:cNvSpPr/>
                <p:nvPr/>
              </p:nvSpPr>
              <p:spPr>
                <a:xfrm>
                  <a:off x="3107" y="2387"/>
                  <a:ext cx="0" cy="680"/>
                </a:xfrm>
                <a:prstGeom prst="line">
                  <a:avLst/>
                </a:prstGeom>
                <a:ln w="28575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82" name="Text Box 175"/>
                <p:cNvSpPr txBox="1"/>
                <p:nvPr/>
              </p:nvSpPr>
              <p:spPr>
                <a:xfrm>
                  <a:off x="3152" y="2568"/>
                  <a:ext cx="3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i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baseline="-250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eq</a:t>
                  </a:r>
                  <a:endPara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3" name="Line 176"/>
                <p:cNvSpPr/>
                <p:nvPr/>
              </p:nvSpPr>
              <p:spPr>
                <a:xfrm>
                  <a:off x="3107" y="3067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284" name="Line 177"/>
                <p:cNvSpPr/>
                <p:nvPr/>
              </p:nvSpPr>
              <p:spPr>
                <a:xfrm>
                  <a:off x="3107" y="2387"/>
                  <a:ext cx="272" cy="0"/>
                </a:xfrm>
                <a:prstGeom prst="line">
                  <a:avLst/>
                </a:prstGeom>
                <a:ln w="28575" cap="flat" cmpd="sng">
                  <a:solidFill>
                    <a:srgbClr val="FFCC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090" name="Rectangle 178"/>
                <p:cNvSpPr>
                  <a:spLocks noChangeArrowheads="1"/>
                </p:cNvSpPr>
                <p:nvPr/>
              </p:nvSpPr>
              <p:spPr bwMode="auto">
                <a:xfrm>
                  <a:off x="3016" y="2568"/>
                  <a:ext cx="181" cy="36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bg2">
                        <a:gamma/>
                        <a:shade val="46275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仿宋_GB2312" pitchFamily="49" charset="-122"/>
                    <a:cs typeface="+mn-cs"/>
                  </a:endParaRPr>
                </a:p>
              </p:txBody>
            </p:sp>
          </p:grpSp>
          <p:sp>
            <p:nvSpPr>
              <p:cNvPr id="51286" name="Line 161"/>
              <p:cNvSpPr/>
              <p:nvPr/>
            </p:nvSpPr>
            <p:spPr>
              <a:xfrm flipH="1">
                <a:off x="4014" y="1525"/>
                <a:ext cx="0" cy="317"/>
              </a:xfrm>
              <a:prstGeom prst="line">
                <a:avLst/>
              </a:prstGeom>
              <a:ln w="28575" cap="flat" cmpd="sng">
                <a:solidFill>
                  <a:srgbClr val="66FFFF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grpSp>
            <p:nvGrpSpPr>
              <p:cNvPr id="51287" name="Group 169"/>
              <p:cNvGrpSpPr/>
              <p:nvPr/>
            </p:nvGrpSpPr>
            <p:grpSpPr>
              <a:xfrm>
                <a:off x="3832" y="1706"/>
                <a:ext cx="363" cy="363"/>
                <a:chOff x="4785" y="709"/>
                <a:chExt cx="363" cy="363"/>
              </a:xfrm>
            </p:grpSpPr>
            <p:sp>
              <p:nvSpPr>
                <p:cNvPr id="51288" name="Oval 170"/>
                <p:cNvSpPr/>
                <p:nvPr/>
              </p:nvSpPr>
              <p:spPr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/>
                  <a:endParaRPr lang="zh-CN" altLang="zh-CN" sz="2400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51289" name="Line 171"/>
                <p:cNvSpPr/>
                <p:nvPr/>
              </p:nvSpPr>
              <p:spPr>
                <a:xfrm>
                  <a:off x="4785" y="890"/>
                  <a:ext cx="363" cy="0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51290" name="Group 207"/>
          <p:cNvGrpSpPr/>
          <p:nvPr/>
        </p:nvGrpSpPr>
        <p:grpSpPr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51291" name="Picture 208" descr="789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92" name="Text Box 209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1293" name="Group 18"/>
          <p:cNvGrpSpPr/>
          <p:nvPr/>
        </p:nvGrpSpPr>
        <p:grpSpPr>
          <a:xfrm>
            <a:off x="6000750" y="6196013"/>
            <a:ext cx="522288" cy="457200"/>
            <a:chOff x="480" y="3408"/>
            <a:chExt cx="288" cy="288"/>
          </a:xfrm>
        </p:grpSpPr>
        <p:sp>
          <p:nvSpPr>
            <p:cNvPr id="51294" name="Oval 19"/>
            <p:cNvSpPr/>
            <p:nvPr/>
          </p:nvSpPr>
          <p:spPr>
            <a:xfrm>
              <a:off x="480" y="3456"/>
              <a:ext cx="240" cy="240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95" name="Text Box 20"/>
            <p:cNvSpPr txBox="1"/>
            <p:nvPr/>
          </p:nvSpPr>
          <p:spPr>
            <a:xfrm>
              <a:off x="480" y="34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楷体_GB2312" pitchFamily="49" charset="-122"/>
                  <a:ea typeface="仿宋_GB2312" pitchFamily="49" charset="-122"/>
                </a:rPr>
                <a:t>3</a:t>
              </a:r>
              <a:endParaRPr lang="en-US" altLang="zh-CN" sz="2400" dirty="0">
                <a:latin typeface="楷体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37976" name="Text Box 21"/>
          <p:cNvSpPr txBox="1">
            <a:spLocks noChangeArrowheads="1"/>
          </p:cNvSpPr>
          <p:nvPr/>
        </p:nvSpPr>
        <p:spPr bwMode="auto">
          <a:xfrm>
            <a:off x="6572250" y="6267450"/>
            <a:ext cx="2500313" cy="4619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独立电源不置零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51297" name="Group 18"/>
          <p:cNvGrpSpPr/>
          <p:nvPr/>
        </p:nvGrpSpPr>
        <p:grpSpPr>
          <a:xfrm>
            <a:off x="214313" y="6196013"/>
            <a:ext cx="522287" cy="457200"/>
            <a:chOff x="480" y="3408"/>
            <a:chExt cx="288" cy="288"/>
          </a:xfrm>
        </p:grpSpPr>
        <p:sp>
          <p:nvSpPr>
            <p:cNvPr id="51298" name="Oval 19"/>
            <p:cNvSpPr/>
            <p:nvPr/>
          </p:nvSpPr>
          <p:spPr>
            <a:xfrm>
              <a:off x="480" y="3456"/>
              <a:ext cx="240" cy="240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299" name="Text Box 20"/>
            <p:cNvSpPr txBox="1"/>
            <p:nvPr/>
          </p:nvSpPr>
          <p:spPr>
            <a:xfrm>
              <a:off x="480" y="34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楷体_GB2312" pitchFamily="49" charset="-122"/>
                  <a:ea typeface="仿宋_GB2312" pitchFamily="49" charset="-122"/>
                </a:rPr>
                <a:t>1</a:t>
              </a:r>
              <a:endParaRPr lang="en-US" altLang="zh-CN" sz="2400" dirty="0">
                <a:latin typeface="楷体_GB2312" pitchFamily="49" charset="-122"/>
                <a:ea typeface="仿宋_GB2312" pitchFamily="49" charset="-122"/>
              </a:endParaRPr>
            </a:p>
          </p:txBody>
        </p:sp>
      </p:grpSp>
      <p:grpSp>
        <p:nvGrpSpPr>
          <p:cNvPr id="51300" name="Group 18"/>
          <p:cNvGrpSpPr/>
          <p:nvPr/>
        </p:nvGrpSpPr>
        <p:grpSpPr>
          <a:xfrm>
            <a:off x="763588" y="6215063"/>
            <a:ext cx="522287" cy="457200"/>
            <a:chOff x="480" y="3408"/>
            <a:chExt cx="288" cy="288"/>
          </a:xfrm>
        </p:grpSpPr>
        <p:sp>
          <p:nvSpPr>
            <p:cNvPr id="51301" name="Oval 19"/>
            <p:cNvSpPr/>
            <p:nvPr/>
          </p:nvSpPr>
          <p:spPr>
            <a:xfrm>
              <a:off x="480" y="3456"/>
              <a:ext cx="240" cy="240"/>
            </a:xfrm>
            <a:prstGeom prst="ellipse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1302" name="Text Box 20"/>
            <p:cNvSpPr txBox="1"/>
            <p:nvPr/>
          </p:nvSpPr>
          <p:spPr>
            <a:xfrm>
              <a:off x="480" y="340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楷体_GB2312" pitchFamily="49" charset="-122"/>
                  <a:ea typeface="仿宋_GB2312" pitchFamily="49" charset="-122"/>
                </a:rPr>
                <a:t>2</a:t>
              </a:r>
              <a:endParaRPr lang="en-US" altLang="zh-CN" sz="2400" dirty="0">
                <a:latin typeface="楷体_GB2312" pitchFamily="49" charset="-122"/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3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22" grpId="0"/>
      <p:bldP spid="389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ext Box 2"/>
          <p:cNvSpPr txBox="1"/>
          <p:nvPr/>
        </p:nvSpPr>
        <p:spPr>
          <a:xfrm>
            <a:off x="611188" y="1752600"/>
            <a:ext cx="8137525" cy="82232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571500" indent="-571500"/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</a:rPr>
              <a:t>元件或支路的</a:t>
            </a:r>
            <a:r>
              <a:rPr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u</a:t>
            </a:r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</a:t>
            </a:r>
            <a:r>
              <a:rPr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i </a:t>
            </a:r>
            <a:r>
              <a:rPr lang="zh-CN" altLang="zh-CN" sz="24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</a:rPr>
              <a:t>采用相同的参考方向称之为关联参考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marL="571500" indent="-571500"/>
            <a:r>
              <a:rPr lang="zh-CN" altLang="zh-CN" sz="24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</a:rPr>
              <a:t>方向。反之，称为非关联参考方向。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06" name="Text Box 3"/>
          <p:cNvSpPr txBox="1"/>
          <p:nvPr/>
        </p:nvSpPr>
        <p:spPr>
          <a:xfrm>
            <a:off x="1116013" y="4603750"/>
            <a:ext cx="2327275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zh-CN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关联参考方向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07" name="Text Box 4"/>
          <p:cNvSpPr txBox="1"/>
          <p:nvPr/>
        </p:nvSpPr>
        <p:spPr>
          <a:xfrm>
            <a:off x="0" y="838200"/>
            <a:ext cx="3240088" cy="51911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u="sng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参考方向：</a:t>
            </a:r>
            <a:endParaRPr lang="zh-CN" altLang="en-US" u="sng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08" name="AutoShape 6"/>
          <p:cNvSpPr/>
          <p:nvPr/>
        </p:nvSpPr>
        <p:spPr>
          <a:xfrm>
            <a:off x="900113" y="2874963"/>
            <a:ext cx="1079500" cy="144462"/>
          </a:xfrm>
          <a:prstGeom prst="rightArrow">
            <a:avLst>
              <a:gd name="adj1" fmla="val 50000"/>
              <a:gd name="adj2" fmla="val 186779"/>
            </a:avLst>
          </a:prstGeom>
          <a:solidFill>
            <a:srgbClr val="99CC00"/>
          </a:solidFill>
          <a:ln w="38100">
            <a:noFill/>
          </a:ln>
        </p:spPr>
        <p:txBody>
          <a:bodyPr wrap="none" anchor="ctr" anchorCtr="0"/>
          <a:p>
            <a:pPr algn="ctr"/>
            <a:endParaRPr lang="zh-CN" altLang="zh-CN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09" name="Text Box 7"/>
          <p:cNvSpPr txBox="1"/>
          <p:nvPr/>
        </p:nvSpPr>
        <p:spPr>
          <a:xfrm>
            <a:off x="1908175" y="2514600"/>
            <a:ext cx="504825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i="1" dirty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lang="en-US" altLang="zh-CN" sz="3200" i="1" dirty="0">
              <a:solidFill>
                <a:srgbClr val="0080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0" name="Text Box 8"/>
          <p:cNvSpPr txBox="1"/>
          <p:nvPr/>
        </p:nvSpPr>
        <p:spPr>
          <a:xfrm>
            <a:off x="611188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endParaRPr lang="en-US" altLang="zh-CN" sz="32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1" name="Text Box 9"/>
          <p:cNvSpPr txBox="1"/>
          <p:nvPr/>
        </p:nvSpPr>
        <p:spPr>
          <a:xfrm>
            <a:off x="3203575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endParaRPr lang="en-US" altLang="zh-CN" sz="32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2" name="Text Box 10"/>
          <p:cNvSpPr txBox="1"/>
          <p:nvPr/>
        </p:nvSpPr>
        <p:spPr>
          <a:xfrm>
            <a:off x="1908175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endParaRPr lang="en-US" altLang="zh-CN" sz="3200" i="1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3" name="Line 11"/>
          <p:cNvSpPr/>
          <p:nvPr/>
        </p:nvSpPr>
        <p:spPr>
          <a:xfrm>
            <a:off x="828675" y="3306763"/>
            <a:ext cx="2736850" cy="1587"/>
          </a:xfrm>
          <a:prstGeom prst="line">
            <a:avLst/>
          </a:prstGeom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</p:sp>
      <p:sp>
        <p:nvSpPr>
          <p:cNvPr id="21514" name="Rectangle 12" descr="斜纹布"/>
          <p:cNvSpPr/>
          <p:nvPr/>
        </p:nvSpPr>
        <p:spPr>
          <a:xfrm>
            <a:off x="1763713" y="3162300"/>
            <a:ext cx="865187" cy="288925"/>
          </a:xfrm>
          <a:prstGeom prst="rect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5" name="Oval 13" descr="斜纹布"/>
          <p:cNvSpPr/>
          <p:nvPr/>
        </p:nvSpPr>
        <p:spPr>
          <a:xfrm>
            <a:off x="828675" y="3209925"/>
            <a:ext cx="215900" cy="215900"/>
          </a:xfrm>
          <a:prstGeom prst="ellipse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6" name="Oval 14" descr="斜纹布"/>
          <p:cNvSpPr/>
          <p:nvPr/>
        </p:nvSpPr>
        <p:spPr>
          <a:xfrm>
            <a:off x="3421063" y="3209925"/>
            <a:ext cx="215900" cy="215900"/>
          </a:xfrm>
          <a:prstGeom prst="ellipse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17" name="Text Box 15"/>
          <p:cNvSpPr txBox="1"/>
          <p:nvPr/>
        </p:nvSpPr>
        <p:spPr>
          <a:xfrm>
            <a:off x="4972050" y="4603750"/>
            <a:ext cx="2684463" cy="519113"/>
          </a:xfrm>
          <a:prstGeom prst="rect">
            <a:avLst/>
          </a:prstGeom>
          <a:solidFill>
            <a:srgbClr val="993366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非</a:t>
            </a:r>
            <a:r>
              <a:rPr lang="zh-CN" altLang="zh-CN" dirty="0">
                <a:solidFill>
                  <a:srgbClr val="080808"/>
                </a:solidFill>
                <a:latin typeface="Times New Roman" panose="02020603050405020304" pitchFamily="18" charset="0"/>
                <a:ea typeface="楷体_GB2312" pitchFamily="49" charset="-122"/>
              </a:rPr>
              <a:t>关联参考方向</a:t>
            </a:r>
            <a:endParaRPr lang="zh-CN" altLang="en-US" dirty="0">
              <a:solidFill>
                <a:srgbClr val="080808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18" name="AutoShape 16"/>
          <p:cNvSpPr/>
          <p:nvPr/>
        </p:nvSpPr>
        <p:spPr>
          <a:xfrm>
            <a:off x="4932363" y="2874963"/>
            <a:ext cx="1079500" cy="144462"/>
          </a:xfrm>
          <a:prstGeom prst="rightArrow">
            <a:avLst>
              <a:gd name="adj1" fmla="val 50000"/>
              <a:gd name="adj2" fmla="val 186779"/>
            </a:avLst>
          </a:prstGeom>
          <a:solidFill>
            <a:srgbClr val="99CC00"/>
          </a:solidFill>
          <a:ln w="38100">
            <a:noFill/>
          </a:ln>
        </p:spPr>
        <p:txBody>
          <a:bodyPr wrap="none" anchor="ctr" anchorCtr="0"/>
          <a:p>
            <a:pPr algn="ctr"/>
            <a:endParaRPr lang="zh-CN" altLang="zh-CN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19" name="Text Box 17"/>
          <p:cNvSpPr txBox="1"/>
          <p:nvPr/>
        </p:nvSpPr>
        <p:spPr>
          <a:xfrm>
            <a:off x="5942013" y="2514600"/>
            <a:ext cx="504825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i="1" dirty="0">
                <a:solidFill>
                  <a:srgbClr val="008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endParaRPr lang="en-US" altLang="zh-CN" sz="3200" i="1" dirty="0">
              <a:solidFill>
                <a:srgbClr val="0080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20" name="Text Box 18"/>
          <p:cNvSpPr txBox="1"/>
          <p:nvPr/>
        </p:nvSpPr>
        <p:spPr>
          <a:xfrm>
            <a:off x="4645025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-</a:t>
            </a:r>
            <a:endParaRPr lang="en-US" altLang="zh-CN" sz="32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21" name="Text Box 19"/>
          <p:cNvSpPr txBox="1"/>
          <p:nvPr/>
        </p:nvSpPr>
        <p:spPr>
          <a:xfrm>
            <a:off x="7237413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endParaRPr lang="en-US" altLang="zh-CN" sz="32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22" name="Text Box 20"/>
          <p:cNvSpPr txBox="1"/>
          <p:nvPr/>
        </p:nvSpPr>
        <p:spPr>
          <a:xfrm>
            <a:off x="5942013" y="3522663"/>
            <a:ext cx="6477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i="1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endParaRPr lang="en-US" altLang="zh-CN" sz="3200" i="1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1523" name="Line 21"/>
          <p:cNvSpPr/>
          <p:nvPr/>
        </p:nvSpPr>
        <p:spPr>
          <a:xfrm>
            <a:off x="4862513" y="3306763"/>
            <a:ext cx="2736850" cy="1587"/>
          </a:xfrm>
          <a:prstGeom prst="line">
            <a:avLst/>
          </a:prstGeom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</p:sp>
      <p:sp>
        <p:nvSpPr>
          <p:cNvPr id="21524" name="Rectangle 22" descr="斜纹布"/>
          <p:cNvSpPr/>
          <p:nvPr/>
        </p:nvSpPr>
        <p:spPr>
          <a:xfrm>
            <a:off x="5797550" y="3162300"/>
            <a:ext cx="865188" cy="288925"/>
          </a:xfrm>
          <a:prstGeom prst="rect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25" name="Oval 23" descr="斜纹布"/>
          <p:cNvSpPr/>
          <p:nvPr/>
        </p:nvSpPr>
        <p:spPr>
          <a:xfrm>
            <a:off x="4862513" y="3209925"/>
            <a:ext cx="215900" cy="215900"/>
          </a:xfrm>
          <a:prstGeom prst="ellipse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26" name="Oval 24" descr="斜纹布"/>
          <p:cNvSpPr/>
          <p:nvPr/>
        </p:nvSpPr>
        <p:spPr>
          <a:xfrm>
            <a:off x="7454900" y="3209925"/>
            <a:ext cx="215900" cy="215900"/>
          </a:xfrm>
          <a:prstGeom prst="ellipse">
            <a:avLst/>
          </a:prstGeom>
          <a:blipFill rotWithShape="0">
            <a:blip/>
          </a:blipFill>
          <a:ln w="28575" cap="sq" cmpd="sng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>
            <a:prstShdw prst="shdw17" dist="17961" dir="2699999">
              <a:schemeClr val="bg2"/>
            </a:prstShdw>
          </a:effectLst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1527" name="Text Box 2"/>
          <p:cNvSpPr txBox="1"/>
          <p:nvPr/>
        </p:nvSpPr>
        <p:spPr>
          <a:xfrm>
            <a:off x="625475" y="5334000"/>
            <a:ext cx="8137525" cy="83026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571500" indent="-571500"/>
            <a:r>
              <a:rPr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u</a:t>
            </a:r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</a:t>
            </a:r>
            <a:r>
              <a:rPr lang="en-US" altLang="zh-CN" sz="2400" i="1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：代数量</a:t>
            </a:r>
            <a:endParaRPr lang="en-US" altLang="zh-CN" sz="2400" dirty="0">
              <a:solidFill>
                <a:srgbClr val="080808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marL="571500" indent="-571500"/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功率：吸收、发出的判断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 descr="新闻纸"/>
          <p:cNvSpPr txBox="1"/>
          <p:nvPr/>
        </p:nvSpPr>
        <p:spPr>
          <a:xfrm>
            <a:off x="1403350" y="404813"/>
            <a:ext cx="6408738" cy="7620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959595"/>
            </a:prstShdw>
          </a:effectLst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4.4 </a:t>
            </a:r>
            <a:r>
              <a:rPr lang="zh-CN" altLang="en-US" sz="4400" dirty="0">
                <a:solidFill>
                  <a:schemeClr val="bg1"/>
                </a:solidFill>
                <a:latin typeface="楷体_GB2312" pitchFamily="49" charset="-122"/>
                <a:ea typeface="仿宋_GB2312" pitchFamily="49" charset="-122"/>
              </a:rPr>
              <a:t>最大功率传输定理</a:t>
            </a:r>
            <a:endParaRPr lang="zh-CN" altLang="en-US" sz="4400" dirty="0">
              <a:solidFill>
                <a:schemeClr val="bg1"/>
              </a:solidFill>
              <a:latin typeface="楷体_GB2312" pitchFamily="49" charset="-122"/>
              <a:ea typeface="仿宋_GB2312" pitchFamily="49" charset="-122"/>
            </a:endParaRPr>
          </a:p>
        </p:txBody>
      </p:sp>
      <p:grpSp>
        <p:nvGrpSpPr>
          <p:cNvPr id="52226" name="Group 64"/>
          <p:cNvGrpSpPr/>
          <p:nvPr/>
        </p:nvGrpSpPr>
        <p:grpSpPr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2227" name="Picture 65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28" name="Text Box 66">
              <a:hlinkClick r:id="" action="ppaction://hlinkshowjump?jump=nex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52229" name="Group 67"/>
          <p:cNvGrpSpPr/>
          <p:nvPr/>
        </p:nvGrpSpPr>
        <p:grpSpPr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2230" name="Picture 68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49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31" name="Text Box 69">
              <a:hlinkClick r:id="" action="ppaction://hlinkshowjump?jump=previousslide"/>
            </p:cNvPr>
            <p:cNvSpPr txBox="1"/>
            <p:nvPr/>
          </p:nvSpPr>
          <p:spPr>
            <a:xfrm>
              <a:off x="4672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4" name="Group 85"/>
          <p:cNvGrpSpPr/>
          <p:nvPr/>
        </p:nvGrpSpPr>
        <p:grpSpPr>
          <a:xfrm>
            <a:off x="755650" y="1624013"/>
            <a:ext cx="3168650" cy="1635125"/>
            <a:chOff x="476" y="2296"/>
            <a:chExt cx="1996" cy="1030"/>
          </a:xfrm>
        </p:grpSpPr>
        <p:sp>
          <p:nvSpPr>
            <p:cNvPr id="52233" name="Freeform 74"/>
            <p:cNvSpPr/>
            <p:nvPr/>
          </p:nvSpPr>
          <p:spPr>
            <a:xfrm flipV="1">
              <a:off x="1020" y="2399"/>
              <a:ext cx="904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5907344" y="0"/>
                </a:cxn>
              </a:cxnLst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34" name="Line 75"/>
            <p:cNvSpPr/>
            <p:nvPr/>
          </p:nvSpPr>
          <p:spPr>
            <a:xfrm>
              <a:off x="1201" y="2354"/>
              <a:ext cx="408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35" name="Text Box 76"/>
            <p:cNvSpPr txBox="1"/>
            <p:nvPr/>
          </p:nvSpPr>
          <p:spPr>
            <a:xfrm>
              <a:off x="1247" y="2399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Text Box 77"/>
            <p:cNvSpPr txBox="1"/>
            <p:nvPr/>
          </p:nvSpPr>
          <p:spPr>
            <a:xfrm>
              <a:off x="1610" y="2445"/>
              <a:ext cx="1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Text Box 78"/>
            <p:cNvSpPr txBox="1"/>
            <p:nvPr/>
          </p:nvSpPr>
          <p:spPr>
            <a:xfrm>
              <a:off x="1610" y="2853"/>
              <a:ext cx="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8" name="Text Box 79"/>
            <p:cNvSpPr txBox="1"/>
            <p:nvPr/>
          </p:nvSpPr>
          <p:spPr>
            <a:xfrm>
              <a:off x="1610" y="2626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9" name="Freeform 81"/>
            <p:cNvSpPr/>
            <p:nvPr/>
          </p:nvSpPr>
          <p:spPr>
            <a:xfrm flipV="1">
              <a:off x="975" y="3125"/>
              <a:ext cx="952" cy="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554279" y="0"/>
                </a:cxn>
              </a:cxnLst>
              <a:pathLst>
                <a:path w="516" h="1">
                  <a:moveTo>
                    <a:pt x="0" y="0"/>
                  </a:moveTo>
                  <a:lnTo>
                    <a:pt x="516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2240" name="Oval 82"/>
            <p:cNvSpPr/>
            <p:nvPr/>
          </p:nvSpPr>
          <p:spPr>
            <a:xfrm>
              <a:off x="1473" y="2414"/>
              <a:ext cx="69" cy="76"/>
            </a:xfrm>
            <a:prstGeom prst="ellipse">
              <a:avLst/>
            </a:prstGeom>
            <a:solidFill>
              <a:srgbClr val="000066"/>
            </a:solidFill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41" name="Oval 83"/>
            <p:cNvSpPr/>
            <p:nvPr/>
          </p:nvSpPr>
          <p:spPr>
            <a:xfrm>
              <a:off x="1473" y="3125"/>
              <a:ext cx="69" cy="76"/>
            </a:xfrm>
            <a:prstGeom prst="ellipse">
              <a:avLst/>
            </a:prstGeom>
            <a:solidFill>
              <a:srgbClr val="000066"/>
            </a:solidFill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0804" name="Rectangle 84"/>
            <p:cNvSpPr>
              <a:spLocks noChangeArrowheads="1"/>
            </p:cNvSpPr>
            <p:nvPr/>
          </p:nvSpPr>
          <p:spPr bwMode="auto">
            <a:xfrm>
              <a:off x="476" y="2296"/>
              <a:ext cx="634" cy="1030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FFF00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  <a:endPara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52243" name="Rectangle 80"/>
            <p:cNvSpPr/>
            <p:nvPr/>
          </p:nvSpPr>
          <p:spPr>
            <a:xfrm>
              <a:off x="1882" y="2354"/>
              <a:ext cx="590" cy="953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负</a:t>
              </a:r>
              <a:endPara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载</a:t>
              </a:r>
              <a:endPara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5" name="Group 87"/>
          <p:cNvGrpSpPr/>
          <p:nvPr/>
        </p:nvGrpSpPr>
        <p:grpSpPr>
          <a:xfrm>
            <a:off x="2411413" y="3424238"/>
            <a:ext cx="4826000" cy="647700"/>
            <a:chOff x="1519" y="3430"/>
            <a:chExt cx="3040" cy="408"/>
          </a:xfrm>
        </p:grpSpPr>
        <p:sp>
          <p:nvSpPr>
            <p:cNvPr id="52245" name="AutoShape 86"/>
            <p:cNvSpPr/>
            <p:nvPr/>
          </p:nvSpPr>
          <p:spPr>
            <a:xfrm>
              <a:off x="1519" y="3566"/>
              <a:ext cx="3040" cy="272"/>
            </a:xfrm>
            <a:prstGeom prst="curvedUpArrow">
              <a:avLst>
                <a:gd name="adj1" fmla="val 91166"/>
                <a:gd name="adj2" fmla="val 314695"/>
                <a:gd name="adj3" fmla="val 38990"/>
              </a:avLst>
            </a:prstGeom>
            <a:solidFill>
              <a:srgbClr val="00CC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46" name="Text Box 57"/>
            <p:cNvSpPr txBox="1"/>
            <p:nvPr/>
          </p:nvSpPr>
          <p:spPr>
            <a:xfrm>
              <a:off x="2018" y="3430"/>
              <a:ext cx="19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应用戴维宁定理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6" name="Group 88"/>
          <p:cNvGrpSpPr/>
          <p:nvPr/>
        </p:nvGrpSpPr>
        <p:grpSpPr>
          <a:xfrm>
            <a:off x="5494338" y="1120775"/>
            <a:ext cx="2894012" cy="2160588"/>
            <a:chOff x="1202" y="1888"/>
            <a:chExt cx="1823" cy="1361"/>
          </a:xfrm>
        </p:grpSpPr>
        <p:sp>
          <p:nvSpPr>
            <p:cNvPr id="52248" name="Oval 89"/>
            <p:cNvSpPr/>
            <p:nvPr/>
          </p:nvSpPr>
          <p:spPr>
            <a:xfrm>
              <a:off x="1202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49" name="Text Box 90"/>
            <p:cNvSpPr txBox="1"/>
            <p:nvPr/>
          </p:nvSpPr>
          <p:spPr>
            <a:xfrm>
              <a:off x="2154" y="1888"/>
              <a:ext cx="2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0" name="Text Box 91"/>
            <p:cNvSpPr txBox="1"/>
            <p:nvPr/>
          </p:nvSpPr>
          <p:spPr>
            <a:xfrm>
              <a:off x="1565" y="2568"/>
              <a:ext cx="5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1" name="Line 92"/>
            <p:cNvSpPr/>
            <p:nvPr/>
          </p:nvSpPr>
          <p:spPr>
            <a:xfrm>
              <a:off x="2109" y="2296"/>
              <a:ext cx="416" cy="0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2252" name="Text Box 93"/>
            <p:cNvSpPr txBox="1"/>
            <p:nvPr/>
          </p:nvSpPr>
          <p:spPr>
            <a:xfrm>
              <a:off x="1519" y="2296"/>
              <a:ext cx="2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3" name="Text Box 94"/>
            <p:cNvSpPr txBox="1"/>
            <p:nvPr/>
          </p:nvSpPr>
          <p:spPr>
            <a:xfrm>
              <a:off x="1519" y="2840"/>
              <a:ext cx="2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4" name="Text Box 95"/>
            <p:cNvSpPr txBox="1"/>
            <p:nvPr/>
          </p:nvSpPr>
          <p:spPr>
            <a:xfrm>
              <a:off x="1655" y="1888"/>
              <a:ext cx="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5" name="Text Box 96"/>
            <p:cNvSpPr txBox="1"/>
            <p:nvPr/>
          </p:nvSpPr>
          <p:spPr>
            <a:xfrm>
              <a:off x="2608" y="2523"/>
              <a:ext cx="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56" name="Rectangle 97"/>
            <p:cNvSpPr/>
            <p:nvPr/>
          </p:nvSpPr>
          <p:spPr>
            <a:xfrm>
              <a:off x="1383" y="2251"/>
              <a:ext cx="1179" cy="998"/>
            </a:xfrm>
            <a:prstGeom prst="rect">
              <a:avLst/>
            </a:prstGeom>
            <a:noFill/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57" name="Rectangle 98"/>
            <p:cNvSpPr/>
            <p:nvPr/>
          </p:nvSpPr>
          <p:spPr>
            <a:xfrm>
              <a:off x="1655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58" name="Rectangle 99"/>
            <p:cNvSpPr/>
            <p:nvPr/>
          </p:nvSpPr>
          <p:spPr>
            <a:xfrm>
              <a:off x="2481" y="252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59" name="Line 100"/>
            <p:cNvSpPr/>
            <p:nvPr/>
          </p:nvSpPr>
          <p:spPr>
            <a:xfrm flipV="1">
              <a:off x="2336" y="2478"/>
              <a:ext cx="454" cy="27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2260" name="Group 104"/>
          <p:cNvGrpSpPr/>
          <p:nvPr/>
        </p:nvGrpSpPr>
        <p:grpSpPr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52261" name="Picture 105" descr="7890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4066"/>
              <a:ext cx="499" cy="18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2262" name="Text Box 106">
              <a:hlinkClick r:id="" action="ppaction://hlinkshowjump?jump=firstslide"/>
            </p:cNvPr>
            <p:cNvSpPr txBox="1"/>
            <p:nvPr/>
          </p:nvSpPr>
          <p:spPr>
            <a:xfrm>
              <a:off x="5216" y="4020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  <a:endParaRPr lang="zh-CN" altLang="en-US" sz="18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aphicFrame>
        <p:nvGraphicFramePr>
          <p:cNvPr id="41" name="Object 49"/>
          <p:cNvGraphicFramePr>
            <a:graphicFrameLocks noChangeAspect="1"/>
          </p:cNvGraphicFramePr>
          <p:nvPr/>
        </p:nvGraphicFramePr>
        <p:xfrm>
          <a:off x="1647825" y="4656138"/>
          <a:ext cx="23352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" imgW="812800" imgH="304800" progId="Equation.3">
                  <p:embed/>
                </p:oleObj>
              </mc:Choice>
              <mc:Fallback>
                <p:oleObj name="" r:id="rId2" imgW="812800" imgH="304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7825" y="4656138"/>
                        <a:ext cx="2335213" cy="8715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folHlink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2"/>
          <p:cNvGraphicFramePr>
            <a:graphicFrameLocks noChangeAspect="1"/>
          </p:cNvGraphicFramePr>
          <p:nvPr/>
        </p:nvGraphicFramePr>
        <p:xfrm>
          <a:off x="5376863" y="4338638"/>
          <a:ext cx="26765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1079500" imgH="647700" progId="Equation.3">
                  <p:embed/>
                </p:oleObj>
              </mc:Choice>
              <mc:Fallback>
                <p:oleObj name="" r:id="rId4" imgW="1079500" imgH="647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6863" y="4338638"/>
                        <a:ext cx="2676525" cy="148431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folHlink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54" descr="羊皮纸"/>
          <p:cNvSpPr/>
          <p:nvPr/>
        </p:nvSpPr>
        <p:spPr>
          <a:xfrm>
            <a:off x="2700338" y="6137275"/>
            <a:ext cx="3311525" cy="649288"/>
          </a:xfrm>
          <a:prstGeom prst="wedgeRoundRectCallout">
            <a:avLst>
              <a:gd name="adj1" fmla="val -47028"/>
              <a:gd name="adj2" fmla="val -172981"/>
              <a:gd name="adj3" fmla="val 16667"/>
            </a:avLst>
          </a:prstGeom>
          <a:blipFill rotWithShape="1">
            <a:blip r:embed="rId6"/>
          </a:blipFill>
          <a:ln w="9525">
            <a:noFill/>
          </a:ln>
        </p:spPr>
        <p:txBody>
          <a:bodyPr anchor="t" anchorCtr="0"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最大功率匹配条件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4"/>
          <p:cNvSpPr txBox="1"/>
          <p:nvPr/>
        </p:nvSpPr>
        <p:spPr>
          <a:xfrm>
            <a:off x="0" y="990600"/>
            <a:ext cx="2895600" cy="51911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u="sng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电路的研究：</a:t>
            </a:r>
            <a:endParaRPr lang="zh-CN" altLang="en-US" u="sng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530" name="Object 24" descr="斜纹布"/>
          <p:cNvGraphicFramePr>
            <a:graphicFrameLocks noChangeAspect="1"/>
          </p:cNvGraphicFramePr>
          <p:nvPr/>
        </p:nvGraphicFramePr>
        <p:xfrm>
          <a:off x="1395413" y="1792288"/>
          <a:ext cx="6159500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717800" imgH="1981200" progId="Equation.DSMT4">
                  <p:embed/>
                </p:oleObj>
              </mc:Choice>
              <mc:Fallback>
                <p:oleObj name="" r:id="rId1" imgW="2717800" imgH="1981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5413" y="1792288"/>
                        <a:ext cx="6159500" cy="4494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0" y="381000"/>
            <a:ext cx="3657600" cy="57943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3200" u="sng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基尔霍夫定律：</a:t>
            </a:r>
            <a:endParaRPr lang="zh-CN" altLang="en-US" sz="3200" u="sng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555" name="Object 9"/>
          <p:cNvGraphicFramePr>
            <a:graphicFrameLocks noChangeAspect="1"/>
          </p:cNvGraphicFramePr>
          <p:nvPr/>
        </p:nvGraphicFramePr>
        <p:xfrm>
          <a:off x="533400" y="2054225"/>
          <a:ext cx="2305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04900" imgH="711200" progId="Equation.DSMT4">
                  <p:embed/>
                </p:oleObj>
              </mc:Choice>
              <mc:Fallback>
                <p:oleObj name="" r:id="rId1" imgW="1104900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054225"/>
                        <a:ext cx="2305050" cy="936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AutoShape 10"/>
          <p:cNvSpPr/>
          <p:nvPr/>
        </p:nvSpPr>
        <p:spPr>
          <a:xfrm>
            <a:off x="6789738" y="1674813"/>
            <a:ext cx="1439862" cy="1296987"/>
          </a:xfrm>
          <a:prstGeom prst="wedgeRectCallout">
            <a:avLst>
              <a:gd name="adj1" fmla="val -123648"/>
              <a:gd name="adj2" fmla="val 1731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80808"/>
                </a:solidFill>
                <a:latin typeface="Times New Roman" panose="02020603050405020304" pitchFamily="18" charset="0"/>
                <a:ea typeface="仿宋_GB2312" pitchFamily="49" charset="-122"/>
              </a:rPr>
              <a:t>流进的电流等于流出的电流</a:t>
            </a:r>
            <a:endParaRPr lang="zh-CN" altLang="en-US" sz="2400" dirty="0">
              <a:solidFill>
                <a:srgbClr val="080808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3557" name="Object 11" descr="斜纹布"/>
          <p:cNvGraphicFramePr>
            <a:graphicFrameLocks noChangeAspect="1"/>
          </p:cNvGraphicFramePr>
          <p:nvPr/>
        </p:nvGraphicFramePr>
        <p:xfrm>
          <a:off x="3276600" y="2154238"/>
          <a:ext cx="23193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850265" imgH="254000" progId="Equation.DSMT4">
                  <p:embed/>
                </p:oleObj>
              </mc:Choice>
              <mc:Fallback>
                <p:oleObj name="" r:id="rId3" imgW="850265" imgH="254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2154238"/>
                        <a:ext cx="2319338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6"/>
          <p:cNvSpPr txBox="1"/>
          <p:nvPr/>
        </p:nvSpPr>
        <p:spPr>
          <a:xfrm>
            <a:off x="395288" y="1052513"/>
            <a:ext cx="8064500" cy="9191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KCL</a:t>
            </a:r>
            <a:r>
              <a:rPr lang="zh-CN" altLang="en-US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：在集总参数电路中，任意时刻，对任意结点流出（或流入）该结点电流的代数和等于零。</a:t>
            </a:r>
            <a:endParaRPr lang="zh-CN" altLang="en-US" sz="2400" dirty="0">
              <a:solidFill>
                <a:srgbClr val="FFC000"/>
              </a:solidFill>
              <a:latin typeface="楷体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3559" name="Text Box 58"/>
          <p:cNvSpPr txBox="1"/>
          <p:nvPr/>
        </p:nvSpPr>
        <p:spPr>
          <a:xfrm>
            <a:off x="457200" y="3200400"/>
            <a:ext cx="800100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可推广应用于电路中包围多个结点的任一闭合面</a:t>
            </a:r>
            <a:endParaRPr lang="zh-CN" altLang="en-US" sz="2000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2" name="Object 56"/>
          <p:cNvGraphicFramePr>
            <a:graphicFrameLocks noChangeAspect="1"/>
          </p:cNvGraphicFramePr>
          <p:nvPr/>
        </p:nvGraphicFramePr>
        <p:xfrm>
          <a:off x="1128713" y="6240463"/>
          <a:ext cx="2362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422400" imgH="266700" progId="Equation.3">
                  <p:embed/>
                </p:oleObj>
              </mc:Choice>
              <mc:Fallback>
                <p:oleObj name="" r:id="rId5" imgW="1422400" imgH="266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28713" y="6240463"/>
                        <a:ext cx="23622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78"/>
          <p:cNvSpPr/>
          <p:nvPr/>
        </p:nvSpPr>
        <p:spPr>
          <a:xfrm>
            <a:off x="2162175" y="4138613"/>
            <a:ext cx="977900" cy="1727200"/>
          </a:xfrm>
          <a:prstGeom prst="rect">
            <a:avLst/>
          </a:prstGeom>
          <a:noFill/>
          <a:ln w="28575" cap="flat" cmpd="sng">
            <a:solidFill>
              <a:srgbClr val="FF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62" name="Line 79"/>
          <p:cNvSpPr/>
          <p:nvPr/>
        </p:nvSpPr>
        <p:spPr>
          <a:xfrm>
            <a:off x="1066800" y="4138613"/>
            <a:ext cx="1095375" cy="0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oval" w="lg" len="med"/>
          </a:ln>
        </p:spPr>
      </p:sp>
      <p:sp>
        <p:nvSpPr>
          <p:cNvPr id="23563" name="Line 80"/>
          <p:cNvSpPr/>
          <p:nvPr/>
        </p:nvSpPr>
        <p:spPr>
          <a:xfrm>
            <a:off x="1066800" y="5002213"/>
            <a:ext cx="1095375" cy="0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3564" name="Line 81"/>
          <p:cNvSpPr/>
          <p:nvPr/>
        </p:nvSpPr>
        <p:spPr>
          <a:xfrm>
            <a:off x="1066800" y="5865813"/>
            <a:ext cx="1095375" cy="0"/>
          </a:xfrm>
          <a:prstGeom prst="line">
            <a:avLst/>
          </a:prstGeom>
          <a:ln w="28575" cap="flat" cmpd="sng">
            <a:solidFill>
              <a:srgbClr val="FFCC00"/>
            </a:solidFill>
            <a:prstDash val="solid"/>
            <a:round/>
            <a:headEnd type="none" w="med" len="med"/>
            <a:tailEnd type="oval" w="med" len="med"/>
          </a:ln>
        </p:spPr>
      </p:sp>
      <p:sp>
        <p:nvSpPr>
          <p:cNvPr id="23565" name="Line 82"/>
          <p:cNvSpPr/>
          <p:nvPr/>
        </p:nvSpPr>
        <p:spPr>
          <a:xfrm flipH="1">
            <a:off x="1412875" y="4252913"/>
            <a:ext cx="460375" cy="0"/>
          </a:xfrm>
          <a:prstGeom prst="line">
            <a:avLst/>
          </a:prstGeom>
          <a:ln w="28575" cap="flat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6" name="Line 83"/>
          <p:cNvSpPr/>
          <p:nvPr/>
        </p:nvSpPr>
        <p:spPr>
          <a:xfrm flipH="1">
            <a:off x="1355725" y="5980113"/>
            <a:ext cx="460375" cy="0"/>
          </a:xfrm>
          <a:prstGeom prst="line">
            <a:avLst/>
          </a:prstGeom>
          <a:ln w="28575" cap="flat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7" name="Line 84"/>
          <p:cNvSpPr/>
          <p:nvPr/>
        </p:nvSpPr>
        <p:spPr>
          <a:xfrm flipH="1">
            <a:off x="1355725" y="5116513"/>
            <a:ext cx="460375" cy="0"/>
          </a:xfrm>
          <a:prstGeom prst="line">
            <a:avLst/>
          </a:prstGeom>
          <a:ln w="28575" cap="flat" cmpd="sng">
            <a:solidFill>
              <a:srgbClr val="00CCFF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3568" name="Line 85"/>
          <p:cNvSpPr/>
          <p:nvPr/>
        </p:nvSpPr>
        <p:spPr>
          <a:xfrm>
            <a:off x="2333625" y="5175250"/>
            <a:ext cx="0" cy="461963"/>
          </a:xfrm>
          <a:prstGeom prst="line">
            <a:avLst/>
          </a:prstGeom>
          <a:ln w="38100" cap="flat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69" name="Line 86"/>
          <p:cNvSpPr/>
          <p:nvPr/>
        </p:nvSpPr>
        <p:spPr>
          <a:xfrm>
            <a:off x="2333625" y="4252913"/>
            <a:ext cx="0" cy="461962"/>
          </a:xfrm>
          <a:prstGeom prst="line">
            <a:avLst/>
          </a:prstGeom>
          <a:ln w="28575" cap="flat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70" name="Line 87"/>
          <p:cNvSpPr/>
          <p:nvPr/>
        </p:nvSpPr>
        <p:spPr>
          <a:xfrm>
            <a:off x="3255963" y="4137025"/>
            <a:ext cx="0" cy="461963"/>
          </a:xfrm>
          <a:prstGeom prst="line">
            <a:avLst/>
          </a:prstGeom>
          <a:ln w="28575" cap="flat" cmpd="sng">
            <a:solidFill>
              <a:srgbClr val="00CC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71" name="Text Box 88"/>
          <p:cNvSpPr txBox="1"/>
          <p:nvPr/>
        </p:nvSpPr>
        <p:spPr>
          <a:xfrm>
            <a:off x="1931988" y="3676650"/>
            <a:ext cx="40322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ctr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3572" name="Text Box 89"/>
          <p:cNvSpPr txBox="1"/>
          <p:nvPr/>
        </p:nvSpPr>
        <p:spPr>
          <a:xfrm>
            <a:off x="1931988" y="5865813"/>
            <a:ext cx="403225" cy="369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algn="ctr"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3573" name="Rectangle 90"/>
          <p:cNvSpPr/>
          <p:nvPr/>
        </p:nvSpPr>
        <p:spPr>
          <a:xfrm>
            <a:off x="2162175" y="4772025"/>
            <a:ext cx="3000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3574" name="Object 91"/>
          <p:cNvGraphicFramePr>
            <a:graphicFrameLocks noChangeAspect="1"/>
          </p:cNvGraphicFramePr>
          <p:nvPr/>
        </p:nvGraphicFramePr>
        <p:xfrm>
          <a:off x="2333625" y="5175250"/>
          <a:ext cx="3222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88900" imgH="266700" progId="Equation.3">
                  <p:embed/>
                </p:oleObj>
              </mc:Choice>
              <mc:Fallback>
                <p:oleObj name="" r:id="rId7" imgW="88900" imgH="266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3625" y="5175250"/>
                        <a:ext cx="322263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92"/>
          <p:cNvGraphicFramePr>
            <a:graphicFrameLocks noChangeAspect="1"/>
          </p:cNvGraphicFramePr>
          <p:nvPr/>
        </p:nvGraphicFramePr>
        <p:xfrm>
          <a:off x="3313113" y="4081463"/>
          <a:ext cx="3540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14300" imgH="266700" progId="Equation.3">
                  <p:embed/>
                </p:oleObj>
              </mc:Choice>
              <mc:Fallback>
                <p:oleObj name="" r:id="rId9" imgW="114300" imgH="266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13113" y="4081463"/>
                        <a:ext cx="354012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93"/>
          <p:cNvGraphicFramePr>
            <a:graphicFrameLocks noChangeAspect="1"/>
          </p:cNvGraphicFramePr>
          <p:nvPr/>
        </p:nvGraphicFramePr>
        <p:xfrm>
          <a:off x="2390775" y="4195763"/>
          <a:ext cx="354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114300" imgH="266700" progId="Equation.3">
                  <p:embed/>
                </p:oleObj>
              </mc:Choice>
              <mc:Fallback>
                <p:oleObj name="" r:id="rId11" imgW="114300" imgH="266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0775" y="4195763"/>
                        <a:ext cx="3540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94"/>
          <p:cNvGraphicFramePr>
            <a:graphicFrameLocks noChangeAspect="1"/>
          </p:cNvGraphicFramePr>
          <p:nvPr/>
        </p:nvGraphicFramePr>
        <p:xfrm>
          <a:off x="1300163" y="3581400"/>
          <a:ext cx="6937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177800" imgH="368300" progId="Equation.DSMT4">
                  <p:embed/>
                </p:oleObj>
              </mc:Choice>
              <mc:Fallback>
                <p:oleObj name="" r:id="rId13" imgW="177800" imgH="368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0163" y="3581400"/>
                        <a:ext cx="6937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8" name="Object 95"/>
          <p:cNvGraphicFramePr>
            <a:graphicFrameLocks noChangeAspect="1"/>
          </p:cNvGraphicFramePr>
          <p:nvPr/>
        </p:nvGraphicFramePr>
        <p:xfrm>
          <a:off x="1412875" y="5321300"/>
          <a:ext cx="3206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5" imgW="88900" imgH="266700" progId="Equation.3">
                  <p:embed/>
                </p:oleObj>
              </mc:Choice>
              <mc:Fallback>
                <p:oleObj name="" r:id="rId15" imgW="88900" imgH="266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2875" y="5321300"/>
                        <a:ext cx="320675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9" name="Object 96"/>
          <p:cNvGraphicFramePr>
            <a:graphicFrameLocks noChangeAspect="1"/>
          </p:cNvGraphicFramePr>
          <p:nvPr/>
        </p:nvGraphicFramePr>
        <p:xfrm>
          <a:off x="1470025" y="4514850"/>
          <a:ext cx="3540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114300" imgH="266700" progId="Equation.3">
                  <p:embed/>
                </p:oleObj>
              </mc:Choice>
              <mc:Fallback>
                <p:oleObj name="" r:id="rId17" imgW="114300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0025" y="4514850"/>
                        <a:ext cx="354013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0" name="Rectangle 97"/>
          <p:cNvSpPr/>
          <p:nvPr/>
        </p:nvSpPr>
        <p:spPr>
          <a:xfrm>
            <a:off x="3025775" y="4772025"/>
            <a:ext cx="160338" cy="403225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81" name="Rectangle 98"/>
          <p:cNvSpPr/>
          <p:nvPr/>
        </p:nvSpPr>
        <p:spPr>
          <a:xfrm>
            <a:off x="2057400" y="5232400"/>
            <a:ext cx="161925" cy="4048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582" name="Rectangle 99"/>
          <p:cNvSpPr/>
          <p:nvPr/>
        </p:nvSpPr>
        <p:spPr>
          <a:xfrm>
            <a:off x="2057400" y="4368800"/>
            <a:ext cx="161925" cy="404813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/>
          <a:p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" name="Oval 59"/>
          <p:cNvSpPr/>
          <p:nvPr/>
        </p:nvSpPr>
        <p:spPr>
          <a:xfrm>
            <a:off x="1966913" y="3690938"/>
            <a:ext cx="1524000" cy="2514600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7" name="Oval 5"/>
          <p:cNvSpPr/>
          <p:nvPr/>
        </p:nvSpPr>
        <p:spPr>
          <a:xfrm>
            <a:off x="6642100" y="4291013"/>
            <a:ext cx="1511300" cy="172878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Group 134"/>
          <p:cNvGrpSpPr/>
          <p:nvPr/>
        </p:nvGrpSpPr>
        <p:grpSpPr>
          <a:xfrm>
            <a:off x="3617913" y="4291013"/>
            <a:ext cx="4032250" cy="1295400"/>
            <a:chOff x="1882" y="1117"/>
            <a:chExt cx="2540" cy="816"/>
          </a:xfrm>
        </p:grpSpPr>
        <p:sp>
          <p:nvSpPr>
            <p:cNvPr id="39" name="Rectangle 135"/>
            <p:cNvSpPr>
              <a:spLocks noChangeArrowheads="1"/>
            </p:cNvSpPr>
            <p:nvPr/>
          </p:nvSpPr>
          <p:spPr bwMode="auto">
            <a:xfrm>
              <a:off x="4121" y="1318"/>
              <a:ext cx="301" cy="61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23587" name="Line 136"/>
            <p:cNvSpPr/>
            <p:nvPr/>
          </p:nvSpPr>
          <p:spPr>
            <a:xfrm>
              <a:off x="3228" y="1678"/>
              <a:ext cx="893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8" name="Line 137"/>
            <p:cNvSpPr/>
            <p:nvPr/>
          </p:nvSpPr>
          <p:spPr>
            <a:xfrm>
              <a:off x="3452" y="1678"/>
              <a:ext cx="335" cy="0"/>
            </a:xfrm>
            <a:prstGeom prst="line">
              <a:avLst/>
            </a:prstGeom>
            <a:ln w="57150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3589" name="Text Box 138"/>
            <p:cNvSpPr txBox="1"/>
            <p:nvPr/>
          </p:nvSpPr>
          <p:spPr>
            <a:xfrm>
              <a:off x="3452" y="1390"/>
              <a:ext cx="60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 0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90" name="Text Box 139"/>
            <p:cNvSpPr txBox="1"/>
            <p:nvPr/>
          </p:nvSpPr>
          <p:spPr>
            <a:xfrm>
              <a:off x="1882" y="1434"/>
              <a:ext cx="33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1.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3591" name="Text Box 140" descr="斜纹布"/>
            <p:cNvSpPr txBox="1"/>
            <p:nvPr/>
          </p:nvSpPr>
          <p:spPr>
            <a:xfrm>
              <a:off x="3604" y="1117"/>
              <a:ext cx="317" cy="327"/>
            </a:xfrm>
            <a:prstGeom prst="rect">
              <a:avLst/>
            </a:prstGeom>
            <a:noFill/>
            <a:ln w="28575">
              <a:noFill/>
            </a:ln>
            <a:effectLst>
              <a:prstShdw prst="shdw17" dist="17961" dir="2699999">
                <a:srgbClr val="3D5C99"/>
              </a:prstShdw>
            </a:effectLst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5" name="Rectangle 141"/>
            <p:cNvSpPr>
              <a:spLocks noChangeArrowheads="1"/>
            </p:cNvSpPr>
            <p:nvPr/>
          </p:nvSpPr>
          <p:spPr bwMode="auto">
            <a:xfrm>
              <a:off x="2929" y="1318"/>
              <a:ext cx="314" cy="615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23593" name="Text Box 138"/>
          <p:cNvSpPr txBox="1"/>
          <p:nvPr/>
        </p:nvSpPr>
        <p:spPr>
          <a:xfrm>
            <a:off x="6048375" y="4572000"/>
            <a:ext cx="962025" cy="52387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0</a:t>
            </a:r>
            <a:endParaRPr lang="en-US" altLang="zh-CN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3594" name="Text Box 140" descr="斜纹布"/>
          <p:cNvSpPr txBox="1"/>
          <p:nvPr/>
        </p:nvSpPr>
        <p:spPr>
          <a:xfrm>
            <a:off x="6289675" y="4138613"/>
            <a:ext cx="503238" cy="523875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rgbClr val="3D5C99"/>
            </a:prstShdw>
          </a:effectLst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2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22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7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770" decel="100000"/>
                                        <p:tgtEl>
                                          <p:spTgt spid="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49935" name="Object 79"/>
          <p:cNvGraphicFramePr>
            <a:graphicFrameLocks noChangeAspect="1"/>
          </p:cNvGraphicFramePr>
          <p:nvPr/>
        </p:nvGraphicFramePr>
        <p:xfrm>
          <a:off x="3108325" y="2214563"/>
          <a:ext cx="239236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43000" imgH="622300" progId="Equation.3">
                  <p:embed/>
                </p:oleObj>
              </mc:Choice>
              <mc:Fallback>
                <p:oleObj name="" r:id="rId1" imgW="1143000" imgH="622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08325" y="2214563"/>
                        <a:ext cx="2392363" cy="11350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CC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052" name="Text Box 196"/>
          <p:cNvSpPr txBox="1"/>
          <p:nvPr/>
        </p:nvSpPr>
        <p:spPr>
          <a:xfrm>
            <a:off x="468313" y="3716338"/>
            <a:ext cx="3529012" cy="919162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algn="just">
              <a:lnSpc>
                <a:spcPct val="120000"/>
              </a:lnSpc>
              <a:buAutoNum type="circleNumDbPlain"/>
            </a:pPr>
            <a:r>
              <a:rPr lang="zh-CN" altLang="en-US" sz="2400" dirty="0"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标定各元件电压参考方向     </a:t>
            </a:r>
            <a:endParaRPr lang="zh-CN" altLang="en-US" sz="2400" dirty="0">
              <a:latin typeface="楷体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50053" name="Text Box 197"/>
          <p:cNvSpPr txBox="1"/>
          <p:nvPr/>
        </p:nvSpPr>
        <p:spPr>
          <a:xfrm>
            <a:off x="466725" y="4797425"/>
            <a:ext cx="3889375" cy="919163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 marL="342900" indent="-342900" algn="just">
              <a:lnSpc>
                <a:spcPct val="120000"/>
              </a:lnSpc>
              <a:buAutoNum type="circleNumDbPlain" startAt="2"/>
            </a:pPr>
            <a:r>
              <a:rPr lang="zh-CN" altLang="en-US" sz="2400" dirty="0"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选定回路绕行方向，顺时针或逆时针</a:t>
            </a:r>
            <a:r>
              <a:rPr lang="en-US" altLang="zh-CN" sz="2400" dirty="0"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latin typeface="楷体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50091" name="Text Box 235" descr="斜纹布"/>
          <p:cNvSpPr txBox="1"/>
          <p:nvPr/>
        </p:nvSpPr>
        <p:spPr>
          <a:xfrm>
            <a:off x="395288" y="1125538"/>
            <a:ext cx="8353425" cy="979487"/>
          </a:xfrm>
          <a:prstGeom prst="rect">
            <a:avLst/>
          </a:prstGeom>
          <a:noFill/>
          <a:ln w="28575">
            <a:noFill/>
          </a:ln>
          <a:effectLst>
            <a:prstShdw prst="shdw17" dist="17961" dir="2699999">
              <a:schemeClr val="bg2"/>
            </a:prstShdw>
          </a:effectLst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KVL</a:t>
            </a:r>
            <a:r>
              <a:rPr lang="zh-CN" altLang="en-US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：在</a:t>
            </a:r>
            <a:r>
              <a:rPr lang="zh-CN" altLang="zh-CN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集总参数电路中，任一时刻，</a:t>
            </a:r>
            <a:r>
              <a:rPr lang="zh-CN" altLang="en-US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沿任一回路，所有</a:t>
            </a:r>
            <a:r>
              <a:rPr lang="zh-CN" altLang="en-US" sz="2400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支路电压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代数和</a:t>
            </a:r>
            <a:r>
              <a:rPr lang="zh-CN" altLang="en-US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恒等于零</a:t>
            </a:r>
            <a:r>
              <a:rPr lang="zh-CN" altLang="zh-CN" sz="2400" dirty="0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6" name="Text Box 45"/>
          <p:cNvSpPr txBox="1"/>
          <p:nvPr/>
        </p:nvSpPr>
        <p:spPr>
          <a:xfrm>
            <a:off x="4824413" y="3598863"/>
            <a:ext cx="4033837" cy="15700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120000"/>
              </a:lnSpc>
              <a:buAutoNum type="circleNumDbPlain" startAt="2"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是对回路中的</a:t>
            </a:r>
            <a:r>
              <a:rPr lang="zh-CN" altLang="en-US" sz="2000" dirty="0">
                <a:solidFill>
                  <a:srgbClr val="01F92A"/>
                </a:solidFill>
                <a:latin typeface="楷体_GB2312" pitchFamily="49" charset="-122"/>
                <a:ea typeface="仿宋_GB2312" pitchFamily="49" charset="-122"/>
              </a:rPr>
              <a:t>支路电压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加的</a:t>
            </a:r>
            <a:r>
              <a:rPr lang="zh-CN" altLang="en-US" sz="2000" dirty="0">
                <a:solidFill>
                  <a:srgbClr val="01F92A"/>
                </a:solidFill>
                <a:latin typeface="楷体_GB2312" pitchFamily="49" charset="-122"/>
                <a:ea typeface="仿宋_GB2312" pitchFamily="49" charset="-122"/>
              </a:rPr>
              <a:t>约束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，与回路各支路上接的是什么</a:t>
            </a:r>
            <a:r>
              <a:rPr lang="zh-CN" altLang="en-US" sz="2000" dirty="0">
                <a:solidFill>
                  <a:srgbClr val="01F92A"/>
                </a:solidFill>
                <a:latin typeface="楷体_GB2312" pitchFamily="49" charset="-122"/>
                <a:ea typeface="仿宋_GB2312" pitchFamily="49" charset="-122"/>
              </a:rPr>
              <a:t>元件无关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，与电路是线性还是非线性无关；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77" name="Text Box 46"/>
          <p:cNvSpPr txBox="1"/>
          <p:nvPr/>
        </p:nvSpPr>
        <p:spPr>
          <a:xfrm>
            <a:off x="4857750" y="5157788"/>
            <a:ext cx="3929063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>
              <a:lnSpc>
                <a:spcPct val="120000"/>
              </a:lnSpc>
              <a:buAutoNum type="circleNumDbPlain" startAt="3"/>
            </a:pPr>
            <a:r>
              <a:rPr lang="en-US" altLang="zh-CN" sz="2000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方程是按</a:t>
            </a:r>
            <a:r>
              <a:rPr lang="zh-CN" altLang="en-US" sz="2000" dirty="0">
                <a:solidFill>
                  <a:srgbClr val="01F92A"/>
                </a:solidFill>
                <a:latin typeface="楷体_GB2312" pitchFamily="49" charset="-122"/>
                <a:ea typeface="仿宋_GB2312" pitchFamily="49" charset="-122"/>
              </a:rPr>
              <a:t>电压参考方向列写</a:t>
            </a:r>
            <a:r>
              <a:rPr lang="zh-CN" altLang="en-US" sz="2000" dirty="0">
                <a:latin typeface="楷体_GB2312" pitchFamily="49" charset="-122"/>
                <a:ea typeface="仿宋_GB2312" pitchFamily="49" charset="-122"/>
              </a:rPr>
              <a:t>，与电压实际方向无关。</a:t>
            </a:r>
            <a:endParaRPr lang="zh-CN" altLang="en-US" sz="2000" dirty="0">
              <a:latin typeface="楷体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5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25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052" grpId="0"/>
      <p:bldP spid="250053" grpId="0"/>
      <p:bldP spid="250091" grpId="0"/>
      <p:bldP spid="76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64899" name="Text Box 3"/>
          <p:cNvSpPr txBox="1"/>
          <p:nvPr/>
        </p:nvSpPr>
        <p:spPr>
          <a:xfrm>
            <a:off x="1001713" y="3716338"/>
            <a:ext cx="6642100" cy="584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3200" i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3200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32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0     KVL</a:t>
            </a:r>
            <a:endParaRPr lang="en-US" altLang="zh-CN" sz="32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64961" name="Text Box 65"/>
          <p:cNvSpPr txBox="1"/>
          <p:nvPr/>
        </p:nvSpPr>
        <p:spPr>
          <a:xfrm>
            <a:off x="1073150" y="4492625"/>
            <a:ext cx="4752975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lang="en-US" altLang="zh-CN" sz="32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endParaRPr lang="en-US" altLang="zh-CN" sz="32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64962" name="Text Box 66"/>
          <p:cNvSpPr txBox="1"/>
          <p:nvPr/>
        </p:nvSpPr>
        <p:spPr>
          <a:xfrm>
            <a:off x="250825" y="4486275"/>
            <a:ext cx="1223963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或：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64963" name="Text Box 67"/>
          <p:cNvSpPr txBox="1"/>
          <p:nvPr/>
        </p:nvSpPr>
        <p:spPr>
          <a:xfrm>
            <a:off x="928688" y="5849938"/>
            <a:ext cx="5976937" cy="5794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–R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+R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i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–R</a:t>
            </a:r>
            <a:r>
              <a:rPr lang="en-US" altLang="zh-CN" sz="3200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3200" i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+R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S4</a:t>
            </a:r>
            <a:endParaRPr lang="en-US" altLang="zh-CN" sz="3200" i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" name="Group 118"/>
          <p:cNvGrpSpPr/>
          <p:nvPr/>
        </p:nvGrpSpPr>
        <p:grpSpPr>
          <a:xfrm>
            <a:off x="4745038" y="1147763"/>
            <a:ext cx="493712" cy="819150"/>
            <a:chOff x="1673" y="401"/>
            <a:chExt cx="311" cy="516"/>
          </a:xfrm>
        </p:grpSpPr>
        <p:sp>
          <p:nvSpPr>
            <p:cNvPr id="25607" name="Line 119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Line 120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Line 121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0" name="Text Box 122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1400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lang="en-US" altLang="zh-CN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23"/>
          <p:cNvGrpSpPr/>
          <p:nvPr/>
        </p:nvGrpSpPr>
        <p:grpSpPr>
          <a:xfrm>
            <a:off x="1287463" y="1724025"/>
            <a:ext cx="493712" cy="819150"/>
            <a:chOff x="1673" y="401"/>
            <a:chExt cx="311" cy="516"/>
          </a:xfrm>
        </p:grpSpPr>
        <p:sp>
          <p:nvSpPr>
            <p:cNvPr id="25612" name="Line 124"/>
            <p:cNvSpPr/>
            <p:nvPr/>
          </p:nvSpPr>
          <p:spPr>
            <a:xfrm>
              <a:off x="1764" y="917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3" name="Line 125"/>
            <p:cNvSpPr/>
            <p:nvPr/>
          </p:nvSpPr>
          <p:spPr>
            <a:xfrm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4" name="Line 126"/>
            <p:cNvSpPr/>
            <p:nvPr/>
          </p:nvSpPr>
          <p:spPr>
            <a:xfrm rot="-5400000">
              <a:off x="1764" y="485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15" name="Text Box 127"/>
            <p:cNvSpPr txBox="1"/>
            <p:nvPr/>
          </p:nvSpPr>
          <p:spPr>
            <a:xfrm>
              <a:off x="1673" y="593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1400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lang="en-US" altLang="zh-CN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28"/>
          <p:cNvGrpSpPr/>
          <p:nvPr/>
        </p:nvGrpSpPr>
        <p:grpSpPr>
          <a:xfrm>
            <a:off x="2727325" y="357188"/>
            <a:ext cx="1058863" cy="457200"/>
            <a:chOff x="3291" y="1678"/>
            <a:chExt cx="667" cy="288"/>
          </a:xfrm>
        </p:grpSpPr>
        <p:sp>
          <p:nvSpPr>
            <p:cNvPr id="25617" name="Line 129"/>
            <p:cNvSpPr/>
            <p:nvPr/>
          </p:nvSpPr>
          <p:spPr>
            <a:xfrm>
              <a:off x="3790" y="1824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5618" name="Group 130"/>
            <p:cNvGrpSpPr/>
            <p:nvPr/>
          </p:nvGrpSpPr>
          <p:grpSpPr>
            <a:xfrm>
              <a:off x="3291" y="1728"/>
              <a:ext cx="168" cy="168"/>
              <a:chOff x="3303" y="1716"/>
              <a:chExt cx="168" cy="168"/>
            </a:xfrm>
          </p:grpSpPr>
          <p:sp>
            <p:nvSpPr>
              <p:cNvPr id="25619" name="Line 131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20" name="Line 132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21" name="Text Box 133"/>
            <p:cNvSpPr txBox="1"/>
            <p:nvPr/>
          </p:nvSpPr>
          <p:spPr>
            <a:xfrm>
              <a:off x="3459" y="1678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1400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134"/>
          <p:cNvGrpSpPr/>
          <p:nvPr/>
        </p:nvGrpSpPr>
        <p:grpSpPr>
          <a:xfrm>
            <a:off x="3592513" y="2635250"/>
            <a:ext cx="925512" cy="457200"/>
            <a:chOff x="1408" y="3696"/>
            <a:chExt cx="583" cy="288"/>
          </a:xfrm>
        </p:grpSpPr>
        <p:grpSp>
          <p:nvGrpSpPr>
            <p:cNvPr id="25623" name="Group 135"/>
            <p:cNvGrpSpPr/>
            <p:nvPr/>
          </p:nvGrpSpPr>
          <p:grpSpPr>
            <a:xfrm>
              <a:off x="1823" y="3760"/>
              <a:ext cx="168" cy="168"/>
              <a:chOff x="3303" y="1716"/>
              <a:chExt cx="168" cy="168"/>
            </a:xfrm>
          </p:grpSpPr>
          <p:sp>
            <p:nvSpPr>
              <p:cNvPr id="25624" name="Line 136"/>
              <p:cNvSpPr/>
              <p:nvPr/>
            </p:nvSpPr>
            <p:spPr>
              <a:xfrm>
                <a:off x="3303" y="1812"/>
                <a:ext cx="16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625" name="Line 137"/>
              <p:cNvSpPr/>
              <p:nvPr/>
            </p:nvSpPr>
            <p:spPr>
              <a:xfrm rot="-5400000">
                <a:off x="3303" y="1800"/>
                <a:ext cx="16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626" name="Text Box 138"/>
            <p:cNvSpPr txBox="1"/>
            <p:nvPr/>
          </p:nvSpPr>
          <p:spPr>
            <a:xfrm>
              <a:off x="1536" y="3696"/>
              <a:ext cx="31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1400" dirty="0">
                  <a:solidFill>
                    <a:srgbClr val="01F92A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lang="en-US" altLang="zh-CN" dirty="0">
                <a:solidFill>
                  <a:srgbClr val="01F92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27" name="Line 139"/>
            <p:cNvSpPr/>
            <p:nvPr/>
          </p:nvSpPr>
          <p:spPr>
            <a:xfrm>
              <a:off x="1408" y="3856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149"/>
          <p:cNvGrpSpPr/>
          <p:nvPr/>
        </p:nvGrpSpPr>
        <p:grpSpPr>
          <a:xfrm>
            <a:off x="2800350" y="1436688"/>
            <a:ext cx="403225" cy="790575"/>
            <a:chOff x="4980" y="1428"/>
            <a:chExt cx="212" cy="594"/>
          </a:xfrm>
        </p:grpSpPr>
        <p:sp>
          <p:nvSpPr>
            <p:cNvPr id="25629" name="Arc 150"/>
            <p:cNvSpPr/>
            <p:nvPr/>
          </p:nvSpPr>
          <p:spPr>
            <a:xfrm>
              <a:off x="4980" y="1428"/>
              <a:ext cx="212" cy="5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3200" h="43200" fill="none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Text Box 151"/>
            <p:cNvSpPr txBox="1"/>
            <p:nvPr/>
          </p:nvSpPr>
          <p:spPr>
            <a:xfrm>
              <a:off x="5028" y="1528"/>
              <a:ext cx="116" cy="347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 anchorCtr="0">
              <a:spAutoFit/>
            </a:bodyPr>
            <a:p>
              <a:pPr algn="ctr"/>
              <a:endParaRPr lang="zh-CN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198"/>
          <p:cNvGrpSpPr/>
          <p:nvPr/>
        </p:nvGrpSpPr>
        <p:grpSpPr>
          <a:xfrm>
            <a:off x="1000125" y="715963"/>
            <a:ext cx="3959225" cy="2551112"/>
            <a:chOff x="2699" y="2341"/>
            <a:chExt cx="2494" cy="1607"/>
          </a:xfrm>
        </p:grpSpPr>
        <p:sp>
          <p:nvSpPr>
            <p:cNvPr id="25632" name="Oval 199"/>
            <p:cNvSpPr/>
            <p:nvPr/>
          </p:nvSpPr>
          <p:spPr>
            <a:xfrm>
              <a:off x="3697" y="333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633" name="Oval 200"/>
            <p:cNvSpPr/>
            <p:nvPr/>
          </p:nvSpPr>
          <p:spPr>
            <a:xfrm>
              <a:off x="3152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634" name="Line 201"/>
            <p:cNvSpPr/>
            <p:nvPr/>
          </p:nvSpPr>
          <p:spPr>
            <a:xfrm>
              <a:off x="3334" y="2432"/>
              <a:ext cx="1633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5" name="Line 202"/>
            <p:cNvSpPr/>
            <p:nvPr/>
          </p:nvSpPr>
          <p:spPr>
            <a:xfrm>
              <a:off x="3334" y="3521"/>
              <a:ext cx="1633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6" name="Line 203"/>
            <p:cNvSpPr/>
            <p:nvPr/>
          </p:nvSpPr>
          <p:spPr>
            <a:xfrm>
              <a:off x="4967" y="2432"/>
              <a:ext cx="0" cy="10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5637" name="Line 204"/>
            <p:cNvSpPr/>
            <p:nvPr/>
          </p:nvSpPr>
          <p:spPr>
            <a:xfrm>
              <a:off x="4967" y="3521"/>
              <a:ext cx="226" cy="9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8" name="Line 205"/>
            <p:cNvSpPr/>
            <p:nvPr/>
          </p:nvSpPr>
          <p:spPr>
            <a:xfrm flipV="1">
              <a:off x="4967" y="2341"/>
              <a:ext cx="226" cy="85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9" name="Line 206"/>
            <p:cNvSpPr/>
            <p:nvPr/>
          </p:nvSpPr>
          <p:spPr>
            <a:xfrm flipH="1">
              <a:off x="3107" y="3521"/>
              <a:ext cx="232" cy="9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0" name="Line 207"/>
            <p:cNvSpPr/>
            <p:nvPr/>
          </p:nvSpPr>
          <p:spPr>
            <a:xfrm>
              <a:off x="3107" y="2341"/>
              <a:ext cx="199" cy="7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1" name="Line 208"/>
            <p:cNvSpPr/>
            <p:nvPr/>
          </p:nvSpPr>
          <p:spPr>
            <a:xfrm>
              <a:off x="3515" y="2840"/>
              <a:ext cx="0" cy="281"/>
            </a:xfrm>
            <a:prstGeom prst="line">
              <a:avLst/>
            </a:prstGeom>
            <a:ln w="38100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2" name="Line 209"/>
            <p:cNvSpPr/>
            <p:nvPr/>
          </p:nvSpPr>
          <p:spPr>
            <a:xfrm flipH="1" flipV="1">
              <a:off x="4105" y="3430"/>
              <a:ext cx="263" cy="2"/>
            </a:xfrm>
            <a:prstGeom prst="line">
              <a:avLst/>
            </a:prstGeom>
            <a:ln w="38100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3" name="Line 210"/>
            <p:cNvSpPr/>
            <p:nvPr/>
          </p:nvSpPr>
          <p:spPr>
            <a:xfrm>
              <a:off x="3606" y="2523"/>
              <a:ext cx="309" cy="0"/>
            </a:xfrm>
            <a:prstGeom prst="line">
              <a:avLst/>
            </a:prstGeom>
            <a:ln w="38100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4" name="Line 211"/>
            <p:cNvSpPr/>
            <p:nvPr/>
          </p:nvSpPr>
          <p:spPr>
            <a:xfrm flipV="1">
              <a:off x="4831" y="2523"/>
              <a:ext cx="0" cy="281"/>
            </a:xfrm>
            <a:prstGeom prst="line">
              <a:avLst/>
            </a:prstGeom>
            <a:ln w="38100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5645" name="Text Box 212"/>
            <p:cNvSpPr txBox="1"/>
            <p:nvPr/>
          </p:nvSpPr>
          <p:spPr>
            <a:xfrm>
              <a:off x="3470" y="2704"/>
              <a:ext cx="400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46" name="Text Box 213"/>
            <p:cNvSpPr txBox="1"/>
            <p:nvPr/>
          </p:nvSpPr>
          <p:spPr>
            <a:xfrm>
              <a:off x="2981" y="2360"/>
              <a:ext cx="22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47" name="Text Box 214"/>
            <p:cNvSpPr txBox="1"/>
            <p:nvPr/>
          </p:nvSpPr>
          <p:spPr>
            <a:xfrm>
              <a:off x="2699" y="2568"/>
              <a:ext cx="47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48" name="Text Box 215"/>
            <p:cNvSpPr txBox="1"/>
            <p:nvPr/>
          </p:nvSpPr>
          <p:spPr>
            <a:xfrm>
              <a:off x="3334" y="3067"/>
              <a:ext cx="43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49" name="Text Box 216"/>
            <p:cNvSpPr txBox="1"/>
            <p:nvPr/>
          </p:nvSpPr>
          <p:spPr>
            <a:xfrm>
              <a:off x="4059" y="3067"/>
              <a:ext cx="472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0" name="Text Box 217"/>
            <p:cNvSpPr txBox="1"/>
            <p:nvPr/>
          </p:nvSpPr>
          <p:spPr>
            <a:xfrm>
              <a:off x="3470" y="3385"/>
              <a:ext cx="18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1" name="Text Box 218"/>
            <p:cNvSpPr txBox="1"/>
            <p:nvPr/>
          </p:nvSpPr>
          <p:spPr>
            <a:xfrm>
              <a:off x="3969" y="3521"/>
              <a:ext cx="341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2" name="Text Box 219"/>
            <p:cNvSpPr txBox="1"/>
            <p:nvPr/>
          </p:nvSpPr>
          <p:spPr>
            <a:xfrm>
              <a:off x="3651" y="3657"/>
              <a:ext cx="472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S4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3" name="Text Box 220"/>
            <p:cNvSpPr txBox="1"/>
            <p:nvPr/>
          </p:nvSpPr>
          <p:spPr>
            <a:xfrm>
              <a:off x="4377" y="3112"/>
              <a:ext cx="407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4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4" name="Text Box 221"/>
            <p:cNvSpPr txBox="1"/>
            <p:nvPr/>
          </p:nvSpPr>
          <p:spPr>
            <a:xfrm>
              <a:off x="4513" y="2477"/>
              <a:ext cx="297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5" name="Text Box 222"/>
            <p:cNvSpPr txBox="1"/>
            <p:nvPr/>
          </p:nvSpPr>
          <p:spPr>
            <a:xfrm>
              <a:off x="4513" y="2749"/>
              <a:ext cx="397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6" name="Text Box 223"/>
            <p:cNvSpPr txBox="1"/>
            <p:nvPr/>
          </p:nvSpPr>
          <p:spPr>
            <a:xfrm>
              <a:off x="3923" y="2523"/>
              <a:ext cx="43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7" name="Text Box 224"/>
            <p:cNvSpPr txBox="1"/>
            <p:nvPr/>
          </p:nvSpPr>
          <p:spPr>
            <a:xfrm>
              <a:off x="3606" y="2477"/>
              <a:ext cx="329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8" name="Text Box 225"/>
            <p:cNvSpPr txBox="1"/>
            <p:nvPr/>
          </p:nvSpPr>
          <p:spPr>
            <a:xfrm>
              <a:off x="2823" y="2608"/>
              <a:ext cx="223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endParaRPr lang="zh-CN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59" name="Text Box 226"/>
            <p:cNvSpPr txBox="1"/>
            <p:nvPr/>
          </p:nvSpPr>
          <p:spPr>
            <a:xfrm>
              <a:off x="3016" y="2659"/>
              <a:ext cx="18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5660" name="Line 227"/>
            <p:cNvSpPr/>
            <p:nvPr/>
          </p:nvSpPr>
          <p:spPr>
            <a:xfrm>
              <a:off x="3334" y="2432"/>
              <a:ext cx="0" cy="10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5661" name="Rectangle 228"/>
            <p:cNvSpPr/>
            <p:nvPr/>
          </p:nvSpPr>
          <p:spPr>
            <a:xfrm>
              <a:off x="4921" y="27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662" name="Rectangle 229"/>
            <p:cNvSpPr/>
            <p:nvPr/>
          </p:nvSpPr>
          <p:spPr>
            <a:xfrm>
              <a:off x="4422" y="343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663" name="Rectangle 230"/>
            <p:cNvSpPr/>
            <p:nvPr/>
          </p:nvSpPr>
          <p:spPr>
            <a:xfrm>
              <a:off x="3969" y="23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5664" name="Rectangle 231"/>
            <p:cNvSpPr/>
            <p:nvPr/>
          </p:nvSpPr>
          <p:spPr>
            <a:xfrm>
              <a:off x="3288" y="302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249936" name="Object 80"/>
          <p:cNvGraphicFramePr>
            <a:graphicFrameLocks noChangeAspect="1"/>
          </p:cNvGraphicFramePr>
          <p:nvPr/>
        </p:nvGraphicFramePr>
        <p:xfrm>
          <a:off x="6389688" y="4414838"/>
          <a:ext cx="1897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422400" imgH="406400" progId="Equation.DSMT4">
                  <p:embed/>
                </p:oleObj>
              </mc:Choice>
              <mc:Fallback>
                <p:oleObj name="" r:id="rId1" imgW="1422400" imgH="406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89688" y="4414838"/>
                        <a:ext cx="18970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Text Box 3"/>
          <p:cNvSpPr txBox="1"/>
          <p:nvPr/>
        </p:nvSpPr>
        <p:spPr>
          <a:xfrm>
            <a:off x="1000125" y="5278438"/>
            <a:ext cx="7215188" cy="584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4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= 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lang="en-US" altLang="zh-CN" sz="3200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–U</a:t>
            </a:r>
            <a:r>
              <a:rPr lang="en-US" altLang="zh-CN" sz="3200" baseline="-250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S4</a:t>
            </a:r>
            <a:endParaRPr lang="en-US" altLang="zh-CN" sz="32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6208713" y="5286375"/>
          <a:ext cx="2260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701800" imgH="406400" progId="Equation.DSMT4">
                  <p:embed/>
                </p:oleObj>
              </mc:Choice>
              <mc:Fallback>
                <p:oleObj name="" r:id="rId3" imgW="1701800" imgH="4064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08713" y="5286375"/>
                        <a:ext cx="22606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Text Box 45"/>
          <p:cNvSpPr txBox="1"/>
          <p:nvPr/>
        </p:nvSpPr>
        <p:spPr>
          <a:xfrm>
            <a:off x="5429250" y="369888"/>
            <a:ext cx="3500438" cy="27511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2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1600" dirty="0">
                <a:latin typeface="楷体_GB2312" pitchFamily="49" charset="-122"/>
                <a:ea typeface="仿宋_GB2312" pitchFamily="49" charset="-122"/>
              </a:rPr>
              <a:t>电阻可推广至除电源以外的电路元件</a:t>
            </a:r>
            <a:endParaRPr lang="en-US" altLang="zh-CN" sz="1600" dirty="0">
              <a:latin typeface="楷体_GB2312" pitchFamily="49" charset="-122"/>
              <a:ea typeface="仿宋_GB2312" pitchFamily="49" charset="-122"/>
            </a:endParaRPr>
          </a:p>
          <a:p>
            <a:pPr marL="457200" indent="-457200">
              <a:lnSpc>
                <a:spcPct val="12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1600" dirty="0">
                <a:latin typeface="楷体_GB2312" pitchFamily="49" charset="-122"/>
                <a:ea typeface="仿宋_GB2312" pitchFamily="49" charset="-122"/>
              </a:rPr>
              <a:t>关于等式右边的电源代数和：电源是非关联参考方向，故与回路方向一致时为</a:t>
            </a:r>
            <a:r>
              <a:rPr lang="en-US" altLang="zh-CN" sz="1600" dirty="0">
                <a:latin typeface="楷体_GB2312" pitchFamily="49" charset="-122"/>
                <a:ea typeface="仿宋_GB2312" pitchFamily="49" charset="-122"/>
              </a:rPr>
              <a:t>-</a:t>
            </a:r>
            <a:r>
              <a:rPr lang="zh-CN" altLang="en-US" sz="1600" dirty="0">
                <a:latin typeface="楷体_GB2312" pitchFamily="49" charset="-122"/>
                <a:ea typeface="仿宋_GB2312" pitchFamily="49" charset="-122"/>
              </a:rPr>
              <a:t>，与回路方向不一致时取</a:t>
            </a:r>
            <a:r>
              <a:rPr lang="en-US" altLang="zh-CN" sz="1600" dirty="0">
                <a:latin typeface="楷体_GB2312" pitchFamily="49" charset="-122"/>
                <a:ea typeface="仿宋_GB2312" pitchFamily="49" charset="-122"/>
              </a:rPr>
              <a:t>+</a:t>
            </a:r>
            <a:endParaRPr lang="en-US" altLang="zh-CN" sz="1600" dirty="0">
              <a:latin typeface="楷体_GB2312" pitchFamily="49" charset="-122"/>
              <a:ea typeface="仿宋_GB2312" pitchFamily="49" charset="-122"/>
            </a:endParaRPr>
          </a:p>
          <a:p>
            <a:pPr marL="457200" indent="-457200">
              <a:lnSpc>
                <a:spcPct val="120000"/>
              </a:lnSpc>
              <a:buFont typeface="宋体" panose="02010600030101010101" pitchFamily="2" charset="-122"/>
              <a:buAutoNum type="circleNumDbPlain"/>
            </a:pPr>
            <a:r>
              <a:rPr lang="zh-CN" altLang="en-US" sz="1600" dirty="0">
                <a:latin typeface="楷体_GB2312" pitchFamily="49" charset="-122"/>
                <a:ea typeface="仿宋_GB2312" pitchFamily="49" charset="-122"/>
              </a:rPr>
              <a:t>关于等式右边的电源代数和：电源的驱动电流与回路方向一致时为</a:t>
            </a:r>
            <a:r>
              <a:rPr lang="en-US" altLang="zh-CN" sz="1600" dirty="0">
                <a:latin typeface="楷体_GB2312" pitchFamily="49" charset="-122"/>
                <a:ea typeface="仿宋_GB2312" pitchFamily="49" charset="-122"/>
              </a:rPr>
              <a:t>-</a:t>
            </a:r>
            <a:r>
              <a:rPr lang="zh-CN" altLang="en-US" sz="1600" dirty="0">
                <a:latin typeface="楷体_GB2312" pitchFamily="49" charset="-122"/>
                <a:ea typeface="仿宋_GB2312" pitchFamily="49" charset="-122"/>
              </a:rPr>
              <a:t>，与回路方向不一致时取</a:t>
            </a:r>
            <a:r>
              <a:rPr lang="en-US" altLang="zh-CN" sz="1600" dirty="0">
                <a:latin typeface="楷体_GB2312" pitchFamily="49" charset="-122"/>
                <a:ea typeface="仿宋_GB2312" pitchFamily="49" charset="-122"/>
              </a:rPr>
              <a:t>+</a:t>
            </a:r>
            <a:endParaRPr lang="zh-CN" altLang="en-US" sz="1600" dirty="0">
              <a:latin typeface="楷体_GB2312" pitchFamily="49" charset="-122"/>
              <a:ea typeface="仿宋_GB2312" pitchFamily="49" charset="-122"/>
            </a:endParaRPr>
          </a:p>
        </p:txBody>
      </p:sp>
      <p:sp>
        <p:nvSpPr>
          <p:cNvPr id="144" name="Text Box 66"/>
          <p:cNvSpPr txBox="1"/>
          <p:nvPr/>
        </p:nvSpPr>
        <p:spPr>
          <a:xfrm>
            <a:off x="214313" y="5395913"/>
            <a:ext cx="1223962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或：</a:t>
            </a:r>
            <a:endParaRPr lang="zh-CN" altLang="en-US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5670" name="TextBox 144"/>
          <p:cNvSpPr txBox="1"/>
          <p:nvPr/>
        </p:nvSpPr>
        <p:spPr>
          <a:xfrm>
            <a:off x="6572250" y="5857875"/>
            <a:ext cx="64928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仿宋_GB2312" pitchFamily="49" charset="-122"/>
              </a:rPr>
              <a:t>关联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5671" name="TextBox 145"/>
          <p:cNvSpPr txBox="1"/>
          <p:nvPr/>
        </p:nvSpPr>
        <p:spPr>
          <a:xfrm>
            <a:off x="7697788" y="5845175"/>
            <a:ext cx="881062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仿宋_GB2312" pitchFamily="49" charset="-122"/>
              </a:rPr>
              <a:t>非关联</a:t>
            </a:r>
            <a:endParaRPr lang="zh-CN" altLang="en-US" dirty="0">
              <a:solidFill>
                <a:srgbClr val="7030A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6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6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0885" name="Text Box 5"/>
          <p:cNvSpPr txBox="1"/>
          <p:nvPr/>
        </p:nvSpPr>
        <p:spPr>
          <a:xfrm>
            <a:off x="611188" y="765175"/>
            <a:ext cx="576262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例</a:t>
            </a:r>
            <a:endParaRPr lang="zh-CN" altLang="en-US" sz="3200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50922" name="Object 42"/>
          <p:cNvGraphicFramePr>
            <a:graphicFrameLocks noChangeAspect="1"/>
          </p:cNvGraphicFramePr>
          <p:nvPr/>
        </p:nvGraphicFramePr>
        <p:xfrm>
          <a:off x="5364163" y="808038"/>
          <a:ext cx="33432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95500" imgH="266700" progId="Equation.3">
                  <p:embed/>
                </p:oleObj>
              </mc:Choice>
              <mc:Fallback>
                <p:oleObj name="" r:id="rId1" imgW="2095500" imgH="266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808038"/>
                        <a:ext cx="3343275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4"/>
          <p:cNvGrpSpPr/>
          <p:nvPr/>
        </p:nvGrpSpPr>
        <p:grpSpPr>
          <a:xfrm>
            <a:off x="684213" y="692150"/>
            <a:ext cx="4752975" cy="1543050"/>
            <a:chOff x="1292" y="2205"/>
            <a:chExt cx="2994" cy="972"/>
          </a:xfrm>
        </p:grpSpPr>
        <p:sp>
          <p:nvSpPr>
            <p:cNvPr id="27653" name="Oval 65"/>
            <p:cNvSpPr/>
            <p:nvPr/>
          </p:nvSpPr>
          <p:spPr>
            <a:xfrm>
              <a:off x="1837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  <a:tileRect/>
            </a:gradFill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54" name="Line 66"/>
            <p:cNvSpPr/>
            <p:nvPr/>
          </p:nvSpPr>
          <p:spPr>
            <a:xfrm>
              <a:off x="3152" y="2205"/>
              <a:ext cx="0" cy="36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27655" name="Line 67"/>
            <p:cNvSpPr/>
            <p:nvPr/>
          </p:nvSpPr>
          <p:spPr>
            <a:xfrm flipH="1" flipV="1">
              <a:off x="3152" y="2568"/>
              <a:ext cx="725" cy="22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27656" name="Line 68"/>
            <p:cNvSpPr/>
            <p:nvPr/>
          </p:nvSpPr>
          <p:spPr>
            <a:xfrm>
              <a:off x="1292" y="2976"/>
              <a:ext cx="31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7" name="Line 69"/>
            <p:cNvSpPr/>
            <p:nvPr/>
          </p:nvSpPr>
          <p:spPr>
            <a:xfrm flipH="1">
              <a:off x="1610" y="2568"/>
              <a:ext cx="1542" cy="40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27658" name="Line 70"/>
            <p:cNvSpPr/>
            <p:nvPr/>
          </p:nvSpPr>
          <p:spPr>
            <a:xfrm>
              <a:off x="3878" y="2795"/>
              <a:ext cx="408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59" name="Text Box 71"/>
            <p:cNvSpPr txBox="1"/>
            <p:nvPr/>
          </p:nvSpPr>
          <p:spPr>
            <a:xfrm>
              <a:off x="1383" y="2886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0" name="Text Box 72"/>
            <p:cNvSpPr txBox="1"/>
            <p:nvPr/>
          </p:nvSpPr>
          <p:spPr>
            <a:xfrm>
              <a:off x="1701" y="2341"/>
              <a:ext cx="36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50000"/>
                </a:lnSpc>
              </a:pP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i="1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1" name="Text Box 73"/>
            <p:cNvSpPr txBox="1"/>
            <p:nvPr/>
          </p:nvSpPr>
          <p:spPr>
            <a:xfrm>
              <a:off x="3923" y="2795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2" name="Text Box 74"/>
            <p:cNvSpPr txBox="1"/>
            <p:nvPr/>
          </p:nvSpPr>
          <p:spPr>
            <a:xfrm rot="-1416568">
              <a:off x="1474" y="2541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3" name="Text Box 75"/>
            <p:cNvSpPr txBox="1"/>
            <p:nvPr/>
          </p:nvSpPr>
          <p:spPr>
            <a:xfrm rot="-1008821">
              <a:off x="2245" y="2314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_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4" name="Text Box 76"/>
            <p:cNvSpPr txBox="1"/>
            <p:nvPr/>
          </p:nvSpPr>
          <p:spPr>
            <a:xfrm>
              <a:off x="3152" y="2205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宋体" panose="02010600030101010101" pitchFamily="2" charset="-122"/>
                  <a:ea typeface="仿宋_GB2312" pitchFamily="49" charset="-122"/>
                  <a:sym typeface="Symbol" panose="05050102010706020507" pitchFamily="18" charset="2"/>
                </a:rPr>
                <a:t>-</a:t>
              </a:r>
              <a:endParaRPr lang="en-US" altLang="zh-CN" dirty="0">
                <a:latin typeface="宋体" panose="02010600030101010101" pitchFamily="2" charset="-122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5" name="Text Box 77"/>
            <p:cNvSpPr txBox="1"/>
            <p:nvPr/>
          </p:nvSpPr>
          <p:spPr>
            <a:xfrm>
              <a:off x="2109" y="2478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6" name="Text Box 78"/>
            <p:cNvSpPr txBox="1"/>
            <p:nvPr/>
          </p:nvSpPr>
          <p:spPr>
            <a:xfrm>
              <a:off x="2835" y="2251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7" name="Text Box 79"/>
            <p:cNvSpPr txBox="1"/>
            <p:nvPr/>
          </p:nvSpPr>
          <p:spPr>
            <a:xfrm>
              <a:off x="3651" y="2432"/>
              <a:ext cx="2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+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8" name="Text Box 80"/>
            <p:cNvSpPr txBox="1"/>
            <p:nvPr/>
          </p:nvSpPr>
          <p:spPr>
            <a:xfrm>
              <a:off x="2472" y="2251"/>
              <a:ext cx="36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50000"/>
                </a:lnSpc>
              </a:pP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69" name="Text Box 81"/>
            <p:cNvSpPr txBox="1"/>
            <p:nvPr/>
          </p:nvSpPr>
          <p:spPr>
            <a:xfrm>
              <a:off x="3334" y="2296"/>
              <a:ext cx="36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ct val="50000"/>
                </a:lnSpc>
              </a:pPr>
              <a:endParaRPr lang="en-US" altLang="zh-CN" i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zh-CN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7670" name="Rectangle 82"/>
            <p:cNvSpPr/>
            <p:nvPr/>
          </p:nvSpPr>
          <p:spPr>
            <a:xfrm rot="-1071388">
              <a:off x="260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7671" name="Rectangle 83"/>
            <p:cNvSpPr/>
            <p:nvPr/>
          </p:nvSpPr>
          <p:spPr>
            <a:xfrm rot="1236582">
              <a:off x="3288" y="261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  <a:tileRect/>
            </a:gra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3" name="Group 84"/>
          <p:cNvGrpSpPr/>
          <p:nvPr/>
        </p:nvGrpSpPr>
        <p:grpSpPr>
          <a:xfrm>
            <a:off x="1189038" y="1628775"/>
            <a:ext cx="3816350" cy="1152525"/>
            <a:chOff x="1610" y="2795"/>
            <a:chExt cx="2404" cy="726"/>
          </a:xfrm>
        </p:grpSpPr>
        <p:sp>
          <p:nvSpPr>
            <p:cNvPr id="27673" name="Freeform 85" descr="斜纹布"/>
            <p:cNvSpPr/>
            <p:nvPr/>
          </p:nvSpPr>
          <p:spPr>
            <a:xfrm>
              <a:off x="1610" y="2795"/>
              <a:ext cx="2404" cy="650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635" y="590"/>
                </a:cxn>
                <a:cxn ang="0">
                  <a:pos x="2132" y="544"/>
                </a:cxn>
                <a:cxn ang="0">
                  <a:pos x="2268" y="0"/>
                </a:cxn>
              </a:cxnLst>
              <a:pathLst>
                <a:path w="2404" h="650">
                  <a:moveTo>
                    <a:pt x="0" y="181"/>
                  </a:moveTo>
                  <a:cubicBezTo>
                    <a:pt x="140" y="355"/>
                    <a:pt x="280" y="530"/>
                    <a:pt x="635" y="590"/>
                  </a:cubicBezTo>
                  <a:cubicBezTo>
                    <a:pt x="990" y="650"/>
                    <a:pt x="1860" y="642"/>
                    <a:pt x="2132" y="544"/>
                  </a:cubicBezTo>
                  <a:cubicBezTo>
                    <a:pt x="2404" y="446"/>
                    <a:pt x="2245" y="91"/>
                    <a:pt x="2268" y="0"/>
                  </a:cubicBezTo>
                </a:path>
              </a:pathLst>
            </a:custGeom>
            <a:noFill/>
            <a:ln w="28575" cap="flat" cmpd="sng">
              <a:solidFill>
                <a:srgbClr val="00CCFF"/>
              </a:solidFill>
              <a:prstDash val="dash"/>
              <a:round/>
              <a:headEnd type="none" w="med" len="med"/>
              <a:tailEnd type="none" w="med" len="med"/>
            </a:ln>
            <a:effectLst>
              <a:prstShdw prst="shdw17" dist="17961" dir="2699999">
                <a:schemeClr val="bg2"/>
              </a:prst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250966" name="Rectangle 86"/>
            <p:cNvSpPr>
              <a:spLocks noChangeArrowheads="1"/>
            </p:cNvSpPr>
            <p:nvPr/>
          </p:nvSpPr>
          <p:spPr bwMode="auto">
            <a:xfrm rot="5234821">
              <a:off x="2971" y="3203"/>
              <a:ext cx="182" cy="45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42" name="Text Box 137"/>
          <p:cNvSpPr txBox="1"/>
          <p:nvPr/>
        </p:nvSpPr>
        <p:spPr>
          <a:xfrm>
            <a:off x="1978025" y="3116263"/>
            <a:ext cx="6481763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KVL</a:t>
            </a:r>
            <a:r>
              <a:rPr lang="zh-CN" altLang="en-US" dirty="0">
                <a:latin typeface="楷体_GB2312" pitchFamily="49" charset="-122"/>
                <a:ea typeface="仿宋_GB2312" pitchFamily="49" charset="-122"/>
                <a:sym typeface="Symbol" panose="05050102010706020507" pitchFamily="18" charset="2"/>
              </a:rPr>
              <a:t>也适用于电路中任一假想的回路。</a:t>
            </a:r>
            <a:endParaRPr lang="zh-CN" altLang="en-US" dirty="0">
              <a:latin typeface="楷体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4" name="Group 138"/>
          <p:cNvGrpSpPr/>
          <p:nvPr/>
        </p:nvGrpSpPr>
        <p:grpSpPr>
          <a:xfrm>
            <a:off x="250825" y="2971800"/>
            <a:ext cx="1644650" cy="850900"/>
            <a:chOff x="385" y="3022"/>
            <a:chExt cx="1036" cy="536"/>
          </a:xfrm>
        </p:grpSpPr>
        <p:pic>
          <p:nvPicPr>
            <p:cNvPr id="27677" name="Picture 139" descr="1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" y="3022"/>
              <a:ext cx="590" cy="5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78" name="Text Box 140"/>
            <p:cNvSpPr txBox="1"/>
            <p:nvPr/>
          </p:nvSpPr>
          <p:spPr>
            <a:xfrm>
              <a:off x="793" y="3125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dirty="0">
                  <a:solidFill>
                    <a:srgbClr val="CC66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lang="zh-CN" altLang="en-US" sz="3200" dirty="0">
                <a:solidFill>
                  <a:srgbClr val="CC66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41" name="Text Box 5"/>
          <p:cNvSpPr txBox="1"/>
          <p:nvPr/>
        </p:nvSpPr>
        <p:spPr>
          <a:xfrm>
            <a:off x="539750" y="4337050"/>
            <a:ext cx="7704138" cy="1606550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476250" indent="-476250" algn="just">
              <a:lnSpc>
                <a:spcPct val="120000"/>
              </a:lnSpc>
              <a:spcBef>
                <a:spcPct val="50000"/>
              </a:spcBef>
              <a:buAutoNum type="circleNumDbPlain"/>
            </a:pP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lang="zh-CN" altLang="zh-CN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</a:rPr>
              <a:t>是对支路电流</a:t>
            </a:r>
            <a:r>
              <a:rPr lang="zh-CN" altLang="en-US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</a:rPr>
              <a:t>、回</a:t>
            </a:r>
            <a:r>
              <a:rPr lang="zh-CN" altLang="zh-CN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</a:rPr>
              <a:t>路电压的线性约束</a:t>
            </a:r>
            <a:r>
              <a:rPr lang="zh-CN" altLang="en-US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</a:rPr>
              <a:t>，与</a:t>
            </a:r>
            <a:r>
              <a:rPr lang="zh-CN" altLang="zh-CN" sz="2400" dirty="0">
                <a:solidFill>
                  <a:srgbClr val="FFC000"/>
                </a:solidFill>
                <a:latin typeface="楷体_GB2312" pitchFamily="49" charset="-122"/>
                <a:ea typeface="仿宋_GB2312" pitchFamily="49" charset="-122"/>
              </a:rPr>
              <a:t>元件性质及参数无关</a:t>
            </a:r>
            <a:endParaRPr lang="en-US" altLang="zh-CN" sz="2400" dirty="0">
              <a:solidFill>
                <a:srgbClr val="FFC000"/>
              </a:solidFill>
              <a:latin typeface="楷体_GB2312" pitchFamily="49" charset="-122"/>
              <a:ea typeface="仿宋_GB2312" pitchFamily="49" charset="-122"/>
            </a:endParaRPr>
          </a:p>
          <a:p>
            <a:pPr marL="476250" indent="-476250" algn="just">
              <a:lnSpc>
                <a:spcPct val="120000"/>
              </a:lnSpc>
              <a:spcBef>
                <a:spcPct val="50000"/>
              </a:spcBef>
              <a:buAutoNum type="circleNumDbPlain"/>
            </a:pPr>
            <a:r>
              <a:rPr lang="zh-CN" altLang="en-US" sz="2400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基尔霍夫定律与元件特性构成了电路分析的基础。</a:t>
            </a:r>
            <a:endParaRPr lang="zh-CN" altLang="en-US" sz="2400" dirty="0">
              <a:solidFill>
                <a:srgbClr val="FFC000"/>
              </a:solidFill>
              <a:latin typeface="楷体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25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5" grpId="0"/>
      <p:bldP spid="42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2"/>
          <p:cNvSpPr txBox="1"/>
          <p:nvPr/>
        </p:nvSpPr>
        <p:spPr>
          <a:xfrm>
            <a:off x="684213" y="476250"/>
            <a:ext cx="7920037" cy="64516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005C5C"/>
            </a:prstShdw>
          </a:effectLst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Tx/>
              <a:buFontTx/>
            </a:pPr>
            <a:r>
              <a:rPr lang="zh-CN" altLang="en-US" sz="3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电阻电路的等效变换</a:t>
            </a:r>
            <a:endParaRPr lang="zh-CN" altLang="en-US" sz="36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4" name="Text Box 3"/>
          <p:cNvSpPr txBox="1"/>
          <p:nvPr/>
        </p:nvSpPr>
        <p:spPr>
          <a:xfrm>
            <a:off x="1614488" y="3989388"/>
            <a:ext cx="72786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Wingdings 3" panose="05040102010807070707" pitchFamily="18" charset="2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 3" panose="05040102010807070707" pitchFamily="18" charset="2"/>
              </a:rPr>
              <a:t>—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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变换；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Text Box 4"/>
          <p:cNvSpPr txBox="1"/>
          <p:nvPr/>
        </p:nvSpPr>
        <p:spPr>
          <a:xfrm>
            <a:off x="1612900" y="3421063"/>
            <a:ext cx="3889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串联并联混联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Rectangle 5"/>
          <p:cNvSpPr/>
          <p:nvPr/>
        </p:nvSpPr>
        <p:spPr>
          <a:xfrm>
            <a:off x="684213" y="1628775"/>
            <a:ext cx="2132012" cy="641350"/>
          </a:xfrm>
          <a:prstGeom prst="rect">
            <a:avLst/>
          </a:prstGeom>
          <a:solidFill>
            <a:srgbClr val="800000"/>
          </a:solidFill>
          <a:ln w="12700">
            <a:noFill/>
          </a:ln>
        </p:spPr>
        <p:txBody>
          <a:bodyPr wrap="none" anchor="t" anchorCtr="0">
            <a:spAutoFit/>
          </a:bodyPr>
          <a:p>
            <a:pPr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lang="en-US" altLang="zh-CN" sz="36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重点：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Text Box 6"/>
          <p:cNvSpPr txBox="1"/>
          <p:nvPr/>
        </p:nvSpPr>
        <p:spPr>
          <a:xfrm>
            <a:off x="1614488" y="2765425"/>
            <a:ext cx="526256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等效的概念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8" name="Text Box 7"/>
          <p:cNvSpPr txBox="1"/>
          <p:nvPr/>
        </p:nvSpPr>
        <p:spPr>
          <a:xfrm>
            <a:off x="1608138" y="4638675"/>
            <a:ext cx="72786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电源等效变换；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9" name="Text Box 8"/>
          <p:cNvSpPr txBox="1"/>
          <p:nvPr/>
        </p:nvSpPr>
        <p:spPr>
          <a:xfrm>
            <a:off x="1608138" y="5286375"/>
            <a:ext cx="72786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5. 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一端口电路输入电阻的计算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80" name="Line 9"/>
          <p:cNvSpPr/>
          <p:nvPr/>
        </p:nvSpPr>
        <p:spPr>
          <a:xfrm>
            <a:off x="6149975" y="3125788"/>
            <a:ext cx="503238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82" name="矩形 10"/>
          <p:cNvSpPr/>
          <p:nvPr/>
        </p:nvSpPr>
        <p:spPr>
          <a:xfrm>
            <a:off x="4714875" y="3714750"/>
            <a:ext cx="3286125" cy="708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两个电阻的串联、并联；分压公式、分流公式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UyMWFjYjQyMjlmNTgwNTJjYTgwYTRjZjZkMjE5O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0</TotalTime>
  <Words>3419</Words>
  <Application>WPS 演示</Application>
  <PresentationFormat>全屏显示(4:3)</PresentationFormat>
  <Paragraphs>901</Paragraphs>
  <Slides>30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30</vt:i4>
      </vt:variant>
    </vt:vector>
  </HeadingPairs>
  <TitlesOfParts>
    <vt:vector size="96" baseType="lpstr">
      <vt:lpstr>Arial</vt:lpstr>
      <vt:lpstr>宋体</vt:lpstr>
      <vt:lpstr>Wingdings</vt:lpstr>
      <vt:lpstr>Times New Roman</vt:lpstr>
      <vt:lpstr>仿宋_GB2312</vt:lpstr>
      <vt:lpstr>仿宋</vt:lpstr>
      <vt:lpstr>华文行楷</vt:lpstr>
      <vt:lpstr>楷体_GB2312</vt:lpstr>
      <vt:lpstr>新宋体</vt:lpstr>
      <vt:lpstr>Monotype Sorts</vt:lpstr>
      <vt:lpstr>方正姚体</vt:lpstr>
      <vt:lpstr>Symbol</vt:lpstr>
      <vt:lpstr>Wingdings 3</vt:lpstr>
      <vt:lpstr>微软雅黑</vt:lpstr>
      <vt:lpstr>Arial Unicode MS</vt:lpstr>
      <vt:lpstr>Calibri</vt:lpstr>
      <vt:lpstr>隶书</vt:lpstr>
      <vt:lpstr>Math4</vt:lpstr>
      <vt:lpstr>Wingdings</vt:lpstr>
      <vt:lpstr>楷体_GB2312</vt:lpstr>
      <vt:lpstr>SWAstro</vt:lpstr>
      <vt:lpstr>默认设计模板</vt:lpstr>
      <vt:lpstr>Default Design</vt:lpstr>
      <vt:lpstr>1_Default Design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WPS_1656756210</cp:lastModifiedBy>
  <cp:revision>427</cp:revision>
  <dcterms:created xsi:type="dcterms:W3CDTF">2002-07-09T04:04:00Z</dcterms:created>
  <dcterms:modified xsi:type="dcterms:W3CDTF">2024-04-18T04:54:44Z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324428DD9C3A4A419521486636669821_13</vt:lpwstr>
  </property>
  <property fmtid="{D5CDD505-2E9C-101B-9397-08002B2CF9AE}" pid="3" name="KSOProductBuildVer">
    <vt:lpwstr>2052-12.1.0.16729</vt:lpwstr>
  </property>
</Properties>
</file>