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997" r:id="rId3"/>
    <p:sldId id="1605" r:id="rId5"/>
    <p:sldId id="1562" r:id="rId6"/>
    <p:sldId id="1606" r:id="rId7"/>
    <p:sldId id="1563" r:id="rId8"/>
    <p:sldId id="1584" r:id="rId9"/>
    <p:sldId id="1564" r:id="rId10"/>
    <p:sldId id="1565" r:id="rId11"/>
    <p:sldId id="1608" r:id="rId12"/>
    <p:sldId id="1566" r:id="rId13"/>
    <p:sldId id="1610" r:id="rId14"/>
    <p:sldId id="1570" r:id="rId15"/>
    <p:sldId id="1571" r:id="rId16"/>
    <p:sldId id="1579" r:id="rId17"/>
    <p:sldId id="1613" r:id="rId18"/>
    <p:sldId id="1572" r:id="rId19"/>
    <p:sldId id="1573" r:id="rId20"/>
    <p:sldId id="1586" r:id="rId21"/>
    <p:sldId id="1614" r:id="rId22"/>
    <p:sldId id="1568" r:id="rId23"/>
    <p:sldId id="1615" r:id="rId24"/>
    <p:sldId id="1569" r:id="rId25"/>
    <p:sldId id="1616" r:id="rId26"/>
    <p:sldId id="1574" r:id="rId27"/>
    <p:sldId id="1581" r:id="rId28"/>
    <p:sldId id="1583" r:id="rId29"/>
    <p:sldId id="1587" r:id="rId30"/>
    <p:sldId id="1576" r:id="rId31"/>
    <p:sldId id="1577" r:id="rId32"/>
    <p:sldId id="1578" r:id="rId33"/>
    <p:sldId id="1588" r:id="rId34"/>
    <p:sldId id="1559" r:id="rId35"/>
  </p:sldIdLst>
  <p:sldSz cx="9144000" cy="6858000" type="screen4x3"/>
  <p:notesSz cx="6797675" cy="9928225"/>
  <p:custDataLst>
    <p:tags r:id="rId4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F8F"/>
    <a:srgbClr val="800000"/>
    <a:srgbClr val="CC6600"/>
    <a:srgbClr val="0066FF"/>
    <a:srgbClr val="0000FF"/>
    <a:srgbClr val="000066"/>
    <a:srgbClr val="FF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7925" autoAdjust="0"/>
    <p:restoredTop sz="92101" autoAdjust="0"/>
  </p:normalViewPr>
  <p:slideViewPr>
    <p:cSldViewPr showGuides="1">
      <p:cViewPr varScale="1">
        <p:scale>
          <a:sx n="59" d="100"/>
          <a:sy n="59" d="100"/>
        </p:scale>
        <p:origin x="74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33"/>
    </p:cViewPr>
  </p:sorterViewPr>
  <p:notesViewPr>
    <p:cSldViewPr>
      <p:cViewPr varScale="1">
        <p:scale>
          <a:sx n="46" d="100"/>
          <a:sy n="46" d="100"/>
        </p:scale>
        <p:origin x="-3030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34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.wmf"/><Relationship Id="rId8" Type="http://schemas.openxmlformats.org/officeDocument/2006/relationships/image" Target="../media/image52.wmf"/><Relationship Id="rId7" Type="http://schemas.openxmlformats.org/officeDocument/2006/relationships/image" Target="../media/image51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0" Type="http://schemas.openxmlformats.org/officeDocument/2006/relationships/image" Target="../media/image54.wmf"/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3.wmf"/><Relationship Id="rId8" Type="http://schemas.openxmlformats.org/officeDocument/2006/relationships/image" Target="../media/image62.wmf"/><Relationship Id="rId7" Type="http://schemas.openxmlformats.org/officeDocument/2006/relationships/image" Target="../media/image61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1" Type="http://schemas.openxmlformats.org/officeDocument/2006/relationships/image" Target="../media/image65.wmf"/><Relationship Id="rId10" Type="http://schemas.openxmlformats.org/officeDocument/2006/relationships/image" Target="../media/image64.wmf"/><Relationship Id="rId1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3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4815"/>
          </a:xfrm>
          <a:prstGeom prst="rect">
            <a:avLst/>
          </a:prstGeom>
        </p:spPr>
        <p:txBody>
          <a:bodyPr vert="horz" lIns="91025" tIns="45512" rIns="91025" bIns="45512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4815"/>
          </a:xfrm>
          <a:prstGeom prst="rect">
            <a:avLst/>
          </a:prstGeom>
        </p:spPr>
        <p:txBody>
          <a:bodyPr vert="horz" lIns="91025" tIns="45512" rIns="91025" bIns="45512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89A2CB-F450-4D4D-95B6-2DD402E8825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025" tIns="45512" rIns="91025" bIns="45512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025" tIns="45512" rIns="91025" bIns="45512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AFD253-FD81-474B-82C7-349DD625E3E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4815"/>
          </a:xfrm>
          <a:prstGeom prst="rect">
            <a:avLst/>
          </a:prstGeom>
        </p:spPr>
        <p:txBody>
          <a:bodyPr vert="horz" lIns="91025" tIns="45512" rIns="91025" bIns="45512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0" cy="494815"/>
          </a:xfrm>
          <a:prstGeom prst="rect">
            <a:avLst/>
          </a:prstGeom>
        </p:spPr>
        <p:txBody>
          <a:bodyPr vert="horz" lIns="91025" tIns="45512" rIns="91025" bIns="45512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89AA4B-742C-43E9-B22C-B0E87825D66D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25" tIns="45512" rIns="91025" bIns="45512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15109"/>
            <a:ext cx="5435600" cy="4467702"/>
          </a:xfrm>
          <a:prstGeom prst="rect">
            <a:avLst/>
          </a:prstGeom>
        </p:spPr>
        <p:txBody>
          <a:bodyPr vert="horz" wrap="square" lIns="91025" tIns="45512" rIns="91025" bIns="45512" numCol="1" anchor="t" anchorCtr="0" compatLnSpc="1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0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0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0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0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218"/>
            <a:ext cx="2946400" cy="496412"/>
          </a:xfrm>
          <a:prstGeom prst="rect">
            <a:avLst/>
          </a:prstGeom>
        </p:spPr>
        <p:txBody>
          <a:bodyPr vert="horz" lIns="91025" tIns="45512" rIns="91025" bIns="45512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30218"/>
            <a:ext cx="2946400" cy="496412"/>
          </a:xfrm>
          <a:prstGeom prst="rect">
            <a:avLst/>
          </a:prstGeom>
        </p:spPr>
        <p:txBody>
          <a:bodyPr vert="horz" lIns="91025" tIns="45512" rIns="91025" bIns="45512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54253CB-0AAB-4076-BCAC-82654D53BAC0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253CB-0AAB-4076-BCAC-82654D53B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受控源可否当独立源，进行电源等效变换？可，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，注意控制量；</a:t>
            </a:r>
            <a:endParaRPr lang="en-US" altLang="zh-CN" dirty="0" smtClean="0"/>
          </a:p>
          <a:p>
            <a:r>
              <a:rPr lang="zh-CN" altLang="en-US" dirty="0" smtClean="0"/>
              <a:t>本题是否可采用其它方法？结点电压法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253CB-0AAB-4076-BCAC-82654D53B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/>
              <a:t>2</a:t>
            </a:r>
            <a:r>
              <a:rPr lang="zh-CN" altLang="en-US" dirty="0" smtClean="0"/>
              <a:t>，若待求电路量在内部，注意对外端口的电压或电流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253CB-0AAB-4076-BCAC-82654D53B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左图：电源等效变换、结点电压法</a:t>
            </a:r>
            <a:endParaRPr lang="en-US" altLang="zh-CN" dirty="0" smtClean="0"/>
          </a:p>
          <a:p>
            <a:r>
              <a:rPr lang="zh-CN" altLang="en-US" dirty="0" smtClean="0"/>
              <a:t>右图：两电导并联的分流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253CB-0AAB-4076-BCAC-82654D53B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还可使用电源等效变换法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4253CB-0AAB-4076-BCAC-82654D53BAC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灯片编号占位符 3"/>
          <p:cNvSpPr txBox="1">
            <a:spLocks noGrp="1"/>
          </p:cNvSpPr>
          <p:nvPr/>
        </p:nvSpPr>
        <p:spPr bwMode="auto">
          <a:xfrm>
            <a:off x="3849688" y="9430218"/>
            <a:ext cx="2946400" cy="496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025" tIns="45512" rIns="91025" bIns="45512" anchor="b"/>
          <a:lstStyle/>
          <a:p>
            <a:pPr algn="r"/>
            <a:fld id="{76DB798F-00F0-4500-82C7-836B8F5DD66D}" type="slidenum">
              <a:rPr lang="en-US" altLang="zh-CN" sz="120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厦门大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底板副本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 descr="厦门大学校徽（标准版）.png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contrast="40000"/>
          </a:blip>
          <a:srcRect r="13154" b="28781"/>
          <a:stretch>
            <a:fillRect/>
          </a:stretch>
        </p:blipFill>
        <p:spPr>
          <a:xfrm>
            <a:off x="4786314" y="3286124"/>
            <a:ext cx="4355657" cy="3571876"/>
          </a:xfrm>
          <a:prstGeom prst="rect">
            <a:avLst/>
          </a:prstGeom>
        </p:spPr>
      </p:pic>
      <p:grpSp>
        <p:nvGrpSpPr>
          <p:cNvPr id="6" name="组合 6"/>
          <p:cNvGrpSpPr/>
          <p:nvPr/>
        </p:nvGrpSpPr>
        <p:grpSpPr bwMode="auto">
          <a:xfrm>
            <a:off x="5357813" y="203200"/>
            <a:ext cx="3643312" cy="606425"/>
            <a:chOff x="5000628" y="214290"/>
            <a:chExt cx="3970722" cy="660159"/>
          </a:xfrm>
        </p:grpSpPr>
        <p:pic>
          <p:nvPicPr>
            <p:cNvPr id="7" name="Picture 1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178502" y="216002"/>
              <a:ext cx="792848" cy="65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628" y="214290"/>
              <a:ext cx="801466" cy="660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/>
            <p:cNvPicPr>
              <a:picLocks noChangeAspect="1" noChangeArrowheads="1"/>
            </p:cNvPicPr>
            <p:nvPr userDrawn="1"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6594222" y="219075"/>
              <a:ext cx="792128" cy="655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" descr="E:\My Documents\My Pictures\厦门大学图片库\厦大风光\柳垂芙蓉.bmp"/>
            <p:cNvPicPr>
              <a:picLocks noChangeAspect="1" noChangeArrowheads="1"/>
            </p:cNvPicPr>
            <p:nvPr userDrawn="1"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386351" y="216002"/>
              <a:ext cx="792151" cy="65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E:\My Documents\My Pictures\厦门大学图片库\厦大风光\嘉庚铜像.jpg"/>
            <p:cNvPicPr>
              <a:picLocks noChangeAspect="1" noChangeArrowheads="1"/>
            </p:cNvPicPr>
            <p:nvPr userDrawn="1"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5802094" y="216002"/>
              <a:ext cx="792128" cy="658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816099"/>
            <a:ext cx="7772400" cy="147002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7136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88"/>
            <a:ext cx="2286000" cy="60118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8"/>
            <a:ext cx="6705600" cy="60118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79388"/>
            <a:ext cx="9144000" cy="6889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68313" y="1125538"/>
            <a:ext cx="8229600" cy="506571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464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646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buFont typeface="Wingdings" panose="05000000000000000000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125538"/>
            <a:ext cx="40386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1.png"/><Relationship Id="rId17" Type="http://schemas.openxmlformats.org/officeDocument/2006/relationships/image" Target="../media/image10.png"/><Relationship Id="rId16" Type="http://schemas.openxmlformats.org/officeDocument/2006/relationships/image" Target="../media/image9.png"/><Relationship Id="rId15" Type="http://schemas.openxmlformats.org/officeDocument/2006/relationships/image" Target="../media/image8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179388"/>
            <a:ext cx="9144000" cy="688975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72000" tIns="3600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125538"/>
            <a:ext cx="8229600" cy="5065712"/>
          </a:xfrm>
          <a:prstGeom prst="rect">
            <a:avLst/>
          </a:prstGeo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endParaRPr lang="en-US" altLang="zh-CN" smtClean="0"/>
          </a:p>
        </p:txBody>
      </p:sp>
      <p:pic>
        <p:nvPicPr>
          <p:cNvPr id="3076" name="图片 8" descr="渐变.pn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0" y="6572250"/>
            <a:ext cx="3089275" cy="11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图片 9" descr="渐变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214813" y="677863"/>
            <a:ext cx="3000375" cy="10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图片 7" descr="厦门大学校徽（标准版_蓝）.pn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8513763" y="233363"/>
            <a:ext cx="582612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图片 9" descr="厦门大学校名（标准版_蓝）.pn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234238" y="300038"/>
            <a:ext cx="1273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 smtClean="0"/>
              <a:t>1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indent="36195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indent="36195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indent="36195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indent="36195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indent="361950" algn="l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C00000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12F8F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12F8F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12F8F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112F8F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just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00000"/>
        <a:buFont typeface="Wingdings" panose="05000000000000000000" pitchFamily="2" charset="2"/>
        <a:buChar char="p"/>
        <a:defRPr sz="2400" b="1">
          <a:solidFill>
            <a:srgbClr val="112F8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914400" indent="-285750" algn="just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Ø"/>
        <a:defRPr sz="2000" b="1">
          <a:solidFill>
            <a:srgbClr val="112F8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322705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112F8F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黑体" panose="02010609060101010101" pitchFamily="2" charset="-122"/>
          <a:cs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黑体" panose="02010609060101010101" pitchFamily="2" charset="-122"/>
          <a:cs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8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4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8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3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2.w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39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17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4.wmf"/><Relationship Id="rId2" Type="http://schemas.openxmlformats.org/officeDocument/2006/relationships/image" Target="../media/image45.wmf"/><Relationship Id="rId19" Type="http://schemas.openxmlformats.org/officeDocument/2006/relationships/oleObject" Target="../embeddings/oleObject25.bin"/><Relationship Id="rId18" Type="http://schemas.openxmlformats.org/officeDocument/2006/relationships/image" Target="../media/image53.wmf"/><Relationship Id="rId17" Type="http://schemas.openxmlformats.org/officeDocument/2006/relationships/oleObject" Target="../embeddings/oleObject24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58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6.wmf"/><Relationship Id="rId3" Type="http://schemas.openxmlformats.org/officeDocument/2006/relationships/oleObject" Target="../embeddings/oleObject27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5.wmf"/><Relationship Id="rId21" Type="http://schemas.openxmlformats.org/officeDocument/2006/relationships/oleObject" Target="../embeddings/oleObject36.bin"/><Relationship Id="rId20" Type="http://schemas.openxmlformats.org/officeDocument/2006/relationships/image" Target="../media/image64.w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35.bin"/><Relationship Id="rId18" Type="http://schemas.openxmlformats.org/officeDocument/2006/relationships/image" Target="../media/image63.wmf"/><Relationship Id="rId17" Type="http://schemas.openxmlformats.org/officeDocument/2006/relationships/oleObject" Target="../embeddings/oleObject34.bin"/><Relationship Id="rId16" Type="http://schemas.openxmlformats.org/officeDocument/2006/relationships/image" Target="../media/image62.wmf"/><Relationship Id="rId15" Type="http://schemas.openxmlformats.org/officeDocument/2006/relationships/oleObject" Target="../embeddings/oleObject33.bin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60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59.wmf"/><Relationship Id="rId1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71.png"/><Relationship Id="rId5" Type="http://schemas.openxmlformats.org/officeDocument/2006/relationships/image" Target="../media/image74.wmf"/><Relationship Id="rId4" Type="http://schemas.openxmlformats.org/officeDocument/2006/relationships/oleObject" Target="../embeddings/oleObject38.bin"/><Relationship Id="rId3" Type="http://schemas.openxmlformats.org/officeDocument/2006/relationships/image" Target="../media/image73.wmf"/><Relationship Id="rId2" Type="http://schemas.openxmlformats.org/officeDocument/2006/relationships/oleObject" Target="../embeddings/oleObject37.bin"/><Relationship Id="rId15" Type="http://schemas.openxmlformats.org/officeDocument/2006/relationships/notesSlide" Target="../notesSlides/notesSlide5.xml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76.wmf"/><Relationship Id="rId1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9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71.png"/><Relationship Id="rId5" Type="http://schemas.openxmlformats.org/officeDocument/2006/relationships/image" Target="../media/image78.wmf"/><Relationship Id="rId4" Type="http://schemas.openxmlformats.org/officeDocument/2006/relationships/oleObject" Target="../embeddings/oleObject43.bin"/><Relationship Id="rId3" Type="http://schemas.openxmlformats.org/officeDocument/2006/relationships/image" Target="../media/image73.wmf"/><Relationship Id="rId2" Type="http://schemas.openxmlformats.org/officeDocument/2006/relationships/oleObject" Target="../embeddings/oleObject42.bin"/><Relationship Id="rId10" Type="http://schemas.openxmlformats.org/officeDocument/2006/relationships/vmlDrawing" Target="../drawings/vmlDrawing7.vml"/><Relationship Id="rId1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0.png"/><Relationship Id="rId2" Type="http://schemas.openxmlformats.org/officeDocument/2006/relationships/image" Target="../media/image71.png"/><Relationship Id="rId1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81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0.wmf"/><Relationship Id="rId7" Type="http://schemas.openxmlformats.org/officeDocument/2006/relationships/oleObject" Target="../embeddings/oleObject54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87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5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4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91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9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副标题 2"/>
          <p:cNvSpPr>
            <a:spLocks noGrp="1"/>
          </p:cNvSpPr>
          <p:nvPr>
            <p:ph type="subTitle" idx="1"/>
          </p:nvPr>
        </p:nvSpPr>
        <p:spPr>
          <a:xfrm>
            <a:off x="0" y="3571875"/>
            <a:ext cx="9144000" cy="2286000"/>
          </a:xfrm>
        </p:spPr>
        <p:txBody>
          <a:bodyPr/>
          <a:lstStyle/>
          <a:p>
            <a:endParaRPr lang="zh-CN" altLang="en-US" dirty="0" smtClean="0"/>
          </a:p>
          <a:p>
            <a:r>
              <a:rPr lang="en-US" altLang="zh-CN" dirty="0" smtClean="0"/>
              <a:t>2024.4.18</a:t>
            </a:r>
            <a:endParaRPr lang="en-US" altLang="zh-CN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0" y="0"/>
            <a:ext cx="4572000" cy="828675"/>
          </a:xfrm>
          <a:prstGeom prst="rect">
            <a:avLst/>
          </a:prstGeom>
          <a:gradFill flip="none" rotWithShape="1">
            <a:gsLst>
              <a:gs pos="58000">
                <a:schemeClr val="bg1"/>
              </a:gs>
              <a:gs pos="0">
                <a:schemeClr val="accent5">
                  <a:lumMod val="75000"/>
                </a:schemeClr>
              </a:gs>
            </a:gsLst>
            <a:lin ang="0" scaled="1"/>
            <a:tileRect/>
          </a:gradFill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endParaRPr lang="zh-CN" altLang="en-US" sz="5400" kern="0" dirty="0">
              <a:solidFill>
                <a:srgbClr val="0000CC"/>
              </a:solidFill>
              <a:latin typeface="+mj-lt"/>
              <a:ea typeface="黑体" panose="02010609060101010101" pitchFamily="2" charset="-122"/>
              <a:cs typeface="+mj-cs"/>
            </a:endParaRPr>
          </a:p>
        </p:txBody>
      </p:sp>
      <p:pic>
        <p:nvPicPr>
          <p:cNvPr id="6" name="图片 8" descr="di.png"/>
          <p:cNvPicPr>
            <a:picLocks noChangeAspect="1"/>
          </p:cNvPicPr>
          <p:nvPr/>
        </p:nvPicPr>
        <p:blipFill>
          <a:blip r:embed="rId1"/>
          <a:srcRect t="28000"/>
          <a:stretch>
            <a:fillRect/>
          </a:stretch>
        </p:blipFill>
        <p:spPr bwMode="auto">
          <a:xfrm>
            <a:off x="6200775" y="0"/>
            <a:ext cx="29432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6149" name="Picture 6" descr="厦大标志_Page1"/>
          <p:cNvPicPr>
            <a:picLocks noChangeAspect="1" noChangeArrowheads="1"/>
          </p:cNvPicPr>
          <p:nvPr/>
        </p:nvPicPr>
        <p:blipFill>
          <a:blip r:embed="rId2"/>
          <a:srcRect l="14285" t="9975" r="31827" b="52174"/>
          <a:stretch>
            <a:fillRect/>
          </a:stretch>
        </p:blipFill>
        <p:spPr bwMode="auto">
          <a:xfrm>
            <a:off x="100013" y="0"/>
            <a:ext cx="8286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7" descr="厦大标志_Page1"/>
          <p:cNvPicPr>
            <a:picLocks noChangeAspect="1" noChangeArrowheads="1"/>
          </p:cNvPicPr>
          <p:nvPr/>
        </p:nvPicPr>
        <p:blipFill>
          <a:blip r:embed="rId3"/>
          <a:srcRect l="14828" t="68158" r="35262" b="23657"/>
          <a:stretch>
            <a:fillRect/>
          </a:stretch>
        </p:blipFill>
        <p:spPr bwMode="auto">
          <a:xfrm>
            <a:off x="958850" y="68263"/>
            <a:ext cx="18986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8" descr="厦大标志_Page1"/>
          <p:cNvPicPr>
            <a:picLocks noChangeAspect="1" noChangeArrowheads="1"/>
          </p:cNvPicPr>
          <p:nvPr/>
        </p:nvPicPr>
        <p:blipFill>
          <a:blip r:embed="rId4"/>
          <a:srcRect l="14467" t="83504" r="24051" b="12436"/>
          <a:stretch>
            <a:fillRect/>
          </a:stretch>
        </p:blipFill>
        <p:spPr bwMode="auto">
          <a:xfrm>
            <a:off x="928688" y="500063"/>
            <a:ext cx="3251200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227013" y="1571625"/>
            <a:ext cx="8640762" cy="1857375"/>
          </a:xfrm>
        </p:spPr>
        <p:txBody>
          <a:bodyPr/>
          <a:lstStyle/>
          <a:p>
            <a:r>
              <a:rPr lang="zh-CN" altLang="en-US" sz="6600" dirty="0" smtClean="0">
                <a:sym typeface="Arial" panose="020B0604020202020204" pitchFamily="34" charset="0"/>
              </a:rPr>
              <a:t>电路习题讲解</a:t>
            </a:r>
            <a:br>
              <a:rPr lang="zh-CN" altLang="en-US" sz="4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endParaRPr lang="zh-CN" altLang="en-US" sz="40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2-13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29904" y="0"/>
            <a:ext cx="92038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8195940" y="6145822"/>
            <a:ext cx="928662" cy="64294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rgbClr val="133984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7765" y="2420620"/>
            <a:ext cx="5048250" cy="4133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836930"/>
            <a:ext cx="8409305" cy="17995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0" y="90488"/>
            <a:ext cx="9144000" cy="695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3-7 </a:t>
            </a:r>
            <a:r>
              <a:rPr lang="en-US" altLang="zh-CN" sz="2800" b="1" dirty="0">
                <a:solidFill>
                  <a:srgbClr val="FF00FF"/>
                </a:solidFill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</a:rPr>
              <a:t>用支路电流法求</a:t>
            </a:r>
            <a:r>
              <a:rPr lang="en-US" altLang="zh-CN" sz="2800" b="1" i="1" dirty="0">
                <a:solidFill>
                  <a:schemeClr val="tx2"/>
                </a:solidFill>
              </a:rPr>
              <a:t>i</a:t>
            </a:r>
            <a:r>
              <a:rPr lang="en-US" altLang="zh-CN" sz="2800" b="1" i="1" baseline="-25000" dirty="0">
                <a:solidFill>
                  <a:schemeClr val="tx2"/>
                </a:solidFill>
              </a:rPr>
              <a:t>5</a:t>
            </a:r>
            <a:endParaRPr lang="en-US" altLang="zh-CN" sz="2800" b="1" i="1" baseline="-25000" dirty="0">
              <a:solidFill>
                <a:schemeClr val="tx2"/>
              </a:solidFill>
            </a:endParaRPr>
          </a:p>
        </p:txBody>
      </p:sp>
      <p:sp>
        <p:nvSpPr>
          <p:cNvPr id="106567" name="Text Box 71"/>
          <p:cNvSpPr txBox="1">
            <a:spLocks noChangeArrowheads="1"/>
          </p:cNvSpPr>
          <p:nvPr/>
        </p:nvSpPr>
        <p:spPr bwMode="auto">
          <a:xfrm>
            <a:off x="304800" y="990600"/>
            <a:ext cx="5029200" cy="1042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r>
              <a:rPr lang="zh-CN" altLang="en-US" b="1" dirty="0">
                <a:solidFill>
                  <a:schemeClr val="tx2"/>
                </a:solidFill>
              </a:rPr>
              <a:t>本题电路有</a:t>
            </a:r>
            <a:r>
              <a:rPr lang="en-US" altLang="zh-CN" b="1" dirty="0">
                <a:solidFill>
                  <a:schemeClr val="tx2"/>
                </a:solidFill>
              </a:rPr>
              <a:t>4</a:t>
            </a:r>
            <a:r>
              <a:rPr lang="zh-CN" altLang="en-US" b="1" dirty="0">
                <a:solidFill>
                  <a:schemeClr val="tx2"/>
                </a:solidFill>
              </a:rPr>
              <a:t>个结点，</a:t>
            </a:r>
            <a:r>
              <a:rPr lang="en-US" altLang="zh-CN" b="1" dirty="0">
                <a:solidFill>
                  <a:schemeClr val="tx2"/>
                </a:solidFill>
              </a:rPr>
              <a:t>6</a:t>
            </a:r>
            <a:r>
              <a:rPr lang="zh-CN" altLang="en-US" b="1" dirty="0">
                <a:solidFill>
                  <a:schemeClr val="tx2"/>
                </a:solidFill>
              </a:rPr>
              <a:t>条支路，因此有独立结点</a:t>
            </a:r>
            <a:r>
              <a:rPr lang="en-US" altLang="zh-CN" b="1" dirty="0">
                <a:solidFill>
                  <a:schemeClr val="tx2"/>
                </a:solidFill>
              </a:rPr>
              <a:t>3</a:t>
            </a:r>
            <a:r>
              <a:rPr lang="zh-CN" altLang="en-US" b="1" dirty="0">
                <a:solidFill>
                  <a:schemeClr val="tx2"/>
                </a:solidFill>
              </a:rPr>
              <a:t>个，独立回路</a:t>
            </a:r>
            <a:r>
              <a:rPr lang="en-US" altLang="zh-CN" b="1" dirty="0">
                <a:solidFill>
                  <a:schemeClr val="tx2"/>
                </a:solidFill>
              </a:rPr>
              <a:t>3</a:t>
            </a:r>
            <a:r>
              <a:rPr lang="zh-CN" altLang="en-US" b="1" dirty="0">
                <a:solidFill>
                  <a:schemeClr val="tx2"/>
                </a:solidFill>
              </a:rPr>
              <a:t>个。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235"/>
          <p:cNvGrpSpPr/>
          <p:nvPr/>
        </p:nvGrpSpPr>
        <p:grpSpPr bwMode="auto">
          <a:xfrm>
            <a:off x="5334000" y="-76200"/>
            <a:ext cx="4038600" cy="3657600"/>
            <a:chOff x="3216" y="1008"/>
            <a:chExt cx="2544" cy="2304"/>
          </a:xfrm>
        </p:grpSpPr>
        <p:sp>
          <p:nvSpPr>
            <p:cNvPr id="106730" name="Rectangle 234"/>
            <p:cNvSpPr>
              <a:spLocks noChangeArrowheads="1"/>
            </p:cNvSpPr>
            <p:nvPr/>
          </p:nvSpPr>
          <p:spPr bwMode="auto">
            <a:xfrm>
              <a:off x="3264" y="1104"/>
              <a:ext cx="2304" cy="2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219"/>
            <p:cNvGrpSpPr/>
            <p:nvPr/>
          </p:nvGrpSpPr>
          <p:grpSpPr bwMode="auto">
            <a:xfrm>
              <a:off x="3216" y="1008"/>
              <a:ext cx="2544" cy="2128"/>
              <a:chOff x="240" y="624"/>
              <a:chExt cx="2544" cy="2128"/>
            </a:xfrm>
          </p:grpSpPr>
          <p:sp>
            <p:nvSpPr>
              <p:cNvPr id="106706" name="Oval 210"/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274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47" name="Line 151"/>
              <p:cNvSpPr>
                <a:spLocks noChangeShapeType="1"/>
              </p:cNvSpPr>
              <p:nvPr/>
            </p:nvSpPr>
            <p:spPr bwMode="auto">
              <a:xfrm>
                <a:off x="576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82" name="Line 186"/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16" name="Oval 120"/>
              <p:cNvSpPr>
                <a:spLocks noChangeArrowheads="1"/>
              </p:cNvSpPr>
              <p:nvPr/>
            </p:nvSpPr>
            <p:spPr bwMode="auto">
              <a:xfrm>
                <a:off x="1248" y="2304"/>
                <a:ext cx="274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34" name="Text Box 138"/>
              <p:cNvSpPr txBox="1">
                <a:spLocks noChangeArrowheads="1"/>
              </p:cNvSpPr>
              <p:nvPr/>
            </p:nvSpPr>
            <p:spPr bwMode="auto">
              <a:xfrm>
                <a:off x="1488" y="2160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+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6635" name="Text Box 139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_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6637" name="Line 141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48" name="Text Box 152"/>
              <p:cNvSpPr txBox="1">
                <a:spLocks noChangeArrowheads="1"/>
              </p:cNvSpPr>
              <p:nvPr/>
            </p:nvSpPr>
            <p:spPr bwMode="auto">
              <a:xfrm>
                <a:off x="480" y="187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1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62" name="Line 166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63" name="Line 167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64" name="Line 168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65" name="Text Box 169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②</a:t>
                </a:r>
                <a:endParaRPr lang="en-US" altLang="zh-CN" sz="2000" b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6666" name="Line 170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67" name="Rectangle 171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91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68" name="Oval 172"/>
              <p:cNvSpPr>
                <a:spLocks noChangeArrowheads="1"/>
              </p:cNvSpPr>
              <p:nvPr/>
            </p:nvSpPr>
            <p:spPr bwMode="auto">
              <a:xfrm>
                <a:off x="453" y="1672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32" name="Rectangle 136"/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22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70" name="Text Box 174"/>
              <p:cNvSpPr txBox="1">
                <a:spLocks noChangeArrowheads="1"/>
              </p:cNvSpPr>
              <p:nvPr/>
            </p:nvSpPr>
            <p:spPr bwMode="auto">
              <a:xfrm>
                <a:off x="568" y="1440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2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71" name="Text Box 175"/>
              <p:cNvSpPr txBox="1">
                <a:spLocks noChangeArrowheads="1"/>
              </p:cNvSpPr>
              <p:nvPr/>
            </p:nvSpPr>
            <p:spPr bwMode="auto">
              <a:xfrm>
                <a:off x="912" y="139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2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72" name="Line 176"/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73" name="Line 177"/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74" name="Rectangle 178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1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75" name="Oval 179"/>
              <p:cNvSpPr>
                <a:spLocks noChangeArrowheads="1"/>
              </p:cNvSpPr>
              <p:nvPr/>
            </p:nvSpPr>
            <p:spPr bwMode="auto">
              <a:xfrm>
                <a:off x="1365" y="1653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76" name="Oval 180"/>
              <p:cNvSpPr>
                <a:spLocks noChangeArrowheads="1"/>
              </p:cNvSpPr>
              <p:nvPr/>
            </p:nvSpPr>
            <p:spPr bwMode="auto">
              <a:xfrm>
                <a:off x="1367" y="2710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77" name="Line 181"/>
              <p:cNvSpPr>
                <a:spLocks noChangeShapeType="1"/>
              </p:cNvSpPr>
              <p:nvPr/>
            </p:nvSpPr>
            <p:spPr bwMode="auto">
              <a:xfrm>
                <a:off x="480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78" name="Line 182"/>
              <p:cNvSpPr>
                <a:spLocks noChangeShapeType="1"/>
              </p:cNvSpPr>
              <p:nvPr/>
            </p:nvSpPr>
            <p:spPr bwMode="auto">
              <a:xfrm>
                <a:off x="912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79" name="Line 183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80" name="Rectangle 184"/>
              <p:cNvSpPr>
                <a:spLocks noChangeArrowheads="1"/>
              </p:cNvSpPr>
              <p:nvPr/>
            </p:nvSpPr>
            <p:spPr bwMode="auto">
              <a:xfrm>
                <a:off x="1816" y="1632"/>
                <a:ext cx="22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81" name="Text Box 185"/>
              <p:cNvSpPr txBox="1">
                <a:spLocks noChangeArrowheads="1"/>
              </p:cNvSpPr>
              <p:nvPr/>
            </p:nvSpPr>
            <p:spPr bwMode="auto">
              <a:xfrm>
                <a:off x="1960" y="1440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4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83" name="Line 187"/>
              <p:cNvSpPr>
                <a:spLocks noChangeShapeType="1"/>
              </p:cNvSpPr>
              <p:nvPr/>
            </p:nvSpPr>
            <p:spPr bwMode="auto">
              <a:xfrm>
                <a:off x="2352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84" name="Line 188"/>
              <p:cNvSpPr>
                <a:spLocks noChangeShapeType="1"/>
              </p:cNvSpPr>
              <p:nvPr/>
            </p:nvSpPr>
            <p:spPr bwMode="auto">
              <a:xfrm>
                <a:off x="2352" y="168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85" name="Rectangle 189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91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86" name="Oval 190"/>
              <p:cNvSpPr>
                <a:spLocks noChangeArrowheads="1"/>
              </p:cNvSpPr>
              <p:nvPr/>
            </p:nvSpPr>
            <p:spPr bwMode="auto">
              <a:xfrm>
                <a:off x="2325" y="1672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87" name="Line 191"/>
              <p:cNvSpPr>
                <a:spLocks noChangeShapeType="1"/>
              </p:cNvSpPr>
              <p:nvPr/>
            </p:nvSpPr>
            <p:spPr bwMode="auto">
              <a:xfrm>
                <a:off x="1709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88" name="Text Box 192"/>
              <p:cNvSpPr txBox="1">
                <a:spLocks noChangeArrowheads="1"/>
              </p:cNvSpPr>
              <p:nvPr/>
            </p:nvSpPr>
            <p:spPr bwMode="auto">
              <a:xfrm>
                <a:off x="1144" y="1680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3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89" name="Text Box 193"/>
              <p:cNvSpPr txBox="1">
                <a:spLocks noChangeArrowheads="1"/>
              </p:cNvSpPr>
              <p:nvPr/>
            </p:nvSpPr>
            <p:spPr bwMode="auto">
              <a:xfrm>
                <a:off x="2152" y="1728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5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90" name="Text Box 194"/>
              <p:cNvSpPr txBox="1">
                <a:spLocks noChangeArrowheads="1"/>
              </p:cNvSpPr>
              <p:nvPr/>
            </p:nvSpPr>
            <p:spPr bwMode="auto">
              <a:xfrm>
                <a:off x="1432" y="138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4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91" name="Line 195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92" name="Text Box 196"/>
              <p:cNvSpPr txBox="1">
                <a:spLocks noChangeArrowheads="1"/>
              </p:cNvSpPr>
              <p:nvPr/>
            </p:nvSpPr>
            <p:spPr bwMode="auto">
              <a:xfrm>
                <a:off x="528" y="211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1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93" name="Text Box 197"/>
              <p:cNvSpPr txBox="1">
                <a:spLocks noChangeArrowheads="1"/>
              </p:cNvSpPr>
              <p:nvPr/>
            </p:nvSpPr>
            <p:spPr bwMode="auto">
              <a:xfrm>
                <a:off x="1440" y="182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3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94" name="Text Box 198"/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u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S3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95" name="Text Box 199"/>
              <p:cNvSpPr txBox="1">
                <a:spLocks noChangeArrowheads="1"/>
              </p:cNvSpPr>
              <p:nvPr/>
            </p:nvSpPr>
            <p:spPr bwMode="auto">
              <a:xfrm>
                <a:off x="2064" y="206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5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696" name="Line 200"/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97" name="Line 201"/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98" name="Line 202"/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99" name="Line 203"/>
              <p:cNvSpPr>
                <a:spLocks noChangeShapeType="1"/>
              </p:cNvSpPr>
              <p:nvPr/>
            </p:nvSpPr>
            <p:spPr bwMode="auto">
              <a:xfrm>
                <a:off x="1536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00" name="Line 204"/>
              <p:cNvSpPr>
                <a:spLocks noChangeShapeType="1"/>
              </p:cNvSpPr>
              <p:nvPr/>
            </p:nvSpPr>
            <p:spPr bwMode="auto">
              <a:xfrm>
                <a:off x="1709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01" name="Line 205"/>
              <p:cNvSpPr>
                <a:spLocks noChangeShapeType="1"/>
              </p:cNvSpPr>
              <p:nvPr/>
            </p:nvSpPr>
            <p:spPr bwMode="auto">
              <a:xfrm>
                <a:off x="2352" y="105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02" name="Text Box 206"/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6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704" name="Rectangle 208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2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705" name="Text Box 209"/>
              <p:cNvSpPr txBox="1">
                <a:spLocks noChangeArrowheads="1"/>
              </p:cNvSpPr>
              <p:nvPr/>
            </p:nvSpPr>
            <p:spPr bwMode="auto">
              <a:xfrm>
                <a:off x="912" y="1056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6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707" name="Text Box 211"/>
              <p:cNvSpPr txBox="1">
                <a:spLocks noChangeArrowheads="1"/>
              </p:cNvSpPr>
              <p:nvPr/>
            </p:nvSpPr>
            <p:spPr bwMode="auto">
              <a:xfrm>
                <a:off x="1488" y="816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+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6708" name="Text Box 212"/>
              <p:cNvSpPr txBox="1">
                <a:spLocks noChangeArrowheads="1"/>
              </p:cNvSpPr>
              <p:nvPr/>
            </p:nvSpPr>
            <p:spPr bwMode="auto">
              <a:xfrm>
                <a:off x="2016" y="720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_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6709" name="Text Box 213"/>
              <p:cNvSpPr txBox="1">
                <a:spLocks noChangeArrowheads="1"/>
              </p:cNvSpPr>
              <p:nvPr/>
            </p:nvSpPr>
            <p:spPr bwMode="auto">
              <a:xfrm>
                <a:off x="1632" y="62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u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S6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6710" name="Text Box 214"/>
              <p:cNvSpPr txBox="1">
                <a:spLocks noChangeArrowheads="1"/>
              </p:cNvSpPr>
              <p:nvPr/>
            </p:nvSpPr>
            <p:spPr bwMode="auto">
              <a:xfrm>
                <a:off x="240" y="1536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①</a:t>
                </a:r>
                <a:endParaRPr lang="en-US" altLang="zh-CN" sz="2000" b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6711" name="Text Box 215"/>
              <p:cNvSpPr txBox="1">
                <a:spLocks noChangeArrowheads="1"/>
              </p:cNvSpPr>
              <p:nvPr/>
            </p:nvSpPr>
            <p:spPr bwMode="auto">
              <a:xfrm>
                <a:off x="2296" y="1488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③</a:t>
                </a:r>
                <a:endParaRPr lang="en-US" altLang="zh-CN" sz="2000" b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6714" name="Line 218"/>
              <p:cNvSpPr>
                <a:spLocks noChangeShapeType="1"/>
              </p:cNvSpPr>
              <p:nvPr/>
            </p:nvSpPr>
            <p:spPr bwMode="auto">
              <a:xfrm>
                <a:off x="528" y="105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233"/>
          <p:cNvGrpSpPr/>
          <p:nvPr/>
        </p:nvGrpSpPr>
        <p:grpSpPr bwMode="auto">
          <a:xfrm>
            <a:off x="6096000" y="533400"/>
            <a:ext cx="2362200" cy="2286000"/>
            <a:chOff x="720" y="1008"/>
            <a:chExt cx="1488" cy="1440"/>
          </a:xfrm>
        </p:grpSpPr>
        <p:grpSp>
          <p:nvGrpSpPr>
            <p:cNvPr id="5" name="Group 225"/>
            <p:cNvGrpSpPr/>
            <p:nvPr/>
          </p:nvGrpSpPr>
          <p:grpSpPr bwMode="auto">
            <a:xfrm>
              <a:off x="720" y="1904"/>
              <a:ext cx="528" cy="544"/>
              <a:chOff x="720" y="1904"/>
              <a:chExt cx="528" cy="544"/>
            </a:xfrm>
          </p:grpSpPr>
          <p:sp>
            <p:nvSpPr>
              <p:cNvPr id="106716" name="Freeform 220"/>
              <p:cNvSpPr/>
              <p:nvPr/>
            </p:nvSpPr>
            <p:spPr bwMode="auto">
              <a:xfrm>
                <a:off x="720" y="1904"/>
                <a:ext cx="440" cy="544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144" y="16"/>
                  </a:cxn>
                  <a:cxn ang="0">
                    <a:pos x="384" y="112"/>
                  </a:cxn>
                  <a:cxn ang="0">
                    <a:pos x="384" y="448"/>
                  </a:cxn>
                  <a:cxn ang="0">
                    <a:pos x="48" y="544"/>
                  </a:cxn>
                </a:cxnLst>
                <a:rect l="0" t="0" r="r" b="b"/>
                <a:pathLst>
                  <a:path w="440" h="544">
                    <a:moveTo>
                      <a:pt x="0" y="208"/>
                    </a:moveTo>
                    <a:cubicBezTo>
                      <a:pt x="40" y="120"/>
                      <a:pt x="80" y="32"/>
                      <a:pt x="144" y="16"/>
                    </a:cubicBezTo>
                    <a:cubicBezTo>
                      <a:pt x="208" y="0"/>
                      <a:pt x="344" y="40"/>
                      <a:pt x="384" y="112"/>
                    </a:cubicBezTo>
                    <a:cubicBezTo>
                      <a:pt x="424" y="184"/>
                      <a:pt x="440" y="376"/>
                      <a:pt x="384" y="448"/>
                    </a:cubicBezTo>
                    <a:cubicBezTo>
                      <a:pt x="328" y="520"/>
                      <a:pt x="112" y="528"/>
                      <a:pt x="48" y="544"/>
                    </a:cubicBez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720" name="Text Box 224"/>
              <p:cNvSpPr txBox="1">
                <a:spLocks noChangeArrowheads="1"/>
              </p:cNvSpPr>
              <p:nvPr/>
            </p:nvSpPr>
            <p:spPr bwMode="auto">
              <a:xfrm>
                <a:off x="768" y="2016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cs typeface="Times New Roman" panose="02020603050405020304" pitchFamily="18" charset="0"/>
                  </a:rPr>
                  <a:t>Ⅱ</a:t>
                </a:r>
                <a:endParaRPr lang="en-US" altLang="zh-CN" sz="20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" name="Group 232"/>
            <p:cNvGrpSpPr/>
            <p:nvPr/>
          </p:nvGrpSpPr>
          <p:grpSpPr bwMode="auto">
            <a:xfrm>
              <a:off x="1296" y="1008"/>
              <a:ext cx="624" cy="432"/>
              <a:chOff x="3312" y="1200"/>
              <a:chExt cx="624" cy="544"/>
            </a:xfrm>
          </p:grpSpPr>
          <p:sp>
            <p:nvSpPr>
              <p:cNvPr id="106718" name="Text Box 222"/>
              <p:cNvSpPr txBox="1">
                <a:spLocks noChangeArrowheads="1"/>
              </p:cNvSpPr>
              <p:nvPr/>
            </p:nvSpPr>
            <p:spPr bwMode="auto">
              <a:xfrm>
                <a:off x="3360" y="1344"/>
                <a:ext cx="576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cs typeface="Times New Roman" panose="02020603050405020304" pitchFamily="18" charset="0"/>
                  </a:rPr>
                  <a:t>Ⅰ</a:t>
                </a:r>
                <a:endParaRPr lang="en-US" altLang="zh-CN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6723" name="Freeform 227"/>
              <p:cNvSpPr/>
              <p:nvPr/>
            </p:nvSpPr>
            <p:spPr bwMode="auto">
              <a:xfrm>
                <a:off x="3312" y="1200"/>
                <a:ext cx="440" cy="544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144" y="16"/>
                  </a:cxn>
                  <a:cxn ang="0">
                    <a:pos x="384" y="112"/>
                  </a:cxn>
                  <a:cxn ang="0">
                    <a:pos x="384" y="448"/>
                  </a:cxn>
                  <a:cxn ang="0">
                    <a:pos x="48" y="544"/>
                  </a:cxn>
                </a:cxnLst>
                <a:rect l="0" t="0" r="r" b="b"/>
                <a:pathLst>
                  <a:path w="440" h="544">
                    <a:moveTo>
                      <a:pt x="0" y="208"/>
                    </a:moveTo>
                    <a:cubicBezTo>
                      <a:pt x="40" y="120"/>
                      <a:pt x="80" y="32"/>
                      <a:pt x="144" y="16"/>
                    </a:cubicBezTo>
                    <a:cubicBezTo>
                      <a:pt x="208" y="0"/>
                      <a:pt x="344" y="40"/>
                      <a:pt x="384" y="112"/>
                    </a:cubicBezTo>
                    <a:cubicBezTo>
                      <a:pt x="424" y="184"/>
                      <a:pt x="440" y="376"/>
                      <a:pt x="384" y="448"/>
                    </a:cubicBezTo>
                    <a:cubicBezTo>
                      <a:pt x="328" y="520"/>
                      <a:pt x="112" y="528"/>
                      <a:pt x="48" y="544"/>
                    </a:cubicBez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231"/>
            <p:cNvGrpSpPr/>
            <p:nvPr/>
          </p:nvGrpSpPr>
          <p:grpSpPr bwMode="auto">
            <a:xfrm>
              <a:off x="1680" y="1872"/>
              <a:ext cx="528" cy="496"/>
              <a:chOff x="4224" y="1728"/>
              <a:chExt cx="528" cy="544"/>
            </a:xfrm>
          </p:grpSpPr>
          <p:sp>
            <p:nvSpPr>
              <p:cNvPr id="106719" name="Text Box 223"/>
              <p:cNvSpPr txBox="1">
                <a:spLocks noChangeArrowheads="1"/>
              </p:cNvSpPr>
              <p:nvPr/>
            </p:nvSpPr>
            <p:spPr bwMode="auto">
              <a:xfrm>
                <a:off x="4272" y="1872"/>
                <a:ext cx="480" cy="2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cs typeface="Times New Roman" panose="02020603050405020304" pitchFamily="18" charset="0"/>
                  </a:rPr>
                  <a:t>Ⅲ</a:t>
                </a:r>
                <a:endParaRPr lang="en-US" altLang="zh-CN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6726" name="Freeform 230"/>
              <p:cNvSpPr/>
              <p:nvPr/>
            </p:nvSpPr>
            <p:spPr bwMode="auto">
              <a:xfrm>
                <a:off x="4224" y="1728"/>
                <a:ext cx="440" cy="544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144" y="16"/>
                  </a:cxn>
                  <a:cxn ang="0">
                    <a:pos x="384" y="112"/>
                  </a:cxn>
                  <a:cxn ang="0">
                    <a:pos x="384" y="448"/>
                  </a:cxn>
                  <a:cxn ang="0">
                    <a:pos x="48" y="544"/>
                  </a:cxn>
                </a:cxnLst>
                <a:rect l="0" t="0" r="r" b="b"/>
                <a:pathLst>
                  <a:path w="440" h="544">
                    <a:moveTo>
                      <a:pt x="0" y="208"/>
                    </a:moveTo>
                    <a:cubicBezTo>
                      <a:pt x="40" y="120"/>
                      <a:pt x="80" y="32"/>
                      <a:pt x="144" y="16"/>
                    </a:cubicBezTo>
                    <a:cubicBezTo>
                      <a:pt x="208" y="0"/>
                      <a:pt x="344" y="40"/>
                      <a:pt x="384" y="112"/>
                    </a:cubicBezTo>
                    <a:cubicBezTo>
                      <a:pt x="424" y="184"/>
                      <a:pt x="440" y="376"/>
                      <a:pt x="384" y="448"/>
                    </a:cubicBezTo>
                    <a:cubicBezTo>
                      <a:pt x="328" y="520"/>
                      <a:pt x="112" y="528"/>
                      <a:pt x="48" y="544"/>
                    </a:cubicBez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6732" name="Text Box 236"/>
          <p:cNvSpPr txBox="1">
            <a:spLocks noChangeArrowheads="1"/>
          </p:cNvSpPr>
          <p:nvPr/>
        </p:nvSpPr>
        <p:spPr bwMode="auto">
          <a:xfrm>
            <a:off x="304800" y="2133600"/>
            <a:ext cx="5029200" cy="968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设各支路电流和独立回路绕行方向如图所示。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06733" name="Text Box 237"/>
          <p:cNvSpPr txBox="1">
            <a:spLocks noChangeArrowheads="1"/>
          </p:cNvSpPr>
          <p:nvPr/>
        </p:nvSpPr>
        <p:spPr bwMode="auto">
          <a:xfrm>
            <a:off x="381000" y="3429000"/>
            <a:ext cx="3886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KCL</a:t>
            </a:r>
            <a:r>
              <a:rPr lang="zh-CN" altLang="en-US" b="1" dirty="0">
                <a:solidFill>
                  <a:schemeClr val="tx2"/>
                </a:solidFill>
              </a:rPr>
              <a:t>方程：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6734" name="Object 238"/>
          <p:cNvGraphicFramePr>
            <a:graphicFrameLocks noChangeAspect="1"/>
          </p:cNvGraphicFramePr>
          <p:nvPr/>
        </p:nvGraphicFramePr>
        <p:xfrm>
          <a:off x="1676400" y="4038600"/>
          <a:ext cx="2060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1" imgW="876300" imgH="228600" progId="Equation.3">
                  <p:embed/>
                </p:oleObj>
              </mc:Choice>
              <mc:Fallback>
                <p:oleObj name="Equation" r:id="rId1" imgW="8763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038600"/>
                        <a:ext cx="20605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735" name="Text Box 239"/>
          <p:cNvSpPr txBox="1">
            <a:spLocks noChangeArrowheads="1"/>
          </p:cNvSpPr>
          <p:nvPr/>
        </p:nvSpPr>
        <p:spPr bwMode="auto">
          <a:xfrm>
            <a:off x="381000" y="403860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结点</a:t>
            </a:r>
            <a:r>
              <a:rPr lang="zh-CN" altLang="en-US" sz="2000" b="1" dirty="0">
                <a:solidFill>
                  <a:schemeClr val="accent2"/>
                </a:solidFill>
              </a:rPr>
              <a:t>①</a:t>
            </a:r>
            <a:r>
              <a:rPr lang="zh-CN" altLang="en-US" b="1" dirty="0">
                <a:solidFill>
                  <a:schemeClr val="tx2"/>
                </a:solidFill>
              </a:rPr>
              <a:t> 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6736" name="Object 240"/>
          <p:cNvGraphicFramePr>
            <a:graphicFrameLocks noChangeAspect="1"/>
          </p:cNvGraphicFramePr>
          <p:nvPr/>
        </p:nvGraphicFramePr>
        <p:xfrm>
          <a:off x="1538288" y="4648200"/>
          <a:ext cx="2330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3" imgW="990600" imgH="228600" progId="Equation.3">
                  <p:embed/>
                </p:oleObj>
              </mc:Choice>
              <mc:Fallback>
                <p:oleObj name="Equation" r:id="rId3" imgW="990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8" y="4648200"/>
                        <a:ext cx="23304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737" name="Text Box 241"/>
          <p:cNvSpPr txBox="1">
            <a:spLocks noChangeArrowheads="1"/>
          </p:cNvSpPr>
          <p:nvPr/>
        </p:nvSpPr>
        <p:spPr bwMode="auto">
          <a:xfrm>
            <a:off x="377825" y="464820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结点</a:t>
            </a:r>
            <a:r>
              <a:rPr lang="zh-CN" altLang="en-US" sz="2000" b="1">
                <a:solidFill>
                  <a:schemeClr val="accent2"/>
                </a:solidFill>
              </a:rPr>
              <a:t>②</a:t>
            </a:r>
            <a:r>
              <a:rPr lang="zh-CN" altLang="en-US" b="1">
                <a:solidFill>
                  <a:schemeClr val="tx2"/>
                </a:solidFill>
              </a:rPr>
              <a:t>：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06738" name="Object 242"/>
          <p:cNvGraphicFramePr>
            <a:graphicFrameLocks noChangeAspect="1"/>
          </p:cNvGraphicFramePr>
          <p:nvPr/>
        </p:nvGraphicFramePr>
        <p:xfrm>
          <a:off x="1555750" y="5257800"/>
          <a:ext cx="2330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5" imgW="990600" imgH="228600" progId="Equation.3">
                  <p:embed/>
                </p:oleObj>
              </mc:Choice>
              <mc:Fallback>
                <p:oleObj name="Equation" r:id="rId5" imgW="9906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257800"/>
                        <a:ext cx="23304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739" name="Text Box 243"/>
          <p:cNvSpPr txBox="1">
            <a:spLocks noChangeArrowheads="1"/>
          </p:cNvSpPr>
          <p:nvPr/>
        </p:nvSpPr>
        <p:spPr bwMode="auto">
          <a:xfrm>
            <a:off x="395288" y="525780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结点</a:t>
            </a:r>
            <a:r>
              <a:rPr lang="zh-CN" altLang="en-US" b="1">
                <a:solidFill>
                  <a:schemeClr val="accent2"/>
                </a:solidFill>
              </a:rPr>
              <a:t>③</a:t>
            </a:r>
            <a:r>
              <a:rPr lang="zh-CN" altLang="en-US" b="1">
                <a:solidFill>
                  <a:schemeClr val="tx2"/>
                </a:solidFill>
              </a:rPr>
              <a:t>：</a:t>
            </a:r>
            <a:endParaRPr lang="zh-CN" altLang="en-US" b="1">
              <a:solidFill>
                <a:schemeClr val="tx2"/>
              </a:solidFill>
            </a:endParaRPr>
          </a:p>
        </p:txBody>
      </p:sp>
      <p:sp>
        <p:nvSpPr>
          <p:cNvPr id="106740" name="Text Box 244"/>
          <p:cNvSpPr txBox="1">
            <a:spLocks noChangeArrowheads="1"/>
          </p:cNvSpPr>
          <p:nvPr/>
        </p:nvSpPr>
        <p:spPr bwMode="auto">
          <a:xfrm>
            <a:off x="4114800" y="3657600"/>
            <a:ext cx="5029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</a:rPr>
              <a:t>KVL</a:t>
            </a:r>
            <a:r>
              <a:rPr lang="zh-CN" altLang="en-US" b="1" dirty="0">
                <a:solidFill>
                  <a:schemeClr val="tx2"/>
                </a:solidFill>
              </a:rPr>
              <a:t>方程：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6741" name="Object 245"/>
          <p:cNvGraphicFramePr>
            <a:graphicFrameLocks noChangeAspect="1"/>
          </p:cNvGraphicFramePr>
          <p:nvPr/>
        </p:nvGraphicFramePr>
        <p:xfrm>
          <a:off x="5791200" y="4191000"/>
          <a:ext cx="28622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Equation" r:id="rId7" imgW="1333500" imgH="228600" progId="Equation.3">
                  <p:embed/>
                </p:oleObj>
              </mc:Choice>
              <mc:Fallback>
                <p:oleObj name="Equation" r:id="rId7" imgW="13335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191000"/>
                        <a:ext cx="28622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742" name="Text Box 246"/>
          <p:cNvSpPr txBox="1">
            <a:spLocks noChangeArrowheads="1"/>
          </p:cNvSpPr>
          <p:nvPr/>
        </p:nvSpPr>
        <p:spPr bwMode="auto">
          <a:xfrm>
            <a:off x="4343400" y="419100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回路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Ⅰ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6743" name="Object 247"/>
          <p:cNvGraphicFramePr>
            <a:graphicFrameLocks noChangeAspect="1"/>
          </p:cNvGraphicFramePr>
          <p:nvPr/>
        </p:nvGraphicFramePr>
        <p:xfrm>
          <a:off x="5567363" y="4800600"/>
          <a:ext cx="32718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5" name="Equation" r:id="rId9" imgW="1524000" imgH="228600" progId="Equation.3">
                  <p:embed/>
                </p:oleObj>
              </mc:Choice>
              <mc:Fallback>
                <p:oleObj name="Equation" r:id="rId9" imgW="15240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4800600"/>
                        <a:ext cx="327183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744" name="Text Box 248"/>
          <p:cNvSpPr txBox="1">
            <a:spLocks noChangeArrowheads="1"/>
          </p:cNvSpPr>
          <p:nvPr/>
        </p:nvSpPr>
        <p:spPr bwMode="auto">
          <a:xfrm>
            <a:off x="4343400" y="480060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回路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Ⅱ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6745" name="Object 249"/>
          <p:cNvGraphicFramePr>
            <a:graphicFrameLocks noChangeAspect="1"/>
          </p:cNvGraphicFramePr>
          <p:nvPr/>
        </p:nvGraphicFramePr>
        <p:xfrm>
          <a:off x="5811838" y="5410200"/>
          <a:ext cx="27813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Equation" r:id="rId11" imgW="1295400" imgH="228600" progId="Equation.3">
                  <p:embed/>
                </p:oleObj>
              </mc:Choice>
              <mc:Fallback>
                <p:oleObj name="Equation" r:id="rId11" imgW="12954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838" y="5410200"/>
                        <a:ext cx="27813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746" name="Text Box 250"/>
          <p:cNvSpPr txBox="1">
            <a:spLocks noChangeArrowheads="1"/>
          </p:cNvSpPr>
          <p:nvPr/>
        </p:nvSpPr>
        <p:spPr bwMode="auto">
          <a:xfrm>
            <a:off x="4343400" y="5410200"/>
            <a:ext cx="1676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回路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Ⅲ</a:t>
            </a:r>
            <a:r>
              <a:rPr lang="en-US" altLang="zh-CN" b="1" dirty="0">
                <a:solidFill>
                  <a:schemeClr val="tx2"/>
                </a:solidFill>
              </a:rPr>
              <a:t> 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sp>
        <p:nvSpPr>
          <p:cNvPr id="106747" name="Text Box 251"/>
          <p:cNvSpPr txBox="1">
            <a:spLocks noChangeArrowheads="1"/>
          </p:cNvSpPr>
          <p:nvPr/>
        </p:nvSpPr>
        <p:spPr bwMode="auto">
          <a:xfrm>
            <a:off x="457200" y="6029325"/>
            <a:ext cx="5029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联立求解上述方程，得电流：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06748" name="Object 252"/>
          <p:cNvGraphicFramePr>
            <a:graphicFrameLocks noChangeAspect="1"/>
          </p:cNvGraphicFramePr>
          <p:nvPr/>
        </p:nvGraphicFramePr>
        <p:xfrm>
          <a:off x="4572000" y="6105525"/>
          <a:ext cx="18272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7" name="Equation" r:id="rId13" imgW="850900" imgH="228600" progId="Equation.3">
                  <p:embed/>
                </p:oleObj>
              </mc:Choice>
              <mc:Fallback>
                <p:oleObj name="Equation" r:id="rId13" imgW="8509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105525"/>
                        <a:ext cx="18272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0" y="90488"/>
            <a:ext cx="9144000" cy="6905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3-8</a:t>
            </a:r>
            <a:r>
              <a:rPr lang="en-US" altLang="zh-CN" sz="2800" b="1" dirty="0">
                <a:solidFill>
                  <a:srgbClr val="FF00FF"/>
                </a:solidFill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</a:rPr>
              <a:t>用网孔电流法求</a:t>
            </a:r>
            <a:r>
              <a:rPr lang="en-US" altLang="zh-CN" sz="2800" b="1" i="1" dirty="0">
                <a:solidFill>
                  <a:schemeClr val="tx2"/>
                </a:solidFill>
              </a:rPr>
              <a:t>i</a:t>
            </a:r>
            <a:r>
              <a:rPr lang="en-US" altLang="zh-CN" sz="2800" b="1" i="1" baseline="-25000" dirty="0">
                <a:solidFill>
                  <a:schemeClr val="tx2"/>
                </a:solidFill>
              </a:rPr>
              <a:t>5</a:t>
            </a:r>
            <a:endParaRPr lang="en-US" altLang="zh-CN" sz="2800" b="1" i="1" baseline="-25000" dirty="0">
              <a:solidFill>
                <a:schemeClr val="tx2"/>
              </a:solidFill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5029200" cy="1042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r>
              <a:rPr lang="zh-CN" altLang="en-US" b="1" dirty="0">
                <a:solidFill>
                  <a:schemeClr val="tx2"/>
                </a:solidFill>
              </a:rPr>
              <a:t>设网孔电流为</a:t>
            </a:r>
            <a:r>
              <a:rPr lang="en-US" altLang="zh-CN" b="1" i="1" dirty="0">
                <a:solidFill>
                  <a:schemeClr val="tx2"/>
                </a:solidFill>
              </a:rPr>
              <a:t>i</a:t>
            </a:r>
            <a:r>
              <a:rPr lang="en-US" altLang="zh-CN" b="1" i="1" baseline="-25000" dirty="0">
                <a:solidFill>
                  <a:schemeClr val="tx2"/>
                </a:solidFill>
              </a:rPr>
              <a:t>l1</a:t>
            </a:r>
            <a:r>
              <a:rPr lang="zh-CN" altLang="en-US" b="1" dirty="0">
                <a:solidFill>
                  <a:schemeClr val="tx2"/>
                </a:solidFill>
              </a:rPr>
              <a:t>，</a:t>
            </a:r>
            <a:r>
              <a:rPr lang="en-US" altLang="zh-CN" b="1" i="1" dirty="0">
                <a:solidFill>
                  <a:schemeClr val="tx2"/>
                </a:solidFill>
              </a:rPr>
              <a:t>i</a:t>
            </a:r>
            <a:r>
              <a:rPr lang="en-US" altLang="zh-CN" b="1" i="1" baseline="-25000" dirty="0">
                <a:solidFill>
                  <a:schemeClr val="tx2"/>
                </a:solidFill>
              </a:rPr>
              <a:t>l2</a:t>
            </a:r>
            <a:r>
              <a:rPr lang="zh-CN" altLang="en-US" b="1" dirty="0">
                <a:solidFill>
                  <a:schemeClr val="tx2"/>
                </a:solidFill>
              </a:rPr>
              <a:t>，</a:t>
            </a:r>
            <a:r>
              <a:rPr lang="en-US" altLang="zh-CN" b="1" i="1" dirty="0">
                <a:solidFill>
                  <a:schemeClr val="tx2"/>
                </a:solidFill>
              </a:rPr>
              <a:t>i</a:t>
            </a:r>
            <a:r>
              <a:rPr lang="en-US" altLang="zh-CN" b="1" i="1" baseline="-25000" dirty="0">
                <a:solidFill>
                  <a:schemeClr val="tx2"/>
                </a:solidFill>
              </a:rPr>
              <a:t>l3</a:t>
            </a:r>
            <a:r>
              <a:rPr lang="zh-CN" altLang="en-US" b="1" dirty="0">
                <a:solidFill>
                  <a:schemeClr val="tx2"/>
                </a:solidFill>
              </a:rPr>
              <a:t>，其绕行方向如图所示。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34000" y="-76200"/>
            <a:ext cx="4038600" cy="3657600"/>
            <a:chOff x="3216" y="1008"/>
            <a:chExt cx="2544" cy="2304"/>
          </a:xfrm>
        </p:grpSpPr>
        <p:sp>
          <p:nvSpPr>
            <p:cNvPr id="107525" name="Rectangle 5"/>
            <p:cNvSpPr>
              <a:spLocks noChangeArrowheads="1"/>
            </p:cNvSpPr>
            <p:nvPr/>
          </p:nvSpPr>
          <p:spPr bwMode="auto">
            <a:xfrm>
              <a:off x="3264" y="1104"/>
              <a:ext cx="2304" cy="2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6"/>
            <p:cNvGrpSpPr/>
            <p:nvPr/>
          </p:nvGrpSpPr>
          <p:grpSpPr bwMode="auto">
            <a:xfrm>
              <a:off x="3216" y="1008"/>
              <a:ext cx="2544" cy="2128"/>
              <a:chOff x="240" y="624"/>
              <a:chExt cx="2544" cy="2128"/>
            </a:xfrm>
          </p:grpSpPr>
          <p:sp>
            <p:nvSpPr>
              <p:cNvPr id="107527" name="Oval 7"/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274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28" name="Line 8"/>
              <p:cNvSpPr>
                <a:spLocks noChangeShapeType="1"/>
              </p:cNvSpPr>
              <p:nvPr/>
            </p:nvSpPr>
            <p:spPr bwMode="auto">
              <a:xfrm>
                <a:off x="576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29" name="Line 9"/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0" name="Oval 10"/>
              <p:cNvSpPr>
                <a:spLocks noChangeArrowheads="1"/>
              </p:cNvSpPr>
              <p:nvPr/>
            </p:nvSpPr>
            <p:spPr bwMode="auto">
              <a:xfrm>
                <a:off x="1248" y="2304"/>
                <a:ext cx="274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31" name="Text Box 11"/>
              <p:cNvSpPr txBox="1">
                <a:spLocks noChangeArrowheads="1"/>
              </p:cNvSpPr>
              <p:nvPr/>
            </p:nvSpPr>
            <p:spPr bwMode="auto">
              <a:xfrm>
                <a:off x="1488" y="2160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+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32" name="Text Box 12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_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33" name="Line 13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4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7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1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35" name="Line 15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6" name="Line 16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7" name="Line 17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8" name="Text Box 18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②</a:t>
                </a:r>
                <a:endParaRPr lang="en-US" altLang="zh-CN" sz="2000" b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39" name="Line 19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0" name="Rectangle 20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91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41" name="Oval 21"/>
              <p:cNvSpPr>
                <a:spLocks noChangeArrowheads="1"/>
              </p:cNvSpPr>
              <p:nvPr/>
            </p:nvSpPr>
            <p:spPr bwMode="auto">
              <a:xfrm>
                <a:off x="453" y="1672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42" name="Rectangle 22"/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22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43" name="Text Box 23"/>
              <p:cNvSpPr txBox="1">
                <a:spLocks noChangeArrowheads="1"/>
              </p:cNvSpPr>
              <p:nvPr/>
            </p:nvSpPr>
            <p:spPr bwMode="auto">
              <a:xfrm>
                <a:off x="568" y="1440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2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44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9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2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45" name="Line 25"/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6" name="Line 26"/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7" name="Rectangle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1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48" name="Oval 28"/>
              <p:cNvSpPr>
                <a:spLocks noChangeArrowheads="1"/>
              </p:cNvSpPr>
              <p:nvPr/>
            </p:nvSpPr>
            <p:spPr bwMode="auto">
              <a:xfrm>
                <a:off x="1365" y="1653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49" name="Oval 29"/>
              <p:cNvSpPr>
                <a:spLocks noChangeArrowheads="1"/>
              </p:cNvSpPr>
              <p:nvPr/>
            </p:nvSpPr>
            <p:spPr bwMode="auto">
              <a:xfrm>
                <a:off x="1367" y="2710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50" name="Line 30"/>
              <p:cNvSpPr>
                <a:spLocks noChangeShapeType="1"/>
              </p:cNvSpPr>
              <p:nvPr/>
            </p:nvSpPr>
            <p:spPr bwMode="auto">
              <a:xfrm>
                <a:off x="480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1" name="Line 31"/>
              <p:cNvSpPr>
                <a:spLocks noChangeShapeType="1"/>
              </p:cNvSpPr>
              <p:nvPr/>
            </p:nvSpPr>
            <p:spPr bwMode="auto">
              <a:xfrm>
                <a:off x="912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2" name="Line 32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3" name="Rectangle 33"/>
              <p:cNvSpPr>
                <a:spLocks noChangeArrowheads="1"/>
              </p:cNvSpPr>
              <p:nvPr/>
            </p:nvSpPr>
            <p:spPr bwMode="auto">
              <a:xfrm>
                <a:off x="1816" y="1632"/>
                <a:ext cx="22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54" name="Text Box 34"/>
              <p:cNvSpPr txBox="1">
                <a:spLocks noChangeArrowheads="1"/>
              </p:cNvSpPr>
              <p:nvPr/>
            </p:nvSpPr>
            <p:spPr bwMode="auto">
              <a:xfrm>
                <a:off x="1960" y="1440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4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55" name="Line 35"/>
              <p:cNvSpPr>
                <a:spLocks noChangeShapeType="1"/>
              </p:cNvSpPr>
              <p:nvPr/>
            </p:nvSpPr>
            <p:spPr bwMode="auto">
              <a:xfrm>
                <a:off x="2352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6" name="Line 36"/>
              <p:cNvSpPr>
                <a:spLocks noChangeShapeType="1"/>
              </p:cNvSpPr>
              <p:nvPr/>
            </p:nvSpPr>
            <p:spPr bwMode="auto">
              <a:xfrm>
                <a:off x="2352" y="168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7" name="Rectangle 37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91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58" name="Oval 38"/>
              <p:cNvSpPr>
                <a:spLocks noChangeArrowheads="1"/>
              </p:cNvSpPr>
              <p:nvPr/>
            </p:nvSpPr>
            <p:spPr bwMode="auto">
              <a:xfrm>
                <a:off x="2325" y="1672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59" name="Line 39"/>
              <p:cNvSpPr>
                <a:spLocks noChangeShapeType="1"/>
              </p:cNvSpPr>
              <p:nvPr/>
            </p:nvSpPr>
            <p:spPr bwMode="auto">
              <a:xfrm>
                <a:off x="1709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60" name="Text Box 40"/>
              <p:cNvSpPr txBox="1">
                <a:spLocks noChangeArrowheads="1"/>
              </p:cNvSpPr>
              <p:nvPr/>
            </p:nvSpPr>
            <p:spPr bwMode="auto">
              <a:xfrm>
                <a:off x="1144" y="1680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3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1" name="Text Box 41"/>
              <p:cNvSpPr txBox="1">
                <a:spLocks noChangeArrowheads="1"/>
              </p:cNvSpPr>
              <p:nvPr/>
            </p:nvSpPr>
            <p:spPr bwMode="auto">
              <a:xfrm>
                <a:off x="2152" y="1728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5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2" name="Text Box 42"/>
              <p:cNvSpPr txBox="1">
                <a:spLocks noChangeArrowheads="1"/>
              </p:cNvSpPr>
              <p:nvPr/>
            </p:nvSpPr>
            <p:spPr bwMode="auto">
              <a:xfrm>
                <a:off x="1432" y="138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4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3" name="Line 43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64" name="Text Box 44"/>
              <p:cNvSpPr txBox="1">
                <a:spLocks noChangeArrowheads="1"/>
              </p:cNvSpPr>
              <p:nvPr/>
            </p:nvSpPr>
            <p:spPr bwMode="auto">
              <a:xfrm>
                <a:off x="528" y="211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 dirty="0">
                    <a:solidFill>
                      <a:schemeClr val="tx2"/>
                    </a:solidFill>
                  </a:rPr>
                  <a:t>1</a:t>
                </a:r>
                <a:endParaRPr lang="en-US" altLang="zh-CN" sz="2000" b="1" i="1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5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82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3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u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S3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7" name="Text Box 47"/>
              <p:cNvSpPr txBox="1">
                <a:spLocks noChangeArrowheads="1"/>
              </p:cNvSpPr>
              <p:nvPr/>
            </p:nvSpPr>
            <p:spPr bwMode="auto">
              <a:xfrm>
                <a:off x="2064" y="206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5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8" name="Line 48"/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69" name="Line 49"/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0" name="Line 50"/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1" name="Line 51"/>
              <p:cNvSpPr>
                <a:spLocks noChangeShapeType="1"/>
              </p:cNvSpPr>
              <p:nvPr/>
            </p:nvSpPr>
            <p:spPr bwMode="auto">
              <a:xfrm>
                <a:off x="1536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2" name="Line 52"/>
              <p:cNvSpPr>
                <a:spLocks noChangeShapeType="1"/>
              </p:cNvSpPr>
              <p:nvPr/>
            </p:nvSpPr>
            <p:spPr bwMode="auto">
              <a:xfrm>
                <a:off x="1709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3" name="Line 53"/>
              <p:cNvSpPr>
                <a:spLocks noChangeShapeType="1"/>
              </p:cNvSpPr>
              <p:nvPr/>
            </p:nvSpPr>
            <p:spPr bwMode="auto">
              <a:xfrm>
                <a:off x="2352" y="105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4" name="Text Box 54"/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6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75" name="Rectangle 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2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76" name="Text Box 56"/>
              <p:cNvSpPr txBox="1">
                <a:spLocks noChangeArrowheads="1"/>
              </p:cNvSpPr>
              <p:nvPr/>
            </p:nvSpPr>
            <p:spPr bwMode="auto">
              <a:xfrm>
                <a:off x="912" y="1056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6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77" name="Text Box 57"/>
              <p:cNvSpPr txBox="1">
                <a:spLocks noChangeArrowheads="1"/>
              </p:cNvSpPr>
              <p:nvPr/>
            </p:nvSpPr>
            <p:spPr bwMode="auto">
              <a:xfrm>
                <a:off x="1488" y="816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+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78" name="Text Box 58"/>
              <p:cNvSpPr txBox="1">
                <a:spLocks noChangeArrowheads="1"/>
              </p:cNvSpPr>
              <p:nvPr/>
            </p:nvSpPr>
            <p:spPr bwMode="auto">
              <a:xfrm>
                <a:off x="2016" y="720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_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79" name="Text Box 59"/>
              <p:cNvSpPr txBox="1">
                <a:spLocks noChangeArrowheads="1"/>
              </p:cNvSpPr>
              <p:nvPr/>
            </p:nvSpPr>
            <p:spPr bwMode="auto">
              <a:xfrm>
                <a:off x="1632" y="62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u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S6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80" name="Text Box 60"/>
              <p:cNvSpPr txBox="1">
                <a:spLocks noChangeArrowheads="1"/>
              </p:cNvSpPr>
              <p:nvPr/>
            </p:nvSpPr>
            <p:spPr bwMode="auto">
              <a:xfrm>
                <a:off x="240" y="1536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①</a:t>
                </a:r>
                <a:endParaRPr lang="en-US" altLang="zh-CN" sz="2000" b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81" name="Text Box 61"/>
              <p:cNvSpPr txBox="1">
                <a:spLocks noChangeArrowheads="1"/>
              </p:cNvSpPr>
              <p:nvPr/>
            </p:nvSpPr>
            <p:spPr bwMode="auto">
              <a:xfrm>
                <a:off x="2296" y="1488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③</a:t>
                </a:r>
                <a:endParaRPr lang="en-US" altLang="zh-CN" sz="2000" b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82" name="Line 62"/>
              <p:cNvSpPr>
                <a:spLocks noChangeShapeType="1"/>
              </p:cNvSpPr>
              <p:nvPr/>
            </p:nvSpPr>
            <p:spPr bwMode="auto">
              <a:xfrm>
                <a:off x="528" y="105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63"/>
          <p:cNvGrpSpPr/>
          <p:nvPr/>
        </p:nvGrpSpPr>
        <p:grpSpPr bwMode="auto">
          <a:xfrm>
            <a:off x="6096000" y="533400"/>
            <a:ext cx="2362200" cy="2286000"/>
            <a:chOff x="720" y="1008"/>
            <a:chExt cx="1488" cy="1440"/>
          </a:xfrm>
        </p:grpSpPr>
        <p:grpSp>
          <p:nvGrpSpPr>
            <p:cNvPr id="5" name="Group 64"/>
            <p:cNvGrpSpPr/>
            <p:nvPr/>
          </p:nvGrpSpPr>
          <p:grpSpPr bwMode="auto">
            <a:xfrm>
              <a:off x="720" y="1904"/>
              <a:ext cx="528" cy="544"/>
              <a:chOff x="720" y="1904"/>
              <a:chExt cx="528" cy="544"/>
            </a:xfrm>
          </p:grpSpPr>
          <p:sp>
            <p:nvSpPr>
              <p:cNvPr id="107585" name="Freeform 65"/>
              <p:cNvSpPr/>
              <p:nvPr/>
            </p:nvSpPr>
            <p:spPr bwMode="auto">
              <a:xfrm>
                <a:off x="720" y="1904"/>
                <a:ext cx="440" cy="544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144" y="16"/>
                  </a:cxn>
                  <a:cxn ang="0">
                    <a:pos x="384" y="112"/>
                  </a:cxn>
                  <a:cxn ang="0">
                    <a:pos x="384" y="448"/>
                  </a:cxn>
                  <a:cxn ang="0">
                    <a:pos x="48" y="544"/>
                  </a:cxn>
                </a:cxnLst>
                <a:rect l="0" t="0" r="r" b="b"/>
                <a:pathLst>
                  <a:path w="440" h="544">
                    <a:moveTo>
                      <a:pt x="0" y="208"/>
                    </a:moveTo>
                    <a:cubicBezTo>
                      <a:pt x="40" y="120"/>
                      <a:pt x="80" y="32"/>
                      <a:pt x="144" y="16"/>
                    </a:cubicBezTo>
                    <a:cubicBezTo>
                      <a:pt x="208" y="0"/>
                      <a:pt x="344" y="40"/>
                      <a:pt x="384" y="112"/>
                    </a:cubicBezTo>
                    <a:cubicBezTo>
                      <a:pt x="424" y="184"/>
                      <a:pt x="440" y="376"/>
                      <a:pt x="384" y="448"/>
                    </a:cubicBezTo>
                    <a:cubicBezTo>
                      <a:pt x="328" y="520"/>
                      <a:pt x="112" y="528"/>
                      <a:pt x="48" y="544"/>
                    </a:cubicBez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86" name="Text Box 66"/>
              <p:cNvSpPr txBox="1">
                <a:spLocks noChangeArrowheads="1"/>
              </p:cNvSpPr>
              <p:nvPr/>
            </p:nvSpPr>
            <p:spPr bwMode="auto">
              <a:xfrm>
                <a:off x="768" y="2016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cs typeface="Times New Roman" panose="02020603050405020304" pitchFamily="18" charset="0"/>
                  </a:rPr>
                  <a:t>Ⅱ</a:t>
                </a:r>
                <a:endParaRPr lang="en-US" altLang="zh-CN" sz="2000" b="1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" name="Group 67"/>
            <p:cNvGrpSpPr/>
            <p:nvPr/>
          </p:nvGrpSpPr>
          <p:grpSpPr bwMode="auto">
            <a:xfrm>
              <a:off x="1296" y="1008"/>
              <a:ext cx="624" cy="432"/>
              <a:chOff x="3312" y="1200"/>
              <a:chExt cx="624" cy="544"/>
            </a:xfrm>
          </p:grpSpPr>
          <p:sp>
            <p:nvSpPr>
              <p:cNvPr id="107588" name="Text Box 68"/>
              <p:cNvSpPr txBox="1">
                <a:spLocks noChangeArrowheads="1"/>
              </p:cNvSpPr>
              <p:nvPr/>
            </p:nvSpPr>
            <p:spPr bwMode="auto">
              <a:xfrm>
                <a:off x="3360" y="1344"/>
                <a:ext cx="576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cs typeface="Times New Roman" panose="02020603050405020304" pitchFamily="18" charset="0"/>
                  </a:rPr>
                  <a:t>Ⅰ</a:t>
                </a:r>
                <a:endParaRPr lang="en-US" altLang="zh-CN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7589" name="Freeform 69"/>
              <p:cNvSpPr/>
              <p:nvPr/>
            </p:nvSpPr>
            <p:spPr bwMode="auto">
              <a:xfrm>
                <a:off x="3312" y="1200"/>
                <a:ext cx="440" cy="544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144" y="16"/>
                  </a:cxn>
                  <a:cxn ang="0">
                    <a:pos x="384" y="112"/>
                  </a:cxn>
                  <a:cxn ang="0">
                    <a:pos x="384" y="448"/>
                  </a:cxn>
                  <a:cxn ang="0">
                    <a:pos x="48" y="544"/>
                  </a:cxn>
                </a:cxnLst>
                <a:rect l="0" t="0" r="r" b="b"/>
                <a:pathLst>
                  <a:path w="440" h="544">
                    <a:moveTo>
                      <a:pt x="0" y="208"/>
                    </a:moveTo>
                    <a:cubicBezTo>
                      <a:pt x="40" y="120"/>
                      <a:pt x="80" y="32"/>
                      <a:pt x="144" y="16"/>
                    </a:cubicBezTo>
                    <a:cubicBezTo>
                      <a:pt x="208" y="0"/>
                      <a:pt x="344" y="40"/>
                      <a:pt x="384" y="112"/>
                    </a:cubicBezTo>
                    <a:cubicBezTo>
                      <a:pt x="424" y="184"/>
                      <a:pt x="440" y="376"/>
                      <a:pt x="384" y="448"/>
                    </a:cubicBezTo>
                    <a:cubicBezTo>
                      <a:pt x="328" y="520"/>
                      <a:pt x="112" y="528"/>
                      <a:pt x="48" y="544"/>
                    </a:cubicBez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70"/>
            <p:cNvGrpSpPr/>
            <p:nvPr/>
          </p:nvGrpSpPr>
          <p:grpSpPr bwMode="auto">
            <a:xfrm>
              <a:off x="1680" y="1872"/>
              <a:ext cx="528" cy="496"/>
              <a:chOff x="4224" y="1728"/>
              <a:chExt cx="528" cy="544"/>
            </a:xfrm>
          </p:grpSpPr>
          <p:sp>
            <p:nvSpPr>
              <p:cNvPr id="107591" name="Text Box 71"/>
              <p:cNvSpPr txBox="1">
                <a:spLocks noChangeArrowheads="1"/>
              </p:cNvSpPr>
              <p:nvPr/>
            </p:nvSpPr>
            <p:spPr bwMode="auto">
              <a:xfrm>
                <a:off x="4272" y="1872"/>
                <a:ext cx="480" cy="2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cs typeface="Times New Roman" panose="02020603050405020304" pitchFamily="18" charset="0"/>
                  </a:rPr>
                  <a:t>Ⅲ</a:t>
                </a:r>
                <a:endParaRPr lang="en-US" altLang="zh-CN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7592" name="Freeform 72"/>
              <p:cNvSpPr/>
              <p:nvPr/>
            </p:nvSpPr>
            <p:spPr bwMode="auto">
              <a:xfrm>
                <a:off x="4224" y="1728"/>
                <a:ext cx="440" cy="544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144" y="16"/>
                  </a:cxn>
                  <a:cxn ang="0">
                    <a:pos x="384" y="112"/>
                  </a:cxn>
                  <a:cxn ang="0">
                    <a:pos x="384" y="448"/>
                  </a:cxn>
                  <a:cxn ang="0">
                    <a:pos x="48" y="544"/>
                  </a:cxn>
                </a:cxnLst>
                <a:rect l="0" t="0" r="r" b="b"/>
                <a:pathLst>
                  <a:path w="440" h="544">
                    <a:moveTo>
                      <a:pt x="0" y="208"/>
                    </a:moveTo>
                    <a:cubicBezTo>
                      <a:pt x="40" y="120"/>
                      <a:pt x="80" y="32"/>
                      <a:pt x="144" y="16"/>
                    </a:cubicBezTo>
                    <a:cubicBezTo>
                      <a:pt x="208" y="0"/>
                      <a:pt x="344" y="40"/>
                      <a:pt x="384" y="112"/>
                    </a:cubicBezTo>
                    <a:cubicBezTo>
                      <a:pt x="424" y="184"/>
                      <a:pt x="440" y="376"/>
                      <a:pt x="384" y="448"/>
                    </a:cubicBezTo>
                    <a:cubicBezTo>
                      <a:pt x="328" y="520"/>
                      <a:pt x="112" y="528"/>
                      <a:pt x="48" y="544"/>
                    </a:cubicBez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7594" name="Text Box 74"/>
          <p:cNvSpPr txBox="1">
            <a:spLocks noChangeArrowheads="1"/>
          </p:cNvSpPr>
          <p:nvPr/>
        </p:nvSpPr>
        <p:spPr bwMode="auto">
          <a:xfrm>
            <a:off x="381000" y="1981200"/>
            <a:ext cx="3886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列写网孔方程：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07595" name="Object 75"/>
          <p:cNvGraphicFramePr>
            <a:graphicFrameLocks noChangeAspect="1"/>
          </p:cNvGraphicFramePr>
          <p:nvPr/>
        </p:nvGraphicFramePr>
        <p:xfrm>
          <a:off x="622300" y="2514600"/>
          <a:ext cx="34051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公式" r:id="rId1" imgW="1447800" imgH="228600" progId="Equation.3">
                  <p:embed/>
                </p:oleObj>
              </mc:Choice>
              <mc:Fallback>
                <p:oleObj name="公式" r:id="rId1" imgW="14478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514600"/>
                        <a:ext cx="34051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7" name="Object 77"/>
          <p:cNvGraphicFramePr>
            <a:graphicFrameLocks noChangeAspect="1"/>
          </p:cNvGraphicFramePr>
          <p:nvPr/>
        </p:nvGraphicFramePr>
        <p:xfrm>
          <a:off x="563563" y="3048000"/>
          <a:ext cx="3705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公式" r:id="rId3" imgW="1574800" imgH="228600" progId="Equation.3">
                  <p:embed/>
                </p:oleObj>
              </mc:Choice>
              <mc:Fallback>
                <p:oleObj name="公式" r:id="rId3" imgW="15748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3048000"/>
                        <a:ext cx="37052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9" name="Object 79"/>
          <p:cNvGraphicFramePr>
            <a:graphicFrameLocks noChangeAspect="1"/>
          </p:cNvGraphicFramePr>
          <p:nvPr/>
        </p:nvGraphicFramePr>
        <p:xfrm>
          <a:off x="608013" y="3505200"/>
          <a:ext cx="3346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5" imgW="1422400" imgH="228600" progId="Equation.3">
                  <p:embed/>
                </p:oleObj>
              </mc:Choice>
              <mc:Fallback>
                <p:oleObj name="公式" r:id="rId5" imgW="14224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3505200"/>
                        <a:ext cx="33464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08" name="Text Box 88"/>
          <p:cNvSpPr txBox="1">
            <a:spLocks noChangeArrowheads="1"/>
          </p:cNvSpPr>
          <p:nvPr/>
        </p:nvSpPr>
        <p:spPr bwMode="auto">
          <a:xfrm>
            <a:off x="304800" y="3962400"/>
            <a:ext cx="5029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求解</a:t>
            </a:r>
            <a:r>
              <a:rPr lang="zh-CN" altLang="en-US" b="1" dirty="0">
                <a:solidFill>
                  <a:schemeClr val="tx2"/>
                </a:solidFill>
              </a:rPr>
              <a:t>上面方程组：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7611" name="Object 91"/>
          <p:cNvGraphicFramePr>
            <a:graphicFrameLocks noChangeAspect="1"/>
          </p:cNvGraphicFramePr>
          <p:nvPr/>
        </p:nvGraphicFramePr>
        <p:xfrm>
          <a:off x="714348" y="4500570"/>
          <a:ext cx="25987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公式" r:id="rId7" imgW="1104900" imgH="228600" progId="Equation.3">
                  <p:embed/>
                </p:oleObj>
              </mc:Choice>
              <mc:Fallback>
                <p:oleObj name="公式" r:id="rId7" imgW="11049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500570"/>
                        <a:ext cx="25987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>
            <a:spLocks noChangeArrowheads="1"/>
          </p:cNvSpPr>
          <p:nvPr/>
        </p:nvSpPr>
        <p:spPr bwMode="auto">
          <a:xfrm>
            <a:off x="0" y="90488"/>
            <a:ext cx="9144000" cy="6245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FF0000"/>
                </a:solidFill>
              </a:rPr>
              <a:t>3-9</a:t>
            </a:r>
            <a:r>
              <a:rPr lang="en-US" altLang="zh-CN" sz="2800" b="1" dirty="0" smtClean="0">
                <a:solidFill>
                  <a:srgbClr val="FF00FF"/>
                </a:solidFill>
              </a:rPr>
              <a:t>  </a:t>
            </a:r>
            <a:r>
              <a:rPr lang="zh-CN" altLang="en-US" sz="2800" b="1" dirty="0" smtClean="0">
                <a:solidFill>
                  <a:schemeClr val="tx2"/>
                </a:solidFill>
              </a:rPr>
              <a:t>用回路电流</a:t>
            </a:r>
            <a:r>
              <a:rPr lang="zh-CN" altLang="en-US" sz="2800" b="1" dirty="0">
                <a:solidFill>
                  <a:schemeClr val="tx2"/>
                </a:solidFill>
              </a:rPr>
              <a:t>法求</a:t>
            </a:r>
            <a:r>
              <a:rPr lang="en-US" altLang="zh-CN" sz="2800" b="1" i="1" dirty="0" smtClean="0">
                <a:solidFill>
                  <a:schemeClr val="tx2"/>
                </a:solidFill>
              </a:rPr>
              <a:t>i</a:t>
            </a:r>
            <a:r>
              <a:rPr lang="en-US" altLang="zh-CN" sz="2800" b="1" i="1" baseline="-25000" dirty="0" smtClean="0">
                <a:solidFill>
                  <a:schemeClr val="tx2"/>
                </a:solidFill>
              </a:rPr>
              <a:t>3</a:t>
            </a:r>
            <a:endParaRPr lang="en-US" altLang="zh-CN" sz="2800" b="1" i="1" baseline="-25000" dirty="0">
              <a:solidFill>
                <a:schemeClr val="tx2"/>
              </a:solidFill>
            </a:endParaRP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304800" y="762000"/>
            <a:ext cx="5029200" cy="10429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解：</a:t>
            </a:r>
            <a:r>
              <a:rPr lang="zh-CN" altLang="en-US" b="1" dirty="0" smtClean="0">
                <a:solidFill>
                  <a:schemeClr val="tx2"/>
                </a:solidFill>
              </a:rPr>
              <a:t>设回路电流</a:t>
            </a:r>
            <a:r>
              <a:rPr lang="zh-CN" altLang="en-US" b="1" dirty="0">
                <a:solidFill>
                  <a:schemeClr val="tx2"/>
                </a:solidFill>
              </a:rPr>
              <a:t>为</a:t>
            </a:r>
            <a:r>
              <a:rPr lang="en-US" altLang="zh-CN" b="1" i="1" dirty="0">
                <a:solidFill>
                  <a:schemeClr val="tx2"/>
                </a:solidFill>
              </a:rPr>
              <a:t>i</a:t>
            </a:r>
            <a:r>
              <a:rPr lang="en-US" altLang="zh-CN" b="1" i="1" baseline="-25000" dirty="0">
                <a:solidFill>
                  <a:schemeClr val="tx2"/>
                </a:solidFill>
              </a:rPr>
              <a:t>l1</a:t>
            </a:r>
            <a:r>
              <a:rPr lang="zh-CN" altLang="en-US" b="1" dirty="0">
                <a:solidFill>
                  <a:schemeClr val="tx2"/>
                </a:solidFill>
              </a:rPr>
              <a:t>，</a:t>
            </a:r>
            <a:r>
              <a:rPr lang="en-US" altLang="zh-CN" b="1" i="1" dirty="0">
                <a:solidFill>
                  <a:schemeClr val="tx2"/>
                </a:solidFill>
              </a:rPr>
              <a:t>i</a:t>
            </a:r>
            <a:r>
              <a:rPr lang="en-US" altLang="zh-CN" b="1" i="1" baseline="-25000" dirty="0">
                <a:solidFill>
                  <a:schemeClr val="tx2"/>
                </a:solidFill>
              </a:rPr>
              <a:t>l2</a:t>
            </a:r>
            <a:r>
              <a:rPr lang="zh-CN" altLang="en-US" b="1" dirty="0">
                <a:solidFill>
                  <a:schemeClr val="tx2"/>
                </a:solidFill>
              </a:rPr>
              <a:t>，</a:t>
            </a:r>
            <a:r>
              <a:rPr lang="en-US" altLang="zh-CN" b="1" i="1" dirty="0">
                <a:solidFill>
                  <a:schemeClr val="tx2"/>
                </a:solidFill>
              </a:rPr>
              <a:t>i</a:t>
            </a:r>
            <a:r>
              <a:rPr lang="en-US" altLang="zh-CN" b="1" i="1" baseline="-25000" dirty="0">
                <a:solidFill>
                  <a:schemeClr val="tx2"/>
                </a:solidFill>
              </a:rPr>
              <a:t>l3</a:t>
            </a:r>
            <a:r>
              <a:rPr lang="zh-CN" altLang="en-US" b="1" dirty="0">
                <a:solidFill>
                  <a:schemeClr val="tx2"/>
                </a:solidFill>
              </a:rPr>
              <a:t>，其绕行方向如图所示。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5334000" y="-76200"/>
            <a:ext cx="4038600" cy="3657600"/>
            <a:chOff x="3216" y="1008"/>
            <a:chExt cx="2544" cy="2304"/>
          </a:xfrm>
        </p:grpSpPr>
        <p:sp>
          <p:nvSpPr>
            <p:cNvPr id="107525" name="Rectangle 5"/>
            <p:cNvSpPr>
              <a:spLocks noChangeArrowheads="1"/>
            </p:cNvSpPr>
            <p:nvPr/>
          </p:nvSpPr>
          <p:spPr bwMode="auto">
            <a:xfrm>
              <a:off x="3264" y="1104"/>
              <a:ext cx="2304" cy="220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6"/>
            <p:cNvGrpSpPr/>
            <p:nvPr/>
          </p:nvGrpSpPr>
          <p:grpSpPr bwMode="auto">
            <a:xfrm>
              <a:off x="3216" y="1008"/>
              <a:ext cx="2544" cy="2128"/>
              <a:chOff x="240" y="624"/>
              <a:chExt cx="2544" cy="2128"/>
            </a:xfrm>
          </p:grpSpPr>
          <p:sp>
            <p:nvSpPr>
              <p:cNvPr id="107527" name="Oval 7"/>
              <p:cNvSpPr>
                <a:spLocks noChangeArrowheads="1"/>
              </p:cNvSpPr>
              <p:nvPr/>
            </p:nvSpPr>
            <p:spPr bwMode="auto">
              <a:xfrm>
                <a:off x="1728" y="912"/>
                <a:ext cx="274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28" name="Line 8"/>
              <p:cNvSpPr>
                <a:spLocks noChangeShapeType="1"/>
              </p:cNvSpPr>
              <p:nvPr/>
            </p:nvSpPr>
            <p:spPr bwMode="auto">
              <a:xfrm>
                <a:off x="576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29" name="Line 9"/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0" name="Oval 10"/>
              <p:cNvSpPr>
                <a:spLocks noChangeArrowheads="1"/>
              </p:cNvSpPr>
              <p:nvPr/>
            </p:nvSpPr>
            <p:spPr bwMode="auto">
              <a:xfrm>
                <a:off x="1248" y="2304"/>
                <a:ext cx="274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31" name="Text Box 11"/>
              <p:cNvSpPr txBox="1">
                <a:spLocks noChangeArrowheads="1"/>
              </p:cNvSpPr>
              <p:nvPr/>
            </p:nvSpPr>
            <p:spPr bwMode="auto">
              <a:xfrm>
                <a:off x="1488" y="2160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+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32" name="Text Box 12"/>
              <p:cNvSpPr txBox="1">
                <a:spLocks noChangeArrowheads="1"/>
              </p:cNvSpPr>
              <p:nvPr/>
            </p:nvSpPr>
            <p:spPr bwMode="auto">
              <a:xfrm>
                <a:off x="1488" y="2400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_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33" name="Line 13"/>
              <p:cNvSpPr>
                <a:spLocks noChangeShapeType="1"/>
              </p:cNvSpPr>
              <p:nvPr/>
            </p:nvSpPr>
            <p:spPr bwMode="auto">
              <a:xfrm>
                <a:off x="480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4" name="Text Box 14"/>
              <p:cNvSpPr txBox="1">
                <a:spLocks noChangeArrowheads="1"/>
              </p:cNvSpPr>
              <p:nvPr/>
            </p:nvSpPr>
            <p:spPr bwMode="auto">
              <a:xfrm>
                <a:off x="480" y="187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1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35" name="Line 15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6" name="Line 16"/>
              <p:cNvSpPr>
                <a:spLocks noChangeShapeType="1"/>
              </p:cNvSpPr>
              <p:nvPr/>
            </p:nvSpPr>
            <p:spPr bwMode="auto">
              <a:xfrm>
                <a:off x="1248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7" name="Line 17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38" name="Text Box 18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②</a:t>
                </a:r>
                <a:endParaRPr lang="en-US" altLang="zh-CN" sz="2000" b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39" name="Line 19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0" name="Rectangle 20"/>
              <p:cNvSpPr>
                <a:spLocks noChangeArrowheads="1"/>
              </p:cNvSpPr>
              <p:nvPr/>
            </p:nvSpPr>
            <p:spPr bwMode="auto">
              <a:xfrm>
                <a:off x="432" y="2160"/>
                <a:ext cx="91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41" name="Oval 21"/>
              <p:cNvSpPr>
                <a:spLocks noChangeArrowheads="1"/>
              </p:cNvSpPr>
              <p:nvPr/>
            </p:nvSpPr>
            <p:spPr bwMode="auto">
              <a:xfrm>
                <a:off x="453" y="1672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42" name="Rectangle 22"/>
              <p:cNvSpPr>
                <a:spLocks noChangeArrowheads="1"/>
              </p:cNvSpPr>
              <p:nvPr/>
            </p:nvSpPr>
            <p:spPr bwMode="auto">
              <a:xfrm>
                <a:off x="816" y="1632"/>
                <a:ext cx="22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43" name="Text Box 23"/>
              <p:cNvSpPr txBox="1">
                <a:spLocks noChangeArrowheads="1"/>
              </p:cNvSpPr>
              <p:nvPr/>
            </p:nvSpPr>
            <p:spPr bwMode="auto">
              <a:xfrm>
                <a:off x="568" y="1440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2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44" name="Text Box 24"/>
              <p:cNvSpPr txBox="1">
                <a:spLocks noChangeArrowheads="1"/>
              </p:cNvSpPr>
              <p:nvPr/>
            </p:nvSpPr>
            <p:spPr bwMode="auto">
              <a:xfrm>
                <a:off x="912" y="139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2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45" name="Line 25"/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6" name="Line 26"/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47" name="Rectangle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1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48" name="Oval 28"/>
              <p:cNvSpPr>
                <a:spLocks noChangeArrowheads="1"/>
              </p:cNvSpPr>
              <p:nvPr/>
            </p:nvSpPr>
            <p:spPr bwMode="auto">
              <a:xfrm>
                <a:off x="1365" y="1653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49" name="Oval 29"/>
              <p:cNvSpPr>
                <a:spLocks noChangeArrowheads="1"/>
              </p:cNvSpPr>
              <p:nvPr/>
            </p:nvSpPr>
            <p:spPr bwMode="auto">
              <a:xfrm>
                <a:off x="1367" y="2710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50" name="Line 30"/>
              <p:cNvSpPr>
                <a:spLocks noChangeShapeType="1"/>
              </p:cNvSpPr>
              <p:nvPr/>
            </p:nvSpPr>
            <p:spPr bwMode="auto">
              <a:xfrm>
                <a:off x="480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1" name="Line 31"/>
              <p:cNvSpPr>
                <a:spLocks noChangeShapeType="1"/>
              </p:cNvSpPr>
              <p:nvPr/>
            </p:nvSpPr>
            <p:spPr bwMode="auto">
              <a:xfrm>
                <a:off x="912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2" name="Line 32"/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3" name="Rectangle 33"/>
              <p:cNvSpPr>
                <a:spLocks noChangeArrowheads="1"/>
              </p:cNvSpPr>
              <p:nvPr/>
            </p:nvSpPr>
            <p:spPr bwMode="auto">
              <a:xfrm>
                <a:off x="1816" y="1632"/>
                <a:ext cx="22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54" name="Text Box 34"/>
              <p:cNvSpPr txBox="1">
                <a:spLocks noChangeArrowheads="1"/>
              </p:cNvSpPr>
              <p:nvPr/>
            </p:nvSpPr>
            <p:spPr bwMode="auto">
              <a:xfrm>
                <a:off x="1960" y="1440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 dirty="0">
                    <a:solidFill>
                      <a:schemeClr val="tx2"/>
                    </a:solidFill>
                  </a:rPr>
                  <a:t>4</a:t>
                </a:r>
                <a:endParaRPr lang="en-US" altLang="zh-CN" sz="2000" b="1" i="1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55" name="Line 35"/>
              <p:cNvSpPr>
                <a:spLocks noChangeShapeType="1"/>
              </p:cNvSpPr>
              <p:nvPr/>
            </p:nvSpPr>
            <p:spPr bwMode="auto">
              <a:xfrm>
                <a:off x="2352" y="187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6" name="Line 36"/>
              <p:cNvSpPr>
                <a:spLocks noChangeShapeType="1"/>
              </p:cNvSpPr>
              <p:nvPr/>
            </p:nvSpPr>
            <p:spPr bwMode="auto">
              <a:xfrm>
                <a:off x="2352" y="168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57" name="Rectangle 37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91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58" name="Oval 38"/>
              <p:cNvSpPr>
                <a:spLocks noChangeArrowheads="1"/>
              </p:cNvSpPr>
              <p:nvPr/>
            </p:nvSpPr>
            <p:spPr bwMode="auto">
              <a:xfrm>
                <a:off x="2325" y="1672"/>
                <a:ext cx="46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59" name="Line 39"/>
              <p:cNvSpPr>
                <a:spLocks noChangeShapeType="1"/>
              </p:cNvSpPr>
              <p:nvPr/>
            </p:nvSpPr>
            <p:spPr bwMode="auto">
              <a:xfrm>
                <a:off x="1709" y="273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60" name="Text Box 40"/>
              <p:cNvSpPr txBox="1">
                <a:spLocks noChangeArrowheads="1"/>
              </p:cNvSpPr>
              <p:nvPr/>
            </p:nvSpPr>
            <p:spPr bwMode="auto">
              <a:xfrm>
                <a:off x="1144" y="1680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3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1" name="Text Box 41"/>
              <p:cNvSpPr txBox="1">
                <a:spLocks noChangeArrowheads="1"/>
              </p:cNvSpPr>
              <p:nvPr/>
            </p:nvSpPr>
            <p:spPr bwMode="auto">
              <a:xfrm>
                <a:off x="2152" y="1728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5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2" name="Text Box 42"/>
              <p:cNvSpPr txBox="1">
                <a:spLocks noChangeArrowheads="1"/>
              </p:cNvSpPr>
              <p:nvPr/>
            </p:nvSpPr>
            <p:spPr bwMode="auto">
              <a:xfrm>
                <a:off x="1432" y="138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4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3" name="Line 43"/>
              <p:cNvSpPr>
                <a:spLocks noChangeShapeType="1"/>
              </p:cNvSpPr>
              <p:nvPr/>
            </p:nvSpPr>
            <p:spPr bwMode="auto">
              <a:xfrm>
                <a:off x="1488" y="16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64" name="Text Box 44"/>
              <p:cNvSpPr txBox="1">
                <a:spLocks noChangeArrowheads="1"/>
              </p:cNvSpPr>
              <p:nvPr/>
            </p:nvSpPr>
            <p:spPr bwMode="auto">
              <a:xfrm>
                <a:off x="528" y="2112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 dirty="0">
                    <a:solidFill>
                      <a:schemeClr val="tx2"/>
                    </a:solidFill>
                  </a:rPr>
                  <a:t>1</a:t>
                </a:r>
                <a:endParaRPr lang="en-US" altLang="zh-CN" sz="2000" b="1" i="1" baseline="-25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5" name="Text Box 45"/>
              <p:cNvSpPr txBox="1">
                <a:spLocks noChangeArrowheads="1"/>
              </p:cNvSpPr>
              <p:nvPr/>
            </p:nvSpPr>
            <p:spPr bwMode="auto">
              <a:xfrm>
                <a:off x="1440" y="182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3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6" name="Text Box 46"/>
              <p:cNvSpPr txBox="1">
                <a:spLocks noChangeArrowheads="1"/>
              </p:cNvSpPr>
              <p:nvPr/>
            </p:nvSpPr>
            <p:spPr bwMode="auto">
              <a:xfrm>
                <a:off x="1536" y="230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u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S3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7" name="Text Box 47"/>
              <p:cNvSpPr txBox="1">
                <a:spLocks noChangeArrowheads="1"/>
              </p:cNvSpPr>
              <p:nvPr/>
            </p:nvSpPr>
            <p:spPr bwMode="auto">
              <a:xfrm>
                <a:off x="2064" y="206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5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68" name="Line 48"/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69" name="Line 49"/>
              <p:cNvSpPr>
                <a:spLocks noChangeShapeType="1"/>
              </p:cNvSpPr>
              <p:nvPr/>
            </p:nvSpPr>
            <p:spPr bwMode="auto">
              <a:xfrm>
                <a:off x="480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0" name="Line 50"/>
              <p:cNvSpPr>
                <a:spLocks noChangeShapeType="1"/>
              </p:cNvSpPr>
              <p:nvPr/>
            </p:nvSpPr>
            <p:spPr bwMode="auto">
              <a:xfrm>
                <a:off x="1104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1" name="Line 51"/>
              <p:cNvSpPr>
                <a:spLocks noChangeShapeType="1"/>
              </p:cNvSpPr>
              <p:nvPr/>
            </p:nvSpPr>
            <p:spPr bwMode="auto">
              <a:xfrm>
                <a:off x="1536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2" name="Line 52"/>
              <p:cNvSpPr>
                <a:spLocks noChangeShapeType="1"/>
              </p:cNvSpPr>
              <p:nvPr/>
            </p:nvSpPr>
            <p:spPr bwMode="auto">
              <a:xfrm>
                <a:off x="1709" y="1056"/>
                <a:ext cx="64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3" name="Line 53"/>
              <p:cNvSpPr>
                <a:spLocks noChangeShapeType="1"/>
              </p:cNvSpPr>
              <p:nvPr/>
            </p:nvSpPr>
            <p:spPr bwMode="auto">
              <a:xfrm>
                <a:off x="2352" y="1056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74" name="Text Box 54"/>
              <p:cNvSpPr txBox="1">
                <a:spLocks noChangeArrowheads="1"/>
              </p:cNvSpPr>
              <p:nvPr/>
            </p:nvSpPr>
            <p:spPr bwMode="auto">
              <a:xfrm>
                <a:off x="576" y="816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6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75" name="Rectangle 55"/>
              <p:cNvSpPr>
                <a:spLocks noChangeArrowheads="1"/>
              </p:cNvSpPr>
              <p:nvPr/>
            </p:nvSpPr>
            <p:spPr bwMode="auto">
              <a:xfrm>
                <a:off x="816" y="1008"/>
                <a:ext cx="22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576" name="Text Box 56"/>
              <p:cNvSpPr txBox="1">
                <a:spLocks noChangeArrowheads="1"/>
              </p:cNvSpPr>
              <p:nvPr/>
            </p:nvSpPr>
            <p:spPr bwMode="auto">
              <a:xfrm>
                <a:off x="912" y="1056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R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6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77" name="Text Box 57"/>
              <p:cNvSpPr txBox="1">
                <a:spLocks noChangeArrowheads="1"/>
              </p:cNvSpPr>
              <p:nvPr/>
            </p:nvSpPr>
            <p:spPr bwMode="auto">
              <a:xfrm>
                <a:off x="1488" y="816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+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78" name="Text Box 58"/>
              <p:cNvSpPr txBox="1">
                <a:spLocks noChangeArrowheads="1"/>
              </p:cNvSpPr>
              <p:nvPr/>
            </p:nvSpPr>
            <p:spPr bwMode="auto">
              <a:xfrm>
                <a:off x="2016" y="720"/>
                <a:ext cx="26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_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79" name="Text Box 59"/>
              <p:cNvSpPr txBox="1">
                <a:spLocks noChangeArrowheads="1"/>
              </p:cNvSpPr>
              <p:nvPr/>
            </p:nvSpPr>
            <p:spPr bwMode="auto">
              <a:xfrm>
                <a:off x="1632" y="624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u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S6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80" name="Text Box 60"/>
              <p:cNvSpPr txBox="1">
                <a:spLocks noChangeArrowheads="1"/>
              </p:cNvSpPr>
              <p:nvPr/>
            </p:nvSpPr>
            <p:spPr bwMode="auto">
              <a:xfrm>
                <a:off x="240" y="1536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①</a:t>
                </a:r>
                <a:endParaRPr lang="en-US" altLang="zh-CN" sz="2000" b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81" name="Text Box 61"/>
              <p:cNvSpPr txBox="1">
                <a:spLocks noChangeArrowheads="1"/>
              </p:cNvSpPr>
              <p:nvPr/>
            </p:nvSpPr>
            <p:spPr bwMode="auto">
              <a:xfrm>
                <a:off x="2296" y="1488"/>
                <a:ext cx="4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③</a:t>
                </a:r>
                <a:endParaRPr lang="en-US" altLang="zh-CN" sz="2000" b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07582" name="Line 62"/>
              <p:cNvSpPr>
                <a:spLocks noChangeShapeType="1"/>
              </p:cNvSpPr>
              <p:nvPr/>
            </p:nvSpPr>
            <p:spPr bwMode="auto">
              <a:xfrm>
                <a:off x="528" y="1056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63"/>
          <p:cNvGrpSpPr/>
          <p:nvPr/>
        </p:nvGrpSpPr>
        <p:grpSpPr bwMode="auto">
          <a:xfrm>
            <a:off x="6096000" y="533400"/>
            <a:ext cx="2333625" cy="2538413"/>
            <a:chOff x="720" y="1008"/>
            <a:chExt cx="1470" cy="1599"/>
          </a:xfrm>
        </p:grpSpPr>
        <p:grpSp>
          <p:nvGrpSpPr>
            <p:cNvPr id="5" name="Group 64"/>
            <p:cNvGrpSpPr/>
            <p:nvPr/>
          </p:nvGrpSpPr>
          <p:grpSpPr bwMode="auto">
            <a:xfrm>
              <a:off x="720" y="1904"/>
              <a:ext cx="528" cy="544"/>
              <a:chOff x="720" y="1904"/>
              <a:chExt cx="528" cy="544"/>
            </a:xfrm>
          </p:grpSpPr>
          <p:sp>
            <p:nvSpPr>
              <p:cNvPr id="107585" name="Freeform 65"/>
              <p:cNvSpPr/>
              <p:nvPr/>
            </p:nvSpPr>
            <p:spPr bwMode="auto">
              <a:xfrm>
                <a:off x="720" y="1904"/>
                <a:ext cx="440" cy="544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144" y="16"/>
                  </a:cxn>
                  <a:cxn ang="0">
                    <a:pos x="384" y="112"/>
                  </a:cxn>
                  <a:cxn ang="0">
                    <a:pos x="384" y="448"/>
                  </a:cxn>
                  <a:cxn ang="0">
                    <a:pos x="48" y="544"/>
                  </a:cxn>
                </a:cxnLst>
                <a:rect l="0" t="0" r="r" b="b"/>
                <a:pathLst>
                  <a:path w="440" h="544">
                    <a:moveTo>
                      <a:pt x="0" y="208"/>
                    </a:moveTo>
                    <a:cubicBezTo>
                      <a:pt x="40" y="120"/>
                      <a:pt x="80" y="32"/>
                      <a:pt x="144" y="16"/>
                    </a:cubicBezTo>
                    <a:cubicBezTo>
                      <a:pt x="208" y="0"/>
                      <a:pt x="344" y="40"/>
                      <a:pt x="384" y="112"/>
                    </a:cubicBezTo>
                    <a:cubicBezTo>
                      <a:pt x="424" y="184"/>
                      <a:pt x="440" y="376"/>
                      <a:pt x="384" y="448"/>
                    </a:cubicBezTo>
                    <a:cubicBezTo>
                      <a:pt x="328" y="520"/>
                      <a:pt x="112" y="528"/>
                      <a:pt x="48" y="544"/>
                    </a:cubicBez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586" name="Text Box 66"/>
              <p:cNvSpPr txBox="1">
                <a:spLocks noChangeArrowheads="1"/>
              </p:cNvSpPr>
              <p:nvPr/>
            </p:nvSpPr>
            <p:spPr bwMode="auto">
              <a:xfrm>
                <a:off x="768" y="2016"/>
                <a:ext cx="48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FF00FF"/>
                    </a:solidFill>
                    <a:cs typeface="Times New Roman" panose="02020603050405020304" pitchFamily="18" charset="0"/>
                  </a:rPr>
                  <a:t>Ⅱ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6" name="Group 67"/>
            <p:cNvGrpSpPr/>
            <p:nvPr/>
          </p:nvGrpSpPr>
          <p:grpSpPr bwMode="auto">
            <a:xfrm>
              <a:off x="1296" y="1008"/>
              <a:ext cx="624" cy="432"/>
              <a:chOff x="3312" y="1200"/>
              <a:chExt cx="624" cy="544"/>
            </a:xfrm>
          </p:grpSpPr>
          <p:sp>
            <p:nvSpPr>
              <p:cNvPr id="107588" name="Text Box 68"/>
              <p:cNvSpPr txBox="1">
                <a:spLocks noChangeArrowheads="1"/>
              </p:cNvSpPr>
              <p:nvPr/>
            </p:nvSpPr>
            <p:spPr bwMode="auto">
              <a:xfrm>
                <a:off x="3360" y="1344"/>
                <a:ext cx="576" cy="31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00FF"/>
                    </a:solidFill>
                    <a:cs typeface="Times New Roman" panose="02020603050405020304" pitchFamily="18" charset="0"/>
                  </a:rPr>
                  <a:t>Ⅰ</a:t>
                </a:r>
                <a:endParaRPr lang="en-US" altLang="zh-CN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7589" name="Freeform 69"/>
              <p:cNvSpPr/>
              <p:nvPr/>
            </p:nvSpPr>
            <p:spPr bwMode="auto">
              <a:xfrm>
                <a:off x="3312" y="1200"/>
                <a:ext cx="440" cy="544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144" y="16"/>
                  </a:cxn>
                  <a:cxn ang="0">
                    <a:pos x="384" y="112"/>
                  </a:cxn>
                  <a:cxn ang="0">
                    <a:pos x="384" y="448"/>
                  </a:cxn>
                  <a:cxn ang="0">
                    <a:pos x="48" y="544"/>
                  </a:cxn>
                </a:cxnLst>
                <a:rect l="0" t="0" r="r" b="b"/>
                <a:pathLst>
                  <a:path w="440" h="544">
                    <a:moveTo>
                      <a:pt x="0" y="208"/>
                    </a:moveTo>
                    <a:cubicBezTo>
                      <a:pt x="40" y="120"/>
                      <a:pt x="80" y="32"/>
                      <a:pt x="144" y="16"/>
                    </a:cubicBezTo>
                    <a:cubicBezTo>
                      <a:pt x="208" y="0"/>
                      <a:pt x="344" y="40"/>
                      <a:pt x="384" y="112"/>
                    </a:cubicBezTo>
                    <a:cubicBezTo>
                      <a:pt x="424" y="184"/>
                      <a:pt x="440" y="376"/>
                      <a:pt x="384" y="448"/>
                    </a:cubicBezTo>
                    <a:cubicBezTo>
                      <a:pt x="328" y="520"/>
                      <a:pt x="112" y="528"/>
                      <a:pt x="48" y="544"/>
                    </a:cubicBez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70"/>
            <p:cNvGrpSpPr/>
            <p:nvPr/>
          </p:nvGrpSpPr>
          <p:grpSpPr bwMode="auto">
            <a:xfrm>
              <a:off x="885" y="1752"/>
              <a:ext cx="1305" cy="855"/>
              <a:chOff x="3429" y="1596"/>
              <a:chExt cx="1305" cy="938"/>
            </a:xfrm>
          </p:grpSpPr>
          <p:sp>
            <p:nvSpPr>
              <p:cNvPr id="107591" name="Text Box 71"/>
              <p:cNvSpPr txBox="1">
                <a:spLocks noChangeArrowheads="1"/>
              </p:cNvSpPr>
              <p:nvPr/>
            </p:nvSpPr>
            <p:spPr bwMode="auto">
              <a:xfrm>
                <a:off x="4059" y="1892"/>
                <a:ext cx="480" cy="27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FF00FF"/>
                    </a:solidFill>
                    <a:cs typeface="Times New Roman" panose="02020603050405020304" pitchFamily="18" charset="0"/>
                  </a:rPr>
                  <a:t>Ⅲ</a:t>
                </a:r>
                <a:endParaRPr lang="en-US" altLang="zh-CN" sz="20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7592" name="Freeform 72"/>
              <p:cNvSpPr/>
              <p:nvPr/>
            </p:nvSpPr>
            <p:spPr bwMode="auto">
              <a:xfrm>
                <a:off x="3429" y="1596"/>
                <a:ext cx="1305" cy="938"/>
              </a:xfrm>
              <a:custGeom>
                <a:avLst/>
                <a:gdLst/>
                <a:ahLst/>
                <a:cxnLst>
                  <a:cxn ang="0">
                    <a:pos x="0" y="208"/>
                  </a:cxn>
                  <a:cxn ang="0">
                    <a:pos x="144" y="16"/>
                  </a:cxn>
                  <a:cxn ang="0">
                    <a:pos x="384" y="112"/>
                  </a:cxn>
                  <a:cxn ang="0">
                    <a:pos x="384" y="448"/>
                  </a:cxn>
                  <a:cxn ang="0">
                    <a:pos x="48" y="544"/>
                  </a:cxn>
                </a:cxnLst>
                <a:rect l="0" t="0" r="r" b="b"/>
                <a:pathLst>
                  <a:path w="440" h="544">
                    <a:moveTo>
                      <a:pt x="0" y="208"/>
                    </a:moveTo>
                    <a:cubicBezTo>
                      <a:pt x="40" y="120"/>
                      <a:pt x="80" y="32"/>
                      <a:pt x="144" y="16"/>
                    </a:cubicBezTo>
                    <a:cubicBezTo>
                      <a:pt x="208" y="0"/>
                      <a:pt x="344" y="40"/>
                      <a:pt x="384" y="112"/>
                    </a:cubicBezTo>
                    <a:cubicBezTo>
                      <a:pt x="424" y="184"/>
                      <a:pt x="440" y="376"/>
                      <a:pt x="384" y="448"/>
                    </a:cubicBezTo>
                    <a:cubicBezTo>
                      <a:pt x="328" y="520"/>
                      <a:pt x="112" y="528"/>
                      <a:pt x="48" y="544"/>
                    </a:cubicBezTo>
                  </a:path>
                </a:pathLst>
              </a:custGeom>
              <a:noFill/>
              <a:ln w="38100" cmpd="sng">
                <a:solidFill>
                  <a:srgbClr val="FF00FF"/>
                </a:solidFill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7594" name="Text Box 74"/>
          <p:cNvSpPr txBox="1">
            <a:spLocks noChangeArrowheads="1"/>
          </p:cNvSpPr>
          <p:nvPr/>
        </p:nvSpPr>
        <p:spPr bwMode="auto">
          <a:xfrm>
            <a:off x="381000" y="1981200"/>
            <a:ext cx="3886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</a:rPr>
              <a:t>列</a:t>
            </a:r>
            <a:r>
              <a:rPr lang="zh-CN" altLang="en-US" b="1" dirty="0" smtClean="0">
                <a:solidFill>
                  <a:schemeClr val="tx2"/>
                </a:solidFill>
              </a:rPr>
              <a:t>写回路方程</a:t>
            </a:r>
            <a:r>
              <a:rPr lang="zh-CN" altLang="en-US" b="1" dirty="0">
                <a:solidFill>
                  <a:schemeClr val="tx2"/>
                </a:solidFill>
              </a:rPr>
              <a:t>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7595" name="Object 75"/>
          <p:cNvGraphicFramePr>
            <a:graphicFrameLocks noChangeAspect="1"/>
          </p:cNvGraphicFramePr>
          <p:nvPr/>
        </p:nvGraphicFramePr>
        <p:xfrm>
          <a:off x="533400" y="2514600"/>
          <a:ext cx="3584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1" imgW="1524000" imgH="228600" progId="Equation.3">
                  <p:embed/>
                </p:oleObj>
              </mc:Choice>
              <mc:Fallback>
                <p:oleObj name="公式" r:id="rId1" imgW="15240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35845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7" name="Object 77"/>
          <p:cNvGraphicFramePr>
            <a:graphicFrameLocks noChangeAspect="1"/>
          </p:cNvGraphicFramePr>
          <p:nvPr/>
        </p:nvGraphicFramePr>
        <p:xfrm>
          <a:off x="474663" y="3048000"/>
          <a:ext cx="3884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3" imgW="1651000" imgH="228600" progId="Equation.3">
                  <p:embed/>
                </p:oleObj>
              </mc:Choice>
              <mc:Fallback>
                <p:oleObj name="公式" r:id="rId3" imgW="16510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3048000"/>
                        <a:ext cx="3884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99" name="Object 79"/>
          <p:cNvGraphicFramePr>
            <a:graphicFrameLocks noChangeAspect="1"/>
          </p:cNvGraphicFramePr>
          <p:nvPr/>
        </p:nvGraphicFramePr>
        <p:xfrm>
          <a:off x="533400" y="3505200"/>
          <a:ext cx="34956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公式" r:id="rId5" imgW="1485900" imgH="228600" progId="Equation.3">
                  <p:embed/>
                </p:oleObj>
              </mc:Choice>
              <mc:Fallback>
                <p:oleObj name="公式" r:id="rId5" imgW="14859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505200"/>
                        <a:ext cx="34956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608" name="Text Box 88"/>
          <p:cNvSpPr txBox="1">
            <a:spLocks noChangeArrowheads="1"/>
          </p:cNvSpPr>
          <p:nvPr/>
        </p:nvSpPr>
        <p:spPr bwMode="auto">
          <a:xfrm>
            <a:off x="304800" y="3962400"/>
            <a:ext cx="5029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solidFill>
                  <a:schemeClr val="tx2"/>
                </a:solidFill>
              </a:rPr>
              <a:t>求解</a:t>
            </a:r>
            <a:r>
              <a:rPr lang="zh-CN" altLang="en-US" b="1" dirty="0">
                <a:solidFill>
                  <a:schemeClr val="tx2"/>
                </a:solidFill>
              </a:rPr>
              <a:t>上面方程组：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07611" name="Object 91"/>
          <p:cNvGraphicFramePr>
            <a:graphicFrameLocks noChangeAspect="1"/>
          </p:cNvGraphicFramePr>
          <p:nvPr/>
        </p:nvGraphicFramePr>
        <p:xfrm>
          <a:off x="1142976" y="4572008"/>
          <a:ext cx="25987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公式" r:id="rId7" imgW="1104900" imgH="228600" progId="Equation.3">
                  <p:embed/>
                </p:oleObj>
              </mc:Choice>
              <mc:Fallback>
                <p:oleObj name="公式" r:id="rId7" imgW="11049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4572008"/>
                        <a:ext cx="25987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052830"/>
            <a:ext cx="7486650" cy="704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2493010"/>
            <a:ext cx="8734425" cy="32753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24125" y="224599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0" y="90488"/>
            <a:ext cx="9144000" cy="6905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3-19 </a:t>
            </a:r>
            <a:r>
              <a:rPr lang="en-US" altLang="zh-CN" sz="2800" b="1" dirty="0">
                <a:solidFill>
                  <a:srgbClr val="FF00FF"/>
                </a:solidFill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</a:rPr>
              <a:t>用结点电压法求图</a:t>
            </a:r>
            <a:r>
              <a:rPr lang="en-US" altLang="zh-CN" sz="2800" b="1" dirty="0">
                <a:solidFill>
                  <a:schemeClr val="tx2"/>
                </a:solidFill>
              </a:rPr>
              <a:t>(a)</a:t>
            </a:r>
            <a:r>
              <a:rPr lang="zh-CN" altLang="en-US" sz="2800" b="1" dirty="0">
                <a:solidFill>
                  <a:schemeClr val="tx2"/>
                </a:solidFill>
              </a:rPr>
              <a:t>和图</a:t>
            </a:r>
            <a:r>
              <a:rPr lang="en-US" altLang="zh-CN" sz="2800" b="1" dirty="0">
                <a:solidFill>
                  <a:schemeClr val="tx2"/>
                </a:solidFill>
              </a:rPr>
              <a:t>(b) </a:t>
            </a:r>
            <a:r>
              <a:rPr lang="zh-CN" altLang="en-US" sz="2800" b="1" dirty="0">
                <a:solidFill>
                  <a:schemeClr val="tx2"/>
                </a:solidFill>
              </a:rPr>
              <a:t>的各支路电流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0" y="762000"/>
            <a:ext cx="8610600" cy="5598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(a)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b="1" dirty="0">
                <a:solidFill>
                  <a:schemeClr val="tx2"/>
                </a:solidFill>
              </a:rPr>
              <a:t>选</a:t>
            </a:r>
            <a:r>
              <a:rPr lang="zh-CN" altLang="en-US" sz="20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③</a:t>
            </a:r>
            <a:r>
              <a:rPr lang="zh-CN" altLang="en-US" b="1" dirty="0">
                <a:solidFill>
                  <a:schemeClr val="tx2"/>
                </a:solidFill>
              </a:rPr>
              <a:t>结点为参考结点，列写结点电压方程：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10645" name="Object 53"/>
          <p:cNvGraphicFramePr>
            <a:graphicFrameLocks noChangeAspect="1"/>
          </p:cNvGraphicFramePr>
          <p:nvPr/>
        </p:nvGraphicFramePr>
        <p:xfrm>
          <a:off x="304800" y="1447800"/>
          <a:ext cx="397033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1" imgW="2171700" imgH="444500" progId="Equation.3">
                  <p:embed/>
                </p:oleObj>
              </mc:Choice>
              <mc:Fallback>
                <p:oleObj name="Equation" r:id="rId1" imgW="21717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397033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46" name="Object 54"/>
          <p:cNvGraphicFramePr>
            <a:graphicFrameLocks noChangeAspect="1"/>
          </p:cNvGraphicFramePr>
          <p:nvPr/>
        </p:nvGraphicFramePr>
        <p:xfrm>
          <a:off x="422275" y="2362200"/>
          <a:ext cx="3835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3" imgW="2082800" imgH="444500" progId="Equation.3">
                  <p:embed/>
                </p:oleObj>
              </mc:Choice>
              <mc:Fallback>
                <p:oleObj name="Equation" r:id="rId3" imgW="2082800" imgH="4445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2362200"/>
                        <a:ext cx="383540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4800600" y="1371600"/>
            <a:ext cx="43434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整理以后得：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10648" name="Object 56"/>
          <p:cNvGraphicFramePr>
            <a:graphicFrameLocks noChangeAspect="1"/>
          </p:cNvGraphicFramePr>
          <p:nvPr/>
        </p:nvGraphicFramePr>
        <p:xfrm>
          <a:off x="5035550" y="1981200"/>
          <a:ext cx="31559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5" imgW="1714500" imgH="228600" progId="Equation.3">
                  <p:embed/>
                </p:oleObj>
              </mc:Choice>
              <mc:Fallback>
                <p:oleObj name="Equation" r:id="rId5" imgW="17145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1981200"/>
                        <a:ext cx="31559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49" name="Object 57"/>
          <p:cNvGraphicFramePr>
            <a:graphicFrameLocks noChangeAspect="1"/>
          </p:cNvGraphicFramePr>
          <p:nvPr/>
        </p:nvGraphicFramePr>
        <p:xfrm>
          <a:off x="4876800" y="2590800"/>
          <a:ext cx="327501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7" imgW="1778000" imgH="228600" progId="Equation.3">
                  <p:embed/>
                </p:oleObj>
              </mc:Choice>
              <mc:Fallback>
                <p:oleObj name="Equation" r:id="rId7" imgW="17780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327501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5"/>
          <p:cNvGrpSpPr/>
          <p:nvPr/>
        </p:nvGrpSpPr>
        <p:grpSpPr bwMode="auto">
          <a:xfrm>
            <a:off x="4495800" y="3657600"/>
            <a:ext cx="4495800" cy="2895600"/>
            <a:chOff x="2832" y="2304"/>
            <a:chExt cx="2832" cy="1824"/>
          </a:xfrm>
        </p:grpSpPr>
        <p:sp>
          <p:nvSpPr>
            <p:cNvPr id="110651" name="Rectangle 59"/>
            <p:cNvSpPr>
              <a:spLocks noChangeArrowheads="1"/>
            </p:cNvSpPr>
            <p:nvPr/>
          </p:nvSpPr>
          <p:spPr bwMode="auto">
            <a:xfrm>
              <a:off x="2832" y="2304"/>
              <a:ext cx="2832" cy="18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24"/>
            <p:cNvGrpSpPr/>
            <p:nvPr/>
          </p:nvGrpSpPr>
          <p:grpSpPr bwMode="auto">
            <a:xfrm>
              <a:off x="2928" y="2390"/>
              <a:ext cx="2718" cy="1642"/>
              <a:chOff x="2928" y="2390"/>
              <a:chExt cx="2718" cy="1642"/>
            </a:xfrm>
          </p:grpSpPr>
          <p:sp>
            <p:nvSpPr>
              <p:cNvPr id="110675" name="Oval 83"/>
              <p:cNvSpPr>
                <a:spLocks noChangeArrowheads="1"/>
              </p:cNvSpPr>
              <p:nvPr/>
            </p:nvSpPr>
            <p:spPr bwMode="auto">
              <a:xfrm>
                <a:off x="2976" y="3072"/>
                <a:ext cx="286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53" name="Line 61"/>
              <p:cNvSpPr>
                <a:spLocks noChangeShapeType="1"/>
              </p:cNvSpPr>
              <p:nvPr/>
            </p:nvSpPr>
            <p:spPr bwMode="auto">
              <a:xfrm>
                <a:off x="4435" y="2690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4" name="Line 62"/>
              <p:cNvSpPr>
                <a:spLocks noChangeShapeType="1"/>
              </p:cNvSpPr>
              <p:nvPr/>
            </p:nvSpPr>
            <p:spPr bwMode="auto">
              <a:xfrm>
                <a:off x="3132" y="2736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5" name="Text Box 63"/>
              <p:cNvSpPr txBox="1">
                <a:spLocks noChangeArrowheads="1"/>
              </p:cNvSpPr>
              <p:nvPr/>
            </p:nvSpPr>
            <p:spPr bwMode="auto">
              <a:xfrm>
                <a:off x="3234" y="3120"/>
                <a:ext cx="51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10V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10656" name="Line 64"/>
              <p:cNvSpPr>
                <a:spLocks noChangeShapeType="1"/>
              </p:cNvSpPr>
              <p:nvPr/>
            </p:nvSpPr>
            <p:spPr bwMode="auto">
              <a:xfrm>
                <a:off x="3132" y="269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57" name="Line 65"/>
              <p:cNvSpPr>
                <a:spLocks noChangeShapeType="1"/>
              </p:cNvSpPr>
              <p:nvPr/>
            </p:nvSpPr>
            <p:spPr bwMode="auto">
              <a:xfrm>
                <a:off x="3834" y="2688"/>
                <a:ext cx="0" cy="9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1" name="Rectangle 69"/>
              <p:cNvSpPr>
                <a:spLocks noChangeArrowheads="1"/>
              </p:cNvSpPr>
              <p:nvPr/>
            </p:nvSpPr>
            <p:spPr bwMode="auto">
              <a:xfrm>
                <a:off x="3792" y="2928"/>
                <a:ext cx="95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2" name="Line 70"/>
              <p:cNvSpPr>
                <a:spLocks noChangeShapeType="1"/>
              </p:cNvSpPr>
              <p:nvPr/>
            </p:nvSpPr>
            <p:spPr bwMode="auto">
              <a:xfrm>
                <a:off x="3132" y="3602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3" name="Line 71"/>
              <p:cNvSpPr>
                <a:spLocks noChangeShapeType="1"/>
              </p:cNvSpPr>
              <p:nvPr/>
            </p:nvSpPr>
            <p:spPr bwMode="auto">
              <a:xfrm>
                <a:off x="3783" y="3602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4" name="Line 72"/>
              <p:cNvSpPr>
                <a:spLocks noChangeShapeType="1"/>
              </p:cNvSpPr>
              <p:nvPr/>
            </p:nvSpPr>
            <p:spPr bwMode="auto">
              <a:xfrm>
                <a:off x="4365" y="3602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5" name="Line 73"/>
              <p:cNvSpPr>
                <a:spLocks noChangeShapeType="1"/>
              </p:cNvSpPr>
              <p:nvPr/>
            </p:nvSpPr>
            <p:spPr bwMode="auto">
              <a:xfrm>
                <a:off x="3834" y="2690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66" name="Rectangle 74"/>
              <p:cNvSpPr>
                <a:spLocks noChangeArrowheads="1"/>
              </p:cNvSpPr>
              <p:nvPr/>
            </p:nvSpPr>
            <p:spPr bwMode="auto">
              <a:xfrm>
                <a:off x="4234" y="2642"/>
                <a:ext cx="23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7" name="Oval 75"/>
              <p:cNvSpPr>
                <a:spLocks noChangeArrowheads="1"/>
              </p:cNvSpPr>
              <p:nvPr/>
            </p:nvSpPr>
            <p:spPr bwMode="auto">
              <a:xfrm>
                <a:off x="3807" y="2664"/>
                <a:ext cx="48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8" name="Oval 76"/>
              <p:cNvSpPr>
                <a:spLocks noChangeArrowheads="1"/>
              </p:cNvSpPr>
              <p:nvPr/>
            </p:nvSpPr>
            <p:spPr bwMode="auto">
              <a:xfrm>
                <a:off x="3807" y="3575"/>
                <a:ext cx="48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69" name="Text Box 77"/>
              <p:cNvSpPr txBox="1">
                <a:spLocks noChangeArrowheads="1"/>
              </p:cNvSpPr>
              <p:nvPr/>
            </p:nvSpPr>
            <p:spPr bwMode="auto">
              <a:xfrm>
                <a:off x="3224" y="2390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1</a:t>
                </a:r>
                <a:r>
                  <a:rPr lang="en-US" altLang="zh-CN" sz="2000" b="1" i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10672" name="Line 80"/>
              <p:cNvSpPr>
                <a:spLocks noChangeShapeType="1"/>
              </p:cNvSpPr>
              <p:nvPr/>
            </p:nvSpPr>
            <p:spPr bwMode="auto">
              <a:xfrm>
                <a:off x="4848" y="2688"/>
                <a:ext cx="14" cy="9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3" name="Oval 81"/>
              <p:cNvSpPr>
                <a:spLocks noChangeArrowheads="1"/>
              </p:cNvSpPr>
              <p:nvPr/>
            </p:nvSpPr>
            <p:spPr bwMode="auto">
              <a:xfrm>
                <a:off x="4835" y="2664"/>
                <a:ext cx="48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74" name="Text Box 82"/>
              <p:cNvSpPr txBox="1">
                <a:spLocks noChangeArrowheads="1"/>
              </p:cNvSpPr>
              <p:nvPr/>
            </p:nvSpPr>
            <p:spPr bwMode="auto">
              <a:xfrm>
                <a:off x="4184" y="2690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2</a:t>
                </a:r>
                <a:r>
                  <a:rPr lang="en-US" altLang="zh-CN" sz="2000" b="1" i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10677" name="Line 85"/>
              <p:cNvSpPr>
                <a:spLocks noChangeShapeType="1"/>
              </p:cNvSpPr>
              <p:nvPr/>
            </p:nvSpPr>
            <p:spPr bwMode="auto">
              <a:xfrm>
                <a:off x="3132" y="2690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78" name="Rectangle 86"/>
              <p:cNvSpPr>
                <a:spLocks noChangeArrowheads="1"/>
              </p:cNvSpPr>
              <p:nvPr/>
            </p:nvSpPr>
            <p:spPr bwMode="auto">
              <a:xfrm>
                <a:off x="3333" y="2642"/>
                <a:ext cx="23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80" name="Text Box 88"/>
              <p:cNvSpPr txBox="1">
                <a:spLocks noChangeArrowheads="1"/>
              </p:cNvSpPr>
              <p:nvPr/>
            </p:nvSpPr>
            <p:spPr bwMode="auto">
              <a:xfrm>
                <a:off x="3884" y="2834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5</a:t>
                </a:r>
                <a:r>
                  <a:rPr lang="en-US" altLang="zh-CN" sz="2000" b="1" i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10681" name="Text Box 89"/>
              <p:cNvSpPr txBox="1">
                <a:spLocks noChangeArrowheads="1"/>
              </p:cNvSpPr>
              <p:nvPr/>
            </p:nvSpPr>
            <p:spPr bwMode="auto">
              <a:xfrm>
                <a:off x="3648" y="2448"/>
                <a:ext cx="35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①</a:t>
                </a:r>
                <a:endParaRPr lang="en-US" altLang="zh-CN" sz="2000" b="1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0686" name="Line 94"/>
              <p:cNvSpPr>
                <a:spLocks noChangeShapeType="1"/>
              </p:cNvSpPr>
              <p:nvPr/>
            </p:nvSpPr>
            <p:spPr bwMode="auto">
              <a:xfrm>
                <a:off x="4765" y="2690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7" name="Rectangle 95"/>
              <p:cNvSpPr>
                <a:spLocks noChangeArrowheads="1"/>
              </p:cNvSpPr>
              <p:nvPr/>
            </p:nvSpPr>
            <p:spPr bwMode="auto">
              <a:xfrm>
                <a:off x="5036" y="2642"/>
                <a:ext cx="239" cy="8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88" name="Line 96"/>
              <p:cNvSpPr>
                <a:spLocks noChangeShapeType="1"/>
              </p:cNvSpPr>
              <p:nvPr/>
            </p:nvSpPr>
            <p:spPr bwMode="auto">
              <a:xfrm>
                <a:off x="5436" y="2690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89" name="Line 97"/>
              <p:cNvSpPr>
                <a:spLocks noChangeShapeType="1"/>
              </p:cNvSpPr>
              <p:nvPr/>
            </p:nvSpPr>
            <p:spPr bwMode="auto">
              <a:xfrm>
                <a:off x="4765" y="3602"/>
                <a:ext cx="67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91" name="Rectangle 99"/>
              <p:cNvSpPr>
                <a:spLocks noChangeArrowheads="1"/>
              </p:cNvSpPr>
              <p:nvPr/>
            </p:nvSpPr>
            <p:spPr bwMode="auto">
              <a:xfrm>
                <a:off x="4800" y="2978"/>
                <a:ext cx="95" cy="249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92" name="Text Box 100"/>
              <p:cNvSpPr txBox="1">
                <a:spLocks noChangeArrowheads="1"/>
              </p:cNvSpPr>
              <p:nvPr/>
            </p:nvSpPr>
            <p:spPr bwMode="auto">
              <a:xfrm>
                <a:off x="4585" y="2450"/>
                <a:ext cx="40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②</a:t>
                </a:r>
                <a:endParaRPr lang="en-US" altLang="zh-CN" sz="2000" b="1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0693" name="Text Box 101"/>
              <p:cNvSpPr txBox="1">
                <a:spLocks noChangeArrowheads="1"/>
              </p:cNvSpPr>
              <p:nvPr/>
            </p:nvSpPr>
            <p:spPr bwMode="auto">
              <a:xfrm>
                <a:off x="3633" y="3650"/>
                <a:ext cx="30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③</a:t>
                </a:r>
                <a:endParaRPr lang="en-US" altLang="zh-CN" sz="2000" b="1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0694" name="Text Box 102"/>
              <p:cNvSpPr txBox="1">
                <a:spLocks noChangeArrowheads="1"/>
              </p:cNvSpPr>
              <p:nvPr/>
            </p:nvSpPr>
            <p:spPr bwMode="auto">
              <a:xfrm>
                <a:off x="4134" y="3744"/>
                <a:ext cx="301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(a)</a:t>
                </a:r>
                <a:endParaRPr lang="en-US" altLang="zh-CN" b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10698" name="Oval 106"/>
              <p:cNvSpPr>
                <a:spLocks noChangeArrowheads="1"/>
              </p:cNvSpPr>
              <p:nvPr/>
            </p:nvSpPr>
            <p:spPr bwMode="auto">
              <a:xfrm>
                <a:off x="4837" y="3576"/>
                <a:ext cx="48" cy="4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699" name="Line 107"/>
              <p:cNvSpPr>
                <a:spLocks noChangeShapeType="1"/>
              </p:cNvSpPr>
              <p:nvPr/>
            </p:nvSpPr>
            <p:spPr bwMode="auto">
              <a:xfrm>
                <a:off x="5442" y="282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00" name="Text Box 108"/>
              <p:cNvSpPr txBox="1">
                <a:spLocks noChangeArrowheads="1"/>
              </p:cNvSpPr>
              <p:nvPr/>
            </p:nvSpPr>
            <p:spPr bwMode="auto">
              <a:xfrm>
                <a:off x="5136" y="2774"/>
                <a:ext cx="51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2A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10701" name="Line 109"/>
              <p:cNvSpPr>
                <a:spLocks noChangeShapeType="1"/>
              </p:cNvSpPr>
              <p:nvPr/>
            </p:nvSpPr>
            <p:spPr bwMode="auto">
              <a:xfrm>
                <a:off x="5442" y="268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02" name="Oval 110"/>
              <p:cNvSpPr>
                <a:spLocks noChangeArrowheads="1"/>
              </p:cNvSpPr>
              <p:nvPr/>
            </p:nvSpPr>
            <p:spPr bwMode="auto">
              <a:xfrm>
                <a:off x="5286" y="3070"/>
                <a:ext cx="286" cy="29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03" name="Line 111"/>
              <p:cNvSpPr>
                <a:spLocks noChangeShapeType="1"/>
              </p:cNvSpPr>
              <p:nvPr/>
            </p:nvSpPr>
            <p:spPr bwMode="auto">
              <a:xfrm>
                <a:off x="5292" y="3216"/>
                <a:ext cx="2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04" name="Text Box 112"/>
              <p:cNvSpPr txBox="1">
                <a:spLocks noChangeArrowheads="1"/>
              </p:cNvSpPr>
              <p:nvPr/>
            </p:nvSpPr>
            <p:spPr bwMode="auto">
              <a:xfrm>
                <a:off x="5040" y="2400"/>
                <a:ext cx="510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2</a:t>
                </a:r>
                <a:r>
                  <a:rPr lang="en-US" altLang="zh-CN" sz="2000" b="1" i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10706" name="Text Box 114"/>
              <p:cNvSpPr txBox="1">
                <a:spLocks noChangeArrowheads="1"/>
              </p:cNvSpPr>
              <p:nvPr/>
            </p:nvSpPr>
            <p:spPr bwMode="auto">
              <a:xfrm>
                <a:off x="3216" y="2880"/>
                <a:ext cx="432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+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0707" name="Text Box 115"/>
              <p:cNvSpPr txBox="1">
                <a:spLocks noChangeArrowheads="1"/>
              </p:cNvSpPr>
              <p:nvPr/>
            </p:nvSpPr>
            <p:spPr bwMode="auto">
              <a:xfrm>
                <a:off x="3168" y="3312"/>
                <a:ext cx="288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accent2"/>
                    </a:solidFill>
                  </a:rPr>
                  <a:t>_</a:t>
                </a:r>
                <a:endParaRPr lang="en-US" altLang="zh-CN" sz="2000" b="1" i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10708" name="Text Box 116"/>
              <p:cNvSpPr txBox="1">
                <a:spLocks noChangeArrowheads="1"/>
              </p:cNvSpPr>
              <p:nvPr/>
            </p:nvSpPr>
            <p:spPr bwMode="auto">
              <a:xfrm>
                <a:off x="4435" y="3024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10</a:t>
                </a:r>
                <a:r>
                  <a:rPr lang="en-US" altLang="zh-CN" sz="2000" b="1" i="1">
                    <a:solidFill>
                      <a:schemeClr val="tx2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10709" name="Text Box 117"/>
              <p:cNvSpPr txBox="1">
                <a:spLocks noChangeArrowheads="1"/>
              </p:cNvSpPr>
              <p:nvPr/>
            </p:nvSpPr>
            <p:spPr bwMode="auto">
              <a:xfrm>
                <a:off x="2928" y="2640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1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10710" name="Text Box 118"/>
              <p:cNvSpPr txBox="1">
                <a:spLocks noChangeArrowheads="1"/>
              </p:cNvSpPr>
              <p:nvPr/>
            </p:nvSpPr>
            <p:spPr bwMode="auto">
              <a:xfrm>
                <a:off x="3984" y="2390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2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10711" name="Line 119"/>
              <p:cNvSpPr>
                <a:spLocks noChangeShapeType="1"/>
              </p:cNvSpPr>
              <p:nvPr/>
            </p:nvSpPr>
            <p:spPr bwMode="auto">
              <a:xfrm>
                <a:off x="3888" y="2688"/>
                <a:ext cx="28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12" name="Line 120"/>
              <p:cNvSpPr>
                <a:spLocks noChangeShapeType="1"/>
              </p:cNvSpPr>
              <p:nvPr/>
            </p:nvSpPr>
            <p:spPr bwMode="auto">
              <a:xfrm>
                <a:off x="3840" y="3264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13" name="Text Box 121"/>
              <p:cNvSpPr txBox="1">
                <a:spLocks noChangeArrowheads="1"/>
              </p:cNvSpPr>
              <p:nvPr/>
            </p:nvSpPr>
            <p:spPr bwMode="auto">
              <a:xfrm>
                <a:off x="3888" y="3264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3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  <p:sp>
            <p:nvSpPr>
              <p:cNvPr id="110714" name="Line 122"/>
              <p:cNvSpPr>
                <a:spLocks noChangeShapeType="1"/>
              </p:cNvSpPr>
              <p:nvPr/>
            </p:nvSpPr>
            <p:spPr bwMode="auto">
              <a:xfrm>
                <a:off x="4848" y="3312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715" name="Text Box 123"/>
              <p:cNvSpPr txBox="1">
                <a:spLocks noChangeArrowheads="1"/>
              </p:cNvSpPr>
              <p:nvPr/>
            </p:nvSpPr>
            <p:spPr bwMode="auto">
              <a:xfrm>
                <a:off x="4896" y="3312"/>
                <a:ext cx="509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>
                    <a:solidFill>
                      <a:schemeClr val="tx2"/>
                    </a:solidFill>
                  </a:rPr>
                  <a:t>i</a:t>
                </a:r>
                <a:r>
                  <a:rPr lang="en-US" altLang="zh-CN" sz="2000" b="1" i="1" baseline="-25000">
                    <a:solidFill>
                      <a:schemeClr val="tx2"/>
                    </a:solidFill>
                  </a:rPr>
                  <a:t>4</a:t>
                </a:r>
                <a:endParaRPr lang="en-US" altLang="zh-CN" sz="2000" b="1" i="1" baseline="-25000">
                  <a:solidFill>
                    <a:schemeClr val="tx2"/>
                  </a:solidFill>
                </a:endParaRPr>
              </a:p>
            </p:txBody>
          </p:sp>
        </p:grpSp>
      </p:grpSp>
      <p:sp>
        <p:nvSpPr>
          <p:cNvPr id="110718" name="Text Box 126"/>
          <p:cNvSpPr txBox="1">
            <a:spLocks noChangeArrowheads="1"/>
          </p:cNvSpPr>
          <p:nvPr/>
        </p:nvSpPr>
        <p:spPr bwMode="auto">
          <a:xfrm>
            <a:off x="228600" y="3200400"/>
            <a:ext cx="43434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解得：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10719" name="Object 127"/>
          <p:cNvGraphicFramePr>
            <a:graphicFrameLocks noChangeAspect="1"/>
          </p:cNvGraphicFramePr>
          <p:nvPr/>
        </p:nvGraphicFramePr>
        <p:xfrm>
          <a:off x="1295400" y="3352800"/>
          <a:ext cx="19891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9" imgW="1079500" imgH="228600" progId="Equation.3">
                  <p:embed/>
                </p:oleObj>
              </mc:Choice>
              <mc:Fallback>
                <p:oleObj name="Equation" r:id="rId9" imgW="10795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2800"/>
                        <a:ext cx="19891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720" name="Object 128"/>
          <p:cNvGraphicFramePr>
            <a:graphicFrameLocks noChangeAspect="1"/>
          </p:cNvGraphicFramePr>
          <p:nvPr/>
        </p:nvGraphicFramePr>
        <p:xfrm>
          <a:off x="3200400" y="3352800"/>
          <a:ext cx="21288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1" imgW="1155700" imgH="228600" progId="Equation.3">
                  <p:embed/>
                </p:oleObj>
              </mc:Choice>
              <mc:Fallback>
                <p:oleObj name="Equation" r:id="rId11" imgW="11557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21288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721" name="Text Box 129"/>
          <p:cNvSpPr txBox="1">
            <a:spLocks noChangeArrowheads="1"/>
          </p:cNvSpPr>
          <p:nvPr/>
        </p:nvSpPr>
        <p:spPr bwMode="auto">
          <a:xfrm>
            <a:off x="0" y="3962400"/>
            <a:ext cx="43434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支路电流：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10722" name="Object 130"/>
          <p:cNvGraphicFramePr>
            <a:graphicFrameLocks noChangeAspect="1"/>
          </p:cNvGraphicFramePr>
          <p:nvPr/>
        </p:nvGraphicFramePr>
        <p:xfrm>
          <a:off x="1662113" y="3886200"/>
          <a:ext cx="262096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13" imgW="1637665" imgH="406400" progId="Equation.3">
                  <p:embed/>
                </p:oleObj>
              </mc:Choice>
              <mc:Fallback>
                <p:oleObj name="Equation" r:id="rId13" imgW="1637665" imgH="40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886200"/>
                        <a:ext cx="262096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723" name="Object 131"/>
          <p:cNvGraphicFramePr>
            <a:graphicFrameLocks noChangeAspect="1"/>
          </p:cNvGraphicFramePr>
          <p:nvPr/>
        </p:nvGraphicFramePr>
        <p:xfrm>
          <a:off x="285750" y="4648200"/>
          <a:ext cx="29987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Equation" r:id="rId15" imgW="1790700" imgH="406400" progId="Equation.3">
                  <p:embed/>
                </p:oleObj>
              </mc:Choice>
              <mc:Fallback>
                <p:oleObj name="Equation" r:id="rId15" imgW="1790700" imgH="40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648200"/>
                        <a:ext cx="29987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724" name="Object 132"/>
          <p:cNvGraphicFramePr>
            <a:graphicFrameLocks noChangeAspect="1"/>
          </p:cNvGraphicFramePr>
          <p:nvPr/>
        </p:nvGraphicFramePr>
        <p:xfrm>
          <a:off x="228600" y="5334000"/>
          <a:ext cx="22748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Equation" r:id="rId17" imgW="1358265" imgH="406400" progId="Equation.3">
                  <p:embed/>
                </p:oleObj>
              </mc:Choice>
              <mc:Fallback>
                <p:oleObj name="Equation" r:id="rId17" imgW="1358265" imgH="40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334000"/>
                        <a:ext cx="22748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725" name="Object 133"/>
          <p:cNvGraphicFramePr>
            <a:graphicFrameLocks noChangeAspect="1"/>
          </p:cNvGraphicFramePr>
          <p:nvPr/>
        </p:nvGraphicFramePr>
        <p:xfrm>
          <a:off x="2274888" y="5257800"/>
          <a:ext cx="22971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Equation" r:id="rId19" imgW="1371600" imgH="406400" progId="Equation.3">
                  <p:embed/>
                </p:oleObj>
              </mc:Choice>
              <mc:Fallback>
                <p:oleObj name="Equation" r:id="rId19" imgW="1371600" imgH="40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5257800"/>
                        <a:ext cx="22971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>
            <a:spLocks noChangeArrowheads="1"/>
          </p:cNvSpPr>
          <p:nvPr/>
        </p:nvSpPr>
        <p:spPr bwMode="auto">
          <a:xfrm>
            <a:off x="0" y="90488"/>
            <a:ext cx="9144000" cy="6245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3-19</a:t>
            </a:r>
            <a:r>
              <a:rPr lang="en-US" altLang="zh-CN" sz="2800" b="1" dirty="0">
                <a:solidFill>
                  <a:srgbClr val="FF00FF"/>
                </a:solidFill>
              </a:rPr>
              <a:t>  </a:t>
            </a:r>
            <a:r>
              <a:rPr lang="zh-CN" altLang="en-US" sz="2800" b="1" dirty="0">
                <a:solidFill>
                  <a:schemeClr val="tx2"/>
                </a:solidFill>
              </a:rPr>
              <a:t>用结点电压法求图</a:t>
            </a:r>
            <a:r>
              <a:rPr lang="en-US" altLang="zh-CN" sz="2800" b="1" dirty="0">
                <a:solidFill>
                  <a:schemeClr val="tx2"/>
                </a:solidFill>
              </a:rPr>
              <a:t>(a)</a:t>
            </a:r>
            <a:r>
              <a:rPr lang="zh-CN" altLang="en-US" sz="2800" b="1" dirty="0">
                <a:solidFill>
                  <a:schemeClr val="tx2"/>
                </a:solidFill>
              </a:rPr>
              <a:t>和图</a:t>
            </a:r>
            <a:r>
              <a:rPr lang="en-US" altLang="zh-CN" sz="2800" b="1" dirty="0">
                <a:solidFill>
                  <a:schemeClr val="tx2"/>
                </a:solidFill>
              </a:rPr>
              <a:t>(b) </a:t>
            </a:r>
            <a:r>
              <a:rPr lang="zh-CN" altLang="en-US" sz="2800" b="1" dirty="0">
                <a:solidFill>
                  <a:schemeClr val="tx2"/>
                </a:solidFill>
              </a:rPr>
              <a:t>的各支路电流</a:t>
            </a:r>
            <a:endParaRPr lang="zh-CN" altLang="en-US" sz="2800" b="1" dirty="0">
              <a:solidFill>
                <a:schemeClr val="tx2"/>
              </a:solidFill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0" y="762000"/>
            <a:ext cx="8610600" cy="5598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  <a:r>
              <a:rPr lang="en-US" altLang="zh-CN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(b)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b="1" dirty="0">
                <a:solidFill>
                  <a:schemeClr val="tx2"/>
                </a:solidFill>
              </a:rPr>
              <a:t>选</a:t>
            </a:r>
            <a:r>
              <a:rPr lang="zh-CN" altLang="en-US" sz="20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③</a:t>
            </a:r>
            <a:r>
              <a:rPr lang="zh-CN" altLang="en-US" b="1" dirty="0">
                <a:solidFill>
                  <a:schemeClr val="tx2"/>
                </a:solidFill>
              </a:rPr>
              <a:t>结点为参考结点，列写结点电压方程：</a:t>
            </a:r>
            <a:endParaRPr lang="zh-CN" alt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409575" y="1447800"/>
          <a:ext cx="37607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1" imgW="2057400" imgH="444500" progId="Equation.3">
                  <p:embed/>
                </p:oleObj>
              </mc:Choice>
              <mc:Fallback>
                <p:oleObj name="Equation" r:id="rId1" imgW="2057400" imgH="4445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1447800"/>
                        <a:ext cx="3760788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328613" y="2362200"/>
          <a:ext cx="40227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3" imgW="2184400" imgH="444500" progId="Equation.3">
                  <p:embed/>
                </p:oleObj>
              </mc:Choice>
              <mc:Fallback>
                <p:oleObj name="Equation" r:id="rId3" imgW="2184400" imgH="4445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2362200"/>
                        <a:ext cx="40227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4800600" y="1371600"/>
            <a:ext cx="43434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整理以后得：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/>
        </p:nvGraphicFramePr>
        <p:xfrm>
          <a:off x="5105400" y="1981200"/>
          <a:ext cx="3016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5" imgW="1638300" imgH="228600" progId="Equation.3">
                  <p:embed/>
                </p:oleObj>
              </mc:Choice>
              <mc:Fallback>
                <p:oleObj name="Equation" r:id="rId5" imgW="16383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981200"/>
                        <a:ext cx="30162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/>
        </p:nvGraphicFramePr>
        <p:xfrm>
          <a:off x="4887913" y="2590800"/>
          <a:ext cx="32512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7" imgW="1765300" imgH="228600" progId="Equation.3">
                  <p:embed/>
                </p:oleObj>
              </mc:Choice>
              <mc:Fallback>
                <p:oleObj name="Equation" r:id="rId7" imgW="17653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2590800"/>
                        <a:ext cx="32512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9" name="Text Box 59"/>
          <p:cNvSpPr txBox="1">
            <a:spLocks noChangeArrowheads="1"/>
          </p:cNvSpPr>
          <p:nvPr/>
        </p:nvSpPr>
        <p:spPr bwMode="auto">
          <a:xfrm>
            <a:off x="228600" y="3363913"/>
            <a:ext cx="43434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解得：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12700" name="Object 60"/>
          <p:cNvGraphicFramePr>
            <a:graphicFrameLocks noChangeAspect="1"/>
          </p:cNvGraphicFramePr>
          <p:nvPr/>
        </p:nvGraphicFramePr>
        <p:xfrm>
          <a:off x="1225550" y="3516313"/>
          <a:ext cx="212883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9" imgW="1155700" imgH="228600" progId="Equation.3">
                  <p:embed/>
                </p:oleObj>
              </mc:Choice>
              <mc:Fallback>
                <p:oleObj name="Equation" r:id="rId9" imgW="115570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3516313"/>
                        <a:ext cx="2128838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1" name="Object 61"/>
          <p:cNvGraphicFramePr>
            <a:graphicFrameLocks noChangeAspect="1"/>
          </p:cNvGraphicFramePr>
          <p:nvPr/>
        </p:nvGraphicFramePr>
        <p:xfrm>
          <a:off x="3189288" y="3505200"/>
          <a:ext cx="21526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1" imgW="1168400" imgH="228600" progId="Equation.3">
                  <p:embed/>
                </p:oleObj>
              </mc:Choice>
              <mc:Fallback>
                <p:oleObj name="Equation" r:id="rId11" imgW="116840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3505200"/>
                        <a:ext cx="21526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2" name="Text Box 62"/>
          <p:cNvSpPr txBox="1">
            <a:spLocks noChangeArrowheads="1"/>
          </p:cNvSpPr>
          <p:nvPr/>
        </p:nvSpPr>
        <p:spPr bwMode="auto">
          <a:xfrm>
            <a:off x="0" y="4235450"/>
            <a:ext cx="4343400" cy="53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</a:rPr>
              <a:t>支路电流：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112703" name="Object 63"/>
          <p:cNvGraphicFramePr>
            <a:graphicFrameLocks noChangeAspect="1"/>
          </p:cNvGraphicFramePr>
          <p:nvPr/>
        </p:nvGraphicFramePr>
        <p:xfrm>
          <a:off x="1601788" y="4159250"/>
          <a:ext cx="27416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3" imgW="1713865" imgH="406400" progId="Equation.3">
                  <p:embed/>
                </p:oleObj>
              </mc:Choice>
              <mc:Fallback>
                <p:oleObj name="Equation" r:id="rId13" imgW="1713865" imgH="406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159250"/>
                        <a:ext cx="27416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4" name="Object 64"/>
          <p:cNvGraphicFramePr>
            <a:graphicFrameLocks noChangeAspect="1"/>
          </p:cNvGraphicFramePr>
          <p:nvPr/>
        </p:nvGraphicFramePr>
        <p:xfrm>
          <a:off x="0" y="4921250"/>
          <a:ext cx="2403475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15" imgW="1434465" imgH="406400" progId="Equation.3">
                  <p:embed/>
                </p:oleObj>
              </mc:Choice>
              <mc:Fallback>
                <p:oleObj name="Equation" r:id="rId15" imgW="1434465" imgH="4064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921250"/>
                        <a:ext cx="2403475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6" name="Object 66"/>
          <p:cNvGraphicFramePr>
            <a:graphicFrameLocks noChangeAspect="1"/>
          </p:cNvGraphicFramePr>
          <p:nvPr/>
        </p:nvGraphicFramePr>
        <p:xfrm>
          <a:off x="0" y="5683250"/>
          <a:ext cx="24241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17" imgW="1447165" imgH="406400" progId="Equation.3">
                  <p:embed/>
                </p:oleObj>
              </mc:Choice>
              <mc:Fallback>
                <p:oleObj name="Equation" r:id="rId17" imgW="1447165" imgH="4064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683250"/>
                        <a:ext cx="2424113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2"/>
          <p:cNvGrpSpPr/>
          <p:nvPr/>
        </p:nvGrpSpPr>
        <p:grpSpPr bwMode="auto">
          <a:xfrm>
            <a:off x="4572000" y="3810000"/>
            <a:ext cx="4724400" cy="2895600"/>
            <a:chOff x="2784" y="2304"/>
            <a:chExt cx="2976" cy="1824"/>
          </a:xfrm>
        </p:grpSpPr>
        <p:sp>
          <p:nvSpPr>
            <p:cNvPr id="112650" name="Rectangle 10"/>
            <p:cNvSpPr>
              <a:spLocks noChangeArrowheads="1"/>
            </p:cNvSpPr>
            <p:nvPr/>
          </p:nvSpPr>
          <p:spPr bwMode="auto">
            <a:xfrm>
              <a:off x="2784" y="2304"/>
              <a:ext cx="2832" cy="18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99CC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6" name="Oval 46"/>
            <p:cNvSpPr>
              <a:spLocks noChangeArrowheads="1"/>
            </p:cNvSpPr>
            <p:nvPr/>
          </p:nvSpPr>
          <p:spPr bwMode="auto">
            <a:xfrm>
              <a:off x="5286" y="3070"/>
              <a:ext cx="286" cy="2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2" name="Oval 12"/>
            <p:cNvSpPr>
              <a:spLocks noChangeArrowheads="1"/>
            </p:cNvSpPr>
            <p:nvPr/>
          </p:nvSpPr>
          <p:spPr bwMode="auto">
            <a:xfrm>
              <a:off x="2976" y="3072"/>
              <a:ext cx="286" cy="29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>
              <a:off x="4435" y="2690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4" name="Line 14"/>
            <p:cNvSpPr>
              <a:spLocks noChangeShapeType="1"/>
            </p:cNvSpPr>
            <p:nvPr/>
          </p:nvSpPr>
          <p:spPr bwMode="auto">
            <a:xfrm>
              <a:off x="3132" y="2736"/>
              <a:ext cx="0" cy="192"/>
            </a:xfrm>
            <a:prstGeom prst="line">
              <a:avLst/>
            </a:prstGeom>
            <a:noFill/>
            <a:ln w="28575">
              <a:solidFill>
                <a:srgbClr val="FF0066"/>
              </a:solidFill>
              <a:round/>
              <a:head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5" name="Text Box 15"/>
            <p:cNvSpPr txBox="1">
              <a:spLocks noChangeArrowheads="1"/>
            </p:cNvSpPr>
            <p:nvPr/>
          </p:nvSpPr>
          <p:spPr bwMode="auto">
            <a:xfrm>
              <a:off x="3234" y="3120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15V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656" name="Line 16"/>
            <p:cNvSpPr>
              <a:spLocks noChangeShapeType="1"/>
            </p:cNvSpPr>
            <p:nvPr/>
          </p:nvSpPr>
          <p:spPr bwMode="auto">
            <a:xfrm>
              <a:off x="3132" y="269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7" name="Line 17"/>
            <p:cNvSpPr>
              <a:spLocks noChangeShapeType="1"/>
            </p:cNvSpPr>
            <p:nvPr/>
          </p:nvSpPr>
          <p:spPr bwMode="auto">
            <a:xfrm>
              <a:off x="3834" y="2688"/>
              <a:ext cx="0" cy="9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8" name="Rectangle 18"/>
            <p:cNvSpPr>
              <a:spLocks noChangeArrowheads="1"/>
            </p:cNvSpPr>
            <p:nvPr/>
          </p:nvSpPr>
          <p:spPr bwMode="auto">
            <a:xfrm>
              <a:off x="3792" y="2928"/>
              <a:ext cx="95" cy="2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9" name="Line 19"/>
            <p:cNvSpPr>
              <a:spLocks noChangeShapeType="1"/>
            </p:cNvSpPr>
            <p:nvPr/>
          </p:nvSpPr>
          <p:spPr bwMode="auto">
            <a:xfrm>
              <a:off x="3132" y="3602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0" name="Line 20"/>
            <p:cNvSpPr>
              <a:spLocks noChangeShapeType="1"/>
            </p:cNvSpPr>
            <p:nvPr/>
          </p:nvSpPr>
          <p:spPr bwMode="auto">
            <a:xfrm>
              <a:off x="3783" y="3602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1" name="Line 21"/>
            <p:cNvSpPr>
              <a:spLocks noChangeShapeType="1"/>
            </p:cNvSpPr>
            <p:nvPr/>
          </p:nvSpPr>
          <p:spPr bwMode="auto">
            <a:xfrm>
              <a:off x="4365" y="3602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>
              <a:off x="3834" y="2690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3" name="Rectangle 23"/>
            <p:cNvSpPr>
              <a:spLocks noChangeArrowheads="1"/>
            </p:cNvSpPr>
            <p:nvPr/>
          </p:nvSpPr>
          <p:spPr bwMode="auto">
            <a:xfrm>
              <a:off x="4234" y="2642"/>
              <a:ext cx="239" cy="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64" name="Oval 24"/>
            <p:cNvSpPr>
              <a:spLocks noChangeArrowheads="1"/>
            </p:cNvSpPr>
            <p:nvPr/>
          </p:nvSpPr>
          <p:spPr bwMode="auto">
            <a:xfrm>
              <a:off x="3807" y="2664"/>
              <a:ext cx="48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65" name="Oval 25"/>
            <p:cNvSpPr>
              <a:spLocks noChangeArrowheads="1"/>
            </p:cNvSpPr>
            <p:nvPr/>
          </p:nvSpPr>
          <p:spPr bwMode="auto">
            <a:xfrm>
              <a:off x="3807" y="3575"/>
              <a:ext cx="48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66" name="Text Box 26"/>
            <p:cNvSpPr txBox="1">
              <a:spLocks noChangeArrowheads="1"/>
            </p:cNvSpPr>
            <p:nvPr/>
          </p:nvSpPr>
          <p:spPr bwMode="auto">
            <a:xfrm>
              <a:off x="3224" y="2390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4</a:t>
              </a:r>
              <a:r>
                <a:rPr lang="en-US" altLang="zh-CN" sz="2000" b="1" i="1">
                  <a:solidFill>
                    <a:schemeClr val="tx2"/>
                  </a:solidFill>
                  <a:sym typeface="Symbol" panose="05050102010706020507" pitchFamily="18" charset="2"/>
                </a:rPr>
                <a:t>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667" name="Line 27"/>
            <p:cNvSpPr>
              <a:spLocks noChangeShapeType="1"/>
            </p:cNvSpPr>
            <p:nvPr/>
          </p:nvSpPr>
          <p:spPr bwMode="auto">
            <a:xfrm>
              <a:off x="4848" y="2688"/>
              <a:ext cx="14" cy="9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8" name="Oval 28"/>
            <p:cNvSpPr>
              <a:spLocks noChangeArrowheads="1"/>
            </p:cNvSpPr>
            <p:nvPr/>
          </p:nvSpPr>
          <p:spPr bwMode="auto">
            <a:xfrm>
              <a:off x="4835" y="2664"/>
              <a:ext cx="48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69" name="Text Box 29"/>
            <p:cNvSpPr txBox="1">
              <a:spLocks noChangeArrowheads="1"/>
            </p:cNvSpPr>
            <p:nvPr/>
          </p:nvSpPr>
          <p:spPr bwMode="auto">
            <a:xfrm>
              <a:off x="4184" y="2690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1</a:t>
              </a:r>
              <a:r>
                <a:rPr lang="en-US" altLang="zh-CN" sz="2000" b="1" i="1">
                  <a:solidFill>
                    <a:schemeClr val="tx2"/>
                  </a:solidFill>
                  <a:sym typeface="Symbol" panose="05050102010706020507" pitchFamily="18" charset="2"/>
                </a:rPr>
                <a:t>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670" name="Line 30"/>
            <p:cNvSpPr>
              <a:spLocks noChangeShapeType="1"/>
            </p:cNvSpPr>
            <p:nvPr/>
          </p:nvSpPr>
          <p:spPr bwMode="auto">
            <a:xfrm>
              <a:off x="3132" y="2690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1" name="Rectangle 31"/>
            <p:cNvSpPr>
              <a:spLocks noChangeArrowheads="1"/>
            </p:cNvSpPr>
            <p:nvPr/>
          </p:nvSpPr>
          <p:spPr bwMode="auto">
            <a:xfrm>
              <a:off x="3333" y="2642"/>
              <a:ext cx="239" cy="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2" name="Text Box 32"/>
            <p:cNvSpPr txBox="1">
              <a:spLocks noChangeArrowheads="1"/>
            </p:cNvSpPr>
            <p:nvPr/>
          </p:nvSpPr>
          <p:spPr bwMode="auto">
            <a:xfrm>
              <a:off x="3884" y="2834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6</a:t>
              </a:r>
              <a:r>
                <a:rPr lang="en-US" altLang="zh-CN" sz="2000" b="1" i="1">
                  <a:solidFill>
                    <a:schemeClr val="tx2"/>
                  </a:solidFill>
                  <a:sym typeface="Symbol" panose="05050102010706020507" pitchFamily="18" charset="2"/>
                </a:rPr>
                <a:t>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673" name="Text Box 33"/>
            <p:cNvSpPr txBox="1">
              <a:spLocks noChangeArrowheads="1"/>
            </p:cNvSpPr>
            <p:nvPr/>
          </p:nvSpPr>
          <p:spPr bwMode="auto">
            <a:xfrm>
              <a:off x="3648" y="2448"/>
              <a:ext cx="35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cs typeface="Times New Roman" panose="02020603050405020304" pitchFamily="18" charset="0"/>
                </a:rPr>
                <a:t>①</a:t>
              </a:r>
              <a:endParaRPr lang="en-US" altLang="zh-CN" sz="2000" b="1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2674" name="Line 34"/>
            <p:cNvSpPr>
              <a:spLocks noChangeShapeType="1"/>
            </p:cNvSpPr>
            <p:nvPr/>
          </p:nvSpPr>
          <p:spPr bwMode="auto">
            <a:xfrm>
              <a:off x="4765" y="2690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6" name="Line 36"/>
            <p:cNvSpPr>
              <a:spLocks noChangeShapeType="1"/>
            </p:cNvSpPr>
            <p:nvPr/>
          </p:nvSpPr>
          <p:spPr bwMode="auto">
            <a:xfrm>
              <a:off x="5436" y="269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7" name="Line 37"/>
            <p:cNvSpPr>
              <a:spLocks noChangeShapeType="1"/>
            </p:cNvSpPr>
            <p:nvPr/>
          </p:nvSpPr>
          <p:spPr bwMode="auto">
            <a:xfrm>
              <a:off x="4765" y="3602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8" name="Rectangle 38"/>
            <p:cNvSpPr>
              <a:spLocks noChangeArrowheads="1"/>
            </p:cNvSpPr>
            <p:nvPr/>
          </p:nvSpPr>
          <p:spPr bwMode="auto">
            <a:xfrm>
              <a:off x="4800" y="2978"/>
              <a:ext cx="95" cy="249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79" name="Text Box 39"/>
            <p:cNvSpPr txBox="1">
              <a:spLocks noChangeArrowheads="1"/>
            </p:cNvSpPr>
            <p:nvPr/>
          </p:nvSpPr>
          <p:spPr bwMode="auto">
            <a:xfrm>
              <a:off x="4585" y="2450"/>
              <a:ext cx="40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cs typeface="Times New Roman" panose="02020603050405020304" pitchFamily="18" charset="0"/>
                </a:rPr>
                <a:t>②</a:t>
              </a:r>
              <a:endParaRPr lang="en-US" altLang="zh-CN" sz="2000" b="1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2680" name="Text Box 40"/>
            <p:cNvSpPr txBox="1">
              <a:spLocks noChangeArrowheads="1"/>
            </p:cNvSpPr>
            <p:nvPr/>
          </p:nvSpPr>
          <p:spPr bwMode="auto">
            <a:xfrm>
              <a:off x="3633" y="3650"/>
              <a:ext cx="301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accent2"/>
                  </a:solidFill>
                  <a:cs typeface="Times New Roman" panose="02020603050405020304" pitchFamily="18" charset="0"/>
                </a:rPr>
                <a:t>③</a:t>
              </a:r>
              <a:endParaRPr lang="en-US" altLang="zh-CN" sz="2000" b="1">
                <a:solidFill>
                  <a:schemeClr val="accent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2681" name="Text Box 41"/>
            <p:cNvSpPr txBox="1">
              <a:spLocks noChangeArrowheads="1"/>
            </p:cNvSpPr>
            <p:nvPr/>
          </p:nvSpPr>
          <p:spPr bwMode="auto">
            <a:xfrm>
              <a:off x="4134" y="3744"/>
              <a:ext cx="301" cy="2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(b)</a:t>
              </a:r>
              <a:endPara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2682" name="Oval 42"/>
            <p:cNvSpPr>
              <a:spLocks noChangeArrowheads="1"/>
            </p:cNvSpPr>
            <p:nvPr/>
          </p:nvSpPr>
          <p:spPr bwMode="auto">
            <a:xfrm>
              <a:off x="4837" y="3576"/>
              <a:ext cx="48" cy="4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85" name="Line 45"/>
            <p:cNvSpPr>
              <a:spLocks noChangeShapeType="1"/>
            </p:cNvSpPr>
            <p:nvPr/>
          </p:nvSpPr>
          <p:spPr bwMode="auto">
            <a:xfrm>
              <a:off x="5442" y="268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88" name="Text Box 48"/>
            <p:cNvSpPr txBox="1">
              <a:spLocks noChangeArrowheads="1"/>
            </p:cNvSpPr>
            <p:nvPr/>
          </p:nvSpPr>
          <p:spPr bwMode="auto">
            <a:xfrm>
              <a:off x="4896" y="2400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2</a:t>
              </a:r>
              <a:r>
                <a:rPr lang="en-US" altLang="zh-CN" sz="2000" b="1" i="1">
                  <a:solidFill>
                    <a:schemeClr val="tx2"/>
                  </a:solidFill>
                  <a:sym typeface="Symbol" panose="05050102010706020507" pitchFamily="18" charset="2"/>
                </a:rPr>
                <a:t>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689" name="Text Box 49"/>
            <p:cNvSpPr txBox="1">
              <a:spLocks noChangeArrowheads="1"/>
            </p:cNvSpPr>
            <p:nvPr/>
          </p:nvSpPr>
          <p:spPr bwMode="auto">
            <a:xfrm>
              <a:off x="3216" y="2880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accent2"/>
                  </a:solidFill>
                </a:rPr>
                <a:t>+</a:t>
              </a:r>
              <a:endParaRPr lang="en-US" altLang="zh-CN" sz="2000" b="1" i="1">
                <a:solidFill>
                  <a:schemeClr val="accent2"/>
                </a:solidFill>
              </a:endParaRPr>
            </a:p>
          </p:txBody>
        </p:sp>
        <p:sp>
          <p:nvSpPr>
            <p:cNvPr id="112690" name="Text Box 50"/>
            <p:cNvSpPr txBox="1">
              <a:spLocks noChangeArrowheads="1"/>
            </p:cNvSpPr>
            <p:nvPr/>
          </p:nvSpPr>
          <p:spPr bwMode="auto">
            <a:xfrm>
              <a:off x="3168" y="3312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accent2"/>
                  </a:solidFill>
                </a:rPr>
                <a:t>_</a:t>
              </a:r>
              <a:endParaRPr lang="en-US" altLang="zh-CN" sz="2000" b="1" i="1">
                <a:solidFill>
                  <a:schemeClr val="accent2"/>
                </a:solidFill>
              </a:endParaRPr>
            </a:p>
          </p:txBody>
        </p:sp>
        <p:sp>
          <p:nvSpPr>
            <p:cNvPr id="112691" name="Text Box 51"/>
            <p:cNvSpPr txBox="1">
              <a:spLocks noChangeArrowheads="1"/>
            </p:cNvSpPr>
            <p:nvPr/>
          </p:nvSpPr>
          <p:spPr bwMode="auto">
            <a:xfrm>
              <a:off x="4435" y="3024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3</a:t>
              </a:r>
              <a:r>
                <a:rPr lang="en-US" altLang="zh-CN" sz="2000" b="1" i="1">
                  <a:solidFill>
                    <a:schemeClr val="tx2"/>
                  </a:solidFill>
                  <a:sym typeface="Symbol" panose="05050102010706020507" pitchFamily="18" charset="2"/>
                </a:rPr>
                <a:t>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692" name="Text Box 52"/>
            <p:cNvSpPr txBox="1">
              <a:spLocks noChangeArrowheads="1"/>
            </p:cNvSpPr>
            <p:nvPr/>
          </p:nvSpPr>
          <p:spPr bwMode="auto">
            <a:xfrm>
              <a:off x="2928" y="2640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i</a:t>
              </a:r>
              <a:r>
                <a:rPr lang="en-US" altLang="zh-CN" sz="2000" b="1" i="1" baseline="-25000">
                  <a:solidFill>
                    <a:schemeClr val="tx2"/>
                  </a:solidFill>
                </a:rPr>
                <a:t>1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693" name="Text Box 53"/>
            <p:cNvSpPr txBox="1">
              <a:spLocks noChangeArrowheads="1"/>
            </p:cNvSpPr>
            <p:nvPr/>
          </p:nvSpPr>
          <p:spPr bwMode="auto">
            <a:xfrm>
              <a:off x="3984" y="2390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i</a:t>
              </a:r>
              <a:r>
                <a:rPr lang="en-US" altLang="zh-CN" sz="2000" b="1" i="1" baseline="-25000">
                  <a:solidFill>
                    <a:schemeClr val="tx2"/>
                  </a:solidFill>
                </a:rPr>
                <a:t>3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694" name="Line 54"/>
            <p:cNvSpPr>
              <a:spLocks noChangeShapeType="1"/>
            </p:cNvSpPr>
            <p:nvPr/>
          </p:nvSpPr>
          <p:spPr bwMode="auto">
            <a:xfrm>
              <a:off x="3888" y="268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5" name="Line 55"/>
            <p:cNvSpPr>
              <a:spLocks noChangeShapeType="1"/>
            </p:cNvSpPr>
            <p:nvPr/>
          </p:nvSpPr>
          <p:spPr bwMode="auto">
            <a:xfrm>
              <a:off x="3840" y="3264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6" name="Text Box 56"/>
            <p:cNvSpPr txBox="1">
              <a:spLocks noChangeArrowheads="1"/>
            </p:cNvSpPr>
            <p:nvPr/>
          </p:nvSpPr>
          <p:spPr bwMode="auto">
            <a:xfrm>
              <a:off x="3888" y="3264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i</a:t>
              </a:r>
              <a:r>
                <a:rPr lang="en-US" altLang="zh-CN" sz="2000" b="1" i="1" baseline="-25000">
                  <a:solidFill>
                    <a:schemeClr val="tx2"/>
                  </a:solidFill>
                </a:rPr>
                <a:t>2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697" name="Line 57"/>
            <p:cNvSpPr>
              <a:spLocks noChangeShapeType="1"/>
            </p:cNvSpPr>
            <p:nvPr/>
          </p:nvSpPr>
          <p:spPr bwMode="auto">
            <a:xfrm>
              <a:off x="4848" y="3312"/>
              <a:ext cx="0" cy="19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8" name="Text Box 58"/>
            <p:cNvSpPr txBox="1">
              <a:spLocks noChangeArrowheads="1"/>
            </p:cNvSpPr>
            <p:nvPr/>
          </p:nvSpPr>
          <p:spPr bwMode="auto">
            <a:xfrm>
              <a:off x="4896" y="3312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i</a:t>
              </a:r>
              <a:r>
                <a:rPr lang="en-US" altLang="zh-CN" sz="2000" b="1" i="1" baseline="-25000">
                  <a:solidFill>
                    <a:schemeClr val="tx2"/>
                  </a:solidFill>
                </a:rPr>
                <a:t>4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707" name="Text Box 67"/>
            <p:cNvSpPr txBox="1">
              <a:spLocks noChangeArrowheads="1"/>
            </p:cNvSpPr>
            <p:nvPr/>
          </p:nvSpPr>
          <p:spPr bwMode="auto">
            <a:xfrm>
              <a:off x="4944" y="3072"/>
              <a:ext cx="510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10V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  <p:sp>
          <p:nvSpPr>
            <p:cNvPr id="112708" name="Text Box 68"/>
            <p:cNvSpPr txBox="1">
              <a:spLocks noChangeArrowheads="1"/>
            </p:cNvSpPr>
            <p:nvPr/>
          </p:nvSpPr>
          <p:spPr bwMode="auto">
            <a:xfrm>
              <a:off x="5184" y="283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accent2"/>
                  </a:solidFill>
                </a:rPr>
                <a:t>+</a:t>
              </a:r>
              <a:endParaRPr lang="en-US" altLang="zh-CN" sz="2000" b="1" i="1">
                <a:solidFill>
                  <a:schemeClr val="accent2"/>
                </a:solidFill>
              </a:endParaRPr>
            </a:p>
          </p:txBody>
        </p:sp>
        <p:sp>
          <p:nvSpPr>
            <p:cNvPr id="112709" name="Text Box 69"/>
            <p:cNvSpPr txBox="1">
              <a:spLocks noChangeArrowheads="1"/>
            </p:cNvSpPr>
            <p:nvPr/>
          </p:nvSpPr>
          <p:spPr bwMode="auto">
            <a:xfrm>
              <a:off x="5136" y="3264"/>
              <a:ext cx="288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accent2"/>
                  </a:solidFill>
                </a:rPr>
                <a:t>_</a:t>
              </a:r>
              <a:endParaRPr lang="en-US" altLang="zh-CN" sz="2000" b="1" i="1">
                <a:solidFill>
                  <a:schemeClr val="accent2"/>
                </a:solidFill>
              </a:endParaRPr>
            </a:p>
          </p:txBody>
        </p:sp>
        <p:sp>
          <p:nvSpPr>
            <p:cNvPr id="112710" name="Line 70"/>
            <p:cNvSpPr>
              <a:spLocks noChangeShapeType="1"/>
            </p:cNvSpPr>
            <p:nvPr/>
          </p:nvSpPr>
          <p:spPr bwMode="auto">
            <a:xfrm>
              <a:off x="5136" y="2688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75" name="Rectangle 35"/>
            <p:cNvSpPr>
              <a:spLocks noChangeArrowheads="1"/>
            </p:cNvSpPr>
            <p:nvPr/>
          </p:nvSpPr>
          <p:spPr bwMode="auto">
            <a:xfrm>
              <a:off x="4992" y="2642"/>
              <a:ext cx="239" cy="8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11" name="Text Box 71"/>
            <p:cNvSpPr txBox="1">
              <a:spLocks noChangeArrowheads="1"/>
            </p:cNvSpPr>
            <p:nvPr/>
          </p:nvSpPr>
          <p:spPr bwMode="auto">
            <a:xfrm>
              <a:off x="5251" y="2400"/>
              <a:ext cx="50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>
                  <a:solidFill>
                    <a:schemeClr val="tx2"/>
                  </a:solidFill>
                </a:rPr>
                <a:t>i</a:t>
              </a:r>
              <a:r>
                <a:rPr lang="en-US" altLang="zh-CN" sz="2000" b="1" i="1" baseline="-25000">
                  <a:solidFill>
                    <a:schemeClr val="tx2"/>
                  </a:solidFill>
                </a:rPr>
                <a:t>5</a:t>
              </a:r>
              <a:endParaRPr lang="en-US" altLang="zh-CN" sz="2000" b="1" i="1" baseline="-25000">
                <a:solidFill>
                  <a:schemeClr val="tx2"/>
                </a:solidFill>
              </a:endParaRPr>
            </a:p>
          </p:txBody>
        </p:sp>
      </p:grpSp>
      <p:graphicFrame>
        <p:nvGraphicFramePr>
          <p:cNvPr id="112713" name="Object 73"/>
          <p:cNvGraphicFramePr>
            <a:graphicFrameLocks noChangeAspect="1"/>
          </p:cNvGraphicFramePr>
          <p:nvPr/>
        </p:nvGraphicFramePr>
        <p:xfrm>
          <a:off x="2133600" y="5759450"/>
          <a:ext cx="30607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19" imgW="1828800" imgH="406400" progId="Equation.3">
                  <p:embed/>
                </p:oleObj>
              </mc:Choice>
              <mc:Fallback>
                <p:oleObj name="Equation" r:id="rId19" imgW="1828800" imgH="406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759450"/>
                        <a:ext cx="30607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5" name="Object 65"/>
          <p:cNvGraphicFramePr>
            <a:graphicFrameLocks noChangeAspect="1"/>
          </p:cNvGraphicFramePr>
          <p:nvPr/>
        </p:nvGraphicFramePr>
        <p:xfrm>
          <a:off x="2133600" y="4921250"/>
          <a:ext cx="2997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21" imgW="1790700" imgH="406400" progId="Equation.3">
                  <p:embed/>
                </p:oleObj>
              </mc:Choice>
              <mc:Fallback>
                <p:oleObj name="Equation" r:id="rId21" imgW="1790700" imgH="406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921250"/>
                        <a:ext cx="29972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支路电流法、网孔电流法、回路电流法</a:t>
            </a:r>
            <a:endParaRPr lang="en-US" altLang="zh-CN" dirty="0" smtClean="0"/>
          </a:p>
          <a:p>
            <a:r>
              <a:rPr lang="zh-CN" altLang="en-US" dirty="0" smtClean="0"/>
              <a:t>节点电压法</a:t>
            </a:r>
            <a:endParaRPr lang="en-US" altLang="zh-CN" dirty="0" smtClean="0"/>
          </a:p>
          <a:p>
            <a:r>
              <a:rPr lang="zh-CN" altLang="en-US" dirty="0" smtClean="0"/>
              <a:t>方法可用于求解各章习题，灵活多用</a:t>
            </a:r>
            <a:endParaRPr lang="en-US" altLang="zh-CN" dirty="0" smtClean="0"/>
          </a:p>
          <a:p>
            <a:r>
              <a:rPr lang="zh-CN" altLang="en-US" dirty="0" smtClean="0"/>
              <a:t>正确分析电路，计算正确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1124585"/>
            <a:ext cx="7905750" cy="3778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124585"/>
            <a:ext cx="8479790" cy="4913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8195940" y="6145822"/>
            <a:ext cx="928662" cy="64294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rgbClr val="133984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124585"/>
            <a:ext cx="8990965" cy="1358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85" y="2708910"/>
            <a:ext cx="5568950" cy="3460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" y="0"/>
            <a:ext cx="9143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8195940" y="6145822"/>
            <a:ext cx="928662" cy="642942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rgbClr val="133984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4500562" y="928670"/>
            <a:ext cx="173038" cy="35149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rgbClr val="133984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28488" y="822960"/>
            <a:ext cx="35719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846613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9190" y="2143116"/>
            <a:ext cx="41068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3532183" cy="87470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29190" y="2143116"/>
            <a:ext cx="41068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57158" y="2571744"/>
          <a:ext cx="44577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公式" r:id="rId2" imgW="2438400" imgH="431800" progId="Equation.3">
                  <p:embed/>
                </p:oleObj>
              </mc:Choice>
              <mc:Fallback>
                <p:oleObj name="公式" r:id="rId2" imgW="2438400" imgH="431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571744"/>
                        <a:ext cx="44577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714480" y="4143380"/>
          <a:ext cx="1368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公式" r:id="rId4" imgW="749300" imgH="228600" progId="Equation.3">
                  <p:embed/>
                </p:oleObj>
              </mc:Choice>
              <mc:Fallback>
                <p:oleObj name="公式" r:id="rId4" imgW="7493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4143380"/>
                        <a:ext cx="13684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846613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2071678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（</a:t>
            </a:r>
            <a:r>
              <a:rPr lang="en-US" altLang="zh-CN" b="1" dirty="0" smtClean="0">
                <a:solidFill>
                  <a:schemeClr val="tx2"/>
                </a:solidFill>
              </a:rPr>
              <a:t>1</a:t>
            </a:r>
            <a:r>
              <a:rPr lang="zh-CN" altLang="en-US" b="1" dirty="0" smtClean="0">
                <a:solidFill>
                  <a:schemeClr val="tx2"/>
                </a:solidFill>
              </a:rPr>
              <a:t>）将</a:t>
            </a:r>
            <a:r>
              <a:rPr lang="en-US" altLang="zh-CN" b="1" dirty="0" smtClean="0">
                <a:solidFill>
                  <a:schemeClr val="tx2"/>
                </a:solidFill>
              </a:rPr>
              <a:t>R</a:t>
            </a:r>
            <a:r>
              <a:rPr lang="zh-CN" altLang="en-US" b="1" dirty="0" smtClean="0">
                <a:solidFill>
                  <a:schemeClr val="tx2"/>
                </a:solidFill>
              </a:rPr>
              <a:t>拉出，结点电压方程组</a:t>
            </a:r>
            <a:endParaRPr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257174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00958" y="257174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28596" y="3429000"/>
          <a:ext cx="42005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公式" r:id="rId7" imgW="2298700" imgH="393700" progId="Equation.3">
                  <p:embed/>
                </p:oleObj>
              </mc:Choice>
              <mc:Fallback>
                <p:oleObj name="公式" r:id="rId7" imgW="2298700" imgH="3937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3429000"/>
                        <a:ext cx="4200525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8662" y="4143380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解得</a:t>
            </a:r>
            <a:endParaRPr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7158" y="4929198"/>
            <a:ext cx="49292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电压源置零，等效电阻</a:t>
            </a:r>
            <a:r>
              <a:rPr lang="en-US" altLang="zh-CN" b="1" dirty="0" err="1" smtClean="0">
                <a:solidFill>
                  <a:schemeClr val="tx2"/>
                </a:solidFill>
              </a:rPr>
              <a:t>R</a:t>
            </a:r>
            <a:r>
              <a:rPr lang="en-US" altLang="zh-CN" b="1" baseline="-25000" dirty="0" err="1" smtClean="0">
                <a:solidFill>
                  <a:schemeClr val="tx2"/>
                </a:solidFill>
              </a:rPr>
              <a:t>eq</a:t>
            </a:r>
            <a:r>
              <a:rPr lang="en-US" altLang="zh-CN" b="1" dirty="0" smtClean="0">
                <a:solidFill>
                  <a:schemeClr val="tx2"/>
                </a:solidFill>
              </a:rPr>
              <a:t>=10</a:t>
            </a:r>
            <a:r>
              <a:rPr lang="el-GR" dirty="0" smtClean="0"/>
              <a:t> Ω</a:t>
            </a:r>
            <a:endParaRPr lang="en-US" dirty="0" smtClean="0"/>
          </a:p>
          <a:p>
            <a:r>
              <a:rPr lang="zh-CN" altLang="en-US" b="1" dirty="0" smtClean="0">
                <a:solidFill>
                  <a:schemeClr val="tx2"/>
                </a:solidFill>
              </a:rPr>
              <a:t>当</a:t>
            </a:r>
            <a:r>
              <a:rPr lang="en-US" altLang="zh-CN" b="1" dirty="0" smtClean="0">
                <a:solidFill>
                  <a:schemeClr val="tx2"/>
                </a:solidFill>
              </a:rPr>
              <a:t>R= </a:t>
            </a:r>
            <a:r>
              <a:rPr lang="en-US" altLang="zh-CN" b="1" dirty="0" err="1" smtClean="0">
                <a:solidFill>
                  <a:schemeClr val="tx2"/>
                </a:solidFill>
              </a:rPr>
              <a:t>R</a:t>
            </a:r>
            <a:r>
              <a:rPr lang="en-US" altLang="zh-CN" b="1" baseline="-25000" dirty="0" err="1" smtClean="0">
                <a:solidFill>
                  <a:schemeClr val="tx2"/>
                </a:solidFill>
              </a:rPr>
              <a:t>eq</a:t>
            </a:r>
            <a:r>
              <a:rPr lang="en-US" altLang="zh-CN" b="1" dirty="0" smtClean="0">
                <a:solidFill>
                  <a:schemeClr val="tx2"/>
                </a:solidFill>
              </a:rPr>
              <a:t>=10</a:t>
            </a:r>
            <a:r>
              <a:rPr lang="el-GR" dirty="0" smtClean="0"/>
              <a:t> Ω</a:t>
            </a:r>
            <a:r>
              <a:rPr lang="zh-CN" altLang="en-US" b="1" dirty="0" smtClean="0">
                <a:solidFill>
                  <a:schemeClr val="tx2"/>
                </a:solidFill>
              </a:rPr>
              <a:t>时，可得最大功率为</a:t>
            </a:r>
            <a:endParaRPr lang="zh-CN" altLang="en-US" b="1" dirty="0" smtClean="0">
              <a:solidFill>
                <a:schemeClr val="tx2"/>
              </a:solidFill>
            </a:endParaRP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263650" y="5629275"/>
          <a:ext cx="2528888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公式" r:id="rId9" imgW="1384300" imgH="482600" progId="Equation.3">
                  <p:embed/>
                </p:oleObj>
              </mc:Choice>
              <mc:Fallback>
                <p:oleObj name="公式" r:id="rId9" imgW="1384300" imgH="482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5629275"/>
                        <a:ext cx="2528888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571604" y="4500570"/>
          <a:ext cx="19732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公式" r:id="rId11" imgW="1079500" imgH="228600" progId="Equation.3">
                  <p:embed/>
                </p:oleObj>
              </mc:Choice>
              <mc:Fallback>
                <p:oleObj name="公式" r:id="rId11" imgW="1079500" imgH="2286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4500570"/>
                        <a:ext cx="19732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3532183" cy="87470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929190" y="2143116"/>
            <a:ext cx="4106863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357158" y="2571744"/>
          <a:ext cx="44577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公式" r:id="rId2" imgW="2438400" imgH="431800" progId="Equation.3">
                  <p:embed/>
                </p:oleObj>
              </mc:Choice>
              <mc:Fallback>
                <p:oleObj name="公式" r:id="rId2" imgW="2438400" imgH="431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2571744"/>
                        <a:ext cx="4457700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643042" y="4286256"/>
          <a:ext cx="3270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8" name="公式" r:id="rId4" imgW="1790700" imgH="228600" progId="Equation.3">
                  <p:embed/>
                </p:oleObj>
              </mc:Choice>
              <mc:Fallback>
                <p:oleObj name="公式" r:id="rId4" imgW="17907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4286256"/>
                        <a:ext cx="3270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846613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2071678"/>
            <a:ext cx="4786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（</a:t>
            </a:r>
            <a:r>
              <a:rPr lang="en-US" altLang="zh-CN" b="1" dirty="0" smtClean="0">
                <a:solidFill>
                  <a:schemeClr val="tx2"/>
                </a:solidFill>
              </a:rPr>
              <a:t>2</a:t>
            </a:r>
            <a:r>
              <a:rPr lang="zh-CN" altLang="en-US" b="1" dirty="0" smtClean="0">
                <a:solidFill>
                  <a:schemeClr val="tx2"/>
                </a:solidFill>
              </a:rPr>
              <a:t>）将</a:t>
            </a:r>
            <a:r>
              <a:rPr lang="en-US" altLang="zh-CN" b="1" dirty="0" smtClean="0">
                <a:solidFill>
                  <a:schemeClr val="tx2"/>
                </a:solidFill>
              </a:rPr>
              <a:t>R=10</a:t>
            </a:r>
            <a:r>
              <a:rPr lang="el-GR" dirty="0" smtClean="0"/>
              <a:t> Ω</a:t>
            </a:r>
            <a:r>
              <a:rPr lang="zh-CN" altLang="en-US" b="1" dirty="0" smtClean="0">
                <a:solidFill>
                  <a:schemeClr val="tx2"/>
                </a:solidFill>
              </a:rPr>
              <a:t>，结点电压方程组</a:t>
            </a:r>
            <a:endParaRPr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000760" y="257174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①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500958" y="2571744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②</a:t>
            </a:r>
            <a:endParaRPr lang="zh-CN" altLang="en-US" dirty="0"/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50813" y="3429000"/>
          <a:ext cx="47577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9" name="公式" r:id="rId7" imgW="2603500" imgH="393700" progId="Equation.3">
                  <p:embed/>
                </p:oleObj>
              </mc:Choice>
              <mc:Fallback>
                <p:oleObj name="公式" r:id="rId7" imgW="26035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3429000"/>
                        <a:ext cx="475773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85786" y="4286256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解得</a:t>
            </a:r>
            <a:endParaRPr lang="zh-CN" altLang="en-US" b="1" dirty="0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4282" y="4857760"/>
            <a:ext cx="8929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左电压源功率</a:t>
            </a:r>
            <a:r>
              <a:rPr lang="en-US" altLang="zh-CN" b="1" dirty="0" smtClean="0">
                <a:solidFill>
                  <a:schemeClr val="tx2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b="1" dirty="0" smtClean="0">
                <a:solidFill>
                  <a:schemeClr val="tx2"/>
                </a:solidFill>
              </a:rPr>
              <a:t>=50*</a:t>
            </a:r>
            <a:r>
              <a:rPr lang="zh-CN" altLang="en-US" b="1" dirty="0" smtClean="0">
                <a:solidFill>
                  <a:schemeClr val="tx2"/>
                </a:solidFill>
              </a:rPr>
              <a:t>（</a:t>
            </a:r>
            <a:r>
              <a:rPr lang="en-US" altLang="zh-CN" b="1" dirty="0" smtClean="0">
                <a:solidFill>
                  <a:schemeClr val="tx2"/>
                </a:solidFill>
              </a:rPr>
              <a:t>50-U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n1</a:t>
            </a:r>
            <a:r>
              <a:rPr lang="zh-CN" altLang="en-US" b="1" dirty="0" smtClean="0">
                <a:solidFill>
                  <a:schemeClr val="tx2"/>
                </a:solidFill>
              </a:rPr>
              <a:t>）</a:t>
            </a:r>
            <a:r>
              <a:rPr lang="en-US" altLang="zh-CN" b="1" dirty="0" smtClean="0">
                <a:solidFill>
                  <a:schemeClr val="tx2"/>
                </a:solidFill>
              </a:rPr>
              <a:t>/20=70.3125W</a:t>
            </a:r>
            <a:r>
              <a:rPr lang="zh-CN" altLang="en-US" b="1" dirty="0" smtClean="0">
                <a:solidFill>
                  <a:schemeClr val="tx2"/>
                </a:solidFill>
              </a:rPr>
              <a:t>，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                                  </a:t>
            </a:r>
            <a:r>
              <a:rPr lang="zh-CN" altLang="en-US" b="1" dirty="0" smtClean="0">
                <a:solidFill>
                  <a:schemeClr val="tx2"/>
                </a:solidFill>
              </a:rPr>
              <a:t>非关联参考方向，发出，实际发出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右电压源功率</a:t>
            </a:r>
            <a:r>
              <a:rPr lang="en-US" altLang="zh-CN" b="1" dirty="0" smtClean="0">
                <a:solidFill>
                  <a:schemeClr val="tx2"/>
                </a:solidFill>
              </a:rPr>
              <a:t>P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2</a:t>
            </a:r>
            <a:r>
              <a:rPr lang="en-US" altLang="zh-CN" b="1" dirty="0" smtClean="0">
                <a:solidFill>
                  <a:schemeClr val="tx2"/>
                </a:solidFill>
              </a:rPr>
              <a:t>= 50*</a:t>
            </a:r>
            <a:r>
              <a:rPr lang="zh-CN" altLang="en-US" b="1" dirty="0" smtClean="0">
                <a:solidFill>
                  <a:schemeClr val="tx2"/>
                </a:solidFill>
              </a:rPr>
              <a:t>（</a:t>
            </a:r>
            <a:r>
              <a:rPr lang="en-US" altLang="zh-CN" b="1" dirty="0" smtClean="0">
                <a:solidFill>
                  <a:schemeClr val="tx2"/>
                </a:solidFill>
              </a:rPr>
              <a:t>50-U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n2</a:t>
            </a:r>
            <a:r>
              <a:rPr lang="zh-CN" altLang="en-US" b="1" dirty="0" smtClean="0">
                <a:solidFill>
                  <a:schemeClr val="tx2"/>
                </a:solidFill>
              </a:rPr>
              <a:t>）</a:t>
            </a:r>
            <a:r>
              <a:rPr lang="en-US" altLang="zh-CN" b="1" dirty="0" smtClean="0">
                <a:solidFill>
                  <a:schemeClr val="tx2"/>
                </a:solidFill>
              </a:rPr>
              <a:t>/20=78.125W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                                         非关联参考方向，发出，实际发出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总功率</a:t>
            </a:r>
            <a:r>
              <a:rPr lang="en-US" altLang="zh-CN" b="1" dirty="0" smtClean="0">
                <a:solidFill>
                  <a:schemeClr val="tx2"/>
                </a:solidFill>
              </a:rPr>
              <a:t>P=P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1</a:t>
            </a:r>
            <a:r>
              <a:rPr lang="en-US" altLang="zh-CN" b="1" dirty="0" smtClean="0">
                <a:solidFill>
                  <a:schemeClr val="tx2"/>
                </a:solidFill>
              </a:rPr>
              <a:t>+P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2</a:t>
            </a:r>
            <a:r>
              <a:rPr lang="en-US" altLang="zh-CN" b="1" dirty="0" smtClean="0">
                <a:solidFill>
                  <a:schemeClr val="tx2"/>
                </a:solidFill>
              </a:rPr>
              <a:t>=148.4375W</a:t>
            </a:r>
            <a:endParaRPr lang="zh-CN" altLang="en-US" b="1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4-16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1125538"/>
            <a:ext cx="3532183" cy="874702"/>
          </a:xfrm>
        </p:spPr>
        <p:txBody>
          <a:bodyPr/>
          <a:lstStyle/>
          <a:p>
            <a:endParaRPr lang="zh-CN" alt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57818" y="2143116"/>
            <a:ext cx="3224421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466137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2071678"/>
            <a:ext cx="51435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2"/>
                </a:solidFill>
              </a:rPr>
              <a:t>（</a:t>
            </a:r>
            <a:r>
              <a:rPr lang="en-US" altLang="zh-CN" b="1" dirty="0" smtClean="0">
                <a:solidFill>
                  <a:schemeClr val="tx2"/>
                </a:solidFill>
              </a:rPr>
              <a:t>3</a:t>
            </a:r>
            <a:r>
              <a:rPr lang="zh-CN" altLang="en-US" b="1" dirty="0" smtClean="0">
                <a:solidFill>
                  <a:schemeClr val="tx2"/>
                </a:solidFill>
              </a:rPr>
              <a:t>）等效电路如（</a:t>
            </a:r>
            <a:r>
              <a:rPr lang="en-US" altLang="zh-CN" b="1" dirty="0" smtClean="0">
                <a:solidFill>
                  <a:schemeClr val="tx2"/>
                </a:solidFill>
              </a:rPr>
              <a:t>c</a:t>
            </a:r>
            <a:r>
              <a:rPr lang="zh-CN" altLang="en-US" b="1" dirty="0" smtClean="0">
                <a:solidFill>
                  <a:schemeClr val="tx2"/>
                </a:solidFill>
              </a:rPr>
              <a:t>）所示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en-US" altLang="zh-CN" b="1" dirty="0" smtClean="0">
                <a:solidFill>
                  <a:schemeClr val="tx2"/>
                </a:solidFill>
              </a:rPr>
              <a:t>       R</a:t>
            </a:r>
            <a:r>
              <a:rPr lang="zh-CN" altLang="en-US" b="1" dirty="0" smtClean="0">
                <a:solidFill>
                  <a:schemeClr val="tx2"/>
                </a:solidFill>
              </a:rPr>
              <a:t>中电流为</a:t>
            </a:r>
            <a:r>
              <a:rPr lang="en-US" altLang="zh-CN" b="1" dirty="0" smtClean="0">
                <a:solidFill>
                  <a:schemeClr val="tx2"/>
                </a:solidFill>
              </a:rPr>
              <a:t>0</a:t>
            </a:r>
            <a:r>
              <a:rPr lang="zh-CN" altLang="en-US" b="1" dirty="0" smtClean="0">
                <a:solidFill>
                  <a:schemeClr val="tx2"/>
                </a:solidFill>
              </a:rPr>
              <a:t>，</a:t>
            </a:r>
            <a:r>
              <a:rPr lang="en-US" altLang="zh-CN" b="1" dirty="0" err="1" smtClean="0">
                <a:solidFill>
                  <a:schemeClr val="tx2"/>
                </a:solidFill>
              </a:rPr>
              <a:t>ab</a:t>
            </a:r>
            <a:r>
              <a:rPr lang="zh-CN" altLang="en-US" b="1" dirty="0" smtClean="0">
                <a:solidFill>
                  <a:schemeClr val="tx2"/>
                </a:solidFill>
              </a:rPr>
              <a:t>断路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      并联支路电流为</a:t>
            </a:r>
            <a:r>
              <a:rPr lang="en-US" altLang="zh-CN" b="1" dirty="0" smtClean="0">
                <a:solidFill>
                  <a:schemeClr val="tx2"/>
                </a:solidFill>
              </a:rPr>
              <a:t>37.5/10=3.75A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endParaRPr lang="en-US" altLang="zh-CN" b="1" dirty="0" smtClean="0">
              <a:solidFill>
                <a:schemeClr val="tx2"/>
              </a:solidFill>
            </a:endParaRPr>
          </a:p>
          <a:p>
            <a:r>
              <a:rPr lang="zh-CN" altLang="en-US" b="1" dirty="0" smtClean="0">
                <a:solidFill>
                  <a:schemeClr val="tx2"/>
                </a:solidFill>
              </a:rPr>
              <a:t>      因此并联电流源</a:t>
            </a:r>
            <a:r>
              <a:rPr lang="en-US" altLang="zh-CN" b="1" dirty="0" smtClean="0">
                <a:solidFill>
                  <a:schemeClr val="tx2"/>
                </a:solidFill>
              </a:rPr>
              <a:t>I</a:t>
            </a:r>
            <a:r>
              <a:rPr lang="en-US" altLang="zh-CN" b="1" baseline="-25000" dirty="0" smtClean="0">
                <a:solidFill>
                  <a:schemeClr val="tx2"/>
                </a:solidFill>
              </a:rPr>
              <a:t>S</a:t>
            </a:r>
            <a:r>
              <a:rPr lang="en-US" altLang="zh-CN" b="1" dirty="0" smtClean="0">
                <a:solidFill>
                  <a:schemeClr val="tx2"/>
                </a:solidFill>
              </a:rPr>
              <a:t>=37.5/10=3.75A</a:t>
            </a:r>
            <a:endParaRPr lang="zh-CN" altLang="en-US" b="1" dirty="0" smtClean="0">
              <a:solidFill>
                <a:schemeClr val="tx2"/>
              </a:solidFill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429132"/>
            <a:ext cx="1813258" cy="21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叠加定理（多电源复杂电路可用）</a:t>
            </a:r>
            <a:endParaRPr lang="en-US" altLang="zh-CN" dirty="0" smtClean="0"/>
          </a:p>
          <a:p>
            <a:r>
              <a:rPr lang="zh-CN" altLang="en-US" dirty="0" smtClean="0"/>
              <a:t>戴维宁定理（开路电压</a:t>
            </a:r>
            <a:r>
              <a:rPr lang="en-US" altLang="zh-CN" dirty="0" err="1" smtClean="0"/>
              <a:t>U</a:t>
            </a:r>
            <a:r>
              <a:rPr lang="en-US" altLang="zh-CN" baseline="-25000" dirty="0" err="1" smtClean="0"/>
              <a:t>oc</a:t>
            </a:r>
            <a:r>
              <a:rPr lang="zh-CN" altLang="en-US" dirty="0" smtClean="0"/>
              <a:t>、等效电阻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eq</a:t>
            </a:r>
            <a:r>
              <a:rPr lang="zh-CN" altLang="en-US" dirty="0" smtClean="0"/>
              <a:t>求解）</a:t>
            </a:r>
            <a:endParaRPr lang="en-US" altLang="zh-CN" dirty="0" smtClean="0"/>
          </a:p>
          <a:p>
            <a:r>
              <a:rPr lang="zh-CN" altLang="en-US" dirty="0" smtClean="0"/>
              <a:t>诺顿定理</a:t>
            </a:r>
            <a:endParaRPr lang="en-US" altLang="zh-CN" dirty="0" smtClean="0"/>
          </a:p>
          <a:p>
            <a:r>
              <a:rPr lang="zh-CN" altLang="en-US" dirty="0" smtClean="0"/>
              <a:t>最大功率传输定理（求解戴维宁等效电路，</a:t>
            </a:r>
            <a:r>
              <a:rPr lang="en-US" altLang="zh-CN" dirty="0" smtClean="0"/>
              <a:t>R= 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eq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P</a:t>
            </a:r>
            <a:r>
              <a:rPr lang="en-US" altLang="zh-CN" baseline="-25000" dirty="0" err="1" smtClean="0"/>
              <a:t>max</a:t>
            </a:r>
            <a:r>
              <a:rPr lang="en-US" altLang="zh-CN" dirty="0" smtClean="0"/>
              <a:t>=U</a:t>
            </a:r>
            <a:r>
              <a:rPr lang="en-US" altLang="zh-CN" baseline="-25000" dirty="0" smtClean="0"/>
              <a:t>oc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/4 </a:t>
            </a:r>
            <a:r>
              <a:rPr lang="en-US" altLang="zh-CN" dirty="0" err="1" smtClean="0"/>
              <a:t>R</a:t>
            </a:r>
            <a:r>
              <a:rPr lang="en-US" altLang="zh-CN" baseline="-25000" dirty="0" err="1" smtClean="0"/>
              <a:t>eq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990600" y="1077913"/>
            <a:ext cx="2652706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660033"/>
                </a:solidFill>
                <a:sym typeface="Symbol" panose="05050102010706020507" pitchFamily="18" charset="2"/>
              </a:rPr>
              <a:t>根据“虚断”，有：</a:t>
            </a:r>
            <a:endParaRPr lang="zh-CN" altLang="en-US" b="1" dirty="0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sp>
        <p:nvSpPr>
          <p:cNvPr id="146435" name="Text Box 3"/>
          <p:cNvSpPr txBox="1">
            <a:spLocks noChangeArrowheads="1"/>
          </p:cNvSpPr>
          <p:nvPr/>
        </p:nvSpPr>
        <p:spPr bwMode="auto">
          <a:xfrm>
            <a:off x="304800" y="1066800"/>
            <a:ext cx="990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解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0" y="90488"/>
            <a:ext cx="9144000" cy="6905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5-2</a:t>
            </a:r>
            <a:r>
              <a:rPr lang="en-US" altLang="zh-CN" sz="2800" b="1" dirty="0">
                <a:solidFill>
                  <a:srgbClr val="FF00FF"/>
                </a:solidFill>
              </a:rPr>
              <a:t>    </a:t>
            </a:r>
            <a:r>
              <a:rPr lang="zh-CN" altLang="en-US" b="1" dirty="0">
                <a:solidFill>
                  <a:schemeClr val="tx2"/>
                </a:solidFill>
              </a:rPr>
              <a:t>求输出电压与输入电压的关系。</a:t>
            </a:r>
            <a:endParaRPr lang="zh-CN" altLang="en-US" b="1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/>
        </p:nvGraphicFramePr>
        <p:xfrm>
          <a:off x="776288" y="1600200"/>
          <a:ext cx="138906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Equation" r:id="rId1" imgW="698500" imgH="203200" progId="Equation.3">
                  <p:embed/>
                </p:oleObj>
              </mc:Choice>
              <mc:Fallback>
                <p:oleObj name="Equation" r:id="rId1" imgW="698500" imgH="203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600200"/>
                        <a:ext cx="138906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38" name="Object 6"/>
          <p:cNvGraphicFramePr>
            <a:graphicFrameLocks noChangeAspect="1"/>
          </p:cNvGraphicFramePr>
          <p:nvPr/>
        </p:nvGraphicFramePr>
        <p:xfrm>
          <a:off x="2500298" y="4286256"/>
          <a:ext cx="2652713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1333500" imgH="444500" progId="Equation.3">
                  <p:embed/>
                </p:oleObj>
              </mc:Choice>
              <mc:Fallback>
                <p:oleObj name="Equation" r:id="rId3" imgW="1333500" imgH="4445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4286256"/>
                        <a:ext cx="2652713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Text Box 7"/>
          <p:cNvSpPr txBox="1">
            <a:spLocks noChangeArrowheads="1"/>
          </p:cNvSpPr>
          <p:nvPr/>
        </p:nvSpPr>
        <p:spPr bwMode="auto">
          <a:xfrm>
            <a:off x="76200" y="2057400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得：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6440" name="Object 8"/>
          <p:cNvGraphicFramePr>
            <a:graphicFrameLocks noChangeAspect="1"/>
          </p:cNvGraphicFramePr>
          <p:nvPr/>
        </p:nvGraphicFramePr>
        <p:xfrm>
          <a:off x="838200" y="2133600"/>
          <a:ext cx="18923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5" imgW="951865" imgH="228600" progId="Equation.3">
                  <p:embed/>
                </p:oleObj>
              </mc:Choice>
              <mc:Fallback>
                <p:oleObj name="Equation" r:id="rId5" imgW="951865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133600"/>
                        <a:ext cx="18923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0" y="2743200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故：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6442" name="Object 10"/>
          <p:cNvGraphicFramePr>
            <a:graphicFrameLocks noChangeAspect="1"/>
          </p:cNvGraphicFramePr>
          <p:nvPr/>
        </p:nvGraphicFramePr>
        <p:xfrm>
          <a:off x="696913" y="2590800"/>
          <a:ext cx="266223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公式" r:id="rId7" imgW="1473200" imgH="457200" progId="Equation.3">
                  <p:embed/>
                </p:oleObj>
              </mc:Choice>
              <mc:Fallback>
                <p:oleObj name="公式" r:id="rId7" imgW="1473200" imgH="457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590800"/>
                        <a:ext cx="266223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0" y="4438650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根据“虚短” 有：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0" y="5437188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代入</a:t>
            </a:r>
            <a:r>
              <a:rPr lang="en-US" altLang="zh-CN" b="1">
                <a:solidFill>
                  <a:srgbClr val="660033"/>
                </a:solidFill>
                <a:sym typeface="Symbol" panose="05050102010706020507" pitchFamily="18" charset="2"/>
              </a:rPr>
              <a:t>(1)</a:t>
            </a: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式后得：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6445" name="Object 13"/>
          <p:cNvGraphicFramePr>
            <a:graphicFrameLocks noChangeAspect="1"/>
          </p:cNvGraphicFramePr>
          <p:nvPr/>
        </p:nvGraphicFramePr>
        <p:xfrm>
          <a:off x="2362200" y="5221288"/>
          <a:ext cx="2414588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9" imgW="1078865" imgH="444500" progId="Equation.3">
                  <p:embed/>
                </p:oleObj>
              </mc:Choice>
              <mc:Fallback>
                <p:oleObj name="Equation" r:id="rId9" imgW="1078865" imgH="4445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221288"/>
                        <a:ext cx="2414588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/>
          <p:nvPr/>
        </p:nvGrpSpPr>
        <p:grpSpPr bwMode="auto">
          <a:xfrm>
            <a:off x="3657600" y="685800"/>
            <a:ext cx="5486400" cy="3276600"/>
            <a:chOff x="2304" y="432"/>
            <a:chExt cx="3456" cy="2064"/>
          </a:xfrm>
        </p:grpSpPr>
        <p:sp>
          <p:nvSpPr>
            <p:cNvPr id="146447" name="Rectangle 15"/>
            <p:cNvSpPr>
              <a:spLocks noChangeArrowheads="1"/>
            </p:cNvSpPr>
            <p:nvPr/>
          </p:nvSpPr>
          <p:spPr bwMode="auto">
            <a:xfrm>
              <a:off x="2304" y="432"/>
              <a:ext cx="3360" cy="206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6"/>
            <p:cNvGrpSpPr/>
            <p:nvPr/>
          </p:nvGrpSpPr>
          <p:grpSpPr bwMode="auto">
            <a:xfrm>
              <a:off x="2444" y="480"/>
              <a:ext cx="3316" cy="1920"/>
              <a:chOff x="2444" y="480"/>
              <a:chExt cx="3316" cy="1920"/>
            </a:xfrm>
          </p:grpSpPr>
          <p:sp>
            <p:nvSpPr>
              <p:cNvPr id="146449" name="Text Box 17"/>
              <p:cNvSpPr txBox="1">
                <a:spLocks noChangeArrowheads="1"/>
              </p:cNvSpPr>
              <p:nvPr/>
            </p:nvSpPr>
            <p:spPr bwMode="auto">
              <a:xfrm>
                <a:off x="4316" y="1536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+</a:t>
                </a:r>
                <a:endParaRPr lang="en-US" altLang="zh-CN" b="1" i="1" baseline="-25000"/>
              </a:p>
            </p:txBody>
          </p:sp>
          <p:sp>
            <p:nvSpPr>
              <p:cNvPr id="146450" name="Text Box 18"/>
              <p:cNvSpPr txBox="1">
                <a:spLocks noChangeArrowheads="1"/>
              </p:cNvSpPr>
              <p:nvPr/>
            </p:nvSpPr>
            <p:spPr bwMode="auto">
              <a:xfrm>
                <a:off x="4316" y="912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_</a:t>
                </a:r>
                <a:endParaRPr lang="en-US" altLang="zh-CN" b="1" i="1" baseline="-25000"/>
              </a:p>
            </p:txBody>
          </p:sp>
          <p:sp>
            <p:nvSpPr>
              <p:cNvPr id="146451" name="Line 19"/>
              <p:cNvSpPr>
                <a:spLocks noChangeShapeType="1"/>
              </p:cNvSpPr>
              <p:nvPr/>
            </p:nvSpPr>
            <p:spPr bwMode="auto">
              <a:xfrm>
                <a:off x="2828" y="11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2" name="Text Box 20"/>
              <p:cNvSpPr txBox="1">
                <a:spLocks noChangeArrowheads="1"/>
              </p:cNvSpPr>
              <p:nvPr/>
            </p:nvSpPr>
            <p:spPr bwMode="auto">
              <a:xfrm>
                <a:off x="2968" y="1286"/>
                <a:ext cx="48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i</a:t>
                </a:r>
                <a:r>
                  <a:rPr lang="en-US" altLang="zh-CN" sz="2000" b="1" i="1" baseline="-25000"/>
                  <a:t>2</a:t>
                </a:r>
                <a:endParaRPr lang="en-US" altLang="zh-CN" sz="2000" b="1" i="1" baseline="-25000"/>
              </a:p>
            </p:txBody>
          </p:sp>
          <p:sp>
            <p:nvSpPr>
              <p:cNvPr id="146453" name="Rectangle 21"/>
              <p:cNvSpPr>
                <a:spLocks noChangeArrowheads="1"/>
              </p:cNvSpPr>
              <p:nvPr/>
            </p:nvSpPr>
            <p:spPr bwMode="auto">
              <a:xfrm>
                <a:off x="4316" y="912"/>
                <a:ext cx="672" cy="91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54" name="Line 22"/>
              <p:cNvSpPr>
                <a:spLocks noChangeShapeType="1"/>
              </p:cNvSpPr>
              <p:nvPr/>
            </p:nvSpPr>
            <p:spPr bwMode="auto">
              <a:xfrm>
                <a:off x="2832" y="15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5" name="Line 23"/>
              <p:cNvSpPr>
                <a:spLocks noChangeShapeType="1"/>
              </p:cNvSpPr>
              <p:nvPr/>
            </p:nvSpPr>
            <p:spPr bwMode="auto">
              <a:xfrm>
                <a:off x="3264" y="15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6" name="Rectangle 24"/>
              <p:cNvSpPr>
                <a:spLocks noChangeArrowheads="1"/>
              </p:cNvSpPr>
              <p:nvPr/>
            </p:nvSpPr>
            <p:spPr bwMode="auto">
              <a:xfrm>
                <a:off x="3312" y="1488"/>
                <a:ext cx="33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57" name="Line 25"/>
              <p:cNvSpPr>
                <a:spLocks noChangeShapeType="1"/>
              </p:cNvSpPr>
              <p:nvPr/>
            </p:nvSpPr>
            <p:spPr bwMode="auto">
              <a:xfrm>
                <a:off x="3260" y="1152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58" name="Rectangle 26"/>
              <p:cNvSpPr>
                <a:spLocks noChangeArrowheads="1"/>
              </p:cNvSpPr>
              <p:nvPr/>
            </p:nvSpPr>
            <p:spPr bwMode="auto">
              <a:xfrm>
                <a:off x="3308" y="1104"/>
                <a:ext cx="33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59" name="Line 27"/>
              <p:cNvSpPr>
                <a:spLocks noChangeShapeType="1"/>
              </p:cNvSpPr>
              <p:nvPr/>
            </p:nvSpPr>
            <p:spPr bwMode="auto">
              <a:xfrm>
                <a:off x="2924" y="115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60" name="Line 28"/>
              <p:cNvSpPr>
                <a:spLocks noChangeShapeType="1"/>
              </p:cNvSpPr>
              <p:nvPr/>
            </p:nvSpPr>
            <p:spPr bwMode="auto">
              <a:xfrm>
                <a:off x="2928" y="15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61" name="Oval 29"/>
              <p:cNvSpPr>
                <a:spLocks noChangeArrowheads="1"/>
              </p:cNvSpPr>
              <p:nvPr/>
            </p:nvSpPr>
            <p:spPr bwMode="auto">
              <a:xfrm>
                <a:off x="2780" y="110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62" name="Oval 30"/>
              <p:cNvSpPr>
                <a:spLocks noChangeArrowheads="1"/>
              </p:cNvSpPr>
              <p:nvPr/>
            </p:nvSpPr>
            <p:spPr bwMode="auto">
              <a:xfrm>
                <a:off x="2784" y="153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63" name="Line 31"/>
              <p:cNvSpPr>
                <a:spLocks noChangeShapeType="1"/>
              </p:cNvSpPr>
              <p:nvPr/>
            </p:nvSpPr>
            <p:spPr bwMode="auto">
              <a:xfrm>
                <a:off x="3884" y="115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64" name="Line 32"/>
              <p:cNvSpPr>
                <a:spLocks noChangeShapeType="1"/>
              </p:cNvSpPr>
              <p:nvPr/>
            </p:nvSpPr>
            <p:spPr bwMode="auto">
              <a:xfrm>
                <a:off x="4988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65" name="Line 33"/>
              <p:cNvSpPr>
                <a:spLocks noChangeShapeType="1"/>
              </p:cNvSpPr>
              <p:nvPr/>
            </p:nvSpPr>
            <p:spPr bwMode="auto">
              <a:xfrm>
                <a:off x="3962" y="86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66" name="Line 34"/>
              <p:cNvSpPr>
                <a:spLocks noChangeShapeType="1"/>
              </p:cNvSpPr>
              <p:nvPr/>
            </p:nvSpPr>
            <p:spPr bwMode="auto">
              <a:xfrm>
                <a:off x="3962" y="7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67" name="Line 35"/>
              <p:cNvSpPr>
                <a:spLocks noChangeShapeType="1"/>
              </p:cNvSpPr>
              <p:nvPr/>
            </p:nvSpPr>
            <p:spPr bwMode="auto">
              <a:xfrm>
                <a:off x="5084" y="110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68" name="Line 36"/>
              <p:cNvSpPr>
                <a:spLocks noChangeShapeType="1"/>
              </p:cNvSpPr>
              <p:nvPr/>
            </p:nvSpPr>
            <p:spPr bwMode="auto">
              <a:xfrm>
                <a:off x="5084" y="7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69" name="Line 37"/>
              <p:cNvSpPr>
                <a:spLocks noChangeShapeType="1"/>
              </p:cNvSpPr>
              <p:nvPr/>
            </p:nvSpPr>
            <p:spPr bwMode="auto">
              <a:xfrm>
                <a:off x="4076" y="7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70" name="Line 38"/>
              <p:cNvSpPr>
                <a:spLocks noChangeShapeType="1"/>
              </p:cNvSpPr>
              <p:nvPr/>
            </p:nvSpPr>
            <p:spPr bwMode="auto">
              <a:xfrm>
                <a:off x="4460" y="7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71" name="Line 39"/>
              <p:cNvSpPr>
                <a:spLocks noChangeShapeType="1"/>
              </p:cNvSpPr>
              <p:nvPr/>
            </p:nvSpPr>
            <p:spPr bwMode="auto">
              <a:xfrm>
                <a:off x="5084" y="8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72" name="Rectangle 40"/>
              <p:cNvSpPr>
                <a:spLocks noChangeArrowheads="1"/>
              </p:cNvSpPr>
              <p:nvPr/>
            </p:nvSpPr>
            <p:spPr bwMode="auto">
              <a:xfrm>
                <a:off x="4364" y="720"/>
                <a:ext cx="33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73" name="Line 41"/>
              <p:cNvSpPr>
                <a:spLocks noChangeShapeType="1"/>
              </p:cNvSpPr>
              <p:nvPr/>
            </p:nvSpPr>
            <p:spPr bwMode="auto">
              <a:xfrm>
                <a:off x="4652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74" name="Line 42"/>
              <p:cNvSpPr>
                <a:spLocks noChangeShapeType="1"/>
              </p:cNvSpPr>
              <p:nvPr/>
            </p:nvSpPr>
            <p:spPr bwMode="auto">
              <a:xfrm>
                <a:off x="3932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75" name="Line 43"/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76" name="Line 44"/>
              <p:cNvSpPr>
                <a:spLocks noChangeShapeType="1"/>
              </p:cNvSpPr>
              <p:nvPr/>
            </p:nvSpPr>
            <p:spPr bwMode="auto">
              <a:xfrm>
                <a:off x="3788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77" name="Line 45"/>
              <p:cNvSpPr>
                <a:spLocks noChangeShapeType="1"/>
              </p:cNvSpPr>
              <p:nvPr/>
            </p:nvSpPr>
            <p:spPr bwMode="auto">
              <a:xfrm>
                <a:off x="4412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78" name="Line 46"/>
              <p:cNvSpPr>
                <a:spLocks noChangeShapeType="1"/>
              </p:cNvSpPr>
              <p:nvPr/>
            </p:nvSpPr>
            <p:spPr bwMode="auto">
              <a:xfrm>
                <a:off x="4748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79" name="Line 47"/>
              <p:cNvSpPr>
                <a:spLocks noChangeShapeType="1"/>
              </p:cNvSpPr>
              <p:nvPr/>
            </p:nvSpPr>
            <p:spPr bwMode="auto">
              <a:xfrm>
                <a:off x="3308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80" name="Line 48"/>
              <p:cNvSpPr>
                <a:spLocks noChangeShapeType="1"/>
              </p:cNvSpPr>
              <p:nvPr/>
            </p:nvSpPr>
            <p:spPr bwMode="auto">
              <a:xfrm>
                <a:off x="2828" y="225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81" name="Oval 49"/>
              <p:cNvSpPr>
                <a:spLocks noChangeArrowheads="1"/>
              </p:cNvSpPr>
              <p:nvPr/>
            </p:nvSpPr>
            <p:spPr bwMode="auto">
              <a:xfrm>
                <a:off x="2780" y="220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82" name="Text Box 50"/>
              <p:cNvSpPr txBox="1">
                <a:spLocks noChangeArrowheads="1"/>
              </p:cNvSpPr>
              <p:nvPr/>
            </p:nvSpPr>
            <p:spPr bwMode="auto">
              <a:xfrm>
                <a:off x="2736" y="1536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+</a:t>
                </a:r>
                <a:endParaRPr lang="en-US" altLang="zh-CN" b="1" i="1" baseline="-25000"/>
              </a:p>
            </p:txBody>
          </p:sp>
          <p:sp>
            <p:nvSpPr>
              <p:cNvPr id="146483" name="Text Box 51"/>
              <p:cNvSpPr txBox="1">
                <a:spLocks noChangeArrowheads="1"/>
              </p:cNvSpPr>
              <p:nvPr/>
            </p:nvSpPr>
            <p:spPr bwMode="auto">
              <a:xfrm>
                <a:off x="2732" y="1104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+</a:t>
                </a:r>
                <a:endParaRPr lang="en-US" altLang="zh-CN" b="1" i="1" baseline="-25000"/>
              </a:p>
            </p:txBody>
          </p:sp>
          <p:sp>
            <p:nvSpPr>
              <p:cNvPr id="146484" name="Text Box 52"/>
              <p:cNvSpPr txBox="1">
                <a:spLocks noChangeArrowheads="1"/>
              </p:cNvSpPr>
              <p:nvPr/>
            </p:nvSpPr>
            <p:spPr bwMode="auto">
              <a:xfrm>
                <a:off x="2732" y="1920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_</a:t>
                </a:r>
                <a:endParaRPr lang="en-US" altLang="zh-CN" b="1" i="1" baseline="-25000"/>
              </a:p>
            </p:txBody>
          </p:sp>
          <p:sp>
            <p:nvSpPr>
              <p:cNvPr id="146485" name="Line 53"/>
              <p:cNvSpPr>
                <a:spLocks noChangeShapeType="1"/>
              </p:cNvSpPr>
              <p:nvPr/>
            </p:nvSpPr>
            <p:spPr bwMode="auto">
              <a:xfrm>
                <a:off x="3980" y="115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86" name="Line 54"/>
              <p:cNvSpPr>
                <a:spLocks noChangeShapeType="1"/>
              </p:cNvSpPr>
              <p:nvPr/>
            </p:nvSpPr>
            <p:spPr bwMode="auto">
              <a:xfrm>
                <a:off x="4076" y="7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87" name="Text Box 55"/>
              <p:cNvSpPr txBox="1">
                <a:spLocks noChangeArrowheads="1"/>
              </p:cNvSpPr>
              <p:nvPr/>
            </p:nvSpPr>
            <p:spPr bwMode="auto">
              <a:xfrm>
                <a:off x="2972" y="864"/>
                <a:ext cx="48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i</a:t>
                </a:r>
                <a:r>
                  <a:rPr lang="en-US" altLang="zh-CN" sz="2000" b="1" i="1" baseline="-25000"/>
                  <a:t>1</a:t>
                </a:r>
                <a:endParaRPr lang="en-US" altLang="zh-CN" sz="2000" b="1" i="1" baseline="-25000"/>
              </a:p>
            </p:txBody>
          </p:sp>
          <p:sp>
            <p:nvSpPr>
              <p:cNvPr id="146488" name="Text Box 56"/>
              <p:cNvSpPr txBox="1">
                <a:spLocks noChangeArrowheads="1"/>
              </p:cNvSpPr>
              <p:nvPr/>
            </p:nvSpPr>
            <p:spPr bwMode="auto">
              <a:xfrm>
                <a:off x="4120" y="528"/>
                <a:ext cx="48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i</a:t>
                </a:r>
                <a:r>
                  <a:rPr lang="en-US" altLang="zh-CN" sz="2000" b="1" i="1" baseline="-25000"/>
                  <a:t>3</a:t>
                </a:r>
                <a:endParaRPr lang="en-US" altLang="zh-CN" sz="2000" b="1" i="1" baseline="-25000"/>
              </a:p>
            </p:txBody>
          </p:sp>
          <p:sp>
            <p:nvSpPr>
              <p:cNvPr id="146489" name="Text Box 57"/>
              <p:cNvSpPr txBox="1">
                <a:spLocks noChangeArrowheads="1"/>
              </p:cNvSpPr>
              <p:nvPr/>
            </p:nvSpPr>
            <p:spPr bwMode="auto">
              <a:xfrm>
                <a:off x="4072" y="864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r>
                  <a:rPr lang="en-US" altLang="zh-CN" b="1" i="1" baseline="30000"/>
                  <a:t>-</a:t>
                </a:r>
                <a:endParaRPr lang="en-US" altLang="zh-CN" b="1" i="1" baseline="30000"/>
              </a:p>
            </p:txBody>
          </p:sp>
          <p:sp>
            <p:nvSpPr>
              <p:cNvPr id="146490" name="Oval 58"/>
              <p:cNvSpPr>
                <a:spLocks noChangeArrowheads="1"/>
              </p:cNvSpPr>
              <p:nvPr/>
            </p:nvSpPr>
            <p:spPr bwMode="auto">
              <a:xfrm>
                <a:off x="5372" y="139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91" name="Oval 59"/>
              <p:cNvSpPr>
                <a:spLocks noChangeArrowheads="1"/>
              </p:cNvSpPr>
              <p:nvPr/>
            </p:nvSpPr>
            <p:spPr bwMode="auto">
              <a:xfrm>
                <a:off x="5372" y="220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92" name="Oval 60"/>
              <p:cNvSpPr>
                <a:spLocks noChangeArrowheads="1"/>
              </p:cNvSpPr>
              <p:nvPr/>
            </p:nvSpPr>
            <p:spPr bwMode="auto">
              <a:xfrm>
                <a:off x="5059" y="136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93" name="Oval 61"/>
              <p:cNvSpPr>
                <a:spLocks noChangeArrowheads="1"/>
              </p:cNvSpPr>
              <p:nvPr/>
            </p:nvSpPr>
            <p:spPr bwMode="auto">
              <a:xfrm>
                <a:off x="3936" y="112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94" name="Oval 62"/>
              <p:cNvSpPr>
                <a:spLocks noChangeArrowheads="1"/>
              </p:cNvSpPr>
              <p:nvPr/>
            </p:nvSpPr>
            <p:spPr bwMode="auto">
              <a:xfrm>
                <a:off x="3905" y="2231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95" name="Oval 63"/>
              <p:cNvSpPr>
                <a:spLocks noChangeArrowheads="1"/>
              </p:cNvSpPr>
              <p:nvPr/>
            </p:nvSpPr>
            <p:spPr bwMode="auto">
              <a:xfrm>
                <a:off x="4626" y="2231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96" name="Oval 64"/>
              <p:cNvSpPr>
                <a:spLocks noChangeArrowheads="1"/>
              </p:cNvSpPr>
              <p:nvPr/>
            </p:nvSpPr>
            <p:spPr bwMode="auto">
              <a:xfrm>
                <a:off x="3910" y="1509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497" name="Line 65"/>
              <p:cNvSpPr>
                <a:spLocks noChangeShapeType="1"/>
              </p:cNvSpPr>
              <p:nvPr/>
            </p:nvSpPr>
            <p:spPr bwMode="auto">
              <a:xfrm>
                <a:off x="4652" y="211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98" name="Line 66"/>
              <p:cNvSpPr>
                <a:spLocks noChangeShapeType="1"/>
              </p:cNvSpPr>
              <p:nvPr/>
            </p:nvSpPr>
            <p:spPr bwMode="auto">
              <a:xfrm>
                <a:off x="4556" y="240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499" name="Text Box 67"/>
              <p:cNvSpPr txBox="1">
                <a:spLocks noChangeArrowheads="1"/>
              </p:cNvSpPr>
              <p:nvPr/>
            </p:nvSpPr>
            <p:spPr bwMode="auto">
              <a:xfrm>
                <a:off x="5224" y="1632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i="1" baseline="-25000"/>
                  <a:t>0</a:t>
                </a:r>
                <a:endParaRPr lang="en-US" altLang="zh-CN" b="1" i="1" baseline="-25000"/>
              </a:p>
            </p:txBody>
          </p:sp>
          <p:sp>
            <p:nvSpPr>
              <p:cNvPr id="146500" name="Text Box 68"/>
              <p:cNvSpPr txBox="1">
                <a:spLocks noChangeArrowheads="1"/>
              </p:cNvSpPr>
              <p:nvPr/>
            </p:nvSpPr>
            <p:spPr bwMode="auto">
              <a:xfrm>
                <a:off x="5276" y="1392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+</a:t>
                </a:r>
                <a:endParaRPr lang="en-US" altLang="zh-CN" b="1" i="1" baseline="-25000"/>
              </a:p>
            </p:txBody>
          </p:sp>
          <p:sp>
            <p:nvSpPr>
              <p:cNvPr id="146501" name="Text Box 69"/>
              <p:cNvSpPr txBox="1">
                <a:spLocks noChangeArrowheads="1"/>
              </p:cNvSpPr>
              <p:nvPr/>
            </p:nvSpPr>
            <p:spPr bwMode="auto">
              <a:xfrm>
                <a:off x="5272" y="1872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_</a:t>
                </a:r>
                <a:endParaRPr lang="en-US" altLang="zh-CN" b="1" i="1" baseline="-25000"/>
              </a:p>
            </p:txBody>
          </p:sp>
          <p:sp>
            <p:nvSpPr>
              <p:cNvPr id="146502" name="Text Box 70"/>
              <p:cNvSpPr txBox="1">
                <a:spLocks noChangeArrowheads="1"/>
              </p:cNvSpPr>
              <p:nvPr/>
            </p:nvSpPr>
            <p:spPr bwMode="auto">
              <a:xfrm>
                <a:off x="4748" y="1248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+</a:t>
                </a:r>
                <a:endParaRPr lang="en-US" altLang="zh-CN" b="1" i="1" baseline="-25000"/>
              </a:p>
            </p:txBody>
          </p:sp>
          <p:sp>
            <p:nvSpPr>
              <p:cNvPr id="146503" name="Text Box 71"/>
              <p:cNvSpPr txBox="1">
                <a:spLocks noChangeArrowheads="1"/>
              </p:cNvSpPr>
              <p:nvPr/>
            </p:nvSpPr>
            <p:spPr bwMode="auto">
              <a:xfrm>
                <a:off x="4700" y="912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sym typeface="Symbol" panose="05050102010706020507" pitchFamily="18" charset="2"/>
                  </a:rPr>
                  <a:t></a:t>
                </a:r>
                <a:endParaRPr lang="en-US" altLang="zh-CN" b="1" baseline="30000"/>
              </a:p>
            </p:txBody>
          </p:sp>
          <p:sp>
            <p:nvSpPr>
              <p:cNvPr id="146504" name="AutoShape 72"/>
              <p:cNvSpPr>
                <a:spLocks noChangeArrowheads="1"/>
              </p:cNvSpPr>
              <p:nvPr/>
            </p:nvSpPr>
            <p:spPr bwMode="auto">
              <a:xfrm rot="5614580">
                <a:off x="4532" y="1032"/>
                <a:ext cx="144" cy="96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505" name="Text Box 73"/>
              <p:cNvSpPr txBox="1">
                <a:spLocks noChangeArrowheads="1"/>
              </p:cNvSpPr>
              <p:nvPr/>
            </p:nvSpPr>
            <p:spPr bwMode="auto">
              <a:xfrm>
                <a:off x="3744" y="854"/>
                <a:ext cx="33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660033"/>
                    </a:solidFill>
                  </a:rPr>
                  <a:t>①</a:t>
                </a:r>
                <a:endParaRPr lang="en-US" altLang="zh-CN" b="1">
                  <a:solidFill>
                    <a:srgbClr val="660033"/>
                  </a:solidFill>
                </a:endParaRPr>
              </a:p>
            </p:txBody>
          </p:sp>
          <p:sp>
            <p:nvSpPr>
              <p:cNvPr id="146506" name="Text Box 74"/>
              <p:cNvSpPr txBox="1">
                <a:spLocks noChangeArrowheads="1"/>
              </p:cNvSpPr>
              <p:nvPr/>
            </p:nvSpPr>
            <p:spPr bwMode="auto">
              <a:xfrm>
                <a:off x="4320" y="480"/>
                <a:ext cx="48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R</a:t>
                </a:r>
                <a:r>
                  <a:rPr lang="en-US" altLang="zh-CN" sz="2000" b="1" i="1" baseline="-25000"/>
                  <a:t>2</a:t>
                </a:r>
                <a:endParaRPr lang="en-US" altLang="zh-CN" sz="2000" b="1" i="1" baseline="-25000"/>
              </a:p>
            </p:txBody>
          </p:sp>
          <p:sp>
            <p:nvSpPr>
              <p:cNvPr id="146507" name="Text Box 75"/>
              <p:cNvSpPr txBox="1">
                <a:spLocks noChangeArrowheads="1"/>
              </p:cNvSpPr>
              <p:nvPr/>
            </p:nvSpPr>
            <p:spPr bwMode="auto">
              <a:xfrm>
                <a:off x="3260" y="864"/>
                <a:ext cx="48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R</a:t>
                </a:r>
                <a:r>
                  <a:rPr lang="en-US" altLang="zh-CN" sz="2000" b="1" i="1" baseline="-25000"/>
                  <a:t>1</a:t>
                </a:r>
                <a:endParaRPr lang="en-US" altLang="zh-CN" sz="2000" b="1" i="1" baseline="-25000"/>
              </a:p>
            </p:txBody>
          </p:sp>
          <p:sp>
            <p:nvSpPr>
              <p:cNvPr id="146508" name="Text Box 76"/>
              <p:cNvSpPr txBox="1">
                <a:spLocks noChangeArrowheads="1"/>
              </p:cNvSpPr>
              <p:nvPr/>
            </p:nvSpPr>
            <p:spPr bwMode="auto">
              <a:xfrm>
                <a:off x="3264" y="1536"/>
                <a:ext cx="48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R</a:t>
                </a:r>
                <a:r>
                  <a:rPr lang="en-US" altLang="zh-CN" sz="2000" b="1" i="1" baseline="-25000"/>
                  <a:t>1</a:t>
                </a:r>
                <a:endParaRPr lang="en-US" altLang="zh-CN" sz="2000" b="1" i="1" baseline="-25000"/>
              </a:p>
            </p:txBody>
          </p:sp>
          <p:sp>
            <p:nvSpPr>
              <p:cNvPr id="146509" name="Text Box 77"/>
              <p:cNvSpPr txBox="1">
                <a:spLocks noChangeArrowheads="1"/>
              </p:cNvSpPr>
              <p:nvPr/>
            </p:nvSpPr>
            <p:spPr bwMode="auto">
              <a:xfrm>
                <a:off x="2492" y="1008"/>
                <a:ext cx="48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en-US" altLang="zh-CN" sz="2000" b="1" i="1" baseline="-25000"/>
                  <a:t>1</a:t>
                </a:r>
                <a:endParaRPr lang="en-US" altLang="zh-CN" sz="2000" b="1" i="1" baseline="-25000"/>
              </a:p>
            </p:txBody>
          </p:sp>
          <p:sp>
            <p:nvSpPr>
              <p:cNvPr id="146510" name="Text Box 78"/>
              <p:cNvSpPr txBox="1">
                <a:spLocks noChangeArrowheads="1"/>
              </p:cNvSpPr>
              <p:nvPr/>
            </p:nvSpPr>
            <p:spPr bwMode="auto">
              <a:xfrm>
                <a:off x="2444" y="1382"/>
                <a:ext cx="48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en-US" altLang="zh-CN" sz="2000" b="1" i="1" baseline="-25000"/>
                  <a:t>2</a:t>
                </a:r>
                <a:endParaRPr lang="en-US" altLang="zh-CN" sz="2000" b="1" i="1" baseline="-25000"/>
              </a:p>
            </p:txBody>
          </p:sp>
          <p:sp>
            <p:nvSpPr>
              <p:cNvPr id="146511" name="Line 79"/>
              <p:cNvSpPr>
                <a:spLocks noChangeShapeType="1"/>
              </p:cNvSpPr>
              <p:nvPr/>
            </p:nvSpPr>
            <p:spPr bwMode="auto">
              <a:xfrm>
                <a:off x="3696" y="15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512" name="Line 80"/>
              <p:cNvSpPr>
                <a:spLocks noChangeShapeType="1"/>
              </p:cNvSpPr>
              <p:nvPr/>
            </p:nvSpPr>
            <p:spPr bwMode="auto">
              <a:xfrm>
                <a:off x="3936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513" name="Text Box 81"/>
              <p:cNvSpPr txBox="1">
                <a:spLocks noChangeArrowheads="1"/>
              </p:cNvSpPr>
              <p:nvPr/>
            </p:nvSpPr>
            <p:spPr bwMode="auto">
              <a:xfrm>
                <a:off x="3698" y="1488"/>
                <a:ext cx="386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660033"/>
                    </a:solidFill>
                  </a:rPr>
                  <a:t>②</a:t>
                </a:r>
                <a:endParaRPr lang="en-US" altLang="zh-CN" b="1">
                  <a:solidFill>
                    <a:srgbClr val="660033"/>
                  </a:solidFill>
                </a:endParaRPr>
              </a:p>
            </p:txBody>
          </p:sp>
          <p:sp>
            <p:nvSpPr>
              <p:cNvPr id="146514" name="Rectangle 82"/>
              <p:cNvSpPr>
                <a:spLocks noChangeArrowheads="1"/>
              </p:cNvSpPr>
              <p:nvPr/>
            </p:nvSpPr>
            <p:spPr bwMode="auto">
              <a:xfrm>
                <a:off x="3888" y="1680"/>
                <a:ext cx="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6515" name="Text Box 83"/>
              <p:cNvSpPr txBox="1">
                <a:spLocks noChangeArrowheads="1"/>
              </p:cNvSpPr>
              <p:nvPr/>
            </p:nvSpPr>
            <p:spPr bwMode="auto">
              <a:xfrm>
                <a:off x="3648" y="1776"/>
                <a:ext cx="48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R</a:t>
                </a:r>
                <a:r>
                  <a:rPr lang="en-US" altLang="zh-CN" sz="2000" b="1" i="1" baseline="-25000"/>
                  <a:t>2</a:t>
                </a:r>
                <a:endParaRPr lang="en-US" altLang="zh-CN" sz="2000" b="1" i="1" baseline="-25000"/>
              </a:p>
            </p:txBody>
          </p:sp>
          <p:sp>
            <p:nvSpPr>
              <p:cNvPr id="146516" name="Text Box 84"/>
              <p:cNvSpPr txBox="1">
                <a:spLocks noChangeArrowheads="1"/>
              </p:cNvSpPr>
              <p:nvPr/>
            </p:nvSpPr>
            <p:spPr bwMode="auto">
              <a:xfrm>
                <a:off x="4032" y="1104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i="1" baseline="30000"/>
                  <a:t>-</a:t>
                </a:r>
                <a:endParaRPr lang="en-US" altLang="zh-CN" b="1" i="1" baseline="30000"/>
              </a:p>
            </p:txBody>
          </p:sp>
          <p:sp>
            <p:nvSpPr>
              <p:cNvPr id="146517" name="Text Box 85"/>
              <p:cNvSpPr txBox="1">
                <a:spLocks noChangeArrowheads="1"/>
              </p:cNvSpPr>
              <p:nvPr/>
            </p:nvSpPr>
            <p:spPr bwMode="auto">
              <a:xfrm>
                <a:off x="4032" y="1296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i="1" baseline="30000"/>
                  <a:t>+</a:t>
                </a:r>
                <a:endParaRPr lang="en-US" altLang="zh-CN" b="1" i="1" baseline="30000"/>
              </a:p>
            </p:txBody>
          </p:sp>
          <p:sp>
            <p:nvSpPr>
              <p:cNvPr id="146518" name="Line 86"/>
              <p:cNvSpPr>
                <a:spLocks noChangeShapeType="1"/>
              </p:cNvSpPr>
              <p:nvPr/>
            </p:nvSpPr>
            <p:spPr bwMode="auto">
              <a:xfrm>
                <a:off x="3958" y="76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519" name="Line 87"/>
              <p:cNvSpPr>
                <a:spLocks noChangeShapeType="1"/>
              </p:cNvSpPr>
              <p:nvPr/>
            </p:nvSpPr>
            <p:spPr bwMode="auto">
              <a:xfrm>
                <a:off x="3936" y="153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520" name="Line 88"/>
              <p:cNvSpPr>
                <a:spLocks noChangeShapeType="1"/>
              </p:cNvSpPr>
              <p:nvPr/>
            </p:nvSpPr>
            <p:spPr bwMode="auto">
              <a:xfrm>
                <a:off x="3936" y="201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6521" name="Text Box 89"/>
              <p:cNvSpPr txBox="1">
                <a:spLocks noChangeArrowheads="1"/>
              </p:cNvSpPr>
              <p:nvPr/>
            </p:nvSpPr>
            <p:spPr bwMode="auto">
              <a:xfrm>
                <a:off x="3984" y="1968"/>
                <a:ext cx="484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i</a:t>
                </a:r>
                <a:r>
                  <a:rPr lang="en-US" altLang="zh-CN" sz="2000" b="1" i="1" baseline="-25000"/>
                  <a:t>4</a:t>
                </a:r>
                <a:endParaRPr lang="en-US" altLang="zh-CN" sz="2000" b="1" i="1" baseline="-25000"/>
              </a:p>
            </p:txBody>
          </p:sp>
          <p:sp>
            <p:nvSpPr>
              <p:cNvPr id="146522" name="Text Box 90"/>
              <p:cNvSpPr txBox="1">
                <a:spLocks noChangeArrowheads="1"/>
              </p:cNvSpPr>
              <p:nvPr/>
            </p:nvSpPr>
            <p:spPr bwMode="auto">
              <a:xfrm>
                <a:off x="4032" y="1584"/>
                <a:ext cx="484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  <a:r>
                  <a:rPr lang="en-US" altLang="zh-CN" b="1" i="1" baseline="30000"/>
                  <a:t>+</a:t>
                </a:r>
                <a:endParaRPr lang="en-US" altLang="zh-CN" b="1" i="1" baseline="30000"/>
              </a:p>
            </p:txBody>
          </p:sp>
        </p:grpSp>
      </p:grpSp>
      <p:sp>
        <p:nvSpPr>
          <p:cNvPr id="146523" name="Text Box 91"/>
          <p:cNvSpPr txBox="1">
            <a:spLocks noChangeArrowheads="1"/>
          </p:cNvSpPr>
          <p:nvPr/>
        </p:nvSpPr>
        <p:spPr bwMode="auto">
          <a:xfrm>
            <a:off x="0" y="3505200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而：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6524" name="Object 92"/>
          <p:cNvGraphicFramePr>
            <a:graphicFrameLocks noChangeAspect="1"/>
          </p:cNvGraphicFramePr>
          <p:nvPr/>
        </p:nvGraphicFramePr>
        <p:xfrm>
          <a:off x="823913" y="3363913"/>
          <a:ext cx="24098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1" imgW="1333500" imgH="444500" progId="Equation.3">
                  <p:embed/>
                </p:oleObj>
              </mc:Choice>
              <mc:Fallback>
                <p:oleObj name="Equation" r:id="rId11" imgW="1333500" imgH="4445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363913"/>
                        <a:ext cx="24098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457200" y="2133600"/>
            <a:ext cx="3200400" cy="140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660033"/>
                </a:solidFill>
                <a:sym typeface="Symbol" panose="05050102010706020507" pitchFamily="18" charset="2"/>
              </a:rPr>
              <a:t>利用结点电压法求解，并考虑“虚断”：</a:t>
            </a:r>
            <a:r>
              <a:rPr lang="en-US" altLang="zh-CN" b="1" i="1" dirty="0" err="1">
                <a:solidFill>
                  <a:srgbClr val="660033"/>
                </a:solidFill>
                <a:sym typeface="Symbol" panose="05050102010706020507" pitchFamily="18" charset="2"/>
              </a:rPr>
              <a:t>i</a:t>
            </a:r>
            <a:r>
              <a:rPr lang="en-US" altLang="zh-CN" b="1" i="1" baseline="30000" dirty="0">
                <a:solidFill>
                  <a:srgbClr val="660033"/>
                </a:solidFill>
                <a:sym typeface="Symbol" panose="05050102010706020507" pitchFamily="18" charset="2"/>
              </a:rPr>
              <a:t>-</a:t>
            </a:r>
            <a:r>
              <a:rPr lang="en-US" altLang="zh-CN" b="1" dirty="0">
                <a:solidFill>
                  <a:srgbClr val="660033"/>
                </a:solidFill>
                <a:sym typeface="Symbol" panose="05050102010706020507" pitchFamily="18" charset="2"/>
              </a:rPr>
              <a:t>=0</a:t>
            </a:r>
            <a:r>
              <a:rPr lang="zh-CN" altLang="en-US" b="1" dirty="0">
                <a:solidFill>
                  <a:srgbClr val="660033"/>
                </a:solidFill>
                <a:sym typeface="Symbol" panose="05050102010706020507" pitchFamily="18" charset="2"/>
              </a:rPr>
              <a:t>，列方程：</a:t>
            </a:r>
            <a:endParaRPr lang="zh-CN" altLang="en-US" b="1" dirty="0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228600" y="1512888"/>
            <a:ext cx="990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解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0" y="0"/>
            <a:ext cx="3733800" cy="11517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5-4 </a:t>
            </a:r>
            <a:r>
              <a:rPr lang="en-US" altLang="zh-CN" sz="2800" b="1" dirty="0">
                <a:solidFill>
                  <a:srgbClr val="FF00FF"/>
                </a:solidFill>
              </a:rPr>
              <a:t>   </a:t>
            </a:r>
            <a:r>
              <a:rPr lang="zh-CN" altLang="en-US" b="1" dirty="0">
                <a:solidFill>
                  <a:schemeClr val="tx2"/>
                </a:solidFill>
              </a:rPr>
              <a:t>求输出电压与输入</a:t>
            </a:r>
            <a:br>
              <a:rPr lang="zh-CN" altLang="en-US" b="1" dirty="0">
                <a:solidFill>
                  <a:schemeClr val="tx2"/>
                </a:solidFill>
              </a:rPr>
            </a:br>
            <a:r>
              <a:rPr lang="zh-CN" altLang="en-US" b="1" dirty="0">
                <a:solidFill>
                  <a:schemeClr val="tx2"/>
                </a:solidFill>
              </a:rPr>
              <a:t>          电压的比值。</a:t>
            </a:r>
            <a:endParaRPr lang="zh-CN" altLang="en-US" b="1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2500298" y="5286388"/>
          <a:ext cx="23510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1" imgW="1181100" imgH="228600" progId="Equation.3">
                  <p:embed/>
                </p:oleObj>
              </mc:Choice>
              <mc:Fallback>
                <p:oleObj name="Equation" r:id="rId1" imgW="11811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286388"/>
                        <a:ext cx="23510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0" y="5275263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660033"/>
                </a:solidFill>
                <a:sym typeface="Symbol" panose="05050102010706020507" pitchFamily="18" charset="2"/>
              </a:rPr>
              <a:t>根据“虚短” 有：</a:t>
            </a:r>
            <a:endParaRPr lang="zh-CN" altLang="en-US" b="1" dirty="0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285720" y="3643314"/>
          <a:ext cx="50292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3" imgW="2921000" imgH="977900" progId="Equation.3">
                  <p:embed/>
                </p:oleObj>
              </mc:Choice>
              <mc:Fallback>
                <p:oleObj name="Equation" r:id="rId3" imgW="2921000" imgH="977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643314"/>
                        <a:ext cx="5029200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8" name="Text Box 8"/>
          <p:cNvSpPr txBox="1">
            <a:spLocks noChangeArrowheads="1"/>
          </p:cNvSpPr>
          <p:nvPr/>
        </p:nvSpPr>
        <p:spPr bwMode="auto">
          <a:xfrm>
            <a:off x="4876800" y="5275263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根据</a:t>
            </a:r>
            <a:r>
              <a:rPr lang="en-US" altLang="zh-CN" b="1">
                <a:solidFill>
                  <a:srgbClr val="660033"/>
                </a:solidFill>
                <a:sym typeface="Symbol" panose="05050102010706020507" pitchFamily="18" charset="2"/>
              </a:rPr>
              <a:t>(2)</a:t>
            </a: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有：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sp>
        <p:nvSpPr>
          <p:cNvPr id="148489" name="Text Box 9"/>
          <p:cNvSpPr txBox="1">
            <a:spLocks noChangeArrowheads="1"/>
          </p:cNvSpPr>
          <p:nvPr/>
        </p:nvSpPr>
        <p:spPr bwMode="auto">
          <a:xfrm>
            <a:off x="152400" y="5981700"/>
            <a:ext cx="373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将</a:t>
            </a:r>
            <a:r>
              <a:rPr lang="en-US" altLang="zh-CN" b="1" i="1">
                <a:solidFill>
                  <a:srgbClr val="660033"/>
                </a:solidFill>
                <a:sym typeface="Symbol" panose="05050102010706020507" pitchFamily="18" charset="2"/>
              </a:rPr>
              <a:t>u</a:t>
            </a:r>
            <a:r>
              <a:rPr lang="en-US" altLang="zh-CN" b="1" i="1" baseline="-25000">
                <a:solidFill>
                  <a:srgbClr val="660033"/>
                </a:solidFill>
                <a:sym typeface="Symbol" panose="05050102010706020507" pitchFamily="18" charset="2"/>
              </a:rPr>
              <a:t>n1</a:t>
            </a: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，</a:t>
            </a:r>
            <a:r>
              <a:rPr lang="en-US" altLang="zh-CN" b="1" i="1">
                <a:solidFill>
                  <a:srgbClr val="660033"/>
                </a:solidFill>
                <a:sym typeface="Symbol" panose="05050102010706020507" pitchFamily="18" charset="2"/>
              </a:rPr>
              <a:t>u</a:t>
            </a:r>
            <a:r>
              <a:rPr lang="en-US" altLang="zh-CN" b="1" i="1" baseline="-25000">
                <a:solidFill>
                  <a:srgbClr val="660033"/>
                </a:solidFill>
                <a:sym typeface="Symbol" panose="05050102010706020507" pitchFamily="18" charset="2"/>
              </a:rPr>
              <a:t>o1</a:t>
            </a: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代入</a:t>
            </a:r>
            <a:r>
              <a:rPr lang="en-US" altLang="zh-CN" b="1">
                <a:solidFill>
                  <a:srgbClr val="660033"/>
                </a:solidFill>
                <a:sym typeface="Symbol" panose="05050102010706020507" pitchFamily="18" charset="2"/>
              </a:rPr>
              <a:t>(1)</a:t>
            </a: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后有：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8490" name="Object 10"/>
          <p:cNvGraphicFramePr>
            <a:graphicFrameLocks noChangeAspect="1"/>
          </p:cNvGraphicFramePr>
          <p:nvPr/>
        </p:nvGraphicFramePr>
        <p:xfrm>
          <a:off x="4176713" y="5829300"/>
          <a:ext cx="40163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Equation" r:id="rId5" imgW="2019300" imgH="444500" progId="Equation.3">
                  <p:embed/>
                </p:oleObj>
              </mc:Choice>
              <mc:Fallback>
                <p:oleObj name="Equation" r:id="rId5" imgW="2019300" imgH="444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5829300"/>
                        <a:ext cx="40163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/>
          <p:nvPr/>
        </p:nvGrpSpPr>
        <p:grpSpPr bwMode="auto">
          <a:xfrm>
            <a:off x="3886200" y="76200"/>
            <a:ext cx="5486400" cy="3657600"/>
            <a:chOff x="1968" y="48"/>
            <a:chExt cx="3936" cy="2544"/>
          </a:xfrm>
        </p:grpSpPr>
        <p:sp>
          <p:nvSpPr>
            <p:cNvPr id="148492" name="Rectangle 12"/>
            <p:cNvSpPr>
              <a:spLocks noChangeArrowheads="1"/>
            </p:cNvSpPr>
            <p:nvPr/>
          </p:nvSpPr>
          <p:spPr bwMode="auto">
            <a:xfrm>
              <a:off x="2160" y="48"/>
              <a:ext cx="3552" cy="25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3" name="Text Box 13"/>
            <p:cNvSpPr txBox="1">
              <a:spLocks noChangeArrowheads="1"/>
            </p:cNvSpPr>
            <p:nvPr/>
          </p:nvSpPr>
          <p:spPr bwMode="auto">
            <a:xfrm>
              <a:off x="2928" y="817"/>
              <a:ext cx="240" cy="2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rgbClr val="660033"/>
                  </a:solidFill>
                </a:rPr>
                <a:t>①</a:t>
              </a:r>
              <a:endParaRPr lang="en-US" altLang="zh-CN" b="1">
                <a:solidFill>
                  <a:srgbClr val="660033"/>
                </a:solidFill>
              </a:endParaRPr>
            </a:p>
          </p:txBody>
        </p:sp>
        <p:grpSp>
          <p:nvGrpSpPr>
            <p:cNvPr id="3" name="Group 14"/>
            <p:cNvGrpSpPr/>
            <p:nvPr/>
          </p:nvGrpSpPr>
          <p:grpSpPr bwMode="auto">
            <a:xfrm>
              <a:off x="1968" y="144"/>
              <a:ext cx="3936" cy="2352"/>
              <a:chOff x="1824" y="96"/>
              <a:chExt cx="3936" cy="2352"/>
            </a:xfrm>
          </p:grpSpPr>
          <p:sp>
            <p:nvSpPr>
              <p:cNvPr id="148495" name="Line 15"/>
              <p:cNvSpPr>
                <a:spLocks noChangeShapeType="1"/>
              </p:cNvSpPr>
              <p:nvPr/>
            </p:nvSpPr>
            <p:spPr bwMode="auto">
              <a:xfrm>
                <a:off x="3888" y="20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6" name="Line 16"/>
              <p:cNvSpPr>
                <a:spLocks noChangeShapeType="1"/>
              </p:cNvSpPr>
              <p:nvPr/>
            </p:nvSpPr>
            <p:spPr bwMode="auto">
              <a:xfrm>
                <a:off x="2496" y="7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7" name="Line 17"/>
              <p:cNvSpPr>
                <a:spLocks noChangeShapeType="1"/>
              </p:cNvSpPr>
              <p:nvPr/>
            </p:nvSpPr>
            <p:spPr bwMode="auto">
              <a:xfrm>
                <a:off x="2304" y="7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8" name="Rectangle 18"/>
              <p:cNvSpPr>
                <a:spLocks noChangeArrowheads="1"/>
              </p:cNvSpPr>
              <p:nvPr/>
            </p:nvSpPr>
            <p:spPr bwMode="auto">
              <a:xfrm>
                <a:off x="2448" y="720"/>
                <a:ext cx="33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499" name="Line 19"/>
              <p:cNvSpPr>
                <a:spLocks noChangeShapeType="1"/>
              </p:cNvSpPr>
              <p:nvPr/>
            </p:nvSpPr>
            <p:spPr bwMode="auto">
              <a:xfrm>
                <a:off x="3836" y="10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0" name="Line 20"/>
              <p:cNvSpPr>
                <a:spLocks noChangeShapeType="1"/>
              </p:cNvSpPr>
              <p:nvPr/>
            </p:nvSpPr>
            <p:spPr bwMode="auto">
              <a:xfrm>
                <a:off x="4944" y="12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1" name="Line 21"/>
              <p:cNvSpPr>
                <a:spLocks noChangeShapeType="1"/>
              </p:cNvSpPr>
              <p:nvPr/>
            </p:nvSpPr>
            <p:spPr bwMode="auto">
              <a:xfrm>
                <a:off x="4604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2" name="Line 22"/>
              <p:cNvSpPr>
                <a:spLocks noChangeShapeType="1"/>
              </p:cNvSpPr>
              <p:nvPr/>
            </p:nvSpPr>
            <p:spPr bwMode="auto">
              <a:xfrm>
                <a:off x="3884" y="15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3" name="Line 23"/>
              <p:cNvSpPr>
                <a:spLocks noChangeShapeType="1"/>
              </p:cNvSpPr>
              <p:nvPr/>
            </p:nvSpPr>
            <p:spPr bwMode="auto">
              <a:xfrm>
                <a:off x="3888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4" name="Line 24"/>
              <p:cNvSpPr>
                <a:spLocks noChangeShapeType="1"/>
              </p:cNvSpPr>
              <p:nvPr/>
            </p:nvSpPr>
            <p:spPr bwMode="auto">
              <a:xfrm>
                <a:off x="3740" y="23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5" name="Line 25"/>
              <p:cNvSpPr>
                <a:spLocks noChangeShapeType="1"/>
              </p:cNvSpPr>
              <p:nvPr/>
            </p:nvSpPr>
            <p:spPr bwMode="auto">
              <a:xfrm>
                <a:off x="4364" y="23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6" name="Line 26"/>
              <p:cNvSpPr>
                <a:spLocks noChangeShapeType="1"/>
              </p:cNvSpPr>
              <p:nvPr/>
            </p:nvSpPr>
            <p:spPr bwMode="auto">
              <a:xfrm>
                <a:off x="4700" y="23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7" name="Line 27"/>
              <p:cNvSpPr>
                <a:spLocks noChangeShapeType="1"/>
              </p:cNvSpPr>
              <p:nvPr/>
            </p:nvSpPr>
            <p:spPr bwMode="auto">
              <a:xfrm>
                <a:off x="3260" y="23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8" name="Line 28"/>
              <p:cNvSpPr>
                <a:spLocks noChangeShapeType="1"/>
              </p:cNvSpPr>
              <p:nvPr/>
            </p:nvSpPr>
            <p:spPr bwMode="auto">
              <a:xfrm>
                <a:off x="2780" y="23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9" name="Text Box 29"/>
              <p:cNvSpPr txBox="1">
                <a:spLocks noChangeArrowheads="1"/>
              </p:cNvSpPr>
              <p:nvPr/>
            </p:nvSpPr>
            <p:spPr bwMode="auto">
              <a:xfrm>
                <a:off x="2112" y="1920"/>
                <a:ext cx="484" cy="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_</a:t>
                </a:r>
                <a:endParaRPr lang="en-US" altLang="zh-CN" b="1" i="1" baseline="-25000"/>
              </a:p>
            </p:txBody>
          </p:sp>
          <p:sp>
            <p:nvSpPr>
              <p:cNvPr id="148510" name="Oval 30"/>
              <p:cNvSpPr>
                <a:spLocks noChangeArrowheads="1"/>
              </p:cNvSpPr>
              <p:nvPr/>
            </p:nvSpPr>
            <p:spPr bwMode="auto">
              <a:xfrm>
                <a:off x="5324" y="124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11" name="Oval 31"/>
              <p:cNvSpPr>
                <a:spLocks noChangeArrowheads="1"/>
              </p:cNvSpPr>
              <p:nvPr/>
            </p:nvSpPr>
            <p:spPr bwMode="auto">
              <a:xfrm>
                <a:off x="5324" y="22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12" name="Oval 32"/>
              <p:cNvSpPr>
                <a:spLocks noChangeArrowheads="1"/>
              </p:cNvSpPr>
              <p:nvPr/>
            </p:nvSpPr>
            <p:spPr bwMode="auto">
              <a:xfrm>
                <a:off x="3857" y="2279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13" name="Oval 33"/>
              <p:cNvSpPr>
                <a:spLocks noChangeArrowheads="1"/>
              </p:cNvSpPr>
              <p:nvPr/>
            </p:nvSpPr>
            <p:spPr bwMode="auto">
              <a:xfrm>
                <a:off x="4578" y="2279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14" name="Oval 34"/>
              <p:cNvSpPr>
                <a:spLocks noChangeArrowheads="1"/>
              </p:cNvSpPr>
              <p:nvPr/>
            </p:nvSpPr>
            <p:spPr bwMode="auto">
              <a:xfrm>
                <a:off x="2854" y="227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15" name="Line 35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6" name="Line 36"/>
              <p:cNvSpPr>
                <a:spLocks noChangeShapeType="1"/>
              </p:cNvSpPr>
              <p:nvPr/>
            </p:nvSpPr>
            <p:spPr bwMode="auto">
              <a:xfrm>
                <a:off x="4508" y="2448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7" name="Text Box 37"/>
              <p:cNvSpPr txBox="1">
                <a:spLocks noChangeArrowheads="1"/>
              </p:cNvSpPr>
              <p:nvPr/>
            </p:nvSpPr>
            <p:spPr bwMode="auto">
              <a:xfrm>
                <a:off x="5232" y="1632"/>
                <a:ext cx="484" cy="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u</a:t>
                </a:r>
                <a:r>
                  <a:rPr lang="en-US" altLang="zh-CN" b="1" i="1" baseline="-25000"/>
                  <a:t>o</a:t>
                </a:r>
                <a:endParaRPr lang="en-US" altLang="zh-CN" b="1" i="1" baseline="-25000"/>
              </a:p>
            </p:txBody>
          </p:sp>
          <p:sp>
            <p:nvSpPr>
              <p:cNvPr id="148518" name="Text Box 38"/>
              <p:cNvSpPr txBox="1">
                <a:spLocks noChangeArrowheads="1"/>
              </p:cNvSpPr>
              <p:nvPr/>
            </p:nvSpPr>
            <p:spPr bwMode="auto">
              <a:xfrm>
                <a:off x="5228" y="1248"/>
                <a:ext cx="484" cy="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+</a:t>
                </a:r>
                <a:endParaRPr lang="en-US" altLang="zh-CN" b="1" i="1" baseline="-25000"/>
              </a:p>
            </p:txBody>
          </p:sp>
          <p:sp>
            <p:nvSpPr>
              <p:cNvPr id="148519" name="Text Box 39"/>
              <p:cNvSpPr txBox="1">
                <a:spLocks noChangeArrowheads="1"/>
              </p:cNvSpPr>
              <p:nvPr/>
            </p:nvSpPr>
            <p:spPr bwMode="auto">
              <a:xfrm>
                <a:off x="5276" y="1920"/>
                <a:ext cx="484" cy="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_</a:t>
                </a:r>
                <a:endParaRPr lang="en-US" altLang="zh-CN" b="1" i="1" baseline="-25000"/>
              </a:p>
            </p:txBody>
          </p:sp>
          <p:sp>
            <p:nvSpPr>
              <p:cNvPr id="148520" name="Text Box 40"/>
              <p:cNvSpPr txBox="1">
                <a:spLocks noChangeArrowheads="1"/>
              </p:cNvSpPr>
              <p:nvPr/>
            </p:nvSpPr>
            <p:spPr bwMode="auto">
              <a:xfrm>
                <a:off x="4700" y="1104"/>
                <a:ext cx="484" cy="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+</a:t>
                </a:r>
                <a:endParaRPr lang="en-US" altLang="zh-CN" b="1" i="1" baseline="-25000"/>
              </a:p>
            </p:txBody>
          </p:sp>
          <p:grpSp>
            <p:nvGrpSpPr>
              <p:cNvPr id="4" name="Group 41"/>
              <p:cNvGrpSpPr/>
              <p:nvPr/>
            </p:nvGrpSpPr>
            <p:grpSpPr bwMode="auto">
              <a:xfrm>
                <a:off x="4268" y="624"/>
                <a:ext cx="872" cy="1085"/>
                <a:chOff x="4316" y="336"/>
                <a:chExt cx="872" cy="1085"/>
              </a:xfrm>
            </p:grpSpPr>
            <p:sp>
              <p:nvSpPr>
                <p:cNvPr id="14852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316" y="1103"/>
                  <a:ext cx="484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i="1"/>
                    <a:t>+</a:t>
                  </a:r>
                  <a:endParaRPr lang="en-US" altLang="zh-CN" b="1" i="1" baseline="-25000"/>
                </a:p>
              </p:txBody>
            </p:sp>
            <p:sp>
              <p:nvSpPr>
                <p:cNvPr id="148523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316" y="479"/>
                  <a:ext cx="484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i="1"/>
                    <a:t>_</a:t>
                  </a:r>
                  <a:endParaRPr lang="en-US" altLang="zh-CN" b="1" i="1" baseline="-25000"/>
                </a:p>
              </p:txBody>
            </p:sp>
            <p:sp>
              <p:nvSpPr>
                <p:cNvPr id="148524" name="Rectangle 44"/>
                <p:cNvSpPr>
                  <a:spLocks noChangeArrowheads="1"/>
                </p:cNvSpPr>
                <p:nvPr/>
              </p:nvSpPr>
              <p:spPr bwMode="auto">
                <a:xfrm>
                  <a:off x="4316" y="480"/>
                  <a:ext cx="672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525" name="Line 45"/>
                <p:cNvSpPr>
                  <a:spLocks noChangeShapeType="1"/>
                </p:cNvSpPr>
                <p:nvPr/>
              </p:nvSpPr>
              <p:spPr bwMode="auto">
                <a:xfrm>
                  <a:off x="5084" y="6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526" name="Line 46"/>
                <p:cNvSpPr>
                  <a:spLocks noChangeShapeType="1"/>
                </p:cNvSpPr>
                <p:nvPr/>
              </p:nvSpPr>
              <p:spPr bwMode="auto">
                <a:xfrm>
                  <a:off x="5084" y="33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527" name="Line 47"/>
                <p:cNvSpPr>
                  <a:spLocks noChangeShapeType="1"/>
                </p:cNvSpPr>
                <p:nvPr/>
              </p:nvSpPr>
              <p:spPr bwMode="auto">
                <a:xfrm>
                  <a:off x="5084" y="3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528" name="Oval 48"/>
                <p:cNvSpPr>
                  <a:spLocks noChangeArrowheads="1"/>
                </p:cNvSpPr>
                <p:nvPr/>
              </p:nvSpPr>
              <p:spPr bwMode="auto">
                <a:xfrm>
                  <a:off x="5059" y="93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529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704" y="479"/>
                  <a:ext cx="484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</a:t>
                  </a:r>
                  <a:endParaRPr lang="en-US" altLang="zh-CN" b="1" baseline="30000"/>
                </a:p>
              </p:txBody>
            </p:sp>
            <p:sp>
              <p:nvSpPr>
                <p:cNvPr id="148530" name="AutoShape 50"/>
                <p:cNvSpPr>
                  <a:spLocks noChangeArrowheads="1"/>
                </p:cNvSpPr>
                <p:nvPr/>
              </p:nvSpPr>
              <p:spPr bwMode="auto">
                <a:xfrm rot="5614580">
                  <a:off x="4534" y="552"/>
                  <a:ext cx="145" cy="19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8531" name="Text Box 51"/>
              <p:cNvSpPr txBox="1">
                <a:spLocks noChangeArrowheads="1"/>
              </p:cNvSpPr>
              <p:nvPr/>
            </p:nvSpPr>
            <p:spPr bwMode="auto">
              <a:xfrm>
                <a:off x="2160" y="1430"/>
                <a:ext cx="484" cy="27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 i="1"/>
                  <a:t>u</a:t>
                </a:r>
                <a:r>
                  <a:rPr lang="en-US" altLang="zh-CN" sz="2000" b="1" i="1" baseline="-25000"/>
                  <a:t>1</a:t>
                </a:r>
                <a:endParaRPr lang="en-US" altLang="zh-CN" sz="2000" b="1" i="1" baseline="-25000"/>
              </a:p>
            </p:txBody>
          </p:sp>
          <p:sp>
            <p:nvSpPr>
              <p:cNvPr id="148532" name="Line 52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3" name="Text Box 53"/>
              <p:cNvSpPr txBox="1">
                <a:spLocks noChangeArrowheads="1"/>
              </p:cNvSpPr>
              <p:nvPr/>
            </p:nvSpPr>
            <p:spPr bwMode="auto">
              <a:xfrm>
                <a:off x="1824" y="912"/>
                <a:ext cx="386" cy="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>
                  <a:solidFill>
                    <a:srgbClr val="660033"/>
                  </a:solidFill>
                </a:endParaRPr>
              </a:p>
            </p:txBody>
          </p:sp>
          <p:sp>
            <p:nvSpPr>
              <p:cNvPr id="148534" name="Oval 54"/>
              <p:cNvSpPr>
                <a:spLocks noChangeArrowheads="1"/>
              </p:cNvSpPr>
              <p:nvPr/>
            </p:nvSpPr>
            <p:spPr bwMode="auto">
              <a:xfrm>
                <a:off x="2902" y="74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35" name="Line 55"/>
              <p:cNvSpPr>
                <a:spLocks noChangeShapeType="1"/>
              </p:cNvSpPr>
              <p:nvPr/>
            </p:nvSpPr>
            <p:spPr bwMode="auto">
              <a:xfrm>
                <a:off x="2928" y="4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6" name="Line 56"/>
              <p:cNvSpPr>
                <a:spLocks noChangeShapeType="1"/>
              </p:cNvSpPr>
              <p:nvPr/>
            </p:nvSpPr>
            <p:spPr bwMode="auto">
              <a:xfrm>
                <a:off x="3264" y="3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7" name="Line 57"/>
              <p:cNvSpPr>
                <a:spLocks noChangeShapeType="1"/>
              </p:cNvSpPr>
              <p:nvPr/>
            </p:nvSpPr>
            <p:spPr bwMode="auto">
              <a:xfrm>
                <a:off x="3552" y="3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8" name="Line 58"/>
              <p:cNvSpPr>
                <a:spLocks noChangeShapeType="1"/>
              </p:cNvSpPr>
              <p:nvPr/>
            </p:nvSpPr>
            <p:spPr bwMode="auto">
              <a:xfrm>
                <a:off x="3600" y="3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9" name="Line 5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0" name="Line 60"/>
              <p:cNvSpPr>
                <a:spLocks noChangeShapeType="1"/>
              </p:cNvSpPr>
              <p:nvPr/>
            </p:nvSpPr>
            <p:spPr bwMode="auto">
              <a:xfrm>
                <a:off x="3984" y="139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1" name="Line 61"/>
              <p:cNvSpPr>
                <a:spLocks noChangeShapeType="1"/>
              </p:cNvSpPr>
              <p:nvPr/>
            </p:nvSpPr>
            <p:spPr bwMode="auto">
              <a:xfrm>
                <a:off x="2640" y="23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2" name="Text Box 62"/>
              <p:cNvSpPr txBox="1">
                <a:spLocks noChangeArrowheads="1"/>
              </p:cNvSpPr>
              <p:nvPr/>
            </p:nvSpPr>
            <p:spPr bwMode="auto">
              <a:xfrm>
                <a:off x="2160" y="769"/>
                <a:ext cx="484" cy="31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+</a:t>
                </a:r>
                <a:endParaRPr lang="en-US" altLang="zh-CN" b="1" i="1" baseline="-25000"/>
              </a:p>
            </p:txBody>
          </p:sp>
          <p:sp>
            <p:nvSpPr>
              <p:cNvPr id="148543" name="Rectangle 63"/>
              <p:cNvSpPr>
                <a:spLocks noChangeArrowheads="1"/>
              </p:cNvSpPr>
              <p:nvPr/>
            </p:nvSpPr>
            <p:spPr bwMode="auto">
              <a:xfrm>
                <a:off x="3840" y="1872"/>
                <a:ext cx="96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44" name="Line 64"/>
              <p:cNvSpPr>
                <a:spLocks noChangeShapeType="1"/>
              </p:cNvSpPr>
              <p:nvPr/>
            </p:nvSpPr>
            <p:spPr bwMode="auto">
              <a:xfrm>
                <a:off x="5040" y="3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5" name="Oval 65"/>
              <p:cNvSpPr>
                <a:spLocks noChangeArrowheads="1"/>
              </p:cNvSpPr>
              <p:nvPr/>
            </p:nvSpPr>
            <p:spPr bwMode="auto">
              <a:xfrm>
                <a:off x="2256" y="76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46" name="Oval 66"/>
              <p:cNvSpPr>
                <a:spLocks noChangeArrowheads="1"/>
              </p:cNvSpPr>
              <p:nvPr/>
            </p:nvSpPr>
            <p:spPr bwMode="auto">
              <a:xfrm>
                <a:off x="2160" y="22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67"/>
              <p:cNvGrpSpPr/>
              <p:nvPr/>
            </p:nvGrpSpPr>
            <p:grpSpPr bwMode="auto">
              <a:xfrm>
                <a:off x="3120" y="384"/>
                <a:ext cx="872" cy="1086"/>
                <a:chOff x="4316" y="336"/>
                <a:chExt cx="872" cy="1086"/>
              </a:xfrm>
            </p:grpSpPr>
            <p:sp>
              <p:nvSpPr>
                <p:cNvPr id="148548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4316" y="1104"/>
                  <a:ext cx="484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i="1"/>
                    <a:t>+</a:t>
                  </a:r>
                  <a:endParaRPr lang="en-US" altLang="zh-CN" b="1" i="1" baseline="-25000"/>
                </a:p>
              </p:txBody>
            </p:sp>
            <p:sp>
              <p:nvSpPr>
                <p:cNvPr id="14854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4316" y="480"/>
                  <a:ext cx="484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i="1"/>
                    <a:t>_</a:t>
                  </a:r>
                  <a:endParaRPr lang="en-US" altLang="zh-CN" b="1" i="1" baseline="-25000"/>
                </a:p>
              </p:txBody>
            </p:sp>
            <p:sp>
              <p:nvSpPr>
                <p:cNvPr id="148550" name="Rectangle 70"/>
                <p:cNvSpPr>
                  <a:spLocks noChangeArrowheads="1"/>
                </p:cNvSpPr>
                <p:nvPr/>
              </p:nvSpPr>
              <p:spPr bwMode="auto">
                <a:xfrm>
                  <a:off x="4316" y="480"/>
                  <a:ext cx="672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551" name="Line 71"/>
                <p:cNvSpPr>
                  <a:spLocks noChangeShapeType="1"/>
                </p:cNvSpPr>
                <p:nvPr/>
              </p:nvSpPr>
              <p:spPr bwMode="auto">
                <a:xfrm>
                  <a:off x="5084" y="6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552" name="Line 72"/>
                <p:cNvSpPr>
                  <a:spLocks noChangeShapeType="1"/>
                </p:cNvSpPr>
                <p:nvPr/>
              </p:nvSpPr>
              <p:spPr bwMode="auto">
                <a:xfrm>
                  <a:off x="5084" y="33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553" name="Line 73"/>
                <p:cNvSpPr>
                  <a:spLocks noChangeShapeType="1"/>
                </p:cNvSpPr>
                <p:nvPr/>
              </p:nvSpPr>
              <p:spPr bwMode="auto">
                <a:xfrm>
                  <a:off x="5084" y="3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8554" name="Oval 74"/>
                <p:cNvSpPr>
                  <a:spLocks noChangeArrowheads="1"/>
                </p:cNvSpPr>
                <p:nvPr/>
              </p:nvSpPr>
              <p:spPr bwMode="auto">
                <a:xfrm>
                  <a:off x="5059" y="93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8555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4704" y="480"/>
                  <a:ext cx="484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</a:t>
                  </a:r>
                  <a:endParaRPr lang="en-US" altLang="zh-CN" b="1" baseline="30000"/>
                </a:p>
              </p:txBody>
            </p:sp>
            <p:sp>
              <p:nvSpPr>
                <p:cNvPr id="148556" name="AutoShape 76"/>
                <p:cNvSpPr>
                  <a:spLocks noChangeArrowheads="1"/>
                </p:cNvSpPr>
                <p:nvPr/>
              </p:nvSpPr>
              <p:spPr bwMode="auto">
                <a:xfrm rot="5614580">
                  <a:off x="4534" y="552"/>
                  <a:ext cx="145" cy="19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8557" name="Line 77"/>
              <p:cNvSpPr>
                <a:spLocks noChangeShapeType="1"/>
              </p:cNvSpPr>
              <p:nvPr/>
            </p:nvSpPr>
            <p:spPr bwMode="auto">
              <a:xfrm>
                <a:off x="2928" y="3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8" name="Line 78"/>
              <p:cNvSpPr>
                <a:spLocks noChangeShapeType="1"/>
              </p:cNvSpPr>
              <p:nvPr/>
            </p:nvSpPr>
            <p:spPr bwMode="auto">
              <a:xfrm>
                <a:off x="2928" y="3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9" name="Line 79"/>
              <p:cNvSpPr>
                <a:spLocks noChangeShapeType="1"/>
              </p:cNvSpPr>
              <p:nvPr/>
            </p:nvSpPr>
            <p:spPr bwMode="auto">
              <a:xfrm>
                <a:off x="3120" y="38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0" name="Rectangle 80"/>
              <p:cNvSpPr>
                <a:spLocks noChangeArrowheads="1"/>
              </p:cNvSpPr>
              <p:nvPr/>
            </p:nvSpPr>
            <p:spPr bwMode="auto">
              <a:xfrm>
                <a:off x="3168" y="336"/>
                <a:ext cx="33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61" name="Line 81"/>
              <p:cNvSpPr>
                <a:spLocks noChangeShapeType="1"/>
              </p:cNvSpPr>
              <p:nvPr/>
            </p:nvSpPr>
            <p:spPr bwMode="auto">
              <a:xfrm>
                <a:off x="2928" y="1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2" name="Line 82"/>
              <p:cNvSpPr>
                <a:spLocks noChangeShapeType="1"/>
              </p:cNvSpPr>
              <p:nvPr/>
            </p:nvSpPr>
            <p:spPr bwMode="auto">
              <a:xfrm>
                <a:off x="2976" y="1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3" name="Line 83"/>
              <p:cNvSpPr>
                <a:spLocks noChangeShapeType="1"/>
              </p:cNvSpPr>
              <p:nvPr/>
            </p:nvSpPr>
            <p:spPr bwMode="auto">
              <a:xfrm>
                <a:off x="3360" y="1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4" name="Line 84"/>
              <p:cNvSpPr>
                <a:spLocks noChangeShapeType="1"/>
              </p:cNvSpPr>
              <p:nvPr/>
            </p:nvSpPr>
            <p:spPr bwMode="auto">
              <a:xfrm>
                <a:off x="2928" y="1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5" name="Line 85"/>
              <p:cNvSpPr>
                <a:spLocks noChangeShapeType="1"/>
              </p:cNvSpPr>
              <p:nvPr/>
            </p:nvSpPr>
            <p:spPr bwMode="auto">
              <a:xfrm>
                <a:off x="3216" y="1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6" name="Line 86"/>
              <p:cNvSpPr>
                <a:spLocks noChangeShapeType="1"/>
              </p:cNvSpPr>
              <p:nvPr/>
            </p:nvSpPr>
            <p:spPr bwMode="auto">
              <a:xfrm>
                <a:off x="3648" y="1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7" name="Line 87"/>
              <p:cNvSpPr>
                <a:spLocks noChangeShapeType="1"/>
              </p:cNvSpPr>
              <p:nvPr/>
            </p:nvSpPr>
            <p:spPr bwMode="auto">
              <a:xfrm>
                <a:off x="3888" y="1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8" name="Line 88"/>
              <p:cNvSpPr>
                <a:spLocks noChangeShapeType="1"/>
              </p:cNvSpPr>
              <p:nvPr/>
            </p:nvSpPr>
            <p:spPr bwMode="auto">
              <a:xfrm>
                <a:off x="4128" y="1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9" name="Line 89"/>
              <p:cNvSpPr>
                <a:spLocks noChangeShapeType="1"/>
              </p:cNvSpPr>
              <p:nvPr/>
            </p:nvSpPr>
            <p:spPr bwMode="auto">
              <a:xfrm>
                <a:off x="4368" y="1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0" name="Line 90"/>
              <p:cNvSpPr>
                <a:spLocks noChangeShapeType="1"/>
              </p:cNvSpPr>
              <p:nvPr/>
            </p:nvSpPr>
            <p:spPr bwMode="auto">
              <a:xfrm>
                <a:off x="4608" y="1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1" name="Line 91"/>
              <p:cNvSpPr>
                <a:spLocks noChangeShapeType="1"/>
              </p:cNvSpPr>
              <p:nvPr/>
            </p:nvSpPr>
            <p:spPr bwMode="auto">
              <a:xfrm>
                <a:off x="4752" y="14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2" name="Line 92"/>
              <p:cNvSpPr>
                <a:spLocks noChangeShapeType="1"/>
              </p:cNvSpPr>
              <p:nvPr/>
            </p:nvSpPr>
            <p:spPr bwMode="auto">
              <a:xfrm>
                <a:off x="5040" y="14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3" name="Rectangle 93"/>
              <p:cNvSpPr>
                <a:spLocks noChangeArrowheads="1"/>
              </p:cNvSpPr>
              <p:nvPr/>
            </p:nvSpPr>
            <p:spPr bwMode="auto">
              <a:xfrm>
                <a:off x="3936" y="96"/>
                <a:ext cx="33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74" name="Line 94"/>
              <p:cNvSpPr>
                <a:spLocks noChangeShapeType="1"/>
              </p:cNvSpPr>
              <p:nvPr/>
            </p:nvSpPr>
            <p:spPr bwMode="auto">
              <a:xfrm>
                <a:off x="2880" y="14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5" name="Line 95"/>
              <p:cNvSpPr>
                <a:spLocks noChangeShapeType="1"/>
              </p:cNvSpPr>
              <p:nvPr/>
            </p:nvSpPr>
            <p:spPr bwMode="auto">
              <a:xfrm>
                <a:off x="2880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6" name="Line 96"/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7" name="Line 97"/>
              <p:cNvSpPr>
                <a:spLocks noChangeShapeType="1"/>
              </p:cNvSpPr>
              <p:nvPr/>
            </p:nvSpPr>
            <p:spPr bwMode="auto">
              <a:xfrm>
                <a:off x="2880" y="182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8" name="Line 98"/>
              <p:cNvSpPr>
                <a:spLocks noChangeShapeType="1"/>
              </p:cNvSpPr>
              <p:nvPr/>
            </p:nvSpPr>
            <p:spPr bwMode="auto">
              <a:xfrm>
                <a:off x="2880" y="129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9" name="Line 99"/>
              <p:cNvSpPr>
                <a:spLocks noChangeShapeType="1"/>
              </p:cNvSpPr>
              <p:nvPr/>
            </p:nvSpPr>
            <p:spPr bwMode="auto">
              <a:xfrm>
                <a:off x="2208" y="2304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0" name="Line 100"/>
              <p:cNvSpPr>
                <a:spLocks noChangeShapeType="1"/>
              </p:cNvSpPr>
              <p:nvPr/>
            </p:nvSpPr>
            <p:spPr bwMode="auto">
              <a:xfrm>
                <a:off x="3792" y="10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1" name="Line 101"/>
              <p:cNvSpPr>
                <a:spLocks noChangeShapeType="1"/>
              </p:cNvSpPr>
              <p:nvPr/>
            </p:nvSpPr>
            <p:spPr bwMode="auto">
              <a:xfrm>
                <a:off x="2880" y="201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2" name="Line 102"/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3" name="Line 103"/>
              <p:cNvSpPr>
                <a:spLocks noChangeShapeType="1"/>
              </p:cNvSpPr>
              <p:nvPr/>
            </p:nvSpPr>
            <p:spPr bwMode="auto">
              <a:xfrm>
                <a:off x="3888" y="17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4" name="Line 104"/>
              <p:cNvSpPr>
                <a:spLocks noChangeShapeType="1"/>
              </p:cNvSpPr>
              <p:nvPr/>
            </p:nvSpPr>
            <p:spPr bwMode="auto">
              <a:xfrm>
                <a:off x="4128" y="17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5" name="Line 105"/>
              <p:cNvSpPr>
                <a:spLocks noChangeShapeType="1"/>
              </p:cNvSpPr>
              <p:nvPr/>
            </p:nvSpPr>
            <p:spPr bwMode="auto">
              <a:xfrm>
                <a:off x="4416" y="17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6" name="Line 106"/>
              <p:cNvSpPr>
                <a:spLocks noChangeShapeType="1"/>
              </p:cNvSpPr>
              <p:nvPr/>
            </p:nvSpPr>
            <p:spPr bwMode="auto">
              <a:xfrm>
                <a:off x="4704" y="17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7" name="Line 107"/>
              <p:cNvSpPr>
                <a:spLocks noChangeShapeType="1"/>
              </p:cNvSpPr>
              <p:nvPr/>
            </p:nvSpPr>
            <p:spPr bwMode="auto">
              <a:xfrm>
                <a:off x="4752" y="1776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8" name="Line 108"/>
              <p:cNvSpPr>
                <a:spLocks noChangeShapeType="1"/>
              </p:cNvSpPr>
              <p:nvPr/>
            </p:nvSpPr>
            <p:spPr bwMode="auto">
              <a:xfrm>
                <a:off x="5040" y="12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9" name="Line 109"/>
              <p:cNvSpPr>
                <a:spLocks noChangeShapeType="1"/>
              </p:cNvSpPr>
              <p:nvPr/>
            </p:nvSpPr>
            <p:spPr bwMode="auto">
              <a:xfrm>
                <a:off x="5040" y="148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0" name="Rectangle 110"/>
              <p:cNvSpPr>
                <a:spLocks noChangeArrowheads="1"/>
              </p:cNvSpPr>
              <p:nvPr/>
            </p:nvSpPr>
            <p:spPr bwMode="auto">
              <a:xfrm>
                <a:off x="4656" y="1728"/>
                <a:ext cx="33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91" name="Oval 111"/>
              <p:cNvSpPr>
                <a:spLocks noChangeArrowheads="1"/>
              </p:cNvSpPr>
              <p:nvPr/>
            </p:nvSpPr>
            <p:spPr bwMode="auto">
              <a:xfrm>
                <a:off x="3862" y="175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8592" name="Oval 112"/>
              <p:cNvSpPr>
                <a:spLocks noChangeArrowheads="1"/>
              </p:cNvSpPr>
              <p:nvPr/>
            </p:nvSpPr>
            <p:spPr bwMode="auto">
              <a:xfrm>
                <a:off x="2901" y="35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8593" name="Rectangle 113"/>
            <p:cNvSpPr>
              <a:spLocks noChangeArrowheads="1"/>
            </p:cNvSpPr>
            <p:nvPr/>
          </p:nvSpPr>
          <p:spPr bwMode="auto">
            <a:xfrm>
              <a:off x="3921" y="1008"/>
              <a:ext cx="400" cy="31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b="1" i="1"/>
                <a:t>u</a:t>
              </a:r>
              <a:r>
                <a:rPr lang="en-US" altLang="zh-CN" b="1" i="1" baseline="-25000"/>
                <a:t>o1</a:t>
              </a:r>
              <a:endParaRPr lang="en-US" altLang="zh-CN" b="1" i="1" baseline="-25000"/>
            </a:p>
          </p:txBody>
        </p:sp>
        <p:sp>
          <p:nvSpPr>
            <p:cNvPr id="148594" name="Rectangle 114"/>
            <p:cNvSpPr>
              <a:spLocks noChangeArrowheads="1"/>
            </p:cNvSpPr>
            <p:nvPr/>
          </p:nvSpPr>
          <p:spPr bwMode="auto">
            <a:xfrm>
              <a:off x="2592" y="864"/>
              <a:ext cx="313" cy="2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1</a:t>
              </a:r>
              <a:endParaRPr lang="en-US" altLang="zh-CN" sz="2000" b="1" i="1" baseline="-25000"/>
            </a:p>
          </p:txBody>
        </p:sp>
        <p:sp>
          <p:nvSpPr>
            <p:cNvPr id="148595" name="Rectangle 115"/>
            <p:cNvSpPr>
              <a:spLocks noChangeArrowheads="1"/>
            </p:cNvSpPr>
            <p:nvPr/>
          </p:nvSpPr>
          <p:spPr bwMode="auto">
            <a:xfrm>
              <a:off x="3592" y="335"/>
              <a:ext cx="132" cy="20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endParaRPr lang="zh-CN" altLang="zh-CN" sz="2000" b="1" i="1" baseline="-25000"/>
            </a:p>
          </p:txBody>
        </p:sp>
        <p:sp>
          <p:nvSpPr>
            <p:cNvPr id="148596" name="Rectangle 116"/>
            <p:cNvSpPr>
              <a:spLocks noChangeArrowheads="1"/>
            </p:cNvSpPr>
            <p:nvPr/>
          </p:nvSpPr>
          <p:spPr bwMode="auto">
            <a:xfrm>
              <a:off x="4368" y="192"/>
              <a:ext cx="313" cy="2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3</a:t>
              </a:r>
              <a:endParaRPr lang="en-US" altLang="zh-CN" sz="2000" b="1" i="1" baseline="-25000"/>
            </a:p>
          </p:txBody>
        </p:sp>
        <p:sp>
          <p:nvSpPr>
            <p:cNvPr id="148597" name="Rectangle 117"/>
            <p:cNvSpPr>
              <a:spLocks noChangeArrowheads="1"/>
            </p:cNvSpPr>
            <p:nvPr/>
          </p:nvSpPr>
          <p:spPr bwMode="auto">
            <a:xfrm>
              <a:off x="4080" y="2016"/>
              <a:ext cx="313" cy="2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4</a:t>
              </a:r>
              <a:endParaRPr lang="en-US" altLang="zh-CN" sz="2000" b="1" i="1" baseline="-25000"/>
            </a:p>
          </p:txBody>
        </p:sp>
        <p:sp>
          <p:nvSpPr>
            <p:cNvPr id="148598" name="Rectangle 118"/>
            <p:cNvSpPr>
              <a:spLocks noChangeArrowheads="1"/>
            </p:cNvSpPr>
            <p:nvPr/>
          </p:nvSpPr>
          <p:spPr bwMode="auto">
            <a:xfrm>
              <a:off x="4896" y="1872"/>
              <a:ext cx="313" cy="2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5</a:t>
              </a:r>
              <a:endParaRPr lang="en-US" altLang="zh-CN" sz="2000" b="1" i="1" baseline="-25000"/>
            </a:p>
          </p:txBody>
        </p:sp>
        <p:sp>
          <p:nvSpPr>
            <p:cNvPr id="148599" name="Rectangle 119"/>
            <p:cNvSpPr>
              <a:spLocks noChangeArrowheads="1"/>
            </p:cNvSpPr>
            <p:nvPr/>
          </p:nvSpPr>
          <p:spPr bwMode="auto">
            <a:xfrm>
              <a:off x="3995" y="1584"/>
              <a:ext cx="316" cy="2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660033"/>
                  </a:solidFill>
                </a:rPr>
                <a:t>②</a:t>
              </a:r>
              <a:endParaRPr lang="en-US" altLang="zh-CN" sz="2000" b="1">
                <a:solidFill>
                  <a:srgbClr val="660033"/>
                </a:solidFill>
              </a:endParaRPr>
            </a:p>
          </p:txBody>
        </p:sp>
        <p:sp>
          <p:nvSpPr>
            <p:cNvPr id="148600" name="Rectangle 120"/>
            <p:cNvSpPr>
              <a:spLocks noChangeArrowheads="1"/>
            </p:cNvSpPr>
            <p:nvPr/>
          </p:nvSpPr>
          <p:spPr bwMode="auto">
            <a:xfrm>
              <a:off x="3565" y="192"/>
              <a:ext cx="313" cy="276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000" b="1" i="1"/>
                <a:t>R</a:t>
              </a:r>
              <a:r>
                <a:rPr lang="en-US" altLang="zh-CN" sz="2000" b="1" i="1" baseline="-25000"/>
                <a:t>2</a:t>
              </a:r>
              <a:endParaRPr lang="en-US" altLang="zh-CN" sz="2000" b="1" i="1" baseline="-25000"/>
            </a:p>
          </p:txBody>
        </p:sp>
      </p:grpSp>
      <p:graphicFrame>
        <p:nvGraphicFramePr>
          <p:cNvPr id="148601" name="Object 121"/>
          <p:cNvGraphicFramePr>
            <a:graphicFrameLocks noChangeAspect="1"/>
          </p:cNvGraphicFramePr>
          <p:nvPr/>
        </p:nvGraphicFramePr>
        <p:xfrm>
          <a:off x="6602413" y="5060950"/>
          <a:ext cx="20986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7" imgW="1054100" imgH="444500" progId="Equation.3">
                  <p:embed/>
                </p:oleObj>
              </mc:Choice>
              <mc:Fallback>
                <p:oleObj name="Equation" r:id="rId7" imgW="1054100" imgH="444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413" y="5060950"/>
                        <a:ext cx="20986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8215338" y="6072206"/>
            <a:ext cx="642942" cy="5000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rgbClr val="133984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2"/>
          <p:cNvSpPr txBox="1">
            <a:spLocks noChangeArrowheads="1"/>
          </p:cNvSpPr>
          <p:nvPr/>
        </p:nvSpPr>
        <p:spPr bwMode="auto">
          <a:xfrm>
            <a:off x="381000" y="2057400"/>
            <a:ext cx="3200400" cy="1406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利用结点电压法求解，并考虑“虚断”：</a:t>
            </a:r>
            <a:r>
              <a:rPr lang="en-US" altLang="zh-CN" b="1" i="1">
                <a:solidFill>
                  <a:srgbClr val="660033"/>
                </a:solidFill>
                <a:sym typeface="Symbol" panose="05050102010706020507" pitchFamily="18" charset="2"/>
              </a:rPr>
              <a:t>i</a:t>
            </a:r>
            <a:r>
              <a:rPr lang="en-US" altLang="zh-CN" b="1" i="1" baseline="30000">
                <a:solidFill>
                  <a:srgbClr val="660033"/>
                </a:solidFill>
                <a:sym typeface="Symbol" panose="05050102010706020507" pitchFamily="18" charset="2"/>
              </a:rPr>
              <a:t>-</a:t>
            </a:r>
            <a:r>
              <a:rPr lang="en-US" altLang="zh-CN" b="1">
                <a:solidFill>
                  <a:srgbClr val="660033"/>
                </a:solidFill>
                <a:sym typeface="Symbol" panose="05050102010706020507" pitchFamily="18" charset="2"/>
              </a:rPr>
              <a:t>=0</a:t>
            </a: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，列方程：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81000" y="1524000"/>
            <a:ext cx="990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解 </a:t>
            </a:r>
            <a:r>
              <a:rPr lang="en-US" altLang="zh-CN" b="1" dirty="0">
                <a:solidFill>
                  <a:srgbClr val="FF0000"/>
                </a:solidFill>
              </a:rPr>
              <a:t>: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0" y="0"/>
            <a:ext cx="3733800" cy="115179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5-5 </a:t>
            </a:r>
            <a:r>
              <a:rPr lang="en-US" altLang="zh-CN" sz="2800" b="1" dirty="0">
                <a:solidFill>
                  <a:srgbClr val="FF00FF"/>
                </a:solidFill>
              </a:rPr>
              <a:t>   </a:t>
            </a:r>
            <a:r>
              <a:rPr lang="zh-CN" altLang="en-US" b="1" dirty="0">
                <a:solidFill>
                  <a:schemeClr val="tx2"/>
                </a:solidFill>
              </a:rPr>
              <a:t>求输出电压与输入</a:t>
            </a:r>
            <a:br>
              <a:rPr lang="zh-CN" altLang="en-US" b="1" dirty="0">
                <a:solidFill>
                  <a:schemeClr val="tx2"/>
                </a:solidFill>
              </a:rPr>
            </a:br>
            <a:r>
              <a:rPr lang="zh-CN" altLang="en-US" b="1" dirty="0">
                <a:solidFill>
                  <a:schemeClr val="tx2"/>
                </a:solidFill>
              </a:rPr>
              <a:t>          电压的比值。</a:t>
            </a:r>
            <a:endParaRPr lang="zh-CN" altLang="en-US" b="1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2438400" y="5334000"/>
          <a:ext cx="1339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1" imgW="673100" imgH="228600" progId="Equation.3">
                  <p:embed/>
                </p:oleObj>
              </mc:Choice>
              <mc:Fallback>
                <p:oleObj name="Equation" r:id="rId1" imgW="67310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334000"/>
                        <a:ext cx="1339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0" y="5275263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根据“虚短” 有：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9511" name="Object 7"/>
          <p:cNvGraphicFramePr>
            <a:graphicFrameLocks noChangeAspect="1"/>
          </p:cNvGraphicFramePr>
          <p:nvPr/>
        </p:nvGraphicFramePr>
        <p:xfrm>
          <a:off x="544513" y="3581400"/>
          <a:ext cx="4460875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3" imgW="2590800" imgH="977900" progId="Equation.3">
                  <p:embed/>
                </p:oleObj>
              </mc:Choice>
              <mc:Fallback>
                <p:oleObj name="Equation" r:id="rId3" imgW="2590800" imgH="9779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3581400"/>
                        <a:ext cx="4460875" cy="154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Text Box 8"/>
          <p:cNvSpPr txBox="1">
            <a:spLocks noChangeArrowheads="1"/>
          </p:cNvSpPr>
          <p:nvPr/>
        </p:nvSpPr>
        <p:spPr bwMode="auto">
          <a:xfrm>
            <a:off x="3733800" y="5334000"/>
            <a:ext cx="259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代入</a:t>
            </a:r>
            <a:r>
              <a:rPr lang="en-US" altLang="zh-CN" b="1">
                <a:solidFill>
                  <a:srgbClr val="660033"/>
                </a:solidFill>
                <a:sym typeface="Symbol" panose="05050102010706020507" pitchFamily="18" charset="2"/>
              </a:rPr>
              <a:t>(2)</a:t>
            </a: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式有：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152400" y="5981700"/>
            <a:ext cx="3733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将</a:t>
            </a:r>
            <a:r>
              <a:rPr lang="en-US" altLang="zh-CN" b="1" i="1">
                <a:solidFill>
                  <a:srgbClr val="660033"/>
                </a:solidFill>
                <a:sym typeface="Symbol" panose="05050102010706020507" pitchFamily="18" charset="2"/>
              </a:rPr>
              <a:t>u</a:t>
            </a:r>
            <a:r>
              <a:rPr lang="en-US" altLang="zh-CN" b="1" i="1" baseline="-25000">
                <a:solidFill>
                  <a:srgbClr val="660033"/>
                </a:solidFill>
                <a:sym typeface="Symbol" panose="05050102010706020507" pitchFamily="18" charset="2"/>
              </a:rPr>
              <a:t>n1</a:t>
            </a: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代入</a:t>
            </a:r>
            <a:r>
              <a:rPr lang="en-US" altLang="zh-CN" b="1">
                <a:solidFill>
                  <a:srgbClr val="660033"/>
                </a:solidFill>
                <a:sym typeface="Symbol" panose="05050102010706020507" pitchFamily="18" charset="2"/>
              </a:rPr>
              <a:t>(1)</a:t>
            </a:r>
            <a:r>
              <a:rPr lang="zh-CN" altLang="en-US" b="1">
                <a:solidFill>
                  <a:srgbClr val="660033"/>
                </a:solidFill>
                <a:sym typeface="Symbol" panose="05050102010706020507" pitchFamily="18" charset="2"/>
              </a:rPr>
              <a:t>后有：</a:t>
            </a:r>
            <a:endParaRPr lang="zh-CN" altLang="en-US" b="1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49514" name="Object 10"/>
          <p:cNvGraphicFramePr>
            <a:graphicFrameLocks noChangeAspect="1"/>
          </p:cNvGraphicFramePr>
          <p:nvPr/>
        </p:nvGraphicFramePr>
        <p:xfrm>
          <a:off x="3048000" y="5753100"/>
          <a:ext cx="34845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5" imgW="1752600" imgH="444500" progId="Equation.3">
                  <p:embed/>
                </p:oleObj>
              </mc:Choice>
              <mc:Fallback>
                <p:oleObj name="Equation" r:id="rId5" imgW="1752600" imgH="4445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53100"/>
                        <a:ext cx="34845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15" name="Object 11"/>
          <p:cNvGraphicFramePr>
            <a:graphicFrameLocks noChangeAspect="1"/>
          </p:cNvGraphicFramePr>
          <p:nvPr/>
        </p:nvGraphicFramePr>
        <p:xfrm>
          <a:off x="5992813" y="5105400"/>
          <a:ext cx="16938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7" imgW="850265" imgH="444500" progId="Equation.3">
                  <p:embed/>
                </p:oleObj>
              </mc:Choice>
              <mc:Fallback>
                <p:oleObj name="Equation" r:id="rId7" imgW="850265" imgH="4445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2813" y="5105400"/>
                        <a:ext cx="16938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 bwMode="auto">
          <a:xfrm>
            <a:off x="4430713" y="0"/>
            <a:ext cx="4713287" cy="3657600"/>
            <a:chOff x="2016" y="144"/>
            <a:chExt cx="2969" cy="2304"/>
          </a:xfrm>
        </p:grpSpPr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2016" y="144"/>
              <a:ext cx="2928" cy="23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99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14"/>
            <p:cNvGrpSpPr/>
            <p:nvPr/>
          </p:nvGrpSpPr>
          <p:grpSpPr bwMode="auto">
            <a:xfrm>
              <a:off x="2160" y="144"/>
              <a:ext cx="2825" cy="2208"/>
              <a:chOff x="2160" y="144"/>
              <a:chExt cx="2825" cy="2208"/>
            </a:xfrm>
          </p:grpSpPr>
          <p:sp>
            <p:nvSpPr>
              <p:cNvPr id="149519" name="Text Box 15"/>
              <p:cNvSpPr txBox="1">
                <a:spLocks noChangeArrowheads="1"/>
              </p:cNvSpPr>
              <p:nvPr/>
            </p:nvSpPr>
            <p:spPr bwMode="auto">
              <a:xfrm>
                <a:off x="2832" y="744"/>
                <a:ext cx="211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660033"/>
                    </a:solidFill>
                  </a:rPr>
                  <a:t>①</a:t>
                </a:r>
                <a:endParaRPr lang="en-US" altLang="zh-CN" b="1">
                  <a:solidFill>
                    <a:srgbClr val="660033"/>
                  </a:solidFill>
                </a:endParaRPr>
              </a:p>
            </p:txBody>
          </p:sp>
          <p:sp>
            <p:nvSpPr>
              <p:cNvPr id="149520" name="Line 16"/>
              <p:cNvSpPr>
                <a:spLocks noChangeShapeType="1"/>
              </p:cNvSpPr>
              <p:nvPr/>
            </p:nvSpPr>
            <p:spPr bwMode="auto">
              <a:xfrm>
                <a:off x="4260" y="1874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21" name="Line 17"/>
              <p:cNvSpPr>
                <a:spLocks noChangeShapeType="1"/>
              </p:cNvSpPr>
              <p:nvPr/>
            </p:nvSpPr>
            <p:spPr bwMode="auto">
              <a:xfrm>
                <a:off x="3038" y="744"/>
                <a:ext cx="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22" name="Line 18"/>
              <p:cNvSpPr>
                <a:spLocks noChangeShapeType="1"/>
              </p:cNvSpPr>
              <p:nvPr/>
            </p:nvSpPr>
            <p:spPr bwMode="auto">
              <a:xfrm>
                <a:off x="2869" y="744"/>
                <a:ext cx="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23" name="Rectangle 19"/>
              <p:cNvSpPr>
                <a:spLocks noChangeArrowheads="1"/>
              </p:cNvSpPr>
              <p:nvPr/>
            </p:nvSpPr>
            <p:spPr bwMode="auto">
              <a:xfrm>
                <a:off x="2996" y="700"/>
                <a:ext cx="295" cy="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24" name="Line 20"/>
              <p:cNvSpPr>
                <a:spLocks noChangeShapeType="1"/>
              </p:cNvSpPr>
              <p:nvPr/>
            </p:nvSpPr>
            <p:spPr bwMode="auto">
              <a:xfrm>
                <a:off x="4215" y="961"/>
                <a:ext cx="3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25" name="Line 21"/>
              <p:cNvSpPr>
                <a:spLocks noChangeShapeType="1"/>
              </p:cNvSpPr>
              <p:nvPr/>
            </p:nvSpPr>
            <p:spPr bwMode="auto">
              <a:xfrm>
                <a:off x="4257" y="1439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26" name="Line 22"/>
              <p:cNvSpPr>
                <a:spLocks noChangeShapeType="1"/>
              </p:cNvSpPr>
              <p:nvPr/>
            </p:nvSpPr>
            <p:spPr bwMode="auto">
              <a:xfrm>
                <a:off x="4260" y="1700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27" name="Line 23"/>
              <p:cNvSpPr>
                <a:spLocks noChangeShapeType="1"/>
              </p:cNvSpPr>
              <p:nvPr/>
            </p:nvSpPr>
            <p:spPr bwMode="auto">
              <a:xfrm>
                <a:off x="4032" y="2135"/>
                <a:ext cx="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28" name="Line 24"/>
              <p:cNvSpPr>
                <a:spLocks noChangeShapeType="1"/>
              </p:cNvSpPr>
              <p:nvPr/>
            </p:nvSpPr>
            <p:spPr bwMode="auto">
              <a:xfrm>
                <a:off x="3709" y="2135"/>
                <a:ext cx="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29" name="Line 25"/>
              <p:cNvSpPr>
                <a:spLocks noChangeShapeType="1"/>
              </p:cNvSpPr>
              <p:nvPr/>
            </p:nvSpPr>
            <p:spPr bwMode="auto">
              <a:xfrm>
                <a:off x="3287" y="2135"/>
                <a:ext cx="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30" name="Text Box 26"/>
              <p:cNvSpPr txBox="1">
                <a:spLocks noChangeArrowheads="1"/>
              </p:cNvSpPr>
              <p:nvPr/>
            </p:nvSpPr>
            <p:spPr bwMode="auto">
              <a:xfrm>
                <a:off x="2160" y="1776"/>
                <a:ext cx="42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_</a:t>
                </a:r>
                <a:endParaRPr lang="en-US" altLang="zh-CN" b="1" i="1" baseline="-25000"/>
              </a:p>
            </p:txBody>
          </p:sp>
          <p:sp>
            <p:nvSpPr>
              <p:cNvPr id="149531" name="Oval 27"/>
              <p:cNvSpPr>
                <a:spLocks noChangeArrowheads="1"/>
              </p:cNvSpPr>
              <p:nvPr/>
            </p:nvSpPr>
            <p:spPr bwMode="auto">
              <a:xfrm>
                <a:off x="4560" y="960"/>
                <a:ext cx="42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32" name="Oval 28"/>
              <p:cNvSpPr>
                <a:spLocks noChangeArrowheads="1"/>
              </p:cNvSpPr>
              <p:nvPr/>
            </p:nvSpPr>
            <p:spPr bwMode="auto">
              <a:xfrm>
                <a:off x="4560" y="2112"/>
                <a:ext cx="42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33" name="Oval 29"/>
              <p:cNvSpPr>
                <a:spLocks noChangeArrowheads="1"/>
              </p:cNvSpPr>
              <p:nvPr/>
            </p:nvSpPr>
            <p:spPr bwMode="auto">
              <a:xfrm>
                <a:off x="4233" y="2112"/>
                <a:ext cx="42" cy="43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34" name="Oval 30"/>
              <p:cNvSpPr>
                <a:spLocks noChangeArrowheads="1"/>
              </p:cNvSpPr>
              <p:nvPr/>
            </p:nvSpPr>
            <p:spPr bwMode="auto">
              <a:xfrm>
                <a:off x="3352" y="2111"/>
                <a:ext cx="43" cy="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35" name="Text Box 31"/>
              <p:cNvSpPr txBox="1">
                <a:spLocks noChangeArrowheads="1"/>
              </p:cNvSpPr>
              <p:nvPr/>
            </p:nvSpPr>
            <p:spPr bwMode="auto">
              <a:xfrm>
                <a:off x="4560" y="1440"/>
                <a:ext cx="42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accent2"/>
                    </a:solidFill>
                  </a:rPr>
                  <a:t>u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</a:rPr>
                  <a:t>o</a:t>
                </a:r>
                <a:endParaRPr lang="en-US" altLang="zh-CN" sz="2800" b="1" i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9536" name="Text Box 32"/>
              <p:cNvSpPr txBox="1">
                <a:spLocks noChangeArrowheads="1"/>
              </p:cNvSpPr>
              <p:nvPr/>
            </p:nvSpPr>
            <p:spPr bwMode="auto">
              <a:xfrm>
                <a:off x="4464" y="1008"/>
                <a:ext cx="42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+</a:t>
                </a:r>
                <a:endParaRPr lang="en-US" altLang="zh-CN" b="1" i="1" baseline="-25000"/>
              </a:p>
            </p:txBody>
          </p:sp>
          <p:sp>
            <p:nvSpPr>
              <p:cNvPr id="149537" name="Text Box 33"/>
              <p:cNvSpPr txBox="1">
                <a:spLocks noChangeArrowheads="1"/>
              </p:cNvSpPr>
              <p:nvPr/>
            </p:nvSpPr>
            <p:spPr bwMode="auto">
              <a:xfrm>
                <a:off x="4560" y="1824"/>
                <a:ext cx="42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_</a:t>
                </a:r>
                <a:endParaRPr lang="en-US" altLang="zh-CN" b="1" i="1" baseline="-25000"/>
              </a:p>
            </p:txBody>
          </p:sp>
          <p:sp>
            <p:nvSpPr>
              <p:cNvPr id="149538" name="Text Box 34"/>
              <p:cNvSpPr txBox="1">
                <a:spLocks noChangeArrowheads="1"/>
              </p:cNvSpPr>
              <p:nvPr/>
            </p:nvSpPr>
            <p:spPr bwMode="auto">
              <a:xfrm>
                <a:off x="2160" y="1392"/>
                <a:ext cx="425" cy="327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accent2"/>
                    </a:solidFill>
                  </a:rPr>
                  <a:t>u</a:t>
                </a:r>
                <a:r>
                  <a:rPr lang="en-US" altLang="zh-CN" sz="2800" b="1" i="1" baseline="-25000">
                    <a:solidFill>
                      <a:schemeClr val="accent2"/>
                    </a:solidFill>
                  </a:rPr>
                  <a:t>s</a:t>
                </a:r>
                <a:endParaRPr lang="en-US" altLang="zh-CN" sz="2800" b="1" i="1" baseline="-250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149539" name="Line 35"/>
              <p:cNvSpPr>
                <a:spLocks noChangeShapeType="1"/>
              </p:cNvSpPr>
              <p:nvPr/>
            </p:nvSpPr>
            <p:spPr bwMode="auto">
              <a:xfrm>
                <a:off x="4260" y="1309"/>
                <a:ext cx="0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40" name="Text Box 36"/>
              <p:cNvSpPr txBox="1">
                <a:spLocks noChangeArrowheads="1"/>
              </p:cNvSpPr>
              <p:nvPr/>
            </p:nvSpPr>
            <p:spPr bwMode="auto">
              <a:xfrm>
                <a:off x="2448" y="874"/>
                <a:ext cx="339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b="1">
                  <a:solidFill>
                    <a:srgbClr val="660033"/>
                  </a:solidFill>
                </a:endParaRPr>
              </a:p>
            </p:txBody>
          </p:sp>
          <p:sp>
            <p:nvSpPr>
              <p:cNvPr id="149541" name="Oval 37"/>
              <p:cNvSpPr>
                <a:spLocks noChangeArrowheads="1"/>
              </p:cNvSpPr>
              <p:nvPr/>
            </p:nvSpPr>
            <p:spPr bwMode="auto">
              <a:xfrm>
                <a:off x="3395" y="720"/>
                <a:ext cx="42" cy="43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42" name="Line 38"/>
              <p:cNvSpPr>
                <a:spLocks noChangeShapeType="1"/>
              </p:cNvSpPr>
              <p:nvPr/>
            </p:nvSpPr>
            <p:spPr bwMode="auto">
              <a:xfrm>
                <a:off x="3417" y="483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43" name="Line 39"/>
              <p:cNvSpPr>
                <a:spLocks noChangeShapeType="1"/>
              </p:cNvSpPr>
              <p:nvPr/>
            </p:nvSpPr>
            <p:spPr bwMode="auto">
              <a:xfrm>
                <a:off x="3712" y="396"/>
                <a:ext cx="2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44" name="Line 40"/>
              <p:cNvSpPr>
                <a:spLocks noChangeShapeType="1"/>
              </p:cNvSpPr>
              <p:nvPr/>
            </p:nvSpPr>
            <p:spPr bwMode="auto">
              <a:xfrm>
                <a:off x="3965" y="396"/>
                <a:ext cx="2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45" name="Line 41"/>
              <p:cNvSpPr>
                <a:spLocks noChangeShapeType="1"/>
              </p:cNvSpPr>
              <p:nvPr/>
            </p:nvSpPr>
            <p:spPr bwMode="auto">
              <a:xfrm>
                <a:off x="4007" y="396"/>
                <a:ext cx="2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46" name="Line 42"/>
              <p:cNvSpPr>
                <a:spLocks noChangeShapeType="1"/>
              </p:cNvSpPr>
              <p:nvPr/>
            </p:nvSpPr>
            <p:spPr bwMode="auto">
              <a:xfrm>
                <a:off x="3164" y="2135"/>
                <a:ext cx="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47" name="Text Box 43"/>
              <p:cNvSpPr txBox="1">
                <a:spLocks noChangeArrowheads="1"/>
              </p:cNvSpPr>
              <p:nvPr/>
            </p:nvSpPr>
            <p:spPr bwMode="auto">
              <a:xfrm>
                <a:off x="2160" y="816"/>
                <a:ext cx="425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/>
                  <a:t>+</a:t>
                </a:r>
                <a:endParaRPr lang="en-US" altLang="zh-CN" b="1" i="1" baseline="-25000"/>
              </a:p>
            </p:txBody>
          </p:sp>
          <p:sp>
            <p:nvSpPr>
              <p:cNvPr id="149548" name="Rectangle 44"/>
              <p:cNvSpPr>
                <a:spLocks noChangeArrowheads="1"/>
              </p:cNvSpPr>
              <p:nvPr/>
            </p:nvSpPr>
            <p:spPr bwMode="auto">
              <a:xfrm>
                <a:off x="4224" y="1392"/>
                <a:ext cx="84" cy="26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49" name="Oval 45"/>
              <p:cNvSpPr>
                <a:spLocks noChangeArrowheads="1"/>
              </p:cNvSpPr>
              <p:nvPr/>
            </p:nvSpPr>
            <p:spPr bwMode="auto">
              <a:xfrm>
                <a:off x="2256" y="2091"/>
                <a:ext cx="42" cy="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46"/>
              <p:cNvGrpSpPr/>
              <p:nvPr/>
            </p:nvGrpSpPr>
            <p:grpSpPr bwMode="auto">
              <a:xfrm>
                <a:off x="3586" y="396"/>
                <a:ext cx="766" cy="983"/>
                <a:chOff x="4316" y="336"/>
                <a:chExt cx="872" cy="1086"/>
              </a:xfrm>
            </p:grpSpPr>
            <p:sp>
              <p:nvSpPr>
                <p:cNvPr id="14955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16" y="1104"/>
                  <a:ext cx="484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i="1"/>
                    <a:t>+</a:t>
                  </a:r>
                  <a:endParaRPr lang="en-US" altLang="zh-CN" b="1" i="1" baseline="-25000"/>
                </a:p>
              </p:txBody>
            </p:sp>
            <p:sp>
              <p:nvSpPr>
                <p:cNvPr id="14955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316" y="480"/>
                  <a:ext cx="484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i="1"/>
                    <a:t>_</a:t>
                  </a:r>
                  <a:endParaRPr lang="en-US" altLang="zh-CN" b="1" i="1" baseline="-25000"/>
                </a:p>
              </p:txBody>
            </p:sp>
            <p:sp>
              <p:nvSpPr>
                <p:cNvPr id="149553" name="Rectangle 49"/>
                <p:cNvSpPr>
                  <a:spLocks noChangeArrowheads="1"/>
                </p:cNvSpPr>
                <p:nvPr/>
              </p:nvSpPr>
              <p:spPr bwMode="auto">
                <a:xfrm>
                  <a:off x="4316" y="480"/>
                  <a:ext cx="672" cy="91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54" name="Line 50"/>
                <p:cNvSpPr>
                  <a:spLocks noChangeShapeType="1"/>
                </p:cNvSpPr>
                <p:nvPr/>
              </p:nvSpPr>
              <p:spPr bwMode="auto">
                <a:xfrm>
                  <a:off x="5084" y="672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555" name="Line 51"/>
                <p:cNvSpPr>
                  <a:spLocks noChangeShapeType="1"/>
                </p:cNvSpPr>
                <p:nvPr/>
              </p:nvSpPr>
              <p:spPr bwMode="auto">
                <a:xfrm>
                  <a:off x="5084" y="336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556" name="Line 52"/>
                <p:cNvSpPr>
                  <a:spLocks noChangeShapeType="1"/>
                </p:cNvSpPr>
                <p:nvPr/>
              </p:nvSpPr>
              <p:spPr bwMode="auto">
                <a:xfrm>
                  <a:off x="5084" y="384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9557" name="Oval 53"/>
                <p:cNvSpPr>
                  <a:spLocks noChangeArrowheads="1"/>
                </p:cNvSpPr>
                <p:nvPr/>
              </p:nvSpPr>
              <p:spPr bwMode="auto">
                <a:xfrm>
                  <a:off x="5059" y="934"/>
                  <a:ext cx="48" cy="48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2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955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704" y="480"/>
                  <a:ext cx="484" cy="31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sym typeface="Symbol" panose="05050102010706020507" pitchFamily="18" charset="2"/>
                    </a:rPr>
                    <a:t></a:t>
                  </a:r>
                  <a:endParaRPr lang="en-US" altLang="zh-CN" b="1" baseline="30000"/>
                </a:p>
              </p:txBody>
            </p:sp>
            <p:sp>
              <p:nvSpPr>
                <p:cNvPr id="149559" name="AutoShape 55"/>
                <p:cNvSpPr>
                  <a:spLocks noChangeArrowheads="1"/>
                </p:cNvSpPr>
                <p:nvPr/>
              </p:nvSpPr>
              <p:spPr bwMode="auto">
                <a:xfrm rot="5614580">
                  <a:off x="4534" y="552"/>
                  <a:ext cx="145" cy="190"/>
                </a:xfrm>
                <a:prstGeom prst="triangle">
                  <a:avLst>
                    <a:gd name="adj" fmla="val 5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9560" name="Line 56"/>
              <p:cNvSpPr>
                <a:spLocks noChangeShapeType="1"/>
              </p:cNvSpPr>
              <p:nvPr/>
            </p:nvSpPr>
            <p:spPr bwMode="auto">
              <a:xfrm>
                <a:off x="3417" y="396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1" name="Line 57"/>
              <p:cNvSpPr>
                <a:spLocks noChangeShapeType="1"/>
              </p:cNvSpPr>
              <p:nvPr/>
            </p:nvSpPr>
            <p:spPr bwMode="auto">
              <a:xfrm>
                <a:off x="3417" y="396"/>
                <a:ext cx="2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2" name="Line 58"/>
              <p:cNvSpPr>
                <a:spLocks noChangeShapeType="1"/>
              </p:cNvSpPr>
              <p:nvPr/>
            </p:nvSpPr>
            <p:spPr bwMode="auto">
              <a:xfrm>
                <a:off x="3586" y="396"/>
                <a:ext cx="25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3" name="Rectangle 59"/>
              <p:cNvSpPr>
                <a:spLocks noChangeArrowheads="1"/>
              </p:cNvSpPr>
              <p:nvPr/>
            </p:nvSpPr>
            <p:spPr bwMode="auto">
              <a:xfrm>
                <a:off x="3628" y="352"/>
                <a:ext cx="295" cy="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64" name="Line 60"/>
              <p:cNvSpPr>
                <a:spLocks noChangeShapeType="1"/>
              </p:cNvSpPr>
              <p:nvPr/>
            </p:nvSpPr>
            <p:spPr bwMode="auto">
              <a:xfrm>
                <a:off x="3375" y="1396"/>
                <a:ext cx="0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5" name="Line 61"/>
              <p:cNvSpPr>
                <a:spLocks noChangeShapeType="1"/>
              </p:cNvSpPr>
              <p:nvPr/>
            </p:nvSpPr>
            <p:spPr bwMode="auto">
              <a:xfrm>
                <a:off x="3375" y="1222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6" name="Line 62"/>
              <p:cNvSpPr>
                <a:spLocks noChangeShapeType="1"/>
              </p:cNvSpPr>
              <p:nvPr/>
            </p:nvSpPr>
            <p:spPr bwMode="auto">
              <a:xfrm>
                <a:off x="3375" y="1569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7" name="Line 63"/>
              <p:cNvSpPr>
                <a:spLocks noChangeShapeType="1"/>
              </p:cNvSpPr>
              <p:nvPr/>
            </p:nvSpPr>
            <p:spPr bwMode="auto">
              <a:xfrm>
                <a:off x="3375" y="1700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8" name="Line 64"/>
              <p:cNvSpPr>
                <a:spLocks noChangeShapeType="1"/>
              </p:cNvSpPr>
              <p:nvPr/>
            </p:nvSpPr>
            <p:spPr bwMode="auto">
              <a:xfrm>
                <a:off x="3375" y="1222"/>
                <a:ext cx="2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69" name="Line 65"/>
              <p:cNvSpPr>
                <a:spLocks noChangeShapeType="1"/>
              </p:cNvSpPr>
              <p:nvPr/>
            </p:nvSpPr>
            <p:spPr bwMode="auto">
              <a:xfrm>
                <a:off x="2298" y="2135"/>
                <a:ext cx="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70" name="Line 66"/>
              <p:cNvSpPr>
                <a:spLocks noChangeShapeType="1"/>
              </p:cNvSpPr>
              <p:nvPr/>
            </p:nvSpPr>
            <p:spPr bwMode="auto">
              <a:xfrm>
                <a:off x="4176" y="961"/>
                <a:ext cx="3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71" name="Line 67"/>
              <p:cNvSpPr>
                <a:spLocks noChangeShapeType="1"/>
              </p:cNvSpPr>
              <p:nvPr/>
            </p:nvSpPr>
            <p:spPr bwMode="auto">
              <a:xfrm>
                <a:off x="3375" y="1874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72" name="Rectangle 68"/>
              <p:cNvSpPr>
                <a:spLocks noChangeArrowheads="1"/>
              </p:cNvSpPr>
              <p:nvPr/>
            </p:nvSpPr>
            <p:spPr bwMode="auto">
              <a:xfrm>
                <a:off x="2996" y="451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R</a:t>
                </a:r>
                <a:r>
                  <a:rPr lang="en-US" altLang="zh-CN" sz="2000" b="1" i="1" baseline="-25000"/>
                  <a:t>3</a:t>
                </a:r>
                <a:endParaRPr lang="en-US" altLang="zh-CN" sz="2000" b="1" i="1" baseline="-25000"/>
              </a:p>
            </p:txBody>
          </p:sp>
          <p:sp>
            <p:nvSpPr>
              <p:cNvPr id="149573" name="Rectangle 69"/>
              <p:cNvSpPr>
                <a:spLocks noChangeArrowheads="1"/>
              </p:cNvSpPr>
              <p:nvPr/>
            </p:nvSpPr>
            <p:spPr bwMode="auto">
              <a:xfrm>
                <a:off x="3874" y="308"/>
                <a:ext cx="116" cy="18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endParaRPr lang="zh-CN" altLang="zh-CN" sz="2000" b="1" i="1" baseline="-25000"/>
              </a:p>
            </p:txBody>
          </p:sp>
          <p:sp>
            <p:nvSpPr>
              <p:cNvPr id="149574" name="Rectangle 70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28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R</a:t>
                </a:r>
                <a:r>
                  <a:rPr lang="en-US" altLang="zh-CN" sz="2000" b="1" i="1" baseline="-25000"/>
                  <a:t>L</a:t>
                </a:r>
                <a:endParaRPr lang="en-US" altLang="zh-CN" sz="2000" b="1" i="1" baseline="-25000"/>
              </a:p>
            </p:txBody>
          </p:sp>
          <p:sp>
            <p:nvSpPr>
              <p:cNvPr id="149575" name="Rectangle 71"/>
              <p:cNvSpPr>
                <a:spLocks noChangeArrowheads="1"/>
              </p:cNvSpPr>
              <p:nvPr/>
            </p:nvSpPr>
            <p:spPr bwMode="auto">
              <a:xfrm>
                <a:off x="3840" y="144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R</a:t>
                </a:r>
                <a:r>
                  <a:rPr lang="en-US" altLang="zh-CN" sz="2000" b="1" i="1" baseline="-25000"/>
                  <a:t>4</a:t>
                </a:r>
                <a:endParaRPr lang="en-US" altLang="zh-CN" sz="2000" b="1" i="1" baseline="-25000"/>
              </a:p>
            </p:txBody>
          </p:sp>
          <p:sp>
            <p:nvSpPr>
              <p:cNvPr id="149576" name="Line 72"/>
              <p:cNvSpPr>
                <a:spLocks noChangeShapeType="1"/>
              </p:cNvSpPr>
              <p:nvPr/>
            </p:nvSpPr>
            <p:spPr bwMode="auto">
              <a:xfrm>
                <a:off x="2321" y="745"/>
                <a:ext cx="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77" name="Rectangle 73"/>
              <p:cNvSpPr>
                <a:spLocks noChangeArrowheads="1"/>
              </p:cNvSpPr>
              <p:nvPr/>
            </p:nvSpPr>
            <p:spPr bwMode="auto">
              <a:xfrm>
                <a:off x="2448" y="720"/>
                <a:ext cx="295" cy="8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78" name="Oval 74"/>
              <p:cNvSpPr>
                <a:spLocks noChangeArrowheads="1"/>
              </p:cNvSpPr>
              <p:nvPr/>
            </p:nvSpPr>
            <p:spPr bwMode="auto">
              <a:xfrm>
                <a:off x="2279" y="720"/>
                <a:ext cx="42" cy="43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79" name="Line 75"/>
              <p:cNvSpPr>
                <a:spLocks noChangeShapeType="1"/>
              </p:cNvSpPr>
              <p:nvPr/>
            </p:nvSpPr>
            <p:spPr bwMode="auto">
              <a:xfrm>
                <a:off x="2688" y="2137"/>
                <a:ext cx="5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80" name="Oval 76"/>
              <p:cNvSpPr>
                <a:spLocks noChangeArrowheads="1"/>
              </p:cNvSpPr>
              <p:nvPr/>
            </p:nvSpPr>
            <p:spPr bwMode="auto">
              <a:xfrm>
                <a:off x="2854" y="720"/>
                <a:ext cx="43" cy="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81" name="Line 77"/>
              <p:cNvSpPr>
                <a:spLocks noChangeShapeType="1"/>
              </p:cNvSpPr>
              <p:nvPr/>
            </p:nvSpPr>
            <p:spPr bwMode="auto">
              <a:xfrm>
                <a:off x="2880" y="768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82" name="Line 78"/>
              <p:cNvSpPr>
                <a:spLocks noChangeShapeType="1"/>
              </p:cNvSpPr>
              <p:nvPr/>
            </p:nvSpPr>
            <p:spPr bwMode="auto">
              <a:xfrm>
                <a:off x="2880" y="1056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83" name="Line 79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84" name="Line 80"/>
              <p:cNvSpPr>
                <a:spLocks noChangeShapeType="1"/>
              </p:cNvSpPr>
              <p:nvPr/>
            </p:nvSpPr>
            <p:spPr bwMode="auto">
              <a:xfrm>
                <a:off x="2880" y="1488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85" name="Line 81"/>
              <p:cNvSpPr>
                <a:spLocks noChangeShapeType="1"/>
              </p:cNvSpPr>
              <p:nvPr/>
            </p:nvSpPr>
            <p:spPr bwMode="auto">
              <a:xfrm>
                <a:off x="2880" y="960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86" name="Line 82"/>
              <p:cNvSpPr>
                <a:spLocks noChangeShapeType="1"/>
              </p:cNvSpPr>
              <p:nvPr/>
            </p:nvSpPr>
            <p:spPr bwMode="auto">
              <a:xfrm>
                <a:off x="2880" y="1872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87" name="Line 83"/>
              <p:cNvSpPr>
                <a:spLocks noChangeShapeType="1"/>
              </p:cNvSpPr>
              <p:nvPr/>
            </p:nvSpPr>
            <p:spPr bwMode="auto">
              <a:xfrm>
                <a:off x="2880" y="1680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88" name="Oval 84"/>
              <p:cNvSpPr>
                <a:spLocks noChangeArrowheads="1"/>
              </p:cNvSpPr>
              <p:nvPr/>
            </p:nvSpPr>
            <p:spPr bwMode="auto">
              <a:xfrm>
                <a:off x="3862" y="2112"/>
                <a:ext cx="43" cy="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89" name="Oval 85"/>
              <p:cNvSpPr>
                <a:spLocks noChangeArrowheads="1"/>
              </p:cNvSpPr>
              <p:nvPr/>
            </p:nvSpPr>
            <p:spPr bwMode="auto">
              <a:xfrm>
                <a:off x="2854" y="2112"/>
                <a:ext cx="43" cy="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90" name="Rectangle 86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84" cy="26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9591" name="Line 87"/>
              <p:cNvSpPr>
                <a:spLocks noChangeShapeType="1"/>
              </p:cNvSpPr>
              <p:nvPr/>
            </p:nvSpPr>
            <p:spPr bwMode="auto">
              <a:xfrm>
                <a:off x="3792" y="2352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92" name="Line 88"/>
              <p:cNvSpPr>
                <a:spLocks noChangeShapeType="1"/>
              </p:cNvSpPr>
              <p:nvPr/>
            </p:nvSpPr>
            <p:spPr bwMode="auto">
              <a:xfrm>
                <a:off x="3888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93" name="Line 89"/>
              <p:cNvSpPr>
                <a:spLocks noChangeShapeType="1"/>
              </p:cNvSpPr>
              <p:nvPr/>
            </p:nvSpPr>
            <p:spPr bwMode="auto">
              <a:xfrm>
                <a:off x="3888" y="153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94" name="Line 90"/>
              <p:cNvSpPr>
                <a:spLocks noChangeShapeType="1"/>
              </p:cNvSpPr>
              <p:nvPr/>
            </p:nvSpPr>
            <p:spPr bwMode="auto">
              <a:xfrm>
                <a:off x="4264" y="960"/>
                <a:ext cx="0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95" name="Line 91"/>
              <p:cNvSpPr>
                <a:spLocks noChangeShapeType="1"/>
              </p:cNvSpPr>
              <p:nvPr/>
            </p:nvSpPr>
            <p:spPr bwMode="auto">
              <a:xfrm>
                <a:off x="4264" y="1104"/>
                <a:ext cx="0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596" name="Rectangle 92"/>
              <p:cNvSpPr>
                <a:spLocks noChangeArrowheads="1"/>
              </p:cNvSpPr>
              <p:nvPr/>
            </p:nvSpPr>
            <p:spPr bwMode="auto">
              <a:xfrm>
                <a:off x="2448" y="470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R</a:t>
                </a:r>
                <a:r>
                  <a:rPr lang="en-US" altLang="zh-CN" sz="2000" b="1" i="1" baseline="-25000"/>
                  <a:t>1</a:t>
                </a:r>
                <a:endParaRPr lang="en-US" altLang="zh-CN" sz="2000" b="1" i="1" baseline="-25000"/>
              </a:p>
            </p:txBody>
          </p:sp>
          <p:sp>
            <p:nvSpPr>
              <p:cNvPr id="149597" name="Rectangle 93"/>
              <p:cNvSpPr>
                <a:spLocks noChangeArrowheads="1"/>
              </p:cNvSpPr>
              <p:nvPr/>
            </p:nvSpPr>
            <p:spPr bwMode="auto">
              <a:xfrm>
                <a:off x="2928" y="1296"/>
                <a:ext cx="275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/>
                  <a:t>R</a:t>
                </a:r>
                <a:r>
                  <a:rPr lang="en-US" altLang="zh-CN" sz="2000" b="1" i="1" baseline="-25000"/>
                  <a:t>2</a:t>
                </a:r>
                <a:endParaRPr lang="en-US" altLang="zh-CN" sz="2000" b="1" i="1" baseline="-25000"/>
              </a:p>
            </p:txBody>
          </p:sp>
          <p:sp>
            <p:nvSpPr>
              <p:cNvPr id="149598" name="Rectangle 94"/>
              <p:cNvSpPr>
                <a:spLocks noChangeArrowheads="1"/>
              </p:cNvSpPr>
              <p:nvPr/>
            </p:nvSpPr>
            <p:spPr bwMode="auto">
              <a:xfrm>
                <a:off x="3275" y="720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>
                    <a:solidFill>
                      <a:srgbClr val="660033"/>
                    </a:solidFill>
                  </a:rPr>
                  <a:t>②</a:t>
                </a:r>
                <a:endParaRPr lang="en-US" altLang="zh-CN" sz="2000" b="1">
                  <a:solidFill>
                    <a:srgbClr val="660033"/>
                  </a:solidFill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虚短（</a:t>
            </a:r>
            <a:r>
              <a:rPr lang="en-US" altLang="zh-CN" dirty="0" smtClean="0"/>
              <a:t>u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=u</a:t>
            </a:r>
            <a:r>
              <a:rPr lang="en-US" altLang="zh-CN" baseline="30000" dirty="0" smtClean="0"/>
              <a:t>-</a:t>
            </a:r>
            <a:r>
              <a:rPr lang="zh-CN" altLang="en-US" dirty="0" smtClean="0"/>
              <a:t>）、虚断（</a:t>
            </a:r>
            <a:r>
              <a:rPr lang="en-US" altLang="zh-CN" dirty="0" err="1" smtClean="0"/>
              <a:t>i</a:t>
            </a:r>
            <a:r>
              <a:rPr lang="en-US" altLang="zh-CN" baseline="30000" dirty="0" smtClean="0"/>
              <a:t>+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i</a:t>
            </a:r>
            <a:r>
              <a:rPr lang="en-US" altLang="zh-CN" baseline="30000" dirty="0" smtClean="0"/>
              <a:t>-</a:t>
            </a:r>
            <a:r>
              <a:rPr lang="en-US" altLang="zh-CN" dirty="0" smtClean="0"/>
              <a:t>=0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常用节点电压法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标志性照片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3071813"/>
            <a:ext cx="9144000" cy="37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1928813"/>
            <a:ext cx="9144000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600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!</a:t>
            </a:r>
            <a:endParaRPr lang="zh-CN" altLang="en-US" sz="66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34" y="1142984"/>
            <a:ext cx="8143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altLang="en-US" sz="5400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预祝同学们取得好成绩</a:t>
            </a:r>
            <a:endParaRPr lang="zh-CN" altLang="en-US" sz="5400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124585"/>
            <a:ext cx="5947410" cy="493839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8215338" y="6072206"/>
            <a:ext cx="642942" cy="5000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rgbClr val="133984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注意电压电流参考方向，正确分析吸收与发出功率</a:t>
            </a:r>
            <a:endParaRPr lang="en-US" altLang="zh-CN" dirty="0" smtClean="0"/>
          </a:p>
          <a:p>
            <a:r>
              <a:rPr lang="zh-CN" altLang="en-US" dirty="0" smtClean="0"/>
              <a:t>总功率为各元件功率之和</a:t>
            </a:r>
            <a:endParaRPr lang="en-US" altLang="zh-CN" dirty="0" smtClean="0"/>
          </a:p>
          <a:p>
            <a:r>
              <a:rPr lang="zh-CN" altLang="en-US" dirty="0" smtClean="0"/>
              <a:t>若完整电路，则功率平衡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8215338" y="6072206"/>
            <a:ext cx="642942" cy="5000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rgbClr val="133984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8215338" y="6072206"/>
            <a:ext cx="642942" cy="50006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  <p:txBody>
          <a:bodyPr vert="horz" wrap="square" lIns="91440" tIns="54000" rIns="91440" bIns="45720" numCol="1" rtlCol="0" anchor="t" anchorCtr="1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000" b="1" i="0" u="none" strike="noStrike" cap="none" normalizeH="0" baseline="0" smtClean="0">
              <a:ln>
                <a:noFill/>
              </a:ln>
              <a:solidFill>
                <a:srgbClr val="133984"/>
              </a:solidFill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8001024" y="2071678"/>
            <a:ext cx="285752" cy="1588"/>
          </a:xfrm>
          <a:prstGeom prst="line">
            <a:avLst/>
          </a:prstGeom>
          <a:solidFill>
            <a:srgbClr val="EAEAEA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</p:cxnSp>
      <p:cxnSp>
        <p:nvCxnSpPr>
          <p:cNvPr id="10" name="直接连接符 9"/>
          <p:cNvCxnSpPr/>
          <p:nvPr/>
        </p:nvCxnSpPr>
        <p:spPr bwMode="auto">
          <a:xfrm rot="5400000">
            <a:off x="7944166" y="2052320"/>
            <a:ext cx="428628" cy="1588"/>
          </a:xfrm>
          <a:prstGeom prst="line">
            <a:avLst/>
          </a:prstGeom>
          <a:solidFill>
            <a:srgbClr val="EAEAEA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1"/>
            </a:outerShdw>
          </a:effectLst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77" y="3213568"/>
            <a:ext cx="4018403" cy="1825771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 bwMode="auto">
          <a:xfrm flipV="1">
            <a:off x="7236296" y="2708920"/>
            <a:ext cx="0" cy="382494"/>
          </a:xfrm>
          <a:prstGeom prst="straightConnector1">
            <a:avLst/>
          </a:prstGeom>
          <a:solidFill>
            <a:srgbClr val="EAEAEA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>
            <a:outerShdw dist="35921" dir="2700000" algn="ctr" rotWithShape="0">
              <a:schemeClr val="bg1"/>
            </a:outerShdw>
          </a:effectLst>
        </p:spPr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r>
              <a:rPr lang="en-US" altLang="zh-CN" smtClean="0"/>
              <a:t>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81075"/>
            <a:ext cx="9128125" cy="1174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155" y="2781300"/>
            <a:ext cx="4635500" cy="3460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commondata" val="eyJoZGlkIjoiMjUyMWFjYjQyMjlmNTgwNTJjYTgwYTRjZjZkMjE5OWYifQ=="/>
</p:tagLst>
</file>

<file path=ppt/theme/theme1.xml><?xml version="1.0" encoding="utf-8"?>
<a:theme xmlns:a="http://schemas.openxmlformats.org/drawingml/2006/main" name="厦门大学">
  <a:themeElements>
    <a:clrScheme name="中国发展论坛张杰校长报告07093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国发展论坛张杰校长报告070930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AEAEA"/>
        </a:solidFill>
        <a:ln w="12700" cap="flat" cmpd="sng" algn="ctr">
          <a:solidFill>
            <a:srgbClr val="133984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square" lIns="91440" tIns="54000" rIns="91440" bIns="45720" numCol="1" anchor="t" anchorCtr="1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000" b="1" i="0" u="none" strike="noStrike" cap="none" normalizeH="0" baseline="0" smtClean="0">
            <a:ln>
              <a:noFill/>
            </a:ln>
            <a:solidFill>
              <a:srgbClr val="133984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solidFill>
          <a:srgbClr val="EAEAEA"/>
        </a:solidFill>
        <a:ln w="25400" cap="flat" cmpd="sng" algn="ctr">
          <a:solidFill>
            <a:srgbClr val="C00000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/>
      <a:lstStyle/>
    </a:lnDef>
  </a:objectDefaults>
  <a:extraClrSchemeLst>
    <a:extraClrScheme>
      <a:clrScheme name="中国发展论坛张杰校长报告0709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国发展论坛张杰校长报告07093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国发展论坛张杰校长报告07093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心理学的奥秘</Template>
  <TotalTime>0</TotalTime>
  <Words>1553</Words>
  <Application>WPS 演示</Application>
  <PresentationFormat>全屏显示(4:3)</PresentationFormat>
  <Paragraphs>564</Paragraphs>
  <Slides>32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58</vt:i4>
      </vt:variant>
      <vt:variant>
        <vt:lpstr>幻灯片标题</vt:lpstr>
      </vt:variant>
      <vt:variant>
        <vt:i4>32</vt:i4>
      </vt:variant>
    </vt:vector>
  </HeadingPairs>
  <TitlesOfParts>
    <vt:vector size="101" baseType="lpstr">
      <vt:lpstr>Arial</vt:lpstr>
      <vt:lpstr>宋体</vt:lpstr>
      <vt:lpstr>Wingdings</vt:lpstr>
      <vt:lpstr>Times New Roman</vt:lpstr>
      <vt:lpstr>黑体</vt:lpstr>
      <vt:lpstr>华文新魏</vt:lpstr>
      <vt:lpstr>微软雅黑</vt:lpstr>
      <vt:lpstr>Arial Unicode MS</vt:lpstr>
      <vt:lpstr>Calibri</vt:lpstr>
      <vt:lpstr>Symbol</vt:lpstr>
      <vt:lpstr>厦门大学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电路习题讲解 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PowerPoint 演示文稿</vt:lpstr>
      <vt:lpstr>2-13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4-16</vt:lpstr>
      <vt:lpstr>4-16</vt:lpstr>
      <vt:lpstr>4-16</vt:lpstr>
      <vt:lpstr>总结</vt:lpstr>
      <vt:lpstr>PowerPoint 演示文稿</vt:lpstr>
      <vt:lpstr>PowerPoint 演示文稿</vt:lpstr>
      <vt:lpstr>PowerPoint 演示文稿</vt:lpstr>
      <vt:lpstr>总结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WPS_1656756210</cp:lastModifiedBy>
  <cp:revision>1519</cp:revision>
  <cp:lastPrinted>2012-04-02T12:29:00Z</cp:lastPrinted>
  <dcterms:created xsi:type="dcterms:W3CDTF">2113-01-01T00:00:00Z</dcterms:created>
  <dcterms:modified xsi:type="dcterms:W3CDTF">2024-04-18T04:54:58Z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99C58A0E12084B25BD2EBECB9AAC2ADC_13</vt:lpwstr>
  </property>
  <property fmtid="{D5CDD505-2E9C-101B-9397-08002B2CF9AE}" pid="3" name="KSOProductBuildVer">
    <vt:lpwstr>2052-12.1.0.16729</vt:lpwstr>
  </property>
</Properties>
</file>