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669" r:id="rId3"/>
    <p:sldId id="666" r:id="rId4"/>
    <p:sldId id="677" r:id="rId5"/>
    <p:sldId id="679" r:id="rId6"/>
    <p:sldId id="678" r:id="rId7"/>
    <p:sldId id="680" r:id="rId8"/>
    <p:sldId id="671" r:id="rId9"/>
    <p:sldId id="672" r:id="rId10"/>
    <p:sldId id="663" r:id="rId11"/>
    <p:sldId id="681" r:id="rId12"/>
    <p:sldId id="665" r:id="rId13"/>
    <p:sldId id="67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3E9D"/>
    <a:srgbClr val="FFBBBB"/>
    <a:srgbClr val="FF9B9B"/>
    <a:srgbClr val="FFE5E5"/>
    <a:srgbClr val="6D113F"/>
    <a:srgbClr val="F5BDD9"/>
    <a:srgbClr val="B8DBFC"/>
    <a:srgbClr val="FACF9D"/>
    <a:srgbClr val="075EAD"/>
    <a:srgbClr val="7A22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21" autoAdjust="0"/>
    <p:restoredTop sz="82797" autoAdjust="0"/>
  </p:normalViewPr>
  <p:slideViewPr>
    <p:cSldViewPr showGuides="1">
      <p:cViewPr>
        <p:scale>
          <a:sx n="50" d="100"/>
          <a:sy n="50" d="100"/>
        </p:scale>
        <p:origin x="600" y="1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7C478-D389-41F5-8D12-96B456F82583}" type="datetimeFigureOut">
              <a:rPr lang="zh-CN" altLang="en-US" smtClean="0"/>
              <a:t>2024/3/23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F280F-B19E-4370-B696-94DAD2965BE4}" type="slidenum">
              <a:rPr lang="zh-CN" altLang="en-US" smtClean="0"/>
              <a:t>‹#›</a:t>
            </a:fld>
            <a:endParaRPr lang="zh-CN" altLang="en-US"/>
          </a:p>
        </p:txBody>
      </p:sp>
    </p:spTree>
    <p:extLst>
      <p:ext uri="{BB962C8B-B14F-4D97-AF65-F5344CB8AC3E}">
        <p14:creationId xmlns:p14="http://schemas.microsoft.com/office/powerpoint/2010/main" val="394122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7F280F-B19E-4370-B696-94DAD2965BE4}" type="slidenum">
              <a:rPr lang="zh-CN" altLang="en-US" smtClean="0"/>
              <a:t>1</a:t>
            </a:fld>
            <a:endParaRPr lang="zh-CN" altLang="en-US"/>
          </a:p>
        </p:txBody>
      </p:sp>
    </p:spTree>
    <p:extLst>
      <p:ext uri="{BB962C8B-B14F-4D97-AF65-F5344CB8AC3E}">
        <p14:creationId xmlns:p14="http://schemas.microsoft.com/office/powerpoint/2010/main" val="2889435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2597A-9562-7158-3E87-848A10C437D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2B2BB85-356B-7CB6-797B-C7C079320B4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D7D17ED-081E-5E63-4402-3304A6CDCBFF}"/>
              </a:ext>
            </a:extLst>
          </p:cNvPr>
          <p:cNvSpPr>
            <a:spLocks noGrp="1"/>
          </p:cNvSpPr>
          <p:nvPr>
            <p:ph type="body" idx="1"/>
          </p:nvPr>
        </p:nvSpPr>
        <p:spPr/>
        <p:txBody>
          <a:bodyPr/>
          <a:lstStyle/>
          <a:p>
            <a:r>
              <a:rPr lang="zh-CN" altLang="en-US" b="0" i="0" dirty="0">
                <a:solidFill>
                  <a:srgbClr val="FFFFFF"/>
                </a:solidFill>
                <a:effectLst/>
                <a:latin typeface="Nunito" pitchFamily="2" charset="0"/>
              </a:rPr>
              <a:t>一个人同时可以有不同的身份。我们同时是学生、孩子和同学。同一个人在不同的情况下拥有不同的行为，就可以被称为多态性。</a:t>
            </a:r>
            <a:endParaRPr lang="en-US" altLang="zh-CN" b="0" i="0" dirty="0">
              <a:solidFill>
                <a:srgbClr val="FFFFFF"/>
              </a:solidFill>
              <a:effectLst/>
              <a:latin typeface="Nunito" pitchFamily="2" charset="0"/>
            </a:endParaRPr>
          </a:p>
          <a:p>
            <a:endParaRPr lang="en-US" altLang="zh-CN" b="0" i="0" dirty="0">
              <a:solidFill>
                <a:srgbClr val="FFFFFF"/>
              </a:solidFill>
              <a:effectLst/>
              <a:latin typeface="Nunito"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b="1" dirty="0">
                <a:latin typeface="Times New Roman" panose="02020603050405020304" pitchFamily="18" charset="0"/>
              </a:rPr>
              <a:t>以上运行结果表明，只要把派生类对象的地址传递给基类指针，就可以直接使用基类指针调用派生类中虚函数的重定义版本，与通过派生类对象名调用该函数有相同的执行结果。虚函数的引入，使类似</a:t>
            </a:r>
            <a:r>
              <a:rPr lang="en-US" altLang="zh-CN" b="0" dirty="0">
                <a:solidFill>
                  <a:srgbClr val="7A3E9D"/>
                </a:solidFill>
                <a:effectLst/>
                <a:latin typeface="Consolas" panose="020B0609020204030204" pitchFamily="49" charset="0"/>
              </a:rPr>
              <a:t>p</a:t>
            </a:r>
            <a:r>
              <a:rPr lang="en-US" altLang="zh-CN" b="0" dirty="0">
                <a:solidFill>
                  <a:srgbClr val="777777"/>
                </a:solidFill>
                <a:effectLst/>
                <a:latin typeface="Consolas" panose="020B0609020204030204" pitchFamily="49" charset="0"/>
              </a:rPr>
              <a:t>-&gt;</a:t>
            </a:r>
            <a:r>
              <a:rPr lang="en-US" altLang="zh-CN" b="1" dirty="0" err="1">
                <a:solidFill>
                  <a:srgbClr val="AA3731"/>
                </a:solidFill>
                <a:effectLst/>
                <a:latin typeface="Consolas" panose="020B0609020204030204" pitchFamily="49" charset="0"/>
              </a:rPr>
              <a:t>eatWhat</a:t>
            </a:r>
            <a:r>
              <a:rPr lang="en-US" altLang="zh-CN" b="0" dirty="0">
                <a:solidFill>
                  <a:srgbClr val="777777"/>
                </a:solidFill>
                <a:effectLst/>
                <a:latin typeface="Consolas" panose="020B0609020204030204" pitchFamily="49" charset="0"/>
              </a:rPr>
              <a:t>()</a:t>
            </a:r>
            <a:r>
              <a:rPr kumimoji="1" lang="zh-CN" altLang="en-US" b="1" dirty="0">
                <a:latin typeface="Times New Roman" panose="02020603050405020304" pitchFamily="18" charset="0"/>
              </a:rPr>
              <a:t>这样的函数调用语句有了动态选择执行代码的智能。这一点是通过动态绑定技术实现的。</a:t>
            </a:r>
            <a:r>
              <a:rPr kumimoji="1" lang="zh-CN" altLang="en-US" b="1" dirty="0">
                <a:solidFill>
                  <a:srgbClr val="336600"/>
                </a:solidFill>
                <a:latin typeface="Times New Roman" panose="02020603050405020304" pitchFamily="18" charset="0"/>
              </a:rPr>
              <a:t> </a:t>
            </a:r>
          </a:p>
          <a:p>
            <a:endParaRPr lang="zh-CN" altLang="en-US" dirty="0"/>
          </a:p>
        </p:txBody>
      </p:sp>
      <p:sp>
        <p:nvSpPr>
          <p:cNvPr id="4" name="灯片编号占位符 3">
            <a:extLst>
              <a:ext uri="{FF2B5EF4-FFF2-40B4-BE49-F238E27FC236}">
                <a16:creationId xmlns:a16="http://schemas.microsoft.com/office/drawing/2014/main" id="{25CA72B3-FE6F-BD36-793B-91D6138A0B13}"/>
              </a:ext>
            </a:extLst>
          </p:cNvPr>
          <p:cNvSpPr>
            <a:spLocks noGrp="1"/>
          </p:cNvSpPr>
          <p:nvPr>
            <p:ph type="sldNum" sz="quarter" idx="5"/>
          </p:nvPr>
        </p:nvSpPr>
        <p:spPr/>
        <p:txBody>
          <a:bodyPr/>
          <a:lstStyle/>
          <a:p>
            <a:fld id="{837F280F-B19E-4370-B696-94DAD2965BE4}" type="slidenum">
              <a:rPr lang="zh-CN" altLang="en-US" smtClean="0"/>
              <a:t>10</a:t>
            </a:fld>
            <a:endParaRPr lang="zh-CN" altLang="en-US"/>
          </a:p>
        </p:txBody>
      </p:sp>
    </p:spTree>
    <p:extLst>
      <p:ext uri="{BB962C8B-B14F-4D97-AF65-F5344CB8AC3E}">
        <p14:creationId xmlns:p14="http://schemas.microsoft.com/office/powerpoint/2010/main" val="1017073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在新的学期里，我的工作计划如下：</a:t>
            </a:r>
          </a:p>
        </p:txBody>
      </p:sp>
      <p:sp>
        <p:nvSpPr>
          <p:cNvPr id="4" name="灯片编号占位符 3"/>
          <p:cNvSpPr>
            <a:spLocks noGrp="1"/>
          </p:cNvSpPr>
          <p:nvPr>
            <p:ph type="sldNum" sz="quarter" idx="5"/>
          </p:nvPr>
        </p:nvSpPr>
        <p:spPr/>
        <p:txBody>
          <a:bodyPr/>
          <a:lstStyle/>
          <a:p>
            <a:fld id="{837F280F-B19E-4370-B696-94DAD2965BE4}" type="slidenum">
              <a:rPr lang="zh-CN" altLang="en-US" smtClean="0"/>
              <a:t>11</a:t>
            </a:fld>
            <a:endParaRPr lang="zh-CN" altLang="en-US"/>
          </a:p>
        </p:txBody>
      </p:sp>
    </p:spTree>
    <p:extLst>
      <p:ext uri="{BB962C8B-B14F-4D97-AF65-F5344CB8AC3E}">
        <p14:creationId xmlns:p14="http://schemas.microsoft.com/office/powerpoint/2010/main" val="958649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在新的学期里，我的工作计划如下：</a:t>
            </a:r>
          </a:p>
        </p:txBody>
      </p:sp>
      <p:sp>
        <p:nvSpPr>
          <p:cNvPr id="4" name="灯片编号占位符 3"/>
          <p:cNvSpPr>
            <a:spLocks noGrp="1"/>
          </p:cNvSpPr>
          <p:nvPr>
            <p:ph type="sldNum" sz="quarter" idx="5"/>
          </p:nvPr>
        </p:nvSpPr>
        <p:spPr/>
        <p:txBody>
          <a:bodyPr/>
          <a:lstStyle/>
          <a:p>
            <a:fld id="{837F280F-B19E-4370-B696-94DAD2965BE4}" type="slidenum">
              <a:rPr lang="zh-CN" altLang="en-US" smtClean="0"/>
              <a:t>12</a:t>
            </a:fld>
            <a:endParaRPr lang="zh-CN" altLang="en-US"/>
          </a:p>
        </p:txBody>
      </p:sp>
    </p:spTree>
    <p:extLst>
      <p:ext uri="{BB962C8B-B14F-4D97-AF65-F5344CB8AC3E}">
        <p14:creationId xmlns:p14="http://schemas.microsoft.com/office/powerpoint/2010/main" val="188356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73135-9B0A-A361-74DC-7019706B975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2803C39-B491-4B6E-F816-29232C7E04E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BC43C72-F875-1330-0806-39BCC9A0BFAE}"/>
              </a:ext>
            </a:extLst>
          </p:cNvPr>
          <p:cNvSpPr>
            <a:spLocks noGrp="1"/>
          </p:cNvSpPr>
          <p:nvPr>
            <p:ph type="body" idx="1"/>
          </p:nvPr>
        </p:nvSpPr>
        <p:spPr/>
        <p:txBody>
          <a:bodyPr/>
          <a:lstStyle/>
          <a:p>
            <a:r>
              <a:rPr lang="zh-CN" altLang="en-US" dirty="0"/>
              <a:t>因为</a:t>
            </a:r>
            <a:r>
              <a:rPr lang="en-US" altLang="zh-CN" dirty="0"/>
              <a:t>recall</a:t>
            </a:r>
            <a:r>
              <a:rPr lang="zh-CN" altLang="en-US" dirty="0"/>
              <a:t>很高（基本都判断为正），所以</a:t>
            </a:r>
            <a:r>
              <a:rPr lang="en-US" altLang="zh-CN" dirty="0"/>
              <a:t>AP</a:t>
            </a:r>
            <a:r>
              <a:rPr lang="zh-CN" altLang="en-US" dirty="0"/>
              <a:t>很高，但其实</a:t>
            </a:r>
            <a:r>
              <a:rPr lang="en-US" altLang="zh-CN" dirty="0"/>
              <a:t>precision</a:t>
            </a:r>
            <a:r>
              <a:rPr lang="zh-CN" altLang="en-US" dirty="0"/>
              <a:t>非常低，所以</a:t>
            </a:r>
            <a:r>
              <a:rPr lang="en-US" altLang="zh-CN" dirty="0"/>
              <a:t>accuracy</a:t>
            </a:r>
            <a:r>
              <a:rPr lang="zh-CN" altLang="en-US" dirty="0"/>
              <a:t>也不是很高</a:t>
            </a:r>
          </a:p>
        </p:txBody>
      </p:sp>
      <p:sp>
        <p:nvSpPr>
          <p:cNvPr id="4" name="灯片编号占位符 3">
            <a:extLst>
              <a:ext uri="{FF2B5EF4-FFF2-40B4-BE49-F238E27FC236}">
                <a16:creationId xmlns:a16="http://schemas.microsoft.com/office/drawing/2014/main" id="{4B08E496-2E78-834C-2C40-FCAB8D6856FC}"/>
              </a:ext>
            </a:extLst>
          </p:cNvPr>
          <p:cNvSpPr>
            <a:spLocks noGrp="1"/>
          </p:cNvSpPr>
          <p:nvPr>
            <p:ph type="sldNum" sz="quarter" idx="5"/>
          </p:nvPr>
        </p:nvSpPr>
        <p:spPr/>
        <p:txBody>
          <a:bodyPr/>
          <a:lstStyle/>
          <a:p>
            <a:fld id="{837F280F-B19E-4370-B696-94DAD2965BE4}" type="slidenum">
              <a:rPr lang="zh-CN" altLang="en-US" smtClean="0"/>
              <a:t>13</a:t>
            </a:fld>
            <a:endParaRPr lang="zh-CN" altLang="en-US"/>
          </a:p>
        </p:txBody>
      </p:sp>
    </p:spTree>
    <p:extLst>
      <p:ext uri="{BB962C8B-B14F-4D97-AF65-F5344CB8AC3E}">
        <p14:creationId xmlns:p14="http://schemas.microsoft.com/office/powerpoint/2010/main" val="205783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A19F1-4A9E-7ACF-497E-AE8201E59CF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04B8DFF-0162-213F-9161-F6F7AA25D17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9BEAEA3-C982-838F-17B3-7003F754C30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https://www.geeksforgeeks.org/object-oriented-programming-in-cpp/?ref=lbp</a:t>
            </a:r>
            <a:endParaRPr lang="zh-CN" altLang="en-US"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https://medium.com/omarelgabrys-blog/the-story-of-object-oriented-programming-12d1901a1825</a:t>
            </a:r>
            <a:endParaRPr lang="zh-CN" altLang="en-US" dirty="0"/>
          </a:p>
          <a:p>
            <a:endParaRPr lang="zh-CN" altLang="en-US" dirty="0"/>
          </a:p>
        </p:txBody>
      </p:sp>
      <p:sp>
        <p:nvSpPr>
          <p:cNvPr id="4" name="灯片编号占位符 3">
            <a:extLst>
              <a:ext uri="{FF2B5EF4-FFF2-40B4-BE49-F238E27FC236}">
                <a16:creationId xmlns:a16="http://schemas.microsoft.com/office/drawing/2014/main" id="{F612949D-7EF2-58EA-58F9-6BB4E670F9D7}"/>
              </a:ext>
            </a:extLst>
          </p:cNvPr>
          <p:cNvSpPr>
            <a:spLocks noGrp="1"/>
          </p:cNvSpPr>
          <p:nvPr>
            <p:ph type="sldNum" sz="quarter" idx="5"/>
          </p:nvPr>
        </p:nvSpPr>
        <p:spPr/>
        <p:txBody>
          <a:bodyPr/>
          <a:lstStyle/>
          <a:p>
            <a:fld id="{837F280F-B19E-4370-B696-94DAD2965BE4}" type="slidenum">
              <a:rPr lang="zh-CN" altLang="en-US" smtClean="0"/>
              <a:t>2</a:t>
            </a:fld>
            <a:endParaRPr lang="zh-CN" altLang="en-US"/>
          </a:p>
        </p:txBody>
      </p:sp>
    </p:spTree>
    <p:extLst>
      <p:ext uri="{BB962C8B-B14F-4D97-AF65-F5344CB8AC3E}">
        <p14:creationId xmlns:p14="http://schemas.microsoft.com/office/powerpoint/2010/main" val="18365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7F280F-B19E-4370-B696-94DAD2965BE4}" type="slidenum">
              <a:rPr lang="zh-CN" altLang="en-US" smtClean="0"/>
              <a:t>3</a:t>
            </a:fld>
            <a:endParaRPr lang="zh-CN" altLang="en-US"/>
          </a:p>
        </p:txBody>
      </p:sp>
    </p:spTree>
    <p:extLst>
      <p:ext uri="{BB962C8B-B14F-4D97-AF65-F5344CB8AC3E}">
        <p14:creationId xmlns:p14="http://schemas.microsoft.com/office/powerpoint/2010/main" val="80635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7F280F-B19E-4370-B696-94DAD2965BE4}" type="slidenum">
              <a:rPr lang="zh-CN" altLang="en-US" smtClean="0"/>
              <a:t>4</a:t>
            </a:fld>
            <a:endParaRPr lang="zh-CN" altLang="en-US"/>
          </a:p>
        </p:txBody>
      </p:sp>
    </p:spTree>
    <p:extLst>
      <p:ext uri="{BB962C8B-B14F-4D97-AF65-F5344CB8AC3E}">
        <p14:creationId xmlns:p14="http://schemas.microsoft.com/office/powerpoint/2010/main" val="151882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7F280F-B19E-4370-B696-94DAD2965BE4}" type="slidenum">
              <a:rPr lang="zh-CN" altLang="en-US" smtClean="0"/>
              <a:t>5</a:t>
            </a:fld>
            <a:endParaRPr lang="zh-CN" altLang="en-US"/>
          </a:p>
        </p:txBody>
      </p:sp>
    </p:spTree>
    <p:extLst>
      <p:ext uri="{BB962C8B-B14F-4D97-AF65-F5344CB8AC3E}">
        <p14:creationId xmlns:p14="http://schemas.microsoft.com/office/powerpoint/2010/main" val="2743901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7F280F-B19E-4370-B696-94DAD2965BE4}" type="slidenum">
              <a:rPr lang="zh-CN" altLang="en-US" smtClean="0"/>
              <a:t>6</a:t>
            </a:fld>
            <a:endParaRPr lang="zh-CN" altLang="en-US"/>
          </a:p>
        </p:txBody>
      </p:sp>
    </p:spTree>
    <p:extLst>
      <p:ext uri="{BB962C8B-B14F-4D97-AF65-F5344CB8AC3E}">
        <p14:creationId xmlns:p14="http://schemas.microsoft.com/office/powerpoint/2010/main" val="163826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FFFFF"/>
                </a:solidFill>
                <a:effectLst/>
                <a:latin typeface="Nunito" pitchFamily="2" charset="0"/>
              </a:rPr>
              <a:t>面向对象编程的 </a:t>
            </a:r>
            <a:r>
              <a:rPr lang="en-US" altLang="zh-CN" b="0" i="0" dirty="0">
                <a:solidFill>
                  <a:srgbClr val="FFFFFF"/>
                </a:solidFill>
                <a:effectLst/>
                <a:latin typeface="Nunito" pitchFamily="2" charset="0"/>
              </a:rPr>
              <a:t>C++ </a:t>
            </a:r>
            <a:r>
              <a:rPr lang="zh-CN" altLang="en-US" b="0" i="0" dirty="0">
                <a:solidFill>
                  <a:srgbClr val="FFFFFF"/>
                </a:solidFill>
                <a:effectLst/>
                <a:latin typeface="Nunito" pitchFamily="2" charset="0"/>
              </a:rPr>
              <a:t>构建块是类。它是一种用户定义的数据类型，它包含自己的数据成员和成员函数，可以通过创建该类的实例来访问和使用它们。类就像一个对象的蓝图。例如：考虑汽车的类别。可能有许多具有不同名称和品牌的汽车，但它们都会共享一些共同的属性，例如它们都有 </a:t>
            </a:r>
            <a:r>
              <a:rPr lang="en-US" altLang="zh-CN" b="0" i="0" dirty="0">
                <a:solidFill>
                  <a:srgbClr val="FFFFFF"/>
                </a:solidFill>
                <a:effectLst/>
                <a:latin typeface="Nunito" pitchFamily="2" charset="0"/>
              </a:rPr>
              <a:t>4 </a:t>
            </a:r>
            <a:r>
              <a:rPr lang="zh-CN" altLang="en-US" b="0" i="0" dirty="0">
                <a:solidFill>
                  <a:srgbClr val="FFFFFF"/>
                </a:solidFill>
                <a:effectLst/>
                <a:latin typeface="Nunito" pitchFamily="2" charset="0"/>
              </a:rPr>
              <a:t>个轮子、限速、里程范围等。所以在这里，汽车是类别，车轮、限速和里程是它们的属性。</a:t>
            </a:r>
            <a:endParaRPr lang="zh-CN" altLang="en-US" dirty="0"/>
          </a:p>
        </p:txBody>
      </p:sp>
      <p:sp>
        <p:nvSpPr>
          <p:cNvPr id="4" name="灯片编号占位符 3"/>
          <p:cNvSpPr>
            <a:spLocks noGrp="1"/>
          </p:cNvSpPr>
          <p:nvPr>
            <p:ph type="sldNum" sz="quarter" idx="5"/>
          </p:nvPr>
        </p:nvSpPr>
        <p:spPr/>
        <p:txBody>
          <a:bodyPr/>
          <a:lstStyle/>
          <a:p>
            <a:fld id="{837F280F-B19E-4370-B696-94DAD2965BE4}" type="slidenum">
              <a:rPr lang="zh-CN" altLang="en-US" smtClean="0"/>
              <a:t>7</a:t>
            </a:fld>
            <a:endParaRPr lang="zh-CN" altLang="en-US"/>
          </a:p>
        </p:txBody>
      </p:sp>
    </p:spTree>
    <p:extLst>
      <p:ext uri="{BB962C8B-B14F-4D97-AF65-F5344CB8AC3E}">
        <p14:creationId xmlns:p14="http://schemas.microsoft.com/office/powerpoint/2010/main" val="3404855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5F266-1713-FE50-5C5A-D795451F67D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2532ECB-2218-1749-0DF1-7E35B362611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47BF9E8-A15D-EE31-F4A4-6456D4E2780A}"/>
              </a:ext>
            </a:extLst>
          </p:cNvPr>
          <p:cNvSpPr>
            <a:spLocks noGrp="1"/>
          </p:cNvSpPr>
          <p:nvPr>
            <p:ph type="body" idx="1"/>
          </p:nvPr>
        </p:nvSpPr>
        <p:spPr/>
        <p:txBody>
          <a:bodyPr/>
          <a:lstStyle/>
          <a:p>
            <a:r>
              <a:rPr lang="zh-CN" altLang="en-US" sz="1200" dirty="0"/>
              <a:t>（比如只能访问，不能修改，或者只能通过一定的方式进行修改）</a:t>
            </a:r>
            <a:endParaRPr lang="en-US" altLang="zh-CN" dirty="0"/>
          </a:p>
          <a:p>
            <a:r>
              <a:rPr lang="zh-CN" altLang="en-US" dirty="0"/>
              <a:t>抽象化的例子：</a:t>
            </a:r>
            <a:r>
              <a:rPr lang="zh-CN" altLang="en-US" b="0" i="0" dirty="0">
                <a:solidFill>
                  <a:srgbClr val="FFFFFF"/>
                </a:solidFill>
                <a:effectLst/>
                <a:latin typeface="Nunito" pitchFamily="2" charset="0"/>
              </a:rPr>
              <a:t>只知道踩油门会提高汽车的速度或踩刹车会停止汽车，但他不知道踩油门时速度实际上是如何增加的，他不知道汽车的内部机制或油门、刹车等在汽车中的实施。这就是抽象。</a:t>
            </a:r>
            <a:r>
              <a:rPr lang="zh-CN" altLang="en-US" dirty="0"/>
              <a:t>类可以决定哪些数据成员对外界可见，哪些不可见。就是一种抽象。</a:t>
            </a:r>
          </a:p>
        </p:txBody>
      </p:sp>
      <p:sp>
        <p:nvSpPr>
          <p:cNvPr id="4" name="灯片编号占位符 3">
            <a:extLst>
              <a:ext uri="{FF2B5EF4-FFF2-40B4-BE49-F238E27FC236}">
                <a16:creationId xmlns:a16="http://schemas.microsoft.com/office/drawing/2014/main" id="{7C9CF7F6-E45A-22B6-E4EB-2C1F62260E2B}"/>
              </a:ext>
            </a:extLst>
          </p:cNvPr>
          <p:cNvSpPr>
            <a:spLocks noGrp="1"/>
          </p:cNvSpPr>
          <p:nvPr>
            <p:ph type="sldNum" sz="quarter" idx="5"/>
          </p:nvPr>
        </p:nvSpPr>
        <p:spPr/>
        <p:txBody>
          <a:bodyPr/>
          <a:lstStyle/>
          <a:p>
            <a:fld id="{837F280F-B19E-4370-B696-94DAD2965BE4}" type="slidenum">
              <a:rPr lang="zh-CN" altLang="en-US" smtClean="0"/>
              <a:t>8</a:t>
            </a:fld>
            <a:endParaRPr lang="zh-CN" altLang="en-US"/>
          </a:p>
        </p:txBody>
      </p:sp>
    </p:spTree>
    <p:extLst>
      <p:ext uri="{BB962C8B-B14F-4D97-AF65-F5344CB8AC3E}">
        <p14:creationId xmlns:p14="http://schemas.microsoft.com/office/powerpoint/2010/main" val="1413702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50204-C3AF-10C5-C0F1-A280E4055A1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27D970B-7606-3067-3E6E-FC0F8F7C6C8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A77EB6B-4153-3D2B-DE95-0F7CAFD6EF2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A175638-FAC7-7698-5F18-69F7BB38B6DC}"/>
              </a:ext>
            </a:extLst>
          </p:cNvPr>
          <p:cNvSpPr>
            <a:spLocks noGrp="1"/>
          </p:cNvSpPr>
          <p:nvPr>
            <p:ph type="sldNum" sz="quarter" idx="5"/>
          </p:nvPr>
        </p:nvSpPr>
        <p:spPr/>
        <p:txBody>
          <a:bodyPr/>
          <a:lstStyle/>
          <a:p>
            <a:fld id="{837F280F-B19E-4370-B696-94DAD2965BE4}" type="slidenum">
              <a:rPr lang="zh-CN" altLang="en-US" smtClean="0"/>
              <a:t>9</a:t>
            </a:fld>
            <a:endParaRPr lang="zh-CN" altLang="en-US"/>
          </a:p>
        </p:txBody>
      </p:sp>
    </p:spTree>
    <p:extLst>
      <p:ext uri="{BB962C8B-B14F-4D97-AF65-F5344CB8AC3E}">
        <p14:creationId xmlns:p14="http://schemas.microsoft.com/office/powerpoint/2010/main" val="195992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F16E-7CFB-4B65-8DA3-6E7A3841B8A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C5F3084D-7948-4184-A027-82282779CD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C695C1C4-4810-47E6-9834-8512A6012C3C}"/>
              </a:ext>
            </a:extLst>
          </p:cNvPr>
          <p:cNvSpPr>
            <a:spLocks noGrp="1"/>
          </p:cNvSpPr>
          <p:nvPr>
            <p:ph type="dt" sz="half" idx="10"/>
          </p:nvPr>
        </p:nvSpPr>
        <p:spPr/>
        <p:txBody>
          <a:bodyPr/>
          <a:lstStyle/>
          <a:p>
            <a:fld id="{1E150889-EB1A-4835-B555-BAB3114B269C}" type="datetimeFigureOut">
              <a:rPr lang="zh-CN" altLang="en-US" smtClean="0"/>
              <a:t>2024/3/23</a:t>
            </a:fld>
            <a:endParaRPr lang="zh-CN" altLang="en-US"/>
          </a:p>
        </p:txBody>
      </p:sp>
      <p:sp>
        <p:nvSpPr>
          <p:cNvPr id="5" name="Footer Placeholder 4">
            <a:extLst>
              <a:ext uri="{FF2B5EF4-FFF2-40B4-BE49-F238E27FC236}">
                <a16:creationId xmlns:a16="http://schemas.microsoft.com/office/drawing/2014/main" id="{C4B5C7C8-A74B-4EA7-B141-EAF3B458BBA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80974FC-6189-4F6B-ACD8-AD5880994F5B}"/>
              </a:ext>
            </a:extLst>
          </p:cNvPr>
          <p:cNvSpPr>
            <a:spLocks noGrp="1"/>
          </p:cNvSpPr>
          <p:nvPr>
            <p:ph type="sldNum" sz="quarter" idx="12"/>
          </p:nvPr>
        </p:nvSpPr>
        <p:spPr/>
        <p:txBody>
          <a:bodyPr/>
          <a:lstStyle/>
          <a:p>
            <a:fld id="{CF0B3B31-2C97-4076-A3C9-C19E589F4098}" type="slidenum">
              <a:rPr lang="zh-CN" altLang="en-US" smtClean="0"/>
              <a:t>‹#›</a:t>
            </a:fld>
            <a:endParaRPr lang="zh-CN" altLang="en-US"/>
          </a:p>
        </p:txBody>
      </p:sp>
    </p:spTree>
    <p:extLst>
      <p:ext uri="{BB962C8B-B14F-4D97-AF65-F5344CB8AC3E}">
        <p14:creationId xmlns:p14="http://schemas.microsoft.com/office/powerpoint/2010/main" val="178021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CE35-4FE7-4ED1-8724-A0B3409CE1A2}"/>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E646CEA-DC3E-4FC2-BBF2-370298DBCDEF}"/>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86AD656-E9CB-410B-975E-D2D15A22F2DA}"/>
              </a:ext>
            </a:extLst>
          </p:cNvPr>
          <p:cNvSpPr>
            <a:spLocks noGrp="1"/>
          </p:cNvSpPr>
          <p:nvPr>
            <p:ph type="dt" sz="half" idx="10"/>
          </p:nvPr>
        </p:nvSpPr>
        <p:spPr/>
        <p:txBody>
          <a:bodyPr/>
          <a:lstStyle/>
          <a:p>
            <a:fld id="{1E150889-EB1A-4835-B555-BAB3114B269C}" type="datetimeFigureOut">
              <a:rPr lang="zh-CN" altLang="en-US" smtClean="0"/>
              <a:t>2024/3/23</a:t>
            </a:fld>
            <a:endParaRPr lang="zh-CN" altLang="en-US"/>
          </a:p>
        </p:txBody>
      </p:sp>
      <p:sp>
        <p:nvSpPr>
          <p:cNvPr id="5" name="Footer Placeholder 4">
            <a:extLst>
              <a:ext uri="{FF2B5EF4-FFF2-40B4-BE49-F238E27FC236}">
                <a16:creationId xmlns:a16="http://schemas.microsoft.com/office/drawing/2014/main" id="{2629BBAA-006C-409F-9BB3-68E7BCD8C55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B07CD46-ED89-47C9-B721-0093BC3D8005}"/>
              </a:ext>
            </a:extLst>
          </p:cNvPr>
          <p:cNvSpPr>
            <a:spLocks noGrp="1"/>
          </p:cNvSpPr>
          <p:nvPr>
            <p:ph type="sldNum" sz="quarter" idx="12"/>
          </p:nvPr>
        </p:nvSpPr>
        <p:spPr/>
        <p:txBody>
          <a:bodyPr/>
          <a:lstStyle/>
          <a:p>
            <a:fld id="{CF0B3B31-2C97-4076-A3C9-C19E589F4098}" type="slidenum">
              <a:rPr lang="zh-CN" altLang="en-US" smtClean="0"/>
              <a:t>‹#›</a:t>
            </a:fld>
            <a:endParaRPr lang="zh-CN" altLang="en-US"/>
          </a:p>
        </p:txBody>
      </p:sp>
    </p:spTree>
    <p:extLst>
      <p:ext uri="{BB962C8B-B14F-4D97-AF65-F5344CB8AC3E}">
        <p14:creationId xmlns:p14="http://schemas.microsoft.com/office/powerpoint/2010/main" val="59526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665E16-5240-4338-9491-E3BD507C2F77}"/>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F05AF7F-1EC4-4A0B-B918-8B573C54D99F}"/>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1859130-C17D-4F84-B41A-34912E354E32}"/>
              </a:ext>
            </a:extLst>
          </p:cNvPr>
          <p:cNvSpPr>
            <a:spLocks noGrp="1"/>
          </p:cNvSpPr>
          <p:nvPr>
            <p:ph type="dt" sz="half" idx="10"/>
          </p:nvPr>
        </p:nvSpPr>
        <p:spPr/>
        <p:txBody>
          <a:bodyPr/>
          <a:lstStyle/>
          <a:p>
            <a:fld id="{1E150889-EB1A-4835-B555-BAB3114B269C}" type="datetimeFigureOut">
              <a:rPr lang="zh-CN" altLang="en-US" smtClean="0"/>
              <a:t>2024/3/23</a:t>
            </a:fld>
            <a:endParaRPr lang="zh-CN" altLang="en-US"/>
          </a:p>
        </p:txBody>
      </p:sp>
      <p:sp>
        <p:nvSpPr>
          <p:cNvPr id="5" name="Footer Placeholder 4">
            <a:extLst>
              <a:ext uri="{FF2B5EF4-FFF2-40B4-BE49-F238E27FC236}">
                <a16:creationId xmlns:a16="http://schemas.microsoft.com/office/drawing/2014/main" id="{2CA405BE-DE32-4998-9F26-07362441A9D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FD690CE-7DF9-47FC-9998-8A5A97E5E959}"/>
              </a:ext>
            </a:extLst>
          </p:cNvPr>
          <p:cNvSpPr>
            <a:spLocks noGrp="1"/>
          </p:cNvSpPr>
          <p:nvPr>
            <p:ph type="sldNum" sz="quarter" idx="12"/>
          </p:nvPr>
        </p:nvSpPr>
        <p:spPr/>
        <p:txBody>
          <a:bodyPr/>
          <a:lstStyle/>
          <a:p>
            <a:fld id="{CF0B3B31-2C97-4076-A3C9-C19E589F4098}" type="slidenum">
              <a:rPr lang="zh-CN" altLang="en-US" smtClean="0"/>
              <a:t>‹#›</a:t>
            </a:fld>
            <a:endParaRPr lang="zh-CN" altLang="en-US"/>
          </a:p>
        </p:txBody>
      </p:sp>
    </p:spTree>
    <p:extLst>
      <p:ext uri="{BB962C8B-B14F-4D97-AF65-F5344CB8AC3E}">
        <p14:creationId xmlns:p14="http://schemas.microsoft.com/office/powerpoint/2010/main" val="119915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0978-1CFB-4747-A0CA-B6C067FFFE3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89064E0-55BF-4597-AA9A-4F8E07EDE220}"/>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FCC9C3E-A82A-46C7-A0D8-85677CC6642D}"/>
              </a:ext>
            </a:extLst>
          </p:cNvPr>
          <p:cNvSpPr>
            <a:spLocks noGrp="1"/>
          </p:cNvSpPr>
          <p:nvPr>
            <p:ph type="dt" sz="half" idx="10"/>
          </p:nvPr>
        </p:nvSpPr>
        <p:spPr/>
        <p:txBody>
          <a:bodyPr/>
          <a:lstStyle/>
          <a:p>
            <a:fld id="{1E150889-EB1A-4835-B555-BAB3114B269C}" type="datetimeFigureOut">
              <a:rPr lang="zh-CN" altLang="en-US" smtClean="0"/>
              <a:t>2024/3/23</a:t>
            </a:fld>
            <a:endParaRPr lang="zh-CN" altLang="en-US"/>
          </a:p>
        </p:txBody>
      </p:sp>
      <p:sp>
        <p:nvSpPr>
          <p:cNvPr id="5" name="Footer Placeholder 4">
            <a:extLst>
              <a:ext uri="{FF2B5EF4-FFF2-40B4-BE49-F238E27FC236}">
                <a16:creationId xmlns:a16="http://schemas.microsoft.com/office/drawing/2014/main" id="{C30F9EE5-9809-4F5A-A333-54DD8260BCA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6052172-6479-4908-AB6F-6BB624BE27CE}"/>
              </a:ext>
            </a:extLst>
          </p:cNvPr>
          <p:cNvSpPr>
            <a:spLocks noGrp="1"/>
          </p:cNvSpPr>
          <p:nvPr>
            <p:ph type="sldNum" sz="quarter" idx="12"/>
          </p:nvPr>
        </p:nvSpPr>
        <p:spPr/>
        <p:txBody>
          <a:bodyPr/>
          <a:lstStyle/>
          <a:p>
            <a:fld id="{CF0B3B31-2C97-4076-A3C9-C19E589F4098}" type="slidenum">
              <a:rPr lang="zh-CN" altLang="en-US" smtClean="0"/>
              <a:t>‹#›</a:t>
            </a:fld>
            <a:endParaRPr lang="zh-CN" altLang="en-US"/>
          </a:p>
        </p:txBody>
      </p:sp>
    </p:spTree>
    <p:extLst>
      <p:ext uri="{BB962C8B-B14F-4D97-AF65-F5344CB8AC3E}">
        <p14:creationId xmlns:p14="http://schemas.microsoft.com/office/powerpoint/2010/main" val="231807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5672-1A4F-47FB-89E6-F196E077884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5F9FC19-AFAA-4803-AEF2-612F4F574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EFCB6C5D-F9BC-4A22-9335-671E2FFADB6E}"/>
              </a:ext>
            </a:extLst>
          </p:cNvPr>
          <p:cNvSpPr>
            <a:spLocks noGrp="1"/>
          </p:cNvSpPr>
          <p:nvPr>
            <p:ph type="dt" sz="half" idx="10"/>
          </p:nvPr>
        </p:nvSpPr>
        <p:spPr/>
        <p:txBody>
          <a:bodyPr/>
          <a:lstStyle/>
          <a:p>
            <a:fld id="{1E150889-EB1A-4835-B555-BAB3114B269C}" type="datetimeFigureOut">
              <a:rPr lang="zh-CN" altLang="en-US" smtClean="0"/>
              <a:t>2024/3/23</a:t>
            </a:fld>
            <a:endParaRPr lang="zh-CN" altLang="en-US"/>
          </a:p>
        </p:txBody>
      </p:sp>
      <p:sp>
        <p:nvSpPr>
          <p:cNvPr id="5" name="Footer Placeholder 4">
            <a:extLst>
              <a:ext uri="{FF2B5EF4-FFF2-40B4-BE49-F238E27FC236}">
                <a16:creationId xmlns:a16="http://schemas.microsoft.com/office/drawing/2014/main" id="{0E92E95D-0E77-48CF-B04E-39D58835003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69D202E-F860-4B40-AF1B-2145998D4BFE}"/>
              </a:ext>
            </a:extLst>
          </p:cNvPr>
          <p:cNvSpPr>
            <a:spLocks noGrp="1"/>
          </p:cNvSpPr>
          <p:nvPr>
            <p:ph type="sldNum" sz="quarter" idx="12"/>
          </p:nvPr>
        </p:nvSpPr>
        <p:spPr/>
        <p:txBody>
          <a:bodyPr/>
          <a:lstStyle/>
          <a:p>
            <a:fld id="{CF0B3B31-2C97-4076-A3C9-C19E589F4098}" type="slidenum">
              <a:rPr lang="zh-CN" altLang="en-US" smtClean="0"/>
              <a:t>‹#›</a:t>
            </a:fld>
            <a:endParaRPr lang="zh-CN" altLang="en-US"/>
          </a:p>
        </p:txBody>
      </p:sp>
    </p:spTree>
    <p:extLst>
      <p:ext uri="{BB962C8B-B14F-4D97-AF65-F5344CB8AC3E}">
        <p14:creationId xmlns:p14="http://schemas.microsoft.com/office/powerpoint/2010/main" val="355788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0F54-1962-4491-800C-1AD74EBE821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B59D4C3-1BB5-4E2A-AB4E-2A99080A5AE2}"/>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9AB33EFF-AD73-4337-819C-B286426EFC4B}"/>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378A87F-4BD6-469B-B99B-6240912DDFD4}"/>
              </a:ext>
            </a:extLst>
          </p:cNvPr>
          <p:cNvSpPr>
            <a:spLocks noGrp="1"/>
          </p:cNvSpPr>
          <p:nvPr>
            <p:ph type="dt" sz="half" idx="10"/>
          </p:nvPr>
        </p:nvSpPr>
        <p:spPr/>
        <p:txBody>
          <a:bodyPr/>
          <a:lstStyle/>
          <a:p>
            <a:fld id="{1E150889-EB1A-4835-B555-BAB3114B269C}" type="datetimeFigureOut">
              <a:rPr lang="zh-CN" altLang="en-US" smtClean="0"/>
              <a:t>2024/3/23</a:t>
            </a:fld>
            <a:endParaRPr lang="zh-CN" altLang="en-US"/>
          </a:p>
        </p:txBody>
      </p:sp>
      <p:sp>
        <p:nvSpPr>
          <p:cNvPr id="6" name="Footer Placeholder 5">
            <a:extLst>
              <a:ext uri="{FF2B5EF4-FFF2-40B4-BE49-F238E27FC236}">
                <a16:creationId xmlns:a16="http://schemas.microsoft.com/office/drawing/2014/main" id="{5F4F06D5-02BA-43BC-9716-D6908F01313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A9C4C97-EB81-4251-9B16-2C491FEC7F26}"/>
              </a:ext>
            </a:extLst>
          </p:cNvPr>
          <p:cNvSpPr>
            <a:spLocks noGrp="1"/>
          </p:cNvSpPr>
          <p:nvPr>
            <p:ph type="sldNum" sz="quarter" idx="12"/>
          </p:nvPr>
        </p:nvSpPr>
        <p:spPr/>
        <p:txBody>
          <a:bodyPr/>
          <a:lstStyle/>
          <a:p>
            <a:fld id="{CF0B3B31-2C97-4076-A3C9-C19E589F4098}" type="slidenum">
              <a:rPr lang="zh-CN" altLang="en-US" smtClean="0"/>
              <a:t>‹#›</a:t>
            </a:fld>
            <a:endParaRPr lang="zh-CN" altLang="en-US"/>
          </a:p>
        </p:txBody>
      </p:sp>
    </p:spTree>
    <p:extLst>
      <p:ext uri="{BB962C8B-B14F-4D97-AF65-F5344CB8AC3E}">
        <p14:creationId xmlns:p14="http://schemas.microsoft.com/office/powerpoint/2010/main" val="161497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408B-1C9F-483A-9452-E6E3AD40661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B6D45AD-4F1C-4DDB-8D9D-4BC940E87F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1DFC8289-1E2E-477A-A211-2704F9A33FB9}"/>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6619E90-47CD-4556-809B-52327C6AF5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A1B9317D-9AAC-42B7-A9FB-88A17C72CB9D}"/>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9B716C0C-FEEB-4E76-9636-D29AC583E60D}"/>
              </a:ext>
            </a:extLst>
          </p:cNvPr>
          <p:cNvSpPr>
            <a:spLocks noGrp="1"/>
          </p:cNvSpPr>
          <p:nvPr>
            <p:ph type="dt" sz="half" idx="10"/>
          </p:nvPr>
        </p:nvSpPr>
        <p:spPr/>
        <p:txBody>
          <a:bodyPr/>
          <a:lstStyle/>
          <a:p>
            <a:fld id="{1E150889-EB1A-4835-B555-BAB3114B269C}" type="datetimeFigureOut">
              <a:rPr lang="zh-CN" altLang="en-US" smtClean="0"/>
              <a:t>2024/3/23</a:t>
            </a:fld>
            <a:endParaRPr lang="zh-CN" altLang="en-US"/>
          </a:p>
        </p:txBody>
      </p:sp>
      <p:sp>
        <p:nvSpPr>
          <p:cNvPr id="8" name="Footer Placeholder 7">
            <a:extLst>
              <a:ext uri="{FF2B5EF4-FFF2-40B4-BE49-F238E27FC236}">
                <a16:creationId xmlns:a16="http://schemas.microsoft.com/office/drawing/2014/main" id="{D5516C5F-6F65-4ABE-B405-A744AB7A362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4F72C3A-2578-48AE-BA44-58FE2D9B0E72}"/>
              </a:ext>
            </a:extLst>
          </p:cNvPr>
          <p:cNvSpPr>
            <a:spLocks noGrp="1"/>
          </p:cNvSpPr>
          <p:nvPr>
            <p:ph type="sldNum" sz="quarter" idx="12"/>
          </p:nvPr>
        </p:nvSpPr>
        <p:spPr/>
        <p:txBody>
          <a:bodyPr/>
          <a:lstStyle/>
          <a:p>
            <a:fld id="{CF0B3B31-2C97-4076-A3C9-C19E589F4098}" type="slidenum">
              <a:rPr lang="zh-CN" altLang="en-US" smtClean="0"/>
              <a:t>‹#›</a:t>
            </a:fld>
            <a:endParaRPr lang="zh-CN" altLang="en-US"/>
          </a:p>
        </p:txBody>
      </p:sp>
    </p:spTree>
    <p:extLst>
      <p:ext uri="{BB962C8B-B14F-4D97-AF65-F5344CB8AC3E}">
        <p14:creationId xmlns:p14="http://schemas.microsoft.com/office/powerpoint/2010/main" val="67912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646B-32F5-44ED-816C-15B2BCBBF0FB}"/>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3F03E1A6-F207-4A14-8DC8-E05501A61AA4}"/>
              </a:ext>
            </a:extLst>
          </p:cNvPr>
          <p:cNvSpPr>
            <a:spLocks noGrp="1"/>
          </p:cNvSpPr>
          <p:nvPr>
            <p:ph type="dt" sz="half" idx="10"/>
          </p:nvPr>
        </p:nvSpPr>
        <p:spPr/>
        <p:txBody>
          <a:bodyPr/>
          <a:lstStyle/>
          <a:p>
            <a:fld id="{1E150889-EB1A-4835-B555-BAB3114B269C}" type="datetimeFigureOut">
              <a:rPr lang="zh-CN" altLang="en-US" smtClean="0"/>
              <a:t>2024/3/23</a:t>
            </a:fld>
            <a:endParaRPr lang="zh-CN" altLang="en-US"/>
          </a:p>
        </p:txBody>
      </p:sp>
      <p:sp>
        <p:nvSpPr>
          <p:cNvPr id="4" name="Footer Placeholder 3">
            <a:extLst>
              <a:ext uri="{FF2B5EF4-FFF2-40B4-BE49-F238E27FC236}">
                <a16:creationId xmlns:a16="http://schemas.microsoft.com/office/drawing/2014/main" id="{A2F1A318-B916-4D18-97FD-80F373C5539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B1F49EE-BC2B-4E86-B43F-B252F1A2C5C9}"/>
              </a:ext>
            </a:extLst>
          </p:cNvPr>
          <p:cNvSpPr>
            <a:spLocks noGrp="1"/>
          </p:cNvSpPr>
          <p:nvPr>
            <p:ph type="sldNum" sz="quarter" idx="12"/>
          </p:nvPr>
        </p:nvSpPr>
        <p:spPr/>
        <p:txBody>
          <a:bodyPr/>
          <a:lstStyle/>
          <a:p>
            <a:fld id="{CF0B3B31-2C97-4076-A3C9-C19E589F4098}" type="slidenum">
              <a:rPr lang="zh-CN" altLang="en-US" smtClean="0"/>
              <a:t>‹#›</a:t>
            </a:fld>
            <a:endParaRPr lang="zh-CN" altLang="en-US"/>
          </a:p>
        </p:txBody>
      </p:sp>
    </p:spTree>
    <p:extLst>
      <p:ext uri="{BB962C8B-B14F-4D97-AF65-F5344CB8AC3E}">
        <p14:creationId xmlns:p14="http://schemas.microsoft.com/office/powerpoint/2010/main" val="56777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F45C90-6829-4561-9C7D-10478BB228FF}"/>
              </a:ext>
            </a:extLst>
          </p:cNvPr>
          <p:cNvSpPr>
            <a:spLocks noGrp="1"/>
          </p:cNvSpPr>
          <p:nvPr>
            <p:ph type="dt" sz="half" idx="10"/>
          </p:nvPr>
        </p:nvSpPr>
        <p:spPr/>
        <p:txBody>
          <a:bodyPr/>
          <a:lstStyle/>
          <a:p>
            <a:fld id="{1E150889-EB1A-4835-B555-BAB3114B269C}" type="datetimeFigureOut">
              <a:rPr lang="zh-CN" altLang="en-US" smtClean="0"/>
              <a:t>2024/3/23</a:t>
            </a:fld>
            <a:endParaRPr lang="zh-CN" altLang="en-US"/>
          </a:p>
        </p:txBody>
      </p:sp>
      <p:sp>
        <p:nvSpPr>
          <p:cNvPr id="3" name="Footer Placeholder 2">
            <a:extLst>
              <a:ext uri="{FF2B5EF4-FFF2-40B4-BE49-F238E27FC236}">
                <a16:creationId xmlns:a16="http://schemas.microsoft.com/office/drawing/2014/main" id="{E231B337-0645-49FD-B397-CE1773CD0745}"/>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1162007-2B6A-4916-9C24-5B149652C32F}"/>
              </a:ext>
            </a:extLst>
          </p:cNvPr>
          <p:cNvSpPr>
            <a:spLocks noGrp="1"/>
          </p:cNvSpPr>
          <p:nvPr>
            <p:ph type="sldNum" sz="quarter" idx="12"/>
          </p:nvPr>
        </p:nvSpPr>
        <p:spPr/>
        <p:txBody>
          <a:bodyPr/>
          <a:lstStyle/>
          <a:p>
            <a:fld id="{CF0B3B31-2C97-4076-A3C9-C19E589F4098}" type="slidenum">
              <a:rPr lang="zh-CN" altLang="en-US" smtClean="0"/>
              <a:t>‹#›</a:t>
            </a:fld>
            <a:endParaRPr lang="zh-CN" altLang="en-US"/>
          </a:p>
        </p:txBody>
      </p:sp>
    </p:spTree>
    <p:extLst>
      <p:ext uri="{BB962C8B-B14F-4D97-AF65-F5344CB8AC3E}">
        <p14:creationId xmlns:p14="http://schemas.microsoft.com/office/powerpoint/2010/main" val="178458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09D2-C318-4F62-B83C-5B916D844045}"/>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D923AEE-7B61-4685-8A0F-75C2C6553D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A91C236E-9AA3-4D16-8576-1C952F738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6F28F6A-9051-4155-A46A-5215630801FA}"/>
              </a:ext>
            </a:extLst>
          </p:cNvPr>
          <p:cNvSpPr>
            <a:spLocks noGrp="1"/>
          </p:cNvSpPr>
          <p:nvPr>
            <p:ph type="dt" sz="half" idx="10"/>
          </p:nvPr>
        </p:nvSpPr>
        <p:spPr/>
        <p:txBody>
          <a:bodyPr/>
          <a:lstStyle/>
          <a:p>
            <a:fld id="{1E150889-EB1A-4835-B555-BAB3114B269C}" type="datetimeFigureOut">
              <a:rPr lang="zh-CN" altLang="en-US" smtClean="0"/>
              <a:t>2024/3/23</a:t>
            </a:fld>
            <a:endParaRPr lang="zh-CN" altLang="en-US"/>
          </a:p>
        </p:txBody>
      </p:sp>
      <p:sp>
        <p:nvSpPr>
          <p:cNvPr id="6" name="Footer Placeholder 5">
            <a:extLst>
              <a:ext uri="{FF2B5EF4-FFF2-40B4-BE49-F238E27FC236}">
                <a16:creationId xmlns:a16="http://schemas.microsoft.com/office/drawing/2014/main" id="{800A1EC8-FC42-495B-8439-C43378082CF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790A691-9F37-450E-881B-E5C9854C6D6A}"/>
              </a:ext>
            </a:extLst>
          </p:cNvPr>
          <p:cNvSpPr>
            <a:spLocks noGrp="1"/>
          </p:cNvSpPr>
          <p:nvPr>
            <p:ph type="sldNum" sz="quarter" idx="12"/>
          </p:nvPr>
        </p:nvSpPr>
        <p:spPr/>
        <p:txBody>
          <a:bodyPr/>
          <a:lstStyle/>
          <a:p>
            <a:fld id="{CF0B3B31-2C97-4076-A3C9-C19E589F4098}" type="slidenum">
              <a:rPr lang="zh-CN" altLang="en-US" smtClean="0"/>
              <a:t>‹#›</a:t>
            </a:fld>
            <a:endParaRPr lang="zh-CN" altLang="en-US"/>
          </a:p>
        </p:txBody>
      </p:sp>
    </p:spTree>
    <p:extLst>
      <p:ext uri="{BB962C8B-B14F-4D97-AF65-F5344CB8AC3E}">
        <p14:creationId xmlns:p14="http://schemas.microsoft.com/office/powerpoint/2010/main" val="1395108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B323-1DF9-4CE1-BD6A-619A7EAA562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47A4A2A7-21BF-4F51-A5ED-A842E391D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0708B3D5-DD79-417D-AE77-F7316E724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E155FF28-F2B9-4695-BB29-640849AA10AD}"/>
              </a:ext>
            </a:extLst>
          </p:cNvPr>
          <p:cNvSpPr>
            <a:spLocks noGrp="1"/>
          </p:cNvSpPr>
          <p:nvPr>
            <p:ph type="dt" sz="half" idx="10"/>
          </p:nvPr>
        </p:nvSpPr>
        <p:spPr/>
        <p:txBody>
          <a:bodyPr/>
          <a:lstStyle/>
          <a:p>
            <a:fld id="{1E150889-EB1A-4835-B555-BAB3114B269C}" type="datetimeFigureOut">
              <a:rPr lang="zh-CN" altLang="en-US" smtClean="0"/>
              <a:t>2024/3/23</a:t>
            </a:fld>
            <a:endParaRPr lang="zh-CN" altLang="en-US"/>
          </a:p>
        </p:txBody>
      </p:sp>
      <p:sp>
        <p:nvSpPr>
          <p:cNvPr id="6" name="Footer Placeholder 5">
            <a:extLst>
              <a:ext uri="{FF2B5EF4-FFF2-40B4-BE49-F238E27FC236}">
                <a16:creationId xmlns:a16="http://schemas.microsoft.com/office/drawing/2014/main" id="{A94478D0-B06B-46D9-8D0F-5C8E7F0A361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72BF429-0C71-414A-82C3-6511229634E3}"/>
              </a:ext>
            </a:extLst>
          </p:cNvPr>
          <p:cNvSpPr>
            <a:spLocks noGrp="1"/>
          </p:cNvSpPr>
          <p:nvPr>
            <p:ph type="sldNum" sz="quarter" idx="12"/>
          </p:nvPr>
        </p:nvSpPr>
        <p:spPr/>
        <p:txBody>
          <a:bodyPr/>
          <a:lstStyle/>
          <a:p>
            <a:fld id="{CF0B3B31-2C97-4076-A3C9-C19E589F4098}" type="slidenum">
              <a:rPr lang="zh-CN" altLang="en-US" smtClean="0"/>
              <a:t>‹#›</a:t>
            </a:fld>
            <a:endParaRPr lang="zh-CN" altLang="en-US"/>
          </a:p>
        </p:txBody>
      </p:sp>
    </p:spTree>
    <p:extLst>
      <p:ext uri="{BB962C8B-B14F-4D97-AF65-F5344CB8AC3E}">
        <p14:creationId xmlns:p14="http://schemas.microsoft.com/office/powerpoint/2010/main" val="126059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C4A052-53C2-4EEB-90AA-4704C7035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0EBA506-8AC3-4EC5-96C6-C986C68F8C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149A0E0-F6BD-4039-985C-1E81491C7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50889-EB1A-4835-B555-BAB3114B269C}" type="datetimeFigureOut">
              <a:rPr lang="zh-CN" altLang="en-US" smtClean="0"/>
              <a:t>2024/3/23</a:t>
            </a:fld>
            <a:endParaRPr lang="zh-CN" altLang="en-US"/>
          </a:p>
        </p:txBody>
      </p:sp>
      <p:sp>
        <p:nvSpPr>
          <p:cNvPr id="5" name="Footer Placeholder 4">
            <a:extLst>
              <a:ext uri="{FF2B5EF4-FFF2-40B4-BE49-F238E27FC236}">
                <a16:creationId xmlns:a16="http://schemas.microsoft.com/office/drawing/2014/main" id="{649FD584-ED61-4360-8711-080ABF1C5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10F42AF6-0903-4ECD-AF64-D18B895151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B3B31-2C97-4076-A3C9-C19E589F4098}" type="slidenum">
              <a:rPr lang="zh-CN" altLang="en-US" smtClean="0"/>
              <a:t>‹#›</a:t>
            </a:fld>
            <a:endParaRPr lang="zh-CN" altLang="en-US"/>
          </a:p>
        </p:txBody>
      </p:sp>
    </p:spTree>
    <p:extLst>
      <p:ext uri="{BB962C8B-B14F-4D97-AF65-F5344CB8AC3E}">
        <p14:creationId xmlns:p14="http://schemas.microsoft.com/office/powerpoint/2010/main" val="4023499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3D9B-8DAB-4972-ABC9-004627343DFA}"/>
              </a:ext>
            </a:extLst>
          </p:cNvPr>
          <p:cNvSpPr>
            <a:spLocks noGrp="1"/>
          </p:cNvSpPr>
          <p:nvPr>
            <p:ph type="ctrTitle"/>
          </p:nvPr>
        </p:nvSpPr>
        <p:spPr>
          <a:xfrm flipH="1">
            <a:off x="1524000" y="908720"/>
            <a:ext cx="9144000" cy="4360863"/>
          </a:xfrm>
        </p:spPr>
        <p:txBody>
          <a:bodyPr>
            <a:normAutofit/>
          </a:bodyPr>
          <a:lstStyle/>
          <a:p>
            <a:r>
              <a:rPr lang="zh-CN" altLang="en-US" sz="4000" b="1" dirty="0">
                <a:solidFill>
                  <a:schemeClr val="accent2"/>
                </a:solidFill>
                <a:latin typeface="+mn-lt"/>
                <a:ea typeface="+mn-ea"/>
                <a:cs typeface="+mn-ea"/>
                <a:sym typeface="+mn-lt"/>
              </a:rPr>
              <a:t>朋辈导师系列课程</a:t>
            </a:r>
            <a:br>
              <a:rPr lang="en-US" altLang="zh-CN" sz="4000" b="1" dirty="0">
                <a:solidFill>
                  <a:schemeClr val="accent2"/>
                </a:solidFill>
                <a:latin typeface="+mn-lt"/>
                <a:ea typeface="+mn-ea"/>
                <a:cs typeface="+mn-ea"/>
                <a:sym typeface="+mn-lt"/>
              </a:rPr>
            </a:br>
            <a:br>
              <a:rPr lang="en-US" altLang="zh-CN" sz="5400" b="1" dirty="0">
                <a:solidFill>
                  <a:schemeClr val="accent2"/>
                </a:solidFill>
                <a:latin typeface="+mn-lt"/>
                <a:ea typeface="+mn-ea"/>
                <a:cs typeface="+mn-ea"/>
                <a:sym typeface="+mn-lt"/>
              </a:rPr>
            </a:br>
            <a:r>
              <a:rPr lang="zh-CN" altLang="en-US" sz="7300" b="1" dirty="0">
                <a:solidFill>
                  <a:schemeClr val="accent2">
                    <a:lumMod val="50000"/>
                  </a:schemeClr>
                </a:solidFill>
                <a:latin typeface="+mn-lt"/>
                <a:ea typeface="+mn-ea"/>
                <a:cs typeface="+mn-ea"/>
                <a:sym typeface="+mn-lt"/>
              </a:rPr>
              <a:t>面向对象与面向过程</a:t>
            </a:r>
            <a:br>
              <a:rPr lang="en-US" altLang="zh-CN" sz="7300" b="1" dirty="0">
                <a:solidFill>
                  <a:schemeClr val="accent2">
                    <a:lumMod val="50000"/>
                  </a:schemeClr>
                </a:solidFill>
                <a:latin typeface="+mn-lt"/>
                <a:ea typeface="+mn-ea"/>
                <a:cs typeface="+mn-ea"/>
                <a:sym typeface="+mn-lt"/>
              </a:rPr>
            </a:br>
            <a:r>
              <a:rPr lang="zh-CN" altLang="en-US" sz="7300" b="1" dirty="0">
                <a:solidFill>
                  <a:schemeClr val="accent2">
                    <a:lumMod val="50000"/>
                  </a:schemeClr>
                </a:solidFill>
                <a:latin typeface="+mn-lt"/>
                <a:ea typeface="+mn-ea"/>
                <a:cs typeface="+mn-ea"/>
                <a:sym typeface="+mn-lt"/>
              </a:rPr>
              <a:t>的区别</a:t>
            </a:r>
            <a:br>
              <a:rPr lang="en-US" altLang="zh-CN" sz="5400" b="1" dirty="0">
                <a:solidFill>
                  <a:schemeClr val="accent2"/>
                </a:solidFill>
                <a:latin typeface="+mn-lt"/>
                <a:ea typeface="+mn-ea"/>
                <a:cs typeface="+mn-ea"/>
                <a:sym typeface="+mn-lt"/>
              </a:rPr>
            </a:br>
            <a:endParaRPr lang="zh-CN" altLang="en-US" sz="5400" b="1" dirty="0">
              <a:solidFill>
                <a:schemeClr val="accent2"/>
              </a:solidFill>
              <a:latin typeface="+mn-lt"/>
              <a:ea typeface="+mn-ea"/>
              <a:cs typeface="+mn-ea"/>
              <a:sym typeface="+mn-lt"/>
            </a:endParaRPr>
          </a:p>
        </p:txBody>
      </p:sp>
      <p:sp>
        <p:nvSpPr>
          <p:cNvPr id="3" name="Subtitle 2">
            <a:extLst>
              <a:ext uri="{FF2B5EF4-FFF2-40B4-BE49-F238E27FC236}">
                <a16:creationId xmlns:a16="http://schemas.microsoft.com/office/drawing/2014/main" id="{63FF65C2-3E55-48B0-ADB9-A66ED7477AD5}"/>
              </a:ext>
            </a:extLst>
          </p:cNvPr>
          <p:cNvSpPr>
            <a:spLocks noGrp="1"/>
          </p:cNvSpPr>
          <p:nvPr>
            <p:ph type="subTitle" idx="1"/>
          </p:nvPr>
        </p:nvSpPr>
        <p:spPr>
          <a:xfrm>
            <a:off x="1518719" y="5420519"/>
            <a:ext cx="9144000" cy="1655762"/>
          </a:xfrm>
        </p:spPr>
        <p:txBody>
          <a:bodyPr/>
          <a:lstStyle/>
          <a:p>
            <a:r>
              <a:rPr lang="zh-CN" altLang="en-US" dirty="0">
                <a:solidFill>
                  <a:schemeClr val="accent2"/>
                </a:solidFill>
                <a:cs typeface="+mn-ea"/>
                <a:sym typeface="+mn-lt"/>
              </a:rPr>
              <a:t>刘宇菲</a:t>
            </a:r>
            <a:endParaRPr lang="en-US" altLang="zh-CN" dirty="0">
              <a:solidFill>
                <a:schemeClr val="accent2"/>
              </a:solidFill>
              <a:cs typeface="+mn-ea"/>
              <a:sym typeface="+mn-lt"/>
            </a:endParaRPr>
          </a:p>
          <a:p>
            <a:r>
              <a:rPr lang="en-US" altLang="zh-CN" dirty="0">
                <a:cs typeface="+mn-ea"/>
                <a:sym typeface="+mn-lt"/>
              </a:rPr>
              <a:t>2024/3/22</a:t>
            </a:r>
          </a:p>
        </p:txBody>
      </p:sp>
    </p:spTree>
    <p:extLst>
      <p:ext uri="{BB962C8B-B14F-4D97-AF65-F5344CB8AC3E}">
        <p14:creationId xmlns:p14="http://schemas.microsoft.com/office/powerpoint/2010/main" val="2298970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9D81B-00E3-A736-F2D3-B0622DC6C4E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689D1B5-0AE3-3286-5967-98DA465FB62A}"/>
              </a:ext>
            </a:extLst>
          </p:cNvPr>
          <p:cNvSpPr>
            <a:spLocks noGrp="1"/>
          </p:cNvSpPr>
          <p:nvPr>
            <p:ph type="title"/>
          </p:nvPr>
        </p:nvSpPr>
        <p:spPr>
          <a:xfrm>
            <a:off x="623392" y="365358"/>
            <a:ext cx="10515600" cy="1325563"/>
          </a:xfrm>
        </p:spPr>
        <p:txBody>
          <a:bodyPr/>
          <a:lstStyle/>
          <a:p>
            <a:r>
              <a:rPr lang="zh-CN" altLang="en-US" b="1" dirty="0">
                <a:solidFill>
                  <a:srgbClr val="ED7D31"/>
                </a:solidFill>
                <a:latin typeface="Times New Roman" panose="020F0302020204030204"/>
                <a:ea typeface="宋体"/>
                <a:cs typeface="+mn-ea"/>
                <a:sym typeface="+mn-lt"/>
              </a:rPr>
              <a:t>多态</a:t>
            </a:r>
            <a:endParaRPr lang="zh-CN" altLang="en-US" dirty="0"/>
          </a:p>
        </p:txBody>
      </p:sp>
      <p:sp>
        <p:nvSpPr>
          <p:cNvPr id="4" name="文本框 3">
            <a:extLst>
              <a:ext uri="{FF2B5EF4-FFF2-40B4-BE49-F238E27FC236}">
                <a16:creationId xmlns:a16="http://schemas.microsoft.com/office/drawing/2014/main" id="{A89C42DB-E881-8488-1947-A400EA84A734}"/>
              </a:ext>
            </a:extLst>
          </p:cNvPr>
          <p:cNvSpPr txBox="1"/>
          <p:nvPr/>
        </p:nvSpPr>
        <p:spPr>
          <a:xfrm>
            <a:off x="2062336" y="1190519"/>
            <a:ext cx="8067328" cy="1077218"/>
          </a:xfrm>
          <a:prstGeom prst="rect">
            <a:avLst/>
          </a:prstGeom>
          <a:noFill/>
        </p:spPr>
        <p:txBody>
          <a:bodyPr wrap="square">
            <a:spAutoFit/>
          </a:bodyPr>
          <a:lstStyle/>
          <a:p>
            <a:r>
              <a:rPr lang="zh-CN" altLang="en-US" sz="3200" b="0" i="0" dirty="0">
                <a:solidFill>
                  <a:srgbClr val="111111"/>
                </a:solidFill>
                <a:effectLst/>
                <a:latin typeface="Arial" panose="020B0604020202020204" pitchFamily="34" charset="0"/>
              </a:rPr>
              <a:t>可以简单地概括为“</a:t>
            </a:r>
            <a:r>
              <a:rPr lang="zh-CN" altLang="en-US" sz="3200" b="1" i="0" dirty="0">
                <a:solidFill>
                  <a:schemeClr val="accent2"/>
                </a:solidFill>
                <a:effectLst/>
                <a:latin typeface="Arial" panose="020B0604020202020204" pitchFamily="34" charset="0"/>
              </a:rPr>
              <a:t>一个接口，多种方法</a:t>
            </a:r>
            <a:r>
              <a:rPr lang="zh-CN" altLang="en-US" sz="3200" b="0" i="0" dirty="0">
                <a:solidFill>
                  <a:srgbClr val="111111"/>
                </a:solidFill>
                <a:effectLst/>
                <a:latin typeface="Arial" panose="020B0604020202020204" pitchFamily="34" charset="0"/>
              </a:rPr>
              <a:t>”</a:t>
            </a:r>
            <a:endParaRPr lang="en-US" altLang="zh-CN" sz="3200" b="0" i="0" dirty="0">
              <a:solidFill>
                <a:srgbClr val="111111"/>
              </a:solidFill>
              <a:effectLst/>
              <a:latin typeface="Arial" panose="020B0604020202020204" pitchFamily="34" charset="0"/>
            </a:endParaRPr>
          </a:p>
          <a:p>
            <a:r>
              <a:rPr lang="zh-CN" altLang="en-US" sz="3200" dirty="0">
                <a:solidFill>
                  <a:srgbClr val="111111"/>
                </a:solidFill>
                <a:latin typeface="Arial" panose="020B0604020202020204" pitchFamily="34" charset="0"/>
              </a:rPr>
              <a:t>多态通过“</a:t>
            </a:r>
            <a:r>
              <a:rPr lang="zh-CN" altLang="en-US" sz="3200" b="1" dirty="0">
                <a:solidFill>
                  <a:schemeClr val="accent2"/>
                </a:solidFill>
                <a:latin typeface="Arial" panose="020B0604020202020204" pitchFamily="34" charset="0"/>
              </a:rPr>
              <a:t>虚函数</a:t>
            </a:r>
            <a:r>
              <a:rPr lang="zh-CN" altLang="en-US" sz="3200" dirty="0">
                <a:solidFill>
                  <a:srgbClr val="111111"/>
                </a:solidFill>
                <a:latin typeface="Arial" panose="020B0604020202020204" pitchFamily="34" charset="0"/>
              </a:rPr>
              <a:t>”的重写来实现。</a:t>
            </a:r>
            <a:endParaRPr lang="zh-CN" altLang="en-US" sz="3200" dirty="0"/>
          </a:p>
        </p:txBody>
      </p:sp>
      <p:sp>
        <p:nvSpPr>
          <p:cNvPr id="6" name="文本框 5">
            <a:extLst>
              <a:ext uri="{FF2B5EF4-FFF2-40B4-BE49-F238E27FC236}">
                <a16:creationId xmlns:a16="http://schemas.microsoft.com/office/drawing/2014/main" id="{2D4DDC9E-B757-8BC3-556D-6A370AE98C35}"/>
              </a:ext>
            </a:extLst>
          </p:cNvPr>
          <p:cNvSpPr txBox="1"/>
          <p:nvPr/>
        </p:nvSpPr>
        <p:spPr>
          <a:xfrm>
            <a:off x="4464680" y="2302761"/>
            <a:ext cx="4032448" cy="3970318"/>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elephant</a:t>
            </a:r>
            <a:r>
              <a:rPr lang="en-US" altLang="zh-CN" b="0" dirty="0">
                <a:solidFill>
                  <a:srgbClr val="777777"/>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public</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animal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eatWhat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333333"/>
                </a:solidFill>
                <a:effectLst/>
                <a:latin typeface="Consolas" panose="020B0609020204030204" pitchFamily="49" charset="0"/>
              </a:rPr>
              <a:t>cout</a:t>
            </a:r>
            <a:r>
              <a:rPr lang="en-US" altLang="zh-CN" b="0" dirty="0">
                <a:solidFill>
                  <a:srgbClr val="777777"/>
                </a:solidFill>
                <a:effectLst/>
                <a:latin typeface="Consolas" panose="020B0609020204030204" pitchFamily="49" charset="0"/>
              </a:rPr>
              <a:t>&lt;&lt;"</a:t>
            </a:r>
            <a:r>
              <a:rPr lang="en-US" altLang="zh-CN" b="0" dirty="0">
                <a:solidFill>
                  <a:srgbClr val="448C27"/>
                </a:solidFill>
                <a:effectLst/>
                <a:latin typeface="Consolas" panose="020B0609020204030204" pitchFamily="49" charset="0"/>
              </a:rPr>
              <a:t>grass.</a:t>
            </a:r>
            <a:r>
              <a:rPr lang="en-US" altLang="zh-CN" b="0" dirty="0">
                <a:solidFill>
                  <a:srgbClr val="777777"/>
                </a:solidFill>
                <a:effectLst/>
                <a:latin typeface="Consolas" panose="020B0609020204030204" pitchFamily="49" charset="0"/>
              </a:rPr>
              <a:t>"&lt;&lt;</a:t>
            </a:r>
            <a:r>
              <a:rPr lang="en-US" altLang="zh-CN" b="0" dirty="0" err="1">
                <a:solidFill>
                  <a:srgbClr val="333333"/>
                </a:solidFill>
                <a:effectLst/>
                <a:latin typeface="Consolas" panose="020B0609020204030204" pitchFamily="49" charset="0"/>
              </a:rPr>
              <a:t>endl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br>
              <a:rPr lang="en-US" altLang="zh-CN" b="0" dirty="0">
                <a:solidFill>
                  <a:srgbClr val="333333"/>
                </a:solidFill>
                <a:effectLst/>
                <a:latin typeface="Consolas" panose="020B0609020204030204" pitchFamily="49" charset="0"/>
              </a:rPr>
            </a:br>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lion</a:t>
            </a:r>
            <a:r>
              <a:rPr lang="en-US" altLang="zh-CN" b="0" dirty="0">
                <a:solidFill>
                  <a:srgbClr val="777777"/>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public</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animal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eatWhat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333333"/>
                </a:solidFill>
                <a:effectLst/>
                <a:latin typeface="Consolas" panose="020B0609020204030204" pitchFamily="49" charset="0"/>
              </a:rPr>
              <a:t>cout</a:t>
            </a:r>
            <a:r>
              <a:rPr lang="en-US" altLang="zh-CN" b="0" dirty="0">
                <a:solidFill>
                  <a:srgbClr val="777777"/>
                </a:solidFill>
                <a:effectLst/>
                <a:latin typeface="Consolas" panose="020B0609020204030204" pitchFamily="49" charset="0"/>
              </a:rPr>
              <a:t>&lt;&lt;"</a:t>
            </a:r>
            <a:r>
              <a:rPr lang="en-US" altLang="zh-CN" b="0" dirty="0">
                <a:solidFill>
                  <a:srgbClr val="448C27"/>
                </a:solidFill>
                <a:effectLst/>
                <a:latin typeface="Consolas" panose="020B0609020204030204" pitchFamily="49" charset="0"/>
              </a:rPr>
              <a:t>meat.</a:t>
            </a:r>
            <a:r>
              <a:rPr lang="en-US" altLang="zh-CN" b="0" dirty="0">
                <a:solidFill>
                  <a:srgbClr val="777777"/>
                </a:solidFill>
                <a:effectLst/>
                <a:latin typeface="Consolas" panose="020B0609020204030204" pitchFamily="49" charset="0"/>
              </a:rPr>
              <a:t>"&lt;&lt;</a:t>
            </a:r>
            <a:r>
              <a:rPr lang="en-US" altLang="zh-CN" b="0" dirty="0" err="1">
                <a:solidFill>
                  <a:srgbClr val="333333"/>
                </a:solidFill>
                <a:effectLst/>
                <a:latin typeface="Consolas" panose="020B0609020204030204" pitchFamily="49" charset="0"/>
              </a:rPr>
              <a:t>endl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sp>
        <p:nvSpPr>
          <p:cNvPr id="8" name="文本框 7">
            <a:extLst>
              <a:ext uri="{FF2B5EF4-FFF2-40B4-BE49-F238E27FC236}">
                <a16:creationId xmlns:a16="http://schemas.microsoft.com/office/drawing/2014/main" id="{E78A9681-7D4A-26D8-1D45-A78EC7FB7309}"/>
              </a:ext>
            </a:extLst>
          </p:cNvPr>
          <p:cNvSpPr txBox="1"/>
          <p:nvPr/>
        </p:nvSpPr>
        <p:spPr>
          <a:xfrm>
            <a:off x="8496170" y="2309261"/>
            <a:ext cx="3542973" cy="3970318"/>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main</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animal</a:t>
            </a:r>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anyAnimal</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p</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elephant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lion</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p</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&amp;</a:t>
            </a:r>
            <a:r>
              <a:rPr lang="en-US" altLang="zh-CN" b="0" dirty="0" err="1">
                <a:solidFill>
                  <a:srgbClr val="7A3E9D"/>
                </a:solidFill>
                <a:effectLst/>
                <a:latin typeface="Consolas" panose="020B0609020204030204" pitchFamily="49" charset="0"/>
              </a:rPr>
              <a:t>anyAnimal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p</a:t>
            </a:r>
            <a:r>
              <a:rPr lang="en-US" altLang="zh-CN" b="0" dirty="0">
                <a:solidFill>
                  <a:srgbClr val="777777"/>
                </a:solidFill>
                <a:effectLst/>
                <a:latin typeface="Consolas" panose="020B0609020204030204" pitchFamily="49" charset="0"/>
              </a:rPr>
              <a:t>-&gt;</a:t>
            </a:r>
            <a:r>
              <a:rPr lang="en-US" altLang="zh-CN" b="1" dirty="0" err="1">
                <a:solidFill>
                  <a:srgbClr val="AA3731"/>
                </a:solidFill>
                <a:effectLst/>
                <a:latin typeface="Consolas" panose="020B0609020204030204" pitchFamily="49" charset="0"/>
              </a:rPr>
              <a:t>eatWhat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p</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&amp;</a:t>
            </a:r>
            <a:r>
              <a:rPr lang="en-US" altLang="zh-CN" b="0" dirty="0">
                <a:solidFill>
                  <a:srgbClr val="7A3E9D"/>
                </a:solidFill>
                <a:effectLst/>
                <a:latin typeface="Consolas" panose="020B0609020204030204" pitchFamily="49" charset="0"/>
              </a:rPr>
              <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p</a:t>
            </a:r>
            <a:r>
              <a:rPr lang="en-US" altLang="zh-CN" b="0" dirty="0">
                <a:solidFill>
                  <a:srgbClr val="777777"/>
                </a:solidFill>
                <a:effectLst/>
                <a:latin typeface="Consolas" panose="020B0609020204030204" pitchFamily="49" charset="0"/>
              </a:rPr>
              <a:t>-&gt;</a:t>
            </a:r>
            <a:r>
              <a:rPr lang="en-US" altLang="zh-CN" b="1" dirty="0" err="1">
                <a:solidFill>
                  <a:srgbClr val="AA3731"/>
                </a:solidFill>
                <a:effectLst/>
                <a:latin typeface="Consolas" panose="020B0609020204030204" pitchFamily="49" charset="0"/>
              </a:rPr>
              <a:t>eatWhat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p</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&amp;</a:t>
            </a:r>
            <a:r>
              <a:rPr lang="en-US" altLang="zh-CN" b="0" dirty="0">
                <a:solidFill>
                  <a:srgbClr val="7A3E9D"/>
                </a:solidFill>
                <a:effectLst/>
                <a:latin typeface="Consolas" panose="020B0609020204030204" pitchFamily="49" charset="0"/>
              </a:rPr>
              <a:t>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p</a:t>
            </a:r>
            <a:r>
              <a:rPr lang="en-US" altLang="zh-CN" b="0" dirty="0">
                <a:solidFill>
                  <a:srgbClr val="777777"/>
                </a:solidFill>
                <a:effectLst/>
                <a:latin typeface="Consolas" panose="020B0609020204030204" pitchFamily="49" charset="0"/>
              </a:rPr>
              <a:t>-&gt;</a:t>
            </a:r>
            <a:r>
              <a:rPr lang="en-US" altLang="zh-CN" b="1" dirty="0" err="1">
                <a:solidFill>
                  <a:srgbClr val="AA3731"/>
                </a:solidFill>
                <a:effectLst/>
                <a:latin typeface="Consolas" panose="020B0609020204030204" pitchFamily="49" charset="0"/>
              </a:rPr>
              <a:t>eatWhat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e</a:t>
            </a:r>
            <a:r>
              <a:rPr lang="en-US" altLang="zh-CN" b="0" dirty="0" err="1">
                <a:solidFill>
                  <a:srgbClr val="777777"/>
                </a:solidFill>
                <a:effectLst/>
                <a:latin typeface="Consolas" panose="020B0609020204030204" pitchFamily="49" charset="0"/>
              </a:rPr>
              <a:t>.</a:t>
            </a:r>
            <a:r>
              <a:rPr lang="en-US" altLang="zh-CN" b="1" dirty="0" err="1">
                <a:solidFill>
                  <a:srgbClr val="AA3731"/>
                </a:solidFill>
                <a:effectLst/>
                <a:latin typeface="Consolas" panose="020B0609020204030204" pitchFamily="49" charset="0"/>
              </a:rPr>
              <a:t>eatWhat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l</a:t>
            </a:r>
            <a:r>
              <a:rPr lang="en-US" altLang="zh-CN" b="0" dirty="0" err="1">
                <a:solidFill>
                  <a:srgbClr val="777777"/>
                </a:solidFill>
                <a:effectLst/>
                <a:latin typeface="Consolas" panose="020B0609020204030204" pitchFamily="49" charset="0"/>
              </a:rPr>
              <a:t>.</a:t>
            </a:r>
            <a:r>
              <a:rPr lang="en-US" altLang="zh-CN" b="1" dirty="0" err="1">
                <a:solidFill>
                  <a:srgbClr val="AA3731"/>
                </a:solidFill>
                <a:effectLst/>
                <a:latin typeface="Consolas" panose="020B0609020204030204" pitchFamily="49" charset="0"/>
              </a:rPr>
              <a:t>eatWhat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return</a:t>
            </a:r>
            <a:r>
              <a:rPr lang="en-US" altLang="zh-CN" b="0" dirty="0">
                <a:solidFill>
                  <a:srgbClr val="333333"/>
                </a:solidFill>
                <a:effectLst/>
                <a:latin typeface="Consolas" panose="020B0609020204030204" pitchFamily="49" charset="0"/>
              </a:rPr>
              <a:t> </a:t>
            </a:r>
            <a:r>
              <a:rPr lang="en-US" altLang="zh-CN" b="0" dirty="0">
                <a:solidFill>
                  <a:srgbClr val="9C5D27"/>
                </a:solidFill>
                <a:effectLst/>
                <a:latin typeface="Consolas" panose="020B0609020204030204" pitchFamily="49" charset="0"/>
              </a:rPr>
              <a:t>0</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sp>
        <p:nvSpPr>
          <p:cNvPr id="12" name="文本框 11">
            <a:extLst>
              <a:ext uri="{FF2B5EF4-FFF2-40B4-BE49-F238E27FC236}">
                <a16:creationId xmlns:a16="http://schemas.microsoft.com/office/drawing/2014/main" id="{C54325DB-90C4-C40C-5391-FFCBB6F7DD0E}"/>
              </a:ext>
            </a:extLst>
          </p:cNvPr>
          <p:cNvSpPr txBox="1"/>
          <p:nvPr/>
        </p:nvSpPr>
        <p:spPr>
          <a:xfrm>
            <a:off x="369102" y="2302761"/>
            <a:ext cx="4081380" cy="2862322"/>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animal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virtual</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eatWhat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333333"/>
                </a:solidFill>
                <a:effectLst/>
                <a:latin typeface="Consolas" panose="020B0609020204030204" pitchFamily="49" charset="0"/>
              </a:rPr>
              <a:t>cout</a:t>
            </a:r>
            <a:r>
              <a:rPr lang="en-US" altLang="zh-CN" b="0" dirty="0">
                <a:solidFill>
                  <a:srgbClr val="777777"/>
                </a:solidFill>
                <a:effectLst/>
                <a:latin typeface="Consolas" panose="020B0609020204030204" pitchFamily="49" charset="0"/>
              </a:rPr>
              <a:t>&lt;&lt;"</a:t>
            </a:r>
            <a:r>
              <a:rPr lang="en-US" altLang="zh-CN" b="0" dirty="0">
                <a:solidFill>
                  <a:srgbClr val="448C27"/>
                </a:solidFill>
                <a:effectLst/>
                <a:latin typeface="Consolas" panose="020B0609020204030204" pitchFamily="49" charset="0"/>
              </a:rPr>
              <a:t>nothing.</a:t>
            </a:r>
            <a:r>
              <a:rPr lang="en-US" altLang="zh-CN" b="0" dirty="0">
                <a:solidFill>
                  <a:srgbClr val="777777"/>
                </a:solidFill>
                <a:effectLst/>
                <a:latin typeface="Consolas" panose="020B0609020204030204" pitchFamily="49" charset="0"/>
              </a:rPr>
              <a:t>"&lt;&lt;</a:t>
            </a:r>
            <a:r>
              <a:rPr lang="en-US" altLang="zh-CN" b="0" dirty="0" err="1">
                <a:solidFill>
                  <a:srgbClr val="333333"/>
                </a:solidFill>
                <a:effectLst/>
                <a:latin typeface="Consolas" panose="020B0609020204030204" pitchFamily="49" charset="0"/>
              </a:rPr>
              <a:t>endl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private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weight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pic>
        <p:nvPicPr>
          <p:cNvPr id="16" name="图片 15">
            <a:extLst>
              <a:ext uri="{FF2B5EF4-FFF2-40B4-BE49-F238E27FC236}">
                <a16:creationId xmlns:a16="http://schemas.microsoft.com/office/drawing/2014/main" id="{CC9CA5D1-A2DE-347D-B8F5-976A0B329A50}"/>
              </a:ext>
            </a:extLst>
          </p:cNvPr>
          <p:cNvPicPr>
            <a:picLocks noChangeAspect="1"/>
          </p:cNvPicPr>
          <p:nvPr/>
        </p:nvPicPr>
        <p:blipFill>
          <a:blip r:embed="rId3"/>
          <a:stretch>
            <a:fillRect/>
          </a:stretch>
        </p:blipFill>
        <p:spPr>
          <a:xfrm>
            <a:off x="10807673" y="4462159"/>
            <a:ext cx="1113029" cy="1287623"/>
          </a:xfrm>
          <a:prstGeom prst="rect">
            <a:avLst/>
          </a:prstGeom>
        </p:spPr>
      </p:pic>
    </p:spTree>
    <p:extLst>
      <p:ext uri="{BB962C8B-B14F-4D97-AF65-F5344CB8AC3E}">
        <p14:creationId xmlns:p14="http://schemas.microsoft.com/office/powerpoint/2010/main" val="1503325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F826-7FF3-45A4-90EF-CB7AACAF405C}"/>
              </a:ext>
            </a:extLst>
          </p:cNvPr>
          <p:cNvSpPr>
            <a:spLocks noGrp="1"/>
          </p:cNvSpPr>
          <p:nvPr>
            <p:ph type="title"/>
          </p:nvPr>
        </p:nvSpPr>
        <p:spPr>
          <a:xfrm>
            <a:off x="623392" y="374650"/>
            <a:ext cx="10515600" cy="1325563"/>
          </a:xfrm>
        </p:spPr>
        <p:txBody>
          <a:bodyPr/>
          <a:lstStyle/>
          <a:p>
            <a:r>
              <a:rPr lang="zh-CN" altLang="en-US" b="1" dirty="0">
                <a:solidFill>
                  <a:schemeClr val="accent2"/>
                </a:solidFill>
                <a:latin typeface="+mn-lt"/>
                <a:ea typeface="+mn-ea"/>
                <a:cs typeface="+mn-ea"/>
                <a:sym typeface="+mn-lt"/>
              </a:rPr>
              <a:t>总结</a:t>
            </a:r>
          </a:p>
        </p:txBody>
      </p:sp>
      <p:sp>
        <p:nvSpPr>
          <p:cNvPr id="3" name="Content Placeholder 2">
            <a:extLst>
              <a:ext uri="{FF2B5EF4-FFF2-40B4-BE49-F238E27FC236}">
                <a16:creationId xmlns:a16="http://schemas.microsoft.com/office/drawing/2014/main" id="{E3807520-131B-49D4-9779-43AA6B135C36}"/>
              </a:ext>
            </a:extLst>
          </p:cNvPr>
          <p:cNvSpPr>
            <a:spLocks noGrp="1"/>
          </p:cNvSpPr>
          <p:nvPr>
            <p:ph idx="1"/>
          </p:nvPr>
        </p:nvSpPr>
        <p:spPr>
          <a:xfrm>
            <a:off x="838200" y="1844824"/>
            <a:ext cx="10613065" cy="4351338"/>
          </a:xfrm>
        </p:spPr>
        <p:txBody>
          <a:bodyPr>
            <a:normAutofit/>
          </a:bodyPr>
          <a:lstStyle/>
          <a:p>
            <a:pPr>
              <a:lnSpc>
                <a:spcPct val="150000"/>
              </a:lnSpc>
            </a:pPr>
            <a:r>
              <a:rPr lang="zh-CN" altLang="en-US" sz="3200" dirty="0"/>
              <a:t>面向对象与面向过程的区别，就是</a:t>
            </a:r>
            <a:r>
              <a:rPr lang="zh-CN" altLang="en-US" sz="3200" b="1" dirty="0">
                <a:solidFill>
                  <a:schemeClr val="accent2"/>
                </a:solidFill>
              </a:rPr>
              <a:t>编年体</a:t>
            </a:r>
            <a:r>
              <a:rPr lang="zh-CN" altLang="en-US" sz="3200" dirty="0"/>
              <a:t>和</a:t>
            </a:r>
            <a:r>
              <a:rPr lang="zh-CN" altLang="en-US" sz="3200" b="1" dirty="0">
                <a:solidFill>
                  <a:schemeClr val="accent2"/>
                </a:solidFill>
              </a:rPr>
              <a:t>纪传体</a:t>
            </a:r>
            <a:r>
              <a:rPr lang="zh-CN" altLang="en-US" sz="3200" dirty="0"/>
              <a:t>的差别</a:t>
            </a:r>
            <a:endParaRPr lang="en-US" altLang="zh-CN" sz="3200" dirty="0"/>
          </a:p>
          <a:p>
            <a:pPr>
              <a:lnSpc>
                <a:spcPct val="150000"/>
              </a:lnSpc>
            </a:pPr>
            <a:r>
              <a:rPr lang="zh-CN" altLang="en-US" sz="3200" dirty="0"/>
              <a:t>对象是类的实例。</a:t>
            </a:r>
            <a:endParaRPr lang="en-US" altLang="zh-CN" sz="3200" dirty="0"/>
          </a:p>
          <a:p>
            <a:pPr>
              <a:lnSpc>
                <a:spcPct val="150000"/>
              </a:lnSpc>
            </a:pPr>
            <a:r>
              <a:rPr lang="zh-CN" altLang="en-US" sz="3200" dirty="0"/>
              <a:t>面向对象的三大特点：</a:t>
            </a:r>
            <a:r>
              <a:rPr lang="zh-CN" altLang="en-US" sz="3200" b="1" dirty="0">
                <a:solidFill>
                  <a:schemeClr val="accent2"/>
                </a:solidFill>
              </a:rPr>
              <a:t>封装</a:t>
            </a:r>
            <a:r>
              <a:rPr lang="zh-CN" altLang="en-US" sz="3200" dirty="0"/>
              <a:t>，</a:t>
            </a:r>
            <a:r>
              <a:rPr lang="zh-CN" altLang="en-US" sz="3200" b="1" dirty="0">
                <a:solidFill>
                  <a:schemeClr val="accent2"/>
                </a:solidFill>
              </a:rPr>
              <a:t>继承</a:t>
            </a:r>
            <a:r>
              <a:rPr lang="zh-CN" altLang="en-US" sz="3200" dirty="0"/>
              <a:t>，</a:t>
            </a:r>
            <a:r>
              <a:rPr lang="zh-CN" altLang="en-US" sz="3200" b="1" dirty="0"/>
              <a:t>多态</a:t>
            </a:r>
            <a:r>
              <a:rPr lang="zh-CN" altLang="en-US" sz="3200" dirty="0"/>
              <a:t>。</a:t>
            </a:r>
            <a:endParaRPr lang="en-US" altLang="zh-CN" sz="3200" dirty="0"/>
          </a:p>
          <a:p>
            <a:pPr>
              <a:lnSpc>
                <a:spcPct val="150000"/>
              </a:lnSpc>
            </a:pPr>
            <a:endParaRPr lang="en-US" altLang="zh-CN" sz="3200" dirty="0"/>
          </a:p>
          <a:p>
            <a:pPr>
              <a:lnSpc>
                <a:spcPct val="150000"/>
              </a:lnSpc>
            </a:pPr>
            <a:endParaRPr lang="en-US" altLang="zh-CN" sz="3200" dirty="0"/>
          </a:p>
          <a:p>
            <a:pPr>
              <a:lnSpc>
                <a:spcPct val="150000"/>
              </a:lnSpc>
            </a:pPr>
            <a:endParaRPr lang="en-US" altLang="zh-CN" sz="3200" dirty="0">
              <a:cs typeface="+mn-ea"/>
              <a:sym typeface="+mn-lt"/>
            </a:endParaRPr>
          </a:p>
        </p:txBody>
      </p:sp>
    </p:spTree>
    <p:extLst>
      <p:ext uri="{BB962C8B-B14F-4D97-AF65-F5344CB8AC3E}">
        <p14:creationId xmlns:p14="http://schemas.microsoft.com/office/powerpoint/2010/main" val="2573915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F826-7FF3-45A4-90EF-CB7AACAF405C}"/>
              </a:ext>
            </a:extLst>
          </p:cNvPr>
          <p:cNvSpPr>
            <a:spLocks noGrp="1"/>
          </p:cNvSpPr>
          <p:nvPr>
            <p:ph type="title"/>
          </p:nvPr>
        </p:nvSpPr>
        <p:spPr>
          <a:xfrm>
            <a:off x="623392" y="374650"/>
            <a:ext cx="10515600" cy="1325563"/>
          </a:xfrm>
        </p:spPr>
        <p:txBody>
          <a:bodyPr/>
          <a:lstStyle/>
          <a:p>
            <a:r>
              <a:rPr lang="zh-CN" altLang="en-US" b="1" dirty="0">
                <a:solidFill>
                  <a:schemeClr val="accent2"/>
                </a:solidFill>
                <a:latin typeface="+mn-lt"/>
                <a:ea typeface="+mn-ea"/>
                <a:cs typeface="+mn-ea"/>
                <a:sym typeface="+mn-lt"/>
              </a:rPr>
              <a:t>下集预告</a:t>
            </a:r>
          </a:p>
        </p:txBody>
      </p:sp>
      <p:pic>
        <p:nvPicPr>
          <p:cNvPr id="10" name="图片 9">
            <a:extLst>
              <a:ext uri="{FF2B5EF4-FFF2-40B4-BE49-F238E27FC236}">
                <a16:creationId xmlns:a16="http://schemas.microsoft.com/office/drawing/2014/main" id="{197914DC-F240-CDAA-4980-D63CFF79717A}"/>
              </a:ext>
            </a:extLst>
          </p:cNvPr>
          <p:cNvPicPr>
            <a:picLocks noChangeAspect="1"/>
          </p:cNvPicPr>
          <p:nvPr/>
        </p:nvPicPr>
        <p:blipFill rotWithShape="1">
          <a:blip r:embed="rId3"/>
          <a:srcRect t="15689" b="40384"/>
          <a:stretch/>
        </p:blipFill>
        <p:spPr>
          <a:xfrm>
            <a:off x="1354928" y="2139441"/>
            <a:ext cx="9482144" cy="2808312"/>
          </a:xfrm>
          <a:prstGeom prst="rect">
            <a:avLst/>
          </a:prstGeom>
          <a:ln w="38100">
            <a:solidFill>
              <a:srgbClr val="7A3E9D"/>
            </a:solidFill>
          </a:ln>
        </p:spPr>
      </p:pic>
    </p:spTree>
    <p:extLst>
      <p:ext uri="{BB962C8B-B14F-4D97-AF65-F5344CB8AC3E}">
        <p14:creationId xmlns:p14="http://schemas.microsoft.com/office/powerpoint/2010/main" val="841029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60F4D-4FF7-35B8-4E54-0D6165DD7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3D1EA0-A1D8-2381-655E-105B5E29AAA0}"/>
              </a:ext>
            </a:extLst>
          </p:cNvPr>
          <p:cNvSpPr>
            <a:spLocks noGrp="1"/>
          </p:cNvSpPr>
          <p:nvPr>
            <p:ph type="title"/>
          </p:nvPr>
        </p:nvSpPr>
        <p:spPr>
          <a:xfrm>
            <a:off x="623392" y="374650"/>
            <a:ext cx="10515600" cy="1325563"/>
          </a:xfrm>
        </p:spPr>
        <p:txBody>
          <a:bodyPr/>
          <a:lstStyle/>
          <a:p>
            <a:r>
              <a:rPr lang="en-US" altLang="zh-CN" b="1" dirty="0">
                <a:solidFill>
                  <a:schemeClr val="accent2"/>
                </a:solidFill>
                <a:latin typeface="+mn-lt"/>
                <a:ea typeface="+mn-ea"/>
                <a:cs typeface="+mn-ea"/>
                <a:sym typeface="+mn-lt"/>
              </a:rPr>
              <a:t>Q &amp; A</a:t>
            </a:r>
            <a:endParaRPr lang="zh-CN" altLang="en-US" b="1" dirty="0">
              <a:solidFill>
                <a:schemeClr val="accent2"/>
              </a:solidFill>
              <a:latin typeface="+mn-lt"/>
              <a:ea typeface="+mn-ea"/>
              <a:cs typeface="+mn-ea"/>
              <a:sym typeface="+mn-lt"/>
            </a:endParaRPr>
          </a:p>
        </p:txBody>
      </p:sp>
    </p:spTree>
    <p:extLst>
      <p:ext uri="{BB962C8B-B14F-4D97-AF65-F5344CB8AC3E}">
        <p14:creationId xmlns:p14="http://schemas.microsoft.com/office/powerpoint/2010/main" val="1137469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57DFE-5429-44F3-5DD3-07F6EE1FE0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A150AF-0AAE-3886-2367-28DF92DFC3A8}"/>
              </a:ext>
            </a:extLst>
          </p:cNvPr>
          <p:cNvSpPr>
            <a:spLocks noGrp="1"/>
          </p:cNvSpPr>
          <p:nvPr>
            <p:ph type="title"/>
          </p:nvPr>
        </p:nvSpPr>
        <p:spPr>
          <a:xfrm>
            <a:off x="623392" y="374650"/>
            <a:ext cx="10515600" cy="1325563"/>
          </a:xfrm>
        </p:spPr>
        <p:txBody>
          <a:bodyPr/>
          <a:lstStyle/>
          <a:p>
            <a:r>
              <a:rPr lang="zh-CN" altLang="en-US" b="1" dirty="0">
                <a:solidFill>
                  <a:schemeClr val="accent2"/>
                </a:solidFill>
                <a:latin typeface="+mn-lt"/>
                <a:ea typeface="+mn-ea"/>
                <a:cs typeface="+mn-ea"/>
                <a:sym typeface="+mn-lt"/>
              </a:rPr>
              <a:t>如何把大象装进冰箱里</a:t>
            </a:r>
          </a:p>
        </p:txBody>
      </p:sp>
      <p:sp>
        <p:nvSpPr>
          <p:cNvPr id="3" name="Content Placeholder 2">
            <a:extLst>
              <a:ext uri="{FF2B5EF4-FFF2-40B4-BE49-F238E27FC236}">
                <a16:creationId xmlns:a16="http://schemas.microsoft.com/office/drawing/2014/main" id="{56A6D0CC-31D2-F678-2680-411DC01567E6}"/>
              </a:ext>
            </a:extLst>
          </p:cNvPr>
          <p:cNvSpPr>
            <a:spLocks noGrp="1"/>
          </p:cNvSpPr>
          <p:nvPr>
            <p:ph idx="1"/>
          </p:nvPr>
        </p:nvSpPr>
        <p:spPr>
          <a:xfrm>
            <a:off x="838201" y="1844824"/>
            <a:ext cx="4681736" cy="3528392"/>
          </a:xfrm>
        </p:spPr>
        <p:txBody>
          <a:bodyPr>
            <a:normAutofit/>
          </a:bodyPr>
          <a:lstStyle/>
          <a:p>
            <a:pPr>
              <a:lnSpc>
                <a:spcPct val="150000"/>
              </a:lnSpc>
            </a:pPr>
            <a:r>
              <a:rPr lang="zh-CN" altLang="en-US" sz="3200" dirty="0">
                <a:cs typeface="+mn-ea"/>
                <a:sym typeface="+mn-lt"/>
              </a:rPr>
              <a:t>有一个冰箱、一头大象</a:t>
            </a:r>
            <a:endParaRPr lang="en-US" altLang="zh-CN" sz="3200" dirty="0">
              <a:cs typeface="+mn-ea"/>
              <a:sym typeface="+mn-lt"/>
            </a:endParaRPr>
          </a:p>
          <a:p>
            <a:pPr>
              <a:lnSpc>
                <a:spcPct val="150000"/>
              </a:lnSpc>
            </a:pPr>
            <a:r>
              <a:rPr lang="zh-CN" altLang="en-US" sz="3200" dirty="0">
                <a:cs typeface="+mn-ea"/>
                <a:sym typeface="+mn-lt"/>
              </a:rPr>
              <a:t>打开冰箱门</a:t>
            </a:r>
            <a:endParaRPr lang="en-US" altLang="zh-CN" sz="3200" dirty="0">
              <a:cs typeface="+mn-ea"/>
              <a:sym typeface="+mn-lt"/>
            </a:endParaRPr>
          </a:p>
          <a:p>
            <a:pPr>
              <a:lnSpc>
                <a:spcPct val="150000"/>
              </a:lnSpc>
            </a:pPr>
            <a:r>
              <a:rPr lang="zh-CN" altLang="en-US" sz="3200" dirty="0">
                <a:cs typeface="+mn-ea"/>
                <a:sym typeface="+mn-lt"/>
              </a:rPr>
              <a:t>把大象放进去</a:t>
            </a:r>
            <a:endParaRPr lang="en-US" altLang="zh-CN" sz="3200" dirty="0">
              <a:cs typeface="+mn-ea"/>
              <a:sym typeface="+mn-lt"/>
            </a:endParaRPr>
          </a:p>
          <a:p>
            <a:pPr>
              <a:lnSpc>
                <a:spcPct val="150000"/>
              </a:lnSpc>
            </a:pPr>
            <a:r>
              <a:rPr lang="zh-CN" altLang="en-US" sz="3200" dirty="0">
                <a:cs typeface="+mn-ea"/>
                <a:sym typeface="+mn-lt"/>
              </a:rPr>
              <a:t>关上冰箱门</a:t>
            </a:r>
            <a:endParaRPr lang="en-US" altLang="zh-CN" sz="3200" dirty="0">
              <a:cs typeface="+mn-ea"/>
              <a:sym typeface="+mn-lt"/>
            </a:endParaRPr>
          </a:p>
        </p:txBody>
      </p:sp>
      <p:pic>
        <p:nvPicPr>
          <p:cNvPr id="19" name="图片 18">
            <a:extLst>
              <a:ext uri="{FF2B5EF4-FFF2-40B4-BE49-F238E27FC236}">
                <a16:creationId xmlns:a16="http://schemas.microsoft.com/office/drawing/2014/main" id="{96A0ABDC-1FFB-1F3B-D44A-F3651448418D}"/>
              </a:ext>
            </a:extLst>
          </p:cNvPr>
          <p:cNvPicPr>
            <a:picLocks noChangeAspect="1"/>
          </p:cNvPicPr>
          <p:nvPr/>
        </p:nvPicPr>
        <p:blipFill>
          <a:blip r:embed="rId3">
            <a:clrChange>
              <a:clrFrom>
                <a:srgbClr val="EBEBEB"/>
              </a:clrFrom>
              <a:clrTo>
                <a:srgbClr val="EBEBEB">
                  <a:alpha val="0"/>
                </a:srgbClr>
              </a:clrTo>
            </a:clrChange>
          </a:blip>
          <a:stretch>
            <a:fillRect/>
          </a:stretch>
        </p:blipFill>
        <p:spPr>
          <a:xfrm>
            <a:off x="5159896" y="1988840"/>
            <a:ext cx="4891906" cy="3528392"/>
          </a:xfrm>
          <a:prstGeom prst="rect">
            <a:avLst/>
          </a:prstGeom>
        </p:spPr>
      </p:pic>
      <p:pic>
        <p:nvPicPr>
          <p:cNvPr id="15" name="图片 14">
            <a:extLst>
              <a:ext uri="{FF2B5EF4-FFF2-40B4-BE49-F238E27FC236}">
                <a16:creationId xmlns:a16="http://schemas.microsoft.com/office/drawing/2014/main" id="{F39FF288-C0A9-7EB1-4AEC-D0BD4DB71B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1465" y="2708920"/>
            <a:ext cx="1780333" cy="1781109"/>
          </a:xfrm>
          <a:prstGeom prst="rect">
            <a:avLst/>
          </a:prstGeom>
        </p:spPr>
      </p:pic>
      <p:pic>
        <p:nvPicPr>
          <p:cNvPr id="17" name="图片 16">
            <a:extLst>
              <a:ext uri="{FF2B5EF4-FFF2-40B4-BE49-F238E27FC236}">
                <a16:creationId xmlns:a16="http://schemas.microsoft.com/office/drawing/2014/main" id="{E4E0C610-D1A8-E395-1E68-7962A177DAA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629099" y="2257350"/>
            <a:ext cx="2514600" cy="2747963"/>
          </a:xfrm>
          <a:prstGeom prst="rect">
            <a:avLst/>
          </a:prstGeom>
        </p:spPr>
      </p:pic>
    </p:spTree>
    <p:extLst>
      <p:ext uri="{BB962C8B-B14F-4D97-AF65-F5344CB8AC3E}">
        <p14:creationId xmlns:p14="http://schemas.microsoft.com/office/powerpoint/2010/main" val="2915037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5" presetClass="path" presetSubtype="0" accel="50000" decel="50000" fill="hold" nodeType="clickEffect">
                                  <p:stCondLst>
                                    <p:cond delay="0"/>
                                  </p:stCondLst>
                                  <p:childTnLst>
                                    <p:animMotion origin="layout" path="M -1.45833E-6 1.48148E-6 L -0.24687 0.00208 " pathEditMode="relative" rAng="0" ptsTypes="AA">
                                      <p:cBhvr>
                                        <p:cTn id="20" dur="2000" fill="hold"/>
                                        <p:tgtEl>
                                          <p:spTgt spid="15"/>
                                        </p:tgtEl>
                                        <p:attrNameLst>
                                          <p:attrName>ppt_x</p:attrName>
                                          <p:attrName>ppt_y</p:attrName>
                                        </p:attrNameLst>
                                      </p:cBhvr>
                                      <p:rCtr x="-12344" y="93"/>
                                    </p:animMotion>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F826-7FF3-45A4-90EF-CB7AACAF405C}"/>
              </a:ext>
            </a:extLst>
          </p:cNvPr>
          <p:cNvSpPr>
            <a:spLocks noGrp="1"/>
          </p:cNvSpPr>
          <p:nvPr>
            <p:ph type="title"/>
          </p:nvPr>
        </p:nvSpPr>
        <p:spPr>
          <a:xfrm>
            <a:off x="623392" y="374650"/>
            <a:ext cx="10515600" cy="1325563"/>
          </a:xfrm>
        </p:spPr>
        <p:txBody>
          <a:bodyPr/>
          <a:lstStyle/>
          <a:p>
            <a:r>
              <a:rPr lang="zh-CN" altLang="en-US" b="1" dirty="0">
                <a:solidFill>
                  <a:schemeClr val="accent2"/>
                </a:solidFill>
                <a:latin typeface="+mn-lt"/>
                <a:ea typeface="+mn-ea"/>
                <a:cs typeface="+mn-ea"/>
                <a:sym typeface="+mn-lt"/>
              </a:rPr>
              <a:t>如何把大象装进冰箱里</a:t>
            </a:r>
          </a:p>
        </p:txBody>
      </p:sp>
      <p:sp>
        <p:nvSpPr>
          <p:cNvPr id="9" name="文本框 8">
            <a:extLst>
              <a:ext uri="{FF2B5EF4-FFF2-40B4-BE49-F238E27FC236}">
                <a16:creationId xmlns:a16="http://schemas.microsoft.com/office/drawing/2014/main" id="{16DDF7DA-25D8-A239-FF11-1D0AFDDEA768}"/>
              </a:ext>
            </a:extLst>
          </p:cNvPr>
          <p:cNvSpPr txBox="1"/>
          <p:nvPr/>
        </p:nvSpPr>
        <p:spPr>
          <a:xfrm>
            <a:off x="767408" y="1700213"/>
            <a:ext cx="6768752" cy="4247317"/>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fridge</a:t>
            </a:r>
            <a:r>
              <a:rPr lang="en-US" altLang="zh-CN" b="0" dirty="0">
                <a:solidFill>
                  <a:srgbClr val="777777"/>
                </a:solidFill>
                <a:effectLst/>
                <a:latin typeface="Consolas" panose="020B0609020204030204" pitchFamily="49" charset="0"/>
              </a:rPr>
              <a:t>{</a:t>
            </a:r>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定义冰箱</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volume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power</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br>
              <a:rPr lang="en-US" altLang="zh-CN" b="0" dirty="0">
                <a:solidFill>
                  <a:srgbClr val="333333"/>
                </a:solidFill>
                <a:effectLst/>
                <a:latin typeface="Consolas" panose="020B0609020204030204" pitchFamily="49" charset="0"/>
              </a:rPr>
            </a:br>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elephant</a:t>
            </a:r>
            <a:r>
              <a:rPr lang="en-US" altLang="zh-CN" b="0" dirty="0">
                <a:solidFill>
                  <a:srgbClr val="777777"/>
                </a:solidFill>
                <a:effectLst/>
                <a:latin typeface="Consolas" panose="020B0609020204030204" pitchFamily="49" charset="0"/>
              </a:rPr>
              <a:t>{</a:t>
            </a:r>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有一头大象</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weight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br>
              <a:rPr lang="en-US" altLang="zh-CN" b="0" dirty="0">
                <a:solidFill>
                  <a:srgbClr val="333333"/>
                </a:solidFill>
                <a:effectLst/>
                <a:latin typeface="Consolas" panose="020B0609020204030204" pitchFamily="49" charset="0"/>
              </a:rPr>
            </a:br>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function</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elephant</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e</a:t>
            </a:r>
            <a:r>
              <a:rPr lang="en-US" altLang="zh-CN" b="0" dirty="0" err="1">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fridge</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f</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打开冰箱门</a:t>
            </a:r>
            <a:endParaRPr lang="zh-CN" altLang="en-US" b="0" dirty="0">
              <a:solidFill>
                <a:srgbClr val="333333"/>
              </a:solidFill>
              <a:effectLst/>
              <a:latin typeface="Consolas" panose="020B0609020204030204" pitchFamily="49" charset="0"/>
            </a:endParaRPr>
          </a:p>
          <a:p>
            <a:r>
              <a:rPr lang="zh-CN" altLang="en-US" b="0" i="1" dirty="0">
                <a:solidFill>
                  <a:srgbClr val="AAAAAA"/>
                </a:solidFill>
                <a:effectLst/>
                <a:latin typeface="Consolas" panose="020B0609020204030204" pitchFamily="49" charset="0"/>
              </a:rPr>
              <a:t>    </a:t>
            </a:r>
            <a:r>
              <a:rPr lang="en-US" altLang="zh-CN" b="0" i="1" dirty="0">
                <a:solidFill>
                  <a:srgbClr val="AAAAAA"/>
                </a:solidFill>
                <a:effectLst/>
                <a:latin typeface="Consolas" panose="020B0609020204030204" pitchFamily="49" charset="0"/>
              </a:rPr>
              <a:t>//</a:t>
            </a:r>
            <a:r>
              <a:rPr lang="zh-CN" altLang="en-US" b="0" i="1" dirty="0">
                <a:solidFill>
                  <a:srgbClr val="AAAAAA"/>
                </a:solidFill>
                <a:effectLst/>
                <a:latin typeface="Consolas" panose="020B0609020204030204" pitchFamily="49" charset="0"/>
              </a:rPr>
              <a:t>把大象放进去</a:t>
            </a:r>
            <a:endParaRPr lang="zh-CN" altLang="en-US" b="0" dirty="0">
              <a:solidFill>
                <a:srgbClr val="333333"/>
              </a:solidFill>
              <a:effectLst/>
              <a:latin typeface="Consolas" panose="020B0609020204030204" pitchFamily="49" charset="0"/>
            </a:endParaRPr>
          </a:p>
          <a:p>
            <a:r>
              <a:rPr lang="zh-CN" altLang="en-US" b="0" i="1" dirty="0">
                <a:solidFill>
                  <a:srgbClr val="AAAAAA"/>
                </a:solidFill>
                <a:effectLst/>
                <a:latin typeface="Consolas" panose="020B0609020204030204" pitchFamily="49" charset="0"/>
              </a:rPr>
              <a:t>    </a:t>
            </a:r>
            <a:r>
              <a:rPr lang="en-US" altLang="zh-CN" b="0" i="1" dirty="0">
                <a:solidFill>
                  <a:srgbClr val="AAAAAA"/>
                </a:solidFill>
                <a:effectLst/>
                <a:latin typeface="Consolas" panose="020B0609020204030204" pitchFamily="49" charset="0"/>
              </a:rPr>
              <a:t>//</a:t>
            </a:r>
            <a:r>
              <a:rPr lang="zh-CN" altLang="en-US" b="0" i="1" dirty="0">
                <a:solidFill>
                  <a:srgbClr val="AAAAAA"/>
                </a:solidFill>
                <a:effectLst/>
                <a:latin typeface="Consolas" panose="020B0609020204030204" pitchFamily="49" charset="0"/>
              </a:rPr>
              <a:t>关上冰箱门</a:t>
            </a:r>
            <a:endParaRPr lang="zh-CN" altLang="en-US"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p:txBody>
      </p:sp>
      <p:sp>
        <p:nvSpPr>
          <p:cNvPr id="13" name="文本框 12">
            <a:extLst>
              <a:ext uri="{FF2B5EF4-FFF2-40B4-BE49-F238E27FC236}">
                <a16:creationId xmlns:a16="http://schemas.microsoft.com/office/drawing/2014/main" id="{37198F4F-B4D1-8C70-31D4-ED4FB43C8B3A}"/>
              </a:ext>
            </a:extLst>
          </p:cNvPr>
          <p:cNvSpPr txBox="1"/>
          <p:nvPr/>
        </p:nvSpPr>
        <p:spPr>
          <a:xfrm>
            <a:off x="7680176" y="1556792"/>
            <a:ext cx="3070956" cy="769441"/>
          </a:xfrm>
          <a:prstGeom prst="rect">
            <a:avLst/>
          </a:prstGeom>
          <a:noFill/>
        </p:spPr>
        <p:txBody>
          <a:bodyPr wrap="square">
            <a:spAutoFit/>
          </a:bodyPr>
          <a:lstStyle/>
          <a:p>
            <a:pPr algn="ctr"/>
            <a:r>
              <a:rPr lang="zh-CN" altLang="en-US" sz="4400" b="1" dirty="0">
                <a:solidFill>
                  <a:srgbClr val="7A3E9D"/>
                </a:solidFill>
                <a:latin typeface="华文行楷" panose="02010800040101010101" pitchFamily="2" charset="-122"/>
                <a:ea typeface="华文行楷" panose="02010800040101010101" pitchFamily="2" charset="-122"/>
                <a:cs typeface="+mn-ea"/>
                <a:sym typeface="+mn-lt"/>
              </a:rPr>
              <a:t>面向过程</a:t>
            </a:r>
            <a:endParaRPr lang="zh-CN" altLang="en-US" sz="4400" dirty="0">
              <a:solidFill>
                <a:srgbClr val="7A3E9D"/>
              </a:solidFill>
              <a:latin typeface="华文行楷" panose="02010800040101010101" pitchFamily="2" charset="-122"/>
              <a:ea typeface="华文行楷" panose="02010800040101010101" pitchFamily="2" charset="-122"/>
            </a:endParaRPr>
          </a:p>
        </p:txBody>
      </p:sp>
      <p:pic>
        <p:nvPicPr>
          <p:cNvPr id="15" name="图片 14">
            <a:extLst>
              <a:ext uri="{FF2B5EF4-FFF2-40B4-BE49-F238E27FC236}">
                <a16:creationId xmlns:a16="http://schemas.microsoft.com/office/drawing/2014/main" id="{5EBEF628-7349-A5EE-1C0F-73A4DD33441D}"/>
              </a:ext>
            </a:extLst>
          </p:cNvPr>
          <p:cNvPicPr>
            <a:picLocks noChangeAspect="1"/>
          </p:cNvPicPr>
          <p:nvPr/>
        </p:nvPicPr>
        <p:blipFill>
          <a:blip r:embed="rId3"/>
          <a:stretch>
            <a:fillRect/>
          </a:stretch>
        </p:blipFill>
        <p:spPr>
          <a:xfrm>
            <a:off x="7968208" y="2431857"/>
            <a:ext cx="3920326" cy="2864663"/>
          </a:xfrm>
          <a:prstGeom prst="rect">
            <a:avLst/>
          </a:prstGeom>
        </p:spPr>
      </p:pic>
      <p:sp>
        <p:nvSpPr>
          <p:cNvPr id="18" name="文本框 17">
            <a:extLst>
              <a:ext uri="{FF2B5EF4-FFF2-40B4-BE49-F238E27FC236}">
                <a16:creationId xmlns:a16="http://schemas.microsoft.com/office/drawing/2014/main" id="{3F1703B9-7413-A3F2-E119-9BD6C0740FE8}"/>
              </a:ext>
            </a:extLst>
          </p:cNvPr>
          <p:cNvSpPr txBox="1"/>
          <p:nvPr/>
        </p:nvSpPr>
        <p:spPr>
          <a:xfrm>
            <a:off x="4599012" y="2068677"/>
            <a:ext cx="3048000" cy="1754326"/>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main</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elephant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fridge</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f</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function</a:t>
            </a:r>
            <a:r>
              <a:rPr lang="en-US" altLang="zh-CN" b="0" dirty="0">
                <a:solidFill>
                  <a:srgbClr val="777777"/>
                </a:solidFill>
                <a:effectLst/>
                <a:latin typeface="Consolas" panose="020B0609020204030204" pitchFamily="49" charset="0"/>
              </a:rPr>
              <a:t>(&amp;</a:t>
            </a:r>
            <a:r>
              <a:rPr lang="en-US" altLang="zh-CN" b="0" dirty="0" err="1">
                <a:solidFill>
                  <a:srgbClr val="7A3E9D"/>
                </a:solidFill>
                <a:effectLst/>
                <a:latin typeface="Consolas" panose="020B0609020204030204" pitchFamily="49" charset="0"/>
              </a:rPr>
              <a:t>e</a:t>
            </a:r>
            <a:r>
              <a:rPr lang="en-US" altLang="zh-CN" b="0" dirty="0" err="1">
                <a:solidFill>
                  <a:srgbClr val="777777"/>
                </a:solidFill>
                <a:effectLst/>
                <a:latin typeface="Consolas" panose="020B0609020204030204" pitchFamily="49" charset="0"/>
              </a:rPr>
              <a:t>,&amp;</a:t>
            </a:r>
            <a:r>
              <a:rPr lang="en-US" altLang="zh-CN" b="0" dirty="0" err="1">
                <a:solidFill>
                  <a:srgbClr val="7A3E9D"/>
                </a:solidFill>
                <a:effectLst/>
                <a:latin typeface="Consolas" panose="020B0609020204030204" pitchFamily="49" charset="0"/>
              </a:rPr>
              <a:t>f</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516266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F826-7FF3-45A4-90EF-CB7AACAF405C}"/>
              </a:ext>
            </a:extLst>
          </p:cNvPr>
          <p:cNvSpPr>
            <a:spLocks noGrp="1"/>
          </p:cNvSpPr>
          <p:nvPr>
            <p:ph type="title"/>
          </p:nvPr>
        </p:nvSpPr>
        <p:spPr>
          <a:xfrm>
            <a:off x="623392" y="374650"/>
            <a:ext cx="10515600" cy="1325563"/>
          </a:xfrm>
        </p:spPr>
        <p:txBody>
          <a:bodyPr/>
          <a:lstStyle/>
          <a:p>
            <a:r>
              <a:rPr lang="zh-CN" altLang="en-US" b="1" dirty="0">
                <a:solidFill>
                  <a:schemeClr val="accent2"/>
                </a:solidFill>
                <a:latin typeface="+mn-lt"/>
                <a:ea typeface="+mn-ea"/>
                <a:cs typeface="+mn-ea"/>
                <a:sym typeface="+mn-lt"/>
              </a:rPr>
              <a:t>如何把大象装进冰箱里</a:t>
            </a:r>
          </a:p>
        </p:txBody>
      </p:sp>
      <p:sp>
        <p:nvSpPr>
          <p:cNvPr id="9" name="文本框 8">
            <a:extLst>
              <a:ext uri="{FF2B5EF4-FFF2-40B4-BE49-F238E27FC236}">
                <a16:creationId xmlns:a16="http://schemas.microsoft.com/office/drawing/2014/main" id="{16DDF7DA-25D8-A239-FF11-1D0AFDDEA768}"/>
              </a:ext>
            </a:extLst>
          </p:cNvPr>
          <p:cNvSpPr txBox="1"/>
          <p:nvPr/>
        </p:nvSpPr>
        <p:spPr>
          <a:xfrm>
            <a:off x="684610" y="1685926"/>
            <a:ext cx="3384376" cy="3416320"/>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elephant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getWeight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返回大象的重量</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getSize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返回大象的尺寸</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private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weight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sp>
        <p:nvSpPr>
          <p:cNvPr id="13" name="文本框 12">
            <a:extLst>
              <a:ext uri="{FF2B5EF4-FFF2-40B4-BE49-F238E27FC236}">
                <a16:creationId xmlns:a16="http://schemas.microsoft.com/office/drawing/2014/main" id="{37198F4F-B4D1-8C70-31D4-ED4FB43C8B3A}"/>
              </a:ext>
            </a:extLst>
          </p:cNvPr>
          <p:cNvSpPr txBox="1"/>
          <p:nvPr/>
        </p:nvSpPr>
        <p:spPr>
          <a:xfrm>
            <a:off x="684610" y="5163802"/>
            <a:ext cx="3070956" cy="769441"/>
          </a:xfrm>
          <a:prstGeom prst="rect">
            <a:avLst/>
          </a:prstGeom>
          <a:noFill/>
        </p:spPr>
        <p:txBody>
          <a:bodyPr wrap="square">
            <a:spAutoFit/>
          </a:bodyPr>
          <a:lstStyle/>
          <a:p>
            <a:pPr algn="ctr"/>
            <a:r>
              <a:rPr lang="zh-CN" altLang="en-US" sz="4400" b="1" dirty="0">
                <a:solidFill>
                  <a:srgbClr val="7A3E9D"/>
                </a:solidFill>
                <a:latin typeface="华文行楷" panose="02010800040101010101" pitchFamily="2" charset="-122"/>
                <a:ea typeface="华文行楷" panose="02010800040101010101" pitchFamily="2" charset="-122"/>
                <a:cs typeface="+mn-ea"/>
                <a:sym typeface="+mn-lt"/>
              </a:rPr>
              <a:t>面向对象</a:t>
            </a:r>
            <a:endParaRPr lang="zh-CN" altLang="en-US" sz="4400" b="1" dirty="0">
              <a:solidFill>
                <a:srgbClr val="7A3E9D"/>
              </a:solidFill>
              <a:latin typeface="华文行楷" panose="02010800040101010101" pitchFamily="2" charset="-122"/>
              <a:ea typeface="华文行楷" panose="02010800040101010101" pitchFamily="2" charset="-122"/>
            </a:endParaRPr>
          </a:p>
        </p:txBody>
      </p:sp>
      <p:sp>
        <p:nvSpPr>
          <p:cNvPr id="4" name="文本框 3">
            <a:extLst>
              <a:ext uri="{FF2B5EF4-FFF2-40B4-BE49-F238E27FC236}">
                <a16:creationId xmlns:a16="http://schemas.microsoft.com/office/drawing/2014/main" id="{89A109DF-13FF-DD58-0BCA-6C1A4D26C3C3}"/>
              </a:ext>
            </a:extLst>
          </p:cNvPr>
          <p:cNvSpPr txBox="1"/>
          <p:nvPr/>
        </p:nvSpPr>
        <p:spPr>
          <a:xfrm>
            <a:off x="4068986" y="1685926"/>
            <a:ext cx="4475286" cy="4247317"/>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fridge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open</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打开冰箱门</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putElephant</a:t>
            </a:r>
            <a:r>
              <a:rPr lang="en-US" altLang="zh-CN" b="0" dirty="0">
                <a:solidFill>
                  <a:srgbClr val="777777"/>
                </a:solidFill>
                <a:effectLst/>
                <a:latin typeface="Consolas" panose="020B0609020204030204" pitchFamily="49" charset="0"/>
              </a:rPr>
              <a:t>(</a:t>
            </a:r>
            <a:r>
              <a:rPr lang="en-US" altLang="zh-CN" b="1" dirty="0">
                <a:solidFill>
                  <a:srgbClr val="7A3E9D"/>
                </a:solidFill>
                <a:effectLst/>
                <a:latin typeface="Consolas" panose="020B0609020204030204" pitchFamily="49" charset="0"/>
              </a:rPr>
              <a:t>elephant</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装大象</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close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关上冰箱门</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private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volume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power</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sp>
        <p:nvSpPr>
          <p:cNvPr id="6" name="文本框 5">
            <a:extLst>
              <a:ext uri="{FF2B5EF4-FFF2-40B4-BE49-F238E27FC236}">
                <a16:creationId xmlns:a16="http://schemas.microsoft.com/office/drawing/2014/main" id="{E2F5BFD5-B6E7-967F-2765-5C5D9E2B17BD}"/>
              </a:ext>
            </a:extLst>
          </p:cNvPr>
          <p:cNvSpPr txBox="1"/>
          <p:nvPr/>
        </p:nvSpPr>
        <p:spPr>
          <a:xfrm>
            <a:off x="8544272" y="3624919"/>
            <a:ext cx="3048000" cy="2308324"/>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main</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elephant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fridge</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f</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f</a:t>
            </a:r>
            <a:r>
              <a:rPr lang="en-US" altLang="zh-CN" b="0" dirty="0" err="1">
                <a:solidFill>
                  <a:srgbClr val="777777"/>
                </a:solidFill>
                <a:effectLst/>
                <a:latin typeface="Consolas" panose="020B0609020204030204" pitchFamily="49" charset="0"/>
              </a:rPr>
              <a:t>.</a:t>
            </a:r>
            <a:r>
              <a:rPr lang="en-US" altLang="zh-CN" b="1" dirty="0" err="1">
                <a:solidFill>
                  <a:srgbClr val="AA3731"/>
                </a:solidFill>
                <a:effectLst/>
                <a:latin typeface="Consolas" panose="020B0609020204030204" pitchFamily="49" charset="0"/>
              </a:rPr>
              <a:t>open</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f</a:t>
            </a:r>
            <a:r>
              <a:rPr lang="en-US" altLang="zh-CN" b="0" dirty="0" err="1">
                <a:solidFill>
                  <a:srgbClr val="777777"/>
                </a:solidFill>
                <a:effectLst/>
                <a:latin typeface="Consolas" panose="020B0609020204030204" pitchFamily="49" charset="0"/>
              </a:rPr>
              <a:t>.</a:t>
            </a:r>
            <a:r>
              <a:rPr lang="en-US" altLang="zh-CN" b="1" dirty="0" err="1">
                <a:solidFill>
                  <a:srgbClr val="AA3731"/>
                </a:solidFill>
                <a:effectLst/>
                <a:latin typeface="Consolas" panose="020B0609020204030204" pitchFamily="49" charset="0"/>
              </a:rPr>
              <a:t>putElephant</a:t>
            </a:r>
            <a:r>
              <a:rPr lang="en-US" altLang="zh-CN" b="0" dirty="0">
                <a:solidFill>
                  <a:srgbClr val="777777"/>
                </a:solidFill>
                <a:effectLst/>
                <a:latin typeface="Consolas" panose="020B0609020204030204" pitchFamily="49" charset="0"/>
              </a:rPr>
              <a:t>(&amp;</a:t>
            </a:r>
            <a:r>
              <a:rPr lang="en-US" altLang="zh-CN" b="0" dirty="0">
                <a:solidFill>
                  <a:srgbClr val="7A3E9D"/>
                </a:solidFill>
                <a:effectLst/>
                <a:latin typeface="Consolas" panose="020B0609020204030204" pitchFamily="49" charset="0"/>
              </a:rPr>
              <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f</a:t>
            </a:r>
            <a:r>
              <a:rPr lang="en-US" altLang="zh-CN" b="0" dirty="0" err="1">
                <a:solidFill>
                  <a:srgbClr val="777777"/>
                </a:solidFill>
                <a:effectLst/>
                <a:latin typeface="Consolas" panose="020B0609020204030204" pitchFamily="49" charset="0"/>
              </a:rPr>
              <a:t>.</a:t>
            </a:r>
            <a:r>
              <a:rPr lang="en-US" altLang="zh-CN" b="1" dirty="0" err="1">
                <a:solidFill>
                  <a:srgbClr val="AA3731"/>
                </a:solidFill>
                <a:effectLst/>
                <a:latin typeface="Consolas" panose="020B0609020204030204" pitchFamily="49" charset="0"/>
              </a:rPr>
              <a:t>close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return</a:t>
            </a:r>
            <a:r>
              <a:rPr lang="en-US" altLang="zh-CN" b="0" dirty="0">
                <a:solidFill>
                  <a:srgbClr val="333333"/>
                </a:solidFill>
                <a:effectLst/>
                <a:latin typeface="Consolas" panose="020B0609020204030204" pitchFamily="49" charset="0"/>
              </a:rPr>
              <a:t> </a:t>
            </a:r>
            <a:r>
              <a:rPr lang="en-US" altLang="zh-CN" b="0" dirty="0">
                <a:solidFill>
                  <a:srgbClr val="9C5D27"/>
                </a:solidFill>
                <a:effectLst/>
                <a:latin typeface="Consolas" panose="020B0609020204030204" pitchFamily="49" charset="0"/>
              </a:rPr>
              <a:t>0</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pic>
        <p:nvPicPr>
          <p:cNvPr id="8" name="图片 7">
            <a:extLst>
              <a:ext uri="{FF2B5EF4-FFF2-40B4-BE49-F238E27FC236}">
                <a16:creationId xmlns:a16="http://schemas.microsoft.com/office/drawing/2014/main" id="{F7B899B5-7012-6E08-D5CA-65CA269A6116}"/>
              </a:ext>
            </a:extLst>
          </p:cNvPr>
          <p:cNvPicPr>
            <a:picLocks noChangeAspect="1"/>
          </p:cNvPicPr>
          <p:nvPr/>
        </p:nvPicPr>
        <p:blipFill>
          <a:blip r:embed="rId3"/>
          <a:stretch>
            <a:fillRect/>
          </a:stretch>
        </p:blipFill>
        <p:spPr>
          <a:xfrm>
            <a:off x="8586684" y="1662614"/>
            <a:ext cx="3005588" cy="1944793"/>
          </a:xfrm>
          <a:prstGeom prst="rect">
            <a:avLst/>
          </a:prstGeom>
        </p:spPr>
      </p:pic>
    </p:spTree>
    <p:extLst>
      <p:ext uri="{BB962C8B-B14F-4D97-AF65-F5344CB8AC3E}">
        <p14:creationId xmlns:p14="http://schemas.microsoft.com/office/powerpoint/2010/main" val="3311921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F826-7FF3-45A4-90EF-CB7AACAF405C}"/>
              </a:ext>
            </a:extLst>
          </p:cNvPr>
          <p:cNvSpPr>
            <a:spLocks noGrp="1"/>
          </p:cNvSpPr>
          <p:nvPr>
            <p:ph type="title"/>
          </p:nvPr>
        </p:nvSpPr>
        <p:spPr>
          <a:xfrm>
            <a:off x="623392" y="374650"/>
            <a:ext cx="10515600" cy="1325563"/>
          </a:xfrm>
        </p:spPr>
        <p:txBody>
          <a:bodyPr/>
          <a:lstStyle/>
          <a:p>
            <a:r>
              <a:rPr lang="zh-CN" altLang="en-US" b="1" dirty="0">
                <a:solidFill>
                  <a:schemeClr val="accent2"/>
                </a:solidFill>
                <a:latin typeface="+mn-lt"/>
                <a:ea typeface="+mn-ea"/>
                <a:cs typeface="+mn-ea"/>
                <a:sym typeface="+mn-lt"/>
              </a:rPr>
              <a:t>如何把大象装进冰箱里</a:t>
            </a:r>
          </a:p>
        </p:txBody>
      </p:sp>
      <p:sp>
        <p:nvSpPr>
          <p:cNvPr id="9" name="文本框 8">
            <a:extLst>
              <a:ext uri="{FF2B5EF4-FFF2-40B4-BE49-F238E27FC236}">
                <a16:creationId xmlns:a16="http://schemas.microsoft.com/office/drawing/2014/main" id="{16DDF7DA-25D8-A239-FF11-1D0AFDDEA768}"/>
              </a:ext>
            </a:extLst>
          </p:cNvPr>
          <p:cNvSpPr txBox="1"/>
          <p:nvPr/>
        </p:nvSpPr>
        <p:spPr>
          <a:xfrm>
            <a:off x="549080" y="1422152"/>
            <a:ext cx="3888432" cy="5355312"/>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fridge</a:t>
            </a:r>
            <a:r>
              <a:rPr lang="en-US" altLang="zh-CN" b="0" dirty="0">
                <a:solidFill>
                  <a:srgbClr val="777777"/>
                </a:solidFill>
                <a:effectLst/>
                <a:latin typeface="Consolas" panose="020B0609020204030204" pitchFamily="49" charset="0"/>
              </a:rPr>
              <a:t>{</a:t>
            </a:r>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定义冰箱</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volume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power</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br>
              <a:rPr lang="en-US" altLang="zh-CN" b="0" dirty="0">
                <a:solidFill>
                  <a:srgbClr val="333333"/>
                </a:solidFill>
                <a:effectLst/>
                <a:latin typeface="Consolas" panose="020B0609020204030204" pitchFamily="49" charset="0"/>
              </a:rPr>
            </a:br>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elephant</a:t>
            </a:r>
            <a:r>
              <a:rPr lang="en-US" altLang="zh-CN" b="0" dirty="0">
                <a:solidFill>
                  <a:srgbClr val="777777"/>
                </a:solidFill>
                <a:effectLst/>
                <a:latin typeface="Consolas" panose="020B0609020204030204" pitchFamily="49" charset="0"/>
              </a:rPr>
              <a:t>{</a:t>
            </a:r>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有一头大象</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weight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br>
              <a:rPr lang="en-US" altLang="zh-CN" b="0" dirty="0">
                <a:solidFill>
                  <a:srgbClr val="333333"/>
                </a:solidFill>
                <a:effectLst/>
                <a:latin typeface="Consolas" panose="020B0609020204030204" pitchFamily="49" charset="0"/>
              </a:rPr>
            </a:br>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lion</a:t>
            </a:r>
            <a:r>
              <a:rPr lang="en-US" altLang="zh-CN" b="0" dirty="0">
                <a:solidFill>
                  <a:srgbClr val="777777"/>
                </a:solidFill>
                <a:effectLst/>
                <a:latin typeface="Consolas" panose="020B0609020204030204" pitchFamily="49" charset="0"/>
              </a:rPr>
              <a:t>{</a:t>
            </a:r>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有一头狮子</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weight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tiger</a:t>
            </a:r>
            <a:r>
              <a:rPr lang="en-US" altLang="zh-CN" b="0" dirty="0">
                <a:solidFill>
                  <a:srgbClr val="777777"/>
                </a:solidFill>
                <a:effectLst/>
                <a:latin typeface="Consolas" panose="020B0609020204030204" pitchFamily="49" charset="0"/>
              </a:rPr>
              <a:t>{</a:t>
            </a:r>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有一头老虎</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weight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sp>
        <p:nvSpPr>
          <p:cNvPr id="13" name="文本框 12">
            <a:extLst>
              <a:ext uri="{FF2B5EF4-FFF2-40B4-BE49-F238E27FC236}">
                <a16:creationId xmlns:a16="http://schemas.microsoft.com/office/drawing/2014/main" id="{37198F4F-B4D1-8C70-31D4-ED4FB43C8B3A}"/>
              </a:ext>
            </a:extLst>
          </p:cNvPr>
          <p:cNvSpPr txBox="1"/>
          <p:nvPr/>
        </p:nvSpPr>
        <p:spPr>
          <a:xfrm>
            <a:off x="6816080" y="582930"/>
            <a:ext cx="3070956" cy="769441"/>
          </a:xfrm>
          <a:prstGeom prst="rect">
            <a:avLst/>
          </a:prstGeom>
          <a:noFill/>
        </p:spPr>
        <p:txBody>
          <a:bodyPr wrap="square">
            <a:spAutoFit/>
          </a:bodyPr>
          <a:lstStyle/>
          <a:p>
            <a:pPr algn="ctr"/>
            <a:r>
              <a:rPr lang="zh-CN" altLang="en-US" sz="4400" b="1" dirty="0">
                <a:solidFill>
                  <a:srgbClr val="7A3E9D"/>
                </a:solidFill>
                <a:latin typeface="华文行楷" panose="02010800040101010101" pitchFamily="2" charset="-122"/>
                <a:ea typeface="华文行楷" panose="02010800040101010101" pitchFamily="2" charset="-122"/>
                <a:cs typeface="+mn-ea"/>
                <a:sym typeface="+mn-lt"/>
              </a:rPr>
              <a:t>面向过程</a:t>
            </a:r>
            <a:endParaRPr lang="zh-CN" altLang="en-US" sz="4400" dirty="0">
              <a:solidFill>
                <a:srgbClr val="7A3E9D"/>
              </a:solidFill>
              <a:latin typeface="华文行楷" panose="02010800040101010101" pitchFamily="2" charset="-122"/>
              <a:ea typeface="华文行楷" panose="02010800040101010101" pitchFamily="2" charset="-122"/>
            </a:endParaRPr>
          </a:p>
        </p:txBody>
      </p:sp>
      <p:sp>
        <p:nvSpPr>
          <p:cNvPr id="4" name="文本框 3">
            <a:extLst>
              <a:ext uri="{FF2B5EF4-FFF2-40B4-BE49-F238E27FC236}">
                <a16:creationId xmlns:a16="http://schemas.microsoft.com/office/drawing/2014/main" id="{5BC79238-7E0D-168B-01EF-8EB53D45972B}"/>
              </a:ext>
            </a:extLst>
          </p:cNvPr>
          <p:cNvSpPr txBox="1"/>
          <p:nvPr/>
        </p:nvSpPr>
        <p:spPr>
          <a:xfrm>
            <a:off x="4548400" y="1560651"/>
            <a:ext cx="4149352" cy="5078313"/>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function1</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elephant</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e</a:t>
            </a:r>
            <a:r>
              <a:rPr lang="en-US" altLang="zh-CN" b="0" dirty="0" err="1">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fridge</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f</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打开冰箱门</a:t>
            </a:r>
            <a:endParaRPr lang="zh-CN" altLang="en-US" b="0" dirty="0">
              <a:solidFill>
                <a:srgbClr val="333333"/>
              </a:solidFill>
              <a:effectLst/>
              <a:latin typeface="Consolas" panose="020B0609020204030204" pitchFamily="49" charset="0"/>
            </a:endParaRPr>
          </a:p>
          <a:p>
            <a:r>
              <a:rPr lang="zh-CN" altLang="en-US" b="0" i="1" dirty="0">
                <a:solidFill>
                  <a:srgbClr val="AAAAAA"/>
                </a:solidFill>
                <a:effectLst/>
                <a:latin typeface="Consolas" panose="020B0609020204030204" pitchFamily="49" charset="0"/>
              </a:rPr>
              <a:t>    </a:t>
            </a:r>
            <a:r>
              <a:rPr lang="en-US" altLang="zh-CN" b="0" i="1" dirty="0">
                <a:solidFill>
                  <a:srgbClr val="AAAAAA"/>
                </a:solidFill>
                <a:effectLst/>
                <a:latin typeface="Consolas" panose="020B0609020204030204" pitchFamily="49" charset="0"/>
              </a:rPr>
              <a:t>//</a:t>
            </a:r>
            <a:r>
              <a:rPr lang="zh-CN" altLang="en-US" b="0" i="1" dirty="0">
                <a:solidFill>
                  <a:srgbClr val="AAAAAA"/>
                </a:solidFill>
                <a:effectLst/>
                <a:latin typeface="Consolas" panose="020B0609020204030204" pitchFamily="49" charset="0"/>
              </a:rPr>
              <a:t>把大象放进去</a:t>
            </a:r>
            <a:endParaRPr lang="zh-CN" altLang="en-US" b="0" dirty="0">
              <a:solidFill>
                <a:srgbClr val="333333"/>
              </a:solidFill>
              <a:effectLst/>
              <a:latin typeface="Consolas" panose="020B0609020204030204" pitchFamily="49" charset="0"/>
            </a:endParaRPr>
          </a:p>
          <a:p>
            <a:r>
              <a:rPr lang="zh-CN" altLang="en-US" b="0" i="1" dirty="0">
                <a:solidFill>
                  <a:srgbClr val="AAAAAA"/>
                </a:solidFill>
                <a:effectLst/>
                <a:latin typeface="Consolas" panose="020B0609020204030204" pitchFamily="49" charset="0"/>
              </a:rPr>
              <a:t>    </a:t>
            </a:r>
            <a:r>
              <a:rPr lang="en-US" altLang="zh-CN" b="0" i="1" dirty="0">
                <a:solidFill>
                  <a:srgbClr val="AAAAAA"/>
                </a:solidFill>
                <a:effectLst/>
                <a:latin typeface="Consolas" panose="020B0609020204030204" pitchFamily="49" charset="0"/>
              </a:rPr>
              <a:t>//</a:t>
            </a:r>
            <a:r>
              <a:rPr lang="zh-CN" altLang="en-US" b="0" i="1" dirty="0">
                <a:solidFill>
                  <a:srgbClr val="AAAAAA"/>
                </a:solidFill>
                <a:effectLst/>
                <a:latin typeface="Consolas" panose="020B0609020204030204" pitchFamily="49" charset="0"/>
              </a:rPr>
              <a:t>关上冰箱门</a:t>
            </a:r>
            <a:endParaRPr lang="zh-CN" altLang="en-US"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p>
          <a:p>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function2</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lion</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l</a:t>
            </a:r>
            <a:r>
              <a:rPr lang="en-US" altLang="zh-CN" b="0" dirty="0" err="1">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fridge</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f</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打开冰箱门</a:t>
            </a:r>
            <a:endParaRPr lang="zh-CN" altLang="en-US" b="0" dirty="0">
              <a:solidFill>
                <a:srgbClr val="333333"/>
              </a:solidFill>
              <a:effectLst/>
              <a:latin typeface="Consolas" panose="020B0609020204030204" pitchFamily="49" charset="0"/>
            </a:endParaRPr>
          </a:p>
          <a:p>
            <a:r>
              <a:rPr lang="zh-CN" altLang="en-US" b="0" i="1" dirty="0">
                <a:solidFill>
                  <a:srgbClr val="AAAAAA"/>
                </a:solidFill>
                <a:effectLst/>
                <a:latin typeface="Consolas" panose="020B0609020204030204" pitchFamily="49" charset="0"/>
              </a:rPr>
              <a:t>    </a:t>
            </a:r>
            <a:r>
              <a:rPr lang="en-US" altLang="zh-CN" b="0" i="1" dirty="0">
                <a:solidFill>
                  <a:srgbClr val="AAAAAA"/>
                </a:solidFill>
                <a:effectLst/>
                <a:latin typeface="Consolas" panose="020B0609020204030204" pitchFamily="49" charset="0"/>
              </a:rPr>
              <a:t>//</a:t>
            </a:r>
            <a:r>
              <a:rPr lang="zh-CN" altLang="en-US" b="0" i="1" dirty="0">
                <a:solidFill>
                  <a:srgbClr val="AAAAAA"/>
                </a:solidFill>
                <a:effectLst/>
                <a:latin typeface="Consolas" panose="020B0609020204030204" pitchFamily="49" charset="0"/>
              </a:rPr>
              <a:t>把狮子放进去</a:t>
            </a:r>
            <a:endParaRPr lang="zh-CN" altLang="en-US" b="0" dirty="0">
              <a:solidFill>
                <a:srgbClr val="333333"/>
              </a:solidFill>
              <a:effectLst/>
              <a:latin typeface="Consolas" panose="020B0609020204030204" pitchFamily="49" charset="0"/>
            </a:endParaRPr>
          </a:p>
          <a:p>
            <a:r>
              <a:rPr lang="zh-CN" altLang="en-US" b="0" i="1" dirty="0">
                <a:solidFill>
                  <a:srgbClr val="AAAAAA"/>
                </a:solidFill>
                <a:effectLst/>
                <a:latin typeface="Consolas" panose="020B0609020204030204" pitchFamily="49" charset="0"/>
              </a:rPr>
              <a:t>    </a:t>
            </a:r>
            <a:r>
              <a:rPr lang="en-US" altLang="zh-CN" b="0" i="1" dirty="0">
                <a:solidFill>
                  <a:srgbClr val="AAAAAA"/>
                </a:solidFill>
                <a:effectLst/>
                <a:latin typeface="Consolas" panose="020B0609020204030204" pitchFamily="49" charset="0"/>
              </a:rPr>
              <a:t>//</a:t>
            </a:r>
            <a:r>
              <a:rPr lang="zh-CN" altLang="en-US" b="0" i="1" dirty="0">
                <a:solidFill>
                  <a:srgbClr val="AAAAAA"/>
                </a:solidFill>
                <a:effectLst/>
                <a:latin typeface="Consolas" panose="020B0609020204030204" pitchFamily="49" charset="0"/>
              </a:rPr>
              <a:t>关上冰箱门</a:t>
            </a:r>
            <a:endParaRPr lang="zh-CN" altLang="en-US"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function3</a:t>
            </a:r>
            <a:r>
              <a:rPr lang="en-US" altLang="zh-CN" b="0" dirty="0">
                <a:solidFill>
                  <a:srgbClr val="777777"/>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tiger</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t</a:t>
            </a:r>
            <a:r>
              <a:rPr lang="en-US" altLang="zh-CN" b="0" dirty="0" err="1">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fridge</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f</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打开冰箱门</a:t>
            </a:r>
            <a:endParaRPr lang="zh-CN" altLang="en-US" b="0" dirty="0">
              <a:solidFill>
                <a:srgbClr val="333333"/>
              </a:solidFill>
              <a:effectLst/>
              <a:latin typeface="Consolas" panose="020B0609020204030204" pitchFamily="49" charset="0"/>
            </a:endParaRPr>
          </a:p>
          <a:p>
            <a:r>
              <a:rPr lang="zh-CN" altLang="en-US" b="0" i="1" dirty="0">
                <a:solidFill>
                  <a:srgbClr val="AAAAAA"/>
                </a:solidFill>
                <a:effectLst/>
                <a:latin typeface="Consolas" panose="020B0609020204030204" pitchFamily="49" charset="0"/>
              </a:rPr>
              <a:t>    </a:t>
            </a:r>
            <a:r>
              <a:rPr lang="en-US" altLang="zh-CN" b="0" i="1" dirty="0">
                <a:solidFill>
                  <a:srgbClr val="AAAAAA"/>
                </a:solidFill>
                <a:effectLst/>
                <a:latin typeface="Consolas" panose="020B0609020204030204" pitchFamily="49" charset="0"/>
              </a:rPr>
              <a:t>//</a:t>
            </a:r>
            <a:r>
              <a:rPr lang="zh-CN" altLang="en-US" b="0" i="1" dirty="0">
                <a:solidFill>
                  <a:srgbClr val="AAAAAA"/>
                </a:solidFill>
                <a:effectLst/>
                <a:latin typeface="Consolas" panose="020B0609020204030204" pitchFamily="49" charset="0"/>
              </a:rPr>
              <a:t>把老虎放进去</a:t>
            </a:r>
            <a:endParaRPr lang="zh-CN" altLang="en-US" b="0" dirty="0">
              <a:solidFill>
                <a:srgbClr val="333333"/>
              </a:solidFill>
              <a:effectLst/>
              <a:latin typeface="Consolas" panose="020B0609020204030204" pitchFamily="49" charset="0"/>
            </a:endParaRPr>
          </a:p>
          <a:p>
            <a:r>
              <a:rPr lang="zh-CN" altLang="en-US" b="0" i="1" dirty="0">
                <a:solidFill>
                  <a:srgbClr val="AAAAAA"/>
                </a:solidFill>
                <a:effectLst/>
                <a:latin typeface="Consolas" panose="020B0609020204030204" pitchFamily="49" charset="0"/>
              </a:rPr>
              <a:t>    </a:t>
            </a:r>
            <a:r>
              <a:rPr lang="en-US" altLang="zh-CN" b="0" i="1" dirty="0">
                <a:solidFill>
                  <a:srgbClr val="AAAAAA"/>
                </a:solidFill>
                <a:effectLst/>
                <a:latin typeface="Consolas" panose="020B0609020204030204" pitchFamily="49" charset="0"/>
              </a:rPr>
              <a:t>//</a:t>
            </a:r>
            <a:r>
              <a:rPr lang="zh-CN" altLang="en-US" b="0" i="1" dirty="0">
                <a:solidFill>
                  <a:srgbClr val="AAAAAA"/>
                </a:solidFill>
                <a:effectLst/>
                <a:latin typeface="Consolas" panose="020B0609020204030204" pitchFamily="49" charset="0"/>
              </a:rPr>
              <a:t>关上冰箱门</a:t>
            </a:r>
            <a:endParaRPr lang="zh-CN" altLang="en-US"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p:txBody>
      </p:sp>
      <p:sp>
        <p:nvSpPr>
          <p:cNvPr id="5" name="文本框 4">
            <a:extLst>
              <a:ext uri="{FF2B5EF4-FFF2-40B4-BE49-F238E27FC236}">
                <a16:creationId xmlns:a16="http://schemas.microsoft.com/office/drawing/2014/main" id="{0760EE57-501E-A448-AEAB-AD75F5537910}"/>
              </a:ext>
            </a:extLst>
          </p:cNvPr>
          <p:cNvSpPr txBox="1"/>
          <p:nvPr/>
        </p:nvSpPr>
        <p:spPr>
          <a:xfrm>
            <a:off x="8808640" y="2492896"/>
            <a:ext cx="3048000" cy="2862322"/>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main</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fridge</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f</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elephant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function1</a:t>
            </a:r>
            <a:r>
              <a:rPr lang="en-US" altLang="zh-CN" b="0" dirty="0">
                <a:solidFill>
                  <a:srgbClr val="777777"/>
                </a:solidFill>
                <a:effectLst/>
                <a:latin typeface="Consolas" panose="020B0609020204030204" pitchFamily="49" charset="0"/>
              </a:rPr>
              <a:t>(&amp;</a:t>
            </a:r>
            <a:r>
              <a:rPr lang="en-US" altLang="zh-CN" b="0" dirty="0" err="1">
                <a:solidFill>
                  <a:srgbClr val="7A3E9D"/>
                </a:solidFill>
                <a:effectLst/>
                <a:latin typeface="Consolas" panose="020B0609020204030204" pitchFamily="49" charset="0"/>
              </a:rPr>
              <a:t>e</a:t>
            </a:r>
            <a:r>
              <a:rPr lang="en-US" altLang="zh-CN" b="0" dirty="0" err="1">
                <a:solidFill>
                  <a:srgbClr val="777777"/>
                </a:solidFill>
                <a:effectLst/>
                <a:latin typeface="Consolas" panose="020B0609020204030204" pitchFamily="49" charset="0"/>
              </a:rPr>
              <a:t>,&amp;</a:t>
            </a:r>
            <a:r>
              <a:rPr lang="en-US" altLang="zh-CN" b="0" dirty="0" err="1">
                <a:solidFill>
                  <a:srgbClr val="7A3E9D"/>
                </a:solidFill>
                <a:effectLst/>
                <a:latin typeface="Consolas" panose="020B0609020204030204" pitchFamily="49" charset="0"/>
              </a:rPr>
              <a:t>f</a:t>
            </a:r>
            <a:r>
              <a:rPr lang="en-US" altLang="zh-CN" b="0" dirty="0">
                <a:solidFill>
                  <a:srgbClr val="777777"/>
                </a:solidFill>
                <a:effectLst/>
                <a:latin typeface="Consolas" panose="020B0609020204030204" pitchFamily="49" charset="0"/>
              </a:rPr>
              <a:t>);</a:t>
            </a: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lion</a:t>
            </a:r>
            <a:r>
              <a:rPr lang="en-US" altLang="zh-CN" b="0" dirty="0">
                <a:solidFill>
                  <a:srgbClr val="333333"/>
                </a:solidFill>
                <a:effectLst/>
                <a:latin typeface="Consolas" panose="020B0609020204030204" pitchFamily="49" charset="0"/>
              </a:rPr>
              <a:t> </a:t>
            </a:r>
            <a:r>
              <a:rPr lang="en-US" altLang="zh-CN" dirty="0">
                <a:solidFill>
                  <a:srgbClr val="7A3E9D"/>
                </a:solidFill>
                <a:latin typeface="Consolas" panose="020B0609020204030204" pitchFamily="49" charset="0"/>
              </a:rPr>
              <a:t>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function2</a:t>
            </a:r>
            <a:r>
              <a:rPr lang="en-US" altLang="zh-CN" b="0" dirty="0">
                <a:solidFill>
                  <a:srgbClr val="777777"/>
                </a:solidFill>
                <a:effectLst/>
                <a:latin typeface="Consolas" panose="020B0609020204030204" pitchFamily="49" charset="0"/>
              </a:rPr>
              <a:t>(&amp;</a:t>
            </a:r>
            <a:r>
              <a:rPr lang="en-US" altLang="zh-CN" dirty="0" err="1">
                <a:solidFill>
                  <a:srgbClr val="7A3E9D"/>
                </a:solidFill>
                <a:latin typeface="Consolas" panose="020B0609020204030204" pitchFamily="49" charset="0"/>
              </a:rPr>
              <a:t>l</a:t>
            </a:r>
            <a:r>
              <a:rPr lang="en-US" altLang="zh-CN" b="0" dirty="0" err="1">
                <a:solidFill>
                  <a:srgbClr val="777777"/>
                </a:solidFill>
                <a:effectLst/>
                <a:latin typeface="Consolas" panose="020B0609020204030204" pitchFamily="49" charset="0"/>
              </a:rPr>
              <a:t>,&amp;</a:t>
            </a:r>
            <a:r>
              <a:rPr lang="en-US" altLang="zh-CN" b="0" dirty="0" err="1">
                <a:solidFill>
                  <a:srgbClr val="7A3E9D"/>
                </a:solidFill>
                <a:effectLst/>
                <a:latin typeface="Consolas" panose="020B0609020204030204" pitchFamily="49" charset="0"/>
              </a:rPr>
              <a:t>f</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b="0" dirty="0">
                <a:solidFill>
                  <a:srgbClr val="7A3E9D"/>
                </a:solidFill>
                <a:effectLst/>
                <a:latin typeface="Consolas" panose="020B0609020204030204" pitchFamily="49" charset="0"/>
              </a:rPr>
              <a:t>struct</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tiger</a:t>
            </a:r>
            <a:r>
              <a:rPr lang="en-US" altLang="zh-CN" b="0" dirty="0">
                <a:solidFill>
                  <a:srgbClr val="333333"/>
                </a:solidFill>
                <a:effectLst/>
                <a:latin typeface="Consolas" panose="020B0609020204030204" pitchFamily="49" charset="0"/>
              </a:rPr>
              <a:t> </a:t>
            </a:r>
            <a:r>
              <a:rPr lang="en-US" altLang="zh-CN" dirty="0">
                <a:solidFill>
                  <a:srgbClr val="7A3E9D"/>
                </a:solidFill>
                <a:latin typeface="Consolas" panose="020B0609020204030204" pitchFamily="49" charset="0"/>
              </a:rPr>
              <a:t>t</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p>
          <a:p>
            <a:r>
              <a:rPr lang="en-US" altLang="zh-CN" dirty="0">
                <a:solidFill>
                  <a:srgbClr val="333333"/>
                </a:solidFill>
                <a:latin typeface="Consolas" panose="020B0609020204030204" pitchFamily="49" charset="0"/>
              </a:rPr>
              <a:t>    </a:t>
            </a:r>
            <a:r>
              <a:rPr lang="en-US" altLang="zh-CN" b="1" dirty="0">
                <a:solidFill>
                  <a:srgbClr val="AA3731"/>
                </a:solidFill>
                <a:effectLst/>
                <a:latin typeface="Consolas" panose="020B0609020204030204" pitchFamily="49" charset="0"/>
              </a:rPr>
              <a:t>function3</a:t>
            </a:r>
            <a:r>
              <a:rPr lang="en-US" altLang="zh-CN" b="0" dirty="0">
                <a:solidFill>
                  <a:srgbClr val="777777"/>
                </a:solidFill>
                <a:effectLst/>
                <a:latin typeface="Consolas" panose="020B0609020204030204" pitchFamily="49" charset="0"/>
              </a:rPr>
              <a:t>(&amp;</a:t>
            </a:r>
            <a:r>
              <a:rPr lang="en-US" altLang="zh-CN" b="0" dirty="0" err="1">
                <a:solidFill>
                  <a:srgbClr val="7A3E9D"/>
                </a:solidFill>
                <a:effectLst/>
                <a:latin typeface="Consolas" panose="020B0609020204030204" pitchFamily="49" charset="0"/>
              </a:rPr>
              <a:t>t</a:t>
            </a:r>
            <a:r>
              <a:rPr lang="en-US" altLang="zh-CN" b="0" dirty="0" err="1">
                <a:solidFill>
                  <a:srgbClr val="777777"/>
                </a:solidFill>
                <a:effectLst/>
                <a:latin typeface="Consolas" panose="020B0609020204030204" pitchFamily="49" charset="0"/>
              </a:rPr>
              <a:t>,&amp;</a:t>
            </a:r>
            <a:r>
              <a:rPr lang="en-US" altLang="zh-CN" b="0" dirty="0" err="1">
                <a:solidFill>
                  <a:srgbClr val="7A3E9D"/>
                </a:solidFill>
                <a:effectLst/>
                <a:latin typeface="Consolas" panose="020B0609020204030204" pitchFamily="49" charset="0"/>
              </a:rPr>
              <a:t>f</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989837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F826-7FF3-45A4-90EF-CB7AACAF405C}"/>
              </a:ext>
            </a:extLst>
          </p:cNvPr>
          <p:cNvSpPr>
            <a:spLocks noGrp="1"/>
          </p:cNvSpPr>
          <p:nvPr>
            <p:ph type="title"/>
          </p:nvPr>
        </p:nvSpPr>
        <p:spPr>
          <a:xfrm>
            <a:off x="623392" y="374650"/>
            <a:ext cx="10515600" cy="1325563"/>
          </a:xfrm>
        </p:spPr>
        <p:txBody>
          <a:bodyPr/>
          <a:lstStyle/>
          <a:p>
            <a:r>
              <a:rPr lang="zh-CN" altLang="en-US" b="1">
                <a:solidFill>
                  <a:schemeClr val="accent2"/>
                </a:solidFill>
                <a:latin typeface="+mn-lt"/>
                <a:ea typeface="+mn-ea"/>
                <a:cs typeface="+mn-ea"/>
                <a:sym typeface="+mn-lt"/>
              </a:rPr>
              <a:t>如何把动物装进</a:t>
            </a:r>
            <a:r>
              <a:rPr lang="zh-CN" altLang="en-US" b="1" dirty="0">
                <a:solidFill>
                  <a:schemeClr val="accent2"/>
                </a:solidFill>
                <a:latin typeface="+mn-lt"/>
                <a:ea typeface="+mn-ea"/>
                <a:cs typeface="+mn-ea"/>
                <a:sym typeface="+mn-lt"/>
              </a:rPr>
              <a:t>冰箱里</a:t>
            </a:r>
          </a:p>
        </p:txBody>
      </p:sp>
      <p:sp>
        <p:nvSpPr>
          <p:cNvPr id="9" name="文本框 8">
            <a:extLst>
              <a:ext uri="{FF2B5EF4-FFF2-40B4-BE49-F238E27FC236}">
                <a16:creationId xmlns:a16="http://schemas.microsoft.com/office/drawing/2014/main" id="{16DDF7DA-25D8-A239-FF11-1D0AFDDEA768}"/>
              </a:ext>
            </a:extLst>
          </p:cNvPr>
          <p:cNvSpPr txBox="1"/>
          <p:nvPr/>
        </p:nvSpPr>
        <p:spPr>
          <a:xfrm>
            <a:off x="859234" y="1333869"/>
            <a:ext cx="3827215" cy="5355312"/>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animal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getWeight</a:t>
            </a:r>
            <a:r>
              <a:rPr lang="en-US" altLang="zh-CN" b="0" dirty="0">
                <a:solidFill>
                  <a:srgbClr val="777777"/>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getSize</a:t>
            </a:r>
            <a:r>
              <a:rPr lang="en-US" altLang="zh-CN" b="0" dirty="0">
                <a:solidFill>
                  <a:srgbClr val="777777"/>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private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weight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p>
          <a:p>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fridge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open</a:t>
            </a:r>
            <a:r>
              <a:rPr lang="en-US" altLang="zh-CN" b="0" dirty="0">
                <a:solidFill>
                  <a:srgbClr val="777777"/>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putAnimal</a:t>
            </a:r>
            <a:r>
              <a:rPr lang="en-US" altLang="zh-CN" b="0" dirty="0">
                <a:solidFill>
                  <a:srgbClr val="777777"/>
                </a:solidFill>
                <a:effectLst/>
                <a:latin typeface="Consolas" panose="020B0609020204030204" pitchFamily="49" charset="0"/>
              </a:rPr>
              <a:t>(</a:t>
            </a:r>
            <a:r>
              <a:rPr lang="en-US" altLang="zh-CN" b="1" dirty="0">
                <a:solidFill>
                  <a:srgbClr val="7A3E9D"/>
                </a:solidFill>
                <a:effectLst/>
                <a:latin typeface="Consolas" panose="020B0609020204030204" pitchFamily="49" charset="0"/>
              </a:rPr>
              <a:t>Animal</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a:t>
            </a:r>
            <a:r>
              <a:rPr lang="en-US" altLang="zh-CN" dirty="0">
                <a:solidFill>
                  <a:srgbClr val="7A3E9D"/>
                </a:solidFill>
                <a:latin typeface="Consolas" panose="020B0609020204030204" pitchFamily="49" charset="0"/>
              </a:rPr>
              <a:t>a</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close</a:t>
            </a:r>
            <a:r>
              <a:rPr lang="en-US" altLang="zh-CN" b="0" dirty="0">
                <a:solidFill>
                  <a:srgbClr val="777777"/>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private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volume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power</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sp>
        <p:nvSpPr>
          <p:cNvPr id="13" name="文本框 12">
            <a:extLst>
              <a:ext uri="{FF2B5EF4-FFF2-40B4-BE49-F238E27FC236}">
                <a16:creationId xmlns:a16="http://schemas.microsoft.com/office/drawing/2014/main" id="{37198F4F-B4D1-8C70-31D4-ED4FB43C8B3A}"/>
              </a:ext>
            </a:extLst>
          </p:cNvPr>
          <p:cNvSpPr txBox="1"/>
          <p:nvPr/>
        </p:nvSpPr>
        <p:spPr>
          <a:xfrm>
            <a:off x="7032104" y="652710"/>
            <a:ext cx="3070956" cy="769441"/>
          </a:xfrm>
          <a:prstGeom prst="rect">
            <a:avLst/>
          </a:prstGeom>
          <a:noFill/>
        </p:spPr>
        <p:txBody>
          <a:bodyPr wrap="square">
            <a:spAutoFit/>
          </a:bodyPr>
          <a:lstStyle/>
          <a:p>
            <a:pPr algn="ctr"/>
            <a:r>
              <a:rPr lang="zh-CN" altLang="en-US" sz="4400" b="1" dirty="0">
                <a:solidFill>
                  <a:srgbClr val="7A3E9D"/>
                </a:solidFill>
                <a:latin typeface="华文行楷" panose="02010800040101010101" pitchFamily="2" charset="-122"/>
                <a:ea typeface="华文行楷" panose="02010800040101010101" pitchFamily="2" charset="-122"/>
                <a:cs typeface="+mn-ea"/>
                <a:sym typeface="+mn-lt"/>
              </a:rPr>
              <a:t>面向对象</a:t>
            </a:r>
            <a:endParaRPr lang="zh-CN" altLang="en-US" sz="4400" b="1" dirty="0">
              <a:solidFill>
                <a:srgbClr val="7A3E9D"/>
              </a:solidFill>
              <a:latin typeface="华文行楷" panose="02010800040101010101" pitchFamily="2" charset="-122"/>
              <a:ea typeface="华文行楷" panose="02010800040101010101" pitchFamily="2" charset="-122"/>
            </a:endParaRPr>
          </a:p>
        </p:txBody>
      </p:sp>
      <p:sp>
        <p:nvSpPr>
          <p:cNvPr id="4" name="文本框 3">
            <a:extLst>
              <a:ext uri="{FF2B5EF4-FFF2-40B4-BE49-F238E27FC236}">
                <a16:creationId xmlns:a16="http://schemas.microsoft.com/office/drawing/2014/main" id="{89A109DF-13FF-DD58-0BCA-6C1A4D26C3C3}"/>
              </a:ext>
            </a:extLst>
          </p:cNvPr>
          <p:cNvSpPr txBox="1"/>
          <p:nvPr/>
        </p:nvSpPr>
        <p:spPr>
          <a:xfrm>
            <a:off x="4882381" y="1481211"/>
            <a:ext cx="3827215" cy="5078313"/>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err="1">
                <a:solidFill>
                  <a:srgbClr val="7A3E9D"/>
                </a:solidFill>
                <a:effectLst/>
                <a:latin typeface="Consolas" panose="020B0609020204030204" pitchFamily="49" charset="0"/>
              </a:rPr>
              <a:t>elephant</a:t>
            </a:r>
            <a:r>
              <a:rPr lang="en-US" altLang="zh-CN" b="0" dirty="0" err="1">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public</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animal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private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err="1">
                <a:solidFill>
                  <a:srgbClr val="7A3E9D"/>
                </a:solidFill>
                <a:effectLst/>
                <a:latin typeface="Consolas" panose="020B0609020204030204" pitchFamily="49" charset="0"/>
              </a:rPr>
              <a:t>lion</a:t>
            </a:r>
            <a:r>
              <a:rPr lang="en-US" altLang="zh-CN" b="0" dirty="0" err="1">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public</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animal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private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err="1">
                <a:solidFill>
                  <a:srgbClr val="7A3E9D"/>
                </a:solidFill>
                <a:effectLst/>
                <a:latin typeface="Consolas" panose="020B0609020204030204" pitchFamily="49" charset="0"/>
              </a:rPr>
              <a:t>tiger</a:t>
            </a:r>
            <a:r>
              <a:rPr lang="en-US" altLang="zh-CN" b="0" dirty="0" err="1">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public</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animal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private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sp>
        <p:nvSpPr>
          <p:cNvPr id="6" name="文本框 5">
            <a:extLst>
              <a:ext uri="{FF2B5EF4-FFF2-40B4-BE49-F238E27FC236}">
                <a16:creationId xmlns:a16="http://schemas.microsoft.com/office/drawing/2014/main" id="{E2F5BFD5-B6E7-967F-2765-5C5D9E2B17BD}"/>
              </a:ext>
            </a:extLst>
          </p:cNvPr>
          <p:cNvSpPr txBox="1"/>
          <p:nvPr/>
        </p:nvSpPr>
        <p:spPr>
          <a:xfrm>
            <a:off x="8886924" y="2708920"/>
            <a:ext cx="3048000" cy="3416320"/>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main</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elephant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lion</a:t>
            </a:r>
            <a:r>
              <a:rPr lang="en-US" altLang="zh-CN" b="0" dirty="0">
                <a:solidFill>
                  <a:srgbClr val="333333"/>
                </a:solidFill>
                <a:effectLst/>
                <a:latin typeface="Consolas" panose="020B0609020204030204" pitchFamily="49" charset="0"/>
              </a:rPr>
              <a:t> </a:t>
            </a:r>
            <a:r>
              <a:rPr lang="en-US" altLang="zh-CN" dirty="0">
                <a:solidFill>
                  <a:srgbClr val="7A3E9D"/>
                </a:solidFill>
                <a:latin typeface="Consolas" panose="020B0609020204030204" pitchFamily="49" charset="0"/>
              </a:rPr>
              <a:t>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tiger</a:t>
            </a:r>
            <a:r>
              <a:rPr lang="en-US" altLang="zh-CN" b="0" dirty="0">
                <a:solidFill>
                  <a:srgbClr val="333333"/>
                </a:solidFill>
                <a:effectLst/>
                <a:latin typeface="Consolas" panose="020B0609020204030204" pitchFamily="49" charset="0"/>
              </a:rPr>
              <a:t> </a:t>
            </a:r>
            <a:r>
              <a:rPr lang="en-US" altLang="zh-CN" dirty="0">
                <a:solidFill>
                  <a:srgbClr val="7A3E9D"/>
                </a:solidFill>
                <a:latin typeface="Consolas" panose="020B0609020204030204" pitchFamily="49" charset="0"/>
              </a:rPr>
              <a:t>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b="1" dirty="0">
                <a:solidFill>
                  <a:srgbClr val="7A3E9D"/>
                </a:solidFill>
                <a:effectLst/>
                <a:latin typeface="Consolas" panose="020B0609020204030204" pitchFamily="49" charset="0"/>
              </a:rPr>
              <a:t>fridge</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f</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f</a:t>
            </a:r>
            <a:r>
              <a:rPr lang="en-US" altLang="zh-CN" b="0" dirty="0" err="1">
                <a:solidFill>
                  <a:srgbClr val="777777"/>
                </a:solidFill>
                <a:effectLst/>
                <a:latin typeface="Consolas" panose="020B0609020204030204" pitchFamily="49" charset="0"/>
              </a:rPr>
              <a:t>.</a:t>
            </a:r>
            <a:r>
              <a:rPr lang="en-US" altLang="zh-CN" b="1" dirty="0" err="1">
                <a:solidFill>
                  <a:srgbClr val="AA3731"/>
                </a:solidFill>
                <a:effectLst/>
                <a:latin typeface="Consolas" panose="020B0609020204030204" pitchFamily="49" charset="0"/>
              </a:rPr>
              <a:t>open</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f</a:t>
            </a:r>
            <a:r>
              <a:rPr lang="en-US" altLang="zh-CN" b="0" dirty="0" err="1">
                <a:solidFill>
                  <a:srgbClr val="777777"/>
                </a:solidFill>
                <a:effectLst/>
                <a:latin typeface="Consolas" panose="020B0609020204030204" pitchFamily="49" charset="0"/>
              </a:rPr>
              <a:t>.</a:t>
            </a:r>
            <a:r>
              <a:rPr lang="en-US" altLang="zh-CN" b="1" dirty="0" err="1">
                <a:solidFill>
                  <a:srgbClr val="AA3731"/>
                </a:solidFill>
                <a:effectLst/>
                <a:latin typeface="Consolas" panose="020B0609020204030204" pitchFamily="49" charset="0"/>
              </a:rPr>
              <a:t>putAnimal</a:t>
            </a:r>
            <a:r>
              <a:rPr lang="en-US" altLang="zh-CN" b="0" dirty="0">
                <a:solidFill>
                  <a:srgbClr val="777777"/>
                </a:solidFill>
                <a:effectLst/>
                <a:latin typeface="Consolas" panose="020B0609020204030204" pitchFamily="49" charset="0"/>
              </a:rPr>
              <a:t>(&amp;</a:t>
            </a:r>
            <a:r>
              <a:rPr lang="en-US" altLang="zh-CN" dirty="0">
                <a:solidFill>
                  <a:srgbClr val="7A3E9D"/>
                </a:solidFill>
                <a:latin typeface="Consolas" panose="020B0609020204030204" pitchFamily="49" charset="0"/>
              </a:rPr>
              <a:t>e</a:t>
            </a:r>
            <a:r>
              <a:rPr lang="en-US" altLang="zh-CN" b="0" dirty="0">
                <a:solidFill>
                  <a:srgbClr val="777777"/>
                </a:solidFill>
                <a:effectLst/>
                <a:latin typeface="Consolas" panose="020B0609020204030204" pitchFamily="49" charset="0"/>
              </a:rPr>
              <a:t>);</a:t>
            </a:r>
          </a:p>
          <a:p>
            <a:r>
              <a:rPr lang="en-US" altLang="zh-CN" dirty="0">
                <a:solidFill>
                  <a:srgbClr val="777777"/>
                </a:solidFill>
                <a:latin typeface="Consolas" panose="020B0609020204030204" pitchFamily="49" charset="0"/>
              </a:rPr>
              <a:t>    </a:t>
            </a:r>
            <a:r>
              <a:rPr lang="en-US" altLang="zh-CN" b="0" dirty="0" err="1">
                <a:solidFill>
                  <a:srgbClr val="7A3E9D"/>
                </a:solidFill>
                <a:effectLst/>
                <a:latin typeface="Consolas" panose="020B0609020204030204" pitchFamily="49" charset="0"/>
              </a:rPr>
              <a:t>f</a:t>
            </a:r>
            <a:r>
              <a:rPr lang="en-US" altLang="zh-CN" b="0" dirty="0" err="1">
                <a:solidFill>
                  <a:srgbClr val="777777"/>
                </a:solidFill>
                <a:effectLst/>
                <a:latin typeface="Consolas" panose="020B0609020204030204" pitchFamily="49" charset="0"/>
              </a:rPr>
              <a:t>.</a:t>
            </a:r>
            <a:r>
              <a:rPr lang="en-US" altLang="zh-CN" b="1" dirty="0" err="1">
                <a:solidFill>
                  <a:srgbClr val="AA3731"/>
                </a:solidFill>
                <a:effectLst/>
                <a:latin typeface="Consolas" panose="020B0609020204030204" pitchFamily="49" charset="0"/>
              </a:rPr>
              <a:t>putAnimal</a:t>
            </a:r>
            <a:r>
              <a:rPr lang="en-US" altLang="zh-CN" b="0" dirty="0">
                <a:solidFill>
                  <a:srgbClr val="777777"/>
                </a:solidFill>
                <a:effectLst/>
                <a:latin typeface="Consolas" panose="020B0609020204030204" pitchFamily="49" charset="0"/>
              </a:rPr>
              <a:t>(&amp;l);</a:t>
            </a:r>
          </a:p>
          <a:p>
            <a:r>
              <a:rPr lang="en-US" altLang="zh-CN" dirty="0">
                <a:solidFill>
                  <a:srgbClr val="777777"/>
                </a:solidFill>
                <a:latin typeface="Consolas" panose="020B0609020204030204" pitchFamily="49" charset="0"/>
              </a:rPr>
              <a:t>    </a:t>
            </a:r>
            <a:r>
              <a:rPr lang="en-US" altLang="zh-CN" b="0" dirty="0" err="1">
                <a:solidFill>
                  <a:srgbClr val="7A3E9D"/>
                </a:solidFill>
                <a:effectLst/>
                <a:latin typeface="Consolas" panose="020B0609020204030204" pitchFamily="49" charset="0"/>
              </a:rPr>
              <a:t>f</a:t>
            </a:r>
            <a:r>
              <a:rPr lang="en-US" altLang="zh-CN" b="0" dirty="0" err="1">
                <a:solidFill>
                  <a:srgbClr val="777777"/>
                </a:solidFill>
                <a:effectLst/>
                <a:latin typeface="Consolas" panose="020B0609020204030204" pitchFamily="49" charset="0"/>
              </a:rPr>
              <a:t>.</a:t>
            </a:r>
            <a:r>
              <a:rPr lang="en-US" altLang="zh-CN" b="1" dirty="0" err="1">
                <a:solidFill>
                  <a:srgbClr val="AA3731"/>
                </a:solidFill>
                <a:effectLst/>
                <a:latin typeface="Consolas" panose="020B0609020204030204" pitchFamily="49" charset="0"/>
              </a:rPr>
              <a:t>putAnimal</a:t>
            </a:r>
            <a:r>
              <a:rPr lang="en-US" altLang="zh-CN" b="0" dirty="0">
                <a:solidFill>
                  <a:srgbClr val="777777"/>
                </a:solidFill>
                <a:effectLst/>
                <a:latin typeface="Consolas" panose="020B0609020204030204" pitchFamily="49" charset="0"/>
              </a:rPr>
              <a:t>(&amp;t);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err="1">
                <a:solidFill>
                  <a:srgbClr val="7A3E9D"/>
                </a:solidFill>
                <a:effectLst/>
                <a:latin typeface="Consolas" panose="020B0609020204030204" pitchFamily="49" charset="0"/>
              </a:rPr>
              <a:t>f</a:t>
            </a:r>
            <a:r>
              <a:rPr lang="en-US" altLang="zh-CN" b="0" dirty="0" err="1">
                <a:solidFill>
                  <a:srgbClr val="777777"/>
                </a:solidFill>
                <a:effectLst/>
                <a:latin typeface="Consolas" panose="020B0609020204030204" pitchFamily="49" charset="0"/>
              </a:rPr>
              <a:t>.</a:t>
            </a:r>
            <a:r>
              <a:rPr lang="en-US" altLang="zh-CN" b="1" dirty="0" err="1">
                <a:solidFill>
                  <a:srgbClr val="AA3731"/>
                </a:solidFill>
                <a:effectLst/>
                <a:latin typeface="Consolas" panose="020B0609020204030204" pitchFamily="49" charset="0"/>
              </a:rPr>
              <a:t>close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return</a:t>
            </a:r>
            <a:r>
              <a:rPr lang="en-US" altLang="zh-CN" b="0" dirty="0">
                <a:solidFill>
                  <a:srgbClr val="333333"/>
                </a:solidFill>
                <a:effectLst/>
                <a:latin typeface="Consolas" panose="020B0609020204030204" pitchFamily="49" charset="0"/>
              </a:rPr>
              <a:t> </a:t>
            </a:r>
            <a:r>
              <a:rPr lang="en-US" altLang="zh-CN" b="0" dirty="0">
                <a:solidFill>
                  <a:srgbClr val="9C5D27"/>
                </a:solidFill>
                <a:effectLst/>
                <a:latin typeface="Consolas" panose="020B0609020204030204" pitchFamily="49" charset="0"/>
              </a:rPr>
              <a:t>0</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sp>
        <p:nvSpPr>
          <p:cNvPr id="5" name="文本框 4">
            <a:extLst>
              <a:ext uri="{FF2B5EF4-FFF2-40B4-BE49-F238E27FC236}">
                <a16:creationId xmlns:a16="http://schemas.microsoft.com/office/drawing/2014/main" id="{31519EE5-AC17-BA47-1E25-C345F545E21D}"/>
              </a:ext>
            </a:extLst>
          </p:cNvPr>
          <p:cNvSpPr txBox="1"/>
          <p:nvPr/>
        </p:nvSpPr>
        <p:spPr>
          <a:xfrm>
            <a:off x="8709596" y="1700213"/>
            <a:ext cx="3070956" cy="769441"/>
          </a:xfrm>
          <a:prstGeom prst="rect">
            <a:avLst/>
          </a:prstGeom>
          <a:noFill/>
        </p:spPr>
        <p:txBody>
          <a:bodyPr wrap="square">
            <a:spAutoFit/>
          </a:bodyPr>
          <a:lstStyle/>
          <a:p>
            <a:pPr algn="ctr"/>
            <a:r>
              <a:rPr lang="zh-CN" altLang="en-US" sz="4400" b="1" dirty="0">
                <a:solidFill>
                  <a:srgbClr val="7A3E9D"/>
                </a:solidFill>
                <a:latin typeface="华文行楷" panose="02010800040101010101" pitchFamily="2" charset="-122"/>
                <a:ea typeface="华文行楷" panose="02010800040101010101" pitchFamily="2" charset="-122"/>
                <a:cs typeface="+mn-ea"/>
                <a:sym typeface="+mn-lt"/>
              </a:rPr>
              <a:t>继承</a:t>
            </a:r>
            <a:endParaRPr lang="zh-CN" altLang="en-US" sz="4400" b="1" dirty="0">
              <a:solidFill>
                <a:srgbClr val="7A3E9D"/>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862604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3747B-A803-CA2B-B631-6AC0B54FF612}"/>
              </a:ext>
            </a:extLst>
          </p:cNvPr>
          <p:cNvSpPr>
            <a:spLocks noGrp="1"/>
          </p:cNvSpPr>
          <p:nvPr>
            <p:ph type="title"/>
          </p:nvPr>
        </p:nvSpPr>
        <p:spPr>
          <a:xfrm>
            <a:off x="623392" y="365358"/>
            <a:ext cx="10515600" cy="1325563"/>
          </a:xfrm>
        </p:spPr>
        <p:txBody>
          <a:bodyPr/>
          <a:lstStyle/>
          <a:p>
            <a:r>
              <a:rPr lang="zh-CN" altLang="en-US" b="1" dirty="0">
                <a:solidFill>
                  <a:schemeClr val="accent2"/>
                </a:solidFill>
                <a:latin typeface="+mn-lt"/>
                <a:ea typeface="+mn-ea"/>
                <a:cs typeface="+mn-ea"/>
                <a:sym typeface="+mn-lt"/>
              </a:rPr>
              <a:t>类 </a:t>
            </a:r>
            <a:r>
              <a:rPr lang="en-US" altLang="zh-CN" b="1" dirty="0">
                <a:solidFill>
                  <a:schemeClr val="accent2"/>
                </a:solidFill>
                <a:latin typeface="+mn-lt"/>
                <a:ea typeface="+mn-ea"/>
                <a:cs typeface="+mn-ea"/>
                <a:sym typeface="+mn-lt"/>
              </a:rPr>
              <a:t>&amp;</a:t>
            </a:r>
            <a:r>
              <a:rPr lang="zh-CN" altLang="en-US" b="1" dirty="0">
                <a:solidFill>
                  <a:schemeClr val="accent2"/>
                </a:solidFill>
                <a:latin typeface="+mn-lt"/>
                <a:ea typeface="+mn-ea"/>
                <a:cs typeface="+mn-ea"/>
                <a:sym typeface="+mn-lt"/>
              </a:rPr>
              <a:t>对象</a:t>
            </a:r>
            <a:endParaRPr lang="zh-CN" altLang="en-US" dirty="0"/>
          </a:p>
        </p:txBody>
      </p:sp>
      <p:sp>
        <p:nvSpPr>
          <p:cNvPr id="6" name="文本框 5">
            <a:extLst>
              <a:ext uri="{FF2B5EF4-FFF2-40B4-BE49-F238E27FC236}">
                <a16:creationId xmlns:a16="http://schemas.microsoft.com/office/drawing/2014/main" id="{FD772630-9F61-3D91-C9C0-D8D276ED8233}"/>
              </a:ext>
            </a:extLst>
          </p:cNvPr>
          <p:cNvSpPr txBox="1"/>
          <p:nvPr/>
        </p:nvSpPr>
        <p:spPr>
          <a:xfrm>
            <a:off x="695400" y="1390899"/>
            <a:ext cx="8046788" cy="2677656"/>
          </a:xfrm>
          <a:prstGeom prst="rect">
            <a:avLst/>
          </a:prstGeom>
          <a:noFill/>
        </p:spPr>
        <p:txBody>
          <a:bodyPr wrap="square">
            <a:spAutoFit/>
          </a:bodyPr>
          <a:lstStyle/>
          <a:p>
            <a:r>
              <a:rPr lang="zh-CN" altLang="en-US" sz="2800" b="0" i="0" dirty="0">
                <a:effectLst/>
                <a:latin typeface="Nunito" pitchFamily="2" charset="0"/>
              </a:rPr>
              <a:t>面向对象编程的 </a:t>
            </a:r>
            <a:r>
              <a:rPr lang="en-US" altLang="zh-CN" sz="2800" b="0" i="0" dirty="0">
                <a:effectLst/>
                <a:latin typeface="Nunito" pitchFamily="2" charset="0"/>
              </a:rPr>
              <a:t>C++ </a:t>
            </a:r>
            <a:r>
              <a:rPr lang="zh-CN" altLang="en-US" sz="2800" b="1" i="0" dirty="0">
                <a:solidFill>
                  <a:schemeClr val="accent2"/>
                </a:solidFill>
                <a:effectLst/>
                <a:latin typeface="Nunito" pitchFamily="2" charset="0"/>
              </a:rPr>
              <a:t>构建块</a:t>
            </a:r>
            <a:r>
              <a:rPr lang="zh-CN" altLang="en-US" sz="2800" b="0" i="0" dirty="0">
                <a:effectLst/>
                <a:latin typeface="Nunito" pitchFamily="2" charset="0"/>
              </a:rPr>
              <a:t>是</a:t>
            </a:r>
            <a:r>
              <a:rPr lang="zh-CN" altLang="en-US" sz="2800" b="1" i="0" dirty="0">
                <a:solidFill>
                  <a:schemeClr val="accent2"/>
                </a:solidFill>
                <a:effectLst/>
                <a:latin typeface="Nunito" pitchFamily="2" charset="0"/>
              </a:rPr>
              <a:t>类</a:t>
            </a:r>
            <a:r>
              <a:rPr lang="zh-CN" altLang="en-US" sz="2800" b="0" i="0" dirty="0">
                <a:effectLst/>
                <a:latin typeface="Nunito" pitchFamily="2" charset="0"/>
              </a:rPr>
              <a:t>。</a:t>
            </a:r>
            <a:endParaRPr lang="en-US" altLang="zh-CN" sz="2800" b="0" i="0" dirty="0">
              <a:effectLst/>
              <a:latin typeface="Nunito" pitchFamily="2" charset="0"/>
            </a:endParaRPr>
          </a:p>
          <a:p>
            <a:pPr marL="457200" indent="-457200">
              <a:buFont typeface="Arial" panose="020B0604020202020204" pitchFamily="34" charset="0"/>
              <a:buChar char="•"/>
            </a:pPr>
            <a:r>
              <a:rPr lang="zh-CN" altLang="en-US" sz="2800" b="1" dirty="0">
                <a:solidFill>
                  <a:schemeClr val="accent2"/>
                </a:solidFill>
              </a:rPr>
              <a:t>用户定义</a:t>
            </a:r>
            <a:r>
              <a:rPr lang="zh-CN" altLang="en-US" sz="2800" dirty="0"/>
              <a:t>的数据类型。</a:t>
            </a:r>
            <a:endParaRPr lang="en-US" altLang="zh-CN" sz="2800" dirty="0"/>
          </a:p>
          <a:p>
            <a:pPr marL="457200" indent="-457200">
              <a:buFont typeface="Arial" panose="020B0604020202020204" pitchFamily="34" charset="0"/>
              <a:buChar char="•"/>
            </a:pPr>
            <a:r>
              <a:rPr lang="zh-CN" altLang="en-US" sz="2800" dirty="0"/>
              <a:t>包含</a:t>
            </a:r>
            <a:r>
              <a:rPr lang="zh-CN" altLang="en-US" sz="2800" b="1" dirty="0">
                <a:solidFill>
                  <a:schemeClr val="accent2"/>
                </a:solidFill>
              </a:rPr>
              <a:t>成员变量</a:t>
            </a:r>
            <a:r>
              <a:rPr lang="zh-CN" altLang="en-US" sz="2800" dirty="0"/>
              <a:t>和</a:t>
            </a:r>
            <a:r>
              <a:rPr lang="zh-CN" altLang="en-US" sz="2800" b="1" dirty="0">
                <a:solidFill>
                  <a:schemeClr val="accent2"/>
                </a:solidFill>
              </a:rPr>
              <a:t>成员函数</a:t>
            </a:r>
            <a:r>
              <a:rPr lang="zh-CN" altLang="en-US" sz="2800" dirty="0"/>
              <a:t>。</a:t>
            </a:r>
            <a:endParaRPr lang="en-US" altLang="zh-CN" sz="2800" dirty="0"/>
          </a:p>
          <a:p>
            <a:pPr marL="457200" indent="-457200">
              <a:buFont typeface="Arial" panose="020B0604020202020204" pitchFamily="34" charset="0"/>
              <a:buChar char="•"/>
            </a:pPr>
            <a:r>
              <a:rPr lang="zh-CN" altLang="en-US" sz="2800" dirty="0"/>
              <a:t>成员函数是操作成员变量的函数。这些</a:t>
            </a:r>
            <a:r>
              <a:rPr lang="zh-CN" altLang="en-US" sz="2800" b="1" dirty="0">
                <a:solidFill>
                  <a:schemeClr val="accent1"/>
                </a:solidFill>
              </a:rPr>
              <a:t>成员变量</a:t>
            </a:r>
            <a:r>
              <a:rPr lang="zh-CN" altLang="en-US" sz="2800" dirty="0"/>
              <a:t>和</a:t>
            </a:r>
            <a:r>
              <a:rPr lang="zh-CN" altLang="en-US" sz="2800" b="1" dirty="0">
                <a:solidFill>
                  <a:schemeClr val="accent2"/>
                </a:solidFill>
              </a:rPr>
              <a:t>成员函数</a:t>
            </a:r>
            <a:r>
              <a:rPr lang="zh-CN" altLang="en-US" sz="2800" dirty="0"/>
              <a:t>定义类中对象的</a:t>
            </a:r>
            <a:r>
              <a:rPr lang="zh-CN" altLang="en-US" sz="2800" b="1" dirty="0">
                <a:solidFill>
                  <a:schemeClr val="accent1"/>
                </a:solidFill>
              </a:rPr>
              <a:t>属性</a:t>
            </a:r>
            <a:r>
              <a:rPr lang="zh-CN" altLang="en-US" sz="2800" dirty="0"/>
              <a:t>和</a:t>
            </a:r>
            <a:r>
              <a:rPr lang="zh-CN" altLang="en-US" sz="2800" b="1" dirty="0">
                <a:solidFill>
                  <a:schemeClr val="accent2"/>
                </a:solidFill>
              </a:rPr>
              <a:t>行为</a:t>
            </a:r>
            <a:r>
              <a:rPr lang="zh-CN" altLang="en-US" sz="2800" dirty="0"/>
              <a:t>。</a:t>
            </a:r>
            <a:endParaRPr lang="en-US" altLang="zh-CN" sz="2800" dirty="0"/>
          </a:p>
          <a:p>
            <a:pPr marL="457200" indent="-457200">
              <a:buFont typeface="Arial" panose="020B0604020202020204" pitchFamily="34" charset="0"/>
              <a:buChar char="•"/>
            </a:pPr>
            <a:r>
              <a:rPr lang="zh-CN" altLang="en-US" sz="2800" dirty="0"/>
              <a:t>可以通过</a:t>
            </a:r>
            <a:r>
              <a:rPr lang="zh-CN" altLang="en-US" sz="2800" b="1" dirty="0">
                <a:solidFill>
                  <a:schemeClr val="accent2"/>
                </a:solidFill>
              </a:rPr>
              <a:t>创建</a:t>
            </a:r>
            <a:r>
              <a:rPr lang="zh-CN" altLang="en-US" sz="2800" dirty="0"/>
              <a:t>该类的</a:t>
            </a:r>
            <a:r>
              <a:rPr lang="zh-CN" altLang="en-US" sz="2800" b="1" dirty="0">
                <a:solidFill>
                  <a:schemeClr val="accent2"/>
                </a:solidFill>
              </a:rPr>
              <a:t>实例</a:t>
            </a:r>
            <a:r>
              <a:rPr lang="zh-CN" altLang="en-US" sz="2800" dirty="0"/>
              <a:t>来访问和使用它们。</a:t>
            </a:r>
          </a:p>
        </p:txBody>
      </p:sp>
      <p:sp>
        <p:nvSpPr>
          <p:cNvPr id="8" name="文本框 7">
            <a:extLst>
              <a:ext uri="{FF2B5EF4-FFF2-40B4-BE49-F238E27FC236}">
                <a16:creationId xmlns:a16="http://schemas.microsoft.com/office/drawing/2014/main" id="{D49B4680-CAC9-7297-74DD-0DE2EBFA4735}"/>
              </a:ext>
            </a:extLst>
          </p:cNvPr>
          <p:cNvSpPr txBox="1"/>
          <p:nvPr/>
        </p:nvSpPr>
        <p:spPr>
          <a:xfrm>
            <a:off x="664100" y="4087308"/>
            <a:ext cx="8312220" cy="2677656"/>
          </a:xfrm>
          <a:prstGeom prst="rect">
            <a:avLst/>
          </a:prstGeom>
          <a:noFill/>
        </p:spPr>
        <p:txBody>
          <a:bodyPr wrap="square">
            <a:spAutoFit/>
          </a:bodyPr>
          <a:lstStyle/>
          <a:p>
            <a:r>
              <a:rPr lang="zh-CN" altLang="en-US" sz="2800" dirty="0"/>
              <a:t>对象是具有某些特征和行为的可识别实体。</a:t>
            </a:r>
            <a:endParaRPr lang="en-US" altLang="zh-CN" sz="2800" dirty="0"/>
          </a:p>
          <a:p>
            <a:pPr marL="457200" indent="-457200">
              <a:buFont typeface="Arial" panose="020B0604020202020204" pitchFamily="34" charset="0"/>
              <a:buChar char="•"/>
            </a:pPr>
            <a:r>
              <a:rPr lang="zh-CN" altLang="en-US" sz="2800" dirty="0"/>
              <a:t>对象是类的实例。</a:t>
            </a:r>
            <a:endParaRPr lang="en-US" altLang="zh-CN" sz="2800" dirty="0"/>
          </a:p>
          <a:p>
            <a:pPr marL="457200" indent="-457200">
              <a:buFont typeface="Arial" panose="020B0604020202020204" pitchFamily="34" charset="0"/>
              <a:buChar char="•"/>
            </a:pPr>
            <a:r>
              <a:rPr lang="zh-CN" altLang="en-US" sz="2800" dirty="0"/>
              <a:t>定义类时不会分配内存，</a:t>
            </a:r>
            <a:r>
              <a:rPr lang="zh-CN" altLang="en-US" sz="2800" b="1" dirty="0">
                <a:solidFill>
                  <a:schemeClr val="accent2"/>
                </a:solidFill>
              </a:rPr>
              <a:t>实例化时才会分配内存</a:t>
            </a:r>
            <a:r>
              <a:rPr lang="zh-CN" altLang="en-US" sz="2800" dirty="0"/>
              <a:t>。</a:t>
            </a:r>
            <a:endParaRPr lang="en-US" altLang="zh-CN" sz="2800" dirty="0"/>
          </a:p>
          <a:p>
            <a:pPr marL="457200" indent="-457200">
              <a:buFont typeface="Arial" panose="020B0604020202020204" pitchFamily="34" charset="0"/>
              <a:buChar char="•"/>
            </a:pPr>
            <a:r>
              <a:rPr lang="zh-CN" altLang="en-US" sz="2800" dirty="0"/>
              <a:t>对象可以交互，不必知道彼此的数据或代码的详细信息，接受的消息类型和对象返回的响应类型匹配就足够了。</a:t>
            </a:r>
          </a:p>
        </p:txBody>
      </p:sp>
      <p:sp>
        <p:nvSpPr>
          <p:cNvPr id="9" name="文本框 8">
            <a:extLst>
              <a:ext uri="{FF2B5EF4-FFF2-40B4-BE49-F238E27FC236}">
                <a16:creationId xmlns:a16="http://schemas.microsoft.com/office/drawing/2014/main" id="{E7533A83-4FB3-6DB9-11B5-6CB24561E09B}"/>
              </a:ext>
            </a:extLst>
          </p:cNvPr>
          <p:cNvSpPr txBox="1"/>
          <p:nvPr/>
        </p:nvSpPr>
        <p:spPr>
          <a:xfrm>
            <a:off x="8556366" y="1560144"/>
            <a:ext cx="3236712" cy="3416320"/>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elephant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getWeight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返回大象的重量</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getSize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返回大象的尺寸</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private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weight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sp>
        <p:nvSpPr>
          <p:cNvPr id="10" name="文本框 9">
            <a:extLst>
              <a:ext uri="{FF2B5EF4-FFF2-40B4-BE49-F238E27FC236}">
                <a16:creationId xmlns:a16="http://schemas.microsoft.com/office/drawing/2014/main" id="{7BFD96A6-8DE8-37D2-C3FD-DA8CF341FC0F}"/>
              </a:ext>
            </a:extLst>
          </p:cNvPr>
          <p:cNvSpPr txBox="1"/>
          <p:nvPr/>
        </p:nvSpPr>
        <p:spPr>
          <a:xfrm>
            <a:off x="8976320" y="4976464"/>
            <a:ext cx="3143148" cy="1200329"/>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main</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elephant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e</a:t>
            </a:r>
            <a:r>
              <a:rPr lang="en-US" altLang="zh-CN" b="0" dirty="0">
                <a:solidFill>
                  <a:srgbClr val="777777"/>
                </a:solidFill>
                <a:effectLst/>
                <a:latin typeface="Consolas" panose="020B0609020204030204" pitchFamily="49" charset="0"/>
              </a:rPr>
              <a:t>;</a:t>
            </a:r>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实例化</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return</a:t>
            </a:r>
            <a:r>
              <a:rPr lang="en-US" altLang="zh-CN" b="0" dirty="0">
                <a:solidFill>
                  <a:srgbClr val="333333"/>
                </a:solidFill>
                <a:effectLst/>
                <a:latin typeface="Consolas" panose="020B0609020204030204" pitchFamily="49" charset="0"/>
              </a:rPr>
              <a:t> </a:t>
            </a:r>
            <a:r>
              <a:rPr lang="en-US" altLang="zh-CN" b="0" dirty="0">
                <a:solidFill>
                  <a:srgbClr val="9C5D27"/>
                </a:solidFill>
                <a:effectLst/>
                <a:latin typeface="Consolas" panose="020B0609020204030204" pitchFamily="49" charset="0"/>
              </a:rPr>
              <a:t>0</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735505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BB772-9AA0-4017-8633-8442CC6A46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BF32E18-255D-B594-EED8-3DECF8A08574}"/>
              </a:ext>
            </a:extLst>
          </p:cNvPr>
          <p:cNvSpPr>
            <a:spLocks noGrp="1"/>
          </p:cNvSpPr>
          <p:nvPr>
            <p:ph type="title"/>
          </p:nvPr>
        </p:nvSpPr>
        <p:spPr>
          <a:xfrm>
            <a:off x="623392" y="365358"/>
            <a:ext cx="10515600" cy="1325563"/>
          </a:xfrm>
        </p:spPr>
        <p:txBody>
          <a:bodyPr/>
          <a:lstStyle/>
          <a:p>
            <a:r>
              <a:rPr lang="zh-CN" altLang="en-US" b="1" dirty="0">
                <a:solidFill>
                  <a:srgbClr val="ED7D31"/>
                </a:solidFill>
                <a:latin typeface="Times New Roman" panose="020F0302020204030204"/>
                <a:ea typeface="宋体"/>
                <a:cs typeface="+mn-ea"/>
                <a:sym typeface="+mn-lt"/>
              </a:rPr>
              <a:t>封装</a:t>
            </a:r>
            <a:endParaRPr lang="zh-CN" altLang="en-US" dirty="0"/>
          </a:p>
        </p:txBody>
      </p:sp>
      <p:sp>
        <p:nvSpPr>
          <p:cNvPr id="6" name="文本框 5">
            <a:extLst>
              <a:ext uri="{FF2B5EF4-FFF2-40B4-BE49-F238E27FC236}">
                <a16:creationId xmlns:a16="http://schemas.microsoft.com/office/drawing/2014/main" id="{95970000-0A60-DDDD-1B92-E10BE2E4D45A}"/>
              </a:ext>
            </a:extLst>
          </p:cNvPr>
          <p:cNvSpPr txBox="1"/>
          <p:nvPr/>
        </p:nvSpPr>
        <p:spPr>
          <a:xfrm>
            <a:off x="1103507" y="1420178"/>
            <a:ext cx="6099242" cy="3046988"/>
          </a:xfrm>
          <a:prstGeom prst="rect">
            <a:avLst/>
          </a:prstGeom>
          <a:noFill/>
        </p:spPr>
        <p:txBody>
          <a:bodyPr wrap="square">
            <a:spAutoFit/>
          </a:bodyPr>
          <a:lstStyle/>
          <a:p>
            <a:r>
              <a:rPr lang="zh-CN" altLang="en-US" sz="3200" b="1" dirty="0">
                <a:solidFill>
                  <a:schemeClr val="accent2"/>
                </a:solidFill>
              </a:rPr>
              <a:t>封装</a:t>
            </a:r>
            <a:r>
              <a:rPr lang="zh-CN" altLang="en-US" sz="3200" dirty="0"/>
              <a:t>就是将数据（成员变量）和操作它们的函数（成员函数）绑定在一起。</a:t>
            </a:r>
            <a:endParaRPr lang="en-US" altLang="zh-CN" sz="3200" dirty="0"/>
          </a:p>
          <a:p>
            <a:r>
              <a:rPr lang="zh-CN" altLang="en-US" sz="3200" b="1" dirty="0">
                <a:solidFill>
                  <a:schemeClr val="accent2"/>
                </a:solidFill>
              </a:rPr>
              <a:t>内部透明</a:t>
            </a:r>
            <a:r>
              <a:rPr lang="zh-CN" altLang="en-US" sz="3200" dirty="0"/>
              <a:t>，对于</a:t>
            </a:r>
            <a:r>
              <a:rPr lang="zh-CN" altLang="en-US" sz="3200" b="1" dirty="0">
                <a:solidFill>
                  <a:schemeClr val="accent2"/>
                </a:solidFill>
              </a:rPr>
              <a:t>外部</a:t>
            </a:r>
            <a:r>
              <a:rPr lang="zh-CN" altLang="en-US" sz="3200" dirty="0"/>
              <a:t>而言，只需要知道</a:t>
            </a:r>
            <a:r>
              <a:rPr lang="zh-CN" altLang="en-US" sz="3200" b="1" dirty="0">
                <a:solidFill>
                  <a:schemeClr val="accent2"/>
                </a:solidFill>
              </a:rPr>
              <a:t>接口</a:t>
            </a:r>
            <a:r>
              <a:rPr lang="zh-CN" altLang="en-US" sz="3200" dirty="0"/>
              <a:t>就可以。很好地控制了访问成员变量的权限。</a:t>
            </a:r>
          </a:p>
        </p:txBody>
      </p:sp>
      <p:sp>
        <p:nvSpPr>
          <p:cNvPr id="7" name="文本框 6">
            <a:extLst>
              <a:ext uri="{FF2B5EF4-FFF2-40B4-BE49-F238E27FC236}">
                <a16:creationId xmlns:a16="http://schemas.microsoft.com/office/drawing/2014/main" id="{2A522B53-CDF9-6998-B180-28C9E76A5CCF}"/>
              </a:ext>
            </a:extLst>
          </p:cNvPr>
          <p:cNvSpPr txBox="1"/>
          <p:nvPr/>
        </p:nvSpPr>
        <p:spPr>
          <a:xfrm>
            <a:off x="1103507" y="4483715"/>
            <a:ext cx="6099242" cy="954107"/>
          </a:xfrm>
          <a:prstGeom prst="rect">
            <a:avLst/>
          </a:prstGeom>
          <a:noFill/>
        </p:spPr>
        <p:txBody>
          <a:bodyPr wrap="square">
            <a:spAutoFit/>
          </a:bodyPr>
          <a:lstStyle/>
          <a:p>
            <a:r>
              <a:rPr lang="zh-CN" altLang="en-US" sz="2800" dirty="0"/>
              <a:t>数据抽象化：仅向外界提供有关数据的基本信息，</a:t>
            </a:r>
            <a:r>
              <a:rPr lang="zh-CN" altLang="en-US" sz="2800" b="1" dirty="0">
                <a:solidFill>
                  <a:schemeClr val="accent2"/>
                </a:solidFill>
              </a:rPr>
              <a:t>隐藏背景细节或实现</a:t>
            </a:r>
            <a:r>
              <a:rPr lang="zh-CN" altLang="en-US" sz="2800" dirty="0"/>
              <a:t>。</a:t>
            </a:r>
          </a:p>
        </p:txBody>
      </p:sp>
      <p:sp>
        <p:nvSpPr>
          <p:cNvPr id="9" name="文本框 8">
            <a:extLst>
              <a:ext uri="{FF2B5EF4-FFF2-40B4-BE49-F238E27FC236}">
                <a16:creationId xmlns:a16="http://schemas.microsoft.com/office/drawing/2014/main" id="{317FF01F-ACDF-D65B-CE1B-2B28F6CFE848}"/>
              </a:ext>
            </a:extLst>
          </p:cNvPr>
          <p:cNvSpPr txBox="1"/>
          <p:nvPr/>
        </p:nvSpPr>
        <p:spPr>
          <a:xfrm>
            <a:off x="7213985" y="1340768"/>
            <a:ext cx="4536504" cy="4247317"/>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fridge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open</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打开冰箱门</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putElephant</a:t>
            </a:r>
            <a:r>
              <a:rPr lang="en-US" altLang="zh-CN" b="0" dirty="0">
                <a:solidFill>
                  <a:srgbClr val="777777"/>
                </a:solidFill>
                <a:effectLst/>
                <a:latin typeface="Consolas" panose="020B0609020204030204" pitchFamily="49" charset="0"/>
              </a:rPr>
              <a:t>(</a:t>
            </a:r>
            <a:r>
              <a:rPr lang="en-US" altLang="zh-CN" b="1" dirty="0">
                <a:solidFill>
                  <a:srgbClr val="7A3E9D"/>
                </a:solidFill>
                <a:effectLst/>
                <a:latin typeface="Consolas" panose="020B0609020204030204" pitchFamily="49" charset="0"/>
              </a:rPr>
              <a:t>elephant</a:t>
            </a:r>
            <a:r>
              <a:rPr lang="en-US" altLang="zh-CN" b="0" dirty="0">
                <a:solidFill>
                  <a:srgbClr val="333333"/>
                </a:solidFill>
                <a:effectLst/>
                <a:latin typeface="Consolas" panose="020B0609020204030204" pitchFamily="49" charset="0"/>
              </a:rPr>
              <a:t> </a:t>
            </a:r>
            <a:r>
              <a:rPr lang="en-US" altLang="zh-CN" b="0" dirty="0">
                <a:solidFill>
                  <a:srgbClr val="4B69C6"/>
                </a:solidFill>
                <a:effectLst/>
                <a:latin typeface="Consolas" panose="020B0609020204030204" pitchFamily="49" charset="0"/>
              </a:rPr>
              <a:t>*</a:t>
            </a:r>
            <a:r>
              <a:rPr lang="en-US" altLang="zh-CN" b="0" dirty="0">
                <a:solidFill>
                  <a:srgbClr val="7A3E9D"/>
                </a:solidFill>
                <a:effectLst/>
                <a:latin typeface="Consolas" panose="020B0609020204030204" pitchFamily="49" charset="0"/>
              </a:rPr>
              <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装大象</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void</a:t>
            </a:r>
            <a:r>
              <a:rPr lang="en-US" altLang="zh-CN" b="0" dirty="0">
                <a:solidFill>
                  <a:srgbClr val="333333"/>
                </a:solidFill>
                <a:effectLst/>
                <a:latin typeface="Consolas" panose="020B0609020204030204" pitchFamily="49" charset="0"/>
              </a:rPr>
              <a:t> </a:t>
            </a:r>
            <a:r>
              <a:rPr lang="en-US" altLang="zh-CN" b="1" dirty="0">
                <a:solidFill>
                  <a:srgbClr val="AA3731"/>
                </a:solidFill>
                <a:effectLst/>
                <a:latin typeface="Consolas" panose="020B0609020204030204" pitchFamily="49" charset="0"/>
              </a:rPr>
              <a:t>close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关上冰箱门</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private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volume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power</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211872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83F91-E0C7-AE77-0F94-BFD7304DB7D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F8777B3-FC33-C99D-FECF-D5BFC9D36C78}"/>
              </a:ext>
            </a:extLst>
          </p:cNvPr>
          <p:cNvSpPr>
            <a:spLocks noGrp="1"/>
          </p:cNvSpPr>
          <p:nvPr>
            <p:ph type="title"/>
          </p:nvPr>
        </p:nvSpPr>
        <p:spPr>
          <a:xfrm>
            <a:off x="623392" y="365358"/>
            <a:ext cx="10515600" cy="1325563"/>
          </a:xfrm>
        </p:spPr>
        <p:txBody>
          <a:bodyPr/>
          <a:lstStyle/>
          <a:p>
            <a:r>
              <a:rPr lang="zh-CN" altLang="en-US" b="1" dirty="0">
                <a:solidFill>
                  <a:srgbClr val="ED7D31"/>
                </a:solidFill>
                <a:latin typeface="Times New Roman" panose="020F0302020204030204"/>
                <a:ea typeface="宋体"/>
                <a:cs typeface="+mn-ea"/>
                <a:sym typeface="+mn-lt"/>
              </a:rPr>
              <a:t>继承</a:t>
            </a:r>
            <a:endParaRPr lang="zh-CN" altLang="en-US" dirty="0"/>
          </a:p>
        </p:txBody>
      </p:sp>
      <p:sp>
        <p:nvSpPr>
          <p:cNvPr id="6" name="文本框 5">
            <a:extLst>
              <a:ext uri="{FF2B5EF4-FFF2-40B4-BE49-F238E27FC236}">
                <a16:creationId xmlns:a16="http://schemas.microsoft.com/office/drawing/2014/main" id="{B2C1240A-31D5-AAE3-BCBE-D2D90C6340C0}"/>
              </a:ext>
            </a:extLst>
          </p:cNvPr>
          <p:cNvSpPr txBox="1"/>
          <p:nvPr/>
        </p:nvSpPr>
        <p:spPr>
          <a:xfrm>
            <a:off x="1053008" y="1412196"/>
            <a:ext cx="6525616" cy="3539430"/>
          </a:xfrm>
          <a:prstGeom prst="rect">
            <a:avLst/>
          </a:prstGeom>
          <a:noFill/>
        </p:spPr>
        <p:txBody>
          <a:bodyPr wrap="square">
            <a:spAutoFit/>
          </a:bodyPr>
          <a:lstStyle/>
          <a:p>
            <a:r>
              <a:rPr lang="zh-CN" altLang="en-US" sz="2800" dirty="0"/>
              <a:t>一个类从另一个类派生属性和特征的能力称为继承。</a:t>
            </a:r>
            <a:endParaRPr lang="en-US" altLang="zh-CN" sz="2800" dirty="0"/>
          </a:p>
          <a:p>
            <a:r>
              <a:rPr lang="zh-CN" altLang="en-US" sz="2800" dirty="0">
                <a:solidFill>
                  <a:schemeClr val="tx1"/>
                </a:solidFill>
                <a:latin typeface="黑体" panose="02010609060101010101" pitchFamily="49" charset="-122"/>
              </a:rPr>
              <a:t>定义新类时，从</a:t>
            </a:r>
            <a:r>
              <a:rPr lang="zh-CN" altLang="en-US" sz="2800" b="1" dirty="0">
                <a:solidFill>
                  <a:schemeClr val="accent2"/>
                </a:solidFill>
                <a:latin typeface="黑体" panose="02010609060101010101" pitchFamily="49" charset="-122"/>
              </a:rPr>
              <a:t>一个</a:t>
            </a:r>
            <a:r>
              <a:rPr lang="zh-CN" altLang="en-US" sz="2800" dirty="0">
                <a:solidFill>
                  <a:schemeClr val="tx1"/>
                </a:solidFill>
                <a:latin typeface="黑体" panose="02010609060101010101" pitchFamily="49" charset="-122"/>
              </a:rPr>
              <a:t>或</a:t>
            </a:r>
            <a:r>
              <a:rPr lang="zh-CN" altLang="en-US" sz="2800" b="1" dirty="0">
                <a:solidFill>
                  <a:schemeClr val="accent2"/>
                </a:solidFill>
                <a:latin typeface="黑体" panose="02010609060101010101" pitchFamily="49" charset="-122"/>
              </a:rPr>
              <a:t>多个</a:t>
            </a:r>
            <a:r>
              <a:rPr lang="zh-CN" altLang="en-US" sz="2800" dirty="0">
                <a:solidFill>
                  <a:schemeClr val="tx1"/>
                </a:solidFill>
                <a:latin typeface="黑体" panose="02010609060101010101" pitchFamily="49" charset="-122"/>
              </a:rPr>
              <a:t>现有类中继承所有的成员变量和成员函数，并</a:t>
            </a:r>
            <a:r>
              <a:rPr lang="zh-CN" altLang="en-US" sz="2800" b="1" dirty="0">
                <a:solidFill>
                  <a:schemeClr val="accent2"/>
                </a:solidFill>
                <a:latin typeface="黑体" panose="02010609060101010101" pitchFamily="49" charset="-122"/>
              </a:rPr>
              <a:t>加上新成员</a:t>
            </a:r>
            <a:r>
              <a:rPr lang="zh-CN" altLang="en-US" sz="2800" dirty="0">
                <a:solidFill>
                  <a:schemeClr val="tx1"/>
                </a:solidFill>
                <a:latin typeface="黑体" panose="02010609060101010101" pitchFamily="49" charset="-122"/>
              </a:rPr>
              <a:t>或</a:t>
            </a:r>
            <a:r>
              <a:rPr lang="zh-CN" altLang="en-US" sz="2800" b="1" dirty="0">
                <a:solidFill>
                  <a:schemeClr val="accent2"/>
                </a:solidFill>
                <a:latin typeface="黑体" panose="02010609060101010101" pitchFamily="49" charset="-122"/>
              </a:rPr>
              <a:t>重载已有的成员</a:t>
            </a:r>
            <a:endParaRPr lang="en-US" altLang="zh-CN" sz="2800" b="1" dirty="0">
              <a:solidFill>
                <a:schemeClr val="accent2"/>
              </a:solidFill>
            </a:endParaRPr>
          </a:p>
          <a:p>
            <a:r>
              <a:rPr lang="zh-CN" altLang="en-US" sz="2800" dirty="0"/>
              <a:t>子类</a:t>
            </a:r>
            <a:r>
              <a:rPr lang="en-US" altLang="zh-CN" sz="2800" dirty="0"/>
              <a:t>&amp;</a:t>
            </a:r>
            <a:r>
              <a:rPr lang="zh-CN" altLang="en-US" sz="2800" dirty="0"/>
              <a:t>父类：从另一个类继承属性的类称为子类或派生类。属性被子类继承的类称为基类、父类或超类。</a:t>
            </a:r>
          </a:p>
        </p:txBody>
      </p:sp>
      <p:sp>
        <p:nvSpPr>
          <p:cNvPr id="8" name="文本框 7">
            <a:extLst>
              <a:ext uri="{FF2B5EF4-FFF2-40B4-BE49-F238E27FC236}">
                <a16:creationId xmlns:a16="http://schemas.microsoft.com/office/drawing/2014/main" id="{63B5536A-44BB-2FEF-4EF6-ADD0ADFCC536}"/>
              </a:ext>
            </a:extLst>
          </p:cNvPr>
          <p:cNvSpPr txBox="1"/>
          <p:nvPr/>
        </p:nvSpPr>
        <p:spPr>
          <a:xfrm>
            <a:off x="1052263" y="4857567"/>
            <a:ext cx="6096000" cy="1938992"/>
          </a:xfrm>
          <a:prstGeom prst="rect">
            <a:avLst/>
          </a:prstGeom>
          <a:noFill/>
        </p:spPr>
        <p:txBody>
          <a:bodyPr wrap="square">
            <a:spAutoFit/>
          </a:bodyPr>
          <a:lstStyle/>
          <a:p>
            <a:r>
              <a:rPr lang="zh-CN" altLang="en-US" sz="2400" b="1" dirty="0">
                <a:solidFill>
                  <a:schemeClr val="accent2"/>
                </a:solidFill>
              </a:rPr>
              <a:t>可重用性</a:t>
            </a:r>
            <a:r>
              <a:rPr lang="zh-CN" altLang="en-US" sz="2400" dirty="0"/>
              <a:t>：继承支持“可重用性”的概念，即当我们想要创建一个新类并且已经有一个包含我们想要的一些代码的类时，我们可以从现有类派生我们的新类。通过这样做，我们正在重用现有类的字段和方法。</a:t>
            </a:r>
          </a:p>
        </p:txBody>
      </p:sp>
      <p:sp>
        <p:nvSpPr>
          <p:cNvPr id="10" name="文本框 9">
            <a:extLst>
              <a:ext uri="{FF2B5EF4-FFF2-40B4-BE49-F238E27FC236}">
                <a16:creationId xmlns:a16="http://schemas.microsoft.com/office/drawing/2014/main" id="{96A82DDA-A670-27ED-613E-A98842EAF590}"/>
              </a:ext>
            </a:extLst>
          </p:cNvPr>
          <p:cNvSpPr txBox="1"/>
          <p:nvPr/>
        </p:nvSpPr>
        <p:spPr>
          <a:xfrm>
            <a:off x="7794647" y="1008871"/>
            <a:ext cx="3387480" cy="2308324"/>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animal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getWeight</a:t>
            </a:r>
            <a:r>
              <a:rPr lang="en-US" altLang="zh-CN" b="0" dirty="0">
                <a:solidFill>
                  <a:srgbClr val="777777"/>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1" dirty="0" err="1">
                <a:solidFill>
                  <a:srgbClr val="AA3731"/>
                </a:solidFill>
                <a:effectLst/>
                <a:latin typeface="Consolas" panose="020B0609020204030204" pitchFamily="49" charset="0"/>
              </a:rPr>
              <a:t>getSize</a:t>
            </a:r>
            <a:r>
              <a:rPr lang="en-US" altLang="zh-CN" b="0" dirty="0">
                <a:solidFill>
                  <a:srgbClr val="777777"/>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endParaRPr lang="zh-CN" altLang="en-US"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private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weight</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int</a:t>
            </a:r>
            <a:r>
              <a:rPr lang="en-US" altLang="zh-CN" b="0" dirty="0">
                <a:solidFill>
                  <a:srgbClr val="333333"/>
                </a:solidFill>
                <a:effectLst/>
                <a:latin typeface="Consolas" panose="020B0609020204030204" pitchFamily="49" charset="0"/>
              </a:rPr>
              <a:t> </a:t>
            </a:r>
            <a:r>
              <a:rPr lang="en-US" altLang="zh-CN" b="0" dirty="0">
                <a:solidFill>
                  <a:srgbClr val="7A3E9D"/>
                </a:solidFill>
                <a:effectLst/>
                <a:latin typeface="Consolas" panose="020B0609020204030204" pitchFamily="49" charset="0"/>
              </a:rPr>
              <a:t>size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p>
        </p:txBody>
      </p:sp>
      <p:sp>
        <p:nvSpPr>
          <p:cNvPr id="12" name="文本框 11">
            <a:extLst>
              <a:ext uri="{FF2B5EF4-FFF2-40B4-BE49-F238E27FC236}">
                <a16:creationId xmlns:a16="http://schemas.microsoft.com/office/drawing/2014/main" id="{5BD7F04F-1C1E-81E0-83CD-3E90D9F2CDFD}"/>
              </a:ext>
            </a:extLst>
          </p:cNvPr>
          <p:cNvSpPr txBox="1"/>
          <p:nvPr/>
        </p:nvSpPr>
        <p:spPr>
          <a:xfrm>
            <a:off x="7794648" y="3325048"/>
            <a:ext cx="3989984" cy="3416320"/>
          </a:xfrm>
          <a:prstGeom prst="rect">
            <a:avLst/>
          </a:prstGeom>
          <a:noFill/>
          <a:ln w="38100">
            <a:solidFill>
              <a:srgbClr val="7A3E9D"/>
            </a:solidFill>
          </a:ln>
        </p:spPr>
        <p:txBody>
          <a:bodyPr wrap="square">
            <a:spAutoFit/>
          </a:bodyPr>
          <a:lstStyle/>
          <a:p>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err="1">
                <a:solidFill>
                  <a:srgbClr val="7A3E9D"/>
                </a:solidFill>
                <a:effectLst/>
                <a:latin typeface="Consolas" panose="020B0609020204030204" pitchFamily="49" charset="0"/>
              </a:rPr>
              <a:t>elephant</a:t>
            </a:r>
            <a:r>
              <a:rPr lang="en-US" altLang="zh-CN" b="0" dirty="0" err="1">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public</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animal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private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err="1">
                <a:solidFill>
                  <a:srgbClr val="7A3E9D"/>
                </a:solidFill>
                <a:effectLst/>
                <a:latin typeface="Consolas" panose="020B0609020204030204" pitchFamily="49" charset="0"/>
              </a:rPr>
              <a:t>lion</a:t>
            </a:r>
            <a:r>
              <a:rPr lang="en-US" altLang="zh-CN" b="0" dirty="0" err="1">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public</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animal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private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class</a:t>
            </a:r>
            <a:r>
              <a:rPr lang="en-US" altLang="zh-CN" b="0" dirty="0">
                <a:solidFill>
                  <a:srgbClr val="333333"/>
                </a:solidFill>
                <a:effectLst/>
                <a:latin typeface="Consolas" panose="020B0609020204030204" pitchFamily="49" charset="0"/>
              </a:rPr>
              <a:t> </a:t>
            </a:r>
            <a:r>
              <a:rPr lang="en-US" altLang="zh-CN" b="1" dirty="0" err="1">
                <a:solidFill>
                  <a:srgbClr val="7A3E9D"/>
                </a:solidFill>
                <a:effectLst/>
                <a:latin typeface="Consolas" panose="020B0609020204030204" pitchFamily="49" charset="0"/>
              </a:rPr>
              <a:t>tiger</a:t>
            </a:r>
            <a:r>
              <a:rPr lang="en-US" altLang="zh-CN" b="0" dirty="0" err="1">
                <a:solidFill>
                  <a:srgbClr val="777777"/>
                </a:solidFill>
                <a:effectLst/>
                <a:latin typeface="Consolas" panose="020B0609020204030204" pitchFamily="49" charset="0"/>
              </a:rPr>
              <a:t>:</a:t>
            </a:r>
            <a:r>
              <a:rPr lang="en-US" altLang="zh-CN" b="0" dirty="0" err="1">
                <a:solidFill>
                  <a:srgbClr val="7A3E9D"/>
                </a:solidFill>
                <a:effectLst/>
                <a:latin typeface="Consolas" panose="020B0609020204030204" pitchFamily="49" charset="0"/>
              </a:rPr>
              <a:t>public</a:t>
            </a:r>
            <a:r>
              <a:rPr lang="en-US" altLang="zh-CN" b="0" dirty="0">
                <a:solidFill>
                  <a:srgbClr val="333333"/>
                </a:solidFill>
                <a:effectLst/>
                <a:latin typeface="Consolas" panose="020B0609020204030204" pitchFamily="49" charset="0"/>
              </a:rPr>
              <a:t> </a:t>
            </a:r>
            <a:r>
              <a:rPr lang="en-US" altLang="zh-CN" b="1" dirty="0">
                <a:solidFill>
                  <a:srgbClr val="7A3E9D"/>
                </a:solidFill>
                <a:effectLst/>
                <a:latin typeface="Consolas" panose="020B0609020204030204" pitchFamily="49" charset="0"/>
              </a:rPr>
              <a:t>animal</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public</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A3E9D"/>
                </a:solidFill>
                <a:effectLst/>
                <a:latin typeface="Consolas" panose="020B0609020204030204" pitchFamily="49" charset="0"/>
              </a:rPr>
              <a:t>private</a:t>
            </a:r>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a:p>
            <a:r>
              <a:rPr lang="en-US" altLang="zh-CN" b="0" dirty="0">
                <a:solidFill>
                  <a:srgbClr val="777777"/>
                </a:solidFill>
                <a:effectLst/>
                <a:latin typeface="Consolas" panose="020B0609020204030204" pitchFamily="49" charset="0"/>
              </a:rPr>
              <a:t>}</a:t>
            </a:r>
            <a:endParaRPr lang="en-US" altLang="zh-CN"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491116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innoaht">
      <a:majorFont>
        <a:latin typeface="Times New Roman" panose="020F0302020204030204"/>
        <a:ea typeface="宋体"/>
        <a:cs typeface=""/>
      </a:majorFont>
      <a:minorFont>
        <a:latin typeface="Times New Roman" panose="020F0502020204030204"/>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2869</TotalTime>
  <Words>1751</Words>
  <Application>Microsoft Office PowerPoint</Application>
  <PresentationFormat>宽屏</PresentationFormat>
  <Paragraphs>304</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黑体</vt:lpstr>
      <vt:lpstr>华文行楷</vt:lpstr>
      <vt:lpstr>Arial</vt:lpstr>
      <vt:lpstr>Consolas</vt:lpstr>
      <vt:lpstr>Nunito</vt:lpstr>
      <vt:lpstr>Times New Roman</vt:lpstr>
      <vt:lpstr>Office Theme</vt:lpstr>
      <vt:lpstr>朋辈导师系列课程  面向对象与面向过程 的区别 </vt:lpstr>
      <vt:lpstr>如何把大象装进冰箱里</vt:lpstr>
      <vt:lpstr>如何把大象装进冰箱里</vt:lpstr>
      <vt:lpstr>如何把大象装进冰箱里</vt:lpstr>
      <vt:lpstr>如何把大象装进冰箱里</vt:lpstr>
      <vt:lpstr>如何把动物装进冰箱里</vt:lpstr>
      <vt:lpstr>类 &amp;对象</vt:lpstr>
      <vt:lpstr>封装</vt:lpstr>
      <vt:lpstr>继承</vt:lpstr>
      <vt:lpstr>多态</vt:lpstr>
      <vt:lpstr>总结</vt:lpstr>
      <vt:lpstr>下集预告</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 Attention &amp; Transformer</dc:title>
  <dc:creator/>
  <cp:lastModifiedBy>Yiffy Liu</cp:lastModifiedBy>
  <cp:revision>278</cp:revision>
  <dcterms:created xsi:type="dcterms:W3CDTF">2023-05-27T08:18:25Z</dcterms:created>
  <dcterms:modified xsi:type="dcterms:W3CDTF">2024-03-23T02:40:41Z</dcterms:modified>
</cp:coreProperties>
</file>