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1" r:id="rId4"/>
    <p:sldId id="260" r:id="rId5"/>
    <p:sldId id="263" r:id="rId6"/>
    <p:sldId id="264" r:id="rId7"/>
    <p:sldId id="265" r:id="rId8"/>
    <p:sldId id="266" r:id="rId9"/>
    <p:sldId id="267" r:id="rId10"/>
    <p:sldId id="268" r:id="rId11"/>
    <p:sldId id="271" r:id="rId12"/>
    <p:sldId id="27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8D8E"/>
    <a:srgbClr val="B2BB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0" d="100"/>
          <a:sy n="80" d="100"/>
        </p:scale>
        <p:origin x="7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0C035C-BBAF-49BE-9AEF-7FD70D42689A}" type="datetimeFigureOut">
              <a:rPr lang="zh-CN" altLang="en-US" smtClean="0"/>
              <a:t>2024/11/11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F8920-E160-4E45-A59F-8D3D61B8349A}" type="slidenum">
              <a:rPr lang="zh-CN" altLang="en-US" smtClean="0"/>
              <a:t>‹#›</a:t>
            </a:fld>
            <a:endParaRPr lang="zh-CN" altLang="en-US"/>
          </a:p>
        </p:txBody>
      </p:sp>
    </p:spTree>
    <p:extLst>
      <p:ext uri="{BB962C8B-B14F-4D97-AF65-F5344CB8AC3E}">
        <p14:creationId xmlns:p14="http://schemas.microsoft.com/office/powerpoint/2010/main" val="424543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EF8920-E160-4E45-A59F-8D3D61B8349A}" type="slidenum">
              <a:rPr lang="zh-CN" altLang="en-US" smtClean="0"/>
              <a:t>4</a:t>
            </a:fld>
            <a:endParaRPr lang="zh-CN" altLang="en-US"/>
          </a:p>
        </p:txBody>
      </p:sp>
    </p:spTree>
    <p:extLst>
      <p:ext uri="{BB962C8B-B14F-4D97-AF65-F5344CB8AC3E}">
        <p14:creationId xmlns:p14="http://schemas.microsoft.com/office/powerpoint/2010/main" val="659294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EF8920-E160-4E45-A59F-8D3D61B8349A}" type="slidenum">
              <a:rPr lang="zh-CN" altLang="en-US" smtClean="0"/>
              <a:t>5</a:t>
            </a:fld>
            <a:endParaRPr lang="zh-CN" altLang="en-US"/>
          </a:p>
        </p:txBody>
      </p:sp>
    </p:spTree>
    <p:extLst>
      <p:ext uri="{BB962C8B-B14F-4D97-AF65-F5344CB8AC3E}">
        <p14:creationId xmlns:p14="http://schemas.microsoft.com/office/powerpoint/2010/main" val="1134483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EF8920-E160-4E45-A59F-8D3D61B8349A}" type="slidenum">
              <a:rPr lang="zh-CN" altLang="en-US" smtClean="0"/>
              <a:t>8</a:t>
            </a:fld>
            <a:endParaRPr lang="zh-CN" altLang="en-US"/>
          </a:p>
        </p:txBody>
      </p:sp>
    </p:spTree>
    <p:extLst>
      <p:ext uri="{BB962C8B-B14F-4D97-AF65-F5344CB8AC3E}">
        <p14:creationId xmlns:p14="http://schemas.microsoft.com/office/powerpoint/2010/main" val="3015651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40482-0454-630E-6C72-AF0359280D0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EB92AEF-4231-96A7-9B62-24AF2F8642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DFBCDEF-1108-E796-C3A4-E2DAA1907323}"/>
              </a:ext>
            </a:extLst>
          </p:cNvPr>
          <p:cNvSpPr>
            <a:spLocks noGrp="1"/>
          </p:cNvSpPr>
          <p:nvPr>
            <p:ph type="dt" sz="half" idx="10"/>
          </p:nvPr>
        </p:nvSpPr>
        <p:spPr/>
        <p:txBody>
          <a:bodyPr/>
          <a:lstStyle/>
          <a:p>
            <a:fld id="{862D3097-5821-4B7D-8F76-43197EA72A6A}" type="datetimeFigureOut">
              <a:rPr lang="zh-CN" altLang="en-US" smtClean="0"/>
              <a:t>2024/11/11</a:t>
            </a:fld>
            <a:endParaRPr lang="zh-CN" altLang="en-US"/>
          </a:p>
        </p:txBody>
      </p:sp>
      <p:sp>
        <p:nvSpPr>
          <p:cNvPr id="5" name="页脚占位符 4">
            <a:extLst>
              <a:ext uri="{FF2B5EF4-FFF2-40B4-BE49-F238E27FC236}">
                <a16:creationId xmlns:a16="http://schemas.microsoft.com/office/drawing/2014/main" id="{714D8D93-AE68-F238-5BA7-31D6D0E141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6CB478-5F30-8D06-D702-89E063945EAE}"/>
              </a:ext>
            </a:extLst>
          </p:cNvPr>
          <p:cNvSpPr>
            <a:spLocks noGrp="1"/>
          </p:cNvSpPr>
          <p:nvPr>
            <p:ph type="sldNum" sz="quarter" idx="12"/>
          </p:nvPr>
        </p:nvSpPr>
        <p:spPr/>
        <p:txBody>
          <a:bodyPr/>
          <a:lstStyle/>
          <a:p>
            <a:fld id="{FE708527-87AC-4EA4-9AAB-4DA51B001E28}" type="slidenum">
              <a:rPr lang="zh-CN" altLang="en-US" smtClean="0"/>
              <a:t>‹#›</a:t>
            </a:fld>
            <a:endParaRPr lang="zh-CN" altLang="en-US"/>
          </a:p>
        </p:txBody>
      </p:sp>
    </p:spTree>
    <p:extLst>
      <p:ext uri="{BB962C8B-B14F-4D97-AF65-F5344CB8AC3E}">
        <p14:creationId xmlns:p14="http://schemas.microsoft.com/office/powerpoint/2010/main" val="1259045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C77666-E983-A6C7-6A1A-F9B782ECB6F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0D212E1-CEAC-44E0-09FB-EE09DF98E3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9F614A-D7DC-BE74-FBD5-0BAFB9B7A6AF}"/>
              </a:ext>
            </a:extLst>
          </p:cNvPr>
          <p:cNvSpPr>
            <a:spLocks noGrp="1"/>
          </p:cNvSpPr>
          <p:nvPr>
            <p:ph type="dt" sz="half" idx="10"/>
          </p:nvPr>
        </p:nvSpPr>
        <p:spPr/>
        <p:txBody>
          <a:bodyPr/>
          <a:lstStyle/>
          <a:p>
            <a:fld id="{862D3097-5821-4B7D-8F76-43197EA72A6A}" type="datetimeFigureOut">
              <a:rPr lang="zh-CN" altLang="en-US" smtClean="0"/>
              <a:t>2024/11/11</a:t>
            </a:fld>
            <a:endParaRPr lang="zh-CN" altLang="en-US"/>
          </a:p>
        </p:txBody>
      </p:sp>
      <p:sp>
        <p:nvSpPr>
          <p:cNvPr id="5" name="页脚占位符 4">
            <a:extLst>
              <a:ext uri="{FF2B5EF4-FFF2-40B4-BE49-F238E27FC236}">
                <a16:creationId xmlns:a16="http://schemas.microsoft.com/office/drawing/2014/main" id="{6C6A7EA4-70A6-FDAC-0BDC-00CDE53C25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27760F-F771-8D21-FC73-88C02EE1621C}"/>
              </a:ext>
            </a:extLst>
          </p:cNvPr>
          <p:cNvSpPr>
            <a:spLocks noGrp="1"/>
          </p:cNvSpPr>
          <p:nvPr>
            <p:ph type="sldNum" sz="quarter" idx="12"/>
          </p:nvPr>
        </p:nvSpPr>
        <p:spPr/>
        <p:txBody>
          <a:bodyPr/>
          <a:lstStyle/>
          <a:p>
            <a:fld id="{FE708527-87AC-4EA4-9AAB-4DA51B001E28}" type="slidenum">
              <a:rPr lang="zh-CN" altLang="en-US" smtClean="0"/>
              <a:t>‹#›</a:t>
            </a:fld>
            <a:endParaRPr lang="zh-CN" altLang="en-US"/>
          </a:p>
        </p:txBody>
      </p:sp>
    </p:spTree>
    <p:extLst>
      <p:ext uri="{BB962C8B-B14F-4D97-AF65-F5344CB8AC3E}">
        <p14:creationId xmlns:p14="http://schemas.microsoft.com/office/powerpoint/2010/main" val="60400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8C32490-3EDD-ED97-F45D-D19E893C00E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55266D5-EA8C-310E-DB3F-FBE29F82421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259772-9FE1-3FE7-6638-BEA9BFA83D40}"/>
              </a:ext>
            </a:extLst>
          </p:cNvPr>
          <p:cNvSpPr>
            <a:spLocks noGrp="1"/>
          </p:cNvSpPr>
          <p:nvPr>
            <p:ph type="dt" sz="half" idx="10"/>
          </p:nvPr>
        </p:nvSpPr>
        <p:spPr/>
        <p:txBody>
          <a:bodyPr/>
          <a:lstStyle/>
          <a:p>
            <a:fld id="{862D3097-5821-4B7D-8F76-43197EA72A6A}" type="datetimeFigureOut">
              <a:rPr lang="zh-CN" altLang="en-US" smtClean="0"/>
              <a:t>2024/11/11</a:t>
            </a:fld>
            <a:endParaRPr lang="zh-CN" altLang="en-US"/>
          </a:p>
        </p:txBody>
      </p:sp>
      <p:sp>
        <p:nvSpPr>
          <p:cNvPr id="5" name="页脚占位符 4">
            <a:extLst>
              <a:ext uri="{FF2B5EF4-FFF2-40B4-BE49-F238E27FC236}">
                <a16:creationId xmlns:a16="http://schemas.microsoft.com/office/drawing/2014/main" id="{783CBACF-5B55-AB7D-B51C-7DA4B9F1CB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673324-5E58-E3B4-3F29-8E313CB873C7}"/>
              </a:ext>
            </a:extLst>
          </p:cNvPr>
          <p:cNvSpPr>
            <a:spLocks noGrp="1"/>
          </p:cNvSpPr>
          <p:nvPr>
            <p:ph type="sldNum" sz="quarter" idx="12"/>
          </p:nvPr>
        </p:nvSpPr>
        <p:spPr/>
        <p:txBody>
          <a:bodyPr/>
          <a:lstStyle/>
          <a:p>
            <a:fld id="{FE708527-87AC-4EA4-9AAB-4DA51B001E28}" type="slidenum">
              <a:rPr lang="zh-CN" altLang="en-US" smtClean="0"/>
              <a:t>‹#›</a:t>
            </a:fld>
            <a:endParaRPr lang="zh-CN" altLang="en-US"/>
          </a:p>
        </p:txBody>
      </p:sp>
    </p:spTree>
    <p:extLst>
      <p:ext uri="{BB962C8B-B14F-4D97-AF65-F5344CB8AC3E}">
        <p14:creationId xmlns:p14="http://schemas.microsoft.com/office/powerpoint/2010/main" val="4004415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DFC666-A390-98F3-02CC-C8399F0CD1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B55DC70-AC0A-9EC8-642C-7EA1A3AEC35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4556CE-A7B2-90B4-2BB9-3557275F1DDC}"/>
              </a:ext>
            </a:extLst>
          </p:cNvPr>
          <p:cNvSpPr>
            <a:spLocks noGrp="1"/>
          </p:cNvSpPr>
          <p:nvPr>
            <p:ph type="dt" sz="half" idx="10"/>
          </p:nvPr>
        </p:nvSpPr>
        <p:spPr/>
        <p:txBody>
          <a:bodyPr/>
          <a:lstStyle/>
          <a:p>
            <a:fld id="{862D3097-5821-4B7D-8F76-43197EA72A6A}" type="datetimeFigureOut">
              <a:rPr lang="zh-CN" altLang="en-US" smtClean="0"/>
              <a:t>2024/11/11</a:t>
            </a:fld>
            <a:endParaRPr lang="zh-CN" altLang="en-US"/>
          </a:p>
        </p:txBody>
      </p:sp>
      <p:sp>
        <p:nvSpPr>
          <p:cNvPr id="5" name="页脚占位符 4">
            <a:extLst>
              <a:ext uri="{FF2B5EF4-FFF2-40B4-BE49-F238E27FC236}">
                <a16:creationId xmlns:a16="http://schemas.microsoft.com/office/drawing/2014/main" id="{ECE01A0F-2835-7023-3C25-3BCC5DBC5F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AC510D-91CE-24DB-3C8C-B3F548667B0B}"/>
              </a:ext>
            </a:extLst>
          </p:cNvPr>
          <p:cNvSpPr>
            <a:spLocks noGrp="1"/>
          </p:cNvSpPr>
          <p:nvPr>
            <p:ph type="sldNum" sz="quarter" idx="12"/>
          </p:nvPr>
        </p:nvSpPr>
        <p:spPr/>
        <p:txBody>
          <a:bodyPr/>
          <a:lstStyle/>
          <a:p>
            <a:fld id="{FE708527-87AC-4EA4-9AAB-4DA51B001E28}" type="slidenum">
              <a:rPr lang="zh-CN" altLang="en-US" smtClean="0"/>
              <a:t>‹#›</a:t>
            </a:fld>
            <a:endParaRPr lang="zh-CN" altLang="en-US"/>
          </a:p>
        </p:txBody>
      </p:sp>
    </p:spTree>
    <p:extLst>
      <p:ext uri="{BB962C8B-B14F-4D97-AF65-F5344CB8AC3E}">
        <p14:creationId xmlns:p14="http://schemas.microsoft.com/office/powerpoint/2010/main" val="163095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9CAF60-42AB-D8AF-3A56-61466BF649D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7D1CC68-CE9D-2AEA-D38C-09670BF2029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875D3CB-678C-D980-6070-9EAA3DDAB1EA}"/>
              </a:ext>
            </a:extLst>
          </p:cNvPr>
          <p:cNvSpPr>
            <a:spLocks noGrp="1"/>
          </p:cNvSpPr>
          <p:nvPr>
            <p:ph type="dt" sz="half" idx="10"/>
          </p:nvPr>
        </p:nvSpPr>
        <p:spPr/>
        <p:txBody>
          <a:bodyPr/>
          <a:lstStyle/>
          <a:p>
            <a:fld id="{862D3097-5821-4B7D-8F76-43197EA72A6A}" type="datetimeFigureOut">
              <a:rPr lang="zh-CN" altLang="en-US" smtClean="0"/>
              <a:t>2024/11/11</a:t>
            </a:fld>
            <a:endParaRPr lang="zh-CN" altLang="en-US"/>
          </a:p>
        </p:txBody>
      </p:sp>
      <p:sp>
        <p:nvSpPr>
          <p:cNvPr id="5" name="页脚占位符 4">
            <a:extLst>
              <a:ext uri="{FF2B5EF4-FFF2-40B4-BE49-F238E27FC236}">
                <a16:creationId xmlns:a16="http://schemas.microsoft.com/office/drawing/2014/main" id="{F350BBC8-8993-FE81-EBCC-5ECC6B4D12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0ED7E5-E985-4C42-058A-C5DBBEC355DD}"/>
              </a:ext>
            </a:extLst>
          </p:cNvPr>
          <p:cNvSpPr>
            <a:spLocks noGrp="1"/>
          </p:cNvSpPr>
          <p:nvPr>
            <p:ph type="sldNum" sz="quarter" idx="12"/>
          </p:nvPr>
        </p:nvSpPr>
        <p:spPr/>
        <p:txBody>
          <a:bodyPr/>
          <a:lstStyle/>
          <a:p>
            <a:fld id="{FE708527-87AC-4EA4-9AAB-4DA51B001E28}" type="slidenum">
              <a:rPr lang="zh-CN" altLang="en-US" smtClean="0"/>
              <a:t>‹#›</a:t>
            </a:fld>
            <a:endParaRPr lang="zh-CN" altLang="en-US"/>
          </a:p>
        </p:txBody>
      </p:sp>
    </p:spTree>
    <p:extLst>
      <p:ext uri="{BB962C8B-B14F-4D97-AF65-F5344CB8AC3E}">
        <p14:creationId xmlns:p14="http://schemas.microsoft.com/office/powerpoint/2010/main" val="3144957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32501-571E-11A4-155C-13284DCD5EA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3FAA891-C1EA-81EF-E218-684CDB3098B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BD71C14-AE22-DDDC-8F43-2A7722AE1FE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68EED40-99C3-B8C4-FAC8-AD1441BA7F15}"/>
              </a:ext>
            </a:extLst>
          </p:cNvPr>
          <p:cNvSpPr>
            <a:spLocks noGrp="1"/>
          </p:cNvSpPr>
          <p:nvPr>
            <p:ph type="dt" sz="half" idx="10"/>
          </p:nvPr>
        </p:nvSpPr>
        <p:spPr/>
        <p:txBody>
          <a:bodyPr/>
          <a:lstStyle/>
          <a:p>
            <a:fld id="{862D3097-5821-4B7D-8F76-43197EA72A6A}" type="datetimeFigureOut">
              <a:rPr lang="zh-CN" altLang="en-US" smtClean="0"/>
              <a:t>2024/11/11</a:t>
            </a:fld>
            <a:endParaRPr lang="zh-CN" altLang="en-US"/>
          </a:p>
        </p:txBody>
      </p:sp>
      <p:sp>
        <p:nvSpPr>
          <p:cNvPr id="6" name="页脚占位符 5">
            <a:extLst>
              <a:ext uri="{FF2B5EF4-FFF2-40B4-BE49-F238E27FC236}">
                <a16:creationId xmlns:a16="http://schemas.microsoft.com/office/drawing/2014/main" id="{AAD3A0FC-5F97-23EE-D93B-A2B47A1D831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B6E060A-7729-7028-AFAA-57B6E066559E}"/>
              </a:ext>
            </a:extLst>
          </p:cNvPr>
          <p:cNvSpPr>
            <a:spLocks noGrp="1"/>
          </p:cNvSpPr>
          <p:nvPr>
            <p:ph type="sldNum" sz="quarter" idx="12"/>
          </p:nvPr>
        </p:nvSpPr>
        <p:spPr/>
        <p:txBody>
          <a:bodyPr/>
          <a:lstStyle/>
          <a:p>
            <a:fld id="{FE708527-87AC-4EA4-9AAB-4DA51B001E28}" type="slidenum">
              <a:rPr lang="zh-CN" altLang="en-US" smtClean="0"/>
              <a:t>‹#›</a:t>
            </a:fld>
            <a:endParaRPr lang="zh-CN" altLang="en-US"/>
          </a:p>
        </p:txBody>
      </p:sp>
    </p:spTree>
    <p:extLst>
      <p:ext uri="{BB962C8B-B14F-4D97-AF65-F5344CB8AC3E}">
        <p14:creationId xmlns:p14="http://schemas.microsoft.com/office/powerpoint/2010/main" val="18156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C6C4F-278D-1ED8-181D-3251A411EAF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BE25FC6-3D3A-0B0B-88B7-7E4AA68F81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9A74496-4617-B67F-6181-19EEA69FFD9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C950EA6-99F6-D46A-E829-6F65D1A32E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CAD09DC-89BD-9360-48C6-22996B9677D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69EFDAB-0BC3-52DE-A56B-82A90E437C1C}"/>
              </a:ext>
            </a:extLst>
          </p:cNvPr>
          <p:cNvSpPr>
            <a:spLocks noGrp="1"/>
          </p:cNvSpPr>
          <p:nvPr>
            <p:ph type="dt" sz="half" idx="10"/>
          </p:nvPr>
        </p:nvSpPr>
        <p:spPr/>
        <p:txBody>
          <a:bodyPr/>
          <a:lstStyle/>
          <a:p>
            <a:fld id="{862D3097-5821-4B7D-8F76-43197EA72A6A}" type="datetimeFigureOut">
              <a:rPr lang="zh-CN" altLang="en-US" smtClean="0"/>
              <a:t>2024/11/11</a:t>
            </a:fld>
            <a:endParaRPr lang="zh-CN" altLang="en-US"/>
          </a:p>
        </p:txBody>
      </p:sp>
      <p:sp>
        <p:nvSpPr>
          <p:cNvPr id="8" name="页脚占位符 7">
            <a:extLst>
              <a:ext uri="{FF2B5EF4-FFF2-40B4-BE49-F238E27FC236}">
                <a16:creationId xmlns:a16="http://schemas.microsoft.com/office/drawing/2014/main" id="{F8FA5EA4-F1D7-7C3A-7092-CDDCBEFA6D2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627E573-C609-97E4-B58F-EC4E9A23619E}"/>
              </a:ext>
            </a:extLst>
          </p:cNvPr>
          <p:cNvSpPr>
            <a:spLocks noGrp="1"/>
          </p:cNvSpPr>
          <p:nvPr>
            <p:ph type="sldNum" sz="quarter" idx="12"/>
          </p:nvPr>
        </p:nvSpPr>
        <p:spPr/>
        <p:txBody>
          <a:bodyPr/>
          <a:lstStyle/>
          <a:p>
            <a:fld id="{FE708527-87AC-4EA4-9AAB-4DA51B001E28}" type="slidenum">
              <a:rPr lang="zh-CN" altLang="en-US" smtClean="0"/>
              <a:t>‹#›</a:t>
            </a:fld>
            <a:endParaRPr lang="zh-CN" altLang="en-US"/>
          </a:p>
        </p:txBody>
      </p:sp>
    </p:spTree>
    <p:extLst>
      <p:ext uri="{BB962C8B-B14F-4D97-AF65-F5344CB8AC3E}">
        <p14:creationId xmlns:p14="http://schemas.microsoft.com/office/powerpoint/2010/main" val="4257126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BBD1CC-764F-85F3-CA13-6220A22B92E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3B03A0A-9A44-1879-71A4-6BAADF19D6C8}"/>
              </a:ext>
            </a:extLst>
          </p:cNvPr>
          <p:cNvSpPr>
            <a:spLocks noGrp="1"/>
          </p:cNvSpPr>
          <p:nvPr>
            <p:ph type="dt" sz="half" idx="10"/>
          </p:nvPr>
        </p:nvSpPr>
        <p:spPr/>
        <p:txBody>
          <a:bodyPr/>
          <a:lstStyle/>
          <a:p>
            <a:fld id="{862D3097-5821-4B7D-8F76-43197EA72A6A}" type="datetimeFigureOut">
              <a:rPr lang="zh-CN" altLang="en-US" smtClean="0"/>
              <a:t>2024/11/11</a:t>
            </a:fld>
            <a:endParaRPr lang="zh-CN" altLang="en-US"/>
          </a:p>
        </p:txBody>
      </p:sp>
      <p:sp>
        <p:nvSpPr>
          <p:cNvPr id="4" name="页脚占位符 3">
            <a:extLst>
              <a:ext uri="{FF2B5EF4-FFF2-40B4-BE49-F238E27FC236}">
                <a16:creationId xmlns:a16="http://schemas.microsoft.com/office/drawing/2014/main" id="{DB2B162E-418F-E6D4-5D58-1F600849C81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A65FDDD-C57B-3D82-927E-0BBFC9D72141}"/>
              </a:ext>
            </a:extLst>
          </p:cNvPr>
          <p:cNvSpPr>
            <a:spLocks noGrp="1"/>
          </p:cNvSpPr>
          <p:nvPr>
            <p:ph type="sldNum" sz="quarter" idx="12"/>
          </p:nvPr>
        </p:nvSpPr>
        <p:spPr/>
        <p:txBody>
          <a:bodyPr/>
          <a:lstStyle/>
          <a:p>
            <a:fld id="{FE708527-87AC-4EA4-9AAB-4DA51B001E28}" type="slidenum">
              <a:rPr lang="zh-CN" altLang="en-US" smtClean="0"/>
              <a:t>‹#›</a:t>
            </a:fld>
            <a:endParaRPr lang="zh-CN" altLang="en-US"/>
          </a:p>
        </p:txBody>
      </p:sp>
    </p:spTree>
    <p:extLst>
      <p:ext uri="{BB962C8B-B14F-4D97-AF65-F5344CB8AC3E}">
        <p14:creationId xmlns:p14="http://schemas.microsoft.com/office/powerpoint/2010/main" val="1288409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3CAC5AD-77B8-FBB8-E17F-99D1925AFD97}"/>
              </a:ext>
            </a:extLst>
          </p:cNvPr>
          <p:cNvSpPr>
            <a:spLocks noGrp="1"/>
          </p:cNvSpPr>
          <p:nvPr>
            <p:ph type="dt" sz="half" idx="10"/>
          </p:nvPr>
        </p:nvSpPr>
        <p:spPr/>
        <p:txBody>
          <a:bodyPr/>
          <a:lstStyle/>
          <a:p>
            <a:fld id="{862D3097-5821-4B7D-8F76-43197EA72A6A}" type="datetimeFigureOut">
              <a:rPr lang="zh-CN" altLang="en-US" smtClean="0"/>
              <a:t>2024/11/11</a:t>
            </a:fld>
            <a:endParaRPr lang="zh-CN" altLang="en-US"/>
          </a:p>
        </p:txBody>
      </p:sp>
      <p:sp>
        <p:nvSpPr>
          <p:cNvPr id="3" name="页脚占位符 2">
            <a:extLst>
              <a:ext uri="{FF2B5EF4-FFF2-40B4-BE49-F238E27FC236}">
                <a16:creationId xmlns:a16="http://schemas.microsoft.com/office/drawing/2014/main" id="{9FA9FB1A-8A35-A799-E71C-71B4835E5BA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7C2AAAD-E2C8-1FF5-C97C-48AF9F988C36}"/>
              </a:ext>
            </a:extLst>
          </p:cNvPr>
          <p:cNvSpPr>
            <a:spLocks noGrp="1"/>
          </p:cNvSpPr>
          <p:nvPr>
            <p:ph type="sldNum" sz="quarter" idx="12"/>
          </p:nvPr>
        </p:nvSpPr>
        <p:spPr/>
        <p:txBody>
          <a:bodyPr/>
          <a:lstStyle/>
          <a:p>
            <a:fld id="{FE708527-87AC-4EA4-9AAB-4DA51B001E28}" type="slidenum">
              <a:rPr lang="zh-CN" altLang="en-US" smtClean="0"/>
              <a:t>‹#›</a:t>
            </a:fld>
            <a:endParaRPr lang="zh-CN" altLang="en-US"/>
          </a:p>
        </p:txBody>
      </p:sp>
    </p:spTree>
    <p:extLst>
      <p:ext uri="{BB962C8B-B14F-4D97-AF65-F5344CB8AC3E}">
        <p14:creationId xmlns:p14="http://schemas.microsoft.com/office/powerpoint/2010/main" val="71133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8C9FF-FB17-3BF2-C983-786E37E2D6F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56EAE47-03B3-2D85-C325-08C7A4239F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094A13F-80A5-B26B-3427-FA901187BB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A53D9A8-B073-FAC8-844C-F6228ED6656A}"/>
              </a:ext>
            </a:extLst>
          </p:cNvPr>
          <p:cNvSpPr>
            <a:spLocks noGrp="1"/>
          </p:cNvSpPr>
          <p:nvPr>
            <p:ph type="dt" sz="half" idx="10"/>
          </p:nvPr>
        </p:nvSpPr>
        <p:spPr/>
        <p:txBody>
          <a:bodyPr/>
          <a:lstStyle/>
          <a:p>
            <a:fld id="{862D3097-5821-4B7D-8F76-43197EA72A6A}" type="datetimeFigureOut">
              <a:rPr lang="zh-CN" altLang="en-US" smtClean="0"/>
              <a:t>2024/11/11</a:t>
            </a:fld>
            <a:endParaRPr lang="zh-CN" altLang="en-US"/>
          </a:p>
        </p:txBody>
      </p:sp>
      <p:sp>
        <p:nvSpPr>
          <p:cNvPr id="6" name="页脚占位符 5">
            <a:extLst>
              <a:ext uri="{FF2B5EF4-FFF2-40B4-BE49-F238E27FC236}">
                <a16:creationId xmlns:a16="http://schemas.microsoft.com/office/drawing/2014/main" id="{E8A93479-676B-023F-2ECA-14FD8D477D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1B2753-311E-1A96-3D5C-480D6D1D6B39}"/>
              </a:ext>
            </a:extLst>
          </p:cNvPr>
          <p:cNvSpPr>
            <a:spLocks noGrp="1"/>
          </p:cNvSpPr>
          <p:nvPr>
            <p:ph type="sldNum" sz="quarter" idx="12"/>
          </p:nvPr>
        </p:nvSpPr>
        <p:spPr/>
        <p:txBody>
          <a:bodyPr/>
          <a:lstStyle/>
          <a:p>
            <a:fld id="{FE708527-87AC-4EA4-9AAB-4DA51B001E28}" type="slidenum">
              <a:rPr lang="zh-CN" altLang="en-US" smtClean="0"/>
              <a:t>‹#›</a:t>
            </a:fld>
            <a:endParaRPr lang="zh-CN" altLang="en-US"/>
          </a:p>
        </p:txBody>
      </p:sp>
    </p:spTree>
    <p:extLst>
      <p:ext uri="{BB962C8B-B14F-4D97-AF65-F5344CB8AC3E}">
        <p14:creationId xmlns:p14="http://schemas.microsoft.com/office/powerpoint/2010/main" val="2746644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B8906-DB47-512A-1428-E753A7F7D6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9A0D42C-0C0B-D2C4-6633-E84669F43B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A6E2138-91E1-AF00-4C6F-80918B1519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A90F20C-C93D-BF1F-502E-ACD4595C0AB0}"/>
              </a:ext>
            </a:extLst>
          </p:cNvPr>
          <p:cNvSpPr>
            <a:spLocks noGrp="1"/>
          </p:cNvSpPr>
          <p:nvPr>
            <p:ph type="dt" sz="half" idx="10"/>
          </p:nvPr>
        </p:nvSpPr>
        <p:spPr/>
        <p:txBody>
          <a:bodyPr/>
          <a:lstStyle/>
          <a:p>
            <a:fld id="{862D3097-5821-4B7D-8F76-43197EA72A6A}" type="datetimeFigureOut">
              <a:rPr lang="zh-CN" altLang="en-US" smtClean="0"/>
              <a:t>2024/11/11</a:t>
            </a:fld>
            <a:endParaRPr lang="zh-CN" altLang="en-US"/>
          </a:p>
        </p:txBody>
      </p:sp>
      <p:sp>
        <p:nvSpPr>
          <p:cNvPr id="6" name="页脚占位符 5">
            <a:extLst>
              <a:ext uri="{FF2B5EF4-FFF2-40B4-BE49-F238E27FC236}">
                <a16:creationId xmlns:a16="http://schemas.microsoft.com/office/drawing/2014/main" id="{0B7701C1-AEE1-D988-96DB-3CE73A72D0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984BB0-30A0-BAA7-6B71-95B5A2AFE66F}"/>
              </a:ext>
            </a:extLst>
          </p:cNvPr>
          <p:cNvSpPr>
            <a:spLocks noGrp="1"/>
          </p:cNvSpPr>
          <p:nvPr>
            <p:ph type="sldNum" sz="quarter" idx="12"/>
          </p:nvPr>
        </p:nvSpPr>
        <p:spPr/>
        <p:txBody>
          <a:bodyPr/>
          <a:lstStyle/>
          <a:p>
            <a:fld id="{FE708527-87AC-4EA4-9AAB-4DA51B001E28}" type="slidenum">
              <a:rPr lang="zh-CN" altLang="en-US" smtClean="0"/>
              <a:t>‹#›</a:t>
            </a:fld>
            <a:endParaRPr lang="zh-CN" altLang="en-US"/>
          </a:p>
        </p:txBody>
      </p:sp>
    </p:spTree>
    <p:extLst>
      <p:ext uri="{BB962C8B-B14F-4D97-AF65-F5344CB8AC3E}">
        <p14:creationId xmlns:p14="http://schemas.microsoft.com/office/powerpoint/2010/main" val="382488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96E9E42-12EF-4FA9-1557-0418FD52A4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73F5FE2-8886-9ED7-8ACA-A58B2CE486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BFBB03-3B9F-4D38-9008-7A9902F2EE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62D3097-5821-4B7D-8F76-43197EA72A6A}" type="datetimeFigureOut">
              <a:rPr lang="zh-CN" altLang="en-US" smtClean="0"/>
              <a:t>2024/11/11</a:t>
            </a:fld>
            <a:endParaRPr lang="zh-CN" altLang="en-US"/>
          </a:p>
        </p:txBody>
      </p:sp>
      <p:sp>
        <p:nvSpPr>
          <p:cNvPr id="5" name="页脚占位符 4">
            <a:extLst>
              <a:ext uri="{FF2B5EF4-FFF2-40B4-BE49-F238E27FC236}">
                <a16:creationId xmlns:a16="http://schemas.microsoft.com/office/drawing/2014/main" id="{E5B5E83A-C6CD-915C-FCEA-83405DEEA8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8F442556-83E3-D7CD-6D66-E986CAE5DD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E708527-87AC-4EA4-9AAB-4DA51B001E28}" type="slidenum">
              <a:rPr lang="zh-CN" altLang="en-US" smtClean="0"/>
              <a:t>‹#›</a:t>
            </a:fld>
            <a:endParaRPr lang="zh-CN" altLang="en-US"/>
          </a:p>
        </p:txBody>
      </p:sp>
    </p:spTree>
    <p:extLst>
      <p:ext uri="{BB962C8B-B14F-4D97-AF65-F5344CB8AC3E}">
        <p14:creationId xmlns:p14="http://schemas.microsoft.com/office/powerpoint/2010/main" val="3850738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6.emf"/><Relationship Id="rId7"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xml"/><Relationship Id="rId5" Type="http://schemas.openxmlformats.org/officeDocument/2006/relationships/image" Target="../media/image7.emf"/><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7.emf"/><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3.xml"/><Relationship Id="rId7" Type="http://schemas.openxmlformats.org/officeDocument/2006/relationships/image" Target="../media/image7.emf"/><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F8446B12-7391-4711-8B31-112A0B896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05FC410-6764-7C2C-80DE-C3479F9BCB84}"/>
              </a:ext>
            </a:extLst>
          </p:cNvPr>
          <p:cNvSpPr>
            <a:spLocks noGrp="1"/>
          </p:cNvSpPr>
          <p:nvPr>
            <p:ph type="ctrTitle"/>
          </p:nvPr>
        </p:nvSpPr>
        <p:spPr>
          <a:xfrm>
            <a:off x="737076" y="4462576"/>
            <a:ext cx="6385561" cy="1749280"/>
          </a:xfrm>
        </p:spPr>
        <p:txBody>
          <a:bodyPr wrap="square" anchor="b">
            <a:noAutofit/>
          </a:bodyPr>
          <a:lstStyle/>
          <a:p>
            <a:pPr algn="l"/>
            <a:r>
              <a:rPr lang="en-US" altLang="zh-CN" sz="3200" dirty="0">
                <a:solidFill>
                  <a:schemeClr val="bg1"/>
                </a:solidFill>
                <a:effectLst/>
                <a:latin typeface="Calibri" panose="020F0502020204030204" pitchFamily="34" charset="0"/>
                <a:ea typeface="Calibri" panose="020F0502020204030204" pitchFamily="34" charset="0"/>
              </a:rPr>
              <a:t>Touching the Moon: Leveraging Passive Haptics, Embodiment and Presence for Operational Assessments in Virtual Reality</a:t>
            </a:r>
            <a:endParaRPr lang="zh-CN" altLang="en-US" sz="3200" dirty="0">
              <a:solidFill>
                <a:schemeClr val="bg1"/>
              </a:solidFill>
            </a:endParaRPr>
          </a:p>
        </p:txBody>
      </p:sp>
      <p:sp>
        <p:nvSpPr>
          <p:cNvPr id="3" name="副标题 2">
            <a:extLst>
              <a:ext uri="{FF2B5EF4-FFF2-40B4-BE49-F238E27FC236}">
                <a16:creationId xmlns:a16="http://schemas.microsoft.com/office/drawing/2014/main" id="{9647DAC2-FDD4-1862-5C28-5E0C31C20DBF}"/>
              </a:ext>
            </a:extLst>
          </p:cNvPr>
          <p:cNvSpPr>
            <a:spLocks noGrp="1"/>
          </p:cNvSpPr>
          <p:nvPr>
            <p:ph type="subTitle" idx="1"/>
          </p:nvPr>
        </p:nvSpPr>
        <p:spPr>
          <a:xfrm>
            <a:off x="7859713" y="4716472"/>
            <a:ext cx="3494088" cy="1017896"/>
          </a:xfrm>
        </p:spPr>
        <p:txBody>
          <a:bodyPr anchor="b">
            <a:normAutofit/>
          </a:bodyPr>
          <a:lstStyle/>
          <a:p>
            <a:pPr algn="l"/>
            <a:r>
              <a:rPr lang="zh-CN" altLang="en-US" dirty="0">
                <a:solidFill>
                  <a:schemeClr val="bg1"/>
                </a:solidFill>
              </a:rPr>
              <a:t>汇报人：马鑫</a:t>
            </a:r>
          </a:p>
        </p:txBody>
      </p:sp>
      <p:pic>
        <p:nvPicPr>
          <p:cNvPr id="5" name="图片 4" descr="电视画面&#10;&#10;描述已自动生成">
            <a:extLst>
              <a:ext uri="{FF2B5EF4-FFF2-40B4-BE49-F238E27FC236}">
                <a16:creationId xmlns:a16="http://schemas.microsoft.com/office/drawing/2014/main" id="{E96A2A22-C93A-F02F-CA6B-47D4CD02D716}"/>
              </a:ext>
            </a:extLst>
          </p:cNvPr>
          <p:cNvPicPr>
            <a:picLocks noChangeAspect="1"/>
          </p:cNvPicPr>
          <p:nvPr/>
        </p:nvPicPr>
        <p:blipFill>
          <a:blip r:embed="rId2">
            <a:extLst>
              <a:ext uri="{28A0092B-C50C-407E-A947-70E740481C1C}">
                <a14:useLocalDpi xmlns:a14="http://schemas.microsoft.com/office/drawing/2010/main" val="0"/>
              </a:ext>
            </a:extLst>
          </a:blip>
          <a:srcRect l="25042" r="-1" b="-1"/>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17" name="Group 11">
            <a:extLst>
              <a:ext uri="{FF2B5EF4-FFF2-40B4-BE49-F238E27FC236}">
                <a16:creationId xmlns:a16="http://schemas.microsoft.com/office/drawing/2014/main" id="{AC0B7807-0C83-4963-821A-69B172722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13" name="Freeform: Shape 12">
              <a:extLst>
                <a:ext uri="{FF2B5EF4-FFF2-40B4-BE49-F238E27FC236}">
                  <a16:creationId xmlns:a16="http://schemas.microsoft.com/office/drawing/2014/main" id="{BB027EC7-3252-48A2-A7A4-1741F72E4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3">
              <a:extLst>
                <a:ext uri="{FF2B5EF4-FFF2-40B4-BE49-F238E27FC236}">
                  <a16:creationId xmlns:a16="http://schemas.microsoft.com/office/drawing/2014/main" id="{4EBC51E4-7477-4290-BBD0-18AD942C3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25215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CFE34-6A3B-EC49-BD7C-1791D7EF050B}"/>
            </a:ext>
          </a:extLst>
        </p:cNvPr>
        <p:cNvGrpSpPr/>
        <p:nvPr/>
      </p:nvGrpSpPr>
      <p:grpSpPr>
        <a:xfrm>
          <a:off x="0" y="0"/>
          <a:ext cx="0" cy="0"/>
          <a:chOff x="0" y="0"/>
          <a:chExt cx="0" cy="0"/>
        </a:xfrm>
      </p:grpSpPr>
      <p:pic>
        <p:nvPicPr>
          <p:cNvPr id="12" name="图片 11">
            <a:extLst>
              <a:ext uri="{FF2B5EF4-FFF2-40B4-BE49-F238E27FC236}">
                <a16:creationId xmlns:a16="http://schemas.microsoft.com/office/drawing/2014/main" id="{A00F75AB-7B35-D7D6-631C-2FAE14E00B5B}"/>
              </a:ext>
            </a:extLst>
          </p:cNvPr>
          <p:cNvPicPr>
            <a:picLocks noChangeAspect="1"/>
          </p:cNvPicPr>
          <p:nvPr/>
        </p:nvPicPr>
        <p:blipFill>
          <a:blip r:embed="rId3"/>
          <a:stretch>
            <a:fillRect/>
          </a:stretch>
        </p:blipFill>
        <p:spPr>
          <a:xfrm>
            <a:off x="-3953110" y="5306916"/>
            <a:ext cx="5868136" cy="2337472"/>
          </a:xfrm>
          <a:prstGeom prst="rect">
            <a:avLst/>
          </a:prstGeom>
        </p:spPr>
      </p:pic>
      <p:sp>
        <p:nvSpPr>
          <p:cNvPr id="16" name="文本框 15">
            <a:extLst>
              <a:ext uri="{FF2B5EF4-FFF2-40B4-BE49-F238E27FC236}">
                <a16:creationId xmlns:a16="http://schemas.microsoft.com/office/drawing/2014/main" id="{2198C82E-38CC-FD3F-0CF3-F51FCD7E14EB}"/>
              </a:ext>
            </a:extLst>
          </p:cNvPr>
          <p:cNvSpPr txBox="1"/>
          <p:nvPr/>
        </p:nvSpPr>
        <p:spPr>
          <a:xfrm>
            <a:off x="839768" y="1242677"/>
            <a:ext cx="3986614" cy="430887"/>
          </a:xfrm>
          <a:prstGeom prst="rect">
            <a:avLst/>
          </a:prstGeom>
          <a:noFill/>
        </p:spPr>
        <p:txBody>
          <a:bodyPr wrap="square" rtlCol="0">
            <a:spAutoFit/>
          </a:bodyPr>
          <a:lstStyle/>
          <a:p>
            <a:r>
              <a:rPr lang="en-US" altLang="zh-CN" sz="2200" dirty="0">
                <a:solidFill>
                  <a:schemeClr val="tx1">
                    <a:lumMod val="50000"/>
                    <a:lumOff val="50000"/>
                  </a:schemeClr>
                </a:solidFill>
                <a:latin typeface="微软雅黑" panose="020B0503020204020204" pitchFamily="34" charset="-122"/>
                <a:ea typeface="微软雅黑" panose="020B0503020204020204" pitchFamily="34" charset="-122"/>
              </a:rPr>
              <a:t>Qualitative analysis</a:t>
            </a:r>
          </a:p>
        </p:txBody>
      </p:sp>
      <p:sp>
        <p:nvSpPr>
          <p:cNvPr id="17" name="文本框 16">
            <a:extLst>
              <a:ext uri="{FF2B5EF4-FFF2-40B4-BE49-F238E27FC236}">
                <a16:creationId xmlns:a16="http://schemas.microsoft.com/office/drawing/2014/main" id="{B02E6CAF-8BF2-64AE-F028-5E902E4BFE32}"/>
              </a:ext>
            </a:extLst>
          </p:cNvPr>
          <p:cNvSpPr txBox="1"/>
          <p:nvPr/>
        </p:nvSpPr>
        <p:spPr>
          <a:xfrm>
            <a:off x="6690109" y="737484"/>
            <a:ext cx="3211801" cy="676852"/>
          </a:xfrm>
          <a:prstGeom prst="rect">
            <a:avLst/>
          </a:prstGeom>
          <a:noFill/>
        </p:spPr>
        <p:txBody>
          <a:bodyPr wrap="square" rtlCol="0">
            <a:spAutoFit/>
          </a:bodyPr>
          <a:lstStyle/>
          <a:p>
            <a:pPr marL="6985" indent="-635">
              <a:lnSpc>
                <a:spcPct val="108000"/>
              </a:lnSpc>
              <a:spcAft>
                <a:spcPts val="20"/>
              </a:spcAft>
              <a:tabLst>
                <a:tab pos="685165" algn="ctr"/>
                <a:tab pos="2362835" algn="ctr"/>
              </a:tabLst>
            </a:pPr>
            <a:r>
              <a:rPr lang="en-US" altLang="zh-CN" sz="1800" kern="100" dirty="0">
                <a:solidFill>
                  <a:srgbClr val="000000"/>
                </a:solidFill>
                <a:effectLst/>
                <a:latin typeface="Calibri" panose="020F0502020204030204" pitchFamily="34" charset="0"/>
                <a:ea typeface="Calibri" panose="020F0502020204030204" pitchFamily="34" charset="0"/>
              </a:rPr>
              <a:t>(a) Ownership	</a:t>
            </a:r>
            <a:r>
              <a:rPr lang="en-US" altLang="zh-CN" kern="100" dirty="0">
                <a:solidFill>
                  <a:srgbClr val="000000"/>
                </a:solidFill>
                <a:latin typeface="Calibri" panose="020F0502020204030204" pitchFamily="34" charset="0"/>
                <a:ea typeface="Calibri" panose="020F0502020204030204" pitchFamily="34" charset="0"/>
              </a:rPr>
              <a:t>(b) IPQ: realness</a:t>
            </a:r>
            <a:endParaRPr lang="zh-CN" altLang="zh-CN" kern="100" dirty="0">
              <a:solidFill>
                <a:srgbClr val="000000"/>
              </a:solidFill>
              <a:latin typeface="Calibri" panose="020F0502020204030204" pitchFamily="34" charset="0"/>
              <a:ea typeface="Calibri" panose="020F0502020204030204" pitchFamily="34" charset="0"/>
            </a:endParaRPr>
          </a:p>
          <a:p>
            <a:pPr marL="6985" indent="-635" algn="l">
              <a:lnSpc>
                <a:spcPct val="108000"/>
              </a:lnSpc>
              <a:spcAft>
                <a:spcPts val="20"/>
              </a:spcAft>
              <a:tabLst>
                <a:tab pos="685165" algn="ctr"/>
                <a:tab pos="2362835" algn="ctr"/>
              </a:tabLst>
            </a:pPr>
            <a:endParaRPr lang="zh-CN" altLang="zh-CN" sz="1800" kern="100" dirty="0">
              <a:solidFill>
                <a:srgbClr val="000000"/>
              </a:solidFill>
              <a:effectLst/>
              <a:latin typeface="Calibri" panose="020F0502020204030204" pitchFamily="34" charset="0"/>
              <a:ea typeface="Calibri" panose="020F0502020204030204" pitchFamily="34" charset="0"/>
            </a:endParaRPr>
          </a:p>
        </p:txBody>
      </p:sp>
      <p:sp>
        <p:nvSpPr>
          <p:cNvPr id="18" name="PA_文本框 2">
            <a:extLst>
              <a:ext uri="{FF2B5EF4-FFF2-40B4-BE49-F238E27FC236}">
                <a16:creationId xmlns:a16="http://schemas.microsoft.com/office/drawing/2014/main" id="{0CC65414-D806-3C04-36DE-637D6AA4B781}"/>
              </a:ext>
            </a:extLst>
          </p:cNvPr>
          <p:cNvSpPr txBox="1"/>
          <p:nvPr>
            <p:custDataLst>
              <p:tags r:id="rId1"/>
            </p:custDataLst>
          </p:nvPr>
        </p:nvSpPr>
        <p:spPr>
          <a:xfrm>
            <a:off x="820518" y="351023"/>
            <a:ext cx="5917167" cy="1107098"/>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tabLst/>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a:ea typeface="微软雅黑"/>
              </a:defRPr>
            </a:lvl1pPr>
          </a:lstStyle>
          <a:p>
            <a:r>
              <a:rPr lang="en-US" altLang="zh-CN" sz="6000" b="0" dirty="0">
                <a:solidFill>
                  <a:schemeClr val="tx1">
                    <a:lumMod val="50000"/>
                    <a:lumOff val="50000"/>
                  </a:schemeClr>
                </a:solidFill>
                <a:latin typeface="思源宋体 Heavy" panose="02020900000000000000" pitchFamily="18" charset="-122"/>
                <a:ea typeface="思源宋体 Heavy" panose="02020900000000000000" pitchFamily="18" charset="-122"/>
              </a:rPr>
              <a:t>Result</a:t>
            </a:r>
            <a:endParaRPr lang="en-US" sz="6000" b="0" dirty="0">
              <a:solidFill>
                <a:schemeClr val="tx1">
                  <a:lumMod val="50000"/>
                  <a:lumOff val="50000"/>
                </a:schemeClr>
              </a:solidFill>
              <a:latin typeface="思源宋体 Heavy" panose="02020900000000000000" pitchFamily="18" charset="-122"/>
              <a:ea typeface="思源宋体 Heavy" panose="02020900000000000000" pitchFamily="18" charset="-122"/>
            </a:endParaRPr>
          </a:p>
        </p:txBody>
      </p:sp>
      <p:sp>
        <p:nvSpPr>
          <p:cNvPr id="19" name="圆角矩形 18">
            <a:extLst>
              <a:ext uri="{FF2B5EF4-FFF2-40B4-BE49-F238E27FC236}">
                <a16:creationId xmlns:a16="http://schemas.microsoft.com/office/drawing/2014/main" id="{2B480B83-DCF8-6C0A-A074-BE7532863E48}"/>
              </a:ext>
            </a:extLst>
          </p:cNvPr>
          <p:cNvSpPr/>
          <p:nvPr/>
        </p:nvSpPr>
        <p:spPr>
          <a:xfrm>
            <a:off x="10213719" y="6077957"/>
            <a:ext cx="1978281" cy="397891"/>
          </a:xfrm>
          <a:prstGeom prst="roundRect">
            <a:avLst>
              <a:gd name="adj" fmla="val 50000"/>
            </a:avLst>
          </a:prstGeom>
          <a:solidFill>
            <a:srgbClr val="82A7B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sp>
        <p:nvSpPr>
          <p:cNvPr id="20" name="矩形 19">
            <a:extLst>
              <a:ext uri="{FF2B5EF4-FFF2-40B4-BE49-F238E27FC236}">
                <a16:creationId xmlns:a16="http://schemas.microsoft.com/office/drawing/2014/main" id="{6CFB66E9-DDE5-EF7F-8E9B-5A43B94E6C9E}"/>
              </a:ext>
            </a:extLst>
          </p:cNvPr>
          <p:cNvSpPr/>
          <p:nvPr/>
        </p:nvSpPr>
        <p:spPr>
          <a:xfrm>
            <a:off x="10561415" y="6112951"/>
            <a:ext cx="1305477" cy="338554"/>
          </a:xfrm>
          <a:prstGeom prst="rect">
            <a:avLst/>
          </a:prstGeom>
        </p:spPr>
        <p:txBody>
          <a:bodyPr wrap="square">
            <a:spAutoFit/>
          </a:bodyPr>
          <a:lstStyle/>
          <a:p>
            <a:pPr algn="dist"/>
            <a:r>
              <a:rPr lang="en-US" altLang="zh-CN" sz="1600" dirty="0">
                <a:solidFill>
                  <a:schemeClr val="bg1"/>
                </a:solidFill>
                <a:latin typeface="微软雅黑" panose="020B0503020204020204" pitchFamily="34" charset="-122"/>
                <a:ea typeface="微软雅黑" panose="020B0503020204020204" pitchFamily="34" charset="-122"/>
              </a:rPr>
              <a:t>PART.03</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CCB8DE78-8AC4-29A3-B0BF-B8C393157FF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737685" y="101625"/>
            <a:ext cx="3050801" cy="729879"/>
          </a:xfrm>
          <a:prstGeom prst="rect">
            <a:avLst/>
          </a:prstGeom>
        </p:spPr>
      </p:pic>
      <p:pic>
        <p:nvPicPr>
          <p:cNvPr id="6" name="图片 5">
            <a:extLst>
              <a:ext uri="{FF2B5EF4-FFF2-40B4-BE49-F238E27FC236}">
                <a16:creationId xmlns:a16="http://schemas.microsoft.com/office/drawing/2014/main" id="{F6CF923F-5B34-6B12-7FD2-0D49DA7A290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813708" y="1049759"/>
            <a:ext cx="3050801" cy="729879"/>
          </a:xfrm>
          <a:prstGeom prst="rect">
            <a:avLst/>
          </a:prstGeom>
        </p:spPr>
      </p:pic>
      <p:pic>
        <p:nvPicPr>
          <p:cNvPr id="8" name="图片 7">
            <a:extLst>
              <a:ext uri="{FF2B5EF4-FFF2-40B4-BE49-F238E27FC236}">
                <a16:creationId xmlns:a16="http://schemas.microsoft.com/office/drawing/2014/main" id="{6543BD9C-1FA9-1FB7-420A-C3FD789A1EC9}"/>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851109" y="2016125"/>
            <a:ext cx="3050801" cy="729879"/>
          </a:xfrm>
          <a:prstGeom prst="rect">
            <a:avLst/>
          </a:prstGeom>
        </p:spPr>
      </p:pic>
      <p:pic>
        <p:nvPicPr>
          <p:cNvPr id="14" name="图片 13">
            <a:extLst>
              <a:ext uri="{FF2B5EF4-FFF2-40B4-BE49-F238E27FC236}">
                <a16:creationId xmlns:a16="http://schemas.microsoft.com/office/drawing/2014/main" id="{F7B993AC-E774-CA5A-FD10-78567B987949}"/>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6851108" y="3027560"/>
            <a:ext cx="3050801" cy="729879"/>
          </a:xfrm>
          <a:prstGeom prst="rect">
            <a:avLst/>
          </a:prstGeom>
        </p:spPr>
      </p:pic>
      <p:sp>
        <p:nvSpPr>
          <p:cNvPr id="21" name="文本框 20">
            <a:extLst>
              <a:ext uri="{FF2B5EF4-FFF2-40B4-BE49-F238E27FC236}">
                <a16:creationId xmlns:a16="http://schemas.microsoft.com/office/drawing/2014/main" id="{D2E9F4AF-4990-FFA3-BD5D-AB235B9C6547}"/>
              </a:ext>
            </a:extLst>
          </p:cNvPr>
          <p:cNvSpPr txBox="1"/>
          <p:nvPr/>
        </p:nvSpPr>
        <p:spPr>
          <a:xfrm>
            <a:off x="4761853" y="2714126"/>
            <a:ext cx="7068311" cy="378245"/>
          </a:xfrm>
          <a:prstGeom prst="rect">
            <a:avLst/>
          </a:prstGeom>
          <a:noFill/>
        </p:spPr>
        <p:txBody>
          <a:bodyPr wrap="square" rtlCol="0">
            <a:spAutoFit/>
          </a:bodyPr>
          <a:lstStyle/>
          <a:p>
            <a:pPr marL="6985" indent="-635">
              <a:lnSpc>
                <a:spcPct val="108000"/>
              </a:lnSpc>
              <a:spcAft>
                <a:spcPts val="20"/>
              </a:spcAft>
              <a:tabLst>
                <a:tab pos="685165" algn="ctr"/>
                <a:tab pos="2362835" algn="ctr"/>
              </a:tabLst>
            </a:pPr>
            <a:r>
              <a:rPr lang="en-US" altLang="zh-CN" kern="100" dirty="0">
                <a:solidFill>
                  <a:srgbClr val="000000"/>
                </a:solidFill>
                <a:latin typeface="Calibri" panose="020F0502020204030204" pitchFamily="34" charset="0"/>
                <a:ea typeface="Calibri" panose="020F0502020204030204" pitchFamily="34" charset="0"/>
              </a:rPr>
              <a:t>(e) TLX</a:t>
            </a:r>
            <a:r>
              <a:rPr lang="en-US" altLang="zh-CN" dirty="0"/>
              <a:t>: </a:t>
            </a:r>
            <a:r>
              <a:rPr lang="en-US" altLang="zh-CN" kern="100" dirty="0">
                <a:solidFill>
                  <a:srgbClr val="000000"/>
                </a:solidFill>
                <a:latin typeface="Calibri" panose="020F0502020204030204" pitchFamily="34" charset="0"/>
                <a:ea typeface="Calibri" panose="020F0502020204030204" pitchFamily="34" charset="0"/>
              </a:rPr>
              <a:t>grabbing task time demand	(f) TLX: grabbing task score</a:t>
            </a:r>
            <a:endParaRPr lang="zh-CN" altLang="zh-CN" kern="100" dirty="0">
              <a:solidFill>
                <a:srgbClr val="000000"/>
              </a:solidFill>
              <a:latin typeface="Calibri" panose="020F0502020204030204" pitchFamily="34" charset="0"/>
              <a:ea typeface="Calibri" panose="020F0502020204030204" pitchFamily="34" charset="0"/>
            </a:endParaRPr>
          </a:p>
        </p:txBody>
      </p:sp>
      <p:sp>
        <p:nvSpPr>
          <p:cNvPr id="22" name="文本框 21">
            <a:extLst>
              <a:ext uri="{FF2B5EF4-FFF2-40B4-BE49-F238E27FC236}">
                <a16:creationId xmlns:a16="http://schemas.microsoft.com/office/drawing/2014/main" id="{52DBBABE-D7BE-4E23-5955-C8851F43854C}"/>
              </a:ext>
            </a:extLst>
          </p:cNvPr>
          <p:cNvSpPr txBox="1"/>
          <p:nvPr/>
        </p:nvSpPr>
        <p:spPr>
          <a:xfrm>
            <a:off x="4761853" y="3643828"/>
            <a:ext cx="7801548" cy="378245"/>
          </a:xfrm>
          <a:prstGeom prst="rect">
            <a:avLst/>
          </a:prstGeom>
          <a:noFill/>
        </p:spPr>
        <p:txBody>
          <a:bodyPr wrap="square" rtlCol="0">
            <a:spAutoFit/>
          </a:bodyPr>
          <a:lstStyle/>
          <a:p>
            <a:pPr marL="6985" indent="-635">
              <a:lnSpc>
                <a:spcPct val="108000"/>
              </a:lnSpc>
              <a:spcAft>
                <a:spcPts val="1220"/>
              </a:spcAft>
              <a:tabLst>
                <a:tab pos="3070225" algn="r"/>
              </a:tabLst>
            </a:pPr>
            <a:r>
              <a:rPr lang="en-US" altLang="zh-CN" kern="100" dirty="0">
                <a:solidFill>
                  <a:srgbClr val="000000"/>
                </a:solidFill>
                <a:latin typeface="Calibri" panose="020F0502020204030204" pitchFamily="34" charset="0"/>
                <a:ea typeface="Calibri" panose="020F0502020204030204" pitchFamily="34" charset="0"/>
              </a:rPr>
              <a:t>(g) TLX: carrying task mental demand</a:t>
            </a:r>
            <a:r>
              <a:rPr lang="en-US" altLang="zh-CN" sz="1800" kern="100" dirty="0">
                <a:solidFill>
                  <a:srgbClr val="000000"/>
                </a:solidFill>
                <a:effectLst/>
                <a:latin typeface="Calibri" panose="020F0502020204030204" pitchFamily="34" charset="0"/>
                <a:ea typeface="Calibri" panose="020F0502020204030204" pitchFamily="34" charset="0"/>
              </a:rPr>
              <a:t>	</a:t>
            </a:r>
            <a:r>
              <a:rPr lang="en-US" altLang="zh-CN" kern="100" dirty="0">
                <a:solidFill>
                  <a:srgbClr val="000000"/>
                </a:solidFill>
                <a:latin typeface="Calibri" panose="020F0502020204030204" pitchFamily="34" charset="0"/>
                <a:ea typeface="Calibri" panose="020F0502020204030204" pitchFamily="34" charset="0"/>
              </a:rPr>
              <a:t>(h) TLX: carrying task phys. demand</a:t>
            </a:r>
            <a:endParaRPr lang="zh-CN" altLang="zh-CN" kern="100" dirty="0">
              <a:solidFill>
                <a:srgbClr val="000000"/>
              </a:solidFill>
              <a:latin typeface="Calibri" panose="020F0502020204030204" pitchFamily="34" charset="0"/>
              <a:ea typeface="Calibri" panose="020F0502020204030204" pitchFamily="34" charset="0"/>
            </a:endParaRPr>
          </a:p>
        </p:txBody>
      </p:sp>
      <p:sp>
        <p:nvSpPr>
          <p:cNvPr id="5" name="文本框 4">
            <a:extLst>
              <a:ext uri="{FF2B5EF4-FFF2-40B4-BE49-F238E27FC236}">
                <a16:creationId xmlns:a16="http://schemas.microsoft.com/office/drawing/2014/main" id="{D453830D-4F25-8CB8-1C8F-B2677B629C8E}"/>
              </a:ext>
            </a:extLst>
          </p:cNvPr>
          <p:cNvSpPr txBox="1"/>
          <p:nvPr/>
        </p:nvSpPr>
        <p:spPr>
          <a:xfrm>
            <a:off x="4826382" y="4984893"/>
            <a:ext cx="5314314" cy="1200329"/>
          </a:xfrm>
          <a:prstGeom prst="rect">
            <a:avLst/>
          </a:prstGeom>
          <a:noFill/>
        </p:spPr>
        <p:txBody>
          <a:bodyPr wrap="square" rtlCol="0">
            <a:spAutoFit/>
          </a:bodyPr>
          <a:lstStyle/>
          <a:p>
            <a:r>
              <a:rPr lang="en-US" altLang="zh-CN" sz="2400" dirty="0"/>
              <a:t>Passive Haptics interfaces enhance the user’s physical sensation, presence and simulation fidelity.</a:t>
            </a:r>
            <a:endParaRPr lang="en-US" altLang="zh-CN" sz="3200" dirty="0"/>
          </a:p>
        </p:txBody>
      </p:sp>
      <p:pic>
        <p:nvPicPr>
          <p:cNvPr id="3" name="图片 2">
            <a:extLst>
              <a:ext uri="{FF2B5EF4-FFF2-40B4-BE49-F238E27FC236}">
                <a16:creationId xmlns:a16="http://schemas.microsoft.com/office/drawing/2014/main" id="{35ED2D92-68AF-CAF3-7ECC-0C00FC528484}"/>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6813709" y="3960524"/>
            <a:ext cx="3050800" cy="729879"/>
          </a:xfrm>
          <a:prstGeom prst="rect">
            <a:avLst/>
          </a:prstGeom>
        </p:spPr>
      </p:pic>
      <p:sp>
        <p:nvSpPr>
          <p:cNvPr id="7" name="文本框 6">
            <a:extLst>
              <a:ext uri="{FF2B5EF4-FFF2-40B4-BE49-F238E27FC236}">
                <a16:creationId xmlns:a16="http://schemas.microsoft.com/office/drawing/2014/main" id="{16717E62-5C3E-42B0-6423-84F90D3B725F}"/>
              </a:ext>
            </a:extLst>
          </p:cNvPr>
          <p:cNvSpPr txBox="1"/>
          <p:nvPr/>
        </p:nvSpPr>
        <p:spPr>
          <a:xfrm>
            <a:off x="5802552" y="4671769"/>
            <a:ext cx="7801548" cy="378245"/>
          </a:xfrm>
          <a:prstGeom prst="rect">
            <a:avLst/>
          </a:prstGeom>
          <a:noFill/>
        </p:spPr>
        <p:txBody>
          <a:bodyPr wrap="square" rtlCol="0">
            <a:spAutoFit/>
          </a:bodyPr>
          <a:lstStyle/>
          <a:p>
            <a:pPr marL="6985" indent="-635">
              <a:lnSpc>
                <a:spcPct val="108000"/>
              </a:lnSpc>
              <a:spcAft>
                <a:spcPts val="1220"/>
              </a:spcAft>
              <a:tabLst>
                <a:tab pos="3070225" algn="r"/>
              </a:tabLst>
            </a:pPr>
            <a:r>
              <a:rPr lang="en-US" altLang="zh-CN" kern="100" dirty="0">
                <a:solidFill>
                  <a:srgbClr val="000000"/>
                </a:solidFill>
                <a:latin typeface="Calibri" panose="020F0502020204030204" pitchFamily="34" charset="0"/>
                <a:ea typeface="Calibri" panose="020F0502020204030204" pitchFamily="34" charset="0"/>
              </a:rPr>
              <a:t>(</a:t>
            </a:r>
            <a:r>
              <a:rPr lang="en-US" altLang="zh-CN" kern="100" dirty="0" err="1">
                <a:solidFill>
                  <a:srgbClr val="000000"/>
                </a:solidFill>
                <a:latin typeface="Calibri" panose="020F0502020204030204" pitchFamily="34" charset="0"/>
                <a:ea typeface="Calibri" panose="020F0502020204030204" pitchFamily="34" charset="0"/>
              </a:rPr>
              <a:t>i</a:t>
            </a:r>
            <a:r>
              <a:rPr lang="en-US" altLang="zh-CN" kern="100" dirty="0">
                <a:solidFill>
                  <a:srgbClr val="000000"/>
                </a:solidFill>
                <a:latin typeface="Calibri" panose="020F0502020204030204" pitchFamily="34" charset="0"/>
                <a:ea typeface="Calibri" panose="020F0502020204030204" pitchFamily="34" charset="0"/>
              </a:rPr>
              <a:t>) TLX: carrying task effort</a:t>
            </a:r>
            <a:r>
              <a:rPr lang="en-US" altLang="zh-CN" sz="1800" kern="100" dirty="0">
                <a:solidFill>
                  <a:srgbClr val="000000"/>
                </a:solidFill>
                <a:effectLst/>
                <a:latin typeface="Calibri" panose="020F0502020204030204" pitchFamily="34" charset="0"/>
                <a:ea typeface="Calibri" panose="020F0502020204030204" pitchFamily="34" charset="0"/>
              </a:rPr>
              <a:t>	</a:t>
            </a:r>
            <a:r>
              <a:rPr lang="en-US" altLang="zh-CN" kern="100" dirty="0">
                <a:solidFill>
                  <a:srgbClr val="000000"/>
                </a:solidFill>
                <a:latin typeface="Calibri" panose="020F0502020204030204" pitchFamily="34" charset="0"/>
                <a:ea typeface="Calibri" panose="020F0502020204030204" pitchFamily="34" charset="0"/>
              </a:rPr>
              <a:t> (j) TLX: carrying task score</a:t>
            </a:r>
            <a:endParaRPr lang="zh-CN" altLang="zh-CN" kern="100" dirty="0">
              <a:solidFill>
                <a:srgbClr val="000000"/>
              </a:solidFill>
              <a:latin typeface="Calibri" panose="020F0502020204030204" pitchFamily="34" charset="0"/>
              <a:ea typeface="Calibri" panose="020F0502020204030204" pitchFamily="34" charset="0"/>
            </a:endParaRPr>
          </a:p>
        </p:txBody>
      </p:sp>
      <p:graphicFrame>
        <p:nvGraphicFramePr>
          <p:cNvPr id="9" name="表格 8">
            <a:extLst>
              <a:ext uri="{FF2B5EF4-FFF2-40B4-BE49-F238E27FC236}">
                <a16:creationId xmlns:a16="http://schemas.microsoft.com/office/drawing/2014/main" id="{724781C7-C102-EFBB-8CE8-4F8F74E8C695}"/>
              </a:ext>
            </a:extLst>
          </p:cNvPr>
          <p:cNvGraphicFramePr>
            <a:graphicFrameLocks noGrp="1"/>
          </p:cNvGraphicFramePr>
          <p:nvPr>
            <p:extLst>
              <p:ext uri="{D42A27DB-BD31-4B8C-83A1-F6EECF244321}">
                <p14:modId xmlns:p14="http://schemas.microsoft.com/office/powerpoint/2010/main" val="1049939557"/>
              </p:ext>
            </p:extLst>
          </p:nvPr>
        </p:nvGraphicFramePr>
        <p:xfrm>
          <a:off x="159111" y="1673564"/>
          <a:ext cx="4649778" cy="4386275"/>
        </p:xfrm>
        <a:graphic>
          <a:graphicData uri="http://schemas.openxmlformats.org/drawingml/2006/table">
            <a:tbl>
              <a:tblPr firstRow="1" firstCol="1" bandRow="1">
                <a:tableStyleId>{5C22544A-7EE6-4342-B048-85BDC9FD1C3A}</a:tableStyleId>
              </a:tblPr>
              <a:tblGrid>
                <a:gridCol w="1211322">
                  <a:extLst>
                    <a:ext uri="{9D8B030D-6E8A-4147-A177-3AD203B41FA5}">
                      <a16:colId xmlns:a16="http://schemas.microsoft.com/office/drawing/2014/main" val="1800531566"/>
                    </a:ext>
                  </a:extLst>
                </a:gridCol>
                <a:gridCol w="1743863">
                  <a:extLst>
                    <a:ext uri="{9D8B030D-6E8A-4147-A177-3AD203B41FA5}">
                      <a16:colId xmlns:a16="http://schemas.microsoft.com/office/drawing/2014/main" val="867614405"/>
                    </a:ext>
                  </a:extLst>
                </a:gridCol>
                <a:gridCol w="1694593">
                  <a:extLst>
                    <a:ext uri="{9D8B030D-6E8A-4147-A177-3AD203B41FA5}">
                      <a16:colId xmlns:a16="http://schemas.microsoft.com/office/drawing/2014/main" val="4073602318"/>
                    </a:ext>
                  </a:extLst>
                </a:gridCol>
              </a:tblGrid>
              <a:tr h="148426">
                <a:tc>
                  <a:txBody>
                    <a:bodyPr/>
                    <a:lstStyle/>
                    <a:p>
                      <a:pPr marL="63500" indent="-635" algn="l">
                        <a:lnSpc>
                          <a:spcPct val="107000"/>
                        </a:lnSpc>
                        <a:spcAft>
                          <a:spcPts val="20"/>
                        </a:spcAft>
                      </a:pPr>
                      <a:r>
                        <a:rPr lang="en-US" sz="800" kern="100">
                          <a:effectLst/>
                        </a:rPr>
                        <a:t>Element</a:t>
                      </a:r>
                      <a:endParaRPr lang="zh-CN" sz="900" kern="100">
                        <a:solidFill>
                          <a:srgbClr val="000000"/>
                        </a:solidFill>
                        <a:effectLst/>
                        <a:latin typeface="Calibri" panose="020F0502020204030204" pitchFamily="34" charset="0"/>
                        <a:ea typeface="Calibri" panose="020F0502020204030204" pitchFamily="34" charset="0"/>
                      </a:endParaRPr>
                    </a:p>
                  </a:txBody>
                  <a:tcPr marL="0" marR="52070" marT="19050" marB="0"/>
                </a:tc>
                <a:tc>
                  <a:txBody>
                    <a:bodyPr/>
                    <a:lstStyle/>
                    <a:p>
                      <a:pPr marL="6985" indent="-635" algn="l">
                        <a:lnSpc>
                          <a:spcPct val="107000"/>
                        </a:lnSpc>
                        <a:spcAft>
                          <a:spcPts val="20"/>
                        </a:spcAft>
                      </a:pPr>
                      <a:r>
                        <a:rPr lang="en-US" sz="800" kern="100" dirty="0">
                          <a:effectLst/>
                        </a:rPr>
                        <a:t>Apollo Feedback Compilation</a:t>
                      </a:r>
                      <a:endParaRPr lang="zh-CN" sz="900" kern="100" dirty="0">
                        <a:solidFill>
                          <a:srgbClr val="000000"/>
                        </a:solidFill>
                        <a:effectLst/>
                        <a:latin typeface="Calibri" panose="020F0502020204030204" pitchFamily="34" charset="0"/>
                        <a:ea typeface="Calibri" panose="020F0502020204030204" pitchFamily="34" charset="0"/>
                      </a:endParaRPr>
                    </a:p>
                  </a:txBody>
                  <a:tcPr marL="0" marR="52070" marT="19050" marB="0"/>
                </a:tc>
                <a:tc>
                  <a:txBody>
                    <a:bodyPr/>
                    <a:lstStyle/>
                    <a:p>
                      <a:pPr marL="3810" indent="-635" algn="l">
                        <a:lnSpc>
                          <a:spcPct val="107000"/>
                        </a:lnSpc>
                        <a:spcAft>
                          <a:spcPts val="20"/>
                        </a:spcAft>
                      </a:pPr>
                      <a:r>
                        <a:rPr lang="en-US" sz="800" kern="100" dirty="0">
                          <a:effectLst/>
                        </a:rPr>
                        <a:t>Quote</a:t>
                      </a:r>
                      <a:endParaRPr lang="zh-CN" sz="900" kern="100" dirty="0">
                        <a:solidFill>
                          <a:srgbClr val="000000"/>
                        </a:solidFill>
                        <a:effectLst/>
                        <a:latin typeface="Calibri" panose="020F0502020204030204" pitchFamily="34" charset="0"/>
                        <a:ea typeface="Calibri" panose="020F0502020204030204" pitchFamily="34" charset="0"/>
                      </a:endParaRPr>
                    </a:p>
                  </a:txBody>
                  <a:tcPr marL="0" marR="52070" marT="19050" marB="0"/>
                </a:tc>
                <a:extLst>
                  <a:ext uri="{0D108BD9-81ED-4DB2-BD59-A6C34878D82A}">
                    <a16:rowId xmlns:a16="http://schemas.microsoft.com/office/drawing/2014/main" val="1736367975"/>
                  </a:ext>
                </a:extLst>
              </a:tr>
              <a:tr h="820825">
                <a:tc>
                  <a:txBody>
                    <a:bodyPr/>
                    <a:lstStyle/>
                    <a:p>
                      <a:pPr marL="63500" indent="-635" algn="l">
                        <a:lnSpc>
                          <a:spcPct val="107000"/>
                        </a:lnSpc>
                        <a:spcAft>
                          <a:spcPts val="20"/>
                        </a:spcAft>
                      </a:pPr>
                      <a:r>
                        <a:rPr lang="en-US" sz="800" kern="100" dirty="0">
                          <a:effectLst/>
                        </a:rPr>
                        <a:t>Placing objects</a:t>
                      </a:r>
                      <a:endParaRPr lang="zh-CN" sz="900" kern="100" dirty="0">
                        <a:solidFill>
                          <a:srgbClr val="000000"/>
                        </a:solidFill>
                        <a:effectLst/>
                        <a:latin typeface="Calibri" panose="020F0502020204030204" pitchFamily="34" charset="0"/>
                        <a:ea typeface="Calibri" panose="020F0502020204030204" pitchFamily="34" charset="0"/>
                      </a:endParaRPr>
                    </a:p>
                  </a:txBody>
                  <a:tcPr marL="0" marR="52070" marT="19050" marB="0"/>
                </a:tc>
                <a:tc>
                  <a:txBody>
                    <a:bodyPr/>
                    <a:lstStyle/>
                    <a:p>
                      <a:pPr marL="3810" marR="53975" indent="-635" algn="just">
                        <a:lnSpc>
                          <a:spcPct val="107000"/>
                        </a:lnSpc>
                        <a:spcAft>
                          <a:spcPts val="20"/>
                        </a:spcAft>
                      </a:pPr>
                      <a:r>
                        <a:rPr lang="en-US" sz="800" kern="100" dirty="0">
                          <a:effectLst/>
                        </a:rPr>
                        <a:t>Keeping objects in place on the lunar surface was challenging due to reduced gravity, with dust contamination being brought up as a recurring issue.</a:t>
                      </a:r>
                      <a:endParaRPr lang="zh-CN" sz="900" kern="100" dirty="0">
                        <a:solidFill>
                          <a:srgbClr val="000000"/>
                        </a:solidFill>
                        <a:effectLst/>
                        <a:latin typeface="Calibri" panose="020F0502020204030204" pitchFamily="34" charset="0"/>
                        <a:ea typeface="Calibri" panose="020F0502020204030204" pitchFamily="34" charset="0"/>
                      </a:endParaRPr>
                    </a:p>
                  </a:txBody>
                  <a:tcPr marL="0" marR="52070" marT="19050" marB="0"/>
                </a:tc>
                <a:tc>
                  <a:txBody>
                    <a:bodyPr/>
                    <a:lstStyle/>
                    <a:p>
                      <a:pPr marL="3810" marR="11430" indent="-635" algn="just">
                        <a:lnSpc>
                          <a:spcPct val="107000"/>
                        </a:lnSpc>
                        <a:spcAft>
                          <a:spcPts val="20"/>
                        </a:spcAft>
                      </a:pPr>
                      <a:r>
                        <a:rPr lang="en-US" sz="800" kern="100" dirty="0">
                          <a:effectLst/>
                        </a:rPr>
                        <a:t>"We got back to the ALSEP and started a normal deployment.[...] as soon as we put the packages down on the surface, they began to accumulate dust" (Charles Conrad Jr., Apollo 12, 1969).</a:t>
                      </a:r>
                      <a:endParaRPr lang="zh-CN" sz="900" kern="100" dirty="0">
                        <a:solidFill>
                          <a:srgbClr val="000000"/>
                        </a:solidFill>
                        <a:effectLst/>
                        <a:latin typeface="Calibri" panose="020F0502020204030204" pitchFamily="34" charset="0"/>
                        <a:ea typeface="Calibri" panose="020F0502020204030204" pitchFamily="34" charset="0"/>
                      </a:endParaRPr>
                    </a:p>
                  </a:txBody>
                  <a:tcPr marL="0" marR="52070" marT="19050" marB="0"/>
                </a:tc>
                <a:extLst>
                  <a:ext uri="{0D108BD9-81ED-4DB2-BD59-A6C34878D82A}">
                    <a16:rowId xmlns:a16="http://schemas.microsoft.com/office/drawing/2014/main" val="3138227166"/>
                  </a:ext>
                </a:extLst>
              </a:tr>
              <a:tr h="551865">
                <a:tc>
                  <a:txBody>
                    <a:bodyPr/>
                    <a:lstStyle/>
                    <a:p>
                      <a:pPr marL="63500" indent="-635" algn="l">
                        <a:lnSpc>
                          <a:spcPct val="107000"/>
                        </a:lnSpc>
                        <a:spcAft>
                          <a:spcPts val="20"/>
                        </a:spcAft>
                      </a:pPr>
                      <a:r>
                        <a:rPr lang="en-US" sz="800" kern="100">
                          <a:effectLst/>
                        </a:rPr>
                        <a:t>Gloves</a:t>
                      </a:r>
                      <a:endParaRPr lang="zh-CN" sz="900" kern="100">
                        <a:solidFill>
                          <a:srgbClr val="000000"/>
                        </a:solidFill>
                        <a:effectLst/>
                        <a:latin typeface="Calibri" panose="020F0502020204030204" pitchFamily="34" charset="0"/>
                        <a:ea typeface="Calibri" panose="020F0502020204030204" pitchFamily="34" charset="0"/>
                      </a:endParaRPr>
                    </a:p>
                  </a:txBody>
                  <a:tcPr marL="0" marR="52070" marT="19050" marB="0"/>
                </a:tc>
                <a:tc>
                  <a:txBody>
                    <a:bodyPr/>
                    <a:lstStyle/>
                    <a:p>
                      <a:pPr marL="3810" marR="53975" indent="-635" algn="just">
                        <a:lnSpc>
                          <a:spcPct val="107000"/>
                        </a:lnSpc>
                        <a:spcAft>
                          <a:spcPts val="20"/>
                        </a:spcAft>
                      </a:pPr>
                      <a:r>
                        <a:rPr lang="en-US" sz="800" kern="100" dirty="0">
                          <a:effectLst/>
                        </a:rPr>
                        <a:t>Holding the grip on tools was inducing some muscle fatigue as astronauts needed to exert constant pressure.</a:t>
                      </a:r>
                      <a:endParaRPr lang="zh-CN" sz="900" kern="100" dirty="0">
                        <a:solidFill>
                          <a:srgbClr val="000000"/>
                        </a:solidFill>
                        <a:effectLst/>
                        <a:latin typeface="Calibri" panose="020F0502020204030204" pitchFamily="34" charset="0"/>
                        <a:ea typeface="Calibri" panose="020F0502020204030204" pitchFamily="34" charset="0"/>
                      </a:endParaRPr>
                    </a:p>
                  </a:txBody>
                  <a:tcPr marL="0" marR="52070" marT="19050" marB="0"/>
                </a:tc>
                <a:tc>
                  <a:txBody>
                    <a:bodyPr/>
                    <a:lstStyle/>
                    <a:p>
                      <a:pPr marL="3810" indent="-635" algn="l">
                        <a:lnSpc>
                          <a:spcPct val="107000"/>
                        </a:lnSpc>
                        <a:spcAft>
                          <a:spcPts val="20"/>
                        </a:spcAft>
                      </a:pPr>
                      <a:r>
                        <a:rPr lang="en-US" sz="800" kern="100" dirty="0">
                          <a:effectLst/>
                        </a:rPr>
                        <a:t>"the gloves don’t want to stay closed".(Alan Bean,</a:t>
                      </a:r>
                      <a:endParaRPr lang="zh-CN" sz="900" kern="100" dirty="0">
                        <a:effectLst/>
                      </a:endParaRPr>
                    </a:p>
                    <a:p>
                      <a:pPr marL="6985" indent="-635" algn="l">
                        <a:lnSpc>
                          <a:spcPct val="107000"/>
                        </a:lnSpc>
                        <a:spcAft>
                          <a:spcPts val="20"/>
                        </a:spcAft>
                      </a:pPr>
                      <a:r>
                        <a:rPr lang="en-US" sz="800" kern="100" dirty="0">
                          <a:effectLst/>
                        </a:rPr>
                        <a:t>Apollo 12, 1969)</a:t>
                      </a:r>
                      <a:endParaRPr lang="zh-CN" sz="900" kern="100" dirty="0">
                        <a:solidFill>
                          <a:srgbClr val="000000"/>
                        </a:solidFill>
                        <a:effectLst/>
                        <a:latin typeface="Calibri" panose="020F0502020204030204" pitchFamily="34" charset="0"/>
                        <a:ea typeface="Calibri" panose="020F0502020204030204" pitchFamily="34" charset="0"/>
                      </a:endParaRPr>
                    </a:p>
                  </a:txBody>
                  <a:tcPr marL="0" marR="52070" marT="19050" marB="0"/>
                </a:tc>
                <a:extLst>
                  <a:ext uri="{0D108BD9-81ED-4DB2-BD59-A6C34878D82A}">
                    <a16:rowId xmlns:a16="http://schemas.microsoft.com/office/drawing/2014/main" val="4142931795"/>
                  </a:ext>
                </a:extLst>
              </a:tr>
              <a:tr h="1492469">
                <a:tc>
                  <a:txBody>
                    <a:bodyPr/>
                    <a:lstStyle/>
                    <a:p>
                      <a:pPr marL="63500" indent="-635" algn="l">
                        <a:lnSpc>
                          <a:spcPct val="107000"/>
                        </a:lnSpc>
                        <a:spcAft>
                          <a:spcPts val="20"/>
                        </a:spcAft>
                      </a:pPr>
                      <a:r>
                        <a:rPr lang="en-US" sz="800" kern="100">
                          <a:effectLst/>
                        </a:rPr>
                        <a:t>Barbell carrying task</a:t>
                      </a:r>
                      <a:endParaRPr lang="zh-CN" sz="900" kern="100">
                        <a:solidFill>
                          <a:srgbClr val="000000"/>
                        </a:solidFill>
                        <a:effectLst/>
                        <a:latin typeface="Calibri" panose="020F0502020204030204" pitchFamily="34" charset="0"/>
                        <a:ea typeface="Calibri" panose="020F0502020204030204" pitchFamily="34" charset="0"/>
                      </a:endParaRPr>
                    </a:p>
                  </a:txBody>
                  <a:tcPr marL="0" marR="52070" marT="19050" marB="0"/>
                </a:tc>
                <a:tc>
                  <a:txBody>
                    <a:bodyPr/>
                    <a:lstStyle/>
                    <a:p>
                      <a:pPr marL="6985" marR="59690" indent="3810" algn="just">
                        <a:lnSpc>
                          <a:spcPct val="107000"/>
                        </a:lnSpc>
                        <a:spcAft>
                          <a:spcPts val="20"/>
                        </a:spcAft>
                      </a:pPr>
                      <a:r>
                        <a:rPr lang="en-US" sz="800" kern="100" dirty="0">
                          <a:effectLst/>
                        </a:rPr>
                        <a:t>It was hard to carry packages due to their weights, restricted body movements and the gloves that were not really closing and thus causing a poor grip.</a:t>
                      </a:r>
                      <a:endParaRPr lang="zh-CN" sz="900" kern="100" dirty="0">
                        <a:solidFill>
                          <a:srgbClr val="000000"/>
                        </a:solidFill>
                        <a:effectLst/>
                        <a:latin typeface="Calibri" panose="020F0502020204030204" pitchFamily="34" charset="0"/>
                        <a:ea typeface="Calibri" panose="020F0502020204030204" pitchFamily="34" charset="0"/>
                      </a:endParaRPr>
                    </a:p>
                  </a:txBody>
                  <a:tcPr marL="0" marR="52070" marT="19050" marB="0"/>
                </a:tc>
                <a:tc>
                  <a:txBody>
                    <a:bodyPr/>
                    <a:lstStyle/>
                    <a:p>
                      <a:pPr marL="3810" indent="-635" algn="just">
                        <a:lnSpc>
                          <a:spcPct val="107000"/>
                        </a:lnSpc>
                        <a:spcAft>
                          <a:spcPts val="20"/>
                        </a:spcAft>
                      </a:pPr>
                      <a:r>
                        <a:rPr lang="en-US" sz="800" kern="100" dirty="0">
                          <a:effectLst/>
                        </a:rPr>
                        <a:t>"The workload carrying it out was just about the same as I had guessed from working on Earth. The hard part is holding that weight in your hands. [...] the combination of the weight, the fact you’re moving along, and the fact that the gloves don’t want to stay closed tends to make it fairly difficult task." (Alan Bean, Apollo 12, 1969)</a:t>
                      </a:r>
                      <a:endParaRPr lang="zh-CN" sz="900" kern="100" dirty="0">
                        <a:solidFill>
                          <a:srgbClr val="000000"/>
                        </a:solidFill>
                        <a:effectLst/>
                        <a:latin typeface="Calibri" panose="020F0502020204030204" pitchFamily="34" charset="0"/>
                        <a:ea typeface="Calibri" panose="020F0502020204030204" pitchFamily="34" charset="0"/>
                      </a:endParaRPr>
                    </a:p>
                  </a:txBody>
                  <a:tcPr marL="0" marR="52070" marT="19050" marB="0"/>
                </a:tc>
                <a:extLst>
                  <a:ext uri="{0D108BD9-81ED-4DB2-BD59-A6C34878D82A}">
                    <a16:rowId xmlns:a16="http://schemas.microsoft.com/office/drawing/2014/main" val="2578289910"/>
                  </a:ext>
                </a:extLst>
              </a:tr>
              <a:tr h="551865">
                <a:tc>
                  <a:txBody>
                    <a:bodyPr/>
                    <a:lstStyle/>
                    <a:p>
                      <a:pPr marL="63500" indent="-635" algn="l">
                        <a:lnSpc>
                          <a:spcPct val="107000"/>
                        </a:lnSpc>
                        <a:spcAft>
                          <a:spcPts val="20"/>
                        </a:spcAft>
                      </a:pPr>
                      <a:r>
                        <a:rPr lang="en-US" sz="800" kern="100">
                          <a:effectLst/>
                        </a:rPr>
                        <a:t>Muscle tiredness</a:t>
                      </a:r>
                      <a:endParaRPr lang="zh-CN" sz="900" kern="100">
                        <a:solidFill>
                          <a:srgbClr val="000000"/>
                        </a:solidFill>
                        <a:effectLst/>
                        <a:latin typeface="Calibri" panose="020F0502020204030204" pitchFamily="34" charset="0"/>
                        <a:ea typeface="Calibri" panose="020F0502020204030204" pitchFamily="34" charset="0"/>
                      </a:endParaRPr>
                    </a:p>
                  </a:txBody>
                  <a:tcPr marL="0" marR="52070" marT="19050" marB="0"/>
                </a:tc>
                <a:tc>
                  <a:txBody>
                    <a:bodyPr/>
                    <a:lstStyle/>
                    <a:p>
                      <a:pPr marL="3810" indent="-3175" algn="l">
                        <a:lnSpc>
                          <a:spcPct val="107000"/>
                        </a:lnSpc>
                        <a:spcAft>
                          <a:spcPts val="20"/>
                        </a:spcAft>
                      </a:pPr>
                      <a:r>
                        <a:rPr lang="en-US" sz="800" kern="100">
                          <a:effectLst/>
                        </a:rPr>
                        <a:t>Tiredness was mainly felt through the hands and arms for the barbel carrying task.</a:t>
                      </a:r>
                      <a:endParaRPr lang="zh-CN" sz="900" kern="100">
                        <a:solidFill>
                          <a:srgbClr val="000000"/>
                        </a:solidFill>
                        <a:effectLst/>
                        <a:latin typeface="Calibri" panose="020F0502020204030204" pitchFamily="34" charset="0"/>
                        <a:ea typeface="Calibri" panose="020F0502020204030204" pitchFamily="34" charset="0"/>
                      </a:endParaRPr>
                    </a:p>
                  </a:txBody>
                  <a:tcPr marL="0" marR="52070" marT="19050" marB="0"/>
                </a:tc>
                <a:tc>
                  <a:txBody>
                    <a:bodyPr/>
                    <a:lstStyle/>
                    <a:p>
                      <a:pPr marL="635" marR="11430" indent="3175" algn="just">
                        <a:lnSpc>
                          <a:spcPct val="107000"/>
                        </a:lnSpc>
                        <a:spcAft>
                          <a:spcPts val="20"/>
                        </a:spcAft>
                      </a:pPr>
                      <a:r>
                        <a:rPr lang="en-US" sz="800" kern="100" dirty="0">
                          <a:effectLst/>
                        </a:rPr>
                        <a:t>"It’s not your legs that get tire; it’s a combination of your hands and arms and it just makes you tired." (Alan Bean, Apollo 12, 1969)</a:t>
                      </a:r>
                      <a:endParaRPr lang="zh-CN" sz="900" kern="100" dirty="0">
                        <a:solidFill>
                          <a:srgbClr val="000000"/>
                        </a:solidFill>
                        <a:effectLst/>
                        <a:latin typeface="Calibri" panose="020F0502020204030204" pitchFamily="34" charset="0"/>
                        <a:ea typeface="Calibri" panose="020F0502020204030204" pitchFamily="34" charset="0"/>
                      </a:endParaRPr>
                    </a:p>
                  </a:txBody>
                  <a:tcPr marL="0" marR="52070" marT="19050" marB="0"/>
                </a:tc>
                <a:extLst>
                  <a:ext uri="{0D108BD9-81ED-4DB2-BD59-A6C34878D82A}">
                    <a16:rowId xmlns:a16="http://schemas.microsoft.com/office/drawing/2014/main" val="3110357440"/>
                  </a:ext>
                </a:extLst>
              </a:tr>
              <a:tr h="820825">
                <a:tc>
                  <a:txBody>
                    <a:bodyPr/>
                    <a:lstStyle/>
                    <a:p>
                      <a:pPr marL="63500" indent="-635" algn="l">
                        <a:lnSpc>
                          <a:spcPct val="107000"/>
                        </a:lnSpc>
                        <a:spcAft>
                          <a:spcPts val="20"/>
                        </a:spcAft>
                      </a:pPr>
                      <a:r>
                        <a:rPr lang="en-US" sz="800" kern="100">
                          <a:effectLst/>
                        </a:rPr>
                        <a:t>ConOps improvements</a:t>
                      </a:r>
                      <a:endParaRPr lang="zh-CN" sz="900" kern="100">
                        <a:solidFill>
                          <a:srgbClr val="000000"/>
                        </a:solidFill>
                        <a:effectLst/>
                        <a:latin typeface="Calibri" panose="020F0502020204030204" pitchFamily="34" charset="0"/>
                        <a:ea typeface="Calibri" panose="020F0502020204030204" pitchFamily="34" charset="0"/>
                      </a:endParaRPr>
                    </a:p>
                  </a:txBody>
                  <a:tcPr marL="0" marR="52070" marT="19050" marB="0"/>
                </a:tc>
                <a:tc>
                  <a:txBody>
                    <a:bodyPr/>
                    <a:lstStyle/>
                    <a:p>
                      <a:pPr marL="3810" marR="71120" indent="-3175" algn="just">
                        <a:lnSpc>
                          <a:spcPct val="107000"/>
                        </a:lnSpc>
                        <a:spcAft>
                          <a:spcPts val="20"/>
                        </a:spcAft>
                      </a:pPr>
                      <a:r>
                        <a:rPr lang="en-US" sz="800" kern="100">
                          <a:effectLst/>
                        </a:rPr>
                        <a:t>The crew advised that for long distances, some technical aids should be considered rather than hand carrying.</a:t>
                      </a:r>
                      <a:endParaRPr lang="zh-CN" sz="900" kern="100">
                        <a:solidFill>
                          <a:srgbClr val="000000"/>
                        </a:solidFill>
                        <a:effectLst/>
                        <a:latin typeface="Calibri" panose="020F0502020204030204" pitchFamily="34" charset="0"/>
                        <a:ea typeface="Calibri" panose="020F0502020204030204" pitchFamily="34" charset="0"/>
                      </a:endParaRPr>
                    </a:p>
                  </a:txBody>
                  <a:tcPr marL="0" marR="52070" marT="19050" marB="0"/>
                </a:tc>
                <a:tc>
                  <a:txBody>
                    <a:bodyPr/>
                    <a:lstStyle/>
                    <a:p>
                      <a:pPr marL="3810" indent="-635" algn="l">
                        <a:lnSpc>
                          <a:spcPct val="107000"/>
                        </a:lnSpc>
                        <a:spcAft>
                          <a:spcPts val="20"/>
                        </a:spcAft>
                      </a:pPr>
                      <a:r>
                        <a:rPr lang="en-US" sz="800" kern="100" dirty="0">
                          <a:effectLst/>
                        </a:rPr>
                        <a:t>"I would say it would be acceptable to carry it this way for distances up to 500 feet. You will want to have a strap that fits over your shoulder, or something like that." (Alan Bean, Apollo 12, 1969)</a:t>
                      </a:r>
                      <a:endParaRPr lang="zh-CN" sz="900" kern="100" dirty="0">
                        <a:solidFill>
                          <a:srgbClr val="000000"/>
                        </a:solidFill>
                        <a:effectLst/>
                        <a:latin typeface="Calibri" panose="020F0502020204030204" pitchFamily="34" charset="0"/>
                        <a:ea typeface="Calibri" panose="020F0502020204030204" pitchFamily="34" charset="0"/>
                      </a:endParaRPr>
                    </a:p>
                  </a:txBody>
                  <a:tcPr marL="0" marR="52070" marT="19050" marB="0"/>
                </a:tc>
                <a:extLst>
                  <a:ext uri="{0D108BD9-81ED-4DB2-BD59-A6C34878D82A}">
                    <a16:rowId xmlns:a16="http://schemas.microsoft.com/office/drawing/2014/main" val="834310080"/>
                  </a:ext>
                </a:extLst>
              </a:tr>
            </a:tbl>
          </a:graphicData>
        </a:graphic>
      </p:graphicFrame>
      <p:sp>
        <p:nvSpPr>
          <p:cNvPr id="2" name="文本框 1">
            <a:extLst>
              <a:ext uri="{FF2B5EF4-FFF2-40B4-BE49-F238E27FC236}">
                <a16:creationId xmlns:a16="http://schemas.microsoft.com/office/drawing/2014/main" id="{02581B30-1F12-0F8D-AED2-B01D82A4D121}"/>
              </a:ext>
            </a:extLst>
          </p:cNvPr>
          <p:cNvSpPr txBox="1"/>
          <p:nvPr/>
        </p:nvSpPr>
        <p:spPr>
          <a:xfrm>
            <a:off x="4964578" y="1737761"/>
            <a:ext cx="7068311" cy="377667"/>
          </a:xfrm>
          <a:prstGeom prst="rect">
            <a:avLst/>
          </a:prstGeom>
          <a:noFill/>
        </p:spPr>
        <p:txBody>
          <a:bodyPr wrap="square" rtlCol="0">
            <a:spAutoFit/>
          </a:bodyPr>
          <a:lstStyle/>
          <a:p>
            <a:pPr marL="6985" indent="-635">
              <a:lnSpc>
                <a:spcPct val="108000"/>
              </a:lnSpc>
              <a:spcAft>
                <a:spcPts val="20"/>
              </a:spcAft>
              <a:tabLst>
                <a:tab pos="685165" algn="ctr"/>
                <a:tab pos="2362835" algn="ctr"/>
              </a:tabLst>
            </a:pPr>
            <a:r>
              <a:rPr lang="en-US" altLang="zh-CN" kern="100" dirty="0">
                <a:solidFill>
                  <a:srgbClr val="000000"/>
                </a:solidFill>
                <a:latin typeface="Calibri" panose="020F0502020204030204" pitchFamily="34" charset="0"/>
                <a:ea typeface="Calibri" panose="020F0502020204030204" pitchFamily="34" charset="0"/>
              </a:rPr>
              <a:t>(c) IPQ: general presence  	(d) TLX: grabbing task physical demand</a:t>
            </a:r>
            <a:endParaRPr lang="zh-CN" altLang="zh-CN" kern="100" dirty="0">
              <a:solidFill>
                <a:srgbClr val="000000"/>
              </a:solid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1977001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2" grpId="0"/>
      <p:bldP spid="5" grpId="0"/>
      <p:bldP spid="7"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5E564-161F-5664-39D6-61F390EF5DB5}"/>
            </a:ext>
          </a:extLst>
        </p:cNvPr>
        <p:cNvGrpSpPr/>
        <p:nvPr/>
      </p:nvGrpSpPr>
      <p:grpSpPr>
        <a:xfrm>
          <a:off x="0" y="0"/>
          <a:ext cx="0" cy="0"/>
          <a:chOff x="0" y="0"/>
          <a:chExt cx="0" cy="0"/>
        </a:xfrm>
      </p:grpSpPr>
      <p:pic>
        <p:nvPicPr>
          <p:cNvPr id="12" name="图片 11">
            <a:extLst>
              <a:ext uri="{FF2B5EF4-FFF2-40B4-BE49-F238E27FC236}">
                <a16:creationId xmlns:a16="http://schemas.microsoft.com/office/drawing/2014/main" id="{F2B74C17-D894-3BDA-287C-4D3CE30D9D5F}"/>
              </a:ext>
            </a:extLst>
          </p:cNvPr>
          <p:cNvPicPr>
            <a:picLocks noChangeAspect="1"/>
          </p:cNvPicPr>
          <p:nvPr/>
        </p:nvPicPr>
        <p:blipFill>
          <a:blip r:embed="rId3"/>
          <a:stretch>
            <a:fillRect/>
          </a:stretch>
        </p:blipFill>
        <p:spPr>
          <a:xfrm>
            <a:off x="-3953110" y="5306916"/>
            <a:ext cx="5868136" cy="2337472"/>
          </a:xfrm>
          <a:prstGeom prst="rect">
            <a:avLst/>
          </a:prstGeom>
        </p:spPr>
      </p:pic>
      <p:sp>
        <p:nvSpPr>
          <p:cNvPr id="18" name="PA_文本框 2">
            <a:extLst>
              <a:ext uri="{FF2B5EF4-FFF2-40B4-BE49-F238E27FC236}">
                <a16:creationId xmlns:a16="http://schemas.microsoft.com/office/drawing/2014/main" id="{593947E6-FF93-F2B6-74BF-25E99C25DF79}"/>
              </a:ext>
            </a:extLst>
          </p:cNvPr>
          <p:cNvSpPr txBox="1"/>
          <p:nvPr>
            <p:custDataLst>
              <p:tags r:id="rId1"/>
            </p:custDataLst>
          </p:nvPr>
        </p:nvSpPr>
        <p:spPr>
          <a:xfrm>
            <a:off x="820518" y="351023"/>
            <a:ext cx="5917167" cy="1107098"/>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tabLst/>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a:ea typeface="微软雅黑"/>
              </a:defRPr>
            </a:lvl1pPr>
          </a:lstStyle>
          <a:p>
            <a:r>
              <a:rPr lang="en-US" altLang="zh-CN" sz="6000" b="0" dirty="0">
                <a:solidFill>
                  <a:schemeClr val="tx1">
                    <a:lumMod val="50000"/>
                    <a:lumOff val="50000"/>
                  </a:schemeClr>
                </a:solidFill>
                <a:latin typeface="思源宋体 Heavy" panose="02020900000000000000" pitchFamily="18" charset="-122"/>
                <a:ea typeface="思源宋体 Heavy" panose="02020900000000000000" pitchFamily="18" charset="-122"/>
              </a:rPr>
              <a:t>Discussion</a:t>
            </a:r>
            <a:endParaRPr lang="en-US" sz="6000" b="0" dirty="0">
              <a:solidFill>
                <a:schemeClr val="tx1">
                  <a:lumMod val="50000"/>
                  <a:lumOff val="50000"/>
                </a:schemeClr>
              </a:solidFill>
              <a:latin typeface="思源宋体 Heavy" panose="02020900000000000000" pitchFamily="18" charset="-122"/>
              <a:ea typeface="思源宋体 Heavy" panose="02020900000000000000" pitchFamily="18" charset="-122"/>
            </a:endParaRPr>
          </a:p>
        </p:txBody>
      </p:sp>
      <p:sp>
        <p:nvSpPr>
          <p:cNvPr id="19" name="圆角矩形 18">
            <a:extLst>
              <a:ext uri="{FF2B5EF4-FFF2-40B4-BE49-F238E27FC236}">
                <a16:creationId xmlns:a16="http://schemas.microsoft.com/office/drawing/2014/main" id="{6FB29CCA-20BA-D168-65D6-0D709E50397F}"/>
              </a:ext>
            </a:extLst>
          </p:cNvPr>
          <p:cNvSpPr/>
          <p:nvPr/>
        </p:nvSpPr>
        <p:spPr>
          <a:xfrm>
            <a:off x="10213719" y="6077957"/>
            <a:ext cx="1978281" cy="397891"/>
          </a:xfrm>
          <a:prstGeom prst="roundRect">
            <a:avLst>
              <a:gd name="adj" fmla="val 50000"/>
            </a:avLst>
          </a:prstGeom>
          <a:solidFill>
            <a:srgbClr val="82A7B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sp>
        <p:nvSpPr>
          <p:cNvPr id="20" name="矩形 19">
            <a:extLst>
              <a:ext uri="{FF2B5EF4-FFF2-40B4-BE49-F238E27FC236}">
                <a16:creationId xmlns:a16="http://schemas.microsoft.com/office/drawing/2014/main" id="{6BABF66A-CB5C-A043-8B0C-6CB738BA634B}"/>
              </a:ext>
            </a:extLst>
          </p:cNvPr>
          <p:cNvSpPr/>
          <p:nvPr/>
        </p:nvSpPr>
        <p:spPr>
          <a:xfrm>
            <a:off x="10561415" y="6112951"/>
            <a:ext cx="1305477" cy="338554"/>
          </a:xfrm>
          <a:prstGeom prst="rect">
            <a:avLst/>
          </a:prstGeom>
        </p:spPr>
        <p:txBody>
          <a:bodyPr wrap="square">
            <a:spAutoFit/>
          </a:bodyPr>
          <a:lstStyle/>
          <a:p>
            <a:pPr algn="dist"/>
            <a:r>
              <a:rPr lang="en-US" altLang="zh-CN" sz="1600" dirty="0">
                <a:solidFill>
                  <a:schemeClr val="bg1"/>
                </a:solidFill>
                <a:latin typeface="微软雅黑" panose="020B0503020204020204" pitchFamily="34" charset="-122"/>
                <a:ea typeface="微软雅黑" panose="020B0503020204020204" pitchFamily="34" charset="-122"/>
              </a:rPr>
              <a:t>PART.03</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5C27A9F8-7262-48A5-E620-91B0F6985C5D}"/>
              </a:ext>
            </a:extLst>
          </p:cNvPr>
          <p:cNvSpPr txBox="1"/>
          <p:nvPr/>
        </p:nvSpPr>
        <p:spPr>
          <a:xfrm>
            <a:off x="894462" y="1458121"/>
            <a:ext cx="9217278"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Aims: Investigate the impact of different passive haptic modalities on the senses of presence, embodiment and workload in the context of VR-based assessments of </a:t>
            </a:r>
            <a:r>
              <a:rPr lang="en-US" altLang="zh-CN" dirty="0" err="1"/>
              <a:t>ConOps</a:t>
            </a:r>
            <a:r>
              <a:rPr lang="en-US" altLang="zh-CN" dirty="0"/>
              <a:t> for future lunar surface activities.</a:t>
            </a:r>
          </a:p>
        </p:txBody>
      </p:sp>
      <p:sp>
        <p:nvSpPr>
          <p:cNvPr id="2" name="文本框 1">
            <a:extLst>
              <a:ext uri="{FF2B5EF4-FFF2-40B4-BE49-F238E27FC236}">
                <a16:creationId xmlns:a16="http://schemas.microsoft.com/office/drawing/2014/main" id="{80AC717A-932B-FE8D-06F8-C57B97532B8D}"/>
              </a:ext>
            </a:extLst>
          </p:cNvPr>
          <p:cNvSpPr txBox="1"/>
          <p:nvPr/>
        </p:nvSpPr>
        <p:spPr>
          <a:xfrm>
            <a:off x="894462" y="2581197"/>
            <a:ext cx="921727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Result: Wearing gloves improves the senses of embodiment and general presence and realness of the IVE. But there is no significant interaction between wearing the gloves and carrying the physical mockup on body ownership and the physical mockup did not influence any of the dimensions of presence. </a:t>
            </a:r>
          </a:p>
        </p:txBody>
      </p:sp>
      <p:sp>
        <p:nvSpPr>
          <p:cNvPr id="10" name="文本框 9">
            <a:extLst>
              <a:ext uri="{FF2B5EF4-FFF2-40B4-BE49-F238E27FC236}">
                <a16:creationId xmlns:a16="http://schemas.microsoft.com/office/drawing/2014/main" id="{B9F93F9A-FB67-0691-6DC6-BF6061872222}"/>
              </a:ext>
            </a:extLst>
          </p:cNvPr>
          <p:cNvSpPr txBox="1"/>
          <p:nvPr/>
        </p:nvSpPr>
        <p:spPr>
          <a:xfrm>
            <a:off x="894462" y="3981272"/>
            <a:ext cx="9217278"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Validity of </a:t>
            </a:r>
            <a:r>
              <a:rPr lang="en-US" altLang="zh-CN" dirty="0" err="1"/>
              <a:t>ConOps</a:t>
            </a:r>
            <a:r>
              <a:rPr lang="en-US" altLang="zh-CN" dirty="0"/>
              <a:t> Assessment: The gloves and barbell design make the transportation task relatively difficult. Combination of the gloves and controllers improve the perceived fidelity.</a:t>
            </a:r>
          </a:p>
        </p:txBody>
      </p:sp>
      <p:sp>
        <p:nvSpPr>
          <p:cNvPr id="11" name="圆角矩形 18">
            <a:extLst>
              <a:ext uri="{FF2B5EF4-FFF2-40B4-BE49-F238E27FC236}">
                <a16:creationId xmlns:a16="http://schemas.microsoft.com/office/drawing/2014/main" id="{28979063-EF48-49AB-72EB-D49C315415F2}"/>
              </a:ext>
            </a:extLst>
          </p:cNvPr>
          <p:cNvSpPr/>
          <p:nvPr/>
        </p:nvSpPr>
        <p:spPr>
          <a:xfrm>
            <a:off x="1894066" y="5991401"/>
            <a:ext cx="1978281" cy="397891"/>
          </a:xfrm>
          <a:prstGeom prst="roundRect">
            <a:avLst>
              <a:gd name="adj" fmla="val 50000"/>
            </a:avLst>
          </a:prstGeom>
          <a:solidFill>
            <a:srgbClr val="82A7B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sp>
        <p:nvSpPr>
          <p:cNvPr id="13" name="矩形 12">
            <a:extLst>
              <a:ext uri="{FF2B5EF4-FFF2-40B4-BE49-F238E27FC236}">
                <a16:creationId xmlns:a16="http://schemas.microsoft.com/office/drawing/2014/main" id="{AD85B1D2-2AE9-6B84-D099-D17594263F81}"/>
              </a:ext>
            </a:extLst>
          </p:cNvPr>
          <p:cNvSpPr/>
          <p:nvPr/>
        </p:nvSpPr>
        <p:spPr>
          <a:xfrm>
            <a:off x="2230467" y="6010684"/>
            <a:ext cx="1305477" cy="338554"/>
          </a:xfrm>
          <a:prstGeom prst="rect">
            <a:avLst/>
          </a:prstGeom>
        </p:spPr>
        <p:txBody>
          <a:bodyPr wrap="square">
            <a:spAutoFit/>
          </a:bodyPr>
          <a:lstStyle/>
          <a:p>
            <a:pPr algn="dist"/>
            <a:r>
              <a:rPr lang="en-US" altLang="zh-CN" sz="1600" dirty="0">
                <a:solidFill>
                  <a:schemeClr val="bg1"/>
                </a:solidFill>
                <a:latin typeface="微软雅黑" panose="020B0503020204020204" pitchFamily="34" charset="-122"/>
                <a:ea typeface="微软雅黑" panose="020B0503020204020204" pitchFamily="34" charset="-122"/>
              </a:rPr>
              <a:t>PART.03</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28029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4E436-FDED-1704-A871-2AE98AFA267D}"/>
            </a:ext>
          </a:extLst>
        </p:cNvPr>
        <p:cNvGrpSpPr/>
        <p:nvPr/>
      </p:nvGrpSpPr>
      <p:grpSpPr>
        <a:xfrm>
          <a:off x="0" y="0"/>
          <a:ext cx="0" cy="0"/>
          <a:chOff x="0" y="0"/>
          <a:chExt cx="0" cy="0"/>
        </a:xfrm>
      </p:grpSpPr>
      <p:pic>
        <p:nvPicPr>
          <p:cNvPr id="13" name="图片 12">
            <a:extLst>
              <a:ext uri="{FF2B5EF4-FFF2-40B4-BE49-F238E27FC236}">
                <a16:creationId xmlns:a16="http://schemas.microsoft.com/office/drawing/2014/main" id="{10DBFD05-566E-390F-B155-CC7F2B2631C9}"/>
              </a:ext>
            </a:extLst>
          </p:cNvPr>
          <p:cNvPicPr>
            <a:picLocks noChangeAspect="1"/>
          </p:cNvPicPr>
          <p:nvPr/>
        </p:nvPicPr>
        <p:blipFill>
          <a:blip r:embed="rId3"/>
          <a:stretch>
            <a:fillRect/>
          </a:stretch>
        </p:blipFill>
        <p:spPr>
          <a:xfrm rot="16200000">
            <a:off x="5156247" y="4996653"/>
            <a:ext cx="8801104" cy="3505771"/>
          </a:xfrm>
          <a:prstGeom prst="rect">
            <a:avLst/>
          </a:prstGeom>
        </p:spPr>
      </p:pic>
      <p:pic>
        <p:nvPicPr>
          <p:cNvPr id="10" name="图片 9">
            <a:extLst>
              <a:ext uri="{FF2B5EF4-FFF2-40B4-BE49-F238E27FC236}">
                <a16:creationId xmlns:a16="http://schemas.microsoft.com/office/drawing/2014/main" id="{C9065415-2CA0-1DA6-17CC-17187CFEF034}"/>
              </a:ext>
            </a:extLst>
          </p:cNvPr>
          <p:cNvPicPr>
            <a:picLocks noChangeAspect="1"/>
          </p:cNvPicPr>
          <p:nvPr/>
        </p:nvPicPr>
        <p:blipFill>
          <a:blip r:embed="rId4"/>
          <a:stretch>
            <a:fillRect/>
          </a:stretch>
        </p:blipFill>
        <p:spPr>
          <a:xfrm rot="5400000">
            <a:off x="5301086" y="-1919151"/>
            <a:ext cx="11814628" cy="3211800"/>
          </a:xfrm>
          <a:prstGeom prst="rect">
            <a:avLst/>
          </a:prstGeom>
        </p:spPr>
      </p:pic>
      <p:pic>
        <p:nvPicPr>
          <p:cNvPr id="12" name="图片 11">
            <a:extLst>
              <a:ext uri="{FF2B5EF4-FFF2-40B4-BE49-F238E27FC236}">
                <a16:creationId xmlns:a16="http://schemas.microsoft.com/office/drawing/2014/main" id="{9DC18E49-75BB-B066-2D36-E7406634A2D4}"/>
              </a:ext>
            </a:extLst>
          </p:cNvPr>
          <p:cNvPicPr>
            <a:picLocks noChangeAspect="1"/>
          </p:cNvPicPr>
          <p:nvPr/>
        </p:nvPicPr>
        <p:blipFill>
          <a:blip r:embed="rId5"/>
          <a:stretch>
            <a:fillRect/>
          </a:stretch>
        </p:blipFill>
        <p:spPr>
          <a:xfrm>
            <a:off x="-3953110" y="5306916"/>
            <a:ext cx="5868136" cy="2337472"/>
          </a:xfrm>
          <a:prstGeom prst="rect">
            <a:avLst/>
          </a:prstGeom>
        </p:spPr>
      </p:pic>
      <p:pic>
        <p:nvPicPr>
          <p:cNvPr id="11" name="图片 10">
            <a:extLst>
              <a:ext uri="{FF2B5EF4-FFF2-40B4-BE49-F238E27FC236}">
                <a16:creationId xmlns:a16="http://schemas.microsoft.com/office/drawing/2014/main" id="{72EBE6D9-7455-89F8-6238-D7C3BDE69271}"/>
              </a:ext>
            </a:extLst>
          </p:cNvPr>
          <p:cNvPicPr>
            <a:picLocks noChangeAspect="1"/>
          </p:cNvPicPr>
          <p:nvPr/>
        </p:nvPicPr>
        <p:blipFill>
          <a:blip r:embed="rId6"/>
          <a:stretch>
            <a:fillRect/>
          </a:stretch>
        </p:blipFill>
        <p:spPr>
          <a:xfrm rot="16200000">
            <a:off x="7300705" y="5826995"/>
            <a:ext cx="8674182" cy="1972010"/>
          </a:xfrm>
          <a:prstGeom prst="rect">
            <a:avLst/>
          </a:prstGeom>
        </p:spPr>
      </p:pic>
      <p:sp>
        <p:nvSpPr>
          <p:cNvPr id="17" name="文本框 16">
            <a:extLst>
              <a:ext uri="{FF2B5EF4-FFF2-40B4-BE49-F238E27FC236}">
                <a16:creationId xmlns:a16="http://schemas.microsoft.com/office/drawing/2014/main" id="{72F6EF96-6DA4-B0A0-3DF1-826D070CB60E}"/>
              </a:ext>
            </a:extLst>
          </p:cNvPr>
          <p:cNvSpPr txBox="1"/>
          <p:nvPr/>
        </p:nvSpPr>
        <p:spPr>
          <a:xfrm>
            <a:off x="3939638" y="111882"/>
            <a:ext cx="5662862" cy="1141338"/>
          </a:xfrm>
          <a:prstGeom prst="rect">
            <a:avLst/>
          </a:prstGeom>
          <a:noFill/>
        </p:spPr>
        <p:txBody>
          <a:bodyPr wrap="square" rtlCol="0">
            <a:spAutoFit/>
          </a:bodyPr>
          <a:lstStyle/>
          <a:p>
            <a:pPr>
              <a:lnSpc>
                <a:spcPct val="150000"/>
              </a:lnSpc>
            </a:pPr>
            <a:r>
              <a:rPr lang="en-US" altLang="zh-CN" sz="2400" dirty="0">
                <a:solidFill>
                  <a:srgbClr val="000000"/>
                </a:solidFill>
                <a:effectLst/>
                <a:latin typeface="Calibri" panose="020F0502020204030204" pitchFamily="34" charset="0"/>
                <a:ea typeface="Calibri" panose="020F0502020204030204" pitchFamily="34" charset="0"/>
              </a:rPr>
              <a:t>Need exercising caution when attempting to apply these findings to other contexts.</a:t>
            </a:r>
            <a:endPar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8" name="PA_文本框 2">
            <a:extLst>
              <a:ext uri="{FF2B5EF4-FFF2-40B4-BE49-F238E27FC236}">
                <a16:creationId xmlns:a16="http://schemas.microsoft.com/office/drawing/2014/main" id="{3C4D1B04-B4B9-168C-8B70-1AE73487E11E}"/>
              </a:ext>
            </a:extLst>
          </p:cNvPr>
          <p:cNvSpPr txBox="1"/>
          <p:nvPr>
            <p:custDataLst>
              <p:tags r:id="rId1"/>
            </p:custDataLst>
          </p:nvPr>
        </p:nvSpPr>
        <p:spPr>
          <a:xfrm>
            <a:off x="-1019042" y="111882"/>
            <a:ext cx="6632937" cy="4401205"/>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tabLst/>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dirty="0">
                <a:solidFill>
                  <a:srgbClr val="738D8E"/>
                </a:solidFill>
                <a:effectLst>
                  <a:outerShdw blurRad="38100" dist="38100" dir="2700000" algn="tl">
                    <a:srgbClr val="000000">
                      <a:alpha val="43137"/>
                    </a:srgbClr>
                  </a:outerShdw>
                </a:effectLst>
                <a:latin typeface="思源宋体 Heavy" panose="02020900000000000000" pitchFamily="18" charset="-122"/>
                <a:ea typeface="思源宋体 Heavy" panose="02020900000000000000" pitchFamily="18" charset="-122"/>
              </a:rPr>
              <a:t>Limitations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4000" dirty="0">
              <a:solidFill>
                <a:srgbClr val="738D8E"/>
              </a:solidFill>
              <a:effectLst>
                <a:outerShdw blurRad="38100" dist="38100" dir="2700000" algn="tl">
                  <a:srgbClr val="000000">
                    <a:alpha val="43137"/>
                  </a:srgbClr>
                </a:outerShdw>
              </a:effectLst>
              <a:latin typeface="思源宋体 Heavy" panose="02020900000000000000" pitchFamily="18" charset="-122"/>
              <a:ea typeface="思源宋体 Heavy" panose="02020900000000000000" pitchFamily="18"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i="0" u="none" strike="noStrike" kern="1200" cap="none" spc="0" normalizeH="0" baseline="0" noProof="0" dirty="0">
                <a:ln>
                  <a:noFill/>
                </a:ln>
                <a:solidFill>
                  <a:srgbClr val="738D8E"/>
                </a:solidFill>
                <a:effectLst>
                  <a:outerShdw blurRad="38100" dist="38100" dir="2700000" algn="tl">
                    <a:srgbClr val="000000">
                      <a:alpha val="43137"/>
                    </a:srgbClr>
                  </a:outerShdw>
                </a:effectLst>
                <a:uLnTx/>
                <a:uFillTx/>
                <a:latin typeface="思源宋体 Heavy" panose="02020900000000000000" pitchFamily="18" charset="-122"/>
                <a:ea typeface="思源宋体 Heavy" panose="02020900000000000000" pitchFamily="18" charset="-122"/>
              </a:rPr>
              <a:t>Future Work</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4000" i="0" u="none" strike="noStrike" kern="1200" cap="none" spc="0" normalizeH="0" baseline="0" noProof="0" dirty="0">
              <a:ln>
                <a:noFill/>
              </a:ln>
              <a:solidFill>
                <a:srgbClr val="738D8E"/>
              </a:solidFill>
              <a:effectLst>
                <a:outerShdw blurRad="38100" dist="38100" dir="2700000" algn="tl">
                  <a:srgbClr val="000000">
                    <a:alpha val="43137"/>
                  </a:srgbClr>
                </a:outerShdw>
              </a:effectLst>
              <a:uLnTx/>
              <a:uFillTx/>
              <a:latin typeface="思源宋体 Heavy" panose="02020900000000000000" pitchFamily="18" charset="-122"/>
              <a:ea typeface="思源宋体 Heavy" panose="02020900000000000000" pitchFamily="18"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4000" dirty="0">
              <a:solidFill>
                <a:srgbClr val="738D8E"/>
              </a:solidFill>
              <a:effectLst>
                <a:outerShdw blurRad="38100" dist="38100" dir="2700000" algn="tl">
                  <a:srgbClr val="000000">
                    <a:alpha val="43137"/>
                  </a:srgbClr>
                </a:outerShdw>
              </a:effectLst>
              <a:latin typeface="思源宋体 Heavy" panose="02020900000000000000" pitchFamily="18" charset="-122"/>
              <a:ea typeface="思源宋体 Heavy" panose="02020900000000000000" pitchFamily="18"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4000" i="0" u="none" strike="noStrike" kern="1200" cap="none" spc="0" normalizeH="0" baseline="0" noProof="0" dirty="0">
              <a:ln>
                <a:noFill/>
              </a:ln>
              <a:solidFill>
                <a:srgbClr val="738D8E"/>
              </a:solidFill>
              <a:effectLst>
                <a:outerShdw blurRad="38100" dist="38100" dir="2700000" algn="tl">
                  <a:srgbClr val="000000">
                    <a:alpha val="43137"/>
                  </a:srgbClr>
                </a:outerShdw>
              </a:effectLst>
              <a:uLnTx/>
              <a:uFillTx/>
              <a:latin typeface="思源宋体 Heavy" panose="02020900000000000000" pitchFamily="18" charset="-122"/>
              <a:ea typeface="思源宋体 Heavy" panose="02020900000000000000" pitchFamily="18"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dirty="0">
                <a:solidFill>
                  <a:srgbClr val="738D8E"/>
                </a:solidFill>
                <a:effectLst>
                  <a:outerShdw blurRad="38100" dist="38100" dir="2700000" algn="tl">
                    <a:srgbClr val="000000">
                      <a:alpha val="43137"/>
                    </a:srgbClr>
                  </a:outerShdw>
                </a:effectLst>
                <a:latin typeface="思源宋体 Heavy" panose="02020900000000000000" pitchFamily="18" charset="-122"/>
                <a:ea typeface="思源宋体 Heavy" panose="02020900000000000000" pitchFamily="18" charset="-122"/>
              </a:rPr>
              <a:t>Conclusion</a:t>
            </a:r>
            <a:endParaRPr kumimoji="0" lang="zh-CN" altLang="en-US" sz="4000" i="0" u="none" strike="noStrike" kern="1200" cap="none" spc="0" normalizeH="0" baseline="0" noProof="0" dirty="0">
              <a:ln>
                <a:noFill/>
              </a:ln>
              <a:solidFill>
                <a:srgbClr val="738D8E"/>
              </a:solidFill>
              <a:effectLst>
                <a:outerShdw blurRad="38100" dist="38100" dir="2700000" algn="tl">
                  <a:srgbClr val="000000">
                    <a:alpha val="43137"/>
                  </a:srgbClr>
                </a:outerShdw>
              </a:effectLst>
              <a:uLnTx/>
              <a:uFillTx/>
              <a:latin typeface="思源宋体 Heavy" panose="02020900000000000000" pitchFamily="18" charset="-122"/>
              <a:ea typeface="思源宋体 Heavy" panose="02020900000000000000" pitchFamily="18" charset="-122"/>
            </a:endParaRPr>
          </a:p>
        </p:txBody>
      </p:sp>
      <p:sp>
        <p:nvSpPr>
          <p:cNvPr id="19" name="圆角矩形 18">
            <a:extLst>
              <a:ext uri="{FF2B5EF4-FFF2-40B4-BE49-F238E27FC236}">
                <a16:creationId xmlns:a16="http://schemas.microsoft.com/office/drawing/2014/main" id="{0873D2B7-A16F-8E6E-7562-3EE9E2E4544B}"/>
              </a:ext>
            </a:extLst>
          </p:cNvPr>
          <p:cNvSpPr/>
          <p:nvPr/>
        </p:nvSpPr>
        <p:spPr>
          <a:xfrm>
            <a:off x="839768" y="4650579"/>
            <a:ext cx="1978281" cy="397891"/>
          </a:xfrm>
          <a:prstGeom prst="roundRect">
            <a:avLst>
              <a:gd name="adj" fmla="val 50000"/>
            </a:avLst>
          </a:prstGeom>
          <a:solidFill>
            <a:srgbClr val="82A7B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sp>
        <p:nvSpPr>
          <p:cNvPr id="20" name="矩形 19">
            <a:extLst>
              <a:ext uri="{FF2B5EF4-FFF2-40B4-BE49-F238E27FC236}">
                <a16:creationId xmlns:a16="http://schemas.microsoft.com/office/drawing/2014/main" id="{E1C36FBA-05E2-3CD2-143F-E7428F709F0B}"/>
              </a:ext>
            </a:extLst>
          </p:cNvPr>
          <p:cNvSpPr/>
          <p:nvPr/>
        </p:nvSpPr>
        <p:spPr>
          <a:xfrm>
            <a:off x="1187464" y="4685573"/>
            <a:ext cx="1305477" cy="338554"/>
          </a:xfrm>
          <a:prstGeom prst="rect">
            <a:avLst/>
          </a:prstGeom>
        </p:spPr>
        <p:txBody>
          <a:bodyPr wrap="square">
            <a:spAutoFit/>
          </a:bodyPr>
          <a:lstStyle/>
          <a:p>
            <a:pPr algn="dist"/>
            <a:r>
              <a:rPr lang="en-US" altLang="zh-CN" sz="1600" dirty="0">
                <a:solidFill>
                  <a:schemeClr val="bg1"/>
                </a:solidFill>
                <a:latin typeface="微软雅黑" panose="020B0503020204020204" pitchFamily="34" charset="-122"/>
                <a:ea typeface="微软雅黑" panose="020B0503020204020204" pitchFamily="34" charset="-122"/>
              </a:rPr>
              <a:t>PART.04</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E542DC04-DBD5-EFBE-60FF-63B2273ADB3C}"/>
              </a:ext>
            </a:extLst>
          </p:cNvPr>
          <p:cNvSpPr txBox="1"/>
          <p:nvPr/>
        </p:nvSpPr>
        <p:spPr>
          <a:xfrm>
            <a:off x="3893937" y="1377132"/>
            <a:ext cx="5910464" cy="2541080"/>
          </a:xfrm>
          <a:prstGeom prst="rect">
            <a:avLst/>
          </a:prstGeom>
          <a:noFill/>
        </p:spPr>
        <p:txBody>
          <a:bodyPr wrap="square" rtlCol="0">
            <a:spAutoFit/>
          </a:bodyPr>
          <a:lstStyle/>
          <a:p>
            <a:pPr>
              <a:lnSpc>
                <a:spcPct val="150000"/>
              </a:lnSpc>
            </a:pPr>
            <a:r>
              <a:rPr lang="en-US" altLang="zh-CN" dirty="0">
                <a:solidFill>
                  <a:srgbClr val="000000"/>
                </a:solidFill>
                <a:latin typeface="Calibri" panose="020F0502020204030204" pitchFamily="34" charset="0"/>
                <a:ea typeface="Calibri" panose="020F0502020204030204" pitchFamily="34" charset="0"/>
              </a:rPr>
              <a:t>I</a:t>
            </a:r>
            <a:r>
              <a:rPr lang="en-US" altLang="zh-CN" sz="1800" dirty="0">
                <a:solidFill>
                  <a:srgbClr val="000000"/>
                </a:solidFill>
                <a:effectLst/>
                <a:latin typeface="Calibri" panose="020F0502020204030204" pitchFamily="34" charset="0"/>
                <a:ea typeface="Calibri" panose="020F0502020204030204" pitchFamily="34" charset="0"/>
              </a:rPr>
              <a:t>nvestigating the use of a built-in solution combining finger tracking and haptics in a single glove.</a:t>
            </a:r>
          </a:p>
          <a:p>
            <a:pPr>
              <a:lnSpc>
                <a:spcPct val="150000"/>
              </a:lnSpc>
            </a:pPr>
            <a:r>
              <a:rPr lang="en-US" altLang="zh-CN" sz="1800" dirty="0">
                <a:solidFill>
                  <a:srgbClr val="000000"/>
                </a:solidFill>
                <a:effectLst/>
                <a:latin typeface="Calibri" panose="020F0502020204030204" pitchFamily="34" charset="0"/>
                <a:ea typeface="Calibri" panose="020F0502020204030204" pitchFamily="34" charset="0"/>
              </a:rPr>
              <a:t> Explore combinations of the </a:t>
            </a:r>
            <a:r>
              <a:rPr lang="en-US" altLang="zh-CN" sz="1800" dirty="0" err="1">
                <a:solidFill>
                  <a:srgbClr val="000000"/>
                </a:solidFill>
                <a:effectLst/>
                <a:latin typeface="Calibri" panose="020F0502020204030204" pitchFamily="34" charset="0"/>
                <a:ea typeface="Calibri" panose="020F0502020204030204" pitchFamily="34" charset="0"/>
              </a:rPr>
              <a:t>utilised</a:t>
            </a:r>
            <a:r>
              <a:rPr lang="en-US" altLang="zh-CN" sz="1800" dirty="0">
                <a:solidFill>
                  <a:srgbClr val="000000"/>
                </a:solidFill>
                <a:effectLst/>
                <a:latin typeface="Calibri" panose="020F0502020204030204" pitchFamily="34" charset="0"/>
                <a:ea typeface="Calibri" panose="020F0502020204030204" pitchFamily="34" charset="0"/>
              </a:rPr>
              <a:t> haptic interfaces with mixed feedback concepts or software-based illusion techniques. </a:t>
            </a:r>
          </a:p>
          <a:p>
            <a:pPr>
              <a:lnSpc>
                <a:spcPct val="150000"/>
              </a:lnSpc>
            </a:pPr>
            <a:r>
              <a:rPr lang="en-US" altLang="zh-CN" sz="1800" dirty="0">
                <a:solidFill>
                  <a:srgbClr val="000000"/>
                </a:solidFill>
                <a:effectLst/>
                <a:latin typeface="Calibri" panose="020F0502020204030204" pitchFamily="34" charset="0"/>
                <a:ea typeface="Calibri" panose="020F0502020204030204" pitchFamily="34" charset="0"/>
              </a:rPr>
              <a:t> Having a full virtual body representation of the EVA suit.</a:t>
            </a:r>
            <a:endPar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970329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84EFDF-D9AD-4A4D-3B2F-96F1637A8058}"/>
              </a:ext>
            </a:extLst>
          </p:cNvPr>
          <p:cNvSpPr>
            <a:spLocks noGrp="1"/>
          </p:cNvSpPr>
          <p:nvPr>
            <p:ph type="title"/>
          </p:nvPr>
        </p:nvSpPr>
        <p:spPr/>
        <p:txBody>
          <a:bodyPr>
            <a:normAutofit/>
          </a:bodyPr>
          <a:lstStyle/>
          <a:p>
            <a:r>
              <a:rPr lang="en-US" altLang="zh-CN" sz="4000" dirty="0"/>
              <a:t>First impression: touch the moon + virtual reality </a:t>
            </a:r>
            <a:endParaRPr lang="zh-CN" altLang="en-US" sz="4000" dirty="0"/>
          </a:p>
        </p:txBody>
      </p:sp>
      <p:pic>
        <p:nvPicPr>
          <p:cNvPr id="5" name="内容占位符 4" descr="人站在雪地上&#10;&#10;描述已自动生成">
            <a:extLst>
              <a:ext uri="{FF2B5EF4-FFF2-40B4-BE49-F238E27FC236}">
                <a16:creationId xmlns:a16="http://schemas.microsoft.com/office/drawing/2014/main" id="{5F0836DF-B2F9-DCB7-D5BC-48A6F6EBBC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065" y="1480185"/>
            <a:ext cx="7739870" cy="4351338"/>
          </a:xfrm>
        </p:spPr>
      </p:pic>
      <p:sp>
        <p:nvSpPr>
          <p:cNvPr id="6" name="文本框 5">
            <a:extLst>
              <a:ext uri="{FF2B5EF4-FFF2-40B4-BE49-F238E27FC236}">
                <a16:creationId xmlns:a16="http://schemas.microsoft.com/office/drawing/2014/main" id="{D494D005-F968-B3CB-50EE-4AA3F0219D2D}"/>
              </a:ext>
            </a:extLst>
          </p:cNvPr>
          <p:cNvSpPr txBox="1"/>
          <p:nvPr/>
        </p:nvSpPr>
        <p:spPr>
          <a:xfrm>
            <a:off x="3881120" y="5831523"/>
            <a:ext cx="4786888" cy="369332"/>
          </a:xfrm>
          <a:prstGeom prst="rect">
            <a:avLst/>
          </a:prstGeom>
          <a:noFill/>
        </p:spPr>
        <p:txBody>
          <a:bodyPr wrap="none" rtlCol="0">
            <a:spAutoFit/>
          </a:bodyPr>
          <a:lstStyle/>
          <a:p>
            <a:r>
              <a:rPr lang="en-US" altLang="zh-CN" dirty="0"/>
              <a:t>Animation </a:t>
            </a:r>
            <a:r>
              <a:rPr lang="en-US" altLang="zh-CN" i="1" dirty="0"/>
              <a:t>Cyberpunk </a:t>
            </a:r>
            <a:r>
              <a:rPr lang="en-US" altLang="zh-CN" i="1" dirty="0" err="1"/>
              <a:t>Edgerunners</a:t>
            </a:r>
            <a:r>
              <a:rPr lang="en-US" altLang="zh-CN" i="1" dirty="0"/>
              <a:t> </a:t>
            </a:r>
            <a:r>
              <a:rPr lang="en-US" altLang="zh-CN" dirty="0"/>
              <a:t>screenshot</a:t>
            </a:r>
            <a:endParaRPr lang="zh-CN" altLang="en-US" dirty="0"/>
          </a:p>
        </p:txBody>
      </p:sp>
    </p:spTree>
    <p:extLst>
      <p:ext uri="{BB962C8B-B14F-4D97-AF65-F5344CB8AC3E}">
        <p14:creationId xmlns:p14="http://schemas.microsoft.com/office/powerpoint/2010/main" val="260903482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a:stretch>
            <a:fillRect/>
          </a:stretch>
        </p:blipFill>
        <p:spPr>
          <a:xfrm rot="16200000">
            <a:off x="5156247" y="4996653"/>
            <a:ext cx="8801104" cy="3505771"/>
          </a:xfrm>
          <a:prstGeom prst="rect">
            <a:avLst/>
          </a:prstGeom>
        </p:spPr>
      </p:pic>
      <p:pic>
        <p:nvPicPr>
          <p:cNvPr id="10" name="图片 9"/>
          <p:cNvPicPr>
            <a:picLocks noChangeAspect="1"/>
          </p:cNvPicPr>
          <p:nvPr/>
        </p:nvPicPr>
        <p:blipFill>
          <a:blip r:embed="rId3"/>
          <a:stretch>
            <a:fillRect/>
          </a:stretch>
        </p:blipFill>
        <p:spPr>
          <a:xfrm rot="5400000">
            <a:off x="5301086" y="-1919151"/>
            <a:ext cx="11814628" cy="3211800"/>
          </a:xfrm>
          <a:prstGeom prst="rect">
            <a:avLst/>
          </a:prstGeom>
        </p:spPr>
      </p:pic>
      <p:pic>
        <p:nvPicPr>
          <p:cNvPr id="12" name="图片 11"/>
          <p:cNvPicPr>
            <a:picLocks noChangeAspect="1"/>
          </p:cNvPicPr>
          <p:nvPr/>
        </p:nvPicPr>
        <p:blipFill>
          <a:blip r:embed="rId4"/>
          <a:stretch>
            <a:fillRect/>
          </a:stretch>
        </p:blipFill>
        <p:spPr>
          <a:xfrm>
            <a:off x="-3953110" y="5306916"/>
            <a:ext cx="5868136" cy="2337472"/>
          </a:xfrm>
          <a:prstGeom prst="rect">
            <a:avLst/>
          </a:prstGeom>
        </p:spPr>
      </p:pic>
      <p:pic>
        <p:nvPicPr>
          <p:cNvPr id="11" name="图片 10"/>
          <p:cNvPicPr>
            <a:picLocks noChangeAspect="1"/>
          </p:cNvPicPr>
          <p:nvPr/>
        </p:nvPicPr>
        <p:blipFill>
          <a:blip r:embed="rId5"/>
          <a:stretch>
            <a:fillRect/>
          </a:stretch>
        </p:blipFill>
        <p:spPr>
          <a:xfrm rot="16200000">
            <a:off x="7300705" y="5826995"/>
            <a:ext cx="8674182" cy="1972010"/>
          </a:xfrm>
          <a:prstGeom prst="rect">
            <a:avLst/>
          </a:prstGeom>
        </p:spPr>
      </p:pic>
      <p:sp>
        <p:nvSpPr>
          <p:cNvPr id="2" name="标题 1">
            <a:extLst>
              <a:ext uri="{FF2B5EF4-FFF2-40B4-BE49-F238E27FC236}">
                <a16:creationId xmlns:a16="http://schemas.microsoft.com/office/drawing/2014/main" id="{EC7C5F0B-D4F0-7437-DD6E-F72A160EC07E}"/>
              </a:ext>
            </a:extLst>
          </p:cNvPr>
          <p:cNvSpPr txBox="1">
            <a:spLocks/>
          </p:cNvSpPr>
          <p:nvPr/>
        </p:nvSpPr>
        <p:spPr>
          <a:xfrm>
            <a:off x="-913100" y="278676"/>
            <a:ext cx="10515600" cy="9317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dirty="0"/>
              <a:t>VR + Aerospace</a:t>
            </a:r>
            <a:endParaRPr lang="zh-CN" altLang="en-US" dirty="0"/>
          </a:p>
        </p:txBody>
      </p:sp>
      <p:sp>
        <p:nvSpPr>
          <p:cNvPr id="4" name="椭圆 3">
            <a:extLst>
              <a:ext uri="{FF2B5EF4-FFF2-40B4-BE49-F238E27FC236}">
                <a16:creationId xmlns:a16="http://schemas.microsoft.com/office/drawing/2014/main" id="{60CD3A52-FF16-673D-0E91-1DFE4F85C714}"/>
              </a:ext>
            </a:extLst>
          </p:cNvPr>
          <p:cNvSpPr/>
          <p:nvPr/>
        </p:nvSpPr>
        <p:spPr>
          <a:xfrm>
            <a:off x="97891" y="3160331"/>
            <a:ext cx="2952565" cy="1029810"/>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a:extLst>
              <a:ext uri="{FF2B5EF4-FFF2-40B4-BE49-F238E27FC236}">
                <a16:creationId xmlns:a16="http://schemas.microsoft.com/office/drawing/2014/main" id="{DE9111BB-C774-4C48-C4C1-38D77AC059E0}"/>
              </a:ext>
            </a:extLst>
          </p:cNvPr>
          <p:cNvSpPr txBox="1">
            <a:spLocks/>
          </p:cNvSpPr>
          <p:nvPr/>
        </p:nvSpPr>
        <p:spPr>
          <a:xfrm>
            <a:off x="484070" y="3296348"/>
            <a:ext cx="2180208" cy="7577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a:t>Operational Assessment</a:t>
            </a:r>
            <a:endParaRPr lang="zh-CN" altLang="en-US" dirty="0"/>
          </a:p>
        </p:txBody>
      </p:sp>
      <p:sp>
        <p:nvSpPr>
          <p:cNvPr id="5" name="椭圆 4">
            <a:extLst>
              <a:ext uri="{FF2B5EF4-FFF2-40B4-BE49-F238E27FC236}">
                <a16:creationId xmlns:a16="http://schemas.microsoft.com/office/drawing/2014/main" id="{980257A4-8E9C-BA90-769C-4CF0A6ABE5A5}"/>
              </a:ext>
            </a:extLst>
          </p:cNvPr>
          <p:cNvSpPr/>
          <p:nvPr/>
        </p:nvSpPr>
        <p:spPr>
          <a:xfrm>
            <a:off x="5145319" y="1525468"/>
            <a:ext cx="2952565" cy="1029810"/>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内容占位符 2">
            <a:extLst>
              <a:ext uri="{FF2B5EF4-FFF2-40B4-BE49-F238E27FC236}">
                <a16:creationId xmlns:a16="http://schemas.microsoft.com/office/drawing/2014/main" id="{130C8CC9-3BF3-042C-C22A-EA6D9FBF7744}"/>
              </a:ext>
            </a:extLst>
          </p:cNvPr>
          <p:cNvSpPr txBox="1">
            <a:spLocks/>
          </p:cNvSpPr>
          <p:nvPr/>
        </p:nvSpPr>
        <p:spPr>
          <a:xfrm>
            <a:off x="5531498" y="1661485"/>
            <a:ext cx="2294138" cy="893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Passive Haptics</a:t>
            </a:r>
            <a:endParaRPr lang="zh-CN" altLang="en-US" dirty="0"/>
          </a:p>
        </p:txBody>
      </p:sp>
      <p:sp>
        <p:nvSpPr>
          <p:cNvPr id="7" name="椭圆 6">
            <a:extLst>
              <a:ext uri="{FF2B5EF4-FFF2-40B4-BE49-F238E27FC236}">
                <a16:creationId xmlns:a16="http://schemas.microsoft.com/office/drawing/2014/main" id="{5B08D88D-CCDF-70CE-2F40-488917AC6B59}"/>
              </a:ext>
            </a:extLst>
          </p:cNvPr>
          <p:cNvSpPr/>
          <p:nvPr/>
        </p:nvSpPr>
        <p:spPr>
          <a:xfrm>
            <a:off x="5145319" y="3160331"/>
            <a:ext cx="2952565" cy="1029810"/>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a:extLst>
              <a:ext uri="{FF2B5EF4-FFF2-40B4-BE49-F238E27FC236}">
                <a16:creationId xmlns:a16="http://schemas.microsoft.com/office/drawing/2014/main" id="{55D759FF-D699-ED25-0BAD-E7AA8C7FA171}"/>
              </a:ext>
            </a:extLst>
          </p:cNvPr>
          <p:cNvSpPr txBox="1">
            <a:spLocks/>
          </p:cNvSpPr>
          <p:nvPr/>
        </p:nvSpPr>
        <p:spPr>
          <a:xfrm>
            <a:off x="5531498" y="3438144"/>
            <a:ext cx="2294138" cy="47996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Embodiment</a:t>
            </a:r>
            <a:endParaRPr lang="zh-CN" altLang="en-US" dirty="0"/>
          </a:p>
        </p:txBody>
      </p:sp>
      <p:sp>
        <p:nvSpPr>
          <p:cNvPr id="9" name="椭圆 8">
            <a:extLst>
              <a:ext uri="{FF2B5EF4-FFF2-40B4-BE49-F238E27FC236}">
                <a16:creationId xmlns:a16="http://schemas.microsoft.com/office/drawing/2014/main" id="{090CB8F4-C0CD-3B6F-53E1-5AC349400744}"/>
              </a:ext>
            </a:extLst>
          </p:cNvPr>
          <p:cNvSpPr/>
          <p:nvPr/>
        </p:nvSpPr>
        <p:spPr>
          <a:xfrm>
            <a:off x="5145319" y="4795194"/>
            <a:ext cx="2952565" cy="1029810"/>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内容占位符 2">
            <a:extLst>
              <a:ext uri="{FF2B5EF4-FFF2-40B4-BE49-F238E27FC236}">
                <a16:creationId xmlns:a16="http://schemas.microsoft.com/office/drawing/2014/main" id="{E8272DA6-CAC5-68D6-8FBC-78E28B88EE4A}"/>
              </a:ext>
            </a:extLst>
          </p:cNvPr>
          <p:cNvSpPr txBox="1">
            <a:spLocks/>
          </p:cNvSpPr>
          <p:nvPr/>
        </p:nvSpPr>
        <p:spPr>
          <a:xfrm>
            <a:off x="5531498" y="5054565"/>
            <a:ext cx="2180208" cy="5110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Presence</a:t>
            </a:r>
            <a:endParaRPr lang="zh-CN" altLang="en-US" dirty="0"/>
          </a:p>
        </p:txBody>
      </p:sp>
      <p:cxnSp>
        <p:nvCxnSpPr>
          <p:cNvPr id="15" name="直接箭头连接符 14">
            <a:extLst>
              <a:ext uri="{FF2B5EF4-FFF2-40B4-BE49-F238E27FC236}">
                <a16:creationId xmlns:a16="http://schemas.microsoft.com/office/drawing/2014/main" id="{8EC19543-6C5C-0724-009B-462999B2C9CD}"/>
              </a:ext>
            </a:extLst>
          </p:cNvPr>
          <p:cNvCxnSpPr>
            <a:stCxn id="4" idx="7"/>
            <a:endCxn id="5" idx="2"/>
          </p:cNvCxnSpPr>
          <p:nvPr/>
        </p:nvCxnSpPr>
        <p:spPr>
          <a:xfrm flipV="1">
            <a:off x="2618063" y="2040373"/>
            <a:ext cx="2527256" cy="127077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直接箭头连接符 21">
            <a:extLst>
              <a:ext uri="{FF2B5EF4-FFF2-40B4-BE49-F238E27FC236}">
                <a16:creationId xmlns:a16="http://schemas.microsoft.com/office/drawing/2014/main" id="{629C48AA-D33E-6214-CDBA-DB1D1193C3C7}"/>
              </a:ext>
            </a:extLst>
          </p:cNvPr>
          <p:cNvCxnSpPr>
            <a:stCxn id="4" idx="6"/>
            <a:endCxn id="7" idx="2"/>
          </p:cNvCxnSpPr>
          <p:nvPr/>
        </p:nvCxnSpPr>
        <p:spPr>
          <a:xfrm>
            <a:off x="3050456" y="3675236"/>
            <a:ext cx="209486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直接箭头连接符 22">
            <a:extLst>
              <a:ext uri="{FF2B5EF4-FFF2-40B4-BE49-F238E27FC236}">
                <a16:creationId xmlns:a16="http://schemas.microsoft.com/office/drawing/2014/main" id="{F98D6EED-3BDE-9F2E-5333-098F559D7D7D}"/>
              </a:ext>
            </a:extLst>
          </p:cNvPr>
          <p:cNvCxnSpPr>
            <a:stCxn id="4" idx="5"/>
            <a:endCxn id="9" idx="2"/>
          </p:cNvCxnSpPr>
          <p:nvPr/>
        </p:nvCxnSpPr>
        <p:spPr>
          <a:xfrm>
            <a:off x="2618063" y="4039329"/>
            <a:ext cx="2527256" cy="127077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2148063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3" grpId="0" build="p"/>
      <p:bldP spid="5" grpId="0" animBg="1"/>
      <p:bldP spid="6" grpId="0"/>
      <p:bldP spid="7" grpId="0" animBg="1"/>
      <p:bldP spid="8" grpId="0"/>
      <p:bldP spid="9" grpId="0" animBg="1"/>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1">
            <a:extLst>
              <a:ext uri="{FF2B5EF4-FFF2-40B4-BE49-F238E27FC236}">
                <a16:creationId xmlns:a16="http://schemas.microsoft.com/office/drawing/2014/main" id="{E7A650F4-0348-451A-8F1D-EF6F29AD3E5A}"/>
              </a:ext>
            </a:extLst>
          </p:cNvPr>
          <p:cNvSpPr/>
          <p:nvPr/>
        </p:nvSpPr>
        <p:spPr>
          <a:xfrm>
            <a:off x="6222343" y="2429222"/>
            <a:ext cx="2408274" cy="3277773"/>
          </a:xfrm>
          <a:prstGeom prst="roundRect">
            <a:avLst/>
          </a:prstGeom>
          <a:solidFill>
            <a:srgbClr val="738D8E"/>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25120" tIns="1544320" rIns="325120" bIns="379306" numCol="1" spcCol="1270" anchor="ctr" anchorCtr="0">
            <a:noAutofit/>
          </a:bodyPr>
          <a:lstStyle/>
          <a:p>
            <a:pPr marL="0" marR="0" lvl="0" indent="0" algn="ctr" defTabSz="2000250" rtl="0" eaLnBrk="1" fontAlgn="auto" latinLnBrk="0" hangingPunct="1">
              <a:lnSpc>
                <a:spcPct val="90000"/>
              </a:lnSpc>
              <a:spcBef>
                <a:spcPct val="0"/>
              </a:spcBef>
              <a:spcAft>
                <a:spcPct val="35000"/>
              </a:spcAft>
              <a:buClrTx/>
              <a:buSzTx/>
              <a:buFontTx/>
              <a:buNone/>
              <a:tabLst/>
              <a:defRPr/>
            </a:pPr>
            <a:endParaRPr kumimoji="0" lang="zh-CN" altLang="en-US" sz="45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 name="任意多边形: 形状 2">
            <a:extLst>
              <a:ext uri="{FF2B5EF4-FFF2-40B4-BE49-F238E27FC236}">
                <a16:creationId xmlns:a16="http://schemas.microsoft.com/office/drawing/2014/main" id="{9853B4CF-C1E1-4905-810F-65558A4B846A}"/>
              </a:ext>
            </a:extLst>
          </p:cNvPr>
          <p:cNvSpPr/>
          <p:nvPr/>
        </p:nvSpPr>
        <p:spPr>
          <a:xfrm>
            <a:off x="8879740" y="2385210"/>
            <a:ext cx="2408274" cy="3277773"/>
          </a:xfrm>
          <a:prstGeom prst="roundRect">
            <a:avLst/>
          </a:prstGeom>
          <a:solidFill>
            <a:srgbClr val="B2BBBA"/>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1517227" tIns="325120" rIns="216746" bIns="325120" numCol="1" spcCol="1270" anchor="ctr" anchorCtr="0">
            <a:noAutofit/>
          </a:bodyPr>
          <a:lstStyle/>
          <a:p>
            <a:pPr marL="0" marR="0" lvl="0" indent="0" algn="ctr" defTabSz="2889250" rtl="0" eaLnBrk="1" fontAlgn="auto" latinLnBrk="0" hangingPunct="1">
              <a:lnSpc>
                <a:spcPct val="90000"/>
              </a:lnSpc>
              <a:spcBef>
                <a:spcPct val="0"/>
              </a:spcBef>
              <a:spcAft>
                <a:spcPct val="35000"/>
              </a:spcAft>
              <a:buClrTx/>
              <a:buSzTx/>
              <a:buFontTx/>
              <a:buNone/>
              <a:tabLst/>
              <a:defRPr/>
            </a:pPr>
            <a:endParaRPr kumimoji="0" lang="zh-CN" altLang="en-US" sz="65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 name="任意多边形: 形状 3">
            <a:extLst>
              <a:ext uri="{FF2B5EF4-FFF2-40B4-BE49-F238E27FC236}">
                <a16:creationId xmlns:a16="http://schemas.microsoft.com/office/drawing/2014/main" id="{C9474D71-CCDE-49B2-8E0E-D59CEAECEB90}"/>
              </a:ext>
            </a:extLst>
          </p:cNvPr>
          <p:cNvSpPr/>
          <p:nvPr/>
        </p:nvSpPr>
        <p:spPr>
          <a:xfrm>
            <a:off x="900434" y="2429222"/>
            <a:ext cx="2408274" cy="3277773"/>
          </a:xfrm>
          <a:prstGeom prst="roundRect">
            <a:avLst/>
          </a:prstGeom>
          <a:solidFill>
            <a:srgbClr val="82A7B0"/>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16746" tIns="325120" rIns="1517227" bIns="325120" numCol="1" spcCol="1270" anchor="ctr" anchorCtr="0">
            <a:noAutofit/>
          </a:bodyPr>
          <a:lstStyle/>
          <a:p>
            <a:pPr marL="0" marR="0" lvl="0" indent="0" algn="ctr" defTabSz="1644650" rtl="0" eaLnBrk="1" fontAlgn="auto" latinLnBrk="0" hangingPunct="1">
              <a:lnSpc>
                <a:spcPct val="90000"/>
              </a:lnSpc>
              <a:spcBef>
                <a:spcPct val="0"/>
              </a:spcBef>
              <a:spcAft>
                <a:spcPct val="35000"/>
              </a:spcAft>
              <a:buClrTx/>
              <a:buSzTx/>
              <a:buFontTx/>
              <a:buNone/>
              <a:tabLst/>
              <a:defRPr/>
            </a:pPr>
            <a:endParaRPr kumimoji="0" lang="zh-CN" altLang="en-US" sz="37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 name="任意多边形: 形状 4">
            <a:extLst>
              <a:ext uri="{FF2B5EF4-FFF2-40B4-BE49-F238E27FC236}">
                <a16:creationId xmlns:a16="http://schemas.microsoft.com/office/drawing/2014/main" id="{18797A88-C698-4E80-A9E2-5D1299736898}"/>
              </a:ext>
            </a:extLst>
          </p:cNvPr>
          <p:cNvSpPr/>
          <p:nvPr/>
        </p:nvSpPr>
        <p:spPr>
          <a:xfrm>
            <a:off x="3561388" y="2429222"/>
            <a:ext cx="2408274" cy="3277773"/>
          </a:xfrm>
          <a:prstGeom prst="roundRect">
            <a:avLst/>
          </a:prstGeom>
          <a:solidFill>
            <a:srgbClr val="4B5B72"/>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25120" tIns="379307" rIns="325120" bIns="1544319" numCol="1" spcCol="1270" anchor="ctr" anchorCtr="0">
            <a:noAutofit/>
          </a:bodyPr>
          <a:lstStyle/>
          <a:p>
            <a:pPr marL="0" marR="0" lvl="0" indent="0" algn="ctr" defTabSz="2000250" rtl="0" eaLnBrk="1" fontAlgn="auto" latinLnBrk="0" hangingPunct="1">
              <a:lnSpc>
                <a:spcPct val="90000"/>
              </a:lnSpc>
              <a:spcBef>
                <a:spcPct val="0"/>
              </a:spcBef>
              <a:spcAft>
                <a:spcPct val="35000"/>
              </a:spcAft>
              <a:buClrTx/>
              <a:buSzTx/>
              <a:buFontTx/>
              <a:buNone/>
              <a:tabLst/>
              <a:defRPr/>
            </a:pPr>
            <a:endParaRPr kumimoji="0" lang="zh-CN" altLang="en-US" sz="45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7BA3C27-3358-45B7-AC66-8ED1E6496CEC}"/>
              </a:ext>
            </a:extLst>
          </p:cNvPr>
          <p:cNvSpPr txBox="1"/>
          <p:nvPr/>
        </p:nvSpPr>
        <p:spPr>
          <a:xfrm>
            <a:off x="7128963" y="3117001"/>
            <a:ext cx="627096"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03</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49C22D87-76D0-4286-857F-FA8BCE1D6247}"/>
              </a:ext>
            </a:extLst>
          </p:cNvPr>
          <p:cNvCxnSpPr/>
          <p:nvPr/>
        </p:nvCxnSpPr>
        <p:spPr>
          <a:xfrm>
            <a:off x="7139982" y="4937326"/>
            <a:ext cx="56350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F0765B60-5FC2-4ED6-B9FB-CB87E3BCFF32}"/>
              </a:ext>
            </a:extLst>
          </p:cNvPr>
          <p:cNvSpPr txBox="1"/>
          <p:nvPr/>
        </p:nvSpPr>
        <p:spPr>
          <a:xfrm>
            <a:off x="9771568" y="3117001"/>
            <a:ext cx="627096"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04</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a16="http://schemas.microsoft.com/office/drawing/2014/main" id="{EDDEABD8-E73A-4630-818E-556370643E84}"/>
              </a:ext>
            </a:extLst>
          </p:cNvPr>
          <p:cNvCxnSpPr/>
          <p:nvPr/>
        </p:nvCxnSpPr>
        <p:spPr>
          <a:xfrm>
            <a:off x="9811830" y="4937326"/>
            <a:ext cx="56350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8822668-E0F7-4E49-BE05-8486B4CDFBB0}"/>
              </a:ext>
            </a:extLst>
          </p:cNvPr>
          <p:cNvSpPr txBox="1"/>
          <p:nvPr/>
        </p:nvSpPr>
        <p:spPr>
          <a:xfrm>
            <a:off x="1816680" y="3117001"/>
            <a:ext cx="627096"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01</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cxnSp>
        <p:nvCxnSpPr>
          <p:cNvPr id="12" name="直接连接符 11">
            <a:extLst>
              <a:ext uri="{FF2B5EF4-FFF2-40B4-BE49-F238E27FC236}">
                <a16:creationId xmlns:a16="http://schemas.microsoft.com/office/drawing/2014/main" id="{FA199BAD-E170-4D5C-8A33-E31D64936CD5}"/>
              </a:ext>
            </a:extLst>
          </p:cNvPr>
          <p:cNvCxnSpPr/>
          <p:nvPr/>
        </p:nvCxnSpPr>
        <p:spPr>
          <a:xfrm>
            <a:off x="1819343" y="4937326"/>
            <a:ext cx="56350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1927B8CF-1B48-4030-A302-70FD8C3A60E3}"/>
              </a:ext>
            </a:extLst>
          </p:cNvPr>
          <p:cNvSpPr txBox="1"/>
          <p:nvPr/>
        </p:nvSpPr>
        <p:spPr>
          <a:xfrm>
            <a:off x="4430412" y="3117001"/>
            <a:ext cx="627096"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02</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cxnSp>
        <p:nvCxnSpPr>
          <p:cNvPr id="14" name="直接连接符 13">
            <a:extLst>
              <a:ext uri="{FF2B5EF4-FFF2-40B4-BE49-F238E27FC236}">
                <a16:creationId xmlns:a16="http://schemas.microsoft.com/office/drawing/2014/main" id="{DC0AA8F7-88CF-409B-86B3-09CB32E27E4D}"/>
              </a:ext>
            </a:extLst>
          </p:cNvPr>
          <p:cNvCxnSpPr/>
          <p:nvPr/>
        </p:nvCxnSpPr>
        <p:spPr>
          <a:xfrm>
            <a:off x="4470674" y="4937326"/>
            <a:ext cx="56350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39F96C41-505F-436D-8C10-A3B1E1034515}"/>
              </a:ext>
            </a:extLst>
          </p:cNvPr>
          <p:cNvSpPr/>
          <p:nvPr/>
        </p:nvSpPr>
        <p:spPr>
          <a:xfrm>
            <a:off x="6377956" y="3459998"/>
            <a:ext cx="2129109" cy="1477328"/>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00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思源宋体 Heavy" panose="02020900000000000000" pitchFamily="18" charset="-122"/>
                <a:ea typeface="思源宋体 Heavy" panose="02020900000000000000" pitchFamily="18" charset="-122"/>
              </a:rPr>
              <a:t>Results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000" dirty="0">
                <a:solidFill>
                  <a:schemeClr val="bg1"/>
                </a:solidFill>
                <a:effectLst>
                  <a:outerShdw blurRad="38100" dist="38100" dir="2700000" algn="tl">
                    <a:srgbClr val="000000">
                      <a:alpha val="43137"/>
                    </a:srgbClr>
                  </a:outerShdw>
                </a:effectLst>
                <a:latin typeface="思源宋体 Heavy" panose="02020900000000000000" pitchFamily="18" charset="-122"/>
                <a:ea typeface="思源宋体 Heavy" panose="02020900000000000000" pitchFamily="18" charset="-122"/>
              </a:rPr>
              <a:t>&amp;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00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思源宋体 Heavy" panose="02020900000000000000" pitchFamily="18" charset="-122"/>
                <a:ea typeface="思源宋体 Heavy" panose="02020900000000000000" pitchFamily="18" charset="-122"/>
              </a:rPr>
              <a:t>Discussion</a:t>
            </a:r>
            <a:endParaRPr kumimoji="0" lang="zh-CN" altLang="en-US" sz="300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思源宋体 Heavy" panose="02020900000000000000" pitchFamily="18" charset="-122"/>
              <a:ea typeface="思源宋体 Heavy" panose="02020900000000000000" pitchFamily="18" charset="-122"/>
            </a:endParaRPr>
          </a:p>
        </p:txBody>
      </p:sp>
      <p:sp>
        <p:nvSpPr>
          <p:cNvPr id="17" name="矩形 16">
            <a:extLst>
              <a:ext uri="{FF2B5EF4-FFF2-40B4-BE49-F238E27FC236}">
                <a16:creationId xmlns:a16="http://schemas.microsoft.com/office/drawing/2014/main" id="{FCE0F4B5-12A7-4F61-BE42-9AE373E96261}"/>
              </a:ext>
            </a:extLst>
          </p:cNvPr>
          <p:cNvSpPr/>
          <p:nvPr/>
        </p:nvSpPr>
        <p:spPr>
          <a:xfrm>
            <a:off x="8879740" y="3534298"/>
            <a:ext cx="2464777" cy="1477328"/>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000" dirty="0">
                <a:solidFill>
                  <a:schemeClr val="bg1"/>
                </a:solidFill>
                <a:effectLst>
                  <a:outerShdw blurRad="38100" dist="38100" dir="2700000" algn="tl">
                    <a:srgbClr val="000000">
                      <a:alpha val="43137"/>
                    </a:srgbClr>
                  </a:outerShdw>
                </a:effectLst>
                <a:latin typeface="思源宋体 Heavy" panose="02020900000000000000" pitchFamily="18" charset="-122"/>
                <a:ea typeface="思源宋体 Heavy" panose="02020900000000000000" pitchFamily="18" charset="-122"/>
              </a:rPr>
              <a:t>Limitations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00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思源宋体 Heavy" panose="02020900000000000000" pitchFamily="18" charset="-122"/>
                <a:ea typeface="思源宋体 Heavy" panose="02020900000000000000" pitchFamily="18" charset="-122"/>
              </a:rPr>
              <a:t>Future Work</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000" dirty="0">
                <a:solidFill>
                  <a:schemeClr val="bg1"/>
                </a:solidFill>
                <a:effectLst>
                  <a:outerShdw blurRad="38100" dist="38100" dir="2700000" algn="tl">
                    <a:srgbClr val="000000">
                      <a:alpha val="43137"/>
                    </a:srgbClr>
                  </a:outerShdw>
                </a:effectLst>
                <a:latin typeface="思源宋体 Heavy" panose="02020900000000000000" pitchFamily="18" charset="-122"/>
                <a:ea typeface="思源宋体 Heavy" panose="02020900000000000000" pitchFamily="18" charset="-122"/>
              </a:rPr>
              <a:t>Conclusion</a:t>
            </a:r>
            <a:endParaRPr kumimoji="0" lang="zh-CN" altLang="en-US" sz="300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思源宋体 Heavy" panose="02020900000000000000" pitchFamily="18" charset="-122"/>
              <a:ea typeface="思源宋体 Heavy" panose="02020900000000000000" pitchFamily="18" charset="-122"/>
            </a:endParaRPr>
          </a:p>
        </p:txBody>
      </p:sp>
      <p:sp>
        <p:nvSpPr>
          <p:cNvPr id="19" name="矩形 18">
            <a:extLst>
              <a:ext uri="{FF2B5EF4-FFF2-40B4-BE49-F238E27FC236}">
                <a16:creationId xmlns:a16="http://schemas.microsoft.com/office/drawing/2014/main" id="{D4630E41-6E7A-4301-B128-D904F311B817}"/>
              </a:ext>
            </a:extLst>
          </p:cNvPr>
          <p:cNvSpPr/>
          <p:nvPr/>
        </p:nvSpPr>
        <p:spPr>
          <a:xfrm>
            <a:off x="886110" y="3792708"/>
            <a:ext cx="2469907" cy="553998"/>
          </a:xfrm>
          <a:prstGeom prst="rect">
            <a:avLst/>
          </a:prstGeom>
        </p:spPr>
        <p:txBody>
          <a:bodyPr wrap="none">
            <a:spAutoFit/>
          </a:bodyPr>
          <a:lstStyle/>
          <a:p>
            <a:pPr lvl="0" algn="ctr">
              <a:defRPr/>
            </a:pPr>
            <a:r>
              <a:rPr lang="en-US" altLang="zh-CN" sz="3000" dirty="0">
                <a:solidFill>
                  <a:schemeClr val="bg1"/>
                </a:solidFill>
                <a:effectLst>
                  <a:outerShdw blurRad="38100" dist="38100" dir="2700000" algn="tl">
                    <a:srgbClr val="000000">
                      <a:alpha val="43137"/>
                    </a:srgbClr>
                  </a:outerShdw>
                </a:effectLst>
                <a:latin typeface="思源宋体 Heavy" panose="02020900000000000000" pitchFamily="18" charset="-122"/>
                <a:ea typeface="思源宋体 Heavy" panose="02020900000000000000" pitchFamily="18" charset="-122"/>
              </a:rPr>
              <a:t>Introduction</a:t>
            </a:r>
            <a:endParaRPr lang="zh-CN" altLang="en-US" sz="3000" dirty="0">
              <a:solidFill>
                <a:schemeClr val="bg1"/>
              </a:solidFill>
              <a:effectLst>
                <a:outerShdw blurRad="38100" dist="38100" dir="2700000" algn="tl">
                  <a:srgbClr val="000000">
                    <a:alpha val="43137"/>
                  </a:srgbClr>
                </a:outerShdw>
              </a:effectLst>
              <a:latin typeface="思源宋体 Heavy" panose="02020900000000000000" pitchFamily="18" charset="-122"/>
              <a:ea typeface="思源宋体 Heavy" panose="02020900000000000000" pitchFamily="18" charset="-122"/>
            </a:endParaRPr>
          </a:p>
        </p:txBody>
      </p:sp>
      <p:sp>
        <p:nvSpPr>
          <p:cNvPr id="21" name="矩形 20">
            <a:extLst>
              <a:ext uri="{FF2B5EF4-FFF2-40B4-BE49-F238E27FC236}">
                <a16:creationId xmlns:a16="http://schemas.microsoft.com/office/drawing/2014/main" id="{2E41E824-8973-4F9F-92AD-77C3CF315AFA}"/>
              </a:ext>
            </a:extLst>
          </p:cNvPr>
          <p:cNvSpPr/>
          <p:nvPr/>
        </p:nvSpPr>
        <p:spPr>
          <a:xfrm>
            <a:off x="3435257" y="3439821"/>
            <a:ext cx="2660536" cy="1477328"/>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000" dirty="0">
                <a:solidFill>
                  <a:schemeClr val="bg1"/>
                </a:solidFill>
                <a:effectLst>
                  <a:outerShdw blurRad="38100" dist="38100" dir="2700000" algn="tl">
                    <a:srgbClr val="000000">
                      <a:alpha val="43137"/>
                    </a:srgbClr>
                  </a:outerShdw>
                </a:effectLst>
                <a:latin typeface="思源宋体 Heavy" panose="02020900000000000000" pitchFamily="18" charset="-122"/>
                <a:ea typeface="思源宋体 Heavy" panose="02020900000000000000" pitchFamily="18" charset="-122"/>
              </a:rPr>
              <a:t>Related Work</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000" dirty="0">
                <a:solidFill>
                  <a:schemeClr val="bg1"/>
                </a:solidFill>
                <a:effectLst>
                  <a:outerShdw blurRad="38100" dist="38100" dir="2700000" algn="tl">
                    <a:srgbClr val="000000">
                      <a:alpha val="43137"/>
                    </a:srgbClr>
                  </a:outerShdw>
                </a:effectLst>
                <a:latin typeface="思源宋体 Heavy" panose="02020900000000000000" pitchFamily="18" charset="-122"/>
                <a:ea typeface="思源宋体 Heavy" panose="02020900000000000000" pitchFamily="18" charset="-122"/>
              </a:rPr>
              <a:t>&amp;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000" i="0" u="none" strike="noStrike" kern="1200" cap="none" spc="0" normalizeH="0" baseline="0" noProof="0" dirty="0" err="1">
                <a:ln>
                  <a:noFill/>
                </a:ln>
                <a:solidFill>
                  <a:schemeClr val="bg1"/>
                </a:solidFill>
                <a:effectLst>
                  <a:outerShdw blurRad="38100" dist="38100" dir="2700000" algn="tl">
                    <a:srgbClr val="000000">
                      <a:alpha val="43137"/>
                    </a:srgbClr>
                  </a:outerShdw>
                </a:effectLst>
                <a:uLnTx/>
                <a:uFillTx/>
                <a:latin typeface="思源宋体 Heavy" panose="02020900000000000000" pitchFamily="18" charset="-122"/>
                <a:ea typeface="思源宋体 Heavy" panose="02020900000000000000" pitchFamily="18" charset="-122"/>
              </a:rPr>
              <a:t>Expe</a:t>
            </a:r>
            <a:r>
              <a:rPr lang="en-US" altLang="zh-CN" sz="3000" dirty="0" err="1">
                <a:solidFill>
                  <a:schemeClr val="bg1"/>
                </a:solidFill>
                <a:effectLst>
                  <a:outerShdw blurRad="38100" dist="38100" dir="2700000" algn="tl">
                    <a:srgbClr val="000000">
                      <a:alpha val="43137"/>
                    </a:srgbClr>
                  </a:outerShdw>
                </a:effectLst>
                <a:latin typeface="思源宋体 Heavy" panose="02020900000000000000" pitchFamily="18" charset="-122"/>
                <a:ea typeface="思源宋体 Heavy" panose="02020900000000000000" pitchFamily="18" charset="-122"/>
              </a:rPr>
              <a:t>riment</a:t>
            </a:r>
            <a:endParaRPr kumimoji="0" lang="zh-CN" altLang="en-US" sz="300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思源宋体 Heavy" panose="02020900000000000000" pitchFamily="18" charset="-122"/>
              <a:ea typeface="思源宋体 Heavy" panose="02020900000000000000" pitchFamily="18" charset="-122"/>
            </a:endParaRPr>
          </a:p>
        </p:txBody>
      </p:sp>
      <p:sp>
        <p:nvSpPr>
          <p:cNvPr id="23" name="文本框 22"/>
          <p:cNvSpPr txBox="1"/>
          <p:nvPr/>
        </p:nvSpPr>
        <p:spPr>
          <a:xfrm>
            <a:off x="5077001" y="746522"/>
            <a:ext cx="2037997" cy="923330"/>
          </a:xfrm>
          <a:prstGeom prst="rect">
            <a:avLst/>
          </a:prstGeom>
          <a:noFill/>
        </p:spPr>
        <p:txBody>
          <a:bodyPr wrap="square" rtlCol="0">
            <a:spAutoFit/>
          </a:bodyPr>
          <a:lstStyle/>
          <a:p>
            <a:pPr algn="ctr"/>
            <a:r>
              <a:rPr lang="zh-CN" altLang="en-US" sz="5400" dirty="0">
                <a:solidFill>
                  <a:schemeClr val="tx1">
                    <a:lumMod val="50000"/>
                    <a:lumOff val="50000"/>
                  </a:schemeClr>
                </a:solidFill>
                <a:latin typeface="腾祥铭宋简-W8" pitchFamily="2" charset="0"/>
                <a:ea typeface="腾祥铭宋简-W8" pitchFamily="2" charset="0"/>
              </a:rPr>
              <a:t>目录</a:t>
            </a:r>
          </a:p>
        </p:txBody>
      </p:sp>
      <p:sp>
        <p:nvSpPr>
          <p:cNvPr id="24" name="文本框 23"/>
          <p:cNvSpPr txBox="1"/>
          <p:nvPr/>
        </p:nvSpPr>
        <p:spPr>
          <a:xfrm>
            <a:off x="5384109" y="1607973"/>
            <a:ext cx="1474582" cy="369332"/>
          </a:xfrm>
          <a:prstGeom prst="rect">
            <a:avLst/>
          </a:prstGeom>
          <a:noFill/>
        </p:spPr>
        <p:txBody>
          <a:bodyPr wrap="square" rtlCol="0">
            <a:spAutoFit/>
          </a:bodyPr>
          <a:lstStyle/>
          <a:p>
            <a:pPr lvl="0" algn="dist" defTabSz="609585">
              <a:defRPr/>
            </a:pPr>
            <a:r>
              <a:rPr kumimoji="1" lang="en-US" altLang="zh-CN" kern="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Calibri" panose="020F0502020204030204" pitchFamily="34" charset="0"/>
              </a:rPr>
              <a:t>CONTENT</a:t>
            </a:r>
            <a:endParaRPr kumimoji="1" lang="zh-CN" altLang="en-US" kern="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Calibri" panose="020F0502020204030204" pitchFamily="34" charset="0"/>
            </a:endParaRPr>
          </a:p>
        </p:txBody>
      </p:sp>
    </p:spTree>
    <p:extLst>
      <p:ext uri="{BB962C8B-B14F-4D97-AF65-F5344CB8AC3E}">
        <p14:creationId xmlns:p14="http://schemas.microsoft.com/office/powerpoint/2010/main" val="34032231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4"/>
          <a:stretch>
            <a:fillRect/>
          </a:stretch>
        </p:blipFill>
        <p:spPr>
          <a:xfrm rot="16200000">
            <a:off x="5156247" y="4996653"/>
            <a:ext cx="8801104" cy="3505771"/>
          </a:xfrm>
          <a:prstGeom prst="rect">
            <a:avLst/>
          </a:prstGeom>
        </p:spPr>
      </p:pic>
      <p:pic>
        <p:nvPicPr>
          <p:cNvPr id="10" name="图片 9"/>
          <p:cNvPicPr>
            <a:picLocks noChangeAspect="1"/>
          </p:cNvPicPr>
          <p:nvPr/>
        </p:nvPicPr>
        <p:blipFill>
          <a:blip r:embed="rId5"/>
          <a:stretch>
            <a:fillRect/>
          </a:stretch>
        </p:blipFill>
        <p:spPr>
          <a:xfrm rot="5400000">
            <a:off x="5301086" y="-1919151"/>
            <a:ext cx="11814628" cy="3211800"/>
          </a:xfrm>
          <a:prstGeom prst="rect">
            <a:avLst/>
          </a:prstGeom>
        </p:spPr>
      </p:pic>
      <p:pic>
        <p:nvPicPr>
          <p:cNvPr id="12" name="图片 11"/>
          <p:cNvPicPr>
            <a:picLocks noChangeAspect="1"/>
          </p:cNvPicPr>
          <p:nvPr/>
        </p:nvPicPr>
        <p:blipFill>
          <a:blip r:embed="rId6"/>
          <a:stretch>
            <a:fillRect/>
          </a:stretch>
        </p:blipFill>
        <p:spPr>
          <a:xfrm>
            <a:off x="-3953110" y="5306916"/>
            <a:ext cx="5868136" cy="2337472"/>
          </a:xfrm>
          <a:prstGeom prst="rect">
            <a:avLst/>
          </a:prstGeom>
        </p:spPr>
      </p:pic>
      <p:pic>
        <p:nvPicPr>
          <p:cNvPr id="11" name="图片 10"/>
          <p:cNvPicPr>
            <a:picLocks noChangeAspect="1"/>
          </p:cNvPicPr>
          <p:nvPr/>
        </p:nvPicPr>
        <p:blipFill>
          <a:blip r:embed="rId7"/>
          <a:stretch>
            <a:fillRect/>
          </a:stretch>
        </p:blipFill>
        <p:spPr>
          <a:xfrm rot="16200000">
            <a:off x="7300705" y="5826995"/>
            <a:ext cx="8674182" cy="1972010"/>
          </a:xfrm>
          <a:prstGeom prst="rect">
            <a:avLst/>
          </a:prstGeom>
        </p:spPr>
      </p:pic>
      <p:sp>
        <p:nvSpPr>
          <p:cNvPr id="16" name="文本框 15"/>
          <p:cNvSpPr txBox="1"/>
          <p:nvPr/>
        </p:nvSpPr>
        <p:spPr>
          <a:xfrm>
            <a:off x="839768" y="1427364"/>
            <a:ext cx="3986614" cy="369332"/>
          </a:xfrm>
          <a:prstGeom prst="rect">
            <a:avLst/>
          </a:prstGeom>
          <a:noFill/>
        </p:spPr>
        <p:txBody>
          <a:bodyPr wrap="square" rtlCol="0">
            <a:spAutoFit/>
          </a:bodyPr>
          <a:lstStyle/>
          <a:p>
            <a:r>
              <a:rPr lang="en-US" altLang="zh-CN" sz="1800" dirty="0">
                <a:solidFill>
                  <a:srgbClr val="000000"/>
                </a:solidFill>
                <a:effectLst/>
                <a:latin typeface="Calibri" panose="020F0502020204030204" pitchFamily="34" charset="0"/>
                <a:ea typeface="Calibri" panose="020F0502020204030204" pitchFamily="34" charset="0"/>
              </a:rPr>
              <a:t> Artemis program</a:t>
            </a:r>
            <a:endParaRPr lang="en-US" altLang="zh-CN" sz="2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8" name="PA_文本框 2"/>
          <p:cNvSpPr txBox="1"/>
          <p:nvPr>
            <p:custDataLst>
              <p:tags r:id="rId1"/>
            </p:custDataLst>
          </p:nvPr>
        </p:nvSpPr>
        <p:spPr>
          <a:xfrm>
            <a:off x="839768" y="320907"/>
            <a:ext cx="5917167" cy="1106457"/>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tabLst/>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a:ea typeface="微软雅黑"/>
              </a:defRPr>
            </a:lvl1pPr>
          </a:lstStyle>
          <a:p>
            <a:r>
              <a:rPr lang="en-US" altLang="zh-CN" sz="6000" b="0" dirty="0">
                <a:solidFill>
                  <a:schemeClr val="tx1">
                    <a:lumMod val="50000"/>
                    <a:lumOff val="50000"/>
                  </a:schemeClr>
                </a:solidFill>
                <a:latin typeface="思源宋体 Heavy" panose="02020900000000000000" pitchFamily="18" charset="-122"/>
                <a:ea typeface="思源宋体 Heavy" panose="02020900000000000000" pitchFamily="18" charset="-122"/>
              </a:rPr>
              <a:t>Introduction</a:t>
            </a:r>
            <a:endParaRPr lang="en-US" sz="6000" b="0" dirty="0">
              <a:solidFill>
                <a:schemeClr val="tx1">
                  <a:lumMod val="50000"/>
                  <a:lumOff val="50000"/>
                </a:schemeClr>
              </a:solidFill>
              <a:latin typeface="思源宋体 Heavy" panose="02020900000000000000" pitchFamily="18" charset="-122"/>
              <a:ea typeface="思源宋体 Heavy" panose="02020900000000000000" pitchFamily="18" charset="-122"/>
            </a:endParaRPr>
          </a:p>
        </p:txBody>
      </p:sp>
      <p:sp>
        <p:nvSpPr>
          <p:cNvPr id="19" name="圆角矩形 18"/>
          <p:cNvSpPr/>
          <p:nvPr/>
        </p:nvSpPr>
        <p:spPr>
          <a:xfrm>
            <a:off x="839768" y="4650579"/>
            <a:ext cx="1978281" cy="397891"/>
          </a:xfrm>
          <a:prstGeom prst="roundRect">
            <a:avLst>
              <a:gd name="adj" fmla="val 50000"/>
            </a:avLst>
          </a:prstGeom>
          <a:solidFill>
            <a:srgbClr val="82A7B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sp>
        <p:nvSpPr>
          <p:cNvPr id="20" name="矩形 19"/>
          <p:cNvSpPr/>
          <p:nvPr/>
        </p:nvSpPr>
        <p:spPr>
          <a:xfrm>
            <a:off x="1187464" y="4685573"/>
            <a:ext cx="1305477" cy="338554"/>
          </a:xfrm>
          <a:prstGeom prst="rect">
            <a:avLst/>
          </a:prstGeom>
        </p:spPr>
        <p:txBody>
          <a:bodyPr wrap="square">
            <a:spAutoFit/>
          </a:bodyPr>
          <a:lstStyle/>
          <a:p>
            <a:pPr algn="dist"/>
            <a:r>
              <a:rPr lang="en-US" altLang="zh-CN" sz="1600" dirty="0">
                <a:solidFill>
                  <a:schemeClr val="bg1"/>
                </a:solidFill>
                <a:latin typeface="微软雅黑" panose="020B0503020204020204" pitchFamily="34" charset="-122"/>
                <a:ea typeface="微软雅黑" panose="020B0503020204020204" pitchFamily="34" charset="-122"/>
              </a:rPr>
              <a:t>PART.01</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AC1F96E4-1223-BAE9-D5B1-D0BE301EC0C1}"/>
              </a:ext>
            </a:extLst>
          </p:cNvPr>
          <p:cNvSpPr txBox="1"/>
          <p:nvPr/>
        </p:nvSpPr>
        <p:spPr>
          <a:xfrm>
            <a:off x="931750" y="2228296"/>
            <a:ext cx="7166133" cy="1477328"/>
          </a:xfrm>
          <a:prstGeom prst="rect">
            <a:avLst/>
          </a:prstGeom>
          <a:noFill/>
        </p:spPr>
        <p:txBody>
          <a:bodyPr wrap="square" rtlCol="0">
            <a:spAutoFit/>
          </a:bodyPr>
          <a:lstStyle/>
          <a:p>
            <a:r>
              <a:rPr lang="en-US" altLang="zh-CN" sz="1800" dirty="0">
                <a:solidFill>
                  <a:srgbClr val="000000"/>
                </a:solidFill>
                <a:effectLst/>
                <a:latin typeface="Calibri" panose="020F0502020204030204" pitchFamily="34" charset="0"/>
                <a:ea typeface="Calibri" panose="020F0502020204030204" pitchFamily="34" charset="0"/>
              </a:rPr>
              <a:t>In tradition: the use of </a:t>
            </a:r>
            <a:r>
              <a:rPr lang="en-US" altLang="zh-CN" sz="1800" i="1" dirty="0">
                <a:solidFill>
                  <a:srgbClr val="000000"/>
                </a:solidFill>
                <a:effectLst/>
                <a:latin typeface="Calibri" panose="020F0502020204030204" pitchFamily="34" charset="0"/>
                <a:ea typeface="Calibri" panose="020F0502020204030204" pitchFamily="34" charset="0"/>
              </a:rPr>
              <a:t>analogues </a:t>
            </a:r>
            <a:r>
              <a:rPr lang="en-US" altLang="zh-CN" sz="1800" dirty="0">
                <a:solidFill>
                  <a:srgbClr val="000000"/>
                </a:solidFill>
                <a:effectLst/>
                <a:latin typeface="Calibri" panose="020F0502020204030204" pitchFamily="34" charset="0"/>
                <a:ea typeface="Calibri" panose="020F0502020204030204" pitchFamily="34" charset="0"/>
              </a:rPr>
              <a:t>in the form of either natural terrains &amp; artificial facilities. This practice is </a:t>
            </a:r>
            <a:r>
              <a:rPr lang="en-US" altLang="zh-CN" sz="1800" b="1" dirty="0">
                <a:solidFill>
                  <a:srgbClr val="000000"/>
                </a:solidFill>
                <a:effectLst/>
                <a:latin typeface="Calibri" panose="020F0502020204030204" pitchFamily="34" charset="0"/>
                <a:ea typeface="Calibri" panose="020F0502020204030204" pitchFamily="34" charset="0"/>
              </a:rPr>
              <a:t>notorious for incurring substantial logistical costs, frequent project delays </a:t>
            </a:r>
            <a:r>
              <a:rPr lang="en-US" altLang="zh-CN" sz="1800" dirty="0">
                <a:solidFill>
                  <a:srgbClr val="000000"/>
                </a:solidFill>
                <a:effectLst/>
                <a:latin typeface="Calibri" panose="020F0502020204030204" pitchFamily="34" charset="0"/>
                <a:ea typeface="Calibri" panose="020F0502020204030204" pitchFamily="34" charset="0"/>
              </a:rPr>
              <a:t>and </a:t>
            </a:r>
            <a:r>
              <a:rPr lang="en-US" altLang="zh-CN" sz="1800" b="1" dirty="0">
                <a:solidFill>
                  <a:srgbClr val="000000"/>
                </a:solidFill>
                <a:effectLst/>
                <a:latin typeface="Calibri" panose="020F0502020204030204" pitchFamily="34" charset="0"/>
                <a:ea typeface="Calibri" panose="020F0502020204030204" pitchFamily="34" charset="0"/>
              </a:rPr>
              <a:t>budget overruns</a:t>
            </a:r>
            <a:r>
              <a:rPr lang="en-US" altLang="zh-CN" sz="1800" dirty="0">
                <a:solidFill>
                  <a:srgbClr val="000000"/>
                </a:solidFill>
                <a:effectLst/>
                <a:latin typeface="Calibri" panose="020F0502020204030204" pitchFamily="34" charset="0"/>
                <a:ea typeface="Calibri" panose="020F0502020204030204" pitchFamily="34" charset="0"/>
              </a:rPr>
              <a:t>. Analogue studies are likewise </a:t>
            </a:r>
            <a:r>
              <a:rPr lang="en-US" altLang="zh-CN" sz="1800" dirty="0" err="1">
                <a:solidFill>
                  <a:srgbClr val="000000"/>
                </a:solidFill>
                <a:effectLst/>
                <a:latin typeface="Calibri" panose="020F0502020204030204" pitchFamily="34" charset="0"/>
                <a:ea typeface="Calibri" panose="020F0502020204030204" pitchFamily="34" charset="0"/>
              </a:rPr>
              <a:t>characterised</a:t>
            </a:r>
            <a:r>
              <a:rPr lang="en-US" altLang="zh-CN" sz="1800" dirty="0">
                <a:solidFill>
                  <a:srgbClr val="000000"/>
                </a:solidFill>
                <a:effectLst/>
                <a:latin typeface="Calibri" panose="020F0502020204030204" pitchFamily="34" charset="0"/>
                <a:ea typeface="Calibri" panose="020F0502020204030204" pitchFamily="34" charset="0"/>
              </a:rPr>
              <a:t> by several limitations </a:t>
            </a:r>
            <a:r>
              <a:rPr lang="en-US" altLang="zh-CN" sz="1800" b="1" dirty="0">
                <a:solidFill>
                  <a:srgbClr val="000000"/>
                </a:solidFill>
                <a:effectLst/>
                <a:latin typeface="Calibri" panose="020F0502020204030204" pitchFamily="34" charset="0"/>
                <a:ea typeface="Calibri" panose="020F0502020204030204" pitchFamily="34" charset="0"/>
              </a:rPr>
              <a:t>impairing their fidelity and utility</a:t>
            </a:r>
            <a:r>
              <a:rPr lang="en-US" altLang="zh-CN" sz="1800" dirty="0">
                <a:solidFill>
                  <a:srgbClr val="000000"/>
                </a:solidFill>
                <a:effectLst/>
                <a:latin typeface="Calibri" panose="020F0502020204030204" pitchFamily="34" charset="0"/>
                <a:ea typeface="Calibri" panose="020F0502020204030204" pitchFamily="34" charset="0"/>
              </a:rPr>
              <a:t>.</a:t>
            </a:r>
            <a:endParaRPr lang="en-US" altLang="zh-CN" sz="2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9255BA7D-8FEE-0A0F-162D-93D5BC255224}"/>
              </a:ext>
            </a:extLst>
          </p:cNvPr>
          <p:cNvSpPr txBox="1"/>
          <p:nvPr/>
        </p:nvSpPr>
        <p:spPr>
          <a:xfrm>
            <a:off x="931751" y="1823970"/>
            <a:ext cx="3986614" cy="369332"/>
          </a:xfrm>
          <a:prstGeom prst="rect">
            <a:avLst/>
          </a:prstGeom>
          <a:noFill/>
        </p:spPr>
        <p:txBody>
          <a:bodyPr wrap="square" rtlCol="0">
            <a:spAutoFit/>
          </a:bodyPr>
          <a:lstStyle/>
          <a:p>
            <a:r>
              <a:rPr lang="en-US" altLang="zh-CN" sz="1800" dirty="0">
                <a:solidFill>
                  <a:srgbClr val="000000"/>
                </a:solidFill>
                <a:effectLst/>
                <a:latin typeface="Calibri" panose="020F0502020204030204" pitchFamily="34" charset="0"/>
                <a:ea typeface="Calibri" panose="020F0502020204030204" pitchFamily="34" charset="0"/>
              </a:rPr>
              <a:t>Difficulty: assess lunar </a:t>
            </a:r>
            <a:r>
              <a:rPr lang="en-US" altLang="zh-CN" sz="1800" dirty="0" err="1">
                <a:solidFill>
                  <a:srgbClr val="000000"/>
                </a:solidFill>
                <a:effectLst/>
                <a:latin typeface="Calibri" panose="020F0502020204030204" pitchFamily="34" charset="0"/>
                <a:ea typeface="Calibri" panose="020F0502020204030204" pitchFamily="34" charset="0"/>
              </a:rPr>
              <a:t>ConOps</a:t>
            </a:r>
            <a:endParaRPr lang="en-US" altLang="zh-CN" sz="2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4ED98E89-947D-D3A2-99D2-856BE478C315}"/>
              </a:ext>
            </a:extLst>
          </p:cNvPr>
          <p:cNvSpPr txBox="1"/>
          <p:nvPr/>
        </p:nvSpPr>
        <p:spPr>
          <a:xfrm>
            <a:off x="931751" y="3696464"/>
            <a:ext cx="3986614" cy="369332"/>
          </a:xfrm>
          <a:prstGeom prst="rect">
            <a:avLst/>
          </a:prstGeom>
          <a:noFill/>
        </p:spPr>
        <p:txBody>
          <a:bodyPr wrap="square" rtlCol="0">
            <a:spAutoFit/>
          </a:bodyPr>
          <a:lstStyle/>
          <a:p>
            <a:r>
              <a:rPr lang="en-US" altLang="zh-CN" sz="1800" dirty="0">
                <a:solidFill>
                  <a:srgbClr val="000000"/>
                </a:solidFill>
                <a:effectLst/>
                <a:latin typeface="Calibri" panose="020F0502020204030204" pitchFamily="34" charset="0"/>
                <a:ea typeface="Calibri" panose="020F0502020204030204" pitchFamily="34" charset="0"/>
              </a:rPr>
              <a:t>Alternative technology: AR</a:t>
            </a:r>
            <a:endParaRPr lang="en-US" altLang="zh-CN" sz="2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25861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stretch>
            <a:fillRect/>
          </a:stretch>
        </p:blipFill>
        <p:spPr>
          <a:xfrm rot="16200000">
            <a:off x="5156247" y="4996653"/>
            <a:ext cx="8801104" cy="3505771"/>
          </a:xfrm>
          <a:prstGeom prst="rect">
            <a:avLst/>
          </a:prstGeom>
        </p:spPr>
      </p:pic>
      <p:pic>
        <p:nvPicPr>
          <p:cNvPr id="10" name="图片 9"/>
          <p:cNvPicPr>
            <a:picLocks noChangeAspect="1"/>
          </p:cNvPicPr>
          <p:nvPr/>
        </p:nvPicPr>
        <p:blipFill>
          <a:blip r:embed="rId4"/>
          <a:stretch>
            <a:fillRect/>
          </a:stretch>
        </p:blipFill>
        <p:spPr>
          <a:xfrm rot="5400000">
            <a:off x="5301086" y="-1919151"/>
            <a:ext cx="11814628" cy="3211800"/>
          </a:xfrm>
          <a:prstGeom prst="rect">
            <a:avLst/>
          </a:prstGeom>
        </p:spPr>
      </p:pic>
      <p:pic>
        <p:nvPicPr>
          <p:cNvPr id="12" name="图片 11"/>
          <p:cNvPicPr>
            <a:picLocks noChangeAspect="1"/>
          </p:cNvPicPr>
          <p:nvPr/>
        </p:nvPicPr>
        <p:blipFill>
          <a:blip r:embed="rId5"/>
          <a:stretch>
            <a:fillRect/>
          </a:stretch>
        </p:blipFill>
        <p:spPr>
          <a:xfrm>
            <a:off x="-3953110" y="5306916"/>
            <a:ext cx="5868136" cy="2337472"/>
          </a:xfrm>
          <a:prstGeom prst="rect">
            <a:avLst/>
          </a:prstGeom>
        </p:spPr>
      </p:pic>
      <p:pic>
        <p:nvPicPr>
          <p:cNvPr id="11" name="图片 10"/>
          <p:cNvPicPr>
            <a:picLocks noChangeAspect="1"/>
          </p:cNvPicPr>
          <p:nvPr/>
        </p:nvPicPr>
        <p:blipFill>
          <a:blip r:embed="rId6"/>
          <a:stretch>
            <a:fillRect/>
          </a:stretch>
        </p:blipFill>
        <p:spPr>
          <a:xfrm rot="16200000">
            <a:off x="7300705" y="5826995"/>
            <a:ext cx="8674182" cy="1972010"/>
          </a:xfrm>
          <a:prstGeom prst="rect">
            <a:avLst/>
          </a:prstGeom>
        </p:spPr>
      </p:pic>
      <p:sp>
        <p:nvSpPr>
          <p:cNvPr id="16" name="文本框 15"/>
          <p:cNvSpPr txBox="1"/>
          <p:nvPr/>
        </p:nvSpPr>
        <p:spPr>
          <a:xfrm>
            <a:off x="940353" y="1455768"/>
            <a:ext cx="3986614" cy="375552"/>
          </a:xfrm>
          <a:prstGeom prst="rect">
            <a:avLst/>
          </a:prstGeom>
          <a:noFill/>
        </p:spPr>
        <p:txBody>
          <a:bodyPr wrap="square" rtlCol="0">
            <a:spAutoFit/>
          </a:bodyPr>
          <a:lstStyle/>
          <a:p>
            <a:pPr lvl="1" fontAlgn="base">
              <a:lnSpc>
                <a:spcPct val="107000"/>
              </a:lnSpc>
              <a:spcAft>
                <a:spcPts val="25"/>
              </a:spcAft>
              <a:buClr>
                <a:srgbClr val="000000"/>
              </a:buClr>
              <a:buSzPts val="1100"/>
            </a:pPr>
            <a:r>
              <a:rPr lang="en-US" altLang="zh-CN"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Real-World </a:t>
            </a:r>
            <a:r>
              <a:rPr lang="en-US" altLang="zh-CN" sz="1800" b="1"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ConOps</a:t>
            </a:r>
            <a:r>
              <a:rPr lang="en-US" altLang="zh-CN"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Assessments</a:t>
            </a:r>
            <a:endParaRPr lang="zh-CN" altLang="zh-CN"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
        <p:nvSpPr>
          <p:cNvPr id="4" name="矩形 3">
            <a:extLst>
              <a:ext uri="{FF2B5EF4-FFF2-40B4-BE49-F238E27FC236}">
                <a16:creationId xmlns:a16="http://schemas.microsoft.com/office/drawing/2014/main" id="{6F76EE06-E429-4CD6-0EB8-B2A3FDEA6407}"/>
              </a:ext>
            </a:extLst>
          </p:cNvPr>
          <p:cNvSpPr/>
          <p:nvPr/>
        </p:nvSpPr>
        <p:spPr>
          <a:xfrm>
            <a:off x="1187215" y="1932411"/>
            <a:ext cx="8369584" cy="783961"/>
          </a:xfrm>
          <a:prstGeom prst="rect">
            <a:avLst/>
          </a:prstGeom>
          <a:solidFill>
            <a:schemeClr val="bg1">
              <a:lumMod val="75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7" name="文本框 16"/>
          <p:cNvSpPr txBox="1"/>
          <p:nvPr/>
        </p:nvSpPr>
        <p:spPr>
          <a:xfrm>
            <a:off x="1187463" y="1825114"/>
            <a:ext cx="8150211" cy="879087"/>
          </a:xfrm>
          <a:prstGeom prst="rect">
            <a:avLst/>
          </a:prstGeom>
          <a:noFill/>
        </p:spPr>
        <p:txBody>
          <a:bodyPr wrap="square" rtlCol="0">
            <a:spAutoFit/>
          </a:bodyPr>
          <a:lstStyle/>
          <a:p>
            <a:pPr>
              <a:lnSpc>
                <a:spcPct val="150000"/>
              </a:lnSpc>
            </a:pPr>
            <a:r>
              <a:rPr lang="en-US" altLang="zh-CN" dirty="0">
                <a:solidFill>
                  <a:srgbClr val="000000"/>
                </a:solidFill>
                <a:latin typeface="Calibri" panose="020F0502020204030204" pitchFamily="34" charset="0"/>
              </a:rPr>
              <a:t>Purpose</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dirty="0">
                <a:solidFill>
                  <a:srgbClr val="000000"/>
                </a:solidFill>
                <a:latin typeface="Calibri" panose="020F0502020204030204" pitchFamily="34" charset="0"/>
              </a:rPr>
              <a:t>Organize</a:t>
            </a:r>
            <a:r>
              <a:rPr lang="en-US" altLang="zh-CN" sz="1800" dirty="0">
                <a:solidFill>
                  <a:srgbClr val="000000"/>
                </a:solidFill>
                <a:effectLst/>
                <a:latin typeface="Calibri" panose="020F0502020204030204" pitchFamily="34" charset="0"/>
                <a:ea typeface="Calibri" panose="020F0502020204030204" pitchFamily="34" charset="0"/>
              </a:rPr>
              <a:t> human resources, hardware and software into coherent operations while managing potential frictions between all these aspects	</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124D40ED-6E4C-95D9-0AF3-720BB431D15B}"/>
              </a:ext>
            </a:extLst>
          </p:cNvPr>
          <p:cNvSpPr/>
          <p:nvPr/>
        </p:nvSpPr>
        <p:spPr>
          <a:xfrm>
            <a:off x="1187215" y="2788920"/>
            <a:ext cx="7342632" cy="413863"/>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PA_文本框 2"/>
          <p:cNvSpPr txBox="1"/>
          <p:nvPr>
            <p:custDataLst>
              <p:tags r:id="rId1"/>
            </p:custDataLst>
          </p:nvPr>
        </p:nvSpPr>
        <p:spPr>
          <a:xfrm>
            <a:off x="839768" y="105150"/>
            <a:ext cx="5917167" cy="1107098"/>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tabLst/>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a:ea typeface="微软雅黑"/>
              </a:defRPr>
            </a:lvl1pPr>
          </a:lstStyle>
          <a:p>
            <a:r>
              <a:rPr lang="en-US" sz="6000" b="0" dirty="0">
                <a:solidFill>
                  <a:schemeClr val="tx1">
                    <a:lumMod val="50000"/>
                    <a:lumOff val="50000"/>
                  </a:schemeClr>
                </a:solidFill>
                <a:latin typeface="思源宋体 Heavy" panose="02020900000000000000" pitchFamily="18" charset="-122"/>
                <a:ea typeface="思源宋体 Heavy" panose="02020900000000000000" pitchFamily="18" charset="-122"/>
              </a:rPr>
              <a:t>Related Work</a:t>
            </a:r>
          </a:p>
        </p:txBody>
      </p:sp>
      <p:sp>
        <p:nvSpPr>
          <p:cNvPr id="19" name="圆角矩形 18"/>
          <p:cNvSpPr/>
          <p:nvPr/>
        </p:nvSpPr>
        <p:spPr>
          <a:xfrm>
            <a:off x="839768" y="4650579"/>
            <a:ext cx="1978281" cy="397891"/>
          </a:xfrm>
          <a:prstGeom prst="roundRect">
            <a:avLst>
              <a:gd name="adj" fmla="val 50000"/>
            </a:avLst>
          </a:prstGeom>
          <a:solidFill>
            <a:srgbClr val="82A7B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sp>
        <p:nvSpPr>
          <p:cNvPr id="20" name="矩形 19"/>
          <p:cNvSpPr/>
          <p:nvPr/>
        </p:nvSpPr>
        <p:spPr>
          <a:xfrm>
            <a:off x="1187464" y="4685573"/>
            <a:ext cx="1305477" cy="338554"/>
          </a:xfrm>
          <a:prstGeom prst="rect">
            <a:avLst/>
          </a:prstGeom>
        </p:spPr>
        <p:txBody>
          <a:bodyPr wrap="square">
            <a:spAutoFit/>
          </a:bodyPr>
          <a:lstStyle/>
          <a:p>
            <a:pPr algn="dist"/>
            <a:r>
              <a:rPr lang="en-US" altLang="zh-CN" sz="1600" dirty="0">
                <a:solidFill>
                  <a:schemeClr val="bg1"/>
                </a:solidFill>
                <a:latin typeface="微软雅黑" panose="020B0503020204020204" pitchFamily="34" charset="-122"/>
                <a:ea typeface="微软雅黑" panose="020B0503020204020204" pitchFamily="34" charset="-122"/>
              </a:rPr>
              <a:t>PART.02</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93F7EA57-127F-E464-0F58-6093D6302190}"/>
              </a:ext>
            </a:extLst>
          </p:cNvPr>
          <p:cNvSpPr txBox="1"/>
          <p:nvPr/>
        </p:nvSpPr>
        <p:spPr>
          <a:xfrm>
            <a:off x="1150793" y="2704201"/>
            <a:ext cx="8150211" cy="463588"/>
          </a:xfrm>
          <a:prstGeom prst="rect">
            <a:avLst/>
          </a:prstGeom>
          <a:noFill/>
        </p:spPr>
        <p:txBody>
          <a:bodyPr wrap="square" rtlCol="0">
            <a:spAutoFit/>
          </a:bodyPr>
          <a:lstStyle/>
          <a:p>
            <a:pPr>
              <a:lnSpc>
                <a:spcPct val="150000"/>
              </a:lnSpc>
            </a:pPr>
            <a:r>
              <a:rPr lang="en-US" altLang="zh-CN" dirty="0">
                <a:solidFill>
                  <a:srgbClr val="000000"/>
                </a:solidFill>
                <a:latin typeface="Calibri" panose="020F0502020204030204" pitchFamily="34" charset="0"/>
              </a:rPr>
              <a:t>Three key aspect</a:t>
            </a:r>
            <a:r>
              <a:rPr lang="en-US" altLang="zh-CN" sz="1200" dirty="0">
                <a:solidFill>
                  <a:srgbClr val="000000"/>
                </a:solidFill>
                <a:latin typeface="Calibri" panose="020F0502020204030204" pitchFamily="34" charset="0"/>
                <a:ea typeface="微软雅黑" panose="020B0503020204020204" pitchFamily="34" charset="-122"/>
              </a:rPr>
              <a:t>: </a:t>
            </a:r>
            <a:r>
              <a:rPr lang="en-US" altLang="zh-CN" sz="1800" dirty="0">
                <a:solidFill>
                  <a:srgbClr val="000000"/>
                </a:solidFill>
                <a:effectLst/>
                <a:latin typeface="Calibri" panose="020F0502020204030204" pitchFamily="34" charset="0"/>
                <a:ea typeface="Calibri" panose="020F0502020204030204" pitchFamily="34" charset="0"/>
              </a:rPr>
              <a:t>Environmental Fidelity</a:t>
            </a:r>
            <a:r>
              <a:rPr lang="en-US" altLang="zh-CN" dirty="0">
                <a:solidFill>
                  <a:srgbClr val="000000"/>
                </a:solidFill>
                <a:latin typeface="Calibri" panose="020F0502020204030204" pitchFamily="34" charset="0"/>
                <a:ea typeface="Calibri" panose="020F0502020204030204" pitchFamily="34" charset="0"/>
              </a:rPr>
              <a:t>, </a:t>
            </a:r>
            <a:r>
              <a:rPr lang="en-US" altLang="zh-CN" sz="1800" dirty="0">
                <a:solidFill>
                  <a:srgbClr val="000000"/>
                </a:solidFill>
                <a:effectLst/>
                <a:latin typeface="Calibri" panose="020F0502020204030204" pitchFamily="34" charset="0"/>
                <a:ea typeface="Calibri" panose="020F0502020204030204" pitchFamily="34" charset="0"/>
              </a:rPr>
              <a:t>Mockup Fidelity, Operations Fidelity</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7566771E-EE76-ED87-4CB7-EF358F61A6EB}"/>
              </a:ext>
            </a:extLst>
          </p:cNvPr>
          <p:cNvSpPr/>
          <p:nvPr/>
        </p:nvSpPr>
        <p:spPr>
          <a:xfrm>
            <a:off x="1182622" y="3314110"/>
            <a:ext cx="5339005" cy="359022"/>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8A5E78B6-D370-5DD0-C308-3277F5753095}"/>
              </a:ext>
            </a:extLst>
          </p:cNvPr>
          <p:cNvSpPr txBox="1"/>
          <p:nvPr/>
        </p:nvSpPr>
        <p:spPr>
          <a:xfrm>
            <a:off x="1150792" y="3218060"/>
            <a:ext cx="8150211" cy="463588"/>
          </a:xfrm>
          <a:prstGeom prst="rect">
            <a:avLst/>
          </a:prstGeom>
          <a:noFill/>
        </p:spPr>
        <p:txBody>
          <a:bodyPr wrap="square" rtlCol="0">
            <a:spAutoFit/>
          </a:bodyPr>
          <a:lstStyle/>
          <a:p>
            <a:pPr>
              <a:lnSpc>
                <a:spcPct val="150000"/>
              </a:lnSpc>
            </a:pPr>
            <a:r>
              <a:rPr lang="en-US" altLang="zh-CN" dirty="0">
                <a:solidFill>
                  <a:srgbClr val="000000"/>
                </a:solidFill>
                <a:latin typeface="Calibri" panose="020F0502020204030204" pitchFamily="34" charset="0"/>
              </a:rPr>
              <a:t>Challenges</a:t>
            </a:r>
            <a:r>
              <a:rPr lang="en-US" altLang="zh-CN" sz="1200" dirty="0">
                <a:solidFill>
                  <a:srgbClr val="000000"/>
                </a:solidFill>
                <a:latin typeface="Calibri" panose="020F0502020204030204" pitchFamily="34" charset="0"/>
                <a:ea typeface="微软雅黑" panose="020B0503020204020204" pitchFamily="34" charset="-122"/>
              </a:rPr>
              <a:t>: </a:t>
            </a:r>
            <a:r>
              <a:rPr lang="en-US" altLang="zh-CN" sz="1800" dirty="0">
                <a:solidFill>
                  <a:srgbClr val="000000"/>
                </a:solidFill>
                <a:effectLst/>
                <a:latin typeface="Calibri" panose="020F0502020204030204" pitchFamily="34" charset="0"/>
                <a:ea typeface="Calibri" panose="020F0502020204030204" pitchFamily="34" charset="0"/>
              </a:rPr>
              <a:t>recurrent cost overruns and planning delays </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49090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 grpId="0" animBg="1"/>
      <p:bldP spid="17" grpId="0"/>
      <p:bldP spid="5" grpId="0" animBg="1"/>
      <p:bldP spid="2" grpId="0"/>
      <p:bldP spid="6"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F2101-F5B7-338A-B0B6-53B5303EAE21}"/>
            </a:ext>
          </a:extLst>
        </p:cNvPr>
        <p:cNvGrpSpPr/>
        <p:nvPr/>
      </p:nvGrpSpPr>
      <p:grpSpPr>
        <a:xfrm>
          <a:off x="0" y="0"/>
          <a:ext cx="0" cy="0"/>
          <a:chOff x="0" y="0"/>
          <a:chExt cx="0" cy="0"/>
        </a:xfrm>
      </p:grpSpPr>
      <p:pic>
        <p:nvPicPr>
          <p:cNvPr id="13" name="图片 12">
            <a:extLst>
              <a:ext uri="{FF2B5EF4-FFF2-40B4-BE49-F238E27FC236}">
                <a16:creationId xmlns:a16="http://schemas.microsoft.com/office/drawing/2014/main" id="{DF9E2E79-AE8E-1007-0C99-5A1B0E493C17}"/>
              </a:ext>
            </a:extLst>
          </p:cNvPr>
          <p:cNvPicPr>
            <a:picLocks noChangeAspect="1"/>
          </p:cNvPicPr>
          <p:nvPr/>
        </p:nvPicPr>
        <p:blipFill>
          <a:blip r:embed="rId3"/>
          <a:stretch>
            <a:fillRect/>
          </a:stretch>
        </p:blipFill>
        <p:spPr>
          <a:xfrm rot="16200000">
            <a:off x="5156247" y="4996653"/>
            <a:ext cx="8801104" cy="3505771"/>
          </a:xfrm>
          <a:prstGeom prst="rect">
            <a:avLst/>
          </a:prstGeom>
        </p:spPr>
      </p:pic>
      <p:pic>
        <p:nvPicPr>
          <p:cNvPr id="10" name="图片 9">
            <a:extLst>
              <a:ext uri="{FF2B5EF4-FFF2-40B4-BE49-F238E27FC236}">
                <a16:creationId xmlns:a16="http://schemas.microsoft.com/office/drawing/2014/main" id="{897AF064-6526-B49C-FA93-C513B0FF1FA1}"/>
              </a:ext>
            </a:extLst>
          </p:cNvPr>
          <p:cNvPicPr>
            <a:picLocks noChangeAspect="1"/>
          </p:cNvPicPr>
          <p:nvPr/>
        </p:nvPicPr>
        <p:blipFill>
          <a:blip r:embed="rId4"/>
          <a:stretch>
            <a:fillRect/>
          </a:stretch>
        </p:blipFill>
        <p:spPr>
          <a:xfrm rot="5400000">
            <a:off x="5301086" y="-1919151"/>
            <a:ext cx="11814628" cy="3211800"/>
          </a:xfrm>
          <a:prstGeom prst="rect">
            <a:avLst/>
          </a:prstGeom>
        </p:spPr>
      </p:pic>
      <p:pic>
        <p:nvPicPr>
          <p:cNvPr id="12" name="图片 11">
            <a:extLst>
              <a:ext uri="{FF2B5EF4-FFF2-40B4-BE49-F238E27FC236}">
                <a16:creationId xmlns:a16="http://schemas.microsoft.com/office/drawing/2014/main" id="{2BBC6B4E-B8CD-68F6-7825-FA9B1D4E72D3}"/>
              </a:ext>
            </a:extLst>
          </p:cNvPr>
          <p:cNvPicPr>
            <a:picLocks noChangeAspect="1"/>
          </p:cNvPicPr>
          <p:nvPr/>
        </p:nvPicPr>
        <p:blipFill>
          <a:blip r:embed="rId5"/>
          <a:stretch>
            <a:fillRect/>
          </a:stretch>
        </p:blipFill>
        <p:spPr>
          <a:xfrm>
            <a:off x="-3953110" y="5306916"/>
            <a:ext cx="5868136" cy="2337472"/>
          </a:xfrm>
          <a:prstGeom prst="rect">
            <a:avLst/>
          </a:prstGeom>
        </p:spPr>
      </p:pic>
      <p:pic>
        <p:nvPicPr>
          <p:cNvPr id="11" name="图片 10">
            <a:extLst>
              <a:ext uri="{FF2B5EF4-FFF2-40B4-BE49-F238E27FC236}">
                <a16:creationId xmlns:a16="http://schemas.microsoft.com/office/drawing/2014/main" id="{D8C54AD3-9ED4-5072-CEF1-540791A75A8B}"/>
              </a:ext>
            </a:extLst>
          </p:cNvPr>
          <p:cNvPicPr>
            <a:picLocks noChangeAspect="1"/>
          </p:cNvPicPr>
          <p:nvPr/>
        </p:nvPicPr>
        <p:blipFill>
          <a:blip r:embed="rId6"/>
          <a:stretch>
            <a:fillRect/>
          </a:stretch>
        </p:blipFill>
        <p:spPr>
          <a:xfrm rot="16200000">
            <a:off x="7300705" y="5826995"/>
            <a:ext cx="8674182" cy="1972010"/>
          </a:xfrm>
          <a:prstGeom prst="rect">
            <a:avLst/>
          </a:prstGeom>
        </p:spPr>
      </p:pic>
      <p:sp>
        <p:nvSpPr>
          <p:cNvPr id="16" name="文本框 15">
            <a:extLst>
              <a:ext uri="{FF2B5EF4-FFF2-40B4-BE49-F238E27FC236}">
                <a16:creationId xmlns:a16="http://schemas.microsoft.com/office/drawing/2014/main" id="{F2E884E5-D2DE-EBC2-0F71-047C71187046}"/>
              </a:ext>
            </a:extLst>
          </p:cNvPr>
          <p:cNvSpPr txBox="1"/>
          <p:nvPr/>
        </p:nvSpPr>
        <p:spPr>
          <a:xfrm>
            <a:off x="940352" y="1455768"/>
            <a:ext cx="5222703" cy="375552"/>
          </a:xfrm>
          <a:prstGeom prst="rect">
            <a:avLst/>
          </a:prstGeom>
          <a:noFill/>
        </p:spPr>
        <p:txBody>
          <a:bodyPr wrap="square" rtlCol="0">
            <a:spAutoFit/>
          </a:bodyPr>
          <a:lstStyle/>
          <a:p>
            <a:pPr lvl="1" fontAlgn="base">
              <a:lnSpc>
                <a:spcPct val="107000"/>
              </a:lnSpc>
              <a:spcAft>
                <a:spcPts val="25"/>
              </a:spcAft>
              <a:buClr>
                <a:srgbClr val="000000"/>
              </a:buClr>
              <a:buSzPts val="1100"/>
            </a:pPr>
            <a:r>
              <a:rPr lang="en-US" altLang="zh-CN"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Validity of Using Virtual Reality</a:t>
            </a:r>
            <a:endParaRPr lang="zh-CN" altLang="zh-CN"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
        <p:nvSpPr>
          <p:cNvPr id="4" name="矩形 3">
            <a:extLst>
              <a:ext uri="{FF2B5EF4-FFF2-40B4-BE49-F238E27FC236}">
                <a16:creationId xmlns:a16="http://schemas.microsoft.com/office/drawing/2014/main" id="{C4AFB304-8F06-EE2B-6886-36839B080E45}"/>
              </a:ext>
            </a:extLst>
          </p:cNvPr>
          <p:cNvSpPr/>
          <p:nvPr/>
        </p:nvSpPr>
        <p:spPr>
          <a:xfrm>
            <a:off x="1187215" y="1932411"/>
            <a:ext cx="8224785" cy="594729"/>
          </a:xfrm>
          <a:prstGeom prst="rect">
            <a:avLst/>
          </a:prstGeom>
          <a:solidFill>
            <a:schemeClr val="bg1">
              <a:lumMod val="75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FC17CBE-4771-735F-44A1-AAD3F519D5D3}"/>
              </a:ext>
            </a:extLst>
          </p:cNvPr>
          <p:cNvSpPr txBox="1"/>
          <p:nvPr/>
        </p:nvSpPr>
        <p:spPr>
          <a:xfrm>
            <a:off x="1150792" y="1908068"/>
            <a:ext cx="8150211" cy="662233"/>
          </a:xfrm>
          <a:prstGeom prst="rect">
            <a:avLst/>
          </a:prstGeom>
          <a:noFill/>
        </p:spPr>
        <p:txBody>
          <a:bodyPr wrap="square" rtlCol="0">
            <a:spAutoFit/>
          </a:bodyPr>
          <a:lstStyle/>
          <a:p>
            <a:pPr marL="6985" marR="9525" indent="-635" algn="just">
              <a:lnSpc>
                <a:spcPct val="105000"/>
              </a:lnSpc>
              <a:spcAft>
                <a:spcPts val="20"/>
              </a:spcAft>
            </a:pPr>
            <a:r>
              <a:rPr lang="en-US" altLang="zh-CN" sz="1800" kern="100" dirty="0">
                <a:solidFill>
                  <a:srgbClr val="000000"/>
                </a:solidFill>
                <a:effectLst/>
                <a:latin typeface="Calibri" panose="020F0502020204030204" pitchFamily="34" charset="0"/>
                <a:ea typeface="Calibri" panose="020F0502020204030204" pitchFamily="34" charset="0"/>
              </a:rPr>
              <a:t> improving the fidelity of VR-based simulations requires considering two aspects inherent to this medium: </a:t>
            </a:r>
            <a:r>
              <a:rPr lang="en-US" altLang="zh-CN" b="1" i="1" kern="100" dirty="0">
                <a:solidFill>
                  <a:srgbClr val="000000"/>
                </a:solidFill>
                <a:latin typeface="Calibri" panose="020F0502020204030204" pitchFamily="34" charset="0"/>
                <a:ea typeface="Calibri" panose="020F0502020204030204" pitchFamily="34" charset="0"/>
              </a:rPr>
              <a:t>sense of </a:t>
            </a:r>
            <a:r>
              <a:rPr lang="en-US" altLang="zh-CN" sz="1800" b="1" i="1" kern="100" dirty="0">
                <a:solidFill>
                  <a:srgbClr val="000000"/>
                </a:solidFill>
                <a:effectLst/>
                <a:latin typeface="Calibri" panose="020F0502020204030204" pitchFamily="34" charset="0"/>
                <a:ea typeface="Calibri" panose="020F0502020204030204" pitchFamily="34" charset="0"/>
              </a:rPr>
              <a:t>presence </a:t>
            </a:r>
            <a:r>
              <a:rPr lang="en-US" altLang="zh-CN" sz="1800" b="1" kern="100" dirty="0">
                <a:solidFill>
                  <a:srgbClr val="000000"/>
                </a:solidFill>
                <a:effectLst/>
                <a:latin typeface="Calibri" panose="020F0502020204030204" pitchFamily="34" charset="0"/>
                <a:ea typeface="Calibri" panose="020F0502020204030204" pitchFamily="34" charset="0"/>
              </a:rPr>
              <a:t>and </a:t>
            </a:r>
            <a:r>
              <a:rPr lang="en-US" altLang="zh-CN" sz="1800" b="1" i="1" kern="100" dirty="0">
                <a:solidFill>
                  <a:srgbClr val="000000"/>
                </a:solidFill>
                <a:effectLst/>
                <a:latin typeface="Calibri" panose="020F0502020204030204" pitchFamily="34" charset="0"/>
                <a:ea typeface="Calibri" panose="020F0502020204030204" pitchFamily="34" charset="0"/>
              </a:rPr>
              <a:t>embodiment</a:t>
            </a:r>
            <a:r>
              <a:rPr lang="en-US" altLang="zh-CN" sz="1800" b="1" kern="100" dirty="0">
                <a:solidFill>
                  <a:srgbClr val="000000"/>
                </a:solidFill>
                <a:effectLst/>
                <a:latin typeface="Calibri" panose="020F0502020204030204" pitchFamily="34" charset="0"/>
                <a:ea typeface="Calibri" panose="020F0502020204030204" pitchFamily="34" charset="0"/>
              </a:rPr>
              <a:t>.</a:t>
            </a:r>
            <a:endParaRPr lang="zh-CN" altLang="zh-CN" sz="1800" kern="100" dirty="0">
              <a:solidFill>
                <a:srgbClr val="000000"/>
              </a:solidFill>
              <a:effectLst/>
              <a:latin typeface="Calibri" panose="020F0502020204030204" pitchFamily="34" charset="0"/>
              <a:ea typeface="Calibri" panose="020F0502020204030204" pitchFamily="34" charset="0"/>
            </a:endParaRPr>
          </a:p>
        </p:txBody>
      </p:sp>
      <p:sp>
        <p:nvSpPr>
          <p:cNvPr id="18" name="PA_文本框 2">
            <a:extLst>
              <a:ext uri="{FF2B5EF4-FFF2-40B4-BE49-F238E27FC236}">
                <a16:creationId xmlns:a16="http://schemas.microsoft.com/office/drawing/2014/main" id="{ED4C8D01-F050-AB01-BA2B-FB9EECDD9EBF}"/>
              </a:ext>
            </a:extLst>
          </p:cNvPr>
          <p:cNvSpPr txBox="1"/>
          <p:nvPr>
            <p:custDataLst>
              <p:tags r:id="rId1"/>
            </p:custDataLst>
          </p:nvPr>
        </p:nvSpPr>
        <p:spPr>
          <a:xfrm>
            <a:off x="839768" y="105150"/>
            <a:ext cx="5917167" cy="1107098"/>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tabLst/>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a:ea typeface="微软雅黑"/>
              </a:defRPr>
            </a:lvl1pPr>
          </a:lstStyle>
          <a:p>
            <a:r>
              <a:rPr lang="en-US" sz="6000" b="0" dirty="0">
                <a:solidFill>
                  <a:schemeClr val="tx1">
                    <a:lumMod val="50000"/>
                    <a:lumOff val="50000"/>
                  </a:schemeClr>
                </a:solidFill>
                <a:latin typeface="思源宋体 Heavy" panose="02020900000000000000" pitchFamily="18" charset="-122"/>
                <a:ea typeface="思源宋体 Heavy" panose="02020900000000000000" pitchFamily="18" charset="-122"/>
              </a:rPr>
              <a:t>Related Work</a:t>
            </a:r>
          </a:p>
        </p:txBody>
      </p:sp>
      <p:sp>
        <p:nvSpPr>
          <p:cNvPr id="19" name="圆角矩形 18">
            <a:extLst>
              <a:ext uri="{FF2B5EF4-FFF2-40B4-BE49-F238E27FC236}">
                <a16:creationId xmlns:a16="http://schemas.microsoft.com/office/drawing/2014/main" id="{C5D49429-C300-8075-6240-6283F195361D}"/>
              </a:ext>
            </a:extLst>
          </p:cNvPr>
          <p:cNvSpPr/>
          <p:nvPr/>
        </p:nvSpPr>
        <p:spPr>
          <a:xfrm>
            <a:off x="839768" y="4650579"/>
            <a:ext cx="1978281" cy="397891"/>
          </a:xfrm>
          <a:prstGeom prst="roundRect">
            <a:avLst>
              <a:gd name="adj" fmla="val 50000"/>
            </a:avLst>
          </a:prstGeom>
          <a:solidFill>
            <a:srgbClr val="82A7B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sp>
        <p:nvSpPr>
          <p:cNvPr id="20" name="矩形 19">
            <a:extLst>
              <a:ext uri="{FF2B5EF4-FFF2-40B4-BE49-F238E27FC236}">
                <a16:creationId xmlns:a16="http://schemas.microsoft.com/office/drawing/2014/main" id="{7B61EF33-C85E-3227-D375-447A19FAF2CA}"/>
              </a:ext>
            </a:extLst>
          </p:cNvPr>
          <p:cNvSpPr/>
          <p:nvPr/>
        </p:nvSpPr>
        <p:spPr>
          <a:xfrm>
            <a:off x="1187464" y="4685573"/>
            <a:ext cx="1305477" cy="338554"/>
          </a:xfrm>
          <a:prstGeom prst="rect">
            <a:avLst/>
          </a:prstGeom>
        </p:spPr>
        <p:txBody>
          <a:bodyPr wrap="square">
            <a:spAutoFit/>
          </a:bodyPr>
          <a:lstStyle/>
          <a:p>
            <a:pPr algn="dist"/>
            <a:r>
              <a:rPr lang="en-US" altLang="zh-CN" sz="1600" dirty="0">
                <a:solidFill>
                  <a:schemeClr val="bg1"/>
                </a:solidFill>
                <a:latin typeface="微软雅黑" panose="020B0503020204020204" pitchFamily="34" charset="-122"/>
                <a:ea typeface="微软雅黑" panose="020B0503020204020204" pitchFamily="34" charset="-122"/>
              </a:rPr>
              <a:t>PART.02</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094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 grpId="0" animBg="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AE4F1-20D3-61F2-2BFD-24850814C237}"/>
            </a:ext>
          </a:extLst>
        </p:cNvPr>
        <p:cNvGrpSpPr/>
        <p:nvPr/>
      </p:nvGrpSpPr>
      <p:grpSpPr>
        <a:xfrm>
          <a:off x="0" y="0"/>
          <a:ext cx="0" cy="0"/>
          <a:chOff x="0" y="0"/>
          <a:chExt cx="0" cy="0"/>
        </a:xfrm>
      </p:grpSpPr>
      <p:pic>
        <p:nvPicPr>
          <p:cNvPr id="13" name="图片 12">
            <a:extLst>
              <a:ext uri="{FF2B5EF4-FFF2-40B4-BE49-F238E27FC236}">
                <a16:creationId xmlns:a16="http://schemas.microsoft.com/office/drawing/2014/main" id="{D33ACBF9-9050-16D8-F8CF-D5C63E494EDF}"/>
              </a:ext>
            </a:extLst>
          </p:cNvPr>
          <p:cNvPicPr>
            <a:picLocks noChangeAspect="1"/>
          </p:cNvPicPr>
          <p:nvPr/>
        </p:nvPicPr>
        <p:blipFill>
          <a:blip r:embed="rId4"/>
          <a:stretch>
            <a:fillRect/>
          </a:stretch>
        </p:blipFill>
        <p:spPr>
          <a:xfrm rot="16200000">
            <a:off x="5156247" y="4996653"/>
            <a:ext cx="8801104" cy="3505771"/>
          </a:xfrm>
          <a:prstGeom prst="rect">
            <a:avLst/>
          </a:prstGeom>
        </p:spPr>
      </p:pic>
      <p:pic>
        <p:nvPicPr>
          <p:cNvPr id="10" name="图片 9">
            <a:extLst>
              <a:ext uri="{FF2B5EF4-FFF2-40B4-BE49-F238E27FC236}">
                <a16:creationId xmlns:a16="http://schemas.microsoft.com/office/drawing/2014/main" id="{F7D6C87F-8F07-D679-0A34-6E7D83F148F9}"/>
              </a:ext>
            </a:extLst>
          </p:cNvPr>
          <p:cNvPicPr>
            <a:picLocks noChangeAspect="1"/>
          </p:cNvPicPr>
          <p:nvPr/>
        </p:nvPicPr>
        <p:blipFill>
          <a:blip r:embed="rId5"/>
          <a:stretch>
            <a:fillRect/>
          </a:stretch>
        </p:blipFill>
        <p:spPr>
          <a:xfrm rot="5400000">
            <a:off x="5301086" y="-1919151"/>
            <a:ext cx="11814628" cy="3211800"/>
          </a:xfrm>
          <a:prstGeom prst="rect">
            <a:avLst/>
          </a:prstGeom>
        </p:spPr>
      </p:pic>
      <p:pic>
        <p:nvPicPr>
          <p:cNvPr id="12" name="图片 11">
            <a:extLst>
              <a:ext uri="{FF2B5EF4-FFF2-40B4-BE49-F238E27FC236}">
                <a16:creationId xmlns:a16="http://schemas.microsoft.com/office/drawing/2014/main" id="{05703F6E-DEE1-4D23-61CB-C8F0D9DFBCC1}"/>
              </a:ext>
            </a:extLst>
          </p:cNvPr>
          <p:cNvPicPr>
            <a:picLocks noChangeAspect="1"/>
          </p:cNvPicPr>
          <p:nvPr/>
        </p:nvPicPr>
        <p:blipFill>
          <a:blip r:embed="rId6"/>
          <a:stretch>
            <a:fillRect/>
          </a:stretch>
        </p:blipFill>
        <p:spPr>
          <a:xfrm>
            <a:off x="-3953110" y="5306916"/>
            <a:ext cx="5868136" cy="2337472"/>
          </a:xfrm>
          <a:prstGeom prst="rect">
            <a:avLst/>
          </a:prstGeom>
        </p:spPr>
      </p:pic>
      <p:pic>
        <p:nvPicPr>
          <p:cNvPr id="11" name="图片 10">
            <a:extLst>
              <a:ext uri="{FF2B5EF4-FFF2-40B4-BE49-F238E27FC236}">
                <a16:creationId xmlns:a16="http://schemas.microsoft.com/office/drawing/2014/main" id="{766A7850-95A5-EC24-0120-DAF9AFDA4183}"/>
              </a:ext>
            </a:extLst>
          </p:cNvPr>
          <p:cNvPicPr>
            <a:picLocks noChangeAspect="1"/>
          </p:cNvPicPr>
          <p:nvPr/>
        </p:nvPicPr>
        <p:blipFill>
          <a:blip r:embed="rId7"/>
          <a:stretch>
            <a:fillRect/>
          </a:stretch>
        </p:blipFill>
        <p:spPr>
          <a:xfrm rot="16200000">
            <a:off x="7300705" y="5826995"/>
            <a:ext cx="8674182" cy="1972010"/>
          </a:xfrm>
          <a:prstGeom prst="rect">
            <a:avLst/>
          </a:prstGeom>
        </p:spPr>
      </p:pic>
      <p:sp>
        <p:nvSpPr>
          <p:cNvPr id="16" name="文本框 15">
            <a:extLst>
              <a:ext uri="{FF2B5EF4-FFF2-40B4-BE49-F238E27FC236}">
                <a16:creationId xmlns:a16="http://schemas.microsoft.com/office/drawing/2014/main" id="{C174A57D-818F-D4E7-17CD-A4B13DEC80F4}"/>
              </a:ext>
            </a:extLst>
          </p:cNvPr>
          <p:cNvSpPr txBox="1"/>
          <p:nvPr/>
        </p:nvSpPr>
        <p:spPr>
          <a:xfrm>
            <a:off x="940352" y="1455768"/>
            <a:ext cx="5222703" cy="375552"/>
          </a:xfrm>
          <a:prstGeom prst="rect">
            <a:avLst/>
          </a:prstGeom>
          <a:noFill/>
        </p:spPr>
        <p:txBody>
          <a:bodyPr wrap="square" rtlCol="0">
            <a:spAutoFit/>
          </a:bodyPr>
          <a:lstStyle/>
          <a:p>
            <a:pPr lvl="1" fontAlgn="base">
              <a:lnSpc>
                <a:spcPct val="107000"/>
              </a:lnSpc>
              <a:spcAft>
                <a:spcPts val="25"/>
              </a:spcAft>
              <a:buClr>
                <a:srgbClr val="000000"/>
              </a:buClr>
              <a:buSzPts val="1100"/>
            </a:pPr>
            <a:r>
              <a:rPr lang="en-US" altLang="zh-CN" b="1" kern="100"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T</a:t>
            </a:r>
            <a:r>
              <a:rPr lang="en-US" altLang="zh-CN"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he Apollo 12 Case Study</a:t>
            </a:r>
            <a:endParaRPr lang="zh-CN" altLang="zh-CN"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
        <p:nvSpPr>
          <p:cNvPr id="4" name="矩形 3">
            <a:extLst>
              <a:ext uri="{FF2B5EF4-FFF2-40B4-BE49-F238E27FC236}">
                <a16:creationId xmlns:a16="http://schemas.microsoft.com/office/drawing/2014/main" id="{1AD05440-6791-2B28-9A89-702991FA77EC}"/>
              </a:ext>
            </a:extLst>
          </p:cNvPr>
          <p:cNvSpPr/>
          <p:nvPr/>
        </p:nvSpPr>
        <p:spPr>
          <a:xfrm>
            <a:off x="1187215" y="1932411"/>
            <a:ext cx="3732257" cy="347041"/>
          </a:xfrm>
          <a:prstGeom prst="rect">
            <a:avLst/>
          </a:prstGeom>
          <a:solidFill>
            <a:schemeClr val="bg1">
              <a:lumMod val="75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B4BAF847-2356-08D5-9945-C387AF79ED10}"/>
              </a:ext>
            </a:extLst>
          </p:cNvPr>
          <p:cNvSpPr txBox="1"/>
          <p:nvPr/>
        </p:nvSpPr>
        <p:spPr>
          <a:xfrm>
            <a:off x="1150792" y="1908068"/>
            <a:ext cx="8150211" cy="371384"/>
          </a:xfrm>
          <a:prstGeom prst="rect">
            <a:avLst/>
          </a:prstGeom>
          <a:noFill/>
        </p:spPr>
        <p:txBody>
          <a:bodyPr wrap="square" rtlCol="0">
            <a:spAutoFit/>
          </a:bodyPr>
          <a:lstStyle/>
          <a:p>
            <a:pPr marL="6985" marR="9525" indent="-635" algn="just">
              <a:lnSpc>
                <a:spcPct val="105000"/>
              </a:lnSpc>
              <a:spcAft>
                <a:spcPts val="20"/>
              </a:spcAft>
            </a:pPr>
            <a:r>
              <a:rPr lang="en-US" altLang="zh-CN" sz="1800" kern="100" dirty="0">
                <a:solidFill>
                  <a:srgbClr val="000000"/>
                </a:solidFill>
                <a:effectLst/>
                <a:latin typeface="Calibri" panose="020F0502020204030204" pitchFamily="34" charset="0"/>
                <a:ea typeface="Calibri" panose="020F0502020204030204" pitchFamily="34" charset="0"/>
              </a:rPr>
              <a:t>Research object and outline procedure</a:t>
            </a:r>
            <a:endParaRPr lang="zh-CN" altLang="zh-CN" sz="1800" kern="100" dirty="0">
              <a:solidFill>
                <a:srgbClr val="000000"/>
              </a:solidFill>
              <a:effectLst/>
              <a:latin typeface="Calibri" panose="020F0502020204030204" pitchFamily="34" charset="0"/>
              <a:ea typeface="Calibri" panose="020F0502020204030204" pitchFamily="34" charset="0"/>
            </a:endParaRPr>
          </a:p>
        </p:txBody>
      </p:sp>
      <p:sp>
        <p:nvSpPr>
          <p:cNvPr id="18" name="PA_文本框 2">
            <a:extLst>
              <a:ext uri="{FF2B5EF4-FFF2-40B4-BE49-F238E27FC236}">
                <a16:creationId xmlns:a16="http://schemas.microsoft.com/office/drawing/2014/main" id="{24F9F780-16E6-9E02-F7FA-E4693C26F652}"/>
              </a:ext>
            </a:extLst>
          </p:cNvPr>
          <p:cNvSpPr txBox="1"/>
          <p:nvPr>
            <p:custDataLst>
              <p:tags r:id="rId1"/>
            </p:custDataLst>
          </p:nvPr>
        </p:nvSpPr>
        <p:spPr>
          <a:xfrm>
            <a:off x="839768" y="105150"/>
            <a:ext cx="5917167" cy="1107098"/>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tabLst/>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a:ea typeface="微软雅黑"/>
              </a:defRPr>
            </a:lvl1pPr>
          </a:lstStyle>
          <a:p>
            <a:r>
              <a:rPr lang="en-US" altLang="zh-CN" sz="6000" b="0" dirty="0">
                <a:solidFill>
                  <a:schemeClr val="tx1">
                    <a:lumMod val="50000"/>
                    <a:lumOff val="50000"/>
                  </a:schemeClr>
                </a:solidFill>
                <a:latin typeface="思源宋体 Heavy" panose="02020900000000000000" pitchFamily="18" charset="-122"/>
                <a:ea typeface="思源宋体 Heavy" panose="02020900000000000000" pitchFamily="18" charset="-122"/>
              </a:rPr>
              <a:t>Experiment</a:t>
            </a:r>
            <a:endParaRPr lang="en-US" sz="6000" b="0" dirty="0">
              <a:solidFill>
                <a:schemeClr val="tx1">
                  <a:lumMod val="50000"/>
                  <a:lumOff val="50000"/>
                </a:schemeClr>
              </a:solidFill>
              <a:latin typeface="思源宋体 Heavy" panose="02020900000000000000" pitchFamily="18" charset="-122"/>
              <a:ea typeface="思源宋体 Heavy" panose="02020900000000000000" pitchFamily="18" charset="-122"/>
            </a:endParaRPr>
          </a:p>
        </p:txBody>
      </p:sp>
      <p:sp>
        <p:nvSpPr>
          <p:cNvPr id="19" name="圆角矩形 18">
            <a:extLst>
              <a:ext uri="{FF2B5EF4-FFF2-40B4-BE49-F238E27FC236}">
                <a16:creationId xmlns:a16="http://schemas.microsoft.com/office/drawing/2014/main" id="{A959B7BA-BDDA-340B-F76C-349C9BCEAAAF}"/>
              </a:ext>
            </a:extLst>
          </p:cNvPr>
          <p:cNvSpPr/>
          <p:nvPr/>
        </p:nvSpPr>
        <p:spPr>
          <a:xfrm>
            <a:off x="1894066" y="5991401"/>
            <a:ext cx="1978281" cy="397891"/>
          </a:xfrm>
          <a:prstGeom prst="roundRect">
            <a:avLst>
              <a:gd name="adj" fmla="val 50000"/>
            </a:avLst>
          </a:prstGeom>
          <a:solidFill>
            <a:srgbClr val="82A7B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sp>
        <p:nvSpPr>
          <p:cNvPr id="20" name="矩形 19">
            <a:extLst>
              <a:ext uri="{FF2B5EF4-FFF2-40B4-BE49-F238E27FC236}">
                <a16:creationId xmlns:a16="http://schemas.microsoft.com/office/drawing/2014/main" id="{A3A5BB0A-A875-E6F6-BF38-BFAB33FD38EF}"/>
              </a:ext>
            </a:extLst>
          </p:cNvPr>
          <p:cNvSpPr/>
          <p:nvPr/>
        </p:nvSpPr>
        <p:spPr>
          <a:xfrm>
            <a:off x="2230467" y="6010684"/>
            <a:ext cx="1305477" cy="338554"/>
          </a:xfrm>
          <a:prstGeom prst="rect">
            <a:avLst/>
          </a:prstGeom>
        </p:spPr>
        <p:txBody>
          <a:bodyPr wrap="square">
            <a:spAutoFit/>
          </a:bodyPr>
          <a:lstStyle/>
          <a:p>
            <a:pPr algn="dist"/>
            <a:r>
              <a:rPr lang="en-US" altLang="zh-CN" sz="1600" dirty="0">
                <a:solidFill>
                  <a:schemeClr val="bg1"/>
                </a:solidFill>
                <a:latin typeface="微软雅黑" panose="020B0503020204020204" pitchFamily="34" charset="-122"/>
                <a:ea typeface="微软雅黑" panose="020B0503020204020204" pitchFamily="34" charset="-122"/>
              </a:rPr>
              <a:t>PART.02</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B83CF3E-79A8-8013-3697-4949A1F33A64}"/>
              </a:ext>
            </a:extLst>
          </p:cNvPr>
          <p:cNvSpPr txBox="1"/>
          <p:nvPr/>
        </p:nvSpPr>
        <p:spPr>
          <a:xfrm>
            <a:off x="960292" y="2303795"/>
            <a:ext cx="5222703" cy="375552"/>
          </a:xfrm>
          <a:prstGeom prst="rect">
            <a:avLst/>
          </a:prstGeom>
          <a:noFill/>
        </p:spPr>
        <p:txBody>
          <a:bodyPr wrap="square" rtlCol="0">
            <a:spAutoFit/>
          </a:bodyPr>
          <a:lstStyle/>
          <a:p>
            <a:pPr lvl="1" fontAlgn="base">
              <a:lnSpc>
                <a:spcPct val="107000"/>
              </a:lnSpc>
              <a:spcAft>
                <a:spcPts val="25"/>
              </a:spcAft>
              <a:buClr>
                <a:srgbClr val="000000"/>
              </a:buClr>
              <a:buSzPts val="1100"/>
            </a:pPr>
            <a:r>
              <a:rPr lang="en-US" altLang="zh-CN"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Virtual Simulation</a:t>
            </a:r>
            <a:endParaRPr lang="zh-CN" altLang="zh-CN"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
        <p:nvSpPr>
          <p:cNvPr id="5" name="矩形 4">
            <a:extLst>
              <a:ext uri="{FF2B5EF4-FFF2-40B4-BE49-F238E27FC236}">
                <a16:creationId xmlns:a16="http://schemas.microsoft.com/office/drawing/2014/main" id="{7A999CFE-F7BA-3D07-64FE-0AF3DB321DA2}"/>
              </a:ext>
            </a:extLst>
          </p:cNvPr>
          <p:cNvSpPr/>
          <p:nvPr/>
        </p:nvSpPr>
        <p:spPr>
          <a:xfrm>
            <a:off x="1150792" y="2641964"/>
            <a:ext cx="2735408" cy="308574"/>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F93B63A2-3DD2-A7F0-6FAE-7695E971DC95}"/>
              </a:ext>
            </a:extLst>
          </p:cNvPr>
          <p:cNvSpPr txBox="1"/>
          <p:nvPr/>
        </p:nvSpPr>
        <p:spPr>
          <a:xfrm>
            <a:off x="1150792" y="2579797"/>
            <a:ext cx="8150211" cy="371384"/>
          </a:xfrm>
          <a:prstGeom prst="rect">
            <a:avLst/>
          </a:prstGeom>
          <a:noFill/>
        </p:spPr>
        <p:txBody>
          <a:bodyPr wrap="square" rtlCol="0">
            <a:spAutoFit/>
          </a:bodyPr>
          <a:lstStyle/>
          <a:p>
            <a:pPr marL="6985" marR="9525" indent="-635" algn="just">
              <a:lnSpc>
                <a:spcPct val="105000"/>
              </a:lnSpc>
              <a:spcAft>
                <a:spcPts val="20"/>
              </a:spcAft>
            </a:pPr>
            <a:r>
              <a:rPr lang="en-US" altLang="zh-CN" sz="1800" kern="100" dirty="0">
                <a:solidFill>
                  <a:srgbClr val="000000"/>
                </a:solidFill>
                <a:effectLst/>
                <a:latin typeface="Calibri" panose="020F0502020204030204" pitchFamily="34" charset="0"/>
                <a:ea typeface="Calibri" panose="020F0502020204030204" pitchFamily="34" charset="0"/>
              </a:rPr>
              <a:t>Environment establishment</a:t>
            </a:r>
            <a:endParaRPr lang="zh-CN" altLang="zh-CN" sz="1800" kern="100" dirty="0">
              <a:solidFill>
                <a:srgbClr val="000000"/>
              </a:solidFill>
              <a:effectLst/>
              <a:latin typeface="Calibri" panose="020F0502020204030204" pitchFamily="34" charset="0"/>
              <a:ea typeface="Calibri" panose="020F0502020204030204" pitchFamily="34" charset="0"/>
            </a:endParaRPr>
          </a:p>
        </p:txBody>
      </p:sp>
      <p:sp>
        <p:nvSpPr>
          <p:cNvPr id="6" name="文本框 5">
            <a:extLst>
              <a:ext uri="{FF2B5EF4-FFF2-40B4-BE49-F238E27FC236}">
                <a16:creationId xmlns:a16="http://schemas.microsoft.com/office/drawing/2014/main" id="{EAA5FB5B-8043-B8AB-EE83-B22121BE5D6B}"/>
              </a:ext>
            </a:extLst>
          </p:cNvPr>
          <p:cNvSpPr txBox="1"/>
          <p:nvPr/>
        </p:nvSpPr>
        <p:spPr>
          <a:xfrm>
            <a:off x="960292" y="2910158"/>
            <a:ext cx="5222703" cy="375552"/>
          </a:xfrm>
          <a:prstGeom prst="rect">
            <a:avLst/>
          </a:prstGeom>
          <a:noFill/>
        </p:spPr>
        <p:txBody>
          <a:bodyPr wrap="square" rtlCol="0">
            <a:spAutoFit/>
          </a:bodyPr>
          <a:lstStyle/>
          <a:p>
            <a:pPr lvl="1" fontAlgn="base">
              <a:lnSpc>
                <a:spcPct val="107000"/>
              </a:lnSpc>
              <a:spcAft>
                <a:spcPts val="25"/>
              </a:spcAft>
              <a:buClr>
                <a:srgbClr val="000000"/>
              </a:buClr>
              <a:buSzPts val="1100"/>
            </a:pPr>
            <a:r>
              <a:rPr lang="en-US" altLang="zh-CN"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Apparatus</a:t>
            </a:r>
            <a:endParaRPr lang="zh-CN" altLang="zh-CN"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
        <p:nvSpPr>
          <p:cNvPr id="14" name="矩形 13">
            <a:extLst>
              <a:ext uri="{FF2B5EF4-FFF2-40B4-BE49-F238E27FC236}">
                <a16:creationId xmlns:a16="http://schemas.microsoft.com/office/drawing/2014/main" id="{4749B936-B8EF-B717-B47C-2790884D2C76}"/>
              </a:ext>
            </a:extLst>
          </p:cNvPr>
          <p:cNvSpPr/>
          <p:nvPr/>
        </p:nvSpPr>
        <p:spPr>
          <a:xfrm>
            <a:off x="1150792" y="3212105"/>
            <a:ext cx="4811096" cy="332051"/>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022ACBF-C74C-FA44-803D-466781DEE470}"/>
              </a:ext>
            </a:extLst>
          </p:cNvPr>
          <p:cNvSpPr txBox="1"/>
          <p:nvPr/>
        </p:nvSpPr>
        <p:spPr>
          <a:xfrm>
            <a:off x="1077641" y="3212105"/>
            <a:ext cx="8150211" cy="371384"/>
          </a:xfrm>
          <a:prstGeom prst="rect">
            <a:avLst/>
          </a:prstGeom>
          <a:noFill/>
        </p:spPr>
        <p:txBody>
          <a:bodyPr wrap="square" rtlCol="0">
            <a:spAutoFit/>
          </a:bodyPr>
          <a:lstStyle/>
          <a:p>
            <a:pPr marL="6985" marR="9525" indent="-635" algn="just">
              <a:lnSpc>
                <a:spcPct val="105000"/>
              </a:lnSpc>
              <a:spcAft>
                <a:spcPts val="20"/>
              </a:spcAft>
            </a:pPr>
            <a:r>
              <a:rPr lang="en-US" altLang="zh-CN" sz="1800" dirty="0">
                <a:solidFill>
                  <a:srgbClr val="000000"/>
                </a:solidFill>
                <a:effectLst/>
                <a:latin typeface="Calibri" panose="020F0502020204030204" pitchFamily="34" charset="0"/>
                <a:ea typeface="Calibri" panose="020F0502020204030204" pitchFamily="34" charset="0"/>
              </a:rPr>
              <a:t> Audiovisual apparatus and passive haptic interface</a:t>
            </a:r>
            <a:endParaRPr lang="zh-CN" altLang="zh-CN" sz="1800" kern="100" dirty="0">
              <a:solidFill>
                <a:srgbClr val="000000"/>
              </a:solidFill>
              <a:effectLst/>
              <a:latin typeface="Calibri" panose="020F0502020204030204" pitchFamily="34" charset="0"/>
              <a:ea typeface="Calibri" panose="020F0502020204030204" pitchFamily="34" charset="0"/>
            </a:endParaRPr>
          </a:p>
        </p:txBody>
      </p:sp>
      <p:sp>
        <p:nvSpPr>
          <p:cNvPr id="15" name="文本框 14">
            <a:extLst>
              <a:ext uri="{FF2B5EF4-FFF2-40B4-BE49-F238E27FC236}">
                <a16:creationId xmlns:a16="http://schemas.microsoft.com/office/drawing/2014/main" id="{F9AF06A5-E4F6-1C96-0F01-BDFC18CD6FAC}"/>
              </a:ext>
            </a:extLst>
          </p:cNvPr>
          <p:cNvSpPr txBox="1"/>
          <p:nvPr/>
        </p:nvSpPr>
        <p:spPr>
          <a:xfrm>
            <a:off x="960292" y="3555588"/>
            <a:ext cx="5222703" cy="671915"/>
          </a:xfrm>
          <a:prstGeom prst="rect">
            <a:avLst/>
          </a:prstGeom>
          <a:noFill/>
        </p:spPr>
        <p:txBody>
          <a:bodyPr wrap="square" rtlCol="0">
            <a:spAutoFit/>
          </a:bodyPr>
          <a:lstStyle/>
          <a:p>
            <a:pPr lvl="1" fontAlgn="base">
              <a:lnSpc>
                <a:spcPct val="107000"/>
              </a:lnSpc>
              <a:spcAft>
                <a:spcPts val="25"/>
              </a:spcAft>
              <a:buClr>
                <a:srgbClr val="000000"/>
              </a:buClr>
              <a:buSzPts val="1100"/>
            </a:pPr>
            <a:r>
              <a:rPr lang="en-US" altLang="zh-CN"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Experimental Design</a:t>
            </a:r>
            <a:endParaRPr lang="zh-CN" altLang="zh-CN"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lvl="1" fontAlgn="base">
              <a:lnSpc>
                <a:spcPct val="107000"/>
              </a:lnSpc>
              <a:spcAft>
                <a:spcPts val="25"/>
              </a:spcAft>
              <a:buClr>
                <a:srgbClr val="000000"/>
              </a:buClr>
              <a:buSzPts val="1100"/>
            </a:pPr>
            <a:endParaRPr lang="zh-CN" altLang="zh-CN"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
        <p:nvSpPr>
          <p:cNvPr id="22" name="矩形 21">
            <a:extLst>
              <a:ext uri="{FF2B5EF4-FFF2-40B4-BE49-F238E27FC236}">
                <a16:creationId xmlns:a16="http://schemas.microsoft.com/office/drawing/2014/main" id="{2CF88275-9B6A-41E1-ECE6-8F9E40E5A5A1}"/>
              </a:ext>
            </a:extLst>
          </p:cNvPr>
          <p:cNvSpPr/>
          <p:nvPr/>
        </p:nvSpPr>
        <p:spPr>
          <a:xfrm>
            <a:off x="1150791" y="3885437"/>
            <a:ext cx="5606144" cy="313994"/>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CF2EB2D3-12B4-D42D-F4E5-65989BDBC56F}"/>
              </a:ext>
            </a:extLst>
          </p:cNvPr>
          <p:cNvSpPr txBox="1"/>
          <p:nvPr/>
        </p:nvSpPr>
        <p:spPr>
          <a:xfrm>
            <a:off x="1150791" y="3828047"/>
            <a:ext cx="8150211" cy="371384"/>
          </a:xfrm>
          <a:prstGeom prst="rect">
            <a:avLst/>
          </a:prstGeom>
          <a:noFill/>
        </p:spPr>
        <p:txBody>
          <a:bodyPr wrap="square" rtlCol="0">
            <a:spAutoFit/>
          </a:bodyPr>
          <a:lstStyle/>
          <a:p>
            <a:pPr marL="6985" marR="9525" indent="-635" algn="just">
              <a:lnSpc>
                <a:spcPct val="105000"/>
              </a:lnSpc>
              <a:spcAft>
                <a:spcPts val="20"/>
              </a:spcAft>
            </a:pPr>
            <a:r>
              <a:rPr lang="en-US" altLang="zh-CN" dirty="0">
                <a:solidFill>
                  <a:srgbClr val="000000"/>
                </a:solidFill>
                <a:latin typeface="Calibri" panose="020F0502020204030204" pitchFamily="34" charset="0"/>
                <a:ea typeface="Calibri" panose="020F0502020204030204" pitchFamily="34" charset="0"/>
              </a:rPr>
              <a:t>T</a:t>
            </a:r>
            <a:r>
              <a:rPr lang="en-US" altLang="zh-CN" sz="1800" dirty="0">
                <a:solidFill>
                  <a:srgbClr val="000000"/>
                </a:solidFill>
                <a:effectLst/>
                <a:latin typeface="Calibri" panose="020F0502020204030204" pitchFamily="34" charset="0"/>
                <a:ea typeface="Calibri" panose="020F0502020204030204" pitchFamily="34" charset="0"/>
              </a:rPr>
              <a:t>wo variables for this experiment following a mixed design</a:t>
            </a:r>
            <a:endParaRPr lang="zh-CN" altLang="zh-CN" sz="1800" kern="100" dirty="0">
              <a:solidFill>
                <a:srgbClr val="000000"/>
              </a:solidFill>
              <a:effectLst/>
              <a:latin typeface="Calibri" panose="020F0502020204030204" pitchFamily="34" charset="0"/>
              <a:ea typeface="Calibri" panose="020F0502020204030204" pitchFamily="34" charset="0"/>
            </a:endParaRPr>
          </a:p>
        </p:txBody>
      </p:sp>
      <p:sp>
        <p:nvSpPr>
          <p:cNvPr id="23" name="文本框 22">
            <a:extLst>
              <a:ext uri="{FF2B5EF4-FFF2-40B4-BE49-F238E27FC236}">
                <a16:creationId xmlns:a16="http://schemas.microsoft.com/office/drawing/2014/main" id="{FC74EA66-1971-3C51-8F50-699B21944173}"/>
              </a:ext>
            </a:extLst>
          </p:cNvPr>
          <p:cNvSpPr txBox="1"/>
          <p:nvPr/>
        </p:nvSpPr>
        <p:spPr>
          <a:xfrm>
            <a:off x="960292" y="4141339"/>
            <a:ext cx="5222703" cy="671915"/>
          </a:xfrm>
          <a:prstGeom prst="rect">
            <a:avLst/>
          </a:prstGeom>
          <a:noFill/>
        </p:spPr>
        <p:txBody>
          <a:bodyPr wrap="square" rtlCol="0">
            <a:spAutoFit/>
          </a:bodyPr>
          <a:lstStyle/>
          <a:p>
            <a:pPr lvl="1" fontAlgn="base">
              <a:lnSpc>
                <a:spcPct val="107000"/>
              </a:lnSpc>
              <a:spcAft>
                <a:spcPts val="25"/>
              </a:spcAft>
              <a:buClr>
                <a:srgbClr val="000000"/>
              </a:buClr>
              <a:buSzPts val="1100"/>
            </a:pPr>
            <a:r>
              <a:rPr lang="en-US" altLang="zh-CN"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Participants</a:t>
            </a:r>
            <a:endParaRPr lang="zh-CN" altLang="zh-CN"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lvl="1" fontAlgn="base">
              <a:lnSpc>
                <a:spcPct val="107000"/>
              </a:lnSpc>
              <a:spcAft>
                <a:spcPts val="25"/>
              </a:spcAft>
              <a:buClr>
                <a:srgbClr val="000000"/>
              </a:buClr>
              <a:buSzPts val="1100"/>
            </a:pPr>
            <a:endParaRPr lang="zh-CN" altLang="zh-CN"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
        <p:nvSpPr>
          <p:cNvPr id="25" name="矩形 24">
            <a:extLst>
              <a:ext uri="{FF2B5EF4-FFF2-40B4-BE49-F238E27FC236}">
                <a16:creationId xmlns:a16="http://schemas.microsoft.com/office/drawing/2014/main" id="{05477031-B310-DD66-296F-BD38F98CB5DB}"/>
              </a:ext>
            </a:extLst>
          </p:cNvPr>
          <p:cNvSpPr/>
          <p:nvPr/>
        </p:nvSpPr>
        <p:spPr>
          <a:xfrm>
            <a:off x="1140292" y="4468323"/>
            <a:ext cx="4884247" cy="31398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C728A902-7E44-D340-329E-2AE39F76FCA3}"/>
              </a:ext>
            </a:extLst>
          </p:cNvPr>
          <p:cNvSpPr txBox="1"/>
          <p:nvPr/>
        </p:nvSpPr>
        <p:spPr>
          <a:xfrm>
            <a:off x="1140292" y="4431968"/>
            <a:ext cx="8150211" cy="371384"/>
          </a:xfrm>
          <a:prstGeom prst="rect">
            <a:avLst/>
          </a:prstGeom>
          <a:noFill/>
        </p:spPr>
        <p:txBody>
          <a:bodyPr wrap="square" rtlCol="0">
            <a:spAutoFit/>
          </a:bodyPr>
          <a:lstStyle/>
          <a:p>
            <a:pPr marL="6985" marR="9525" indent="-635" algn="just">
              <a:lnSpc>
                <a:spcPct val="105000"/>
              </a:lnSpc>
              <a:spcAft>
                <a:spcPts val="20"/>
              </a:spcAft>
            </a:pPr>
            <a:r>
              <a:rPr lang="en-US" altLang="zh-CN" dirty="0">
                <a:solidFill>
                  <a:srgbClr val="000000"/>
                </a:solidFill>
                <a:latin typeface="Calibri" panose="020F0502020204030204" pitchFamily="34" charset="0"/>
                <a:ea typeface="Calibri" panose="020F0502020204030204" pitchFamily="34" charset="0"/>
              </a:rPr>
              <a:t>R</a:t>
            </a:r>
            <a:r>
              <a:rPr lang="en-US" altLang="zh-CN" sz="1800" dirty="0">
                <a:solidFill>
                  <a:srgbClr val="000000"/>
                </a:solidFill>
                <a:effectLst/>
                <a:latin typeface="Calibri" panose="020F0502020204030204" pitchFamily="34" charset="0"/>
                <a:ea typeface="Calibri" panose="020F0502020204030204" pitchFamily="34" charset="0"/>
              </a:rPr>
              <a:t>elevant experts in the field of human spaceflight</a:t>
            </a:r>
            <a:endParaRPr lang="zh-CN" altLang="zh-CN" sz="1800" kern="100" dirty="0">
              <a:solidFill>
                <a:srgbClr val="000000"/>
              </a:solidFill>
              <a:effectLst/>
              <a:latin typeface="Calibri" panose="020F0502020204030204" pitchFamily="34" charset="0"/>
              <a:ea typeface="Calibri" panose="020F0502020204030204" pitchFamily="34" charset="0"/>
            </a:endParaRPr>
          </a:p>
        </p:txBody>
      </p:sp>
      <p:sp>
        <p:nvSpPr>
          <p:cNvPr id="27" name="文本框 26">
            <a:extLst>
              <a:ext uri="{FF2B5EF4-FFF2-40B4-BE49-F238E27FC236}">
                <a16:creationId xmlns:a16="http://schemas.microsoft.com/office/drawing/2014/main" id="{72BF4D8C-6183-A8E6-8A12-43F54C934C69}"/>
              </a:ext>
            </a:extLst>
          </p:cNvPr>
          <p:cNvSpPr txBox="1"/>
          <p:nvPr/>
        </p:nvSpPr>
        <p:spPr>
          <a:xfrm>
            <a:off x="971063" y="4737939"/>
            <a:ext cx="5222703" cy="375552"/>
          </a:xfrm>
          <a:prstGeom prst="rect">
            <a:avLst/>
          </a:prstGeom>
          <a:noFill/>
        </p:spPr>
        <p:txBody>
          <a:bodyPr wrap="square" rtlCol="0">
            <a:spAutoFit/>
          </a:bodyPr>
          <a:lstStyle/>
          <a:p>
            <a:pPr lvl="1" fontAlgn="base">
              <a:lnSpc>
                <a:spcPct val="107000"/>
              </a:lnSpc>
              <a:spcAft>
                <a:spcPts val="25"/>
              </a:spcAft>
              <a:buClr>
                <a:srgbClr val="000000"/>
              </a:buClr>
              <a:buSzPts val="1100"/>
            </a:pPr>
            <a:r>
              <a:rPr lang="en-US" altLang="zh-CN"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Procedure and Measurements</a:t>
            </a:r>
            <a:endParaRPr lang="zh-CN" altLang="zh-CN"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
        <p:nvSpPr>
          <p:cNvPr id="30" name="矩形 29">
            <a:extLst>
              <a:ext uri="{FF2B5EF4-FFF2-40B4-BE49-F238E27FC236}">
                <a16:creationId xmlns:a16="http://schemas.microsoft.com/office/drawing/2014/main" id="{C8FCCA5A-7CAD-64D6-2F0B-FFB120F0511E}"/>
              </a:ext>
            </a:extLst>
          </p:cNvPr>
          <p:cNvSpPr/>
          <p:nvPr/>
        </p:nvSpPr>
        <p:spPr>
          <a:xfrm>
            <a:off x="1140291" y="5113491"/>
            <a:ext cx="3779181" cy="285514"/>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832E5364-C81B-0E28-1272-9285360EEDB4}"/>
              </a:ext>
            </a:extLst>
          </p:cNvPr>
          <p:cNvSpPr txBox="1"/>
          <p:nvPr/>
        </p:nvSpPr>
        <p:spPr>
          <a:xfrm>
            <a:off x="1140291" y="5059516"/>
            <a:ext cx="8150211" cy="371384"/>
          </a:xfrm>
          <a:prstGeom prst="rect">
            <a:avLst/>
          </a:prstGeom>
          <a:noFill/>
        </p:spPr>
        <p:txBody>
          <a:bodyPr wrap="square" rtlCol="0">
            <a:spAutoFit/>
          </a:bodyPr>
          <a:lstStyle/>
          <a:p>
            <a:pPr marL="6985" marR="9525" indent="-635" algn="just">
              <a:lnSpc>
                <a:spcPct val="105000"/>
              </a:lnSpc>
              <a:spcAft>
                <a:spcPts val="20"/>
              </a:spcAft>
            </a:pPr>
            <a:r>
              <a:rPr lang="en-US" altLang="zh-CN" dirty="0">
                <a:solidFill>
                  <a:srgbClr val="000000"/>
                </a:solidFill>
                <a:latin typeface="Calibri" panose="020F0502020204030204" pitchFamily="34" charset="0"/>
                <a:ea typeface="Calibri" panose="020F0502020204030204" pitchFamily="34" charset="0"/>
              </a:rPr>
              <a:t>Three procedures and four hypotheses</a:t>
            </a:r>
            <a:endParaRPr lang="zh-CN" altLang="zh-CN" sz="1800" kern="100" dirty="0">
              <a:solidFill>
                <a:srgbClr val="000000"/>
              </a:solidFill>
              <a:effectLst/>
              <a:latin typeface="Calibri" panose="020F0502020204030204" pitchFamily="34" charset="0"/>
              <a:ea typeface="Calibri" panose="020F0502020204030204" pitchFamily="34" charset="0"/>
            </a:endParaRPr>
          </a:p>
        </p:txBody>
      </p:sp>
      <p:pic>
        <p:nvPicPr>
          <p:cNvPr id="32" name="图片 31" descr="图片包含 室内, 照片, 看着, 小&#10;&#10;描述已自动生成">
            <a:extLst>
              <a:ext uri="{FF2B5EF4-FFF2-40B4-BE49-F238E27FC236}">
                <a16:creationId xmlns:a16="http://schemas.microsoft.com/office/drawing/2014/main" id="{00ED00F7-1E86-7FC3-A5C2-67990E64020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54675" y="88792"/>
            <a:ext cx="6401693" cy="2943636"/>
          </a:xfrm>
          <a:prstGeom prst="rect">
            <a:avLst/>
          </a:prstGeom>
        </p:spPr>
      </p:pic>
      <p:pic>
        <p:nvPicPr>
          <p:cNvPr id="34" name="图片 33" descr="玩具狗&#10;&#10;中度可信度描述已自动生成">
            <a:extLst>
              <a:ext uri="{FF2B5EF4-FFF2-40B4-BE49-F238E27FC236}">
                <a16:creationId xmlns:a16="http://schemas.microsoft.com/office/drawing/2014/main" id="{54117B06-14CD-7D0F-FB0B-932B3AA8437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61260" y="3063196"/>
            <a:ext cx="3048425" cy="1571844"/>
          </a:xfrm>
          <a:prstGeom prst="rect">
            <a:avLst/>
          </a:prstGeom>
        </p:spPr>
      </p:pic>
    </p:spTree>
    <p:extLst>
      <p:ext uri="{BB962C8B-B14F-4D97-AF65-F5344CB8AC3E}">
        <p14:creationId xmlns:p14="http://schemas.microsoft.com/office/powerpoint/2010/main" val="41740354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 grpId="0" animBg="1"/>
      <p:bldP spid="17" grpId="0"/>
      <p:bldP spid="2" grpId="0"/>
      <p:bldP spid="5" grpId="0" animBg="1"/>
      <p:bldP spid="3" grpId="0"/>
      <p:bldP spid="6" grpId="0"/>
      <p:bldP spid="14" grpId="0" animBg="1"/>
      <p:bldP spid="8" grpId="0"/>
      <p:bldP spid="15" grpId="0"/>
      <p:bldP spid="22" grpId="0" animBg="1"/>
      <p:bldP spid="21" grpId="0"/>
      <p:bldP spid="23" grpId="0"/>
      <p:bldP spid="25" grpId="0" animBg="1"/>
      <p:bldP spid="24" grpId="0"/>
      <p:bldP spid="27" grpId="0"/>
      <p:bldP spid="30" grpId="0" animBg="1"/>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3953110" y="5306916"/>
            <a:ext cx="5868136" cy="2337472"/>
          </a:xfrm>
          <a:prstGeom prst="rect">
            <a:avLst/>
          </a:prstGeom>
        </p:spPr>
      </p:pic>
      <p:sp>
        <p:nvSpPr>
          <p:cNvPr id="16" name="文本框 15"/>
          <p:cNvSpPr txBox="1"/>
          <p:nvPr/>
        </p:nvSpPr>
        <p:spPr>
          <a:xfrm>
            <a:off x="839768" y="1242677"/>
            <a:ext cx="3986614" cy="430887"/>
          </a:xfrm>
          <a:prstGeom prst="rect">
            <a:avLst/>
          </a:prstGeom>
          <a:noFill/>
        </p:spPr>
        <p:txBody>
          <a:bodyPr wrap="square" rtlCol="0">
            <a:spAutoFit/>
          </a:bodyPr>
          <a:lstStyle/>
          <a:p>
            <a:r>
              <a:rPr lang="en-US" altLang="zh-CN" sz="2200" dirty="0">
                <a:solidFill>
                  <a:schemeClr val="tx1">
                    <a:lumMod val="50000"/>
                    <a:lumOff val="50000"/>
                  </a:schemeClr>
                </a:solidFill>
                <a:latin typeface="微软雅黑" panose="020B0503020204020204" pitchFamily="34" charset="-122"/>
                <a:ea typeface="微软雅黑" panose="020B0503020204020204" pitchFamily="34" charset="-122"/>
              </a:rPr>
              <a:t>Quantitative analysis</a:t>
            </a:r>
          </a:p>
        </p:txBody>
      </p:sp>
      <p:sp>
        <p:nvSpPr>
          <p:cNvPr id="17" name="文本框 16"/>
          <p:cNvSpPr txBox="1"/>
          <p:nvPr/>
        </p:nvSpPr>
        <p:spPr>
          <a:xfrm>
            <a:off x="5019068" y="1496304"/>
            <a:ext cx="3211801" cy="377667"/>
          </a:xfrm>
          <a:prstGeom prst="rect">
            <a:avLst/>
          </a:prstGeom>
          <a:noFill/>
        </p:spPr>
        <p:txBody>
          <a:bodyPr wrap="square" rtlCol="0">
            <a:spAutoFit/>
          </a:bodyPr>
          <a:lstStyle/>
          <a:p>
            <a:pPr marL="6985" indent="-635" algn="l">
              <a:lnSpc>
                <a:spcPct val="108000"/>
              </a:lnSpc>
              <a:spcAft>
                <a:spcPts val="20"/>
              </a:spcAft>
              <a:tabLst>
                <a:tab pos="685165" algn="ctr"/>
                <a:tab pos="2362835" algn="ctr"/>
              </a:tabLst>
            </a:pPr>
            <a:r>
              <a:rPr lang="en-US" altLang="zh-CN" sz="1800" kern="100" dirty="0">
                <a:solidFill>
                  <a:srgbClr val="000000"/>
                </a:solidFill>
                <a:effectLst/>
                <a:latin typeface="Calibri" panose="020F0502020204030204" pitchFamily="34" charset="0"/>
                <a:ea typeface="Calibri" panose="020F0502020204030204" pitchFamily="34" charset="0"/>
              </a:rPr>
              <a:t>(a) Ownership	(b) Agency</a:t>
            </a:r>
            <a:endParaRPr lang="zh-CN" altLang="zh-CN" sz="1800" kern="100" dirty="0">
              <a:solidFill>
                <a:srgbClr val="000000"/>
              </a:solidFill>
              <a:effectLst/>
              <a:latin typeface="Calibri" panose="020F0502020204030204" pitchFamily="34" charset="0"/>
              <a:ea typeface="Calibri" panose="020F0502020204030204" pitchFamily="34" charset="0"/>
            </a:endParaRPr>
          </a:p>
        </p:txBody>
      </p:sp>
      <p:sp>
        <p:nvSpPr>
          <p:cNvPr id="18" name="PA_文本框 2"/>
          <p:cNvSpPr txBox="1"/>
          <p:nvPr>
            <p:custDataLst>
              <p:tags r:id="rId1"/>
            </p:custDataLst>
          </p:nvPr>
        </p:nvSpPr>
        <p:spPr>
          <a:xfrm>
            <a:off x="820518" y="351023"/>
            <a:ext cx="5917167" cy="1107098"/>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tabLst/>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a:ea typeface="微软雅黑"/>
              </a:defRPr>
            </a:lvl1pPr>
          </a:lstStyle>
          <a:p>
            <a:r>
              <a:rPr lang="en-US" altLang="zh-CN" sz="6000" b="0" dirty="0">
                <a:solidFill>
                  <a:schemeClr val="tx1">
                    <a:lumMod val="50000"/>
                    <a:lumOff val="50000"/>
                  </a:schemeClr>
                </a:solidFill>
                <a:latin typeface="思源宋体 Heavy" panose="02020900000000000000" pitchFamily="18" charset="-122"/>
                <a:ea typeface="思源宋体 Heavy" panose="02020900000000000000" pitchFamily="18" charset="-122"/>
              </a:rPr>
              <a:t>Result</a:t>
            </a:r>
            <a:endParaRPr lang="en-US" sz="6000" b="0" dirty="0">
              <a:solidFill>
                <a:schemeClr val="tx1">
                  <a:lumMod val="50000"/>
                  <a:lumOff val="50000"/>
                </a:schemeClr>
              </a:solidFill>
              <a:latin typeface="思源宋体 Heavy" panose="02020900000000000000" pitchFamily="18" charset="-122"/>
              <a:ea typeface="思源宋体 Heavy" panose="02020900000000000000" pitchFamily="18" charset="-122"/>
            </a:endParaRPr>
          </a:p>
        </p:txBody>
      </p:sp>
      <p:sp>
        <p:nvSpPr>
          <p:cNvPr id="19" name="圆角矩形 18"/>
          <p:cNvSpPr/>
          <p:nvPr/>
        </p:nvSpPr>
        <p:spPr>
          <a:xfrm>
            <a:off x="9556933" y="6039709"/>
            <a:ext cx="1978281" cy="397891"/>
          </a:xfrm>
          <a:prstGeom prst="roundRect">
            <a:avLst>
              <a:gd name="adj" fmla="val 50000"/>
            </a:avLst>
          </a:prstGeom>
          <a:solidFill>
            <a:srgbClr val="82A7B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endParaRPr>
          </a:p>
        </p:txBody>
      </p:sp>
      <p:sp>
        <p:nvSpPr>
          <p:cNvPr id="20" name="矩形 19"/>
          <p:cNvSpPr/>
          <p:nvPr/>
        </p:nvSpPr>
        <p:spPr>
          <a:xfrm>
            <a:off x="9904629" y="6074703"/>
            <a:ext cx="1305477" cy="338554"/>
          </a:xfrm>
          <a:prstGeom prst="rect">
            <a:avLst/>
          </a:prstGeom>
        </p:spPr>
        <p:txBody>
          <a:bodyPr wrap="square">
            <a:spAutoFit/>
          </a:bodyPr>
          <a:lstStyle/>
          <a:p>
            <a:pPr algn="dist"/>
            <a:r>
              <a:rPr lang="en-US" altLang="zh-CN" sz="1600" dirty="0">
                <a:solidFill>
                  <a:schemeClr val="bg1"/>
                </a:solidFill>
                <a:latin typeface="微软雅黑" panose="020B0503020204020204" pitchFamily="34" charset="-122"/>
                <a:ea typeface="微软雅黑" panose="020B0503020204020204" pitchFamily="34" charset="-122"/>
              </a:rPr>
              <a:t>PART.03</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F47197E3-588D-CAE9-7764-6734101215C9}"/>
              </a:ext>
            </a:extLst>
          </p:cNvPr>
          <p:cNvGraphicFramePr>
            <a:graphicFrameLocks noGrp="1"/>
          </p:cNvGraphicFramePr>
          <p:nvPr>
            <p:extLst>
              <p:ext uri="{D42A27DB-BD31-4B8C-83A1-F6EECF244321}">
                <p14:modId xmlns:p14="http://schemas.microsoft.com/office/powerpoint/2010/main" val="609335059"/>
              </p:ext>
            </p:extLst>
          </p:nvPr>
        </p:nvGraphicFramePr>
        <p:xfrm>
          <a:off x="934274" y="1685138"/>
          <a:ext cx="3892108" cy="1743862"/>
        </p:xfrm>
        <a:graphic>
          <a:graphicData uri="http://schemas.openxmlformats.org/drawingml/2006/table">
            <a:tbl>
              <a:tblPr firstRow="1" firstCol="1" bandRow="1">
                <a:tableStyleId>{5C22544A-7EE6-4342-B048-85BDC9FD1C3A}</a:tableStyleId>
              </a:tblPr>
              <a:tblGrid>
                <a:gridCol w="1463216">
                  <a:extLst>
                    <a:ext uri="{9D8B030D-6E8A-4147-A177-3AD203B41FA5}">
                      <a16:colId xmlns:a16="http://schemas.microsoft.com/office/drawing/2014/main" val="3487089853"/>
                    </a:ext>
                  </a:extLst>
                </a:gridCol>
                <a:gridCol w="502310">
                  <a:extLst>
                    <a:ext uri="{9D8B030D-6E8A-4147-A177-3AD203B41FA5}">
                      <a16:colId xmlns:a16="http://schemas.microsoft.com/office/drawing/2014/main" val="19750174"/>
                    </a:ext>
                  </a:extLst>
                </a:gridCol>
                <a:gridCol w="500720">
                  <a:extLst>
                    <a:ext uri="{9D8B030D-6E8A-4147-A177-3AD203B41FA5}">
                      <a16:colId xmlns:a16="http://schemas.microsoft.com/office/drawing/2014/main" val="3137196381"/>
                    </a:ext>
                  </a:extLst>
                </a:gridCol>
                <a:gridCol w="712931">
                  <a:extLst>
                    <a:ext uri="{9D8B030D-6E8A-4147-A177-3AD203B41FA5}">
                      <a16:colId xmlns:a16="http://schemas.microsoft.com/office/drawing/2014/main" val="2050330291"/>
                    </a:ext>
                  </a:extLst>
                </a:gridCol>
                <a:gridCol w="712931">
                  <a:extLst>
                    <a:ext uri="{9D8B030D-6E8A-4147-A177-3AD203B41FA5}">
                      <a16:colId xmlns:a16="http://schemas.microsoft.com/office/drawing/2014/main" val="1998798249"/>
                    </a:ext>
                  </a:extLst>
                </a:gridCol>
              </a:tblGrid>
              <a:tr h="323006">
                <a:tc rowSpan="2">
                  <a:txBody>
                    <a:bodyPr/>
                    <a:lstStyle/>
                    <a:p>
                      <a:pPr marL="6985" indent="-635" algn="l">
                        <a:lnSpc>
                          <a:spcPct val="107000"/>
                        </a:lnSpc>
                        <a:spcAft>
                          <a:spcPts val="800"/>
                        </a:spcAft>
                      </a:pPr>
                      <a:r>
                        <a:rPr lang="en-US" sz="900" kern="100" dirty="0">
                          <a:effectLst/>
                        </a:rPr>
                        <a:t> </a:t>
                      </a:r>
                      <a:endParaRPr lang="zh-CN" sz="900" kern="100" dirty="0">
                        <a:solidFill>
                          <a:srgbClr val="000000"/>
                        </a:solidFill>
                        <a:effectLst/>
                        <a:latin typeface="Calibri" panose="020F0502020204030204" pitchFamily="34" charset="0"/>
                        <a:ea typeface="Calibri" panose="020F0502020204030204" pitchFamily="34" charset="0"/>
                      </a:endParaRPr>
                    </a:p>
                  </a:txBody>
                  <a:tcPr marL="0" marR="5080" marT="15875" marB="0"/>
                </a:tc>
                <a:tc gridSpan="2">
                  <a:txBody>
                    <a:bodyPr/>
                    <a:lstStyle/>
                    <a:p>
                      <a:pPr marL="97790" indent="-635" algn="l">
                        <a:lnSpc>
                          <a:spcPct val="107000"/>
                        </a:lnSpc>
                        <a:spcAft>
                          <a:spcPts val="20"/>
                        </a:spcAft>
                      </a:pPr>
                      <a:r>
                        <a:rPr lang="en-US" sz="800" kern="100">
                          <a:effectLst/>
                        </a:rPr>
                        <a:t>No Mockup</a:t>
                      </a:r>
                      <a:endParaRPr lang="zh-CN" sz="900" kern="100">
                        <a:solidFill>
                          <a:srgbClr val="000000"/>
                        </a:solidFill>
                        <a:effectLst/>
                        <a:latin typeface="Calibri" panose="020F0502020204030204" pitchFamily="34" charset="0"/>
                        <a:ea typeface="Calibri" panose="020F0502020204030204" pitchFamily="34" charset="0"/>
                      </a:endParaRPr>
                    </a:p>
                  </a:txBody>
                  <a:tcPr marL="0" marR="5080" marT="15875" marB="0"/>
                </a:tc>
                <a:tc hMerge="1">
                  <a:txBody>
                    <a:bodyPr/>
                    <a:lstStyle/>
                    <a:p>
                      <a:endParaRPr lang="zh-CN" altLang="en-US"/>
                    </a:p>
                  </a:txBody>
                  <a:tcPr/>
                </a:tc>
                <a:tc>
                  <a:txBody>
                    <a:bodyPr/>
                    <a:lstStyle/>
                    <a:p>
                      <a:pPr marL="6985" indent="-635" algn="l">
                        <a:lnSpc>
                          <a:spcPct val="107000"/>
                        </a:lnSpc>
                        <a:spcAft>
                          <a:spcPts val="800"/>
                        </a:spcAft>
                      </a:pPr>
                      <a:r>
                        <a:rPr lang="en-US" sz="900" kern="100">
                          <a:effectLst/>
                        </a:rPr>
                        <a:t> </a:t>
                      </a:r>
                      <a:endParaRPr lang="zh-CN" sz="900" kern="100">
                        <a:solidFill>
                          <a:srgbClr val="000000"/>
                        </a:solidFill>
                        <a:effectLst/>
                        <a:latin typeface="Calibri" panose="020F0502020204030204" pitchFamily="34" charset="0"/>
                        <a:ea typeface="Calibri" panose="020F0502020204030204" pitchFamily="34" charset="0"/>
                      </a:endParaRPr>
                    </a:p>
                  </a:txBody>
                  <a:tcPr marL="0" marR="5080" marT="15875" marB="0"/>
                </a:tc>
                <a:tc>
                  <a:txBody>
                    <a:bodyPr/>
                    <a:lstStyle/>
                    <a:p>
                      <a:pPr marL="6985" indent="-635" algn="l">
                        <a:lnSpc>
                          <a:spcPct val="107000"/>
                        </a:lnSpc>
                        <a:spcAft>
                          <a:spcPts val="20"/>
                        </a:spcAft>
                      </a:pPr>
                      <a:r>
                        <a:rPr lang="en-US" sz="800" kern="100">
                          <a:effectLst/>
                        </a:rPr>
                        <a:t>Mockup</a:t>
                      </a:r>
                      <a:endParaRPr lang="zh-CN" sz="900" kern="100">
                        <a:solidFill>
                          <a:srgbClr val="000000"/>
                        </a:solidFill>
                        <a:effectLst/>
                        <a:latin typeface="Calibri" panose="020F0502020204030204" pitchFamily="34" charset="0"/>
                        <a:ea typeface="Calibri" panose="020F0502020204030204" pitchFamily="34" charset="0"/>
                      </a:endParaRPr>
                    </a:p>
                  </a:txBody>
                  <a:tcPr marL="0" marR="5080" marT="15875" marB="0"/>
                </a:tc>
                <a:extLst>
                  <a:ext uri="{0D108BD9-81ED-4DB2-BD59-A6C34878D82A}">
                    <a16:rowId xmlns:a16="http://schemas.microsoft.com/office/drawing/2014/main" val="217080621"/>
                  </a:ext>
                </a:extLst>
              </a:tr>
              <a:tr h="284641">
                <a:tc vMerge="1">
                  <a:txBody>
                    <a:bodyPr/>
                    <a:lstStyle/>
                    <a:p>
                      <a:endParaRPr lang="zh-CN" altLang="en-US"/>
                    </a:p>
                  </a:txBody>
                  <a:tcPr/>
                </a:tc>
                <a:tc>
                  <a:txBody>
                    <a:bodyPr/>
                    <a:lstStyle/>
                    <a:p>
                      <a:pPr marL="6985" indent="-635" algn="l">
                        <a:lnSpc>
                          <a:spcPct val="107000"/>
                        </a:lnSpc>
                        <a:spcAft>
                          <a:spcPts val="20"/>
                        </a:spcAft>
                      </a:pPr>
                      <a:r>
                        <a:rPr lang="en-US" sz="800" kern="100">
                          <a:effectLst/>
                        </a:rPr>
                        <a:t>𝑥¯</a:t>
                      </a:r>
                      <a:endParaRPr lang="zh-CN" sz="900" kern="100">
                        <a:solidFill>
                          <a:srgbClr val="000000"/>
                        </a:solidFill>
                        <a:effectLst/>
                        <a:latin typeface="Calibri" panose="020F0502020204030204" pitchFamily="34" charset="0"/>
                        <a:ea typeface="Calibri" panose="020F0502020204030204" pitchFamily="34" charset="0"/>
                      </a:endParaRPr>
                    </a:p>
                  </a:txBody>
                  <a:tcPr marL="0" marR="5080" marT="15875" marB="0"/>
                </a:tc>
                <a:tc>
                  <a:txBody>
                    <a:bodyPr/>
                    <a:lstStyle/>
                    <a:p>
                      <a:pPr marL="6985" indent="-635" algn="l">
                        <a:lnSpc>
                          <a:spcPct val="107000"/>
                        </a:lnSpc>
                        <a:spcAft>
                          <a:spcPts val="20"/>
                        </a:spcAft>
                      </a:pPr>
                      <a:r>
                        <a:rPr lang="en-US" sz="800" kern="100">
                          <a:effectLst/>
                        </a:rPr>
                        <a:t>𝜎</a:t>
                      </a:r>
                      <a:endParaRPr lang="zh-CN" sz="900" kern="100">
                        <a:solidFill>
                          <a:srgbClr val="000000"/>
                        </a:solidFill>
                        <a:effectLst/>
                        <a:latin typeface="Calibri" panose="020F0502020204030204" pitchFamily="34" charset="0"/>
                        <a:ea typeface="Calibri" panose="020F0502020204030204" pitchFamily="34" charset="0"/>
                      </a:endParaRPr>
                    </a:p>
                  </a:txBody>
                  <a:tcPr marL="0" marR="5080" marT="15875" marB="0"/>
                </a:tc>
                <a:tc>
                  <a:txBody>
                    <a:bodyPr/>
                    <a:lstStyle/>
                    <a:p>
                      <a:pPr marL="6985" indent="-635" algn="l">
                        <a:lnSpc>
                          <a:spcPct val="107000"/>
                        </a:lnSpc>
                        <a:spcAft>
                          <a:spcPts val="20"/>
                        </a:spcAft>
                      </a:pPr>
                      <a:r>
                        <a:rPr lang="en-US" sz="800" kern="100">
                          <a:effectLst/>
                        </a:rPr>
                        <a:t>𝑥¯</a:t>
                      </a:r>
                      <a:endParaRPr lang="zh-CN" sz="900" kern="100">
                        <a:solidFill>
                          <a:srgbClr val="000000"/>
                        </a:solidFill>
                        <a:effectLst/>
                        <a:latin typeface="Calibri" panose="020F0502020204030204" pitchFamily="34" charset="0"/>
                        <a:ea typeface="Calibri" panose="020F0502020204030204" pitchFamily="34" charset="0"/>
                      </a:endParaRPr>
                    </a:p>
                  </a:txBody>
                  <a:tcPr marL="0" marR="5080" marT="15875" marB="0"/>
                </a:tc>
                <a:tc>
                  <a:txBody>
                    <a:bodyPr/>
                    <a:lstStyle/>
                    <a:p>
                      <a:pPr marL="6985" marR="47625" indent="-635" algn="ctr">
                        <a:lnSpc>
                          <a:spcPct val="107000"/>
                        </a:lnSpc>
                        <a:spcAft>
                          <a:spcPts val="20"/>
                        </a:spcAft>
                      </a:pPr>
                      <a:r>
                        <a:rPr lang="en-US" sz="800" kern="100">
                          <a:effectLst/>
                        </a:rPr>
                        <a:t>𝜎</a:t>
                      </a:r>
                      <a:endParaRPr lang="zh-CN" sz="900" kern="100">
                        <a:solidFill>
                          <a:srgbClr val="000000"/>
                        </a:solidFill>
                        <a:effectLst/>
                        <a:latin typeface="Calibri" panose="020F0502020204030204" pitchFamily="34" charset="0"/>
                        <a:ea typeface="Calibri" panose="020F0502020204030204" pitchFamily="34" charset="0"/>
                      </a:endParaRPr>
                    </a:p>
                  </a:txBody>
                  <a:tcPr marL="0" marR="5080" marT="15875" marB="0"/>
                </a:tc>
                <a:extLst>
                  <a:ext uri="{0D108BD9-81ED-4DB2-BD59-A6C34878D82A}">
                    <a16:rowId xmlns:a16="http://schemas.microsoft.com/office/drawing/2014/main" val="4009640923"/>
                  </a:ext>
                </a:extLst>
              </a:tr>
              <a:tr h="316818">
                <a:tc>
                  <a:txBody>
                    <a:bodyPr/>
                    <a:lstStyle/>
                    <a:p>
                      <a:pPr marL="63500" indent="-635" algn="l">
                        <a:lnSpc>
                          <a:spcPct val="107000"/>
                        </a:lnSpc>
                        <a:spcAft>
                          <a:spcPts val="20"/>
                        </a:spcAft>
                      </a:pPr>
                      <a:r>
                        <a:rPr lang="en-US" sz="800" kern="100">
                          <a:effectLst/>
                        </a:rPr>
                        <a:t>Age</a:t>
                      </a:r>
                      <a:endParaRPr lang="zh-CN" sz="900" kern="100">
                        <a:solidFill>
                          <a:srgbClr val="000000"/>
                        </a:solidFill>
                        <a:effectLst/>
                        <a:latin typeface="Calibri" panose="020F0502020204030204" pitchFamily="34" charset="0"/>
                        <a:ea typeface="Calibri" panose="020F0502020204030204" pitchFamily="34" charset="0"/>
                      </a:endParaRPr>
                    </a:p>
                  </a:txBody>
                  <a:tcPr marL="0" marR="5080" marT="15875" marB="0"/>
                </a:tc>
                <a:tc>
                  <a:txBody>
                    <a:bodyPr/>
                    <a:lstStyle/>
                    <a:p>
                      <a:pPr marL="3175" indent="-635" algn="l">
                        <a:lnSpc>
                          <a:spcPct val="107000"/>
                        </a:lnSpc>
                        <a:spcAft>
                          <a:spcPts val="20"/>
                        </a:spcAft>
                      </a:pPr>
                      <a:r>
                        <a:rPr lang="en-US" sz="800" kern="100">
                          <a:effectLst/>
                        </a:rPr>
                        <a:t>32.4</a:t>
                      </a:r>
                      <a:endParaRPr lang="zh-CN" sz="900" kern="100">
                        <a:solidFill>
                          <a:srgbClr val="000000"/>
                        </a:solidFill>
                        <a:effectLst/>
                        <a:latin typeface="Calibri" panose="020F0502020204030204" pitchFamily="34" charset="0"/>
                        <a:ea typeface="Calibri" panose="020F0502020204030204" pitchFamily="34" charset="0"/>
                      </a:endParaRPr>
                    </a:p>
                  </a:txBody>
                  <a:tcPr marL="0" marR="5080" marT="15875" marB="0"/>
                </a:tc>
                <a:tc>
                  <a:txBody>
                    <a:bodyPr/>
                    <a:lstStyle/>
                    <a:p>
                      <a:pPr marL="6985" indent="-635" algn="l">
                        <a:lnSpc>
                          <a:spcPct val="107000"/>
                        </a:lnSpc>
                        <a:spcAft>
                          <a:spcPts val="20"/>
                        </a:spcAft>
                      </a:pPr>
                      <a:r>
                        <a:rPr lang="en-US" sz="800" kern="100">
                          <a:effectLst/>
                        </a:rPr>
                        <a:t>12.1</a:t>
                      </a:r>
                      <a:endParaRPr lang="zh-CN" sz="900" kern="100">
                        <a:solidFill>
                          <a:srgbClr val="000000"/>
                        </a:solidFill>
                        <a:effectLst/>
                        <a:latin typeface="Calibri" panose="020F0502020204030204" pitchFamily="34" charset="0"/>
                        <a:ea typeface="Calibri" panose="020F0502020204030204" pitchFamily="34" charset="0"/>
                      </a:endParaRPr>
                    </a:p>
                  </a:txBody>
                  <a:tcPr marL="0" marR="5080" marT="15875" marB="0"/>
                </a:tc>
                <a:tc>
                  <a:txBody>
                    <a:bodyPr/>
                    <a:lstStyle/>
                    <a:p>
                      <a:pPr marL="3175" indent="-635" algn="just">
                        <a:lnSpc>
                          <a:spcPct val="107000"/>
                        </a:lnSpc>
                        <a:spcAft>
                          <a:spcPts val="20"/>
                        </a:spcAft>
                      </a:pPr>
                      <a:r>
                        <a:rPr lang="en-US" sz="800" kern="100">
                          <a:effectLst/>
                        </a:rPr>
                        <a:t>35.8</a:t>
                      </a:r>
                      <a:endParaRPr lang="zh-CN" sz="900" kern="100">
                        <a:solidFill>
                          <a:srgbClr val="000000"/>
                        </a:solidFill>
                        <a:effectLst/>
                        <a:latin typeface="Calibri" panose="020F0502020204030204" pitchFamily="34" charset="0"/>
                        <a:ea typeface="Calibri" panose="020F0502020204030204" pitchFamily="34" charset="0"/>
                      </a:endParaRPr>
                    </a:p>
                  </a:txBody>
                  <a:tcPr marL="0" marR="5080" marT="15875" marB="0"/>
                </a:tc>
                <a:tc>
                  <a:txBody>
                    <a:bodyPr/>
                    <a:lstStyle/>
                    <a:p>
                      <a:pPr marL="58420" indent="-635" algn="ctr">
                        <a:lnSpc>
                          <a:spcPct val="107000"/>
                        </a:lnSpc>
                        <a:spcAft>
                          <a:spcPts val="20"/>
                        </a:spcAft>
                      </a:pPr>
                      <a:r>
                        <a:rPr lang="en-US" sz="800" kern="100">
                          <a:effectLst/>
                        </a:rPr>
                        <a:t>10.0</a:t>
                      </a:r>
                      <a:endParaRPr lang="zh-CN" sz="900" kern="100">
                        <a:solidFill>
                          <a:srgbClr val="000000"/>
                        </a:solidFill>
                        <a:effectLst/>
                        <a:latin typeface="Calibri" panose="020F0502020204030204" pitchFamily="34" charset="0"/>
                        <a:ea typeface="Calibri" panose="020F0502020204030204" pitchFamily="34" charset="0"/>
                      </a:endParaRPr>
                    </a:p>
                  </a:txBody>
                  <a:tcPr marL="0" marR="5080" marT="15875" marB="0"/>
                </a:tc>
                <a:extLst>
                  <a:ext uri="{0D108BD9-81ED-4DB2-BD59-A6C34878D82A}">
                    <a16:rowId xmlns:a16="http://schemas.microsoft.com/office/drawing/2014/main" val="2336158483"/>
                  </a:ext>
                </a:extLst>
              </a:tr>
              <a:tr h="528568">
                <a:tc>
                  <a:txBody>
                    <a:bodyPr/>
                    <a:lstStyle/>
                    <a:p>
                      <a:pPr marL="63500" indent="-635" algn="l">
                        <a:lnSpc>
                          <a:spcPct val="107000"/>
                        </a:lnSpc>
                        <a:spcAft>
                          <a:spcPts val="20"/>
                        </a:spcAft>
                      </a:pPr>
                      <a:r>
                        <a:rPr lang="en-US" sz="800" kern="100">
                          <a:effectLst/>
                        </a:rPr>
                        <a:t>Gaming frequency (0-5)</a:t>
                      </a:r>
                      <a:endParaRPr lang="zh-CN" sz="900" kern="100">
                        <a:solidFill>
                          <a:srgbClr val="000000"/>
                        </a:solidFill>
                        <a:effectLst/>
                        <a:latin typeface="Calibri" panose="020F0502020204030204" pitchFamily="34" charset="0"/>
                        <a:ea typeface="Calibri" panose="020F0502020204030204" pitchFamily="34" charset="0"/>
                      </a:endParaRPr>
                    </a:p>
                  </a:txBody>
                  <a:tcPr marL="0" marR="5080" marT="15875" marB="0"/>
                </a:tc>
                <a:tc>
                  <a:txBody>
                    <a:bodyPr/>
                    <a:lstStyle/>
                    <a:p>
                      <a:pPr marL="635" indent="-635" algn="l">
                        <a:lnSpc>
                          <a:spcPct val="107000"/>
                        </a:lnSpc>
                        <a:spcAft>
                          <a:spcPts val="20"/>
                        </a:spcAft>
                      </a:pPr>
                      <a:r>
                        <a:rPr lang="en-US" sz="800" kern="100" dirty="0">
                          <a:effectLst/>
                        </a:rPr>
                        <a:t>1.5</a:t>
                      </a:r>
                      <a:endParaRPr lang="zh-CN" sz="900" kern="100" dirty="0">
                        <a:solidFill>
                          <a:srgbClr val="000000"/>
                        </a:solidFill>
                        <a:effectLst/>
                        <a:latin typeface="Calibri" panose="020F0502020204030204" pitchFamily="34" charset="0"/>
                        <a:ea typeface="Calibri" panose="020F0502020204030204" pitchFamily="34" charset="0"/>
                      </a:endParaRPr>
                    </a:p>
                  </a:txBody>
                  <a:tcPr marL="0" marR="5080" marT="15875" marB="0"/>
                </a:tc>
                <a:tc>
                  <a:txBody>
                    <a:bodyPr/>
                    <a:lstStyle/>
                    <a:p>
                      <a:pPr marL="6985" indent="-635" algn="l">
                        <a:lnSpc>
                          <a:spcPct val="107000"/>
                        </a:lnSpc>
                        <a:spcAft>
                          <a:spcPts val="20"/>
                        </a:spcAft>
                      </a:pPr>
                      <a:r>
                        <a:rPr lang="en-US" sz="800" kern="100">
                          <a:effectLst/>
                        </a:rPr>
                        <a:t>1.68</a:t>
                      </a:r>
                      <a:endParaRPr lang="zh-CN" sz="900" kern="100">
                        <a:solidFill>
                          <a:srgbClr val="000000"/>
                        </a:solidFill>
                        <a:effectLst/>
                        <a:latin typeface="Calibri" panose="020F0502020204030204" pitchFamily="34" charset="0"/>
                        <a:ea typeface="Calibri" panose="020F0502020204030204" pitchFamily="34" charset="0"/>
                      </a:endParaRPr>
                    </a:p>
                  </a:txBody>
                  <a:tcPr marL="0" marR="5080" marT="15875" marB="0"/>
                </a:tc>
                <a:tc>
                  <a:txBody>
                    <a:bodyPr/>
                    <a:lstStyle/>
                    <a:p>
                      <a:pPr marL="635" indent="-635" algn="just">
                        <a:lnSpc>
                          <a:spcPct val="107000"/>
                        </a:lnSpc>
                        <a:spcAft>
                          <a:spcPts val="20"/>
                        </a:spcAft>
                      </a:pPr>
                      <a:r>
                        <a:rPr lang="en-US" sz="800" kern="100">
                          <a:effectLst/>
                        </a:rPr>
                        <a:t>1.75</a:t>
                      </a:r>
                      <a:endParaRPr lang="zh-CN" sz="900" kern="100">
                        <a:solidFill>
                          <a:srgbClr val="000000"/>
                        </a:solidFill>
                        <a:effectLst/>
                        <a:latin typeface="Calibri" panose="020F0502020204030204" pitchFamily="34" charset="0"/>
                        <a:ea typeface="Calibri" panose="020F0502020204030204" pitchFamily="34" charset="0"/>
                      </a:endParaRPr>
                    </a:p>
                  </a:txBody>
                  <a:tcPr marL="0" marR="5080" marT="15875" marB="0"/>
                </a:tc>
                <a:tc>
                  <a:txBody>
                    <a:bodyPr/>
                    <a:lstStyle/>
                    <a:p>
                      <a:pPr marL="58420" indent="-635" algn="ctr">
                        <a:lnSpc>
                          <a:spcPct val="107000"/>
                        </a:lnSpc>
                        <a:spcAft>
                          <a:spcPts val="20"/>
                        </a:spcAft>
                      </a:pPr>
                      <a:r>
                        <a:rPr lang="en-US" sz="800" kern="100">
                          <a:effectLst/>
                        </a:rPr>
                        <a:t>1.66</a:t>
                      </a:r>
                      <a:endParaRPr lang="zh-CN" sz="900" kern="100">
                        <a:solidFill>
                          <a:srgbClr val="000000"/>
                        </a:solidFill>
                        <a:effectLst/>
                        <a:latin typeface="Calibri" panose="020F0502020204030204" pitchFamily="34" charset="0"/>
                        <a:ea typeface="Calibri" panose="020F0502020204030204" pitchFamily="34" charset="0"/>
                      </a:endParaRPr>
                    </a:p>
                  </a:txBody>
                  <a:tcPr marL="0" marR="5080" marT="15875" marB="0"/>
                </a:tc>
                <a:extLst>
                  <a:ext uri="{0D108BD9-81ED-4DB2-BD59-A6C34878D82A}">
                    <a16:rowId xmlns:a16="http://schemas.microsoft.com/office/drawing/2014/main" val="2025262398"/>
                  </a:ext>
                </a:extLst>
              </a:tr>
              <a:tr h="290829">
                <a:tc>
                  <a:txBody>
                    <a:bodyPr/>
                    <a:lstStyle/>
                    <a:p>
                      <a:pPr marL="63500" indent="-635" algn="l">
                        <a:lnSpc>
                          <a:spcPct val="107000"/>
                        </a:lnSpc>
                        <a:spcAft>
                          <a:spcPts val="20"/>
                        </a:spcAft>
                      </a:pPr>
                      <a:r>
                        <a:rPr lang="en-US" sz="800" kern="100">
                          <a:effectLst/>
                        </a:rPr>
                        <a:t>VR experience</a:t>
                      </a:r>
                      <a:endParaRPr lang="zh-CN" sz="900" kern="100">
                        <a:solidFill>
                          <a:srgbClr val="000000"/>
                        </a:solidFill>
                        <a:effectLst/>
                        <a:latin typeface="Calibri" panose="020F0502020204030204" pitchFamily="34" charset="0"/>
                        <a:ea typeface="Calibri" panose="020F0502020204030204" pitchFamily="34" charset="0"/>
                      </a:endParaRPr>
                    </a:p>
                  </a:txBody>
                  <a:tcPr marL="0" marR="5080" marT="15875" marB="0"/>
                </a:tc>
                <a:tc>
                  <a:txBody>
                    <a:bodyPr/>
                    <a:lstStyle/>
                    <a:p>
                      <a:pPr marL="635" indent="-635" algn="l">
                        <a:lnSpc>
                          <a:spcPct val="107000"/>
                        </a:lnSpc>
                        <a:spcAft>
                          <a:spcPts val="20"/>
                        </a:spcAft>
                      </a:pPr>
                      <a:r>
                        <a:rPr lang="en-US" sz="800" kern="100">
                          <a:effectLst/>
                        </a:rPr>
                        <a:t>4.25</a:t>
                      </a:r>
                      <a:endParaRPr lang="zh-CN" sz="900" kern="100">
                        <a:solidFill>
                          <a:srgbClr val="000000"/>
                        </a:solidFill>
                        <a:effectLst/>
                        <a:latin typeface="Calibri" panose="020F0502020204030204" pitchFamily="34" charset="0"/>
                        <a:ea typeface="Calibri" panose="020F0502020204030204" pitchFamily="34" charset="0"/>
                      </a:endParaRPr>
                    </a:p>
                  </a:txBody>
                  <a:tcPr marL="0" marR="5080" marT="15875" marB="0"/>
                </a:tc>
                <a:tc>
                  <a:txBody>
                    <a:bodyPr/>
                    <a:lstStyle/>
                    <a:p>
                      <a:pPr marL="6985" indent="-635" algn="l">
                        <a:lnSpc>
                          <a:spcPct val="107000"/>
                        </a:lnSpc>
                        <a:spcAft>
                          <a:spcPts val="20"/>
                        </a:spcAft>
                      </a:pPr>
                      <a:r>
                        <a:rPr lang="en-US" sz="800" kern="100">
                          <a:effectLst/>
                        </a:rPr>
                        <a:t>1.86</a:t>
                      </a:r>
                      <a:endParaRPr lang="zh-CN" sz="900" kern="100">
                        <a:solidFill>
                          <a:srgbClr val="000000"/>
                        </a:solidFill>
                        <a:effectLst/>
                        <a:latin typeface="Calibri" panose="020F0502020204030204" pitchFamily="34" charset="0"/>
                        <a:ea typeface="Calibri" panose="020F0502020204030204" pitchFamily="34" charset="0"/>
                      </a:endParaRPr>
                    </a:p>
                  </a:txBody>
                  <a:tcPr marL="0" marR="5080" marT="15875" marB="0"/>
                </a:tc>
                <a:tc>
                  <a:txBody>
                    <a:bodyPr/>
                    <a:lstStyle/>
                    <a:p>
                      <a:pPr marL="3175" indent="-635" algn="just">
                        <a:lnSpc>
                          <a:spcPct val="107000"/>
                        </a:lnSpc>
                        <a:spcAft>
                          <a:spcPts val="20"/>
                        </a:spcAft>
                      </a:pPr>
                      <a:r>
                        <a:rPr lang="en-US" sz="800" kern="100">
                          <a:effectLst/>
                        </a:rPr>
                        <a:t>3.83</a:t>
                      </a:r>
                      <a:endParaRPr lang="zh-CN" sz="900" kern="100">
                        <a:solidFill>
                          <a:srgbClr val="000000"/>
                        </a:solidFill>
                        <a:effectLst/>
                        <a:latin typeface="Calibri" panose="020F0502020204030204" pitchFamily="34" charset="0"/>
                        <a:ea typeface="Calibri" panose="020F0502020204030204" pitchFamily="34" charset="0"/>
                      </a:endParaRPr>
                    </a:p>
                  </a:txBody>
                  <a:tcPr marL="0" marR="5080" marT="15875" marB="0"/>
                </a:tc>
                <a:tc>
                  <a:txBody>
                    <a:bodyPr/>
                    <a:lstStyle/>
                    <a:p>
                      <a:pPr marL="58420" indent="-635" algn="ctr">
                        <a:lnSpc>
                          <a:spcPct val="107000"/>
                        </a:lnSpc>
                        <a:spcAft>
                          <a:spcPts val="20"/>
                        </a:spcAft>
                      </a:pPr>
                      <a:r>
                        <a:rPr lang="en-US" sz="800" kern="100" dirty="0">
                          <a:effectLst/>
                        </a:rPr>
                        <a:t>1.99</a:t>
                      </a:r>
                      <a:endParaRPr lang="zh-CN" sz="900" kern="100" dirty="0">
                        <a:solidFill>
                          <a:srgbClr val="000000"/>
                        </a:solidFill>
                        <a:effectLst/>
                        <a:latin typeface="Calibri" panose="020F0502020204030204" pitchFamily="34" charset="0"/>
                        <a:ea typeface="Calibri" panose="020F0502020204030204" pitchFamily="34" charset="0"/>
                      </a:endParaRPr>
                    </a:p>
                  </a:txBody>
                  <a:tcPr marL="0" marR="5080" marT="15875" marB="0"/>
                </a:tc>
                <a:extLst>
                  <a:ext uri="{0D108BD9-81ED-4DB2-BD59-A6C34878D82A}">
                    <a16:rowId xmlns:a16="http://schemas.microsoft.com/office/drawing/2014/main" val="2916886441"/>
                  </a:ext>
                </a:extLst>
              </a:tr>
            </a:tbl>
          </a:graphicData>
        </a:graphic>
      </p:graphicFrame>
      <p:pic>
        <p:nvPicPr>
          <p:cNvPr id="4" name="图片 3" descr="手机屏幕的截图&#10;&#10;中度可信度描述已自动生成">
            <a:extLst>
              <a:ext uri="{FF2B5EF4-FFF2-40B4-BE49-F238E27FC236}">
                <a16:creationId xmlns:a16="http://schemas.microsoft.com/office/drawing/2014/main" id="{E324E015-FD3F-6BA7-D0D0-6185EC8B09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9511" y="281111"/>
            <a:ext cx="3050801" cy="1246921"/>
          </a:xfrm>
          <a:prstGeom prst="rect">
            <a:avLst/>
          </a:prstGeom>
        </p:spPr>
      </p:pic>
      <p:pic>
        <p:nvPicPr>
          <p:cNvPr id="6" name="图片 5" descr="手机屏幕的截图&#10;&#10;中度可信度描述已自动生成">
            <a:extLst>
              <a:ext uri="{FF2B5EF4-FFF2-40B4-BE49-F238E27FC236}">
                <a16:creationId xmlns:a16="http://schemas.microsoft.com/office/drawing/2014/main" id="{84F37342-41D5-16BF-16AC-B4BDE4ED20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9567" y="2049853"/>
            <a:ext cx="3050801" cy="1246921"/>
          </a:xfrm>
          <a:prstGeom prst="rect">
            <a:avLst/>
          </a:prstGeom>
        </p:spPr>
      </p:pic>
      <p:pic>
        <p:nvPicPr>
          <p:cNvPr id="8" name="图片 7" descr="图表&#10;&#10;描述已自动生成">
            <a:extLst>
              <a:ext uri="{FF2B5EF4-FFF2-40B4-BE49-F238E27FC236}">
                <a16:creationId xmlns:a16="http://schemas.microsoft.com/office/drawing/2014/main" id="{23B2445E-4D5E-E835-340B-BCC702454C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99565" y="3561227"/>
            <a:ext cx="3050801" cy="1246921"/>
          </a:xfrm>
          <a:prstGeom prst="rect">
            <a:avLst/>
          </a:prstGeom>
        </p:spPr>
      </p:pic>
      <p:pic>
        <p:nvPicPr>
          <p:cNvPr id="14" name="图片 13" descr="手机屏幕的截图&#10;&#10;描述已自动生成">
            <a:extLst>
              <a:ext uri="{FF2B5EF4-FFF2-40B4-BE49-F238E27FC236}">
                <a16:creationId xmlns:a16="http://schemas.microsoft.com/office/drawing/2014/main" id="{7EDAE020-B2C0-B801-AF58-D423165EC9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99565" y="5072601"/>
            <a:ext cx="3050801" cy="1246921"/>
          </a:xfrm>
          <a:prstGeom prst="rect">
            <a:avLst/>
          </a:prstGeom>
        </p:spPr>
      </p:pic>
      <p:sp>
        <p:nvSpPr>
          <p:cNvPr id="21" name="文本框 20">
            <a:extLst>
              <a:ext uri="{FF2B5EF4-FFF2-40B4-BE49-F238E27FC236}">
                <a16:creationId xmlns:a16="http://schemas.microsoft.com/office/drawing/2014/main" id="{B8A73314-49F2-0827-DB1F-4F3C5C7BBC95}"/>
              </a:ext>
            </a:extLst>
          </p:cNvPr>
          <p:cNvSpPr txBox="1"/>
          <p:nvPr/>
        </p:nvSpPr>
        <p:spPr>
          <a:xfrm>
            <a:off x="5009511" y="4713770"/>
            <a:ext cx="4271649" cy="377667"/>
          </a:xfrm>
          <a:prstGeom prst="rect">
            <a:avLst/>
          </a:prstGeom>
          <a:noFill/>
        </p:spPr>
        <p:txBody>
          <a:bodyPr wrap="square" rtlCol="0">
            <a:spAutoFit/>
          </a:bodyPr>
          <a:lstStyle/>
          <a:p>
            <a:pPr marL="6985" indent="-635" algn="l">
              <a:lnSpc>
                <a:spcPct val="108000"/>
              </a:lnSpc>
              <a:spcAft>
                <a:spcPts val="20"/>
              </a:spcAft>
              <a:tabLst>
                <a:tab pos="685165" algn="ctr"/>
                <a:tab pos="2362835" algn="ctr"/>
              </a:tabLst>
            </a:pPr>
            <a:r>
              <a:rPr lang="en-US" altLang="zh-CN" sz="1800" kern="100" dirty="0">
                <a:solidFill>
                  <a:srgbClr val="000000"/>
                </a:solidFill>
                <a:effectLst/>
                <a:latin typeface="Calibri" panose="020F0502020204030204" pitchFamily="34" charset="0"/>
                <a:ea typeface="Calibri" panose="020F0502020204030204" pitchFamily="34" charset="0"/>
              </a:rPr>
              <a:t>(e) IPQ: realness	  (f) System usability</a:t>
            </a:r>
            <a:endParaRPr lang="zh-CN" altLang="zh-CN" sz="1800" kern="100" dirty="0">
              <a:solidFill>
                <a:srgbClr val="000000"/>
              </a:solidFill>
              <a:effectLst/>
              <a:latin typeface="Calibri" panose="020F0502020204030204" pitchFamily="34" charset="0"/>
              <a:ea typeface="Calibri" panose="020F0502020204030204" pitchFamily="34" charset="0"/>
            </a:endParaRPr>
          </a:p>
        </p:txBody>
      </p:sp>
      <p:sp>
        <p:nvSpPr>
          <p:cNvPr id="22" name="文本框 21">
            <a:extLst>
              <a:ext uri="{FF2B5EF4-FFF2-40B4-BE49-F238E27FC236}">
                <a16:creationId xmlns:a16="http://schemas.microsoft.com/office/drawing/2014/main" id="{4B414B02-E9DA-B3F3-2DD3-237008DF043C}"/>
              </a:ext>
            </a:extLst>
          </p:cNvPr>
          <p:cNvSpPr txBox="1"/>
          <p:nvPr/>
        </p:nvSpPr>
        <p:spPr>
          <a:xfrm>
            <a:off x="3665094" y="6243980"/>
            <a:ext cx="6082410" cy="377667"/>
          </a:xfrm>
          <a:prstGeom prst="rect">
            <a:avLst/>
          </a:prstGeom>
          <a:noFill/>
        </p:spPr>
        <p:txBody>
          <a:bodyPr wrap="square" rtlCol="0">
            <a:spAutoFit/>
          </a:bodyPr>
          <a:lstStyle/>
          <a:p>
            <a:pPr marL="6985" indent="-635" algn="l">
              <a:lnSpc>
                <a:spcPct val="108000"/>
              </a:lnSpc>
              <a:spcAft>
                <a:spcPts val="1220"/>
              </a:spcAft>
              <a:tabLst>
                <a:tab pos="3070225" algn="r"/>
              </a:tabLst>
            </a:pPr>
            <a:r>
              <a:rPr lang="en-US" altLang="zh-CN" sz="1800" kern="100" dirty="0">
                <a:solidFill>
                  <a:srgbClr val="000000"/>
                </a:solidFill>
                <a:effectLst/>
                <a:latin typeface="Calibri" panose="020F0502020204030204" pitchFamily="34" charset="0"/>
                <a:ea typeface="Calibri" panose="020F0502020204030204" pitchFamily="34" charset="0"/>
              </a:rPr>
              <a:t>(g) TLX: objects grabbing task    	(h) TLX: barbell carrying task</a:t>
            </a:r>
            <a:endParaRPr lang="zh-CN" altLang="zh-CN" sz="1800" kern="100" dirty="0">
              <a:solidFill>
                <a:srgbClr val="000000"/>
              </a:solidFill>
              <a:effectLst/>
              <a:latin typeface="Calibri" panose="020F0502020204030204" pitchFamily="34" charset="0"/>
              <a:ea typeface="Calibri" panose="020F0502020204030204" pitchFamily="34" charset="0"/>
            </a:endParaRPr>
          </a:p>
        </p:txBody>
      </p:sp>
      <p:sp>
        <p:nvSpPr>
          <p:cNvPr id="5" name="文本框 4">
            <a:extLst>
              <a:ext uri="{FF2B5EF4-FFF2-40B4-BE49-F238E27FC236}">
                <a16:creationId xmlns:a16="http://schemas.microsoft.com/office/drawing/2014/main" id="{326E1F28-D211-F2D0-E094-201FAA04EF68}"/>
              </a:ext>
            </a:extLst>
          </p:cNvPr>
          <p:cNvSpPr txBox="1"/>
          <p:nvPr/>
        </p:nvSpPr>
        <p:spPr>
          <a:xfrm>
            <a:off x="800579" y="3487312"/>
            <a:ext cx="4298985" cy="2339102"/>
          </a:xfrm>
          <a:prstGeom prst="rect">
            <a:avLst/>
          </a:prstGeom>
          <a:noFill/>
        </p:spPr>
        <p:txBody>
          <a:bodyPr wrap="square" rtlCol="0">
            <a:spAutoFit/>
          </a:bodyPr>
          <a:lstStyle/>
          <a:p>
            <a:r>
              <a:rPr lang="en-US" altLang="zh-CN" dirty="0"/>
              <a:t>Wearing gloves can enhance the user's sense of ownership, realism, and general presence in VR simulations, but it also increases the workload of grasping and handling tasks. The use of analog barbells reduces the time requirement in some ways but increases the physical demand.</a:t>
            </a:r>
            <a:endParaRPr lang="en-US" altLang="zh-CN" sz="2400" dirty="0"/>
          </a:p>
          <a:p>
            <a:endParaRPr lang="en-US" altLang="zh-CN" dirty="0"/>
          </a:p>
        </p:txBody>
      </p:sp>
      <p:sp>
        <p:nvSpPr>
          <p:cNvPr id="7" name="文本框 6">
            <a:extLst>
              <a:ext uri="{FF2B5EF4-FFF2-40B4-BE49-F238E27FC236}">
                <a16:creationId xmlns:a16="http://schemas.microsoft.com/office/drawing/2014/main" id="{A9BCDA03-6DCC-C5EB-D7B7-E47C472CE29A}"/>
              </a:ext>
            </a:extLst>
          </p:cNvPr>
          <p:cNvSpPr txBox="1"/>
          <p:nvPr/>
        </p:nvSpPr>
        <p:spPr>
          <a:xfrm>
            <a:off x="4701764" y="3246555"/>
            <a:ext cx="5327712" cy="377667"/>
          </a:xfrm>
          <a:prstGeom prst="rect">
            <a:avLst/>
          </a:prstGeom>
          <a:noFill/>
        </p:spPr>
        <p:txBody>
          <a:bodyPr wrap="square" rtlCol="0">
            <a:spAutoFit/>
          </a:bodyPr>
          <a:lstStyle/>
          <a:p>
            <a:pPr marL="6985" indent="-635">
              <a:lnSpc>
                <a:spcPct val="108000"/>
              </a:lnSpc>
              <a:spcAft>
                <a:spcPts val="20"/>
              </a:spcAft>
              <a:tabLst>
                <a:tab pos="685165" algn="ctr"/>
                <a:tab pos="2362835" algn="ctr"/>
              </a:tabLst>
            </a:pPr>
            <a:r>
              <a:rPr lang="en-US" altLang="zh-CN" kern="100" dirty="0">
                <a:solidFill>
                  <a:srgbClr val="000000"/>
                </a:solidFill>
                <a:latin typeface="Calibri" panose="020F0502020204030204" pitchFamily="34" charset="0"/>
                <a:ea typeface="Calibri" panose="020F0502020204030204" pitchFamily="34" charset="0"/>
              </a:rPr>
              <a:t>(c) IPQ: general presence  	(d) IPQ: spatial presence</a:t>
            </a:r>
            <a:endParaRPr lang="zh-CN" altLang="zh-CN" kern="100" dirty="0">
              <a:solidFill>
                <a:srgbClr val="000000"/>
              </a:solid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1498659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2" grpId="0"/>
      <p:bldP spid="5"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1126</TotalTime>
  <Words>1024</Words>
  <Application>Microsoft Office PowerPoint</Application>
  <PresentationFormat>宽屏</PresentationFormat>
  <Paragraphs>135</Paragraphs>
  <Slides>12</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等线</vt:lpstr>
      <vt:lpstr>等线 Light</vt:lpstr>
      <vt:lpstr>思源宋体 Heavy</vt:lpstr>
      <vt:lpstr>腾祥铭宋简-W8</vt:lpstr>
      <vt:lpstr>微软雅黑</vt:lpstr>
      <vt:lpstr>Arial</vt:lpstr>
      <vt:lpstr>Calibri</vt:lpstr>
      <vt:lpstr>Office 主题​​</vt:lpstr>
      <vt:lpstr>Touching the Moon: Leveraging Passive Haptics, Embodiment and Presence for Operational Assessments in Virtual Reality</vt:lpstr>
      <vt:lpstr>First impression: touch the moon + virtual reality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xin ma</dc:creator>
  <cp:lastModifiedBy>xin ma</cp:lastModifiedBy>
  <cp:revision>9</cp:revision>
  <dcterms:created xsi:type="dcterms:W3CDTF">2024-11-01T14:53:10Z</dcterms:created>
  <dcterms:modified xsi:type="dcterms:W3CDTF">2024-11-11T13:07:18Z</dcterms:modified>
</cp:coreProperties>
</file>