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16"/>
  </p:notesMasterIdLst>
  <p:sldIdLst>
    <p:sldId id="335" r:id="rId3"/>
    <p:sldId id="341" r:id="rId4"/>
    <p:sldId id="343" r:id="rId5"/>
    <p:sldId id="337" r:id="rId6"/>
    <p:sldId id="311" r:id="rId7"/>
    <p:sldId id="270" r:id="rId8"/>
    <p:sldId id="339" r:id="rId9"/>
    <p:sldId id="344" r:id="rId10"/>
    <p:sldId id="345" r:id="rId11"/>
    <p:sldId id="346" r:id="rId12"/>
    <p:sldId id="347" r:id="rId13"/>
    <p:sldId id="348" r:id="rId14"/>
    <p:sldId id="340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6">
          <p15:clr>
            <a:srgbClr val="A4A3A4"/>
          </p15:clr>
        </p15:guide>
        <p15:guide id="2" pos="551">
          <p15:clr>
            <a:srgbClr val="A4A3A4"/>
          </p15:clr>
        </p15:guide>
        <p15:guide id="3" pos="7157">
          <p15:clr>
            <a:srgbClr val="A4A3A4"/>
          </p15:clr>
        </p15:guide>
        <p15:guide id="4" orient="horz" pos="382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思蜀" initials="刘思蜀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A69"/>
    <a:srgbClr val="C1CBD8"/>
    <a:srgbClr val="FCFCFC"/>
    <a:srgbClr val="FFFFFF"/>
    <a:srgbClr val="AFB1B2"/>
    <a:srgbClr val="004A60"/>
    <a:srgbClr val="D9D9D9"/>
    <a:srgbClr val="B02416"/>
    <a:srgbClr val="BA1219"/>
    <a:srgbClr val="C20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21" autoAdjust="0"/>
    <p:restoredTop sz="94660"/>
  </p:normalViewPr>
  <p:slideViewPr>
    <p:cSldViewPr snapToGrid="0">
      <p:cViewPr varScale="1">
        <p:scale>
          <a:sx n="93" d="100"/>
          <a:sy n="93" d="100"/>
        </p:scale>
        <p:origin x="336" y="-67"/>
      </p:cViewPr>
      <p:guideLst>
        <p:guide orient="horz" pos="1366"/>
        <p:guide pos="551"/>
        <p:guide pos="7157"/>
        <p:guide orient="horz" pos="38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E012-C334-402D-B613-AF231B29B06D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24FEC-7483-462E-BE7F-85BB0E7286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4192B-65BA-4B61-A00E-47173AD96C6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FDBF3-AE27-FF35-F17E-130E1A0B3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23465B-F8E8-32B2-6B33-EF496EA841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62F831F-1755-3C6C-26D1-71B0A0038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F4D638-69C8-42A1-BAB4-9A6BDFCCFF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949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AB21E-7E65-0A2A-7AE1-8B517DCCB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C5C5557-9764-301C-14C0-A366913E6B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662486-974F-4AB7-AE83-AC68FA107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7E229E-D902-42E1-A609-A4124F86F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00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2ECF9-2E0B-C2FB-D2EA-07044AC34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25E8040-8A68-6348-2D7A-5B57D207FC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03D860-4E95-7C38-19C5-4105842D4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73C142-65CC-2E2F-2325-D8C142E6E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76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4192B-65BA-4B61-A00E-47173AD96C68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B60FE-F952-225A-1695-946CA968E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1080DFA-B714-8499-164C-1BFCB8AC8B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B282D06-1B96-1072-3459-EB83CF6FA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A583A5-7426-071E-5CBC-07E96FBB8E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12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9DFFC-ED30-B811-F085-93C026678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CBA4949-EB04-960B-7257-1674692D6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11B90C5-E05D-1018-DD3A-958D97CA0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DB3BB1-6FC2-C1F1-BA6F-68E81F8FD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7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390C9-F810-4517-B639-F3F80A45866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E4AA1-A14E-E446-400C-03FB420C3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D45157D-339B-4EF8-E27B-C5241C3121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EEE5F8C-159A-014E-1D20-55C692C50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C0DB05-A08E-E6C3-4DCC-F189150BB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468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AAACE-EE0D-3DCB-86FC-85176AE0E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F38E79A-CA40-DDF3-0095-B8DEE459F3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089D7F1-162A-DA5A-512D-C548EEABC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75D95C-D26B-CBF7-0325-F4C599F7F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24FEC-7483-462E-BE7F-85BB0E7286F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76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7F25-2C4E-4028-8786-B2A6CAA0261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7974-E0BD-4C16-B1C0-846E4177CF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7F25-2C4E-4028-8786-B2A6CAA0261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7974-E0BD-4C16-B1C0-846E4177CF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7F25-2C4E-4028-8786-B2A6CAA0261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7974-E0BD-4C16-B1C0-846E4177CF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7F25-2C4E-4028-8786-B2A6CAA0261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7974-E0BD-4C16-B1C0-846E4177CF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7F25-2C4E-4028-8786-B2A6CAA0261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7974-E0BD-4C16-B1C0-846E4177CF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7F25-2C4E-4028-8786-B2A6CAA0261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7974-E0BD-4C16-B1C0-846E4177CF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7F25-2C4E-4028-8786-B2A6CAA0261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7974-E0BD-4C16-B1C0-846E4177CF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7F25-2C4E-4028-8786-B2A6CAA0261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7974-E0BD-4C16-B1C0-846E4177CF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7F25-2C4E-4028-8786-B2A6CAA0261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7974-E0BD-4C16-B1C0-846E4177CF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2000">
        <p:checker/>
      </p:transition>
    </mc:Choice>
    <mc:Fallback xmlns="">
      <p:transition spd="slow" advClick="0" advTm="2000">
        <p:check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41" y="1122618"/>
            <a:ext cx="9144848" cy="238814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41" y="3602854"/>
            <a:ext cx="9144848" cy="16561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9505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58BF91F-C089-4BA5-B41F-73BE6D2E8FD5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B89961C-7658-4BCB-A8D4-D44F10614D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 advClick="0" advTm="3000">
        <p:cut/>
      </p:transition>
    </mc:Choice>
    <mc:Fallback xmlns="">
      <p:transition advClick="0" advTm="300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7F25-2C4E-4028-8786-B2A6CAA0261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7974-E0BD-4C16-B1C0-846E4177CF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A7F25-2C4E-4028-8786-B2A6CAA0261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7974-E0BD-4C16-B1C0-846E4177CF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799"/>
            <a:ext cx="3556000" cy="230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A7F25-2C4E-4028-8786-B2A6CAA0261E}" type="datetimeFigureOut">
              <a:rPr lang="zh-CN" altLang="en-US" smtClean="0"/>
              <a:t>2024/12/7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57974-E0BD-4C16-B1C0-846E4177CF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ransition spd="slow" advClick="0" advTm="2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2380615" y="-1443355"/>
            <a:ext cx="5761990" cy="5513705"/>
            <a:chOff x="-3567" y="-2545"/>
            <a:chExt cx="10956" cy="10482"/>
          </a:xfrm>
        </p:grpSpPr>
        <p:sp>
          <p:nvSpPr>
            <p:cNvPr id="8" name="Oval 7"/>
            <p:cNvSpPr/>
            <p:nvPr/>
          </p:nvSpPr>
          <p:spPr>
            <a:xfrm rot="21348098">
              <a:off x="-1497" y="-1960"/>
              <a:ext cx="8886" cy="90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Oval 6"/>
            <p:cNvSpPr/>
            <p:nvPr/>
          </p:nvSpPr>
          <p:spPr>
            <a:xfrm rot="19800000">
              <a:off x="-3567" y="-2545"/>
              <a:ext cx="10342" cy="10482"/>
            </a:xfrm>
            <a:prstGeom prst="ellipse">
              <a:avLst/>
            </a:prstGeom>
            <a:solidFill>
              <a:srgbClr val="4B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285605" y="3448050"/>
            <a:ext cx="4153535" cy="4318000"/>
            <a:chOff x="13838" y="3822"/>
            <a:chExt cx="7524" cy="7821"/>
          </a:xfrm>
        </p:grpSpPr>
        <p:sp>
          <p:nvSpPr>
            <p:cNvPr id="6" name="Oval 5"/>
            <p:cNvSpPr/>
            <p:nvPr/>
          </p:nvSpPr>
          <p:spPr>
            <a:xfrm rot="20863979">
              <a:off x="13838" y="4323"/>
              <a:ext cx="7320" cy="73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Oval 3"/>
            <p:cNvSpPr/>
            <p:nvPr/>
          </p:nvSpPr>
          <p:spPr>
            <a:xfrm rot="900000">
              <a:off x="14042" y="3822"/>
              <a:ext cx="7320" cy="7320"/>
            </a:xfrm>
            <a:prstGeom prst="ellipse">
              <a:avLst/>
            </a:prstGeom>
            <a:solidFill>
              <a:srgbClr val="C1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 rot="1997738">
            <a:off x="9731654" y="1101624"/>
            <a:ext cx="886916" cy="898908"/>
          </a:xfrm>
          <a:prstGeom prst="ellipse">
            <a:avLst/>
          </a:prstGeom>
          <a:solidFill>
            <a:srgbClr val="4B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Oval 11"/>
          <p:cNvSpPr/>
          <p:nvPr/>
        </p:nvSpPr>
        <p:spPr>
          <a:xfrm rot="1997738">
            <a:off x="1838860" y="5472752"/>
            <a:ext cx="472837" cy="479230"/>
          </a:xfrm>
          <a:prstGeom prst="ellipse">
            <a:avLst/>
          </a:prstGeom>
          <a:solidFill>
            <a:srgbClr val="C1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7937361" y="6317021"/>
            <a:ext cx="1412240" cy="360680"/>
          </a:xfrm>
          <a:prstGeom prst="roundRect">
            <a:avLst>
              <a:gd name="adj" fmla="val 50000"/>
            </a:avLst>
          </a:prstGeom>
          <a:solidFill>
            <a:srgbClr val="C1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汇报：马鑫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996943" y="1766359"/>
            <a:ext cx="779556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200" dirty="0">
                <a:solidFill>
                  <a:srgbClr val="4B5A69"/>
                </a:solidFill>
                <a:uFillTx/>
                <a:cs typeface="+mn-ea"/>
                <a:sym typeface="+mn-lt"/>
              </a:rPr>
              <a:t>简约至上</a:t>
            </a:r>
            <a:r>
              <a:rPr lang="en-US" altLang="zh-CN" sz="6200" dirty="0">
                <a:solidFill>
                  <a:srgbClr val="4B5A69"/>
                </a:solidFill>
                <a:uFillTx/>
                <a:cs typeface="+mn-ea"/>
                <a:sym typeface="+mn-lt"/>
              </a:rPr>
              <a:t>——</a:t>
            </a:r>
            <a:r>
              <a:rPr lang="zh-CN" altLang="en-US" sz="6200" dirty="0">
                <a:solidFill>
                  <a:srgbClr val="4B5A69"/>
                </a:solidFill>
                <a:uFillTx/>
                <a:cs typeface="+mn-ea"/>
                <a:sym typeface="+mn-lt"/>
              </a:rPr>
              <a:t>交互设计的四策略</a:t>
            </a: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6D60078A-5C93-65D0-8D62-A6D56A102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399" y="3907324"/>
            <a:ext cx="3933269" cy="29499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6" grpId="0" bldLvl="0" animBg="1"/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2E33D-2DEA-7C51-E710-B15D358F0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2C5BDCF-43CB-E8D9-94EC-325EF7829F37}"/>
              </a:ext>
            </a:extLst>
          </p:cNvPr>
          <p:cNvGrpSpPr/>
          <p:nvPr/>
        </p:nvGrpSpPr>
        <p:grpSpPr>
          <a:xfrm>
            <a:off x="-263525" y="440690"/>
            <a:ext cx="2014220" cy="734695"/>
            <a:chOff x="-506" y="312"/>
            <a:chExt cx="3172" cy="1157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946363D3-5FDD-5B40-864B-39FD7B5A4FC9}"/>
                </a:ext>
              </a:extLst>
            </p:cNvPr>
            <p:cNvSpPr/>
            <p:nvPr/>
          </p:nvSpPr>
          <p:spPr>
            <a:xfrm>
              <a:off x="-506" y="312"/>
              <a:ext cx="1157" cy="1157"/>
            </a:xfrm>
            <a:prstGeom prst="ellipse">
              <a:avLst/>
            </a:prstGeom>
            <a:solidFill>
              <a:srgbClr val="4B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B5A69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5BBFC2D-B5BD-D5BD-A40D-47D0DA87D2EE}"/>
                </a:ext>
              </a:extLst>
            </p:cNvPr>
            <p:cNvSpPr txBox="1"/>
            <p:nvPr/>
          </p:nvSpPr>
          <p:spPr>
            <a:xfrm>
              <a:off x="921" y="381"/>
              <a:ext cx="1745" cy="1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600" dirty="0">
                  <a:solidFill>
                    <a:srgbClr val="4B5A69"/>
                  </a:solidFill>
                  <a:cs typeface="+mn-ea"/>
                  <a:sym typeface="+mn-lt"/>
                </a:rPr>
                <a:t>隐藏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DBF904F-BE9E-DEBF-CFCD-7925CB32F3CD}"/>
              </a:ext>
            </a:extLst>
          </p:cNvPr>
          <p:cNvSpPr txBox="1"/>
          <p:nvPr/>
        </p:nvSpPr>
        <p:spPr>
          <a:xfrm>
            <a:off x="320841" y="1416266"/>
            <a:ext cx="11550318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不常用但不能少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：那些主流用户很少使用，但自身需要更新的功能，通常是适合隐藏的功能。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2BC2E8-BFD0-23E4-051E-1C88EFD4FCC7}"/>
              </a:ext>
            </a:extLst>
          </p:cNvPr>
          <p:cNvSpPr txBox="1"/>
          <p:nvPr/>
        </p:nvSpPr>
        <p:spPr>
          <a:xfrm>
            <a:off x="320840" y="1887623"/>
            <a:ext cx="11413959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自定义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：让用户根据自己的需求来自定义界面，会显得设计人员懒惰，没有主见。主流用户确实想自定义自己的</a:t>
            </a:r>
            <a:r>
              <a:rPr lang="en-US" altLang="zh-CN" dirty="0">
                <a:solidFill>
                  <a:srgbClr val="4B5A69"/>
                </a:solidFill>
                <a:cs typeface="+mn-ea"/>
                <a:sym typeface="+mn-lt"/>
              </a:rPr>
              <a:t>		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设置，但他们感兴趣的是展示自己的个性，而不是重新设计用户界面。一般来说，不应该让用户去自定</a:t>
            </a:r>
            <a:r>
              <a:rPr lang="en-US" altLang="zh-CN" dirty="0">
                <a:solidFill>
                  <a:srgbClr val="4B5A69"/>
                </a:solidFill>
                <a:cs typeface="+mn-ea"/>
                <a:sym typeface="+mn-lt"/>
              </a:rPr>
              <a:t>		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义他们的软件。让用户自定义自己的用户界面是假设用户知道如何布局最有效、最高效。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6A2DF1-1F04-780F-E7AA-8F955D9D4F05}"/>
              </a:ext>
            </a:extLst>
          </p:cNvPr>
          <p:cNvSpPr txBox="1"/>
          <p:nvPr/>
        </p:nvSpPr>
        <p:spPr>
          <a:xfrm>
            <a:off x="320838" y="2687401"/>
            <a:ext cx="1141395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自动定制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：自动定制不会让界面变得更简单，反而会把界面搞得很复杂，给用户带来极大不便。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F657EB-1D40-89B2-F790-1938F7F16FCF}"/>
              </a:ext>
            </a:extLst>
          </p:cNvPr>
          <p:cNvSpPr txBox="1"/>
          <p:nvPr/>
        </p:nvSpPr>
        <p:spPr>
          <a:xfrm>
            <a:off x="320836" y="3028029"/>
            <a:ext cx="11413959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渐进展示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：核心功能加扩展功能</a:t>
            </a:r>
            <a:r>
              <a:rPr lang="en-US" altLang="zh-CN" dirty="0">
                <a:solidFill>
                  <a:srgbClr val="4B5A69"/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一项功能会包含少数核心的供主流用户使用的控制组件，另有一些为专家级</a:t>
            </a:r>
            <a:r>
              <a:rPr lang="en-US" altLang="zh-CN" dirty="0">
                <a:solidFill>
                  <a:srgbClr val="4B5A69"/>
                </a:solidFill>
                <a:cs typeface="+mn-ea"/>
                <a:sym typeface="+mn-lt"/>
              </a:rPr>
              <a:t>		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用户准备的扩展性的精确的控制部件。隐藏这些精确的控制部件是保持设计简单的不错选择。对于用户</a:t>
            </a:r>
            <a:r>
              <a:rPr lang="en-US" altLang="zh-CN" dirty="0">
                <a:solidFill>
                  <a:srgbClr val="4B5A69"/>
                </a:solidFill>
                <a:cs typeface="+mn-ea"/>
                <a:sym typeface="+mn-lt"/>
              </a:rPr>
              <a:t>		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期望的功能，要在正确的环境下给出明确的提示。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BFDB26-F3E2-ABBE-A290-F4CB6B6B6C93}"/>
              </a:ext>
            </a:extLst>
          </p:cNvPr>
          <p:cNvSpPr txBox="1"/>
          <p:nvPr/>
        </p:nvSpPr>
        <p:spPr>
          <a:xfrm>
            <a:off x="320835" y="3811793"/>
            <a:ext cx="11413959" cy="55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阶段展示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：随着用户逐渐深入界面而展示相应的功能。在流程中的每一步都符合用户心理预期的情况下，阶段展</a:t>
            </a:r>
            <a:r>
              <a:rPr lang="en-US" altLang="zh-CN" dirty="0">
                <a:solidFill>
                  <a:srgbClr val="4B5A69"/>
                </a:solidFill>
                <a:cs typeface="+mn-ea"/>
                <a:sym typeface="+mn-lt"/>
              </a:rPr>
              <a:t>		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示的效果最好。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5384C4-B2CB-DD61-F29E-0476EECBAE10}"/>
              </a:ext>
            </a:extLst>
          </p:cNvPr>
          <p:cNvSpPr txBox="1"/>
          <p:nvPr/>
        </p:nvSpPr>
        <p:spPr>
          <a:xfrm>
            <a:off x="320835" y="4324906"/>
            <a:ext cx="11413959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适时出现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：尽可能彻底地隐藏所有需要隐藏的功能，只有在合适的时机、合适的位置上显示相应的功能。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5D729F-DD0C-8FC4-CBF9-3708B22A2991}"/>
              </a:ext>
            </a:extLst>
          </p:cNvPr>
          <p:cNvSpPr txBox="1"/>
          <p:nvPr/>
        </p:nvSpPr>
        <p:spPr>
          <a:xfrm>
            <a:off x="320839" y="4774115"/>
            <a:ext cx="11413959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提示与线索：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界面中包含的线索尽管细微，却能恰到好处地提示出隐藏功能的位置和功用。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670C46-70E0-5055-911E-FDEC5E03440F}"/>
              </a:ext>
            </a:extLst>
          </p:cNvPr>
          <p:cNvSpPr txBox="1"/>
          <p:nvPr/>
        </p:nvSpPr>
        <p:spPr>
          <a:xfrm>
            <a:off x="320839" y="5435933"/>
            <a:ext cx="1141395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让功能容易找到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：把标签放在哪里比把标签做多大要重要得多。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B0E683-5DDA-80D0-EEA7-3B598256F83F}"/>
              </a:ext>
            </a:extLst>
          </p:cNvPr>
          <p:cNvSpPr txBox="1"/>
          <p:nvPr/>
        </p:nvSpPr>
        <p:spPr>
          <a:xfrm>
            <a:off x="320834" y="5909238"/>
            <a:ext cx="11413959" cy="71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隐藏的需求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：隐藏一次性设计和选项；隐藏精确控制选项，但专家用户必须能够让这些选项始终保持可见；不可</a:t>
            </a:r>
            <a:r>
              <a:rPr lang="en-US" altLang="zh-CN" dirty="0">
                <a:solidFill>
                  <a:srgbClr val="4B5A69"/>
                </a:solidFill>
                <a:cs typeface="+mn-ea"/>
                <a:sym typeface="+mn-lt"/>
              </a:rPr>
              <a:t>			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强迫或寄希望于主流用户使用自定义功能，不过可以给专家提供这个选项；巧妙地隐藏，彻底隐藏</a:t>
            </a:r>
            <a:r>
              <a:rPr lang="en-US" altLang="zh-CN" dirty="0">
                <a:solidFill>
                  <a:srgbClr val="4B5A69"/>
                </a:solidFill>
                <a:cs typeface="+mn-ea"/>
                <a:sym typeface="+mn-lt"/>
              </a:rPr>
              <a:t>			+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适时出现。</a:t>
            </a:r>
          </a:p>
        </p:txBody>
      </p:sp>
    </p:spTree>
    <p:extLst>
      <p:ext uri="{BB962C8B-B14F-4D97-AF65-F5344CB8AC3E}">
        <p14:creationId xmlns:p14="http://schemas.microsoft.com/office/powerpoint/2010/main" val="407522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FC987-AF3C-BB39-1239-A712DA26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>
            <a:extLst>
              <a:ext uri="{FF2B5EF4-FFF2-40B4-BE49-F238E27FC236}">
                <a16:creationId xmlns:a16="http://schemas.microsoft.com/office/drawing/2014/main" id="{42B48A37-6D89-B43C-0C3B-54E4B156D5DA}"/>
              </a:ext>
            </a:extLst>
          </p:cNvPr>
          <p:cNvSpPr/>
          <p:nvPr/>
        </p:nvSpPr>
        <p:spPr>
          <a:xfrm>
            <a:off x="11273623" y="-440886"/>
            <a:ext cx="1334502" cy="1334502"/>
          </a:xfrm>
          <a:prstGeom prst="ellipse">
            <a:avLst/>
          </a:prstGeom>
          <a:solidFill>
            <a:srgbClr val="C1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42BE66B-D96B-0C6B-DEF0-4DDC00B3EFB2}"/>
              </a:ext>
            </a:extLst>
          </p:cNvPr>
          <p:cNvSpPr/>
          <p:nvPr/>
        </p:nvSpPr>
        <p:spPr>
          <a:xfrm>
            <a:off x="10497552" y="332778"/>
            <a:ext cx="561473" cy="561473"/>
          </a:xfrm>
          <a:prstGeom prst="ellipse">
            <a:avLst/>
          </a:prstGeom>
          <a:solidFill>
            <a:srgbClr val="C1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5E815B2-63D0-1EB3-2589-132A433BD513}"/>
              </a:ext>
            </a:extLst>
          </p:cNvPr>
          <p:cNvSpPr/>
          <p:nvPr/>
        </p:nvSpPr>
        <p:spPr>
          <a:xfrm>
            <a:off x="7636950" y="242142"/>
            <a:ext cx="2881565" cy="2881565"/>
          </a:xfrm>
          <a:prstGeom prst="ellipse">
            <a:avLst/>
          </a:prstGeom>
          <a:solidFill>
            <a:srgbClr val="C1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4800" b="1" dirty="0">
                <a:cs typeface="+mn-ea"/>
                <a:sym typeface="+mn-lt"/>
              </a:rPr>
              <a:t>04</a:t>
            </a:r>
            <a:endParaRPr lang="zh-CN" altLang="en-US" sz="4800" b="1" dirty="0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D9257BA-F43B-E084-5998-4952D2E7D202}"/>
              </a:ext>
            </a:extLst>
          </p:cNvPr>
          <p:cNvSpPr txBox="1"/>
          <p:nvPr/>
        </p:nvSpPr>
        <p:spPr>
          <a:xfrm>
            <a:off x="5743071" y="2708209"/>
            <a:ext cx="5719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4B5A69"/>
                </a:solidFill>
                <a:cs typeface="+mn-ea"/>
                <a:sym typeface="+mn-lt"/>
              </a:rPr>
              <a:t>转移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77767B3-2BE0-079D-7EAF-01D7A4B5BF1F}"/>
              </a:ext>
            </a:extLst>
          </p:cNvPr>
          <p:cNvSpPr txBox="1"/>
          <p:nvPr/>
        </p:nvSpPr>
        <p:spPr>
          <a:xfrm>
            <a:off x="5743072" y="3854166"/>
            <a:ext cx="5719011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4B5A69"/>
                </a:solidFill>
                <a:cs typeface="+mn-ea"/>
                <a:sym typeface="+mn-lt"/>
              </a:rPr>
              <a:t>设计简单体验的一个秘密，就是把正确的功能放到正确的平台或正确的系统。</a:t>
            </a:r>
            <a:endParaRPr lang="zh-CN" altLang="en-US" sz="1200" i="1" dirty="0">
              <a:solidFill>
                <a:srgbClr val="4B5A69"/>
              </a:solidFill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A5FF38-DA33-3861-D913-39F099652D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3" b="7252"/>
          <a:stretch/>
        </p:blipFill>
        <p:spPr>
          <a:xfrm>
            <a:off x="796733" y="332778"/>
            <a:ext cx="3086100" cy="6027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1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6" grpId="0" bldLvl="0" animBg="1"/>
      <p:bldP spid="23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872EC-1873-086A-DB7B-C5D8F187E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DA0E2F43-AC3C-A393-B501-3F0C3ED0B6FF}"/>
              </a:ext>
            </a:extLst>
          </p:cNvPr>
          <p:cNvGrpSpPr/>
          <p:nvPr/>
        </p:nvGrpSpPr>
        <p:grpSpPr>
          <a:xfrm>
            <a:off x="-263525" y="440690"/>
            <a:ext cx="2014220" cy="734695"/>
            <a:chOff x="-506" y="312"/>
            <a:chExt cx="3172" cy="1157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27BF945-79CC-8703-889F-4448D0FC4034}"/>
                </a:ext>
              </a:extLst>
            </p:cNvPr>
            <p:cNvSpPr/>
            <p:nvPr/>
          </p:nvSpPr>
          <p:spPr>
            <a:xfrm>
              <a:off x="-506" y="312"/>
              <a:ext cx="1157" cy="1157"/>
            </a:xfrm>
            <a:prstGeom prst="ellipse">
              <a:avLst/>
            </a:prstGeom>
            <a:solidFill>
              <a:srgbClr val="4B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B5A69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61193B-4391-B8E7-787D-FF0FA1B1931E}"/>
                </a:ext>
              </a:extLst>
            </p:cNvPr>
            <p:cNvSpPr txBox="1"/>
            <p:nvPr/>
          </p:nvSpPr>
          <p:spPr>
            <a:xfrm>
              <a:off x="921" y="381"/>
              <a:ext cx="1745" cy="1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600" dirty="0">
                  <a:solidFill>
                    <a:srgbClr val="4B5A69"/>
                  </a:solidFill>
                  <a:cs typeface="+mn-ea"/>
                  <a:sym typeface="+mn-lt"/>
                </a:rPr>
                <a:t>转移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E760312-89D3-309D-C6EF-5852E5FA9C90}"/>
              </a:ext>
            </a:extLst>
          </p:cNvPr>
          <p:cNvSpPr txBox="1"/>
          <p:nvPr/>
        </p:nvSpPr>
        <p:spPr>
          <a:xfrm>
            <a:off x="320841" y="1469478"/>
            <a:ext cx="11550318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在设备之间转移</a:t>
            </a:r>
            <a:r>
              <a:rPr lang="en-US" altLang="zh-CN" b="1" dirty="0">
                <a:solidFill>
                  <a:srgbClr val="4B5A69"/>
                </a:solidFill>
                <a:cs typeface="+mn-ea"/>
                <a:sym typeface="+mn-lt"/>
              </a:rPr>
              <a:t>/</a:t>
            </a: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移动平台与桌面平台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：有些功能在有的平台上简单，而在其他平台上就会变复杂。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683C83-8F1B-0B4F-2625-F55241D9F411}"/>
              </a:ext>
            </a:extLst>
          </p:cNvPr>
          <p:cNvSpPr txBox="1"/>
          <p:nvPr/>
        </p:nvSpPr>
        <p:spPr>
          <a:xfrm>
            <a:off x="320840" y="1904329"/>
            <a:ext cx="6514100" cy="55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向用户转移</a:t>
            </a:r>
            <a:r>
              <a:rPr lang="en-US" altLang="zh-CN" b="1" dirty="0">
                <a:solidFill>
                  <a:srgbClr val="4B5A69"/>
                </a:solidFill>
                <a:cs typeface="+mn-ea"/>
                <a:sym typeface="+mn-lt"/>
              </a:rPr>
              <a:t>/</a:t>
            </a: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用户最擅长做什么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：搞清楚把什么工作交给计算机，</a:t>
            </a:r>
            <a:r>
              <a:rPr lang="en-US" altLang="zh-CN" dirty="0">
                <a:solidFill>
                  <a:srgbClr val="4B5A69"/>
                </a:solidFill>
                <a:cs typeface="+mn-ea"/>
                <a:sym typeface="+mn-lt"/>
              </a:rPr>
              <a:t>							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把什么工作留给用户。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232E14-9C96-5F84-F4B7-4DBD84FCDE2C}"/>
              </a:ext>
            </a:extLst>
          </p:cNvPr>
          <p:cNvSpPr txBox="1"/>
          <p:nvPr/>
        </p:nvSpPr>
        <p:spPr>
          <a:xfrm>
            <a:off x="320836" y="4711973"/>
            <a:ext cx="11413959" cy="305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创造开放式体验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：让一个组件具有多种用途；把相似的功能绑定到一起。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EFA1B56-1203-9B8D-D1DF-0EC5622D7F90}"/>
              </a:ext>
            </a:extLst>
          </p:cNvPr>
          <p:cNvSpPr txBox="1"/>
          <p:nvPr/>
        </p:nvSpPr>
        <p:spPr>
          <a:xfrm>
            <a:off x="320835" y="5041003"/>
            <a:ext cx="1141395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菜刀与钢琴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：简单界面的最高境界，就是专家和主流用户都会感觉它非常好用。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51A62D-05D7-E1EE-AC9C-4878349CBA71}"/>
              </a:ext>
            </a:extLst>
          </p:cNvPr>
          <p:cNvSpPr txBox="1"/>
          <p:nvPr/>
        </p:nvSpPr>
        <p:spPr>
          <a:xfrm>
            <a:off x="320838" y="5455064"/>
            <a:ext cx="11413959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非结构化数据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：让用户自己决定输入什么格式的数据，让计算机负责完成数据的结构化工作。</a:t>
            </a:r>
          </a:p>
        </p:txBody>
      </p:sp>
      <p:pic>
        <p:nvPicPr>
          <p:cNvPr id="15" name="图片 14" descr="一些文字和图片的手机截图&#10;&#10;中度可信度描述已自动生成">
            <a:extLst>
              <a:ext uri="{FF2B5EF4-FFF2-40B4-BE49-F238E27FC236}">
                <a16:creationId xmlns:a16="http://schemas.microsoft.com/office/drawing/2014/main" id="{FF04EB61-2D84-B445-DAEA-3EF0DA221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940" y="1902501"/>
            <a:ext cx="4762500" cy="2562225"/>
          </a:xfrm>
          <a:prstGeom prst="rect">
            <a:avLst/>
          </a:prstGeom>
        </p:spPr>
      </p:pic>
      <p:pic>
        <p:nvPicPr>
          <p:cNvPr id="17" name="图片 16" descr="白板上的文字&#10;&#10;描述已自动生成">
            <a:extLst>
              <a:ext uri="{FF2B5EF4-FFF2-40B4-BE49-F238E27FC236}">
                <a16:creationId xmlns:a16="http://schemas.microsoft.com/office/drawing/2014/main" id="{7E52C68F-C3B3-FF61-DDEA-D32A10DA9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650" y="2392276"/>
            <a:ext cx="4762500" cy="221932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DF0A5E59-F870-2182-151E-627EFBC26BF0}"/>
              </a:ext>
            </a:extLst>
          </p:cNvPr>
          <p:cNvSpPr txBox="1"/>
          <p:nvPr/>
        </p:nvSpPr>
        <p:spPr>
          <a:xfrm>
            <a:off x="320837" y="5869125"/>
            <a:ext cx="11413959" cy="55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信任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：如果想把任务转移到用户一方，必须相信用户有能力完成该任务；构筑信任关系的唯一方式，就是让用户</a:t>
            </a:r>
            <a:r>
              <a:rPr lang="en-US" altLang="zh-CN" dirty="0">
                <a:solidFill>
                  <a:srgbClr val="4B5A69"/>
                </a:solidFill>
                <a:cs typeface="+mn-ea"/>
                <a:sym typeface="+mn-lt"/>
              </a:rPr>
              <a:t>	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参与测试原型或实物模型。</a:t>
            </a:r>
          </a:p>
        </p:txBody>
      </p:sp>
    </p:spTree>
    <p:extLst>
      <p:ext uri="{BB962C8B-B14F-4D97-AF65-F5344CB8AC3E}">
        <p14:creationId xmlns:p14="http://schemas.microsoft.com/office/powerpoint/2010/main" val="174764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1" grpId="0"/>
      <p:bldP spid="12" grpId="0"/>
      <p:bldP spid="13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-2380615" y="-1443355"/>
            <a:ext cx="5761990" cy="5513705"/>
            <a:chOff x="-3567" y="-2545"/>
            <a:chExt cx="10956" cy="10482"/>
          </a:xfrm>
        </p:grpSpPr>
        <p:sp>
          <p:nvSpPr>
            <p:cNvPr id="8" name="Oval 7"/>
            <p:cNvSpPr/>
            <p:nvPr/>
          </p:nvSpPr>
          <p:spPr>
            <a:xfrm rot="21348098">
              <a:off x="-1497" y="-1960"/>
              <a:ext cx="8886" cy="900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Oval 6"/>
            <p:cNvSpPr/>
            <p:nvPr/>
          </p:nvSpPr>
          <p:spPr>
            <a:xfrm rot="19800000">
              <a:off x="-3567" y="-2545"/>
              <a:ext cx="10342" cy="10482"/>
            </a:xfrm>
            <a:prstGeom prst="ellipse">
              <a:avLst/>
            </a:prstGeom>
            <a:solidFill>
              <a:srgbClr val="4B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9285605" y="3448050"/>
            <a:ext cx="4153535" cy="4318000"/>
            <a:chOff x="13838" y="3822"/>
            <a:chExt cx="7524" cy="7821"/>
          </a:xfrm>
        </p:grpSpPr>
        <p:sp>
          <p:nvSpPr>
            <p:cNvPr id="6" name="Oval 5"/>
            <p:cNvSpPr/>
            <p:nvPr/>
          </p:nvSpPr>
          <p:spPr>
            <a:xfrm rot="20863979">
              <a:off x="13838" y="4323"/>
              <a:ext cx="7320" cy="732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Oval 3"/>
            <p:cNvSpPr/>
            <p:nvPr/>
          </p:nvSpPr>
          <p:spPr>
            <a:xfrm rot="900000">
              <a:off x="14042" y="3822"/>
              <a:ext cx="7320" cy="7320"/>
            </a:xfrm>
            <a:prstGeom prst="ellipse">
              <a:avLst/>
            </a:prstGeom>
            <a:solidFill>
              <a:srgbClr val="C1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2" name="Oval 11"/>
          <p:cNvSpPr/>
          <p:nvPr/>
        </p:nvSpPr>
        <p:spPr>
          <a:xfrm rot="1997738">
            <a:off x="9731654" y="1101624"/>
            <a:ext cx="886916" cy="898908"/>
          </a:xfrm>
          <a:prstGeom prst="ellipse">
            <a:avLst/>
          </a:prstGeom>
          <a:solidFill>
            <a:srgbClr val="4B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Oval 11"/>
          <p:cNvSpPr/>
          <p:nvPr/>
        </p:nvSpPr>
        <p:spPr>
          <a:xfrm rot="1997738">
            <a:off x="1838860" y="5472752"/>
            <a:ext cx="472837" cy="479230"/>
          </a:xfrm>
          <a:prstGeom prst="ellipse">
            <a:avLst/>
          </a:prstGeom>
          <a:solidFill>
            <a:srgbClr val="C1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78062" y="722007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0" dirty="0">
                <a:solidFill>
                  <a:srgbClr val="4B5A69"/>
                </a:solidFill>
                <a:uFillTx/>
                <a:cs typeface="+mn-ea"/>
                <a:sym typeface="+mn-lt"/>
              </a:rPr>
              <a:t>总结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824802" y="1633122"/>
            <a:ext cx="6967855" cy="341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2800" dirty="0">
                <a:solidFill>
                  <a:srgbClr val="4B5A69"/>
                </a:solidFill>
                <a:cs typeface="+mn-ea"/>
                <a:sym typeface="+mn-lt"/>
              </a:rPr>
              <a:t>删除：不必要的</a:t>
            </a:r>
            <a:endParaRPr lang="en-US" altLang="zh-CN" sz="2800" dirty="0">
              <a:solidFill>
                <a:srgbClr val="4B5A69"/>
              </a:solidFill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800" dirty="0">
                <a:solidFill>
                  <a:srgbClr val="4B5A69"/>
                </a:solidFill>
                <a:cs typeface="+mn-ea"/>
                <a:sym typeface="+mn-lt"/>
              </a:rPr>
              <a:t>组织：要提供的</a:t>
            </a:r>
            <a:endParaRPr lang="en-US" altLang="zh-CN" sz="2800" dirty="0">
              <a:solidFill>
                <a:srgbClr val="4B5A69"/>
              </a:solidFill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800" dirty="0">
                <a:solidFill>
                  <a:srgbClr val="4B5A69"/>
                </a:solidFill>
                <a:cs typeface="+mn-ea"/>
                <a:sym typeface="+mn-lt"/>
              </a:rPr>
              <a:t>隐藏：非核心的</a:t>
            </a:r>
            <a:endParaRPr lang="en-US" altLang="zh-CN" sz="2800" dirty="0">
              <a:solidFill>
                <a:srgbClr val="4B5A69"/>
              </a:solidFill>
              <a:cs typeface="+mn-ea"/>
              <a:sym typeface="+mn-lt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800" dirty="0">
                <a:solidFill>
                  <a:srgbClr val="4B5A69"/>
                </a:solidFill>
                <a:cs typeface="+mn-ea"/>
                <a:sym typeface="+mn-lt"/>
              </a:rPr>
              <a:t>转移：对界面重新布局</a:t>
            </a:r>
            <a:endParaRPr lang="en-US" altLang="zh-CN" sz="2800" dirty="0">
              <a:solidFill>
                <a:srgbClr val="4B5A69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6" grpId="0" bldLvl="0" animBg="1"/>
      <p:bldP spid="17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8E89C-D657-ACDE-578C-3A186F3C1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ïŝḻïḋe">
            <a:extLst>
              <a:ext uri="{FF2B5EF4-FFF2-40B4-BE49-F238E27FC236}">
                <a16:creationId xmlns:a16="http://schemas.microsoft.com/office/drawing/2014/main" id="{67B3E7B9-F580-8383-D0C1-9B21F32C1422}"/>
              </a:ext>
            </a:extLst>
          </p:cNvPr>
          <p:cNvSpPr/>
          <p:nvPr/>
        </p:nvSpPr>
        <p:spPr>
          <a:xfrm>
            <a:off x="1341231" y="1702919"/>
            <a:ext cx="583953" cy="583953"/>
          </a:xfrm>
          <a:prstGeom prst="ellipse">
            <a:avLst/>
          </a:prstGeom>
          <a:solidFill>
            <a:srgbClr val="4B5A6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algn="ctr"/>
            <a:endParaRPr b="1" dirty="0">
              <a:cs typeface="+mn-ea"/>
              <a:sym typeface="+mn-lt"/>
            </a:endParaRPr>
          </a:p>
        </p:txBody>
      </p:sp>
      <p:sp>
        <p:nvSpPr>
          <p:cNvPr id="42" name="îṡľïḋe">
            <a:extLst>
              <a:ext uri="{FF2B5EF4-FFF2-40B4-BE49-F238E27FC236}">
                <a16:creationId xmlns:a16="http://schemas.microsoft.com/office/drawing/2014/main" id="{D30E6DA3-5B6C-3E94-359B-5B02903D39BC}"/>
              </a:ext>
            </a:extLst>
          </p:cNvPr>
          <p:cNvSpPr/>
          <p:nvPr/>
        </p:nvSpPr>
        <p:spPr>
          <a:xfrm>
            <a:off x="1341231" y="3276070"/>
            <a:ext cx="583953" cy="583953"/>
          </a:xfrm>
          <a:prstGeom prst="ellipse">
            <a:avLst/>
          </a:prstGeom>
          <a:solidFill>
            <a:srgbClr val="C1CBD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algn="ctr"/>
            <a:endParaRPr b="1">
              <a:cs typeface="+mn-ea"/>
              <a:sym typeface="+mn-lt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85B5091-BF8A-6E79-3EB0-CB34A868AB62}"/>
              </a:ext>
            </a:extLst>
          </p:cNvPr>
          <p:cNvCxnSpPr>
            <a:cxnSpLocks/>
          </p:cNvCxnSpPr>
          <p:nvPr/>
        </p:nvCxnSpPr>
        <p:spPr>
          <a:xfrm>
            <a:off x="1453026" y="2849525"/>
            <a:ext cx="9832595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4B6327C3-7191-C740-14B4-8C7FDACAD4DB}"/>
              </a:ext>
            </a:extLst>
          </p:cNvPr>
          <p:cNvCxnSpPr>
            <a:cxnSpLocks/>
          </p:cNvCxnSpPr>
          <p:nvPr/>
        </p:nvCxnSpPr>
        <p:spPr>
          <a:xfrm>
            <a:off x="1453026" y="4606627"/>
            <a:ext cx="9896763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îṥ1íḍé">
            <a:extLst>
              <a:ext uri="{FF2B5EF4-FFF2-40B4-BE49-F238E27FC236}">
                <a16:creationId xmlns:a16="http://schemas.microsoft.com/office/drawing/2014/main" id="{AA2BD27E-CD8A-D3EB-0A17-946CFA102D49}"/>
              </a:ext>
            </a:extLst>
          </p:cNvPr>
          <p:cNvSpPr/>
          <p:nvPr/>
        </p:nvSpPr>
        <p:spPr>
          <a:xfrm>
            <a:off x="1341231" y="4968383"/>
            <a:ext cx="583953" cy="583953"/>
          </a:xfrm>
          <a:prstGeom prst="ellipse">
            <a:avLst/>
          </a:prstGeom>
          <a:solidFill>
            <a:srgbClr val="4B5A6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algn="ctr"/>
            <a:endParaRPr b="1" dirty="0"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9729882-CA46-C252-B935-F20699C00362}"/>
              </a:ext>
            </a:extLst>
          </p:cNvPr>
          <p:cNvSpPr txBox="1"/>
          <p:nvPr/>
        </p:nvSpPr>
        <p:spPr>
          <a:xfrm>
            <a:off x="2327622" y="1616352"/>
            <a:ext cx="131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专家型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63AB299-F748-7B70-9CFA-DD4EBDF1806B}"/>
              </a:ext>
            </a:extLst>
          </p:cNvPr>
          <p:cNvSpPr txBox="1"/>
          <p:nvPr/>
        </p:nvSpPr>
        <p:spPr>
          <a:xfrm>
            <a:off x="2323767" y="1972579"/>
            <a:ext cx="9026022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愿意探索你的产品或服务，并且会给你提出各种改进建议。他们希望看到为他们量身定做的前所未有的技术。即使拿到的是一个从未见过的产品，他们也会摆出专家的态度。换句话说，他们舍得花时间研究新产品，探索产品的新功能。如果你是造手机的，他们就是那些想要浏览手机的文件系统，哪儿都一动不动的人。不过，这一类用户总体上占少数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20687835-8E64-A544-E336-A08AF9D81CCA}"/>
              </a:ext>
            </a:extLst>
          </p:cNvPr>
          <p:cNvSpPr txBox="1"/>
          <p:nvPr/>
        </p:nvSpPr>
        <p:spPr>
          <a:xfrm>
            <a:off x="2327622" y="3254197"/>
            <a:ext cx="1316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随意型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5C86280D-982F-266E-94FA-4B3BC60C3658}"/>
              </a:ext>
            </a:extLst>
          </p:cNvPr>
          <p:cNvSpPr txBox="1"/>
          <p:nvPr/>
        </p:nvSpPr>
        <p:spPr>
          <a:xfrm>
            <a:off x="2323766" y="3610424"/>
            <a:ext cx="9026021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他们可能用过类似的产品或服务。他们有兴趣使用更高级或更复杂的产品，但却不愿意接触全新的东西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——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要想让他们认可新功能，那么新功能必须足够简单。比如说，他们可能会对更先进的手机感兴趣，但是必须保证能够轻松地导入他们宝贵的联系人。这一类用户比你想象得少，而且他们的学习意愿不强烈。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65CD698-C87B-2923-3D0B-AE460F917035}"/>
              </a:ext>
            </a:extLst>
          </p:cNvPr>
          <p:cNvSpPr txBox="1"/>
          <p:nvPr/>
        </p:nvSpPr>
        <p:spPr>
          <a:xfrm>
            <a:off x="2327622" y="4853433"/>
            <a:ext cx="1530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cs typeface="+mn-ea"/>
                <a:sym typeface="+mn-lt"/>
              </a:rPr>
              <a:t>主流用户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FFC6287-611A-ADAC-AF3B-2B06F48E7284}"/>
              </a:ext>
            </a:extLst>
          </p:cNvPr>
          <p:cNvSpPr txBox="1"/>
          <p:nvPr/>
        </p:nvSpPr>
        <p:spPr>
          <a:xfrm>
            <a:off x="2323767" y="5209660"/>
            <a:ext cx="896185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他们自己不会因为你的技术而使用你的产品，使用你产品的目的是完成某项任务。他们会掌握一些重要功能的使用方法，但永远不会产生学会所有功能的想法。这些人的口头禅就是：“我的手机只要能打电话、能发短信就行了。”</a:t>
            </a:r>
            <a:r>
              <a:rPr lang="zh-CN" altLang="en-US" sz="1200" dirty="0">
                <a:solidFill>
                  <a:srgbClr val="FF0000"/>
                </a:solidFill>
                <a:cs typeface="+mn-ea"/>
                <a:sym typeface="+mn-lt"/>
              </a:rPr>
              <a:t>大多数人属于这一类。</a:t>
            </a:r>
            <a:endParaRPr lang="en-US" altLang="zh-CN" sz="12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14B71D6-269E-94EE-D4FB-7B3B5AD7C81A}"/>
              </a:ext>
            </a:extLst>
          </p:cNvPr>
          <p:cNvGrpSpPr/>
          <p:nvPr/>
        </p:nvGrpSpPr>
        <p:grpSpPr>
          <a:xfrm>
            <a:off x="-263525" y="417830"/>
            <a:ext cx="9048750" cy="757555"/>
            <a:chOff x="-506" y="276"/>
            <a:chExt cx="14250" cy="1193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8C403C1-7197-41C0-2C5D-B96F575FC810}"/>
                </a:ext>
              </a:extLst>
            </p:cNvPr>
            <p:cNvSpPr/>
            <p:nvPr/>
          </p:nvSpPr>
          <p:spPr>
            <a:xfrm>
              <a:off x="-506" y="312"/>
              <a:ext cx="1157" cy="1157"/>
            </a:xfrm>
            <a:prstGeom prst="ellipse">
              <a:avLst/>
            </a:prstGeom>
            <a:solidFill>
              <a:srgbClr val="4B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B5A69"/>
                </a:solidFill>
                <a:cs typeface="+mn-ea"/>
                <a:sym typeface="+mn-lt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10CF446-D8D0-249D-243F-9B237965FA32}"/>
                </a:ext>
              </a:extLst>
            </p:cNvPr>
            <p:cNvSpPr txBox="1"/>
            <p:nvPr/>
          </p:nvSpPr>
          <p:spPr>
            <a:xfrm>
              <a:off x="694" y="276"/>
              <a:ext cx="13050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dirty="0">
                  <a:solidFill>
                    <a:srgbClr val="4B5A69"/>
                  </a:solidFill>
                  <a:cs typeface="+mn-ea"/>
                  <a:sym typeface="+mn-lt"/>
                </a:rPr>
                <a:t>为什么“简单”</a:t>
              </a:r>
              <a:r>
                <a:rPr lang="en-US" altLang="zh-CN" sz="3600" dirty="0">
                  <a:solidFill>
                    <a:srgbClr val="4B5A69"/>
                  </a:solidFill>
                  <a:cs typeface="+mn-ea"/>
                  <a:sym typeface="+mn-lt"/>
                </a:rPr>
                <a:t>——</a:t>
              </a:r>
              <a:r>
                <a:rPr lang="zh-CN" altLang="en-US" sz="3600" dirty="0">
                  <a:solidFill>
                    <a:srgbClr val="4B5A69"/>
                  </a:solidFill>
                  <a:cs typeface="+mn-ea"/>
                  <a:sym typeface="+mn-lt"/>
                </a:rPr>
                <a:t>三种用户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7C6A3AA-4D6D-EFC8-DD73-0F9425CC5A02}"/>
              </a:ext>
            </a:extLst>
          </p:cNvPr>
          <p:cNvSpPr txBox="1"/>
          <p:nvPr/>
        </p:nvSpPr>
        <p:spPr>
          <a:xfrm>
            <a:off x="3951823" y="6061304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感觉简单的体验是主流用户所喜爱的</a:t>
            </a:r>
          </a:p>
        </p:txBody>
      </p:sp>
    </p:spTree>
    <p:extLst>
      <p:ext uri="{BB962C8B-B14F-4D97-AF65-F5344CB8AC3E}">
        <p14:creationId xmlns:p14="http://schemas.microsoft.com/office/powerpoint/2010/main" val="300838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F60AE-0EC3-6FA3-472B-B4FD638F9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ïŝḻïḋe">
            <a:extLst>
              <a:ext uri="{FF2B5EF4-FFF2-40B4-BE49-F238E27FC236}">
                <a16:creationId xmlns:a16="http://schemas.microsoft.com/office/drawing/2014/main" id="{E0D1F65E-A5E7-9905-528E-0C367A72B935}"/>
              </a:ext>
            </a:extLst>
          </p:cNvPr>
          <p:cNvSpPr/>
          <p:nvPr/>
        </p:nvSpPr>
        <p:spPr>
          <a:xfrm>
            <a:off x="1341231" y="1776606"/>
            <a:ext cx="583953" cy="583953"/>
          </a:xfrm>
          <a:prstGeom prst="ellipse">
            <a:avLst/>
          </a:prstGeom>
          <a:solidFill>
            <a:srgbClr val="4B5A6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algn="ctr"/>
            <a:endParaRPr b="1" dirty="0">
              <a:cs typeface="+mn-ea"/>
              <a:sym typeface="+mn-lt"/>
            </a:endParaRPr>
          </a:p>
        </p:txBody>
      </p:sp>
      <p:sp>
        <p:nvSpPr>
          <p:cNvPr id="42" name="îṡľïḋe">
            <a:extLst>
              <a:ext uri="{FF2B5EF4-FFF2-40B4-BE49-F238E27FC236}">
                <a16:creationId xmlns:a16="http://schemas.microsoft.com/office/drawing/2014/main" id="{AFC93A1A-9C60-5D8B-21D9-53BB32858E5F}"/>
              </a:ext>
            </a:extLst>
          </p:cNvPr>
          <p:cNvSpPr/>
          <p:nvPr/>
        </p:nvSpPr>
        <p:spPr>
          <a:xfrm>
            <a:off x="1341231" y="2581847"/>
            <a:ext cx="583953" cy="583953"/>
          </a:xfrm>
          <a:prstGeom prst="ellipse">
            <a:avLst/>
          </a:prstGeom>
          <a:solidFill>
            <a:srgbClr val="C1CBD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algn="ctr"/>
            <a:endParaRPr b="1">
              <a:cs typeface="+mn-ea"/>
              <a:sym typeface="+mn-lt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AFA302B2-9AEA-221C-6F69-3F405E0C5BDB}"/>
              </a:ext>
            </a:extLst>
          </p:cNvPr>
          <p:cNvCxnSpPr>
            <a:cxnSpLocks/>
          </p:cNvCxnSpPr>
          <p:nvPr/>
        </p:nvCxnSpPr>
        <p:spPr>
          <a:xfrm>
            <a:off x="1453026" y="2512641"/>
            <a:ext cx="9832595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13A53A8-955E-4B68-394A-9D8EC2D39995}"/>
              </a:ext>
            </a:extLst>
          </p:cNvPr>
          <p:cNvCxnSpPr>
            <a:cxnSpLocks/>
          </p:cNvCxnSpPr>
          <p:nvPr/>
        </p:nvCxnSpPr>
        <p:spPr>
          <a:xfrm>
            <a:off x="1453026" y="3332429"/>
            <a:ext cx="9896763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îṥ1íḍé">
            <a:extLst>
              <a:ext uri="{FF2B5EF4-FFF2-40B4-BE49-F238E27FC236}">
                <a16:creationId xmlns:a16="http://schemas.microsoft.com/office/drawing/2014/main" id="{860F0301-0D31-CC83-BD59-2308A828C69E}"/>
              </a:ext>
            </a:extLst>
          </p:cNvPr>
          <p:cNvSpPr/>
          <p:nvPr/>
        </p:nvSpPr>
        <p:spPr>
          <a:xfrm>
            <a:off x="1341231" y="3490494"/>
            <a:ext cx="583953" cy="583953"/>
          </a:xfrm>
          <a:prstGeom prst="ellipse">
            <a:avLst/>
          </a:prstGeom>
          <a:solidFill>
            <a:srgbClr val="4B5A6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algn="ctr"/>
            <a:endParaRPr b="1" dirty="0"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8379A7-DDFC-8049-0809-651946A24ACB}"/>
              </a:ext>
            </a:extLst>
          </p:cNvPr>
          <p:cNvSpPr txBox="1"/>
          <p:nvPr/>
        </p:nvSpPr>
        <p:spPr>
          <a:xfrm>
            <a:off x="2327621" y="1616352"/>
            <a:ext cx="8877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2007</a:t>
            </a:r>
            <a:r>
              <a:rPr lang="zh-CN" altLang="en-US" sz="2400" dirty="0">
                <a:cs typeface="+mn-ea"/>
                <a:sym typeface="+mn-lt"/>
              </a:rPr>
              <a:t>年，连物理变焦都没有的便携式摄像机</a:t>
            </a:r>
            <a:r>
              <a:rPr lang="en-US" altLang="zh-CN" sz="2400" dirty="0">
                <a:cs typeface="+mn-ea"/>
                <a:sym typeface="+mn-lt"/>
              </a:rPr>
              <a:t>Flip</a:t>
            </a:r>
            <a:r>
              <a:rPr lang="zh-CN" altLang="en-US" sz="2400" dirty="0">
                <a:cs typeface="+mn-ea"/>
                <a:sym typeface="+mn-lt"/>
              </a:rPr>
              <a:t>，在美国市场上掀起一股狂潮，一年销售量上百万台。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7A0F7E6-CFD7-EAE0-10F0-9BAEE3B384D4}"/>
              </a:ext>
            </a:extLst>
          </p:cNvPr>
          <p:cNvSpPr txBox="1"/>
          <p:nvPr/>
        </p:nvSpPr>
        <p:spPr>
          <a:xfrm>
            <a:off x="2327622" y="2501432"/>
            <a:ext cx="895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2008</a:t>
            </a:r>
            <a:r>
              <a:rPr lang="zh-CN" altLang="en-US" sz="2400" dirty="0">
                <a:cs typeface="+mn-ea"/>
                <a:sym typeface="+mn-lt"/>
              </a:rPr>
              <a:t>年，崇尚产品复杂性的美国三大汽车巨头遭遇市场寒冬，百年品牌摇摇欲坠。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15AB374-81DC-4BDB-453D-471A439DC841}"/>
              </a:ext>
            </a:extLst>
          </p:cNvPr>
          <p:cNvSpPr txBox="1"/>
          <p:nvPr/>
        </p:nvSpPr>
        <p:spPr>
          <a:xfrm>
            <a:off x="2327622" y="3375544"/>
            <a:ext cx="8877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2009</a:t>
            </a:r>
            <a:r>
              <a:rPr lang="zh-CN" altLang="en-US" sz="2400" dirty="0">
                <a:cs typeface="+mn-ea"/>
                <a:sym typeface="+mn-lt"/>
              </a:rPr>
              <a:t>年，只能容纳</a:t>
            </a:r>
            <a:r>
              <a:rPr lang="en-US" altLang="zh-CN" sz="2400" dirty="0">
                <a:cs typeface="+mn-ea"/>
                <a:sym typeface="+mn-lt"/>
              </a:rPr>
              <a:t>140</a:t>
            </a:r>
            <a:r>
              <a:rPr lang="zh-CN" altLang="en-US" sz="2400" dirty="0">
                <a:cs typeface="+mn-ea"/>
                <a:sym typeface="+mn-lt"/>
              </a:rPr>
              <a:t>个字符的</a:t>
            </a:r>
            <a:r>
              <a:rPr lang="en-US" altLang="zh-CN" sz="2400" dirty="0">
                <a:cs typeface="+mn-ea"/>
                <a:sym typeface="+mn-lt"/>
              </a:rPr>
              <a:t>Twitter</a:t>
            </a:r>
            <a:r>
              <a:rPr lang="zh-CN" altLang="en-US" sz="2400" dirty="0">
                <a:cs typeface="+mn-ea"/>
                <a:sym typeface="+mn-lt"/>
              </a:rPr>
              <a:t>高歌猛进，现已拥有</a:t>
            </a:r>
            <a:r>
              <a:rPr lang="en-US" altLang="zh-CN" sz="2400" dirty="0">
                <a:cs typeface="+mn-ea"/>
                <a:sym typeface="+mn-lt"/>
              </a:rPr>
              <a:t>1.75</a:t>
            </a:r>
            <a:r>
              <a:rPr lang="zh-CN" altLang="en-US" sz="2400" dirty="0">
                <a:cs typeface="+mn-ea"/>
                <a:sym typeface="+mn-lt"/>
              </a:rPr>
              <a:t>亿用户。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48F4BF2-B0A3-14BF-066F-3A063D44E2F3}"/>
              </a:ext>
            </a:extLst>
          </p:cNvPr>
          <p:cNvGrpSpPr/>
          <p:nvPr/>
        </p:nvGrpSpPr>
        <p:grpSpPr>
          <a:xfrm>
            <a:off x="-263525" y="417830"/>
            <a:ext cx="9048750" cy="757555"/>
            <a:chOff x="-506" y="276"/>
            <a:chExt cx="14250" cy="1193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EEE40FF-ACFF-20B8-AEE7-8EC5DADD72EF}"/>
                </a:ext>
              </a:extLst>
            </p:cNvPr>
            <p:cNvSpPr/>
            <p:nvPr/>
          </p:nvSpPr>
          <p:spPr>
            <a:xfrm>
              <a:off x="-506" y="312"/>
              <a:ext cx="1157" cy="1157"/>
            </a:xfrm>
            <a:prstGeom prst="ellipse">
              <a:avLst/>
            </a:prstGeom>
            <a:solidFill>
              <a:srgbClr val="4B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B5A69"/>
                </a:solidFill>
                <a:cs typeface="+mn-ea"/>
                <a:sym typeface="+mn-lt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608CF0A-6E64-7272-FDC2-BB1BB34A6545}"/>
                </a:ext>
              </a:extLst>
            </p:cNvPr>
            <p:cNvSpPr txBox="1"/>
            <p:nvPr/>
          </p:nvSpPr>
          <p:spPr>
            <a:xfrm>
              <a:off x="694" y="276"/>
              <a:ext cx="13050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600" dirty="0">
                  <a:solidFill>
                    <a:srgbClr val="4B5A69"/>
                  </a:solidFill>
                  <a:cs typeface="+mn-ea"/>
                  <a:sym typeface="+mn-lt"/>
                </a:rPr>
                <a:t>为什么“简单”</a:t>
              </a:r>
              <a:r>
                <a:rPr lang="en-US" altLang="zh-CN" sz="3600" dirty="0">
                  <a:solidFill>
                    <a:srgbClr val="4B5A69"/>
                  </a:solidFill>
                  <a:cs typeface="+mn-ea"/>
                  <a:sym typeface="+mn-lt"/>
                </a:rPr>
                <a:t>——</a:t>
              </a:r>
              <a:r>
                <a:rPr lang="zh-CN" altLang="en-US" sz="3600" dirty="0">
                  <a:solidFill>
                    <a:srgbClr val="4B5A69"/>
                  </a:solidFill>
                  <a:cs typeface="+mn-ea"/>
                  <a:sym typeface="+mn-lt"/>
                </a:rPr>
                <a:t>事实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A8CBE0D-6E6B-C97C-A850-EED1918437CA}"/>
              </a:ext>
            </a:extLst>
          </p:cNvPr>
          <p:cNvSpPr txBox="1"/>
          <p:nvPr/>
        </p:nvSpPr>
        <p:spPr>
          <a:xfrm>
            <a:off x="4567376" y="541962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为主流用户而设计</a:t>
            </a:r>
          </a:p>
        </p:txBody>
      </p:sp>
      <p:sp>
        <p:nvSpPr>
          <p:cNvPr id="3" name="îṡľïḋe">
            <a:extLst>
              <a:ext uri="{FF2B5EF4-FFF2-40B4-BE49-F238E27FC236}">
                <a16:creationId xmlns:a16="http://schemas.microsoft.com/office/drawing/2014/main" id="{433DC524-7AB9-D70B-CC6F-AAF349DBED59}"/>
              </a:ext>
            </a:extLst>
          </p:cNvPr>
          <p:cNvSpPr/>
          <p:nvPr/>
        </p:nvSpPr>
        <p:spPr>
          <a:xfrm>
            <a:off x="1341230" y="4312926"/>
            <a:ext cx="583953" cy="583953"/>
          </a:xfrm>
          <a:prstGeom prst="ellipse">
            <a:avLst/>
          </a:prstGeom>
          <a:solidFill>
            <a:srgbClr val="C1CBD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anchor="ctr" anchorCtr="0" forceAA="0" compatLnSpc="1">
            <a:normAutofit/>
          </a:bodyPr>
          <a:lstStyle/>
          <a:p>
            <a:pPr algn="ctr"/>
            <a:endParaRPr b="1"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CD18C59-A43C-0B7A-92F7-A762F49683A4}"/>
              </a:ext>
            </a:extLst>
          </p:cNvPr>
          <p:cNvCxnSpPr>
            <a:cxnSpLocks/>
          </p:cNvCxnSpPr>
          <p:nvPr/>
        </p:nvCxnSpPr>
        <p:spPr>
          <a:xfrm>
            <a:off x="1453025" y="4149108"/>
            <a:ext cx="9896763" cy="0"/>
          </a:xfrm>
          <a:prstGeom prst="line">
            <a:avLst/>
          </a:prstGeom>
          <a:ln w="3175" cap="rnd">
            <a:solidFill>
              <a:schemeClr val="bg1">
                <a:lumMod val="8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4C601E5B-EC9D-D35A-A515-40780938E467}"/>
              </a:ext>
            </a:extLst>
          </p:cNvPr>
          <p:cNvSpPr txBox="1"/>
          <p:nvPr/>
        </p:nvSpPr>
        <p:spPr>
          <a:xfrm>
            <a:off x="2327621" y="4232511"/>
            <a:ext cx="895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+mn-ea"/>
                <a:sym typeface="+mn-lt"/>
              </a:rPr>
              <a:t>2010</a:t>
            </a:r>
            <a:r>
              <a:rPr lang="zh-CN" altLang="en-US" sz="2400" dirty="0">
                <a:cs typeface="+mn-ea"/>
                <a:sym typeface="+mn-lt"/>
              </a:rPr>
              <a:t>年，简单易用的苹果</a:t>
            </a:r>
            <a:r>
              <a:rPr lang="en-US" altLang="zh-CN" sz="2400" dirty="0">
                <a:cs typeface="+mn-ea"/>
                <a:sym typeface="+mn-lt"/>
              </a:rPr>
              <a:t>iPad</a:t>
            </a:r>
            <a:r>
              <a:rPr lang="zh-CN" altLang="en-US" sz="2400" dirty="0">
                <a:cs typeface="+mn-ea"/>
                <a:sym typeface="+mn-lt"/>
              </a:rPr>
              <a:t>在短短</a:t>
            </a:r>
            <a:r>
              <a:rPr lang="en-US" altLang="zh-CN" sz="2400" dirty="0">
                <a:cs typeface="+mn-ea"/>
                <a:sym typeface="+mn-lt"/>
              </a:rPr>
              <a:t>18</a:t>
            </a:r>
            <a:r>
              <a:rPr lang="zh-CN" altLang="en-US" sz="2400" dirty="0">
                <a:cs typeface="+mn-ea"/>
                <a:sym typeface="+mn-lt"/>
              </a:rPr>
              <a:t>天内卖出</a:t>
            </a:r>
            <a:r>
              <a:rPr lang="en-US" altLang="zh-CN" sz="2400" dirty="0">
                <a:cs typeface="+mn-ea"/>
                <a:sym typeface="+mn-lt"/>
              </a:rPr>
              <a:t>100</a:t>
            </a:r>
            <a:r>
              <a:rPr lang="zh-CN" altLang="en-US" sz="2400" dirty="0">
                <a:cs typeface="+mn-ea"/>
                <a:sym typeface="+mn-lt"/>
              </a:rPr>
              <a:t>万台，创造了平板电脑的销售奇迹。</a:t>
            </a:r>
          </a:p>
        </p:txBody>
      </p:sp>
    </p:spTree>
    <p:extLst>
      <p:ext uri="{BB962C8B-B14F-4D97-AF65-F5344CB8AC3E}">
        <p14:creationId xmlns:p14="http://schemas.microsoft.com/office/powerpoint/2010/main" val="206050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4" grpId="0"/>
      <p:bldP spid="8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-489919" y="-184150"/>
            <a:ext cx="2744470" cy="2744470"/>
          </a:xfrm>
          <a:prstGeom prst="ellipse">
            <a:avLst/>
          </a:prstGeom>
          <a:solidFill>
            <a:srgbClr val="4B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1960921" y="719323"/>
            <a:ext cx="5687367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500" dirty="0">
                <a:solidFill>
                  <a:srgbClr val="FFFFFF"/>
                </a:solidFill>
                <a:cs typeface="+mn-ea"/>
                <a:sym typeface="+mn-lt"/>
              </a:rPr>
              <a:t>目 录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165860" y="2566361"/>
            <a:ext cx="1646555" cy="860425"/>
            <a:chOff x="9725" y="1587"/>
            <a:chExt cx="2593" cy="1355"/>
          </a:xfrm>
        </p:grpSpPr>
        <p:sp>
          <p:nvSpPr>
            <p:cNvPr id="5" name="椭圆 4"/>
            <p:cNvSpPr/>
            <p:nvPr/>
          </p:nvSpPr>
          <p:spPr>
            <a:xfrm>
              <a:off x="9743" y="1722"/>
              <a:ext cx="1157" cy="1157"/>
            </a:xfrm>
            <a:prstGeom prst="ellipse">
              <a:avLst/>
            </a:prstGeom>
            <a:solidFill>
              <a:srgbClr val="4B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725" y="1587"/>
              <a:ext cx="1157" cy="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098" y="1951"/>
              <a:ext cx="1220" cy="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300" dirty="0">
                  <a:solidFill>
                    <a:srgbClr val="4B5A69"/>
                  </a:solidFill>
                  <a:cs typeface="+mn-ea"/>
                  <a:sym typeface="+mn-lt"/>
                </a:rPr>
                <a:t>删除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77290" y="3596966"/>
            <a:ext cx="1642110" cy="860425"/>
            <a:chOff x="9725" y="1524"/>
            <a:chExt cx="2586" cy="1355"/>
          </a:xfrm>
        </p:grpSpPr>
        <p:sp>
          <p:nvSpPr>
            <p:cNvPr id="6" name="椭圆 5"/>
            <p:cNvSpPr/>
            <p:nvPr/>
          </p:nvSpPr>
          <p:spPr>
            <a:xfrm>
              <a:off x="9743" y="1722"/>
              <a:ext cx="1157" cy="1157"/>
            </a:xfrm>
            <a:prstGeom prst="ellipse">
              <a:avLst/>
            </a:prstGeom>
            <a:solidFill>
              <a:srgbClr val="C1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725" y="1524"/>
              <a:ext cx="1157" cy="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091" y="1876"/>
              <a:ext cx="1220" cy="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300" dirty="0">
                  <a:solidFill>
                    <a:srgbClr val="4B5A69"/>
                  </a:solidFill>
                  <a:cs typeface="+mn-ea"/>
                  <a:sym typeface="+mn-lt"/>
                </a:rPr>
                <a:t>组织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165860" y="4758372"/>
            <a:ext cx="1653540" cy="860425"/>
            <a:chOff x="9743" y="1524"/>
            <a:chExt cx="2604" cy="1355"/>
          </a:xfrm>
        </p:grpSpPr>
        <p:sp>
          <p:nvSpPr>
            <p:cNvPr id="14" name="椭圆 13"/>
            <p:cNvSpPr/>
            <p:nvPr/>
          </p:nvSpPr>
          <p:spPr>
            <a:xfrm>
              <a:off x="9743" y="1722"/>
              <a:ext cx="1157" cy="1157"/>
            </a:xfrm>
            <a:prstGeom prst="ellipse">
              <a:avLst/>
            </a:prstGeom>
            <a:solidFill>
              <a:srgbClr val="C1C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9743" y="1524"/>
              <a:ext cx="1157" cy="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127" y="1851"/>
              <a:ext cx="1220" cy="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300" dirty="0">
                  <a:solidFill>
                    <a:srgbClr val="4B5A69"/>
                  </a:solidFill>
                  <a:cs typeface="+mn-ea"/>
                  <a:sym typeface="+mn-lt"/>
                </a:rPr>
                <a:t>隐藏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188720" y="5744527"/>
            <a:ext cx="1667510" cy="959485"/>
            <a:chOff x="9743" y="1368"/>
            <a:chExt cx="2626" cy="1511"/>
          </a:xfrm>
        </p:grpSpPr>
        <p:sp>
          <p:nvSpPr>
            <p:cNvPr id="20" name="椭圆 19"/>
            <p:cNvSpPr/>
            <p:nvPr/>
          </p:nvSpPr>
          <p:spPr>
            <a:xfrm>
              <a:off x="9743" y="1722"/>
              <a:ext cx="1157" cy="1157"/>
            </a:xfrm>
            <a:prstGeom prst="ellipse">
              <a:avLst/>
            </a:prstGeom>
            <a:solidFill>
              <a:srgbClr val="4B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743" y="1368"/>
              <a:ext cx="1157" cy="13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0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1149" y="1950"/>
              <a:ext cx="1220" cy="7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300" dirty="0">
                  <a:solidFill>
                    <a:srgbClr val="4B5A69"/>
                  </a:solidFill>
                  <a:cs typeface="+mn-ea"/>
                  <a:sym typeface="+mn-lt"/>
                </a:rPr>
                <a:t>转移</a:t>
              </a:r>
            </a:p>
          </p:txBody>
        </p:sp>
      </p:grpSp>
      <p:pic>
        <p:nvPicPr>
          <p:cNvPr id="26" name="图片 25" descr="计算器在桌子上&#10;&#10;描述已自动生成">
            <a:extLst>
              <a:ext uri="{FF2B5EF4-FFF2-40B4-BE49-F238E27FC236}">
                <a16:creationId xmlns:a16="http://schemas.microsoft.com/office/drawing/2014/main" id="{7B98DFB3-669E-64D0-577B-E08D6149C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977" y="8632"/>
            <a:ext cx="4863191" cy="6858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536EF5CB-66D3-91CF-2CFC-93F5B8CDB9FA}"/>
              </a:ext>
            </a:extLst>
          </p:cNvPr>
          <p:cNvSpPr txBox="1"/>
          <p:nvPr/>
        </p:nvSpPr>
        <p:spPr>
          <a:xfrm>
            <a:off x="4375059" y="45771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简化遥控器？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11273623" y="-440886"/>
            <a:ext cx="1334502" cy="1334502"/>
          </a:xfrm>
          <a:prstGeom prst="ellipse">
            <a:avLst/>
          </a:prstGeom>
          <a:solidFill>
            <a:srgbClr val="C1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497552" y="332778"/>
            <a:ext cx="561473" cy="561473"/>
          </a:xfrm>
          <a:prstGeom prst="ellipse">
            <a:avLst/>
          </a:prstGeom>
          <a:solidFill>
            <a:srgbClr val="C1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720481" y="815121"/>
            <a:ext cx="2881565" cy="2881565"/>
          </a:xfrm>
          <a:prstGeom prst="ellipse">
            <a:avLst/>
          </a:prstGeom>
          <a:solidFill>
            <a:srgbClr val="4B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4800" b="1" dirty="0">
                <a:cs typeface="+mn-ea"/>
                <a:sym typeface="+mn-lt"/>
              </a:rPr>
              <a:t>01</a:t>
            </a:r>
            <a:endParaRPr lang="zh-CN" altLang="en-US" sz="4800" b="1" dirty="0"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43071" y="2708209"/>
            <a:ext cx="5719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4B5A69"/>
                </a:solidFill>
                <a:cs typeface="+mn-ea"/>
                <a:sym typeface="+mn-lt"/>
              </a:rPr>
              <a:t>删除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743072" y="3854166"/>
            <a:ext cx="5719011" cy="167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B5A69"/>
                </a:solidFill>
                <a:cs typeface="+mn-ea"/>
                <a:sym typeface="+mn-lt"/>
              </a:rPr>
              <a:t>传统观点认为，功能越多能力就越强，产品的用途也就越广，功能多的产品会打败功能少的产品。</a:t>
            </a:r>
            <a:endParaRPr lang="en-US" altLang="zh-CN" sz="1400" dirty="0">
              <a:solidFill>
                <a:srgbClr val="4B5A69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B5A69"/>
                </a:solidFill>
                <a:cs typeface="+mn-ea"/>
                <a:sym typeface="+mn-lt"/>
              </a:rPr>
              <a:t>然而事实并非如此，删除或省略功能可以创造出成功的产品。删除杂乱的特性可以让设计师专注于把有限的重要问题解决好，也有助于用户心无旁骛地完成自己的目标。</a:t>
            </a:r>
          </a:p>
        </p:txBody>
      </p:sp>
      <p:pic>
        <p:nvPicPr>
          <p:cNvPr id="5" name="图片 4" descr="黑色的遥控器&#10;&#10;中度可信度描述已自动生成">
            <a:extLst>
              <a:ext uri="{FF2B5EF4-FFF2-40B4-BE49-F238E27FC236}">
                <a16:creationId xmlns:a16="http://schemas.microsoft.com/office/drawing/2014/main" id="{77DA199D-566B-8A0B-5B2D-C34E1D7099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5"/>
          <a:stretch/>
        </p:blipFill>
        <p:spPr>
          <a:xfrm>
            <a:off x="589954" y="224588"/>
            <a:ext cx="3086100" cy="66334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6" grpId="0" bldLvl="0" animBg="1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263525" y="440690"/>
            <a:ext cx="2014220" cy="734695"/>
            <a:chOff x="-506" y="312"/>
            <a:chExt cx="3172" cy="1157"/>
          </a:xfrm>
        </p:grpSpPr>
        <p:sp>
          <p:nvSpPr>
            <p:cNvPr id="20" name="椭圆 19"/>
            <p:cNvSpPr/>
            <p:nvPr/>
          </p:nvSpPr>
          <p:spPr>
            <a:xfrm>
              <a:off x="-506" y="312"/>
              <a:ext cx="1157" cy="1157"/>
            </a:xfrm>
            <a:prstGeom prst="ellipse">
              <a:avLst/>
            </a:prstGeom>
            <a:solidFill>
              <a:srgbClr val="4B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B5A69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21" y="381"/>
              <a:ext cx="1745" cy="1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600" dirty="0">
                  <a:solidFill>
                    <a:srgbClr val="4B5A69"/>
                  </a:solidFill>
                  <a:cs typeface="+mn-ea"/>
                  <a:sym typeface="+mn-lt"/>
                </a:rPr>
                <a:t>删除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CFAEF54-F404-5911-666A-449ECB611FB3}"/>
              </a:ext>
            </a:extLst>
          </p:cNvPr>
          <p:cNvSpPr txBox="1"/>
          <p:nvPr/>
        </p:nvSpPr>
        <p:spPr>
          <a:xfrm>
            <a:off x="320841" y="1175385"/>
            <a:ext cx="11550318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4B5A69"/>
                </a:solidFill>
                <a:cs typeface="+mn-ea"/>
                <a:sym typeface="+mn-lt"/>
              </a:rPr>
              <a:t>避免错删</a:t>
            </a:r>
            <a:r>
              <a:rPr lang="zh-CN" altLang="en-US" sz="1600" dirty="0">
                <a:solidFill>
                  <a:srgbClr val="4B5A69"/>
                </a:solidFill>
                <a:cs typeface="+mn-ea"/>
                <a:sym typeface="+mn-lt"/>
              </a:rPr>
              <a:t>：不要等着别人不分青红皂白、无情地删除最有意思的功能。要总揽全局，保证只交付那些真正有价值的功能和内容。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B0520F-A5AE-F03D-6192-349A0A299822}"/>
              </a:ext>
            </a:extLst>
          </p:cNvPr>
          <p:cNvSpPr txBox="1"/>
          <p:nvPr/>
        </p:nvSpPr>
        <p:spPr>
          <a:xfrm>
            <a:off x="320840" y="1407334"/>
            <a:ext cx="11413959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4B5A69"/>
                </a:solidFill>
                <a:cs typeface="+mn-ea"/>
                <a:sym typeface="+mn-lt"/>
              </a:rPr>
              <a:t>关注核心</a:t>
            </a:r>
            <a:r>
              <a:rPr lang="zh-CN" altLang="en-US" sz="1600" dirty="0">
                <a:solidFill>
                  <a:srgbClr val="4B5A69"/>
                </a:solidFill>
                <a:cs typeface="+mn-ea"/>
                <a:sym typeface="+mn-lt"/>
              </a:rPr>
              <a:t>：按照优先级对功能进行排序，消除用户挫折感，关注基本功能的改进。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B7B6CA-94BA-839F-64DE-FA9F6B07851F}"/>
              </a:ext>
            </a:extLst>
          </p:cNvPr>
          <p:cNvSpPr txBox="1"/>
          <p:nvPr/>
        </p:nvSpPr>
        <p:spPr>
          <a:xfrm>
            <a:off x="320840" y="1664007"/>
            <a:ext cx="11413959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4B5A69"/>
                </a:solidFill>
                <a:cs typeface="+mn-ea"/>
                <a:sym typeface="+mn-lt"/>
              </a:rPr>
              <a:t>砍掉残缺功能</a:t>
            </a:r>
            <a:r>
              <a:rPr lang="zh-CN" altLang="en-US" sz="1600" dirty="0">
                <a:solidFill>
                  <a:srgbClr val="4B5A69"/>
                </a:solidFill>
                <a:cs typeface="+mn-ea"/>
                <a:sym typeface="+mn-lt"/>
              </a:rPr>
              <a:t>： 砍掉不够理想的功能。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6F34E4-7C76-E7BF-EA2A-342BF6A7F13B}"/>
              </a:ext>
            </a:extLst>
          </p:cNvPr>
          <p:cNvSpPr txBox="1"/>
          <p:nvPr/>
        </p:nvSpPr>
        <p:spPr>
          <a:xfrm>
            <a:off x="320840" y="1920680"/>
            <a:ext cx="11413959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4B5A69"/>
                </a:solidFill>
                <a:cs typeface="+mn-ea"/>
                <a:sym typeface="+mn-lt"/>
              </a:rPr>
              <a:t>假如用户</a:t>
            </a:r>
            <a:r>
              <a:rPr lang="en-US" altLang="zh-CN" sz="1600" b="1" dirty="0">
                <a:solidFill>
                  <a:srgbClr val="4B5A69"/>
                </a:solidFill>
                <a:cs typeface="+mn-ea"/>
                <a:sym typeface="+mn-lt"/>
              </a:rPr>
              <a:t>……/</a:t>
            </a:r>
            <a:r>
              <a:rPr lang="zh-CN" altLang="en-US" sz="1600" b="1" dirty="0">
                <a:solidFill>
                  <a:srgbClr val="4B5A69"/>
                </a:solidFill>
                <a:cs typeface="+mn-ea"/>
                <a:sym typeface="+mn-lt"/>
              </a:rPr>
              <a:t>但是我们的用户想要</a:t>
            </a:r>
            <a:r>
              <a:rPr lang="zh-CN" altLang="en-US" sz="1600" dirty="0">
                <a:solidFill>
                  <a:srgbClr val="4B5A69"/>
                </a:solidFill>
                <a:cs typeface="+mn-ea"/>
                <a:sym typeface="+mn-lt"/>
              </a:rPr>
              <a:t>： 不要简单地因为客户要求就增加功能，因为经常会导致更多的迷惑。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EC6BF4A-DF72-084A-A5E9-454C6074CF34}"/>
              </a:ext>
            </a:extLst>
          </p:cNvPr>
          <p:cNvSpPr txBox="1"/>
          <p:nvPr/>
        </p:nvSpPr>
        <p:spPr>
          <a:xfrm>
            <a:off x="320840" y="2172592"/>
            <a:ext cx="11413959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4B5A69"/>
                </a:solidFill>
                <a:cs typeface="+mn-ea"/>
                <a:sym typeface="+mn-lt"/>
              </a:rPr>
              <a:t>方案，不是流程</a:t>
            </a:r>
            <a:r>
              <a:rPr lang="zh-CN" altLang="en-US" sz="1600" dirty="0">
                <a:solidFill>
                  <a:srgbClr val="4B5A69"/>
                </a:solidFill>
                <a:cs typeface="+mn-ea"/>
                <a:sym typeface="+mn-lt"/>
              </a:rPr>
              <a:t>：方案比流程重要，把注意力集中到客户的目的上面。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ED5DCD-1086-063B-A43E-45FA608C92B2}"/>
              </a:ext>
            </a:extLst>
          </p:cNvPr>
          <p:cNvSpPr txBox="1"/>
          <p:nvPr/>
        </p:nvSpPr>
        <p:spPr>
          <a:xfrm>
            <a:off x="320840" y="2429265"/>
            <a:ext cx="11413959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4B5A69"/>
                </a:solidFill>
                <a:cs typeface="+mn-ea"/>
                <a:sym typeface="+mn-lt"/>
              </a:rPr>
              <a:t>如果功能不是必要的</a:t>
            </a:r>
            <a:r>
              <a:rPr lang="zh-CN" altLang="en-US" sz="1600" dirty="0">
                <a:solidFill>
                  <a:srgbClr val="4B5A69"/>
                </a:solidFill>
                <a:cs typeface="+mn-ea"/>
                <a:sym typeface="+mn-lt"/>
              </a:rPr>
              <a:t>：如果承载过多的功能，更有可能降低主流用户的满意度，从而对产品的长期盈利能力造成损害。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36D080-FF6F-2F45-6D1D-C0900AE3C762}"/>
              </a:ext>
            </a:extLst>
          </p:cNvPr>
          <p:cNvSpPr txBox="1"/>
          <p:nvPr/>
        </p:nvSpPr>
        <p:spPr>
          <a:xfrm>
            <a:off x="320839" y="2681177"/>
            <a:ext cx="11413959" cy="42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4B5A69"/>
                </a:solidFill>
                <a:cs typeface="+mn-ea"/>
                <a:sym typeface="+mn-lt"/>
              </a:rPr>
              <a:t>真的有影响吗</a:t>
            </a:r>
            <a:r>
              <a:rPr lang="zh-CN" altLang="en-US" sz="1600" dirty="0">
                <a:solidFill>
                  <a:srgbClr val="4B5A69"/>
                </a:solidFill>
                <a:cs typeface="+mn-ea"/>
                <a:sym typeface="+mn-lt"/>
              </a:rPr>
              <a:t>：最开始应该考虑哪项功能最接近用户的核心需求，最好的方法是先做个模型出来让用户试用。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84FCA5F-B1E6-70C1-FC72-A6CB4FD9CDAE}"/>
              </a:ext>
            </a:extLst>
          </p:cNvPr>
          <p:cNvSpPr txBox="1"/>
          <p:nvPr/>
        </p:nvSpPr>
        <p:spPr>
          <a:xfrm>
            <a:off x="320839" y="3068513"/>
            <a:ext cx="11413959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rgbClr val="4B5A69"/>
                </a:solidFill>
                <a:cs typeface="+mn-ea"/>
                <a:sym typeface="+mn-lt"/>
              </a:rPr>
              <a:t>排定功能优先级</a:t>
            </a:r>
            <a:r>
              <a:rPr lang="zh-CN" altLang="en-US" sz="1600" dirty="0">
                <a:solidFill>
                  <a:srgbClr val="4B5A69"/>
                </a:solidFill>
                <a:cs typeface="+mn-ea"/>
                <a:sym typeface="+mn-lt"/>
              </a:rPr>
              <a:t>：确定用户想要达到的目的，并排定优先次序；专注于寻找能够完全满足优先级最高的用户需求的解决方案；</a:t>
            </a:r>
            <a:r>
              <a:rPr lang="en-US" altLang="zh-CN" sz="1600" dirty="0">
                <a:solidFill>
                  <a:srgbClr val="4B5A69"/>
                </a:solidFill>
                <a:cs typeface="+mn-ea"/>
                <a:sym typeface="+mn-lt"/>
              </a:rPr>
              <a:t>				</a:t>
            </a:r>
            <a:r>
              <a:rPr lang="zh-CN" altLang="en-US" sz="1600" dirty="0">
                <a:solidFill>
                  <a:srgbClr val="4B5A69"/>
                </a:solidFill>
                <a:cs typeface="+mn-ea"/>
                <a:sym typeface="+mn-lt"/>
              </a:rPr>
              <a:t>确定用户在使用产品中最常见的干扰源；要知道主流用户与专家的需求区别。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D44B19-3513-8B96-E718-96C1C7C75CA5}"/>
              </a:ext>
            </a:extLst>
          </p:cNvPr>
          <p:cNvSpPr txBox="1"/>
          <p:nvPr/>
        </p:nvSpPr>
        <p:spPr>
          <a:xfrm>
            <a:off x="320839" y="3507673"/>
            <a:ext cx="11413959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rgbClr val="4B5A69"/>
                </a:solidFill>
                <a:cs typeface="+mn-ea"/>
                <a:sym typeface="+mn-lt"/>
              </a:rPr>
              <a:t>负担</a:t>
            </a:r>
            <a:r>
              <a:rPr lang="zh-CN" altLang="en-US" sz="1600" dirty="0">
                <a:solidFill>
                  <a:srgbClr val="4B5A69"/>
                </a:solidFill>
                <a:cs typeface="+mn-ea"/>
                <a:sym typeface="+mn-lt"/>
              </a:rPr>
              <a:t>：去掉可有可无的选项、内容和分散人们注意力的玩艺儿，去掉分散注意力的视觉元素。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7BB8EE-E4D5-10B0-4E37-200A696AFF2A}"/>
              </a:ext>
            </a:extLst>
          </p:cNvPr>
          <p:cNvSpPr txBox="1"/>
          <p:nvPr/>
        </p:nvSpPr>
        <p:spPr>
          <a:xfrm>
            <a:off x="320838" y="3770990"/>
            <a:ext cx="11413959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rgbClr val="4B5A69"/>
                </a:solidFill>
                <a:cs typeface="+mn-ea"/>
                <a:sym typeface="+mn-lt"/>
              </a:rPr>
              <a:t>决策</a:t>
            </a:r>
            <a:r>
              <a:rPr lang="zh-CN" altLang="en-US" sz="1600" dirty="0">
                <a:solidFill>
                  <a:srgbClr val="4B5A69"/>
                </a:solidFill>
                <a:cs typeface="+mn-ea"/>
                <a:sym typeface="+mn-lt"/>
              </a:rPr>
              <a:t>：选择超过了一定的界限，特别是在很多选择都相似的情况下，选择反而变成了负担，选择有限，反而用户满意度更高。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7B6B77-D9AA-0396-3A5C-8B670CE4FDD8}"/>
              </a:ext>
            </a:extLst>
          </p:cNvPr>
          <p:cNvSpPr txBox="1"/>
          <p:nvPr/>
        </p:nvSpPr>
        <p:spPr>
          <a:xfrm>
            <a:off x="320838" y="4037377"/>
            <a:ext cx="11413959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rgbClr val="4B5A69"/>
                </a:solidFill>
                <a:cs typeface="+mn-ea"/>
                <a:sym typeface="+mn-lt"/>
              </a:rPr>
              <a:t>聪明的默认值</a:t>
            </a:r>
            <a:r>
              <a:rPr lang="zh-CN" altLang="en-US" sz="1600" dirty="0">
                <a:solidFill>
                  <a:srgbClr val="4B5A69"/>
                </a:solidFill>
                <a:cs typeface="+mn-ea"/>
                <a:sym typeface="+mn-lt"/>
              </a:rPr>
              <a:t>：适合大多数人口味的选择；再次光顾时以前次离开的状态作为起点。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1D6F78-91E3-3360-40C8-7CE702AE3586}"/>
              </a:ext>
            </a:extLst>
          </p:cNvPr>
          <p:cNvSpPr txBox="1"/>
          <p:nvPr/>
        </p:nvSpPr>
        <p:spPr>
          <a:xfrm>
            <a:off x="320837" y="4290034"/>
            <a:ext cx="11413959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rgbClr val="4B5A69"/>
                </a:solidFill>
                <a:cs typeface="+mn-ea"/>
                <a:sym typeface="+mn-lt"/>
              </a:rPr>
              <a:t>选项和首选项</a:t>
            </a:r>
            <a:r>
              <a:rPr lang="en-US" altLang="zh-CN" sz="1600" b="1" dirty="0">
                <a:solidFill>
                  <a:srgbClr val="4B5A69"/>
                </a:solidFill>
                <a:cs typeface="+mn-ea"/>
                <a:sym typeface="+mn-lt"/>
              </a:rPr>
              <a:t>/</a:t>
            </a:r>
            <a:r>
              <a:rPr lang="zh-CN" altLang="en-US" sz="1600" b="1" dirty="0">
                <a:solidFill>
                  <a:srgbClr val="4B5A69"/>
                </a:solidFill>
                <a:cs typeface="+mn-ea"/>
                <a:sym typeface="+mn-lt"/>
              </a:rPr>
              <a:t>如果一个选项还嫌多</a:t>
            </a:r>
            <a:r>
              <a:rPr lang="zh-CN" altLang="en-US" sz="1600" dirty="0">
                <a:solidFill>
                  <a:srgbClr val="4B5A69"/>
                </a:solidFill>
                <a:cs typeface="+mn-ea"/>
                <a:sym typeface="+mn-lt"/>
              </a:rPr>
              <a:t>：通过请用户进行测试选择最有效的方式；删除牺牲速度和简单的选项。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2A52411-8679-BAB3-773F-DBF710799A59}"/>
              </a:ext>
            </a:extLst>
          </p:cNvPr>
          <p:cNvSpPr txBox="1"/>
          <p:nvPr/>
        </p:nvSpPr>
        <p:spPr>
          <a:xfrm>
            <a:off x="320836" y="4542691"/>
            <a:ext cx="11413959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rgbClr val="4B5A69"/>
                </a:solidFill>
                <a:cs typeface="+mn-ea"/>
                <a:sym typeface="+mn-lt"/>
              </a:rPr>
              <a:t>错误</a:t>
            </a:r>
            <a:r>
              <a:rPr lang="zh-CN" altLang="en-US" sz="1600" dirty="0">
                <a:solidFill>
                  <a:srgbClr val="4B5A69"/>
                </a:solidFill>
                <a:cs typeface="+mn-ea"/>
                <a:sym typeface="+mn-lt"/>
              </a:rPr>
              <a:t>：消除错误的来源。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49A528-A1F6-2315-91FD-956CFF592861}"/>
              </a:ext>
            </a:extLst>
          </p:cNvPr>
          <p:cNvSpPr txBox="1"/>
          <p:nvPr/>
        </p:nvSpPr>
        <p:spPr>
          <a:xfrm>
            <a:off x="320835" y="4798302"/>
            <a:ext cx="11413959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rgbClr val="4B5A69"/>
                </a:solidFill>
                <a:cs typeface="+mn-ea"/>
                <a:sym typeface="+mn-lt"/>
              </a:rPr>
              <a:t>视觉混乱</a:t>
            </a:r>
            <a:r>
              <a:rPr lang="zh-CN" altLang="en-US" sz="1600" dirty="0">
                <a:solidFill>
                  <a:srgbClr val="4B5A69"/>
                </a:solidFill>
                <a:cs typeface="+mn-ea"/>
                <a:sym typeface="+mn-lt"/>
              </a:rPr>
              <a:t>：使用空白或轻微的背景色来划分背景，而不要使用线条；尽可能少使用强调；别使用粗黑线，均匀、浅色的线更好；</a:t>
            </a:r>
            <a:r>
              <a:rPr lang="en-US" altLang="zh-CN" sz="1600" dirty="0">
                <a:solidFill>
                  <a:srgbClr val="4B5A69"/>
                </a:solidFill>
                <a:cs typeface="+mn-ea"/>
                <a:sym typeface="+mn-lt"/>
              </a:rPr>
              <a:t>		</a:t>
            </a:r>
            <a:r>
              <a:rPr lang="zh-CN" altLang="en-US" sz="1600" dirty="0">
                <a:solidFill>
                  <a:srgbClr val="4B5A69"/>
                </a:solidFill>
                <a:cs typeface="+mn-ea"/>
                <a:sym typeface="+mn-lt"/>
              </a:rPr>
              <a:t>控制信息的层次；减少元素大小的变化；减少元素形状的变化。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A163C70-26D1-03F7-BECC-37145E5BAAD9}"/>
              </a:ext>
            </a:extLst>
          </p:cNvPr>
          <p:cNvSpPr txBox="1"/>
          <p:nvPr/>
        </p:nvSpPr>
        <p:spPr>
          <a:xfrm>
            <a:off x="320835" y="5234872"/>
            <a:ext cx="11413959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rgbClr val="4B5A69"/>
                </a:solidFill>
                <a:cs typeface="+mn-ea"/>
                <a:sym typeface="+mn-lt"/>
              </a:rPr>
              <a:t>删减文字</a:t>
            </a:r>
            <a:r>
              <a:rPr lang="zh-CN" altLang="en-US" sz="1600" dirty="0">
                <a:solidFill>
                  <a:srgbClr val="4B5A69"/>
                </a:solidFill>
                <a:cs typeface="+mn-ea"/>
                <a:sym typeface="+mn-lt"/>
              </a:rPr>
              <a:t>：删除引见性文字；删除不必要的说明；删除烦琐的的解释；使用链接性描述。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FCFD9C-0487-C5C5-6B11-15D6689F9269}"/>
              </a:ext>
            </a:extLst>
          </p:cNvPr>
          <p:cNvSpPr txBox="1"/>
          <p:nvPr/>
        </p:nvSpPr>
        <p:spPr>
          <a:xfrm>
            <a:off x="320835" y="5497988"/>
            <a:ext cx="11413959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rgbClr val="4B5A69"/>
                </a:solidFill>
                <a:cs typeface="+mn-ea"/>
                <a:sym typeface="+mn-lt"/>
              </a:rPr>
              <a:t>精简句子</a:t>
            </a:r>
            <a:r>
              <a:rPr lang="zh-CN" altLang="en-US" sz="1600" dirty="0">
                <a:solidFill>
                  <a:srgbClr val="4B5A69"/>
                </a:solidFill>
                <a:cs typeface="+mn-ea"/>
                <a:sym typeface="+mn-lt"/>
              </a:rPr>
              <a:t>：不使用介词；不使用</a:t>
            </a:r>
            <a:r>
              <a:rPr lang="en-US" altLang="zh-CN" sz="1600" dirty="0">
                <a:solidFill>
                  <a:srgbClr val="4B5A69"/>
                </a:solidFill>
                <a:cs typeface="+mn-ea"/>
                <a:sym typeface="+mn-lt"/>
              </a:rPr>
              <a:t>is</a:t>
            </a:r>
            <a:r>
              <a:rPr lang="zh-CN" altLang="en-US" sz="1600" dirty="0">
                <a:solidFill>
                  <a:srgbClr val="4B5A69"/>
                </a:solidFill>
                <a:cs typeface="+mn-ea"/>
                <a:sym typeface="+mn-lt"/>
              </a:rPr>
              <a:t>的动词形式；把被动句式转换成主动句式；删掉索然无味的开头， 开门见山；减少废话。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0AFB07E-45FB-E1EE-3A7B-ED5B7F8EDC92}"/>
              </a:ext>
            </a:extLst>
          </p:cNvPr>
          <p:cNvSpPr txBox="1"/>
          <p:nvPr/>
        </p:nvSpPr>
        <p:spPr>
          <a:xfrm>
            <a:off x="320835" y="5761104"/>
            <a:ext cx="11413959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rgbClr val="4B5A69"/>
                </a:solidFill>
                <a:cs typeface="+mn-ea"/>
                <a:sym typeface="+mn-lt"/>
              </a:rPr>
              <a:t>删减过多</a:t>
            </a:r>
            <a:r>
              <a:rPr lang="zh-CN" altLang="en-US" sz="1600" dirty="0">
                <a:solidFill>
                  <a:srgbClr val="4B5A69"/>
                </a:solidFill>
                <a:cs typeface="+mn-ea"/>
                <a:sym typeface="+mn-lt"/>
              </a:rPr>
              <a:t>：关键要素不能删除。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E56A88B-49A1-B455-CBDF-8CC7FE289E5E}"/>
              </a:ext>
            </a:extLst>
          </p:cNvPr>
          <p:cNvSpPr txBox="1"/>
          <p:nvPr/>
        </p:nvSpPr>
        <p:spPr>
          <a:xfrm>
            <a:off x="320834" y="6003725"/>
            <a:ext cx="11413959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rgbClr val="4B5A69"/>
                </a:solidFill>
                <a:cs typeface="+mn-ea"/>
                <a:sym typeface="+mn-lt"/>
              </a:rPr>
              <a:t>你能做到</a:t>
            </a:r>
            <a:r>
              <a:rPr lang="zh-CN" altLang="en-US" sz="1600" dirty="0">
                <a:solidFill>
                  <a:srgbClr val="4B5A69"/>
                </a:solidFill>
                <a:cs typeface="+mn-ea"/>
                <a:sym typeface="+mn-lt"/>
              </a:rPr>
              <a:t>：拒绝妥协和让步，在共同愿景的基础上，在关注主流用户的前提下，通过彻底重新设计是可以达到简约之效的。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FFCA0C3-F673-D2E8-E502-435D9D69E9F9}"/>
              </a:ext>
            </a:extLst>
          </p:cNvPr>
          <p:cNvSpPr txBox="1"/>
          <p:nvPr/>
        </p:nvSpPr>
        <p:spPr>
          <a:xfrm>
            <a:off x="320834" y="6239623"/>
            <a:ext cx="11413959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sz="1600" b="1" dirty="0">
                <a:solidFill>
                  <a:srgbClr val="4B5A69"/>
                </a:solidFill>
                <a:cs typeface="+mn-ea"/>
                <a:sym typeface="+mn-lt"/>
              </a:rPr>
              <a:t>焦点</a:t>
            </a:r>
            <a:r>
              <a:rPr lang="zh-CN" altLang="en-US" sz="1600" dirty="0">
                <a:solidFill>
                  <a:srgbClr val="4B5A69"/>
                </a:solidFill>
                <a:cs typeface="+mn-ea"/>
                <a:sym typeface="+mn-lt"/>
              </a:rPr>
              <a:t>：删除混乱的要素可以让用户聚焦于真正重要的功能。“删除”策略的核心就是干掉那些分散注意力的因素，聚焦于项目。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41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11273623" y="-440886"/>
            <a:ext cx="1334502" cy="1334502"/>
          </a:xfrm>
          <a:prstGeom prst="ellipse">
            <a:avLst/>
          </a:prstGeom>
          <a:solidFill>
            <a:srgbClr val="C1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497552" y="332778"/>
            <a:ext cx="561473" cy="561473"/>
          </a:xfrm>
          <a:prstGeom prst="ellipse">
            <a:avLst/>
          </a:prstGeom>
          <a:solidFill>
            <a:srgbClr val="C1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636950" y="242142"/>
            <a:ext cx="2881565" cy="2881565"/>
          </a:xfrm>
          <a:prstGeom prst="ellipse">
            <a:avLst/>
          </a:prstGeom>
          <a:solidFill>
            <a:srgbClr val="C1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4800" b="1" dirty="0">
                <a:cs typeface="+mn-ea"/>
                <a:sym typeface="+mn-lt"/>
              </a:rPr>
              <a:t>02</a:t>
            </a:r>
            <a:endParaRPr lang="zh-CN" altLang="en-US" sz="4800" b="1" dirty="0"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B5EA7BC-E385-42E5-809A-31DA6C603381}"/>
              </a:ext>
            </a:extLst>
          </p:cNvPr>
          <p:cNvSpPr txBox="1"/>
          <p:nvPr/>
        </p:nvSpPr>
        <p:spPr>
          <a:xfrm>
            <a:off x="5743071" y="2708209"/>
            <a:ext cx="5719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4B5A69"/>
                </a:solidFill>
                <a:cs typeface="+mn-ea"/>
                <a:sym typeface="+mn-lt"/>
              </a:rPr>
              <a:t>组织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A3FA6F-AD7E-4371-B5AE-0A129CD66FAC}"/>
              </a:ext>
            </a:extLst>
          </p:cNvPr>
          <p:cNvSpPr txBox="1"/>
          <p:nvPr/>
        </p:nvSpPr>
        <p:spPr>
          <a:xfrm>
            <a:off x="5743072" y="3854166"/>
            <a:ext cx="5719011" cy="144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4B5A69"/>
                </a:solidFill>
                <a:cs typeface="+mn-ea"/>
                <a:sym typeface="+mn-lt"/>
              </a:rPr>
              <a:t>在重新组织界面时，你会发现有各种各样考虑问题的角度</a:t>
            </a:r>
            <a:r>
              <a:rPr lang="en-US" altLang="zh-CN" sz="1200" dirty="0">
                <a:solidFill>
                  <a:srgbClr val="4B5A69"/>
                </a:solidFill>
                <a:cs typeface="+mn-ea"/>
                <a:sym typeface="+mn-lt"/>
              </a:rPr>
              <a:t>——</a:t>
            </a:r>
            <a:r>
              <a:rPr lang="zh-CN" altLang="en-US" sz="1200" dirty="0">
                <a:solidFill>
                  <a:srgbClr val="4B5A69"/>
                </a:solidFill>
                <a:cs typeface="+mn-ea"/>
                <a:sym typeface="+mn-lt"/>
              </a:rPr>
              <a:t>尺寸、颜色、位置、形状、层次。但是，从这些角度进行选择必须把握一个度。</a:t>
            </a:r>
            <a:endParaRPr lang="en-US" altLang="zh-CN" sz="1200" dirty="0">
              <a:solidFill>
                <a:srgbClr val="4B5A69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4B5A69"/>
                </a:solidFill>
                <a:cs typeface="+mn-ea"/>
                <a:sym typeface="+mn-lt"/>
              </a:rPr>
              <a:t>如果你想通过组织的方式来简化设计，要记住最重要的一点是只强调一两个最重要的主题。随随便便地组织不会让用户的注意力集中，只能让他们眼花缭乱。</a:t>
            </a:r>
            <a:endParaRPr lang="en-US" altLang="zh-CN" sz="1200" dirty="0">
              <a:solidFill>
                <a:srgbClr val="4B5A69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rgbClr val="4B5A69"/>
                </a:solidFill>
                <a:cs typeface="+mn-ea"/>
                <a:sym typeface="+mn-lt"/>
              </a:rPr>
              <a:t>组织一般不用太大投入，也不会面临像删除功能那样艰难的抉择。</a:t>
            </a:r>
          </a:p>
        </p:txBody>
      </p:sp>
      <p:pic>
        <p:nvPicPr>
          <p:cNvPr id="3" name="图片 2" descr="有遥控器和手机&#10;&#10;描述已自动生成">
            <a:extLst>
              <a:ext uri="{FF2B5EF4-FFF2-40B4-BE49-F238E27FC236}">
                <a16:creationId xmlns:a16="http://schemas.microsoft.com/office/drawing/2014/main" id="{F64BCFDE-EDF0-844D-83A4-DD800BC7AD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733" y="0"/>
            <a:ext cx="30861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6" grpId="0" bldLvl="0" animBg="1"/>
      <p:bldP spid="23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36DF9-FFA6-876E-BEF3-5F58E56FF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115008A-F8BF-D8B9-C2DE-8A418B5A7A79}"/>
              </a:ext>
            </a:extLst>
          </p:cNvPr>
          <p:cNvGrpSpPr/>
          <p:nvPr/>
        </p:nvGrpSpPr>
        <p:grpSpPr>
          <a:xfrm>
            <a:off x="-263525" y="440690"/>
            <a:ext cx="2014220" cy="734695"/>
            <a:chOff x="-506" y="312"/>
            <a:chExt cx="3172" cy="1157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F8E27AA-32AE-D32C-6645-42E0C7CE105D}"/>
                </a:ext>
              </a:extLst>
            </p:cNvPr>
            <p:cNvSpPr/>
            <p:nvPr/>
          </p:nvSpPr>
          <p:spPr>
            <a:xfrm>
              <a:off x="-506" y="312"/>
              <a:ext cx="1157" cy="1157"/>
            </a:xfrm>
            <a:prstGeom prst="ellipse">
              <a:avLst/>
            </a:prstGeom>
            <a:solidFill>
              <a:srgbClr val="4B5A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4B5A69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1A32862-3308-A58C-83BC-6F4859BAFA51}"/>
                </a:ext>
              </a:extLst>
            </p:cNvPr>
            <p:cNvSpPr txBox="1"/>
            <p:nvPr/>
          </p:nvSpPr>
          <p:spPr>
            <a:xfrm>
              <a:off x="921" y="381"/>
              <a:ext cx="1745" cy="10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3600" dirty="0">
                  <a:solidFill>
                    <a:srgbClr val="4B5A69"/>
                  </a:solidFill>
                  <a:cs typeface="+mn-ea"/>
                  <a:sym typeface="+mn-lt"/>
                </a:rPr>
                <a:t>组织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D261621-268F-65FC-FF84-EAD0C1718850}"/>
              </a:ext>
            </a:extLst>
          </p:cNvPr>
          <p:cNvSpPr txBox="1"/>
          <p:nvPr/>
        </p:nvSpPr>
        <p:spPr>
          <a:xfrm>
            <a:off x="320841" y="1469478"/>
            <a:ext cx="11550318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分块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：把项组织到“</a:t>
            </a:r>
            <a:r>
              <a:rPr lang="en-US" altLang="zh-CN" dirty="0">
                <a:solidFill>
                  <a:srgbClr val="4B5A69"/>
                </a:solidFill>
                <a:cs typeface="+mn-ea"/>
                <a:sym typeface="+mn-lt"/>
              </a:rPr>
              <a:t>7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加减</a:t>
            </a:r>
            <a:r>
              <a:rPr lang="en-US" altLang="zh-CN" dirty="0">
                <a:solidFill>
                  <a:srgbClr val="4B5A69"/>
                </a:solidFill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”个块中；分块越少，选择越少，用户负担越轻。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360442-C930-43B1-E7C2-563163C8CA17}"/>
              </a:ext>
            </a:extLst>
          </p:cNvPr>
          <p:cNvSpPr txBox="1"/>
          <p:nvPr/>
        </p:nvSpPr>
        <p:spPr>
          <a:xfrm>
            <a:off x="320840" y="1808130"/>
            <a:ext cx="11413959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围绕行为进行组织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：要悉心了解用户心中的操作步骤，然后尽全力让流程与各个步骤的顺序吻合。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BC946B-C168-D891-52CD-95B7A212B071}"/>
              </a:ext>
            </a:extLst>
          </p:cNvPr>
          <p:cNvSpPr txBox="1"/>
          <p:nvPr/>
        </p:nvSpPr>
        <p:spPr>
          <a:xfrm>
            <a:off x="320840" y="2289849"/>
            <a:ext cx="11413959" cy="55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是非分明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：简单的组织模式具有清晰的界限</a:t>
            </a:r>
            <a:r>
              <a:rPr lang="en-US" altLang="zh-CN" dirty="0">
                <a:solidFill>
                  <a:srgbClr val="4B5A69"/>
                </a:solidFill>
                <a:cs typeface="+mn-ea"/>
                <a:sym typeface="+mn-lt"/>
              </a:rPr>
              <a:t>——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是非分明；所谓最简单的分类，通常指的是重复交叉最少的分类</a:t>
            </a:r>
            <a:r>
              <a:rPr lang="en-US" altLang="zh-CN" dirty="0">
                <a:solidFill>
                  <a:srgbClr val="4B5A69"/>
                </a:solidFill>
                <a:cs typeface="+mn-ea"/>
                <a:sym typeface="+mn-lt"/>
              </a:rPr>
              <a:t>		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方法。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F0F4FD-2A11-28E6-48EA-C90DED904F9D}"/>
              </a:ext>
            </a:extLst>
          </p:cNvPr>
          <p:cNvSpPr txBox="1"/>
          <p:nvPr/>
        </p:nvSpPr>
        <p:spPr>
          <a:xfrm>
            <a:off x="320840" y="2714300"/>
            <a:ext cx="11413959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字母表与格式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：按照字母表顺序排列，会把顺序搞乱；按照格式进行排序，看起来简单实则费力不讨好。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8D0EBE-50BF-00FA-B83F-0B23D9709392}"/>
              </a:ext>
            </a:extLst>
          </p:cNvPr>
          <p:cNvSpPr txBox="1"/>
          <p:nvPr/>
        </p:nvSpPr>
        <p:spPr>
          <a:xfrm>
            <a:off x="320840" y="3047153"/>
            <a:ext cx="11413959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搜索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：最好先对内容有效地组织，然后考虑如何设计搜索。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92EEC0F-7AA1-7BFD-1A26-56FA01124F49}"/>
              </a:ext>
            </a:extLst>
          </p:cNvPr>
          <p:cNvSpPr txBox="1"/>
          <p:nvPr/>
        </p:nvSpPr>
        <p:spPr>
          <a:xfrm>
            <a:off x="320840" y="3419865"/>
            <a:ext cx="11413959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时间和空间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：使用时间来组织活动是一种简单又通用的方式；一些实体对象可以按照空间来组织。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EEBB68-10A1-8206-9A86-EE99080C81C7}"/>
              </a:ext>
            </a:extLst>
          </p:cNvPr>
          <p:cNvSpPr txBox="1"/>
          <p:nvPr/>
        </p:nvSpPr>
        <p:spPr>
          <a:xfrm>
            <a:off x="320839" y="3817392"/>
            <a:ext cx="11413959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网格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：利用不可见的网格来对齐界面元素，是吸引用户注意力的一种有效方式。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48B0FA-A1D9-1E05-9012-CE6AF4BBE5D3}"/>
              </a:ext>
            </a:extLst>
          </p:cNvPr>
          <p:cNvSpPr txBox="1"/>
          <p:nvPr/>
        </p:nvSpPr>
        <p:spPr>
          <a:xfrm>
            <a:off x="320839" y="4349649"/>
            <a:ext cx="11413959" cy="55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大小和位置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：重要的元素要大一些，即使比例失调也可以考虑；不太重要的元素应该小一些；把相似的元素放在</a:t>
            </a:r>
            <a:r>
              <a:rPr lang="en-US" altLang="zh-CN" dirty="0">
                <a:solidFill>
                  <a:srgbClr val="4B5A69"/>
                </a:solidFill>
                <a:cs typeface="+mn-ea"/>
                <a:sym typeface="+mn-lt"/>
              </a:rPr>
              <a:t>			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一起；把重要的链接与内容一起放在中间位置；触摸界面的问题还要复杂一些。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7947A6-DDA2-5422-4257-984913B65570}"/>
              </a:ext>
            </a:extLst>
          </p:cNvPr>
          <p:cNvSpPr txBox="1"/>
          <p:nvPr/>
        </p:nvSpPr>
        <p:spPr>
          <a:xfrm>
            <a:off x="320839" y="4974239"/>
            <a:ext cx="11413959" cy="305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分层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：借助颜色、灰色阴影、大小缩放、形状变化等实现感知分层。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0DF66F1-81EA-867D-CF5C-D9FE5BD34470}"/>
              </a:ext>
            </a:extLst>
          </p:cNvPr>
          <p:cNvSpPr txBox="1"/>
          <p:nvPr/>
        </p:nvSpPr>
        <p:spPr>
          <a:xfrm>
            <a:off x="320838" y="5355780"/>
            <a:ext cx="11413959" cy="55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色标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：在不必要的情况下添加颜色会导致困惑；在确保人们会花很长时间学习，而且他们会重复使用你的设计时，</a:t>
            </a:r>
            <a:r>
              <a:rPr lang="en-US" altLang="zh-CN" dirty="0">
                <a:solidFill>
                  <a:srgbClr val="4B5A69"/>
                </a:solidFill>
                <a:cs typeface="+mn-ea"/>
                <a:sym typeface="+mn-lt"/>
              </a:rPr>
              <a:t>	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色标系统很合适。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904D6B-68E7-87E7-D8FD-0AD475E84836}"/>
              </a:ext>
            </a:extLst>
          </p:cNvPr>
          <p:cNvSpPr txBox="1"/>
          <p:nvPr/>
        </p:nvSpPr>
        <p:spPr>
          <a:xfrm>
            <a:off x="320838" y="5869126"/>
            <a:ext cx="11413959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zh-CN" altLang="en-US" b="1" dirty="0">
                <a:solidFill>
                  <a:srgbClr val="4B5A69"/>
                </a:solidFill>
                <a:cs typeface="+mn-ea"/>
                <a:sym typeface="+mn-lt"/>
              </a:rPr>
              <a:t>期望路径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：不要被自己规划图中清晰的线条和整洁的布局所迷惑；不断重复使用软件的流程，看看哪个地方总是</a:t>
            </a:r>
            <a:r>
              <a:rPr lang="en-US" altLang="zh-CN" dirty="0">
                <a:solidFill>
                  <a:srgbClr val="4B5A69"/>
                </a:solidFill>
                <a:cs typeface="+mn-ea"/>
                <a:sym typeface="+mn-lt"/>
              </a:rPr>
              <a:t>		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抓住你的眼球；简单的组织，意味着你在使用软件时会对什么感觉不错，而不是你在规划中看到了什</a:t>
            </a:r>
            <a:r>
              <a:rPr lang="en-US" altLang="zh-CN" dirty="0">
                <a:solidFill>
                  <a:srgbClr val="4B5A69"/>
                </a:solidFill>
                <a:cs typeface="+mn-ea"/>
                <a:sym typeface="+mn-lt"/>
              </a:rPr>
              <a:t>		</a:t>
            </a:r>
            <a:r>
              <a:rPr lang="zh-CN" altLang="en-US" dirty="0">
                <a:solidFill>
                  <a:srgbClr val="4B5A69"/>
                </a:solidFill>
                <a:cs typeface="+mn-ea"/>
                <a:sym typeface="+mn-lt"/>
              </a:rPr>
              <a:t>么逻辑。</a:t>
            </a:r>
          </a:p>
        </p:txBody>
      </p:sp>
    </p:spTree>
    <p:extLst>
      <p:ext uri="{BB962C8B-B14F-4D97-AF65-F5344CB8AC3E}">
        <p14:creationId xmlns:p14="http://schemas.microsoft.com/office/powerpoint/2010/main" val="25645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B73E8-D42B-8685-D92A-5EF74561A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>
            <a:extLst>
              <a:ext uri="{FF2B5EF4-FFF2-40B4-BE49-F238E27FC236}">
                <a16:creationId xmlns:a16="http://schemas.microsoft.com/office/drawing/2014/main" id="{8CBE7F1D-1101-7F3A-43A4-2BD64B15DDE8}"/>
              </a:ext>
            </a:extLst>
          </p:cNvPr>
          <p:cNvSpPr/>
          <p:nvPr/>
        </p:nvSpPr>
        <p:spPr>
          <a:xfrm>
            <a:off x="11273623" y="-440886"/>
            <a:ext cx="1334502" cy="1334502"/>
          </a:xfrm>
          <a:prstGeom prst="ellipse">
            <a:avLst/>
          </a:prstGeom>
          <a:solidFill>
            <a:srgbClr val="C1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841F6E0-AA7B-5EF9-A878-01635C9B853B}"/>
              </a:ext>
            </a:extLst>
          </p:cNvPr>
          <p:cNvSpPr/>
          <p:nvPr/>
        </p:nvSpPr>
        <p:spPr>
          <a:xfrm>
            <a:off x="10497552" y="332778"/>
            <a:ext cx="561473" cy="561473"/>
          </a:xfrm>
          <a:prstGeom prst="ellipse">
            <a:avLst/>
          </a:prstGeom>
          <a:solidFill>
            <a:srgbClr val="C1C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1247BC9-B280-E37D-D972-C0A2DC2F8F62}"/>
              </a:ext>
            </a:extLst>
          </p:cNvPr>
          <p:cNvSpPr/>
          <p:nvPr/>
        </p:nvSpPr>
        <p:spPr>
          <a:xfrm>
            <a:off x="8720481" y="815121"/>
            <a:ext cx="2881565" cy="2881565"/>
          </a:xfrm>
          <a:prstGeom prst="ellipse">
            <a:avLst/>
          </a:prstGeom>
          <a:solidFill>
            <a:srgbClr val="4B5A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cs typeface="+mn-ea"/>
                <a:sym typeface="+mn-lt"/>
              </a:rPr>
              <a:t>PART</a:t>
            </a:r>
          </a:p>
          <a:p>
            <a:pPr algn="ctr"/>
            <a:r>
              <a:rPr lang="en-US" altLang="zh-CN" sz="4800" b="1" dirty="0">
                <a:cs typeface="+mn-ea"/>
                <a:sym typeface="+mn-lt"/>
              </a:rPr>
              <a:t>03</a:t>
            </a:r>
            <a:endParaRPr lang="zh-CN" altLang="en-US" sz="4800" b="1" dirty="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83C3C2-9571-0ABF-5D92-155F7FF7BB78}"/>
              </a:ext>
            </a:extLst>
          </p:cNvPr>
          <p:cNvSpPr txBox="1"/>
          <p:nvPr/>
        </p:nvSpPr>
        <p:spPr>
          <a:xfrm>
            <a:off x="5743071" y="2708209"/>
            <a:ext cx="5719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4B5A69"/>
                </a:solidFill>
                <a:cs typeface="+mn-ea"/>
                <a:sym typeface="+mn-lt"/>
              </a:rPr>
              <a:t>隐藏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E05C58-A035-D199-4783-A24ED6C4B16B}"/>
              </a:ext>
            </a:extLst>
          </p:cNvPr>
          <p:cNvSpPr txBox="1"/>
          <p:nvPr/>
        </p:nvSpPr>
        <p:spPr>
          <a:xfrm>
            <a:off x="5743072" y="3854166"/>
            <a:ext cx="5719011" cy="1673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B5A69"/>
                </a:solidFill>
                <a:cs typeface="+mn-ea"/>
                <a:sym typeface="+mn-lt"/>
              </a:rPr>
              <a:t>隐藏比组织具有一个明显的优势：用户不会因不常用的功能分散注意力。</a:t>
            </a:r>
            <a:endParaRPr lang="en-US" altLang="zh-CN" sz="1400" dirty="0">
              <a:solidFill>
                <a:srgbClr val="4B5A69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B5A69"/>
                </a:solidFill>
                <a:cs typeface="+mn-ea"/>
                <a:sym typeface="+mn-lt"/>
              </a:rPr>
              <a:t>对某些人来说，隐藏可能还是删除不必要功能的开始：把它隐藏起来，让它在黑暗中默默死去，然后删除它。持怀疑态度。欲删，从速。</a:t>
            </a:r>
            <a:endParaRPr lang="en-US" altLang="zh-CN" sz="1400" dirty="0">
              <a:solidFill>
                <a:srgbClr val="4B5A69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4B5A69"/>
                </a:solidFill>
                <a:cs typeface="+mn-ea"/>
                <a:sym typeface="+mn-lt"/>
              </a:rPr>
              <a:t>无论隐藏什么功能，都意味着你在用户和功能之间设置了一道障碍。为了不给用户造成不必要的麻烦，必须仔细权衡要隐藏哪些功能。</a:t>
            </a:r>
          </a:p>
        </p:txBody>
      </p:sp>
      <p:pic>
        <p:nvPicPr>
          <p:cNvPr id="3" name="图片 2" descr="有遥控器和手机&#10;&#10;中度可信度描述已自动生成">
            <a:extLst>
              <a:ext uri="{FF2B5EF4-FFF2-40B4-BE49-F238E27FC236}">
                <a16:creationId xmlns:a16="http://schemas.microsoft.com/office/drawing/2014/main" id="{43240030-B172-4821-6E4A-B6DE001CB9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2"/>
          <a:stretch/>
        </p:blipFill>
        <p:spPr>
          <a:xfrm>
            <a:off x="729917" y="56147"/>
            <a:ext cx="3086100" cy="655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9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6" grpId="0" bldLvl="0" animBg="1"/>
      <p:bldP spid="7" grpId="0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31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atl45b01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tl45b01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2187</Words>
  <Application>Microsoft Office PowerPoint</Application>
  <PresentationFormat>宽屏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微软雅黑</vt:lpstr>
      <vt:lpstr>字魂105号-简雅黑</vt:lpstr>
      <vt:lpstr>Arial</vt:lpstr>
      <vt:lpstr>Office Theme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31</dc:title>
  <dc:creator/>
  <cp:lastModifiedBy>xin ma</cp:lastModifiedBy>
  <cp:revision>285</cp:revision>
  <dcterms:created xsi:type="dcterms:W3CDTF">2017-08-18T03:02:00Z</dcterms:created>
  <dcterms:modified xsi:type="dcterms:W3CDTF">2024-12-07T05:10:21Z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