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8" r:id="rId4"/>
    <p:sldId id="581" r:id="rId5"/>
    <p:sldId id="582" r:id="rId6"/>
    <p:sldId id="289" r:id="rId7"/>
    <p:sldId id="382" r:id="rId8"/>
    <p:sldId id="580" r:id="rId9"/>
    <p:sldId id="387" r:id="rId10"/>
    <p:sldId id="38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46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C081-523B-4B56-866A-1F9D02E3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400B-B47F-4BE3-961D-376A5BE1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 </a:t>
            </a:r>
            <a:r>
              <a:rPr lang="en-US" altLang="zh-CN" dirty="0"/>
              <a:t>2024.10.25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8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/>
              <a:t>哈夫曼编码</a:t>
            </a:r>
            <a:endParaRPr lang="zh-CN" altLang="en-US" sz="16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24125" y="1600201"/>
            <a:ext cx="7286651" cy="4525963"/>
          </a:xfrm>
        </p:spPr>
        <p:txBody>
          <a:bodyPr/>
          <a:lstStyle/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从叶子结点到根，逆向求每个叶子结点的哈夫曼编码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dirty="0" err="1">
                <a:ea typeface="楷体_GB2312" pitchFamily="49" charset="-122"/>
              </a:rPr>
              <a:t>C_HuffCode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n)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{	char code[N];	</a:t>
            </a: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存放当前叶子结点的哈夫曼编码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dirty="0">
                <a:ea typeface="楷体_GB2312" pitchFamily="49" charset="-122"/>
              </a:rPr>
              <a:t>	</a:t>
            </a:r>
            <a:r>
              <a:rPr lang="en-US" altLang="zh-CN" sz="2000" dirty="0">
                <a:ea typeface="楷体_GB2312" pitchFamily="49" charset="-122"/>
              </a:rPr>
              <a:t>for(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=1;i&lt;=</a:t>
            </a:r>
            <a:r>
              <a:rPr lang="en-US" altLang="zh-CN" sz="2000" dirty="0" err="1">
                <a:ea typeface="楷体_GB2312" pitchFamily="49" charset="-122"/>
              </a:rPr>
              <a:t>n;i</a:t>
            </a:r>
            <a:r>
              <a:rPr lang="en-US" altLang="zh-CN" sz="2000" dirty="0">
                <a:ea typeface="楷体_GB2312" pitchFamily="49" charset="-122"/>
              </a:rPr>
              <a:t>++)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{	j=</a:t>
            </a:r>
            <a:r>
              <a:rPr lang="en-US" altLang="zh-CN" sz="2000" dirty="0" err="1">
                <a:ea typeface="楷体_GB2312" pitchFamily="49" charset="-122"/>
              </a:rPr>
              <a:t>i,k</a:t>
            </a:r>
            <a:r>
              <a:rPr lang="en-US" altLang="zh-CN" sz="2000" dirty="0">
                <a:ea typeface="楷体_GB2312" pitchFamily="49" charset="-122"/>
              </a:rPr>
              <a:t>=0;   </a:t>
            </a: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从当前叶子结点开始标示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dirty="0">
                <a:ea typeface="楷体_GB2312" pitchFamily="49" charset="-122"/>
              </a:rPr>
              <a:t>		</a:t>
            </a:r>
            <a:r>
              <a:rPr lang="en-US" altLang="zh-CN" sz="2000" dirty="0">
                <a:ea typeface="楷体_GB2312" pitchFamily="49" charset="-122"/>
              </a:rPr>
              <a:t>while(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[j].Np&gt;0)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{	if(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[j].Np].</a:t>
            </a:r>
            <a:r>
              <a:rPr lang="en-US" altLang="zh-CN" sz="2000" dirty="0" err="1">
                <a:ea typeface="楷体_GB2312" pitchFamily="49" charset="-122"/>
              </a:rPr>
              <a:t>Nl</a:t>
            </a:r>
            <a:r>
              <a:rPr lang="en-US" altLang="zh-CN" sz="2000" dirty="0">
                <a:ea typeface="楷体_GB2312" pitchFamily="49" charset="-122"/>
              </a:rPr>
              <a:t>==j) code[k++]='0'; 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	else code[k++]=‘1’;	//</a:t>
            </a:r>
            <a:r>
              <a:rPr lang="zh-CN" altLang="en-US" sz="2000" dirty="0">
                <a:latin typeface="楷体" pitchFamily="49" charset="-122"/>
              </a:rPr>
              <a:t>右支为</a:t>
            </a:r>
            <a:r>
              <a:rPr lang="en-US" altLang="zh-CN" sz="2000" dirty="0">
                <a:latin typeface="楷体" pitchFamily="49" charset="-122"/>
              </a:rPr>
              <a:t>1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	j=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[j].Np;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}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(“\</a:t>
            </a:r>
            <a:r>
              <a:rPr lang="en-US" altLang="zh-CN" sz="2000" dirty="0" err="1">
                <a:ea typeface="楷体_GB2312" pitchFamily="49" charset="-122"/>
              </a:rPr>
              <a:t>n%c</a:t>
            </a:r>
            <a:r>
              <a:rPr lang="en-US" altLang="zh-CN" sz="2000" dirty="0">
                <a:ea typeface="楷体_GB2312" pitchFamily="49" charset="-122"/>
              </a:rPr>
              <a:t>: ”,</a:t>
            </a:r>
            <a:r>
              <a:rPr lang="en-US" altLang="zh-CN" sz="2000" dirty="0" err="1">
                <a:ea typeface="楷体_GB2312" pitchFamily="49" charset="-122"/>
              </a:rPr>
              <a:t>Ht</a:t>
            </a:r>
            <a:r>
              <a:rPr lang="en-US" altLang="zh-CN" sz="2000" dirty="0">
                <a:ea typeface="楷体_GB2312" pitchFamily="49" charset="-122"/>
              </a:rPr>
              <a:t>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].data);    </a:t>
            </a:r>
            <a:r>
              <a:rPr lang="en-US" altLang="zh-CN" sz="20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楷体" pitchFamily="49" charset="-122"/>
              </a:rPr>
              <a:t>逆向输出编码</a:t>
            </a:r>
            <a:endParaRPr lang="en-US" altLang="zh-CN" sz="2000" dirty="0">
              <a:solidFill>
                <a:srgbClr val="008000"/>
              </a:solidFill>
              <a:latin typeface="楷体" pitchFamily="49" charset="-122"/>
            </a:endParaRP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	for(j=k-1;j&gt;=0;j--) </a:t>
            </a:r>
            <a:r>
              <a:rPr lang="en-US" altLang="zh-CN" sz="2000" dirty="0" err="1">
                <a:ea typeface="楷体_GB2312" pitchFamily="49" charset="-122"/>
              </a:rPr>
              <a:t>printf</a:t>
            </a:r>
            <a:r>
              <a:rPr lang="en-US" altLang="zh-CN" sz="2000" dirty="0">
                <a:ea typeface="楷体_GB2312" pitchFamily="49" charset="-122"/>
              </a:rPr>
              <a:t>("%</a:t>
            </a:r>
            <a:r>
              <a:rPr lang="en-US" altLang="zh-CN" sz="2000" dirty="0" err="1">
                <a:ea typeface="楷体_GB2312" pitchFamily="49" charset="-122"/>
              </a:rPr>
              <a:t>c",code</a:t>
            </a:r>
            <a:r>
              <a:rPr lang="en-US" altLang="zh-CN" sz="2000" dirty="0">
                <a:ea typeface="楷体_GB2312" pitchFamily="49" charset="-122"/>
              </a:rPr>
              <a:t>[j]);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	}</a:t>
            </a:r>
          </a:p>
          <a:p>
            <a:pPr marL="3175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楷体_GB2312" pitchFamily="49" charset="-122"/>
              </a:rPr>
              <a:t>}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3E1916-92C9-4FE0-B5C2-B044A2E6BEC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827-43F2-4FEF-BA9E-FD87238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DD96-2254-43F9-87B5-F2F8E929F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1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0FEA-F46A-45E2-9FD8-AD39259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64BC-B9F0-4D9E-A6E0-9C48B297FF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2-2 </a:t>
            </a:r>
            <a:r>
              <a:rPr lang="zh-CN" altLang="zh-CN" sz="3200" dirty="0"/>
              <a:t>设计算法实现：</a:t>
            </a:r>
          </a:p>
          <a:p>
            <a:r>
              <a:rPr lang="en-US" altLang="zh-CN" sz="3200" dirty="0"/>
              <a:t>(1) </a:t>
            </a:r>
            <a:r>
              <a:rPr lang="zh-CN" altLang="zh-CN" sz="3200" dirty="0"/>
              <a:t>构造哈夫曼树；</a:t>
            </a:r>
          </a:p>
          <a:p>
            <a:r>
              <a:rPr lang="en-US" altLang="zh-CN" sz="3200" dirty="0"/>
              <a:t>(2) </a:t>
            </a:r>
            <a:r>
              <a:rPr lang="zh-CN" altLang="zh-CN" sz="3200" dirty="0"/>
              <a:t>求解哈夫曼编码。</a:t>
            </a:r>
          </a:p>
        </p:txBody>
      </p:sp>
    </p:spTree>
    <p:extLst>
      <p:ext uri="{BB962C8B-B14F-4D97-AF65-F5344CB8AC3E}">
        <p14:creationId xmlns:p14="http://schemas.microsoft.com/office/powerpoint/2010/main" val="3047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9642-4894-4334-8C20-F4E9176D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2EB2E-F4DA-4EA6-A246-188F8BEB5F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树的带权路径长度，</a:t>
            </a:r>
            <a:r>
              <a:rPr lang="en-US" altLang="zh-CN" dirty="0">
                <a:solidFill>
                  <a:srgbClr val="0000FF"/>
                </a:solidFill>
              </a:rPr>
              <a:t>WPL =∑</a:t>
            </a:r>
            <a:r>
              <a:rPr lang="en-US" altLang="zh-CN" dirty="0" err="1">
                <a:solidFill>
                  <a:srgbClr val="0000FF"/>
                </a:solidFill>
              </a:rPr>
              <a:t>w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l</a:t>
            </a:r>
            <a:r>
              <a:rPr lang="en-US" altLang="zh-CN" baseline="-25000" dirty="0">
                <a:solidFill>
                  <a:srgbClr val="0000FF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 …, n</a:t>
            </a:r>
          </a:p>
          <a:p>
            <a:r>
              <a:rPr lang="zh-CN" altLang="en-US" dirty="0"/>
              <a:t>哈夫曼树是</a:t>
            </a:r>
            <a:r>
              <a:rPr lang="en-US" altLang="zh-CN" dirty="0"/>
              <a:t>WPL</a:t>
            </a:r>
            <a:r>
              <a:rPr lang="zh-CN" altLang="en-US" dirty="0"/>
              <a:t>最小的二叉树</a:t>
            </a:r>
            <a:endParaRPr lang="en-US" altLang="zh-CN" dirty="0"/>
          </a:p>
          <a:p>
            <a:r>
              <a:rPr lang="zh-CN" altLang="en-US" dirty="0"/>
              <a:t>在哈夫曼树中，权值越大的叶子结点离根结点越近</a:t>
            </a:r>
            <a:r>
              <a:rPr lang="en-US" altLang="zh-CN" dirty="0">
                <a:solidFill>
                  <a:srgbClr val="006600"/>
                </a:solidFill>
              </a:rPr>
              <a:t>——</a:t>
            </a:r>
            <a:r>
              <a:rPr lang="zh-CN" altLang="en-US" dirty="0">
                <a:solidFill>
                  <a:srgbClr val="0000FF"/>
                </a:solidFill>
              </a:rPr>
              <a:t>哈夫曼树的应用依据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2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DE1B-BF96-48A5-841C-061E3D221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566" y="160605"/>
            <a:ext cx="10363826" cy="3424107"/>
          </a:xfrm>
        </p:spPr>
        <p:txBody>
          <a:bodyPr/>
          <a:lstStyle/>
          <a:p>
            <a:r>
              <a:rPr lang="zh-CN" altLang="en-US" dirty="0"/>
              <a:t>课堂练习</a:t>
            </a:r>
            <a:endParaRPr lang="en-US" altLang="zh-CN" dirty="0"/>
          </a:p>
          <a:p>
            <a:r>
              <a:rPr lang="zh-CN" altLang="en-US" dirty="0"/>
              <a:t>请画出以下权值的八个结点的哈夫曼树</a:t>
            </a:r>
            <a:endParaRPr lang="en-US" altLang="zh-CN" dirty="0"/>
          </a:p>
          <a:p>
            <a:r>
              <a:rPr lang="zh-CN" altLang="en-US" dirty="0"/>
              <a:t>根据哈夫曼树，写出字符</a:t>
            </a:r>
            <a:r>
              <a:rPr lang="en-US" altLang="zh-CN" dirty="0"/>
              <a:t>A D H</a:t>
            </a:r>
            <a:r>
              <a:rPr lang="zh-CN" altLang="en-US" dirty="0"/>
              <a:t>结点的编码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4DD99-2D30-4CCE-835D-B3A22290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81" y="1957154"/>
            <a:ext cx="9573638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0448-4C25-4AE3-A658-E8E9914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7E9-274D-4AD6-8B15-624BE7927B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2D8AD-0EA0-470B-8E7D-C3CDAED9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86" y="0"/>
            <a:ext cx="9140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CBF3B7-C604-4F4D-A3E7-79EB0769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9" y="698340"/>
            <a:ext cx="9374183" cy="54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0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 dirty="0"/>
              <a:t>构造哈夫曼树算法</a:t>
            </a:r>
            <a:endParaRPr lang="zh-CN" altLang="en-US" sz="16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3" name="内容占位符 16"/>
          <p:cNvSpPr>
            <a:spLocks noGrp="1"/>
          </p:cNvSpPr>
          <p:nvPr>
            <p:ph idx="1"/>
          </p:nvPr>
        </p:nvSpPr>
        <p:spPr>
          <a:xfrm>
            <a:off x="2524125" y="1600201"/>
            <a:ext cx="7215188" cy="4525963"/>
          </a:xfrm>
        </p:spPr>
        <p:txBody>
          <a:bodyPr/>
          <a:lstStyle/>
          <a:p>
            <a:pPr algn="l">
              <a:buNone/>
            </a:pPr>
            <a:r>
              <a:rPr lang="en-US" altLang="zh-CN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en-US" altLang="zh-CN" dirty="0" err="1">
                <a:solidFill>
                  <a:srgbClr val="3333FF"/>
                </a:solidFill>
              </a:rPr>
              <a:t>haffman</a:t>
            </a:r>
            <a:r>
              <a:rPr lang="zh-CN" altLang="en-US" dirty="0">
                <a:solidFill>
                  <a:srgbClr val="3333FF"/>
                </a:solidFill>
              </a:rPr>
              <a:t>树的存储结构</a:t>
            </a:r>
            <a:endParaRPr lang="en-US" altLang="zh-CN" dirty="0">
              <a:solidFill>
                <a:srgbClr val="3333FF"/>
              </a:solidFill>
            </a:endParaRPr>
          </a:p>
          <a:p>
            <a:pPr algn="l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algn="l">
              <a:buNone/>
            </a:pPr>
            <a:r>
              <a:rPr lang="en-US" altLang="zh-CN" dirty="0"/>
              <a:t>{	char data;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存放结点的元素值</a:t>
            </a:r>
          </a:p>
          <a:p>
            <a:pPr algn="l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</a:t>
            </a:r>
            <a:r>
              <a:rPr lang="en-US" altLang="zh-CN" dirty="0"/>
              <a:t>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存放结点的权值</a:t>
            </a:r>
          </a:p>
          <a:p>
            <a:pPr algn="l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Np,Nl,Nr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指向双亲、孩子结点指针</a:t>
            </a:r>
          </a:p>
          <a:p>
            <a:pPr algn="l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HTree</a:t>
            </a:r>
            <a:r>
              <a:rPr lang="en-US" altLang="zh-CN" dirty="0"/>
              <a:t>;</a:t>
            </a:r>
          </a:p>
          <a:p>
            <a:pPr algn="l">
              <a:buNone/>
            </a:pPr>
            <a:r>
              <a:rPr lang="en-US" altLang="zh-CN" dirty="0" err="1">
                <a:solidFill>
                  <a:srgbClr val="3333FF"/>
                </a:solidFill>
              </a:rPr>
              <a:t>HTree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dirty="0" err="1">
                <a:solidFill>
                  <a:srgbClr val="3333FF"/>
                </a:solidFill>
              </a:rPr>
              <a:t>Ht</a:t>
            </a:r>
            <a:r>
              <a:rPr lang="en-US" altLang="zh-CN" dirty="0">
                <a:solidFill>
                  <a:srgbClr val="3333FF"/>
                </a:solidFill>
              </a:rPr>
              <a:t>[2*N];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98DBF1-3796-4099-B5E1-D7BB5E50706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 dirty="0"/>
              <a:t>构造哈夫曼树算法</a:t>
            </a:r>
            <a:endParaRPr lang="zh-CN" altLang="en-US" sz="16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3" name="内容占位符 16"/>
          <p:cNvSpPr>
            <a:spLocks noGrp="1"/>
          </p:cNvSpPr>
          <p:nvPr>
            <p:ph idx="1"/>
          </p:nvPr>
        </p:nvSpPr>
        <p:spPr>
          <a:xfrm>
            <a:off x="1770063" y="1539874"/>
            <a:ext cx="8438843" cy="45259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构造哈夫曼树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C_HTree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{	s1=0,s2=0;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=n+1;i&lt;=2*n-1;i++)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{	Select(i,&amp;s1,&amp;s2);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选择</a:t>
            </a:r>
            <a:r>
              <a:rPr lang="en-US" altLang="zh-CN" sz="2000" dirty="0">
                <a:solidFill>
                  <a:srgbClr val="008000"/>
                </a:solidFill>
              </a:rPr>
              <a:t>2</a:t>
            </a:r>
            <a:r>
              <a:rPr lang="zh-CN" altLang="en-US" sz="2000" dirty="0">
                <a:solidFill>
                  <a:srgbClr val="008000"/>
                </a:solidFill>
              </a:rPr>
              <a:t>个权值最小的结点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/>
              <a:t>		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Wt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[s1].</a:t>
            </a:r>
            <a:r>
              <a:rPr lang="en-US" altLang="zh-CN" sz="2400" dirty="0" err="1"/>
              <a:t>Wt+Ht</a:t>
            </a:r>
            <a:r>
              <a:rPr lang="en-US" altLang="zh-CN" sz="2400" dirty="0"/>
              <a:t>[s2].</a:t>
            </a:r>
            <a:r>
              <a:rPr lang="en-US" altLang="zh-CN" sz="2400" dirty="0" err="1"/>
              <a:t>Wt</a:t>
            </a:r>
            <a:r>
              <a:rPr lang="en-US" altLang="zh-CN" sz="2400" dirty="0"/>
              <a:t>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	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Nl</a:t>
            </a:r>
            <a:r>
              <a:rPr lang="en-US" altLang="zh-CN" sz="2400" dirty="0"/>
              <a:t>=s1;  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Nr</a:t>
            </a:r>
            <a:r>
              <a:rPr lang="en-US" altLang="zh-CN" sz="2400" dirty="0"/>
              <a:t>=s2;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	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[s1].Np=</a:t>
            </a:r>
            <a:r>
              <a:rPr lang="en-US" altLang="zh-CN" sz="2400" dirty="0" err="1"/>
              <a:t>Ht</a:t>
            </a:r>
            <a:r>
              <a:rPr lang="en-US" altLang="zh-CN" sz="2400" dirty="0"/>
              <a:t>[s2].Np=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	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}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98DBF1-3796-4099-B5E1-D7BB5E50706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4"/>
          <p:cNvSpPr>
            <a:spLocks noGrp="1"/>
          </p:cNvSpPr>
          <p:nvPr>
            <p:ph type="title"/>
          </p:nvPr>
        </p:nvSpPr>
        <p:spPr>
          <a:xfrm>
            <a:off x="2524125" y="274638"/>
            <a:ext cx="7215188" cy="1143000"/>
          </a:xfrm>
        </p:spPr>
        <p:txBody>
          <a:bodyPr/>
          <a:lstStyle/>
          <a:p>
            <a:r>
              <a:rPr lang="zh-CN" altLang="en-US"/>
              <a:t>哈夫曼编码</a:t>
            </a:r>
            <a:endParaRPr lang="zh-CN" altLang="en-US" sz="160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3" name="内容占位符 34"/>
          <p:cNvSpPr>
            <a:spLocks noGrp="1"/>
          </p:cNvSpPr>
          <p:nvPr>
            <p:ph idx="1"/>
          </p:nvPr>
        </p:nvSpPr>
        <p:spPr>
          <a:xfrm>
            <a:off x="2524125" y="1600201"/>
            <a:ext cx="7215188" cy="4525963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i = 1</a:t>
            </a:r>
            <a:endParaRPr lang="zh-CN" altLang="en-US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EF4F53-99EF-4ED8-B663-BEC9803647E9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11264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08" t="27124" r="4213" b="11562"/>
          <a:stretch>
            <a:fillRect/>
          </a:stretch>
        </p:blipFill>
        <p:spPr bwMode="auto">
          <a:xfrm>
            <a:off x="2841625" y="2076451"/>
            <a:ext cx="6611938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752851" y="2714625"/>
            <a:ext cx="428625" cy="1428750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710364" y="2087564"/>
            <a:ext cx="428625" cy="642937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箭头连接符 9"/>
          <p:cNvCxnSpPr>
            <a:cxnSpLocks noChangeShapeType="1"/>
            <a:stCxn id="8" idx="6"/>
            <a:endCxn id="9" idx="2"/>
          </p:cNvCxnSpPr>
          <p:nvPr/>
        </p:nvCxnSpPr>
        <p:spPr bwMode="auto">
          <a:xfrm flipV="1">
            <a:off x="4181475" y="2408238"/>
            <a:ext cx="2528888" cy="1020762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6710364" y="4129089"/>
            <a:ext cx="428625" cy="642937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38563" y="5357814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Ａ：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zh-CN" altLang="en-US" sz="40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7481889" y="2100264"/>
            <a:ext cx="428625" cy="642937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4" name="直接箭头连接符 13"/>
          <p:cNvCxnSpPr>
            <a:cxnSpLocks noChangeShapeType="1"/>
            <a:stCxn id="16" idx="7"/>
            <a:endCxn id="13" idx="3"/>
          </p:cNvCxnSpPr>
          <p:nvPr/>
        </p:nvCxnSpPr>
        <p:spPr bwMode="auto">
          <a:xfrm rot="5400000" flipH="1" flipV="1">
            <a:off x="6825457" y="2886870"/>
            <a:ext cx="955675" cy="481012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7467601" y="4672014"/>
            <a:ext cx="428625" cy="642937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6696076" y="3500439"/>
            <a:ext cx="428625" cy="71437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4024314" y="2500314"/>
            <a:ext cx="2714625" cy="178593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rot="16200000" flipH="1">
            <a:off x="6381751" y="3357564"/>
            <a:ext cx="1928813" cy="64293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95875" y="537210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华文琥珀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8239126" y="2100264"/>
            <a:ext cx="428625" cy="642937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7590632" y="2891632"/>
            <a:ext cx="955675" cy="468312"/>
          </a:xfrm>
          <a:prstGeom prst="straightConnector1">
            <a:avLst/>
          </a:prstGeom>
          <a:noFill/>
          <a:ln w="19050" algn="ctr">
            <a:solidFill>
              <a:srgbClr val="FF6600"/>
            </a:solidFill>
            <a:round/>
            <a:headEnd/>
            <a:tailEnd type="arrow" w="med" len="med"/>
          </a:ln>
        </p:spPr>
      </p:cxn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8239126" y="4670425"/>
            <a:ext cx="428625" cy="642938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7469189" y="3498851"/>
            <a:ext cx="428625" cy="714375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 rot="16200000" flipH="1">
            <a:off x="7153276" y="3355976"/>
            <a:ext cx="1928812" cy="642937"/>
          </a:xfrm>
          <a:prstGeom prst="lin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810250" y="537210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华文琥珀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9010651" y="2114550"/>
            <a:ext cx="428625" cy="642938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7" name="直接箭头连接符 26"/>
          <p:cNvCxnSpPr>
            <a:cxnSpLocks noChangeShapeType="1"/>
            <a:stCxn id="29" idx="7"/>
            <a:endCxn id="26" idx="3"/>
          </p:cNvCxnSpPr>
          <p:nvPr/>
        </p:nvCxnSpPr>
        <p:spPr bwMode="auto">
          <a:xfrm rot="5400000" flipH="1" flipV="1">
            <a:off x="8361364" y="2908301"/>
            <a:ext cx="955675" cy="466725"/>
          </a:xfrm>
          <a:prstGeom prst="straightConnector1">
            <a:avLst/>
          </a:prstGeom>
          <a:noFill/>
          <a:ln w="19050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28" name="椭圆 27"/>
          <p:cNvSpPr>
            <a:spLocks noChangeArrowheads="1"/>
          </p:cNvSpPr>
          <p:nvPr/>
        </p:nvSpPr>
        <p:spPr bwMode="auto">
          <a:xfrm>
            <a:off x="9009064" y="4686300"/>
            <a:ext cx="428625" cy="642938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8240714" y="3514726"/>
            <a:ext cx="428625" cy="714375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H="1">
            <a:off x="7939088" y="3371850"/>
            <a:ext cx="1928812" cy="642938"/>
          </a:xfrm>
          <a:prstGeom prst="line">
            <a:avLst/>
          </a:prstGeom>
          <a:noFill/>
          <a:ln w="38100" algn="ctr">
            <a:solidFill>
              <a:srgbClr val="008000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524625" y="5372101"/>
            <a:ext cx="857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华文琥珀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华文琥珀" pitchFamily="2" charset="-122"/>
            </a:endParaRPr>
          </a:p>
        </p:txBody>
      </p: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4381501" y="5872164"/>
            <a:ext cx="2600325" cy="158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595689" y="1643064"/>
            <a:ext cx="12858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...... n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 animBg="1"/>
      <p:bldP spid="15" grpId="0" animBg="1"/>
      <p:bldP spid="16" grpId="0" animBg="1"/>
      <p:bldP spid="19" grpId="0"/>
      <p:bldP spid="20" grpId="0" animBg="1"/>
      <p:bldP spid="22" grpId="0" animBg="1"/>
      <p:bldP spid="23" grpId="0" animBg="1"/>
      <p:bldP spid="25" grpId="0"/>
      <p:bldP spid="26" grpId="0" animBg="1"/>
      <p:bldP spid="28" grpId="0" animBg="1"/>
      <p:bldP spid="29" grpId="0" animBg="1"/>
      <p:bldP spid="31" grpId="0"/>
      <p:bldP spid="33" grpId="0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122</TotalTime>
  <Words>553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华文琥珀</vt:lpstr>
      <vt:lpstr>楷体</vt:lpstr>
      <vt:lpstr>楷体_GB2312</vt:lpstr>
      <vt:lpstr>宋体</vt:lpstr>
      <vt:lpstr>微软雅黑</vt:lpstr>
      <vt:lpstr>Arial</vt:lpstr>
      <vt:lpstr>Times New Roman</vt:lpstr>
      <vt:lpstr>Tw Cen MT</vt:lpstr>
      <vt:lpstr>Wingdings</vt:lpstr>
      <vt:lpstr>水滴</vt:lpstr>
      <vt:lpstr>数据结构与算法 实验2-2</vt:lpstr>
      <vt:lpstr>实验要求</vt:lpstr>
      <vt:lpstr>PowerPoint 演示文稿</vt:lpstr>
      <vt:lpstr>PowerPoint 演示文稿</vt:lpstr>
      <vt:lpstr>PowerPoint 演示文稿</vt:lpstr>
      <vt:lpstr>PowerPoint 演示文稿</vt:lpstr>
      <vt:lpstr>构造哈夫曼树算法</vt:lpstr>
      <vt:lpstr>构造哈夫曼树算法</vt:lpstr>
      <vt:lpstr>哈夫曼编码</vt:lpstr>
      <vt:lpstr>哈夫曼编码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12</cp:revision>
  <dcterms:created xsi:type="dcterms:W3CDTF">2023-09-26T07:33:25Z</dcterms:created>
  <dcterms:modified xsi:type="dcterms:W3CDTF">2024-10-23T02:07:51Z</dcterms:modified>
</cp:coreProperties>
</file>