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9" r:id="rId4"/>
    <p:sldId id="257" r:id="rId5"/>
    <p:sldId id="288" r:id="rId6"/>
    <p:sldId id="291" r:id="rId7"/>
    <p:sldId id="258" r:id="rId8"/>
    <p:sldId id="290" r:id="rId9"/>
    <p:sldId id="287" r:id="rId10"/>
    <p:sldId id="296" r:id="rId11"/>
    <p:sldId id="298" r:id="rId12"/>
    <p:sldId id="300" r:id="rId13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br>
              <a:rPr lang="en-US" altLang="zh-CN" dirty="0"/>
            </a:br>
            <a:r>
              <a:rPr lang="zh-CN" altLang="en-US" dirty="0"/>
              <a:t>实验</a:t>
            </a:r>
            <a:r>
              <a:rPr lang="en-US" altLang="zh-CN" dirty="0"/>
              <a:t>3 </a:t>
            </a:r>
            <a:r>
              <a:rPr lang="zh-CN" altLang="en-US" dirty="0"/>
              <a:t>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罗斌 </a:t>
            </a:r>
            <a:r>
              <a:rPr lang="en-US" altLang="zh-CN" dirty="0"/>
              <a:t>2024.11.8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28955" y="1856105"/>
            <a:ext cx="5462270" cy="4691380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altLang="zh-CN" sz="2800" dirty="0"/>
              <a:t>校园导游咨询系统。设计一个校园导游系统，为来访的客人提供各种信息查询服务。基本要求包括：</a:t>
            </a:r>
            <a:endParaRPr altLang="zh-CN" sz="2800" dirty="0"/>
          </a:p>
          <a:p>
            <a:pPr marL="0" indent="0">
              <a:buNone/>
            </a:pPr>
            <a:r>
              <a:rPr altLang="zh-CN" sz="2800" dirty="0"/>
              <a:t>（1）设计你所在学校的校园平面图，所含景点不少于10个。以图中顶点表示校内各景点，存放景点名称、代码、简介等信息；以边表示路径，存放路径长度等相关信息。</a:t>
            </a:r>
            <a:endParaRPr altLang="zh-CN" sz="2800" dirty="0"/>
          </a:p>
          <a:p>
            <a:pPr marL="0" indent="0">
              <a:buNone/>
            </a:pPr>
            <a:r>
              <a:rPr altLang="zh-CN" sz="2800" dirty="0"/>
              <a:t>（2）为来访客人提供图中任意景点相关信息的查询。</a:t>
            </a:r>
            <a:endParaRPr altLang="zh-CN" sz="2800" dirty="0"/>
          </a:p>
          <a:p>
            <a:pPr marL="0" indent="0">
              <a:buNone/>
            </a:pPr>
            <a:r>
              <a:rPr altLang="zh-CN" sz="2800" dirty="0"/>
              <a:t>（3）为来访客人提供图中任意景点的路径查询，即任意两个景点之间的一条最短的简单路径。</a:t>
            </a:r>
            <a:endParaRPr altLang="zh-CN" sz="2800" dirty="0"/>
          </a:p>
          <a:p>
            <a:pPr marL="0" indent="0">
              <a:buNone/>
            </a:pPr>
            <a:r>
              <a:rPr altLang="zh-CN" sz="2800" dirty="0"/>
              <a:t>（4）提供校园图中多个景点的最佳访问路线查询，即求途径多个景点的最佳（短）路径。</a:t>
            </a:r>
            <a:endParaRPr altLang="zh-CN" sz="2800" dirty="0"/>
          </a:p>
          <a:p>
            <a:pPr marL="0" indent="0">
              <a:buNone/>
            </a:pPr>
            <a:r>
              <a:rPr altLang="zh-CN" sz="2800" dirty="0"/>
              <a:t>（5）实现校园导游图的仿真界面。</a:t>
            </a:r>
            <a:endParaRPr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7261860" y="1856105"/>
            <a:ext cx="330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altLang="zh-CN" dirty="0">
                <a:sym typeface="+mn-ea"/>
              </a:rPr>
              <a:t>实验报告要求包括：</a:t>
            </a:r>
            <a:endParaRPr altLang="zh-CN" dirty="0"/>
          </a:p>
          <a:p>
            <a:pPr marL="0" indent="0">
              <a:buNone/>
            </a:pPr>
            <a:r>
              <a:rPr altLang="zh-CN" dirty="0">
                <a:sym typeface="+mn-ea"/>
              </a:rPr>
              <a:t>(1)问题描述；</a:t>
            </a:r>
            <a:endParaRPr altLang="zh-CN" dirty="0"/>
          </a:p>
          <a:p>
            <a:pPr marL="0" indent="0">
              <a:buNone/>
            </a:pPr>
            <a:r>
              <a:rPr altLang="zh-CN" dirty="0">
                <a:sym typeface="+mn-ea"/>
              </a:rPr>
              <a:t>(2)需求分析；</a:t>
            </a:r>
            <a:endParaRPr altLang="zh-CN" dirty="0"/>
          </a:p>
          <a:p>
            <a:pPr marL="0" indent="0">
              <a:buNone/>
            </a:pPr>
            <a:r>
              <a:rPr altLang="zh-CN" dirty="0">
                <a:sym typeface="+mn-ea"/>
              </a:rPr>
              <a:t>(3)算法设计；</a:t>
            </a:r>
            <a:endParaRPr altLang="zh-CN" dirty="0"/>
          </a:p>
          <a:p>
            <a:pPr marL="0" indent="0">
              <a:buNone/>
            </a:pPr>
            <a:r>
              <a:rPr altLang="zh-CN" dirty="0">
                <a:sym typeface="+mn-ea"/>
              </a:rPr>
              <a:t>(4)系统实现；</a:t>
            </a:r>
            <a:endParaRPr altLang="zh-CN" dirty="0"/>
          </a:p>
          <a:p>
            <a:pPr marL="0" indent="0">
              <a:buNone/>
            </a:pPr>
            <a:r>
              <a:rPr altLang="zh-CN" dirty="0">
                <a:sym typeface="+mn-ea"/>
              </a:rPr>
              <a:t>(5)测试分析等。</a:t>
            </a:r>
            <a:endParaRPr altLang="zh-CN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对应班级的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目录下，注意不要选错班级和实验目录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实验报告打包文件名统一格式为“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十四位学号_姓名_类型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”，其中，类型形如“习题一”、“实验二”等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提交截止日期为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相关要求详见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群文件《2024-2025数据结构与算法实验与作业相关通知.docx》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稻壳儿搜索;幻雨工作室_1"/>
          <p:cNvSpPr txBox="1"/>
          <p:nvPr/>
        </p:nvSpPr>
        <p:spPr>
          <a:xfrm>
            <a:off x="4906195" y="3660797"/>
            <a:ext cx="2418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en-US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28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稻壳儿搜索;幻雨工作室_2"/>
          <p:cNvSpPr>
            <a:spLocks noChangeArrowheads="1"/>
          </p:cNvSpPr>
          <p:nvPr/>
        </p:nvSpPr>
        <p:spPr bwMode="auto">
          <a:xfrm>
            <a:off x="5442858" y="2177412"/>
            <a:ext cx="1306286" cy="1302848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7AABA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稻壳儿搜索;幻雨工作室_3"/>
          <p:cNvSpPr txBox="1">
            <a:spLocks noChangeArrowheads="1"/>
          </p:cNvSpPr>
          <p:nvPr/>
        </p:nvSpPr>
        <p:spPr bwMode="auto">
          <a:xfrm>
            <a:off x="5465464" y="2367171"/>
            <a:ext cx="12610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lang="zh-CN" altLang="en-US" sz="5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52145" y="1646555"/>
            <a:ext cx="5514975" cy="5127625"/>
          </a:xfrm>
        </p:spPr>
        <p:txBody>
          <a:bodyPr>
            <a:normAutofit fontScale="65000"/>
          </a:bodyPr>
          <a:lstStyle/>
          <a:p>
            <a:pPr marL="0" indent="0">
              <a:buNone/>
            </a:pPr>
            <a:r>
              <a:rPr altLang="zh-CN" sz="2800" dirty="0"/>
              <a:t>校园导游咨询系统。设计一个校园导游系统，为来访的客人提供各种信息查询服务。基本要求包括：</a:t>
            </a:r>
            <a:endParaRPr altLang="zh-CN" sz="2800" dirty="0"/>
          </a:p>
          <a:p>
            <a:pPr marL="0" indent="0">
              <a:buNone/>
            </a:pPr>
            <a:r>
              <a:rPr altLang="zh-CN" sz="2800" dirty="0"/>
              <a:t>（1）设计你所在学校的校园平面图，所含景点不少于10个。以图中顶点表示校内各景点，存放景点名称、代码、简介等信息；以边表示路径，存放路径长度等相关信息。</a:t>
            </a:r>
            <a:endParaRPr altLang="zh-CN" sz="2800" dirty="0"/>
          </a:p>
          <a:p>
            <a:pPr marL="0" indent="0">
              <a:buNone/>
            </a:pPr>
            <a:r>
              <a:rPr altLang="zh-CN" sz="2800" dirty="0"/>
              <a:t>（2）为来访客人提供图中任意景点相关信息的查询。</a:t>
            </a:r>
            <a:endParaRPr altLang="zh-CN" sz="2800" dirty="0"/>
          </a:p>
          <a:p>
            <a:pPr marL="0" indent="0">
              <a:buNone/>
            </a:pPr>
            <a:r>
              <a:rPr altLang="zh-CN" sz="2800" dirty="0"/>
              <a:t>（3）为来访客人提供图中任意景点的路径查询，即任意两个景点之间的一条最短的简单路径。</a:t>
            </a:r>
            <a:endParaRPr altLang="zh-CN" sz="2800" dirty="0"/>
          </a:p>
          <a:p>
            <a:pPr marL="0" indent="0">
              <a:buNone/>
            </a:pPr>
            <a:r>
              <a:rPr altLang="zh-CN" sz="2800" dirty="0"/>
              <a:t>（4）提供校园图中多个景点的最佳访问路线查询，即求途径多个景点的最佳（短）路径。</a:t>
            </a:r>
            <a:endParaRPr altLang="zh-CN" sz="2800" dirty="0"/>
          </a:p>
          <a:p>
            <a:pPr marL="0" indent="0">
              <a:buNone/>
            </a:pPr>
            <a:r>
              <a:rPr altLang="zh-CN" sz="2800" dirty="0"/>
              <a:t>（5）实现校园导游图的仿真界面。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649085" y="1983105"/>
            <a:ext cx="4274820" cy="3423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altLang="zh-CN" sz="2800" dirty="0"/>
              <a:t>实验报告要求包括：</a:t>
            </a:r>
            <a:endParaRPr altLang="zh-CN" sz="2800" dirty="0"/>
          </a:p>
          <a:p>
            <a:pPr marL="0" indent="0">
              <a:buNone/>
            </a:pPr>
            <a:r>
              <a:rPr altLang="zh-CN" sz="2800" dirty="0"/>
              <a:t>(1)问题描述；</a:t>
            </a:r>
            <a:endParaRPr altLang="zh-CN" sz="2800" dirty="0"/>
          </a:p>
          <a:p>
            <a:pPr marL="0" indent="0">
              <a:buNone/>
            </a:pPr>
            <a:r>
              <a:rPr altLang="zh-CN" sz="2800" dirty="0"/>
              <a:t>(2)需求分析；</a:t>
            </a:r>
            <a:endParaRPr altLang="zh-CN" sz="2800" dirty="0"/>
          </a:p>
          <a:p>
            <a:pPr marL="0" indent="0">
              <a:buNone/>
            </a:pPr>
            <a:r>
              <a:rPr altLang="zh-CN" sz="2800" dirty="0"/>
              <a:t>(3)算法设计；</a:t>
            </a:r>
            <a:endParaRPr altLang="zh-CN" sz="2800" dirty="0"/>
          </a:p>
          <a:p>
            <a:pPr marL="0" indent="0">
              <a:buNone/>
            </a:pPr>
            <a:r>
              <a:rPr altLang="zh-CN" sz="2800" dirty="0"/>
              <a:t>(4)系统实现；</a:t>
            </a:r>
            <a:endParaRPr altLang="zh-CN" sz="2800" dirty="0"/>
          </a:p>
          <a:p>
            <a:pPr marL="0" indent="0">
              <a:buNone/>
            </a:pPr>
            <a:r>
              <a:rPr altLang="zh-CN" sz="2800" dirty="0"/>
              <a:t>(5)测试分析等。</a:t>
            </a:r>
            <a:endParaRPr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稻壳儿搜索;幻雨工作室_1"/>
          <p:cNvSpPr txBox="1"/>
          <p:nvPr/>
        </p:nvSpPr>
        <p:spPr>
          <a:xfrm>
            <a:off x="4906195" y="3660797"/>
            <a:ext cx="2418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en-US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28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稻壳儿搜索;幻雨工作室_2"/>
          <p:cNvSpPr>
            <a:spLocks noChangeArrowheads="1"/>
          </p:cNvSpPr>
          <p:nvPr/>
        </p:nvSpPr>
        <p:spPr bwMode="auto">
          <a:xfrm>
            <a:off x="5442858" y="2177412"/>
            <a:ext cx="1306286" cy="1302848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7AABA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稻壳儿搜索;幻雨工作室_3"/>
          <p:cNvSpPr txBox="1">
            <a:spLocks noChangeArrowheads="1"/>
          </p:cNvSpPr>
          <p:nvPr/>
        </p:nvSpPr>
        <p:spPr bwMode="auto">
          <a:xfrm>
            <a:off x="5465464" y="2367171"/>
            <a:ext cx="126107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5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6990" y="613410"/>
            <a:ext cx="935609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ADT Graph{</a:t>
            </a:r>
            <a:endParaRPr lang="zh-CN" altLang="en-US"/>
          </a:p>
          <a:p>
            <a:pPr lvl="1"/>
            <a:r>
              <a:rPr lang="zh-CN" altLang="en-US"/>
              <a:t>数据对象V:V是具有相同特性的数据元素的集合，称为顶点集。</a:t>
            </a:r>
            <a:endParaRPr lang="zh-CN" altLang="en-US"/>
          </a:p>
          <a:p>
            <a:pPr lvl="1"/>
            <a:r>
              <a:rPr lang="zh-CN" altLang="en-US"/>
              <a:t>数据关系R:</a:t>
            </a:r>
            <a:endParaRPr lang="zh-CN" altLang="en-US"/>
          </a:p>
          <a:p>
            <a:pPr lvl="2"/>
            <a:r>
              <a:rPr lang="zh-CN" altLang="en-US"/>
              <a:t>R={VR}</a:t>
            </a:r>
            <a:endParaRPr lang="zh-CN" altLang="en-US"/>
          </a:p>
          <a:p>
            <a:pPr lvl="2"/>
            <a:r>
              <a:rPr lang="zh-CN" altLang="en-US"/>
              <a:t>VR={&lt;v,w&gt; | v,w∈V且P(v,w),&lt;v,w&gt;表示从v到W的弧，</a:t>
            </a:r>
            <a:endParaRPr lang="zh-CN" altLang="en-US"/>
          </a:p>
          <a:p>
            <a:pPr lvl="2" indent="457200"/>
            <a:r>
              <a:rPr lang="zh-CN" altLang="en-US"/>
              <a:t> </a:t>
            </a:r>
            <a:r>
              <a:rPr lang="en-US" altLang="zh-CN"/>
              <a:t>           </a:t>
            </a:r>
            <a:r>
              <a:rPr lang="zh-CN" altLang="en-US"/>
              <a:t>谓词P(v,w)定义了弧&lt;v,w&gt;的意义或信息}</a:t>
            </a:r>
            <a:endParaRPr lang="zh-CN" altLang="en-US"/>
          </a:p>
          <a:p>
            <a:pPr lvl="1"/>
            <a:r>
              <a:rPr lang="zh-CN" altLang="en-US"/>
              <a:t>基本操作P:</a:t>
            </a:r>
            <a:endParaRPr lang="zh-CN" altLang="en-US"/>
          </a:p>
          <a:p>
            <a:pPr lvl="2"/>
            <a:r>
              <a:rPr lang="zh-CN" altLang="en-US"/>
              <a:t>CreateGraph(&amp;G,V,VR);</a:t>
            </a:r>
            <a:endParaRPr lang="zh-CN" altLang="en-US"/>
          </a:p>
          <a:p>
            <a:pPr lvl="3"/>
            <a:r>
              <a:rPr lang="zh-CN" altLang="en-US"/>
              <a:t>初始条件：V是图的顶点集，VR是图中弧的集合。</a:t>
            </a:r>
            <a:endParaRPr lang="zh-CN" altLang="en-US"/>
          </a:p>
          <a:p>
            <a:pPr lvl="3"/>
            <a:r>
              <a:rPr lang="zh-CN" altLang="en-US"/>
              <a:t>操作结果：按V和VR的定义构造图G。</a:t>
            </a:r>
            <a:endParaRPr lang="zh-CN" altLang="en-US"/>
          </a:p>
          <a:p>
            <a:pPr lvl="2"/>
            <a:r>
              <a:rPr lang="zh-CN" altLang="en-US"/>
              <a:t>DestroyGraph(&amp;G);</a:t>
            </a:r>
            <a:endParaRPr lang="zh-CN" altLang="en-US"/>
          </a:p>
          <a:p>
            <a:pPr lvl="3"/>
            <a:r>
              <a:rPr lang="zh-CN" altLang="en-US"/>
              <a:t>初始条件：图G存在。</a:t>
            </a:r>
            <a:endParaRPr lang="zh-CN" altLang="en-US"/>
          </a:p>
          <a:p>
            <a:pPr lvl="3"/>
            <a:r>
              <a:rPr lang="zh-CN" altLang="en-US"/>
              <a:t>操作结果：销毁图G。</a:t>
            </a:r>
            <a:endParaRPr lang="zh-CN" altLang="en-US"/>
          </a:p>
          <a:p>
            <a:pPr lvl="2"/>
            <a:r>
              <a:rPr lang="zh-CN" altLang="en-US"/>
              <a:t>LocateVex(G,u);</a:t>
            </a:r>
            <a:endParaRPr lang="zh-CN" altLang="en-US"/>
          </a:p>
          <a:p>
            <a:pPr lvl="3"/>
            <a:r>
              <a:rPr lang="zh-CN" altLang="en-US"/>
              <a:t>初始条件：图G存在，u和G中顶点有相同特征。</a:t>
            </a:r>
            <a:endParaRPr lang="zh-CN" altLang="en-US"/>
          </a:p>
          <a:p>
            <a:pPr lvl="3"/>
            <a:r>
              <a:rPr lang="zh-CN" altLang="en-US"/>
              <a:t>操作结果：若G中存在顶点u,则返回该顶点在图中位置；否则返回其他信息。</a:t>
            </a:r>
            <a:endParaRPr lang="zh-CN" altLang="en-US"/>
          </a:p>
          <a:p>
            <a:pPr lvl="2"/>
            <a:r>
              <a:rPr lang="zh-CN" altLang="en-US"/>
              <a:t>GetVex(G,v);</a:t>
            </a:r>
            <a:endParaRPr lang="zh-CN" altLang="en-US"/>
          </a:p>
          <a:p>
            <a:pPr lvl="3"/>
            <a:r>
              <a:rPr lang="zh-CN" altLang="en-US"/>
              <a:t>初始条件：图G存在，v是G中某个顶点。</a:t>
            </a:r>
            <a:endParaRPr lang="zh-CN" altLang="en-US"/>
          </a:p>
          <a:p>
            <a:pPr lvl="3"/>
            <a:r>
              <a:rPr lang="zh-CN" altLang="en-US"/>
              <a:t>操作结果：返回v的值。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20140" y="652780"/>
            <a:ext cx="957453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>
                <a:sym typeface="+mn-ea"/>
              </a:rPr>
              <a:t>PutVex(&amp;G,v,value);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初始条件：图G存在，v是G中某个顶点。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操作结果：对v赋值value。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FirstAdjVex(G,v);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初始条件：图G存在，v是G中某个顶点。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操作结果：返回v的第一个邻接顶点。若顶点在G中没有邻接顶点，则返回“空”。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NextAdjVex(G,v,w);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初始条件：图G存在，v是G中某个顶点，w是v的邻接顶点。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操作结果：返回v的(相对于w的)下一个邻接顶点。若w是v的最后一个邻接点，则返回“空”。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InsertVex(&amp;G,v,w);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初始条件：图G存在，v和图中顶点有相同特征。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操作结果：在图G中增添新顶点v。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DeleteVex(&amp;G,v);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初始条件：图G存在，v是G中某个顶点。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操作结果：删除G中顶点v及其相关的弧。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InsertArc(&amp;G,v,w);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初始条件：图G存在，v和w是G中两个顶点。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操作结果：在G中增添弧&lt;v,w&gt;,若G是无向的，则还增添对称弧&lt;w,v&gt;。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1340" y="1029335"/>
            <a:ext cx="106400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2"/>
            <a:r>
              <a:rPr lang="zh-CN" altLang="en-US">
                <a:sym typeface="+mn-ea"/>
              </a:rPr>
              <a:t>DeleteArc(&amp;G,v,w);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初始条件：图G存在，v和w是G中两个顶点。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操作结果：在G中删除弧&lt;v,w&gt;,若G是无向的，则还删除对称弧&lt;w,v&gt;。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DFSTraverse(G,Visit());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初始条件：图G存在，Visit是顶点的应用函数。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操作结果：对图进行深度优先遍历。在遍历过程中对每个顶点调用函数Visit一次且仅一次。</a:t>
            </a:r>
            <a:r>
              <a:rPr lang="en-US" altLang="zh-CN">
                <a:sym typeface="+mn-ea"/>
              </a:rPr>
              <a:t>		    </a:t>
            </a:r>
            <a:r>
              <a:rPr lang="zh-CN" altLang="en-US">
                <a:sym typeface="+mn-ea"/>
              </a:rPr>
              <a:t>一旦visit()失败，则操作失败。</a:t>
            </a:r>
            <a:endParaRPr lang="zh-CN" altLang="en-US">
              <a:sym typeface="+mn-ea"/>
            </a:endParaRPr>
          </a:p>
          <a:p>
            <a:pPr marL="914400" lvl="2"/>
            <a:r>
              <a:rPr lang="zh-CN" altLang="en-US">
                <a:sym typeface="+mn-ea"/>
              </a:rPr>
              <a:t>BFSTraverse(G,Visit());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初始条件：图G存在，Visit是顶点的应用函数。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操作结果：对图进行广度优先遍历。在遍历过程中对每个顶点调用函数Visit一次且仅一次。</a:t>
            </a:r>
            <a:r>
              <a:rPr lang="en-US" altLang="zh-CN">
                <a:sym typeface="+mn-ea"/>
              </a:rPr>
              <a:t>		    </a:t>
            </a:r>
            <a:r>
              <a:rPr lang="zh-CN" altLang="en-US">
                <a:sym typeface="+mn-ea"/>
              </a:rPr>
              <a:t>一旦visit()失败，则操作失败。</a:t>
            </a:r>
            <a:endParaRPr lang="zh-CN" altLang="en-US"/>
          </a:p>
          <a:p>
            <a:r>
              <a:rPr lang="zh-CN" altLang="en-US">
                <a:sym typeface="+mn-ea"/>
              </a:rPr>
              <a:t>}ADT Graph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合并打包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对应班级的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目录下，注意不要选错班级和实验目录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实验报告打包文件名统一格式为“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十四位学号_姓名_类型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”，其中，类型形如“习题一”、“实验二”等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提交截止日期为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相关要求详见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群文件《2024-2025数据结构与算法实验与作业相关通知.docx》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zh-CN" altLang="en-US" dirty="0"/>
              <a:t>实验</a:t>
            </a:r>
            <a:r>
              <a:rPr lang="en-US" altLang="zh-CN" dirty="0"/>
              <a:t>7</a:t>
            </a:r>
            <a:r>
              <a:rPr lang="en-US" altLang="zh-CN" dirty="0"/>
              <a:t> </a:t>
            </a:r>
            <a:r>
              <a:rPr lang="zh-CN" altLang="en-US" dirty="0"/>
              <a:t>综合实验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罗斌 </a:t>
            </a:r>
            <a:r>
              <a:rPr lang="en-US" altLang="zh-CN" dirty="0"/>
              <a:t>2024.11.8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WZjODE0M2UzMDcxNjJmZDU4M2RjNWNkZWEyNzRkOWMifQ=="/>
</p:tagLst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0</TotalTime>
  <Words>2010</Words>
  <Application>WPS 演示</Application>
  <PresentationFormat>宽屏</PresentationFormat>
  <Paragraphs>121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微软雅黑 Light</vt:lpstr>
      <vt:lpstr>Tw Cen MT</vt:lpstr>
      <vt:lpstr>Segoe Print</vt:lpstr>
      <vt:lpstr>Arial Unicode MS</vt:lpstr>
      <vt:lpstr>Calibri</vt:lpstr>
      <vt:lpstr>Segoe UI</vt:lpstr>
      <vt:lpstr>水滴</vt:lpstr>
      <vt:lpstr>数据结构与算法 实验3 图</vt:lpstr>
      <vt:lpstr>PowerPoint 演示文稿</vt:lpstr>
      <vt:lpstr>实验要求</vt:lpstr>
      <vt:lpstr>PowerPoint 演示文稿</vt:lpstr>
      <vt:lpstr>PowerPoint 演示文稿</vt:lpstr>
      <vt:lpstr>PowerPoint 演示文稿</vt:lpstr>
      <vt:lpstr>PowerPoint 演示文稿</vt:lpstr>
      <vt:lpstr>提交说明</vt:lpstr>
      <vt:lpstr>数据结构与算法 实验7 图</vt:lpstr>
      <vt:lpstr>实验要求</vt:lpstr>
      <vt:lpstr>提交说明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 实验1-2</dc:title>
  <dc:creator>shuwen su</dc:creator>
  <cp:lastModifiedBy>燊燊</cp:lastModifiedBy>
  <cp:revision>12</cp:revision>
  <dcterms:created xsi:type="dcterms:W3CDTF">2023-09-26T07:33:00Z</dcterms:created>
  <dcterms:modified xsi:type="dcterms:W3CDTF">2024-11-07T13:58:46Z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2489EFEB118E47269A9CAFB8A27FD758_13</vt:lpwstr>
  </property>
  <property fmtid="{D5CDD505-2E9C-101B-9397-08002B2CF9AE}" pid="3" name="KSOProductBuildVer">
    <vt:lpwstr>2052-12.1.0.18608</vt:lpwstr>
  </property>
</Properties>
</file>