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89" r:id="rId4"/>
    <p:sldId id="257" r:id="rId5"/>
    <p:sldId id="288" r:id="rId6"/>
    <p:sldId id="305" r:id="rId7"/>
    <p:sldId id="291" r:id="rId8"/>
    <p:sldId id="306" r:id="rId9"/>
    <p:sldId id="258" r:id="rId10"/>
    <p:sldId id="290" r:id="rId11"/>
    <p:sldId id="297" r:id="rId12"/>
    <p:sldId id="296" r:id="rId13"/>
    <p:sldId id="298" r:id="rId14"/>
    <p:sldId id="307" r:id="rId15"/>
    <p:sldId id="299" r:id="rId16"/>
    <p:sldId id="300" r:id="rId17"/>
    <p:sldId id="302" r:id="rId18"/>
    <p:sldId id="287" r:id="rId19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20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endParaRPr lang="en-US" sz="8000" dirty="0">
              <a:solidFill>
                <a:schemeClr val="tx1"/>
              </a:solidFill>
              <a:effectLst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endParaRPr lang="en-US" sz="8000" dirty="0">
              <a:solidFill>
                <a:schemeClr val="tx1"/>
              </a:solidFill>
              <a:effectLst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999CC296-504A-4E30-883A-04FAB33B45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0C5FAB83-EE3A-4C89-BF61-46764F188E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image" Target="../media/image9.png"/><Relationship Id="rId3" Type="http://schemas.openxmlformats.org/officeDocument/2006/relationships/tags" Target="../tags/tag9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10.png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11.png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image" Target="../media/image12.png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  <a:br>
              <a:rPr lang="en-US" altLang="zh-CN" dirty="0"/>
            </a:br>
            <a:r>
              <a:rPr lang="zh-CN" altLang="en-US" b="1" dirty="0"/>
              <a:t>实验</a:t>
            </a:r>
            <a:r>
              <a:rPr lang="en-US" altLang="zh-CN" b="1" dirty="0"/>
              <a:t>5</a:t>
            </a:r>
            <a:r>
              <a:rPr lang="en-US" altLang="zh-CN" dirty="0"/>
              <a:t>  </a:t>
            </a:r>
            <a:r>
              <a:rPr lang="zh-CN" altLang="en-US" b="1" dirty="0"/>
              <a:t>查找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罗斌 </a:t>
            </a:r>
            <a:r>
              <a:rPr lang="en-US" altLang="zh-CN" dirty="0"/>
              <a:t>2023.12.06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0270" y="322580"/>
            <a:ext cx="10504805" cy="623633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5885" y="322580"/>
            <a:ext cx="2092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cs typeface="微软雅黑" panose="020B0503020204020204" pitchFamily="34" charset="-122"/>
              </a:rPr>
              <a:t>5-2 </a:t>
            </a:r>
            <a:r>
              <a:rPr lang="zh-CN" altLang="en-US" sz="2000" b="1">
                <a:cs typeface="微软雅黑" panose="020B0503020204020204" pitchFamily="34" charset="-122"/>
              </a:rPr>
              <a:t>二叉排序树</a:t>
            </a:r>
            <a:endParaRPr lang="en-US" altLang="zh-CN" sz="2000" b="1"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286" r="2061"/>
          <a:stretch>
            <a:fillRect/>
          </a:stretch>
        </p:blipFill>
        <p:spPr>
          <a:xfrm>
            <a:off x="0" y="934720"/>
            <a:ext cx="5850255" cy="4876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764" r="1325" b="-433"/>
          <a:stretch>
            <a:fillRect/>
          </a:stretch>
        </p:blipFill>
        <p:spPr>
          <a:xfrm>
            <a:off x="6096000" y="934720"/>
            <a:ext cx="6096000" cy="487743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5885" y="322580"/>
            <a:ext cx="2092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cs typeface="微软雅黑" panose="020B0503020204020204" pitchFamily="34" charset="-122"/>
              </a:rPr>
              <a:t>5-2 </a:t>
            </a:r>
            <a:r>
              <a:rPr lang="zh-CN" altLang="en-US" sz="2000" b="1">
                <a:cs typeface="微软雅黑" panose="020B0503020204020204" pitchFamily="34" charset="-122"/>
              </a:rPr>
              <a:t>二叉排序树</a:t>
            </a:r>
            <a:endParaRPr lang="en-US" altLang="zh-CN" sz="2000" b="1"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0270" y="408305"/>
            <a:ext cx="10411460" cy="614934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5885" y="322580"/>
            <a:ext cx="2092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cs typeface="微软雅黑" panose="020B0503020204020204" pitchFamily="34" charset="-122"/>
              </a:rPr>
              <a:t>5-2 </a:t>
            </a:r>
            <a:r>
              <a:rPr lang="zh-CN" altLang="en-US" sz="2000" b="1">
                <a:cs typeface="微软雅黑" panose="020B0503020204020204" pitchFamily="34" charset="-122"/>
              </a:rPr>
              <a:t>二叉排序树</a:t>
            </a:r>
            <a:endParaRPr lang="en-US" altLang="zh-CN" sz="2000" b="1"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pPr marL="523875" indent="-523875">
              <a:buNone/>
            </a:pPr>
            <a:r>
              <a:rPr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5-3</a:t>
            </a:r>
            <a:r>
              <a:rPr lang="en-US"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哈希表设计。为班级30个人的姓氏(单字姓)设计一个哈希表，假设姓氏用汉语拼音表示。要求用</a:t>
            </a:r>
            <a:r>
              <a:rPr b="1" cap="none" dirty="0">
                <a:solidFill>
                  <a:srgbClr val="FF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除留余</a:t>
            </a:r>
            <a:r>
              <a:rPr lang="zh-CN" b="1" cap="none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数</a:t>
            </a:r>
            <a:r>
              <a:rPr b="1" cap="none" dirty="0">
                <a:solidFill>
                  <a:srgbClr val="FF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法</a:t>
            </a:r>
            <a:r>
              <a:rPr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构造哈希函数，用</a:t>
            </a:r>
            <a:r>
              <a:rPr b="1" cap="none" dirty="0">
                <a:solidFill>
                  <a:srgbClr val="FF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线性探测再散列法</a:t>
            </a:r>
            <a:r>
              <a:rPr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处理冲突，</a:t>
            </a:r>
            <a:r>
              <a:rPr b="1" cap="none" dirty="0">
                <a:solidFill>
                  <a:srgbClr val="FF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平均查找长度的上限为2</a:t>
            </a:r>
            <a:r>
              <a:rPr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0555" y="0"/>
            <a:ext cx="10713085" cy="685863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5885" y="322580"/>
            <a:ext cx="2092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cs typeface="微软雅黑" panose="020B0503020204020204" pitchFamily="34" charset="-122"/>
              </a:rPr>
              <a:t>5-3 </a:t>
            </a:r>
            <a:r>
              <a:rPr lang="zh-CN" altLang="en-US" sz="2000" b="1">
                <a:cs typeface="微软雅黑" panose="020B0503020204020204" pitchFamily="34" charset="-122"/>
              </a:rPr>
              <a:t>哈希表设计</a:t>
            </a:r>
            <a:endParaRPr lang="zh-CN" altLang="en-US" sz="2000" b="1"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2930" y="0"/>
            <a:ext cx="10834370" cy="685736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95885" y="322580"/>
            <a:ext cx="2092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cs typeface="微软雅黑" panose="020B0503020204020204" pitchFamily="34" charset="-122"/>
              </a:rPr>
              <a:t>5-3 </a:t>
            </a:r>
            <a:r>
              <a:rPr lang="zh-CN" altLang="en-US" sz="2000" b="1">
                <a:cs typeface="微软雅黑" panose="020B0503020204020204" pitchFamily="34" charset="-122"/>
              </a:rPr>
              <a:t>哈希表设计</a:t>
            </a:r>
            <a:endParaRPr lang="zh-CN" altLang="en-US" sz="2000" b="1"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5885" y="322580"/>
            <a:ext cx="2092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cs typeface="微软雅黑" panose="020B0503020204020204" pitchFamily="34" charset="-122"/>
              </a:rPr>
              <a:t>5-3 </a:t>
            </a:r>
            <a:r>
              <a:rPr lang="zh-CN" altLang="en-US" sz="2000" b="1">
                <a:cs typeface="微软雅黑" panose="020B0503020204020204" pitchFamily="34" charset="-122"/>
              </a:rPr>
              <a:t>哈希表设计</a:t>
            </a:r>
            <a:endParaRPr lang="zh-CN" altLang="en-US" sz="2000" b="1">
              <a:cs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/>
          <a:p>
            <a:r>
              <a:rPr lang="zh-CN" b="1" cap="none" dirty="0">
                <a:latin typeface="+mn-ea"/>
                <a:cs typeface="+mn-ea"/>
                <a:sym typeface="+mn-ea"/>
              </a:rPr>
              <a:t>如何保证</a:t>
            </a:r>
            <a:r>
              <a:rPr b="1" cap="none" dirty="0">
                <a:solidFill>
                  <a:schemeClr val="tx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平均查找长度的上限为2</a:t>
            </a:r>
            <a:r>
              <a:rPr lang="zh-CN" b="1" cap="none" dirty="0">
                <a:latin typeface="+mn-ea"/>
                <a:cs typeface="+mn-ea"/>
                <a:sym typeface="+mn-ea"/>
              </a:rPr>
              <a:t>？</a:t>
            </a:r>
            <a:endParaRPr lang="zh-CN" b="1" cap="none" dirty="0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5-2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5-3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合并打包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对应班级的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目录下，注意不要选错班级和实验目录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实验报告打包文件名统一格式为“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十四位学号_姓名_类型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”，其中，类型形如“习题一”、“实验二”等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提交截止日期为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日（请注意，实验七的提交时间也是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Blip>
                <a:blip r:embed="rId1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相关要求详见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群文件《数据结构与算法实验与作业相关通知.docx》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稻壳儿搜索;幻雨工作室_1"/>
          <p:cNvSpPr txBox="1"/>
          <p:nvPr/>
        </p:nvSpPr>
        <p:spPr>
          <a:xfrm>
            <a:off x="4906195" y="3660797"/>
            <a:ext cx="2418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实验要求</a:t>
            </a:r>
            <a:endParaRPr lang="en-US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稻壳儿搜索;幻雨工作室_2"/>
          <p:cNvSpPr>
            <a:spLocks noChangeArrowheads="1"/>
          </p:cNvSpPr>
          <p:nvPr/>
        </p:nvSpPr>
        <p:spPr bwMode="auto">
          <a:xfrm>
            <a:off x="5442858" y="2177412"/>
            <a:ext cx="1306286" cy="1302848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000" dirty="0">
              <a:solidFill>
                <a:srgbClr val="7AABA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稻壳儿搜索;幻雨工作室_3"/>
          <p:cNvSpPr txBox="1">
            <a:spLocks noChangeArrowheads="1"/>
          </p:cNvSpPr>
          <p:nvPr/>
        </p:nvSpPr>
        <p:spPr bwMode="auto">
          <a:xfrm>
            <a:off x="5465464" y="2367171"/>
            <a:ext cx="12610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130" y="259715"/>
            <a:ext cx="10364470" cy="995045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实验要求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65" y="947420"/>
            <a:ext cx="10363835" cy="56464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400" b="1" cap="none" dirty="0">
                <a:latin typeface="微软雅黑" panose="020B0503020204020204" pitchFamily="34" charset="-122"/>
              </a:rPr>
              <a:t>5-1 </a:t>
            </a:r>
            <a:r>
              <a:rPr b="1" cap="none" dirty="0">
                <a:latin typeface="微软雅黑" panose="020B0503020204020204" pitchFamily="34" charset="-122"/>
              </a:rPr>
              <a:t>给定有序整型数组A[n]和整数x，试设计一个在A中查找x的折半查找算法。</a:t>
            </a:r>
            <a:endParaRPr b="1" cap="none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sz="2400" b="1" cap="none" dirty="0">
                <a:latin typeface="微软雅黑" panose="020B0503020204020204" pitchFamily="34" charset="-122"/>
              </a:rPr>
              <a:t>5-2</a:t>
            </a:r>
            <a:r>
              <a:rPr b="1" cap="none" dirty="0">
                <a:latin typeface="微软雅黑" panose="020B0503020204020204" pitchFamily="34" charset="-122"/>
              </a:rPr>
              <a:t> 设二叉排序树采用二叉链表存储结构：</a:t>
            </a:r>
            <a:endParaRPr b="1" cap="none" dirty="0">
              <a:latin typeface="微软雅黑" panose="020B0503020204020204" pitchFamily="34" charset="-122"/>
            </a:endParaRPr>
          </a:p>
          <a:p>
            <a:pPr marL="601980" lvl="1" indent="0">
              <a:buNone/>
            </a:pPr>
            <a:r>
              <a:rPr b="1" cap="none" dirty="0">
                <a:latin typeface="微软雅黑" panose="020B0503020204020204" pitchFamily="34" charset="-122"/>
              </a:rPr>
              <a:t>typedef struct BiTnode</a:t>
            </a:r>
            <a:endParaRPr b="1" cap="none" dirty="0">
              <a:latin typeface="微软雅黑" panose="020B0503020204020204" pitchFamily="34" charset="-122"/>
            </a:endParaRPr>
          </a:p>
          <a:p>
            <a:pPr marL="601980" lvl="1" indent="0">
              <a:buNone/>
            </a:pPr>
            <a:r>
              <a:rPr b="1" cap="none" dirty="0">
                <a:latin typeface="微软雅黑" panose="020B0503020204020204" pitchFamily="34" charset="-122"/>
              </a:rPr>
              <a:t>{</a:t>
            </a:r>
            <a:endParaRPr b="1" cap="none" dirty="0">
              <a:latin typeface="微软雅黑" panose="020B0503020204020204" pitchFamily="34" charset="-122"/>
            </a:endParaRPr>
          </a:p>
          <a:p>
            <a:pPr marL="1059180" lvl="3" indent="0">
              <a:buNone/>
            </a:pPr>
            <a:r>
              <a:rPr sz="1600" b="1" cap="none" dirty="0">
                <a:latin typeface="微软雅黑" panose="020B0503020204020204" pitchFamily="34" charset="-122"/>
              </a:rPr>
              <a:t>KeyType key;  //关键字域</a:t>
            </a:r>
            <a:endParaRPr sz="1600" b="1" cap="none" dirty="0">
              <a:latin typeface="微软雅黑" panose="020B0503020204020204" pitchFamily="34" charset="-122"/>
            </a:endParaRPr>
          </a:p>
          <a:p>
            <a:pPr marL="1059180" lvl="3" indent="0">
              <a:buNone/>
            </a:pPr>
            <a:r>
              <a:rPr sz="1600" b="1" cap="none" dirty="0">
                <a:latin typeface="微软雅黑" panose="020B0503020204020204" pitchFamily="34" charset="-122"/>
              </a:rPr>
              <a:t>ElemType *otherinfo;  //其它数据项(可以忽略)</a:t>
            </a:r>
            <a:endParaRPr sz="1600" b="1" cap="none" dirty="0">
              <a:latin typeface="微软雅黑" panose="020B0503020204020204" pitchFamily="34" charset="-122"/>
            </a:endParaRPr>
          </a:p>
          <a:p>
            <a:pPr marL="1059180" lvl="3" indent="0">
              <a:buNone/>
            </a:pPr>
            <a:r>
              <a:rPr sz="1600" b="1" cap="none" dirty="0">
                <a:latin typeface="微软雅黑" panose="020B0503020204020204" pitchFamily="34" charset="-122"/>
              </a:rPr>
              <a:t>struct BiTnode *Lchild;  //左指针域</a:t>
            </a:r>
            <a:endParaRPr sz="1600" b="1" cap="none" dirty="0">
              <a:latin typeface="微软雅黑" panose="020B0503020204020204" pitchFamily="34" charset="-122"/>
            </a:endParaRPr>
          </a:p>
          <a:p>
            <a:pPr marL="1059180" lvl="3" indent="0">
              <a:buNone/>
            </a:pPr>
            <a:r>
              <a:rPr sz="1600" b="1" cap="none" dirty="0">
                <a:latin typeface="微软雅黑" panose="020B0503020204020204" pitchFamily="34" charset="-122"/>
              </a:rPr>
              <a:t>struct BiTnode *Rchild;  //右指针域</a:t>
            </a:r>
            <a:endParaRPr sz="1600" b="1" cap="none" dirty="0">
              <a:latin typeface="微软雅黑" panose="020B0503020204020204" pitchFamily="34" charset="-122"/>
            </a:endParaRPr>
          </a:p>
          <a:p>
            <a:pPr marL="601980" lvl="1" indent="0">
              <a:buNone/>
            </a:pPr>
            <a:r>
              <a:rPr b="1" cap="none" dirty="0">
                <a:latin typeface="微软雅黑" panose="020B0503020204020204" pitchFamily="34" charset="-122"/>
              </a:rPr>
              <a:t>} BiTnode, *BiTree;</a:t>
            </a:r>
            <a:endParaRPr b="1" cap="none" dirty="0">
              <a:latin typeface="微软雅黑" panose="020B0503020204020204" pitchFamily="34" charset="-122"/>
            </a:endParaRPr>
          </a:p>
          <a:p>
            <a:pPr marL="582295" lvl="1" indent="0">
              <a:buNone/>
            </a:pPr>
            <a:r>
              <a:rPr sz="2000" b="1" cap="none" dirty="0">
                <a:latin typeface="微软雅黑" panose="020B0503020204020204" pitchFamily="34" charset="-122"/>
              </a:rPr>
              <a:t>试设计二叉排序树的</a:t>
            </a:r>
            <a:r>
              <a:rPr sz="2000" b="1" cap="none" dirty="0">
                <a:solidFill>
                  <a:srgbClr val="FF0000"/>
                </a:solidFill>
                <a:latin typeface="微软雅黑" panose="020B0503020204020204" pitchFamily="34" charset="-122"/>
              </a:rPr>
              <a:t>查找算法</a:t>
            </a:r>
            <a:r>
              <a:rPr sz="2000" b="1" cap="none" dirty="0">
                <a:latin typeface="微软雅黑" panose="020B0503020204020204" pitchFamily="34" charset="-122"/>
              </a:rPr>
              <a:t>、</a:t>
            </a:r>
            <a:r>
              <a:rPr sz="2000" b="1" cap="none" dirty="0">
                <a:solidFill>
                  <a:srgbClr val="FF0000"/>
                </a:solidFill>
                <a:latin typeface="微软雅黑" panose="020B0503020204020204" pitchFamily="34" charset="-122"/>
              </a:rPr>
              <a:t>插入算法</a:t>
            </a:r>
            <a:r>
              <a:rPr sz="2000" b="1" cap="none" dirty="0">
                <a:latin typeface="微软雅黑" panose="020B0503020204020204" pitchFamily="34" charset="-122"/>
              </a:rPr>
              <a:t>和</a:t>
            </a:r>
            <a:r>
              <a:rPr sz="2000" b="1" cap="none" dirty="0">
                <a:solidFill>
                  <a:srgbClr val="FF0000"/>
                </a:solidFill>
                <a:latin typeface="微软雅黑" panose="020B0503020204020204" pitchFamily="34" charset="-122"/>
              </a:rPr>
              <a:t>删除算法</a:t>
            </a:r>
            <a:r>
              <a:rPr sz="2000" b="1" cap="none" dirty="0">
                <a:latin typeface="微软雅黑" panose="020B0503020204020204" pitchFamily="34" charset="-122"/>
              </a:rPr>
              <a:t>。</a:t>
            </a:r>
            <a:endParaRPr b="1" cap="none" dirty="0">
              <a:latin typeface="微软雅黑" panose="020B0503020204020204" pitchFamily="34" charset="-122"/>
            </a:endParaRPr>
          </a:p>
          <a:p>
            <a:pPr marL="592455" indent="-592455" fontAlgn="auto">
              <a:buNone/>
            </a:pPr>
            <a:r>
              <a:rPr sz="2400" b="1" cap="none" dirty="0">
                <a:latin typeface="微软雅黑" panose="020B0503020204020204" pitchFamily="34" charset="-122"/>
              </a:rPr>
              <a:t>5-3</a:t>
            </a:r>
            <a:r>
              <a:rPr lang="en-US" sz="2400" b="1" cap="none" dirty="0">
                <a:latin typeface="微软雅黑" panose="020B0503020204020204" pitchFamily="34" charset="-122"/>
              </a:rPr>
              <a:t> </a:t>
            </a:r>
            <a:r>
              <a:rPr b="1" cap="none" dirty="0">
                <a:latin typeface="微软雅黑" panose="020B0503020204020204" pitchFamily="34" charset="-122"/>
              </a:rPr>
              <a:t>哈希表设计。为班级30个人的姓氏(单字姓)设计一个哈希表，假设姓氏用汉语拼音表示。要求用</a:t>
            </a:r>
            <a:r>
              <a:rPr b="1" cap="none" dirty="0">
                <a:solidFill>
                  <a:srgbClr val="FF0000"/>
                </a:solidFill>
                <a:latin typeface="微软雅黑" panose="020B0503020204020204" pitchFamily="34" charset="-122"/>
              </a:rPr>
              <a:t>除留余</a:t>
            </a:r>
            <a:r>
              <a:rPr lang="zh-CN" b="1" cap="none" dirty="0">
                <a:solidFill>
                  <a:srgbClr val="FF0000"/>
                </a:solidFill>
                <a:latin typeface="+mn-ea"/>
                <a:cs typeface="+mn-ea"/>
              </a:rPr>
              <a:t>数</a:t>
            </a:r>
            <a:r>
              <a:rPr b="1" cap="none" dirty="0">
                <a:solidFill>
                  <a:srgbClr val="FF0000"/>
                </a:solidFill>
                <a:latin typeface="微软雅黑" panose="020B0503020204020204" pitchFamily="34" charset="-122"/>
              </a:rPr>
              <a:t>法</a:t>
            </a:r>
            <a:r>
              <a:rPr b="1" cap="none" dirty="0">
                <a:latin typeface="微软雅黑" panose="020B0503020204020204" pitchFamily="34" charset="-122"/>
              </a:rPr>
              <a:t>构造哈希函数，用</a:t>
            </a:r>
            <a:r>
              <a:rPr b="1" cap="none" dirty="0">
                <a:solidFill>
                  <a:srgbClr val="FF0000"/>
                </a:solidFill>
                <a:latin typeface="微软雅黑" panose="020B0503020204020204" pitchFamily="34" charset="-122"/>
              </a:rPr>
              <a:t>线性探测再散列法</a:t>
            </a:r>
            <a:r>
              <a:rPr b="1" cap="none" dirty="0">
                <a:latin typeface="微软雅黑" panose="020B0503020204020204" pitchFamily="34" charset="-122"/>
              </a:rPr>
              <a:t>处理冲突，</a:t>
            </a:r>
            <a:r>
              <a:rPr b="1" cap="none" dirty="0">
                <a:solidFill>
                  <a:srgbClr val="FF0000"/>
                </a:solidFill>
                <a:latin typeface="微软雅黑" panose="020B0503020204020204" pitchFamily="34" charset="-122"/>
              </a:rPr>
              <a:t>平均查找长度的上限为2</a:t>
            </a:r>
            <a:r>
              <a:rPr b="1" cap="none" dirty="0">
                <a:latin typeface="微软雅黑" panose="020B0503020204020204" pitchFamily="34" charset="-122"/>
              </a:rPr>
              <a:t>。</a:t>
            </a:r>
            <a:endParaRPr b="1" cap="none" dirty="0">
              <a:latin typeface="微软雅黑" panose="020B0503020204020204" pitchFamily="34" charset="-122"/>
            </a:endParaRPr>
          </a:p>
          <a:p>
            <a:pPr marL="0" indent="-457200" fontAlgn="auto">
              <a:buNone/>
            </a:pPr>
            <a:endParaRPr b="1" cap="none" dirty="0">
              <a:latin typeface="微软雅黑" panose="020B0503020204020204" pitchFamily="34" charset="-122"/>
            </a:endParaRPr>
          </a:p>
          <a:p>
            <a:pPr marL="0" indent="-457200" fontAlgn="auto">
              <a:buNone/>
            </a:pPr>
            <a:endParaRPr b="1" cap="none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稻壳儿搜索;幻雨工作室_1"/>
          <p:cNvSpPr txBox="1"/>
          <p:nvPr/>
        </p:nvSpPr>
        <p:spPr>
          <a:xfrm>
            <a:off x="4906195" y="3660797"/>
            <a:ext cx="2418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参考资料</a:t>
            </a:r>
            <a:endParaRPr lang="en-US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稻壳儿搜索;幻雨工作室_2"/>
          <p:cNvSpPr>
            <a:spLocks noChangeArrowheads="1"/>
          </p:cNvSpPr>
          <p:nvPr/>
        </p:nvSpPr>
        <p:spPr bwMode="auto">
          <a:xfrm>
            <a:off x="5442858" y="2177412"/>
            <a:ext cx="1306286" cy="1302848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000" dirty="0">
              <a:solidFill>
                <a:srgbClr val="7AABA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稻壳儿搜索;幻雨工作室_3"/>
          <p:cNvSpPr txBox="1">
            <a:spLocks noChangeArrowheads="1"/>
          </p:cNvSpPr>
          <p:nvPr/>
        </p:nvSpPr>
        <p:spPr bwMode="auto">
          <a:xfrm>
            <a:off x="5465464" y="2367171"/>
            <a:ext cx="126107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5-1 给定有序整型数组A[n]和整数x，试设计一个在A中查找x的折半查找算法。</a:t>
            </a:r>
            <a:endParaRPr b="1" cap="none" dirty="0">
              <a:latin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56715" y="-23495"/>
            <a:ext cx="8905875" cy="69056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885" y="322580"/>
            <a:ext cx="1783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cs typeface="微软雅黑" panose="020B0503020204020204" pitchFamily="34" charset="-122"/>
              </a:rPr>
              <a:t>5-1 </a:t>
            </a:r>
            <a:r>
              <a:rPr lang="zh-CN" altLang="en-US" sz="2000" b="1">
                <a:cs typeface="微软雅黑" panose="020B0503020204020204" pitchFamily="34" charset="-122"/>
              </a:rPr>
              <a:t>折半查找</a:t>
            </a:r>
            <a:endParaRPr lang="zh-CN" altLang="en-US" sz="2000" b="1"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sz="2000"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5-2 设二叉排序树采用二叉链表存储结构：</a:t>
            </a:r>
            <a:endParaRPr sz="2000" b="1" cap="none" dirty="0">
              <a:latin typeface="微软雅黑" panose="020B0503020204020204" pitchFamily="34" charset="-122"/>
            </a:endParaRPr>
          </a:p>
          <a:p>
            <a:pPr marL="474345" indent="0">
              <a:buNone/>
            </a:pPr>
            <a:r>
              <a:rPr sz="2000"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typedef struct BiTnode</a:t>
            </a:r>
            <a:endParaRPr sz="2000" b="1" cap="none" dirty="0">
              <a:latin typeface="微软雅黑" panose="020B0503020204020204" pitchFamily="34" charset="-122"/>
            </a:endParaRPr>
          </a:p>
          <a:p>
            <a:pPr marL="474345" indent="0">
              <a:buNone/>
            </a:pPr>
            <a:r>
              <a:rPr sz="2000"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sz="2000" b="1" cap="none" dirty="0">
              <a:latin typeface="微软雅黑" panose="020B0503020204020204" pitchFamily="34" charset="-122"/>
            </a:endParaRPr>
          </a:p>
          <a:p>
            <a:pPr marL="993775" lvl="1" indent="0">
              <a:buNone/>
            </a:pPr>
            <a:r>
              <a:rPr sz="2000"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KeyType key;  //关键字域</a:t>
            </a:r>
            <a:endParaRPr sz="2000" b="1" cap="none" dirty="0">
              <a:latin typeface="微软雅黑" panose="020B0503020204020204" pitchFamily="34" charset="-122"/>
            </a:endParaRPr>
          </a:p>
          <a:p>
            <a:pPr marL="993775" lvl="1" indent="0">
              <a:buNone/>
            </a:pPr>
            <a:r>
              <a:rPr sz="2000"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ElemType *otherinfo;  //其它数据项(可以忽略)</a:t>
            </a:r>
            <a:endParaRPr sz="2000" b="1" cap="none" dirty="0">
              <a:latin typeface="微软雅黑" panose="020B0503020204020204" pitchFamily="34" charset="-122"/>
            </a:endParaRPr>
          </a:p>
          <a:p>
            <a:pPr marL="993775" lvl="1" indent="0">
              <a:buNone/>
            </a:pPr>
            <a:r>
              <a:rPr sz="2000"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struct BiTnode *Lchild;  //左指针域</a:t>
            </a:r>
            <a:endParaRPr sz="2000" b="1" cap="none" dirty="0">
              <a:latin typeface="微软雅黑" panose="020B0503020204020204" pitchFamily="34" charset="-122"/>
            </a:endParaRPr>
          </a:p>
          <a:p>
            <a:pPr marL="993775" lvl="1" indent="0">
              <a:buNone/>
            </a:pPr>
            <a:r>
              <a:rPr sz="2000"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struct BiTnode *Rchild;  //右指针域</a:t>
            </a:r>
            <a:endParaRPr sz="2000" b="1" cap="none" dirty="0">
              <a:latin typeface="微软雅黑" panose="020B0503020204020204" pitchFamily="34" charset="-122"/>
            </a:endParaRPr>
          </a:p>
          <a:p>
            <a:pPr marL="474345" indent="0">
              <a:buNone/>
            </a:pPr>
            <a:r>
              <a:rPr sz="2000"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} BiTnode, *BiTree;</a:t>
            </a:r>
            <a:endParaRPr sz="2000" b="1" cap="none" dirty="0">
              <a:latin typeface="微软雅黑" panose="020B0503020204020204" pitchFamily="34" charset="-122"/>
            </a:endParaRPr>
          </a:p>
          <a:p>
            <a:pPr marL="474345" indent="0">
              <a:buNone/>
            </a:pPr>
            <a:r>
              <a:rPr sz="2000" b="1" cap="none" dirty="0">
                <a:latin typeface="微软雅黑" panose="020B0503020204020204" pitchFamily="34" charset="-122"/>
                <a:sym typeface="微软雅黑" panose="020B0503020204020204" pitchFamily="34" charset="-122"/>
              </a:rPr>
              <a:t>试设计二叉排序树的查找算法、插入算法和删除算法。</a:t>
            </a:r>
            <a:endParaRPr sz="2000" b="1" cap="none" dirty="0">
              <a:latin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97965" y="0"/>
            <a:ext cx="919099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5885" y="322580"/>
            <a:ext cx="2092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cs typeface="微软雅黑" panose="020B0503020204020204" pitchFamily="34" charset="-122"/>
              </a:rPr>
              <a:t>5-2 </a:t>
            </a:r>
            <a:r>
              <a:rPr lang="zh-CN" altLang="en-US" sz="2000" b="1">
                <a:cs typeface="微软雅黑" panose="020B0503020204020204" pitchFamily="34" charset="-122"/>
              </a:rPr>
              <a:t>二叉排序树</a:t>
            </a:r>
            <a:endParaRPr lang="en-US" altLang="zh-CN" sz="2000" b="1"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/>
          <p:cNvGraphicFramePr/>
          <p:nvPr>
            <p:custDataLst>
              <p:tags r:id="rId1"/>
            </p:custDataLst>
          </p:nvPr>
        </p:nvGraphicFramePr>
        <p:xfrm>
          <a:off x="2233930" y="0"/>
          <a:ext cx="715518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5448300" imgH="6067425" progId="Paint.Picture">
                  <p:embed/>
                </p:oleObj>
              </mc:Choice>
              <mc:Fallback>
                <p:oleObj name="" r:id="rId2" imgW="5448300" imgH="606742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rcRect t="2407" b="2046"/>
                      <a:stretch>
                        <a:fillRect/>
                      </a:stretch>
                    </p:blipFill>
                    <p:spPr>
                      <a:xfrm>
                        <a:off x="2233930" y="0"/>
                        <a:ext cx="715518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95885" y="322580"/>
            <a:ext cx="2092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cs typeface="微软雅黑" panose="020B0503020204020204" pitchFamily="34" charset="-122"/>
              </a:rPr>
              <a:t>5-2 </a:t>
            </a:r>
            <a:r>
              <a:rPr lang="zh-CN" altLang="en-US" sz="2000" b="1">
                <a:cs typeface="微软雅黑" panose="020B0503020204020204" pitchFamily="34" charset="-122"/>
              </a:rPr>
              <a:t>二叉排序树</a:t>
            </a:r>
            <a:endParaRPr lang="en-US" altLang="zh-CN" sz="2000" b="1"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commondata" val="eyJoZGlkIjoiY2VmYTJhNjhlMzczYjFkYmRjYjg2MmRmYzRhNDYxODQ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0</TotalTime>
  <Words>974</Words>
  <Application>WPS 演示</Application>
  <PresentationFormat>宽屏</PresentationFormat>
  <Paragraphs>74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 Unicode MS</vt:lpstr>
      <vt:lpstr>水滴</vt:lpstr>
      <vt:lpstr>Paint.Picture</vt:lpstr>
      <vt:lpstr>数据结构与算法 实验5  查找</vt:lpstr>
      <vt:lpstr>PowerPoint 演示文稿</vt:lpstr>
      <vt:lpstr>实验要求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提交说明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 实验1-2</dc:title>
  <dc:creator>shuwen su</dc:creator>
  <cp:lastModifiedBy>燊燊</cp:lastModifiedBy>
  <cp:revision>15</cp:revision>
  <dcterms:created xsi:type="dcterms:W3CDTF">2023-09-26T07:33:00Z</dcterms:created>
  <dcterms:modified xsi:type="dcterms:W3CDTF">2024-12-05T14:38:49Z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9C3B6DCF1C5643DA8AAC95A29CF54BD7_13</vt:lpwstr>
  </property>
  <property fmtid="{D5CDD505-2E9C-101B-9397-08002B2CF9AE}" pid="3" name="KSOProductBuildVer">
    <vt:lpwstr>2052-12.1.0.18912</vt:lpwstr>
  </property>
</Properties>
</file>