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20"/>
  </p:notesMasterIdLst>
  <p:handoutMasterIdLst>
    <p:handoutMasterId r:id="rId21"/>
  </p:handoutMasterIdLst>
  <p:sldIdLst>
    <p:sldId id="256" r:id="rId3"/>
    <p:sldId id="289" r:id="rId4"/>
    <p:sldId id="257" r:id="rId5"/>
    <p:sldId id="290" r:id="rId6"/>
    <p:sldId id="849" r:id="rId7"/>
    <p:sldId id="850" r:id="rId8"/>
    <p:sldId id="851" r:id="rId9"/>
    <p:sldId id="291" r:id="rId10"/>
    <p:sldId id="848" r:id="rId11"/>
    <p:sldId id="839" r:id="rId12"/>
    <p:sldId id="817" r:id="rId13"/>
    <p:sldId id="818" r:id="rId14"/>
    <p:sldId id="819" r:id="rId15"/>
    <p:sldId id="820" r:id="rId16"/>
    <p:sldId id="821" r:id="rId17"/>
    <p:sldId id="822" r:id="rId18"/>
    <p:sldId id="287" r:id="rId19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86" y="30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2024/12/19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微软雅黑" panose="020B0503020204020204" pitchFamily="3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  <a:ea typeface="微软雅黑" panose="020B0503020204020204" pitchFamily="34" charset="-122"/>
                <a:cs typeface="微软雅黑" panose="020B0503020204020204" pitchFamily="34" charset="-122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1"/>
          <p:cNvSpPr>
            <a:spLocks noGrp="1"/>
          </p:cNvSpPr>
          <p:nvPr>
            <p:ph type="title"/>
          </p:nvPr>
        </p:nvSpPr>
        <p:spPr bwMode="auto">
          <a:xfrm>
            <a:off x="1333467" y="274638"/>
            <a:ext cx="95250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 bwMode="auto">
          <a:xfrm>
            <a:off x="1333467" y="1600201"/>
            <a:ext cx="95250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0" indent="0" algn="l">
              <a:buClr>
                <a:srgbClr val="008000"/>
              </a:buClr>
              <a:buFont typeface="Wingdings" pitchFamily="2" charset="2"/>
              <a:buChar char="F"/>
              <a:defRPr sz="2800">
                <a:solidFill>
                  <a:schemeClr val="tx1"/>
                </a:solidFill>
                <a:latin typeface="+mn-lt"/>
                <a:ea typeface="楷体" pitchFamily="49" charset="-122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124B1-4FF2-4431-8B76-BAAB5AB091D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41175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0" y="6572250"/>
            <a:ext cx="704851" cy="285750"/>
          </a:xfrm>
          <a:prstGeom prst="rect">
            <a:avLst/>
          </a:prstGeom>
        </p:spPr>
        <p:txBody>
          <a:bodyPr anchor="ctr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CCFFFF"/>
                </a:solidFill>
                <a:latin typeface="+mn-lt"/>
                <a:ea typeface="+mn-ea"/>
              </a:rPr>
              <a:t>CHS</a:t>
            </a:r>
            <a:endParaRPr lang="en-US" altLang="zh-CN" sz="1050" dirty="0">
              <a:solidFill>
                <a:srgbClr val="CCFFFF"/>
              </a:solidFill>
              <a:latin typeface="+mn-lt"/>
              <a:ea typeface="+mn-ea"/>
            </a:endParaRPr>
          </a:p>
        </p:txBody>
      </p:sp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1428717" y="274638"/>
            <a:ext cx="942981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idx="1"/>
          </p:nvPr>
        </p:nvSpPr>
        <p:spPr bwMode="auto">
          <a:xfrm>
            <a:off x="1428717" y="1600201"/>
            <a:ext cx="9429816" cy="454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marL="0" indent="0" algn="l">
              <a:buClr>
                <a:srgbClr val="008000"/>
              </a:buClr>
              <a:buFont typeface="Wingdings" pitchFamily="2" charset="2"/>
              <a:buChar char="F"/>
              <a:defRPr sz="2800">
                <a:solidFill>
                  <a:schemeClr val="tx1"/>
                </a:solidFill>
                <a:latin typeface="+mn-lt"/>
                <a:ea typeface="楷体" pitchFamily="49" charset="-122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08268" y="6350001"/>
            <a:ext cx="512233" cy="1746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419BB-E17F-4A68-8340-27658F7866D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6522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999CC296-504A-4E30-883A-04FAB33B450B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1" descr="H:\百度云同步盘\厦大\教学\本人教学\蓝天背景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0" y="6572250"/>
            <a:ext cx="704851" cy="285750"/>
          </a:xfrm>
          <a:prstGeom prst="rect">
            <a:avLst/>
          </a:prstGeom>
        </p:spPr>
        <p:txBody>
          <a:bodyPr anchor="ctr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CCFFFF"/>
                </a:solidFill>
                <a:latin typeface="+mn-lt"/>
                <a:ea typeface="+mn-ea"/>
              </a:rPr>
              <a:t>CHS</a:t>
            </a:r>
            <a:endParaRPr lang="en-US" altLang="zh-CN" sz="1050" dirty="0">
              <a:solidFill>
                <a:srgbClr val="CCFFFF"/>
              </a:solidFill>
              <a:latin typeface="+mn-lt"/>
              <a:ea typeface="+mn-ea"/>
            </a:endParaRPr>
          </a:p>
        </p:txBody>
      </p:sp>
      <p:sp>
        <p:nvSpPr>
          <p:cNvPr id="5124" name="标题占位符 1"/>
          <p:cNvSpPr>
            <a:spLocks noGrp="1"/>
          </p:cNvSpPr>
          <p:nvPr>
            <p:ph type="title"/>
          </p:nvPr>
        </p:nvSpPr>
        <p:spPr bwMode="auto">
          <a:xfrm>
            <a:off x="1333500" y="274638"/>
            <a:ext cx="9525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333500" y="1600201"/>
            <a:ext cx="9525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44252" y="6357939"/>
            <a:ext cx="51223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0800" rIns="91440" bIns="10800" numCol="1" anchor="ctr" anchorCtr="1" compatLnSpc="1">
            <a:prstTxWarp prst="textNoShape">
              <a:avLst/>
            </a:prstTxWarp>
            <a:spAutoFit/>
          </a:bodyPr>
          <a:lstStyle>
            <a:lvl1pPr algn="ctr">
              <a:defRPr sz="1000">
                <a:solidFill>
                  <a:srgbClr val="008000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30FAFE8-2775-40FE-A453-71EB822CC36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914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folHlink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008000"/>
        </a:buClr>
        <a:buFont typeface="Wingdings" pitchFamily="2" charset="2"/>
        <a:buChar char="F"/>
        <a:defRPr sz="2800" b="1">
          <a:solidFill>
            <a:schemeClr val="tx1"/>
          </a:solidFill>
          <a:latin typeface="+mn-lt"/>
          <a:ea typeface="楷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Calibri" pitchFamily="34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br>
              <a:rPr lang="en-US" altLang="zh-CN" dirty="0"/>
            </a:br>
            <a:r>
              <a:rPr lang="zh-CN" altLang="en-US" b="1" dirty="0"/>
              <a:t>实验</a:t>
            </a:r>
            <a:r>
              <a:rPr lang="en-US" altLang="zh-CN" b="1" dirty="0"/>
              <a:t>6</a:t>
            </a:r>
            <a:r>
              <a:rPr lang="en-US" altLang="zh-CN" dirty="0"/>
              <a:t>  </a:t>
            </a:r>
            <a:r>
              <a:rPr lang="zh-CN" altLang="en-US" b="1" dirty="0"/>
              <a:t>排序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苏淑文</a:t>
            </a:r>
            <a:endParaRPr lang="en-US" altLang="zh-CN" dirty="0"/>
          </a:p>
          <a:p>
            <a:r>
              <a:rPr lang="en-US" altLang="zh-CN" dirty="0"/>
              <a:t>12.28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6"/>
          <p:cNvSpPr>
            <a:spLocks noGrp="1"/>
          </p:cNvSpPr>
          <p:nvPr>
            <p:ph type="title"/>
          </p:nvPr>
        </p:nvSpPr>
        <p:spPr>
          <a:xfrm>
            <a:off x="2524125" y="428625"/>
            <a:ext cx="7143750" cy="920750"/>
          </a:xfrm>
        </p:spPr>
        <p:txBody>
          <a:bodyPr/>
          <a:lstStyle/>
          <a:p>
            <a:r>
              <a:rPr lang="zh-CN" altLang="en-US"/>
              <a:t>树形选择排序</a:t>
            </a:r>
          </a:p>
        </p:txBody>
      </p:sp>
      <p:sp>
        <p:nvSpPr>
          <p:cNvPr id="182276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9B8D4D98-0389-43A4-ABCB-F29A968F5B6D}" type="slidenum">
              <a:rPr lang="zh-CN" altLang="en-US"/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55641" y="3788818"/>
            <a:ext cx="6624637" cy="2376487"/>
            <a:chOff x="839" y="2069"/>
            <a:chExt cx="4400" cy="1724"/>
          </a:xfrm>
        </p:grpSpPr>
        <p:sp>
          <p:nvSpPr>
            <p:cNvPr id="182278" name="Oval 4"/>
            <p:cNvSpPr>
              <a:spLocks noChangeArrowheads="1"/>
            </p:cNvSpPr>
            <p:nvPr/>
          </p:nvSpPr>
          <p:spPr bwMode="auto">
            <a:xfrm>
              <a:off x="2880" y="2069"/>
              <a:ext cx="317" cy="31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FFFFFF"/>
                  </a:solidFill>
                  <a:latin typeface="Arial" charset="0"/>
                  <a:ea typeface="宋体" charset="-122"/>
                </a:rPr>
                <a:t>11</a:t>
              </a:r>
            </a:p>
          </p:txBody>
        </p:sp>
        <p:sp>
          <p:nvSpPr>
            <p:cNvPr id="182279" name="Oval 5"/>
            <p:cNvSpPr>
              <a:spLocks noChangeArrowheads="1"/>
            </p:cNvSpPr>
            <p:nvPr/>
          </p:nvSpPr>
          <p:spPr bwMode="auto">
            <a:xfrm>
              <a:off x="1746" y="2478"/>
              <a:ext cx="317" cy="317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23</a:t>
              </a:r>
            </a:p>
          </p:txBody>
        </p:sp>
        <p:sp>
          <p:nvSpPr>
            <p:cNvPr id="182280" name="Oval 6"/>
            <p:cNvSpPr>
              <a:spLocks noChangeArrowheads="1"/>
            </p:cNvSpPr>
            <p:nvPr/>
          </p:nvSpPr>
          <p:spPr bwMode="auto">
            <a:xfrm>
              <a:off x="4059" y="2478"/>
              <a:ext cx="317" cy="317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11</a:t>
              </a:r>
            </a:p>
          </p:txBody>
        </p:sp>
        <p:sp>
          <p:nvSpPr>
            <p:cNvPr id="182281" name="Oval 7"/>
            <p:cNvSpPr>
              <a:spLocks noChangeArrowheads="1"/>
            </p:cNvSpPr>
            <p:nvPr/>
          </p:nvSpPr>
          <p:spPr bwMode="auto">
            <a:xfrm>
              <a:off x="4649" y="2977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11</a:t>
              </a:r>
            </a:p>
          </p:txBody>
        </p:sp>
        <p:sp>
          <p:nvSpPr>
            <p:cNvPr id="182282" name="Oval 8"/>
            <p:cNvSpPr>
              <a:spLocks noChangeArrowheads="1"/>
            </p:cNvSpPr>
            <p:nvPr/>
          </p:nvSpPr>
          <p:spPr bwMode="auto">
            <a:xfrm>
              <a:off x="3516" y="2977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18</a:t>
              </a:r>
            </a:p>
          </p:txBody>
        </p:sp>
        <p:sp>
          <p:nvSpPr>
            <p:cNvPr id="182283" name="Oval 9"/>
            <p:cNvSpPr>
              <a:spLocks noChangeArrowheads="1"/>
            </p:cNvSpPr>
            <p:nvPr/>
          </p:nvSpPr>
          <p:spPr bwMode="auto">
            <a:xfrm>
              <a:off x="2291" y="2976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23</a:t>
              </a:r>
            </a:p>
          </p:txBody>
        </p:sp>
        <p:sp>
          <p:nvSpPr>
            <p:cNvPr id="182284" name="Oval 10"/>
            <p:cNvSpPr>
              <a:spLocks noChangeArrowheads="1"/>
            </p:cNvSpPr>
            <p:nvPr/>
          </p:nvSpPr>
          <p:spPr bwMode="auto">
            <a:xfrm>
              <a:off x="1156" y="2976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70</a:t>
              </a:r>
            </a:p>
          </p:txBody>
        </p:sp>
        <p:sp>
          <p:nvSpPr>
            <p:cNvPr id="182285" name="Oval 11"/>
            <p:cNvSpPr>
              <a:spLocks noChangeArrowheads="1"/>
            </p:cNvSpPr>
            <p:nvPr/>
          </p:nvSpPr>
          <p:spPr bwMode="auto">
            <a:xfrm>
              <a:off x="319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93</a:t>
              </a:r>
            </a:p>
          </p:txBody>
        </p:sp>
        <p:sp>
          <p:nvSpPr>
            <p:cNvPr id="182286" name="Oval 12"/>
            <p:cNvSpPr>
              <a:spLocks noChangeArrowheads="1"/>
            </p:cNvSpPr>
            <p:nvPr/>
          </p:nvSpPr>
          <p:spPr bwMode="auto">
            <a:xfrm>
              <a:off x="260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23</a:t>
              </a:r>
            </a:p>
          </p:txBody>
        </p:sp>
        <p:sp>
          <p:nvSpPr>
            <p:cNvPr id="182287" name="Oval 13"/>
            <p:cNvSpPr>
              <a:spLocks noChangeArrowheads="1"/>
            </p:cNvSpPr>
            <p:nvPr/>
          </p:nvSpPr>
          <p:spPr bwMode="auto">
            <a:xfrm>
              <a:off x="1429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73</a:t>
              </a:r>
            </a:p>
          </p:txBody>
        </p:sp>
        <p:sp>
          <p:nvSpPr>
            <p:cNvPr id="182288" name="Oval 14"/>
            <p:cNvSpPr>
              <a:spLocks noChangeArrowheads="1"/>
            </p:cNvSpPr>
            <p:nvPr/>
          </p:nvSpPr>
          <p:spPr bwMode="auto">
            <a:xfrm>
              <a:off x="839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70</a:t>
              </a:r>
            </a:p>
          </p:txBody>
        </p:sp>
        <p:sp>
          <p:nvSpPr>
            <p:cNvPr id="182289" name="Oval 15"/>
            <p:cNvSpPr>
              <a:spLocks noChangeArrowheads="1"/>
            </p:cNvSpPr>
            <p:nvPr/>
          </p:nvSpPr>
          <p:spPr bwMode="auto">
            <a:xfrm>
              <a:off x="4922" y="3430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3333FF"/>
                  </a:solidFill>
                  <a:latin typeface="Times New Roman"/>
                  <a:ea typeface="宋体" charset="-122"/>
                  <a:sym typeface="Symbol"/>
                </a:rPr>
                <a:t></a:t>
              </a:r>
              <a:endParaRPr lang="en-US" altLang="zh-CN" sz="2800" b="1" dirty="0">
                <a:solidFill>
                  <a:srgbClr val="3333FF"/>
                </a:solidFill>
                <a:latin typeface="Times New Roman"/>
                <a:ea typeface="宋体" charset="-122"/>
              </a:endParaRPr>
            </a:p>
          </p:txBody>
        </p:sp>
        <p:sp>
          <p:nvSpPr>
            <p:cNvPr id="182290" name="Oval 16"/>
            <p:cNvSpPr>
              <a:spLocks noChangeArrowheads="1"/>
            </p:cNvSpPr>
            <p:nvPr/>
          </p:nvSpPr>
          <p:spPr bwMode="auto">
            <a:xfrm>
              <a:off x="4377" y="3476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11</a:t>
              </a:r>
            </a:p>
          </p:txBody>
        </p:sp>
        <p:sp>
          <p:nvSpPr>
            <p:cNvPr id="182291" name="Oval 17"/>
            <p:cNvSpPr>
              <a:spLocks noChangeArrowheads="1"/>
            </p:cNvSpPr>
            <p:nvPr/>
          </p:nvSpPr>
          <p:spPr bwMode="auto">
            <a:xfrm>
              <a:off x="378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18</a:t>
              </a:r>
            </a:p>
          </p:txBody>
        </p:sp>
        <p:sp>
          <p:nvSpPr>
            <p:cNvPr id="182292" name="Oval 18"/>
            <p:cNvSpPr>
              <a:spLocks noChangeArrowheads="1"/>
            </p:cNvSpPr>
            <p:nvPr/>
          </p:nvSpPr>
          <p:spPr bwMode="auto">
            <a:xfrm>
              <a:off x="201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69</a:t>
              </a:r>
            </a:p>
          </p:txBody>
        </p:sp>
        <p:sp>
          <p:nvSpPr>
            <p:cNvPr id="182293" name="Line 19"/>
            <p:cNvSpPr>
              <a:spLocks noChangeShapeType="1"/>
            </p:cNvSpPr>
            <p:nvPr/>
          </p:nvSpPr>
          <p:spPr bwMode="auto">
            <a:xfrm flipH="1">
              <a:off x="1066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294" name="Line 20"/>
            <p:cNvSpPr>
              <a:spLocks noChangeShapeType="1"/>
            </p:cNvSpPr>
            <p:nvPr/>
          </p:nvSpPr>
          <p:spPr bwMode="auto">
            <a:xfrm flipH="1">
              <a:off x="2245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295" name="Line 21"/>
            <p:cNvSpPr>
              <a:spLocks noChangeShapeType="1"/>
            </p:cNvSpPr>
            <p:nvPr/>
          </p:nvSpPr>
          <p:spPr bwMode="auto">
            <a:xfrm flipH="1">
              <a:off x="3424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296" name="Line 22"/>
            <p:cNvSpPr>
              <a:spLocks noChangeShapeType="1"/>
            </p:cNvSpPr>
            <p:nvPr/>
          </p:nvSpPr>
          <p:spPr bwMode="auto">
            <a:xfrm flipH="1">
              <a:off x="4558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297" name="Line 23"/>
            <p:cNvSpPr>
              <a:spLocks noChangeShapeType="1"/>
            </p:cNvSpPr>
            <p:nvPr/>
          </p:nvSpPr>
          <p:spPr bwMode="auto">
            <a:xfrm>
              <a:off x="1428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298" name="Line 24"/>
            <p:cNvSpPr>
              <a:spLocks noChangeShapeType="1"/>
            </p:cNvSpPr>
            <p:nvPr/>
          </p:nvSpPr>
          <p:spPr bwMode="auto">
            <a:xfrm>
              <a:off x="2562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299" name="Line 25"/>
            <p:cNvSpPr>
              <a:spLocks noChangeShapeType="1"/>
            </p:cNvSpPr>
            <p:nvPr/>
          </p:nvSpPr>
          <p:spPr bwMode="auto">
            <a:xfrm>
              <a:off x="3787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0" name="Line 26"/>
            <p:cNvSpPr>
              <a:spLocks noChangeShapeType="1"/>
            </p:cNvSpPr>
            <p:nvPr/>
          </p:nvSpPr>
          <p:spPr bwMode="auto">
            <a:xfrm>
              <a:off x="4921" y="3203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1" name="Line 27"/>
            <p:cNvSpPr>
              <a:spLocks noChangeShapeType="1"/>
            </p:cNvSpPr>
            <p:nvPr/>
          </p:nvSpPr>
          <p:spPr bwMode="auto">
            <a:xfrm flipH="1">
              <a:off x="1429" y="2704"/>
              <a:ext cx="362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2" name="Line 28"/>
            <p:cNvSpPr>
              <a:spLocks noChangeShapeType="1"/>
            </p:cNvSpPr>
            <p:nvPr/>
          </p:nvSpPr>
          <p:spPr bwMode="auto">
            <a:xfrm flipH="1">
              <a:off x="3742" y="2704"/>
              <a:ext cx="316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3" name="Line 29"/>
            <p:cNvSpPr>
              <a:spLocks noChangeShapeType="1"/>
            </p:cNvSpPr>
            <p:nvPr/>
          </p:nvSpPr>
          <p:spPr bwMode="auto">
            <a:xfrm>
              <a:off x="2018" y="2704"/>
              <a:ext cx="363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4" name="Line 30"/>
            <p:cNvSpPr>
              <a:spLocks noChangeShapeType="1"/>
            </p:cNvSpPr>
            <p:nvPr/>
          </p:nvSpPr>
          <p:spPr bwMode="auto">
            <a:xfrm>
              <a:off x="4332" y="2704"/>
              <a:ext cx="408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5" name="Line 31"/>
            <p:cNvSpPr>
              <a:spLocks noChangeShapeType="1"/>
            </p:cNvSpPr>
            <p:nvPr/>
          </p:nvSpPr>
          <p:spPr bwMode="auto">
            <a:xfrm flipH="1">
              <a:off x="2064" y="2251"/>
              <a:ext cx="816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6" name="Line 32"/>
            <p:cNvSpPr>
              <a:spLocks noChangeShapeType="1"/>
            </p:cNvSpPr>
            <p:nvPr/>
          </p:nvSpPr>
          <p:spPr bwMode="auto">
            <a:xfrm>
              <a:off x="3198" y="2251"/>
              <a:ext cx="906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  <p:sp>
        <p:nvSpPr>
          <p:cNvPr id="182275" name="内容占位符 4"/>
          <p:cNvSpPr>
            <a:spLocks noGrp="1"/>
          </p:cNvSpPr>
          <p:nvPr>
            <p:ph idx="1"/>
          </p:nvPr>
        </p:nvSpPr>
        <p:spPr>
          <a:xfrm>
            <a:off x="2524125" y="1600200"/>
            <a:ext cx="7143750" cy="4471988"/>
          </a:xfrm>
        </p:spPr>
        <p:txBody>
          <a:bodyPr/>
          <a:lstStyle/>
          <a:p>
            <a:pPr marL="360363" indent="-360363">
              <a:spcBef>
                <a:spcPts val="0"/>
              </a:spcBef>
            </a:pPr>
            <a:r>
              <a:rPr lang="zh-CN" altLang="en-US" dirty="0">
                <a:solidFill>
                  <a:srgbClr val="008000"/>
                </a:solidFill>
              </a:rPr>
              <a:t>例  </a:t>
            </a:r>
            <a:r>
              <a:rPr lang="zh-CN" altLang="en-US" dirty="0"/>
              <a:t>找出</a:t>
            </a:r>
            <a:r>
              <a:rPr lang="en-US" altLang="zh-CN" dirty="0"/>
              <a:t>{70, 73, 69, 23, 93, 18, 11}</a:t>
            </a:r>
            <a:r>
              <a:rPr lang="zh-CN" altLang="en-US" dirty="0"/>
              <a:t>序列中的最小值 </a:t>
            </a:r>
            <a:r>
              <a:rPr lang="en-US" altLang="zh-CN" dirty="0">
                <a:solidFill>
                  <a:srgbClr val="008000"/>
                </a:solidFill>
              </a:rPr>
              <a:t>(n=7)  </a:t>
            </a:r>
            <a:r>
              <a:rPr lang="en-US" altLang="zh-CN" dirty="0">
                <a:solidFill>
                  <a:srgbClr val="008000"/>
                </a:solidFill>
                <a:sym typeface="Wingdings"/>
              </a:rPr>
              <a:t></a:t>
            </a:r>
            <a:r>
              <a:rPr lang="en-US" altLang="zh-CN" dirty="0">
                <a:solidFill>
                  <a:srgbClr val="0000FF"/>
                </a:solidFill>
                <a:sym typeface="Wingdings"/>
              </a:rPr>
              <a:t> </a:t>
            </a:r>
            <a:r>
              <a:rPr lang="zh-CN" altLang="en-US" dirty="0">
                <a:sym typeface="Wingdings"/>
              </a:rPr>
              <a:t>形成一棵</a:t>
            </a:r>
            <a:r>
              <a:rPr lang="zh-CN" altLang="en-US" dirty="0">
                <a:solidFill>
                  <a:srgbClr val="0000FF"/>
                </a:solidFill>
                <a:sym typeface="Wingdings"/>
              </a:rPr>
              <a:t>完全二叉树。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08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6"/>
          <p:cNvSpPr>
            <a:spLocks noGrp="1"/>
          </p:cNvSpPr>
          <p:nvPr>
            <p:ph type="title"/>
          </p:nvPr>
        </p:nvSpPr>
        <p:spPr>
          <a:xfrm>
            <a:off x="2524125" y="428625"/>
            <a:ext cx="7143750" cy="920750"/>
          </a:xfrm>
        </p:spPr>
        <p:txBody>
          <a:bodyPr/>
          <a:lstStyle/>
          <a:p>
            <a:r>
              <a:rPr lang="zh-CN" altLang="en-US"/>
              <a:t>树形选择排序</a:t>
            </a:r>
          </a:p>
        </p:txBody>
      </p:sp>
      <p:sp>
        <p:nvSpPr>
          <p:cNvPr id="182275" name="内容占位符 4"/>
          <p:cNvSpPr>
            <a:spLocks noGrp="1"/>
          </p:cNvSpPr>
          <p:nvPr>
            <p:ph idx="1"/>
          </p:nvPr>
        </p:nvSpPr>
        <p:spPr>
          <a:xfrm>
            <a:off x="2524125" y="1600200"/>
            <a:ext cx="7143750" cy="4471988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200"/>
              </a:spcBef>
            </a:pPr>
            <a:r>
              <a:rPr lang="zh-CN" altLang="en-US" dirty="0">
                <a:sym typeface="Wingdings"/>
              </a:rPr>
              <a:t>完全二叉树的前</a:t>
            </a:r>
            <a:r>
              <a:rPr lang="en-US" altLang="zh-CN" dirty="0">
                <a:solidFill>
                  <a:srgbClr val="C00000"/>
                </a:solidFill>
                <a:sym typeface="Wingdings"/>
              </a:rPr>
              <a:t>h</a:t>
            </a:r>
            <a:r>
              <a:rPr lang="en-US" altLang="zh-CN" dirty="0">
                <a:sym typeface="Wingdings"/>
              </a:rPr>
              <a:t>-1</a:t>
            </a:r>
            <a:r>
              <a:rPr lang="zh-CN" altLang="en-US" dirty="0">
                <a:sym typeface="Wingdings"/>
              </a:rPr>
              <a:t>层是</a:t>
            </a:r>
            <a:r>
              <a:rPr lang="en-US" altLang="zh-CN" dirty="0">
                <a:sym typeface="Wingdings"/>
              </a:rPr>
              <a:t>1</a:t>
            </a:r>
            <a:r>
              <a:rPr lang="zh-CN" altLang="en-US" dirty="0">
                <a:sym typeface="Wingdings"/>
              </a:rPr>
              <a:t>棵满二叉树，共有</a:t>
            </a:r>
            <a:r>
              <a:rPr lang="en-US" altLang="zh-CN" dirty="0">
                <a:sym typeface="Wingdings"/>
              </a:rPr>
              <a:t>2</a:t>
            </a:r>
            <a:r>
              <a:rPr lang="en-US" altLang="zh-CN" baseline="30000" dirty="0">
                <a:sym typeface="Wingdings"/>
              </a:rPr>
              <a:t>h-1</a:t>
            </a:r>
            <a:r>
              <a:rPr lang="en-US" altLang="zh-CN" dirty="0">
                <a:sym typeface="Wingdings"/>
              </a:rPr>
              <a:t>-1</a:t>
            </a:r>
            <a:r>
              <a:rPr lang="zh-CN" altLang="en-US" dirty="0">
                <a:sym typeface="Wingdings"/>
              </a:rPr>
              <a:t>个结点。</a:t>
            </a:r>
            <a:r>
              <a:rPr lang="en-US" altLang="zh-CN" dirty="0"/>
              <a:t>n</a:t>
            </a:r>
            <a:r>
              <a:rPr lang="zh-CN" altLang="en-US" dirty="0"/>
              <a:t>个数据存放在</a:t>
            </a:r>
            <a:r>
              <a:rPr lang="zh-CN" altLang="en-US" dirty="0">
                <a:sym typeface="Wingdings"/>
              </a:rPr>
              <a:t>完全二叉树的底层，编号从</a:t>
            </a:r>
            <a:r>
              <a:rPr lang="en-US" altLang="zh-CN" dirty="0">
                <a:sym typeface="Wingdings"/>
              </a:rPr>
              <a:t>2</a:t>
            </a:r>
            <a:r>
              <a:rPr lang="en-US" altLang="zh-CN" baseline="30000" dirty="0">
                <a:sym typeface="Wingdings"/>
              </a:rPr>
              <a:t>h-1</a:t>
            </a:r>
            <a:r>
              <a:rPr lang="zh-CN" altLang="en-US" dirty="0">
                <a:sym typeface="Wingdings"/>
              </a:rPr>
              <a:t>到</a:t>
            </a:r>
            <a:r>
              <a:rPr lang="en-US" altLang="zh-CN" dirty="0">
                <a:sym typeface="Wingdings"/>
              </a:rPr>
              <a:t>2</a:t>
            </a:r>
            <a:r>
              <a:rPr lang="en-US" altLang="zh-CN" baseline="30000" dirty="0">
                <a:sym typeface="Wingdings"/>
              </a:rPr>
              <a:t>h-1</a:t>
            </a:r>
            <a:r>
              <a:rPr lang="en-US" altLang="zh-CN" dirty="0">
                <a:sym typeface="Wingdings"/>
              </a:rPr>
              <a:t>+n-1</a:t>
            </a:r>
            <a:r>
              <a:rPr lang="zh-CN" altLang="en-US" dirty="0">
                <a:sym typeface="Wingdings"/>
              </a:rPr>
              <a:t>。</a:t>
            </a:r>
            <a:endParaRPr lang="en-US" altLang="zh-CN" dirty="0">
              <a:sym typeface="Wingdings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ym typeface="Wingdings"/>
              </a:rPr>
              <a:t>n</a:t>
            </a:r>
            <a:r>
              <a:rPr lang="zh-CN" altLang="en-US" dirty="0"/>
              <a:t>个数据需要多高的</a:t>
            </a:r>
            <a:r>
              <a:rPr lang="zh-CN" altLang="en-US" dirty="0">
                <a:sym typeface="Wingdings"/>
              </a:rPr>
              <a:t>完全二叉树</a:t>
            </a:r>
            <a:r>
              <a:rPr lang="en-US" altLang="zh-CN" dirty="0">
                <a:sym typeface="Wingdings"/>
              </a:rPr>
              <a:t>? </a:t>
            </a:r>
            <a:r>
              <a:rPr lang="en-US" altLang="zh-CN" dirty="0">
                <a:solidFill>
                  <a:srgbClr val="008000"/>
                </a:solidFill>
                <a:sym typeface="Wingdings"/>
              </a:rPr>
              <a:t>(h=log</a:t>
            </a:r>
            <a:r>
              <a:rPr lang="en-US" altLang="zh-CN" baseline="-25000" dirty="0">
                <a:solidFill>
                  <a:srgbClr val="008000"/>
                </a:solidFill>
                <a:sym typeface="Wingdings"/>
              </a:rPr>
              <a:t>2</a:t>
            </a:r>
            <a:r>
              <a:rPr lang="en-US" altLang="zh-CN" dirty="0">
                <a:solidFill>
                  <a:srgbClr val="008000"/>
                </a:solidFill>
                <a:sym typeface="Wingdings"/>
              </a:rPr>
              <a:t>n)</a:t>
            </a:r>
          </a:p>
        </p:txBody>
      </p:sp>
      <p:sp>
        <p:nvSpPr>
          <p:cNvPr id="182276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9B8D4D98-0389-43A4-ABCB-F29A968F5B6D}" type="slidenum">
              <a:rPr lang="zh-CN" altLang="en-US"/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855641" y="3788818"/>
            <a:ext cx="6624637" cy="2376487"/>
            <a:chOff x="839" y="2069"/>
            <a:chExt cx="4400" cy="1724"/>
          </a:xfrm>
        </p:grpSpPr>
        <p:sp>
          <p:nvSpPr>
            <p:cNvPr id="182278" name="Oval 4"/>
            <p:cNvSpPr>
              <a:spLocks noChangeArrowheads="1"/>
            </p:cNvSpPr>
            <p:nvPr/>
          </p:nvSpPr>
          <p:spPr bwMode="auto">
            <a:xfrm>
              <a:off x="2880" y="2069"/>
              <a:ext cx="317" cy="31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FFFFFF"/>
                  </a:solidFill>
                  <a:latin typeface="Arial" charset="0"/>
                  <a:ea typeface="宋体" charset="-122"/>
                </a:rPr>
                <a:t>11</a:t>
              </a:r>
            </a:p>
          </p:txBody>
        </p:sp>
        <p:sp>
          <p:nvSpPr>
            <p:cNvPr id="182279" name="Oval 5"/>
            <p:cNvSpPr>
              <a:spLocks noChangeArrowheads="1"/>
            </p:cNvSpPr>
            <p:nvPr/>
          </p:nvSpPr>
          <p:spPr bwMode="auto">
            <a:xfrm>
              <a:off x="1746" y="2478"/>
              <a:ext cx="317" cy="317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23</a:t>
              </a:r>
            </a:p>
          </p:txBody>
        </p:sp>
        <p:sp>
          <p:nvSpPr>
            <p:cNvPr id="182280" name="Oval 6"/>
            <p:cNvSpPr>
              <a:spLocks noChangeArrowheads="1"/>
            </p:cNvSpPr>
            <p:nvPr/>
          </p:nvSpPr>
          <p:spPr bwMode="auto">
            <a:xfrm>
              <a:off x="4059" y="2478"/>
              <a:ext cx="317" cy="317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11</a:t>
              </a:r>
            </a:p>
          </p:txBody>
        </p:sp>
        <p:sp>
          <p:nvSpPr>
            <p:cNvPr id="182281" name="Oval 7"/>
            <p:cNvSpPr>
              <a:spLocks noChangeArrowheads="1"/>
            </p:cNvSpPr>
            <p:nvPr/>
          </p:nvSpPr>
          <p:spPr bwMode="auto">
            <a:xfrm>
              <a:off x="4649" y="2977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11</a:t>
              </a:r>
            </a:p>
          </p:txBody>
        </p:sp>
        <p:sp>
          <p:nvSpPr>
            <p:cNvPr id="182282" name="Oval 8"/>
            <p:cNvSpPr>
              <a:spLocks noChangeArrowheads="1"/>
            </p:cNvSpPr>
            <p:nvPr/>
          </p:nvSpPr>
          <p:spPr bwMode="auto">
            <a:xfrm>
              <a:off x="3516" y="2977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18</a:t>
              </a:r>
            </a:p>
          </p:txBody>
        </p:sp>
        <p:sp>
          <p:nvSpPr>
            <p:cNvPr id="182283" name="Oval 9"/>
            <p:cNvSpPr>
              <a:spLocks noChangeArrowheads="1"/>
            </p:cNvSpPr>
            <p:nvPr/>
          </p:nvSpPr>
          <p:spPr bwMode="auto">
            <a:xfrm>
              <a:off x="2291" y="2976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23</a:t>
              </a:r>
            </a:p>
          </p:txBody>
        </p:sp>
        <p:sp>
          <p:nvSpPr>
            <p:cNvPr id="182284" name="Oval 10"/>
            <p:cNvSpPr>
              <a:spLocks noChangeArrowheads="1"/>
            </p:cNvSpPr>
            <p:nvPr/>
          </p:nvSpPr>
          <p:spPr bwMode="auto">
            <a:xfrm>
              <a:off x="1156" y="2976"/>
              <a:ext cx="317" cy="317"/>
            </a:xfrm>
            <a:prstGeom prst="ellipse">
              <a:avLst/>
            </a:prstGeom>
            <a:solidFill>
              <a:srgbClr val="99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70</a:t>
              </a:r>
            </a:p>
          </p:txBody>
        </p:sp>
        <p:sp>
          <p:nvSpPr>
            <p:cNvPr id="182285" name="Oval 11"/>
            <p:cNvSpPr>
              <a:spLocks noChangeArrowheads="1"/>
            </p:cNvSpPr>
            <p:nvPr/>
          </p:nvSpPr>
          <p:spPr bwMode="auto">
            <a:xfrm>
              <a:off x="319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93</a:t>
              </a:r>
            </a:p>
          </p:txBody>
        </p:sp>
        <p:sp>
          <p:nvSpPr>
            <p:cNvPr id="182286" name="Oval 12"/>
            <p:cNvSpPr>
              <a:spLocks noChangeArrowheads="1"/>
            </p:cNvSpPr>
            <p:nvPr/>
          </p:nvSpPr>
          <p:spPr bwMode="auto">
            <a:xfrm>
              <a:off x="260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23</a:t>
              </a:r>
            </a:p>
          </p:txBody>
        </p:sp>
        <p:sp>
          <p:nvSpPr>
            <p:cNvPr id="182287" name="Oval 13"/>
            <p:cNvSpPr>
              <a:spLocks noChangeArrowheads="1"/>
            </p:cNvSpPr>
            <p:nvPr/>
          </p:nvSpPr>
          <p:spPr bwMode="auto">
            <a:xfrm>
              <a:off x="1429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dirty="0">
                  <a:solidFill>
                    <a:srgbClr val="000000"/>
                  </a:solidFill>
                  <a:latin typeface="Arial" charset="0"/>
                  <a:ea typeface="宋体" charset="-122"/>
                </a:rPr>
                <a:t>73</a:t>
              </a:r>
            </a:p>
          </p:txBody>
        </p:sp>
        <p:sp>
          <p:nvSpPr>
            <p:cNvPr id="182288" name="Oval 14"/>
            <p:cNvSpPr>
              <a:spLocks noChangeArrowheads="1"/>
            </p:cNvSpPr>
            <p:nvPr/>
          </p:nvSpPr>
          <p:spPr bwMode="auto">
            <a:xfrm>
              <a:off x="839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70</a:t>
              </a:r>
            </a:p>
          </p:txBody>
        </p:sp>
        <p:sp>
          <p:nvSpPr>
            <p:cNvPr id="182289" name="Oval 15"/>
            <p:cNvSpPr>
              <a:spLocks noChangeArrowheads="1"/>
            </p:cNvSpPr>
            <p:nvPr/>
          </p:nvSpPr>
          <p:spPr bwMode="auto">
            <a:xfrm>
              <a:off x="4922" y="3430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3333FF"/>
                  </a:solidFill>
                  <a:latin typeface="Times New Roman"/>
                  <a:ea typeface="宋体" charset="-122"/>
                  <a:sym typeface="Symbol"/>
                </a:rPr>
                <a:t></a:t>
              </a:r>
              <a:endParaRPr lang="en-US" altLang="zh-CN" sz="2800" b="1" dirty="0">
                <a:solidFill>
                  <a:srgbClr val="3333FF"/>
                </a:solidFill>
                <a:latin typeface="Times New Roman"/>
                <a:ea typeface="宋体" charset="-122"/>
              </a:endParaRPr>
            </a:p>
          </p:txBody>
        </p:sp>
        <p:sp>
          <p:nvSpPr>
            <p:cNvPr id="182290" name="Oval 16"/>
            <p:cNvSpPr>
              <a:spLocks noChangeArrowheads="1"/>
            </p:cNvSpPr>
            <p:nvPr/>
          </p:nvSpPr>
          <p:spPr bwMode="auto">
            <a:xfrm>
              <a:off x="4377" y="3476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11</a:t>
              </a:r>
            </a:p>
          </p:txBody>
        </p:sp>
        <p:sp>
          <p:nvSpPr>
            <p:cNvPr id="182291" name="Oval 17"/>
            <p:cNvSpPr>
              <a:spLocks noChangeArrowheads="1"/>
            </p:cNvSpPr>
            <p:nvPr/>
          </p:nvSpPr>
          <p:spPr bwMode="auto">
            <a:xfrm>
              <a:off x="378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18</a:t>
              </a:r>
            </a:p>
          </p:txBody>
        </p:sp>
        <p:sp>
          <p:nvSpPr>
            <p:cNvPr id="182292" name="Oval 18"/>
            <p:cNvSpPr>
              <a:spLocks noChangeArrowheads="1"/>
            </p:cNvSpPr>
            <p:nvPr/>
          </p:nvSpPr>
          <p:spPr bwMode="auto">
            <a:xfrm>
              <a:off x="2018" y="3475"/>
              <a:ext cx="317" cy="317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/>
            <a:p>
              <a:pPr algn="ctr" defTabSz="9144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>
                  <a:solidFill>
                    <a:srgbClr val="000000"/>
                  </a:solidFill>
                  <a:latin typeface="Arial" charset="0"/>
                  <a:ea typeface="宋体" charset="-122"/>
                </a:rPr>
                <a:t>69</a:t>
              </a:r>
            </a:p>
          </p:txBody>
        </p:sp>
        <p:sp>
          <p:nvSpPr>
            <p:cNvPr id="182293" name="Line 19"/>
            <p:cNvSpPr>
              <a:spLocks noChangeShapeType="1"/>
            </p:cNvSpPr>
            <p:nvPr/>
          </p:nvSpPr>
          <p:spPr bwMode="auto">
            <a:xfrm flipH="1">
              <a:off x="1066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294" name="Line 20"/>
            <p:cNvSpPr>
              <a:spLocks noChangeShapeType="1"/>
            </p:cNvSpPr>
            <p:nvPr/>
          </p:nvSpPr>
          <p:spPr bwMode="auto">
            <a:xfrm flipH="1">
              <a:off x="2245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295" name="Line 21"/>
            <p:cNvSpPr>
              <a:spLocks noChangeShapeType="1"/>
            </p:cNvSpPr>
            <p:nvPr/>
          </p:nvSpPr>
          <p:spPr bwMode="auto">
            <a:xfrm flipH="1">
              <a:off x="3424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296" name="Line 22"/>
            <p:cNvSpPr>
              <a:spLocks noChangeShapeType="1"/>
            </p:cNvSpPr>
            <p:nvPr/>
          </p:nvSpPr>
          <p:spPr bwMode="auto">
            <a:xfrm flipH="1">
              <a:off x="4558" y="3249"/>
              <a:ext cx="136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297" name="Line 23"/>
            <p:cNvSpPr>
              <a:spLocks noChangeShapeType="1"/>
            </p:cNvSpPr>
            <p:nvPr/>
          </p:nvSpPr>
          <p:spPr bwMode="auto">
            <a:xfrm>
              <a:off x="1428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298" name="Line 24"/>
            <p:cNvSpPr>
              <a:spLocks noChangeShapeType="1"/>
            </p:cNvSpPr>
            <p:nvPr/>
          </p:nvSpPr>
          <p:spPr bwMode="auto">
            <a:xfrm>
              <a:off x="2562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299" name="Line 25"/>
            <p:cNvSpPr>
              <a:spLocks noChangeShapeType="1"/>
            </p:cNvSpPr>
            <p:nvPr/>
          </p:nvSpPr>
          <p:spPr bwMode="auto">
            <a:xfrm>
              <a:off x="3787" y="3249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0" name="Line 26"/>
            <p:cNvSpPr>
              <a:spLocks noChangeShapeType="1"/>
            </p:cNvSpPr>
            <p:nvPr/>
          </p:nvSpPr>
          <p:spPr bwMode="auto">
            <a:xfrm>
              <a:off x="4921" y="3203"/>
              <a:ext cx="137" cy="2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1" name="Line 27"/>
            <p:cNvSpPr>
              <a:spLocks noChangeShapeType="1"/>
            </p:cNvSpPr>
            <p:nvPr/>
          </p:nvSpPr>
          <p:spPr bwMode="auto">
            <a:xfrm flipH="1">
              <a:off x="1429" y="2704"/>
              <a:ext cx="362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2" name="Line 28"/>
            <p:cNvSpPr>
              <a:spLocks noChangeShapeType="1"/>
            </p:cNvSpPr>
            <p:nvPr/>
          </p:nvSpPr>
          <p:spPr bwMode="auto">
            <a:xfrm flipH="1">
              <a:off x="3742" y="2704"/>
              <a:ext cx="316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3" name="Line 29"/>
            <p:cNvSpPr>
              <a:spLocks noChangeShapeType="1"/>
            </p:cNvSpPr>
            <p:nvPr/>
          </p:nvSpPr>
          <p:spPr bwMode="auto">
            <a:xfrm>
              <a:off x="2018" y="2704"/>
              <a:ext cx="363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4" name="Line 30"/>
            <p:cNvSpPr>
              <a:spLocks noChangeShapeType="1"/>
            </p:cNvSpPr>
            <p:nvPr/>
          </p:nvSpPr>
          <p:spPr bwMode="auto">
            <a:xfrm>
              <a:off x="4332" y="2704"/>
              <a:ext cx="408" cy="3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5" name="Line 31"/>
            <p:cNvSpPr>
              <a:spLocks noChangeShapeType="1"/>
            </p:cNvSpPr>
            <p:nvPr/>
          </p:nvSpPr>
          <p:spPr bwMode="auto">
            <a:xfrm flipH="1">
              <a:off x="2064" y="2251"/>
              <a:ext cx="816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182306" name="Line 32"/>
            <p:cNvSpPr>
              <a:spLocks noChangeShapeType="1"/>
            </p:cNvSpPr>
            <p:nvPr/>
          </p:nvSpPr>
          <p:spPr bwMode="auto">
            <a:xfrm>
              <a:off x="3198" y="2251"/>
              <a:ext cx="906" cy="3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74241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标题 6"/>
          <p:cNvSpPr>
            <a:spLocks noGrp="1"/>
          </p:cNvSpPr>
          <p:nvPr>
            <p:ph type="title"/>
          </p:nvPr>
        </p:nvSpPr>
        <p:spPr>
          <a:xfrm>
            <a:off x="2524125" y="428625"/>
            <a:ext cx="7143750" cy="920750"/>
          </a:xfrm>
        </p:spPr>
        <p:txBody>
          <a:bodyPr/>
          <a:lstStyle/>
          <a:p>
            <a:r>
              <a:rPr lang="zh-CN" altLang="en-US"/>
              <a:t>树形选择排序</a:t>
            </a:r>
          </a:p>
        </p:txBody>
      </p:sp>
      <p:sp>
        <p:nvSpPr>
          <p:cNvPr id="46083" name="内容占位符 4"/>
          <p:cNvSpPr>
            <a:spLocks noGrp="1"/>
          </p:cNvSpPr>
          <p:nvPr>
            <p:ph idx="1"/>
          </p:nvPr>
        </p:nvSpPr>
        <p:spPr>
          <a:xfrm>
            <a:off x="2524125" y="1600200"/>
            <a:ext cx="7143750" cy="4471988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rgbClr val="3333FF"/>
                </a:solidFill>
                <a:latin typeface="+mn-ea"/>
              </a:rPr>
              <a:t>算法基本框架</a:t>
            </a:r>
          </a:p>
        </p:txBody>
      </p:sp>
      <p:sp>
        <p:nvSpPr>
          <p:cNvPr id="183300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5A04E3B2-6A2D-40B9-B61E-9DCAB4190A85}" type="slidenum">
              <a:rPr lang="zh-CN" altLang="en-US"/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/>
          </a:p>
        </p:txBody>
      </p:sp>
      <p:grpSp>
        <p:nvGrpSpPr>
          <p:cNvPr id="183301" name="组合 46"/>
          <p:cNvGrpSpPr>
            <a:grpSpLocks/>
          </p:cNvGrpSpPr>
          <p:nvPr/>
        </p:nvGrpSpPr>
        <p:grpSpPr bwMode="auto">
          <a:xfrm>
            <a:off x="4024314" y="2357437"/>
            <a:ext cx="4429125" cy="3500438"/>
            <a:chOff x="2500298" y="2357429"/>
            <a:chExt cx="4429156" cy="3500463"/>
          </a:xfrm>
        </p:grpSpPr>
        <p:sp>
          <p:nvSpPr>
            <p:cNvPr id="36" name="矩形 35"/>
            <p:cNvSpPr/>
            <p:nvPr/>
          </p:nvSpPr>
          <p:spPr>
            <a:xfrm>
              <a:off x="2500298" y="2714620"/>
              <a:ext cx="4429156" cy="1211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初始化：</a:t>
              </a:r>
              <a:r>
                <a:rPr lang="zh-CN" altLang="en-US" sz="24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计算满二叉树高度</a:t>
              </a:r>
              <a:r>
                <a:rPr lang="en-US" altLang="zh-CN" sz="24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h</a:t>
              </a:r>
              <a:r>
                <a:rPr lang="zh-CN" altLang="en-US" sz="24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，将满二叉树结点值都置成∞，</a:t>
              </a:r>
              <a:endParaRPr lang="en-US" altLang="zh-CN" sz="2400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将</a:t>
              </a:r>
              <a:r>
                <a:rPr lang="en-US" altLang="zh-CN" sz="24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400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个值存在完全二叉树底层</a:t>
              </a:r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5400000">
              <a:off x="4534694" y="2536024"/>
              <a:ext cx="360365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3286115" y="4283081"/>
              <a:ext cx="2857520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构建完全二叉树</a:t>
              </a:r>
            </a:p>
          </p:txBody>
        </p:sp>
        <p:cxnSp>
          <p:nvCxnSpPr>
            <p:cNvPr id="42" name="直接箭头连接符 41"/>
            <p:cNvCxnSpPr/>
            <p:nvPr/>
          </p:nvCxnSpPr>
          <p:spPr>
            <a:xfrm rot="5400000">
              <a:off x="4534694" y="4101310"/>
              <a:ext cx="360365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500298" y="5068899"/>
              <a:ext cx="4429156" cy="42862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基于完全二叉树的选择排序</a:t>
              </a:r>
            </a:p>
          </p:txBody>
        </p:sp>
        <p:cxnSp>
          <p:nvCxnSpPr>
            <p:cNvPr id="44" name="直接箭头连接符 43"/>
            <p:cNvCxnSpPr/>
            <p:nvPr/>
          </p:nvCxnSpPr>
          <p:spPr>
            <a:xfrm rot="5400000">
              <a:off x="4534693" y="4887129"/>
              <a:ext cx="360366" cy="31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rot="5400000">
              <a:off x="4535487" y="5676916"/>
              <a:ext cx="360365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07918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标题 6"/>
          <p:cNvSpPr>
            <a:spLocks noGrp="1"/>
          </p:cNvSpPr>
          <p:nvPr>
            <p:ph type="title"/>
          </p:nvPr>
        </p:nvSpPr>
        <p:spPr>
          <a:xfrm>
            <a:off x="2524125" y="428625"/>
            <a:ext cx="7143750" cy="920750"/>
          </a:xfrm>
        </p:spPr>
        <p:txBody>
          <a:bodyPr/>
          <a:lstStyle/>
          <a:p>
            <a:r>
              <a:rPr lang="zh-CN" altLang="en-US"/>
              <a:t>树形选择排序</a:t>
            </a:r>
          </a:p>
        </p:txBody>
      </p:sp>
      <p:sp>
        <p:nvSpPr>
          <p:cNvPr id="46083" name="内容占位符 4"/>
          <p:cNvSpPr>
            <a:spLocks noGrp="1"/>
          </p:cNvSpPr>
          <p:nvPr>
            <p:ph idx="1"/>
          </p:nvPr>
        </p:nvSpPr>
        <p:spPr>
          <a:xfrm>
            <a:off x="2524125" y="1600200"/>
            <a:ext cx="7143750" cy="4471988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8000"/>
                </a:solidFill>
              </a:rPr>
              <a:t>1. </a:t>
            </a:r>
            <a:r>
              <a:rPr lang="zh-CN" altLang="en-US" dirty="0">
                <a:solidFill>
                  <a:srgbClr val="3333FF"/>
                </a:solidFill>
                <a:latin typeface="+mn-ea"/>
              </a:rPr>
              <a:t>初始化 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时间复杂度为</a:t>
            </a:r>
            <a:r>
              <a:rPr lang="en-US" altLang="zh-CN" dirty="0">
                <a:solidFill>
                  <a:srgbClr val="008000"/>
                </a:solidFill>
              </a:rPr>
              <a:t>O(n))</a:t>
            </a:r>
          </a:p>
          <a:p>
            <a:pPr>
              <a:defRPr/>
            </a:pPr>
            <a:r>
              <a:rPr lang="zh-CN" altLang="en-US" dirty="0"/>
              <a:t>计算</a:t>
            </a:r>
            <a:r>
              <a:rPr lang="zh-CN" altLang="en-US" dirty="0">
                <a:solidFill>
                  <a:srgbClr val="C00000"/>
                </a:solidFill>
              </a:rPr>
              <a:t>满二叉树</a:t>
            </a:r>
            <a:r>
              <a:rPr lang="zh-CN" altLang="en-US" dirty="0"/>
              <a:t>的高度 </a:t>
            </a:r>
            <a:r>
              <a:rPr lang="en-US" altLang="zh-CN" dirty="0"/>
              <a:t>h = </a:t>
            </a:r>
            <a:r>
              <a:rPr lang="en-US" altLang="zh-CN" dirty="0">
                <a:sym typeface="Symbol"/>
              </a:rPr>
              <a:t>log</a:t>
            </a:r>
            <a:r>
              <a:rPr lang="en-US" altLang="zh-CN" baseline="-25000" dirty="0">
                <a:sym typeface="Symbol"/>
              </a:rPr>
              <a:t>2</a:t>
            </a:r>
            <a:r>
              <a:rPr lang="en-US" altLang="zh-CN" dirty="0">
                <a:sym typeface="Symbol"/>
              </a:rPr>
              <a:t>n 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defRPr/>
            </a:pPr>
            <a:r>
              <a:rPr lang="zh-CN" altLang="en-US" dirty="0"/>
              <a:t>满二叉树的结点值都置成 ∞ </a:t>
            </a:r>
            <a:r>
              <a:rPr lang="en-US" altLang="zh-CN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令</a:t>
            </a:r>
            <a:r>
              <a:rPr lang="en-US" altLang="zh-CN" dirty="0">
                <a:solidFill>
                  <a:srgbClr val="C00000"/>
                </a:solidFill>
              </a:rPr>
              <a:t>k=</a:t>
            </a:r>
            <a:r>
              <a:rPr lang="nn-NO" altLang="zh-CN" dirty="0">
                <a:solidFill>
                  <a:srgbClr val="C00000"/>
                </a:solidFill>
              </a:rPr>
              <a:t>2</a:t>
            </a:r>
            <a:r>
              <a:rPr lang="nn-NO" altLang="zh-CN" baseline="30000" dirty="0">
                <a:solidFill>
                  <a:srgbClr val="C00000"/>
                </a:solidFill>
              </a:rPr>
              <a:t>h</a:t>
            </a:r>
            <a:r>
              <a:rPr lang="nn-NO" altLang="zh-CN" dirty="0">
                <a:solidFill>
                  <a:srgbClr val="C00000"/>
                </a:solidFill>
              </a:rPr>
              <a:t>-1)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Font typeface="Wingdings" pitchFamily="2" charset="2"/>
              <a:buNone/>
              <a:defRPr/>
            </a:pPr>
            <a:r>
              <a:rPr lang="nn-NO" altLang="zh-CN" dirty="0"/>
              <a:t>	for (i=1; i&lt;=k; i++) L[i]=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C00000"/>
                </a:solidFill>
              </a:rPr>
              <a:t>∞</a:t>
            </a:r>
            <a:r>
              <a:rPr lang="nn-NO" altLang="zh-CN" dirty="0"/>
              <a:t>;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n</a:t>
            </a:r>
            <a:r>
              <a:rPr lang="zh-CN" altLang="en-US" dirty="0"/>
              <a:t>个数据存放在底层：</a:t>
            </a:r>
            <a:r>
              <a:rPr lang="en-US" altLang="zh-CN" dirty="0"/>
              <a:t>L[k+1..k+n]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defRPr/>
            </a:pPr>
            <a:r>
              <a:rPr lang="zh-CN" altLang="en-US" dirty="0">
                <a:solidFill>
                  <a:srgbClr val="C00000"/>
                </a:solidFill>
              </a:rPr>
              <a:t>注意，还需设置</a:t>
            </a:r>
            <a:r>
              <a:rPr lang="nn-NO" altLang="zh-CN" dirty="0">
                <a:solidFill>
                  <a:srgbClr val="C00000"/>
                </a:solidFill>
              </a:rPr>
              <a:t>L[k+n+1]=</a:t>
            </a:r>
            <a:r>
              <a:rPr lang="zh-CN" altLang="en-US" dirty="0">
                <a:solidFill>
                  <a:srgbClr val="C00000"/>
                </a:solidFill>
              </a:rPr>
              <a:t> ∞。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Wingdings" pitchFamily="2" charset="2"/>
              <a:buNone/>
              <a:defRPr/>
            </a:pPr>
            <a:endParaRPr lang="zh-CN" altLang="en-US" sz="2400" dirty="0"/>
          </a:p>
        </p:txBody>
      </p:sp>
      <p:sp>
        <p:nvSpPr>
          <p:cNvPr id="184324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744CB523-4B8B-4F84-9C94-FDF88B07B60C}" type="slidenum">
              <a:rPr lang="zh-CN" altLang="en-US"/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53110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标题 6"/>
          <p:cNvSpPr>
            <a:spLocks noGrp="1"/>
          </p:cNvSpPr>
          <p:nvPr>
            <p:ph type="title"/>
          </p:nvPr>
        </p:nvSpPr>
        <p:spPr>
          <a:xfrm>
            <a:off x="2524125" y="428625"/>
            <a:ext cx="7143750" cy="920750"/>
          </a:xfrm>
        </p:spPr>
        <p:txBody>
          <a:bodyPr/>
          <a:lstStyle/>
          <a:p>
            <a:r>
              <a:rPr lang="zh-CN" altLang="en-US"/>
              <a:t>树形选择排序</a:t>
            </a:r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>
          <a:xfrm>
            <a:off x="2524125" y="1600200"/>
            <a:ext cx="7143750" cy="4471988"/>
          </a:xfrm>
        </p:spPr>
        <p:txBody>
          <a:bodyPr/>
          <a:lstStyle/>
          <a:p>
            <a:pPr>
              <a:buNone/>
              <a:defRPr/>
            </a:pPr>
            <a:r>
              <a:rPr lang="en-US" altLang="zh-CN" dirty="0">
                <a:solidFill>
                  <a:srgbClr val="008000"/>
                </a:solidFill>
              </a:rPr>
              <a:t>2. </a:t>
            </a:r>
            <a:r>
              <a:rPr lang="zh-CN" altLang="en-US" dirty="0">
                <a:solidFill>
                  <a:srgbClr val="3333FF"/>
                </a:solidFill>
                <a:latin typeface="+mn-ea"/>
              </a:rPr>
              <a:t>构建完全二叉树 </a:t>
            </a:r>
            <a:r>
              <a:rPr lang="en-US" altLang="zh-CN" dirty="0">
                <a:solidFill>
                  <a:srgbClr val="008000"/>
                </a:solidFill>
              </a:rPr>
              <a:t>(</a:t>
            </a:r>
            <a:r>
              <a:rPr lang="zh-CN" altLang="en-US" dirty="0">
                <a:solidFill>
                  <a:srgbClr val="008000"/>
                </a:solidFill>
              </a:rPr>
              <a:t>时间复杂度为</a:t>
            </a:r>
            <a:r>
              <a:rPr lang="en-US" altLang="zh-CN" dirty="0">
                <a:solidFill>
                  <a:srgbClr val="008000"/>
                </a:solidFill>
              </a:rPr>
              <a:t>O(</a:t>
            </a:r>
            <a:r>
              <a:rPr lang="en-US" altLang="zh-CN" dirty="0" err="1">
                <a:solidFill>
                  <a:srgbClr val="008000"/>
                </a:solidFill>
              </a:rPr>
              <a:t>h·n</a:t>
            </a:r>
            <a:r>
              <a:rPr lang="en-US" altLang="zh-CN" dirty="0">
                <a:solidFill>
                  <a:srgbClr val="008000"/>
                </a:solidFill>
              </a:rPr>
              <a:t>))</a:t>
            </a:r>
            <a:endParaRPr lang="zh-CN" altLang="en-US" dirty="0">
              <a:solidFill>
                <a:srgbClr val="3333FF"/>
              </a:solidFill>
              <a:latin typeface="+mn-ea"/>
            </a:endParaRPr>
          </a:p>
        </p:txBody>
      </p:sp>
      <p:sp>
        <p:nvSpPr>
          <p:cNvPr id="185348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1DBF385A-0CF3-4B9C-98B6-2A1DD61F65F8}" type="slidenum">
              <a:rPr lang="zh-CN" altLang="en-US"/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/>
          </a:p>
        </p:txBody>
      </p:sp>
      <p:grpSp>
        <p:nvGrpSpPr>
          <p:cNvPr id="185349" name="组合 23"/>
          <p:cNvGrpSpPr>
            <a:grpSpLocks/>
          </p:cNvGrpSpPr>
          <p:nvPr/>
        </p:nvGrpSpPr>
        <p:grpSpPr bwMode="auto">
          <a:xfrm>
            <a:off x="1919537" y="2624139"/>
            <a:ext cx="8352927" cy="2876564"/>
            <a:chOff x="1571604" y="2500306"/>
            <a:chExt cx="6572319" cy="2876997"/>
          </a:xfrm>
        </p:grpSpPr>
        <p:sp>
          <p:nvSpPr>
            <p:cNvPr id="41" name="矩形 40"/>
            <p:cNvSpPr/>
            <p:nvPr/>
          </p:nvSpPr>
          <p:spPr>
            <a:xfrm>
              <a:off x="1571604" y="2500306"/>
              <a:ext cx="6572296" cy="287699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 </a:t>
              </a:r>
              <a:r>
                <a:rPr lang="en-US" altLang="zh-CN" sz="2800" b="1" dirty="0" err="1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i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 = h, …, 1</a:t>
              </a:r>
              <a:endParaRPr lang="zh-CN" altLang="en-US" sz="2400" b="1" dirty="0">
                <a:solidFill>
                  <a:srgbClr val="000000"/>
                </a:solidFill>
                <a:latin typeface="Times New Roman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285984" y="3305287"/>
              <a:ext cx="5857916" cy="20720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 j = 2</a:t>
              </a:r>
              <a:r>
                <a:rPr lang="en-US" altLang="zh-CN" sz="2800" b="1" baseline="30000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i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, …, 2</a:t>
              </a:r>
              <a:r>
                <a:rPr lang="en-US" altLang="zh-CN" sz="2800" b="1" baseline="30000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i+1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-1 (j+=2)   //</a:t>
              </a:r>
              <a:r>
                <a:rPr lang="zh-CN" altLang="en-US" sz="28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最底层到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2</a:t>
              </a:r>
              <a:r>
                <a:rPr lang="en-US" altLang="zh-CN" sz="2800" b="1" baseline="30000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i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+n-1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800" b="1" dirty="0">
                <a:solidFill>
                  <a:srgbClr val="000000"/>
                </a:solidFill>
                <a:latin typeface="Times New Roman"/>
                <a:cs typeface="Times New Roman" pitchFamily="18" charset="0"/>
              </a:endParaRP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dirty="0">
                  <a:solidFill>
                    <a:srgbClr val="FFFFFF"/>
                  </a:solidFill>
                  <a:latin typeface="Times New Roman"/>
                  <a:cs typeface="Times New Roman" pitchFamily="18" charset="0"/>
                </a:rPr>
                <a:t>]</a:t>
              </a:r>
              <a:endParaRPr lang="zh-CN" altLang="en-US" sz="2400" dirty="0">
                <a:solidFill>
                  <a:srgbClr val="FFFFFF"/>
                </a:solidFill>
                <a:latin typeface="Times New Roman"/>
                <a:cs typeface="Times New Roman" pitchFamily="18" charset="0"/>
              </a:endParaRP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800" b="1" dirty="0">
                <a:solidFill>
                  <a:srgbClr val="000000"/>
                </a:solidFill>
                <a:latin typeface="Times New Roman"/>
                <a:cs typeface="Times New Roman" pitchFamily="18" charset="0"/>
              </a:endParaRP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CN" sz="2800" b="1" dirty="0">
                <a:solidFill>
                  <a:srgbClr val="000000"/>
                </a:solidFill>
                <a:latin typeface="Times New Roman"/>
                <a:cs typeface="Times New Roman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985531" y="3962592"/>
              <a:ext cx="5158392" cy="14147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L[(j+1)/2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]=L[j]&lt;L[j+1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]?</a:t>
              </a:r>
            </a:p>
            <a:p>
              <a:pPr defTabSz="91440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/>
                  <a:cs typeface="Times New Roman" pitchFamily="18" charset="0"/>
                </a:rPr>
                <a:t>		L[j] : L[j+1];</a:t>
              </a:r>
              <a:endParaRPr lang="en-US" altLang="zh-CN" sz="2800" b="1" dirty="0">
                <a:solidFill>
                  <a:srgbClr val="3333FF"/>
                </a:solidFill>
                <a:latin typeface="Times New Roman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483537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6"/>
          <p:cNvSpPr>
            <a:spLocks noGrp="1"/>
          </p:cNvSpPr>
          <p:nvPr>
            <p:ph type="title"/>
          </p:nvPr>
        </p:nvSpPr>
        <p:spPr>
          <a:xfrm>
            <a:off x="2524125" y="428625"/>
            <a:ext cx="7143750" cy="920750"/>
          </a:xfrm>
        </p:spPr>
        <p:txBody>
          <a:bodyPr/>
          <a:lstStyle/>
          <a:p>
            <a:r>
              <a:rPr lang="zh-CN" altLang="en-US"/>
              <a:t>树形选择排序</a:t>
            </a:r>
          </a:p>
        </p:txBody>
      </p:sp>
      <p:sp>
        <p:nvSpPr>
          <p:cNvPr id="46083" name="内容占位符 4"/>
          <p:cNvSpPr>
            <a:spLocks noGrp="1"/>
          </p:cNvSpPr>
          <p:nvPr>
            <p:ph idx="1"/>
          </p:nvPr>
        </p:nvSpPr>
        <p:spPr>
          <a:xfrm>
            <a:off x="2524125" y="1600200"/>
            <a:ext cx="7143750" cy="4471988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8000"/>
                </a:solidFill>
              </a:rPr>
              <a:t>3. </a:t>
            </a:r>
            <a:r>
              <a:rPr lang="zh-CN" altLang="en-US" dirty="0">
                <a:solidFill>
                  <a:srgbClr val="3333FF"/>
                </a:solidFill>
                <a:latin typeface="+mn-ea"/>
              </a:rPr>
              <a:t>基于完全二叉树的选择排序</a:t>
            </a:r>
            <a:endParaRPr lang="en-US" altLang="zh-CN" dirty="0">
              <a:solidFill>
                <a:srgbClr val="3333FF"/>
              </a:solidFill>
              <a:latin typeface="+mn-ea"/>
            </a:endParaRPr>
          </a:p>
        </p:txBody>
      </p:sp>
      <p:sp>
        <p:nvSpPr>
          <p:cNvPr id="186372" name="灯片编号占位符 7"/>
          <p:cNvSpPr>
            <a:spLocks noGrp="1"/>
          </p:cNvSpPr>
          <p:nvPr>
            <p:ph type="sldNum" sz="quarter" idx="10"/>
          </p:nvPr>
        </p:nvSpPr>
        <p:spPr>
          <a:xfrm>
            <a:off x="9953626" y="6412964"/>
            <a:ext cx="385763" cy="175699"/>
          </a:xfrm>
          <a:noFill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C34884C-652D-4FCD-BF81-0539E9E78DE1}" type="slidenum">
              <a:rPr lang="zh-CN" altLang="en-US"/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/>
          </a:p>
        </p:txBody>
      </p:sp>
      <p:grpSp>
        <p:nvGrpSpPr>
          <p:cNvPr id="186373" name="组合 25"/>
          <p:cNvGrpSpPr>
            <a:grpSpLocks/>
          </p:cNvGrpSpPr>
          <p:nvPr/>
        </p:nvGrpSpPr>
        <p:grpSpPr bwMode="auto">
          <a:xfrm>
            <a:off x="3287689" y="2708921"/>
            <a:ext cx="5430837" cy="3151187"/>
            <a:chOff x="3499636" y="2214553"/>
            <a:chExt cx="5430082" cy="3150579"/>
          </a:xfrm>
        </p:grpSpPr>
        <p:cxnSp>
          <p:nvCxnSpPr>
            <p:cNvPr id="38" name="直接箭头连接符 37"/>
            <p:cNvCxnSpPr/>
            <p:nvPr/>
          </p:nvCxnSpPr>
          <p:spPr>
            <a:xfrm rot="5400000">
              <a:off x="6283739" y="2501835"/>
              <a:ext cx="576151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4428194" y="3574778"/>
              <a:ext cx="4285654" cy="4285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将第</a:t>
              </a:r>
              <a:r>
                <a:rPr lang="en-US" altLang="zh-CN" sz="2400" b="1" dirty="0" err="1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小的数据元素设置成∞</a:t>
              </a:r>
            </a:p>
          </p:txBody>
        </p:sp>
        <p:cxnSp>
          <p:nvCxnSpPr>
            <p:cNvPr id="42" name="直接箭头连接符 41"/>
            <p:cNvCxnSpPr/>
            <p:nvPr/>
          </p:nvCxnSpPr>
          <p:spPr>
            <a:xfrm rot="5400000">
              <a:off x="6391669" y="3393837"/>
              <a:ext cx="360292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3909377" y="4360439"/>
              <a:ext cx="5020341" cy="4285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将第</a:t>
              </a:r>
              <a:r>
                <a:rPr lang="en-US" altLang="zh-CN" sz="24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i+1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  <a:cs typeface="Times New Roman" pitchFamily="18" charset="0"/>
                </a:rPr>
                <a:t>小的数据元素调整到根结点</a:t>
              </a:r>
            </a:p>
          </p:txBody>
        </p:sp>
        <p:cxnSp>
          <p:nvCxnSpPr>
            <p:cNvPr id="44" name="直接箭头连接符 43"/>
            <p:cNvCxnSpPr/>
            <p:nvPr/>
          </p:nvCxnSpPr>
          <p:spPr>
            <a:xfrm rot="5400000">
              <a:off x="6391668" y="4179499"/>
              <a:ext cx="360293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 rot="5400000">
              <a:off x="6285327" y="5076263"/>
              <a:ext cx="576151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5144057" y="2785943"/>
              <a:ext cx="2857103" cy="42854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输出根结点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5400000" flipH="1" flipV="1">
              <a:off x="2214803" y="3785081"/>
              <a:ext cx="2571254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3501223" y="5071502"/>
              <a:ext cx="3071386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3501223" y="2500248"/>
              <a:ext cx="3071386" cy="15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3572651" y="2527419"/>
              <a:ext cx="569833" cy="156935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循环</a:t>
              </a:r>
              <a:r>
                <a:rPr lang="en-US" altLang="zh-CN" sz="24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n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" pitchFamily="49" charset="-122"/>
                  <a:ea typeface="楷体" pitchFamily="49" charset="-122"/>
                </a:rPr>
                <a:t>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44877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标题 6"/>
          <p:cNvSpPr>
            <a:spLocks noGrp="1"/>
          </p:cNvSpPr>
          <p:nvPr>
            <p:ph type="title"/>
          </p:nvPr>
        </p:nvSpPr>
        <p:spPr>
          <a:xfrm>
            <a:off x="2524125" y="428625"/>
            <a:ext cx="7143750" cy="920750"/>
          </a:xfrm>
        </p:spPr>
        <p:txBody>
          <a:bodyPr/>
          <a:lstStyle/>
          <a:p>
            <a:r>
              <a:rPr lang="zh-CN" altLang="en-US"/>
              <a:t>树形选择排序</a:t>
            </a:r>
          </a:p>
        </p:txBody>
      </p:sp>
      <p:sp>
        <p:nvSpPr>
          <p:cNvPr id="46083" name="内容占位符 4"/>
          <p:cNvSpPr>
            <a:spLocks noGrp="1"/>
          </p:cNvSpPr>
          <p:nvPr>
            <p:ph idx="1"/>
          </p:nvPr>
        </p:nvSpPr>
        <p:spPr>
          <a:xfrm>
            <a:off x="2524125" y="1600200"/>
            <a:ext cx="7143750" cy="4471988"/>
          </a:xfrm>
        </p:spPr>
        <p:txBody>
          <a:bodyPr/>
          <a:lstStyle/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void Sorting(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L[],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n)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{	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</a:t>
            </a:r>
            <a:r>
              <a:rPr lang="en-US" altLang="zh-CN" sz="2000" dirty="0" err="1"/>
              <a:t>n;i</a:t>
            </a:r>
            <a:r>
              <a:rPr lang="en-US" altLang="zh-CN" sz="2000" dirty="0"/>
              <a:t>++)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{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("%5d",L[1]); 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输出根结点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000" dirty="0"/>
              <a:t>		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将第</a:t>
            </a:r>
            <a:r>
              <a:rPr lang="en-US" altLang="zh-CN" sz="2000" dirty="0" err="1">
                <a:solidFill>
                  <a:srgbClr val="008000"/>
                </a:solidFill>
              </a:rPr>
              <a:t>i</a:t>
            </a:r>
            <a:r>
              <a:rPr lang="zh-CN" altLang="en-US" sz="2000" dirty="0">
                <a:solidFill>
                  <a:srgbClr val="008000"/>
                </a:solidFill>
              </a:rPr>
              <a:t>小的数据元素设置成“∞”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000" dirty="0"/>
              <a:t>		</a:t>
            </a:r>
            <a:r>
              <a:rPr lang="en-US" altLang="zh-CN" sz="2000" dirty="0"/>
              <a:t>j=1; while(L[2*j]==L[1]||L[2*j+1]==L[1])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        { j*=2;  if(L[j]!=L[1]) j++; } L[j]=</a:t>
            </a:r>
            <a:r>
              <a:rPr lang="zh-CN" altLang="en-US" sz="2000">
                <a:solidFill>
                  <a:srgbClr val="008000"/>
                </a:solidFill>
              </a:rPr>
              <a:t>∞</a:t>
            </a:r>
            <a:r>
              <a:rPr lang="en-US" altLang="zh-CN" sz="2000"/>
              <a:t>;</a:t>
            </a:r>
            <a:endParaRPr lang="en-US" altLang="zh-CN" sz="2000" dirty="0"/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将第</a:t>
            </a:r>
            <a:r>
              <a:rPr lang="en-US" altLang="zh-CN" sz="2000" dirty="0">
                <a:solidFill>
                  <a:srgbClr val="008000"/>
                </a:solidFill>
              </a:rPr>
              <a:t>i+1</a:t>
            </a:r>
            <a:r>
              <a:rPr lang="zh-CN" altLang="en-US" sz="2000" dirty="0">
                <a:solidFill>
                  <a:srgbClr val="008000"/>
                </a:solidFill>
              </a:rPr>
              <a:t>小的数据元素调整到根结点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zh-CN" altLang="en-US" sz="2000" dirty="0"/>
              <a:t>		</a:t>
            </a:r>
            <a:r>
              <a:rPr lang="en-US" altLang="zh-CN" sz="2000" dirty="0"/>
              <a:t>for(k=</a:t>
            </a:r>
            <a:r>
              <a:rPr lang="en-US" altLang="zh-CN" sz="2000" dirty="0" err="1"/>
              <a:t>j;k</a:t>
            </a:r>
            <a:r>
              <a:rPr lang="en-US" altLang="zh-CN" sz="2000" dirty="0"/>
              <a:t>&gt;0;k/=2)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{	if(k%2) j=L[k-1];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	else j=L[k+1];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	if(j&lt;L[k]) L[k/2]=j;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	else L[k/2]=L[k];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	}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	}</a:t>
            </a:r>
          </a:p>
          <a:p>
            <a:pPr>
              <a:lnSpc>
                <a:spcPct val="100000"/>
              </a:lnSpc>
              <a:buNone/>
              <a:defRPr/>
            </a:pPr>
            <a:r>
              <a:rPr lang="en-US" altLang="zh-CN" sz="2000" dirty="0"/>
              <a:t>} </a:t>
            </a: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</a:rPr>
              <a:t>算法的时间复杂度为</a:t>
            </a:r>
            <a:r>
              <a:rPr lang="en-US" altLang="zh-CN" sz="2000" dirty="0">
                <a:solidFill>
                  <a:srgbClr val="008000"/>
                </a:solidFill>
              </a:rPr>
              <a:t>O(</a:t>
            </a:r>
            <a:r>
              <a:rPr lang="en-US" altLang="zh-CN" sz="2000" dirty="0" err="1">
                <a:solidFill>
                  <a:srgbClr val="008000"/>
                </a:solidFill>
              </a:rPr>
              <a:t>n·h</a:t>
            </a:r>
            <a:r>
              <a:rPr lang="en-US" altLang="zh-CN" sz="2000" dirty="0">
                <a:solidFill>
                  <a:srgbClr val="008000"/>
                </a:solidFill>
              </a:rPr>
              <a:t>)</a:t>
            </a:r>
            <a:endParaRPr lang="zh-CN" altLang="en-US" sz="2000" dirty="0">
              <a:solidFill>
                <a:srgbClr val="008000"/>
              </a:solidFill>
            </a:endParaRPr>
          </a:p>
        </p:txBody>
      </p:sp>
      <p:sp>
        <p:nvSpPr>
          <p:cNvPr id="186372" name="灯片编号占位符 7"/>
          <p:cNvSpPr>
            <a:spLocks noGrp="1"/>
          </p:cNvSpPr>
          <p:nvPr>
            <p:ph type="sldNum" sz="quarter" idx="10"/>
          </p:nvPr>
        </p:nvSpPr>
        <p:spPr>
          <a:xfrm>
            <a:off x="9953626" y="6412964"/>
            <a:ext cx="385763" cy="175699"/>
          </a:xfrm>
          <a:noFill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C34884C-652D-4FCD-BF81-0539E9E78DE1}" type="slidenum">
              <a:rPr lang="zh-CN" altLang="en-US"/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57352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6-2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6-3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合并打包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对应班级的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目录下，注意不要选错班级和实验目录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实验报告打包文件名统一格式为“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十四位学号_姓名_类型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”，其中，类型形如“习题一”、“实验二”等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提交截止日期为</a:t>
            </a:r>
            <a:r>
              <a:rPr lang="en-US" altLang="zh-CN" b="1" dirty="0">
                <a:solidFill>
                  <a:srgbClr val="FF0000"/>
                </a:solidFill>
              </a:rPr>
              <a:t>2025.1.2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相关要求详见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群文件《数据结构与算法实验与作业相关通知.docx》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稻壳儿搜索;幻雨工作室_1"/>
          <p:cNvSpPr txBox="1"/>
          <p:nvPr/>
        </p:nvSpPr>
        <p:spPr>
          <a:xfrm>
            <a:off x="4906195" y="3660797"/>
            <a:ext cx="2418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实验要求</a:t>
            </a:r>
            <a:endParaRPr lang="en-US" altLang="zh-CN" sz="44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</a:pPr>
            <a:endParaRPr lang="zh-CN" altLang="en-US" sz="28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稻壳儿搜索;幻雨工作室_2"/>
          <p:cNvSpPr>
            <a:spLocks noChangeArrowheads="1"/>
          </p:cNvSpPr>
          <p:nvPr/>
        </p:nvSpPr>
        <p:spPr bwMode="auto">
          <a:xfrm>
            <a:off x="5442858" y="2177412"/>
            <a:ext cx="1306286" cy="1302848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>
              <a:buFontTx/>
              <a:buNone/>
            </a:pPr>
            <a:endParaRPr lang="zh-CN" altLang="en-US" sz="2000" dirty="0">
              <a:solidFill>
                <a:srgbClr val="7AABA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稻壳儿搜索;幻雨工作室_3"/>
          <p:cNvSpPr txBox="1">
            <a:spLocks noChangeArrowheads="1"/>
          </p:cNvSpPr>
          <p:nvPr/>
        </p:nvSpPr>
        <p:spPr bwMode="auto">
          <a:xfrm>
            <a:off x="5465464" y="2367171"/>
            <a:ext cx="12610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01</a:t>
            </a:r>
            <a:endParaRPr lang="zh-CN" altLang="en-US" sz="5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130" y="259715"/>
            <a:ext cx="10364470" cy="995045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13765" y="947420"/>
            <a:ext cx="10363835" cy="56464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6-1 </a:t>
            </a:r>
            <a:r>
              <a:rPr lang="zh-CN" altLang="zh-CN" sz="2400" dirty="0"/>
              <a:t>荷兰国旗问题：设有一个仅由</a:t>
            </a:r>
            <a:r>
              <a:rPr lang="zh-CN" altLang="zh-CN" sz="2400" dirty="0">
                <a:solidFill>
                  <a:srgbClr val="FF0000"/>
                </a:solidFill>
              </a:rPr>
              <a:t>红、白、蓝</a:t>
            </a:r>
            <a:r>
              <a:rPr lang="zh-CN" altLang="zh-CN" sz="2400" dirty="0"/>
              <a:t>三种颜色的条块组成的</a:t>
            </a:r>
            <a:r>
              <a:rPr lang="zh-CN" altLang="zh-CN" sz="2400" dirty="0">
                <a:solidFill>
                  <a:srgbClr val="FF0000"/>
                </a:solidFill>
              </a:rPr>
              <a:t>序列</a:t>
            </a:r>
            <a:r>
              <a:rPr lang="zh-CN" altLang="zh-CN" sz="2400" dirty="0"/>
              <a:t>。试设计一个时间复杂度为</a:t>
            </a:r>
            <a:r>
              <a:rPr lang="en-US" altLang="zh-CN" sz="2400" dirty="0">
                <a:solidFill>
                  <a:srgbClr val="FF0000"/>
                </a:solidFill>
              </a:rPr>
              <a:t>O(n)</a:t>
            </a:r>
            <a:r>
              <a:rPr lang="zh-CN" altLang="zh-CN" sz="2400" dirty="0"/>
              <a:t>的算法，使得这些条块</a:t>
            </a:r>
            <a:r>
              <a:rPr lang="zh-CN" altLang="zh-CN" sz="2400" dirty="0">
                <a:solidFill>
                  <a:srgbClr val="FF0000"/>
                </a:solidFill>
              </a:rPr>
              <a:t>按红、白、蓝</a:t>
            </a:r>
            <a:r>
              <a:rPr lang="zh-CN" altLang="zh-CN" sz="2400" dirty="0"/>
              <a:t>的顺序排好，即排成荷兰国旗图案。</a:t>
            </a:r>
          </a:p>
          <a:p>
            <a:pPr marL="0" indent="-457200" fontAlgn="auto">
              <a:buNone/>
            </a:pPr>
            <a:endParaRPr b="1" cap="none" dirty="0">
              <a:latin typeface="微软雅黑" panose="020B0503020204020204" pitchFamily="34" charset="-122"/>
            </a:endParaRPr>
          </a:p>
          <a:p>
            <a:pPr marL="0" indent="-457200" fontAlgn="auto">
              <a:buNone/>
            </a:pPr>
            <a:r>
              <a:rPr lang="zh-CN" altLang="en-US" dirty="0"/>
              <a:t>** </a:t>
            </a:r>
            <a:r>
              <a:rPr lang="zh-CN" altLang="en-US" sz="2400" dirty="0">
                <a:solidFill>
                  <a:srgbClr val="FF0000"/>
                </a:solidFill>
              </a:rPr>
              <a:t>计数排序</a:t>
            </a:r>
            <a:r>
              <a:rPr lang="zh-CN" altLang="en-US" sz="2400" dirty="0"/>
              <a:t>适用于小范围的整数型元素的数组排序</a:t>
            </a:r>
            <a:endParaRPr sz="2400" b="1" cap="none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CB93392-9BA0-4E55-8938-3BDCC5472CF2}"/>
              </a:ext>
            </a:extLst>
          </p:cNvPr>
          <p:cNvSpPr txBox="1"/>
          <p:nvPr/>
        </p:nvSpPr>
        <p:spPr>
          <a:xfrm>
            <a:off x="1165069" y="452283"/>
            <a:ext cx="8873666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7975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6-2 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假设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个部门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名称的基本数据存储在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字符数组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name[N][25]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中，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5≤n≤N≤20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。试设计一个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起泡排序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算法，将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个部门名称</a:t>
            </a:r>
            <a:r>
              <a:rPr lang="zh-CN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按字典序</a:t>
            </a:r>
            <a:r>
              <a:rPr lang="zh-CN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重新排列顺序。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AF5F80-D594-4186-AAE7-EC00FF4F7C48}"/>
              </a:ext>
            </a:extLst>
          </p:cNvPr>
          <p:cNvSpPr txBox="1"/>
          <p:nvPr/>
        </p:nvSpPr>
        <p:spPr>
          <a:xfrm>
            <a:off x="5275035" y="1700981"/>
            <a:ext cx="575189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9240" algn="just">
              <a:spcAft>
                <a:spcPts val="0"/>
              </a:spcAft>
            </a:pPr>
            <a:r>
              <a:rPr lang="en-US" altLang="zh-CN" sz="2400" kern="1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2400" kern="1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附：随机产生</a:t>
            </a:r>
            <a:r>
              <a:rPr lang="en-US" altLang="zh-CN" sz="2400" kern="1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400" kern="1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个部门名称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24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void Names(char A[][25],int n)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24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srand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(time(0));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24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int 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i,j,k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24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for(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=0;i&lt;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n;i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24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{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24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	k=2*(rand()%10+3);	</a:t>
            </a:r>
            <a:r>
              <a:rPr lang="en-US" altLang="zh-CN" sz="2400" kern="1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2400" kern="1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部门字数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24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	for(j=0;j&lt;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k;j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++)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24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		A[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][j]=rand()%30+176; </a:t>
            </a:r>
            <a:r>
              <a:rPr lang="en-US" altLang="zh-CN" sz="2400" kern="1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zh-CN" sz="2400" kern="1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汉字区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24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	A[</a:t>
            </a:r>
            <a:r>
              <a:rPr lang="en-US" altLang="zh-CN" sz="2400" kern="1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][j]='\0';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24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9240" algn="just"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E413F4-00A6-422A-BEAA-0F67A13C4BC6}"/>
              </a:ext>
            </a:extLst>
          </p:cNvPr>
          <p:cNvSpPr txBox="1"/>
          <p:nvPr/>
        </p:nvSpPr>
        <p:spPr>
          <a:xfrm>
            <a:off x="138545" y="3013501"/>
            <a:ext cx="471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240" algn="just">
              <a:spcAft>
                <a:spcPts val="0"/>
              </a:spcAft>
            </a:pP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** 建议大家在程序中直接输入若干部门名称（汉字）即可</a:t>
            </a:r>
            <a:endParaRPr lang="zh-CN" altLang="zh-CN" kern="1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10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BF8AB-4EB6-4895-A72E-5DBA6C32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45F8C-E68A-46A8-9506-1A6BBF4407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第一个汉字编码标准</a:t>
            </a:r>
            <a:r>
              <a:rPr lang="en-US" altLang="zh-CN" dirty="0"/>
              <a:t>GB2312 </a:t>
            </a:r>
            <a:r>
              <a:rPr lang="zh-CN" altLang="en-US" dirty="0"/>
              <a:t>（</a:t>
            </a:r>
            <a:r>
              <a:rPr lang="en-US" altLang="zh-CN" dirty="0"/>
              <a:t>1980</a:t>
            </a:r>
            <a:r>
              <a:rPr lang="zh-CN" altLang="en-US" dirty="0"/>
              <a:t>年）</a:t>
            </a:r>
            <a:r>
              <a:rPr lang="en-US" altLang="zh-CN" dirty="0"/>
              <a:t>6763 </a:t>
            </a:r>
            <a:r>
              <a:rPr lang="zh-CN" altLang="en-US" dirty="0"/>
              <a:t>个常用的汉字和字符</a:t>
            </a:r>
            <a:r>
              <a:rPr lang="en-US" altLang="zh-CN" dirty="0"/>
              <a:t>(</a:t>
            </a:r>
            <a:r>
              <a:rPr lang="zh-CN" altLang="en-US" dirty="0"/>
              <a:t>占常用</a:t>
            </a:r>
            <a:r>
              <a:rPr lang="en-US" altLang="zh-CN" dirty="0"/>
              <a:t>99%)</a:t>
            </a:r>
          </a:p>
          <a:p>
            <a:r>
              <a:rPr lang="en-US" altLang="zh-CN" dirty="0"/>
              <a:t>GBK</a:t>
            </a:r>
            <a:r>
              <a:rPr lang="zh-CN" altLang="en-US" dirty="0"/>
              <a:t>（</a:t>
            </a:r>
            <a:r>
              <a:rPr lang="en-US" altLang="zh-CN" dirty="0"/>
              <a:t>1995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两万多个汉字和字符，完全兼容 </a:t>
            </a:r>
            <a:r>
              <a:rPr lang="en-US" altLang="zh-CN" dirty="0"/>
              <a:t>GB2312</a:t>
            </a:r>
            <a:r>
              <a:rPr lang="zh-CN" altLang="en-US" dirty="0"/>
              <a:t>，属于技术规范指导性文件</a:t>
            </a:r>
            <a:endParaRPr lang="en-US" altLang="zh-CN" dirty="0"/>
          </a:p>
          <a:p>
            <a:r>
              <a:rPr lang="en-US" altLang="zh-CN" dirty="0"/>
              <a:t>GB18030 </a:t>
            </a:r>
            <a:r>
              <a:rPr lang="zh-CN" altLang="en-US" dirty="0"/>
              <a:t>：七万多个汉字和字符， 在 </a:t>
            </a:r>
            <a:r>
              <a:rPr lang="en-US" altLang="zh-CN" dirty="0"/>
              <a:t>GBK </a:t>
            </a:r>
            <a:r>
              <a:rPr lang="zh-CN" altLang="en-US" dirty="0"/>
              <a:t>的基础上增加了中日韩语中的汉字和少数名族的文字及字符，完全兼容 </a:t>
            </a:r>
            <a:r>
              <a:rPr lang="en-US" altLang="zh-CN" dirty="0"/>
              <a:t>GB2312</a:t>
            </a:r>
            <a:r>
              <a:rPr lang="zh-CN" altLang="en-US" dirty="0"/>
              <a:t>，基本兼容 </a:t>
            </a:r>
            <a:r>
              <a:rPr lang="en-US" altLang="zh-CN" dirty="0"/>
              <a:t>GBK</a:t>
            </a:r>
            <a:r>
              <a:rPr lang="zh-CN" altLang="en-US" dirty="0"/>
              <a:t>；变长多字节字符集，每个字或字符可以由一个，两个或四个字节组成</a:t>
            </a:r>
            <a:endParaRPr lang="en-US" altLang="zh-CN" dirty="0"/>
          </a:p>
          <a:p>
            <a:r>
              <a:rPr lang="en-US" altLang="zh-CN" dirty="0"/>
              <a:t>GB2312 </a:t>
            </a:r>
            <a:r>
              <a:rPr lang="zh-CN" altLang="en-US" dirty="0"/>
              <a:t>把每个汉字都编码成两个字节，第一个字节是高位字节，第二个字节是低位字节</a:t>
            </a:r>
          </a:p>
        </p:txBody>
      </p:sp>
    </p:spTree>
    <p:extLst>
      <p:ext uri="{BB962C8B-B14F-4D97-AF65-F5344CB8AC3E}">
        <p14:creationId xmlns:p14="http://schemas.microsoft.com/office/powerpoint/2010/main" val="216891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E2183-3A08-4708-A0A0-AAEE1E9C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535" y="183066"/>
            <a:ext cx="10364451" cy="883734"/>
          </a:xfrm>
        </p:spPr>
        <p:txBody>
          <a:bodyPr/>
          <a:lstStyle/>
          <a:p>
            <a:r>
              <a:rPr lang="en-US" altLang="zh-CN" dirty="0"/>
              <a:t>GB2312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E9E5A-CAF2-40D0-AB82-754437DE47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25535" y="1247819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区位码：每个区含有 </a:t>
            </a:r>
            <a:r>
              <a:rPr lang="en-US" altLang="zh-CN" dirty="0"/>
              <a:t>94 </a:t>
            </a:r>
            <a:r>
              <a:rPr lang="zh-CN" altLang="en-US" dirty="0"/>
              <a:t>个汉字或者字符，总共有 </a:t>
            </a:r>
            <a:r>
              <a:rPr lang="en-US" altLang="zh-CN" dirty="0"/>
              <a:t>94 </a:t>
            </a:r>
            <a:r>
              <a:rPr lang="zh-CN" altLang="en-US" dirty="0"/>
              <a:t>个区，每个汉字或者字符都对应一个 </a:t>
            </a:r>
            <a:r>
              <a:rPr lang="zh-CN" altLang="en-US" dirty="0">
                <a:solidFill>
                  <a:srgbClr val="FF0000"/>
                </a:solidFill>
              </a:rPr>
              <a:t>分区编号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分区内的位置编号</a:t>
            </a:r>
            <a:r>
              <a:rPr lang="zh-CN" altLang="en-US" dirty="0"/>
              <a:t>，称为区位码</a:t>
            </a:r>
          </a:p>
          <a:p>
            <a:pPr lvl="1"/>
            <a:r>
              <a:rPr lang="zh-CN" altLang="en-US" dirty="0"/>
              <a:t>如：</a:t>
            </a:r>
            <a:r>
              <a:rPr lang="en-US" altLang="zh-CN" dirty="0"/>
              <a:t>"</a:t>
            </a:r>
            <a:r>
              <a:rPr lang="zh-CN" altLang="en-US" dirty="0"/>
              <a:t>中</a:t>
            </a:r>
            <a:r>
              <a:rPr lang="en-US" altLang="zh-CN" dirty="0"/>
              <a:t>" </a:t>
            </a:r>
            <a:r>
              <a:rPr lang="zh-CN" altLang="en-US" dirty="0"/>
              <a:t>分区编号是 </a:t>
            </a:r>
            <a:r>
              <a:rPr lang="en-US" altLang="zh-CN" dirty="0"/>
              <a:t>54</a:t>
            </a:r>
            <a:r>
              <a:rPr lang="zh-CN" altLang="en-US" dirty="0"/>
              <a:t>，分区内位置编号是 </a:t>
            </a:r>
            <a:r>
              <a:rPr lang="en-US" altLang="zh-CN" dirty="0"/>
              <a:t>48——"</a:t>
            </a:r>
            <a:r>
              <a:rPr lang="zh-CN" altLang="en-US" dirty="0"/>
              <a:t>中</a:t>
            </a:r>
            <a:r>
              <a:rPr lang="en-US" altLang="zh-CN" dirty="0"/>
              <a:t>" </a:t>
            </a:r>
            <a:r>
              <a:rPr lang="zh-CN" altLang="en-US" dirty="0"/>
              <a:t>字的区位码是 </a:t>
            </a:r>
            <a:r>
              <a:rPr lang="en-US" altLang="zh-CN" dirty="0"/>
              <a:t>54 48</a:t>
            </a:r>
          </a:p>
          <a:p>
            <a:r>
              <a:rPr lang="zh-CN" altLang="en-US" dirty="0"/>
              <a:t>国标码：又称交换码，用于交换文件所使用的编码，在早期，不同的操作系统可能使用不同的内码，如果它们之间要交换文件，则会发生乱码的现象，当时的解决方法是交换文件之前先转成交换码再交换，接收者收到之后再转成内码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ASICII</a:t>
            </a:r>
            <a:r>
              <a:rPr lang="en-US" altLang="zh-CN" dirty="0"/>
              <a:t> </a:t>
            </a:r>
            <a:r>
              <a:rPr lang="zh-CN" altLang="en-US" dirty="0"/>
              <a:t>码为 </a:t>
            </a:r>
            <a:r>
              <a:rPr lang="en-US" altLang="zh-CN" dirty="0"/>
              <a:t>0- 31 </a:t>
            </a:r>
            <a:r>
              <a:rPr lang="zh-CN" altLang="en-US" dirty="0"/>
              <a:t>的这 </a:t>
            </a:r>
            <a:r>
              <a:rPr lang="en-US" altLang="zh-CN" dirty="0">
                <a:solidFill>
                  <a:srgbClr val="FF0000"/>
                </a:solidFill>
              </a:rPr>
              <a:t>32 </a:t>
            </a:r>
            <a:r>
              <a:rPr lang="zh-CN" altLang="en-US" dirty="0">
                <a:solidFill>
                  <a:srgbClr val="FF0000"/>
                </a:solidFill>
              </a:rPr>
              <a:t>个字符是不可显示的字符</a:t>
            </a:r>
            <a:r>
              <a:rPr lang="zh-CN" altLang="en-US" dirty="0"/>
              <a:t>，为了避免和这些字符的码点冲突，将 分区编号和分区内位置编号都加上 </a:t>
            </a:r>
            <a:r>
              <a:rPr lang="en-US" altLang="zh-CN" dirty="0"/>
              <a:t>32 </a:t>
            </a:r>
            <a:r>
              <a:rPr lang="zh-CN" altLang="en-US" dirty="0"/>
              <a:t>，把这个转换的结果称为 </a:t>
            </a:r>
            <a:r>
              <a:rPr lang="zh-CN" altLang="en-US" dirty="0">
                <a:solidFill>
                  <a:srgbClr val="FF0000"/>
                </a:solidFill>
              </a:rPr>
              <a:t>国标码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“</a:t>
            </a:r>
            <a:r>
              <a:rPr lang="zh-CN" altLang="en-US" dirty="0"/>
              <a:t>中</a:t>
            </a:r>
            <a:r>
              <a:rPr lang="en-US" altLang="zh-CN" dirty="0"/>
              <a:t>”</a:t>
            </a:r>
            <a:r>
              <a:rPr lang="zh-CN" altLang="en-US" dirty="0"/>
              <a:t> 的国标码是 </a:t>
            </a:r>
            <a:r>
              <a:rPr lang="en-US" altLang="zh-CN" dirty="0"/>
              <a:t>86 80</a:t>
            </a:r>
            <a:r>
              <a:rPr lang="zh-CN" altLang="en-US" dirty="0"/>
              <a:t>（</a:t>
            </a:r>
            <a:r>
              <a:rPr lang="en-US" altLang="zh-CN" dirty="0"/>
              <a:t>54+32</a:t>
            </a:r>
            <a:r>
              <a:rPr lang="zh-CN" altLang="en-US" dirty="0"/>
              <a:t> </a:t>
            </a:r>
            <a:r>
              <a:rPr lang="en-US" altLang="zh-CN" dirty="0"/>
              <a:t>48+32</a:t>
            </a:r>
            <a:r>
              <a:rPr lang="zh-CN" altLang="en-US" dirty="0"/>
              <a:t>）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D36851-FD7F-4893-8F9B-3D37E12C8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" y="4852945"/>
            <a:ext cx="12192000" cy="18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5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27CF4-48CC-4FD5-B7E8-BF02EFD6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FE2C0-FD59-4F10-A8D4-37ED9F7889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国标码的机内码，简称 内码</a:t>
            </a:r>
            <a:r>
              <a:rPr lang="zh-CN" altLang="en-US" dirty="0"/>
              <a:t>：国标码 和 </a:t>
            </a:r>
            <a:r>
              <a:rPr lang="en-US" altLang="zh-CN" dirty="0"/>
              <a:t>ASICII </a:t>
            </a:r>
            <a:r>
              <a:rPr lang="zh-CN" altLang="en-US" dirty="0"/>
              <a:t>码存在一定的重复，无法区分它们到底是一个汉字，还是两个字母。把国标码中的每个字节的最高位置为 </a:t>
            </a:r>
            <a:r>
              <a:rPr lang="en-US" altLang="zh-CN" b="1" dirty="0"/>
              <a:t>1</a:t>
            </a:r>
            <a:r>
              <a:rPr lang="zh-CN" altLang="en-US" dirty="0"/>
              <a:t>，即每字节加上 </a:t>
            </a:r>
            <a:r>
              <a:rPr lang="en-US" altLang="zh-CN" dirty="0"/>
              <a:t>128 ( 2</a:t>
            </a:r>
            <a:r>
              <a:rPr lang="zh-CN" altLang="en-US" dirty="0"/>
              <a:t>的</a:t>
            </a:r>
            <a:r>
              <a:rPr lang="en-US" altLang="zh-CN" dirty="0"/>
              <a:t>7</a:t>
            </a:r>
            <a:r>
              <a:rPr lang="zh-CN" altLang="en-US" dirty="0"/>
              <a:t>次方 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“</a:t>
            </a:r>
            <a:r>
              <a:rPr lang="zh-CN" altLang="en-US" dirty="0"/>
              <a:t>中</a:t>
            </a:r>
            <a:r>
              <a:rPr lang="en-US" altLang="zh-CN" dirty="0"/>
              <a:t>” </a:t>
            </a:r>
            <a:r>
              <a:rPr lang="zh-CN" altLang="en-US" dirty="0"/>
              <a:t>的内码：</a:t>
            </a:r>
            <a:r>
              <a:rPr lang="en-US" altLang="zh-CN" dirty="0"/>
              <a:t>214 208 (86 + 128 </a:t>
            </a:r>
            <a:r>
              <a:rPr lang="zh-CN" altLang="en-US" dirty="0"/>
              <a:t>，</a:t>
            </a:r>
            <a:r>
              <a:rPr lang="en-US" altLang="zh-CN" dirty="0"/>
              <a:t>80 + 128 = 208</a:t>
            </a:r>
            <a:r>
              <a:rPr lang="zh-CN" altLang="en-US" dirty="0"/>
              <a:t>；对应十六进制 </a:t>
            </a:r>
            <a:r>
              <a:rPr lang="en-US" altLang="zh-CN" dirty="0"/>
              <a:t>0xD6 0xD0</a:t>
            </a:r>
          </a:p>
          <a:p>
            <a:pPr lvl="1"/>
            <a:r>
              <a:rPr lang="zh-CN" altLang="en-US" dirty="0"/>
              <a:t>第一字节 </a:t>
            </a:r>
            <a:r>
              <a:rPr lang="en-US" altLang="zh-CN" dirty="0"/>
              <a:t>0xA1-0xA9  </a:t>
            </a:r>
            <a:r>
              <a:rPr lang="zh-CN" altLang="en-US" dirty="0"/>
              <a:t>第二字节</a:t>
            </a:r>
            <a:r>
              <a:rPr lang="en-US" altLang="zh-CN" dirty="0"/>
              <a:t>0xa1-0xfe   846</a:t>
            </a:r>
            <a:r>
              <a:rPr lang="zh-CN" altLang="en-US"/>
              <a:t>个（</a:t>
            </a:r>
            <a:r>
              <a:rPr lang="zh-CN" altLang="en-US" dirty="0"/>
              <a:t>符号、数字区）</a:t>
            </a:r>
            <a:endParaRPr lang="en-US" altLang="zh-CN" dirty="0"/>
          </a:p>
          <a:p>
            <a:pPr lvl="1"/>
            <a:r>
              <a:rPr lang="zh-CN" altLang="en-US" dirty="0"/>
              <a:t>第一字节  </a:t>
            </a:r>
            <a:r>
              <a:rPr lang="en-US" altLang="zh-CN" dirty="0"/>
              <a:t>0xb0-0xf7 </a:t>
            </a:r>
            <a:r>
              <a:rPr lang="zh-CN" altLang="en-US" dirty="0"/>
              <a:t>（</a:t>
            </a:r>
            <a:r>
              <a:rPr lang="en-US" altLang="zh-CN" dirty="0"/>
              <a:t> 176-247 </a:t>
            </a:r>
            <a:r>
              <a:rPr lang="zh-CN" altLang="en-US" dirty="0"/>
              <a:t>）</a:t>
            </a:r>
            <a:r>
              <a:rPr lang="en-US" altLang="zh-CN" dirty="0"/>
              <a:t>  </a:t>
            </a:r>
            <a:r>
              <a:rPr lang="zh-CN" altLang="en-US" dirty="0"/>
              <a:t>第二字节</a:t>
            </a:r>
            <a:r>
              <a:rPr lang="en-US" altLang="zh-CN" dirty="0"/>
              <a:t>0xa1-0xfe (160-254)  </a:t>
            </a:r>
            <a:r>
              <a:rPr lang="zh-CN" altLang="en-US" dirty="0"/>
              <a:t>（汉字区）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40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EDD08-9AED-4E41-87DE-DE5FF001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5430EE-035C-47AD-9971-C501F1252C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6-3 </a:t>
            </a:r>
            <a:r>
              <a:rPr lang="zh-CN" altLang="zh-CN" dirty="0"/>
              <a:t>设计基于</a:t>
            </a:r>
            <a:r>
              <a:rPr lang="zh-CN" altLang="zh-CN" dirty="0">
                <a:solidFill>
                  <a:srgbClr val="FF0000"/>
                </a:solidFill>
              </a:rPr>
              <a:t>顺序表</a:t>
            </a:r>
            <a:r>
              <a:rPr lang="zh-CN" altLang="zh-CN" dirty="0"/>
              <a:t>存储结构的</a:t>
            </a:r>
            <a:r>
              <a:rPr lang="zh-CN" altLang="zh-CN" dirty="0">
                <a:solidFill>
                  <a:srgbClr val="FF0000"/>
                </a:solidFill>
              </a:rPr>
              <a:t>树形选择</a:t>
            </a:r>
            <a:r>
              <a:rPr lang="zh-CN" altLang="zh-CN" dirty="0"/>
              <a:t>排序算法。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0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标题 6"/>
          <p:cNvSpPr>
            <a:spLocks noGrp="1"/>
          </p:cNvSpPr>
          <p:nvPr>
            <p:ph type="title"/>
          </p:nvPr>
        </p:nvSpPr>
        <p:spPr>
          <a:xfrm>
            <a:off x="2524125" y="428625"/>
            <a:ext cx="7143750" cy="920750"/>
          </a:xfrm>
        </p:spPr>
        <p:txBody>
          <a:bodyPr/>
          <a:lstStyle/>
          <a:p>
            <a:r>
              <a:rPr lang="zh-CN" altLang="en-US" dirty="0"/>
              <a:t>树形选择排序</a:t>
            </a:r>
          </a:p>
        </p:txBody>
      </p:sp>
      <p:sp>
        <p:nvSpPr>
          <p:cNvPr id="182276" name="灯片编号占位符 7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9B8D4D98-0389-43A4-ABCB-F29A968F5B6D}" type="slidenum">
              <a:rPr lang="zh-CN" altLang="en-US"/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/>
          </a:p>
        </p:txBody>
      </p:sp>
      <p:sp>
        <p:nvSpPr>
          <p:cNvPr id="182275" name="内容占位符 4"/>
          <p:cNvSpPr>
            <a:spLocks noGrp="1"/>
          </p:cNvSpPr>
          <p:nvPr>
            <p:ph idx="1"/>
          </p:nvPr>
        </p:nvSpPr>
        <p:spPr>
          <a:xfrm>
            <a:off x="2524125" y="1600200"/>
            <a:ext cx="7143750" cy="4471988"/>
          </a:xfrm>
        </p:spPr>
        <p:txBody>
          <a:bodyPr/>
          <a:lstStyle/>
          <a:p>
            <a:pPr marL="457200" indent="-457200"/>
            <a:r>
              <a:rPr lang="zh-CN" altLang="en-US" dirty="0"/>
              <a:t>树形选择排序又称锦标赛排序，是一种按照锦标赛的思想进行选择排序的方法。首先对</a:t>
            </a:r>
            <a:r>
              <a:rPr lang="en-US" altLang="zh-CN" dirty="0"/>
              <a:t>n</a:t>
            </a:r>
            <a:r>
              <a:rPr lang="zh-CN" altLang="en-US" dirty="0"/>
              <a:t>个记录的关键字进行两两比较，然后在</a:t>
            </a:r>
            <a:r>
              <a:rPr lang="en-US" altLang="zh-CN" dirty="0"/>
              <a:t>n/2</a:t>
            </a:r>
            <a:r>
              <a:rPr lang="zh-CN" altLang="en-US" dirty="0"/>
              <a:t>个较小者之间再进行两两比较，如此重复，直至选出最小的记录为止。</a:t>
            </a:r>
            <a:endParaRPr lang="en-US" altLang="zh-CN" dirty="0"/>
          </a:p>
          <a:p>
            <a:pPr marL="457200" indent="-457200"/>
            <a:r>
              <a:rPr lang="zh-CN" altLang="en-US" dirty="0">
                <a:latin typeface="楷体" panose="02010609060101010101" pitchFamily="49" charset="-122"/>
                <a:sym typeface="Wingdings"/>
              </a:rPr>
              <a:t>一种在“完全二叉树”上完成的排序算法</a:t>
            </a:r>
            <a:endParaRPr lang="en-US" altLang="zh-CN" dirty="0">
              <a:latin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52622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VmYTJhNjhlMzczYjFkYmRjYjg2MmRmYzRhNDYxODQifQ=="/>
</p:tagLst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华文新魏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287</TotalTime>
  <Words>1448</Words>
  <Application>Microsoft Office PowerPoint</Application>
  <PresentationFormat>宽屏</PresentationFormat>
  <Paragraphs>132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华文新魏</vt:lpstr>
      <vt:lpstr>楷体</vt:lpstr>
      <vt:lpstr>楷体_GB2312</vt:lpstr>
      <vt:lpstr>宋体</vt:lpstr>
      <vt:lpstr>微软雅黑</vt:lpstr>
      <vt:lpstr>Arial</vt:lpstr>
      <vt:lpstr>Calibri</vt:lpstr>
      <vt:lpstr>Symbol</vt:lpstr>
      <vt:lpstr>Times New Roman</vt:lpstr>
      <vt:lpstr>Wingdings</vt:lpstr>
      <vt:lpstr>水滴</vt:lpstr>
      <vt:lpstr>2_Office 主题</vt:lpstr>
      <vt:lpstr>数据结构与算法 实验6  排序</vt:lpstr>
      <vt:lpstr>PowerPoint 演示文稿</vt:lpstr>
      <vt:lpstr>实验要求</vt:lpstr>
      <vt:lpstr>PowerPoint 演示文稿</vt:lpstr>
      <vt:lpstr>PowerPoint 演示文稿</vt:lpstr>
      <vt:lpstr>GB2312</vt:lpstr>
      <vt:lpstr>PowerPoint 演示文稿</vt:lpstr>
      <vt:lpstr>PowerPoint 演示文稿</vt:lpstr>
      <vt:lpstr>树形选择排序</vt:lpstr>
      <vt:lpstr>树形选择排序</vt:lpstr>
      <vt:lpstr>树形选择排序</vt:lpstr>
      <vt:lpstr>树形选择排序</vt:lpstr>
      <vt:lpstr>树形选择排序</vt:lpstr>
      <vt:lpstr>树形选择排序</vt:lpstr>
      <vt:lpstr>树形选择排序</vt:lpstr>
      <vt:lpstr>树形选择排序</vt:lpstr>
      <vt:lpstr>提交说明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 实验1-2</dc:title>
  <dc:creator>shuwen su</dc:creator>
  <cp:lastModifiedBy>shuwen su</cp:lastModifiedBy>
  <cp:revision>29</cp:revision>
  <dcterms:created xsi:type="dcterms:W3CDTF">2023-09-26T07:33:00Z</dcterms:created>
  <dcterms:modified xsi:type="dcterms:W3CDTF">2024-12-19T02:46:03Z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9C3B6DCF1C5643DA8AAC95A29CF54BD7_13</vt:lpwstr>
  </property>
  <property fmtid="{D5CDD505-2E9C-101B-9397-08002B2CF9AE}" pid="3" name="KSOProductBuildVer">
    <vt:lpwstr>2052-12.1.0.15990</vt:lpwstr>
  </property>
</Properties>
</file>