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1" r:id="rId1"/>
  </p:sldMasterIdLst>
  <p:notesMasterIdLst>
    <p:notesMasterId r:id="rId89"/>
  </p:notesMasterIdLst>
  <p:sldIdLst>
    <p:sldId id="256" r:id="rId2"/>
    <p:sldId id="384" r:id="rId3"/>
    <p:sldId id="259" r:id="rId4"/>
    <p:sldId id="325" r:id="rId5"/>
    <p:sldId id="326" r:id="rId6"/>
    <p:sldId id="362" r:id="rId7"/>
    <p:sldId id="323" r:id="rId8"/>
    <p:sldId id="263" r:id="rId9"/>
    <p:sldId id="261" r:id="rId10"/>
    <p:sldId id="262" r:id="rId11"/>
    <p:sldId id="264" r:id="rId12"/>
    <p:sldId id="265" r:id="rId13"/>
    <p:sldId id="266" r:id="rId14"/>
    <p:sldId id="267" r:id="rId15"/>
    <p:sldId id="328" r:id="rId16"/>
    <p:sldId id="329" r:id="rId17"/>
    <p:sldId id="330" r:id="rId18"/>
    <p:sldId id="268" r:id="rId19"/>
    <p:sldId id="331" r:id="rId20"/>
    <p:sldId id="363" r:id="rId21"/>
    <p:sldId id="270" r:id="rId22"/>
    <p:sldId id="271" r:id="rId23"/>
    <p:sldId id="364" r:id="rId24"/>
    <p:sldId id="332" r:id="rId25"/>
    <p:sldId id="366" r:id="rId26"/>
    <p:sldId id="333" r:id="rId27"/>
    <p:sldId id="334" r:id="rId28"/>
    <p:sldId id="335" r:id="rId29"/>
    <p:sldId id="336" r:id="rId30"/>
    <p:sldId id="351" r:id="rId31"/>
    <p:sldId id="367" r:id="rId32"/>
    <p:sldId id="337" r:id="rId33"/>
    <p:sldId id="275" r:id="rId34"/>
    <p:sldId id="352" r:id="rId35"/>
    <p:sldId id="277" r:id="rId36"/>
    <p:sldId id="376" r:id="rId37"/>
    <p:sldId id="368" r:id="rId38"/>
    <p:sldId id="339" r:id="rId39"/>
    <p:sldId id="278" r:id="rId40"/>
    <p:sldId id="276" r:id="rId41"/>
    <p:sldId id="342" r:id="rId42"/>
    <p:sldId id="369" r:id="rId43"/>
    <p:sldId id="283" r:id="rId44"/>
    <p:sldId id="284" r:id="rId45"/>
    <p:sldId id="279" r:id="rId46"/>
    <p:sldId id="370" r:id="rId47"/>
    <p:sldId id="371" r:id="rId48"/>
    <p:sldId id="353" r:id="rId49"/>
    <p:sldId id="354" r:id="rId50"/>
    <p:sldId id="355" r:id="rId51"/>
    <p:sldId id="280" r:id="rId52"/>
    <p:sldId id="340" r:id="rId53"/>
    <p:sldId id="372" r:id="rId54"/>
    <p:sldId id="341" r:id="rId55"/>
    <p:sldId id="286" r:id="rId56"/>
    <p:sldId id="287" r:id="rId57"/>
    <p:sldId id="288" r:id="rId58"/>
    <p:sldId id="289" r:id="rId59"/>
    <p:sldId id="291" r:id="rId60"/>
    <p:sldId id="292" r:id="rId61"/>
    <p:sldId id="293" r:id="rId62"/>
    <p:sldId id="294" r:id="rId63"/>
    <p:sldId id="345" r:id="rId64"/>
    <p:sldId id="356" r:id="rId65"/>
    <p:sldId id="373" r:id="rId66"/>
    <p:sldId id="374" r:id="rId67"/>
    <p:sldId id="375" r:id="rId68"/>
    <p:sldId id="346" r:id="rId69"/>
    <p:sldId id="298" r:id="rId70"/>
    <p:sldId id="377" r:id="rId71"/>
    <p:sldId id="357" r:id="rId72"/>
    <p:sldId id="358" r:id="rId73"/>
    <p:sldId id="347" r:id="rId74"/>
    <p:sldId id="379" r:id="rId75"/>
    <p:sldId id="380" r:id="rId76"/>
    <p:sldId id="359" r:id="rId77"/>
    <p:sldId id="378" r:id="rId78"/>
    <p:sldId id="299" r:id="rId79"/>
    <p:sldId id="348" r:id="rId80"/>
    <p:sldId id="301" r:id="rId81"/>
    <p:sldId id="302" r:id="rId82"/>
    <p:sldId id="304" r:id="rId83"/>
    <p:sldId id="305" r:id="rId84"/>
    <p:sldId id="311" r:id="rId85"/>
    <p:sldId id="381" r:id="rId86"/>
    <p:sldId id="382" r:id="rId87"/>
    <p:sldId id="383" r:id="rId88"/>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5" d="100"/>
          <a:sy n="75" d="100"/>
        </p:scale>
        <p:origin x="-1584" y="-4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printerSettings" Target="printerSettings/printerSettings1.bin"/><Relationship Id="rId91" Type="http://schemas.openxmlformats.org/officeDocument/2006/relationships/presProps" Target="presProps.xml"/><Relationship Id="rId92" Type="http://schemas.openxmlformats.org/officeDocument/2006/relationships/viewProps" Target="viewProps.xml"/><Relationship Id="rId93" Type="http://schemas.openxmlformats.org/officeDocument/2006/relationships/theme" Target="theme/theme1.xml"/><Relationship Id="rId9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1B826C-69B9-E64C-A9EA-D31FD1563A81}" type="datetimeFigureOut">
              <a:rPr kumimoji="1" lang="zh-CN" altLang="en-US" smtClean="0"/>
              <a:t>23/12/28</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4E3528-7628-3144-97E2-1F3D26C25BD6}" type="slidenum">
              <a:rPr kumimoji="1" lang="zh-CN" altLang="en-US" smtClean="0"/>
              <a:t>‹#›</a:t>
            </a:fld>
            <a:endParaRPr kumimoji="1" lang="zh-CN" altLang="en-US"/>
          </a:p>
        </p:txBody>
      </p:sp>
    </p:spTree>
    <p:extLst>
      <p:ext uri="{BB962C8B-B14F-4D97-AF65-F5344CB8AC3E}">
        <p14:creationId xmlns:p14="http://schemas.microsoft.com/office/powerpoint/2010/main" val="9770195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54E3528-7628-3144-97E2-1F3D26C25BD6}" type="slidenum">
              <a:rPr kumimoji="1" lang="zh-CN" altLang="en-US" smtClean="0"/>
              <a:t>3</a:t>
            </a:fld>
            <a:endParaRPr kumimoji="1" lang="zh-CN" altLang="en-US"/>
          </a:p>
        </p:txBody>
      </p:sp>
    </p:spTree>
    <p:extLst>
      <p:ext uri="{BB962C8B-B14F-4D97-AF65-F5344CB8AC3E}">
        <p14:creationId xmlns:p14="http://schemas.microsoft.com/office/powerpoint/2010/main" val="2751488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54E3528-7628-3144-97E2-1F3D26C25BD6}" type="slidenum">
              <a:rPr kumimoji="1" lang="zh-CN" altLang="en-US" smtClean="0"/>
              <a:t>11</a:t>
            </a:fld>
            <a:endParaRPr kumimoji="1" lang="zh-CN" altLang="en-US"/>
          </a:p>
        </p:txBody>
      </p:sp>
    </p:spTree>
    <p:extLst>
      <p:ext uri="{BB962C8B-B14F-4D97-AF65-F5344CB8AC3E}">
        <p14:creationId xmlns:p14="http://schemas.microsoft.com/office/powerpoint/2010/main" val="3420263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54E3528-7628-3144-97E2-1F3D26C25BD6}" type="slidenum">
              <a:rPr kumimoji="1" lang="zh-CN" altLang="en-US" smtClean="0"/>
              <a:t>29</a:t>
            </a:fld>
            <a:endParaRPr kumimoji="1" lang="zh-CN" altLang="en-US"/>
          </a:p>
        </p:txBody>
      </p:sp>
    </p:spTree>
    <p:extLst>
      <p:ext uri="{BB962C8B-B14F-4D97-AF65-F5344CB8AC3E}">
        <p14:creationId xmlns:p14="http://schemas.microsoft.com/office/powerpoint/2010/main" val="1790365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54E3528-7628-3144-97E2-1F3D26C25BD6}" type="slidenum">
              <a:rPr kumimoji="1" lang="zh-CN" altLang="en-US" smtClean="0"/>
              <a:t>73</a:t>
            </a:fld>
            <a:endParaRPr kumimoji="1" lang="zh-CN" altLang="en-US"/>
          </a:p>
        </p:txBody>
      </p:sp>
    </p:spTree>
    <p:extLst>
      <p:ext uri="{BB962C8B-B14F-4D97-AF65-F5344CB8AC3E}">
        <p14:creationId xmlns:p14="http://schemas.microsoft.com/office/powerpoint/2010/main" val="2940986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54E3528-7628-3144-97E2-1F3D26C25BD6}" type="slidenum">
              <a:rPr kumimoji="1" lang="zh-CN" altLang="en-US" smtClean="0"/>
              <a:t>78</a:t>
            </a:fld>
            <a:endParaRPr kumimoji="1" lang="zh-CN" altLang="en-US"/>
          </a:p>
        </p:txBody>
      </p:sp>
    </p:spTree>
    <p:extLst>
      <p:ext uri="{BB962C8B-B14F-4D97-AF65-F5344CB8AC3E}">
        <p14:creationId xmlns:p14="http://schemas.microsoft.com/office/powerpoint/2010/main" val="1433861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6BCB36C9-4370-2546-9BB8-4EFC5C7C7F1B}" type="datetimeFigureOut">
              <a:rPr kumimoji="1" lang="zh-CN" altLang="en-US" smtClean="0"/>
              <a:t>23/12/28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F005AAC-F66F-8144-B582-1200589BDE11}" type="slidenum">
              <a:rPr kumimoji="1" lang="zh-CN" altLang="en-US" smtClean="0"/>
              <a:t>‹#›</a:t>
            </a:fld>
            <a:endParaRPr kumimoji="1" lang="zh-CN" altLang="en-US"/>
          </a:p>
        </p:txBody>
      </p:sp>
    </p:spTree>
    <p:extLst>
      <p:ext uri="{BB962C8B-B14F-4D97-AF65-F5344CB8AC3E}">
        <p14:creationId xmlns:p14="http://schemas.microsoft.com/office/powerpoint/2010/main" val="2011682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6BCB36C9-4370-2546-9BB8-4EFC5C7C7F1B}" type="datetimeFigureOut">
              <a:rPr kumimoji="1" lang="zh-CN" altLang="en-US" smtClean="0"/>
              <a:t>23/12/28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F005AAC-F66F-8144-B582-1200589BDE11}" type="slidenum">
              <a:rPr kumimoji="1" lang="zh-CN" altLang="en-US" smtClean="0"/>
              <a:t>‹#›</a:t>
            </a:fld>
            <a:endParaRPr kumimoji="1" lang="zh-CN" altLang="en-US"/>
          </a:p>
        </p:txBody>
      </p:sp>
    </p:spTree>
    <p:extLst>
      <p:ext uri="{BB962C8B-B14F-4D97-AF65-F5344CB8AC3E}">
        <p14:creationId xmlns:p14="http://schemas.microsoft.com/office/powerpoint/2010/main" val="2402696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6BCB36C9-4370-2546-9BB8-4EFC5C7C7F1B}" type="datetimeFigureOut">
              <a:rPr kumimoji="1" lang="zh-CN" altLang="en-US" smtClean="0"/>
              <a:t>23/12/28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F005AAC-F66F-8144-B582-1200589BDE11}" type="slidenum">
              <a:rPr kumimoji="1" lang="zh-CN" altLang="en-US" smtClean="0"/>
              <a:t>‹#›</a:t>
            </a:fld>
            <a:endParaRPr kumimoji="1" lang="zh-CN" altLang="en-US"/>
          </a:p>
        </p:txBody>
      </p:sp>
    </p:spTree>
    <p:extLst>
      <p:ext uri="{BB962C8B-B14F-4D97-AF65-F5344CB8AC3E}">
        <p14:creationId xmlns:p14="http://schemas.microsoft.com/office/powerpoint/2010/main" val="2390302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6BCB36C9-4370-2546-9BB8-4EFC5C7C7F1B}" type="datetimeFigureOut">
              <a:rPr kumimoji="1" lang="zh-CN" altLang="en-US" smtClean="0"/>
              <a:t>23/12/28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F005AAC-F66F-8144-B582-1200589BDE11}" type="slidenum">
              <a:rPr kumimoji="1" lang="zh-CN" altLang="en-US" smtClean="0"/>
              <a:t>‹#›</a:t>
            </a:fld>
            <a:endParaRPr kumimoji="1" lang="zh-CN" altLang="en-US"/>
          </a:p>
        </p:txBody>
      </p:sp>
    </p:spTree>
    <p:extLst>
      <p:ext uri="{BB962C8B-B14F-4D97-AF65-F5344CB8AC3E}">
        <p14:creationId xmlns:p14="http://schemas.microsoft.com/office/powerpoint/2010/main" val="2509122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6BCB36C9-4370-2546-9BB8-4EFC5C7C7F1B}" type="datetimeFigureOut">
              <a:rPr kumimoji="1" lang="zh-CN" altLang="en-US" smtClean="0"/>
              <a:t>23/12/28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4F005AAC-F66F-8144-B582-1200589BDE11}" type="slidenum">
              <a:rPr kumimoji="1" lang="zh-CN" altLang="en-US" smtClean="0"/>
              <a:t>‹#›</a:t>
            </a:fld>
            <a:endParaRPr kumimoji="1" lang="zh-CN" altLang="en-US"/>
          </a:p>
        </p:txBody>
      </p:sp>
    </p:spTree>
    <p:extLst>
      <p:ext uri="{BB962C8B-B14F-4D97-AF65-F5344CB8AC3E}">
        <p14:creationId xmlns:p14="http://schemas.microsoft.com/office/powerpoint/2010/main" val="1675385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6BCB36C9-4370-2546-9BB8-4EFC5C7C7F1B}" type="datetimeFigureOut">
              <a:rPr kumimoji="1" lang="zh-CN" altLang="en-US" smtClean="0"/>
              <a:t>23/12/28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4F005AAC-F66F-8144-B582-1200589BDE11}" type="slidenum">
              <a:rPr kumimoji="1" lang="zh-CN" altLang="en-US" smtClean="0"/>
              <a:t>‹#›</a:t>
            </a:fld>
            <a:endParaRPr kumimoji="1" lang="zh-CN" altLang="en-US"/>
          </a:p>
        </p:txBody>
      </p:sp>
    </p:spTree>
    <p:extLst>
      <p:ext uri="{BB962C8B-B14F-4D97-AF65-F5344CB8AC3E}">
        <p14:creationId xmlns:p14="http://schemas.microsoft.com/office/powerpoint/2010/main" val="3233388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6BCB36C9-4370-2546-9BB8-4EFC5C7C7F1B}" type="datetimeFigureOut">
              <a:rPr kumimoji="1" lang="zh-CN" altLang="en-US" smtClean="0"/>
              <a:t>23/12/28</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4F005AAC-F66F-8144-B582-1200589BDE11}" type="slidenum">
              <a:rPr kumimoji="1" lang="zh-CN" altLang="en-US" smtClean="0"/>
              <a:t>‹#›</a:t>
            </a:fld>
            <a:endParaRPr kumimoji="1" lang="zh-CN" altLang="en-US"/>
          </a:p>
        </p:txBody>
      </p:sp>
    </p:spTree>
    <p:extLst>
      <p:ext uri="{BB962C8B-B14F-4D97-AF65-F5344CB8AC3E}">
        <p14:creationId xmlns:p14="http://schemas.microsoft.com/office/powerpoint/2010/main" val="588119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6BCB36C9-4370-2546-9BB8-4EFC5C7C7F1B}" type="datetimeFigureOut">
              <a:rPr kumimoji="1" lang="zh-CN" altLang="en-US" smtClean="0"/>
              <a:t>23/12/28</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4F005AAC-F66F-8144-B582-1200589BDE11}" type="slidenum">
              <a:rPr kumimoji="1" lang="zh-CN" altLang="en-US" smtClean="0"/>
              <a:t>‹#›</a:t>
            </a:fld>
            <a:endParaRPr kumimoji="1" lang="zh-CN" altLang="en-US"/>
          </a:p>
        </p:txBody>
      </p:sp>
    </p:spTree>
    <p:extLst>
      <p:ext uri="{BB962C8B-B14F-4D97-AF65-F5344CB8AC3E}">
        <p14:creationId xmlns:p14="http://schemas.microsoft.com/office/powerpoint/2010/main" val="652116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CB36C9-4370-2546-9BB8-4EFC5C7C7F1B}" type="datetimeFigureOut">
              <a:rPr kumimoji="1" lang="zh-CN" altLang="en-US" smtClean="0"/>
              <a:t>23/12/28</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4F005AAC-F66F-8144-B582-1200589BDE11}" type="slidenum">
              <a:rPr kumimoji="1" lang="zh-CN" altLang="en-US" smtClean="0"/>
              <a:t>‹#›</a:t>
            </a:fld>
            <a:endParaRPr kumimoji="1" lang="zh-CN" altLang="en-US"/>
          </a:p>
        </p:txBody>
      </p:sp>
    </p:spTree>
    <p:extLst>
      <p:ext uri="{BB962C8B-B14F-4D97-AF65-F5344CB8AC3E}">
        <p14:creationId xmlns:p14="http://schemas.microsoft.com/office/powerpoint/2010/main" val="387107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6BCB36C9-4370-2546-9BB8-4EFC5C7C7F1B}" type="datetimeFigureOut">
              <a:rPr kumimoji="1" lang="zh-CN" altLang="en-US" smtClean="0"/>
              <a:t>23/12/28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4F005AAC-F66F-8144-B582-1200589BDE11}" type="slidenum">
              <a:rPr kumimoji="1" lang="zh-CN" altLang="en-US" smtClean="0"/>
              <a:t>‹#›</a:t>
            </a:fld>
            <a:endParaRPr kumimoji="1" lang="zh-CN" altLang="en-US"/>
          </a:p>
        </p:txBody>
      </p:sp>
    </p:spTree>
    <p:extLst>
      <p:ext uri="{BB962C8B-B14F-4D97-AF65-F5344CB8AC3E}">
        <p14:creationId xmlns:p14="http://schemas.microsoft.com/office/powerpoint/2010/main" val="1658493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6BCB36C9-4370-2546-9BB8-4EFC5C7C7F1B}" type="datetimeFigureOut">
              <a:rPr kumimoji="1" lang="zh-CN" altLang="en-US" smtClean="0"/>
              <a:t>23/12/28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4F005AAC-F66F-8144-B582-1200589BDE11}" type="slidenum">
              <a:rPr kumimoji="1" lang="zh-CN" altLang="en-US" smtClean="0"/>
              <a:t>‹#›</a:t>
            </a:fld>
            <a:endParaRPr kumimoji="1" lang="zh-CN" altLang="en-US"/>
          </a:p>
        </p:txBody>
      </p:sp>
    </p:spTree>
    <p:extLst>
      <p:ext uri="{BB962C8B-B14F-4D97-AF65-F5344CB8AC3E}">
        <p14:creationId xmlns:p14="http://schemas.microsoft.com/office/powerpoint/2010/main" val="3805848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CB36C9-4370-2546-9BB8-4EFC5C7C7F1B}" type="datetimeFigureOut">
              <a:rPr kumimoji="1" lang="zh-CN" altLang="en-US" smtClean="0"/>
              <a:t>23/12/28</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005AAC-F66F-8144-B582-1200589BDE11}" type="slidenum">
              <a:rPr kumimoji="1" lang="zh-CN" altLang="en-US" smtClean="0"/>
              <a:t>‹#›</a:t>
            </a:fld>
            <a:endParaRPr kumimoji="1" lang="zh-CN" altLang="en-US"/>
          </a:p>
        </p:txBody>
      </p:sp>
    </p:spTree>
    <p:extLst>
      <p:ext uri="{BB962C8B-B14F-4D97-AF65-F5344CB8AC3E}">
        <p14:creationId xmlns:p14="http://schemas.microsoft.com/office/powerpoint/2010/main" val="3639397456"/>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8534" y="1185333"/>
            <a:ext cx="8779934" cy="2415117"/>
          </a:xfrm>
        </p:spPr>
        <p:txBody>
          <a:bodyPr>
            <a:normAutofit/>
          </a:bodyPr>
          <a:lstStyle/>
          <a:p>
            <a:r>
              <a:rPr kumimoji="1" lang="zh-CN" altLang="en-US" sz="6600" dirty="0" smtClean="0">
                <a:latin typeface="+mn-ea"/>
                <a:ea typeface="+mn-ea"/>
                <a:cs typeface="Kai"/>
              </a:rPr>
              <a:t>大学语文</a:t>
            </a:r>
            <a:endParaRPr kumimoji="1" lang="zh-CN" altLang="en-US" sz="6600" dirty="0">
              <a:latin typeface="+mn-ea"/>
              <a:ea typeface="+mn-ea"/>
              <a:cs typeface="Kai"/>
            </a:endParaRPr>
          </a:p>
        </p:txBody>
      </p:sp>
      <p:sp>
        <p:nvSpPr>
          <p:cNvPr id="3" name="副标题 2"/>
          <p:cNvSpPr>
            <a:spLocks noGrp="1"/>
          </p:cNvSpPr>
          <p:nvPr>
            <p:ph type="subTitle" idx="1"/>
          </p:nvPr>
        </p:nvSpPr>
        <p:spPr>
          <a:xfrm>
            <a:off x="524933" y="3886200"/>
            <a:ext cx="8195733" cy="1634067"/>
          </a:xfrm>
        </p:spPr>
        <p:txBody>
          <a:bodyPr>
            <a:normAutofit lnSpcReduction="10000"/>
          </a:bodyPr>
          <a:lstStyle/>
          <a:p>
            <a:r>
              <a:rPr kumimoji="1" lang="zh-CN" altLang="zh-CN" sz="3600" dirty="0">
                <a:solidFill>
                  <a:schemeClr val="tx1"/>
                </a:solidFill>
                <a:latin typeface="+mn-ea"/>
              </a:rPr>
              <a:t>—</a:t>
            </a:r>
            <a:r>
              <a:rPr kumimoji="1" lang="zh-CN" altLang="zh-CN" sz="3600" dirty="0" smtClean="0">
                <a:solidFill>
                  <a:schemeClr val="tx1"/>
                </a:solidFill>
                <a:latin typeface="+mn-ea"/>
              </a:rPr>
              <a:t>—</a:t>
            </a:r>
            <a:r>
              <a:rPr kumimoji="1" lang="zh-CN" altLang="en-US" sz="3600" dirty="0" smtClean="0">
                <a:solidFill>
                  <a:schemeClr val="tx1"/>
                </a:solidFill>
                <a:latin typeface="+mn-ea"/>
              </a:rPr>
              <a:t>期末复习</a:t>
            </a:r>
            <a:endParaRPr kumimoji="1" lang="en-US" altLang="zh-CN" sz="3600" dirty="0" smtClean="0">
              <a:solidFill>
                <a:schemeClr val="tx1"/>
              </a:solidFill>
              <a:latin typeface="+mn-ea"/>
            </a:endParaRPr>
          </a:p>
          <a:p>
            <a:endParaRPr kumimoji="1" lang="en-US" altLang="zh-CN" sz="2800" dirty="0" smtClean="0">
              <a:solidFill>
                <a:schemeClr val="tx1"/>
              </a:solidFill>
              <a:latin typeface="+mn-ea"/>
            </a:endParaRPr>
          </a:p>
          <a:p>
            <a:r>
              <a:rPr kumimoji="1" lang="en-US" altLang="zh-CN" sz="2800" dirty="0">
                <a:solidFill>
                  <a:schemeClr val="tx1"/>
                </a:solidFill>
                <a:latin typeface="+mn-ea"/>
              </a:rPr>
              <a:t>(</a:t>
            </a:r>
            <a:r>
              <a:rPr kumimoji="1" lang="zh-CN" altLang="en-US" sz="2800" dirty="0" smtClean="0">
                <a:solidFill>
                  <a:schemeClr val="tx1"/>
                </a:solidFill>
                <a:latin typeface="+mn-ea"/>
              </a:rPr>
              <a:t>个人学术产权，请勿上传网络</a:t>
            </a:r>
            <a:r>
              <a:rPr kumimoji="1" lang="en-US" altLang="zh-CN" sz="2800" dirty="0" smtClean="0">
                <a:solidFill>
                  <a:schemeClr val="tx1"/>
                </a:solidFill>
                <a:latin typeface="+mn-ea"/>
              </a:rPr>
              <a:t>)</a:t>
            </a:r>
            <a:endParaRPr kumimoji="1" lang="en-US" altLang="zh-CN" sz="2800" dirty="0" smtClean="0">
              <a:solidFill>
                <a:schemeClr val="tx1"/>
              </a:solidFill>
              <a:latin typeface="+mn-ea"/>
            </a:endParaRPr>
          </a:p>
        </p:txBody>
      </p:sp>
    </p:spTree>
    <p:extLst>
      <p:ext uri="{BB962C8B-B14F-4D97-AF65-F5344CB8AC3E}">
        <p14:creationId xmlns:p14="http://schemas.microsoft.com/office/powerpoint/2010/main" val="717142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（三）</a:t>
            </a:r>
            <a:r>
              <a:rPr lang="zh-CN" altLang="zh-CN" sz="3600" dirty="0" smtClean="0"/>
              <a:t>中国</a:t>
            </a:r>
            <a:r>
              <a:rPr lang="zh-CN" altLang="zh-CN" sz="3600" dirty="0"/>
              <a:t>当代文学的分期</a:t>
            </a:r>
          </a:p>
        </p:txBody>
      </p:sp>
      <p:sp>
        <p:nvSpPr>
          <p:cNvPr id="3" name="内容占位符 2"/>
          <p:cNvSpPr>
            <a:spLocks noGrp="1"/>
          </p:cNvSpPr>
          <p:nvPr>
            <p:ph idx="1"/>
          </p:nvPr>
        </p:nvSpPr>
        <p:spPr>
          <a:xfrm>
            <a:off x="304800" y="1600200"/>
            <a:ext cx="8382000" cy="4817533"/>
          </a:xfrm>
        </p:spPr>
        <p:txBody>
          <a:bodyPr>
            <a:normAutofit lnSpcReduction="10000"/>
          </a:bodyPr>
          <a:lstStyle/>
          <a:p>
            <a:pPr>
              <a:lnSpc>
                <a:spcPct val="120000"/>
              </a:lnSpc>
            </a:pPr>
            <a:r>
              <a:rPr lang="en-US" altLang="zh-CN" dirty="0">
                <a:latin typeface="+mn-ea"/>
              </a:rPr>
              <a:t>1949-1966 </a:t>
            </a:r>
            <a:r>
              <a:rPr lang="zh-CN" altLang="en-US" dirty="0" smtClean="0">
                <a:latin typeface="+mn-ea"/>
              </a:rPr>
              <a:t>，</a:t>
            </a:r>
            <a:r>
              <a:rPr lang="zh-CN" altLang="zh-CN" dirty="0" smtClean="0">
                <a:latin typeface="+mn-ea"/>
              </a:rPr>
              <a:t>“</a:t>
            </a:r>
            <a:r>
              <a:rPr lang="zh-CN" altLang="zh-CN" dirty="0">
                <a:latin typeface="+mn-ea"/>
              </a:rPr>
              <a:t>十七年”文学</a:t>
            </a:r>
            <a:r>
              <a:rPr lang="zh-CN" altLang="zh-CN" dirty="0" smtClean="0">
                <a:latin typeface="+mn-ea"/>
              </a:rPr>
              <a:t>：</a:t>
            </a:r>
            <a:r>
              <a:rPr lang="zh-CN" altLang="en-US" dirty="0" smtClean="0">
                <a:latin typeface="+mn-ea"/>
              </a:rPr>
              <a:t>政治性、革命性、阶级性、“</a:t>
            </a:r>
            <a:r>
              <a:rPr lang="zh-CN" altLang="zh-CN" dirty="0" smtClean="0">
                <a:latin typeface="+mn-ea"/>
              </a:rPr>
              <a:t>红色经典</a:t>
            </a:r>
            <a:r>
              <a:rPr lang="zh-CN" altLang="en-US" dirty="0" smtClean="0">
                <a:latin typeface="+mn-ea"/>
              </a:rPr>
              <a:t>”。</a:t>
            </a:r>
            <a:endParaRPr lang="zh-CN" altLang="zh-CN" dirty="0">
              <a:latin typeface="+mn-ea"/>
            </a:endParaRPr>
          </a:p>
          <a:p>
            <a:pPr>
              <a:lnSpc>
                <a:spcPct val="120000"/>
              </a:lnSpc>
            </a:pPr>
            <a:r>
              <a:rPr lang="en-US" altLang="zh-CN" dirty="0">
                <a:latin typeface="+mn-ea"/>
              </a:rPr>
              <a:t>1966-1976 </a:t>
            </a:r>
            <a:r>
              <a:rPr lang="zh-CN" altLang="en-US" dirty="0" smtClean="0">
                <a:latin typeface="+mn-ea"/>
              </a:rPr>
              <a:t>，</a:t>
            </a:r>
            <a:r>
              <a:rPr lang="zh-CN" altLang="zh-CN" dirty="0" smtClean="0">
                <a:latin typeface="+mn-ea"/>
              </a:rPr>
              <a:t>文</a:t>
            </a:r>
            <a:r>
              <a:rPr lang="zh-CN" altLang="zh-CN" dirty="0">
                <a:latin typeface="+mn-ea"/>
              </a:rPr>
              <a:t>革文学：</a:t>
            </a:r>
            <a:r>
              <a:rPr lang="zh-CN" altLang="zh-CN" dirty="0" smtClean="0">
                <a:latin typeface="+mn-ea"/>
              </a:rPr>
              <a:t>空白期</a:t>
            </a:r>
            <a:r>
              <a:rPr lang="zh-CN" altLang="en-US" dirty="0" smtClean="0">
                <a:latin typeface="+mn-ea"/>
              </a:rPr>
              <a:t>，突出阶级斗争，“八大样板戏”。</a:t>
            </a:r>
            <a:endParaRPr lang="zh-CN" altLang="zh-CN" dirty="0">
              <a:latin typeface="+mn-ea"/>
            </a:endParaRPr>
          </a:p>
          <a:p>
            <a:pPr>
              <a:lnSpc>
                <a:spcPct val="120000"/>
              </a:lnSpc>
            </a:pPr>
            <a:r>
              <a:rPr lang="zh-CN" altLang="zh-CN" dirty="0">
                <a:latin typeface="+mn-ea"/>
              </a:rPr>
              <a:t>红色经典：“青林山保，三红一创”</a:t>
            </a:r>
          </a:p>
          <a:p>
            <a:pPr marL="0" indent="0">
              <a:lnSpc>
                <a:spcPct val="120000"/>
              </a:lnSpc>
              <a:buNone/>
            </a:pPr>
            <a:r>
              <a:rPr lang="zh-CN" altLang="zh-CN" dirty="0">
                <a:latin typeface="+mn-ea"/>
              </a:rPr>
              <a:t>《青春之歌》《林海雪原》《山乡巨变》《保卫延安》《红日》《红岩》《红旗谱》《创业史》</a:t>
            </a:r>
          </a:p>
          <a:p>
            <a:pPr>
              <a:lnSpc>
                <a:spcPct val="120000"/>
              </a:lnSpc>
            </a:pPr>
            <a:endParaRPr lang="zh-CN" altLang="zh-CN" dirty="0">
              <a:latin typeface="+mn-ea"/>
            </a:endParaRPr>
          </a:p>
        </p:txBody>
      </p:sp>
    </p:spTree>
    <p:extLst>
      <p:ext uri="{BB962C8B-B14F-4D97-AF65-F5344CB8AC3E}">
        <p14:creationId xmlns:p14="http://schemas.microsoft.com/office/powerpoint/2010/main" val="1984546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2533" y="474133"/>
            <a:ext cx="8483599" cy="6028267"/>
          </a:xfrm>
        </p:spPr>
        <p:txBody>
          <a:bodyPr>
            <a:normAutofit/>
          </a:bodyPr>
          <a:lstStyle/>
          <a:p>
            <a:pPr>
              <a:lnSpc>
                <a:spcPct val="120000"/>
              </a:lnSpc>
            </a:pPr>
            <a:r>
              <a:rPr lang="en-US" altLang="zh-CN" dirty="0">
                <a:latin typeface="+mn-ea"/>
              </a:rPr>
              <a:t>1976-1989 </a:t>
            </a:r>
            <a:r>
              <a:rPr lang="zh-CN" altLang="en-US" dirty="0">
                <a:latin typeface="+mn-ea"/>
              </a:rPr>
              <a:t>，</a:t>
            </a:r>
            <a:r>
              <a:rPr lang="zh-CN" altLang="zh-CN" dirty="0">
                <a:latin typeface="+mn-ea"/>
              </a:rPr>
              <a:t>新时期文学：</a:t>
            </a:r>
            <a:r>
              <a:rPr lang="zh-CN" altLang="en-US" dirty="0">
                <a:latin typeface="+mn-ea"/>
              </a:rPr>
              <a:t>从政治的束缚中解放出来，文学的艺术性得到了</a:t>
            </a:r>
            <a:r>
              <a:rPr lang="zh-CN" altLang="zh-CN" dirty="0">
                <a:latin typeface="+mn-ea"/>
              </a:rPr>
              <a:t>恢复与发展</a:t>
            </a:r>
            <a:r>
              <a:rPr lang="zh-CN" altLang="en-US" dirty="0">
                <a:latin typeface="+mn-ea"/>
              </a:rPr>
              <a:t>。例如，铁凝</a:t>
            </a:r>
            <a:r>
              <a:rPr lang="en-US" altLang="zh-CN" dirty="0">
                <a:latin typeface="+mn-ea"/>
              </a:rPr>
              <a:t>《</a:t>
            </a:r>
            <a:r>
              <a:rPr lang="zh-CN" altLang="en-US" dirty="0">
                <a:latin typeface="+mn-ea"/>
              </a:rPr>
              <a:t>哦，香雪</a:t>
            </a:r>
            <a:r>
              <a:rPr lang="en-US" altLang="zh-CN" dirty="0">
                <a:latin typeface="+mn-ea"/>
              </a:rPr>
              <a:t>》</a:t>
            </a:r>
            <a:r>
              <a:rPr lang="zh-CN" altLang="en-US" dirty="0">
                <a:latin typeface="+mn-ea"/>
              </a:rPr>
              <a:t>、莫言</a:t>
            </a:r>
            <a:r>
              <a:rPr lang="en-US" altLang="zh-CN" dirty="0">
                <a:latin typeface="+mn-ea"/>
              </a:rPr>
              <a:t>《</a:t>
            </a:r>
            <a:r>
              <a:rPr lang="zh-CN" altLang="en-US" dirty="0">
                <a:latin typeface="+mn-ea"/>
              </a:rPr>
              <a:t>红高粱</a:t>
            </a:r>
            <a:r>
              <a:rPr lang="en-US" altLang="zh-CN" dirty="0">
                <a:latin typeface="+mn-ea"/>
              </a:rPr>
              <a:t>》</a:t>
            </a:r>
            <a:r>
              <a:rPr lang="zh-CN" altLang="en-US" dirty="0">
                <a:latin typeface="+mn-ea"/>
              </a:rPr>
              <a:t>。</a:t>
            </a:r>
            <a:endParaRPr lang="zh-CN" altLang="zh-CN" dirty="0">
              <a:latin typeface="+mn-ea"/>
            </a:endParaRPr>
          </a:p>
          <a:p>
            <a:pPr>
              <a:lnSpc>
                <a:spcPct val="120000"/>
              </a:lnSpc>
            </a:pPr>
            <a:r>
              <a:rPr lang="en-US" altLang="zh-CN" dirty="0">
                <a:latin typeface="+mn-ea"/>
              </a:rPr>
              <a:t>1990- 1999 </a:t>
            </a:r>
            <a:r>
              <a:rPr lang="zh-CN" altLang="zh-CN" dirty="0">
                <a:latin typeface="+mn-ea"/>
              </a:rPr>
              <a:t>九十年代文学：</a:t>
            </a:r>
            <a:r>
              <a:rPr lang="zh-CN" altLang="en-US" dirty="0">
                <a:latin typeface="+mn-ea"/>
              </a:rPr>
              <a:t>商业文明，文学的出现大众化、通俗化趋势，代表作家有金庸、琼瑶、王朔。</a:t>
            </a:r>
            <a:endParaRPr lang="en-US" altLang="zh-CN" dirty="0">
              <a:latin typeface="+mn-ea"/>
            </a:endParaRPr>
          </a:p>
          <a:p>
            <a:pPr>
              <a:lnSpc>
                <a:spcPct val="120000"/>
              </a:lnSpc>
            </a:pPr>
            <a:r>
              <a:rPr lang="en-US" altLang="zh-CN" dirty="0">
                <a:latin typeface="+mn-ea"/>
              </a:rPr>
              <a:t>2000- </a:t>
            </a:r>
            <a:r>
              <a:rPr lang="zh-CN" altLang="zh-CN" dirty="0">
                <a:latin typeface="+mn-ea"/>
              </a:rPr>
              <a:t>新世纪文学：众声喧哗</a:t>
            </a:r>
            <a:r>
              <a:rPr lang="zh-CN" altLang="en-US" dirty="0">
                <a:latin typeface="+mn-ea"/>
              </a:rPr>
              <a:t>，</a:t>
            </a:r>
            <a:r>
              <a:rPr lang="zh-CN" altLang="en-US" dirty="0" smtClean="0">
                <a:latin typeface="+mn-ea"/>
              </a:rPr>
              <a:t>多元复杂。</a:t>
            </a:r>
            <a:endParaRPr lang="zh-CN" altLang="zh-CN" dirty="0">
              <a:latin typeface="+mn-ea"/>
            </a:endParaRPr>
          </a:p>
          <a:p>
            <a:endParaRPr kumimoji="1" lang="zh-CN" altLang="en-US" sz="3000" dirty="0"/>
          </a:p>
        </p:txBody>
      </p:sp>
    </p:spTree>
    <p:extLst>
      <p:ext uri="{BB962C8B-B14F-4D97-AF65-F5344CB8AC3E}">
        <p14:creationId xmlns:p14="http://schemas.microsoft.com/office/powerpoint/2010/main" val="1837874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（四）</a:t>
            </a:r>
            <a:r>
              <a:rPr lang="zh-CN" altLang="zh-CN" sz="3600" dirty="0" smtClean="0"/>
              <a:t>西方文学的历史分期</a:t>
            </a:r>
            <a:endParaRPr kumimoji="1" lang="zh-CN" altLang="en-US" sz="3600" dirty="0"/>
          </a:p>
        </p:txBody>
      </p:sp>
      <p:sp>
        <p:nvSpPr>
          <p:cNvPr id="3" name="内容占位符 2"/>
          <p:cNvSpPr>
            <a:spLocks noGrp="1"/>
          </p:cNvSpPr>
          <p:nvPr>
            <p:ph idx="1"/>
          </p:nvPr>
        </p:nvSpPr>
        <p:spPr>
          <a:xfrm>
            <a:off x="457199" y="1574800"/>
            <a:ext cx="8348133" cy="4775200"/>
          </a:xfrm>
        </p:spPr>
        <p:txBody>
          <a:bodyPr>
            <a:normAutofit/>
          </a:bodyPr>
          <a:lstStyle/>
          <a:p>
            <a:pPr>
              <a:lnSpc>
                <a:spcPct val="120000"/>
              </a:lnSpc>
            </a:pPr>
            <a:r>
              <a:rPr lang="zh-CN" altLang="zh-CN" sz="2800" dirty="0">
                <a:latin typeface="+mn-ea"/>
              </a:rPr>
              <a:t>古代欧洲文学：公元前</a:t>
            </a:r>
            <a:r>
              <a:rPr lang="en-US" altLang="zh-CN" sz="2800" dirty="0">
                <a:latin typeface="+mn-ea"/>
              </a:rPr>
              <a:t>9</a:t>
            </a:r>
            <a:r>
              <a:rPr lang="zh-CN" altLang="zh-CN" sz="2800" dirty="0">
                <a:latin typeface="+mn-ea"/>
              </a:rPr>
              <a:t>世纪</a:t>
            </a:r>
            <a:r>
              <a:rPr lang="en-US" altLang="zh-CN" sz="2800" dirty="0">
                <a:latin typeface="+mn-ea"/>
              </a:rPr>
              <a:t>-</a:t>
            </a:r>
            <a:r>
              <a:rPr lang="zh-CN" altLang="zh-CN" sz="2800" dirty="0">
                <a:latin typeface="+mn-ea"/>
              </a:rPr>
              <a:t>公元</a:t>
            </a:r>
            <a:r>
              <a:rPr lang="en-US" altLang="zh-CN" sz="2800" dirty="0">
                <a:latin typeface="+mn-ea"/>
              </a:rPr>
              <a:t>5</a:t>
            </a:r>
            <a:r>
              <a:rPr lang="zh-CN" altLang="zh-CN" sz="2800" dirty="0">
                <a:latin typeface="+mn-ea"/>
              </a:rPr>
              <a:t>世纪</a:t>
            </a:r>
          </a:p>
          <a:p>
            <a:pPr>
              <a:lnSpc>
                <a:spcPct val="120000"/>
              </a:lnSpc>
            </a:pPr>
            <a:r>
              <a:rPr lang="zh-CN" altLang="zh-CN" sz="2800" dirty="0">
                <a:latin typeface="+mn-ea"/>
              </a:rPr>
              <a:t>中世纪欧洲文学：公元</a:t>
            </a:r>
            <a:r>
              <a:rPr lang="en-US" altLang="zh-CN" sz="2800" dirty="0">
                <a:latin typeface="+mn-ea"/>
              </a:rPr>
              <a:t>5</a:t>
            </a:r>
            <a:r>
              <a:rPr lang="zh-CN" altLang="zh-CN" sz="2800" dirty="0">
                <a:latin typeface="+mn-ea"/>
              </a:rPr>
              <a:t>世纪</a:t>
            </a:r>
            <a:r>
              <a:rPr lang="en-US" altLang="zh-CN" sz="2800" dirty="0">
                <a:latin typeface="+mn-ea"/>
              </a:rPr>
              <a:t>-14</a:t>
            </a:r>
            <a:r>
              <a:rPr lang="zh-CN" altLang="zh-CN" sz="2800" dirty="0">
                <a:latin typeface="+mn-ea"/>
              </a:rPr>
              <a:t>世纪</a:t>
            </a:r>
          </a:p>
          <a:p>
            <a:pPr>
              <a:lnSpc>
                <a:spcPct val="120000"/>
              </a:lnSpc>
            </a:pPr>
            <a:r>
              <a:rPr lang="zh-CN" altLang="zh-CN" sz="2800" dirty="0">
                <a:latin typeface="+mn-ea"/>
              </a:rPr>
              <a:t>文艺复兴时期欧洲文学：</a:t>
            </a:r>
            <a:r>
              <a:rPr lang="en-US" altLang="zh-CN" sz="2800" dirty="0">
                <a:latin typeface="+mn-ea"/>
              </a:rPr>
              <a:t>14</a:t>
            </a:r>
            <a:r>
              <a:rPr lang="zh-CN" altLang="zh-CN" sz="2800" dirty="0">
                <a:latin typeface="+mn-ea"/>
              </a:rPr>
              <a:t>世纪</a:t>
            </a:r>
            <a:r>
              <a:rPr lang="en-US" altLang="zh-CN" sz="2800" dirty="0">
                <a:latin typeface="+mn-ea"/>
              </a:rPr>
              <a:t>-17</a:t>
            </a:r>
            <a:r>
              <a:rPr lang="zh-CN" altLang="zh-CN" sz="2800" dirty="0">
                <a:latin typeface="+mn-ea"/>
              </a:rPr>
              <a:t>世纪</a:t>
            </a:r>
          </a:p>
          <a:p>
            <a:pPr>
              <a:lnSpc>
                <a:spcPct val="120000"/>
              </a:lnSpc>
            </a:pPr>
            <a:r>
              <a:rPr lang="en-US" altLang="zh-CN" sz="2800" dirty="0">
                <a:latin typeface="+mn-ea"/>
              </a:rPr>
              <a:t>17-18</a:t>
            </a:r>
            <a:r>
              <a:rPr lang="zh-CN" altLang="zh-CN" sz="2800" dirty="0" smtClean="0">
                <a:latin typeface="+mn-ea"/>
              </a:rPr>
              <a:t>世纪欧洲文学</a:t>
            </a:r>
            <a:r>
              <a:rPr lang="zh-CN" altLang="en-US" sz="2800" dirty="0" smtClean="0">
                <a:latin typeface="+mn-ea"/>
              </a:rPr>
              <a:t>：</a:t>
            </a:r>
            <a:r>
              <a:rPr lang="zh-CN" altLang="zh-CN" sz="2800" dirty="0" smtClean="0">
                <a:latin typeface="+mn-ea"/>
              </a:rPr>
              <a:t>古典主义文学与启</a:t>
            </a:r>
            <a:r>
              <a:rPr lang="zh-CN" altLang="zh-CN" sz="2800" dirty="0">
                <a:latin typeface="+mn-ea"/>
              </a:rPr>
              <a:t>蒙文学</a:t>
            </a:r>
          </a:p>
          <a:p>
            <a:pPr>
              <a:lnSpc>
                <a:spcPct val="120000"/>
              </a:lnSpc>
            </a:pPr>
            <a:r>
              <a:rPr lang="en-US" altLang="zh-CN" sz="2800" dirty="0">
                <a:latin typeface="+mn-ea"/>
              </a:rPr>
              <a:t>19</a:t>
            </a:r>
            <a:r>
              <a:rPr lang="zh-CN" altLang="zh-CN" sz="2800" dirty="0" smtClean="0">
                <a:latin typeface="+mn-ea"/>
              </a:rPr>
              <a:t>世纪欧美文学</a:t>
            </a:r>
            <a:r>
              <a:rPr lang="zh-CN" altLang="en-US" sz="2800" dirty="0" smtClean="0">
                <a:latin typeface="+mn-ea"/>
              </a:rPr>
              <a:t>：</a:t>
            </a:r>
            <a:r>
              <a:rPr lang="zh-CN" altLang="zh-CN" sz="2800" dirty="0" smtClean="0">
                <a:latin typeface="+mn-ea"/>
              </a:rPr>
              <a:t>浪漫主义和批判现实主义</a:t>
            </a:r>
            <a:endParaRPr lang="en-US" altLang="zh-CN" sz="2800" dirty="0" smtClean="0">
              <a:latin typeface="+mn-ea"/>
            </a:endParaRPr>
          </a:p>
          <a:p>
            <a:pPr>
              <a:lnSpc>
                <a:spcPct val="120000"/>
              </a:lnSpc>
            </a:pPr>
            <a:r>
              <a:rPr lang="en-US" altLang="zh-CN" sz="2800" dirty="0" smtClean="0">
                <a:latin typeface="+mn-ea"/>
              </a:rPr>
              <a:t>20</a:t>
            </a:r>
            <a:r>
              <a:rPr lang="zh-CN" altLang="zh-CN" sz="2800" dirty="0" smtClean="0">
                <a:latin typeface="+mn-ea"/>
              </a:rPr>
              <a:t>世纪欧美文学</a:t>
            </a:r>
            <a:r>
              <a:rPr lang="zh-CN" altLang="en-US" sz="2800" dirty="0" smtClean="0">
                <a:latin typeface="+mn-ea"/>
              </a:rPr>
              <a:t>：</a:t>
            </a:r>
            <a:r>
              <a:rPr lang="zh-CN" altLang="zh-CN" sz="2800" dirty="0" smtClean="0">
                <a:latin typeface="+mn-ea"/>
              </a:rPr>
              <a:t>现代主义和后现代主义</a:t>
            </a:r>
            <a:endParaRPr kumimoji="1" lang="zh-CN" altLang="en-US" dirty="0"/>
          </a:p>
        </p:txBody>
      </p:sp>
    </p:spTree>
    <p:extLst>
      <p:ext uri="{BB962C8B-B14F-4D97-AF65-F5344CB8AC3E}">
        <p14:creationId xmlns:p14="http://schemas.microsoft.com/office/powerpoint/2010/main" val="3556561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smtClean="0"/>
              <a:t>《</a:t>
            </a:r>
            <a:r>
              <a:rPr kumimoji="1" lang="zh-CN" altLang="en-US" sz="3600" dirty="0" smtClean="0"/>
              <a:t>荷马史诗</a:t>
            </a:r>
            <a:r>
              <a:rPr kumimoji="1" lang="en-US" altLang="zh-CN" sz="3600" dirty="0" smtClean="0"/>
              <a:t>》</a:t>
            </a:r>
            <a:endParaRPr kumimoji="1" lang="zh-CN" altLang="en-US" sz="3600" dirty="0"/>
          </a:p>
        </p:txBody>
      </p:sp>
      <p:sp>
        <p:nvSpPr>
          <p:cNvPr id="3" name="内容占位符 2"/>
          <p:cNvSpPr>
            <a:spLocks noGrp="1"/>
          </p:cNvSpPr>
          <p:nvPr>
            <p:ph idx="1"/>
          </p:nvPr>
        </p:nvSpPr>
        <p:spPr>
          <a:xfrm>
            <a:off x="237067" y="1236134"/>
            <a:ext cx="8619065" cy="5452534"/>
          </a:xfrm>
        </p:spPr>
        <p:txBody>
          <a:bodyPr>
            <a:normAutofit fontScale="92500" lnSpcReduction="20000"/>
          </a:bodyPr>
          <a:lstStyle/>
          <a:p>
            <a:pPr>
              <a:lnSpc>
                <a:spcPct val="140000"/>
              </a:lnSpc>
            </a:pPr>
            <a:r>
              <a:rPr lang="zh-CN" altLang="zh-CN" dirty="0">
                <a:latin typeface="+mn-ea"/>
              </a:rPr>
              <a:t>《荷马史诗》包括《伊利亚特》和《奥德修斯》两部史诗，取材于特洛伊战争。有相当长的民间传唱和吟诵过程。公元前</a:t>
            </a:r>
            <a:r>
              <a:rPr lang="en-US" altLang="zh-CN" dirty="0">
                <a:latin typeface="+mn-ea"/>
              </a:rPr>
              <a:t>9</a:t>
            </a:r>
            <a:r>
              <a:rPr lang="zh-CN" altLang="zh-CN" dirty="0">
                <a:latin typeface="+mn-ea"/>
              </a:rPr>
              <a:t>世纪左右，相传由行吟诗人荷马编订完成，</a:t>
            </a:r>
            <a:r>
              <a:rPr lang="zh-CN" altLang="zh-CN" dirty="0" smtClean="0">
                <a:latin typeface="+mn-ea"/>
              </a:rPr>
              <a:t>顾名</a:t>
            </a:r>
            <a:r>
              <a:rPr lang="en-US" altLang="zh-CN" dirty="0" smtClean="0">
                <a:latin typeface="+mn-ea"/>
              </a:rPr>
              <a:t>《</a:t>
            </a:r>
            <a:r>
              <a:rPr lang="zh-CN" altLang="zh-CN" dirty="0" smtClean="0">
                <a:latin typeface="+mn-ea"/>
              </a:rPr>
              <a:t>荷马史诗</a:t>
            </a:r>
            <a:r>
              <a:rPr lang="en-US" altLang="zh-CN" dirty="0" smtClean="0">
                <a:latin typeface="+mn-ea"/>
              </a:rPr>
              <a:t>》</a:t>
            </a:r>
            <a:r>
              <a:rPr lang="zh-CN" altLang="zh-CN" dirty="0" smtClean="0">
                <a:latin typeface="+mn-ea"/>
              </a:rPr>
              <a:t>。</a:t>
            </a:r>
            <a:endParaRPr lang="en-US" altLang="zh-CN" dirty="0" smtClean="0">
              <a:latin typeface="+mn-ea"/>
            </a:endParaRPr>
          </a:p>
          <a:p>
            <a:pPr>
              <a:lnSpc>
                <a:spcPct val="140000"/>
              </a:lnSpc>
            </a:pPr>
            <a:r>
              <a:rPr lang="en-US" altLang="zh-CN" dirty="0" smtClean="0">
                <a:latin typeface="+mn-ea"/>
              </a:rPr>
              <a:t> </a:t>
            </a:r>
            <a:r>
              <a:rPr lang="zh-CN" altLang="zh-CN" dirty="0">
                <a:latin typeface="+mn-ea"/>
              </a:rPr>
              <a:t>《伊利亚特》直接描写特洛伊战争的英雄史诗。</a:t>
            </a:r>
            <a:r>
              <a:rPr lang="zh-CN" altLang="zh-CN" dirty="0" smtClean="0">
                <a:latin typeface="+mn-ea"/>
              </a:rPr>
              <a:t>塑造了阿喀琉斯</a:t>
            </a:r>
            <a:r>
              <a:rPr lang="zh-CN" altLang="en-US" dirty="0" smtClean="0">
                <a:latin typeface="+mn-ea"/>
              </a:rPr>
              <a:t>、</a:t>
            </a:r>
            <a:r>
              <a:rPr lang="zh-CN" altLang="zh-CN" dirty="0" smtClean="0">
                <a:latin typeface="+mn-ea"/>
              </a:rPr>
              <a:t>阿伽门农</a:t>
            </a:r>
            <a:r>
              <a:rPr lang="zh-CN" altLang="zh-CN" dirty="0">
                <a:latin typeface="+mn-ea"/>
              </a:rPr>
              <a:t>、</a:t>
            </a:r>
            <a:r>
              <a:rPr lang="zh-CN" altLang="zh-CN" dirty="0" smtClean="0">
                <a:latin typeface="+mn-ea"/>
              </a:rPr>
              <a:t>赫克托尔</a:t>
            </a:r>
            <a:r>
              <a:rPr lang="zh-CN" altLang="en-US" dirty="0" smtClean="0">
                <a:latin typeface="+mn-ea"/>
              </a:rPr>
              <a:t>、</a:t>
            </a:r>
            <a:r>
              <a:rPr lang="zh-CN" altLang="zh-CN" dirty="0" smtClean="0">
                <a:latin typeface="+mn-ea"/>
              </a:rPr>
              <a:t>帕特洛克罗斯等诸</a:t>
            </a:r>
            <a:r>
              <a:rPr lang="zh-CN" altLang="zh-CN" dirty="0">
                <a:latin typeface="+mn-ea"/>
              </a:rPr>
              <a:t>多英雄形象。</a:t>
            </a:r>
          </a:p>
          <a:p>
            <a:pPr>
              <a:lnSpc>
                <a:spcPct val="140000"/>
              </a:lnSpc>
            </a:pPr>
            <a:r>
              <a:rPr lang="en-US" altLang="zh-CN" dirty="0">
                <a:latin typeface="+mn-ea"/>
              </a:rPr>
              <a:t> </a:t>
            </a:r>
            <a:r>
              <a:rPr lang="zh-CN" altLang="zh-CN" dirty="0">
                <a:latin typeface="+mn-ea"/>
              </a:rPr>
              <a:t>《奥德修斯》记叙特洛伊战争结束后，希腊将领奥德修斯返乡途中在海上的漂流冒险故事。</a:t>
            </a:r>
          </a:p>
          <a:p>
            <a:pPr>
              <a:lnSpc>
                <a:spcPct val="130000"/>
              </a:lnSpc>
            </a:pPr>
            <a:endParaRPr kumimoji="1" lang="zh-CN" altLang="en-US" dirty="0">
              <a:latin typeface="+mn-ea"/>
            </a:endParaRPr>
          </a:p>
        </p:txBody>
      </p:sp>
    </p:spTree>
    <p:extLst>
      <p:ext uri="{BB962C8B-B14F-4D97-AF65-F5344CB8AC3E}">
        <p14:creationId xmlns:p14="http://schemas.microsoft.com/office/powerpoint/2010/main" val="4292075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6266" y="203201"/>
            <a:ext cx="8754533" cy="6536266"/>
          </a:xfrm>
        </p:spPr>
        <p:txBody>
          <a:bodyPr>
            <a:noAutofit/>
          </a:bodyPr>
          <a:lstStyle/>
          <a:p>
            <a:pPr marL="0" indent="0" algn="ctr">
              <a:lnSpc>
                <a:spcPct val="130000"/>
              </a:lnSpc>
              <a:buNone/>
            </a:pPr>
            <a:r>
              <a:rPr lang="zh-CN" altLang="en-US" sz="3600" dirty="0" smtClean="0"/>
              <a:t>古代文学史</a:t>
            </a:r>
            <a:endParaRPr lang="en-US" altLang="zh-CN" sz="3600" dirty="0" smtClean="0"/>
          </a:p>
          <a:p>
            <a:pPr>
              <a:lnSpc>
                <a:spcPct val="130000"/>
              </a:lnSpc>
            </a:pPr>
            <a:r>
              <a:rPr lang="zh-CN" altLang="zh-CN" sz="2400" dirty="0" smtClean="0"/>
              <a:t>古希腊三大悲剧家</a:t>
            </a:r>
            <a:r>
              <a:rPr lang="zh-CN" altLang="zh-CN" sz="2400" dirty="0"/>
              <a:t>：埃斯库罗斯《被束缚的普罗米修斯》，索福克勒斯《俄狄浦斯王》，欧里庇得斯《美狄亚</a:t>
            </a:r>
            <a:r>
              <a:rPr lang="zh-CN" altLang="zh-CN" sz="2400" dirty="0" smtClean="0"/>
              <a:t>》。</a:t>
            </a:r>
            <a:endParaRPr lang="en-US" altLang="zh-CN" sz="2400" dirty="0" smtClean="0"/>
          </a:p>
          <a:p>
            <a:pPr>
              <a:lnSpc>
                <a:spcPct val="130000"/>
              </a:lnSpc>
            </a:pPr>
            <a:endParaRPr lang="en-US" altLang="zh-CN" sz="2400" dirty="0" smtClean="0"/>
          </a:p>
          <a:p>
            <a:pPr>
              <a:lnSpc>
                <a:spcPct val="130000"/>
              </a:lnSpc>
            </a:pPr>
            <a:r>
              <a:rPr lang="en-US" altLang="zh-CN" sz="2400" dirty="0" smtClean="0"/>
              <a:t>14</a:t>
            </a:r>
            <a:r>
              <a:rPr lang="en-US" altLang="zh-CN" sz="2400" dirty="0"/>
              <a:t>-17</a:t>
            </a:r>
            <a:r>
              <a:rPr lang="zh-CN" altLang="zh-CN" sz="2400" dirty="0"/>
              <a:t>世纪初出现在欧洲的文艺复兴运动，</a:t>
            </a:r>
            <a:r>
              <a:rPr lang="zh-CN" altLang="zh-CN" sz="2400" dirty="0" smtClean="0"/>
              <a:t>是在复兴古希腊</a:t>
            </a:r>
            <a:r>
              <a:rPr lang="zh-CN" altLang="en-US" sz="2400" dirty="0" smtClean="0"/>
              <a:t>、</a:t>
            </a:r>
            <a:r>
              <a:rPr lang="zh-CN" altLang="zh-CN" sz="2400" dirty="0" smtClean="0"/>
              <a:t>罗马</a:t>
            </a:r>
            <a:r>
              <a:rPr lang="zh-CN" altLang="zh-CN" sz="2400" dirty="0"/>
              <a:t>文化的口号下掀起的欧洲资产阶级</a:t>
            </a:r>
            <a:r>
              <a:rPr lang="zh-CN" altLang="zh-CN" sz="2400" dirty="0" smtClean="0"/>
              <a:t>反封建</a:t>
            </a:r>
            <a:r>
              <a:rPr lang="zh-CN" altLang="en-US" sz="2400" dirty="0" smtClean="0"/>
              <a:t>、</a:t>
            </a:r>
            <a:r>
              <a:rPr lang="zh-CN" altLang="zh-CN" sz="2400" dirty="0" smtClean="0"/>
              <a:t>反教会的思想文化运动</a:t>
            </a:r>
            <a:r>
              <a:rPr lang="zh-CN" altLang="zh-CN" sz="2400" dirty="0"/>
              <a:t>，目的在于摧毁以“神”为中心的封建意识形态，建立以“人”为中心的资产阶级人文主义</a:t>
            </a:r>
            <a:r>
              <a:rPr lang="zh-CN" altLang="zh-CN" sz="2400" dirty="0" smtClean="0"/>
              <a:t>新思想</a:t>
            </a:r>
            <a:r>
              <a:rPr lang="zh-CN" altLang="en-US" sz="2400" dirty="0" smtClean="0"/>
              <a:t>、</a:t>
            </a:r>
            <a:r>
              <a:rPr lang="zh-CN" altLang="zh-CN" sz="2400" dirty="0" smtClean="0"/>
              <a:t>新文化。</a:t>
            </a:r>
            <a:r>
              <a:rPr lang="zh-CN" altLang="en-US" sz="2400" dirty="0" smtClean="0"/>
              <a:t>代表作薄伽丘的</a:t>
            </a:r>
            <a:r>
              <a:rPr kumimoji="1" lang="zh-CN" altLang="en-US" sz="2400" dirty="0" smtClean="0"/>
              <a:t>《十日谈</a:t>
            </a:r>
            <a:r>
              <a:rPr kumimoji="1" lang="en-US" altLang="zh-CN" sz="2400" dirty="0" smtClean="0"/>
              <a:t>》</a:t>
            </a:r>
            <a:r>
              <a:rPr kumimoji="1" lang="zh-CN" altLang="en-US" sz="2400" dirty="0" smtClean="0"/>
              <a:t>、拉伯雷</a:t>
            </a:r>
            <a:r>
              <a:rPr kumimoji="1" lang="en-US" altLang="zh-CN" sz="2400" dirty="0" smtClean="0"/>
              <a:t>《</a:t>
            </a:r>
            <a:r>
              <a:rPr kumimoji="1" lang="zh-CN" altLang="en-US" sz="2400" dirty="0" smtClean="0"/>
              <a:t>巨人传</a:t>
            </a:r>
            <a:r>
              <a:rPr kumimoji="1" lang="en-US" altLang="zh-CN" sz="2400" dirty="0" smtClean="0"/>
              <a:t>》</a:t>
            </a:r>
            <a:r>
              <a:rPr kumimoji="1" lang="zh-CN" altLang="en-US" sz="2400" dirty="0" smtClean="0"/>
              <a:t>、塞万提斯</a:t>
            </a:r>
            <a:r>
              <a:rPr kumimoji="1" lang="en-US" altLang="zh-CN" sz="2400" dirty="0" smtClean="0"/>
              <a:t>《</a:t>
            </a:r>
            <a:r>
              <a:rPr kumimoji="1" lang="zh-CN" altLang="en-US" sz="2400" dirty="0" smtClean="0"/>
              <a:t>堂吉诃德</a:t>
            </a:r>
            <a:r>
              <a:rPr kumimoji="1" lang="en-US" altLang="zh-CN" sz="2400" dirty="0" smtClean="0"/>
              <a:t>》</a:t>
            </a:r>
            <a:r>
              <a:rPr kumimoji="1" lang="zh-CN" altLang="en-US" sz="2400" dirty="0" smtClean="0"/>
              <a:t>以及莎士比亚的</a:t>
            </a:r>
            <a:r>
              <a:rPr kumimoji="1" lang="en-US" altLang="zh-CN" sz="2400" dirty="0" smtClean="0"/>
              <a:t>《</a:t>
            </a:r>
            <a:r>
              <a:rPr kumimoji="1" lang="zh-CN" altLang="en-US" sz="2400" dirty="0" smtClean="0"/>
              <a:t>李尔王</a:t>
            </a:r>
            <a:r>
              <a:rPr kumimoji="1" lang="en-US" altLang="zh-CN" sz="2400" dirty="0" smtClean="0"/>
              <a:t>》《</a:t>
            </a:r>
            <a:r>
              <a:rPr kumimoji="1" lang="zh-CN" altLang="en-US" sz="2400" dirty="0" smtClean="0"/>
              <a:t>麦克白</a:t>
            </a:r>
            <a:r>
              <a:rPr kumimoji="1" lang="en-US" altLang="zh-CN" sz="2400" dirty="0" smtClean="0"/>
              <a:t>》《</a:t>
            </a:r>
            <a:r>
              <a:rPr kumimoji="1" lang="zh-CN" altLang="en-US" sz="2400" dirty="0" smtClean="0"/>
              <a:t>哈姆莱特</a:t>
            </a:r>
            <a:r>
              <a:rPr kumimoji="1" lang="en-US" altLang="zh-CN" sz="2400" dirty="0" smtClean="0"/>
              <a:t>》</a:t>
            </a:r>
            <a:r>
              <a:rPr kumimoji="1" lang="zh-CN" altLang="en-US" sz="2400" dirty="0" smtClean="0"/>
              <a:t>等。</a:t>
            </a:r>
            <a:endParaRPr lang="zh-CN" altLang="zh-CN" sz="2400" dirty="0"/>
          </a:p>
        </p:txBody>
      </p:sp>
    </p:spTree>
    <p:extLst>
      <p:ext uri="{BB962C8B-B14F-4D97-AF65-F5344CB8AC3E}">
        <p14:creationId xmlns:p14="http://schemas.microsoft.com/office/powerpoint/2010/main" val="131918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417638"/>
          </a:xfrm>
        </p:spPr>
        <p:txBody>
          <a:bodyPr>
            <a:normAutofit/>
          </a:bodyPr>
          <a:lstStyle/>
          <a:p>
            <a:r>
              <a:rPr kumimoji="1" lang="en-US" altLang="zh-CN" sz="3600" dirty="0" smtClean="0"/>
              <a:t>17-18</a:t>
            </a:r>
            <a:r>
              <a:rPr kumimoji="1" lang="zh-CN" altLang="en-US" sz="3600" dirty="0" smtClean="0"/>
              <a:t>世纪欧洲文学</a:t>
            </a:r>
            <a:endParaRPr kumimoji="1" lang="zh-CN" altLang="en-US" sz="3600" dirty="0"/>
          </a:p>
        </p:txBody>
      </p:sp>
      <p:sp>
        <p:nvSpPr>
          <p:cNvPr id="3" name="内容占位符 2"/>
          <p:cNvSpPr>
            <a:spLocks noGrp="1"/>
          </p:cNvSpPr>
          <p:nvPr>
            <p:ph idx="1"/>
          </p:nvPr>
        </p:nvSpPr>
        <p:spPr>
          <a:xfrm>
            <a:off x="273539" y="1735137"/>
            <a:ext cx="8675209" cy="4600939"/>
          </a:xfrm>
        </p:spPr>
        <p:txBody>
          <a:bodyPr>
            <a:normAutofit fontScale="92500" lnSpcReduction="10000"/>
          </a:bodyPr>
          <a:lstStyle/>
          <a:p>
            <a:pPr>
              <a:lnSpc>
                <a:spcPct val="120000"/>
              </a:lnSpc>
            </a:pPr>
            <a:r>
              <a:rPr kumimoji="1" lang="zh-CN" altLang="en-US" dirty="0" smtClean="0">
                <a:latin typeface="+mn-ea"/>
              </a:rPr>
              <a:t>文学主潮：古典主义文学和启蒙文学</a:t>
            </a:r>
            <a:endParaRPr kumimoji="1" lang="en-US" altLang="zh-CN" dirty="0" smtClean="0">
              <a:latin typeface="+mn-ea"/>
            </a:endParaRPr>
          </a:p>
          <a:p>
            <a:pPr>
              <a:lnSpc>
                <a:spcPct val="120000"/>
              </a:lnSpc>
            </a:pPr>
            <a:r>
              <a:rPr kumimoji="1" lang="zh-CN" altLang="en-US" dirty="0" smtClean="0">
                <a:latin typeface="+mn-ea"/>
              </a:rPr>
              <a:t>古典文学：古典主义主张向古典作家（古希腊罗马）学习创作经验，从古典文学中寻找创作素材，甚至强调模仿古人。代表作家：高乃依，拉辛。</a:t>
            </a:r>
            <a:endParaRPr kumimoji="1" lang="en-US" altLang="zh-CN" dirty="0" smtClean="0">
              <a:latin typeface="+mn-ea"/>
            </a:endParaRPr>
          </a:p>
          <a:p>
            <a:pPr>
              <a:lnSpc>
                <a:spcPct val="120000"/>
              </a:lnSpc>
            </a:pPr>
            <a:r>
              <a:rPr kumimoji="1" lang="zh-CN" altLang="en-US" dirty="0" smtClean="0">
                <a:latin typeface="+mn-ea"/>
              </a:rPr>
              <a:t>启蒙文学：启蒙文学具有鲜明的政治色彩，具有强烈的战斗性，批判的锋芒直指封建专制制度和天主教会，揭露和批判社会上的种种不合理现象。代表作家：孟德斯鸠，伏尔泰，卢梭。</a:t>
            </a:r>
            <a:endParaRPr kumimoji="1" lang="en-US" altLang="zh-CN" u="sng" dirty="0" smtClean="0">
              <a:latin typeface="+mn-ea"/>
            </a:endParaRPr>
          </a:p>
        </p:txBody>
      </p:sp>
    </p:spTree>
    <p:extLst>
      <p:ext uri="{BB962C8B-B14F-4D97-AF65-F5344CB8AC3E}">
        <p14:creationId xmlns:p14="http://schemas.microsoft.com/office/powerpoint/2010/main" val="3617769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417638"/>
          </a:xfrm>
        </p:spPr>
        <p:txBody>
          <a:bodyPr>
            <a:normAutofit/>
          </a:bodyPr>
          <a:lstStyle/>
          <a:p>
            <a:r>
              <a:rPr kumimoji="1" lang="en-US" altLang="zh-CN" sz="3600" dirty="0" smtClean="0"/>
              <a:t>19</a:t>
            </a:r>
            <a:r>
              <a:rPr kumimoji="1" lang="zh-CN" altLang="en-US" sz="3600" dirty="0" smtClean="0"/>
              <a:t>世纪欧美文学</a:t>
            </a:r>
            <a:endParaRPr kumimoji="1" lang="zh-CN" altLang="en-US" sz="3600" dirty="0"/>
          </a:p>
        </p:txBody>
      </p:sp>
      <p:sp>
        <p:nvSpPr>
          <p:cNvPr id="3" name="内容占位符 2"/>
          <p:cNvSpPr>
            <a:spLocks noGrp="1"/>
          </p:cNvSpPr>
          <p:nvPr>
            <p:ph idx="1"/>
          </p:nvPr>
        </p:nvSpPr>
        <p:spPr/>
        <p:txBody>
          <a:bodyPr>
            <a:normAutofit fontScale="92500" lnSpcReduction="10000"/>
          </a:bodyPr>
          <a:lstStyle/>
          <a:p>
            <a:pPr>
              <a:lnSpc>
                <a:spcPct val="110000"/>
              </a:lnSpc>
            </a:pPr>
            <a:r>
              <a:rPr kumimoji="1" lang="en-US" altLang="zh-CN" u="sng" dirty="0" smtClean="0">
                <a:latin typeface="+mn-ea"/>
              </a:rPr>
              <a:t>19</a:t>
            </a:r>
            <a:r>
              <a:rPr kumimoji="1" lang="zh-CN" altLang="en-US" u="sng" dirty="0" smtClean="0">
                <a:latin typeface="+mn-ea"/>
              </a:rPr>
              <a:t>世纪前期：浪漫文学</a:t>
            </a:r>
            <a:endParaRPr kumimoji="1" lang="en-US" altLang="zh-CN" u="sng" dirty="0" smtClean="0">
              <a:latin typeface="+mn-ea"/>
            </a:endParaRPr>
          </a:p>
          <a:p>
            <a:pPr marL="0" indent="0">
              <a:lnSpc>
                <a:spcPct val="110000"/>
              </a:lnSpc>
              <a:buNone/>
            </a:pPr>
            <a:r>
              <a:rPr kumimoji="1" lang="zh-CN" altLang="en-US" dirty="0" smtClean="0">
                <a:latin typeface="+mn-ea"/>
              </a:rPr>
              <a:t>浪漫主义文学作家偏重于表现主观理想，他们的作品想象丰富，具有强烈的主观抒情色彩。代表作：雪莱</a:t>
            </a:r>
            <a:r>
              <a:rPr kumimoji="1" lang="en-US" altLang="zh-CN" dirty="0" smtClean="0">
                <a:latin typeface="+mn-ea"/>
              </a:rPr>
              <a:t>《</a:t>
            </a:r>
            <a:r>
              <a:rPr kumimoji="1" lang="zh-CN" altLang="en-US" dirty="0" smtClean="0">
                <a:latin typeface="+mn-ea"/>
              </a:rPr>
              <a:t>西风颂</a:t>
            </a:r>
            <a:r>
              <a:rPr kumimoji="1" lang="en-US" altLang="zh-CN" dirty="0" smtClean="0">
                <a:latin typeface="+mn-ea"/>
              </a:rPr>
              <a:t>》</a:t>
            </a:r>
            <a:r>
              <a:rPr kumimoji="1" lang="zh-CN" altLang="en-US" dirty="0" smtClean="0">
                <a:latin typeface="+mn-ea"/>
              </a:rPr>
              <a:t>。</a:t>
            </a:r>
            <a:endParaRPr kumimoji="1" lang="en-US" altLang="zh-CN" dirty="0" smtClean="0">
              <a:latin typeface="+mn-ea"/>
            </a:endParaRPr>
          </a:p>
          <a:p>
            <a:pPr>
              <a:lnSpc>
                <a:spcPct val="110000"/>
              </a:lnSpc>
            </a:pPr>
            <a:r>
              <a:rPr kumimoji="1" lang="zh-CN" altLang="zh-CN" u="sng" dirty="0" smtClean="0">
                <a:latin typeface="+mn-ea"/>
              </a:rPr>
              <a:t>1</a:t>
            </a:r>
            <a:r>
              <a:rPr kumimoji="1" lang="en-US" altLang="zh-CN" u="sng" dirty="0" smtClean="0">
                <a:latin typeface="+mn-ea"/>
              </a:rPr>
              <a:t>9</a:t>
            </a:r>
            <a:r>
              <a:rPr kumimoji="1" lang="zh-CN" altLang="en-US" u="sng" dirty="0" smtClean="0">
                <a:latin typeface="+mn-ea"/>
              </a:rPr>
              <a:t>世纪中后期：批判现实主义文学</a:t>
            </a:r>
            <a:endParaRPr kumimoji="1" lang="en-US" altLang="zh-CN" u="sng" dirty="0" smtClean="0">
              <a:latin typeface="+mn-ea"/>
            </a:endParaRPr>
          </a:p>
          <a:p>
            <a:pPr marL="0" indent="0">
              <a:lnSpc>
                <a:spcPct val="110000"/>
              </a:lnSpc>
              <a:buNone/>
            </a:pPr>
            <a:r>
              <a:rPr kumimoji="1" lang="zh-CN" altLang="en-US" dirty="0" smtClean="0">
                <a:latin typeface="+mn-ea"/>
              </a:rPr>
              <a:t>批判现实主义继承和发展了文艺复兴时代和启蒙文学的现实主义传统，主张文学真实地反映社会生活，并对现实予以深刻的披露。代表作：司汤达</a:t>
            </a:r>
            <a:r>
              <a:rPr kumimoji="1" lang="en-US" altLang="zh-CN" dirty="0" smtClean="0">
                <a:latin typeface="+mn-ea"/>
              </a:rPr>
              <a:t>《</a:t>
            </a:r>
            <a:r>
              <a:rPr kumimoji="1" lang="en-US" altLang="en-US" dirty="0" smtClean="0">
                <a:latin typeface="+mn-ea"/>
              </a:rPr>
              <a:t>红与黑》</a:t>
            </a:r>
            <a:r>
              <a:rPr kumimoji="1" lang="zh-CN" altLang="en-US" dirty="0" smtClean="0">
                <a:latin typeface="+mn-ea"/>
              </a:rPr>
              <a:t>。</a:t>
            </a:r>
            <a:endParaRPr kumimoji="1" lang="en-US" altLang="zh-CN" dirty="0" smtClean="0">
              <a:latin typeface="+mn-ea"/>
            </a:endParaRPr>
          </a:p>
          <a:p>
            <a:pPr marL="0" indent="0">
              <a:buNone/>
            </a:pPr>
            <a:endParaRPr kumimoji="1" lang="zh-CN" altLang="en-US" dirty="0"/>
          </a:p>
        </p:txBody>
      </p:sp>
    </p:spTree>
    <p:extLst>
      <p:ext uri="{BB962C8B-B14F-4D97-AF65-F5344CB8AC3E}">
        <p14:creationId xmlns:p14="http://schemas.microsoft.com/office/powerpoint/2010/main" val="1107794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smtClean="0"/>
              <a:t>20</a:t>
            </a:r>
            <a:r>
              <a:rPr kumimoji="1" lang="zh-CN" altLang="en-US" sz="3600" dirty="0" smtClean="0"/>
              <a:t>世纪欧美文学</a:t>
            </a:r>
            <a:endParaRPr kumimoji="1" lang="zh-CN" altLang="en-US" sz="3600" dirty="0"/>
          </a:p>
        </p:txBody>
      </p:sp>
      <p:sp>
        <p:nvSpPr>
          <p:cNvPr id="3" name="内容占位符 2"/>
          <p:cNvSpPr>
            <a:spLocks noGrp="1"/>
          </p:cNvSpPr>
          <p:nvPr>
            <p:ph idx="1"/>
          </p:nvPr>
        </p:nvSpPr>
        <p:spPr/>
        <p:txBody>
          <a:bodyPr>
            <a:normAutofit fontScale="92500"/>
          </a:bodyPr>
          <a:lstStyle/>
          <a:p>
            <a:r>
              <a:rPr kumimoji="1" lang="zh-CN" altLang="en-US" dirty="0" smtClean="0">
                <a:latin typeface="+mn-ea"/>
              </a:rPr>
              <a:t>以二战结束为界，分为现代主义和后现代主义</a:t>
            </a:r>
            <a:endParaRPr kumimoji="1" lang="en-US" altLang="zh-CN" dirty="0" smtClean="0">
              <a:latin typeface="+mn-ea"/>
            </a:endParaRPr>
          </a:p>
          <a:p>
            <a:r>
              <a:rPr kumimoji="1" lang="zh-CN" altLang="en-US" dirty="0" smtClean="0">
                <a:latin typeface="+mn-ea"/>
              </a:rPr>
              <a:t>现代主义：象征主义、表现主义</a:t>
            </a:r>
            <a:r>
              <a:rPr kumimoji="1" lang="zh-CN" altLang="en-US" dirty="0">
                <a:latin typeface="+mn-ea"/>
              </a:rPr>
              <a:t>、</a:t>
            </a:r>
            <a:r>
              <a:rPr kumimoji="1" lang="zh-CN" altLang="en-US" dirty="0" smtClean="0">
                <a:latin typeface="+mn-ea"/>
              </a:rPr>
              <a:t>未来主义</a:t>
            </a:r>
            <a:r>
              <a:rPr kumimoji="1" lang="zh-CN" altLang="en-US" dirty="0">
                <a:latin typeface="+mn-ea"/>
              </a:rPr>
              <a:t>、</a:t>
            </a:r>
            <a:r>
              <a:rPr kumimoji="1" lang="zh-CN" altLang="en-US" dirty="0" smtClean="0">
                <a:latin typeface="+mn-ea"/>
              </a:rPr>
              <a:t>超现实主义</a:t>
            </a:r>
            <a:r>
              <a:rPr kumimoji="1" lang="zh-CN" altLang="en-US" dirty="0">
                <a:latin typeface="+mn-ea"/>
              </a:rPr>
              <a:t>、</a:t>
            </a:r>
            <a:r>
              <a:rPr kumimoji="1" lang="zh-CN" altLang="en-US" dirty="0" smtClean="0">
                <a:latin typeface="+mn-ea"/>
              </a:rPr>
              <a:t>意识流小说等。其哲学基础是非理性哲学，包括叔本华，尼采的唯意志主义哲学，伯格森的生命哲学，弗洛伊德的精神分析等。</a:t>
            </a:r>
            <a:endParaRPr kumimoji="1" lang="en-US" altLang="zh-CN" dirty="0" smtClean="0">
              <a:latin typeface="+mn-ea"/>
            </a:endParaRPr>
          </a:p>
          <a:p>
            <a:r>
              <a:rPr kumimoji="1" lang="zh-CN" altLang="en-US" dirty="0" smtClean="0">
                <a:latin typeface="+mn-ea"/>
              </a:rPr>
              <a:t>后现代主义：存在主义，荒诞派戏剧，新小说派，垮掉的一代，黑色幽默，魔幻现实主义等。其哲学基础是存在主义哲学。</a:t>
            </a:r>
            <a:endParaRPr kumimoji="1" lang="zh-CN" altLang="en-US" dirty="0">
              <a:latin typeface="+mn-ea"/>
            </a:endParaRPr>
          </a:p>
        </p:txBody>
      </p:sp>
    </p:spTree>
    <p:extLst>
      <p:ext uri="{BB962C8B-B14F-4D97-AF65-F5344CB8AC3E}">
        <p14:creationId xmlns:p14="http://schemas.microsoft.com/office/powerpoint/2010/main" val="3539952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417638"/>
          </a:xfrm>
        </p:spPr>
        <p:txBody>
          <a:bodyPr>
            <a:normAutofit/>
          </a:bodyPr>
          <a:lstStyle/>
          <a:p>
            <a:r>
              <a:rPr kumimoji="1" lang="zh-CN" altLang="en-US" sz="3600" dirty="0" smtClean="0"/>
              <a:t>二</a:t>
            </a:r>
            <a:r>
              <a:rPr kumimoji="1" lang="zh-CN" altLang="zh-CN" sz="3600" dirty="0"/>
              <a:t>、</a:t>
            </a:r>
            <a:r>
              <a:rPr kumimoji="1" lang="zh-CN" altLang="en-US" sz="3600" dirty="0" smtClean="0"/>
              <a:t>文学与爱情</a:t>
            </a:r>
            <a:endParaRPr kumimoji="1" lang="zh-CN" altLang="en-US" sz="3600" dirty="0"/>
          </a:p>
        </p:txBody>
      </p:sp>
      <p:sp>
        <p:nvSpPr>
          <p:cNvPr id="3" name="内容占位符 2"/>
          <p:cNvSpPr>
            <a:spLocks noGrp="1"/>
          </p:cNvSpPr>
          <p:nvPr>
            <p:ph idx="1"/>
          </p:nvPr>
        </p:nvSpPr>
        <p:spPr>
          <a:xfrm>
            <a:off x="457199" y="1600200"/>
            <a:ext cx="8415867" cy="4525963"/>
          </a:xfrm>
        </p:spPr>
        <p:txBody>
          <a:bodyPr>
            <a:normAutofit fontScale="92500" lnSpcReduction="20000"/>
          </a:bodyPr>
          <a:lstStyle/>
          <a:p>
            <a:r>
              <a:rPr lang="en-US" altLang="zh-CN" dirty="0" smtClean="0"/>
              <a:t>（</a:t>
            </a:r>
            <a:r>
              <a:rPr lang="zh-CN" altLang="en-US" dirty="0" smtClean="0"/>
              <a:t>一）古代的爱情书写</a:t>
            </a:r>
            <a:endParaRPr lang="en-US" altLang="zh-CN" dirty="0" smtClean="0"/>
          </a:p>
          <a:p>
            <a:r>
              <a:rPr lang="zh-CN" altLang="zh-CN" dirty="0" smtClean="0"/>
              <a:t>《</a:t>
            </a:r>
            <a:r>
              <a:rPr lang="zh-CN" altLang="zh-CN" dirty="0"/>
              <a:t>诗经</a:t>
            </a:r>
            <a:r>
              <a:rPr lang="en-US" altLang="zh-CN" dirty="0"/>
              <a:t>•</a:t>
            </a:r>
            <a:r>
              <a:rPr lang="zh-CN" altLang="zh-CN" dirty="0"/>
              <a:t>周南</a:t>
            </a:r>
            <a:r>
              <a:rPr lang="en-US" altLang="zh-CN" dirty="0"/>
              <a:t>•</a:t>
            </a:r>
            <a:r>
              <a:rPr lang="zh-CN" altLang="zh-CN" dirty="0"/>
              <a:t>关雎</a:t>
            </a:r>
            <a:r>
              <a:rPr lang="zh-CN" altLang="zh-CN" dirty="0" smtClean="0"/>
              <a:t>》</a:t>
            </a:r>
            <a:r>
              <a:rPr lang="zh-CN" altLang="en-US" dirty="0" smtClean="0"/>
              <a:t>：含蓄内敛，遵循礼教</a:t>
            </a:r>
            <a:r>
              <a:rPr lang="en-US" altLang="zh-CN" dirty="0" smtClean="0"/>
              <a:t>“</a:t>
            </a:r>
            <a:r>
              <a:rPr lang="zh-CN" altLang="zh-CN" dirty="0"/>
              <a:t>哀而不伤，乐而不淫</a:t>
            </a:r>
            <a:r>
              <a:rPr lang="en-US" altLang="zh-CN" dirty="0"/>
              <a:t>”</a:t>
            </a:r>
            <a:r>
              <a:rPr lang="zh-CN" altLang="zh-CN" dirty="0"/>
              <a:t>的儒家经</a:t>
            </a:r>
            <a:r>
              <a:rPr lang="zh-CN" altLang="zh-CN" dirty="0" smtClean="0"/>
              <a:t>典。</a:t>
            </a:r>
            <a:endParaRPr lang="en-US" altLang="zh-CN" dirty="0" smtClean="0"/>
          </a:p>
          <a:p>
            <a:r>
              <a:rPr lang="zh-CN" altLang="en-US" dirty="0" smtClean="0"/>
              <a:t>学术史：爱情诗、讽刺诗、赞美诗、求贤诗</a:t>
            </a:r>
            <a:endParaRPr lang="en-US" altLang="zh-CN" dirty="0" smtClean="0"/>
          </a:p>
          <a:p>
            <a:endParaRPr lang="en-US" altLang="zh-CN" b="1" dirty="0" smtClean="0"/>
          </a:p>
          <a:p>
            <a:pPr>
              <a:defRPr/>
            </a:pPr>
            <a:r>
              <a:rPr lang="zh-CN" altLang="zh-CN" dirty="0">
                <a:latin typeface="仿宋"/>
                <a:ea typeface="仿宋"/>
                <a:cs typeface="仿宋"/>
              </a:rPr>
              <a:t>关关雎鸠，在河之洲。窈窕淑女，君子好逑。</a:t>
            </a:r>
          </a:p>
          <a:p>
            <a:pPr>
              <a:defRPr/>
            </a:pPr>
            <a:r>
              <a:rPr lang="zh-CN" altLang="zh-CN" dirty="0">
                <a:latin typeface="仿宋"/>
                <a:ea typeface="仿宋"/>
                <a:cs typeface="仿宋"/>
              </a:rPr>
              <a:t>参差荇菜，左右流之。窈窕淑女，寤寐求之。</a:t>
            </a:r>
          </a:p>
          <a:p>
            <a:pPr>
              <a:defRPr/>
            </a:pPr>
            <a:r>
              <a:rPr lang="zh-CN" altLang="zh-CN" dirty="0">
                <a:latin typeface="仿宋"/>
                <a:ea typeface="仿宋"/>
                <a:cs typeface="仿宋"/>
              </a:rPr>
              <a:t>求之不得，寤寐思服。悠哉悠哉，辗转反侧。</a:t>
            </a:r>
          </a:p>
          <a:p>
            <a:pPr>
              <a:defRPr/>
            </a:pPr>
            <a:r>
              <a:rPr lang="zh-CN" altLang="zh-CN" dirty="0">
                <a:latin typeface="仿宋"/>
                <a:ea typeface="仿宋"/>
                <a:cs typeface="仿宋"/>
              </a:rPr>
              <a:t>参差荇菜，左右采之。窈窕淑女，琴瑟友之。</a:t>
            </a:r>
          </a:p>
          <a:p>
            <a:pPr>
              <a:defRPr/>
            </a:pPr>
            <a:r>
              <a:rPr lang="zh-CN" altLang="zh-CN" dirty="0">
                <a:latin typeface="仿宋"/>
                <a:ea typeface="仿宋"/>
                <a:cs typeface="仿宋"/>
              </a:rPr>
              <a:t>参差荇菜，左右芼之。窈窕淑女，钟鼓乐之。</a:t>
            </a:r>
            <a:endParaRPr lang="en-US" altLang="zh-CN" dirty="0">
              <a:latin typeface="仿宋"/>
              <a:ea typeface="仿宋"/>
              <a:cs typeface="仿宋"/>
            </a:endParaRPr>
          </a:p>
          <a:p>
            <a:endParaRPr kumimoji="1" lang="zh-CN" altLang="en-US" dirty="0"/>
          </a:p>
        </p:txBody>
      </p:sp>
    </p:spTree>
    <p:extLst>
      <p:ext uri="{BB962C8B-B14F-4D97-AF65-F5344CB8AC3E}">
        <p14:creationId xmlns:p14="http://schemas.microsoft.com/office/powerpoint/2010/main" val="4175143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defRPr/>
            </a:pPr>
            <a:r>
              <a:rPr kumimoji="1" lang="zh-CN" altLang="en-US" sz="3600" dirty="0" smtClean="0"/>
              <a:t>情感激烈、朴素直白</a:t>
            </a:r>
            <a:endParaRPr kumimoji="1" lang="zh-CN" altLang="en-US" sz="3600" dirty="0"/>
          </a:p>
        </p:txBody>
      </p:sp>
      <p:sp>
        <p:nvSpPr>
          <p:cNvPr id="3" name="内容占位符 2"/>
          <p:cNvSpPr>
            <a:spLocks noGrp="1"/>
          </p:cNvSpPr>
          <p:nvPr>
            <p:ph idx="1"/>
          </p:nvPr>
        </p:nvSpPr>
        <p:spPr>
          <a:xfrm>
            <a:off x="381000" y="1676400"/>
            <a:ext cx="8229600" cy="4758267"/>
          </a:xfrm>
        </p:spPr>
        <p:txBody>
          <a:bodyPr>
            <a:noAutofit/>
          </a:bodyPr>
          <a:lstStyle/>
          <a:p>
            <a:pPr marL="0" indent="0">
              <a:buFont typeface="Wingdings" charset="0"/>
              <a:buNone/>
              <a:defRPr/>
            </a:pPr>
            <a:r>
              <a:rPr lang="en-US" altLang="zh-CN" sz="2800" dirty="0" smtClean="0">
                <a:latin typeface="仿宋"/>
                <a:ea typeface="仿宋"/>
                <a:cs typeface="仿宋"/>
              </a:rPr>
              <a:t>《</a:t>
            </a:r>
            <a:r>
              <a:rPr lang="zh-CN" altLang="zh-CN" sz="2800" dirty="0">
                <a:latin typeface="仿宋"/>
                <a:ea typeface="仿宋"/>
                <a:cs typeface="仿宋"/>
              </a:rPr>
              <a:t>有所思</a:t>
            </a:r>
            <a:r>
              <a:rPr lang="en-US" altLang="zh-CN" sz="2800" dirty="0" smtClean="0">
                <a:latin typeface="仿宋"/>
                <a:ea typeface="仿宋"/>
                <a:cs typeface="仿宋"/>
              </a:rPr>
              <a:t>》</a:t>
            </a:r>
            <a:endParaRPr lang="en-US" altLang="zh-CN" sz="2800" dirty="0">
              <a:latin typeface="仿宋"/>
              <a:ea typeface="仿宋"/>
              <a:cs typeface="仿宋"/>
            </a:endParaRPr>
          </a:p>
          <a:p>
            <a:pPr marL="0" indent="0">
              <a:buFont typeface="Wingdings" charset="0"/>
              <a:buNone/>
              <a:defRPr/>
            </a:pPr>
            <a:r>
              <a:rPr lang="zh-CN" altLang="zh-CN" sz="2800" dirty="0" smtClean="0">
                <a:latin typeface="仿宋"/>
                <a:ea typeface="仿宋"/>
                <a:cs typeface="仿宋"/>
              </a:rPr>
              <a:t>有</a:t>
            </a:r>
            <a:r>
              <a:rPr lang="zh-CN" altLang="zh-CN" sz="2800" dirty="0">
                <a:latin typeface="仿宋"/>
                <a:ea typeface="仿宋"/>
                <a:cs typeface="仿宋"/>
              </a:rPr>
              <a:t>所思，乃在大海南</a:t>
            </a:r>
            <a:r>
              <a:rPr lang="zh-CN" altLang="zh-CN" sz="2800" dirty="0" smtClean="0">
                <a:latin typeface="仿宋"/>
                <a:ea typeface="仿宋"/>
                <a:cs typeface="仿宋"/>
              </a:rPr>
              <a:t>。</a:t>
            </a:r>
            <a:endParaRPr lang="en-US" altLang="zh-CN" sz="2800" dirty="0" smtClean="0">
              <a:latin typeface="仿宋"/>
              <a:ea typeface="仿宋"/>
              <a:cs typeface="仿宋"/>
            </a:endParaRPr>
          </a:p>
          <a:p>
            <a:pPr marL="0" indent="0">
              <a:buFont typeface="Wingdings" charset="0"/>
              <a:buNone/>
              <a:defRPr/>
            </a:pPr>
            <a:r>
              <a:rPr lang="zh-CN" altLang="zh-CN" sz="2800" dirty="0" smtClean="0">
                <a:latin typeface="仿宋"/>
                <a:ea typeface="仿宋"/>
                <a:cs typeface="仿宋"/>
              </a:rPr>
              <a:t>何用问遗</a:t>
            </a:r>
            <a:r>
              <a:rPr lang="zh-CN" altLang="zh-CN" sz="2800" dirty="0">
                <a:latin typeface="仿宋"/>
                <a:ea typeface="仿宋"/>
                <a:cs typeface="仿宋"/>
              </a:rPr>
              <a:t>君？</a:t>
            </a:r>
            <a:r>
              <a:rPr lang="zh-CN" altLang="zh-CN" sz="2800" dirty="0" smtClean="0">
                <a:latin typeface="仿宋"/>
                <a:ea typeface="仿宋"/>
                <a:cs typeface="仿宋"/>
              </a:rPr>
              <a:t>双珠玳瑁簪</a:t>
            </a:r>
            <a:r>
              <a:rPr lang="zh-CN" altLang="zh-CN" sz="2800" dirty="0">
                <a:latin typeface="仿宋"/>
                <a:ea typeface="仿宋"/>
                <a:cs typeface="仿宋"/>
              </a:rPr>
              <a:t>，用玉绍缭之</a:t>
            </a:r>
            <a:r>
              <a:rPr lang="zh-CN" altLang="zh-CN" sz="2800" dirty="0" smtClean="0">
                <a:latin typeface="仿宋"/>
                <a:ea typeface="仿宋"/>
                <a:cs typeface="仿宋"/>
              </a:rPr>
              <a:t>。</a:t>
            </a:r>
            <a:endParaRPr lang="en-US" altLang="zh-CN" sz="2800" dirty="0" smtClean="0">
              <a:latin typeface="仿宋"/>
              <a:ea typeface="仿宋"/>
              <a:cs typeface="仿宋"/>
            </a:endParaRPr>
          </a:p>
          <a:p>
            <a:pPr marL="0" indent="0">
              <a:buFont typeface="Wingdings" charset="0"/>
              <a:buNone/>
              <a:defRPr/>
            </a:pPr>
            <a:r>
              <a:rPr lang="zh-CN" altLang="zh-CN" sz="2800" dirty="0" smtClean="0">
                <a:latin typeface="仿宋"/>
                <a:ea typeface="仿宋"/>
                <a:cs typeface="仿宋"/>
              </a:rPr>
              <a:t>闻</a:t>
            </a:r>
            <a:r>
              <a:rPr lang="zh-CN" altLang="zh-CN" sz="2800" dirty="0">
                <a:latin typeface="仿宋"/>
                <a:ea typeface="仿宋"/>
                <a:cs typeface="仿宋"/>
              </a:rPr>
              <a:t>君有他心，拉杂摧烧之</a:t>
            </a:r>
            <a:r>
              <a:rPr lang="zh-CN" altLang="zh-CN" sz="2800" dirty="0" smtClean="0">
                <a:latin typeface="仿宋"/>
                <a:ea typeface="仿宋"/>
                <a:cs typeface="仿宋"/>
              </a:rPr>
              <a:t>。</a:t>
            </a:r>
            <a:endParaRPr lang="en-US" altLang="zh-CN" sz="2800" dirty="0" smtClean="0">
              <a:latin typeface="仿宋"/>
              <a:ea typeface="仿宋"/>
              <a:cs typeface="仿宋"/>
            </a:endParaRPr>
          </a:p>
          <a:p>
            <a:pPr marL="0" indent="0">
              <a:buFont typeface="Wingdings" charset="0"/>
              <a:buNone/>
              <a:defRPr/>
            </a:pPr>
            <a:r>
              <a:rPr lang="zh-CN" altLang="zh-CN" sz="2800" dirty="0" smtClean="0">
                <a:latin typeface="仿宋"/>
                <a:ea typeface="仿宋"/>
                <a:cs typeface="仿宋"/>
              </a:rPr>
              <a:t>摧烧之</a:t>
            </a:r>
            <a:r>
              <a:rPr lang="zh-CN" altLang="zh-CN" sz="2800" dirty="0">
                <a:latin typeface="仿宋"/>
                <a:ea typeface="仿宋"/>
                <a:cs typeface="仿宋"/>
              </a:rPr>
              <a:t>，当风扬其灰</a:t>
            </a:r>
            <a:r>
              <a:rPr lang="zh-CN" altLang="zh-CN" sz="2800" dirty="0" smtClean="0">
                <a:latin typeface="仿宋"/>
                <a:ea typeface="仿宋"/>
                <a:cs typeface="仿宋"/>
              </a:rPr>
              <a:t>。</a:t>
            </a:r>
            <a:endParaRPr lang="en-US" altLang="zh-CN" sz="2800" dirty="0" smtClean="0">
              <a:latin typeface="仿宋"/>
              <a:ea typeface="仿宋"/>
              <a:cs typeface="仿宋"/>
            </a:endParaRPr>
          </a:p>
          <a:p>
            <a:pPr marL="0" indent="0">
              <a:buFont typeface="Wingdings" charset="0"/>
              <a:buNone/>
              <a:defRPr/>
            </a:pPr>
            <a:r>
              <a:rPr lang="zh-CN" altLang="zh-CN" sz="2800" dirty="0" smtClean="0">
                <a:latin typeface="仿宋"/>
                <a:ea typeface="仿宋"/>
                <a:cs typeface="仿宋"/>
              </a:rPr>
              <a:t>从今已往</a:t>
            </a:r>
            <a:r>
              <a:rPr lang="zh-CN" altLang="zh-CN" sz="2800" dirty="0">
                <a:latin typeface="仿宋"/>
                <a:ea typeface="仿宋"/>
                <a:cs typeface="仿宋"/>
              </a:rPr>
              <a:t>，勿复相思</a:t>
            </a:r>
            <a:r>
              <a:rPr lang="zh-CN" altLang="zh-CN" sz="2800" dirty="0" smtClean="0">
                <a:latin typeface="仿宋"/>
                <a:ea typeface="仿宋"/>
                <a:cs typeface="仿宋"/>
              </a:rPr>
              <a:t>。</a:t>
            </a:r>
            <a:endParaRPr lang="en-US" altLang="zh-CN" sz="2800" dirty="0" smtClean="0">
              <a:latin typeface="仿宋"/>
              <a:ea typeface="仿宋"/>
              <a:cs typeface="仿宋"/>
            </a:endParaRPr>
          </a:p>
          <a:p>
            <a:pPr marL="0" indent="0">
              <a:buFont typeface="Wingdings" charset="0"/>
              <a:buNone/>
              <a:defRPr/>
            </a:pPr>
            <a:r>
              <a:rPr lang="zh-CN" altLang="zh-CN" sz="2800" dirty="0" smtClean="0">
                <a:latin typeface="仿宋"/>
                <a:ea typeface="仿宋"/>
                <a:cs typeface="仿宋"/>
              </a:rPr>
              <a:t>相思与君绝</a:t>
            </a:r>
            <a:r>
              <a:rPr lang="zh-CN" altLang="zh-CN" sz="2800" dirty="0">
                <a:latin typeface="仿宋"/>
                <a:ea typeface="仿宋"/>
                <a:cs typeface="仿宋"/>
              </a:rPr>
              <a:t>！鸡鸣狗吠，兄嫂当知之</a:t>
            </a:r>
            <a:r>
              <a:rPr lang="zh-CN" altLang="zh-CN" sz="2800" dirty="0" smtClean="0">
                <a:latin typeface="仿宋"/>
                <a:ea typeface="仿宋"/>
                <a:cs typeface="仿宋"/>
              </a:rPr>
              <a:t>。</a:t>
            </a:r>
            <a:endParaRPr lang="en-US" altLang="zh-CN" sz="2800" dirty="0" smtClean="0">
              <a:latin typeface="仿宋"/>
              <a:ea typeface="仿宋"/>
              <a:cs typeface="仿宋"/>
            </a:endParaRPr>
          </a:p>
          <a:p>
            <a:pPr marL="0" indent="0">
              <a:buFont typeface="Wingdings" charset="0"/>
              <a:buNone/>
              <a:defRPr/>
            </a:pPr>
            <a:r>
              <a:rPr lang="zh-CN" altLang="zh-CN" sz="2800" dirty="0" smtClean="0">
                <a:latin typeface="仿宋"/>
                <a:ea typeface="仿宋"/>
                <a:cs typeface="仿宋"/>
              </a:rPr>
              <a:t>妃</a:t>
            </a:r>
            <a:r>
              <a:rPr lang="zh-CN" altLang="en-US" sz="2800" dirty="0" smtClean="0">
                <a:latin typeface="仿宋"/>
                <a:ea typeface="仿宋"/>
                <a:cs typeface="仿宋"/>
              </a:rPr>
              <a:t>（悲）</a:t>
            </a:r>
            <a:r>
              <a:rPr lang="zh-CN" altLang="zh-CN" sz="2800" dirty="0" smtClean="0">
                <a:latin typeface="仿宋"/>
                <a:ea typeface="仿宋"/>
                <a:cs typeface="仿宋"/>
              </a:rPr>
              <a:t>呼豨</a:t>
            </a:r>
            <a:r>
              <a:rPr lang="zh-CN" altLang="zh-CN" sz="2800" dirty="0">
                <a:latin typeface="仿宋"/>
                <a:ea typeface="仿宋"/>
                <a:cs typeface="仿宋"/>
              </a:rPr>
              <a:t>！秋风肃肃晨风飔，东方须臾</a:t>
            </a:r>
            <a:r>
              <a:rPr lang="zh-CN" altLang="zh-CN" sz="2800" dirty="0" smtClean="0">
                <a:latin typeface="仿宋"/>
                <a:ea typeface="仿宋"/>
                <a:cs typeface="仿宋"/>
              </a:rPr>
              <a:t>高</a:t>
            </a:r>
            <a:r>
              <a:rPr lang="zh-CN" altLang="en-US" sz="2800" dirty="0" smtClean="0">
                <a:latin typeface="仿宋"/>
                <a:ea typeface="仿宋"/>
                <a:cs typeface="仿宋"/>
              </a:rPr>
              <a:t>（皓）</a:t>
            </a:r>
            <a:r>
              <a:rPr lang="zh-CN" altLang="zh-CN" sz="2800" dirty="0" smtClean="0">
                <a:latin typeface="仿宋"/>
                <a:ea typeface="仿宋"/>
                <a:cs typeface="仿宋"/>
              </a:rPr>
              <a:t>知之</a:t>
            </a:r>
            <a:r>
              <a:rPr lang="zh-CN" altLang="zh-CN" sz="2800" dirty="0">
                <a:latin typeface="仿宋"/>
                <a:ea typeface="仿宋"/>
                <a:cs typeface="仿宋"/>
              </a:rPr>
              <a:t>。</a:t>
            </a:r>
          </a:p>
          <a:p>
            <a:pPr>
              <a:defRPr/>
            </a:pPr>
            <a:endParaRPr lang="zh-CN" altLang="en-US" sz="2800" dirty="0">
              <a:latin typeface="仿宋"/>
              <a:ea typeface="仿宋"/>
              <a:cs typeface="仿宋"/>
            </a:endParaRPr>
          </a:p>
        </p:txBody>
      </p:sp>
    </p:spTree>
    <p:extLst>
      <p:ext uri="{BB962C8B-B14F-4D97-AF65-F5344CB8AC3E}">
        <p14:creationId xmlns:p14="http://schemas.microsoft.com/office/powerpoint/2010/main" val="1339867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3600" dirty="0" smtClean="0"/>
              <a:t>考试时间安排</a:t>
            </a:r>
            <a:endParaRPr kumimoji="1" lang="zh-CN" altLang="en-US" sz="3600" dirty="0"/>
          </a:p>
        </p:txBody>
      </p:sp>
      <p:sp>
        <p:nvSpPr>
          <p:cNvPr id="3" name="内容占位符 2"/>
          <p:cNvSpPr>
            <a:spLocks noGrp="1"/>
          </p:cNvSpPr>
          <p:nvPr>
            <p:ph idx="1"/>
          </p:nvPr>
        </p:nvSpPr>
        <p:spPr/>
        <p:txBody>
          <a:bodyPr/>
          <a:lstStyle/>
          <a:p>
            <a:r>
              <a:rPr kumimoji="1" lang="zh-CN" altLang="en-US" dirty="0" smtClean="0">
                <a:latin typeface="+mn-ea"/>
              </a:rPr>
              <a:t>考试时间</a:t>
            </a:r>
            <a:r>
              <a:rPr kumimoji="1" lang="en-US" altLang="zh-CN" dirty="0" smtClean="0">
                <a:latin typeface="+mn-ea"/>
              </a:rPr>
              <a:t>：2024</a:t>
            </a:r>
            <a:r>
              <a:rPr kumimoji="1" lang="zh-CN" altLang="en-US" dirty="0" smtClean="0">
                <a:latin typeface="+mn-ea"/>
              </a:rPr>
              <a:t>年</a:t>
            </a:r>
            <a:r>
              <a:rPr kumimoji="1" lang="en-US" altLang="zh-CN" dirty="0" smtClean="0">
                <a:latin typeface="+mn-ea"/>
              </a:rPr>
              <a:t>1</a:t>
            </a:r>
            <a:r>
              <a:rPr kumimoji="1" lang="zh-CN" altLang="en-US" dirty="0" smtClean="0">
                <a:latin typeface="+mn-ea"/>
              </a:rPr>
              <a:t>月</a:t>
            </a:r>
            <a:r>
              <a:rPr kumimoji="1" lang="en-US" altLang="zh-CN" dirty="0" smtClean="0">
                <a:latin typeface="+mn-ea"/>
              </a:rPr>
              <a:t>10</a:t>
            </a:r>
            <a:r>
              <a:rPr kumimoji="1" lang="zh-CN" altLang="en-US" dirty="0" smtClean="0">
                <a:latin typeface="+mn-ea"/>
              </a:rPr>
              <a:t>日下午</a:t>
            </a:r>
            <a:r>
              <a:rPr kumimoji="1" lang="en-US" altLang="zh-CN" dirty="0" smtClean="0">
                <a:latin typeface="+mn-ea"/>
              </a:rPr>
              <a:t>14:00-16:00</a:t>
            </a:r>
          </a:p>
          <a:p>
            <a:r>
              <a:rPr kumimoji="1" lang="zh-CN" altLang="en-US" dirty="0" smtClean="0">
                <a:latin typeface="+mn-ea"/>
              </a:rPr>
              <a:t>考试地点：</a:t>
            </a:r>
            <a:endParaRPr kumimoji="1" lang="en-US" altLang="zh-CN" dirty="0" smtClean="0">
              <a:latin typeface="+mn-ea"/>
            </a:endParaRPr>
          </a:p>
          <a:p>
            <a:r>
              <a:rPr kumimoji="1" lang="zh-CN" altLang="zh-CN" dirty="0" smtClean="0">
                <a:latin typeface="+mn-ea"/>
              </a:rPr>
              <a:t>5</a:t>
            </a:r>
            <a:r>
              <a:rPr kumimoji="1" lang="en-US" altLang="zh-CN" dirty="0" smtClean="0">
                <a:latin typeface="+mn-ea"/>
              </a:rPr>
              <a:t>-6</a:t>
            </a:r>
            <a:r>
              <a:rPr kumimoji="1" lang="zh-CN" altLang="en-US" dirty="0" smtClean="0">
                <a:latin typeface="+mn-ea"/>
              </a:rPr>
              <a:t>节课（计算机类、人工智能）</a:t>
            </a:r>
            <a:r>
              <a:rPr kumimoji="1" lang="en-US" altLang="zh-CN" dirty="0" smtClean="0">
                <a:latin typeface="+mn-ea"/>
              </a:rPr>
              <a:t>——A404</a:t>
            </a:r>
            <a:r>
              <a:rPr kumimoji="1" lang="zh-CN" altLang="en-US" dirty="0" smtClean="0">
                <a:latin typeface="+mn-ea"/>
              </a:rPr>
              <a:t>、</a:t>
            </a:r>
            <a:r>
              <a:rPr kumimoji="1" lang="en-US" altLang="zh-CN" dirty="0" smtClean="0">
                <a:latin typeface="+mn-ea"/>
              </a:rPr>
              <a:t>A405</a:t>
            </a:r>
          </a:p>
          <a:p>
            <a:r>
              <a:rPr kumimoji="1" lang="zh-CN" altLang="zh-CN" dirty="0" smtClean="0">
                <a:latin typeface="+mn-ea"/>
              </a:rPr>
              <a:t>7-</a:t>
            </a:r>
            <a:r>
              <a:rPr kumimoji="1" lang="en-US" altLang="zh-CN" dirty="0" smtClean="0">
                <a:latin typeface="+mn-ea"/>
              </a:rPr>
              <a:t>8</a:t>
            </a:r>
            <a:r>
              <a:rPr kumimoji="1" lang="zh-CN" altLang="en-US" dirty="0" smtClean="0">
                <a:latin typeface="+mn-ea"/>
              </a:rPr>
              <a:t>节课（电子信息类）</a:t>
            </a:r>
            <a:r>
              <a:rPr kumimoji="1" lang="en-US" altLang="zh-CN" dirty="0" smtClean="0">
                <a:latin typeface="+mn-ea"/>
              </a:rPr>
              <a:t>——A401</a:t>
            </a:r>
            <a:r>
              <a:rPr kumimoji="1" lang="zh-CN" altLang="en-US" dirty="0" smtClean="0">
                <a:latin typeface="+mn-ea"/>
              </a:rPr>
              <a:t>、</a:t>
            </a:r>
            <a:r>
              <a:rPr kumimoji="1" lang="en-US" altLang="zh-CN" dirty="0" smtClean="0">
                <a:latin typeface="+mn-ea"/>
              </a:rPr>
              <a:t>A402</a:t>
            </a:r>
          </a:p>
          <a:p>
            <a:endParaRPr kumimoji="1" lang="en-US" altLang="zh-CN" dirty="0" smtClean="0">
              <a:latin typeface="+mn-ea"/>
            </a:endParaRPr>
          </a:p>
          <a:p>
            <a:r>
              <a:rPr kumimoji="1" lang="zh-CN" altLang="en-US" dirty="0" smtClean="0">
                <a:latin typeface="+mn-ea"/>
              </a:rPr>
              <a:t>具体名单参见群文件</a:t>
            </a:r>
            <a:endParaRPr kumimoji="1" lang="zh-CN" altLang="en-US" dirty="0">
              <a:latin typeface="+mn-ea"/>
            </a:endParaRPr>
          </a:p>
        </p:txBody>
      </p:sp>
    </p:spTree>
    <p:extLst>
      <p:ext uri="{BB962C8B-B14F-4D97-AF65-F5344CB8AC3E}">
        <p14:creationId xmlns:p14="http://schemas.microsoft.com/office/powerpoint/2010/main" val="885172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3600" b="1" dirty="0" smtClean="0"/>
              <a:t>《</a:t>
            </a:r>
            <a:r>
              <a:rPr lang="zh-CN" altLang="zh-CN" sz="3600" b="1" dirty="0"/>
              <a:t>长恨歌</a:t>
            </a:r>
            <a:r>
              <a:rPr lang="zh-CN" altLang="zh-CN" sz="3600" b="1" dirty="0" smtClean="0"/>
              <a:t>》</a:t>
            </a:r>
            <a:endParaRPr kumimoji="1" lang="zh-CN" altLang="en-US" sz="3600" dirty="0"/>
          </a:p>
        </p:txBody>
      </p:sp>
      <p:sp>
        <p:nvSpPr>
          <p:cNvPr id="3" name="内容占位符 2"/>
          <p:cNvSpPr>
            <a:spLocks noGrp="1"/>
          </p:cNvSpPr>
          <p:nvPr>
            <p:ph idx="1"/>
          </p:nvPr>
        </p:nvSpPr>
        <p:spPr>
          <a:xfrm>
            <a:off x="457200" y="1600200"/>
            <a:ext cx="8229600" cy="4969933"/>
          </a:xfrm>
        </p:spPr>
        <p:txBody>
          <a:bodyPr>
            <a:normAutofit fontScale="77500" lnSpcReduction="20000"/>
          </a:bodyPr>
          <a:lstStyle/>
          <a:p>
            <a:r>
              <a:rPr lang="zh-CN" altLang="en-US" b="1" dirty="0"/>
              <a:t>表述直白、立场客观，</a:t>
            </a:r>
            <a:r>
              <a:rPr lang="zh-CN" altLang="en-US" b="1" dirty="0" smtClean="0"/>
              <a:t>主题丰富</a:t>
            </a:r>
            <a:r>
              <a:rPr lang="en-US" altLang="zh-CN" dirty="0" smtClean="0"/>
              <a:t/>
            </a:r>
            <a:br>
              <a:rPr lang="en-US" altLang="zh-CN" dirty="0" smtClean="0"/>
            </a:br>
            <a:endParaRPr lang="en-US" altLang="zh-CN" dirty="0"/>
          </a:p>
          <a:p>
            <a:pPr marL="0" indent="0" algn="ctr">
              <a:lnSpc>
                <a:spcPct val="110000"/>
              </a:lnSpc>
              <a:buNone/>
            </a:pPr>
            <a:r>
              <a:rPr lang="zh-CN" altLang="zh-CN" u="sng" dirty="0">
                <a:latin typeface="仿宋"/>
                <a:ea typeface="仿宋"/>
                <a:cs typeface="仿宋"/>
              </a:rPr>
              <a:t>劝讽说</a:t>
            </a:r>
            <a:endParaRPr lang="en-US" altLang="zh-CN" u="sng" dirty="0">
              <a:latin typeface="仿宋"/>
              <a:ea typeface="仿宋"/>
              <a:cs typeface="仿宋"/>
            </a:endParaRPr>
          </a:p>
          <a:p>
            <a:pPr marL="0" indent="0" algn="ctr">
              <a:lnSpc>
                <a:spcPct val="110000"/>
              </a:lnSpc>
              <a:buNone/>
            </a:pPr>
            <a:r>
              <a:rPr lang="zh-CN" altLang="zh-CN" dirty="0">
                <a:latin typeface="仿宋"/>
                <a:ea typeface="仿宋"/>
                <a:cs typeface="仿宋"/>
              </a:rPr>
              <a:t>汉皇重色思倾国，御宇多年求不得。</a:t>
            </a:r>
          </a:p>
          <a:p>
            <a:pPr marL="0" indent="0" algn="ctr">
              <a:lnSpc>
                <a:spcPct val="110000"/>
              </a:lnSpc>
              <a:buNone/>
            </a:pPr>
            <a:r>
              <a:rPr lang="zh-CN" altLang="zh-CN" dirty="0">
                <a:latin typeface="仿宋"/>
                <a:ea typeface="仿宋"/>
                <a:cs typeface="仿宋"/>
              </a:rPr>
              <a:t>云鬓花颜金步摇，芙蓉帐暖度春宵。</a:t>
            </a:r>
          </a:p>
          <a:p>
            <a:pPr marL="0" indent="0" algn="ctr">
              <a:lnSpc>
                <a:spcPct val="110000"/>
              </a:lnSpc>
              <a:buNone/>
            </a:pPr>
            <a:r>
              <a:rPr lang="zh-CN" altLang="zh-CN" dirty="0">
                <a:latin typeface="仿宋"/>
                <a:ea typeface="仿宋"/>
                <a:cs typeface="仿宋"/>
              </a:rPr>
              <a:t>春宵苦短日高起，从此君王不早朝。</a:t>
            </a:r>
            <a:endParaRPr lang="en-US" altLang="zh-CN" dirty="0">
              <a:latin typeface="仿宋"/>
              <a:ea typeface="仿宋"/>
              <a:cs typeface="仿宋"/>
            </a:endParaRPr>
          </a:p>
          <a:p>
            <a:pPr marL="0" indent="0" algn="ctr">
              <a:lnSpc>
                <a:spcPct val="110000"/>
              </a:lnSpc>
              <a:buNone/>
            </a:pPr>
            <a:r>
              <a:rPr lang="zh-CN" altLang="zh-CN" dirty="0">
                <a:latin typeface="仿宋"/>
                <a:ea typeface="仿宋"/>
                <a:cs typeface="仿宋"/>
              </a:rPr>
              <a:t>遂令天下父母心，不重生男重生女。</a:t>
            </a:r>
            <a:r>
              <a:rPr lang="en-US" altLang="zh-CN" dirty="0">
                <a:latin typeface="仿宋"/>
                <a:ea typeface="仿宋"/>
                <a:cs typeface="仿宋"/>
              </a:rPr>
              <a:t>      </a:t>
            </a:r>
            <a:endParaRPr lang="zh-CN" altLang="zh-CN" dirty="0">
              <a:latin typeface="仿宋"/>
              <a:ea typeface="仿宋"/>
              <a:cs typeface="仿宋"/>
            </a:endParaRPr>
          </a:p>
          <a:p>
            <a:pPr marL="0" indent="0" algn="ctr">
              <a:lnSpc>
                <a:spcPct val="110000"/>
              </a:lnSpc>
              <a:buNone/>
            </a:pPr>
            <a:r>
              <a:rPr lang="zh-CN" altLang="zh-CN" u="sng" dirty="0">
                <a:latin typeface="仿宋"/>
                <a:ea typeface="仿宋"/>
                <a:cs typeface="仿宋"/>
              </a:rPr>
              <a:t>爱情说</a:t>
            </a:r>
            <a:endParaRPr lang="en-US" altLang="zh-CN" u="sng" dirty="0">
              <a:latin typeface="仿宋"/>
              <a:ea typeface="仿宋"/>
              <a:cs typeface="仿宋"/>
            </a:endParaRPr>
          </a:p>
          <a:p>
            <a:pPr marL="0" indent="0" algn="ctr">
              <a:lnSpc>
                <a:spcPct val="110000"/>
              </a:lnSpc>
              <a:buNone/>
            </a:pPr>
            <a:r>
              <a:rPr lang="zh-CN" altLang="zh-CN" dirty="0">
                <a:latin typeface="仿宋"/>
                <a:ea typeface="仿宋"/>
                <a:cs typeface="仿宋"/>
              </a:rPr>
              <a:t>临别殷勤重寄词，词中有誓两心知。</a:t>
            </a:r>
          </a:p>
          <a:p>
            <a:pPr marL="0" indent="0" algn="ctr">
              <a:lnSpc>
                <a:spcPct val="110000"/>
              </a:lnSpc>
              <a:buNone/>
            </a:pPr>
            <a:r>
              <a:rPr lang="zh-CN" altLang="zh-CN" dirty="0">
                <a:latin typeface="仿宋"/>
                <a:ea typeface="仿宋"/>
                <a:cs typeface="仿宋"/>
              </a:rPr>
              <a:t>七月七日长生殿，夜半无人私语时。</a:t>
            </a:r>
          </a:p>
          <a:p>
            <a:pPr marL="0" indent="0" algn="ctr">
              <a:lnSpc>
                <a:spcPct val="110000"/>
              </a:lnSpc>
              <a:buNone/>
            </a:pPr>
            <a:r>
              <a:rPr lang="zh-CN" altLang="zh-CN" dirty="0">
                <a:latin typeface="仿宋"/>
                <a:ea typeface="仿宋"/>
                <a:cs typeface="仿宋"/>
              </a:rPr>
              <a:t>在天愿作比翼鸟，在地愿为连理枝。</a:t>
            </a:r>
          </a:p>
          <a:p>
            <a:pPr marL="0" indent="0" algn="ctr">
              <a:lnSpc>
                <a:spcPct val="110000"/>
              </a:lnSpc>
              <a:buNone/>
            </a:pPr>
            <a:r>
              <a:rPr lang="zh-CN" altLang="zh-CN" dirty="0">
                <a:latin typeface="仿宋"/>
                <a:ea typeface="仿宋"/>
                <a:cs typeface="仿宋"/>
              </a:rPr>
              <a:t>天长地久有时尽，此恨绵绵无绝期。</a:t>
            </a:r>
          </a:p>
          <a:p>
            <a:endParaRPr kumimoji="1" lang="zh-CN" altLang="en-US" dirty="0"/>
          </a:p>
        </p:txBody>
      </p:sp>
    </p:spTree>
    <p:extLst>
      <p:ext uri="{BB962C8B-B14F-4D97-AF65-F5344CB8AC3E}">
        <p14:creationId xmlns:p14="http://schemas.microsoft.com/office/powerpoint/2010/main" val="550744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0"/>
            <a:ext cx="7313613" cy="1478637"/>
          </a:xfrm>
        </p:spPr>
        <p:txBody>
          <a:bodyPr>
            <a:normAutofit/>
          </a:bodyPr>
          <a:lstStyle/>
          <a:p>
            <a:r>
              <a:rPr kumimoji="1" lang="zh-CN" altLang="en-US" sz="3600" dirty="0" smtClean="0"/>
              <a:t>李隆基和杨玉环的爱情表述</a:t>
            </a:r>
            <a:endParaRPr kumimoji="1" lang="zh-CN" altLang="en-US" sz="3600" dirty="0"/>
          </a:p>
        </p:txBody>
      </p:sp>
      <p:sp>
        <p:nvSpPr>
          <p:cNvPr id="4" name="矩形 3"/>
          <p:cNvSpPr/>
          <p:nvPr/>
        </p:nvSpPr>
        <p:spPr>
          <a:xfrm>
            <a:off x="914400" y="1478637"/>
            <a:ext cx="6993466" cy="2523768"/>
          </a:xfrm>
          <a:prstGeom prst="rect">
            <a:avLst/>
          </a:prstGeom>
        </p:spPr>
        <p:txBody>
          <a:bodyPr wrap="square">
            <a:spAutoFit/>
          </a:bodyPr>
          <a:lstStyle/>
          <a:p>
            <a:pPr>
              <a:lnSpc>
                <a:spcPct val="110000"/>
              </a:lnSpc>
            </a:pPr>
            <a:r>
              <a:rPr lang="zh-CN" altLang="zh-CN" sz="2400" dirty="0" smtClean="0"/>
              <a:t>李</a:t>
            </a:r>
            <a:r>
              <a:rPr lang="zh-CN" altLang="zh-CN" sz="2400" dirty="0"/>
              <a:t>白《清平调》三首</a:t>
            </a:r>
            <a:r>
              <a:rPr lang="en-US" altLang="zh-CN" sz="2400" dirty="0"/>
              <a:t>•</a:t>
            </a:r>
            <a:r>
              <a:rPr lang="zh-CN" altLang="zh-CN" sz="2400" dirty="0"/>
              <a:t>其一</a:t>
            </a:r>
          </a:p>
          <a:p>
            <a:pPr>
              <a:lnSpc>
                <a:spcPct val="110000"/>
              </a:lnSpc>
            </a:pPr>
            <a:r>
              <a:rPr lang="zh-CN" altLang="zh-CN" sz="2400" dirty="0"/>
              <a:t>云想衣裳花想容，春风拂槛露华浓。</a:t>
            </a:r>
          </a:p>
          <a:p>
            <a:pPr>
              <a:lnSpc>
                <a:spcPct val="110000"/>
              </a:lnSpc>
            </a:pPr>
            <a:r>
              <a:rPr lang="zh-CN" altLang="zh-CN" sz="2400" dirty="0"/>
              <a:t>若非群玉山头见，会向瑶台月下逢。</a:t>
            </a:r>
          </a:p>
          <a:p>
            <a:pPr>
              <a:lnSpc>
                <a:spcPct val="110000"/>
              </a:lnSpc>
            </a:pPr>
            <a:r>
              <a:rPr lang="zh-CN" altLang="zh-CN" sz="2400" dirty="0" smtClean="0"/>
              <a:t>殷璠</a:t>
            </a:r>
            <a:r>
              <a:rPr lang="zh-CN" altLang="en-US" sz="2400" dirty="0" smtClean="0"/>
              <a:t>：</a:t>
            </a:r>
            <a:r>
              <a:rPr lang="zh-CN" altLang="zh-CN" sz="2400" dirty="0" smtClean="0"/>
              <a:t>盛唐气度</a:t>
            </a:r>
            <a:r>
              <a:rPr lang="zh-CN" altLang="zh-CN" sz="2400" dirty="0"/>
              <a:t>“</a:t>
            </a:r>
            <a:r>
              <a:rPr lang="zh-CN" altLang="zh-CN" sz="2400" dirty="0" smtClean="0"/>
              <a:t>神来</a:t>
            </a:r>
            <a:r>
              <a:rPr lang="zh-CN" altLang="en-US" sz="2400" dirty="0" smtClean="0"/>
              <a:t>、</a:t>
            </a:r>
            <a:r>
              <a:rPr lang="zh-CN" altLang="zh-CN" sz="2400" dirty="0" smtClean="0"/>
              <a:t>气来</a:t>
            </a:r>
            <a:r>
              <a:rPr lang="zh-CN" altLang="en-US" sz="2400" dirty="0" smtClean="0"/>
              <a:t>、</a:t>
            </a:r>
            <a:r>
              <a:rPr lang="zh-CN" altLang="zh-CN" sz="2400" dirty="0" smtClean="0"/>
              <a:t>情</a:t>
            </a:r>
            <a:r>
              <a:rPr lang="zh-CN" altLang="zh-CN" sz="2400" dirty="0"/>
              <a:t>来”</a:t>
            </a:r>
          </a:p>
          <a:p>
            <a:pPr>
              <a:lnSpc>
                <a:spcPct val="110000"/>
              </a:lnSpc>
            </a:pPr>
            <a:r>
              <a:rPr lang="zh-CN" altLang="zh-CN" sz="2400" dirty="0"/>
              <a:t>澎湃的</a:t>
            </a:r>
            <a:r>
              <a:rPr lang="zh-CN" altLang="zh-CN" sz="2400" dirty="0" smtClean="0"/>
              <a:t>激情</a:t>
            </a:r>
            <a:r>
              <a:rPr lang="zh-CN" altLang="en-US" sz="2400" dirty="0" smtClean="0"/>
              <a:t>、瑰丽</a:t>
            </a:r>
            <a:r>
              <a:rPr lang="zh-CN" altLang="zh-CN" sz="2400" dirty="0" smtClean="0"/>
              <a:t>的想象</a:t>
            </a:r>
            <a:endParaRPr lang="zh-CN" altLang="zh-CN" sz="2400" dirty="0"/>
          </a:p>
          <a:p>
            <a:pPr>
              <a:lnSpc>
                <a:spcPct val="110000"/>
              </a:lnSpc>
            </a:pPr>
            <a:r>
              <a:rPr lang="zh-CN" altLang="zh-CN" sz="2400" dirty="0" smtClean="0"/>
              <a:t>袁行霈</a:t>
            </a:r>
            <a:r>
              <a:rPr lang="zh-CN" altLang="en-US" sz="2400" dirty="0" smtClean="0"/>
              <a:t>：</a:t>
            </a:r>
            <a:r>
              <a:rPr lang="zh-CN" altLang="zh-CN" sz="2400" dirty="0" smtClean="0"/>
              <a:t>“</a:t>
            </a:r>
            <a:r>
              <a:rPr lang="zh-CN" altLang="zh-CN" sz="2400" dirty="0"/>
              <a:t>李白的魅力，就是盛唐的魅力”</a:t>
            </a:r>
            <a:r>
              <a:rPr lang="zh-CN" altLang="zh-CN" sz="2400" dirty="0" smtClean="0"/>
              <a:t>。</a:t>
            </a:r>
            <a:endParaRPr lang="zh-CN" altLang="zh-CN" sz="2400" dirty="0"/>
          </a:p>
        </p:txBody>
      </p:sp>
      <p:sp>
        <p:nvSpPr>
          <p:cNvPr id="5" name="矩形 4"/>
          <p:cNvSpPr/>
          <p:nvPr/>
        </p:nvSpPr>
        <p:spPr>
          <a:xfrm>
            <a:off x="914399" y="4284133"/>
            <a:ext cx="7535334" cy="2117503"/>
          </a:xfrm>
          <a:prstGeom prst="rect">
            <a:avLst/>
          </a:prstGeom>
        </p:spPr>
        <p:txBody>
          <a:bodyPr wrap="square">
            <a:spAutoFit/>
          </a:bodyPr>
          <a:lstStyle/>
          <a:p>
            <a:pPr>
              <a:lnSpc>
                <a:spcPct val="110000"/>
              </a:lnSpc>
            </a:pPr>
            <a:r>
              <a:rPr lang="zh-CN" altLang="zh-CN" sz="2400" dirty="0"/>
              <a:t>白居易《长恨歌》</a:t>
            </a:r>
          </a:p>
          <a:p>
            <a:pPr>
              <a:lnSpc>
                <a:spcPct val="110000"/>
              </a:lnSpc>
            </a:pPr>
            <a:r>
              <a:rPr lang="zh-CN" altLang="zh-CN" sz="2400" dirty="0"/>
              <a:t>天生丽质难自弃，一朝选在君王侧。</a:t>
            </a:r>
          </a:p>
          <a:p>
            <a:pPr>
              <a:lnSpc>
                <a:spcPct val="110000"/>
              </a:lnSpc>
            </a:pPr>
            <a:r>
              <a:rPr lang="zh-CN" altLang="zh-CN" sz="2400" dirty="0"/>
              <a:t>回眸一笑百媚生，六宫粉黛无颜色。</a:t>
            </a:r>
          </a:p>
          <a:p>
            <a:pPr>
              <a:lnSpc>
                <a:spcPct val="110000"/>
              </a:lnSpc>
            </a:pPr>
            <a:endParaRPr lang="en-US" altLang="zh-CN" sz="2400" dirty="0" smtClean="0"/>
          </a:p>
          <a:p>
            <a:pPr>
              <a:lnSpc>
                <a:spcPct val="110000"/>
              </a:lnSpc>
            </a:pPr>
            <a:r>
              <a:rPr lang="zh-CN" altLang="zh-CN" sz="2400" dirty="0" smtClean="0"/>
              <a:t>中唐文化转型</a:t>
            </a:r>
            <a:r>
              <a:rPr lang="zh-CN" altLang="zh-CN" sz="2400" dirty="0"/>
              <a:t>，元白诗派，“重写实，尚通俗”</a:t>
            </a:r>
          </a:p>
        </p:txBody>
      </p:sp>
    </p:spTree>
    <p:extLst>
      <p:ext uri="{BB962C8B-B14F-4D97-AF65-F5344CB8AC3E}">
        <p14:creationId xmlns:p14="http://schemas.microsoft.com/office/powerpoint/2010/main" val="1196689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8001" y="1286933"/>
            <a:ext cx="8077200" cy="5231175"/>
          </a:xfrm>
          <a:prstGeom prst="rect">
            <a:avLst/>
          </a:prstGeom>
        </p:spPr>
        <p:txBody>
          <a:bodyPr wrap="square">
            <a:spAutoFit/>
          </a:bodyPr>
          <a:lstStyle/>
          <a:p>
            <a:pPr>
              <a:lnSpc>
                <a:spcPct val="110000"/>
              </a:lnSpc>
            </a:pPr>
            <a:r>
              <a:rPr lang="zh-CN" altLang="zh-CN" sz="2800" dirty="0" smtClean="0"/>
              <a:t>杜</a:t>
            </a:r>
            <a:r>
              <a:rPr lang="zh-CN" altLang="zh-CN" sz="2800" dirty="0"/>
              <a:t>牧《过清华宫绝句》三首</a:t>
            </a:r>
            <a:r>
              <a:rPr lang="en-US" altLang="zh-CN" sz="2800" dirty="0"/>
              <a:t>•</a:t>
            </a:r>
            <a:r>
              <a:rPr lang="zh-CN" altLang="zh-CN" sz="2800" dirty="0"/>
              <a:t>其一</a:t>
            </a:r>
          </a:p>
          <a:p>
            <a:pPr>
              <a:lnSpc>
                <a:spcPct val="110000"/>
              </a:lnSpc>
            </a:pPr>
            <a:r>
              <a:rPr lang="zh-CN" altLang="zh-CN" sz="2800" dirty="0"/>
              <a:t>长安回望绣成堆，山顶千门次第开。</a:t>
            </a:r>
          </a:p>
          <a:p>
            <a:pPr>
              <a:lnSpc>
                <a:spcPct val="110000"/>
              </a:lnSpc>
            </a:pPr>
            <a:r>
              <a:rPr lang="zh-CN" altLang="zh-CN" sz="2800" dirty="0"/>
              <a:t>一骑红尘妃子笑，无人知是荔枝来。</a:t>
            </a:r>
          </a:p>
          <a:p>
            <a:pPr>
              <a:lnSpc>
                <a:spcPct val="110000"/>
              </a:lnSpc>
            </a:pPr>
            <a:endParaRPr lang="en-US" altLang="zh-CN" sz="2800" dirty="0" smtClean="0"/>
          </a:p>
          <a:p>
            <a:pPr>
              <a:lnSpc>
                <a:spcPct val="110000"/>
              </a:lnSpc>
            </a:pPr>
            <a:r>
              <a:rPr lang="zh-CN" altLang="zh-CN" sz="2800" dirty="0" smtClean="0"/>
              <a:t>晚</a:t>
            </a:r>
            <a:r>
              <a:rPr lang="zh-CN" altLang="zh-CN" sz="2800" dirty="0"/>
              <a:t>唐</a:t>
            </a:r>
            <a:r>
              <a:rPr lang="zh-CN" altLang="zh-CN" sz="2800" dirty="0" smtClean="0"/>
              <a:t>：</a:t>
            </a:r>
            <a:r>
              <a:rPr lang="zh-CN" altLang="en-US" sz="2800" dirty="0" smtClean="0"/>
              <a:t>唐朝</a:t>
            </a:r>
            <a:r>
              <a:rPr lang="zh-CN" altLang="zh-CN" sz="2800" dirty="0" smtClean="0"/>
              <a:t>由盛及衰</a:t>
            </a:r>
            <a:r>
              <a:rPr lang="zh-CN" altLang="zh-CN" sz="2800" dirty="0"/>
              <a:t>，</a:t>
            </a:r>
            <a:r>
              <a:rPr lang="zh-CN" altLang="zh-CN" sz="2800" dirty="0" smtClean="0"/>
              <a:t>怀古</a:t>
            </a:r>
            <a:r>
              <a:rPr lang="zh-CN" altLang="en-US" sz="2800" dirty="0" smtClean="0"/>
              <a:t>诗</a:t>
            </a:r>
            <a:r>
              <a:rPr lang="zh-CN" altLang="zh-CN" sz="2800" dirty="0" smtClean="0"/>
              <a:t>，感伤</a:t>
            </a:r>
            <a:r>
              <a:rPr lang="zh-CN" altLang="en-US" sz="2800" dirty="0" smtClean="0"/>
              <a:t>与讽刺</a:t>
            </a:r>
            <a:endParaRPr lang="zh-CN" altLang="zh-CN" sz="2800" dirty="0"/>
          </a:p>
          <a:p>
            <a:pPr>
              <a:lnSpc>
                <a:spcPct val="110000"/>
              </a:lnSpc>
            </a:pPr>
            <a:endParaRPr lang="en-US" altLang="zh-CN" sz="2400" dirty="0" smtClean="0"/>
          </a:p>
          <a:p>
            <a:pPr>
              <a:lnSpc>
                <a:spcPct val="110000"/>
              </a:lnSpc>
            </a:pPr>
            <a:r>
              <a:rPr lang="en-US" altLang="zh-CN" sz="2400" dirty="0"/>
              <a:t> </a:t>
            </a:r>
            <a:r>
              <a:rPr lang="zh-CN" altLang="zh-CN" sz="2800" dirty="0" smtClean="0"/>
              <a:t>袁枚</a:t>
            </a:r>
            <a:r>
              <a:rPr lang="zh-CN" altLang="zh-CN" sz="2800" dirty="0"/>
              <a:t>《马嵬驿》</a:t>
            </a:r>
          </a:p>
          <a:p>
            <a:pPr>
              <a:lnSpc>
                <a:spcPct val="110000"/>
              </a:lnSpc>
            </a:pPr>
            <a:r>
              <a:rPr lang="zh-CN" altLang="zh-CN" sz="2800" dirty="0"/>
              <a:t>莫唱当年长恨歌，人间亦自有银河。</a:t>
            </a:r>
          </a:p>
          <a:p>
            <a:pPr>
              <a:lnSpc>
                <a:spcPct val="110000"/>
              </a:lnSpc>
            </a:pPr>
            <a:r>
              <a:rPr lang="zh-CN" altLang="zh-CN" sz="2800" dirty="0"/>
              <a:t>石壕村里夫妻别，泪比长生殿上多。</a:t>
            </a:r>
          </a:p>
          <a:p>
            <a:pPr>
              <a:lnSpc>
                <a:spcPct val="110000"/>
              </a:lnSpc>
            </a:pPr>
            <a:endParaRPr lang="en-US" altLang="zh-CN" sz="2800" dirty="0" smtClean="0"/>
          </a:p>
          <a:p>
            <a:pPr>
              <a:lnSpc>
                <a:spcPct val="110000"/>
              </a:lnSpc>
            </a:pPr>
            <a:r>
              <a:rPr lang="zh-CN" altLang="zh-CN" sz="2800" dirty="0" smtClean="0"/>
              <a:t>清代</a:t>
            </a:r>
            <a:r>
              <a:rPr lang="zh-CN" altLang="zh-CN" sz="2800" dirty="0"/>
              <a:t>：封建社会末期</a:t>
            </a:r>
            <a:r>
              <a:rPr lang="zh-CN" altLang="zh-CN" sz="2800" dirty="0" smtClean="0"/>
              <a:t>，</a:t>
            </a:r>
            <a:r>
              <a:rPr lang="zh-CN" altLang="en-US" sz="2800" dirty="0" smtClean="0"/>
              <a:t>历史题材，</a:t>
            </a:r>
            <a:r>
              <a:rPr lang="zh-CN" altLang="zh-CN" sz="2800" dirty="0" smtClean="0"/>
              <a:t>反思和</a:t>
            </a:r>
            <a:r>
              <a:rPr lang="zh-CN" altLang="zh-CN" sz="2800" dirty="0"/>
              <a:t>批判</a:t>
            </a:r>
          </a:p>
        </p:txBody>
      </p:sp>
      <p:sp>
        <p:nvSpPr>
          <p:cNvPr id="3" name="标题 1"/>
          <p:cNvSpPr>
            <a:spLocks noGrp="1"/>
          </p:cNvSpPr>
          <p:nvPr>
            <p:ph type="title"/>
          </p:nvPr>
        </p:nvSpPr>
        <p:spPr>
          <a:xfrm>
            <a:off x="914400" y="0"/>
            <a:ext cx="7313613" cy="1049867"/>
          </a:xfrm>
        </p:spPr>
        <p:txBody>
          <a:bodyPr>
            <a:normAutofit/>
          </a:bodyPr>
          <a:lstStyle/>
          <a:p>
            <a:r>
              <a:rPr kumimoji="1" lang="zh-CN" altLang="en-US" sz="3600" dirty="0" smtClean="0"/>
              <a:t>李隆基和杨玉环的爱情表述</a:t>
            </a:r>
            <a:endParaRPr kumimoji="1" lang="zh-CN" altLang="en-US" sz="3600" dirty="0"/>
          </a:p>
        </p:txBody>
      </p:sp>
    </p:spTree>
    <p:extLst>
      <p:ext uri="{BB962C8B-B14F-4D97-AF65-F5344CB8AC3E}">
        <p14:creationId xmlns:p14="http://schemas.microsoft.com/office/powerpoint/2010/main" val="2019378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“悼亡诗”的爱情书</a:t>
            </a:r>
            <a:r>
              <a:rPr lang="zh-CN" altLang="en-US" sz="3600" dirty="0" smtClean="0"/>
              <a:t>写</a:t>
            </a:r>
            <a:endParaRPr kumimoji="1" lang="zh-CN" altLang="en-US" sz="3600" dirty="0"/>
          </a:p>
        </p:txBody>
      </p:sp>
      <p:sp>
        <p:nvSpPr>
          <p:cNvPr id="3" name="内容占位符 2"/>
          <p:cNvSpPr>
            <a:spLocks noGrp="1"/>
          </p:cNvSpPr>
          <p:nvPr>
            <p:ph idx="1"/>
          </p:nvPr>
        </p:nvSpPr>
        <p:spPr/>
        <p:txBody>
          <a:bodyPr>
            <a:normAutofit fontScale="85000" lnSpcReduction="10000"/>
          </a:bodyPr>
          <a:lstStyle/>
          <a:p>
            <a:pPr>
              <a:lnSpc>
                <a:spcPct val="120000"/>
              </a:lnSpc>
            </a:pPr>
            <a:r>
              <a:rPr lang="zh-CN" altLang="zh-CN" sz="3300" b="1" dirty="0">
                <a:latin typeface="+mn-ea"/>
              </a:rPr>
              <a:t>苏轼《江城子·乙卯正月二十日夜记梦》</a:t>
            </a:r>
            <a:endParaRPr lang="en-US" altLang="zh-CN" sz="3300" b="1" dirty="0">
              <a:latin typeface="+mn-ea"/>
            </a:endParaRPr>
          </a:p>
          <a:p>
            <a:pPr>
              <a:lnSpc>
                <a:spcPct val="120000"/>
              </a:lnSpc>
            </a:pPr>
            <a:endParaRPr lang="zh-CN" altLang="zh-CN" sz="3300" dirty="0">
              <a:latin typeface="+mn-ea"/>
            </a:endParaRPr>
          </a:p>
          <a:p>
            <a:pPr>
              <a:lnSpc>
                <a:spcPct val="120000"/>
              </a:lnSpc>
            </a:pPr>
            <a:r>
              <a:rPr lang="zh-CN" altLang="en-US" sz="3300" dirty="0">
                <a:latin typeface="+mn-ea"/>
              </a:rPr>
              <a:t>十年生死两茫茫。不思量。自难忘。千里孤坟，无处话凄凉。纵使相逢应不识，尘满面，鬓如霜。</a:t>
            </a:r>
            <a:endParaRPr lang="en-US" altLang="zh-CN" sz="3300" dirty="0">
              <a:latin typeface="+mn-ea"/>
            </a:endParaRPr>
          </a:p>
          <a:p>
            <a:pPr>
              <a:lnSpc>
                <a:spcPct val="120000"/>
              </a:lnSpc>
            </a:pPr>
            <a:endParaRPr lang="zh-CN" altLang="zh-CN" sz="3300" dirty="0">
              <a:latin typeface="+mn-ea"/>
            </a:endParaRPr>
          </a:p>
          <a:p>
            <a:pPr>
              <a:lnSpc>
                <a:spcPct val="120000"/>
              </a:lnSpc>
            </a:pPr>
            <a:r>
              <a:rPr lang="zh-CN" altLang="en-US" sz="3300" dirty="0">
                <a:latin typeface="+mn-ea"/>
              </a:rPr>
              <a:t>夜来幽梦忽还乡。小轩窗。正梳妆。相顾无言，惟有泪千行。料得年年肠断处，明月夜，短松冈。</a:t>
            </a:r>
            <a:endParaRPr lang="zh-CN" altLang="zh-CN" sz="3300" dirty="0">
              <a:latin typeface="+mn-ea"/>
            </a:endParaRPr>
          </a:p>
          <a:p>
            <a:pPr marL="0" indent="0">
              <a:buNone/>
            </a:pPr>
            <a:endParaRPr kumimoji="1" lang="zh-CN" altLang="en-US" dirty="0"/>
          </a:p>
        </p:txBody>
      </p:sp>
    </p:spTree>
    <p:extLst>
      <p:ext uri="{BB962C8B-B14F-4D97-AF65-F5344CB8AC3E}">
        <p14:creationId xmlns:p14="http://schemas.microsoft.com/office/powerpoint/2010/main" val="3460885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3600" dirty="0" smtClean="0"/>
              <a:t>《</a:t>
            </a:r>
            <a:r>
              <a:rPr kumimoji="1" lang="zh-CN" altLang="en-US" sz="3600" dirty="0" smtClean="0"/>
              <a:t>遣悲怀</a:t>
            </a:r>
            <a:r>
              <a:rPr kumimoji="1" lang="en-US" altLang="zh-CN" sz="3600" dirty="0" smtClean="0"/>
              <a:t>•</a:t>
            </a:r>
            <a:r>
              <a:rPr kumimoji="1" lang="zh-CN" altLang="en-US" sz="3600" dirty="0" smtClean="0"/>
              <a:t>其二</a:t>
            </a:r>
            <a:r>
              <a:rPr kumimoji="1" lang="en-US" altLang="zh-CN" sz="3600" dirty="0" smtClean="0"/>
              <a:t>》</a:t>
            </a:r>
            <a:endParaRPr kumimoji="1" lang="zh-CN" altLang="en-US" sz="3600" dirty="0"/>
          </a:p>
        </p:txBody>
      </p:sp>
      <p:sp>
        <p:nvSpPr>
          <p:cNvPr id="3" name="内容占位符 2"/>
          <p:cNvSpPr>
            <a:spLocks noGrp="1"/>
          </p:cNvSpPr>
          <p:nvPr>
            <p:ph idx="1"/>
          </p:nvPr>
        </p:nvSpPr>
        <p:spPr/>
        <p:txBody>
          <a:bodyPr/>
          <a:lstStyle/>
          <a:p>
            <a:pPr algn="ctr"/>
            <a:endParaRPr lang="en-US" altLang="zh-CN" dirty="0" smtClean="0"/>
          </a:p>
          <a:p>
            <a:pPr algn="ctr"/>
            <a:r>
              <a:rPr lang="zh-CN" altLang="en-US" dirty="0" smtClean="0"/>
              <a:t>元稹</a:t>
            </a:r>
            <a:endParaRPr lang="en-US" altLang="zh-CN" dirty="0" smtClean="0"/>
          </a:p>
          <a:p>
            <a:pPr algn="ctr"/>
            <a:r>
              <a:rPr lang="zh-CN" altLang="zh-CN" dirty="0" smtClean="0"/>
              <a:t>昔日戏</a:t>
            </a:r>
            <a:r>
              <a:rPr lang="zh-CN" altLang="zh-CN" dirty="0"/>
              <a:t>言身后意，今朝都到眼前来。</a:t>
            </a:r>
          </a:p>
          <a:p>
            <a:pPr algn="ctr"/>
            <a:r>
              <a:rPr lang="zh-CN" altLang="zh-CN" dirty="0"/>
              <a:t>衣裳已施行看尽，针线犹存未忍开。</a:t>
            </a:r>
          </a:p>
          <a:p>
            <a:pPr algn="ctr"/>
            <a:r>
              <a:rPr lang="zh-CN" altLang="zh-CN" dirty="0"/>
              <a:t>尚想旧情怜婢仆，也曾因梦送钱财。</a:t>
            </a:r>
          </a:p>
          <a:p>
            <a:pPr algn="ctr"/>
            <a:r>
              <a:rPr lang="zh-CN" altLang="zh-CN" dirty="0"/>
              <a:t>诚知此恨人人有，</a:t>
            </a:r>
            <a:r>
              <a:rPr lang="zh-CN" altLang="zh-CN" u="sng" dirty="0"/>
              <a:t>贫贱夫妻百事哀</a:t>
            </a:r>
            <a:r>
              <a:rPr lang="zh-CN" altLang="zh-CN" u="sng" dirty="0" smtClean="0"/>
              <a:t>。</a:t>
            </a:r>
            <a:endParaRPr lang="zh-CN" altLang="zh-CN" dirty="0"/>
          </a:p>
        </p:txBody>
      </p:sp>
    </p:spTree>
    <p:extLst>
      <p:ext uri="{BB962C8B-B14F-4D97-AF65-F5344CB8AC3E}">
        <p14:creationId xmlns:p14="http://schemas.microsoft.com/office/powerpoint/2010/main" val="3331265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3600" dirty="0"/>
              <a:t>《离思•其四</a:t>
            </a:r>
            <a:r>
              <a:rPr lang="zh-CN" altLang="zh-CN" sz="3600" dirty="0" smtClean="0"/>
              <a:t>》</a:t>
            </a:r>
            <a:endParaRPr kumimoji="1" lang="zh-CN" altLang="en-US" sz="3600" dirty="0"/>
          </a:p>
        </p:txBody>
      </p:sp>
      <p:sp>
        <p:nvSpPr>
          <p:cNvPr id="3" name="内容占位符 2"/>
          <p:cNvSpPr>
            <a:spLocks noGrp="1"/>
          </p:cNvSpPr>
          <p:nvPr>
            <p:ph idx="1"/>
          </p:nvPr>
        </p:nvSpPr>
        <p:spPr>
          <a:xfrm>
            <a:off x="900112" y="2133601"/>
            <a:ext cx="7634287" cy="3931920"/>
          </a:xfrm>
        </p:spPr>
        <p:txBody>
          <a:bodyPr/>
          <a:lstStyle/>
          <a:p>
            <a:pPr algn="ctr"/>
            <a:r>
              <a:rPr lang="zh-CN" altLang="en-US" dirty="0" smtClean="0"/>
              <a:t>元稹</a:t>
            </a:r>
            <a:endParaRPr lang="zh-CN" altLang="zh-CN" dirty="0"/>
          </a:p>
          <a:p>
            <a:pPr algn="ctr"/>
            <a:r>
              <a:rPr lang="zh-CN" altLang="zh-CN" dirty="0" smtClean="0">
                <a:latin typeface="仿宋"/>
                <a:ea typeface="仿宋"/>
                <a:cs typeface="仿宋"/>
              </a:rPr>
              <a:t>曾经沧海难为</a:t>
            </a:r>
            <a:r>
              <a:rPr lang="zh-CN" altLang="zh-CN" dirty="0">
                <a:latin typeface="仿宋"/>
                <a:ea typeface="仿宋"/>
                <a:cs typeface="仿宋"/>
              </a:rPr>
              <a:t>水</a:t>
            </a:r>
            <a:r>
              <a:rPr lang="zh-CN" altLang="zh-CN" dirty="0" smtClean="0">
                <a:latin typeface="仿宋"/>
                <a:ea typeface="仿宋"/>
                <a:cs typeface="仿宋"/>
              </a:rPr>
              <a:t>，</a:t>
            </a:r>
            <a:endParaRPr lang="en-US" altLang="zh-CN" dirty="0" smtClean="0">
              <a:latin typeface="仿宋"/>
              <a:ea typeface="仿宋"/>
              <a:cs typeface="仿宋"/>
            </a:endParaRPr>
          </a:p>
          <a:p>
            <a:pPr algn="ctr"/>
            <a:r>
              <a:rPr lang="zh-CN" altLang="zh-CN" dirty="0" smtClean="0">
                <a:latin typeface="仿宋"/>
                <a:ea typeface="仿宋"/>
                <a:cs typeface="仿宋"/>
              </a:rPr>
              <a:t>除却巫</a:t>
            </a:r>
            <a:r>
              <a:rPr lang="zh-CN" altLang="zh-CN" dirty="0">
                <a:latin typeface="仿宋"/>
                <a:ea typeface="仿宋"/>
                <a:cs typeface="仿宋"/>
              </a:rPr>
              <a:t>山不是云</a:t>
            </a:r>
            <a:r>
              <a:rPr lang="zh-CN" altLang="zh-CN" dirty="0" smtClean="0">
                <a:latin typeface="仿宋"/>
                <a:ea typeface="仿宋"/>
                <a:cs typeface="仿宋"/>
              </a:rPr>
              <a:t>。</a:t>
            </a:r>
            <a:endParaRPr lang="en-US" altLang="zh-CN" dirty="0" smtClean="0">
              <a:latin typeface="仿宋"/>
              <a:ea typeface="仿宋"/>
              <a:cs typeface="仿宋"/>
            </a:endParaRPr>
          </a:p>
          <a:p>
            <a:pPr algn="ctr"/>
            <a:r>
              <a:rPr lang="zh-CN" altLang="zh-CN" dirty="0" smtClean="0">
                <a:latin typeface="仿宋"/>
                <a:ea typeface="仿宋"/>
                <a:cs typeface="仿宋"/>
              </a:rPr>
              <a:t>取次花丛懒回顾，</a:t>
            </a:r>
            <a:endParaRPr lang="en-US" altLang="zh-CN" dirty="0" smtClean="0">
              <a:latin typeface="仿宋"/>
              <a:ea typeface="仿宋"/>
              <a:cs typeface="仿宋"/>
            </a:endParaRPr>
          </a:p>
          <a:p>
            <a:pPr algn="ctr"/>
            <a:r>
              <a:rPr lang="zh-CN" altLang="zh-CN" dirty="0" smtClean="0">
                <a:latin typeface="仿宋"/>
                <a:ea typeface="仿宋"/>
                <a:cs typeface="仿宋"/>
              </a:rPr>
              <a:t>半缘修道半缘</a:t>
            </a:r>
            <a:r>
              <a:rPr lang="zh-CN" altLang="zh-CN" dirty="0">
                <a:latin typeface="仿宋"/>
                <a:ea typeface="仿宋"/>
                <a:cs typeface="仿宋"/>
              </a:rPr>
              <a:t>君。</a:t>
            </a:r>
          </a:p>
          <a:p>
            <a:endParaRPr kumimoji="1" lang="zh-CN" altLang="en-US" dirty="0"/>
          </a:p>
        </p:txBody>
      </p:sp>
    </p:spTree>
    <p:extLst>
      <p:ext uri="{BB962C8B-B14F-4D97-AF65-F5344CB8AC3E}">
        <p14:creationId xmlns:p14="http://schemas.microsoft.com/office/powerpoint/2010/main" val="8444547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3600" dirty="0" smtClean="0"/>
              <a:t>（二）现代文学的爱情书写</a:t>
            </a:r>
            <a:endParaRPr kumimoji="1" lang="zh-CN" altLang="en-US" sz="3600" dirty="0"/>
          </a:p>
        </p:txBody>
      </p:sp>
      <p:sp>
        <p:nvSpPr>
          <p:cNvPr id="3" name="内容占位符 2"/>
          <p:cNvSpPr>
            <a:spLocks noGrp="1"/>
          </p:cNvSpPr>
          <p:nvPr>
            <p:ph idx="1"/>
          </p:nvPr>
        </p:nvSpPr>
        <p:spPr>
          <a:xfrm>
            <a:off x="457199" y="1417638"/>
            <a:ext cx="8449733" cy="4949295"/>
          </a:xfrm>
        </p:spPr>
        <p:txBody>
          <a:bodyPr>
            <a:normAutofit fontScale="92500" lnSpcReduction="10000"/>
          </a:bodyPr>
          <a:lstStyle/>
          <a:p>
            <a:pPr marL="0" indent="0" algn="ctr">
              <a:lnSpc>
                <a:spcPct val="130000"/>
              </a:lnSpc>
              <a:buNone/>
              <a:defRPr/>
            </a:pPr>
            <a:r>
              <a:rPr lang="zh-CN" altLang="en-US" b="1" dirty="0" smtClean="0">
                <a:solidFill>
                  <a:srgbClr val="000000"/>
                </a:solidFill>
                <a:latin typeface="仿宋"/>
                <a:ea typeface="仿宋"/>
                <a:cs typeface="仿宋"/>
              </a:rPr>
              <a:t>胡适</a:t>
            </a:r>
            <a:r>
              <a:rPr lang="en-US" altLang="zh-CN" b="1" dirty="0" smtClean="0">
                <a:solidFill>
                  <a:srgbClr val="000000"/>
                </a:solidFill>
                <a:latin typeface="仿宋"/>
                <a:ea typeface="仿宋"/>
                <a:cs typeface="仿宋"/>
              </a:rPr>
              <a:t>《</a:t>
            </a:r>
            <a:r>
              <a:rPr lang="zh-CN" altLang="en-US" b="1" dirty="0" smtClean="0">
                <a:solidFill>
                  <a:srgbClr val="000000"/>
                </a:solidFill>
                <a:latin typeface="仿宋"/>
                <a:ea typeface="仿宋"/>
                <a:cs typeface="仿宋"/>
              </a:rPr>
              <a:t>终身大事</a:t>
            </a:r>
            <a:r>
              <a:rPr lang="en-US" altLang="zh-CN" b="1" dirty="0" smtClean="0">
                <a:solidFill>
                  <a:srgbClr val="000000"/>
                </a:solidFill>
                <a:latin typeface="仿宋"/>
                <a:ea typeface="仿宋"/>
                <a:cs typeface="仿宋"/>
              </a:rPr>
              <a:t>》</a:t>
            </a:r>
          </a:p>
          <a:p>
            <a:pPr>
              <a:lnSpc>
                <a:spcPct val="130000"/>
              </a:lnSpc>
              <a:defRPr/>
            </a:pPr>
            <a:r>
              <a:rPr lang="zh-CN" altLang="zh-CN" dirty="0" smtClean="0">
                <a:solidFill>
                  <a:srgbClr val="000000"/>
                </a:solidFill>
                <a:latin typeface="+mn-ea"/>
              </a:rPr>
              <a:t>基本</a:t>
            </a:r>
            <a:r>
              <a:rPr lang="zh-CN" altLang="zh-CN" dirty="0">
                <a:solidFill>
                  <a:srgbClr val="000000"/>
                </a:solidFill>
                <a:latin typeface="+mn-ea"/>
              </a:rPr>
              <a:t>内容：独幕话剧，发表于</a:t>
            </a:r>
            <a:r>
              <a:rPr lang="en-US" altLang="zh-CN" dirty="0">
                <a:solidFill>
                  <a:srgbClr val="000000"/>
                </a:solidFill>
                <a:latin typeface="+mn-ea"/>
              </a:rPr>
              <a:t>1919</a:t>
            </a:r>
            <a:r>
              <a:rPr lang="zh-CN" altLang="zh-CN" dirty="0">
                <a:solidFill>
                  <a:srgbClr val="000000"/>
                </a:solidFill>
                <a:latin typeface="+mn-ea"/>
              </a:rPr>
              <a:t>年的《新青年</a:t>
            </a:r>
            <a:r>
              <a:rPr lang="zh-CN" altLang="zh-CN" dirty="0" smtClean="0">
                <a:solidFill>
                  <a:srgbClr val="000000"/>
                </a:solidFill>
                <a:latin typeface="+mn-ea"/>
              </a:rPr>
              <a:t>》</a:t>
            </a:r>
            <a:r>
              <a:rPr lang="zh-CN" altLang="en-US" dirty="0" smtClean="0">
                <a:solidFill>
                  <a:srgbClr val="000000"/>
                </a:solidFill>
                <a:latin typeface="+mn-ea"/>
              </a:rPr>
              <a:t>，</a:t>
            </a:r>
            <a:r>
              <a:rPr lang="zh-CN" altLang="zh-CN" dirty="0" smtClean="0">
                <a:solidFill>
                  <a:srgbClr val="000000"/>
                </a:solidFill>
                <a:latin typeface="+mn-ea"/>
              </a:rPr>
              <a:t>描写了留学回归</a:t>
            </a:r>
            <a:r>
              <a:rPr lang="zh-CN" altLang="zh-CN" dirty="0">
                <a:solidFill>
                  <a:srgbClr val="000000"/>
                </a:solidFill>
                <a:latin typeface="+mn-ea"/>
              </a:rPr>
              <a:t>来的</a:t>
            </a:r>
            <a:r>
              <a:rPr lang="zh-CN" altLang="zh-CN" dirty="0" smtClean="0">
                <a:solidFill>
                  <a:srgbClr val="000000"/>
                </a:solidFill>
                <a:latin typeface="+mn-ea"/>
              </a:rPr>
              <a:t>新青年田亚梅争取</a:t>
            </a:r>
            <a:r>
              <a:rPr lang="zh-CN" altLang="en-US" dirty="0" smtClean="0">
                <a:solidFill>
                  <a:srgbClr val="000000"/>
                </a:solidFill>
                <a:latin typeface="+mn-ea"/>
              </a:rPr>
              <a:t>恋爱自由</a:t>
            </a:r>
            <a:r>
              <a:rPr lang="zh-CN" altLang="zh-CN" dirty="0" smtClean="0">
                <a:solidFill>
                  <a:srgbClr val="000000"/>
                </a:solidFill>
                <a:latin typeface="+mn-ea"/>
              </a:rPr>
              <a:t>离家</a:t>
            </a:r>
            <a:r>
              <a:rPr lang="zh-CN" altLang="zh-CN" dirty="0">
                <a:solidFill>
                  <a:srgbClr val="000000"/>
                </a:solidFill>
                <a:latin typeface="+mn-ea"/>
              </a:rPr>
              <a:t>出走的故事。</a:t>
            </a:r>
            <a:endParaRPr lang="en-US" altLang="zh-CN" dirty="0">
              <a:solidFill>
                <a:srgbClr val="000000"/>
              </a:solidFill>
              <a:latin typeface="+mn-ea"/>
            </a:endParaRPr>
          </a:p>
          <a:p>
            <a:pPr>
              <a:lnSpc>
                <a:spcPct val="130000"/>
              </a:lnSpc>
              <a:defRPr/>
            </a:pPr>
            <a:r>
              <a:rPr lang="zh-CN" altLang="en-US" dirty="0" smtClean="0">
                <a:solidFill>
                  <a:srgbClr val="000000"/>
                </a:solidFill>
                <a:latin typeface="+mn-ea"/>
              </a:rPr>
              <a:t>思考：</a:t>
            </a:r>
            <a:endParaRPr lang="en-US" altLang="zh-CN" dirty="0" smtClean="0">
              <a:solidFill>
                <a:srgbClr val="000000"/>
              </a:solidFill>
              <a:latin typeface="+mn-ea"/>
            </a:endParaRPr>
          </a:p>
          <a:p>
            <a:pPr>
              <a:lnSpc>
                <a:spcPct val="130000"/>
              </a:lnSpc>
              <a:defRPr/>
            </a:pPr>
            <a:r>
              <a:rPr lang="zh-CN" altLang="zh-CN" dirty="0" smtClean="0">
                <a:solidFill>
                  <a:srgbClr val="000000"/>
                </a:solidFill>
                <a:latin typeface="+mn-ea"/>
              </a:rPr>
              <a:t>田亚</a:t>
            </a:r>
            <a:r>
              <a:rPr lang="zh-CN" altLang="zh-CN" dirty="0">
                <a:solidFill>
                  <a:srgbClr val="000000"/>
                </a:solidFill>
                <a:latin typeface="+mn-ea"/>
              </a:rPr>
              <a:t>梅</a:t>
            </a:r>
            <a:r>
              <a:rPr lang="zh-CN" altLang="en-US" dirty="0">
                <a:solidFill>
                  <a:srgbClr val="000000"/>
                </a:solidFill>
                <a:latin typeface="+mn-ea"/>
              </a:rPr>
              <a:t>的爱情是什么样的</a:t>
            </a:r>
            <a:r>
              <a:rPr lang="zh-CN" altLang="en-US" dirty="0" smtClean="0">
                <a:solidFill>
                  <a:srgbClr val="000000"/>
                </a:solidFill>
                <a:latin typeface="+mn-ea"/>
              </a:rPr>
              <a:t>？阻力</a:t>
            </a:r>
            <a:endParaRPr lang="en-US" altLang="zh-CN" dirty="0" smtClean="0">
              <a:solidFill>
                <a:srgbClr val="000000"/>
              </a:solidFill>
              <a:latin typeface="+mn-ea"/>
            </a:endParaRPr>
          </a:p>
          <a:p>
            <a:pPr>
              <a:lnSpc>
                <a:spcPct val="130000"/>
              </a:lnSpc>
              <a:defRPr/>
            </a:pPr>
            <a:r>
              <a:rPr lang="zh-CN" altLang="zh-CN" dirty="0" smtClean="0">
                <a:solidFill>
                  <a:srgbClr val="000000"/>
                </a:solidFill>
                <a:latin typeface="+mn-ea"/>
              </a:rPr>
              <a:t>田亚梅</a:t>
            </a:r>
            <a:r>
              <a:rPr lang="zh-CN" altLang="en-US" dirty="0" smtClean="0">
                <a:solidFill>
                  <a:srgbClr val="000000"/>
                </a:solidFill>
                <a:latin typeface="+mn-ea"/>
              </a:rPr>
              <a:t>如何觉醒？被启蒙</a:t>
            </a:r>
            <a:endParaRPr lang="en-US" altLang="zh-CN" dirty="0" smtClean="0">
              <a:solidFill>
                <a:srgbClr val="000000"/>
              </a:solidFill>
              <a:latin typeface="+mn-ea"/>
            </a:endParaRPr>
          </a:p>
          <a:p>
            <a:pPr>
              <a:lnSpc>
                <a:spcPct val="130000"/>
              </a:lnSpc>
              <a:defRPr/>
            </a:pPr>
            <a:r>
              <a:rPr lang="zh-CN" altLang="zh-CN" dirty="0" smtClean="0">
                <a:solidFill>
                  <a:srgbClr val="000000"/>
                </a:solidFill>
                <a:latin typeface="+mn-ea"/>
              </a:rPr>
              <a:t>田亚</a:t>
            </a:r>
            <a:r>
              <a:rPr lang="zh-CN" altLang="zh-CN" dirty="0">
                <a:solidFill>
                  <a:srgbClr val="000000"/>
                </a:solidFill>
                <a:latin typeface="+mn-ea"/>
              </a:rPr>
              <a:t>梅反抗的是什么</a:t>
            </a:r>
            <a:r>
              <a:rPr lang="zh-CN" altLang="zh-CN" dirty="0" smtClean="0">
                <a:solidFill>
                  <a:srgbClr val="000000"/>
                </a:solidFill>
                <a:latin typeface="+mn-ea"/>
              </a:rPr>
              <a:t>？</a:t>
            </a:r>
            <a:r>
              <a:rPr lang="zh-CN" altLang="en-US" dirty="0" smtClean="0">
                <a:solidFill>
                  <a:srgbClr val="000000"/>
                </a:solidFill>
                <a:latin typeface="+mn-ea"/>
              </a:rPr>
              <a:t>父权制</a:t>
            </a:r>
            <a:endParaRPr lang="zh-CN" altLang="zh-CN" dirty="0">
              <a:solidFill>
                <a:srgbClr val="000000"/>
              </a:solidFill>
              <a:latin typeface="+mn-ea"/>
            </a:endParaRPr>
          </a:p>
          <a:p>
            <a:endParaRPr kumimoji="1" lang="zh-CN" altLang="en-US" dirty="0"/>
          </a:p>
        </p:txBody>
      </p:sp>
    </p:spTree>
    <p:extLst>
      <p:ext uri="{BB962C8B-B14F-4D97-AF65-F5344CB8AC3E}">
        <p14:creationId xmlns:p14="http://schemas.microsoft.com/office/powerpoint/2010/main" val="7720783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7067" y="135467"/>
            <a:ext cx="8703733" cy="6485466"/>
          </a:xfrm>
        </p:spPr>
        <p:txBody>
          <a:bodyPr>
            <a:noAutofit/>
          </a:bodyPr>
          <a:lstStyle/>
          <a:p>
            <a:pPr marL="0" indent="0" algn="ctr">
              <a:lnSpc>
                <a:spcPct val="130000"/>
              </a:lnSpc>
              <a:buNone/>
              <a:defRPr/>
            </a:pPr>
            <a:r>
              <a:rPr lang="zh-CN" altLang="en-US" sz="3600" dirty="0" smtClean="0">
                <a:latin typeface="+mn-ea"/>
                <a:cs typeface="Kai"/>
              </a:rPr>
              <a:t>鲁迅</a:t>
            </a:r>
            <a:r>
              <a:rPr lang="en-US" altLang="zh-CN" sz="3600" dirty="0" smtClean="0">
                <a:latin typeface="+mn-ea"/>
                <a:cs typeface="Kai"/>
              </a:rPr>
              <a:t>《</a:t>
            </a:r>
            <a:r>
              <a:rPr lang="zh-CN" altLang="en-US" sz="3600" dirty="0" smtClean="0">
                <a:latin typeface="+mn-ea"/>
                <a:cs typeface="Kai"/>
              </a:rPr>
              <a:t>伤逝</a:t>
            </a:r>
            <a:r>
              <a:rPr lang="en-US" altLang="zh-CN" sz="3600" dirty="0" smtClean="0">
                <a:latin typeface="+mn-ea"/>
                <a:cs typeface="Kai"/>
              </a:rPr>
              <a:t>》</a:t>
            </a:r>
            <a:endParaRPr lang="en-US" altLang="zh-CN" sz="3600" dirty="0">
              <a:latin typeface="+mn-ea"/>
              <a:cs typeface="Kai"/>
            </a:endParaRPr>
          </a:p>
          <a:p>
            <a:pPr>
              <a:lnSpc>
                <a:spcPct val="130000"/>
              </a:lnSpc>
              <a:defRPr/>
            </a:pPr>
            <a:r>
              <a:rPr lang="zh-CN" altLang="en-US" sz="2400" dirty="0" smtClean="0"/>
              <a:t>基本</a:t>
            </a:r>
            <a:r>
              <a:rPr lang="zh-CN" altLang="en-US" sz="2400" dirty="0"/>
              <a:t>内容：《伤逝</a:t>
            </a:r>
            <a:r>
              <a:rPr lang="en-US" altLang="zh-CN" sz="2400" dirty="0"/>
              <a:t>》</a:t>
            </a:r>
            <a:r>
              <a:rPr lang="zh-CN" altLang="en-US" sz="2400" dirty="0"/>
              <a:t>写于</a:t>
            </a:r>
            <a:r>
              <a:rPr lang="en-US" altLang="zh-CN" sz="2400" dirty="0" smtClean="0"/>
              <a:t>1925</a:t>
            </a:r>
            <a:r>
              <a:rPr lang="zh-CN" altLang="en-US" sz="2400" dirty="0" smtClean="0"/>
              <a:t>年。小说描写了知识</a:t>
            </a:r>
            <a:r>
              <a:rPr lang="zh-CN" altLang="en-US" sz="2400" dirty="0"/>
              <a:t>青年涓生</a:t>
            </a:r>
            <a:r>
              <a:rPr lang="zh-CN" altLang="zh-CN" sz="2400" dirty="0"/>
              <a:t>、</a:t>
            </a:r>
            <a:r>
              <a:rPr lang="zh-CN" altLang="en-US" sz="2400" dirty="0" smtClean="0"/>
              <a:t>子君反抗传统包办婚姻，</a:t>
            </a:r>
            <a:r>
              <a:rPr lang="zh-CN" altLang="en-US" sz="2400" dirty="0"/>
              <a:t>离家出走以后的</a:t>
            </a:r>
            <a:r>
              <a:rPr lang="zh-CN" altLang="en-US" sz="2400" dirty="0" smtClean="0"/>
              <a:t>同居生活以及随之而生的生活困境和爱情悲剧。</a:t>
            </a:r>
            <a:endParaRPr lang="en-US" altLang="zh-CN" sz="2400" dirty="0" smtClean="0"/>
          </a:p>
          <a:p>
            <a:pPr>
              <a:lnSpc>
                <a:spcPct val="130000"/>
              </a:lnSpc>
              <a:defRPr/>
            </a:pPr>
            <a:r>
              <a:rPr lang="zh-CN" altLang="en-US" sz="2400" dirty="0" smtClean="0"/>
              <a:t>主题：</a:t>
            </a:r>
            <a:r>
              <a:rPr lang="zh-CN" altLang="zh-CN" sz="2400" dirty="0" smtClean="0"/>
              <a:t>子君是现代</a:t>
            </a:r>
            <a:r>
              <a:rPr lang="zh-CN" altLang="zh-CN" sz="2400" dirty="0"/>
              <a:t>文学</a:t>
            </a:r>
            <a:r>
              <a:rPr lang="zh-CN" altLang="zh-CN" sz="2400" dirty="0" smtClean="0"/>
              <a:t>史上一个经</a:t>
            </a:r>
            <a:r>
              <a:rPr lang="zh-CN" altLang="zh-CN" sz="2400" dirty="0"/>
              <a:t>典的“娜拉”式</a:t>
            </a:r>
            <a:r>
              <a:rPr lang="zh-CN" altLang="zh-CN" sz="2400" dirty="0" smtClean="0"/>
              <a:t>女性，</a:t>
            </a:r>
            <a:r>
              <a:rPr lang="zh-CN" altLang="en-US" sz="2400" dirty="0" smtClean="0"/>
              <a:t>小说通过书写爱情悲剧讨论了</a:t>
            </a:r>
            <a:r>
              <a:rPr lang="zh-CN" altLang="zh-CN" sz="2400" dirty="0" smtClean="0">
                <a:solidFill>
                  <a:srgbClr val="000000"/>
                </a:solidFill>
              </a:rPr>
              <a:t>妇女解放的物质基础问题以及五四个人解放存在</a:t>
            </a:r>
            <a:r>
              <a:rPr lang="zh-CN" altLang="en-US" sz="2400" dirty="0" smtClean="0">
                <a:solidFill>
                  <a:srgbClr val="000000"/>
                </a:solidFill>
              </a:rPr>
              <a:t>的</a:t>
            </a:r>
            <a:r>
              <a:rPr lang="zh-CN" altLang="en-US" sz="2400" dirty="0" smtClean="0"/>
              <a:t>诸多现实困境。</a:t>
            </a:r>
            <a:endParaRPr lang="en-US" altLang="zh-CN" sz="2400" dirty="0"/>
          </a:p>
          <a:p>
            <a:pPr>
              <a:lnSpc>
                <a:spcPct val="130000"/>
              </a:lnSpc>
              <a:defRPr/>
            </a:pPr>
            <a:r>
              <a:rPr lang="zh-CN" altLang="en-US" sz="2400" dirty="0" smtClean="0">
                <a:latin typeface="+mn-ea"/>
              </a:rPr>
              <a:t>小说</a:t>
            </a:r>
            <a:r>
              <a:rPr lang="zh-CN" altLang="en-US" sz="2400" dirty="0">
                <a:latin typeface="+mn-ea"/>
              </a:rPr>
              <a:t>如何描写“爱情</a:t>
            </a:r>
            <a:r>
              <a:rPr lang="zh-CN" altLang="en-US" sz="2400" dirty="0" smtClean="0">
                <a:latin typeface="+mn-ea"/>
              </a:rPr>
              <a:t>”</a:t>
            </a:r>
            <a:endParaRPr lang="en-US" altLang="zh-CN" sz="2400" dirty="0" smtClean="0">
              <a:latin typeface="+mn-ea"/>
            </a:endParaRPr>
          </a:p>
          <a:p>
            <a:pPr>
              <a:lnSpc>
                <a:spcPct val="130000"/>
              </a:lnSpc>
              <a:defRPr/>
            </a:pPr>
            <a:r>
              <a:rPr lang="zh-CN" altLang="zh-CN" sz="2400" dirty="0" smtClean="0"/>
              <a:t>“</a:t>
            </a:r>
            <a:r>
              <a:rPr lang="zh-CN" altLang="zh-CN" sz="2400" dirty="0"/>
              <a:t>爱情必须时时更新，生长，创造。</a:t>
            </a:r>
            <a:r>
              <a:rPr lang="zh-CN" altLang="zh-CN" sz="2400" dirty="0" smtClean="0"/>
              <a:t>”</a:t>
            </a:r>
            <a:endParaRPr lang="en-US" altLang="zh-CN" sz="2400" dirty="0">
              <a:latin typeface="+mn-ea"/>
            </a:endParaRPr>
          </a:p>
          <a:p>
            <a:pPr>
              <a:lnSpc>
                <a:spcPct val="130000"/>
              </a:lnSpc>
              <a:defRPr/>
            </a:pPr>
            <a:r>
              <a:rPr lang="zh-CN" altLang="en-US" sz="2400" dirty="0" smtClean="0">
                <a:latin typeface="+mn-ea"/>
              </a:rPr>
              <a:t>小说如何呈现时代？</a:t>
            </a:r>
            <a:endParaRPr lang="en-US" altLang="zh-CN" sz="2400" dirty="0" smtClean="0">
              <a:latin typeface="+mn-ea"/>
            </a:endParaRPr>
          </a:p>
          <a:p>
            <a:pPr>
              <a:lnSpc>
                <a:spcPct val="130000"/>
              </a:lnSpc>
              <a:defRPr/>
            </a:pPr>
            <a:r>
              <a:rPr lang="en-US" altLang="zh-CN" sz="2400" dirty="0" smtClean="0"/>
              <a:t>“</a:t>
            </a:r>
            <a:r>
              <a:rPr lang="zh-CN" altLang="zh-CN" sz="2400" dirty="0"/>
              <a:t>我是我自己的，他们谁也没有干涉我的权利！</a:t>
            </a:r>
            <a:r>
              <a:rPr lang="en-US" altLang="zh-CN" sz="2400" dirty="0" smtClean="0"/>
              <a:t>”</a:t>
            </a:r>
            <a:endParaRPr lang="en-US" altLang="zh-CN" sz="2400" dirty="0" smtClean="0">
              <a:latin typeface="+mn-ea"/>
            </a:endParaRPr>
          </a:p>
          <a:p>
            <a:pPr>
              <a:lnSpc>
                <a:spcPct val="130000"/>
              </a:lnSpc>
              <a:defRPr/>
            </a:pPr>
            <a:r>
              <a:rPr lang="zh-CN" altLang="en-US" sz="2400" dirty="0" smtClean="0">
                <a:latin typeface="+mn-ea"/>
              </a:rPr>
              <a:t>鲁迅在</a:t>
            </a:r>
            <a:r>
              <a:rPr lang="zh-CN" altLang="en-US" sz="2400" dirty="0">
                <a:latin typeface="+mn-ea"/>
              </a:rPr>
              <a:t>“追问”什么</a:t>
            </a:r>
            <a:r>
              <a:rPr lang="zh-CN" altLang="zh-CN" sz="2400" dirty="0" smtClean="0">
                <a:latin typeface="+mn-ea"/>
              </a:rPr>
              <a:t>？</a:t>
            </a:r>
            <a:r>
              <a:rPr lang="zh-CN" altLang="en-US" sz="2400" dirty="0" smtClean="0">
                <a:latin typeface="+mn-ea"/>
              </a:rPr>
              <a:t>：</a:t>
            </a:r>
            <a:r>
              <a:rPr lang="en-US" altLang="zh-CN" sz="2400" dirty="0" smtClean="0">
                <a:latin typeface="+mn-ea"/>
              </a:rPr>
              <a:t>《</a:t>
            </a:r>
            <a:r>
              <a:rPr lang="zh-CN" altLang="zh-CN" sz="2400" dirty="0" smtClean="0"/>
              <a:t>娜拉走后怎样？</a:t>
            </a:r>
            <a:r>
              <a:rPr lang="en-US" altLang="zh-CN" sz="2400" dirty="0" smtClean="0"/>
              <a:t>》</a:t>
            </a:r>
            <a:endParaRPr lang="en-US" altLang="zh-CN" sz="2400" dirty="0">
              <a:latin typeface="+mn-ea"/>
            </a:endParaRPr>
          </a:p>
        </p:txBody>
      </p:sp>
    </p:spTree>
    <p:extLst>
      <p:ext uri="{BB962C8B-B14F-4D97-AF65-F5344CB8AC3E}">
        <p14:creationId xmlns:p14="http://schemas.microsoft.com/office/powerpoint/2010/main" val="11918136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3600" dirty="0" smtClean="0">
                <a:latin typeface="+mj-ea"/>
                <a:cs typeface="Kai"/>
              </a:rPr>
              <a:t>经典五四文学中爱情书写的特点</a:t>
            </a:r>
            <a:endParaRPr kumimoji="1" lang="zh-CN" altLang="en-US" sz="3600" dirty="0">
              <a:latin typeface="+mj-ea"/>
              <a:cs typeface="Kai"/>
            </a:endParaRPr>
          </a:p>
        </p:txBody>
      </p:sp>
      <p:sp>
        <p:nvSpPr>
          <p:cNvPr id="3" name="内容占位符 2"/>
          <p:cNvSpPr>
            <a:spLocks noGrp="1"/>
          </p:cNvSpPr>
          <p:nvPr>
            <p:ph idx="1"/>
          </p:nvPr>
        </p:nvSpPr>
        <p:spPr>
          <a:xfrm>
            <a:off x="457200" y="1417638"/>
            <a:ext cx="8483600" cy="4647883"/>
          </a:xfrm>
        </p:spPr>
        <p:txBody>
          <a:bodyPr>
            <a:normAutofit fontScale="85000" lnSpcReduction="10000"/>
          </a:bodyPr>
          <a:lstStyle/>
          <a:p>
            <a:pPr>
              <a:lnSpc>
                <a:spcPct val="140000"/>
              </a:lnSpc>
            </a:pPr>
            <a:r>
              <a:rPr kumimoji="1" lang="zh-CN" altLang="zh-CN" dirty="0">
                <a:latin typeface="+mn-ea"/>
              </a:rPr>
              <a:t>（</a:t>
            </a:r>
            <a:r>
              <a:rPr kumimoji="1" lang="en-US" altLang="zh-CN" dirty="0">
                <a:latin typeface="+mn-ea"/>
              </a:rPr>
              <a:t>1</a:t>
            </a:r>
            <a:r>
              <a:rPr kumimoji="1" lang="zh-CN" altLang="en-US" dirty="0">
                <a:latin typeface="+mn-ea"/>
              </a:rPr>
              <a:t>）描写“包办婚姻”和“自由恋爱”的矛盾性。</a:t>
            </a:r>
            <a:endParaRPr kumimoji="1" lang="en-US" altLang="zh-CN" dirty="0">
              <a:latin typeface="+mn-ea"/>
            </a:endParaRPr>
          </a:p>
          <a:p>
            <a:pPr>
              <a:lnSpc>
                <a:spcPct val="140000"/>
              </a:lnSpc>
            </a:pPr>
            <a:r>
              <a:rPr lang="zh-CN" altLang="zh-CN" dirty="0">
                <a:latin typeface="+mn-ea"/>
              </a:rPr>
              <a:t>（</a:t>
            </a:r>
            <a:r>
              <a:rPr lang="en-US" altLang="zh-CN" dirty="0">
                <a:latin typeface="+mn-ea"/>
              </a:rPr>
              <a:t>2</a:t>
            </a:r>
            <a:r>
              <a:rPr lang="zh-CN" altLang="en-US" dirty="0">
                <a:latin typeface="+mn-ea"/>
              </a:rPr>
              <a:t>）</a:t>
            </a:r>
            <a:r>
              <a:rPr lang="zh-CN" altLang="zh-CN" dirty="0">
                <a:latin typeface="+mn-ea"/>
              </a:rPr>
              <a:t>过多描写爱情的外在压力，较少关注爱情本身。</a:t>
            </a:r>
          </a:p>
          <a:p>
            <a:pPr>
              <a:lnSpc>
                <a:spcPct val="140000"/>
              </a:lnSpc>
            </a:pPr>
            <a:r>
              <a:rPr lang="zh-CN" altLang="en-US" dirty="0">
                <a:latin typeface="+mn-ea"/>
              </a:rPr>
              <a:t>（</a:t>
            </a:r>
            <a:r>
              <a:rPr lang="en-US" altLang="zh-CN" dirty="0">
                <a:latin typeface="+mn-ea"/>
              </a:rPr>
              <a:t>3</a:t>
            </a:r>
            <a:r>
              <a:rPr lang="zh-CN" altLang="en-US" dirty="0">
                <a:latin typeface="+mn-ea"/>
              </a:rPr>
              <a:t>）提倡精神恋爱</a:t>
            </a:r>
            <a:r>
              <a:rPr lang="zh-CN" altLang="en-US" dirty="0" smtClean="0">
                <a:latin typeface="+mn-ea"/>
              </a:rPr>
              <a:t>，少讨论</a:t>
            </a:r>
            <a:r>
              <a:rPr lang="zh-CN" altLang="en-US" dirty="0">
                <a:latin typeface="+mn-ea"/>
              </a:rPr>
              <a:t>“灵与肉”的问题</a:t>
            </a:r>
            <a:r>
              <a:rPr lang="zh-CN" altLang="zh-CN" dirty="0">
                <a:latin typeface="+mn-ea"/>
              </a:rPr>
              <a:t>。（</a:t>
            </a:r>
            <a:r>
              <a:rPr lang="zh-CN" altLang="en-US" dirty="0">
                <a:latin typeface="+mn-ea"/>
              </a:rPr>
              <a:t>情、</a:t>
            </a:r>
            <a:r>
              <a:rPr lang="zh-CN" altLang="en-US" dirty="0" smtClean="0">
                <a:latin typeface="+mn-ea"/>
              </a:rPr>
              <a:t>欲分离；</a:t>
            </a:r>
            <a:r>
              <a:rPr lang="zh-CN" altLang="zh-CN" dirty="0" smtClean="0">
                <a:latin typeface="+mn-ea"/>
              </a:rPr>
              <a:t>“</a:t>
            </a:r>
            <a:r>
              <a:rPr lang="zh-CN" altLang="zh-CN" dirty="0">
                <a:latin typeface="+mn-ea"/>
              </a:rPr>
              <a:t>发乎情，止乎礼”）</a:t>
            </a:r>
            <a:endParaRPr lang="en-US" altLang="zh-CN" dirty="0">
              <a:latin typeface="+mn-ea"/>
            </a:endParaRPr>
          </a:p>
          <a:p>
            <a:pPr>
              <a:lnSpc>
                <a:spcPct val="140000"/>
              </a:lnSpc>
            </a:pPr>
            <a:r>
              <a:rPr lang="zh-CN" altLang="en-US" dirty="0">
                <a:latin typeface="+mn-ea"/>
              </a:rPr>
              <a:t>（</a:t>
            </a:r>
            <a:r>
              <a:rPr lang="en-US" altLang="zh-CN" dirty="0">
                <a:latin typeface="+mn-ea"/>
              </a:rPr>
              <a:t>4</a:t>
            </a:r>
            <a:r>
              <a:rPr lang="zh-CN" altLang="en-US" dirty="0">
                <a:latin typeface="+mn-ea"/>
              </a:rPr>
              <a:t>）</a:t>
            </a:r>
            <a:r>
              <a:rPr lang="zh-CN" altLang="zh-CN" dirty="0">
                <a:latin typeface="+mn-ea"/>
              </a:rPr>
              <a:t>关于爱</a:t>
            </a:r>
            <a:r>
              <a:rPr lang="zh-CN" altLang="zh-CN" dirty="0" smtClean="0">
                <a:latin typeface="+mn-ea"/>
              </a:rPr>
              <a:t>情的表述较为理论化，</a:t>
            </a:r>
            <a:r>
              <a:rPr lang="zh-CN" altLang="zh-CN" dirty="0">
                <a:latin typeface="+mn-ea"/>
              </a:rPr>
              <a:t>爱情</a:t>
            </a:r>
            <a:r>
              <a:rPr lang="zh-CN" altLang="en-US" dirty="0">
                <a:latin typeface="+mn-ea"/>
              </a:rPr>
              <a:t>成为</a:t>
            </a:r>
            <a:r>
              <a:rPr lang="zh-CN" altLang="zh-CN" dirty="0">
                <a:latin typeface="+mn-ea"/>
              </a:rPr>
              <a:t>自我认同</a:t>
            </a:r>
            <a:r>
              <a:rPr lang="zh-CN" altLang="zh-CN" u="sng" dirty="0" smtClean="0">
                <a:latin typeface="+mn-ea"/>
              </a:rPr>
              <a:t>（</a:t>
            </a:r>
            <a:r>
              <a:rPr lang="zh-CN" altLang="en-US" u="sng" dirty="0" smtClean="0">
                <a:latin typeface="+mn-ea"/>
              </a:rPr>
              <a:t>实现自由意志</a:t>
            </a:r>
            <a:r>
              <a:rPr lang="zh-CN" altLang="zh-CN" u="sng" dirty="0" smtClean="0">
                <a:latin typeface="+mn-ea"/>
              </a:rPr>
              <a:t>）</a:t>
            </a:r>
            <a:r>
              <a:rPr lang="zh-CN" altLang="zh-CN" dirty="0" smtClean="0">
                <a:latin typeface="+mn-ea"/>
              </a:rPr>
              <a:t>的</a:t>
            </a:r>
            <a:r>
              <a:rPr lang="zh-CN" altLang="zh-CN" dirty="0">
                <a:latin typeface="+mn-ea"/>
              </a:rPr>
              <a:t>工具</a:t>
            </a:r>
            <a:r>
              <a:rPr lang="zh-CN" altLang="zh-CN" dirty="0" smtClean="0">
                <a:latin typeface="+mn-ea"/>
              </a:rPr>
              <a:t>。</a:t>
            </a:r>
            <a:endParaRPr lang="en-US" altLang="zh-CN" dirty="0" smtClean="0">
              <a:latin typeface="+mn-ea"/>
            </a:endParaRPr>
          </a:p>
          <a:p>
            <a:pPr>
              <a:lnSpc>
                <a:spcPct val="140000"/>
              </a:lnSpc>
            </a:pPr>
            <a:r>
              <a:rPr kumimoji="1" lang="zh-CN" altLang="en-US" dirty="0" smtClean="0">
                <a:latin typeface="+mn-ea"/>
              </a:rPr>
              <a:t>总之，爱情表达与时代文化语境紧密勾连。</a:t>
            </a:r>
            <a:endParaRPr kumimoji="1" lang="zh-CN" altLang="en-US" dirty="0">
              <a:latin typeface="+mn-ea"/>
            </a:endParaRPr>
          </a:p>
          <a:p>
            <a:endParaRPr kumimoji="1" lang="zh-CN" altLang="en-US" dirty="0"/>
          </a:p>
        </p:txBody>
      </p:sp>
    </p:spTree>
    <p:extLst>
      <p:ext uri="{BB962C8B-B14F-4D97-AF65-F5344CB8AC3E}">
        <p14:creationId xmlns:p14="http://schemas.microsoft.com/office/powerpoint/2010/main" val="37224018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3600" dirty="0" smtClean="0"/>
              <a:t>张爱玲的爱情故事</a:t>
            </a:r>
            <a:endParaRPr kumimoji="1" lang="zh-CN" altLang="en-US" sz="3600" dirty="0"/>
          </a:p>
        </p:txBody>
      </p:sp>
      <p:sp>
        <p:nvSpPr>
          <p:cNvPr id="3" name="内容占位符 2"/>
          <p:cNvSpPr>
            <a:spLocks noGrp="1"/>
          </p:cNvSpPr>
          <p:nvPr>
            <p:ph idx="1"/>
          </p:nvPr>
        </p:nvSpPr>
        <p:spPr/>
        <p:txBody>
          <a:bodyPr>
            <a:normAutofit fontScale="92500"/>
          </a:bodyPr>
          <a:lstStyle/>
          <a:p>
            <a:pPr>
              <a:lnSpc>
                <a:spcPct val="130000"/>
              </a:lnSpc>
            </a:pPr>
            <a:r>
              <a:rPr lang="zh-CN" altLang="en-US" dirty="0" smtClean="0">
                <a:latin typeface="仿宋"/>
                <a:ea typeface="仿宋"/>
                <a:cs typeface="仿宋"/>
              </a:rPr>
              <a:t>    </a:t>
            </a:r>
            <a:r>
              <a:rPr lang="zh-CN" altLang="zh-CN" dirty="0" smtClean="0">
                <a:latin typeface="仿宋"/>
                <a:ea typeface="仿宋"/>
                <a:cs typeface="仿宋"/>
              </a:rPr>
              <a:t>一般所说</a:t>
            </a:r>
            <a:r>
              <a:rPr lang="zh-CN" altLang="zh-CN" dirty="0">
                <a:latin typeface="仿宋"/>
                <a:ea typeface="仿宋"/>
                <a:cs typeface="仿宋"/>
              </a:rPr>
              <a:t>“时代的纪念碑”那样的作品，我是写不出来的，也不打算尝试，因为现在似乎还没有这样集中的客观题材。我甚至只是写些男女间的小事情，我的作品里没有战争，也没有革命。我以为人在恋爱的时候，是比在战争或革命的时候更素朴，也更放恣的</a:t>
            </a:r>
            <a:r>
              <a:rPr lang="zh-CN" altLang="zh-CN" dirty="0" smtClean="0">
                <a:latin typeface="仿宋"/>
                <a:ea typeface="仿宋"/>
                <a:cs typeface="仿宋"/>
              </a:rPr>
              <a:t>。</a:t>
            </a:r>
            <a:endParaRPr lang="en-US" altLang="zh-CN" dirty="0" smtClean="0">
              <a:latin typeface="仿宋"/>
              <a:ea typeface="仿宋"/>
              <a:cs typeface="仿宋"/>
            </a:endParaRPr>
          </a:p>
          <a:p>
            <a:pPr marL="0" indent="0" algn="r">
              <a:lnSpc>
                <a:spcPct val="130000"/>
              </a:lnSpc>
              <a:buNone/>
            </a:pPr>
            <a:r>
              <a:rPr lang="en-US" altLang="zh-CN" dirty="0" smtClean="0">
                <a:latin typeface="仿宋"/>
                <a:ea typeface="仿宋"/>
                <a:cs typeface="仿宋"/>
              </a:rPr>
              <a:t>——《</a:t>
            </a:r>
            <a:r>
              <a:rPr lang="zh-CN" altLang="en-US" dirty="0" smtClean="0">
                <a:latin typeface="仿宋"/>
                <a:ea typeface="仿宋"/>
                <a:cs typeface="仿宋"/>
              </a:rPr>
              <a:t>自己的文章</a:t>
            </a:r>
            <a:r>
              <a:rPr lang="en-US" altLang="zh-CN" dirty="0" smtClean="0">
                <a:latin typeface="仿宋"/>
                <a:ea typeface="仿宋"/>
                <a:cs typeface="仿宋"/>
              </a:rPr>
              <a:t>》</a:t>
            </a:r>
            <a:endParaRPr lang="zh-CN" altLang="zh-CN" dirty="0">
              <a:latin typeface="仿宋"/>
              <a:ea typeface="仿宋"/>
              <a:cs typeface="仿宋"/>
            </a:endParaRPr>
          </a:p>
          <a:p>
            <a:endParaRPr kumimoji="1" lang="zh-CN" altLang="en-US" dirty="0"/>
          </a:p>
        </p:txBody>
      </p:sp>
    </p:spTree>
    <p:extLst>
      <p:ext uri="{BB962C8B-B14F-4D97-AF65-F5344CB8AC3E}">
        <p14:creationId xmlns:p14="http://schemas.microsoft.com/office/powerpoint/2010/main" val="258409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3600" dirty="0" smtClean="0"/>
              <a:t>概述</a:t>
            </a:r>
            <a:endParaRPr kumimoji="1" lang="zh-CN" altLang="en-US" sz="3600" dirty="0"/>
          </a:p>
        </p:txBody>
      </p:sp>
      <p:sp>
        <p:nvSpPr>
          <p:cNvPr id="3" name="内容占位符 2"/>
          <p:cNvSpPr>
            <a:spLocks noGrp="1"/>
          </p:cNvSpPr>
          <p:nvPr>
            <p:ph idx="1"/>
          </p:nvPr>
        </p:nvSpPr>
        <p:spPr>
          <a:xfrm>
            <a:off x="457200" y="1600200"/>
            <a:ext cx="8229600" cy="5054600"/>
          </a:xfrm>
        </p:spPr>
        <p:txBody>
          <a:bodyPr>
            <a:noAutofit/>
          </a:bodyPr>
          <a:lstStyle/>
          <a:p>
            <a:pPr>
              <a:lnSpc>
                <a:spcPct val="120000"/>
              </a:lnSpc>
            </a:pPr>
            <a:r>
              <a:rPr kumimoji="1" lang="zh-CN" altLang="en-US" sz="2800" b="1" dirty="0" smtClean="0">
                <a:latin typeface="+mn-ea"/>
              </a:rPr>
              <a:t>三个来源：</a:t>
            </a:r>
            <a:endParaRPr kumimoji="1" lang="en-US" altLang="zh-CN" sz="2800" b="1" dirty="0" smtClean="0">
              <a:latin typeface="+mn-ea"/>
            </a:endParaRPr>
          </a:p>
          <a:p>
            <a:pPr>
              <a:lnSpc>
                <a:spcPct val="120000"/>
              </a:lnSpc>
            </a:pPr>
            <a:r>
              <a:rPr lang="en-US" altLang="zh-CN" sz="2800" b="1" dirty="0" smtClean="0">
                <a:latin typeface="+mn-ea"/>
              </a:rPr>
              <a:t>1.</a:t>
            </a:r>
            <a:r>
              <a:rPr lang="zh-CN" altLang="zh-CN" sz="2800" b="1" dirty="0" smtClean="0">
                <a:latin typeface="+mn-ea"/>
              </a:rPr>
              <a:t>教材</a:t>
            </a:r>
            <a:r>
              <a:rPr lang="zh-CN" altLang="zh-CN" sz="2800" b="1" dirty="0">
                <a:latin typeface="+mn-ea"/>
              </a:rPr>
              <a:t>《大学语文》</a:t>
            </a:r>
            <a:r>
              <a:rPr lang="zh-CN" altLang="zh-CN" sz="2800" b="1" dirty="0" smtClean="0">
                <a:latin typeface="+mn-ea"/>
              </a:rPr>
              <a:t>（</a:t>
            </a:r>
            <a:r>
              <a:rPr lang="zh-CN" altLang="en-US" sz="2800" b="1" dirty="0" smtClean="0">
                <a:latin typeface="+mn-ea"/>
              </a:rPr>
              <a:t>阅读、记忆</a:t>
            </a:r>
            <a:r>
              <a:rPr lang="zh-CN" altLang="zh-CN" sz="2800" b="1" dirty="0" smtClean="0">
                <a:latin typeface="+mn-ea"/>
              </a:rPr>
              <a:t>）</a:t>
            </a:r>
            <a:endParaRPr lang="zh-CN" altLang="zh-CN" sz="2800" b="1" dirty="0">
              <a:latin typeface="+mn-ea"/>
            </a:endParaRPr>
          </a:p>
          <a:p>
            <a:pPr>
              <a:lnSpc>
                <a:spcPct val="120000"/>
              </a:lnSpc>
            </a:pPr>
            <a:r>
              <a:rPr lang="zh-CN" altLang="zh-CN" sz="2800" b="1" dirty="0" smtClean="0">
                <a:latin typeface="+mn-ea"/>
              </a:rPr>
              <a:t>2</a:t>
            </a:r>
            <a:r>
              <a:rPr lang="en-US" altLang="zh-CN" sz="2800" b="1" dirty="0" smtClean="0">
                <a:latin typeface="+mn-ea"/>
              </a:rPr>
              <a:t>.</a:t>
            </a:r>
            <a:r>
              <a:rPr lang="zh-CN" altLang="zh-CN" sz="2800" b="1" dirty="0" smtClean="0">
                <a:latin typeface="+mn-ea"/>
              </a:rPr>
              <a:t>课堂讲授内容</a:t>
            </a:r>
            <a:r>
              <a:rPr lang="zh-CN" altLang="en-US" sz="2800" b="1" dirty="0" smtClean="0">
                <a:latin typeface="+mn-ea"/>
              </a:rPr>
              <a:t>（理解、方法论）</a:t>
            </a:r>
            <a:endParaRPr lang="zh-CN" altLang="zh-CN" sz="2800" b="1" dirty="0">
              <a:latin typeface="+mn-ea"/>
            </a:endParaRPr>
          </a:p>
          <a:p>
            <a:pPr>
              <a:lnSpc>
                <a:spcPct val="120000"/>
              </a:lnSpc>
            </a:pPr>
            <a:r>
              <a:rPr lang="zh-CN" altLang="zh-CN" sz="2800" b="1" dirty="0" smtClean="0">
                <a:latin typeface="+mn-ea"/>
              </a:rPr>
              <a:t>3</a:t>
            </a:r>
            <a:r>
              <a:rPr lang="en-US" altLang="zh-CN" sz="2800" b="1" dirty="0" smtClean="0">
                <a:latin typeface="+mn-ea"/>
              </a:rPr>
              <a:t>.</a:t>
            </a:r>
            <a:r>
              <a:rPr lang="zh-CN" altLang="en-US" sz="2800" b="1" dirty="0" smtClean="0">
                <a:latin typeface="+mn-ea"/>
              </a:rPr>
              <a:t>自己的</a:t>
            </a:r>
            <a:r>
              <a:rPr lang="zh-CN" altLang="zh-CN" sz="2800" b="1" dirty="0" smtClean="0">
                <a:latin typeface="+mn-ea"/>
              </a:rPr>
              <a:t>读书积累</a:t>
            </a:r>
            <a:r>
              <a:rPr lang="zh-CN" altLang="en-US" sz="2800" b="1" dirty="0" smtClean="0">
                <a:latin typeface="+mn-ea"/>
              </a:rPr>
              <a:t>（基础、平时）</a:t>
            </a:r>
            <a:endParaRPr kumimoji="1" lang="en-US" altLang="zh-CN" sz="2800" b="1" dirty="0" smtClean="0">
              <a:latin typeface="+mn-ea"/>
            </a:endParaRPr>
          </a:p>
          <a:p>
            <a:pPr>
              <a:lnSpc>
                <a:spcPct val="120000"/>
              </a:lnSpc>
            </a:pPr>
            <a:r>
              <a:rPr kumimoji="1" lang="zh-CN" altLang="en-US" sz="2800" b="1" dirty="0" smtClean="0">
                <a:latin typeface="+mn-ea"/>
              </a:rPr>
              <a:t>三个主题：</a:t>
            </a:r>
            <a:endParaRPr kumimoji="1" lang="en-US" altLang="zh-CN" sz="2800" b="1" dirty="0" smtClean="0">
              <a:latin typeface="+mn-ea"/>
            </a:endParaRPr>
          </a:p>
          <a:p>
            <a:pPr>
              <a:lnSpc>
                <a:spcPct val="120000"/>
              </a:lnSpc>
            </a:pPr>
            <a:r>
              <a:rPr kumimoji="1" lang="zh-CN" altLang="zh-CN" sz="2800" b="1" dirty="0" smtClean="0">
                <a:latin typeface="+mn-ea"/>
              </a:rPr>
              <a:t>1</a:t>
            </a:r>
            <a:r>
              <a:rPr kumimoji="1" lang="en-US" altLang="zh-CN" sz="2800" b="1" dirty="0" smtClean="0">
                <a:latin typeface="+mn-ea"/>
              </a:rPr>
              <a:t>.</a:t>
            </a:r>
            <a:r>
              <a:rPr kumimoji="1" lang="zh-CN" altLang="en-US" sz="2800" b="1" dirty="0" smtClean="0">
                <a:latin typeface="+mn-ea"/>
              </a:rPr>
              <a:t>文学与爱情</a:t>
            </a:r>
            <a:endParaRPr kumimoji="1" lang="en-US" altLang="zh-CN" sz="2800" b="1" dirty="0" smtClean="0">
              <a:latin typeface="+mn-ea"/>
            </a:endParaRPr>
          </a:p>
          <a:p>
            <a:pPr>
              <a:lnSpc>
                <a:spcPct val="120000"/>
              </a:lnSpc>
            </a:pPr>
            <a:r>
              <a:rPr kumimoji="1" lang="zh-CN" altLang="en-US" sz="2800" b="1" dirty="0" smtClean="0">
                <a:latin typeface="+mn-ea"/>
              </a:rPr>
              <a:t>2</a:t>
            </a:r>
            <a:r>
              <a:rPr kumimoji="1" lang="en-US" altLang="zh-CN" sz="2800" b="1" dirty="0" smtClean="0">
                <a:latin typeface="+mn-ea"/>
              </a:rPr>
              <a:t>.</a:t>
            </a:r>
            <a:r>
              <a:rPr kumimoji="1" lang="zh-CN" altLang="en-US" sz="2800" b="1" dirty="0" smtClean="0">
                <a:latin typeface="+mn-ea"/>
              </a:rPr>
              <a:t>文学与战争</a:t>
            </a:r>
            <a:endParaRPr kumimoji="1" lang="en-US" altLang="zh-CN" sz="2800" b="1" dirty="0" smtClean="0">
              <a:latin typeface="+mn-ea"/>
            </a:endParaRPr>
          </a:p>
          <a:p>
            <a:pPr>
              <a:lnSpc>
                <a:spcPct val="120000"/>
              </a:lnSpc>
            </a:pPr>
            <a:r>
              <a:rPr kumimoji="1" lang="zh-CN" altLang="zh-CN" sz="2800" b="1" dirty="0" smtClean="0">
                <a:latin typeface="+mn-ea"/>
              </a:rPr>
              <a:t>3</a:t>
            </a:r>
            <a:r>
              <a:rPr kumimoji="1" lang="en-US" altLang="zh-CN" sz="2800" b="1" dirty="0" smtClean="0">
                <a:latin typeface="+mn-ea"/>
              </a:rPr>
              <a:t>.</a:t>
            </a:r>
            <a:r>
              <a:rPr kumimoji="1" lang="zh-CN" altLang="en-US" sz="2800" b="1" dirty="0" smtClean="0">
                <a:latin typeface="+mn-ea"/>
              </a:rPr>
              <a:t>文学与人生、人性</a:t>
            </a:r>
            <a:r>
              <a:rPr kumimoji="1" lang="zh-CN" altLang="en-US" sz="2800" b="1" dirty="0">
                <a:latin typeface="+mn-ea"/>
              </a:rPr>
              <a:t>、</a:t>
            </a:r>
            <a:r>
              <a:rPr kumimoji="1" lang="zh-CN" altLang="en-US" sz="2800" b="1" dirty="0" smtClean="0">
                <a:latin typeface="+mn-ea"/>
              </a:rPr>
              <a:t>人情</a:t>
            </a:r>
            <a:endParaRPr kumimoji="1" lang="zh-CN" altLang="en-US" sz="2800" b="1" dirty="0">
              <a:latin typeface="+mn-ea"/>
            </a:endParaRPr>
          </a:p>
        </p:txBody>
      </p:sp>
    </p:spTree>
    <p:extLst>
      <p:ext uri="{BB962C8B-B14F-4D97-AF65-F5344CB8AC3E}">
        <p14:creationId xmlns:p14="http://schemas.microsoft.com/office/powerpoint/2010/main" val="31706897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3600" dirty="0" smtClean="0"/>
              <a:t>张爱玲的文学创作与分期</a:t>
            </a:r>
            <a:endParaRPr kumimoji="1" lang="zh-CN" altLang="en-US" sz="3600" dirty="0"/>
          </a:p>
        </p:txBody>
      </p:sp>
      <p:sp>
        <p:nvSpPr>
          <p:cNvPr id="3" name="内容占位符 2"/>
          <p:cNvSpPr>
            <a:spLocks noGrp="1"/>
          </p:cNvSpPr>
          <p:nvPr>
            <p:ph idx="1"/>
          </p:nvPr>
        </p:nvSpPr>
        <p:spPr>
          <a:xfrm>
            <a:off x="237067" y="1417638"/>
            <a:ext cx="8703733" cy="5237162"/>
          </a:xfrm>
        </p:spPr>
        <p:txBody>
          <a:bodyPr>
            <a:normAutofit/>
          </a:bodyPr>
          <a:lstStyle/>
          <a:p>
            <a:pPr>
              <a:lnSpc>
                <a:spcPct val="120000"/>
              </a:lnSpc>
            </a:pPr>
            <a:r>
              <a:rPr kumimoji="1" lang="en-US" altLang="zh-CN" sz="2400" dirty="0" smtClean="0">
                <a:solidFill>
                  <a:srgbClr val="000000"/>
                </a:solidFill>
                <a:latin typeface="+mj-ea"/>
                <a:ea typeface="+mj-ea"/>
              </a:rPr>
              <a:t>1.</a:t>
            </a:r>
            <a:r>
              <a:rPr kumimoji="1" lang="zh-CN" altLang="en-US" sz="2400" dirty="0" smtClean="0">
                <a:solidFill>
                  <a:srgbClr val="000000"/>
                </a:solidFill>
                <a:latin typeface="+mj-ea"/>
                <a:ea typeface="+mj-ea"/>
              </a:rPr>
              <a:t>早期：</a:t>
            </a:r>
            <a:r>
              <a:rPr kumimoji="1" lang="en-US" altLang="zh-CN" sz="2400" dirty="0" smtClean="0">
                <a:solidFill>
                  <a:srgbClr val="000000"/>
                </a:solidFill>
                <a:latin typeface="+mj-ea"/>
                <a:ea typeface="+mj-ea"/>
              </a:rPr>
              <a:t>《</a:t>
            </a:r>
            <a:r>
              <a:rPr kumimoji="1" lang="zh-CN" altLang="en-US" sz="2400" dirty="0" smtClean="0">
                <a:solidFill>
                  <a:srgbClr val="000000"/>
                </a:solidFill>
                <a:latin typeface="+mj-ea"/>
                <a:ea typeface="+mj-ea"/>
              </a:rPr>
              <a:t>不幸的她</a:t>
            </a:r>
            <a:r>
              <a:rPr kumimoji="1" lang="en-US" altLang="zh-CN" sz="2400" dirty="0" smtClean="0">
                <a:solidFill>
                  <a:srgbClr val="000000"/>
                </a:solidFill>
                <a:latin typeface="+mj-ea"/>
                <a:ea typeface="+mj-ea"/>
              </a:rPr>
              <a:t>》</a:t>
            </a:r>
            <a:r>
              <a:rPr kumimoji="1" lang="zh-CN" altLang="en-US" sz="2400" dirty="0" smtClean="0">
                <a:solidFill>
                  <a:srgbClr val="000000"/>
                </a:solidFill>
                <a:latin typeface="+mj-ea"/>
                <a:ea typeface="+mj-ea"/>
              </a:rPr>
              <a:t>（</a:t>
            </a:r>
            <a:r>
              <a:rPr kumimoji="1" lang="en-US" altLang="zh-CN" sz="2400" dirty="0" smtClean="0">
                <a:solidFill>
                  <a:srgbClr val="000000"/>
                </a:solidFill>
                <a:latin typeface="+mj-ea"/>
                <a:ea typeface="+mj-ea"/>
              </a:rPr>
              <a:t>1932</a:t>
            </a:r>
            <a:r>
              <a:rPr kumimoji="1" lang="zh-CN" altLang="en-US" sz="2400" dirty="0" smtClean="0">
                <a:solidFill>
                  <a:srgbClr val="000000"/>
                </a:solidFill>
                <a:latin typeface="+mj-ea"/>
                <a:ea typeface="+mj-ea"/>
              </a:rPr>
              <a:t>）</a:t>
            </a:r>
            <a:r>
              <a:rPr kumimoji="1" lang="en-US" altLang="zh-CN" sz="2400" dirty="0" smtClean="0">
                <a:solidFill>
                  <a:srgbClr val="000000"/>
                </a:solidFill>
                <a:latin typeface="+mj-ea"/>
                <a:ea typeface="+mj-ea"/>
              </a:rPr>
              <a:t>《</a:t>
            </a:r>
            <a:r>
              <a:rPr kumimoji="1" lang="zh-CN" altLang="en-US" sz="2400" dirty="0" smtClean="0">
                <a:solidFill>
                  <a:srgbClr val="000000"/>
                </a:solidFill>
                <a:latin typeface="+mj-ea"/>
                <a:ea typeface="+mj-ea"/>
              </a:rPr>
              <a:t>霸王别姬</a:t>
            </a:r>
            <a:r>
              <a:rPr kumimoji="1" lang="en-US" altLang="zh-CN" sz="2400" dirty="0" smtClean="0">
                <a:solidFill>
                  <a:srgbClr val="000000"/>
                </a:solidFill>
                <a:latin typeface="+mj-ea"/>
                <a:ea typeface="+mj-ea"/>
              </a:rPr>
              <a:t>》</a:t>
            </a:r>
            <a:r>
              <a:rPr kumimoji="1" lang="zh-CN" altLang="en-US" sz="2400" dirty="0" smtClean="0">
                <a:solidFill>
                  <a:srgbClr val="000000"/>
                </a:solidFill>
                <a:latin typeface="+mj-ea"/>
                <a:ea typeface="+mj-ea"/>
              </a:rPr>
              <a:t>（</a:t>
            </a:r>
            <a:r>
              <a:rPr kumimoji="1" lang="en-US" altLang="zh-CN" sz="2400" dirty="0" smtClean="0">
                <a:solidFill>
                  <a:srgbClr val="000000"/>
                </a:solidFill>
                <a:latin typeface="+mj-ea"/>
                <a:ea typeface="+mj-ea"/>
              </a:rPr>
              <a:t>1937</a:t>
            </a:r>
            <a:r>
              <a:rPr kumimoji="1" lang="zh-CN" altLang="en-US" sz="2400" dirty="0" smtClean="0">
                <a:solidFill>
                  <a:srgbClr val="000000"/>
                </a:solidFill>
                <a:latin typeface="+mj-ea"/>
                <a:ea typeface="+mj-ea"/>
              </a:rPr>
              <a:t>）</a:t>
            </a:r>
            <a:endParaRPr kumimoji="1" lang="en-US" altLang="zh-CN" sz="2400" dirty="0" smtClean="0">
              <a:solidFill>
                <a:srgbClr val="000000"/>
              </a:solidFill>
              <a:latin typeface="+mj-ea"/>
              <a:ea typeface="+mj-ea"/>
            </a:endParaRPr>
          </a:p>
          <a:p>
            <a:pPr>
              <a:lnSpc>
                <a:spcPct val="120000"/>
              </a:lnSpc>
            </a:pPr>
            <a:r>
              <a:rPr kumimoji="1" lang="zh-CN" altLang="zh-CN" sz="2400" dirty="0" smtClean="0">
                <a:solidFill>
                  <a:srgbClr val="000000"/>
                </a:solidFill>
                <a:latin typeface="+mj-ea"/>
                <a:ea typeface="+mj-ea"/>
              </a:rPr>
              <a:t>2</a:t>
            </a:r>
            <a:r>
              <a:rPr kumimoji="1" lang="en-US" altLang="zh-CN" sz="2400" dirty="0" smtClean="0">
                <a:solidFill>
                  <a:srgbClr val="000000"/>
                </a:solidFill>
                <a:latin typeface="+mj-ea"/>
                <a:ea typeface="+mj-ea"/>
              </a:rPr>
              <a:t>.</a:t>
            </a:r>
            <a:r>
              <a:rPr kumimoji="1" lang="zh-CN" altLang="en-US" sz="2400" dirty="0" smtClean="0">
                <a:solidFill>
                  <a:srgbClr val="000000"/>
                </a:solidFill>
                <a:latin typeface="+mj-ea"/>
                <a:ea typeface="+mj-ea"/>
              </a:rPr>
              <a:t>高峰期：沦陷期的上海（</a:t>
            </a:r>
            <a:r>
              <a:rPr kumimoji="1" lang="en-US" altLang="zh-CN" sz="2400" dirty="0" smtClean="0">
                <a:solidFill>
                  <a:srgbClr val="000000"/>
                </a:solidFill>
                <a:latin typeface="+mj-ea"/>
                <a:ea typeface="+mj-ea"/>
              </a:rPr>
              <a:t>1943-1944</a:t>
            </a:r>
            <a:r>
              <a:rPr kumimoji="1" lang="zh-CN" altLang="en-US" sz="2400" dirty="0" smtClean="0">
                <a:solidFill>
                  <a:srgbClr val="000000"/>
                </a:solidFill>
                <a:latin typeface="+mj-ea"/>
                <a:ea typeface="+mj-ea"/>
              </a:rPr>
              <a:t>），代表作</a:t>
            </a:r>
            <a:r>
              <a:rPr kumimoji="1" lang="en-US" altLang="zh-CN" sz="2400" dirty="0" smtClean="0">
                <a:solidFill>
                  <a:srgbClr val="000000"/>
                </a:solidFill>
                <a:latin typeface="+mj-ea"/>
                <a:ea typeface="+mj-ea"/>
              </a:rPr>
              <a:t>《</a:t>
            </a:r>
            <a:r>
              <a:rPr kumimoji="1" lang="zh-CN" altLang="en-US" sz="2400" dirty="0">
                <a:solidFill>
                  <a:srgbClr val="000000"/>
                </a:solidFill>
                <a:latin typeface="+mj-ea"/>
                <a:ea typeface="+mj-ea"/>
              </a:rPr>
              <a:t>传奇</a:t>
            </a:r>
            <a:r>
              <a:rPr kumimoji="1" lang="en-US" altLang="zh-CN" sz="2400" dirty="0">
                <a:solidFill>
                  <a:srgbClr val="000000"/>
                </a:solidFill>
                <a:latin typeface="+mj-ea"/>
                <a:ea typeface="+mj-ea"/>
              </a:rPr>
              <a:t>》《</a:t>
            </a:r>
            <a:r>
              <a:rPr kumimoji="1" lang="zh-CN" altLang="en-US" sz="2400" dirty="0">
                <a:solidFill>
                  <a:srgbClr val="000000"/>
                </a:solidFill>
                <a:latin typeface="+mj-ea"/>
                <a:ea typeface="+mj-ea"/>
              </a:rPr>
              <a:t>流言</a:t>
            </a:r>
            <a:r>
              <a:rPr kumimoji="1" lang="en-US" altLang="zh-CN" sz="2400" dirty="0">
                <a:solidFill>
                  <a:srgbClr val="000000"/>
                </a:solidFill>
                <a:latin typeface="+mj-ea"/>
                <a:ea typeface="+mj-ea"/>
              </a:rPr>
              <a:t>》</a:t>
            </a:r>
            <a:endParaRPr kumimoji="1" lang="en-US" altLang="zh-CN" sz="2400" dirty="0" smtClean="0">
              <a:solidFill>
                <a:srgbClr val="000000"/>
              </a:solidFill>
              <a:latin typeface="+mj-ea"/>
              <a:ea typeface="+mj-ea"/>
            </a:endParaRPr>
          </a:p>
          <a:p>
            <a:pPr>
              <a:lnSpc>
                <a:spcPct val="120000"/>
              </a:lnSpc>
            </a:pPr>
            <a:r>
              <a:rPr kumimoji="1" lang="zh-CN" altLang="zh-CN" sz="2400" dirty="0" smtClean="0">
                <a:solidFill>
                  <a:srgbClr val="000000"/>
                </a:solidFill>
                <a:latin typeface="+mj-ea"/>
                <a:ea typeface="+mj-ea"/>
              </a:rPr>
              <a:t>3</a:t>
            </a:r>
            <a:r>
              <a:rPr kumimoji="1" lang="en-US" altLang="zh-CN" sz="2400" dirty="0" smtClean="0">
                <a:solidFill>
                  <a:srgbClr val="000000"/>
                </a:solidFill>
                <a:latin typeface="+mj-ea"/>
                <a:ea typeface="+mj-ea"/>
              </a:rPr>
              <a:t>.</a:t>
            </a:r>
            <a:r>
              <a:rPr kumimoji="1" lang="zh-CN" altLang="en-US" sz="2400" dirty="0" smtClean="0">
                <a:solidFill>
                  <a:srgbClr val="000000"/>
                </a:solidFill>
                <a:latin typeface="+mj-ea"/>
                <a:ea typeface="+mj-ea"/>
              </a:rPr>
              <a:t>转折期：新中国时期</a:t>
            </a:r>
            <a:r>
              <a:rPr kumimoji="1" lang="zh-CN" altLang="en-US" sz="2400" dirty="0">
                <a:solidFill>
                  <a:srgbClr val="000000"/>
                </a:solidFill>
                <a:latin typeface="+mj-ea"/>
                <a:ea typeface="+mj-ea"/>
              </a:rPr>
              <a:t>（</a:t>
            </a:r>
            <a:r>
              <a:rPr kumimoji="1" lang="en-US" altLang="zh-CN" sz="2400" dirty="0">
                <a:solidFill>
                  <a:srgbClr val="000000"/>
                </a:solidFill>
                <a:latin typeface="+mj-ea"/>
                <a:ea typeface="+mj-ea"/>
              </a:rPr>
              <a:t>1950-1952</a:t>
            </a:r>
            <a:r>
              <a:rPr kumimoji="1" lang="zh-CN" altLang="en-US" sz="2400" dirty="0" smtClean="0">
                <a:solidFill>
                  <a:srgbClr val="000000"/>
                </a:solidFill>
                <a:latin typeface="+mj-ea"/>
                <a:ea typeface="+mj-ea"/>
              </a:rPr>
              <a:t>），代表作</a:t>
            </a:r>
            <a:r>
              <a:rPr kumimoji="1" lang="en-US" altLang="zh-CN" sz="2400" dirty="0" smtClean="0">
                <a:solidFill>
                  <a:srgbClr val="000000"/>
                </a:solidFill>
                <a:latin typeface="+mj-ea"/>
                <a:ea typeface="+mj-ea"/>
              </a:rPr>
              <a:t>《</a:t>
            </a:r>
            <a:r>
              <a:rPr kumimoji="1" lang="zh-CN" altLang="en-US" sz="2400" dirty="0">
                <a:solidFill>
                  <a:srgbClr val="000000"/>
                </a:solidFill>
                <a:latin typeface="+mj-ea"/>
                <a:ea typeface="+mj-ea"/>
              </a:rPr>
              <a:t>十八春</a:t>
            </a:r>
            <a:r>
              <a:rPr kumimoji="1" lang="en-US" altLang="zh-CN" sz="2400" dirty="0">
                <a:solidFill>
                  <a:srgbClr val="000000"/>
                </a:solidFill>
                <a:latin typeface="+mj-ea"/>
                <a:ea typeface="+mj-ea"/>
              </a:rPr>
              <a:t>》《</a:t>
            </a:r>
            <a:r>
              <a:rPr kumimoji="1" lang="zh-CN" altLang="en-US" sz="2400" dirty="0">
                <a:solidFill>
                  <a:srgbClr val="000000"/>
                </a:solidFill>
                <a:latin typeface="+mj-ea"/>
                <a:ea typeface="+mj-ea"/>
              </a:rPr>
              <a:t>小艾</a:t>
            </a:r>
            <a:r>
              <a:rPr kumimoji="1" lang="en-US" altLang="zh-CN" sz="2400" dirty="0" smtClean="0">
                <a:solidFill>
                  <a:srgbClr val="000000"/>
                </a:solidFill>
                <a:latin typeface="+mj-ea"/>
                <a:ea typeface="+mj-ea"/>
              </a:rPr>
              <a:t>》</a:t>
            </a:r>
          </a:p>
          <a:p>
            <a:pPr>
              <a:lnSpc>
                <a:spcPct val="120000"/>
              </a:lnSpc>
            </a:pPr>
            <a:r>
              <a:rPr kumimoji="1" lang="zh-CN" altLang="zh-CN" sz="2400" dirty="0" smtClean="0">
                <a:solidFill>
                  <a:srgbClr val="000000"/>
                </a:solidFill>
                <a:latin typeface="+mj-ea"/>
                <a:ea typeface="+mj-ea"/>
              </a:rPr>
              <a:t>4</a:t>
            </a:r>
            <a:r>
              <a:rPr kumimoji="1" lang="en-US" altLang="zh-CN" sz="2400" dirty="0" smtClean="0">
                <a:solidFill>
                  <a:srgbClr val="000000"/>
                </a:solidFill>
                <a:latin typeface="+mj-ea"/>
                <a:ea typeface="+mj-ea"/>
              </a:rPr>
              <a:t>.</a:t>
            </a:r>
            <a:r>
              <a:rPr kumimoji="1" lang="zh-CN" altLang="en-US" sz="2400" dirty="0" smtClean="0">
                <a:solidFill>
                  <a:srgbClr val="000000"/>
                </a:solidFill>
                <a:latin typeface="+mj-ea"/>
                <a:ea typeface="+mj-ea"/>
              </a:rPr>
              <a:t>政治期：香港（</a:t>
            </a:r>
            <a:r>
              <a:rPr kumimoji="1" lang="en-US" altLang="zh-CN" sz="2400" dirty="0" smtClean="0">
                <a:solidFill>
                  <a:srgbClr val="000000"/>
                </a:solidFill>
                <a:latin typeface="+mj-ea"/>
                <a:ea typeface="+mj-ea"/>
              </a:rPr>
              <a:t>1954</a:t>
            </a:r>
            <a:r>
              <a:rPr kumimoji="1" lang="zh-CN" altLang="en-US" sz="2400" dirty="0" smtClean="0">
                <a:solidFill>
                  <a:srgbClr val="000000"/>
                </a:solidFill>
                <a:latin typeface="+mj-ea"/>
                <a:ea typeface="+mj-ea"/>
              </a:rPr>
              <a:t>），代表作</a:t>
            </a:r>
            <a:r>
              <a:rPr kumimoji="1" lang="en-US" altLang="zh-CN" sz="2400" dirty="0" smtClean="0">
                <a:solidFill>
                  <a:srgbClr val="000000"/>
                </a:solidFill>
                <a:latin typeface="+mj-ea"/>
                <a:ea typeface="+mj-ea"/>
              </a:rPr>
              <a:t>《</a:t>
            </a:r>
            <a:r>
              <a:rPr kumimoji="1" lang="zh-CN" altLang="en-US" sz="2400" dirty="0" smtClean="0">
                <a:solidFill>
                  <a:srgbClr val="000000"/>
                </a:solidFill>
                <a:latin typeface="+mj-ea"/>
                <a:ea typeface="+mj-ea"/>
              </a:rPr>
              <a:t>秧歌</a:t>
            </a:r>
            <a:r>
              <a:rPr kumimoji="1" lang="en-US" altLang="zh-CN" sz="2400" dirty="0" smtClean="0">
                <a:solidFill>
                  <a:srgbClr val="000000"/>
                </a:solidFill>
                <a:latin typeface="+mj-ea"/>
                <a:ea typeface="+mj-ea"/>
              </a:rPr>
              <a:t>》《</a:t>
            </a:r>
            <a:r>
              <a:rPr kumimoji="1" lang="zh-CN" altLang="en-US" sz="2400" dirty="0" smtClean="0">
                <a:solidFill>
                  <a:srgbClr val="000000"/>
                </a:solidFill>
                <a:latin typeface="+mj-ea"/>
                <a:ea typeface="+mj-ea"/>
              </a:rPr>
              <a:t>赤地之恋</a:t>
            </a:r>
            <a:r>
              <a:rPr kumimoji="1" lang="en-US" altLang="zh-CN" sz="2400" dirty="0" smtClean="0">
                <a:solidFill>
                  <a:srgbClr val="000000"/>
                </a:solidFill>
                <a:latin typeface="+mj-ea"/>
                <a:ea typeface="+mj-ea"/>
              </a:rPr>
              <a:t>》</a:t>
            </a:r>
          </a:p>
          <a:p>
            <a:pPr>
              <a:lnSpc>
                <a:spcPct val="120000"/>
              </a:lnSpc>
            </a:pPr>
            <a:r>
              <a:rPr kumimoji="1" lang="zh-CN" altLang="zh-CN" sz="2400" dirty="0" smtClean="0">
                <a:solidFill>
                  <a:srgbClr val="000000"/>
                </a:solidFill>
                <a:latin typeface="+mj-ea"/>
                <a:ea typeface="+mj-ea"/>
              </a:rPr>
              <a:t>5</a:t>
            </a:r>
            <a:r>
              <a:rPr kumimoji="1" lang="en-US" altLang="zh-CN" sz="2400" dirty="0" smtClean="0">
                <a:solidFill>
                  <a:srgbClr val="000000"/>
                </a:solidFill>
                <a:latin typeface="+mj-ea"/>
                <a:ea typeface="+mj-ea"/>
              </a:rPr>
              <a:t>.</a:t>
            </a:r>
            <a:r>
              <a:rPr kumimoji="1" lang="zh-CN" altLang="en-US" sz="2400" dirty="0" smtClean="0">
                <a:solidFill>
                  <a:srgbClr val="000000"/>
                </a:solidFill>
                <a:latin typeface="+mj-ea"/>
                <a:ea typeface="+mj-ea"/>
              </a:rPr>
              <a:t>海外时期：美国，代表作</a:t>
            </a:r>
            <a:r>
              <a:rPr kumimoji="1" lang="en-US" altLang="zh-CN" sz="2400" dirty="0" smtClean="0">
                <a:solidFill>
                  <a:srgbClr val="000000"/>
                </a:solidFill>
                <a:latin typeface="+mj-ea"/>
                <a:ea typeface="+mj-ea"/>
              </a:rPr>
              <a:t>《</a:t>
            </a:r>
            <a:r>
              <a:rPr kumimoji="1" lang="zh-CN" altLang="en-US" sz="2400" dirty="0" smtClean="0">
                <a:solidFill>
                  <a:srgbClr val="000000"/>
                </a:solidFill>
                <a:latin typeface="+mj-ea"/>
                <a:ea typeface="+mj-ea"/>
              </a:rPr>
              <a:t>五四遗事</a:t>
            </a:r>
            <a:r>
              <a:rPr kumimoji="1" lang="en-US" altLang="zh-CN" sz="2400" dirty="0" smtClean="0">
                <a:solidFill>
                  <a:srgbClr val="000000"/>
                </a:solidFill>
                <a:latin typeface="+mj-ea"/>
                <a:ea typeface="+mj-ea"/>
              </a:rPr>
              <a:t>》《</a:t>
            </a:r>
            <a:r>
              <a:rPr kumimoji="1" lang="zh-CN" altLang="en-US" sz="2400" dirty="0" smtClean="0">
                <a:solidFill>
                  <a:srgbClr val="000000"/>
                </a:solidFill>
                <a:latin typeface="+mj-ea"/>
                <a:ea typeface="+mj-ea"/>
              </a:rPr>
              <a:t>色，戒</a:t>
            </a:r>
            <a:r>
              <a:rPr kumimoji="1" lang="en-US" altLang="zh-CN" sz="2400" dirty="0" smtClean="0">
                <a:solidFill>
                  <a:srgbClr val="000000"/>
                </a:solidFill>
                <a:latin typeface="+mj-ea"/>
                <a:ea typeface="+mj-ea"/>
              </a:rPr>
              <a:t>》《</a:t>
            </a:r>
            <a:r>
              <a:rPr kumimoji="1" lang="zh-CN" altLang="en-US" sz="2400" dirty="0" smtClean="0">
                <a:solidFill>
                  <a:srgbClr val="000000"/>
                </a:solidFill>
                <a:latin typeface="+mj-ea"/>
                <a:ea typeface="+mj-ea"/>
              </a:rPr>
              <a:t>半生缘</a:t>
            </a:r>
            <a:r>
              <a:rPr kumimoji="1" lang="en-US" altLang="zh-CN" sz="2400" dirty="0" smtClean="0">
                <a:solidFill>
                  <a:srgbClr val="000000"/>
                </a:solidFill>
                <a:latin typeface="+mj-ea"/>
                <a:ea typeface="+mj-ea"/>
              </a:rPr>
              <a:t>》《</a:t>
            </a:r>
            <a:r>
              <a:rPr kumimoji="1" lang="zh-CN" altLang="en-US" sz="2400" dirty="0" smtClean="0">
                <a:solidFill>
                  <a:srgbClr val="000000"/>
                </a:solidFill>
                <a:latin typeface="+mj-ea"/>
                <a:ea typeface="+mj-ea"/>
              </a:rPr>
              <a:t>怨女</a:t>
            </a:r>
            <a:r>
              <a:rPr kumimoji="1" lang="en-US" altLang="zh-CN" sz="2400" dirty="0" smtClean="0">
                <a:solidFill>
                  <a:srgbClr val="000000"/>
                </a:solidFill>
                <a:latin typeface="+mj-ea"/>
                <a:ea typeface="+mj-ea"/>
              </a:rPr>
              <a:t>》</a:t>
            </a:r>
          </a:p>
          <a:p>
            <a:pPr>
              <a:lnSpc>
                <a:spcPct val="120000"/>
              </a:lnSpc>
            </a:pPr>
            <a:r>
              <a:rPr kumimoji="1" lang="zh-CN" altLang="zh-CN" sz="2400" dirty="0" smtClean="0">
                <a:solidFill>
                  <a:srgbClr val="000000"/>
                </a:solidFill>
                <a:latin typeface="+mj-ea"/>
                <a:ea typeface="+mj-ea"/>
              </a:rPr>
              <a:t>6</a:t>
            </a:r>
            <a:r>
              <a:rPr kumimoji="1" lang="en-US" altLang="zh-CN" sz="2400" dirty="0" smtClean="0">
                <a:solidFill>
                  <a:srgbClr val="000000"/>
                </a:solidFill>
                <a:latin typeface="+mj-ea"/>
                <a:ea typeface="+mj-ea"/>
              </a:rPr>
              <a:t>.</a:t>
            </a:r>
            <a:r>
              <a:rPr kumimoji="1" lang="zh-CN" altLang="en-US" sz="2400" dirty="0" smtClean="0">
                <a:solidFill>
                  <a:srgbClr val="000000"/>
                </a:solidFill>
                <a:latin typeface="+mj-ea"/>
                <a:ea typeface="+mj-ea"/>
              </a:rPr>
              <a:t>遗作：</a:t>
            </a:r>
            <a:r>
              <a:rPr kumimoji="1" lang="en-US" altLang="zh-CN" sz="2400" dirty="0" smtClean="0">
                <a:solidFill>
                  <a:srgbClr val="000000"/>
                </a:solidFill>
                <a:latin typeface="+mj-ea"/>
                <a:ea typeface="+mj-ea"/>
              </a:rPr>
              <a:t>《</a:t>
            </a:r>
            <a:r>
              <a:rPr kumimoji="1" lang="zh-CN" altLang="en-US" sz="2400" dirty="0" smtClean="0">
                <a:solidFill>
                  <a:srgbClr val="000000"/>
                </a:solidFill>
                <a:latin typeface="+mj-ea"/>
                <a:ea typeface="+mj-ea"/>
              </a:rPr>
              <a:t>雷峰塔</a:t>
            </a:r>
            <a:r>
              <a:rPr kumimoji="1" lang="en-US" altLang="zh-CN" sz="2400" dirty="0" smtClean="0">
                <a:solidFill>
                  <a:srgbClr val="000000"/>
                </a:solidFill>
                <a:latin typeface="+mj-ea"/>
                <a:ea typeface="+mj-ea"/>
              </a:rPr>
              <a:t>》《</a:t>
            </a:r>
            <a:r>
              <a:rPr kumimoji="1" lang="zh-CN" altLang="en-US" sz="2400" dirty="0" smtClean="0">
                <a:solidFill>
                  <a:srgbClr val="000000"/>
                </a:solidFill>
                <a:latin typeface="+mj-ea"/>
                <a:ea typeface="+mj-ea"/>
              </a:rPr>
              <a:t>易经</a:t>
            </a:r>
            <a:r>
              <a:rPr kumimoji="1" lang="en-US" altLang="zh-CN" sz="2400" dirty="0" smtClean="0">
                <a:solidFill>
                  <a:srgbClr val="000000"/>
                </a:solidFill>
                <a:latin typeface="+mj-ea"/>
                <a:ea typeface="+mj-ea"/>
              </a:rPr>
              <a:t>》</a:t>
            </a:r>
            <a:r>
              <a:rPr kumimoji="1" lang="en-US" altLang="en-US" sz="2400" dirty="0" smtClean="0">
                <a:solidFill>
                  <a:srgbClr val="000000"/>
                </a:solidFill>
                <a:latin typeface="+mj-ea"/>
                <a:ea typeface="+mj-ea"/>
              </a:rPr>
              <a:t>《小团圆》</a:t>
            </a:r>
            <a:endParaRPr kumimoji="1" lang="zh-CN" altLang="en-US" sz="2400" dirty="0">
              <a:solidFill>
                <a:srgbClr val="000000"/>
              </a:solidFill>
              <a:latin typeface="+mj-ea"/>
              <a:ea typeface="+mj-ea"/>
            </a:endParaRPr>
          </a:p>
        </p:txBody>
      </p:sp>
    </p:spTree>
    <p:extLst>
      <p:ext uri="{BB962C8B-B14F-4D97-AF65-F5344CB8AC3E}">
        <p14:creationId xmlns:p14="http://schemas.microsoft.com/office/powerpoint/2010/main" val="3677664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417638"/>
          </a:xfrm>
        </p:spPr>
        <p:txBody>
          <a:bodyPr>
            <a:normAutofit/>
          </a:bodyPr>
          <a:lstStyle/>
          <a:p>
            <a:r>
              <a:rPr lang="zh-CN" altLang="zh-CN" sz="3600" dirty="0">
                <a:latin typeface="+mn-ea"/>
              </a:rPr>
              <a:t>张爱</a:t>
            </a:r>
            <a:r>
              <a:rPr lang="zh-CN" altLang="zh-CN" sz="3600" dirty="0" smtClean="0">
                <a:latin typeface="+mn-ea"/>
              </a:rPr>
              <a:t>玲《</a:t>
            </a:r>
            <a:r>
              <a:rPr lang="zh-CN" altLang="zh-CN" sz="3600" dirty="0">
                <a:latin typeface="+mn-ea"/>
              </a:rPr>
              <a:t>封锁</a:t>
            </a:r>
            <a:r>
              <a:rPr lang="zh-CN" altLang="zh-CN" sz="3600" dirty="0" smtClean="0">
                <a:latin typeface="+mn-ea"/>
              </a:rPr>
              <a:t>》</a:t>
            </a:r>
            <a:endParaRPr kumimoji="1" lang="zh-CN" altLang="en-US" sz="3600" dirty="0"/>
          </a:p>
        </p:txBody>
      </p:sp>
      <p:sp>
        <p:nvSpPr>
          <p:cNvPr id="3" name="内容占位符 2"/>
          <p:cNvSpPr>
            <a:spLocks noGrp="1"/>
          </p:cNvSpPr>
          <p:nvPr>
            <p:ph idx="1"/>
          </p:nvPr>
        </p:nvSpPr>
        <p:spPr>
          <a:xfrm>
            <a:off x="457200" y="1600200"/>
            <a:ext cx="8229600" cy="5054600"/>
          </a:xfrm>
        </p:spPr>
        <p:txBody>
          <a:bodyPr>
            <a:normAutofit fontScale="92500" lnSpcReduction="20000"/>
          </a:bodyPr>
          <a:lstStyle/>
          <a:p>
            <a:pPr marL="0" indent="0">
              <a:lnSpc>
                <a:spcPct val="120000"/>
              </a:lnSpc>
              <a:buNone/>
              <a:defRPr/>
            </a:pPr>
            <a:r>
              <a:rPr lang="zh-CN" altLang="en-US" dirty="0">
                <a:latin typeface="+mn-ea"/>
              </a:rPr>
              <a:t>时间：侵华战争时期</a:t>
            </a:r>
            <a:endParaRPr lang="en-US" altLang="zh-CN" dirty="0">
              <a:latin typeface="+mn-ea"/>
            </a:endParaRPr>
          </a:p>
          <a:p>
            <a:pPr marL="0" indent="0">
              <a:lnSpc>
                <a:spcPct val="120000"/>
              </a:lnSpc>
              <a:buNone/>
              <a:defRPr/>
            </a:pPr>
            <a:r>
              <a:rPr lang="zh-CN" altLang="en-US" dirty="0">
                <a:latin typeface="+mn-ea"/>
              </a:rPr>
              <a:t>地点：沦陷区中</a:t>
            </a:r>
            <a:r>
              <a:rPr lang="en-US" altLang="zh-CN" dirty="0">
                <a:latin typeface="+mn-ea"/>
              </a:rPr>
              <a:t>“</a:t>
            </a:r>
            <a:r>
              <a:rPr lang="zh-CN" altLang="en-US" dirty="0">
                <a:latin typeface="+mn-ea"/>
              </a:rPr>
              <a:t>封锁”时期的电车</a:t>
            </a:r>
            <a:endParaRPr lang="en-US" altLang="zh-CN" dirty="0">
              <a:latin typeface="+mn-ea"/>
            </a:endParaRPr>
          </a:p>
          <a:p>
            <a:pPr marL="0" indent="0">
              <a:lnSpc>
                <a:spcPct val="120000"/>
              </a:lnSpc>
              <a:buNone/>
              <a:defRPr/>
            </a:pPr>
            <a:r>
              <a:rPr lang="zh-CN" altLang="en-US" dirty="0">
                <a:latin typeface="+mn-ea"/>
              </a:rPr>
              <a:t>人物：吕宗桢，吴翠远</a:t>
            </a:r>
            <a:endParaRPr lang="en-US" altLang="zh-CN" dirty="0">
              <a:latin typeface="+mn-ea"/>
            </a:endParaRPr>
          </a:p>
          <a:p>
            <a:pPr marL="0" indent="0">
              <a:lnSpc>
                <a:spcPct val="120000"/>
              </a:lnSpc>
              <a:buNone/>
              <a:defRPr/>
            </a:pPr>
            <a:r>
              <a:rPr lang="zh-CN" altLang="en-US" dirty="0">
                <a:latin typeface="+mn-ea"/>
              </a:rPr>
              <a:t>故事：</a:t>
            </a:r>
            <a:r>
              <a:rPr lang="zh-CN" altLang="en-US" u="sng" dirty="0">
                <a:latin typeface="+mn-ea"/>
              </a:rPr>
              <a:t>“搭讪”和精神“出轨”的故事</a:t>
            </a:r>
            <a:endParaRPr lang="en-US" altLang="zh-CN" dirty="0">
              <a:latin typeface="+mn-ea"/>
            </a:endParaRPr>
          </a:p>
          <a:p>
            <a:pPr marL="0" indent="0">
              <a:lnSpc>
                <a:spcPct val="120000"/>
              </a:lnSpc>
              <a:buNone/>
            </a:pPr>
            <a:endParaRPr lang="zh-CN" altLang="zh-CN" dirty="0">
              <a:latin typeface="+mn-ea"/>
            </a:endParaRPr>
          </a:p>
          <a:p>
            <a:pPr marL="0" indent="0">
              <a:lnSpc>
                <a:spcPct val="120000"/>
              </a:lnSpc>
              <a:buNone/>
            </a:pPr>
            <a:r>
              <a:rPr lang="zh-CN" altLang="zh-CN" dirty="0">
                <a:latin typeface="+mn-ea"/>
              </a:rPr>
              <a:t>一个特异时空的爱情故事。</a:t>
            </a:r>
          </a:p>
          <a:p>
            <a:pPr marL="0" indent="0">
              <a:lnSpc>
                <a:spcPct val="120000"/>
              </a:lnSpc>
              <a:buNone/>
            </a:pPr>
            <a:r>
              <a:rPr lang="zh-CN" altLang="zh-CN" dirty="0">
                <a:latin typeface="+mn-ea"/>
              </a:rPr>
              <a:t>对于战争的“另一种”呈现。</a:t>
            </a:r>
          </a:p>
          <a:p>
            <a:pPr marL="0" indent="0">
              <a:lnSpc>
                <a:spcPct val="120000"/>
              </a:lnSpc>
              <a:buNone/>
            </a:pPr>
            <a:r>
              <a:rPr lang="zh-CN" altLang="zh-CN" dirty="0">
                <a:latin typeface="+mn-ea"/>
              </a:rPr>
              <a:t>对于社会文化的反思。</a:t>
            </a:r>
          </a:p>
          <a:p>
            <a:pPr marL="0" indent="0">
              <a:lnSpc>
                <a:spcPct val="120000"/>
              </a:lnSpc>
              <a:buNone/>
            </a:pPr>
            <a:r>
              <a:rPr lang="zh-CN" altLang="zh-CN" dirty="0">
                <a:latin typeface="+mn-ea"/>
              </a:rPr>
              <a:t>对于人性真实的深刻表达。</a:t>
            </a:r>
          </a:p>
          <a:p>
            <a:endParaRPr kumimoji="1" lang="zh-CN" altLang="en-US" dirty="0"/>
          </a:p>
        </p:txBody>
      </p:sp>
    </p:spTree>
    <p:extLst>
      <p:ext uri="{BB962C8B-B14F-4D97-AF65-F5344CB8AC3E}">
        <p14:creationId xmlns:p14="http://schemas.microsoft.com/office/powerpoint/2010/main" val="30617145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3600" dirty="0" smtClean="0"/>
              <a:t>张爱玲</a:t>
            </a:r>
            <a:r>
              <a:rPr kumimoji="1" lang="en-US" altLang="zh-CN" sz="3600" dirty="0" smtClean="0"/>
              <a:t>《</a:t>
            </a:r>
            <a:r>
              <a:rPr kumimoji="1" lang="zh-CN" altLang="en-US" sz="3600" dirty="0" smtClean="0"/>
              <a:t>倾城之恋</a:t>
            </a:r>
            <a:r>
              <a:rPr kumimoji="1" lang="en-US" altLang="zh-CN" sz="3600" dirty="0" smtClean="0"/>
              <a:t>》</a:t>
            </a:r>
            <a:endParaRPr kumimoji="1" lang="zh-CN" altLang="en-US" sz="3600" dirty="0"/>
          </a:p>
        </p:txBody>
      </p:sp>
      <p:sp>
        <p:nvSpPr>
          <p:cNvPr id="3" name="内容占位符 2"/>
          <p:cNvSpPr>
            <a:spLocks noGrp="1"/>
          </p:cNvSpPr>
          <p:nvPr>
            <p:ph idx="1"/>
          </p:nvPr>
        </p:nvSpPr>
        <p:spPr/>
        <p:txBody>
          <a:bodyPr/>
          <a:lstStyle/>
          <a:p>
            <a:pPr>
              <a:lnSpc>
                <a:spcPct val="150000"/>
              </a:lnSpc>
            </a:pPr>
            <a:r>
              <a:rPr kumimoji="1" lang="zh-CN" altLang="en-US" dirty="0" smtClean="0"/>
              <a:t>时间：侵华战争时期，香港沦陷。</a:t>
            </a:r>
            <a:endParaRPr kumimoji="1" lang="en-US" altLang="zh-CN" dirty="0" smtClean="0"/>
          </a:p>
          <a:p>
            <a:pPr>
              <a:lnSpc>
                <a:spcPct val="150000"/>
              </a:lnSpc>
            </a:pPr>
            <a:r>
              <a:rPr kumimoji="1" lang="zh-CN" altLang="en-US" dirty="0" smtClean="0"/>
              <a:t>地点：上海和香港</a:t>
            </a:r>
            <a:endParaRPr kumimoji="1" lang="en-US" altLang="zh-CN" dirty="0" smtClean="0"/>
          </a:p>
          <a:p>
            <a:pPr>
              <a:lnSpc>
                <a:spcPct val="150000"/>
              </a:lnSpc>
            </a:pPr>
            <a:r>
              <a:rPr kumimoji="1" lang="zh-CN" altLang="en-US" dirty="0" smtClean="0"/>
              <a:t>人物：白流苏，范柳原</a:t>
            </a:r>
            <a:endParaRPr kumimoji="1" lang="en-US" altLang="zh-CN" dirty="0" smtClean="0"/>
          </a:p>
          <a:p>
            <a:pPr>
              <a:lnSpc>
                <a:spcPct val="150000"/>
              </a:lnSpc>
            </a:pPr>
            <a:r>
              <a:rPr kumimoji="1" lang="zh-CN" altLang="en-US" dirty="0" smtClean="0">
                <a:latin typeface="+mn-ea"/>
              </a:rPr>
              <a:t>故事：双城的爱情故事。</a:t>
            </a:r>
            <a:r>
              <a:rPr kumimoji="1" lang="en-US" altLang="zh-CN" dirty="0" smtClean="0">
                <a:latin typeface="+mn-ea"/>
              </a:rPr>
              <a:t>(</a:t>
            </a:r>
            <a:r>
              <a:rPr kumimoji="1" lang="zh-CN" altLang="en-US" dirty="0" smtClean="0">
                <a:latin typeface="+mn-ea"/>
              </a:rPr>
              <a:t>逢场作戏到真情流露</a:t>
            </a:r>
            <a:r>
              <a:rPr kumimoji="1" lang="en-US" altLang="zh-CN" dirty="0" smtClean="0">
                <a:latin typeface="+mn-ea"/>
              </a:rPr>
              <a:t>)</a:t>
            </a:r>
          </a:p>
          <a:p>
            <a:endParaRPr kumimoji="1" lang="zh-CN" altLang="en-US" dirty="0"/>
          </a:p>
        </p:txBody>
      </p:sp>
    </p:spTree>
    <p:extLst>
      <p:ext uri="{BB962C8B-B14F-4D97-AF65-F5344CB8AC3E}">
        <p14:creationId xmlns:p14="http://schemas.microsoft.com/office/powerpoint/2010/main" val="34089411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latin typeface="+mn-ea"/>
                <a:ea typeface="+mn-ea"/>
              </a:rPr>
              <a:t>（三）</a:t>
            </a:r>
            <a:r>
              <a:rPr lang="zh-CN" altLang="zh-CN" sz="3600" dirty="0" smtClean="0">
                <a:latin typeface="+mn-ea"/>
                <a:ea typeface="+mn-ea"/>
              </a:rPr>
              <a:t>中国</a:t>
            </a:r>
            <a:r>
              <a:rPr lang="zh-CN" altLang="zh-CN" sz="3600" dirty="0">
                <a:latin typeface="+mn-ea"/>
                <a:ea typeface="+mn-ea"/>
              </a:rPr>
              <a:t>当代的爱情书</a:t>
            </a:r>
            <a:r>
              <a:rPr lang="zh-CN" altLang="zh-CN" sz="3600" dirty="0" smtClean="0">
                <a:latin typeface="+mn-ea"/>
                <a:ea typeface="+mn-ea"/>
              </a:rPr>
              <a:t>写</a:t>
            </a:r>
            <a:endParaRPr kumimoji="1" lang="zh-CN" altLang="en-US" sz="3600" dirty="0">
              <a:latin typeface="+mn-ea"/>
              <a:ea typeface="+mn-ea"/>
            </a:endParaRPr>
          </a:p>
        </p:txBody>
      </p:sp>
      <p:sp>
        <p:nvSpPr>
          <p:cNvPr id="3" name="内容占位符 2"/>
          <p:cNvSpPr>
            <a:spLocks noGrp="1"/>
          </p:cNvSpPr>
          <p:nvPr>
            <p:ph idx="1"/>
          </p:nvPr>
        </p:nvSpPr>
        <p:spPr>
          <a:xfrm>
            <a:off x="457200" y="1417638"/>
            <a:ext cx="8229600" cy="5169429"/>
          </a:xfrm>
        </p:spPr>
        <p:txBody>
          <a:bodyPr>
            <a:noAutofit/>
          </a:bodyPr>
          <a:lstStyle/>
          <a:p>
            <a:pPr>
              <a:lnSpc>
                <a:spcPct val="120000"/>
              </a:lnSpc>
            </a:pPr>
            <a:r>
              <a:rPr lang="en-US" altLang="zh-CN" sz="2800" dirty="0">
                <a:solidFill>
                  <a:srgbClr val="000000"/>
                </a:solidFill>
              </a:rPr>
              <a:t>50-70</a:t>
            </a:r>
            <a:r>
              <a:rPr lang="zh-CN" altLang="zh-CN" sz="2800" dirty="0">
                <a:solidFill>
                  <a:srgbClr val="000000"/>
                </a:solidFill>
              </a:rPr>
              <a:t>年代，革命爱情 《青春之歌》</a:t>
            </a:r>
          </a:p>
          <a:p>
            <a:pPr>
              <a:lnSpc>
                <a:spcPct val="120000"/>
              </a:lnSpc>
            </a:pPr>
            <a:r>
              <a:rPr lang="en-US" altLang="zh-CN" sz="2800" dirty="0">
                <a:solidFill>
                  <a:srgbClr val="000000"/>
                </a:solidFill>
              </a:rPr>
              <a:t>80</a:t>
            </a:r>
            <a:r>
              <a:rPr lang="zh-CN" altLang="zh-CN" sz="2800" dirty="0">
                <a:solidFill>
                  <a:srgbClr val="000000"/>
                </a:solidFill>
              </a:rPr>
              <a:t>年代，“归来”的爱情 《芙蓉镇》</a:t>
            </a:r>
          </a:p>
          <a:p>
            <a:pPr>
              <a:lnSpc>
                <a:spcPct val="120000"/>
              </a:lnSpc>
            </a:pPr>
            <a:r>
              <a:rPr lang="en-US" altLang="zh-CN" sz="2800" dirty="0" smtClean="0">
                <a:solidFill>
                  <a:srgbClr val="000000"/>
                </a:solidFill>
              </a:rPr>
              <a:t>90</a:t>
            </a:r>
            <a:r>
              <a:rPr lang="zh-CN" altLang="zh-CN" sz="2800" dirty="0" smtClean="0">
                <a:solidFill>
                  <a:srgbClr val="000000"/>
                </a:solidFill>
              </a:rPr>
              <a:t>年代</a:t>
            </a:r>
            <a:r>
              <a:rPr lang="zh-CN" altLang="en-US" sz="2800" dirty="0" smtClean="0">
                <a:solidFill>
                  <a:srgbClr val="000000"/>
                </a:solidFill>
              </a:rPr>
              <a:t>，</a:t>
            </a:r>
            <a:r>
              <a:rPr lang="zh-CN" altLang="zh-CN" sz="2800" dirty="0" smtClean="0">
                <a:solidFill>
                  <a:srgbClr val="000000"/>
                </a:solidFill>
              </a:rPr>
              <a:t>“</a:t>
            </a:r>
            <a:r>
              <a:rPr lang="zh-CN" altLang="zh-CN" sz="2800" dirty="0">
                <a:solidFill>
                  <a:srgbClr val="000000"/>
                </a:solidFill>
              </a:rPr>
              <a:t>世俗”爱情 《贫嘴张大民的幸福生活》</a:t>
            </a:r>
          </a:p>
          <a:p>
            <a:pPr>
              <a:lnSpc>
                <a:spcPct val="120000"/>
              </a:lnSpc>
            </a:pPr>
            <a:r>
              <a:rPr lang="en-US" altLang="zh-CN" sz="2800" dirty="0">
                <a:solidFill>
                  <a:srgbClr val="000000"/>
                </a:solidFill>
              </a:rPr>
              <a:t>21</a:t>
            </a:r>
            <a:r>
              <a:rPr lang="zh-CN" altLang="zh-CN" sz="2800" dirty="0">
                <a:solidFill>
                  <a:srgbClr val="000000"/>
                </a:solidFill>
              </a:rPr>
              <a:t>世纪</a:t>
            </a:r>
            <a:r>
              <a:rPr lang="zh-CN" altLang="zh-CN" sz="2800" dirty="0" smtClean="0">
                <a:solidFill>
                  <a:srgbClr val="000000"/>
                </a:solidFill>
              </a:rPr>
              <a:t>以来</a:t>
            </a:r>
            <a:r>
              <a:rPr lang="zh-CN" altLang="en-US" sz="2800" dirty="0" smtClean="0">
                <a:solidFill>
                  <a:srgbClr val="000000"/>
                </a:solidFill>
              </a:rPr>
              <a:t>，</a:t>
            </a:r>
            <a:r>
              <a:rPr lang="zh-CN" altLang="zh-CN" sz="2800" dirty="0" smtClean="0">
                <a:solidFill>
                  <a:srgbClr val="000000"/>
                </a:solidFill>
              </a:rPr>
              <a:t>“</a:t>
            </a:r>
            <a:r>
              <a:rPr lang="zh-CN" altLang="zh-CN" sz="2800" dirty="0">
                <a:solidFill>
                  <a:srgbClr val="000000"/>
                </a:solidFill>
              </a:rPr>
              <a:t>多元</a:t>
            </a:r>
            <a:r>
              <a:rPr lang="zh-CN" altLang="zh-CN" sz="2800" dirty="0" smtClean="0">
                <a:solidFill>
                  <a:srgbClr val="000000"/>
                </a:solidFill>
              </a:rPr>
              <a:t>”爱情</a:t>
            </a:r>
            <a:r>
              <a:rPr lang="zh-CN" altLang="en-US" sz="2800" dirty="0" smtClean="0">
                <a:solidFill>
                  <a:srgbClr val="000000"/>
                </a:solidFill>
              </a:rPr>
              <a:t>：</a:t>
            </a:r>
            <a:r>
              <a:rPr lang="zh-CN" altLang="zh-CN" sz="2800" dirty="0" smtClean="0">
                <a:solidFill>
                  <a:srgbClr val="000000"/>
                </a:solidFill>
              </a:rPr>
              <a:t>同性爱</a:t>
            </a:r>
            <a:r>
              <a:rPr lang="zh-CN" altLang="zh-CN" sz="2800" dirty="0">
                <a:solidFill>
                  <a:srgbClr val="000000"/>
                </a:solidFill>
              </a:rPr>
              <a:t>，</a:t>
            </a:r>
            <a:r>
              <a:rPr lang="en-US" altLang="zh-CN" sz="2800" dirty="0">
                <a:solidFill>
                  <a:srgbClr val="000000"/>
                </a:solidFill>
              </a:rPr>
              <a:t>CP</a:t>
            </a:r>
            <a:r>
              <a:rPr lang="zh-CN" altLang="zh-CN" sz="2800" dirty="0">
                <a:solidFill>
                  <a:srgbClr val="000000"/>
                </a:solidFill>
              </a:rPr>
              <a:t>，同人，人与</a:t>
            </a:r>
            <a:r>
              <a:rPr lang="zh-CN" altLang="zh-CN" sz="2800" dirty="0" smtClean="0">
                <a:solidFill>
                  <a:srgbClr val="000000"/>
                </a:solidFill>
              </a:rPr>
              <a:t>非人</a:t>
            </a:r>
            <a:r>
              <a:rPr lang="zh-CN" altLang="en-US" sz="2800" dirty="0" smtClean="0">
                <a:solidFill>
                  <a:srgbClr val="000000"/>
                </a:solidFill>
              </a:rPr>
              <a:t>等</a:t>
            </a:r>
            <a:endParaRPr lang="zh-CN" altLang="zh-CN" sz="2800" dirty="0">
              <a:solidFill>
                <a:srgbClr val="000000"/>
              </a:solidFill>
            </a:endParaRPr>
          </a:p>
          <a:p>
            <a:pPr>
              <a:lnSpc>
                <a:spcPct val="120000"/>
              </a:lnSpc>
            </a:pPr>
            <a:r>
              <a:rPr lang="zh-CN" altLang="en-US" sz="2800" dirty="0" smtClean="0">
                <a:solidFill>
                  <a:srgbClr val="000000"/>
                </a:solidFill>
              </a:rPr>
              <a:t>革命爱情：隐秘的爱情</a:t>
            </a:r>
            <a:r>
              <a:rPr lang="en-US" altLang="zh-CN" sz="2800" dirty="0">
                <a:solidFill>
                  <a:srgbClr val="000000"/>
                </a:solidFill>
              </a:rPr>
              <a:t> </a:t>
            </a:r>
            <a:endParaRPr lang="zh-CN" altLang="zh-CN" sz="2800" dirty="0">
              <a:solidFill>
                <a:srgbClr val="000000"/>
              </a:solidFill>
            </a:endParaRPr>
          </a:p>
          <a:p>
            <a:pPr>
              <a:lnSpc>
                <a:spcPct val="120000"/>
              </a:lnSpc>
            </a:pPr>
            <a:r>
              <a:rPr kumimoji="1" lang="en-US" altLang="zh-CN" sz="2800" dirty="0">
                <a:solidFill>
                  <a:srgbClr val="000000"/>
                </a:solidFill>
              </a:rPr>
              <a:t>1.</a:t>
            </a:r>
            <a:r>
              <a:rPr kumimoji="1" lang="zh-CN" altLang="en-US" sz="2800" dirty="0">
                <a:solidFill>
                  <a:srgbClr val="000000"/>
                </a:solidFill>
              </a:rPr>
              <a:t>转换法：军民鱼水情，革命战友情</a:t>
            </a:r>
            <a:endParaRPr kumimoji="1" lang="en-US" altLang="zh-CN" sz="2800" dirty="0">
              <a:solidFill>
                <a:srgbClr val="000000"/>
              </a:solidFill>
            </a:endParaRPr>
          </a:p>
          <a:p>
            <a:pPr>
              <a:lnSpc>
                <a:spcPct val="120000"/>
              </a:lnSpc>
            </a:pPr>
            <a:r>
              <a:rPr kumimoji="1" lang="en-US" altLang="zh-CN" sz="2800" dirty="0" smtClean="0">
                <a:solidFill>
                  <a:srgbClr val="000000"/>
                </a:solidFill>
              </a:rPr>
              <a:t>2</a:t>
            </a:r>
            <a:r>
              <a:rPr kumimoji="1" lang="en-US" altLang="zh-CN" sz="2800" dirty="0">
                <a:solidFill>
                  <a:srgbClr val="000000"/>
                </a:solidFill>
              </a:rPr>
              <a:t>.</a:t>
            </a:r>
            <a:r>
              <a:rPr kumimoji="1" lang="zh-CN" altLang="en-US" sz="2800" dirty="0">
                <a:solidFill>
                  <a:srgbClr val="000000"/>
                </a:solidFill>
              </a:rPr>
              <a:t>否定法：不同阶级恋爱的“非法性</a:t>
            </a:r>
            <a:r>
              <a:rPr kumimoji="1" lang="zh-CN" altLang="zh-CN" sz="2800" dirty="0">
                <a:solidFill>
                  <a:srgbClr val="000000"/>
                </a:solidFill>
              </a:rPr>
              <a:t>”</a:t>
            </a:r>
            <a:r>
              <a:rPr kumimoji="1" lang="zh-CN" altLang="en-US" sz="2800" dirty="0" smtClean="0">
                <a:solidFill>
                  <a:srgbClr val="000000"/>
                </a:solidFill>
              </a:rPr>
              <a:t>。</a:t>
            </a:r>
            <a:endParaRPr kumimoji="1" lang="en-US" altLang="zh-CN" sz="2800" dirty="0">
              <a:solidFill>
                <a:srgbClr val="000000"/>
              </a:solidFill>
            </a:endParaRPr>
          </a:p>
        </p:txBody>
      </p:sp>
    </p:spTree>
    <p:extLst>
      <p:ext uri="{BB962C8B-B14F-4D97-AF65-F5344CB8AC3E}">
        <p14:creationId xmlns:p14="http://schemas.microsoft.com/office/powerpoint/2010/main" val="35370181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smtClean="0"/>
              <a:t>《</a:t>
            </a:r>
            <a:r>
              <a:rPr kumimoji="1" lang="zh-CN" altLang="en-US" sz="3600" dirty="0" smtClean="0"/>
              <a:t>青春之歌</a:t>
            </a:r>
            <a:r>
              <a:rPr kumimoji="1" lang="en-US" altLang="zh-CN" sz="3600" dirty="0" smtClean="0"/>
              <a:t>》</a:t>
            </a:r>
            <a:endParaRPr kumimoji="1" lang="zh-CN" altLang="en-US" sz="3600" dirty="0"/>
          </a:p>
        </p:txBody>
      </p:sp>
      <p:sp>
        <p:nvSpPr>
          <p:cNvPr id="3" name="内容占位符 2"/>
          <p:cNvSpPr>
            <a:spLocks noGrp="1"/>
          </p:cNvSpPr>
          <p:nvPr>
            <p:ph idx="1"/>
          </p:nvPr>
        </p:nvSpPr>
        <p:spPr/>
        <p:txBody>
          <a:bodyPr>
            <a:normAutofit fontScale="92500"/>
          </a:bodyPr>
          <a:lstStyle/>
          <a:p>
            <a:pPr>
              <a:lnSpc>
                <a:spcPct val="120000"/>
              </a:lnSpc>
            </a:pPr>
            <a:r>
              <a:rPr kumimoji="1" lang="zh-CN" altLang="en-US" dirty="0">
                <a:latin typeface="+mn-ea"/>
              </a:rPr>
              <a:t>杨沫：</a:t>
            </a:r>
            <a:r>
              <a:rPr kumimoji="1" lang="en-US" altLang="zh-CN" dirty="0">
                <a:latin typeface="+mn-ea"/>
              </a:rPr>
              <a:t>《</a:t>
            </a:r>
            <a:r>
              <a:rPr kumimoji="1" lang="zh-CN" altLang="en-US" dirty="0">
                <a:latin typeface="+mn-ea"/>
              </a:rPr>
              <a:t>青春之歌</a:t>
            </a:r>
            <a:r>
              <a:rPr kumimoji="1" lang="en-US" altLang="zh-CN" dirty="0">
                <a:latin typeface="+mn-ea"/>
              </a:rPr>
              <a:t>》</a:t>
            </a:r>
            <a:r>
              <a:rPr kumimoji="1" lang="zh-CN" altLang="en-US" dirty="0">
                <a:latin typeface="+mn-ea"/>
              </a:rPr>
              <a:t>，人民文学出版社</a:t>
            </a:r>
            <a:r>
              <a:rPr kumimoji="1" lang="en-US" altLang="zh-CN" dirty="0">
                <a:latin typeface="+mn-ea"/>
              </a:rPr>
              <a:t>1958</a:t>
            </a:r>
            <a:r>
              <a:rPr kumimoji="1" lang="zh-CN" altLang="en-US" dirty="0">
                <a:latin typeface="+mn-ea"/>
              </a:rPr>
              <a:t>年</a:t>
            </a:r>
            <a:r>
              <a:rPr kumimoji="1" lang="zh-CN" altLang="en-US" dirty="0" smtClean="0">
                <a:latin typeface="+mn-ea"/>
              </a:rPr>
              <a:t>。</a:t>
            </a:r>
            <a:endParaRPr kumimoji="1" lang="en-US" altLang="zh-CN" dirty="0">
              <a:latin typeface="+mn-ea"/>
            </a:endParaRPr>
          </a:p>
          <a:p>
            <a:pPr>
              <a:lnSpc>
                <a:spcPct val="120000"/>
              </a:lnSpc>
            </a:pPr>
            <a:r>
              <a:rPr kumimoji="1" lang="zh-CN" altLang="en-US" dirty="0" smtClean="0">
                <a:latin typeface="+mn-ea"/>
              </a:rPr>
              <a:t>地位：红色经典、革命历史小说</a:t>
            </a:r>
            <a:endParaRPr kumimoji="1" lang="en-US" altLang="zh-CN" dirty="0" smtClean="0">
              <a:latin typeface="+mn-ea"/>
            </a:endParaRPr>
          </a:p>
          <a:p>
            <a:pPr>
              <a:lnSpc>
                <a:spcPct val="120000"/>
              </a:lnSpc>
            </a:pPr>
            <a:r>
              <a:rPr kumimoji="1" lang="zh-CN" altLang="en-US" dirty="0" smtClean="0">
                <a:latin typeface="+mn-ea"/>
              </a:rPr>
              <a:t>内容</a:t>
            </a:r>
            <a:r>
              <a:rPr kumimoji="1" lang="zh-CN" altLang="en-US" dirty="0">
                <a:latin typeface="+mn-ea"/>
              </a:rPr>
              <a:t>：以林道静的人生经历和成长故事为线索，描绘了</a:t>
            </a:r>
            <a:r>
              <a:rPr kumimoji="1" lang="en-US" altLang="zh-CN" dirty="0">
                <a:latin typeface="+mn-ea"/>
              </a:rPr>
              <a:t>1931</a:t>
            </a:r>
            <a:r>
              <a:rPr kumimoji="1" lang="zh-CN" altLang="en-US" dirty="0">
                <a:latin typeface="+mn-ea"/>
              </a:rPr>
              <a:t>年</a:t>
            </a:r>
            <a:r>
              <a:rPr kumimoji="1" lang="zh-CN" altLang="zh-CN" dirty="0">
                <a:latin typeface="+mn-ea"/>
              </a:rPr>
              <a:t>“</a:t>
            </a:r>
            <a:r>
              <a:rPr kumimoji="1" lang="zh-CN" altLang="en-US" dirty="0">
                <a:latin typeface="+mn-ea"/>
              </a:rPr>
              <a:t>九一八</a:t>
            </a:r>
            <a:r>
              <a:rPr kumimoji="1" lang="en-US" altLang="zh-CN" dirty="0">
                <a:latin typeface="+mn-ea"/>
              </a:rPr>
              <a:t>”</a:t>
            </a:r>
            <a:r>
              <a:rPr kumimoji="1" lang="zh-CN" altLang="en-US" dirty="0">
                <a:latin typeface="+mn-ea"/>
              </a:rPr>
              <a:t>事变到</a:t>
            </a:r>
            <a:r>
              <a:rPr kumimoji="1" lang="en-US" altLang="zh-CN" dirty="0">
                <a:latin typeface="+mn-ea"/>
              </a:rPr>
              <a:t>1935</a:t>
            </a:r>
            <a:r>
              <a:rPr kumimoji="1" lang="zh-CN" altLang="en-US" dirty="0">
                <a:latin typeface="+mn-ea"/>
              </a:rPr>
              <a:t>年“一二九”爱国学生运动</a:t>
            </a:r>
            <a:r>
              <a:rPr kumimoji="1" lang="zh-CN" altLang="en-US" dirty="0" smtClean="0">
                <a:latin typeface="+mn-ea"/>
              </a:rPr>
              <a:t>的革命历史</a:t>
            </a:r>
            <a:r>
              <a:rPr kumimoji="1" lang="zh-CN" altLang="en-US" dirty="0">
                <a:latin typeface="+mn-ea"/>
              </a:rPr>
              <a:t>。</a:t>
            </a:r>
            <a:endParaRPr kumimoji="1" lang="en-US" altLang="zh-CN" dirty="0">
              <a:latin typeface="+mn-ea"/>
            </a:endParaRPr>
          </a:p>
          <a:p>
            <a:pPr>
              <a:lnSpc>
                <a:spcPct val="120000"/>
              </a:lnSpc>
            </a:pPr>
            <a:r>
              <a:rPr kumimoji="1" lang="zh-CN" altLang="en-US" dirty="0">
                <a:latin typeface="+mn-ea"/>
              </a:rPr>
              <a:t>阅读史、学术史：最受欢迎的作品之一。</a:t>
            </a:r>
            <a:endParaRPr kumimoji="1" lang="en-US" altLang="zh-CN" dirty="0">
              <a:latin typeface="+mn-ea"/>
            </a:endParaRPr>
          </a:p>
          <a:p>
            <a:endParaRPr kumimoji="1" lang="zh-CN" altLang="en-US" dirty="0"/>
          </a:p>
        </p:txBody>
      </p:sp>
    </p:spTree>
    <p:extLst>
      <p:ext uri="{BB962C8B-B14F-4D97-AF65-F5344CB8AC3E}">
        <p14:creationId xmlns:p14="http://schemas.microsoft.com/office/powerpoint/2010/main" val="32508766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3600" dirty="0" smtClean="0">
                <a:latin typeface="+mj-ea"/>
              </a:rPr>
              <a:t>三、文学与战争</a:t>
            </a:r>
            <a:endParaRPr kumimoji="1" lang="zh-CN" altLang="en-US" sz="3600" dirty="0">
              <a:latin typeface="+mj-ea"/>
            </a:endParaRPr>
          </a:p>
        </p:txBody>
      </p:sp>
      <p:sp>
        <p:nvSpPr>
          <p:cNvPr id="3" name="内容占位符 2"/>
          <p:cNvSpPr>
            <a:spLocks noGrp="1"/>
          </p:cNvSpPr>
          <p:nvPr>
            <p:ph idx="1"/>
          </p:nvPr>
        </p:nvSpPr>
        <p:spPr>
          <a:xfrm>
            <a:off x="457199" y="1600200"/>
            <a:ext cx="8398933" cy="4851400"/>
          </a:xfrm>
        </p:spPr>
        <p:txBody>
          <a:bodyPr>
            <a:normAutofit/>
          </a:bodyPr>
          <a:lstStyle/>
          <a:p>
            <a:pPr>
              <a:lnSpc>
                <a:spcPct val="120000"/>
              </a:lnSpc>
            </a:pPr>
            <a:r>
              <a:rPr lang="zh-CN" altLang="en-US" dirty="0" smtClean="0"/>
              <a:t>（一）古代文学中的战争书写</a:t>
            </a:r>
            <a:endParaRPr lang="en-US" altLang="zh-CN" dirty="0" smtClean="0"/>
          </a:p>
          <a:p>
            <a:pPr>
              <a:lnSpc>
                <a:spcPct val="120000"/>
              </a:lnSpc>
            </a:pPr>
            <a:r>
              <a:rPr lang="zh-CN" altLang="zh-CN" dirty="0" smtClean="0"/>
              <a:t>（</a:t>
            </a:r>
            <a:r>
              <a:rPr lang="zh-CN" altLang="en-US" dirty="0" smtClean="0"/>
              <a:t>二）现当代诗歌中的战争书写</a:t>
            </a:r>
            <a:endParaRPr lang="en-US" altLang="zh-CN" dirty="0" smtClean="0"/>
          </a:p>
          <a:p>
            <a:pPr>
              <a:lnSpc>
                <a:spcPct val="120000"/>
              </a:lnSpc>
            </a:pPr>
            <a:r>
              <a:rPr lang="zh-CN" altLang="zh-CN" dirty="0" smtClean="0"/>
              <a:t>（</a:t>
            </a:r>
            <a:r>
              <a:rPr lang="zh-CN" altLang="en-US" dirty="0" smtClean="0"/>
              <a:t>三）现当代小说中的战争书写</a:t>
            </a:r>
            <a:endParaRPr lang="zh-CN" altLang="zh-CN" dirty="0"/>
          </a:p>
        </p:txBody>
      </p:sp>
    </p:spTree>
    <p:extLst>
      <p:ext uri="{BB962C8B-B14F-4D97-AF65-F5344CB8AC3E}">
        <p14:creationId xmlns:p14="http://schemas.microsoft.com/office/powerpoint/2010/main" val="40533062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（一）古代文学的战争书</a:t>
            </a:r>
            <a:r>
              <a:rPr lang="zh-CN" altLang="en-US" sz="3600" dirty="0" smtClean="0"/>
              <a:t>写</a:t>
            </a:r>
            <a:endParaRPr kumimoji="1" lang="zh-CN" altLang="en-US" sz="3600" dirty="0"/>
          </a:p>
        </p:txBody>
      </p:sp>
      <p:sp>
        <p:nvSpPr>
          <p:cNvPr id="3" name="内容占位符 2"/>
          <p:cNvSpPr>
            <a:spLocks noGrp="1"/>
          </p:cNvSpPr>
          <p:nvPr>
            <p:ph idx="1"/>
          </p:nvPr>
        </p:nvSpPr>
        <p:spPr>
          <a:xfrm>
            <a:off x="338667" y="1417638"/>
            <a:ext cx="8500533" cy="5220229"/>
          </a:xfrm>
        </p:spPr>
        <p:txBody>
          <a:bodyPr>
            <a:normAutofit fontScale="85000" lnSpcReduction="20000"/>
          </a:bodyPr>
          <a:lstStyle/>
          <a:p>
            <a:pPr>
              <a:lnSpc>
                <a:spcPct val="120000"/>
              </a:lnSpc>
            </a:pPr>
            <a:r>
              <a:rPr lang="zh-CN" altLang="zh-CN" dirty="0" smtClean="0"/>
              <a:t>《</a:t>
            </a:r>
            <a:r>
              <a:rPr lang="zh-CN" altLang="zh-CN" dirty="0"/>
              <a:t>诗经</a:t>
            </a:r>
            <a:r>
              <a:rPr lang="en-US" altLang="zh-CN" dirty="0"/>
              <a:t>•</a:t>
            </a:r>
            <a:r>
              <a:rPr lang="zh-CN" altLang="zh-CN" dirty="0"/>
              <a:t>国风</a:t>
            </a:r>
            <a:r>
              <a:rPr lang="en-US" altLang="zh-CN" dirty="0"/>
              <a:t>•</a:t>
            </a:r>
            <a:r>
              <a:rPr lang="zh-CN" altLang="zh-CN" dirty="0"/>
              <a:t>击鼓》</a:t>
            </a:r>
            <a:endParaRPr lang="en-US" altLang="zh-CN" dirty="0"/>
          </a:p>
          <a:p>
            <a:pPr>
              <a:lnSpc>
                <a:spcPct val="120000"/>
              </a:lnSpc>
            </a:pPr>
            <a:r>
              <a:rPr lang="zh-CN" altLang="zh-CN" dirty="0"/>
              <a:t>击鼓其镗，踊跃用兵。土国城漕，我独南行。</a:t>
            </a:r>
          </a:p>
          <a:p>
            <a:pPr>
              <a:lnSpc>
                <a:spcPct val="120000"/>
              </a:lnSpc>
            </a:pPr>
            <a:r>
              <a:rPr lang="zh-CN" altLang="zh-CN" dirty="0"/>
              <a:t>从孙子仲，平陈与宋。不我以归，忧心有忡。</a:t>
            </a:r>
          </a:p>
          <a:p>
            <a:pPr>
              <a:lnSpc>
                <a:spcPct val="120000"/>
              </a:lnSpc>
            </a:pPr>
            <a:r>
              <a:rPr lang="zh-CN" altLang="zh-CN" dirty="0"/>
              <a:t>爰居爰处？爰丧其马？于以求之？于林之下。</a:t>
            </a:r>
          </a:p>
          <a:p>
            <a:pPr>
              <a:lnSpc>
                <a:spcPct val="120000"/>
              </a:lnSpc>
            </a:pPr>
            <a:r>
              <a:rPr lang="zh-CN" altLang="zh-CN" dirty="0"/>
              <a:t>死生契阔，与子成说。执子之手，与子偕老。</a:t>
            </a:r>
          </a:p>
          <a:p>
            <a:pPr>
              <a:lnSpc>
                <a:spcPct val="120000"/>
              </a:lnSpc>
            </a:pPr>
            <a:r>
              <a:rPr lang="zh-CN" altLang="zh-CN" dirty="0"/>
              <a:t>于嗟阔兮，不我活兮。于嗟洵兮，不我信兮。</a:t>
            </a:r>
            <a:endParaRPr lang="en-US" altLang="zh-CN" dirty="0"/>
          </a:p>
          <a:p>
            <a:pPr>
              <a:lnSpc>
                <a:spcPct val="120000"/>
              </a:lnSpc>
            </a:pPr>
            <a:endParaRPr lang="zh-CN" altLang="zh-CN" dirty="0"/>
          </a:p>
          <a:p>
            <a:pPr>
              <a:lnSpc>
                <a:spcPct val="120000"/>
              </a:lnSpc>
            </a:pPr>
            <a:r>
              <a:rPr lang="en-US" altLang="zh-CN" dirty="0"/>
              <a:t> </a:t>
            </a:r>
            <a:r>
              <a:rPr lang="zh-CN" altLang="zh-CN" dirty="0"/>
              <a:t>意象：战马，战友</a:t>
            </a:r>
          </a:p>
          <a:p>
            <a:pPr>
              <a:lnSpc>
                <a:spcPct val="120000"/>
              </a:lnSpc>
            </a:pPr>
            <a:r>
              <a:rPr lang="en-US" altLang="zh-CN" dirty="0"/>
              <a:t> </a:t>
            </a:r>
            <a:r>
              <a:rPr lang="zh-CN" altLang="zh-CN" dirty="0"/>
              <a:t>情感基调：慷慨而忧伤</a:t>
            </a:r>
          </a:p>
          <a:p>
            <a:pPr>
              <a:lnSpc>
                <a:spcPct val="120000"/>
              </a:lnSpc>
            </a:pPr>
            <a:r>
              <a:rPr lang="en-US" altLang="zh-CN" dirty="0"/>
              <a:t> </a:t>
            </a:r>
            <a:r>
              <a:rPr lang="zh-CN" altLang="zh-CN" dirty="0"/>
              <a:t>抒情主体：个人</a:t>
            </a:r>
          </a:p>
          <a:p>
            <a:endParaRPr kumimoji="1" lang="zh-CN" altLang="en-US" dirty="0"/>
          </a:p>
        </p:txBody>
      </p:sp>
    </p:spTree>
    <p:extLst>
      <p:ext uri="{BB962C8B-B14F-4D97-AF65-F5344CB8AC3E}">
        <p14:creationId xmlns:p14="http://schemas.microsoft.com/office/powerpoint/2010/main" val="7850334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a:t>
            </a:r>
            <a:r>
              <a:rPr lang="zh-CN" altLang="en-US" sz="3600" dirty="0"/>
              <a:t>诗经</a:t>
            </a:r>
            <a:r>
              <a:rPr lang="en-US" altLang="zh-CN" sz="3600" dirty="0"/>
              <a:t>•</a:t>
            </a:r>
            <a:r>
              <a:rPr lang="zh-CN" altLang="zh-CN" sz="3600" dirty="0"/>
              <a:t>大雅·江汉</a:t>
            </a:r>
            <a:r>
              <a:rPr lang="zh-CN" altLang="en-US" sz="3600" dirty="0" smtClean="0"/>
              <a:t>》</a:t>
            </a:r>
            <a:endParaRPr kumimoji="1" lang="zh-CN" altLang="en-US" sz="3600" dirty="0"/>
          </a:p>
        </p:txBody>
      </p:sp>
      <p:sp>
        <p:nvSpPr>
          <p:cNvPr id="3" name="内容占位符 2"/>
          <p:cNvSpPr>
            <a:spLocks noGrp="1"/>
          </p:cNvSpPr>
          <p:nvPr>
            <p:ph idx="1"/>
          </p:nvPr>
        </p:nvSpPr>
        <p:spPr>
          <a:xfrm>
            <a:off x="457200" y="1600200"/>
            <a:ext cx="8432800" cy="4969933"/>
          </a:xfrm>
        </p:spPr>
        <p:txBody>
          <a:bodyPr>
            <a:normAutofit fontScale="55000" lnSpcReduction="20000"/>
          </a:bodyPr>
          <a:lstStyle/>
          <a:p>
            <a:pPr marL="0" indent="0" algn="ctr">
              <a:lnSpc>
                <a:spcPct val="120000"/>
              </a:lnSpc>
              <a:buNone/>
            </a:pPr>
            <a:r>
              <a:rPr lang="zh-CN" altLang="zh-CN" dirty="0" smtClean="0"/>
              <a:t>江汉</a:t>
            </a:r>
            <a:r>
              <a:rPr lang="zh-CN" altLang="zh-CN" dirty="0"/>
              <a:t>浮浮，武夫滔滔。匪安匪游，淮夷来求</a:t>
            </a:r>
            <a:r>
              <a:rPr lang="zh-CN" altLang="zh-CN" dirty="0" smtClean="0"/>
              <a:t>。</a:t>
            </a:r>
            <a:endParaRPr lang="en-US" altLang="zh-CN" dirty="0" smtClean="0"/>
          </a:p>
          <a:p>
            <a:pPr marL="0" indent="0" algn="ctr">
              <a:lnSpc>
                <a:spcPct val="120000"/>
              </a:lnSpc>
              <a:buNone/>
            </a:pPr>
            <a:r>
              <a:rPr lang="zh-CN" altLang="zh-CN" dirty="0" smtClean="0"/>
              <a:t>既出我车</a:t>
            </a:r>
            <a:r>
              <a:rPr lang="zh-CN" altLang="zh-CN" dirty="0"/>
              <a:t>，既设我旟。匪安匪舒，淮夷来铺。</a:t>
            </a:r>
          </a:p>
          <a:p>
            <a:pPr marL="0" indent="0" algn="ctr">
              <a:lnSpc>
                <a:spcPct val="120000"/>
              </a:lnSpc>
              <a:buNone/>
            </a:pPr>
            <a:r>
              <a:rPr lang="zh-CN" altLang="zh-CN" dirty="0"/>
              <a:t>江汉汤汤，武夫洸洸。经营四方，告成于王</a:t>
            </a:r>
            <a:r>
              <a:rPr lang="zh-CN" altLang="zh-CN" dirty="0" smtClean="0"/>
              <a:t>。</a:t>
            </a:r>
            <a:endParaRPr lang="en-US" altLang="zh-CN" dirty="0" smtClean="0"/>
          </a:p>
          <a:p>
            <a:pPr marL="0" indent="0" algn="ctr">
              <a:lnSpc>
                <a:spcPct val="120000"/>
              </a:lnSpc>
              <a:buNone/>
            </a:pPr>
            <a:r>
              <a:rPr lang="zh-CN" altLang="zh-CN" dirty="0" smtClean="0"/>
              <a:t>四方</a:t>
            </a:r>
            <a:r>
              <a:rPr lang="zh-CN" altLang="zh-CN" dirty="0"/>
              <a:t>既平，王国庶定。时靡有争，王心载宁。</a:t>
            </a:r>
          </a:p>
          <a:p>
            <a:pPr marL="0" indent="0" algn="ctr">
              <a:lnSpc>
                <a:spcPct val="120000"/>
              </a:lnSpc>
              <a:buNone/>
            </a:pPr>
            <a:r>
              <a:rPr lang="zh-CN" altLang="zh-CN" dirty="0"/>
              <a:t>江汉之浒，王命召虎：式辟四方，彻我疆土</a:t>
            </a:r>
            <a:r>
              <a:rPr lang="zh-CN" altLang="zh-CN" dirty="0" smtClean="0"/>
              <a:t>。</a:t>
            </a:r>
            <a:endParaRPr lang="en-US" altLang="zh-CN" dirty="0" smtClean="0"/>
          </a:p>
          <a:p>
            <a:pPr marL="0" indent="0" algn="ctr">
              <a:lnSpc>
                <a:spcPct val="120000"/>
              </a:lnSpc>
              <a:buNone/>
            </a:pPr>
            <a:r>
              <a:rPr lang="zh-CN" altLang="zh-CN" dirty="0" smtClean="0"/>
              <a:t>匪疚匪</a:t>
            </a:r>
            <a:r>
              <a:rPr lang="zh-CN" altLang="zh-CN" dirty="0"/>
              <a:t>棘，王国来极。于疆于理，至于南海。</a:t>
            </a:r>
          </a:p>
          <a:p>
            <a:pPr marL="0" indent="0" algn="ctr">
              <a:lnSpc>
                <a:spcPct val="120000"/>
              </a:lnSpc>
              <a:buNone/>
            </a:pPr>
            <a:r>
              <a:rPr lang="zh-CN" altLang="zh-CN" dirty="0"/>
              <a:t>王命召虎：来旬来宣。文武受命，召公维翰</a:t>
            </a:r>
            <a:r>
              <a:rPr lang="zh-CN" altLang="zh-CN" dirty="0" smtClean="0"/>
              <a:t>。</a:t>
            </a:r>
            <a:endParaRPr lang="en-US" altLang="zh-CN" dirty="0" smtClean="0"/>
          </a:p>
          <a:p>
            <a:pPr marL="0" indent="0" algn="ctr">
              <a:lnSpc>
                <a:spcPct val="120000"/>
              </a:lnSpc>
              <a:buNone/>
            </a:pPr>
            <a:r>
              <a:rPr lang="zh-CN" altLang="zh-CN" dirty="0" smtClean="0"/>
              <a:t>无曰</a:t>
            </a:r>
            <a:r>
              <a:rPr lang="zh-CN" altLang="zh-CN" dirty="0"/>
              <a:t>予小子，召公是似。肇敏戎公，用锡尔祉。</a:t>
            </a:r>
          </a:p>
          <a:p>
            <a:pPr marL="0" indent="0" algn="ctr">
              <a:lnSpc>
                <a:spcPct val="120000"/>
              </a:lnSpc>
              <a:buNone/>
            </a:pPr>
            <a:r>
              <a:rPr lang="zh-CN" altLang="zh-CN" dirty="0"/>
              <a:t>釐尔圭瓒，秬鬯一卣。告于文人，锡山土田。</a:t>
            </a:r>
          </a:p>
          <a:p>
            <a:pPr marL="0" indent="0" algn="ctr">
              <a:lnSpc>
                <a:spcPct val="120000"/>
              </a:lnSpc>
              <a:buNone/>
            </a:pPr>
            <a:r>
              <a:rPr lang="zh-CN" altLang="zh-CN" dirty="0"/>
              <a:t>于周受命，自召祖命，虎拜稽首：天子万年！</a:t>
            </a:r>
          </a:p>
          <a:p>
            <a:pPr marL="0" indent="0" algn="ctr">
              <a:lnSpc>
                <a:spcPct val="120000"/>
              </a:lnSpc>
              <a:buNone/>
            </a:pPr>
            <a:r>
              <a:rPr lang="zh-CN" altLang="zh-CN" dirty="0"/>
              <a:t>虎拜稽首，对扬王休。作召公考：天子万寿！</a:t>
            </a:r>
          </a:p>
          <a:p>
            <a:pPr marL="0" indent="0" algn="ctr">
              <a:lnSpc>
                <a:spcPct val="120000"/>
              </a:lnSpc>
              <a:buNone/>
            </a:pPr>
            <a:r>
              <a:rPr lang="zh-CN" altLang="zh-CN" dirty="0"/>
              <a:t>明明天子，令闻不已，矢其文德，洽此四国</a:t>
            </a:r>
            <a:r>
              <a:rPr lang="zh-CN" altLang="zh-CN" dirty="0" smtClean="0"/>
              <a:t>。</a:t>
            </a:r>
            <a:endParaRPr lang="en-US" altLang="zh-CN" dirty="0" smtClean="0"/>
          </a:p>
          <a:p>
            <a:pPr marL="0" indent="0">
              <a:lnSpc>
                <a:spcPct val="120000"/>
              </a:lnSpc>
              <a:buNone/>
            </a:pPr>
            <a:r>
              <a:rPr lang="zh-CN" altLang="en-US" dirty="0" smtClean="0"/>
              <a:t>诗</a:t>
            </a:r>
            <a:r>
              <a:rPr lang="zh-CN" altLang="en-US" dirty="0"/>
              <a:t>歌意象：江河，王国，四方，疆土，</a:t>
            </a:r>
            <a:r>
              <a:rPr lang="zh-CN" altLang="en-US" dirty="0" smtClean="0"/>
              <a:t>天子</a:t>
            </a:r>
            <a:r>
              <a:rPr lang="zh-CN" altLang="zh-CN" dirty="0" smtClean="0"/>
              <a:t>：</a:t>
            </a:r>
            <a:r>
              <a:rPr lang="zh-CN" altLang="en-US" dirty="0" smtClean="0"/>
              <a:t>情感基调</a:t>
            </a:r>
            <a:r>
              <a:rPr lang="zh-CN" altLang="en-US" dirty="0"/>
              <a:t>：气势恢宏，赞美战争，赞美君</a:t>
            </a:r>
            <a:r>
              <a:rPr lang="zh-CN" altLang="en-US" dirty="0" smtClean="0"/>
              <a:t>主</a:t>
            </a:r>
            <a:r>
              <a:rPr lang="zh-CN" altLang="zh-CN" dirty="0"/>
              <a:t>；</a:t>
            </a:r>
            <a:r>
              <a:rPr lang="zh-CN" altLang="en-US" dirty="0" smtClean="0"/>
              <a:t>抒情</a:t>
            </a:r>
            <a:r>
              <a:rPr lang="zh-CN" altLang="en-US" dirty="0"/>
              <a:t>主体：</a:t>
            </a:r>
            <a:r>
              <a:rPr lang="zh-CN" altLang="en-US" dirty="0" smtClean="0"/>
              <a:t>国家</a:t>
            </a:r>
            <a:endParaRPr lang="zh-CN" altLang="zh-CN" dirty="0"/>
          </a:p>
        </p:txBody>
      </p:sp>
    </p:spTree>
    <p:extLst>
      <p:ext uri="{BB962C8B-B14F-4D97-AF65-F5344CB8AC3E}">
        <p14:creationId xmlns:p14="http://schemas.microsoft.com/office/powerpoint/2010/main" val="8665989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6718" y="144408"/>
            <a:ext cx="7458634" cy="803859"/>
          </a:xfrm>
        </p:spPr>
        <p:txBody>
          <a:bodyPr>
            <a:normAutofit/>
          </a:bodyPr>
          <a:lstStyle/>
          <a:p>
            <a:r>
              <a:rPr kumimoji="1" lang="en-US" altLang="zh-CN" sz="3600" dirty="0" smtClean="0"/>
              <a:t>《</a:t>
            </a:r>
            <a:r>
              <a:rPr kumimoji="1" lang="zh-CN" altLang="en-US" sz="3600" dirty="0" smtClean="0"/>
              <a:t>兵车行</a:t>
            </a:r>
            <a:r>
              <a:rPr kumimoji="1" lang="en-US" altLang="zh-CN" sz="3600" dirty="0" smtClean="0"/>
              <a:t>》 </a:t>
            </a:r>
            <a:r>
              <a:rPr kumimoji="1" lang="zh-CN" altLang="en-US" sz="3600" dirty="0" smtClean="0"/>
              <a:t>杜甫</a:t>
            </a:r>
            <a:endParaRPr kumimoji="1" lang="zh-CN" altLang="en-US" sz="3600" dirty="0"/>
          </a:p>
        </p:txBody>
      </p:sp>
      <p:sp>
        <p:nvSpPr>
          <p:cNvPr id="3" name="内容占位符 2"/>
          <p:cNvSpPr>
            <a:spLocks noGrp="1"/>
          </p:cNvSpPr>
          <p:nvPr>
            <p:ph idx="1"/>
          </p:nvPr>
        </p:nvSpPr>
        <p:spPr>
          <a:xfrm>
            <a:off x="507999" y="1100667"/>
            <a:ext cx="8297333" cy="5571066"/>
          </a:xfrm>
        </p:spPr>
        <p:txBody>
          <a:bodyPr>
            <a:normAutofit fontScale="62500" lnSpcReduction="20000"/>
          </a:bodyPr>
          <a:lstStyle/>
          <a:p>
            <a:pPr>
              <a:lnSpc>
                <a:spcPct val="120000"/>
              </a:lnSpc>
            </a:pPr>
            <a:r>
              <a:rPr lang="zh-CN" altLang="zh-CN" dirty="0">
                <a:solidFill>
                  <a:srgbClr val="000000"/>
                </a:solidFill>
                <a:latin typeface="+mn-ea"/>
                <a:cs typeface="华文宋体"/>
              </a:rPr>
              <a:t>车辚辚，马萧萧，行人弓箭各在腰</a:t>
            </a:r>
            <a:r>
              <a:rPr lang="zh-CN" altLang="zh-CN" dirty="0" smtClean="0">
                <a:solidFill>
                  <a:srgbClr val="000000"/>
                </a:solidFill>
                <a:latin typeface="+mn-ea"/>
                <a:cs typeface="华文宋体"/>
              </a:rPr>
              <a:t>。</a:t>
            </a:r>
            <a:endParaRPr lang="en-US" altLang="zh-CN" dirty="0" smtClean="0">
              <a:solidFill>
                <a:srgbClr val="000000"/>
              </a:solidFill>
              <a:latin typeface="+mn-ea"/>
              <a:cs typeface="华文宋体"/>
            </a:endParaRPr>
          </a:p>
          <a:p>
            <a:pPr>
              <a:lnSpc>
                <a:spcPct val="120000"/>
              </a:lnSpc>
            </a:pPr>
            <a:r>
              <a:rPr lang="zh-CN" altLang="zh-CN" dirty="0" smtClean="0">
                <a:solidFill>
                  <a:srgbClr val="000000"/>
                </a:solidFill>
                <a:latin typeface="+mn-ea"/>
                <a:cs typeface="华文宋体"/>
              </a:rPr>
              <a:t>爷娘妻子走相送</a:t>
            </a:r>
            <a:r>
              <a:rPr lang="zh-CN" altLang="zh-CN" dirty="0">
                <a:solidFill>
                  <a:srgbClr val="000000"/>
                </a:solidFill>
                <a:latin typeface="+mn-ea"/>
                <a:cs typeface="华文宋体"/>
              </a:rPr>
              <a:t>，尘埃不见咸阳桥。</a:t>
            </a:r>
          </a:p>
          <a:p>
            <a:pPr>
              <a:lnSpc>
                <a:spcPct val="120000"/>
              </a:lnSpc>
            </a:pPr>
            <a:r>
              <a:rPr lang="zh-CN" altLang="zh-CN" dirty="0">
                <a:solidFill>
                  <a:srgbClr val="000000"/>
                </a:solidFill>
                <a:latin typeface="+mn-ea"/>
                <a:cs typeface="华文宋体"/>
              </a:rPr>
              <a:t>牵衣顿足拦道哭，哭声直上干云霄。</a:t>
            </a:r>
          </a:p>
          <a:p>
            <a:pPr>
              <a:lnSpc>
                <a:spcPct val="120000"/>
              </a:lnSpc>
            </a:pPr>
            <a:r>
              <a:rPr lang="zh-CN" altLang="zh-CN" dirty="0">
                <a:solidFill>
                  <a:srgbClr val="000000"/>
                </a:solidFill>
                <a:latin typeface="+mn-ea"/>
                <a:cs typeface="华文宋体"/>
              </a:rPr>
              <a:t>道傍过者问行人，行人但云点行频。</a:t>
            </a:r>
          </a:p>
          <a:p>
            <a:pPr>
              <a:lnSpc>
                <a:spcPct val="120000"/>
              </a:lnSpc>
            </a:pPr>
            <a:r>
              <a:rPr lang="zh-CN" altLang="zh-CN" dirty="0">
                <a:solidFill>
                  <a:srgbClr val="000000"/>
                </a:solidFill>
                <a:latin typeface="+mn-ea"/>
                <a:cs typeface="华文宋体"/>
              </a:rPr>
              <a:t>或从十五北防河，便至四十西营田。</a:t>
            </a:r>
          </a:p>
          <a:p>
            <a:pPr>
              <a:lnSpc>
                <a:spcPct val="120000"/>
              </a:lnSpc>
            </a:pPr>
            <a:r>
              <a:rPr lang="zh-CN" altLang="zh-CN" dirty="0">
                <a:solidFill>
                  <a:srgbClr val="000000"/>
                </a:solidFill>
                <a:latin typeface="+mn-ea"/>
                <a:cs typeface="华文宋体"/>
              </a:rPr>
              <a:t>去时里正与裹头，归来头白还戍边。</a:t>
            </a:r>
          </a:p>
          <a:p>
            <a:pPr>
              <a:lnSpc>
                <a:spcPct val="120000"/>
              </a:lnSpc>
            </a:pPr>
            <a:r>
              <a:rPr lang="zh-CN" altLang="zh-CN" dirty="0">
                <a:solidFill>
                  <a:srgbClr val="000000"/>
                </a:solidFill>
                <a:latin typeface="+mn-ea"/>
                <a:cs typeface="华文宋体"/>
              </a:rPr>
              <a:t>边庭流血成海水，武皇开边意未已。</a:t>
            </a:r>
          </a:p>
          <a:p>
            <a:pPr>
              <a:lnSpc>
                <a:spcPct val="120000"/>
              </a:lnSpc>
            </a:pPr>
            <a:r>
              <a:rPr lang="zh-CN" altLang="zh-CN" dirty="0">
                <a:solidFill>
                  <a:srgbClr val="000000"/>
                </a:solidFill>
                <a:latin typeface="+mn-ea"/>
                <a:cs typeface="华文宋体"/>
              </a:rPr>
              <a:t>君不闻汉家山东二百州，千村万落生荆杞。</a:t>
            </a:r>
          </a:p>
          <a:p>
            <a:pPr>
              <a:lnSpc>
                <a:spcPct val="120000"/>
              </a:lnSpc>
            </a:pPr>
            <a:r>
              <a:rPr lang="zh-CN" altLang="zh-CN" dirty="0">
                <a:solidFill>
                  <a:srgbClr val="000000"/>
                </a:solidFill>
                <a:latin typeface="+mn-ea"/>
                <a:cs typeface="华文宋体"/>
              </a:rPr>
              <a:t>纵有健妇把锄犁，禾生陇亩无东西。</a:t>
            </a:r>
          </a:p>
          <a:p>
            <a:pPr>
              <a:lnSpc>
                <a:spcPct val="120000"/>
              </a:lnSpc>
            </a:pPr>
            <a:r>
              <a:rPr lang="zh-CN" altLang="zh-CN" dirty="0">
                <a:solidFill>
                  <a:srgbClr val="000000"/>
                </a:solidFill>
                <a:latin typeface="+mn-ea"/>
                <a:cs typeface="华文宋体"/>
              </a:rPr>
              <a:t>况复秦兵耐苦战，被驱不异犬与鸡。</a:t>
            </a:r>
          </a:p>
          <a:p>
            <a:pPr>
              <a:lnSpc>
                <a:spcPct val="120000"/>
              </a:lnSpc>
            </a:pPr>
            <a:r>
              <a:rPr lang="zh-CN" altLang="zh-CN" dirty="0">
                <a:solidFill>
                  <a:srgbClr val="000000"/>
                </a:solidFill>
                <a:latin typeface="+mn-ea"/>
                <a:cs typeface="华文宋体"/>
              </a:rPr>
              <a:t>长者虽有问，役夫敢申恨</a:t>
            </a:r>
            <a:r>
              <a:rPr lang="zh-CN" altLang="zh-CN" dirty="0" smtClean="0">
                <a:solidFill>
                  <a:srgbClr val="000000"/>
                </a:solidFill>
                <a:latin typeface="+mn-ea"/>
                <a:cs typeface="华文宋体"/>
              </a:rPr>
              <a:t>？且如</a:t>
            </a:r>
            <a:r>
              <a:rPr lang="zh-CN" altLang="zh-CN" dirty="0">
                <a:solidFill>
                  <a:srgbClr val="000000"/>
                </a:solidFill>
                <a:latin typeface="+mn-ea"/>
                <a:cs typeface="华文宋体"/>
              </a:rPr>
              <a:t>今年冬，未休关西卒。</a:t>
            </a:r>
          </a:p>
          <a:p>
            <a:pPr>
              <a:lnSpc>
                <a:spcPct val="120000"/>
              </a:lnSpc>
            </a:pPr>
            <a:r>
              <a:rPr lang="zh-CN" altLang="zh-CN" dirty="0">
                <a:solidFill>
                  <a:srgbClr val="000000"/>
                </a:solidFill>
                <a:latin typeface="+mn-ea"/>
                <a:cs typeface="华文宋体"/>
              </a:rPr>
              <a:t>县官急索租，租税从何出</a:t>
            </a:r>
            <a:r>
              <a:rPr lang="zh-CN" altLang="zh-CN" dirty="0" smtClean="0">
                <a:solidFill>
                  <a:srgbClr val="000000"/>
                </a:solidFill>
                <a:latin typeface="+mn-ea"/>
                <a:cs typeface="华文宋体"/>
              </a:rPr>
              <a:t>？信知生男恶</a:t>
            </a:r>
            <a:r>
              <a:rPr lang="zh-CN" altLang="zh-CN" dirty="0">
                <a:solidFill>
                  <a:srgbClr val="000000"/>
                </a:solidFill>
                <a:latin typeface="+mn-ea"/>
                <a:cs typeface="华文宋体"/>
              </a:rPr>
              <a:t>，反是生女好。</a:t>
            </a:r>
          </a:p>
          <a:p>
            <a:pPr>
              <a:lnSpc>
                <a:spcPct val="120000"/>
              </a:lnSpc>
            </a:pPr>
            <a:r>
              <a:rPr lang="zh-CN" altLang="zh-CN" dirty="0">
                <a:solidFill>
                  <a:srgbClr val="000000"/>
                </a:solidFill>
                <a:latin typeface="+mn-ea"/>
                <a:cs typeface="华文宋体"/>
              </a:rPr>
              <a:t>生女犹得嫁比邻，生男埋没随百草。</a:t>
            </a:r>
          </a:p>
          <a:p>
            <a:pPr>
              <a:lnSpc>
                <a:spcPct val="120000"/>
              </a:lnSpc>
            </a:pPr>
            <a:r>
              <a:rPr lang="zh-CN" altLang="zh-CN" dirty="0">
                <a:solidFill>
                  <a:srgbClr val="000000"/>
                </a:solidFill>
                <a:latin typeface="+mn-ea"/>
                <a:cs typeface="华文宋体"/>
              </a:rPr>
              <a:t>君不见，青海头，古来白骨无人收。</a:t>
            </a:r>
          </a:p>
          <a:p>
            <a:pPr>
              <a:lnSpc>
                <a:spcPct val="120000"/>
              </a:lnSpc>
            </a:pPr>
            <a:r>
              <a:rPr lang="zh-CN" altLang="zh-CN" dirty="0">
                <a:solidFill>
                  <a:srgbClr val="000000"/>
                </a:solidFill>
                <a:latin typeface="+mn-ea"/>
                <a:cs typeface="华文宋体"/>
              </a:rPr>
              <a:t>新鬼烦冤旧鬼哭，天阴雨湿声啾啾</a:t>
            </a:r>
            <a:r>
              <a:rPr lang="zh-CN" altLang="zh-CN" dirty="0" smtClean="0">
                <a:solidFill>
                  <a:srgbClr val="000000"/>
                </a:solidFill>
                <a:latin typeface="+mn-ea"/>
                <a:cs typeface="华文宋体"/>
              </a:rPr>
              <a:t>！</a:t>
            </a:r>
            <a:endParaRPr lang="en-US" altLang="zh-CN" dirty="0" smtClean="0">
              <a:solidFill>
                <a:srgbClr val="000000"/>
              </a:solidFill>
              <a:latin typeface="+mn-ea"/>
              <a:cs typeface="华文宋体"/>
            </a:endParaRPr>
          </a:p>
          <a:p>
            <a:endParaRPr lang="zh-CN" altLang="zh-CN" dirty="0"/>
          </a:p>
          <a:p>
            <a:endParaRPr kumimoji="1" lang="zh-CN" altLang="en-US" dirty="0"/>
          </a:p>
        </p:txBody>
      </p:sp>
    </p:spTree>
    <p:extLst>
      <p:ext uri="{BB962C8B-B14F-4D97-AF65-F5344CB8AC3E}">
        <p14:creationId xmlns:p14="http://schemas.microsoft.com/office/powerpoint/2010/main" val="13704207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3600" dirty="0" smtClean="0"/>
              <a:t>《</a:t>
            </a:r>
            <a:r>
              <a:rPr lang="zh-CN" altLang="zh-CN" sz="3600" dirty="0"/>
              <a:t>兵车行</a:t>
            </a:r>
            <a:r>
              <a:rPr lang="zh-CN" altLang="zh-CN" sz="3600" dirty="0" smtClean="0"/>
              <a:t>》</a:t>
            </a:r>
            <a:r>
              <a:rPr lang="zh-CN" altLang="en-US" sz="3600" dirty="0" smtClean="0"/>
              <a:t>的</a:t>
            </a:r>
            <a:r>
              <a:rPr lang="zh-CN" altLang="zh-CN" sz="3600" dirty="0" smtClean="0"/>
              <a:t>诗史</a:t>
            </a:r>
            <a:r>
              <a:rPr lang="zh-CN" altLang="en-US" sz="3600" dirty="0" smtClean="0"/>
              <a:t>风格</a:t>
            </a:r>
            <a:endParaRPr kumimoji="1" lang="zh-CN" altLang="en-US" sz="3600" dirty="0"/>
          </a:p>
        </p:txBody>
      </p:sp>
      <p:sp>
        <p:nvSpPr>
          <p:cNvPr id="3" name="内容占位符 2"/>
          <p:cNvSpPr>
            <a:spLocks noGrp="1"/>
          </p:cNvSpPr>
          <p:nvPr>
            <p:ph idx="1"/>
          </p:nvPr>
        </p:nvSpPr>
        <p:spPr>
          <a:xfrm>
            <a:off x="457200" y="1600200"/>
            <a:ext cx="8382000" cy="4902200"/>
          </a:xfrm>
        </p:spPr>
        <p:txBody>
          <a:bodyPr>
            <a:normAutofit fontScale="77500" lnSpcReduction="20000"/>
          </a:bodyPr>
          <a:lstStyle/>
          <a:p>
            <a:pPr marL="68580" indent="0">
              <a:lnSpc>
                <a:spcPct val="120000"/>
              </a:lnSpc>
              <a:buNone/>
            </a:pPr>
            <a:r>
              <a:rPr lang="zh-CN" altLang="en-US" dirty="0" smtClean="0">
                <a:latin typeface="+mn-ea"/>
                <a:cs typeface="华文宋体"/>
              </a:rPr>
              <a:t>通过描写战争中普通人的苦难，对玄宗穷兵黩武的政治进行批判，同时也对“战争”本身进行了反思。</a:t>
            </a:r>
            <a:endParaRPr lang="en-US" altLang="zh-CN" dirty="0" smtClean="0">
              <a:latin typeface="+mn-ea"/>
              <a:cs typeface="华文宋体"/>
            </a:endParaRPr>
          </a:p>
          <a:p>
            <a:pPr marL="68580" indent="0">
              <a:lnSpc>
                <a:spcPct val="120000"/>
              </a:lnSpc>
              <a:buNone/>
            </a:pPr>
            <a:r>
              <a:rPr lang="zh-CN" altLang="zh-CN" dirty="0">
                <a:solidFill>
                  <a:srgbClr val="000000"/>
                </a:solidFill>
                <a:latin typeface="+mn-ea"/>
                <a:cs typeface="仿宋"/>
              </a:rPr>
              <a:t>君不见，青海头，古来白骨无人收。</a:t>
            </a:r>
          </a:p>
          <a:p>
            <a:pPr marL="68580" indent="0">
              <a:lnSpc>
                <a:spcPct val="120000"/>
              </a:lnSpc>
              <a:buNone/>
            </a:pPr>
            <a:r>
              <a:rPr lang="zh-CN" altLang="zh-CN" dirty="0">
                <a:solidFill>
                  <a:srgbClr val="000000"/>
                </a:solidFill>
                <a:latin typeface="+mn-ea"/>
                <a:cs typeface="仿宋"/>
              </a:rPr>
              <a:t>新鬼烦冤旧鬼哭，天阴雨湿声啾啾！ </a:t>
            </a:r>
            <a:endParaRPr lang="en-US" altLang="zh-CN" dirty="0" smtClean="0">
              <a:latin typeface="+mn-ea"/>
            </a:endParaRPr>
          </a:p>
          <a:p>
            <a:pPr marL="0" indent="0">
              <a:lnSpc>
                <a:spcPct val="120000"/>
              </a:lnSpc>
              <a:buNone/>
            </a:pPr>
            <a:r>
              <a:rPr kumimoji="1" lang="zh-CN" altLang="en-US" dirty="0" smtClean="0">
                <a:solidFill>
                  <a:srgbClr val="000000"/>
                </a:solidFill>
                <a:latin typeface="+mn-ea"/>
                <a:cs typeface="华文宋体"/>
              </a:rPr>
              <a:t>对于</a:t>
            </a:r>
            <a:r>
              <a:rPr kumimoji="1" lang="zh-CN" altLang="en-US" dirty="0">
                <a:solidFill>
                  <a:srgbClr val="000000"/>
                </a:solidFill>
                <a:latin typeface="+mn-ea"/>
                <a:cs typeface="华文宋体"/>
              </a:rPr>
              <a:t>唐代社会的全面呈现</a:t>
            </a:r>
            <a:endParaRPr kumimoji="1" lang="en-US" altLang="zh-CN" dirty="0">
              <a:solidFill>
                <a:srgbClr val="000000"/>
              </a:solidFill>
              <a:latin typeface="+mn-ea"/>
              <a:cs typeface="华文宋体"/>
            </a:endParaRPr>
          </a:p>
          <a:p>
            <a:pPr marL="0" indent="0">
              <a:lnSpc>
                <a:spcPct val="120000"/>
              </a:lnSpc>
              <a:buNone/>
            </a:pPr>
            <a:r>
              <a:rPr kumimoji="1" lang="en-US" altLang="zh-CN" dirty="0">
                <a:solidFill>
                  <a:srgbClr val="000000"/>
                </a:solidFill>
                <a:latin typeface="+mn-ea"/>
                <a:cs typeface="华文宋体"/>
              </a:rPr>
              <a:t>1.</a:t>
            </a:r>
            <a:r>
              <a:rPr kumimoji="1" lang="zh-CN" altLang="en-US" dirty="0">
                <a:solidFill>
                  <a:srgbClr val="000000"/>
                </a:solidFill>
                <a:latin typeface="+mn-ea"/>
                <a:cs typeface="华文宋体"/>
              </a:rPr>
              <a:t>战争：</a:t>
            </a:r>
            <a:r>
              <a:rPr lang="zh-CN" altLang="zh-CN" dirty="0">
                <a:solidFill>
                  <a:srgbClr val="000000"/>
                </a:solidFill>
                <a:latin typeface="+mn-ea"/>
                <a:cs typeface="华文宋体"/>
              </a:rPr>
              <a:t>车辚辚，马萧萧，行人弓箭各在腰。</a:t>
            </a:r>
          </a:p>
          <a:p>
            <a:pPr marL="0" indent="0">
              <a:lnSpc>
                <a:spcPct val="120000"/>
              </a:lnSpc>
              <a:buNone/>
            </a:pPr>
            <a:r>
              <a:rPr kumimoji="1" lang="en-US" altLang="zh-CN" dirty="0">
                <a:solidFill>
                  <a:srgbClr val="000000"/>
                </a:solidFill>
                <a:latin typeface="+mn-ea"/>
                <a:cs typeface="华文宋体"/>
              </a:rPr>
              <a:t>2.</a:t>
            </a:r>
            <a:r>
              <a:rPr kumimoji="1" lang="zh-CN" altLang="en-US" dirty="0">
                <a:solidFill>
                  <a:srgbClr val="000000"/>
                </a:solidFill>
                <a:latin typeface="+mn-ea"/>
                <a:cs typeface="华文宋体"/>
              </a:rPr>
              <a:t>徭役：</a:t>
            </a:r>
            <a:r>
              <a:rPr lang="zh-CN" altLang="zh-CN" dirty="0">
                <a:solidFill>
                  <a:srgbClr val="000000"/>
                </a:solidFill>
                <a:latin typeface="+mn-ea"/>
                <a:cs typeface="华文宋体"/>
              </a:rPr>
              <a:t>爷娘妻子走相送，尘埃不见咸阳桥。</a:t>
            </a:r>
            <a:endParaRPr kumimoji="1" lang="en-US" altLang="zh-CN" dirty="0">
              <a:solidFill>
                <a:srgbClr val="000000"/>
              </a:solidFill>
              <a:latin typeface="+mn-ea"/>
              <a:cs typeface="华文宋体"/>
            </a:endParaRPr>
          </a:p>
          <a:p>
            <a:pPr marL="0" indent="0">
              <a:lnSpc>
                <a:spcPct val="120000"/>
              </a:lnSpc>
              <a:buNone/>
            </a:pPr>
            <a:r>
              <a:rPr kumimoji="1" lang="en-US" altLang="zh-CN" dirty="0">
                <a:solidFill>
                  <a:srgbClr val="000000"/>
                </a:solidFill>
                <a:latin typeface="+mn-ea"/>
                <a:cs typeface="华文宋体"/>
              </a:rPr>
              <a:t>3.</a:t>
            </a:r>
            <a:r>
              <a:rPr kumimoji="1" lang="zh-CN" altLang="en-US" dirty="0">
                <a:solidFill>
                  <a:srgbClr val="000000"/>
                </a:solidFill>
                <a:latin typeface="+mn-ea"/>
                <a:cs typeface="华文宋体"/>
              </a:rPr>
              <a:t>苛捐杂税：</a:t>
            </a:r>
            <a:r>
              <a:rPr lang="zh-CN" altLang="zh-CN" dirty="0">
                <a:solidFill>
                  <a:srgbClr val="000000"/>
                </a:solidFill>
                <a:latin typeface="+mn-ea"/>
                <a:cs typeface="华文宋体"/>
              </a:rPr>
              <a:t>县官急索租，租税从何出？</a:t>
            </a:r>
            <a:endParaRPr kumimoji="1" lang="en-US" altLang="zh-CN" dirty="0">
              <a:solidFill>
                <a:srgbClr val="000000"/>
              </a:solidFill>
              <a:latin typeface="+mn-ea"/>
              <a:cs typeface="华文宋体"/>
            </a:endParaRPr>
          </a:p>
          <a:p>
            <a:pPr marL="0" indent="0">
              <a:lnSpc>
                <a:spcPct val="120000"/>
              </a:lnSpc>
              <a:buNone/>
            </a:pPr>
            <a:r>
              <a:rPr kumimoji="1" lang="en-US" altLang="zh-CN" dirty="0">
                <a:solidFill>
                  <a:srgbClr val="000000"/>
                </a:solidFill>
                <a:latin typeface="+mn-ea"/>
                <a:cs typeface="华文宋体"/>
              </a:rPr>
              <a:t>4.</a:t>
            </a:r>
            <a:r>
              <a:rPr kumimoji="1" lang="zh-CN" altLang="en-US" dirty="0">
                <a:solidFill>
                  <a:srgbClr val="000000"/>
                </a:solidFill>
                <a:latin typeface="+mn-ea"/>
                <a:cs typeface="华文宋体"/>
              </a:rPr>
              <a:t>农业生产：</a:t>
            </a:r>
            <a:r>
              <a:rPr lang="zh-CN" altLang="zh-CN" dirty="0">
                <a:solidFill>
                  <a:srgbClr val="000000"/>
                </a:solidFill>
                <a:latin typeface="+mn-ea"/>
                <a:cs typeface="华文宋体"/>
              </a:rPr>
              <a:t>君不闻汉家山东二百州，千村万落生荆杞。纵有健妇把锄犁，禾生陇亩无东西。</a:t>
            </a:r>
          </a:p>
          <a:p>
            <a:pPr marL="0" indent="0">
              <a:lnSpc>
                <a:spcPct val="120000"/>
              </a:lnSpc>
              <a:buNone/>
            </a:pPr>
            <a:r>
              <a:rPr kumimoji="1" lang="en-US" altLang="zh-CN" dirty="0">
                <a:solidFill>
                  <a:srgbClr val="000000"/>
                </a:solidFill>
                <a:latin typeface="+mn-ea"/>
                <a:cs typeface="华文宋体"/>
              </a:rPr>
              <a:t>5.</a:t>
            </a:r>
            <a:r>
              <a:rPr kumimoji="1" lang="zh-CN" altLang="en-US" dirty="0">
                <a:solidFill>
                  <a:srgbClr val="000000"/>
                </a:solidFill>
                <a:latin typeface="+mn-ea"/>
                <a:cs typeface="华文宋体"/>
              </a:rPr>
              <a:t>统治者：</a:t>
            </a:r>
            <a:r>
              <a:rPr lang="zh-CN" altLang="zh-CN" dirty="0">
                <a:solidFill>
                  <a:srgbClr val="000000"/>
                </a:solidFill>
                <a:latin typeface="+mn-ea"/>
                <a:cs typeface="华文宋体"/>
              </a:rPr>
              <a:t>边庭流血成海水，武皇开边意未已。 </a:t>
            </a:r>
            <a:endParaRPr kumimoji="1" lang="zh-CN" altLang="en-US" dirty="0">
              <a:solidFill>
                <a:srgbClr val="000000"/>
              </a:solidFill>
              <a:latin typeface="+mn-ea"/>
              <a:cs typeface="华文宋体"/>
            </a:endParaRPr>
          </a:p>
          <a:p>
            <a:endParaRPr kumimoji="1" lang="zh-CN" altLang="en-US" dirty="0"/>
          </a:p>
        </p:txBody>
      </p:sp>
    </p:spTree>
    <p:extLst>
      <p:ext uri="{BB962C8B-B14F-4D97-AF65-F5344CB8AC3E}">
        <p14:creationId xmlns:p14="http://schemas.microsoft.com/office/powerpoint/2010/main" val="197421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smtClean="0"/>
              <a:t>《</a:t>
            </a:r>
            <a:r>
              <a:rPr kumimoji="1" lang="zh-CN" altLang="en-US" sz="3600" dirty="0" smtClean="0"/>
              <a:t>大学语文</a:t>
            </a:r>
            <a:r>
              <a:rPr kumimoji="1" lang="zh-CN" altLang="zh-CN" sz="3600" dirty="0" smtClean="0"/>
              <a:t>》</a:t>
            </a:r>
            <a:r>
              <a:rPr kumimoji="1" lang="zh-CN" altLang="en-US" sz="3600" dirty="0" smtClean="0"/>
              <a:t>教材</a:t>
            </a:r>
            <a:endParaRPr kumimoji="1" lang="zh-CN" altLang="en-US" sz="3600" dirty="0"/>
          </a:p>
        </p:txBody>
      </p:sp>
      <p:sp>
        <p:nvSpPr>
          <p:cNvPr id="3" name="内容占位符 2"/>
          <p:cNvSpPr>
            <a:spLocks noGrp="1"/>
          </p:cNvSpPr>
          <p:nvPr>
            <p:ph idx="1"/>
          </p:nvPr>
        </p:nvSpPr>
        <p:spPr>
          <a:xfrm>
            <a:off x="677333" y="1417638"/>
            <a:ext cx="8009467" cy="5135562"/>
          </a:xfrm>
        </p:spPr>
        <p:txBody>
          <a:bodyPr>
            <a:normAutofit lnSpcReduction="10000"/>
          </a:bodyPr>
          <a:lstStyle/>
          <a:p>
            <a:pPr>
              <a:lnSpc>
                <a:spcPct val="130000"/>
              </a:lnSpc>
            </a:pPr>
            <a:r>
              <a:rPr kumimoji="1" lang="zh-CN" altLang="zh-CN" sz="3300" b="1" dirty="0" smtClean="0">
                <a:latin typeface="+mn-ea"/>
              </a:rPr>
              <a:t>1</a:t>
            </a:r>
            <a:r>
              <a:rPr kumimoji="1" lang="en-US" altLang="zh-CN" sz="3300" b="1" dirty="0" smtClean="0">
                <a:latin typeface="+mn-ea"/>
              </a:rPr>
              <a:t>.《</a:t>
            </a:r>
            <a:r>
              <a:rPr kumimoji="1" lang="zh-CN" altLang="en-US" sz="3300" b="1" dirty="0" smtClean="0">
                <a:latin typeface="+mn-ea"/>
              </a:rPr>
              <a:t>诗经</a:t>
            </a:r>
            <a:r>
              <a:rPr kumimoji="1" lang="en-US" altLang="zh-CN" sz="3300" b="1" dirty="0" smtClean="0">
                <a:latin typeface="+mn-ea"/>
              </a:rPr>
              <a:t>•</a:t>
            </a:r>
            <a:r>
              <a:rPr kumimoji="1" lang="zh-CN" altLang="en-US" sz="3300" b="1" dirty="0" smtClean="0">
                <a:latin typeface="+mn-ea"/>
              </a:rPr>
              <a:t>周南</a:t>
            </a:r>
            <a:r>
              <a:rPr kumimoji="1" lang="en-US" altLang="zh-CN" sz="3300" b="1" dirty="0" smtClean="0">
                <a:latin typeface="+mn-ea"/>
              </a:rPr>
              <a:t>•</a:t>
            </a:r>
            <a:r>
              <a:rPr kumimoji="1" lang="zh-CN" altLang="en-US" sz="3300" b="1" dirty="0" smtClean="0">
                <a:latin typeface="+mn-ea"/>
              </a:rPr>
              <a:t>关雎</a:t>
            </a:r>
            <a:r>
              <a:rPr kumimoji="1" lang="en-US" altLang="zh-CN" sz="3300" b="1" dirty="0" smtClean="0">
                <a:latin typeface="+mn-ea"/>
              </a:rPr>
              <a:t>》</a:t>
            </a:r>
          </a:p>
          <a:p>
            <a:pPr>
              <a:lnSpc>
                <a:spcPct val="130000"/>
              </a:lnSpc>
            </a:pPr>
            <a:r>
              <a:rPr kumimoji="1" lang="zh-CN" altLang="zh-CN" sz="3300" b="1" dirty="0" smtClean="0">
                <a:latin typeface="+mn-ea"/>
              </a:rPr>
              <a:t>2</a:t>
            </a:r>
            <a:r>
              <a:rPr kumimoji="1" lang="en-US" altLang="zh-CN" sz="3300" b="1" dirty="0" smtClean="0">
                <a:latin typeface="+mn-ea"/>
              </a:rPr>
              <a:t>.</a:t>
            </a:r>
            <a:r>
              <a:rPr kumimoji="1" lang="zh-CN" altLang="en-US" sz="3300" b="1" dirty="0" smtClean="0">
                <a:latin typeface="+mn-ea"/>
              </a:rPr>
              <a:t>白居易</a:t>
            </a:r>
            <a:r>
              <a:rPr kumimoji="1" lang="en-US" altLang="zh-CN" sz="3300" b="1" dirty="0" smtClean="0">
                <a:latin typeface="+mn-ea"/>
              </a:rPr>
              <a:t>《</a:t>
            </a:r>
            <a:r>
              <a:rPr kumimoji="1" lang="zh-CN" altLang="en-US" sz="3300" b="1" dirty="0" smtClean="0">
                <a:latin typeface="+mn-ea"/>
              </a:rPr>
              <a:t>长恨歌</a:t>
            </a:r>
            <a:r>
              <a:rPr kumimoji="1" lang="en-US" altLang="zh-CN" sz="3300" b="1" dirty="0" smtClean="0">
                <a:latin typeface="+mn-ea"/>
              </a:rPr>
              <a:t>》</a:t>
            </a:r>
          </a:p>
          <a:p>
            <a:pPr>
              <a:lnSpc>
                <a:spcPct val="130000"/>
              </a:lnSpc>
            </a:pPr>
            <a:r>
              <a:rPr kumimoji="1" lang="zh-CN" altLang="zh-CN" sz="3300" b="1" dirty="0" smtClean="0">
                <a:latin typeface="+mn-ea"/>
              </a:rPr>
              <a:t>3</a:t>
            </a:r>
            <a:r>
              <a:rPr kumimoji="1" lang="en-US" altLang="zh-CN" sz="3300" b="1" dirty="0" smtClean="0">
                <a:latin typeface="+mn-ea"/>
              </a:rPr>
              <a:t>.</a:t>
            </a:r>
            <a:r>
              <a:rPr kumimoji="1" lang="zh-CN" altLang="en-US" sz="3300" b="1" dirty="0" smtClean="0">
                <a:latin typeface="+mn-ea"/>
              </a:rPr>
              <a:t>元稹</a:t>
            </a:r>
            <a:r>
              <a:rPr kumimoji="1" lang="en-US" altLang="zh-CN" sz="3300" b="1" dirty="0" smtClean="0">
                <a:latin typeface="+mn-ea"/>
              </a:rPr>
              <a:t>《</a:t>
            </a:r>
            <a:r>
              <a:rPr kumimoji="1" lang="zh-CN" altLang="en-US" sz="3300" b="1" dirty="0" smtClean="0">
                <a:latin typeface="+mn-ea"/>
              </a:rPr>
              <a:t>遣悲怀</a:t>
            </a:r>
            <a:r>
              <a:rPr kumimoji="1" lang="en-US" altLang="zh-CN" sz="3300" b="1" dirty="0" smtClean="0">
                <a:latin typeface="+mn-ea"/>
              </a:rPr>
              <a:t>》</a:t>
            </a:r>
            <a:r>
              <a:rPr kumimoji="1" lang="zh-CN" altLang="en-US" sz="3300" b="1" dirty="0" smtClean="0">
                <a:latin typeface="+mn-ea"/>
              </a:rPr>
              <a:t>（三首）</a:t>
            </a:r>
            <a:endParaRPr kumimoji="1" lang="en-US" altLang="zh-CN" sz="3300" b="1" dirty="0" smtClean="0">
              <a:latin typeface="+mn-ea"/>
            </a:endParaRPr>
          </a:p>
          <a:p>
            <a:pPr>
              <a:lnSpc>
                <a:spcPct val="130000"/>
              </a:lnSpc>
            </a:pPr>
            <a:r>
              <a:rPr kumimoji="1" lang="zh-CN" altLang="zh-CN" sz="3300" b="1" dirty="0" smtClean="0">
                <a:latin typeface="+mn-ea"/>
              </a:rPr>
              <a:t>4</a:t>
            </a:r>
            <a:r>
              <a:rPr kumimoji="1" lang="en-US" altLang="zh-CN" sz="3300" b="1" dirty="0" smtClean="0">
                <a:latin typeface="+mn-ea"/>
              </a:rPr>
              <a:t>.</a:t>
            </a:r>
            <a:r>
              <a:rPr kumimoji="1" lang="zh-CN" altLang="en-US" sz="3300" b="1" dirty="0" smtClean="0">
                <a:latin typeface="+mn-ea"/>
              </a:rPr>
              <a:t>张爱玲</a:t>
            </a:r>
            <a:r>
              <a:rPr kumimoji="1" lang="en-US" altLang="zh-CN" sz="3300" b="1" dirty="0" smtClean="0">
                <a:latin typeface="+mn-ea"/>
              </a:rPr>
              <a:t>《</a:t>
            </a:r>
            <a:r>
              <a:rPr kumimoji="1" lang="zh-CN" altLang="en-US" sz="3300" b="1" dirty="0" smtClean="0">
                <a:latin typeface="+mn-ea"/>
              </a:rPr>
              <a:t>封锁</a:t>
            </a:r>
            <a:r>
              <a:rPr kumimoji="1" lang="en-US" altLang="zh-CN" sz="3300" b="1" dirty="0" smtClean="0">
                <a:latin typeface="+mn-ea"/>
              </a:rPr>
              <a:t>》</a:t>
            </a:r>
          </a:p>
          <a:p>
            <a:pPr>
              <a:lnSpc>
                <a:spcPct val="130000"/>
              </a:lnSpc>
            </a:pPr>
            <a:r>
              <a:rPr kumimoji="1" lang="zh-CN" altLang="zh-CN" sz="3300" b="1" dirty="0" smtClean="0">
                <a:latin typeface="+mn-ea"/>
              </a:rPr>
              <a:t>5</a:t>
            </a:r>
            <a:r>
              <a:rPr kumimoji="1" lang="en-US" altLang="zh-CN" sz="3300" b="1" dirty="0" smtClean="0">
                <a:latin typeface="+mn-ea"/>
              </a:rPr>
              <a:t>.</a:t>
            </a:r>
            <a:r>
              <a:rPr kumimoji="1" lang="zh-CN" altLang="en-US" sz="3300" b="1" dirty="0" smtClean="0">
                <a:latin typeface="+mn-ea"/>
              </a:rPr>
              <a:t>老舍</a:t>
            </a:r>
            <a:r>
              <a:rPr kumimoji="1" lang="en-US" altLang="zh-CN" sz="3300" b="1" dirty="0" smtClean="0">
                <a:latin typeface="+mn-ea"/>
              </a:rPr>
              <a:t>《</a:t>
            </a:r>
            <a:r>
              <a:rPr kumimoji="1" lang="zh-CN" altLang="en-US" sz="3300" b="1" dirty="0" smtClean="0">
                <a:latin typeface="+mn-ea"/>
              </a:rPr>
              <a:t>断魂枪</a:t>
            </a:r>
            <a:r>
              <a:rPr kumimoji="1" lang="en-US" altLang="zh-CN" sz="3300" b="1" dirty="0" smtClean="0">
                <a:latin typeface="+mn-ea"/>
              </a:rPr>
              <a:t>》</a:t>
            </a:r>
          </a:p>
          <a:p>
            <a:pPr>
              <a:lnSpc>
                <a:spcPct val="130000"/>
              </a:lnSpc>
            </a:pPr>
            <a:r>
              <a:rPr kumimoji="1" lang="zh-CN" altLang="zh-CN" sz="3300" b="1" dirty="0" smtClean="0">
                <a:latin typeface="+mn-ea"/>
              </a:rPr>
              <a:t>6</a:t>
            </a:r>
            <a:r>
              <a:rPr kumimoji="1" lang="en-US" altLang="zh-CN" sz="3300" b="1" dirty="0" smtClean="0">
                <a:latin typeface="+mn-ea"/>
              </a:rPr>
              <a:t>.</a:t>
            </a:r>
            <a:r>
              <a:rPr kumimoji="1" lang="zh-CN" altLang="en-US" sz="3300" b="1" dirty="0" smtClean="0">
                <a:latin typeface="+mn-ea"/>
              </a:rPr>
              <a:t>保罗</a:t>
            </a:r>
            <a:r>
              <a:rPr kumimoji="1" lang="en-US" altLang="zh-CN" sz="3300" b="1" dirty="0">
                <a:latin typeface="+mn-ea"/>
              </a:rPr>
              <a:t>•</a:t>
            </a:r>
            <a:r>
              <a:rPr kumimoji="1" lang="zh-CN" altLang="en-US" sz="3300" b="1" dirty="0">
                <a:latin typeface="+mn-ea"/>
              </a:rPr>
              <a:t>策兰</a:t>
            </a:r>
            <a:r>
              <a:rPr kumimoji="1" lang="en-US" altLang="zh-CN" sz="3300" b="1" dirty="0">
                <a:latin typeface="+mn-ea"/>
              </a:rPr>
              <a:t>《</a:t>
            </a:r>
            <a:r>
              <a:rPr kumimoji="1" lang="zh-CN" altLang="en-US" sz="3300" b="1" dirty="0">
                <a:latin typeface="+mn-ea"/>
              </a:rPr>
              <a:t>死亡赋格曲</a:t>
            </a:r>
            <a:r>
              <a:rPr kumimoji="1" lang="en-US" altLang="zh-CN" sz="3300" b="1" dirty="0">
                <a:latin typeface="+mn-ea"/>
              </a:rPr>
              <a:t>》</a:t>
            </a:r>
          </a:p>
          <a:p>
            <a:pPr>
              <a:lnSpc>
                <a:spcPct val="130000"/>
              </a:lnSpc>
            </a:pPr>
            <a:r>
              <a:rPr kumimoji="1" lang="zh-CN" altLang="zh-CN" sz="3300" b="1" dirty="0" smtClean="0">
                <a:latin typeface="+mn-ea"/>
              </a:rPr>
              <a:t>7</a:t>
            </a:r>
            <a:r>
              <a:rPr kumimoji="1" lang="en-US" altLang="zh-CN" sz="3300" b="1" dirty="0" smtClean="0">
                <a:latin typeface="+mn-ea"/>
              </a:rPr>
              <a:t>.</a:t>
            </a:r>
            <a:r>
              <a:rPr kumimoji="1" lang="zh-CN" altLang="en-US" sz="3300" b="1" dirty="0" smtClean="0">
                <a:latin typeface="+mn-ea"/>
              </a:rPr>
              <a:t>苏轼</a:t>
            </a:r>
            <a:r>
              <a:rPr kumimoji="1" lang="en-US" altLang="zh-CN" sz="3300" b="1" dirty="0">
                <a:latin typeface="+mn-ea"/>
              </a:rPr>
              <a:t>《</a:t>
            </a:r>
            <a:r>
              <a:rPr kumimoji="1" lang="zh-CN" altLang="en-US" sz="3300" b="1" dirty="0">
                <a:latin typeface="+mn-ea"/>
              </a:rPr>
              <a:t>定风波</a:t>
            </a:r>
            <a:r>
              <a:rPr kumimoji="1" lang="en-US" altLang="zh-CN" sz="3300" b="1" dirty="0">
                <a:latin typeface="+mn-ea"/>
              </a:rPr>
              <a:t>》</a:t>
            </a:r>
          </a:p>
          <a:p>
            <a:endParaRPr kumimoji="1" lang="en-US" altLang="zh-CN" dirty="0" smtClean="0"/>
          </a:p>
          <a:p>
            <a:endParaRPr kumimoji="1" lang="en-US" altLang="zh-CN" dirty="0" smtClean="0"/>
          </a:p>
          <a:p>
            <a:endParaRPr kumimoji="1" lang="zh-CN" altLang="en-US" dirty="0"/>
          </a:p>
        </p:txBody>
      </p:sp>
    </p:spTree>
    <p:extLst>
      <p:ext uri="{BB962C8B-B14F-4D97-AF65-F5344CB8AC3E}">
        <p14:creationId xmlns:p14="http://schemas.microsoft.com/office/powerpoint/2010/main" val="27879236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关于楚汉之争、项羽的文学表述</a:t>
            </a:r>
            <a:endParaRPr kumimoji="1" lang="zh-CN" altLang="en-US" sz="3600" dirty="0"/>
          </a:p>
        </p:txBody>
      </p:sp>
      <p:sp>
        <p:nvSpPr>
          <p:cNvPr id="5" name="矩形 4"/>
          <p:cNvSpPr/>
          <p:nvPr/>
        </p:nvSpPr>
        <p:spPr>
          <a:xfrm>
            <a:off x="291990" y="1709973"/>
            <a:ext cx="4155926" cy="3139321"/>
          </a:xfrm>
          <a:prstGeom prst="rect">
            <a:avLst/>
          </a:prstGeom>
        </p:spPr>
        <p:txBody>
          <a:bodyPr wrap="square">
            <a:spAutoFit/>
          </a:bodyPr>
          <a:lstStyle/>
          <a:p>
            <a:pPr algn="ctr"/>
            <a:r>
              <a:rPr lang="zh-CN" altLang="en-US" dirty="0" smtClean="0"/>
              <a:t>晚唐怀古</a:t>
            </a:r>
            <a:endParaRPr lang="en-US" altLang="zh-CN" dirty="0" smtClean="0"/>
          </a:p>
          <a:p>
            <a:pPr algn="ctr"/>
            <a:endParaRPr lang="en-US" altLang="zh-CN" dirty="0"/>
          </a:p>
          <a:p>
            <a:pPr algn="ctr"/>
            <a:r>
              <a:rPr lang="zh-CN" altLang="zh-CN" dirty="0" smtClean="0"/>
              <a:t> 《</a:t>
            </a:r>
            <a:r>
              <a:rPr lang="zh-CN" altLang="zh-CN" dirty="0"/>
              <a:t>题乌江亭》</a:t>
            </a:r>
          </a:p>
          <a:p>
            <a:pPr algn="ctr"/>
            <a:r>
              <a:rPr lang="en-US" altLang="zh-CN" dirty="0"/>
              <a:t> </a:t>
            </a:r>
            <a:r>
              <a:rPr lang="zh-CN" altLang="zh-CN" dirty="0"/>
              <a:t>唐代：杜牧</a:t>
            </a:r>
            <a:r>
              <a:rPr lang="en-US" altLang="zh-CN" dirty="0"/>
              <a:t> </a:t>
            </a:r>
            <a:endParaRPr lang="zh-CN" altLang="zh-CN" dirty="0"/>
          </a:p>
          <a:p>
            <a:pPr algn="ctr"/>
            <a:r>
              <a:rPr lang="en-US" altLang="zh-CN" dirty="0"/>
              <a:t> </a:t>
            </a:r>
            <a:r>
              <a:rPr lang="zh-CN" altLang="zh-CN" dirty="0"/>
              <a:t>胜败兵家事不期，包羞忍耻是男儿。 </a:t>
            </a:r>
          </a:p>
          <a:p>
            <a:pPr algn="ctr"/>
            <a:r>
              <a:rPr lang="en-US" altLang="zh-CN" dirty="0"/>
              <a:t> </a:t>
            </a:r>
            <a:r>
              <a:rPr lang="zh-CN" altLang="zh-CN" dirty="0"/>
              <a:t>江东子弟多才俊，卷土重来未可知</a:t>
            </a:r>
            <a:r>
              <a:rPr lang="zh-CN" altLang="zh-CN" dirty="0" smtClean="0"/>
              <a:t>。</a:t>
            </a:r>
            <a:endParaRPr lang="en-US" altLang="zh-CN" dirty="0" smtClean="0"/>
          </a:p>
          <a:p>
            <a:pPr algn="ctr"/>
            <a:endParaRPr lang="zh-CN" altLang="zh-CN" dirty="0"/>
          </a:p>
          <a:p>
            <a:pPr algn="ctr"/>
            <a:r>
              <a:rPr lang="en-US" altLang="zh-CN" dirty="0"/>
              <a:t> </a:t>
            </a:r>
            <a:r>
              <a:rPr lang="zh-CN" altLang="zh-CN" dirty="0"/>
              <a:t>《题汉祖庙》</a:t>
            </a:r>
          </a:p>
          <a:p>
            <a:pPr algn="ctr"/>
            <a:r>
              <a:rPr lang="en-US" altLang="zh-CN" dirty="0"/>
              <a:t> </a:t>
            </a:r>
            <a:r>
              <a:rPr lang="zh-CN" altLang="zh-CN" dirty="0"/>
              <a:t>唐代：李商隐</a:t>
            </a:r>
          </a:p>
          <a:p>
            <a:pPr algn="ctr"/>
            <a:r>
              <a:rPr lang="en-US" altLang="zh-CN" dirty="0"/>
              <a:t> </a:t>
            </a:r>
            <a:r>
              <a:rPr lang="zh-CN" altLang="zh-CN" dirty="0"/>
              <a:t>乘运应须宅八荒，男儿安在恋池隍。</a:t>
            </a:r>
          </a:p>
          <a:p>
            <a:pPr algn="ctr"/>
            <a:r>
              <a:rPr lang="en-US" altLang="zh-CN" dirty="0"/>
              <a:t> </a:t>
            </a:r>
            <a:r>
              <a:rPr lang="zh-CN" altLang="zh-CN" dirty="0"/>
              <a:t>君王自起新丰后，项羽何曾在故乡。 </a:t>
            </a:r>
          </a:p>
        </p:txBody>
      </p:sp>
      <p:sp>
        <p:nvSpPr>
          <p:cNvPr id="6" name="矩形 5"/>
          <p:cNvSpPr/>
          <p:nvPr/>
        </p:nvSpPr>
        <p:spPr>
          <a:xfrm>
            <a:off x="4447915" y="1443838"/>
            <a:ext cx="4357417" cy="4524316"/>
          </a:xfrm>
          <a:prstGeom prst="rect">
            <a:avLst/>
          </a:prstGeom>
        </p:spPr>
        <p:txBody>
          <a:bodyPr wrap="square">
            <a:spAutoFit/>
          </a:bodyPr>
          <a:lstStyle/>
          <a:p>
            <a:pPr algn="ctr"/>
            <a:r>
              <a:rPr lang="zh-CN" altLang="zh-CN" dirty="0"/>
              <a:t>《夏日绝句》</a:t>
            </a:r>
          </a:p>
          <a:p>
            <a:pPr algn="ctr"/>
            <a:r>
              <a:rPr lang="zh-CN" altLang="zh-CN" dirty="0" smtClean="0"/>
              <a:t>宋代</a:t>
            </a:r>
            <a:r>
              <a:rPr lang="zh-CN" altLang="en-US" dirty="0" smtClean="0"/>
              <a:t>：</a:t>
            </a:r>
            <a:r>
              <a:rPr lang="zh-CN" altLang="zh-CN" dirty="0" smtClean="0"/>
              <a:t>李</a:t>
            </a:r>
            <a:r>
              <a:rPr lang="zh-CN" altLang="zh-CN" dirty="0"/>
              <a:t>清照</a:t>
            </a:r>
          </a:p>
          <a:p>
            <a:pPr algn="ctr"/>
            <a:r>
              <a:rPr lang="zh-CN" altLang="zh-CN" dirty="0"/>
              <a:t>生当作人杰，死亦为鬼雄。</a:t>
            </a:r>
          </a:p>
          <a:p>
            <a:pPr algn="ctr"/>
            <a:r>
              <a:rPr lang="zh-CN" altLang="zh-CN" dirty="0"/>
              <a:t>至今思项羽，不肯过江东</a:t>
            </a:r>
            <a:r>
              <a:rPr lang="zh-CN" altLang="zh-CN" dirty="0" smtClean="0"/>
              <a:t>。</a:t>
            </a:r>
            <a:endParaRPr lang="en-US" altLang="zh-CN" dirty="0" smtClean="0"/>
          </a:p>
          <a:p>
            <a:pPr algn="ctr"/>
            <a:endParaRPr lang="zh-CN" altLang="zh-CN" dirty="0"/>
          </a:p>
          <a:p>
            <a:pPr algn="ctr"/>
            <a:r>
              <a:rPr lang="zh-CN" altLang="zh-CN" dirty="0"/>
              <a:t>《乌江亭》</a:t>
            </a:r>
          </a:p>
          <a:p>
            <a:pPr algn="ctr"/>
            <a:r>
              <a:rPr lang="en-US" altLang="zh-CN" dirty="0"/>
              <a:t> </a:t>
            </a:r>
            <a:r>
              <a:rPr lang="zh-CN" altLang="zh-CN" dirty="0"/>
              <a:t>宋代：王安石</a:t>
            </a:r>
          </a:p>
          <a:p>
            <a:pPr algn="ctr"/>
            <a:r>
              <a:rPr lang="en-US" altLang="zh-CN" dirty="0"/>
              <a:t> </a:t>
            </a:r>
            <a:r>
              <a:rPr lang="zh-CN" altLang="zh-CN" dirty="0"/>
              <a:t>百战疲劳壮士哀，中原一败势难回。</a:t>
            </a:r>
          </a:p>
          <a:p>
            <a:pPr algn="ctr"/>
            <a:r>
              <a:rPr lang="en-US" altLang="zh-CN" dirty="0"/>
              <a:t> </a:t>
            </a:r>
            <a:r>
              <a:rPr lang="zh-CN" altLang="zh-CN" dirty="0"/>
              <a:t>江东子弟今虽在，肯与君王卷土来</a:t>
            </a:r>
            <a:r>
              <a:rPr lang="zh-CN" altLang="zh-CN" dirty="0" smtClean="0"/>
              <a:t>？</a:t>
            </a:r>
            <a:endParaRPr lang="en-US" altLang="zh-CN" dirty="0" smtClean="0"/>
          </a:p>
          <a:p>
            <a:pPr algn="ctr"/>
            <a:endParaRPr lang="zh-CN" altLang="zh-CN" dirty="0"/>
          </a:p>
          <a:p>
            <a:pPr algn="ctr"/>
            <a:r>
              <a:rPr lang="zh-CN" altLang="zh-CN" dirty="0"/>
              <a:t>七律·人民解放军占领南京 </a:t>
            </a:r>
          </a:p>
          <a:p>
            <a:pPr algn="ctr"/>
            <a:r>
              <a:rPr lang="en-US" altLang="zh-CN" dirty="0"/>
              <a:t> </a:t>
            </a:r>
            <a:r>
              <a:rPr lang="zh-CN" altLang="zh-CN" dirty="0"/>
              <a:t>毛泽东</a:t>
            </a:r>
          </a:p>
          <a:p>
            <a:pPr algn="ctr"/>
            <a:r>
              <a:rPr lang="en-US" altLang="zh-CN" dirty="0"/>
              <a:t> </a:t>
            </a:r>
            <a:r>
              <a:rPr lang="zh-CN" altLang="zh-CN" dirty="0"/>
              <a:t>钟山风雨起苍黄，百万雄师过大江。</a:t>
            </a:r>
          </a:p>
          <a:p>
            <a:pPr algn="ctr"/>
            <a:r>
              <a:rPr lang="en-US" altLang="zh-CN" dirty="0"/>
              <a:t> </a:t>
            </a:r>
            <a:r>
              <a:rPr lang="zh-CN" altLang="zh-CN" dirty="0"/>
              <a:t>虎踞龙盘今胜昔，天翻地覆慨而慷。</a:t>
            </a:r>
          </a:p>
          <a:p>
            <a:pPr algn="ctr"/>
            <a:r>
              <a:rPr lang="en-US" altLang="zh-CN" dirty="0"/>
              <a:t> </a:t>
            </a:r>
            <a:r>
              <a:rPr lang="zh-CN" altLang="zh-CN" dirty="0"/>
              <a:t>宜将剩勇追穷寇，不可沽名学霸王。</a:t>
            </a:r>
          </a:p>
          <a:p>
            <a:pPr algn="ctr"/>
            <a:r>
              <a:rPr lang="en-US" altLang="zh-CN" dirty="0"/>
              <a:t> </a:t>
            </a:r>
            <a:r>
              <a:rPr lang="zh-CN" altLang="zh-CN" dirty="0"/>
              <a:t>天若有情天亦老，人间正道是沧桑。</a:t>
            </a:r>
          </a:p>
        </p:txBody>
      </p:sp>
    </p:spTree>
    <p:extLst>
      <p:ext uri="{BB962C8B-B14F-4D97-AF65-F5344CB8AC3E}">
        <p14:creationId xmlns:p14="http://schemas.microsoft.com/office/powerpoint/2010/main" val="23394233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3600" dirty="0" smtClean="0"/>
              <a:t>叙事文学中的战争</a:t>
            </a:r>
            <a:endParaRPr kumimoji="1" lang="zh-CN" altLang="en-US" sz="3600" dirty="0"/>
          </a:p>
        </p:txBody>
      </p:sp>
      <p:sp>
        <p:nvSpPr>
          <p:cNvPr id="3" name="内容占位符 2"/>
          <p:cNvSpPr>
            <a:spLocks noGrp="1"/>
          </p:cNvSpPr>
          <p:nvPr>
            <p:ph idx="1"/>
          </p:nvPr>
        </p:nvSpPr>
        <p:spPr>
          <a:xfrm>
            <a:off x="440267" y="1735137"/>
            <a:ext cx="8348133" cy="4530195"/>
          </a:xfrm>
        </p:spPr>
        <p:txBody>
          <a:bodyPr>
            <a:normAutofit fontScale="85000" lnSpcReduction="10000"/>
          </a:bodyPr>
          <a:lstStyle/>
          <a:p>
            <a:pPr>
              <a:lnSpc>
                <a:spcPct val="120000"/>
              </a:lnSpc>
            </a:pPr>
            <a:r>
              <a:rPr lang="zh-CN" altLang="zh-CN" sz="3100" dirty="0">
                <a:latin typeface="+mn-ea"/>
              </a:rPr>
              <a:t>《山海经》《史记》《左传</a:t>
            </a:r>
            <a:r>
              <a:rPr lang="zh-CN" altLang="zh-CN" sz="3100" dirty="0" smtClean="0">
                <a:latin typeface="+mn-ea"/>
              </a:rPr>
              <a:t>》</a:t>
            </a:r>
            <a:r>
              <a:rPr lang="zh-CN" altLang="en-US" sz="3100" dirty="0" smtClean="0">
                <a:latin typeface="+mn-ea"/>
              </a:rPr>
              <a:t>均有关于战争的书写。</a:t>
            </a:r>
            <a:endParaRPr lang="zh-CN" altLang="zh-CN" sz="3100" dirty="0">
              <a:latin typeface="+mn-ea"/>
            </a:endParaRPr>
          </a:p>
          <a:p>
            <a:pPr>
              <a:lnSpc>
                <a:spcPct val="120000"/>
              </a:lnSpc>
            </a:pPr>
            <a:r>
              <a:rPr lang="zh-CN" altLang="en-US" sz="3100" dirty="0" smtClean="0">
                <a:latin typeface="+mn-ea"/>
              </a:rPr>
              <a:t>成熟的标志：</a:t>
            </a:r>
            <a:r>
              <a:rPr lang="zh-CN" altLang="zh-CN" sz="3100" dirty="0" smtClean="0">
                <a:latin typeface="+mn-ea"/>
              </a:rPr>
              <a:t>《</a:t>
            </a:r>
            <a:r>
              <a:rPr lang="zh-CN" altLang="zh-CN" sz="3100" dirty="0">
                <a:latin typeface="+mn-ea"/>
              </a:rPr>
              <a:t>三国演义》是中国第一部长篇章回体小说，历史演义小说的开山之作，</a:t>
            </a:r>
            <a:r>
              <a:rPr lang="zh-CN" altLang="zh-CN" sz="3100" dirty="0" smtClean="0">
                <a:latin typeface="+mn-ea"/>
              </a:rPr>
              <a:t>第一部文人长篇小说</a:t>
            </a:r>
            <a:r>
              <a:rPr lang="zh-CN" altLang="zh-CN" sz="3100" dirty="0">
                <a:latin typeface="+mn-ea"/>
              </a:rPr>
              <a:t>，</a:t>
            </a:r>
            <a:r>
              <a:rPr lang="zh-CN" altLang="en-US" sz="3100" dirty="0" smtClean="0">
                <a:latin typeface="+mn-ea"/>
              </a:rPr>
              <a:t>与</a:t>
            </a:r>
            <a:r>
              <a:rPr lang="en-US" altLang="zh-CN" sz="3100" dirty="0" smtClean="0">
                <a:latin typeface="+mn-ea"/>
              </a:rPr>
              <a:t>《</a:t>
            </a:r>
            <a:r>
              <a:rPr lang="zh-CN" altLang="en-US" sz="3100" dirty="0" smtClean="0">
                <a:latin typeface="+mn-ea"/>
              </a:rPr>
              <a:t>水浒传</a:t>
            </a:r>
            <a:r>
              <a:rPr lang="en-US" altLang="zh-CN" sz="3100" dirty="0" smtClean="0">
                <a:latin typeface="+mn-ea"/>
              </a:rPr>
              <a:t>》《</a:t>
            </a:r>
            <a:r>
              <a:rPr lang="zh-CN" altLang="en-US" sz="3100" dirty="0" smtClean="0">
                <a:latin typeface="+mn-ea"/>
              </a:rPr>
              <a:t>西游记</a:t>
            </a:r>
            <a:r>
              <a:rPr lang="en-US" altLang="zh-CN" sz="3100" dirty="0" smtClean="0">
                <a:latin typeface="+mn-ea"/>
              </a:rPr>
              <a:t>》《</a:t>
            </a:r>
            <a:r>
              <a:rPr lang="zh-CN" altLang="en-US" sz="3100" dirty="0" smtClean="0">
                <a:latin typeface="+mn-ea"/>
              </a:rPr>
              <a:t>金瓶梅</a:t>
            </a:r>
            <a:r>
              <a:rPr lang="en-US" altLang="zh-CN" sz="3100" dirty="0" smtClean="0">
                <a:latin typeface="+mn-ea"/>
              </a:rPr>
              <a:t>》</a:t>
            </a:r>
            <a:r>
              <a:rPr lang="zh-CN" altLang="en-US" sz="3100" dirty="0" smtClean="0">
                <a:latin typeface="+mn-ea"/>
              </a:rPr>
              <a:t>被称为明代“四大奇书”。</a:t>
            </a:r>
            <a:endParaRPr lang="zh-CN" altLang="zh-CN" sz="3100" dirty="0">
              <a:latin typeface="+mn-ea"/>
            </a:endParaRPr>
          </a:p>
          <a:p>
            <a:pPr>
              <a:lnSpc>
                <a:spcPct val="120000"/>
              </a:lnSpc>
            </a:pPr>
            <a:r>
              <a:rPr lang="zh-CN" altLang="zh-CN" sz="3100" dirty="0" smtClean="0">
                <a:latin typeface="+mn-ea"/>
              </a:rPr>
              <a:t>作者</a:t>
            </a:r>
            <a:r>
              <a:rPr lang="zh-CN" altLang="zh-CN" sz="3100" dirty="0">
                <a:latin typeface="+mn-ea"/>
              </a:rPr>
              <a:t>：罗贯中</a:t>
            </a:r>
          </a:p>
          <a:p>
            <a:pPr>
              <a:lnSpc>
                <a:spcPct val="120000"/>
              </a:lnSpc>
            </a:pPr>
            <a:r>
              <a:rPr lang="zh-CN" altLang="zh-CN" sz="3100" dirty="0" smtClean="0">
                <a:latin typeface="+mn-ea"/>
              </a:rPr>
              <a:t>内容</a:t>
            </a:r>
            <a:r>
              <a:rPr lang="zh-CN" altLang="zh-CN" sz="3100" dirty="0">
                <a:latin typeface="+mn-ea"/>
              </a:rPr>
              <a:t>：以东汉末年到西晋初年近百年的历史为叙事背景，描写了魏蜀吴三国之间的政治和军事斗争为主。</a:t>
            </a:r>
          </a:p>
          <a:p>
            <a:pPr>
              <a:lnSpc>
                <a:spcPct val="120000"/>
              </a:lnSpc>
            </a:pPr>
            <a:r>
              <a:rPr lang="zh-CN" altLang="zh-CN" sz="3100" dirty="0" smtClean="0">
                <a:latin typeface="+mn-ea"/>
              </a:rPr>
              <a:t>对于战争</a:t>
            </a:r>
            <a:r>
              <a:rPr lang="zh-CN" altLang="zh-CN" sz="3100" dirty="0">
                <a:latin typeface="+mn-ea"/>
              </a:rPr>
              <a:t>文学的影响：提供了一种新的范式。</a:t>
            </a:r>
          </a:p>
          <a:p>
            <a:endParaRPr kumimoji="1" lang="zh-CN" altLang="en-US" dirty="0"/>
          </a:p>
        </p:txBody>
      </p:sp>
    </p:spTree>
    <p:extLst>
      <p:ext uri="{BB962C8B-B14F-4D97-AF65-F5344CB8AC3E}">
        <p14:creationId xmlns:p14="http://schemas.microsoft.com/office/powerpoint/2010/main" val="36152142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关于“战争”的</a:t>
            </a:r>
            <a:r>
              <a:rPr lang="zh-CN" altLang="en-US" sz="3600" dirty="0" smtClean="0"/>
              <a:t>多重解读</a:t>
            </a:r>
            <a:endParaRPr kumimoji="1" lang="zh-CN" altLang="en-US" sz="3600" dirty="0"/>
          </a:p>
        </p:txBody>
      </p:sp>
      <p:sp>
        <p:nvSpPr>
          <p:cNvPr id="3" name="内容占位符 2"/>
          <p:cNvSpPr>
            <a:spLocks noGrp="1"/>
          </p:cNvSpPr>
          <p:nvPr>
            <p:ph idx="1"/>
          </p:nvPr>
        </p:nvSpPr>
        <p:spPr/>
        <p:txBody>
          <a:bodyPr>
            <a:normAutofit fontScale="70000" lnSpcReduction="20000"/>
          </a:bodyPr>
          <a:lstStyle/>
          <a:p>
            <a:pPr>
              <a:lnSpc>
                <a:spcPct val="120000"/>
              </a:lnSpc>
            </a:pPr>
            <a:r>
              <a:rPr lang="zh-CN" altLang="zh-CN" sz="3400" dirty="0"/>
              <a:t>鲁登道夫《总体战》</a:t>
            </a:r>
            <a:endParaRPr lang="en-US" altLang="zh-CN" sz="3400" dirty="0"/>
          </a:p>
          <a:p>
            <a:pPr>
              <a:lnSpc>
                <a:spcPct val="120000"/>
              </a:lnSpc>
            </a:pPr>
            <a:r>
              <a:rPr lang="en-US" altLang="zh-CN" sz="3400" dirty="0" smtClean="0"/>
              <a:t>“</a:t>
            </a:r>
            <a:r>
              <a:rPr lang="zh-CN" altLang="zh-CN" sz="3400" dirty="0"/>
              <a:t>现代战争是全民族的战争，不仅战争已经扩展到参战国的全部领土，卷入战争的人员也由军队扩大到全体民众。</a:t>
            </a:r>
            <a:r>
              <a:rPr lang="en-US" altLang="zh-CN" sz="3400" dirty="0"/>
              <a:t>”</a:t>
            </a:r>
            <a:endParaRPr lang="zh-CN" altLang="zh-CN" sz="3400" dirty="0"/>
          </a:p>
          <a:p>
            <a:pPr>
              <a:lnSpc>
                <a:spcPct val="120000"/>
              </a:lnSpc>
            </a:pPr>
            <a:r>
              <a:rPr lang="en-US" altLang="zh-CN" sz="3400" dirty="0"/>
              <a:t>“</a:t>
            </a:r>
            <a:r>
              <a:rPr lang="zh-CN" altLang="zh-CN" sz="3400" dirty="0"/>
              <a:t>总体战不单单是军队的事，它直接涉及到参战国每个人的生活和精神。</a:t>
            </a:r>
            <a:r>
              <a:rPr lang="en-US" altLang="zh-CN" sz="3400" dirty="0" smtClean="0"/>
              <a:t>”</a:t>
            </a:r>
            <a:endParaRPr lang="zh-CN" altLang="zh-CN" sz="3400" dirty="0"/>
          </a:p>
          <a:p>
            <a:pPr>
              <a:lnSpc>
                <a:spcPct val="120000"/>
              </a:lnSpc>
            </a:pPr>
            <a:r>
              <a:rPr lang="zh-CN" altLang="zh-CN" sz="3400" dirty="0"/>
              <a:t>军事作战从冷兵器时代的地面战争转向海陆空整体作战。</a:t>
            </a:r>
          </a:p>
          <a:p>
            <a:pPr>
              <a:lnSpc>
                <a:spcPct val="120000"/>
              </a:lnSpc>
            </a:pPr>
            <a:r>
              <a:rPr lang="zh-CN" altLang="zh-CN" sz="3400" dirty="0"/>
              <a:t>战争除了军事的较量，还涉及经济、政治、文化、思想等多个层面。 </a:t>
            </a:r>
          </a:p>
          <a:p>
            <a:pPr>
              <a:lnSpc>
                <a:spcPct val="120000"/>
              </a:lnSpc>
            </a:pPr>
            <a:r>
              <a:rPr lang="zh-CN" altLang="zh-CN" sz="3400" dirty="0"/>
              <a:t>战争主体从男性成年人转向了男女老少各个年龄阶层的人。</a:t>
            </a:r>
          </a:p>
          <a:p>
            <a:endParaRPr kumimoji="1" lang="zh-CN" altLang="en-US" dirty="0"/>
          </a:p>
        </p:txBody>
      </p:sp>
    </p:spTree>
    <p:extLst>
      <p:ext uri="{BB962C8B-B14F-4D97-AF65-F5344CB8AC3E}">
        <p14:creationId xmlns:p14="http://schemas.microsoft.com/office/powerpoint/2010/main" val="41112216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1733" y="461851"/>
            <a:ext cx="8517467" cy="6125216"/>
          </a:xfrm>
        </p:spPr>
        <p:txBody>
          <a:bodyPr>
            <a:noAutofit/>
          </a:bodyPr>
          <a:lstStyle/>
          <a:p>
            <a:pPr>
              <a:lnSpc>
                <a:spcPct val="120000"/>
              </a:lnSpc>
            </a:pPr>
            <a:r>
              <a:rPr lang="zh-CN" altLang="zh-CN" sz="2400" dirty="0" smtClean="0">
                <a:latin typeface="+mn-ea"/>
              </a:rPr>
              <a:t>汉娜</a:t>
            </a:r>
            <a:r>
              <a:rPr lang="en-US" altLang="zh-CN" sz="2400" dirty="0">
                <a:latin typeface="+mn-ea"/>
              </a:rPr>
              <a:t>•</a:t>
            </a:r>
            <a:r>
              <a:rPr lang="zh-CN" altLang="zh-CN" sz="2400" dirty="0">
                <a:latin typeface="+mn-ea"/>
              </a:rPr>
              <a:t>阿伦特《艾希曼在耶路撒冷</a:t>
            </a:r>
            <a:r>
              <a:rPr lang="zh-CN" altLang="zh-CN" sz="2400" dirty="0" smtClean="0">
                <a:latin typeface="+mn-ea"/>
              </a:rPr>
              <a:t>》</a:t>
            </a:r>
            <a:endParaRPr lang="en-US" altLang="zh-CN" sz="2400" dirty="0" smtClean="0">
              <a:latin typeface="+mn-ea"/>
            </a:endParaRPr>
          </a:p>
          <a:p>
            <a:pPr>
              <a:lnSpc>
                <a:spcPct val="120000"/>
              </a:lnSpc>
            </a:pPr>
            <a:r>
              <a:rPr lang="zh-CN" altLang="zh-CN" sz="2400" dirty="0" smtClean="0">
                <a:latin typeface="+mn-ea"/>
              </a:rPr>
              <a:t>艾希曼执</a:t>
            </a:r>
            <a:r>
              <a:rPr lang="zh-CN" altLang="zh-CN" sz="2400" dirty="0">
                <a:latin typeface="+mn-ea"/>
              </a:rPr>
              <a:t>行“自上而下的命令”的无思想的人，是“官僚制的杀人者”。</a:t>
            </a:r>
          </a:p>
          <a:p>
            <a:pPr>
              <a:lnSpc>
                <a:spcPct val="120000"/>
              </a:lnSpc>
            </a:pPr>
            <a:r>
              <a:rPr lang="en-US" altLang="zh-CN" sz="2400" dirty="0">
                <a:latin typeface="+mn-ea"/>
              </a:rPr>
              <a:t>“</a:t>
            </a:r>
            <a:r>
              <a:rPr lang="zh-CN" altLang="zh-CN" sz="2400" dirty="0">
                <a:latin typeface="+mn-ea"/>
              </a:rPr>
              <a:t>他完全不明白自己所做的事是什么样的事情。还因为他缺少这种想象力。</a:t>
            </a:r>
            <a:r>
              <a:rPr lang="en-US" altLang="zh-CN" sz="2400" dirty="0">
                <a:latin typeface="+mn-ea"/>
              </a:rPr>
              <a:t>……</a:t>
            </a:r>
            <a:r>
              <a:rPr lang="zh-CN" altLang="zh-CN" sz="2400" dirty="0">
                <a:latin typeface="+mn-ea"/>
              </a:rPr>
              <a:t>他并不愚蠢，</a:t>
            </a:r>
            <a:r>
              <a:rPr lang="zh-CN" altLang="zh-CN" sz="2400" u="sng" dirty="0">
                <a:latin typeface="+mn-ea"/>
              </a:rPr>
              <a:t>却完全没有思想</a:t>
            </a:r>
            <a:r>
              <a:rPr lang="en-US" altLang="zh-CN" sz="2400" dirty="0">
                <a:latin typeface="+mn-ea"/>
              </a:rPr>
              <a:t>——</a:t>
            </a:r>
            <a:r>
              <a:rPr lang="zh-CN" altLang="zh-CN" sz="2400" dirty="0">
                <a:latin typeface="+mn-ea"/>
              </a:rPr>
              <a:t>这绝不等同于愚蠢，却是他成为那个时代最大犯罪者之一的因素</a:t>
            </a:r>
            <a:r>
              <a:rPr lang="zh-CN" altLang="zh-CN" sz="2400" dirty="0" smtClean="0">
                <a:latin typeface="+mn-ea"/>
              </a:rPr>
              <a:t>。这种脱离现实与无</a:t>
            </a:r>
            <a:r>
              <a:rPr lang="zh-CN" altLang="zh-CN" sz="2400" dirty="0">
                <a:latin typeface="+mn-ea"/>
              </a:rPr>
              <a:t>思想，即可发挥潜伏在人类中所有的恶的本能，表现出其巨大的能量的事实，正是我们在耶路撒冷学到的教训。</a:t>
            </a:r>
            <a:r>
              <a:rPr lang="en-US" altLang="zh-CN" sz="2400" dirty="0">
                <a:latin typeface="+mn-ea"/>
              </a:rPr>
              <a:t>”</a:t>
            </a:r>
            <a:endParaRPr lang="zh-CN" altLang="zh-CN" sz="2400" dirty="0">
              <a:latin typeface="+mn-ea"/>
            </a:endParaRPr>
          </a:p>
          <a:p>
            <a:pPr>
              <a:lnSpc>
                <a:spcPct val="120000"/>
              </a:lnSpc>
            </a:pPr>
            <a:r>
              <a:rPr lang="zh-CN" altLang="zh-CN" sz="2400" dirty="0">
                <a:latin typeface="+mn-ea"/>
              </a:rPr>
              <a:t>恶的化身未必是狂暴恶魔，也有可能是平凡、敬业、忠诚的小公务员。 </a:t>
            </a:r>
          </a:p>
        </p:txBody>
      </p:sp>
    </p:spTree>
    <p:extLst>
      <p:ext uri="{BB962C8B-B14F-4D97-AF65-F5344CB8AC3E}">
        <p14:creationId xmlns:p14="http://schemas.microsoft.com/office/powerpoint/2010/main" val="28883303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9466" y="575733"/>
            <a:ext cx="7958667" cy="5825067"/>
          </a:xfrm>
        </p:spPr>
        <p:txBody>
          <a:bodyPr>
            <a:normAutofit/>
          </a:bodyPr>
          <a:lstStyle/>
          <a:p>
            <a:pPr>
              <a:lnSpc>
                <a:spcPct val="120000"/>
              </a:lnSpc>
            </a:pPr>
            <a:endParaRPr lang="en-US" altLang="zh-CN" sz="2800" dirty="0" smtClean="0">
              <a:latin typeface="+mn-ea"/>
            </a:endParaRPr>
          </a:p>
          <a:p>
            <a:pPr>
              <a:lnSpc>
                <a:spcPct val="120000"/>
              </a:lnSpc>
            </a:pPr>
            <a:r>
              <a:rPr lang="zh-CN" altLang="zh-CN" sz="2800" dirty="0" smtClean="0">
                <a:latin typeface="+mn-ea"/>
              </a:rPr>
              <a:t>齐</a:t>
            </a:r>
            <a:r>
              <a:rPr lang="zh-CN" altLang="zh-CN" sz="2800" dirty="0">
                <a:latin typeface="+mn-ea"/>
              </a:rPr>
              <a:t>格蒙</a:t>
            </a:r>
            <a:r>
              <a:rPr lang="en-US" altLang="zh-CN" sz="2800" dirty="0">
                <a:latin typeface="+mn-ea"/>
              </a:rPr>
              <a:t>•</a:t>
            </a:r>
            <a:r>
              <a:rPr lang="zh-CN" altLang="zh-CN" sz="2800" dirty="0">
                <a:latin typeface="+mn-ea"/>
              </a:rPr>
              <a:t>鲍曼《现代性与大屠杀</a:t>
            </a:r>
            <a:r>
              <a:rPr lang="zh-CN" altLang="zh-CN" sz="2800" dirty="0" smtClean="0">
                <a:latin typeface="+mn-ea"/>
              </a:rPr>
              <a:t>》</a:t>
            </a:r>
            <a:endParaRPr lang="en-US" altLang="zh-CN" sz="2800" dirty="0" smtClean="0">
              <a:latin typeface="+mn-ea"/>
            </a:endParaRPr>
          </a:p>
          <a:p>
            <a:pPr>
              <a:lnSpc>
                <a:spcPct val="120000"/>
              </a:lnSpc>
            </a:pPr>
            <a:r>
              <a:rPr lang="zh-CN" altLang="zh-CN" sz="2800" dirty="0" smtClean="0">
                <a:latin typeface="+mn-ea"/>
              </a:rPr>
              <a:t>大屠杀不只是犹太人历史上的一个悲惨事件，也并非德意志民族的一次反常行为，而是现代性本身的固有可能。科学的理性计算精神，技术的道德中立地位，社会管理的工程化趋势，正是现代性的这些本质要素，使得像大屠杀这样灭绝人性的惨剧成为设计者、执行者和受害者密切合作的社会集体行动。</a:t>
            </a:r>
            <a:endParaRPr lang="zh-CN" altLang="zh-CN" sz="2800" dirty="0">
              <a:latin typeface="+mn-ea"/>
            </a:endParaRPr>
          </a:p>
        </p:txBody>
      </p:sp>
    </p:spTree>
    <p:extLst>
      <p:ext uri="{BB962C8B-B14F-4D97-AF65-F5344CB8AC3E}">
        <p14:creationId xmlns:p14="http://schemas.microsoft.com/office/powerpoint/2010/main" val="16971583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3600" dirty="0" smtClean="0"/>
              <a:t>（二）现代诗歌中的战争</a:t>
            </a:r>
            <a:endParaRPr kumimoji="1" lang="zh-CN" altLang="en-US" sz="3600" dirty="0"/>
          </a:p>
        </p:txBody>
      </p:sp>
      <p:sp>
        <p:nvSpPr>
          <p:cNvPr id="3" name="内容占位符 2"/>
          <p:cNvSpPr>
            <a:spLocks noGrp="1"/>
          </p:cNvSpPr>
          <p:nvPr>
            <p:ph idx="1"/>
          </p:nvPr>
        </p:nvSpPr>
        <p:spPr>
          <a:xfrm>
            <a:off x="338667" y="1417638"/>
            <a:ext cx="8432800" cy="5321829"/>
          </a:xfrm>
        </p:spPr>
        <p:txBody>
          <a:bodyPr>
            <a:normAutofit/>
          </a:bodyPr>
          <a:lstStyle/>
          <a:p>
            <a:r>
              <a:rPr lang="zh-CN" altLang="zh-CN" sz="2800" dirty="0">
                <a:latin typeface="+mn-ea"/>
              </a:rPr>
              <a:t>穆旦《赞美</a:t>
            </a:r>
            <a:r>
              <a:rPr lang="zh-CN" altLang="zh-CN" sz="2800" dirty="0" smtClean="0">
                <a:latin typeface="+mn-ea"/>
              </a:rPr>
              <a:t>》</a:t>
            </a:r>
            <a:endParaRPr lang="en-US" altLang="zh-CN" sz="2800" dirty="0" smtClean="0">
              <a:latin typeface="+mn-ea"/>
            </a:endParaRPr>
          </a:p>
          <a:p>
            <a:r>
              <a:rPr lang="zh-CN" altLang="zh-CN" sz="2800" dirty="0" smtClean="0">
                <a:latin typeface="+mn-ea"/>
              </a:rPr>
              <a:t>创作时间</a:t>
            </a:r>
            <a:r>
              <a:rPr lang="zh-CN" altLang="zh-CN" sz="2800" dirty="0">
                <a:latin typeface="+mn-ea"/>
              </a:rPr>
              <a:t>：</a:t>
            </a:r>
            <a:r>
              <a:rPr lang="en-US" altLang="zh-CN" sz="2800" dirty="0">
                <a:latin typeface="+mn-ea"/>
              </a:rPr>
              <a:t>1941</a:t>
            </a:r>
            <a:r>
              <a:rPr lang="zh-CN" altLang="zh-CN" sz="2800" dirty="0">
                <a:latin typeface="+mn-ea"/>
              </a:rPr>
              <a:t>年</a:t>
            </a:r>
            <a:r>
              <a:rPr lang="en-US" altLang="zh-CN" sz="2800" dirty="0">
                <a:latin typeface="+mn-ea"/>
              </a:rPr>
              <a:t>12</a:t>
            </a:r>
            <a:r>
              <a:rPr lang="zh-CN" altLang="zh-CN" sz="2800" dirty="0">
                <a:latin typeface="+mn-ea"/>
              </a:rPr>
              <a:t>月</a:t>
            </a:r>
          </a:p>
          <a:p>
            <a:r>
              <a:rPr lang="zh-CN" altLang="zh-CN" sz="2800" dirty="0" smtClean="0">
                <a:latin typeface="+mn-ea"/>
              </a:rPr>
              <a:t>基调：</a:t>
            </a:r>
            <a:r>
              <a:rPr lang="zh-CN" altLang="en-US" sz="2800" dirty="0" smtClean="0">
                <a:latin typeface="+mn-ea"/>
              </a:rPr>
              <a:t>深沉、</a:t>
            </a:r>
            <a:r>
              <a:rPr lang="zh-CN" altLang="zh-CN" sz="2800" dirty="0" smtClean="0">
                <a:latin typeface="+mn-ea"/>
              </a:rPr>
              <a:t>热血</a:t>
            </a:r>
            <a:r>
              <a:rPr lang="zh-CN" altLang="en-US" sz="2800" dirty="0" smtClean="0">
                <a:latin typeface="+mn-ea"/>
              </a:rPr>
              <a:t>、</a:t>
            </a:r>
            <a:r>
              <a:rPr lang="zh-CN" altLang="zh-CN" sz="2800" dirty="0" smtClean="0">
                <a:latin typeface="+mn-ea"/>
              </a:rPr>
              <a:t>激情“</a:t>
            </a:r>
            <a:r>
              <a:rPr lang="zh-CN" altLang="zh-CN" sz="2800" dirty="0">
                <a:latin typeface="+mn-ea"/>
              </a:rPr>
              <a:t>一个民族已经起来</a:t>
            </a:r>
            <a:r>
              <a:rPr lang="zh-CN" altLang="zh-CN" sz="2800" dirty="0" smtClean="0">
                <a:latin typeface="+mn-ea"/>
              </a:rPr>
              <a:t>”</a:t>
            </a:r>
            <a:r>
              <a:rPr lang="zh-CN" altLang="en-US" sz="2800" dirty="0" smtClean="0">
                <a:latin typeface="+mn-ea"/>
              </a:rPr>
              <a:t>。</a:t>
            </a:r>
            <a:endParaRPr lang="zh-CN" altLang="zh-CN" sz="2800" dirty="0">
              <a:latin typeface="+mn-ea"/>
            </a:endParaRPr>
          </a:p>
          <a:p>
            <a:r>
              <a:rPr lang="zh-CN" altLang="zh-CN" sz="2800" dirty="0" smtClean="0">
                <a:latin typeface="+mn-ea"/>
              </a:rPr>
              <a:t>意</a:t>
            </a:r>
            <a:r>
              <a:rPr lang="zh-CN" altLang="zh-CN" sz="2800" dirty="0">
                <a:latin typeface="+mn-ea"/>
              </a:rPr>
              <a:t>象：晦暗荒凉（民族的苦难）</a:t>
            </a:r>
          </a:p>
          <a:p>
            <a:r>
              <a:rPr lang="zh-CN" altLang="zh-CN" sz="2800" dirty="0" smtClean="0">
                <a:latin typeface="+mn-ea"/>
              </a:rPr>
              <a:t>主题</a:t>
            </a:r>
            <a:r>
              <a:rPr lang="zh-CN" altLang="zh-CN" sz="2800" dirty="0">
                <a:latin typeface="+mn-ea"/>
              </a:rPr>
              <a:t>：</a:t>
            </a:r>
            <a:r>
              <a:rPr lang="zh-CN" altLang="zh-CN" sz="2800" dirty="0" smtClean="0">
                <a:latin typeface="+mn-ea"/>
              </a:rPr>
              <a:t>民族</a:t>
            </a:r>
            <a:r>
              <a:rPr lang="zh-CN" altLang="en-US" sz="2800" dirty="0" smtClean="0">
                <a:latin typeface="+mn-ea"/>
              </a:rPr>
              <a:t>忧</a:t>
            </a:r>
            <a:r>
              <a:rPr lang="zh-CN" altLang="zh-CN" sz="2800" dirty="0" smtClean="0">
                <a:latin typeface="+mn-ea"/>
              </a:rPr>
              <a:t>思和爱国情怀</a:t>
            </a:r>
            <a:r>
              <a:rPr lang="zh-CN" altLang="en-US" sz="2800" dirty="0" smtClean="0">
                <a:latin typeface="+mn-ea"/>
              </a:rPr>
              <a:t>。</a:t>
            </a:r>
            <a:endParaRPr lang="en-US" altLang="zh-CN" sz="2800" dirty="0" smtClean="0">
              <a:latin typeface="+mn-ea"/>
            </a:endParaRPr>
          </a:p>
          <a:p>
            <a:r>
              <a:rPr lang="zh-CN" altLang="en-US" sz="2800" dirty="0" smtClean="0">
                <a:latin typeface="+mn-ea"/>
              </a:rPr>
              <a:t>时代背景：</a:t>
            </a:r>
            <a:endParaRPr lang="zh-CN" altLang="zh-CN" sz="2800" dirty="0">
              <a:latin typeface="+mn-ea"/>
            </a:endParaRPr>
          </a:p>
          <a:p>
            <a:r>
              <a:rPr lang="zh-CN" altLang="en-US" sz="2800" dirty="0" smtClean="0">
                <a:latin typeface="+mn-ea"/>
              </a:rPr>
              <a:t>民族的“</a:t>
            </a:r>
            <a:r>
              <a:rPr lang="zh-CN" altLang="zh-CN" sz="2800" dirty="0" smtClean="0">
                <a:latin typeface="+mn-ea"/>
              </a:rPr>
              <a:t>大历史</a:t>
            </a:r>
            <a:r>
              <a:rPr lang="zh-CN" altLang="en-US" sz="2800" dirty="0" smtClean="0">
                <a:latin typeface="+mn-ea"/>
              </a:rPr>
              <a:t>”</a:t>
            </a:r>
            <a:r>
              <a:rPr lang="zh-CN" altLang="zh-CN" sz="2800" dirty="0" smtClean="0">
                <a:latin typeface="+mn-ea"/>
              </a:rPr>
              <a:t>：</a:t>
            </a:r>
            <a:r>
              <a:rPr lang="zh-CN" altLang="en-US" sz="2800" dirty="0" smtClean="0">
                <a:latin typeface="+mn-ea"/>
              </a:rPr>
              <a:t>中华</a:t>
            </a:r>
            <a:r>
              <a:rPr lang="zh-CN" altLang="zh-CN" sz="2800" dirty="0" smtClean="0">
                <a:latin typeface="+mn-ea"/>
              </a:rPr>
              <a:t>民族的</a:t>
            </a:r>
            <a:r>
              <a:rPr lang="zh-CN" altLang="zh-CN" sz="2800" dirty="0">
                <a:latin typeface="+mn-ea"/>
              </a:rPr>
              <a:t>反抗，</a:t>
            </a:r>
            <a:r>
              <a:rPr lang="en-US" altLang="zh-CN" sz="2800" dirty="0">
                <a:latin typeface="+mn-ea"/>
              </a:rPr>
              <a:t>“</a:t>
            </a:r>
            <a:r>
              <a:rPr lang="zh-CN" altLang="zh-CN" sz="2800" dirty="0">
                <a:latin typeface="+mn-ea"/>
              </a:rPr>
              <a:t>卢沟桥的枪声”，</a:t>
            </a:r>
            <a:r>
              <a:rPr lang="en-US" altLang="zh-CN" sz="2800" dirty="0">
                <a:latin typeface="+mn-ea"/>
              </a:rPr>
              <a:t>29</a:t>
            </a:r>
            <a:r>
              <a:rPr lang="zh-CN" altLang="zh-CN" sz="2800" dirty="0">
                <a:latin typeface="+mn-ea"/>
              </a:rPr>
              <a:t>军奋起</a:t>
            </a:r>
            <a:r>
              <a:rPr lang="zh-CN" altLang="zh-CN" sz="2800" dirty="0" smtClean="0">
                <a:latin typeface="+mn-ea"/>
              </a:rPr>
              <a:t>反抗</a:t>
            </a:r>
            <a:r>
              <a:rPr lang="zh-CN" altLang="en-US" sz="2800" dirty="0" smtClean="0">
                <a:latin typeface="+mn-ea"/>
              </a:rPr>
              <a:t>。</a:t>
            </a:r>
            <a:endParaRPr lang="zh-CN" altLang="zh-CN" sz="2800" dirty="0">
              <a:latin typeface="+mn-ea"/>
            </a:endParaRPr>
          </a:p>
          <a:p>
            <a:r>
              <a:rPr lang="zh-CN" altLang="en-US" sz="2800" dirty="0" smtClean="0">
                <a:latin typeface="+mn-ea"/>
              </a:rPr>
              <a:t>个人的“</a:t>
            </a:r>
            <a:r>
              <a:rPr lang="zh-CN" altLang="zh-CN" sz="2800" dirty="0" smtClean="0">
                <a:latin typeface="+mn-ea"/>
              </a:rPr>
              <a:t>小历史</a:t>
            </a:r>
            <a:r>
              <a:rPr lang="zh-CN" altLang="en-US" sz="2800" dirty="0" smtClean="0">
                <a:latin typeface="+mn-ea"/>
              </a:rPr>
              <a:t>”</a:t>
            </a:r>
            <a:r>
              <a:rPr lang="zh-CN" altLang="zh-CN" sz="2800" dirty="0" smtClean="0">
                <a:latin typeface="+mn-ea"/>
              </a:rPr>
              <a:t>：</a:t>
            </a:r>
            <a:r>
              <a:rPr lang="zh-CN" altLang="zh-CN" sz="2800" dirty="0">
                <a:latin typeface="+mn-ea"/>
              </a:rPr>
              <a:t>西南联大南迁，知识分子群体抗战，誓死守卫中国的教育资源。</a:t>
            </a:r>
          </a:p>
          <a:p>
            <a:endParaRPr kumimoji="1" lang="zh-CN" altLang="en-US" dirty="0"/>
          </a:p>
        </p:txBody>
      </p:sp>
    </p:spTree>
    <p:extLst>
      <p:ext uri="{BB962C8B-B14F-4D97-AF65-F5344CB8AC3E}">
        <p14:creationId xmlns:p14="http://schemas.microsoft.com/office/powerpoint/2010/main" val="2071574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634884" y="1732026"/>
            <a:ext cx="3777184" cy="5016759"/>
          </a:xfrm>
          <a:prstGeom prst="rect">
            <a:avLst/>
          </a:prstGeom>
        </p:spPr>
        <p:txBody>
          <a:bodyPr wrap="square">
            <a:spAutoFit/>
          </a:bodyPr>
          <a:lstStyle/>
          <a:p>
            <a:endParaRPr lang="en-US" altLang="zh-CN" sz="1600" dirty="0" smtClean="0">
              <a:solidFill>
                <a:srgbClr val="FF0000"/>
              </a:solidFill>
            </a:endParaRPr>
          </a:p>
          <a:p>
            <a:endParaRPr lang="en-US" altLang="zh-CN" sz="1600" dirty="0">
              <a:solidFill>
                <a:srgbClr val="FF0000"/>
              </a:solidFill>
            </a:endParaRPr>
          </a:p>
          <a:p>
            <a:r>
              <a:rPr lang="zh-CN" altLang="zh-CN" sz="1600" dirty="0" smtClean="0">
                <a:solidFill>
                  <a:srgbClr val="FF0000"/>
                </a:solidFill>
              </a:rPr>
              <a:t>一个农夫</a:t>
            </a:r>
            <a:r>
              <a:rPr lang="zh-CN" altLang="zh-CN" sz="1600" dirty="0"/>
              <a:t>，他粗糙的身躯移动在田野中，</a:t>
            </a:r>
          </a:p>
          <a:p>
            <a:r>
              <a:rPr lang="zh-CN" altLang="zh-CN" sz="1600" dirty="0"/>
              <a:t>他是一个女人的孩子，许多孩子的父亲，</a:t>
            </a:r>
          </a:p>
          <a:p>
            <a:r>
              <a:rPr lang="zh-CN" altLang="zh-CN" sz="1600" dirty="0"/>
              <a:t>多少朝代在他的身边升起又降落了</a:t>
            </a:r>
          </a:p>
          <a:p>
            <a:r>
              <a:rPr lang="zh-CN" altLang="zh-CN" sz="1600" dirty="0"/>
              <a:t>而把希望和失望压在他身上，</a:t>
            </a:r>
          </a:p>
          <a:p>
            <a:r>
              <a:rPr lang="zh-CN" altLang="zh-CN" sz="1600" dirty="0"/>
              <a:t>而他永远无言地跟在犁后旋转，</a:t>
            </a:r>
          </a:p>
          <a:p>
            <a:r>
              <a:rPr lang="zh-CN" altLang="zh-CN" sz="1600" dirty="0"/>
              <a:t>翻起同样的泥土溶解过他祖先的，</a:t>
            </a:r>
          </a:p>
          <a:p>
            <a:r>
              <a:rPr lang="zh-CN" altLang="zh-CN" sz="1600" dirty="0"/>
              <a:t>是同样的受难的形象凝固在路旁。</a:t>
            </a:r>
          </a:p>
          <a:p>
            <a:r>
              <a:rPr lang="zh-CN" altLang="zh-CN" sz="1600" dirty="0"/>
              <a:t>在大路上多少次愉快的歌声流过去了，</a:t>
            </a:r>
          </a:p>
          <a:p>
            <a:r>
              <a:rPr lang="zh-CN" altLang="zh-CN" sz="1600" dirty="0"/>
              <a:t>多少次跟来的是临到他的忧患；</a:t>
            </a:r>
          </a:p>
          <a:p>
            <a:r>
              <a:rPr lang="zh-CN" altLang="zh-CN" sz="1600" dirty="0"/>
              <a:t>在大路上人们演说，叫嚣，欢快，</a:t>
            </a:r>
          </a:p>
          <a:p>
            <a:r>
              <a:rPr lang="zh-CN" altLang="zh-CN" sz="1600" dirty="0"/>
              <a:t>然而他没有，他只放下了古代的锄头，</a:t>
            </a:r>
          </a:p>
          <a:p>
            <a:r>
              <a:rPr lang="zh-CN" altLang="zh-CN" sz="1600" dirty="0"/>
              <a:t>再一次相信名词，溶进了大众的爱，</a:t>
            </a:r>
          </a:p>
          <a:p>
            <a:r>
              <a:rPr lang="zh-CN" altLang="zh-CN" sz="1600" dirty="0"/>
              <a:t>坚定地，他看着自己溶进死亡里，</a:t>
            </a:r>
          </a:p>
          <a:p>
            <a:r>
              <a:rPr lang="zh-CN" altLang="zh-CN" sz="1600" dirty="0"/>
              <a:t>而这样的路是无限的悠长的</a:t>
            </a:r>
          </a:p>
          <a:p>
            <a:r>
              <a:rPr lang="zh-CN" altLang="zh-CN" sz="1600" dirty="0"/>
              <a:t>而他是不能够流泪的，</a:t>
            </a:r>
          </a:p>
          <a:p>
            <a:r>
              <a:rPr lang="zh-CN" altLang="zh-CN" sz="1600" u="sng" dirty="0"/>
              <a:t>他没有流泪，因为一个民族已经起来。</a:t>
            </a:r>
          </a:p>
          <a:p>
            <a:endParaRPr lang="en-US" altLang="zh-CN" sz="1600" dirty="0" smtClean="0"/>
          </a:p>
          <a:p>
            <a:endParaRPr lang="en-US" altLang="zh-CN" sz="1600" dirty="0"/>
          </a:p>
        </p:txBody>
      </p:sp>
      <p:sp>
        <p:nvSpPr>
          <p:cNvPr id="13" name="矩形 12"/>
          <p:cNvSpPr/>
          <p:nvPr/>
        </p:nvSpPr>
        <p:spPr>
          <a:xfrm>
            <a:off x="494828" y="1600063"/>
            <a:ext cx="4140056" cy="5016759"/>
          </a:xfrm>
          <a:prstGeom prst="rect">
            <a:avLst/>
          </a:prstGeom>
        </p:spPr>
        <p:txBody>
          <a:bodyPr wrap="square">
            <a:spAutoFit/>
          </a:bodyPr>
          <a:lstStyle/>
          <a:p>
            <a:endParaRPr lang="en-US" altLang="zh-CN" sz="1600" dirty="0" smtClean="0"/>
          </a:p>
          <a:p>
            <a:r>
              <a:rPr lang="zh-CN" altLang="zh-CN" sz="1600" dirty="0" smtClean="0"/>
              <a:t>走</a:t>
            </a:r>
            <a:r>
              <a:rPr lang="zh-CN" altLang="zh-CN" sz="1600" dirty="0"/>
              <a:t>不尽的山峦和起伏，河流和草原，</a:t>
            </a:r>
          </a:p>
          <a:p>
            <a:r>
              <a:rPr lang="zh-CN" altLang="zh-CN" sz="1600" dirty="0"/>
              <a:t>数不尽的密密的村庄，鸡鸣和狗吠，</a:t>
            </a:r>
          </a:p>
          <a:p>
            <a:r>
              <a:rPr lang="zh-CN" altLang="zh-CN" sz="1600" dirty="0"/>
              <a:t>接连在原是荒凉的亚洲的土地上，</a:t>
            </a:r>
          </a:p>
          <a:p>
            <a:r>
              <a:rPr lang="zh-CN" altLang="zh-CN" sz="1600" dirty="0"/>
              <a:t>在野草的茫茫中呼啸着干燥的风，</a:t>
            </a:r>
          </a:p>
          <a:p>
            <a:r>
              <a:rPr lang="zh-CN" altLang="zh-CN" sz="1600" dirty="0"/>
              <a:t>在低压的暗云下唱着单调的东流的水，</a:t>
            </a:r>
          </a:p>
          <a:p>
            <a:r>
              <a:rPr lang="zh-CN" altLang="zh-CN" sz="1600" dirty="0"/>
              <a:t>在忧郁的森林里有无数埋藏的年代。</a:t>
            </a:r>
          </a:p>
          <a:p>
            <a:r>
              <a:rPr lang="zh-CN" altLang="zh-CN" sz="1600" dirty="0"/>
              <a:t>它们静静地和我拥抱：</a:t>
            </a:r>
          </a:p>
          <a:p>
            <a:r>
              <a:rPr lang="zh-CN" altLang="zh-CN" sz="1600" dirty="0"/>
              <a:t>说不尽的故事是说不尽的灾难，沉默的</a:t>
            </a:r>
          </a:p>
          <a:p>
            <a:r>
              <a:rPr lang="zh-CN" altLang="zh-CN" sz="1600" dirty="0"/>
              <a:t>是爱情，是在天空飞翔的鹰群，</a:t>
            </a:r>
          </a:p>
          <a:p>
            <a:r>
              <a:rPr lang="zh-CN" altLang="zh-CN" sz="1600" dirty="0"/>
              <a:t>是干枯的眼睛期待着泉涌的热泪，</a:t>
            </a:r>
          </a:p>
          <a:p>
            <a:r>
              <a:rPr lang="zh-CN" altLang="zh-CN" sz="1600" dirty="0"/>
              <a:t>当不移的灰色的行列在遥远的天际爬行；</a:t>
            </a:r>
          </a:p>
          <a:p>
            <a:r>
              <a:rPr lang="zh-CN" altLang="zh-CN" sz="1600" dirty="0"/>
              <a:t>我有太多的话语，太悠久的感情，</a:t>
            </a:r>
          </a:p>
          <a:p>
            <a:r>
              <a:rPr lang="zh-CN" altLang="zh-CN" sz="1600" dirty="0"/>
              <a:t>我要以荒凉的沙漠，坎坷的小路，骡子车，</a:t>
            </a:r>
          </a:p>
          <a:p>
            <a:r>
              <a:rPr lang="zh-CN" altLang="zh-CN" sz="1600" dirty="0"/>
              <a:t>我要以槽子船，漫山的野花，阴雨的天气，</a:t>
            </a:r>
          </a:p>
          <a:p>
            <a:r>
              <a:rPr lang="zh-CN" altLang="zh-CN" sz="1600" dirty="0"/>
              <a:t>我要以一切拥抱你，你，</a:t>
            </a:r>
          </a:p>
          <a:p>
            <a:r>
              <a:rPr lang="zh-CN" altLang="zh-CN" sz="1600" dirty="0"/>
              <a:t>我到处看见的人民呵，</a:t>
            </a:r>
          </a:p>
          <a:p>
            <a:r>
              <a:rPr lang="zh-CN" altLang="zh-CN" sz="1600" dirty="0"/>
              <a:t>在耻辱里生活的人民，佝偻的人民，</a:t>
            </a:r>
          </a:p>
          <a:p>
            <a:r>
              <a:rPr lang="zh-CN" altLang="zh-CN" sz="1600" dirty="0"/>
              <a:t>我要以带血的手和你们一一拥抱。</a:t>
            </a:r>
          </a:p>
          <a:p>
            <a:r>
              <a:rPr lang="zh-CN" altLang="zh-CN" sz="1600" dirty="0"/>
              <a:t>因为一个民族已经起来。</a:t>
            </a:r>
          </a:p>
        </p:txBody>
      </p:sp>
      <p:sp>
        <p:nvSpPr>
          <p:cNvPr id="3" name="标题 2"/>
          <p:cNvSpPr>
            <a:spLocks noGrp="1"/>
          </p:cNvSpPr>
          <p:nvPr>
            <p:ph type="title"/>
          </p:nvPr>
        </p:nvSpPr>
        <p:spPr/>
        <p:txBody>
          <a:bodyPr>
            <a:normAutofit/>
          </a:bodyPr>
          <a:lstStyle/>
          <a:p>
            <a:r>
              <a:rPr kumimoji="1" lang="en-US" altLang="zh-CN" sz="3600" dirty="0" smtClean="0"/>
              <a:t>《</a:t>
            </a:r>
            <a:r>
              <a:rPr kumimoji="1" lang="zh-CN" altLang="en-US" sz="3600" dirty="0" smtClean="0"/>
              <a:t>赞美</a:t>
            </a:r>
            <a:r>
              <a:rPr kumimoji="1" lang="en-US" altLang="zh-CN" sz="3600" dirty="0" smtClean="0"/>
              <a:t>》</a:t>
            </a:r>
            <a:endParaRPr kumimoji="1" lang="zh-CN" altLang="en-US" sz="3600" dirty="0"/>
          </a:p>
        </p:txBody>
      </p:sp>
    </p:spTree>
    <p:extLst>
      <p:ext uri="{BB962C8B-B14F-4D97-AF65-F5344CB8AC3E}">
        <p14:creationId xmlns:p14="http://schemas.microsoft.com/office/powerpoint/2010/main" val="31908516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smtClean="0"/>
              <a:t>《</a:t>
            </a:r>
            <a:r>
              <a:rPr kumimoji="1" lang="zh-CN" altLang="en-US" sz="3600" dirty="0" smtClean="0"/>
              <a:t>赞美</a:t>
            </a:r>
            <a:r>
              <a:rPr kumimoji="1" lang="en-US" altLang="zh-CN" sz="3600" dirty="0" smtClean="0"/>
              <a:t>》</a:t>
            </a:r>
            <a:endParaRPr kumimoji="1" lang="zh-CN" altLang="en-US" sz="3600" dirty="0"/>
          </a:p>
        </p:txBody>
      </p:sp>
      <p:sp>
        <p:nvSpPr>
          <p:cNvPr id="4" name="矩形 3"/>
          <p:cNvSpPr/>
          <p:nvPr/>
        </p:nvSpPr>
        <p:spPr>
          <a:xfrm>
            <a:off x="742242" y="1979459"/>
            <a:ext cx="4469942" cy="3970318"/>
          </a:xfrm>
          <a:prstGeom prst="rect">
            <a:avLst/>
          </a:prstGeom>
        </p:spPr>
        <p:txBody>
          <a:bodyPr wrap="square">
            <a:spAutoFit/>
          </a:bodyPr>
          <a:lstStyle/>
          <a:p>
            <a:r>
              <a:rPr lang="zh-CN" altLang="zh-CN" dirty="0"/>
              <a:t>在群山的包围里，在蔚蓝的天空下，</a:t>
            </a:r>
          </a:p>
          <a:p>
            <a:r>
              <a:rPr lang="zh-CN" altLang="zh-CN" dirty="0"/>
              <a:t>在春天和秋天经过他家园的时候，</a:t>
            </a:r>
          </a:p>
          <a:p>
            <a:r>
              <a:rPr lang="zh-CN" altLang="zh-CN" dirty="0"/>
              <a:t>在幽深的谷里隐着最含蓄的悲哀：</a:t>
            </a:r>
          </a:p>
          <a:p>
            <a:r>
              <a:rPr lang="zh-CN" altLang="zh-CN" dirty="0"/>
              <a:t>一个老妇期待着孩子，许多孩子期待着</a:t>
            </a:r>
          </a:p>
          <a:p>
            <a:r>
              <a:rPr lang="zh-CN" altLang="zh-CN" dirty="0"/>
              <a:t>饥饿，而又在饥饿里忍耐，</a:t>
            </a:r>
          </a:p>
          <a:p>
            <a:r>
              <a:rPr lang="zh-CN" altLang="zh-CN" dirty="0"/>
              <a:t>在路旁仍是那聚集着黑暗的茅屋，</a:t>
            </a:r>
          </a:p>
          <a:p>
            <a:r>
              <a:rPr lang="zh-CN" altLang="zh-CN" dirty="0"/>
              <a:t>一样的是不可知的恐惧，一样的是</a:t>
            </a:r>
          </a:p>
          <a:p>
            <a:r>
              <a:rPr lang="zh-CN" altLang="zh-CN" dirty="0"/>
              <a:t>大自然中那侵蚀着生活的泥土，</a:t>
            </a:r>
          </a:p>
          <a:p>
            <a:r>
              <a:rPr lang="zh-CN" altLang="zh-CN" dirty="0"/>
              <a:t>而他走去了从不回头诅咒。</a:t>
            </a:r>
          </a:p>
          <a:p>
            <a:r>
              <a:rPr lang="zh-CN" altLang="zh-CN" dirty="0"/>
              <a:t>为了他我要拥抱每一个人，</a:t>
            </a:r>
          </a:p>
          <a:p>
            <a:r>
              <a:rPr lang="zh-CN" altLang="zh-CN" dirty="0"/>
              <a:t>为了他我失去了拥抱的安慰，</a:t>
            </a:r>
          </a:p>
          <a:p>
            <a:r>
              <a:rPr lang="zh-CN" altLang="zh-CN" dirty="0"/>
              <a:t>因为他，我们是不能给以幸福的，</a:t>
            </a:r>
          </a:p>
          <a:p>
            <a:r>
              <a:rPr lang="zh-CN" altLang="zh-CN" dirty="0"/>
              <a:t>痛哭吧，让我们在他的身上痛哭吧，</a:t>
            </a:r>
          </a:p>
          <a:p>
            <a:r>
              <a:rPr lang="zh-CN" altLang="zh-CN" u="sng" dirty="0"/>
              <a:t>因为一个民族已经起来。</a:t>
            </a:r>
          </a:p>
        </p:txBody>
      </p:sp>
      <p:sp>
        <p:nvSpPr>
          <p:cNvPr id="5" name="矩形 4"/>
          <p:cNvSpPr/>
          <p:nvPr/>
        </p:nvSpPr>
        <p:spPr>
          <a:xfrm>
            <a:off x="4865804" y="1979459"/>
            <a:ext cx="3379671" cy="4524316"/>
          </a:xfrm>
          <a:prstGeom prst="rect">
            <a:avLst/>
          </a:prstGeom>
        </p:spPr>
        <p:txBody>
          <a:bodyPr wrap="square">
            <a:spAutoFit/>
          </a:bodyPr>
          <a:lstStyle/>
          <a:p>
            <a:r>
              <a:rPr lang="zh-CN" altLang="zh-CN" dirty="0"/>
              <a:t>一样的是这悠久的年代的风，</a:t>
            </a:r>
          </a:p>
          <a:p>
            <a:r>
              <a:rPr lang="zh-CN" altLang="zh-CN" dirty="0" smtClean="0"/>
              <a:t>一样</a:t>
            </a:r>
            <a:r>
              <a:rPr lang="zh-CN" altLang="zh-CN" dirty="0"/>
              <a:t>的是从这倾圮的屋檐下散开的无尽的呻吟和寒冷，</a:t>
            </a:r>
          </a:p>
          <a:p>
            <a:r>
              <a:rPr lang="zh-CN" altLang="zh-CN" dirty="0"/>
              <a:t>它歌唱在一片枯槁的树顶上，</a:t>
            </a:r>
          </a:p>
          <a:p>
            <a:r>
              <a:rPr lang="zh-CN" altLang="zh-CN" dirty="0"/>
              <a:t>它吹过了荒芜的沼泽，芦苇和虫鸣，</a:t>
            </a:r>
          </a:p>
          <a:p>
            <a:r>
              <a:rPr lang="zh-CN" altLang="zh-CN" dirty="0"/>
              <a:t>一样的是这飞过的乌鸦的声音。</a:t>
            </a:r>
          </a:p>
          <a:p>
            <a:r>
              <a:rPr lang="zh-CN" altLang="zh-CN" dirty="0"/>
              <a:t>当我走过，站在路上踟蹰，</a:t>
            </a:r>
          </a:p>
          <a:p>
            <a:r>
              <a:rPr lang="zh-CN" altLang="zh-CN" dirty="0"/>
              <a:t>我踟蹰着为了多年</a:t>
            </a:r>
            <a:r>
              <a:rPr lang="zh-CN" altLang="zh-CN" dirty="0">
                <a:solidFill>
                  <a:srgbClr val="FF0000"/>
                </a:solidFill>
              </a:rPr>
              <a:t>耻辱的历史</a:t>
            </a:r>
          </a:p>
          <a:p>
            <a:r>
              <a:rPr lang="zh-CN" altLang="zh-CN" dirty="0"/>
              <a:t>仍在这广大的山河中等待，</a:t>
            </a:r>
          </a:p>
          <a:p>
            <a:r>
              <a:rPr lang="zh-CN" altLang="zh-CN" dirty="0">
                <a:solidFill>
                  <a:srgbClr val="FF0000"/>
                </a:solidFill>
              </a:rPr>
              <a:t>等待着，我们无言的痛苦是太多了，</a:t>
            </a:r>
          </a:p>
          <a:p>
            <a:r>
              <a:rPr lang="zh-CN" altLang="zh-CN" u="sng" dirty="0"/>
              <a:t>然而一个民族已经起来，</a:t>
            </a:r>
          </a:p>
          <a:p>
            <a:r>
              <a:rPr lang="zh-CN" altLang="zh-CN" u="sng" dirty="0"/>
              <a:t>然而一个民族已经起来</a:t>
            </a:r>
            <a:r>
              <a:rPr lang="zh-CN" altLang="zh-CN" u="sng" dirty="0" smtClean="0"/>
              <a:t>。</a:t>
            </a:r>
            <a:endParaRPr lang="en-US" altLang="zh-CN" u="sng" dirty="0" smtClean="0"/>
          </a:p>
          <a:p>
            <a:endParaRPr lang="en-US" altLang="zh-CN" u="sng" dirty="0"/>
          </a:p>
          <a:p>
            <a:r>
              <a:rPr lang="zh-CN" altLang="en-US" dirty="0" smtClean="0"/>
              <a:t>              </a:t>
            </a:r>
            <a:r>
              <a:rPr lang="en-US" altLang="zh-CN" dirty="0" smtClean="0"/>
              <a:t>1941</a:t>
            </a:r>
            <a:r>
              <a:rPr lang="zh-CN" altLang="en-US" dirty="0" smtClean="0"/>
              <a:t>年</a:t>
            </a:r>
            <a:r>
              <a:rPr lang="en-US" altLang="zh-CN" dirty="0" smtClean="0"/>
              <a:t>12</a:t>
            </a:r>
            <a:r>
              <a:rPr lang="zh-CN" altLang="en-US" dirty="0" smtClean="0"/>
              <a:t>月</a:t>
            </a:r>
            <a:endParaRPr lang="zh-CN" altLang="zh-CN" dirty="0"/>
          </a:p>
        </p:txBody>
      </p:sp>
    </p:spTree>
    <p:extLst>
      <p:ext uri="{BB962C8B-B14F-4D97-AF65-F5344CB8AC3E}">
        <p14:creationId xmlns:p14="http://schemas.microsoft.com/office/powerpoint/2010/main" val="40236803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6267" y="372533"/>
            <a:ext cx="8771466" cy="918385"/>
          </a:xfrm>
        </p:spPr>
        <p:txBody>
          <a:bodyPr>
            <a:normAutofit/>
          </a:bodyPr>
          <a:lstStyle/>
          <a:p>
            <a:r>
              <a:rPr kumimoji="1" lang="en-US" altLang="zh-CN" sz="3600" dirty="0" smtClean="0"/>
              <a:t>《</a:t>
            </a:r>
            <a:r>
              <a:rPr kumimoji="1" lang="zh-CN" altLang="en-US" sz="3600" dirty="0" smtClean="0"/>
              <a:t>森林之魅</a:t>
            </a:r>
            <a:r>
              <a:rPr kumimoji="1" lang="en-US" altLang="zh-CN" sz="3600" dirty="0" smtClean="0"/>
              <a:t>—</a:t>
            </a:r>
            <a:r>
              <a:rPr kumimoji="1" lang="zh-CN" altLang="en-US" sz="3600" dirty="0" smtClean="0"/>
              <a:t>祭胡康河上的白骨</a:t>
            </a:r>
            <a:r>
              <a:rPr kumimoji="1" lang="en-US" altLang="zh-CN" sz="3600" dirty="0" smtClean="0"/>
              <a:t>》</a:t>
            </a:r>
            <a:endParaRPr kumimoji="1" lang="zh-CN" altLang="en-US" sz="3600" dirty="0"/>
          </a:p>
        </p:txBody>
      </p:sp>
      <p:sp>
        <p:nvSpPr>
          <p:cNvPr id="4" name="矩形 3"/>
          <p:cNvSpPr/>
          <p:nvPr/>
        </p:nvSpPr>
        <p:spPr>
          <a:xfrm>
            <a:off x="481035" y="1858507"/>
            <a:ext cx="3708505" cy="4353500"/>
          </a:xfrm>
          <a:prstGeom prst="rect">
            <a:avLst/>
          </a:prstGeom>
        </p:spPr>
        <p:txBody>
          <a:bodyPr wrap="square">
            <a:spAutoFit/>
          </a:bodyPr>
          <a:lstStyle/>
          <a:p>
            <a:pPr>
              <a:lnSpc>
                <a:spcPct val="110000"/>
              </a:lnSpc>
            </a:pPr>
            <a:r>
              <a:rPr lang="zh-CN" altLang="zh-CN" dirty="0">
                <a:latin typeface="+mn-ea"/>
              </a:rPr>
              <a:t>森林∶</a:t>
            </a:r>
          </a:p>
          <a:p>
            <a:pPr>
              <a:lnSpc>
                <a:spcPct val="110000"/>
              </a:lnSpc>
            </a:pPr>
            <a:r>
              <a:rPr lang="zh-CN" altLang="zh-CN" dirty="0">
                <a:latin typeface="+mn-ea"/>
              </a:rPr>
              <a:t>没有人知道我，我站在世界的一方。</a:t>
            </a:r>
          </a:p>
          <a:p>
            <a:pPr>
              <a:lnSpc>
                <a:spcPct val="110000"/>
              </a:lnSpc>
            </a:pPr>
            <a:r>
              <a:rPr lang="zh-CN" altLang="zh-CN" dirty="0">
                <a:latin typeface="+mn-ea"/>
              </a:rPr>
              <a:t>我的容量大如海，随微风而起舞，</a:t>
            </a:r>
          </a:p>
          <a:p>
            <a:pPr>
              <a:lnSpc>
                <a:spcPct val="110000"/>
              </a:lnSpc>
            </a:pPr>
            <a:r>
              <a:rPr lang="zh-CN" altLang="zh-CN" dirty="0">
                <a:latin typeface="+mn-ea"/>
              </a:rPr>
              <a:t>张开绿色肥大的叶子，我的牙齿。</a:t>
            </a:r>
          </a:p>
          <a:p>
            <a:pPr>
              <a:lnSpc>
                <a:spcPct val="110000"/>
              </a:lnSpc>
            </a:pPr>
            <a:r>
              <a:rPr lang="zh-CN" altLang="zh-CN" dirty="0">
                <a:latin typeface="+mn-ea"/>
              </a:rPr>
              <a:t>没有人看见我笑，我笑而无声，</a:t>
            </a:r>
          </a:p>
          <a:p>
            <a:pPr>
              <a:lnSpc>
                <a:spcPct val="110000"/>
              </a:lnSpc>
            </a:pPr>
            <a:r>
              <a:rPr lang="zh-CN" altLang="zh-CN" dirty="0">
                <a:latin typeface="+mn-ea"/>
              </a:rPr>
              <a:t>我又自己倒下去，长久的腐烂，</a:t>
            </a:r>
          </a:p>
          <a:p>
            <a:pPr>
              <a:lnSpc>
                <a:spcPct val="110000"/>
              </a:lnSpc>
            </a:pPr>
            <a:r>
              <a:rPr lang="zh-CN" altLang="zh-CN" dirty="0">
                <a:latin typeface="+mn-ea"/>
              </a:rPr>
              <a:t>仍旧是滋养了自己的内心。</a:t>
            </a:r>
          </a:p>
          <a:p>
            <a:pPr>
              <a:lnSpc>
                <a:spcPct val="110000"/>
              </a:lnSpc>
            </a:pPr>
            <a:r>
              <a:rPr lang="zh-CN" altLang="zh-CN" dirty="0">
                <a:latin typeface="+mn-ea"/>
              </a:rPr>
              <a:t>从山坡到河谷，从河谷到群山，</a:t>
            </a:r>
          </a:p>
          <a:p>
            <a:pPr>
              <a:lnSpc>
                <a:spcPct val="110000"/>
              </a:lnSpc>
            </a:pPr>
            <a:r>
              <a:rPr lang="zh-CN" altLang="zh-CN" dirty="0">
                <a:latin typeface="+mn-ea"/>
              </a:rPr>
              <a:t>仙子早死去，人也不再来，</a:t>
            </a:r>
          </a:p>
          <a:p>
            <a:pPr>
              <a:lnSpc>
                <a:spcPct val="110000"/>
              </a:lnSpc>
            </a:pPr>
            <a:r>
              <a:rPr lang="zh-CN" altLang="zh-CN" dirty="0">
                <a:latin typeface="+mn-ea"/>
              </a:rPr>
              <a:t>那幽深的小径埋在榛莽下，</a:t>
            </a:r>
          </a:p>
          <a:p>
            <a:pPr>
              <a:lnSpc>
                <a:spcPct val="110000"/>
              </a:lnSpc>
            </a:pPr>
            <a:r>
              <a:rPr lang="zh-CN" altLang="zh-CN" dirty="0">
                <a:latin typeface="+mn-ea"/>
              </a:rPr>
              <a:t>我出自原始，重把密密的原始展开。</a:t>
            </a:r>
          </a:p>
          <a:p>
            <a:pPr>
              <a:lnSpc>
                <a:spcPct val="110000"/>
              </a:lnSpc>
            </a:pPr>
            <a:r>
              <a:rPr lang="zh-CN" altLang="zh-CN" dirty="0">
                <a:latin typeface="+mn-ea"/>
              </a:rPr>
              <a:t>那飘来飘去的白云在我头顶，</a:t>
            </a:r>
          </a:p>
          <a:p>
            <a:pPr>
              <a:lnSpc>
                <a:spcPct val="110000"/>
              </a:lnSpc>
            </a:pPr>
            <a:r>
              <a:rPr lang="zh-CN" altLang="zh-CN" dirty="0">
                <a:latin typeface="+mn-ea"/>
              </a:rPr>
              <a:t>全不过来遮盖，多种掩盖下的我</a:t>
            </a:r>
          </a:p>
          <a:p>
            <a:pPr>
              <a:lnSpc>
                <a:spcPct val="110000"/>
              </a:lnSpc>
            </a:pPr>
            <a:r>
              <a:rPr lang="zh-CN" altLang="zh-CN" dirty="0">
                <a:latin typeface="+mn-ea"/>
              </a:rPr>
              <a:t>是一个生命，隐藏而不能移动</a:t>
            </a:r>
            <a:r>
              <a:rPr lang="zh-CN" altLang="zh-CN" dirty="0" smtClean="0">
                <a:latin typeface="+mn-ea"/>
              </a:rPr>
              <a:t>。</a:t>
            </a:r>
            <a:endParaRPr lang="zh-CN" altLang="zh-CN" dirty="0">
              <a:latin typeface="+mn-ea"/>
            </a:endParaRPr>
          </a:p>
        </p:txBody>
      </p:sp>
      <p:sp>
        <p:nvSpPr>
          <p:cNvPr id="6" name="矩形 5"/>
          <p:cNvSpPr/>
          <p:nvPr/>
        </p:nvSpPr>
        <p:spPr>
          <a:xfrm>
            <a:off x="4189540" y="2027831"/>
            <a:ext cx="4370975" cy="4014946"/>
          </a:xfrm>
          <a:prstGeom prst="rect">
            <a:avLst/>
          </a:prstGeom>
        </p:spPr>
        <p:txBody>
          <a:bodyPr wrap="square">
            <a:spAutoFit/>
          </a:bodyPr>
          <a:lstStyle/>
          <a:p>
            <a:pPr>
              <a:lnSpc>
                <a:spcPct val="110000"/>
              </a:lnSpc>
            </a:pPr>
            <a:endParaRPr lang="en-US" altLang="zh-CN" sz="1600" dirty="0">
              <a:latin typeface="+mn-ea"/>
            </a:endParaRPr>
          </a:p>
          <a:p>
            <a:pPr>
              <a:lnSpc>
                <a:spcPct val="110000"/>
              </a:lnSpc>
            </a:pPr>
            <a:r>
              <a:rPr lang="zh-CN" altLang="zh-CN" dirty="0">
                <a:latin typeface="+mn-ea"/>
              </a:rPr>
              <a:t>人∶</a:t>
            </a:r>
          </a:p>
          <a:p>
            <a:pPr>
              <a:lnSpc>
                <a:spcPct val="110000"/>
              </a:lnSpc>
            </a:pPr>
            <a:r>
              <a:rPr lang="zh-CN" altLang="zh-CN" dirty="0">
                <a:latin typeface="+mn-ea"/>
              </a:rPr>
              <a:t>离开文明，是离开了众多的敌人，</a:t>
            </a:r>
          </a:p>
          <a:p>
            <a:pPr>
              <a:lnSpc>
                <a:spcPct val="110000"/>
              </a:lnSpc>
            </a:pPr>
            <a:r>
              <a:rPr lang="zh-CN" altLang="zh-CN" dirty="0">
                <a:latin typeface="+mn-ea"/>
              </a:rPr>
              <a:t>在青苔藤蔓间，在百年的枯叶上，</a:t>
            </a:r>
          </a:p>
          <a:p>
            <a:pPr>
              <a:lnSpc>
                <a:spcPct val="110000"/>
              </a:lnSpc>
            </a:pPr>
            <a:r>
              <a:rPr lang="zh-CN" altLang="zh-CN" dirty="0">
                <a:latin typeface="+mn-ea"/>
              </a:rPr>
              <a:t>死去了世间的声音。</a:t>
            </a:r>
          </a:p>
          <a:p>
            <a:pPr>
              <a:lnSpc>
                <a:spcPct val="110000"/>
              </a:lnSpc>
            </a:pPr>
            <a:r>
              <a:rPr lang="zh-CN" altLang="zh-CN" dirty="0">
                <a:latin typeface="+mn-ea"/>
              </a:rPr>
              <a:t>这青青杂草，这红色小花，和花丛中的嗡营，</a:t>
            </a:r>
          </a:p>
          <a:p>
            <a:pPr>
              <a:lnSpc>
                <a:spcPct val="110000"/>
              </a:lnSpc>
            </a:pPr>
            <a:r>
              <a:rPr lang="zh-CN" altLang="zh-CN" dirty="0">
                <a:latin typeface="+mn-ea"/>
              </a:rPr>
              <a:t>这不知名的虫类，爬行或飞走，</a:t>
            </a:r>
          </a:p>
          <a:p>
            <a:pPr>
              <a:lnSpc>
                <a:spcPct val="110000"/>
              </a:lnSpc>
            </a:pPr>
            <a:r>
              <a:rPr lang="zh-CN" altLang="zh-CN" dirty="0">
                <a:latin typeface="+mn-ea"/>
              </a:rPr>
              <a:t>和跳跃的猿鸣，鸟叫，和水中的</a:t>
            </a:r>
          </a:p>
          <a:p>
            <a:pPr>
              <a:lnSpc>
                <a:spcPct val="110000"/>
              </a:lnSpc>
            </a:pPr>
            <a:r>
              <a:rPr lang="zh-CN" altLang="zh-CN" dirty="0">
                <a:latin typeface="+mn-ea"/>
              </a:rPr>
              <a:t>游鱼，路上的蟒和象和更大的畏惧，</a:t>
            </a:r>
          </a:p>
          <a:p>
            <a:pPr>
              <a:lnSpc>
                <a:spcPct val="110000"/>
              </a:lnSpc>
            </a:pPr>
            <a:r>
              <a:rPr lang="zh-CN" altLang="zh-CN" dirty="0">
                <a:latin typeface="+mn-ea"/>
              </a:rPr>
              <a:t>以自然之名，全得到自然的崇奉，</a:t>
            </a:r>
          </a:p>
          <a:p>
            <a:pPr>
              <a:lnSpc>
                <a:spcPct val="110000"/>
              </a:lnSpc>
            </a:pPr>
            <a:r>
              <a:rPr lang="zh-CN" altLang="zh-CN" dirty="0">
                <a:latin typeface="+mn-ea"/>
              </a:rPr>
              <a:t>无始无终，窒息在难懂的梦里。</a:t>
            </a:r>
          </a:p>
          <a:p>
            <a:pPr>
              <a:lnSpc>
                <a:spcPct val="110000"/>
              </a:lnSpc>
            </a:pPr>
            <a:r>
              <a:rPr lang="zh-CN" altLang="zh-CN" dirty="0">
                <a:latin typeface="+mn-ea"/>
              </a:rPr>
              <a:t>我不和谐的旅程把一切惊动。</a:t>
            </a:r>
          </a:p>
        </p:txBody>
      </p:sp>
    </p:spTree>
    <p:extLst>
      <p:ext uri="{BB962C8B-B14F-4D97-AF65-F5344CB8AC3E}">
        <p14:creationId xmlns:p14="http://schemas.microsoft.com/office/powerpoint/2010/main" val="39355105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smtClean="0">
                <a:latin typeface="+mj-ea"/>
              </a:rPr>
              <a:t>《</a:t>
            </a:r>
            <a:r>
              <a:rPr kumimoji="1" lang="zh-CN" altLang="en-US" sz="3600" dirty="0" smtClean="0">
                <a:latin typeface="+mj-ea"/>
              </a:rPr>
              <a:t>森林之魅：祭胡康河上的白骨</a:t>
            </a:r>
            <a:r>
              <a:rPr kumimoji="1" lang="zh-CN" altLang="en-US" sz="3600" dirty="0">
                <a:latin typeface="+mj-ea"/>
              </a:rPr>
              <a:t>》</a:t>
            </a:r>
          </a:p>
        </p:txBody>
      </p:sp>
      <p:sp>
        <p:nvSpPr>
          <p:cNvPr id="5" name="矩形 4"/>
          <p:cNvSpPr/>
          <p:nvPr/>
        </p:nvSpPr>
        <p:spPr>
          <a:xfrm>
            <a:off x="461839" y="1880486"/>
            <a:ext cx="3975113" cy="4909037"/>
          </a:xfrm>
          <a:prstGeom prst="rect">
            <a:avLst/>
          </a:prstGeom>
        </p:spPr>
        <p:txBody>
          <a:bodyPr wrap="square">
            <a:spAutoFit/>
          </a:bodyPr>
          <a:lstStyle/>
          <a:p>
            <a:pPr>
              <a:lnSpc>
                <a:spcPct val="110000"/>
              </a:lnSpc>
            </a:pPr>
            <a:r>
              <a:rPr lang="zh-CN" altLang="zh-CN" u="sng" dirty="0"/>
              <a:t>森林∶</a:t>
            </a:r>
          </a:p>
          <a:p>
            <a:pPr>
              <a:lnSpc>
                <a:spcPct val="110000"/>
              </a:lnSpc>
            </a:pPr>
            <a:r>
              <a:rPr lang="zh-CN" altLang="zh-CN" u="sng" dirty="0"/>
              <a:t>欢迎你来，把血肉脱尽</a:t>
            </a:r>
            <a:r>
              <a:rPr lang="zh-CN" altLang="en-US" u="sng" dirty="0" smtClean="0"/>
              <a:t>。</a:t>
            </a:r>
            <a:endParaRPr lang="en-US" altLang="zh-CN" dirty="0" smtClean="0"/>
          </a:p>
          <a:p>
            <a:pPr>
              <a:lnSpc>
                <a:spcPct val="110000"/>
              </a:lnSpc>
            </a:pPr>
            <a:r>
              <a:rPr lang="zh-CN" altLang="zh-CN" dirty="0" smtClean="0"/>
              <a:t>人</a:t>
            </a:r>
            <a:r>
              <a:rPr lang="zh-CN" altLang="zh-CN" dirty="0"/>
              <a:t>∶</a:t>
            </a:r>
          </a:p>
          <a:p>
            <a:pPr>
              <a:lnSpc>
                <a:spcPct val="110000"/>
              </a:lnSpc>
            </a:pPr>
            <a:r>
              <a:rPr lang="zh-CN" altLang="zh-CN" dirty="0"/>
              <a:t>是什么声音呼唤？有什么东西</a:t>
            </a:r>
          </a:p>
          <a:p>
            <a:pPr>
              <a:lnSpc>
                <a:spcPct val="110000"/>
              </a:lnSpc>
            </a:pPr>
            <a:r>
              <a:rPr lang="zh-CN" altLang="zh-CN" dirty="0"/>
              <a:t>忽然躲避我？在绿叶后面</a:t>
            </a:r>
          </a:p>
          <a:p>
            <a:pPr>
              <a:lnSpc>
                <a:spcPct val="110000"/>
              </a:lnSpc>
            </a:pPr>
            <a:r>
              <a:rPr lang="zh-CN" altLang="zh-CN" dirty="0"/>
              <a:t>它露出眼睛，向我注视，我移动</a:t>
            </a:r>
          </a:p>
          <a:p>
            <a:pPr>
              <a:lnSpc>
                <a:spcPct val="110000"/>
              </a:lnSpc>
            </a:pPr>
            <a:r>
              <a:rPr lang="zh-CN" altLang="zh-CN" dirty="0"/>
              <a:t>它轻轻跟随。黑夜带来它嫉妒的沉默</a:t>
            </a:r>
          </a:p>
          <a:p>
            <a:pPr>
              <a:lnSpc>
                <a:spcPct val="110000"/>
              </a:lnSpc>
            </a:pPr>
            <a:r>
              <a:rPr lang="zh-CN" altLang="zh-CN" dirty="0"/>
              <a:t>贴近我全身。而树和树织成的网</a:t>
            </a:r>
          </a:p>
          <a:p>
            <a:pPr>
              <a:lnSpc>
                <a:spcPct val="110000"/>
              </a:lnSpc>
            </a:pPr>
            <a:r>
              <a:rPr lang="zh-CN" altLang="zh-CN" dirty="0"/>
              <a:t>压住我的呼吸，隔去我享有的天空！</a:t>
            </a:r>
          </a:p>
          <a:p>
            <a:pPr>
              <a:lnSpc>
                <a:spcPct val="110000"/>
              </a:lnSpc>
            </a:pPr>
            <a:r>
              <a:rPr lang="zh-CN" altLang="zh-CN" dirty="0"/>
              <a:t>是饥饿的空间，低语又飞旋，</a:t>
            </a:r>
          </a:p>
          <a:p>
            <a:pPr>
              <a:lnSpc>
                <a:spcPct val="110000"/>
              </a:lnSpc>
            </a:pPr>
            <a:r>
              <a:rPr lang="zh-CN" altLang="zh-CN" dirty="0"/>
              <a:t>象多智的灵魂，使我渐渐明白</a:t>
            </a:r>
          </a:p>
          <a:p>
            <a:pPr>
              <a:lnSpc>
                <a:spcPct val="110000"/>
              </a:lnSpc>
            </a:pPr>
            <a:r>
              <a:rPr lang="zh-CN" altLang="zh-CN" dirty="0"/>
              <a:t>它的要求温柔而邪恶，它散布</a:t>
            </a:r>
          </a:p>
          <a:p>
            <a:pPr>
              <a:lnSpc>
                <a:spcPct val="110000"/>
              </a:lnSpc>
            </a:pPr>
            <a:r>
              <a:rPr lang="zh-CN" altLang="zh-CN" dirty="0"/>
              <a:t>疾病和绝望，和憩静，要我依从。</a:t>
            </a:r>
          </a:p>
          <a:p>
            <a:pPr>
              <a:lnSpc>
                <a:spcPct val="110000"/>
              </a:lnSpc>
            </a:pPr>
            <a:r>
              <a:rPr lang="zh-CN" altLang="zh-CN" dirty="0"/>
              <a:t>在横倒的大树旁，在腐烂的叶上，</a:t>
            </a:r>
          </a:p>
          <a:p>
            <a:pPr>
              <a:lnSpc>
                <a:spcPct val="110000"/>
              </a:lnSpc>
            </a:pPr>
            <a:r>
              <a:rPr lang="zh-CN" altLang="zh-CN" dirty="0"/>
              <a:t>绿色的毒，你瘫痪了我的血肉和深心！</a:t>
            </a:r>
          </a:p>
          <a:p>
            <a:endParaRPr lang="en-US" altLang="zh-CN" sz="1600" dirty="0" smtClean="0"/>
          </a:p>
        </p:txBody>
      </p:sp>
      <p:sp>
        <p:nvSpPr>
          <p:cNvPr id="6" name="矩形 5"/>
          <p:cNvSpPr/>
          <p:nvPr/>
        </p:nvSpPr>
        <p:spPr>
          <a:xfrm>
            <a:off x="4717357" y="2474324"/>
            <a:ext cx="3892642" cy="3439404"/>
          </a:xfrm>
          <a:prstGeom prst="rect">
            <a:avLst/>
          </a:prstGeom>
        </p:spPr>
        <p:txBody>
          <a:bodyPr wrap="square">
            <a:spAutoFit/>
          </a:bodyPr>
          <a:lstStyle/>
          <a:p>
            <a:pPr>
              <a:lnSpc>
                <a:spcPct val="110000"/>
              </a:lnSpc>
            </a:pPr>
            <a:r>
              <a:rPr lang="zh-CN" altLang="zh-CN" dirty="0"/>
              <a:t>森林∶</a:t>
            </a:r>
          </a:p>
          <a:p>
            <a:pPr>
              <a:lnSpc>
                <a:spcPct val="110000"/>
              </a:lnSpc>
            </a:pPr>
            <a:r>
              <a:rPr lang="zh-CN" altLang="zh-CN" dirty="0"/>
              <a:t>这不过是我，设法朝你走近，</a:t>
            </a:r>
          </a:p>
          <a:p>
            <a:pPr>
              <a:lnSpc>
                <a:spcPct val="110000"/>
              </a:lnSpc>
            </a:pPr>
            <a:r>
              <a:rPr lang="zh-CN" altLang="zh-CN" dirty="0"/>
              <a:t>我要把你领过黑暗的门径；</a:t>
            </a:r>
          </a:p>
          <a:p>
            <a:pPr>
              <a:lnSpc>
                <a:spcPct val="110000"/>
              </a:lnSpc>
            </a:pPr>
            <a:r>
              <a:rPr lang="zh-CN" altLang="zh-CN" dirty="0"/>
              <a:t>美丽的一切，由我无形的掌握，</a:t>
            </a:r>
          </a:p>
          <a:p>
            <a:pPr>
              <a:lnSpc>
                <a:spcPct val="110000"/>
              </a:lnSpc>
            </a:pPr>
            <a:r>
              <a:rPr lang="zh-CN" altLang="zh-CN" dirty="0"/>
              <a:t>全在这一边，等你枯萎后来临。</a:t>
            </a:r>
          </a:p>
          <a:p>
            <a:pPr>
              <a:lnSpc>
                <a:spcPct val="110000"/>
              </a:lnSpc>
            </a:pPr>
            <a:r>
              <a:rPr lang="zh-CN" altLang="zh-CN" dirty="0"/>
              <a:t>美丽的将是你无目的眼，</a:t>
            </a:r>
          </a:p>
          <a:p>
            <a:pPr>
              <a:lnSpc>
                <a:spcPct val="110000"/>
              </a:lnSpc>
            </a:pPr>
            <a:r>
              <a:rPr lang="zh-CN" altLang="zh-CN" dirty="0"/>
              <a:t>一个梦去了，另一个梦来代替，</a:t>
            </a:r>
          </a:p>
          <a:p>
            <a:pPr>
              <a:lnSpc>
                <a:spcPct val="110000"/>
              </a:lnSpc>
            </a:pPr>
            <a:r>
              <a:rPr lang="zh-CN" altLang="zh-CN" dirty="0"/>
              <a:t>无言的牙齿，它有更好听的声音。</a:t>
            </a:r>
          </a:p>
          <a:p>
            <a:pPr>
              <a:lnSpc>
                <a:spcPct val="110000"/>
              </a:lnSpc>
            </a:pPr>
            <a:r>
              <a:rPr lang="zh-CN" altLang="zh-CN" dirty="0"/>
              <a:t>从此我们一起，在空幻的世界游走，</a:t>
            </a:r>
          </a:p>
          <a:p>
            <a:pPr>
              <a:lnSpc>
                <a:spcPct val="110000"/>
              </a:lnSpc>
            </a:pPr>
            <a:r>
              <a:rPr lang="zh-CN" altLang="zh-CN" dirty="0"/>
              <a:t>空幻的是所有你血液里的纷争，</a:t>
            </a:r>
          </a:p>
          <a:p>
            <a:pPr>
              <a:lnSpc>
                <a:spcPct val="110000"/>
              </a:lnSpc>
            </a:pPr>
            <a:r>
              <a:rPr lang="zh-CN" altLang="zh-CN" dirty="0"/>
              <a:t>你的花你的叶你的幼虫。</a:t>
            </a:r>
          </a:p>
        </p:txBody>
      </p:sp>
    </p:spTree>
    <p:extLst>
      <p:ext uri="{BB962C8B-B14F-4D97-AF65-F5344CB8AC3E}">
        <p14:creationId xmlns:p14="http://schemas.microsoft.com/office/powerpoint/2010/main" val="3776145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smtClean="0"/>
              <a:t>《</a:t>
            </a:r>
            <a:r>
              <a:rPr kumimoji="1" lang="zh-CN" altLang="en-US" sz="3600" dirty="0" smtClean="0"/>
              <a:t>大学语文</a:t>
            </a:r>
            <a:r>
              <a:rPr kumimoji="1" lang="en-US" altLang="zh-CN" sz="3600" dirty="0" smtClean="0"/>
              <a:t>》</a:t>
            </a:r>
            <a:r>
              <a:rPr kumimoji="1" lang="zh-CN" altLang="en-US" sz="3600" dirty="0" smtClean="0"/>
              <a:t>教材</a:t>
            </a:r>
            <a:endParaRPr kumimoji="1" lang="zh-CN" altLang="en-US" sz="3600" dirty="0"/>
          </a:p>
        </p:txBody>
      </p:sp>
      <p:sp>
        <p:nvSpPr>
          <p:cNvPr id="3" name="内容占位符 2"/>
          <p:cNvSpPr>
            <a:spLocks noGrp="1"/>
          </p:cNvSpPr>
          <p:nvPr>
            <p:ph idx="1"/>
          </p:nvPr>
        </p:nvSpPr>
        <p:spPr>
          <a:xfrm>
            <a:off x="457200" y="1417639"/>
            <a:ext cx="8229600" cy="5084762"/>
          </a:xfrm>
        </p:spPr>
        <p:txBody>
          <a:bodyPr>
            <a:normAutofit fontScale="92500" lnSpcReduction="20000"/>
          </a:bodyPr>
          <a:lstStyle/>
          <a:p>
            <a:pPr>
              <a:lnSpc>
                <a:spcPct val="130000"/>
              </a:lnSpc>
            </a:pPr>
            <a:r>
              <a:rPr kumimoji="1" lang="zh-CN" altLang="zh-CN" b="1" dirty="0">
                <a:latin typeface="+mn-ea"/>
              </a:rPr>
              <a:t>8</a:t>
            </a:r>
            <a:r>
              <a:rPr kumimoji="1" lang="en-US" altLang="zh-CN" b="1" dirty="0">
                <a:latin typeface="+mn-ea"/>
              </a:rPr>
              <a:t>.</a:t>
            </a:r>
            <a:r>
              <a:rPr kumimoji="1" lang="zh-CN" altLang="en-US" b="1" dirty="0">
                <a:latin typeface="+mn-ea"/>
              </a:rPr>
              <a:t>台静农</a:t>
            </a:r>
            <a:r>
              <a:rPr kumimoji="1" lang="en-US" altLang="zh-CN" b="1" dirty="0">
                <a:latin typeface="+mn-ea"/>
              </a:rPr>
              <a:t>《</a:t>
            </a:r>
            <a:r>
              <a:rPr kumimoji="1" lang="zh-CN" altLang="en-US" b="1" dirty="0">
                <a:latin typeface="+mn-ea"/>
              </a:rPr>
              <a:t>拜堂</a:t>
            </a:r>
            <a:r>
              <a:rPr kumimoji="1" lang="en-US" altLang="zh-CN" b="1" dirty="0">
                <a:latin typeface="+mn-ea"/>
              </a:rPr>
              <a:t>》</a:t>
            </a:r>
          </a:p>
          <a:p>
            <a:pPr>
              <a:lnSpc>
                <a:spcPct val="130000"/>
              </a:lnSpc>
            </a:pPr>
            <a:r>
              <a:rPr kumimoji="1" lang="zh-CN" altLang="zh-CN" b="1" dirty="0">
                <a:latin typeface="+mn-ea"/>
              </a:rPr>
              <a:t>9</a:t>
            </a:r>
            <a:r>
              <a:rPr kumimoji="1" lang="en-US" altLang="zh-CN" b="1" dirty="0">
                <a:latin typeface="+mn-ea"/>
              </a:rPr>
              <a:t>.</a:t>
            </a:r>
            <a:r>
              <a:rPr kumimoji="1" lang="zh-CN" altLang="en-US" b="1" dirty="0">
                <a:latin typeface="+mn-ea"/>
              </a:rPr>
              <a:t>老舍</a:t>
            </a:r>
            <a:r>
              <a:rPr kumimoji="1" lang="en-US" altLang="zh-CN" b="1" dirty="0">
                <a:latin typeface="+mn-ea"/>
              </a:rPr>
              <a:t>《</a:t>
            </a:r>
            <a:r>
              <a:rPr kumimoji="1" lang="zh-CN" altLang="en-US" b="1" dirty="0">
                <a:latin typeface="+mn-ea"/>
              </a:rPr>
              <a:t>微神</a:t>
            </a:r>
            <a:r>
              <a:rPr kumimoji="1" lang="en-US" altLang="zh-CN" b="1" dirty="0" smtClean="0">
                <a:latin typeface="+mn-ea"/>
              </a:rPr>
              <a:t>》</a:t>
            </a:r>
          </a:p>
          <a:p>
            <a:pPr>
              <a:lnSpc>
                <a:spcPct val="140000"/>
              </a:lnSpc>
            </a:pPr>
            <a:r>
              <a:rPr kumimoji="1" lang="en-US" altLang="zh-CN" b="1" dirty="0" smtClean="0">
                <a:latin typeface="+mn-ea"/>
              </a:rPr>
              <a:t>10.</a:t>
            </a:r>
            <a:r>
              <a:rPr kumimoji="1" lang="zh-CN" altLang="en-US" b="1" dirty="0" smtClean="0">
                <a:latin typeface="+mn-ea"/>
              </a:rPr>
              <a:t>苏轼</a:t>
            </a:r>
            <a:r>
              <a:rPr kumimoji="1" lang="en-US" altLang="zh-CN" b="1" dirty="0">
                <a:latin typeface="+mn-ea"/>
              </a:rPr>
              <a:t>《</a:t>
            </a:r>
            <a:r>
              <a:rPr kumimoji="1" lang="zh-CN" altLang="en-US" b="1" dirty="0">
                <a:latin typeface="+mn-ea"/>
              </a:rPr>
              <a:t>和子由渑池怀旧</a:t>
            </a:r>
            <a:r>
              <a:rPr kumimoji="1" lang="en-US" altLang="zh-CN" b="1" dirty="0">
                <a:latin typeface="+mn-ea"/>
              </a:rPr>
              <a:t>》</a:t>
            </a:r>
          </a:p>
          <a:p>
            <a:pPr>
              <a:lnSpc>
                <a:spcPct val="140000"/>
              </a:lnSpc>
            </a:pPr>
            <a:r>
              <a:rPr kumimoji="1" lang="zh-CN" altLang="zh-CN" b="1" dirty="0" smtClean="0">
                <a:latin typeface="+mn-ea"/>
              </a:rPr>
              <a:t>1</a:t>
            </a:r>
            <a:r>
              <a:rPr kumimoji="1" lang="en-US" altLang="zh-CN" b="1" dirty="0" smtClean="0">
                <a:latin typeface="+mn-ea"/>
              </a:rPr>
              <a:t>1.</a:t>
            </a:r>
            <a:r>
              <a:rPr kumimoji="1" lang="zh-CN" altLang="en-US" b="1" dirty="0" smtClean="0">
                <a:latin typeface="+mn-ea"/>
              </a:rPr>
              <a:t>穆</a:t>
            </a:r>
            <a:r>
              <a:rPr kumimoji="1" lang="zh-CN" altLang="en-US" b="1" dirty="0">
                <a:latin typeface="+mn-ea"/>
              </a:rPr>
              <a:t>旦</a:t>
            </a:r>
            <a:r>
              <a:rPr kumimoji="1" lang="en-US" altLang="zh-CN" b="1" dirty="0">
                <a:latin typeface="+mn-ea"/>
              </a:rPr>
              <a:t>《</a:t>
            </a:r>
            <a:r>
              <a:rPr kumimoji="1" lang="zh-CN" altLang="en-US" b="1" dirty="0">
                <a:latin typeface="+mn-ea"/>
              </a:rPr>
              <a:t>赞美</a:t>
            </a:r>
            <a:r>
              <a:rPr kumimoji="1" lang="en-US" altLang="zh-CN" b="1" dirty="0">
                <a:latin typeface="+mn-ea"/>
              </a:rPr>
              <a:t>》</a:t>
            </a:r>
          </a:p>
          <a:p>
            <a:pPr>
              <a:lnSpc>
                <a:spcPct val="140000"/>
              </a:lnSpc>
            </a:pPr>
            <a:r>
              <a:rPr kumimoji="1" lang="zh-CN" altLang="zh-CN" b="1" dirty="0" smtClean="0">
                <a:latin typeface="+mn-ea"/>
              </a:rPr>
              <a:t>1</a:t>
            </a:r>
            <a:r>
              <a:rPr kumimoji="1" lang="en-US" altLang="zh-CN" b="1" dirty="0" smtClean="0">
                <a:latin typeface="+mn-ea"/>
              </a:rPr>
              <a:t>2.</a:t>
            </a:r>
            <a:r>
              <a:rPr kumimoji="1" lang="zh-CN" altLang="en-US" b="1" dirty="0" smtClean="0">
                <a:latin typeface="+mn-ea"/>
              </a:rPr>
              <a:t>卡夫卡</a:t>
            </a:r>
            <a:r>
              <a:rPr kumimoji="1" lang="en-US" altLang="zh-CN" b="1" dirty="0">
                <a:latin typeface="+mn-ea"/>
              </a:rPr>
              <a:t>《</a:t>
            </a:r>
            <a:r>
              <a:rPr kumimoji="1" lang="zh-CN" altLang="en-US" b="1" dirty="0">
                <a:latin typeface="+mn-ea"/>
              </a:rPr>
              <a:t>饥饿艺术家</a:t>
            </a:r>
            <a:r>
              <a:rPr kumimoji="1" lang="en-US" altLang="zh-CN" b="1" dirty="0">
                <a:latin typeface="+mn-ea"/>
              </a:rPr>
              <a:t>》</a:t>
            </a:r>
          </a:p>
          <a:p>
            <a:pPr>
              <a:lnSpc>
                <a:spcPct val="140000"/>
              </a:lnSpc>
            </a:pPr>
            <a:r>
              <a:rPr kumimoji="1" lang="zh-CN" altLang="zh-CN" b="1" dirty="0" smtClean="0">
                <a:latin typeface="+mn-ea"/>
              </a:rPr>
              <a:t>1</a:t>
            </a:r>
            <a:r>
              <a:rPr kumimoji="1" lang="en-US" altLang="zh-CN" b="1" dirty="0" smtClean="0">
                <a:latin typeface="+mn-ea"/>
              </a:rPr>
              <a:t>3.</a:t>
            </a:r>
            <a:r>
              <a:rPr kumimoji="1" lang="zh-CN" altLang="en-US" b="1" dirty="0" smtClean="0">
                <a:latin typeface="+mn-ea"/>
              </a:rPr>
              <a:t>苏轼</a:t>
            </a:r>
            <a:r>
              <a:rPr kumimoji="1" lang="en-US" altLang="zh-CN" b="1" dirty="0">
                <a:latin typeface="+mn-ea"/>
              </a:rPr>
              <a:t>《</a:t>
            </a:r>
            <a:r>
              <a:rPr kumimoji="1" lang="zh-CN" altLang="en-US" b="1" dirty="0">
                <a:latin typeface="+mn-ea"/>
              </a:rPr>
              <a:t>赤壁赋</a:t>
            </a:r>
            <a:r>
              <a:rPr kumimoji="1" lang="en-US" altLang="zh-CN" b="1" dirty="0">
                <a:latin typeface="+mn-ea"/>
              </a:rPr>
              <a:t>》</a:t>
            </a:r>
          </a:p>
          <a:p>
            <a:pPr>
              <a:lnSpc>
                <a:spcPct val="140000"/>
              </a:lnSpc>
            </a:pPr>
            <a:r>
              <a:rPr kumimoji="1" lang="zh-CN" altLang="zh-CN" b="1" dirty="0" smtClean="0">
                <a:latin typeface="+mn-ea"/>
              </a:rPr>
              <a:t>1</a:t>
            </a:r>
            <a:r>
              <a:rPr kumimoji="1" lang="en-US" altLang="zh-CN" b="1" dirty="0" smtClean="0">
                <a:latin typeface="+mn-ea"/>
              </a:rPr>
              <a:t>4.</a:t>
            </a:r>
            <a:r>
              <a:rPr kumimoji="1" lang="zh-CN" altLang="en-US" b="1" dirty="0" smtClean="0">
                <a:latin typeface="+mn-ea"/>
              </a:rPr>
              <a:t>蒲松龄</a:t>
            </a:r>
            <a:r>
              <a:rPr kumimoji="1" lang="en-US" altLang="zh-CN" b="1" dirty="0">
                <a:latin typeface="+mn-ea"/>
              </a:rPr>
              <a:t>《</a:t>
            </a:r>
            <a:r>
              <a:rPr kumimoji="1" lang="zh-CN" altLang="en-US" b="1" dirty="0">
                <a:latin typeface="+mn-ea"/>
              </a:rPr>
              <a:t>婴宁</a:t>
            </a:r>
            <a:r>
              <a:rPr kumimoji="1" lang="en-US" altLang="zh-CN" b="1" dirty="0">
                <a:latin typeface="+mn-ea"/>
              </a:rPr>
              <a:t>》</a:t>
            </a:r>
          </a:p>
          <a:p>
            <a:pPr>
              <a:lnSpc>
                <a:spcPct val="140000"/>
              </a:lnSpc>
            </a:pPr>
            <a:r>
              <a:rPr kumimoji="1" lang="zh-CN" altLang="zh-CN" b="1" dirty="0" smtClean="0">
                <a:latin typeface="+mn-ea"/>
              </a:rPr>
              <a:t>1</a:t>
            </a:r>
            <a:r>
              <a:rPr kumimoji="1" lang="en-US" altLang="zh-CN" b="1" dirty="0" smtClean="0">
                <a:latin typeface="+mn-ea"/>
              </a:rPr>
              <a:t>5.</a:t>
            </a:r>
            <a:r>
              <a:rPr kumimoji="1" lang="zh-CN" altLang="en-US" b="1" dirty="0" smtClean="0">
                <a:latin typeface="+mn-ea"/>
              </a:rPr>
              <a:t>废名</a:t>
            </a:r>
            <a:r>
              <a:rPr kumimoji="1" lang="en-US" altLang="zh-CN" b="1" dirty="0">
                <a:latin typeface="+mn-ea"/>
              </a:rPr>
              <a:t>《</a:t>
            </a:r>
            <a:r>
              <a:rPr kumimoji="1" lang="zh-CN" altLang="en-US" b="1" dirty="0">
                <a:latin typeface="+mn-ea"/>
              </a:rPr>
              <a:t>竹林的故事</a:t>
            </a:r>
            <a:r>
              <a:rPr kumimoji="1" lang="en-US" altLang="zh-CN" b="1" dirty="0">
                <a:latin typeface="+mn-ea"/>
              </a:rPr>
              <a:t>》</a:t>
            </a:r>
          </a:p>
          <a:p>
            <a:endParaRPr kumimoji="1" lang="en-US" altLang="zh-CN" dirty="0" smtClean="0"/>
          </a:p>
        </p:txBody>
      </p:sp>
    </p:spTree>
    <p:extLst>
      <p:ext uri="{BB962C8B-B14F-4D97-AF65-F5344CB8AC3E}">
        <p14:creationId xmlns:p14="http://schemas.microsoft.com/office/powerpoint/2010/main" val="14806173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smtClean="0">
                <a:latin typeface="+mn-ea"/>
                <a:ea typeface="+mn-ea"/>
              </a:rPr>
              <a:t>《</a:t>
            </a:r>
            <a:r>
              <a:rPr kumimoji="1" lang="zh-CN" altLang="en-US" sz="3600" dirty="0" smtClean="0">
                <a:latin typeface="+mn-ea"/>
                <a:ea typeface="+mn-ea"/>
              </a:rPr>
              <a:t>森林之魅：祭胡康河上的白骨</a:t>
            </a:r>
            <a:r>
              <a:rPr kumimoji="1" lang="zh-CN" altLang="zh-CN" sz="3600" dirty="0">
                <a:latin typeface="+mn-ea"/>
                <a:ea typeface="+mn-ea"/>
              </a:rPr>
              <a:t>》</a:t>
            </a:r>
            <a:endParaRPr kumimoji="1" lang="zh-CN" altLang="en-US" sz="3600" dirty="0">
              <a:latin typeface="+mn-ea"/>
              <a:ea typeface="+mn-ea"/>
            </a:endParaRPr>
          </a:p>
        </p:txBody>
      </p:sp>
      <p:sp>
        <p:nvSpPr>
          <p:cNvPr id="4" name="矩形 3"/>
          <p:cNvSpPr/>
          <p:nvPr/>
        </p:nvSpPr>
        <p:spPr>
          <a:xfrm>
            <a:off x="461839" y="2227874"/>
            <a:ext cx="4057586" cy="3416320"/>
          </a:xfrm>
          <a:prstGeom prst="rect">
            <a:avLst/>
          </a:prstGeom>
        </p:spPr>
        <p:txBody>
          <a:bodyPr wrap="square">
            <a:spAutoFit/>
          </a:bodyPr>
          <a:lstStyle/>
          <a:p>
            <a:r>
              <a:rPr lang="zh-CN" altLang="zh-CN" sz="2000" dirty="0"/>
              <a:t>祭歌∶</a:t>
            </a:r>
          </a:p>
          <a:p>
            <a:r>
              <a:rPr lang="zh-CN" altLang="zh-CN" sz="2000" dirty="0"/>
              <a:t>在阴暗的树下，在急流的水边，</a:t>
            </a:r>
          </a:p>
          <a:p>
            <a:r>
              <a:rPr lang="zh-CN" altLang="zh-CN" sz="2000" dirty="0"/>
              <a:t>逝去的六月和七月，在无人的山间，</a:t>
            </a:r>
          </a:p>
          <a:p>
            <a:r>
              <a:rPr lang="zh-CN" altLang="zh-CN" sz="2000" dirty="0"/>
              <a:t>你们的身体还挣扎着想要回返，</a:t>
            </a:r>
          </a:p>
          <a:p>
            <a:r>
              <a:rPr lang="zh-CN" altLang="zh-CN" sz="2000" dirty="0"/>
              <a:t>而无名的野花已在头上开满</a:t>
            </a:r>
            <a:r>
              <a:rPr lang="zh-CN" altLang="zh-CN" sz="2000" dirty="0" smtClean="0"/>
              <a:t>。</a:t>
            </a:r>
            <a:endParaRPr lang="en-US" altLang="zh-CN" sz="2000" dirty="0" smtClean="0"/>
          </a:p>
          <a:p>
            <a:endParaRPr lang="zh-CN" altLang="zh-CN" sz="2000" dirty="0"/>
          </a:p>
          <a:p>
            <a:r>
              <a:rPr lang="zh-CN" altLang="zh-CN" sz="2000" dirty="0"/>
              <a:t>那刻骨的饥饿，那山洪的冲击，</a:t>
            </a:r>
          </a:p>
          <a:p>
            <a:r>
              <a:rPr lang="zh-CN" altLang="zh-CN" sz="2000" dirty="0"/>
              <a:t>那毒虫的啮咬和痛楚的夜晚，</a:t>
            </a:r>
          </a:p>
          <a:p>
            <a:r>
              <a:rPr lang="zh-CN" altLang="zh-CN" sz="2000" dirty="0"/>
              <a:t>你们受不了要向人讲述，</a:t>
            </a:r>
          </a:p>
          <a:p>
            <a:r>
              <a:rPr lang="zh-CN" altLang="zh-CN" sz="2000" dirty="0"/>
              <a:t>如今却是欣欣的树木把一切遗忘。</a:t>
            </a:r>
          </a:p>
          <a:p>
            <a:endParaRPr lang="en-US" altLang="zh-CN" sz="1600" dirty="0" smtClean="0"/>
          </a:p>
        </p:txBody>
      </p:sp>
      <p:sp>
        <p:nvSpPr>
          <p:cNvPr id="6" name="矩形 5"/>
          <p:cNvSpPr/>
          <p:nvPr/>
        </p:nvSpPr>
        <p:spPr>
          <a:xfrm>
            <a:off x="4519425" y="2457828"/>
            <a:ext cx="4354482" cy="2862322"/>
          </a:xfrm>
          <a:prstGeom prst="rect">
            <a:avLst/>
          </a:prstGeom>
        </p:spPr>
        <p:txBody>
          <a:bodyPr wrap="square">
            <a:spAutoFit/>
          </a:bodyPr>
          <a:lstStyle/>
          <a:p>
            <a:r>
              <a:rPr lang="zh-CN" altLang="zh-CN" sz="2000" dirty="0"/>
              <a:t>过去的是你们对死的抗争，</a:t>
            </a:r>
          </a:p>
          <a:p>
            <a:r>
              <a:rPr lang="zh-CN" altLang="zh-CN" sz="2000" dirty="0"/>
              <a:t>你们死去为了要活的人们的生存，</a:t>
            </a:r>
          </a:p>
          <a:p>
            <a:r>
              <a:rPr lang="zh-CN" altLang="zh-CN" sz="2000" dirty="0"/>
              <a:t>那白热的纷争还没有停止，</a:t>
            </a:r>
          </a:p>
          <a:p>
            <a:r>
              <a:rPr lang="zh-CN" altLang="zh-CN" sz="2000" dirty="0"/>
              <a:t>你们却在森林的周期内，不再听闻</a:t>
            </a:r>
            <a:r>
              <a:rPr lang="zh-CN" altLang="zh-CN" sz="2000" dirty="0" smtClean="0"/>
              <a:t>。</a:t>
            </a:r>
            <a:endParaRPr lang="en-US" altLang="zh-CN" sz="2000" dirty="0" smtClean="0"/>
          </a:p>
          <a:p>
            <a:endParaRPr lang="zh-CN" altLang="zh-CN" sz="2000" dirty="0"/>
          </a:p>
          <a:p>
            <a:r>
              <a:rPr lang="zh-CN" altLang="zh-CN" sz="2000" dirty="0"/>
              <a:t>静静的，在那被遗忘的山坡上，</a:t>
            </a:r>
          </a:p>
          <a:p>
            <a:r>
              <a:rPr lang="zh-CN" altLang="zh-CN" sz="2000" dirty="0"/>
              <a:t>还下着密雨，还吹着细风，</a:t>
            </a:r>
          </a:p>
          <a:p>
            <a:r>
              <a:rPr lang="zh-CN" altLang="zh-CN" sz="2000" dirty="0"/>
              <a:t>没有人知道历史曾在此走过，</a:t>
            </a:r>
          </a:p>
          <a:p>
            <a:r>
              <a:rPr lang="zh-CN" altLang="zh-CN" sz="2000" dirty="0"/>
              <a:t>留下了英灵化入树干而滋生。</a:t>
            </a:r>
          </a:p>
        </p:txBody>
      </p:sp>
    </p:spTree>
    <p:extLst>
      <p:ext uri="{BB962C8B-B14F-4D97-AF65-F5344CB8AC3E}">
        <p14:creationId xmlns:p14="http://schemas.microsoft.com/office/powerpoint/2010/main" val="40709514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3600" dirty="0" smtClean="0"/>
              <a:t>《森林之魅</a:t>
            </a:r>
            <a:r>
              <a:rPr lang="en-US" altLang="zh-CN" sz="3600" dirty="0"/>
              <a:t>——</a:t>
            </a:r>
            <a:r>
              <a:rPr lang="zh-CN" altLang="zh-CN" sz="3600" dirty="0" smtClean="0"/>
              <a:t>祭</a:t>
            </a:r>
            <a:r>
              <a:rPr lang="zh-CN" altLang="zh-CN" sz="3600" dirty="0"/>
              <a:t>胡康河上的白骨</a:t>
            </a:r>
            <a:r>
              <a:rPr lang="zh-CN" altLang="zh-CN" sz="3600" dirty="0" smtClean="0"/>
              <a:t>》</a:t>
            </a:r>
            <a:endParaRPr kumimoji="1" lang="zh-CN" altLang="en-US" sz="3600" dirty="0"/>
          </a:p>
        </p:txBody>
      </p:sp>
      <p:sp>
        <p:nvSpPr>
          <p:cNvPr id="3" name="内容占位符 2"/>
          <p:cNvSpPr>
            <a:spLocks noGrp="1"/>
          </p:cNvSpPr>
          <p:nvPr>
            <p:ph idx="1"/>
          </p:nvPr>
        </p:nvSpPr>
        <p:spPr>
          <a:xfrm>
            <a:off x="457199" y="1600200"/>
            <a:ext cx="8415867" cy="4525963"/>
          </a:xfrm>
        </p:spPr>
        <p:txBody>
          <a:bodyPr>
            <a:normAutofit/>
          </a:bodyPr>
          <a:lstStyle/>
          <a:p>
            <a:r>
              <a:rPr lang="zh-CN" altLang="zh-CN" dirty="0" smtClean="0"/>
              <a:t>创作时间</a:t>
            </a:r>
            <a:r>
              <a:rPr lang="zh-CN" altLang="zh-CN" dirty="0"/>
              <a:t>：</a:t>
            </a:r>
            <a:r>
              <a:rPr lang="en-US" altLang="zh-CN" dirty="0"/>
              <a:t>1945</a:t>
            </a:r>
            <a:r>
              <a:rPr lang="zh-CN" altLang="zh-CN" dirty="0"/>
              <a:t>年。（抗战胜利，举国赞美）</a:t>
            </a:r>
          </a:p>
          <a:p>
            <a:r>
              <a:rPr lang="zh-CN" altLang="zh-CN" dirty="0"/>
              <a:t>诗歌创作背景：野人山之战</a:t>
            </a:r>
          </a:p>
          <a:p>
            <a:r>
              <a:rPr lang="zh-CN" altLang="zh-CN" dirty="0"/>
              <a:t>诗歌：描写了战争带来的恐惧，残忍，死亡以及绝望</a:t>
            </a:r>
            <a:r>
              <a:rPr lang="zh-CN" altLang="zh-CN" dirty="0" smtClean="0"/>
              <a:t>。</a:t>
            </a:r>
            <a:endParaRPr lang="en-US" altLang="zh-CN" dirty="0" smtClean="0"/>
          </a:p>
          <a:p>
            <a:r>
              <a:rPr kumimoji="1" lang="zh-CN" altLang="en-US" dirty="0" smtClean="0"/>
              <a:t>诗歌形式：诗剧</a:t>
            </a:r>
            <a:endParaRPr lang="zh-CN" altLang="zh-CN" dirty="0"/>
          </a:p>
          <a:p>
            <a:r>
              <a:rPr lang="zh-CN" altLang="zh-CN" dirty="0"/>
              <a:t>主题：反思历史，反思战争</a:t>
            </a:r>
            <a:r>
              <a:rPr lang="zh-CN" altLang="zh-CN" dirty="0" smtClean="0"/>
              <a:t>。</a:t>
            </a:r>
            <a:endParaRPr lang="zh-CN" altLang="zh-CN" dirty="0"/>
          </a:p>
        </p:txBody>
      </p:sp>
    </p:spTree>
    <p:extLst>
      <p:ext uri="{BB962C8B-B14F-4D97-AF65-F5344CB8AC3E}">
        <p14:creationId xmlns:p14="http://schemas.microsoft.com/office/powerpoint/2010/main" val="31773757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33865"/>
            <a:ext cx="9025466" cy="1417638"/>
          </a:xfrm>
        </p:spPr>
        <p:txBody>
          <a:bodyPr>
            <a:normAutofit/>
          </a:bodyPr>
          <a:lstStyle/>
          <a:p>
            <a:r>
              <a:rPr lang="zh-CN" altLang="zh-CN" sz="3600" dirty="0" smtClean="0"/>
              <a:t>从乐观主义转向历史悲观主义</a:t>
            </a:r>
            <a:endParaRPr kumimoji="1" lang="zh-CN" altLang="en-US" sz="3600" dirty="0"/>
          </a:p>
        </p:txBody>
      </p:sp>
      <p:sp>
        <p:nvSpPr>
          <p:cNvPr id="3" name="内容占位符 2"/>
          <p:cNvSpPr>
            <a:spLocks noGrp="1"/>
          </p:cNvSpPr>
          <p:nvPr>
            <p:ph idx="1"/>
          </p:nvPr>
        </p:nvSpPr>
        <p:spPr>
          <a:xfrm>
            <a:off x="203201" y="1600200"/>
            <a:ext cx="8703732" cy="4851400"/>
          </a:xfrm>
        </p:spPr>
        <p:txBody>
          <a:bodyPr>
            <a:normAutofit fontScale="77500" lnSpcReduction="20000"/>
          </a:bodyPr>
          <a:lstStyle/>
          <a:p>
            <a:pPr marL="68580" indent="0">
              <a:buNone/>
            </a:pPr>
            <a:r>
              <a:rPr kumimoji="1" lang="en-US" altLang="zh-CN" u="sng" dirty="0" smtClean="0"/>
              <a:t>1</a:t>
            </a:r>
            <a:r>
              <a:rPr kumimoji="1" lang="zh-CN" altLang="en-US" u="sng" dirty="0" smtClean="0"/>
              <a:t>、恐惧： </a:t>
            </a:r>
            <a:r>
              <a:rPr lang="zh-CN" altLang="zh-CN" dirty="0" smtClean="0"/>
              <a:t>张开绿色肥大的叶子，我的牙齿。</a:t>
            </a:r>
            <a:r>
              <a:rPr lang="zh-CN" altLang="en-US" dirty="0" smtClean="0"/>
              <a:t> </a:t>
            </a:r>
            <a:endParaRPr lang="en-US" altLang="zh-CN" dirty="0" smtClean="0"/>
          </a:p>
          <a:p>
            <a:pPr marL="68580" indent="0">
              <a:buNone/>
            </a:pPr>
            <a:r>
              <a:rPr lang="zh-CN" altLang="en-US" dirty="0" smtClean="0"/>
              <a:t>                    </a:t>
            </a:r>
            <a:r>
              <a:rPr lang="zh-CN" altLang="zh-CN" dirty="0" smtClean="0"/>
              <a:t>没有人看见我笑，我笑而无声</a:t>
            </a:r>
            <a:r>
              <a:rPr lang="zh-CN" altLang="en-US" dirty="0" smtClean="0"/>
              <a:t>。</a:t>
            </a:r>
            <a:endParaRPr lang="en-US" altLang="zh-CN" dirty="0" smtClean="0"/>
          </a:p>
          <a:p>
            <a:pPr marL="68580" indent="0">
              <a:buNone/>
            </a:pPr>
            <a:r>
              <a:rPr lang="en-US" altLang="zh-CN" u="sng" dirty="0" smtClean="0"/>
              <a:t>2</a:t>
            </a:r>
            <a:r>
              <a:rPr lang="zh-CN" altLang="en-US" u="sng" dirty="0" smtClean="0"/>
              <a:t>、残忍：</a:t>
            </a:r>
            <a:r>
              <a:rPr lang="zh-CN" altLang="zh-CN" dirty="0" smtClean="0"/>
              <a:t>欢迎你来，把血肉脱尽。</a:t>
            </a:r>
            <a:endParaRPr lang="en-US" altLang="zh-CN" dirty="0" smtClean="0"/>
          </a:p>
          <a:p>
            <a:pPr marL="68580" indent="0">
              <a:buNone/>
            </a:pPr>
            <a:r>
              <a:rPr lang="en-US" altLang="zh-CN" u="sng" dirty="0" smtClean="0"/>
              <a:t>3</a:t>
            </a:r>
            <a:r>
              <a:rPr lang="zh-CN" altLang="en-US" u="sng" dirty="0" smtClean="0"/>
              <a:t>、死亡：</a:t>
            </a:r>
            <a:endParaRPr lang="en-US" altLang="zh-CN" u="sng" dirty="0" smtClean="0"/>
          </a:p>
          <a:p>
            <a:pPr marL="68580" indent="0">
              <a:buNone/>
            </a:pPr>
            <a:r>
              <a:rPr lang="zh-CN" altLang="zh-CN" dirty="0" smtClean="0"/>
              <a:t>它露出眼睛，向我注视，我移动</a:t>
            </a:r>
            <a:r>
              <a:rPr lang="zh-CN" altLang="en-US" dirty="0" smtClean="0"/>
              <a:t>   </a:t>
            </a:r>
            <a:endParaRPr lang="en-US" altLang="zh-CN" dirty="0" smtClean="0"/>
          </a:p>
          <a:p>
            <a:pPr marL="68580" indent="0">
              <a:buNone/>
            </a:pPr>
            <a:r>
              <a:rPr lang="zh-CN" altLang="en-US" dirty="0" smtClean="0"/>
              <a:t> </a:t>
            </a:r>
            <a:r>
              <a:rPr lang="zh-CN" altLang="zh-CN" dirty="0" smtClean="0"/>
              <a:t>它轻轻跟随。黑夜带来它嫉妒的沉默</a:t>
            </a:r>
          </a:p>
          <a:p>
            <a:pPr marL="68580" indent="0">
              <a:buNone/>
            </a:pPr>
            <a:r>
              <a:rPr lang="zh-CN" altLang="en-US" dirty="0" smtClean="0"/>
              <a:t> </a:t>
            </a:r>
            <a:r>
              <a:rPr lang="zh-CN" altLang="zh-CN" dirty="0" smtClean="0"/>
              <a:t>贴近我全身。而树和树织成的网</a:t>
            </a:r>
            <a:r>
              <a:rPr lang="zh-CN" altLang="en-US" dirty="0" smtClean="0"/>
              <a:t>      </a:t>
            </a:r>
            <a:endParaRPr lang="en-US" altLang="zh-CN" dirty="0" smtClean="0"/>
          </a:p>
          <a:p>
            <a:pPr marL="68580" indent="0">
              <a:buNone/>
            </a:pPr>
            <a:r>
              <a:rPr lang="zh-CN" altLang="zh-CN" dirty="0" smtClean="0"/>
              <a:t>压住我的呼吸，隔去我享有的天空！</a:t>
            </a:r>
            <a:endParaRPr lang="en-US" altLang="zh-CN" dirty="0" smtClean="0"/>
          </a:p>
          <a:p>
            <a:pPr marL="68580" indent="0">
              <a:buNone/>
            </a:pPr>
            <a:r>
              <a:rPr lang="en-US" altLang="zh-CN" u="sng" dirty="0" smtClean="0"/>
              <a:t>4</a:t>
            </a:r>
            <a:r>
              <a:rPr lang="zh-CN" altLang="en-US" u="sng" dirty="0" smtClean="0"/>
              <a:t>、绝望：</a:t>
            </a:r>
            <a:endParaRPr lang="en-US" altLang="zh-CN" u="sng" dirty="0" smtClean="0"/>
          </a:p>
          <a:p>
            <a:pPr marL="68580" indent="0">
              <a:buNone/>
            </a:pPr>
            <a:r>
              <a:rPr lang="zh-CN" altLang="zh-CN" dirty="0" smtClean="0"/>
              <a:t>那刻骨的饥饿，那山洪的冲击，那毒虫的啮咬和痛楚的夜晚，</a:t>
            </a:r>
          </a:p>
          <a:p>
            <a:pPr marL="68580" indent="0">
              <a:buNone/>
            </a:pPr>
            <a:r>
              <a:rPr lang="zh-CN" altLang="en-US" dirty="0" smtClean="0"/>
              <a:t> </a:t>
            </a:r>
            <a:r>
              <a:rPr lang="zh-CN" altLang="zh-CN" dirty="0" smtClean="0"/>
              <a:t>你们受不了要向人讲述，如今却是欣欣的树木把一切遗忘。</a:t>
            </a:r>
            <a:endParaRPr lang="en-US" altLang="zh-CN" dirty="0" smtClean="0"/>
          </a:p>
          <a:p>
            <a:endParaRPr kumimoji="1" lang="zh-CN" altLang="en-US" dirty="0"/>
          </a:p>
        </p:txBody>
      </p:sp>
    </p:spTree>
    <p:extLst>
      <p:ext uri="{BB962C8B-B14F-4D97-AF65-F5344CB8AC3E}">
        <p14:creationId xmlns:p14="http://schemas.microsoft.com/office/powerpoint/2010/main" val="35039728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7867" y="186268"/>
            <a:ext cx="8686800" cy="1149868"/>
          </a:xfrm>
        </p:spPr>
        <p:txBody>
          <a:bodyPr>
            <a:normAutofit/>
          </a:bodyPr>
          <a:lstStyle/>
          <a:p>
            <a:r>
              <a:rPr kumimoji="1" lang="en-US" altLang="en-US" sz="3600" dirty="0" smtClean="0">
                <a:latin typeface="+mn-ea"/>
                <a:ea typeface="+mn-ea"/>
                <a:cs typeface="仿宋"/>
              </a:rPr>
              <a:t>死亡赋格 （北岛译</a:t>
            </a:r>
            <a:r>
              <a:rPr kumimoji="1" lang="zh-CN" altLang="en-US" sz="3600" dirty="0" smtClean="0">
                <a:latin typeface="+mn-ea"/>
                <a:ea typeface="+mn-ea"/>
                <a:cs typeface="仿宋"/>
              </a:rPr>
              <a:t>）</a:t>
            </a:r>
            <a:endParaRPr kumimoji="1" lang="zh-CN" altLang="en-US" sz="3600" dirty="0">
              <a:latin typeface="+mn-ea"/>
              <a:ea typeface="+mn-ea"/>
              <a:cs typeface="仿宋"/>
            </a:endParaRPr>
          </a:p>
        </p:txBody>
      </p:sp>
      <p:sp>
        <p:nvSpPr>
          <p:cNvPr id="5" name="矩形 4"/>
          <p:cNvSpPr/>
          <p:nvPr/>
        </p:nvSpPr>
        <p:spPr>
          <a:xfrm>
            <a:off x="560805" y="1847495"/>
            <a:ext cx="3946337" cy="2031325"/>
          </a:xfrm>
          <a:prstGeom prst="rect">
            <a:avLst/>
          </a:prstGeom>
        </p:spPr>
        <p:txBody>
          <a:bodyPr wrap="square">
            <a:spAutoFit/>
          </a:bodyPr>
          <a:lstStyle/>
          <a:p>
            <a:r>
              <a:rPr lang="zh-CN" altLang="zh-CN" sz="1400" dirty="0"/>
              <a:t>清晨的</a:t>
            </a:r>
            <a:r>
              <a:rPr lang="zh-CN" altLang="zh-CN" sz="1400" dirty="0">
                <a:solidFill>
                  <a:srgbClr val="FF0000"/>
                </a:solidFill>
              </a:rPr>
              <a:t>黑牛奶</a:t>
            </a:r>
            <a:r>
              <a:rPr lang="zh-CN" altLang="zh-CN" sz="1400" dirty="0"/>
              <a:t>我们傍晚喝</a:t>
            </a:r>
          </a:p>
          <a:p>
            <a:r>
              <a:rPr lang="zh-CN" altLang="zh-CN" sz="1400" dirty="0">
                <a:solidFill>
                  <a:srgbClr val="FF0000"/>
                </a:solidFill>
              </a:rPr>
              <a:t>我们中午喝早上喝我们夜里喝</a:t>
            </a:r>
          </a:p>
          <a:p>
            <a:r>
              <a:rPr lang="zh-CN" altLang="zh-CN" sz="1400" dirty="0">
                <a:solidFill>
                  <a:srgbClr val="FF0000"/>
                </a:solidFill>
              </a:rPr>
              <a:t>我们喝呀喝</a:t>
            </a:r>
          </a:p>
          <a:p>
            <a:r>
              <a:rPr lang="zh-CN" altLang="zh-CN" sz="1400" dirty="0"/>
              <a:t>我们在空中</a:t>
            </a:r>
            <a:r>
              <a:rPr lang="zh-CN" altLang="zh-CN" sz="1400" dirty="0">
                <a:solidFill>
                  <a:srgbClr val="FF0000"/>
                </a:solidFill>
              </a:rPr>
              <a:t>掘墓</a:t>
            </a:r>
            <a:r>
              <a:rPr lang="zh-CN" altLang="zh-CN" sz="1400" dirty="0"/>
              <a:t>躺着挺宽敞</a:t>
            </a:r>
          </a:p>
          <a:p>
            <a:r>
              <a:rPr lang="zh-CN" altLang="zh-CN" sz="1400" dirty="0"/>
              <a:t>那房子里的人他玩蛇他写信</a:t>
            </a:r>
          </a:p>
          <a:p>
            <a:r>
              <a:rPr lang="zh-CN" altLang="zh-CN" sz="1400" dirty="0"/>
              <a:t>他写信当暮色降临德国你金发的马格丽特</a:t>
            </a:r>
          </a:p>
          <a:p>
            <a:r>
              <a:rPr lang="zh-CN" altLang="zh-CN" sz="1400" dirty="0"/>
              <a:t>他写信走出屋子星光闪烁</a:t>
            </a:r>
          </a:p>
          <a:p>
            <a:r>
              <a:rPr lang="zh-CN" altLang="zh-CN" sz="1400" dirty="0"/>
              <a:t>他吹口哨召回猎犬他吹口哨召来他的犹太人掘墓</a:t>
            </a:r>
          </a:p>
          <a:p>
            <a:r>
              <a:rPr lang="zh-CN" altLang="zh-CN" sz="1400" dirty="0"/>
              <a:t>他命令我们奏</a:t>
            </a:r>
            <a:r>
              <a:rPr lang="zh-CN" altLang="zh-CN" sz="1400" dirty="0" smtClean="0"/>
              <a:t>舞曲</a:t>
            </a:r>
            <a:endParaRPr lang="en-US" altLang="zh-CN" sz="1400" dirty="0"/>
          </a:p>
        </p:txBody>
      </p:sp>
      <p:sp>
        <p:nvSpPr>
          <p:cNvPr id="6" name="矩形 5"/>
          <p:cNvSpPr/>
          <p:nvPr/>
        </p:nvSpPr>
        <p:spPr>
          <a:xfrm>
            <a:off x="560806" y="4181574"/>
            <a:ext cx="3777182" cy="2246769"/>
          </a:xfrm>
          <a:prstGeom prst="rect">
            <a:avLst/>
          </a:prstGeom>
        </p:spPr>
        <p:txBody>
          <a:bodyPr wrap="square">
            <a:spAutoFit/>
          </a:bodyPr>
          <a:lstStyle/>
          <a:p>
            <a:r>
              <a:rPr lang="zh-CN" altLang="zh-CN" sz="1400" dirty="0"/>
              <a:t>清晨的</a:t>
            </a:r>
            <a:r>
              <a:rPr lang="zh-CN" altLang="zh-CN" sz="1400" dirty="0">
                <a:solidFill>
                  <a:srgbClr val="FF0000"/>
                </a:solidFill>
              </a:rPr>
              <a:t>黑牛奶</a:t>
            </a:r>
            <a:r>
              <a:rPr lang="zh-CN" altLang="zh-CN" sz="1400" dirty="0"/>
              <a:t>我们傍晚喝</a:t>
            </a:r>
          </a:p>
          <a:p>
            <a:r>
              <a:rPr lang="zh-CN" altLang="zh-CN" sz="1400" dirty="0">
                <a:solidFill>
                  <a:srgbClr val="FF0000"/>
                </a:solidFill>
              </a:rPr>
              <a:t>我们中午喝早上喝我们夜里喝</a:t>
            </a:r>
          </a:p>
          <a:p>
            <a:r>
              <a:rPr lang="zh-CN" altLang="zh-CN" sz="1400" dirty="0">
                <a:solidFill>
                  <a:srgbClr val="FF0000"/>
                </a:solidFill>
              </a:rPr>
              <a:t>我们喝呀喝</a:t>
            </a:r>
          </a:p>
          <a:p>
            <a:r>
              <a:rPr lang="zh-CN" altLang="zh-CN" sz="1400" dirty="0"/>
              <a:t>我们在空中</a:t>
            </a:r>
            <a:r>
              <a:rPr lang="zh-CN" altLang="zh-CN" sz="1400" dirty="0">
                <a:solidFill>
                  <a:srgbClr val="FF0000"/>
                </a:solidFill>
              </a:rPr>
              <a:t>掘墓</a:t>
            </a:r>
            <a:r>
              <a:rPr lang="zh-CN" altLang="zh-CN" sz="1400" dirty="0"/>
              <a:t>躺着挺宽敞</a:t>
            </a:r>
          </a:p>
          <a:p>
            <a:r>
              <a:rPr lang="zh-CN" altLang="zh-CN" sz="1400" dirty="0"/>
              <a:t>那房子里的人他玩蛇他写信</a:t>
            </a:r>
          </a:p>
          <a:p>
            <a:r>
              <a:rPr lang="zh-CN" altLang="zh-CN" sz="1400" dirty="0"/>
              <a:t>他写信当暮色降临德国你金发的马格丽特</a:t>
            </a:r>
          </a:p>
          <a:p>
            <a:r>
              <a:rPr lang="zh-CN" altLang="zh-CN" sz="1400" dirty="0"/>
              <a:t>你灰发的舒拉密兹我们在空中掘墓躺着挺宽敞</a:t>
            </a:r>
          </a:p>
          <a:p>
            <a:r>
              <a:rPr lang="zh-CN" altLang="zh-CN" sz="1400" dirty="0"/>
              <a:t>他高叫把地挖深些你们这伙你们那帮演唱</a:t>
            </a:r>
          </a:p>
          <a:p>
            <a:r>
              <a:rPr lang="zh-CN" altLang="zh-CN" sz="1400" dirty="0"/>
              <a:t>他抓住腰中的手枪他挥舞他眼睛是蓝的</a:t>
            </a:r>
          </a:p>
          <a:p>
            <a:r>
              <a:rPr lang="zh-CN" altLang="zh-CN" sz="1400" dirty="0"/>
              <a:t>挖得深些你们这伙用锹你们那帮继续奏舞曲</a:t>
            </a:r>
          </a:p>
        </p:txBody>
      </p:sp>
      <p:sp>
        <p:nvSpPr>
          <p:cNvPr id="7" name="矩形 6"/>
          <p:cNvSpPr/>
          <p:nvPr/>
        </p:nvSpPr>
        <p:spPr>
          <a:xfrm>
            <a:off x="4507142" y="1847495"/>
            <a:ext cx="4119583" cy="2246769"/>
          </a:xfrm>
          <a:prstGeom prst="rect">
            <a:avLst/>
          </a:prstGeom>
        </p:spPr>
        <p:txBody>
          <a:bodyPr wrap="square">
            <a:spAutoFit/>
          </a:bodyPr>
          <a:lstStyle/>
          <a:p>
            <a:r>
              <a:rPr lang="zh-CN" altLang="zh-CN" sz="1400" dirty="0"/>
              <a:t>清晨的</a:t>
            </a:r>
            <a:r>
              <a:rPr lang="zh-CN" altLang="zh-CN" sz="1400" dirty="0">
                <a:solidFill>
                  <a:srgbClr val="FF0000"/>
                </a:solidFill>
              </a:rPr>
              <a:t>黑牛奶</a:t>
            </a:r>
            <a:r>
              <a:rPr lang="zh-CN" altLang="zh-CN" sz="1400" dirty="0"/>
              <a:t>我们夜里喝</a:t>
            </a:r>
          </a:p>
          <a:p>
            <a:r>
              <a:rPr lang="zh-CN" altLang="zh-CN" sz="1400" dirty="0">
                <a:solidFill>
                  <a:srgbClr val="FF0000"/>
                </a:solidFill>
              </a:rPr>
              <a:t>我们中午喝早上喝我们傍晚喝</a:t>
            </a:r>
          </a:p>
          <a:p>
            <a:r>
              <a:rPr lang="zh-CN" altLang="zh-CN" sz="1400" dirty="0">
                <a:solidFill>
                  <a:srgbClr val="FF0000"/>
                </a:solidFill>
              </a:rPr>
              <a:t>我们喝呀喝</a:t>
            </a:r>
          </a:p>
          <a:p>
            <a:r>
              <a:rPr lang="zh-CN" altLang="zh-CN" sz="1400" dirty="0"/>
              <a:t>我们在空中</a:t>
            </a:r>
            <a:r>
              <a:rPr lang="zh-CN" altLang="zh-CN" sz="1400" dirty="0">
                <a:solidFill>
                  <a:srgbClr val="FF0000"/>
                </a:solidFill>
              </a:rPr>
              <a:t>掘墓</a:t>
            </a:r>
            <a:r>
              <a:rPr lang="zh-CN" altLang="zh-CN" sz="1400" dirty="0"/>
              <a:t>躺着挺宽敞</a:t>
            </a:r>
          </a:p>
          <a:p>
            <a:r>
              <a:rPr lang="zh-CN" altLang="zh-CN" sz="1400" dirty="0"/>
              <a:t>那房子里的人他玩蛇他写信</a:t>
            </a:r>
          </a:p>
          <a:p>
            <a:r>
              <a:rPr lang="zh-CN" altLang="zh-CN" sz="1400" dirty="0"/>
              <a:t>他写信当暮色降临德国你金发的马格丽特</a:t>
            </a:r>
          </a:p>
          <a:p>
            <a:r>
              <a:rPr lang="zh-CN" altLang="zh-CN" sz="1400" dirty="0"/>
              <a:t>你灰色的舒拉密兹他玩蛇</a:t>
            </a:r>
          </a:p>
          <a:p>
            <a:r>
              <a:rPr lang="zh-CN" altLang="zh-CN" sz="1400" dirty="0"/>
              <a:t>他高叫把死亡奏得美妙些死亡是来自德国的大师</a:t>
            </a:r>
          </a:p>
          <a:p>
            <a:r>
              <a:rPr lang="zh-CN" altLang="zh-CN" sz="1400" dirty="0"/>
              <a:t>他高叫你们把琴拉得更暗些你们就像烟升向天空</a:t>
            </a:r>
          </a:p>
          <a:p>
            <a:r>
              <a:rPr lang="zh-CN" altLang="zh-CN" sz="1400" dirty="0"/>
              <a:t>你们就在云中有个坟墓躺着挺宽敞</a:t>
            </a:r>
          </a:p>
        </p:txBody>
      </p:sp>
      <p:sp>
        <p:nvSpPr>
          <p:cNvPr id="8" name="矩形 7"/>
          <p:cNvSpPr/>
          <p:nvPr/>
        </p:nvSpPr>
        <p:spPr>
          <a:xfrm>
            <a:off x="4992114" y="4181574"/>
            <a:ext cx="3634611" cy="2246769"/>
          </a:xfrm>
          <a:prstGeom prst="rect">
            <a:avLst/>
          </a:prstGeom>
        </p:spPr>
        <p:txBody>
          <a:bodyPr wrap="square">
            <a:spAutoFit/>
          </a:bodyPr>
          <a:lstStyle/>
          <a:p>
            <a:r>
              <a:rPr lang="zh-CN" altLang="zh-CN" sz="1400" dirty="0"/>
              <a:t>清晨的</a:t>
            </a:r>
            <a:r>
              <a:rPr lang="zh-CN" altLang="zh-CN" sz="1400" dirty="0">
                <a:solidFill>
                  <a:srgbClr val="FF0000"/>
                </a:solidFill>
              </a:rPr>
              <a:t>黑牛奶</a:t>
            </a:r>
            <a:r>
              <a:rPr lang="zh-CN" altLang="zh-CN" sz="1400" dirty="0"/>
              <a:t>我们夜里喝</a:t>
            </a:r>
          </a:p>
          <a:p>
            <a:r>
              <a:rPr lang="zh-CN" altLang="zh-CN" sz="1400" dirty="0">
                <a:solidFill>
                  <a:srgbClr val="FF0000"/>
                </a:solidFill>
              </a:rPr>
              <a:t>我们中午喝死亡是来自德国的大师</a:t>
            </a:r>
          </a:p>
          <a:p>
            <a:r>
              <a:rPr lang="zh-CN" altLang="zh-CN" sz="1400" dirty="0">
                <a:solidFill>
                  <a:srgbClr val="FF0000"/>
                </a:solidFill>
              </a:rPr>
              <a:t>我们傍晚喝早上喝我们喝呀喝</a:t>
            </a:r>
          </a:p>
          <a:p>
            <a:r>
              <a:rPr lang="zh-CN" altLang="zh-CN" sz="1400" dirty="0"/>
              <a:t>死亡是来自德国的大师他眼睛是蓝的</a:t>
            </a:r>
          </a:p>
          <a:p>
            <a:r>
              <a:rPr lang="zh-CN" altLang="zh-CN" sz="1400" dirty="0"/>
              <a:t>他用铅弹射你他瞄得很准</a:t>
            </a:r>
          </a:p>
          <a:p>
            <a:r>
              <a:rPr lang="zh-CN" altLang="zh-CN" sz="1400" dirty="0"/>
              <a:t>那房子里的人你金发的马格丽特</a:t>
            </a:r>
          </a:p>
          <a:p>
            <a:r>
              <a:rPr lang="zh-CN" altLang="zh-CN" sz="1400" dirty="0"/>
              <a:t>他放出猎犬扑向我们许给我们空中的坟墓</a:t>
            </a:r>
          </a:p>
          <a:p>
            <a:r>
              <a:rPr lang="zh-CN" altLang="zh-CN" sz="1400" dirty="0"/>
              <a:t>他玩蛇做梦死亡是来自德国的大师</a:t>
            </a:r>
          </a:p>
          <a:p>
            <a:r>
              <a:rPr lang="zh-CN" altLang="zh-CN" sz="1400" dirty="0"/>
              <a:t>你金发的马格丽特</a:t>
            </a:r>
          </a:p>
          <a:p>
            <a:r>
              <a:rPr lang="zh-CN" altLang="zh-CN" sz="1400" dirty="0"/>
              <a:t>你灰发的舒拉密兹</a:t>
            </a:r>
          </a:p>
        </p:txBody>
      </p:sp>
    </p:spTree>
    <p:extLst>
      <p:ext uri="{BB962C8B-B14F-4D97-AF65-F5344CB8AC3E}">
        <p14:creationId xmlns:p14="http://schemas.microsoft.com/office/powerpoint/2010/main" val="315081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4000" dirty="0" smtClean="0"/>
              <a:t>《</a:t>
            </a:r>
            <a:r>
              <a:rPr kumimoji="1" lang="zh-CN" altLang="en-US" sz="4000" dirty="0" smtClean="0"/>
              <a:t>死亡赋格曲</a:t>
            </a:r>
            <a:r>
              <a:rPr kumimoji="1" lang="en-US" altLang="zh-CN" sz="4000" dirty="0" smtClean="0"/>
              <a:t>》</a:t>
            </a:r>
            <a:r>
              <a:rPr kumimoji="1" lang="zh-CN" altLang="en-US" sz="4000" dirty="0" smtClean="0"/>
              <a:t>的理解</a:t>
            </a:r>
            <a:endParaRPr kumimoji="1" lang="zh-CN" altLang="en-US" sz="4000" dirty="0"/>
          </a:p>
        </p:txBody>
      </p:sp>
      <p:sp>
        <p:nvSpPr>
          <p:cNvPr id="3" name="内容占位符 2"/>
          <p:cNvSpPr>
            <a:spLocks noGrp="1"/>
          </p:cNvSpPr>
          <p:nvPr>
            <p:ph idx="1"/>
          </p:nvPr>
        </p:nvSpPr>
        <p:spPr>
          <a:xfrm>
            <a:off x="643276" y="1962962"/>
            <a:ext cx="7785286" cy="4239341"/>
          </a:xfrm>
        </p:spPr>
        <p:txBody>
          <a:bodyPr>
            <a:normAutofit fontScale="77500" lnSpcReduction="20000"/>
          </a:bodyPr>
          <a:lstStyle/>
          <a:p>
            <a:pPr>
              <a:lnSpc>
                <a:spcPct val="120000"/>
              </a:lnSpc>
            </a:pPr>
            <a:r>
              <a:rPr kumimoji="1" lang="en-US" altLang="zh-CN" dirty="0" smtClean="0">
                <a:solidFill>
                  <a:srgbClr val="000000"/>
                </a:solidFill>
              </a:rPr>
              <a:t>1.</a:t>
            </a:r>
            <a:r>
              <a:rPr kumimoji="1" lang="zh-CN" altLang="en-US" dirty="0" smtClean="0">
                <a:solidFill>
                  <a:srgbClr val="000000"/>
                </a:solidFill>
              </a:rPr>
              <a:t>富有张力的语言：悖论，陌生化，强烈</a:t>
            </a:r>
            <a:endParaRPr kumimoji="1" lang="en-US" altLang="zh-CN" dirty="0" smtClean="0">
              <a:solidFill>
                <a:srgbClr val="000000"/>
              </a:solidFill>
            </a:endParaRPr>
          </a:p>
          <a:p>
            <a:pPr>
              <a:lnSpc>
                <a:spcPct val="120000"/>
              </a:lnSpc>
            </a:pPr>
            <a:r>
              <a:rPr kumimoji="1" lang="zh-CN" altLang="en-US" dirty="0" smtClean="0">
                <a:solidFill>
                  <a:srgbClr val="000000"/>
                </a:solidFill>
              </a:rPr>
              <a:t>例：黑色牛奶</a:t>
            </a:r>
            <a:endParaRPr kumimoji="1" lang="en-US" altLang="zh-CN" dirty="0" smtClean="0">
              <a:solidFill>
                <a:srgbClr val="000000"/>
              </a:solidFill>
            </a:endParaRPr>
          </a:p>
          <a:p>
            <a:pPr>
              <a:lnSpc>
                <a:spcPct val="120000"/>
              </a:lnSpc>
            </a:pPr>
            <a:r>
              <a:rPr kumimoji="1" lang="zh-CN" altLang="zh-CN" dirty="0" smtClean="0">
                <a:solidFill>
                  <a:srgbClr val="000000"/>
                </a:solidFill>
              </a:rPr>
              <a:t>2</a:t>
            </a:r>
            <a:r>
              <a:rPr kumimoji="1" lang="en-US" altLang="zh-CN" dirty="0" smtClean="0">
                <a:solidFill>
                  <a:srgbClr val="000000"/>
                </a:solidFill>
              </a:rPr>
              <a:t>.</a:t>
            </a:r>
            <a:r>
              <a:rPr kumimoji="1" lang="zh-CN" altLang="en-US" dirty="0" smtClean="0">
                <a:solidFill>
                  <a:srgbClr val="000000"/>
                </a:solidFill>
              </a:rPr>
              <a:t>具有压迫感的诗歌节奏：</a:t>
            </a:r>
            <a:endParaRPr kumimoji="1" lang="en-US" altLang="zh-CN" dirty="0" smtClean="0">
              <a:solidFill>
                <a:srgbClr val="000000"/>
              </a:solidFill>
            </a:endParaRPr>
          </a:p>
          <a:p>
            <a:pPr>
              <a:lnSpc>
                <a:spcPct val="120000"/>
              </a:lnSpc>
            </a:pPr>
            <a:r>
              <a:rPr kumimoji="1" lang="zh-CN" altLang="en-US" dirty="0" smtClean="0">
                <a:solidFill>
                  <a:srgbClr val="000000"/>
                </a:solidFill>
              </a:rPr>
              <a:t>例：我们在正午喝在早上喝我们在夜里喝，我们喝呀喝。（无时不刻，消耗生命，走向死亡）</a:t>
            </a:r>
            <a:endParaRPr kumimoji="1" lang="en-US" altLang="zh-CN" dirty="0" smtClean="0">
              <a:solidFill>
                <a:srgbClr val="000000"/>
              </a:solidFill>
            </a:endParaRPr>
          </a:p>
          <a:p>
            <a:pPr>
              <a:lnSpc>
                <a:spcPct val="120000"/>
              </a:lnSpc>
            </a:pPr>
            <a:r>
              <a:rPr kumimoji="1" lang="zh-CN" altLang="zh-CN" dirty="0" smtClean="0">
                <a:solidFill>
                  <a:srgbClr val="000000"/>
                </a:solidFill>
              </a:rPr>
              <a:t>3</a:t>
            </a:r>
            <a:r>
              <a:rPr kumimoji="1" lang="en-US" altLang="zh-CN" dirty="0" smtClean="0">
                <a:solidFill>
                  <a:srgbClr val="000000"/>
                </a:solidFill>
              </a:rPr>
              <a:t>.</a:t>
            </a:r>
            <a:r>
              <a:rPr kumimoji="1" lang="zh-CN" altLang="en-US" dirty="0" smtClean="0">
                <a:solidFill>
                  <a:srgbClr val="000000"/>
                </a:solidFill>
              </a:rPr>
              <a:t>对比式结构：犹太人和德国纳粹</a:t>
            </a:r>
            <a:endParaRPr kumimoji="1" lang="en-US" altLang="zh-CN" dirty="0" smtClean="0">
              <a:solidFill>
                <a:srgbClr val="000000"/>
              </a:solidFill>
            </a:endParaRPr>
          </a:p>
          <a:p>
            <a:pPr>
              <a:lnSpc>
                <a:spcPct val="120000"/>
              </a:lnSpc>
            </a:pPr>
            <a:r>
              <a:rPr kumimoji="1" lang="zh-CN" altLang="en-US" dirty="0" smtClean="0">
                <a:solidFill>
                  <a:srgbClr val="000000"/>
                </a:solidFill>
              </a:rPr>
              <a:t>例：你的金色头发玛格丽特</a:t>
            </a:r>
            <a:r>
              <a:rPr kumimoji="1" lang="zh-CN" altLang="zh-CN" dirty="0">
                <a:solidFill>
                  <a:srgbClr val="000000"/>
                </a:solidFill>
              </a:rPr>
              <a:t> </a:t>
            </a:r>
            <a:r>
              <a:rPr kumimoji="1" lang="zh-CN" altLang="en-US" dirty="0" smtClean="0">
                <a:solidFill>
                  <a:srgbClr val="000000"/>
                </a:solidFill>
              </a:rPr>
              <a:t>你的灰色头发苏拉米斯</a:t>
            </a:r>
            <a:endParaRPr kumimoji="1" lang="en-US" altLang="zh-CN" dirty="0" smtClean="0">
              <a:solidFill>
                <a:srgbClr val="000000"/>
              </a:solidFill>
            </a:endParaRPr>
          </a:p>
          <a:p>
            <a:pPr>
              <a:lnSpc>
                <a:spcPct val="120000"/>
              </a:lnSpc>
            </a:pPr>
            <a:r>
              <a:rPr kumimoji="1" lang="zh-CN" altLang="zh-CN" dirty="0" smtClean="0">
                <a:solidFill>
                  <a:srgbClr val="000000"/>
                </a:solidFill>
              </a:rPr>
              <a:t>4</a:t>
            </a:r>
            <a:r>
              <a:rPr kumimoji="1" lang="en-US" altLang="zh-CN" dirty="0" smtClean="0">
                <a:solidFill>
                  <a:srgbClr val="000000"/>
                </a:solidFill>
              </a:rPr>
              <a:t>.</a:t>
            </a:r>
            <a:r>
              <a:rPr kumimoji="1" lang="zh-CN" altLang="en-US" dirty="0" smtClean="0">
                <a:solidFill>
                  <a:srgbClr val="000000"/>
                </a:solidFill>
              </a:rPr>
              <a:t>人性的复杂、战争的残忍：“平庸之恶”</a:t>
            </a:r>
            <a:endParaRPr kumimoji="1" lang="en-US" altLang="zh-CN" dirty="0" smtClean="0">
              <a:solidFill>
                <a:srgbClr val="000000"/>
              </a:solidFill>
            </a:endParaRPr>
          </a:p>
          <a:p>
            <a:endParaRPr kumimoji="1" lang="zh-CN" altLang="en-US" dirty="0"/>
          </a:p>
        </p:txBody>
      </p:sp>
    </p:spTree>
    <p:extLst>
      <p:ext uri="{BB962C8B-B14F-4D97-AF65-F5344CB8AC3E}">
        <p14:creationId xmlns:p14="http://schemas.microsoft.com/office/powerpoint/2010/main" val="17300907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（三）</a:t>
            </a:r>
            <a:r>
              <a:rPr lang="zh-CN" altLang="zh-CN" sz="3600" dirty="0" smtClean="0"/>
              <a:t>现代</a:t>
            </a:r>
            <a:r>
              <a:rPr lang="zh-CN" altLang="en-US" sz="3600" dirty="0" smtClean="0"/>
              <a:t>小说</a:t>
            </a:r>
            <a:r>
              <a:rPr lang="zh-CN" altLang="zh-CN" sz="3600" dirty="0" smtClean="0"/>
              <a:t>关于战争</a:t>
            </a:r>
            <a:r>
              <a:rPr lang="zh-CN" altLang="zh-CN" sz="3600" dirty="0"/>
              <a:t>的书</a:t>
            </a:r>
            <a:r>
              <a:rPr lang="zh-CN" altLang="zh-CN" sz="3600" dirty="0" smtClean="0"/>
              <a:t>写</a:t>
            </a:r>
            <a:endParaRPr kumimoji="1" lang="zh-CN" altLang="en-US" sz="3600" dirty="0"/>
          </a:p>
        </p:txBody>
      </p:sp>
      <p:sp>
        <p:nvSpPr>
          <p:cNvPr id="3" name="内容占位符 2"/>
          <p:cNvSpPr>
            <a:spLocks noGrp="1"/>
          </p:cNvSpPr>
          <p:nvPr>
            <p:ph idx="1"/>
          </p:nvPr>
        </p:nvSpPr>
        <p:spPr>
          <a:xfrm>
            <a:off x="457200" y="1735138"/>
            <a:ext cx="8181740" cy="4056062"/>
          </a:xfrm>
        </p:spPr>
        <p:txBody>
          <a:bodyPr/>
          <a:lstStyle/>
          <a:p>
            <a:r>
              <a:rPr lang="zh-CN" altLang="zh-CN" dirty="0">
                <a:latin typeface="+mn-ea"/>
              </a:rPr>
              <a:t>第一阶段：战时</a:t>
            </a:r>
            <a:r>
              <a:rPr lang="zh-CN" altLang="zh-CN" dirty="0" smtClean="0">
                <a:latin typeface="+mn-ea"/>
              </a:rPr>
              <a:t>的抗战小说（</a:t>
            </a:r>
            <a:r>
              <a:rPr lang="en-US" altLang="zh-CN" dirty="0">
                <a:latin typeface="+mn-ea"/>
              </a:rPr>
              <a:t>1931-1945</a:t>
            </a:r>
            <a:r>
              <a:rPr lang="zh-CN" altLang="zh-CN" dirty="0" smtClean="0">
                <a:latin typeface="+mn-ea"/>
              </a:rPr>
              <a:t>）第二阶段</a:t>
            </a:r>
            <a:r>
              <a:rPr lang="zh-CN" altLang="zh-CN" dirty="0">
                <a:latin typeface="+mn-ea"/>
              </a:rPr>
              <a:t>：战后的抗战小说（</a:t>
            </a:r>
            <a:r>
              <a:rPr lang="en-US" altLang="zh-CN" dirty="0">
                <a:latin typeface="+mn-ea"/>
              </a:rPr>
              <a:t>1946-1976</a:t>
            </a:r>
            <a:r>
              <a:rPr lang="zh-CN" altLang="zh-CN" dirty="0" smtClean="0">
                <a:latin typeface="+mn-ea"/>
              </a:rPr>
              <a:t>）第三阶段</a:t>
            </a:r>
            <a:r>
              <a:rPr lang="zh-CN" altLang="zh-CN" dirty="0">
                <a:latin typeface="+mn-ea"/>
              </a:rPr>
              <a:t>：新时期抗战小说（</a:t>
            </a:r>
            <a:r>
              <a:rPr lang="en-US" altLang="zh-CN" dirty="0">
                <a:latin typeface="+mn-ea"/>
              </a:rPr>
              <a:t>1977</a:t>
            </a:r>
            <a:r>
              <a:rPr lang="en-US" altLang="zh-CN" dirty="0" smtClean="0">
                <a:latin typeface="+mn-ea"/>
              </a:rPr>
              <a:t>-2000</a:t>
            </a:r>
            <a:r>
              <a:rPr lang="zh-CN" altLang="zh-CN" dirty="0" smtClean="0"/>
              <a:t>）</a:t>
            </a:r>
            <a:endParaRPr kumimoji="1" lang="zh-CN" altLang="en-US" dirty="0"/>
          </a:p>
        </p:txBody>
      </p:sp>
    </p:spTree>
    <p:extLst>
      <p:ext uri="{BB962C8B-B14F-4D97-AF65-F5344CB8AC3E}">
        <p14:creationId xmlns:p14="http://schemas.microsoft.com/office/powerpoint/2010/main" val="38813933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3600" dirty="0" smtClean="0"/>
              <a:t>战时的抗战小说</a:t>
            </a:r>
            <a:endParaRPr kumimoji="1" lang="zh-CN" altLang="en-US" sz="3600" dirty="0"/>
          </a:p>
        </p:txBody>
      </p:sp>
      <p:sp>
        <p:nvSpPr>
          <p:cNvPr id="3" name="内容占位符 2"/>
          <p:cNvSpPr>
            <a:spLocks noGrp="1"/>
          </p:cNvSpPr>
          <p:nvPr>
            <p:ph idx="1"/>
          </p:nvPr>
        </p:nvSpPr>
        <p:spPr/>
        <p:txBody>
          <a:bodyPr>
            <a:normAutofit/>
          </a:bodyPr>
          <a:lstStyle/>
          <a:p>
            <a:pPr>
              <a:lnSpc>
                <a:spcPct val="120000"/>
              </a:lnSpc>
            </a:pPr>
            <a:r>
              <a:rPr lang="zh-CN" altLang="zh-CN" sz="2800" dirty="0" smtClean="0"/>
              <a:t>军事抗战小说</a:t>
            </a:r>
            <a:r>
              <a:rPr lang="zh-CN" altLang="zh-CN" sz="2800" dirty="0"/>
              <a:t>：萧军《八月的乡村</a:t>
            </a:r>
            <a:r>
              <a:rPr lang="zh-CN" altLang="zh-CN" sz="2800" dirty="0" smtClean="0"/>
              <a:t>》</a:t>
            </a:r>
            <a:r>
              <a:rPr lang="zh-CN" altLang="en-US" sz="2800" dirty="0" smtClean="0"/>
              <a:t>、</a:t>
            </a:r>
            <a:r>
              <a:rPr lang="zh-CN" altLang="zh-CN" sz="2800" dirty="0" smtClean="0"/>
              <a:t>丘东</a:t>
            </a:r>
            <a:r>
              <a:rPr lang="zh-CN" altLang="zh-CN" sz="2800" dirty="0"/>
              <a:t>平《第七连</a:t>
            </a:r>
            <a:r>
              <a:rPr lang="zh-CN" altLang="zh-CN" sz="2800" dirty="0" smtClean="0"/>
              <a:t>》</a:t>
            </a:r>
            <a:r>
              <a:rPr lang="zh-CN" altLang="en-US" sz="2800" dirty="0" smtClean="0"/>
              <a:t>、</a:t>
            </a:r>
            <a:r>
              <a:rPr lang="zh-CN" altLang="zh-CN" sz="2800" dirty="0" smtClean="0"/>
              <a:t>丁</a:t>
            </a:r>
            <a:r>
              <a:rPr lang="zh-CN" altLang="zh-CN" sz="2800" dirty="0"/>
              <a:t>玲《一颗未出膛的枪弹》</a:t>
            </a:r>
          </a:p>
          <a:p>
            <a:pPr>
              <a:lnSpc>
                <a:spcPct val="120000"/>
              </a:lnSpc>
            </a:pPr>
            <a:r>
              <a:rPr lang="zh-CN" altLang="zh-CN" sz="2800" dirty="0"/>
              <a:t>乡土抗战小说：萧红《生死场</a:t>
            </a:r>
            <a:r>
              <a:rPr lang="zh-CN" altLang="zh-CN" sz="2800" dirty="0" smtClean="0"/>
              <a:t>》</a:t>
            </a:r>
            <a:r>
              <a:rPr lang="zh-CN" altLang="en-US" sz="2800" dirty="0" smtClean="0"/>
              <a:t>、</a:t>
            </a:r>
            <a:r>
              <a:rPr lang="zh-CN" altLang="zh-CN" sz="2800" dirty="0" smtClean="0"/>
              <a:t>孙犁</a:t>
            </a:r>
            <a:r>
              <a:rPr lang="zh-CN" altLang="zh-CN" sz="2800" dirty="0"/>
              <a:t>《荷花淀</a:t>
            </a:r>
            <a:r>
              <a:rPr lang="zh-CN" altLang="zh-CN" sz="2800" dirty="0" smtClean="0"/>
              <a:t>》</a:t>
            </a:r>
            <a:r>
              <a:rPr lang="zh-CN" altLang="en-US" sz="2800" dirty="0" smtClean="0"/>
              <a:t>、</a:t>
            </a:r>
            <a:r>
              <a:rPr lang="zh-CN" altLang="zh-CN" sz="2800" dirty="0" smtClean="0"/>
              <a:t>丁</a:t>
            </a:r>
            <a:r>
              <a:rPr lang="zh-CN" altLang="zh-CN" sz="2800" dirty="0"/>
              <a:t>玲《我在霞村的时候》</a:t>
            </a:r>
          </a:p>
          <a:p>
            <a:pPr>
              <a:lnSpc>
                <a:spcPct val="120000"/>
              </a:lnSpc>
            </a:pPr>
            <a:r>
              <a:rPr lang="zh-CN" altLang="zh-CN" sz="2800" dirty="0"/>
              <a:t>文化抗战小说：茅盾《腐蚀</a:t>
            </a:r>
            <a:r>
              <a:rPr lang="zh-CN" altLang="zh-CN" sz="2800" dirty="0" smtClean="0"/>
              <a:t>》</a:t>
            </a:r>
            <a:r>
              <a:rPr lang="zh-CN" altLang="en-US" sz="2800" dirty="0" smtClean="0"/>
              <a:t>、</a:t>
            </a:r>
            <a:r>
              <a:rPr lang="zh-CN" altLang="zh-CN" sz="2800" dirty="0" smtClean="0"/>
              <a:t>李广</a:t>
            </a:r>
            <a:r>
              <a:rPr lang="zh-CN" altLang="zh-CN" sz="2800" dirty="0"/>
              <a:t>田《引力</a:t>
            </a:r>
            <a:r>
              <a:rPr lang="zh-CN" altLang="zh-CN" sz="2800" dirty="0" smtClean="0"/>
              <a:t>》</a:t>
            </a:r>
            <a:r>
              <a:rPr lang="zh-CN" altLang="en-US" sz="2800" dirty="0" smtClean="0"/>
              <a:t>、</a:t>
            </a:r>
            <a:r>
              <a:rPr lang="zh-CN" altLang="zh-CN" sz="2800" dirty="0" smtClean="0"/>
              <a:t>巴</a:t>
            </a:r>
            <a:r>
              <a:rPr lang="zh-CN" altLang="zh-CN" sz="2800" dirty="0"/>
              <a:t>金《寒夜</a:t>
            </a:r>
            <a:r>
              <a:rPr lang="zh-CN" altLang="zh-CN" sz="2800" dirty="0" smtClean="0"/>
              <a:t>》</a:t>
            </a:r>
            <a:endParaRPr lang="zh-CN" altLang="zh-CN" sz="2800" dirty="0"/>
          </a:p>
        </p:txBody>
      </p:sp>
    </p:spTree>
    <p:extLst>
      <p:ext uri="{BB962C8B-B14F-4D97-AF65-F5344CB8AC3E}">
        <p14:creationId xmlns:p14="http://schemas.microsoft.com/office/powerpoint/2010/main" val="31883840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3600" dirty="0" smtClean="0">
                <a:latin typeface="+mn-ea"/>
                <a:ea typeface="+mn-ea"/>
                <a:cs typeface="Kai"/>
              </a:rPr>
              <a:t>丁玲</a:t>
            </a:r>
            <a:r>
              <a:rPr kumimoji="1" lang="en-US" altLang="zh-CN" sz="3600" dirty="0" smtClean="0">
                <a:latin typeface="+mn-ea"/>
                <a:ea typeface="+mn-ea"/>
                <a:cs typeface="Kai"/>
              </a:rPr>
              <a:t>《</a:t>
            </a:r>
            <a:r>
              <a:rPr kumimoji="1" lang="zh-CN" altLang="en-US" sz="3600" dirty="0" smtClean="0">
                <a:latin typeface="+mn-ea"/>
                <a:ea typeface="+mn-ea"/>
                <a:cs typeface="Kai"/>
              </a:rPr>
              <a:t>我在霞村的时候</a:t>
            </a:r>
            <a:r>
              <a:rPr kumimoji="1" lang="en-US" altLang="zh-CN" sz="3600" dirty="0" smtClean="0">
                <a:latin typeface="+mn-ea"/>
                <a:ea typeface="+mn-ea"/>
                <a:cs typeface="Kai"/>
              </a:rPr>
              <a:t>》</a:t>
            </a:r>
            <a:endParaRPr kumimoji="1" lang="zh-CN" altLang="en-US" sz="3600" dirty="0">
              <a:latin typeface="+mn-ea"/>
              <a:ea typeface="+mn-ea"/>
              <a:cs typeface="Kai"/>
            </a:endParaRPr>
          </a:p>
        </p:txBody>
      </p:sp>
      <p:sp>
        <p:nvSpPr>
          <p:cNvPr id="4" name="矩形 3"/>
          <p:cNvSpPr/>
          <p:nvPr/>
        </p:nvSpPr>
        <p:spPr>
          <a:xfrm>
            <a:off x="457200" y="1930399"/>
            <a:ext cx="8229599" cy="3046988"/>
          </a:xfrm>
          <a:prstGeom prst="rect">
            <a:avLst/>
          </a:prstGeom>
        </p:spPr>
        <p:txBody>
          <a:bodyPr wrap="square">
            <a:spAutoFit/>
          </a:bodyPr>
          <a:lstStyle/>
          <a:p>
            <a:r>
              <a:rPr kumimoji="1" lang="zh-CN" altLang="en-US" sz="2400" dirty="0">
                <a:solidFill>
                  <a:srgbClr val="000000"/>
                </a:solidFill>
              </a:rPr>
              <a:t>发表于</a:t>
            </a:r>
            <a:r>
              <a:rPr kumimoji="1" lang="en-US" altLang="zh-CN" sz="2400" dirty="0">
                <a:solidFill>
                  <a:srgbClr val="000000"/>
                </a:solidFill>
              </a:rPr>
              <a:t>1941</a:t>
            </a:r>
            <a:r>
              <a:rPr kumimoji="1" lang="zh-CN" altLang="en-US" sz="2400" dirty="0">
                <a:solidFill>
                  <a:srgbClr val="000000"/>
                </a:solidFill>
              </a:rPr>
              <a:t>年</a:t>
            </a:r>
            <a:r>
              <a:rPr kumimoji="1" lang="en-US" altLang="zh-CN" sz="2400" dirty="0">
                <a:solidFill>
                  <a:srgbClr val="000000"/>
                </a:solidFill>
              </a:rPr>
              <a:t>《</a:t>
            </a:r>
            <a:r>
              <a:rPr kumimoji="1" lang="zh-CN" altLang="en-US" sz="2400" dirty="0">
                <a:solidFill>
                  <a:srgbClr val="000000"/>
                </a:solidFill>
              </a:rPr>
              <a:t>中国文化</a:t>
            </a:r>
            <a:r>
              <a:rPr kumimoji="1" lang="en-US" altLang="zh-CN" sz="2400" dirty="0">
                <a:solidFill>
                  <a:srgbClr val="000000"/>
                </a:solidFill>
              </a:rPr>
              <a:t>》</a:t>
            </a:r>
          </a:p>
          <a:p>
            <a:endParaRPr lang="en-US" altLang="zh-CN" sz="2400" dirty="0"/>
          </a:p>
          <a:p>
            <a:r>
              <a:rPr lang="zh-CN" altLang="en-US" sz="2400" dirty="0"/>
              <a:t>村民对她的态度：</a:t>
            </a:r>
            <a:r>
              <a:rPr lang="zh-CN" altLang="zh-CN" sz="2400" dirty="0"/>
              <a:t>“嫌厌她，卑视她。”“尤其那一些妇女们，因为有了她才发生对自己的崇敬，才看出自己的圣洁来，因为自己没有被敌人强奸而骄傲。”</a:t>
            </a:r>
            <a:endParaRPr lang="en-US" altLang="zh-CN" sz="2400" dirty="0"/>
          </a:p>
          <a:p>
            <a:r>
              <a:rPr lang="zh-CN" altLang="en-US" sz="2400" dirty="0" smtClean="0"/>
              <a:t>我对她</a:t>
            </a:r>
            <a:r>
              <a:rPr lang="zh-CN" altLang="en-US" sz="2400" dirty="0"/>
              <a:t>的态度：</a:t>
            </a:r>
            <a:r>
              <a:rPr lang="zh-CN" altLang="zh-CN" sz="2400" dirty="0"/>
              <a:t>“属于私人感情的事，既与旁人毫无关系，也不会关系于她个人的道德。”</a:t>
            </a:r>
            <a:r>
              <a:rPr lang="zh-CN" altLang="en-US" sz="2400" dirty="0"/>
              <a:t>“</a:t>
            </a:r>
            <a:r>
              <a:rPr lang="zh-CN" altLang="zh-CN" sz="2400" dirty="0"/>
              <a:t>被困的野兽，复仇的</a:t>
            </a:r>
            <a:r>
              <a:rPr lang="zh-CN" altLang="zh-CN" sz="2400" dirty="0" smtClean="0"/>
              <a:t>女神</a:t>
            </a:r>
            <a:r>
              <a:rPr lang="zh-CN" altLang="en-US" sz="2400" dirty="0" smtClean="0"/>
              <a:t>”</a:t>
            </a:r>
            <a:endParaRPr lang="zh-CN" altLang="zh-CN" sz="2400" dirty="0" smtClean="0"/>
          </a:p>
          <a:p>
            <a:r>
              <a:rPr lang="zh-CN" altLang="en-US" sz="2400" dirty="0" smtClean="0"/>
              <a:t>思想内涵</a:t>
            </a:r>
            <a:r>
              <a:rPr lang="zh-CN" altLang="zh-CN" sz="2400" dirty="0" smtClean="0"/>
              <a:t>：</a:t>
            </a:r>
            <a:r>
              <a:rPr lang="zh-CN" altLang="en-US" sz="2400" dirty="0" smtClean="0"/>
              <a:t>揭示了</a:t>
            </a:r>
            <a:r>
              <a:rPr lang="zh-CN" altLang="zh-CN" sz="2400" dirty="0" smtClean="0"/>
              <a:t>传统文化对于慰安妇的</a:t>
            </a:r>
            <a:r>
              <a:rPr lang="zh-CN" altLang="en-US" sz="2400" dirty="0" smtClean="0"/>
              <a:t>“</a:t>
            </a:r>
            <a:r>
              <a:rPr lang="zh-CN" altLang="zh-CN" sz="2400" dirty="0" smtClean="0"/>
              <a:t>二次伤害</a:t>
            </a:r>
            <a:r>
              <a:rPr lang="zh-CN" altLang="en-US" sz="2400" dirty="0" smtClean="0"/>
              <a:t>”</a:t>
            </a:r>
            <a:r>
              <a:rPr lang="zh-CN" altLang="zh-CN" sz="2400" dirty="0" smtClean="0"/>
              <a:t>。</a:t>
            </a:r>
            <a:endParaRPr lang="zh-CN" altLang="zh-CN" sz="2400" dirty="0"/>
          </a:p>
        </p:txBody>
      </p:sp>
    </p:spTree>
    <p:extLst>
      <p:ext uri="{BB962C8B-B14F-4D97-AF65-F5344CB8AC3E}">
        <p14:creationId xmlns:p14="http://schemas.microsoft.com/office/powerpoint/2010/main" val="28465440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50</a:t>
            </a:r>
            <a:r>
              <a:rPr lang="en-US" altLang="zh-CN" sz="3600" dirty="0"/>
              <a:t>-70</a:t>
            </a:r>
            <a:r>
              <a:rPr lang="zh-CN" altLang="zh-CN" sz="3600" dirty="0"/>
              <a:t>年代</a:t>
            </a:r>
            <a:r>
              <a:rPr lang="zh-CN" altLang="zh-CN" sz="3600" dirty="0" smtClean="0"/>
              <a:t>抗战小说 </a:t>
            </a:r>
            <a:endParaRPr kumimoji="1" lang="zh-CN" altLang="en-US" sz="3600" dirty="0"/>
          </a:p>
        </p:txBody>
      </p:sp>
      <p:sp>
        <p:nvSpPr>
          <p:cNvPr id="3" name="内容占位符 2"/>
          <p:cNvSpPr>
            <a:spLocks noGrp="1"/>
          </p:cNvSpPr>
          <p:nvPr>
            <p:ph idx="1"/>
          </p:nvPr>
        </p:nvSpPr>
        <p:spPr>
          <a:xfrm>
            <a:off x="457199" y="1600200"/>
            <a:ext cx="8348133" cy="4851400"/>
          </a:xfrm>
        </p:spPr>
        <p:txBody>
          <a:bodyPr>
            <a:normAutofit fontScale="77500" lnSpcReduction="20000"/>
          </a:bodyPr>
          <a:lstStyle/>
          <a:p>
            <a:pPr>
              <a:lnSpc>
                <a:spcPct val="140000"/>
              </a:lnSpc>
            </a:pPr>
            <a:r>
              <a:rPr lang="zh-CN" altLang="zh-CN" dirty="0" smtClean="0"/>
              <a:t>民众发动小说</a:t>
            </a:r>
            <a:r>
              <a:rPr lang="zh-CN" altLang="zh-CN" dirty="0"/>
              <a:t>：共产党员深入农村，发动，组织和武装群众来打击日本侵略者是这类小说的主要内容。代表</a:t>
            </a:r>
            <a:r>
              <a:rPr lang="zh-CN" altLang="zh-CN" dirty="0" smtClean="0"/>
              <a:t>作品有孙犁《</a:t>
            </a:r>
            <a:r>
              <a:rPr lang="zh-CN" altLang="zh-CN" dirty="0"/>
              <a:t>风云初记》，</a:t>
            </a:r>
            <a:r>
              <a:rPr lang="zh-CN" altLang="zh-CN" dirty="0" smtClean="0"/>
              <a:t>艾煊《</a:t>
            </a:r>
            <a:r>
              <a:rPr lang="zh-CN" altLang="zh-CN" dirty="0"/>
              <a:t>大江风雷》</a:t>
            </a:r>
            <a:r>
              <a:rPr lang="zh-CN" altLang="zh-CN" dirty="0" smtClean="0"/>
              <a:t>。</a:t>
            </a:r>
            <a:endParaRPr lang="zh-CN" altLang="zh-CN" dirty="0"/>
          </a:p>
          <a:p>
            <a:pPr>
              <a:lnSpc>
                <a:spcPct val="140000"/>
              </a:lnSpc>
            </a:pPr>
            <a:r>
              <a:rPr lang="zh-CN" altLang="zh-CN" dirty="0" smtClean="0"/>
              <a:t>敌后斗争小说</a:t>
            </a:r>
            <a:r>
              <a:rPr lang="zh-CN" altLang="zh-CN" dirty="0"/>
              <a:t>：这类小说主要是描写中国共产党领导的敌后斗争。例如，</a:t>
            </a:r>
            <a:r>
              <a:rPr lang="zh-CN" altLang="zh-CN" dirty="0" smtClean="0"/>
              <a:t>刘流《</a:t>
            </a:r>
            <a:r>
              <a:rPr lang="zh-CN" altLang="zh-CN" dirty="0"/>
              <a:t>烈火金刚》，</a:t>
            </a:r>
            <a:r>
              <a:rPr lang="zh-CN" altLang="zh-CN" dirty="0" smtClean="0"/>
              <a:t>刘知侠《</a:t>
            </a:r>
            <a:r>
              <a:rPr lang="zh-CN" altLang="zh-CN" dirty="0"/>
              <a:t>铁道游击队》，</a:t>
            </a:r>
            <a:r>
              <a:rPr lang="zh-CN" altLang="zh-CN" dirty="0" smtClean="0"/>
              <a:t>李英儒《</a:t>
            </a:r>
            <a:r>
              <a:rPr lang="zh-CN" altLang="zh-CN" dirty="0"/>
              <a:t>野火春风斗古城》等</a:t>
            </a:r>
            <a:r>
              <a:rPr lang="zh-CN" altLang="zh-CN" dirty="0" smtClean="0"/>
              <a:t>。</a:t>
            </a:r>
            <a:endParaRPr lang="zh-CN" altLang="zh-CN" dirty="0"/>
          </a:p>
          <a:p>
            <a:pPr>
              <a:lnSpc>
                <a:spcPct val="140000"/>
              </a:lnSpc>
            </a:pPr>
            <a:r>
              <a:rPr lang="zh-CN" altLang="zh-CN" dirty="0" smtClean="0"/>
              <a:t>战争历史小说</a:t>
            </a:r>
            <a:r>
              <a:rPr lang="zh-CN" altLang="zh-CN" dirty="0"/>
              <a:t>：以一个人或几个</a:t>
            </a:r>
            <a:r>
              <a:rPr lang="zh-CN" altLang="zh-CN" dirty="0" smtClean="0"/>
              <a:t>人物的觉醒</a:t>
            </a:r>
            <a:r>
              <a:rPr lang="zh-CN" altLang="en-US" dirty="0" smtClean="0"/>
              <a:t>、</a:t>
            </a:r>
            <a:r>
              <a:rPr lang="zh-CN" altLang="zh-CN" dirty="0" smtClean="0"/>
              <a:t>成长为线索</a:t>
            </a:r>
            <a:r>
              <a:rPr lang="zh-CN" altLang="zh-CN" dirty="0"/>
              <a:t>，比较全面地反映某一地区八年抗日斗争是这类小说的主要内容。代表作品有孔厥和袁</a:t>
            </a:r>
            <a:r>
              <a:rPr lang="zh-CN" altLang="zh-CN" dirty="0" smtClean="0"/>
              <a:t>静《</a:t>
            </a:r>
            <a:r>
              <a:rPr lang="zh-CN" altLang="zh-CN" dirty="0"/>
              <a:t>英雄儿女传》，王</a:t>
            </a:r>
            <a:r>
              <a:rPr lang="zh-CN" altLang="zh-CN" dirty="0" smtClean="0"/>
              <a:t>林《</a:t>
            </a:r>
            <a:r>
              <a:rPr lang="zh-CN" altLang="zh-CN" dirty="0"/>
              <a:t>女村长》，</a:t>
            </a:r>
            <a:r>
              <a:rPr lang="zh-CN" altLang="zh-CN" dirty="0" smtClean="0"/>
              <a:t>冯德英《</a:t>
            </a:r>
            <a:r>
              <a:rPr lang="zh-CN" altLang="zh-CN" dirty="0"/>
              <a:t>苦菜花》等</a:t>
            </a:r>
            <a:r>
              <a:rPr lang="zh-CN" altLang="zh-CN" dirty="0" smtClean="0"/>
              <a:t>。</a:t>
            </a:r>
            <a:endParaRPr lang="zh-CN" altLang="zh-CN" dirty="0"/>
          </a:p>
        </p:txBody>
      </p:sp>
    </p:spTree>
    <p:extLst>
      <p:ext uri="{BB962C8B-B14F-4D97-AF65-F5344CB8AC3E}">
        <p14:creationId xmlns:p14="http://schemas.microsoft.com/office/powerpoint/2010/main" val="2070660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latin typeface="+mn-ea"/>
                <a:ea typeface="+mn-ea"/>
              </a:rPr>
              <a:t>80</a:t>
            </a:r>
            <a:r>
              <a:rPr lang="en-US" altLang="zh-CN" sz="3600" dirty="0">
                <a:latin typeface="+mn-ea"/>
                <a:ea typeface="+mn-ea"/>
              </a:rPr>
              <a:t>-90</a:t>
            </a:r>
            <a:r>
              <a:rPr lang="zh-CN" altLang="zh-CN" sz="3600" dirty="0">
                <a:latin typeface="+mn-ea"/>
                <a:ea typeface="+mn-ea"/>
              </a:rPr>
              <a:t>年代的</a:t>
            </a:r>
            <a:r>
              <a:rPr lang="zh-CN" altLang="zh-CN" sz="3600" dirty="0" smtClean="0">
                <a:latin typeface="+mn-ea"/>
                <a:ea typeface="+mn-ea"/>
              </a:rPr>
              <a:t>抗日战争小说</a:t>
            </a:r>
            <a:endParaRPr kumimoji="1" lang="zh-CN" altLang="en-US" sz="3600" dirty="0">
              <a:latin typeface="+mn-ea"/>
              <a:ea typeface="+mn-ea"/>
            </a:endParaRPr>
          </a:p>
        </p:txBody>
      </p:sp>
      <p:sp>
        <p:nvSpPr>
          <p:cNvPr id="3" name="内容占位符 2"/>
          <p:cNvSpPr>
            <a:spLocks noGrp="1"/>
          </p:cNvSpPr>
          <p:nvPr>
            <p:ph idx="1"/>
          </p:nvPr>
        </p:nvSpPr>
        <p:spPr>
          <a:xfrm>
            <a:off x="220133" y="1417638"/>
            <a:ext cx="8466667" cy="5287962"/>
          </a:xfrm>
        </p:spPr>
        <p:txBody>
          <a:bodyPr>
            <a:noAutofit/>
          </a:bodyPr>
          <a:lstStyle/>
          <a:p>
            <a:pPr>
              <a:lnSpc>
                <a:spcPct val="130000"/>
              </a:lnSpc>
            </a:pPr>
            <a:r>
              <a:rPr lang="zh-CN" altLang="zh-CN" sz="2400" dirty="0" smtClean="0"/>
              <a:t>国民党抗战小说</a:t>
            </a:r>
            <a:r>
              <a:rPr lang="zh-CN" altLang="zh-CN" sz="2400" dirty="0"/>
              <a:t>，对国民党抗战功过进行重新评估和探索的战争小说</a:t>
            </a:r>
            <a:r>
              <a:rPr lang="zh-CN" altLang="zh-CN" sz="2400" dirty="0" smtClean="0"/>
              <a:t>。如周而复</a:t>
            </a:r>
            <a:r>
              <a:rPr lang="zh-CN" altLang="zh-CN" sz="2400" dirty="0"/>
              <a:t>《长城万里图》，张廷竹《黑太阳》等</a:t>
            </a:r>
            <a:r>
              <a:rPr lang="zh-CN" altLang="zh-CN" sz="2400" dirty="0" smtClean="0"/>
              <a:t>。</a:t>
            </a:r>
            <a:endParaRPr lang="zh-CN" altLang="zh-CN" sz="2400" dirty="0"/>
          </a:p>
          <a:p>
            <a:pPr>
              <a:lnSpc>
                <a:spcPct val="130000"/>
              </a:lnSpc>
            </a:pPr>
            <a:r>
              <a:rPr lang="zh-CN" altLang="zh-CN" sz="2400" dirty="0"/>
              <a:t>民间抗战小说：</a:t>
            </a:r>
            <a:r>
              <a:rPr lang="zh-CN" altLang="zh-CN" sz="2400" dirty="0" smtClean="0"/>
              <a:t>主要指</a:t>
            </a:r>
            <a:r>
              <a:rPr lang="zh-CN" altLang="en-US" sz="2400" dirty="0" smtClean="0"/>
              <a:t>那</a:t>
            </a:r>
            <a:r>
              <a:rPr lang="zh-CN" altLang="zh-CN" sz="2400" dirty="0" smtClean="0"/>
              <a:t>些表现土匪</a:t>
            </a:r>
            <a:r>
              <a:rPr lang="zh-CN" altLang="zh-CN" sz="2400" dirty="0"/>
              <a:t>、地主、乡绅、官吏、文人墨客抗日活动的小说</a:t>
            </a:r>
            <a:r>
              <a:rPr lang="zh-CN" altLang="zh-CN" sz="2400" dirty="0" smtClean="0"/>
              <a:t>，如莫</a:t>
            </a:r>
            <a:r>
              <a:rPr lang="zh-CN" altLang="zh-CN" sz="2400" dirty="0"/>
              <a:t>言《红高粱》，尤凤伟《五月乡战》等</a:t>
            </a:r>
            <a:r>
              <a:rPr lang="zh-CN" altLang="zh-CN" sz="2400" dirty="0" smtClean="0"/>
              <a:t>。</a:t>
            </a:r>
            <a:endParaRPr lang="zh-CN" altLang="zh-CN" sz="2400" dirty="0"/>
          </a:p>
          <a:p>
            <a:pPr>
              <a:lnSpc>
                <a:spcPct val="130000"/>
              </a:lnSpc>
            </a:pPr>
            <a:r>
              <a:rPr lang="zh-CN" altLang="zh-CN" sz="2400" dirty="0" smtClean="0"/>
              <a:t>新革命抗战小说：</a:t>
            </a:r>
            <a:r>
              <a:rPr lang="zh-CN" altLang="zh-CN" sz="2400" dirty="0"/>
              <a:t>描写共产党领导的民族反侵略战争历史的小说</a:t>
            </a:r>
            <a:r>
              <a:rPr lang="zh-CN" altLang="zh-CN" sz="2400" dirty="0" smtClean="0"/>
              <a:t>，如邓</a:t>
            </a:r>
            <a:r>
              <a:rPr lang="zh-CN" altLang="zh-CN" sz="2400" dirty="0"/>
              <a:t>友梅《据点》，杨沫《芳菲之歌》等</a:t>
            </a:r>
            <a:r>
              <a:rPr lang="zh-CN" altLang="zh-CN" sz="2400" dirty="0" smtClean="0"/>
              <a:t>。</a:t>
            </a:r>
            <a:endParaRPr lang="zh-CN" altLang="zh-CN" sz="2400" dirty="0"/>
          </a:p>
          <a:p>
            <a:pPr>
              <a:lnSpc>
                <a:spcPct val="130000"/>
              </a:lnSpc>
            </a:pPr>
            <a:r>
              <a:rPr lang="zh-CN" altLang="zh-CN" sz="2400" dirty="0"/>
              <a:t>反思性抗战小说</a:t>
            </a:r>
            <a:r>
              <a:rPr lang="zh-CN" altLang="zh-CN" sz="2400" dirty="0" smtClean="0"/>
              <a:t>：</a:t>
            </a:r>
            <a:r>
              <a:rPr lang="zh-CN" altLang="en-US" sz="2400" dirty="0" smtClean="0"/>
              <a:t>描写战争带来的</a:t>
            </a:r>
            <a:r>
              <a:rPr lang="zh-CN" altLang="zh-CN" sz="2400" dirty="0" smtClean="0"/>
              <a:t>命运悲剧，</a:t>
            </a:r>
            <a:r>
              <a:rPr lang="zh-CN" altLang="en-US" sz="2400" dirty="0" smtClean="0"/>
              <a:t>探索</a:t>
            </a:r>
            <a:r>
              <a:rPr lang="zh-CN" altLang="zh-CN" sz="2400" dirty="0" smtClean="0"/>
              <a:t>人性复杂等。如叶</a:t>
            </a:r>
            <a:r>
              <a:rPr lang="zh-CN" altLang="zh-CN" sz="2400" dirty="0"/>
              <a:t>兆言《日本鬼子来了》，陶少鸿《法西斯菌》等。</a:t>
            </a:r>
          </a:p>
          <a:p>
            <a:endParaRPr kumimoji="1" lang="zh-CN" altLang="en-US" sz="2400" dirty="0"/>
          </a:p>
        </p:txBody>
      </p:sp>
    </p:spTree>
    <p:extLst>
      <p:ext uri="{BB962C8B-B14F-4D97-AF65-F5344CB8AC3E}">
        <p14:creationId xmlns:p14="http://schemas.microsoft.com/office/powerpoint/2010/main" val="640327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3600" dirty="0">
                <a:latin typeface="+mj-ea"/>
              </a:rPr>
              <a:t>一、</a:t>
            </a:r>
            <a:r>
              <a:rPr kumimoji="1" lang="zh-CN" altLang="en-US" sz="3600" dirty="0" smtClean="0">
                <a:latin typeface="+mj-ea"/>
              </a:rPr>
              <a:t>文学史常识</a:t>
            </a:r>
            <a:endParaRPr kumimoji="1" lang="zh-CN" altLang="en-US" sz="3600" dirty="0"/>
          </a:p>
        </p:txBody>
      </p:sp>
      <p:sp>
        <p:nvSpPr>
          <p:cNvPr id="3" name="内容占位符 2"/>
          <p:cNvSpPr>
            <a:spLocks noGrp="1"/>
          </p:cNvSpPr>
          <p:nvPr>
            <p:ph idx="1"/>
          </p:nvPr>
        </p:nvSpPr>
        <p:spPr/>
        <p:txBody>
          <a:bodyPr/>
          <a:lstStyle/>
          <a:p>
            <a:r>
              <a:rPr kumimoji="1" lang="zh-CN" altLang="zh-CN" dirty="0" smtClean="0">
                <a:latin typeface="+mj-ea"/>
              </a:rPr>
              <a:t>（</a:t>
            </a:r>
            <a:r>
              <a:rPr kumimoji="1" lang="zh-CN" altLang="en-US" dirty="0" smtClean="0">
                <a:latin typeface="+mj-ea"/>
              </a:rPr>
              <a:t>一）中国古代文学史</a:t>
            </a:r>
            <a:endParaRPr kumimoji="1" lang="en-US" altLang="zh-CN" dirty="0" smtClean="0">
              <a:latin typeface="+mj-ea"/>
            </a:endParaRPr>
          </a:p>
          <a:p>
            <a:r>
              <a:rPr kumimoji="1" lang="zh-CN" altLang="zh-CN" dirty="0" smtClean="0">
                <a:latin typeface="+mj-ea"/>
              </a:rPr>
              <a:t>（</a:t>
            </a:r>
            <a:r>
              <a:rPr kumimoji="1" lang="zh-CN" altLang="en-US" dirty="0" smtClean="0">
                <a:latin typeface="+mj-ea"/>
              </a:rPr>
              <a:t>二）中国现代文学史</a:t>
            </a:r>
            <a:endParaRPr kumimoji="1" lang="en-US" altLang="zh-CN" dirty="0" smtClean="0">
              <a:latin typeface="+mj-ea"/>
            </a:endParaRPr>
          </a:p>
          <a:p>
            <a:r>
              <a:rPr kumimoji="1" lang="zh-CN" altLang="zh-CN" dirty="0" smtClean="0">
                <a:latin typeface="+mj-ea"/>
              </a:rPr>
              <a:t>（</a:t>
            </a:r>
            <a:r>
              <a:rPr kumimoji="1" lang="zh-CN" altLang="en-US" dirty="0" smtClean="0">
                <a:latin typeface="+mj-ea"/>
              </a:rPr>
              <a:t>三）中国当代文学史</a:t>
            </a:r>
            <a:endParaRPr kumimoji="1" lang="en-US" altLang="zh-CN" dirty="0" smtClean="0">
              <a:latin typeface="+mj-ea"/>
            </a:endParaRPr>
          </a:p>
          <a:p>
            <a:r>
              <a:rPr kumimoji="1" lang="zh-CN" altLang="zh-CN" dirty="0" smtClean="0">
                <a:latin typeface="+mj-ea"/>
              </a:rPr>
              <a:t>（</a:t>
            </a:r>
            <a:r>
              <a:rPr kumimoji="1" lang="zh-CN" altLang="en-US" dirty="0" smtClean="0">
                <a:latin typeface="+mj-ea"/>
              </a:rPr>
              <a:t>四）西方文学史</a:t>
            </a:r>
            <a:endParaRPr kumimoji="1" lang="zh-CN" altLang="en-US" dirty="0"/>
          </a:p>
        </p:txBody>
      </p:sp>
    </p:spTree>
    <p:extLst>
      <p:ext uri="{BB962C8B-B14F-4D97-AF65-F5344CB8AC3E}">
        <p14:creationId xmlns:p14="http://schemas.microsoft.com/office/powerpoint/2010/main" val="4051281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莫言</a:t>
            </a:r>
            <a:r>
              <a:rPr lang="zh-CN" altLang="zh-CN" sz="3600" dirty="0" smtClean="0"/>
              <a:t>《</a:t>
            </a:r>
            <a:r>
              <a:rPr lang="zh-CN" altLang="zh-CN" sz="3600" dirty="0"/>
              <a:t>红高粱</a:t>
            </a:r>
            <a:r>
              <a:rPr lang="zh-CN" altLang="zh-CN" sz="3600" dirty="0" smtClean="0"/>
              <a:t>》</a:t>
            </a:r>
            <a:endParaRPr kumimoji="1" lang="zh-CN" altLang="en-US" sz="3600" dirty="0"/>
          </a:p>
        </p:txBody>
      </p:sp>
      <p:sp>
        <p:nvSpPr>
          <p:cNvPr id="3" name="内容占位符 2"/>
          <p:cNvSpPr>
            <a:spLocks noGrp="1"/>
          </p:cNvSpPr>
          <p:nvPr>
            <p:ph idx="1"/>
          </p:nvPr>
        </p:nvSpPr>
        <p:spPr>
          <a:xfrm>
            <a:off x="220133" y="1600200"/>
            <a:ext cx="8619067" cy="4525963"/>
          </a:xfrm>
        </p:spPr>
        <p:txBody>
          <a:bodyPr>
            <a:normAutofit/>
          </a:bodyPr>
          <a:lstStyle/>
          <a:p>
            <a:r>
              <a:rPr lang="zh-CN" altLang="en-US" sz="2800" dirty="0" smtClean="0"/>
              <a:t>主要内容：</a:t>
            </a:r>
            <a:endParaRPr lang="en-US" altLang="zh-CN" sz="2800" dirty="0" smtClean="0"/>
          </a:p>
          <a:p>
            <a:r>
              <a:rPr lang="en-US" altLang="zh-CN" sz="2800" dirty="0" smtClean="0"/>
              <a:t>1.</a:t>
            </a:r>
            <a:r>
              <a:rPr lang="zh-CN" altLang="zh-CN" sz="2800" dirty="0" smtClean="0"/>
              <a:t>日本人入侵</a:t>
            </a:r>
            <a:r>
              <a:rPr lang="zh-CN" altLang="en-US" sz="2800" dirty="0" smtClean="0"/>
              <a:t>乡村：地方性、高密东北乡</a:t>
            </a:r>
            <a:endParaRPr lang="zh-CN" altLang="zh-CN" sz="2800" dirty="0"/>
          </a:p>
          <a:p>
            <a:r>
              <a:rPr lang="zh-CN" altLang="zh-CN" sz="2800" dirty="0" smtClean="0"/>
              <a:t>2</a:t>
            </a:r>
            <a:r>
              <a:rPr lang="en-US" altLang="zh-CN" sz="2800" dirty="0" smtClean="0"/>
              <a:t>.</a:t>
            </a:r>
            <a:r>
              <a:rPr lang="zh-CN" altLang="zh-CN" sz="2800" dirty="0" smtClean="0"/>
              <a:t>罗汉大叔惨遭暴行</a:t>
            </a:r>
            <a:r>
              <a:rPr lang="zh-CN" altLang="en-US" sz="2800" dirty="0" smtClean="0"/>
              <a:t>：战争的残酷</a:t>
            </a:r>
            <a:endParaRPr lang="zh-CN" altLang="zh-CN" sz="2800" dirty="0"/>
          </a:p>
          <a:p>
            <a:r>
              <a:rPr lang="zh-CN" altLang="zh-CN" sz="2800" dirty="0" smtClean="0"/>
              <a:t>3</a:t>
            </a:r>
            <a:r>
              <a:rPr lang="en-US" altLang="zh-CN" sz="2800" dirty="0" smtClean="0"/>
              <a:t>.</a:t>
            </a:r>
            <a:r>
              <a:rPr lang="zh-CN" altLang="zh-CN" sz="2800" dirty="0" smtClean="0"/>
              <a:t>爷爷奶奶</a:t>
            </a:r>
            <a:r>
              <a:rPr lang="zh-CN" altLang="zh-CN" sz="2800" dirty="0"/>
              <a:t>的爱情</a:t>
            </a:r>
            <a:r>
              <a:rPr lang="zh-CN" altLang="zh-CN" sz="2800" dirty="0" smtClean="0"/>
              <a:t>故事</a:t>
            </a:r>
            <a:r>
              <a:rPr lang="zh-CN" altLang="en-US" sz="2800" dirty="0" smtClean="0"/>
              <a:t>：复归的爱情、原始的情欲</a:t>
            </a:r>
            <a:endParaRPr lang="zh-CN" altLang="zh-CN" sz="2800" dirty="0"/>
          </a:p>
          <a:p>
            <a:r>
              <a:rPr lang="zh-CN" altLang="zh-CN" sz="2800" dirty="0" smtClean="0"/>
              <a:t>4</a:t>
            </a:r>
            <a:r>
              <a:rPr lang="en-US" altLang="zh-CN" sz="2800" dirty="0" smtClean="0"/>
              <a:t>.</a:t>
            </a:r>
            <a:r>
              <a:rPr lang="zh-CN" altLang="zh-CN" sz="2800" dirty="0" smtClean="0"/>
              <a:t>土匪抗日</a:t>
            </a:r>
            <a:r>
              <a:rPr lang="zh-CN" altLang="en-US" sz="2800" dirty="0" smtClean="0"/>
              <a:t>：战争主体的复杂性</a:t>
            </a:r>
            <a:endParaRPr lang="en-US" altLang="zh-CN" sz="2800" dirty="0" smtClean="0"/>
          </a:p>
          <a:p>
            <a:endParaRPr lang="zh-CN" altLang="zh-CN" sz="2800" dirty="0"/>
          </a:p>
          <a:p>
            <a:r>
              <a:rPr lang="zh-CN" altLang="zh-CN" sz="2800" dirty="0"/>
              <a:t>意义：开启了</a:t>
            </a:r>
            <a:r>
              <a:rPr lang="zh-CN" altLang="zh-CN" sz="2800" u="sng" dirty="0"/>
              <a:t>“新历史小说”</a:t>
            </a:r>
            <a:r>
              <a:rPr lang="zh-CN" altLang="zh-CN" sz="2800" dirty="0"/>
              <a:t>的先</a:t>
            </a:r>
            <a:r>
              <a:rPr lang="zh-CN" altLang="zh-CN" sz="2800" dirty="0" smtClean="0"/>
              <a:t>河</a:t>
            </a:r>
            <a:r>
              <a:rPr lang="zh-CN" altLang="en-US" sz="2800" dirty="0" smtClean="0"/>
              <a:t>。</a:t>
            </a:r>
            <a:endParaRPr lang="zh-CN" altLang="zh-CN" sz="2800" dirty="0"/>
          </a:p>
        </p:txBody>
      </p:sp>
    </p:spTree>
    <p:extLst>
      <p:ext uri="{BB962C8B-B14F-4D97-AF65-F5344CB8AC3E}">
        <p14:creationId xmlns:p14="http://schemas.microsoft.com/office/powerpoint/2010/main" val="19331694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26029"/>
          </a:xfrm>
        </p:spPr>
        <p:txBody>
          <a:bodyPr>
            <a:normAutofit/>
          </a:bodyPr>
          <a:lstStyle/>
          <a:p>
            <a:r>
              <a:rPr lang="en-US" altLang="zh-CN" sz="3600" dirty="0" smtClean="0"/>
              <a:t>21</a:t>
            </a:r>
            <a:r>
              <a:rPr lang="zh-CN" altLang="zh-CN" sz="3600" dirty="0"/>
              <a:t>世纪以来中国文学的战争书</a:t>
            </a:r>
            <a:r>
              <a:rPr lang="zh-CN" altLang="zh-CN" sz="3600" dirty="0" smtClean="0"/>
              <a:t>写</a:t>
            </a:r>
            <a:endParaRPr kumimoji="1" lang="zh-CN" altLang="en-US" sz="3600" dirty="0"/>
          </a:p>
        </p:txBody>
      </p:sp>
      <p:sp>
        <p:nvSpPr>
          <p:cNvPr id="3" name="内容占位符 2"/>
          <p:cNvSpPr>
            <a:spLocks noGrp="1"/>
          </p:cNvSpPr>
          <p:nvPr>
            <p:ph idx="1"/>
          </p:nvPr>
        </p:nvSpPr>
        <p:spPr>
          <a:xfrm>
            <a:off x="220133" y="1286933"/>
            <a:ext cx="8737600" cy="5266267"/>
          </a:xfrm>
        </p:spPr>
        <p:txBody>
          <a:bodyPr>
            <a:normAutofit fontScale="77500" lnSpcReduction="20000"/>
          </a:bodyPr>
          <a:lstStyle/>
          <a:p>
            <a:r>
              <a:rPr lang="zh-CN" altLang="zh-CN" dirty="0" smtClean="0"/>
              <a:t>1</a:t>
            </a:r>
            <a:r>
              <a:rPr lang="en-US" altLang="zh-CN" dirty="0" smtClean="0"/>
              <a:t>.</a:t>
            </a:r>
            <a:r>
              <a:rPr lang="zh-CN" altLang="zh-CN" dirty="0" smtClean="0"/>
              <a:t>战争</a:t>
            </a:r>
            <a:r>
              <a:rPr lang="zh-CN" altLang="zh-CN" dirty="0"/>
              <a:t>文学的大众化、影视化倾</a:t>
            </a:r>
            <a:r>
              <a:rPr lang="zh-CN" altLang="zh-CN" dirty="0" smtClean="0"/>
              <a:t>向</a:t>
            </a:r>
            <a:endParaRPr lang="en-US" altLang="zh-CN" dirty="0" smtClean="0"/>
          </a:p>
          <a:p>
            <a:r>
              <a:rPr lang="zh-CN" altLang="en-US" dirty="0" smtClean="0"/>
              <a:t>正面：</a:t>
            </a:r>
            <a:endParaRPr lang="en-US" altLang="zh-CN" dirty="0" smtClean="0"/>
          </a:p>
          <a:p>
            <a:pPr>
              <a:defRPr/>
            </a:pPr>
            <a:r>
              <a:rPr lang="zh-CN" altLang="zh-CN" dirty="0"/>
              <a:t>A</a:t>
            </a:r>
            <a:r>
              <a:rPr lang="zh-CN" altLang="en-US" dirty="0" smtClean="0"/>
              <a:t>历史</a:t>
            </a:r>
            <a:r>
              <a:rPr lang="zh-CN" altLang="en-US" dirty="0"/>
              <a:t>叙事的内容更加丰富</a:t>
            </a:r>
            <a:r>
              <a:rPr lang="zh-CN" altLang="zh-CN" dirty="0" smtClean="0"/>
              <a:t>。</a:t>
            </a:r>
            <a:endParaRPr lang="en-US" altLang="zh-CN" dirty="0" smtClean="0"/>
          </a:p>
          <a:p>
            <a:pPr>
              <a:defRPr/>
            </a:pPr>
            <a:r>
              <a:rPr lang="en-US" altLang="zh-CN" dirty="0" smtClean="0"/>
              <a:t>B</a:t>
            </a:r>
            <a:r>
              <a:rPr lang="zh-CN" altLang="en-US" dirty="0" smtClean="0"/>
              <a:t>叙事的</a:t>
            </a:r>
            <a:r>
              <a:rPr lang="zh-CN" altLang="en-US" dirty="0"/>
              <a:t>技巧性和趣味性</a:t>
            </a:r>
            <a:r>
              <a:rPr lang="zh-CN" altLang="en-US" dirty="0" smtClean="0"/>
              <a:t>。</a:t>
            </a:r>
            <a:endParaRPr lang="en-US" altLang="zh-CN" dirty="0" smtClean="0"/>
          </a:p>
          <a:p>
            <a:pPr>
              <a:defRPr/>
            </a:pPr>
            <a:r>
              <a:rPr lang="en-US" altLang="zh-CN" dirty="0" smtClean="0"/>
              <a:t>C</a:t>
            </a:r>
            <a:r>
              <a:rPr lang="zh-CN" altLang="en-US" dirty="0" smtClean="0"/>
              <a:t>作品的</a:t>
            </a:r>
            <a:r>
              <a:rPr lang="zh-CN" altLang="en-US" dirty="0"/>
              <a:t>社会效益和经济效益</a:t>
            </a:r>
            <a:r>
              <a:rPr lang="zh-CN" altLang="en-US" dirty="0" smtClean="0"/>
              <a:t>。</a:t>
            </a:r>
            <a:endParaRPr lang="en-US" altLang="zh-CN" dirty="0" smtClean="0"/>
          </a:p>
          <a:p>
            <a:r>
              <a:rPr lang="zh-CN" altLang="en-US" dirty="0" smtClean="0">
                <a:latin typeface="Calibri" charset="0"/>
              </a:rPr>
              <a:t>负面：</a:t>
            </a:r>
            <a:endParaRPr lang="en-US" altLang="zh-CN" dirty="0" smtClean="0">
              <a:latin typeface="Calibri" charset="0"/>
            </a:endParaRPr>
          </a:p>
          <a:p>
            <a:r>
              <a:rPr lang="en-US" altLang="zh-CN" dirty="0" smtClean="0">
                <a:latin typeface="Calibri" charset="0"/>
              </a:rPr>
              <a:t>A</a:t>
            </a:r>
            <a:r>
              <a:rPr lang="zh-CN" altLang="en-US" dirty="0" smtClean="0">
                <a:latin typeface="Calibri" charset="0"/>
              </a:rPr>
              <a:t>过度娱乐化，消解了战争文学的严肃性。</a:t>
            </a:r>
            <a:endParaRPr lang="en-US" altLang="zh-CN" dirty="0" smtClean="0">
              <a:latin typeface="Calibri" charset="0"/>
            </a:endParaRPr>
          </a:p>
          <a:p>
            <a:r>
              <a:rPr lang="en-US" altLang="zh-CN" dirty="0" smtClean="0">
                <a:latin typeface="Calibri" charset="0"/>
              </a:rPr>
              <a:t>B</a:t>
            </a:r>
            <a:r>
              <a:rPr lang="zh-CN" altLang="en-US" dirty="0" smtClean="0">
                <a:latin typeface="Calibri" charset="0"/>
              </a:rPr>
              <a:t>历史虚无主义，对客观历史的无视。</a:t>
            </a:r>
            <a:endParaRPr lang="en-US" altLang="zh-CN" dirty="0" smtClean="0">
              <a:latin typeface="Calibri" charset="0"/>
            </a:endParaRPr>
          </a:p>
          <a:p>
            <a:r>
              <a:rPr lang="en-US" altLang="zh-CN" dirty="0" smtClean="0">
                <a:latin typeface="Calibri" charset="0"/>
              </a:rPr>
              <a:t>C</a:t>
            </a:r>
            <a:r>
              <a:rPr lang="zh-CN" altLang="en-US" dirty="0" smtClean="0">
                <a:latin typeface="Calibri" charset="0"/>
              </a:rPr>
              <a:t>追求商业利益，损害了文学本身的艺术性。</a:t>
            </a:r>
            <a:endParaRPr lang="en-US" altLang="zh-CN" dirty="0" smtClean="0">
              <a:latin typeface="Calibri" charset="0"/>
            </a:endParaRPr>
          </a:p>
          <a:p>
            <a:r>
              <a:rPr lang="en-US" altLang="zh-CN" dirty="0" smtClean="0">
                <a:latin typeface="Calibri" charset="0"/>
              </a:rPr>
              <a:t>D</a:t>
            </a:r>
            <a:r>
              <a:rPr lang="zh-CN" altLang="en-US" dirty="0" smtClean="0">
                <a:latin typeface="Calibri" charset="0"/>
              </a:rPr>
              <a:t>深刻性</a:t>
            </a:r>
            <a:r>
              <a:rPr lang="zh-CN" altLang="en-US" dirty="0">
                <a:latin typeface="Calibri" charset="0"/>
              </a:rPr>
              <a:t>、</a:t>
            </a:r>
            <a:r>
              <a:rPr lang="zh-CN" altLang="en-US" dirty="0" smtClean="0">
                <a:latin typeface="Calibri" charset="0"/>
              </a:rPr>
              <a:t>反思性不足。</a:t>
            </a:r>
            <a:endParaRPr lang="en-US" altLang="zh-CN" dirty="0" smtClean="0">
              <a:latin typeface="Calibri" charset="0"/>
            </a:endParaRPr>
          </a:p>
          <a:p>
            <a:pPr marL="0" indent="0">
              <a:buNone/>
            </a:pPr>
            <a:endParaRPr lang="zh-CN" altLang="zh-CN" dirty="0"/>
          </a:p>
          <a:p>
            <a:r>
              <a:rPr lang="zh-CN" altLang="zh-CN" dirty="0" smtClean="0"/>
              <a:t>2</a:t>
            </a:r>
            <a:r>
              <a:rPr lang="en-US" altLang="zh-CN" dirty="0" smtClean="0"/>
              <a:t>.</a:t>
            </a:r>
            <a:r>
              <a:rPr lang="zh-CN" altLang="zh-CN" dirty="0" smtClean="0"/>
              <a:t>战场之外</a:t>
            </a:r>
            <a:r>
              <a:rPr lang="zh-CN" altLang="zh-CN" dirty="0"/>
              <a:t>，军人之外：关于战争的立体化书</a:t>
            </a:r>
            <a:r>
              <a:rPr lang="zh-CN" altLang="zh-CN" dirty="0" smtClean="0"/>
              <a:t>写</a:t>
            </a:r>
            <a:r>
              <a:rPr lang="zh-CN" altLang="en-US" dirty="0" smtClean="0"/>
              <a:t>。</a:t>
            </a:r>
            <a:endParaRPr lang="zh-CN" altLang="zh-CN" dirty="0"/>
          </a:p>
          <a:p>
            <a:r>
              <a:rPr lang="zh-CN" altLang="zh-CN" dirty="0" smtClean="0"/>
              <a:t>3</a:t>
            </a:r>
            <a:r>
              <a:rPr lang="en-US" altLang="zh-CN" dirty="0" smtClean="0"/>
              <a:t>.</a:t>
            </a:r>
            <a:r>
              <a:rPr lang="zh-CN" altLang="zh-CN" dirty="0" smtClean="0"/>
              <a:t>从敌我对</a:t>
            </a:r>
            <a:r>
              <a:rPr lang="zh-CN" altLang="zh-CN" dirty="0"/>
              <a:t>立的二元思维到</a:t>
            </a:r>
            <a:r>
              <a:rPr lang="zh-CN" altLang="zh-CN" dirty="0" smtClean="0"/>
              <a:t>多元反思</a:t>
            </a:r>
            <a:r>
              <a:rPr lang="zh-CN" altLang="en-US" dirty="0" smtClean="0"/>
              <a:t>。</a:t>
            </a:r>
            <a:endParaRPr lang="en-US" altLang="zh-CN" dirty="0" smtClean="0"/>
          </a:p>
          <a:p>
            <a:endParaRPr lang="zh-CN" altLang="zh-CN" dirty="0"/>
          </a:p>
          <a:p>
            <a:endParaRPr kumimoji="1" lang="zh-CN" altLang="en-US" dirty="0"/>
          </a:p>
        </p:txBody>
      </p:sp>
    </p:spTree>
    <p:extLst>
      <p:ext uri="{BB962C8B-B14F-4D97-AF65-F5344CB8AC3E}">
        <p14:creationId xmlns:p14="http://schemas.microsoft.com/office/powerpoint/2010/main" val="34992787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3600" dirty="0" smtClean="0"/>
              <a:t>四、文学与人生，人性，人情</a:t>
            </a:r>
            <a:endParaRPr kumimoji="1" lang="zh-CN" altLang="en-US" sz="3600" dirty="0"/>
          </a:p>
        </p:txBody>
      </p:sp>
      <p:sp>
        <p:nvSpPr>
          <p:cNvPr id="3" name="内容占位符 2"/>
          <p:cNvSpPr>
            <a:spLocks noGrp="1"/>
          </p:cNvSpPr>
          <p:nvPr>
            <p:ph idx="1"/>
          </p:nvPr>
        </p:nvSpPr>
        <p:spPr/>
        <p:txBody>
          <a:bodyPr>
            <a:normAutofit lnSpcReduction="10000"/>
          </a:bodyPr>
          <a:lstStyle/>
          <a:p>
            <a:r>
              <a:rPr lang="zh-CN" altLang="zh-CN" u="sng" dirty="0"/>
              <a:t>文学是人学。（钱谷融</a:t>
            </a:r>
            <a:r>
              <a:rPr lang="zh-CN" altLang="zh-CN" u="sng" dirty="0" smtClean="0"/>
              <a:t>）</a:t>
            </a:r>
            <a:endParaRPr lang="en-US" altLang="zh-CN" u="sng" dirty="0" smtClean="0"/>
          </a:p>
          <a:p>
            <a:r>
              <a:rPr kumimoji="1" lang="zh-CN" altLang="en-US" dirty="0" smtClean="0"/>
              <a:t>创作文学、阅读文学、研究文学，归根结底都是人本身的终极追问。</a:t>
            </a:r>
            <a:endParaRPr kumimoji="1" lang="en-US" altLang="zh-CN" dirty="0" smtClean="0"/>
          </a:p>
          <a:p>
            <a:r>
              <a:rPr kumimoji="1" lang="en-US" altLang="zh-CN" dirty="0" smtClean="0"/>
              <a:t>（</a:t>
            </a:r>
            <a:r>
              <a:rPr kumimoji="1" lang="zh-CN" altLang="en-US" dirty="0" smtClean="0"/>
              <a:t>一）苏轼</a:t>
            </a:r>
            <a:endParaRPr kumimoji="1" lang="en-US" altLang="zh-CN" dirty="0" smtClean="0"/>
          </a:p>
          <a:p>
            <a:r>
              <a:rPr kumimoji="1" lang="zh-CN" altLang="zh-CN" dirty="0" smtClean="0"/>
              <a:t>（</a:t>
            </a:r>
            <a:r>
              <a:rPr kumimoji="1" lang="zh-CN" altLang="en-US" dirty="0" smtClean="0"/>
              <a:t>二）老舍</a:t>
            </a:r>
            <a:endParaRPr kumimoji="1" lang="en-US" altLang="zh-CN" dirty="0" smtClean="0"/>
          </a:p>
          <a:p>
            <a:r>
              <a:rPr kumimoji="1" lang="zh-CN" altLang="zh-CN" dirty="0" smtClean="0"/>
              <a:t>（</a:t>
            </a:r>
            <a:r>
              <a:rPr kumimoji="1" lang="zh-CN" altLang="en-US" dirty="0" smtClean="0"/>
              <a:t>三）卡夫卡</a:t>
            </a:r>
            <a:endParaRPr kumimoji="1" lang="en-US" altLang="zh-CN" dirty="0" smtClean="0"/>
          </a:p>
          <a:p>
            <a:r>
              <a:rPr kumimoji="1" lang="zh-CN" altLang="zh-CN" dirty="0" smtClean="0"/>
              <a:t>（</a:t>
            </a:r>
            <a:r>
              <a:rPr kumimoji="1" lang="zh-CN" altLang="en-US" dirty="0" smtClean="0"/>
              <a:t>四）乡土文学</a:t>
            </a:r>
            <a:endParaRPr kumimoji="1" lang="en-US" altLang="zh-CN" dirty="0" smtClean="0"/>
          </a:p>
          <a:p>
            <a:r>
              <a:rPr kumimoji="1" lang="zh-CN" altLang="zh-CN" dirty="0" smtClean="0"/>
              <a:t>（</a:t>
            </a:r>
            <a:r>
              <a:rPr kumimoji="1" lang="zh-CN" altLang="en-US" dirty="0" smtClean="0"/>
              <a:t>五）蒲松龄</a:t>
            </a:r>
            <a:endParaRPr kumimoji="1" lang="en-US" altLang="zh-CN" dirty="0" smtClean="0"/>
          </a:p>
        </p:txBody>
      </p:sp>
    </p:spTree>
    <p:extLst>
      <p:ext uri="{BB962C8B-B14F-4D97-AF65-F5344CB8AC3E}">
        <p14:creationId xmlns:p14="http://schemas.microsoft.com/office/powerpoint/2010/main" val="3267297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3600" dirty="0" smtClean="0"/>
              <a:t>（一）苏轼：坎坷的政治生涯</a:t>
            </a:r>
            <a:endParaRPr kumimoji="1" lang="zh-CN" altLang="en-US" sz="3600" dirty="0"/>
          </a:p>
        </p:txBody>
      </p:sp>
      <p:sp>
        <p:nvSpPr>
          <p:cNvPr id="3" name="内容占位符 2"/>
          <p:cNvSpPr>
            <a:spLocks noGrp="1"/>
          </p:cNvSpPr>
          <p:nvPr>
            <p:ph idx="1"/>
          </p:nvPr>
        </p:nvSpPr>
        <p:spPr/>
        <p:txBody>
          <a:bodyPr>
            <a:normAutofit fontScale="92500" lnSpcReduction="20000"/>
          </a:bodyPr>
          <a:lstStyle/>
          <a:p>
            <a:pPr marL="0" indent="0" algn="ctr">
              <a:buNone/>
            </a:pPr>
            <a:r>
              <a:rPr lang="zh-CN" altLang="zh-CN" dirty="0" smtClean="0">
                <a:latin typeface="仿宋"/>
                <a:ea typeface="仿宋"/>
                <a:cs typeface="仿宋"/>
              </a:rPr>
              <a:t>《自题金山画像》</a:t>
            </a:r>
          </a:p>
          <a:p>
            <a:pPr marL="0" indent="0" algn="ctr">
              <a:buNone/>
            </a:pPr>
            <a:r>
              <a:rPr lang="zh-CN" altLang="zh-CN" dirty="0" smtClean="0">
                <a:latin typeface="仿宋"/>
                <a:ea typeface="仿宋"/>
                <a:cs typeface="仿宋"/>
              </a:rPr>
              <a:t>心似已灰之木，身如不系之舟。</a:t>
            </a:r>
          </a:p>
          <a:p>
            <a:pPr marL="0" indent="0" algn="ctr">
              <a:buNone/>
            </a:pPr>
            <a:r>
              <a:rPr lang="zh-CN" altLang="zh-CN" dirty="0" smtClean="0">
                <a:latin typeface="仿宋"/>
                <a:ea typeface="仿宋"/>
                <a:cs typeface="仿宋"/>
              </a:rPr>
              <a:t>问汝平生功业，黄州惠州儋州。</a:t>
            </a:r>
            <a:endParaRPr lang="en-US" altLang="zh-CN" dirty="0" smtClean="0">
              <a:latin typeface="仿宋"/>
              <a:ea typeface="仿宋"/>
              <a:cs typeface="仿宋"/>
            </a:endParaRPr>
          </a:p>
          <a:p>
            <a:pPr marL="0" indent="0" algn="ctr">
              <a:lnSpc>
                <a:spcPct val="130000"/>
              </a:lnSpc>
              <a:buNone/>
            </a:pPr>
            <a:r>
              <a:rPr lang="en-US" altLang="zh-CN" dirty="0">
                <a:solidFill>
                  <a:srgbClr val="000000"/>
                </a:solidFill>
                <a:latin typeface="仿宋"/>
                <a:ea typeface="仿宋"/>
                <a:cs typeface="仿宋"/>
              </a:rPr>
              <a:t>《</a:t>
            </a:r>
            <a:r>
              <a:rPr lang="zh-CN" altLang="zh-CN" dirty="0">
                <a:solidFill>
                  <a:srgbClr val="000000"/>
                </a:solidFill>
                <a:latin typeface="仿宋"/>
                <a:ea typeface="仿宋"/>
                <a:cs typeface="仿宋"/>
              </a:rPr>
              <a:t>狱中寄子由二首</a:t>
            </a:r>
            <a:r>
              <a:rPr lang="en-US" altLang="zh-CN" dirty="0">
                <a:solidFill>
                  <a:srgbClr val="000000"/>
                </a:solidFill>
                <a:latin typeface="仿宋"/>
                <a:ea typeface="仿宋"/>
                <a:cs typeface="仿宋"/>
              </a:rPr>
              <a:t>•</a:t>
            </a:r>
            <a:r>
              <a:rPr lang="zh-CN" altLang="en-US" dirty="0">
                <a:solidFill>
                  <a:srgbClr val="000000"/>
                </a:solidFill>
                <a:latin typeface="仿宋"/>
                <a:ea typeface="仿宋"/>
                <a:cs typeface="仿宋"/>
              </a:rPr>
              <a:t>其一</a:t>
            </a:r>
            <a:r>
              <a:rPr lang="zh-CN" altLang="zh-CN" dirty="0">
                <a:solidFill>
                  <a:srgbClr val="000000"/>
                </a:solidFill>
                <a:latin typeface="仿宋"/>
                <a:ea typeface="仿宋"/>
                <a:cs typeface="仿宋"/>
              </a:rPr>
              <a:t>》</a:t>
            </a:r>
            <a:r>
              <a:rPr lang="zh-CN" altLang="en-US" dirty="0">
                <a:solidFill>
                  <a:srgbClr val="000000"/>
                </a:solidFill>
                <a:latin typeface="仿宋"/>
                <a:ea typeface="仿宋"/>
                <a:cs typeface="仿宋"/>
              </a:rPr>
              <a:t>：</a:t>
            </a:r>
            <a:endParaRPr lang="en-US" altLang="zh-CN" dirty="0">
              <a:solidFill>
                <a:srgbClr val="000000"/>
              </a:solidFill>
              <a:latin typeface="仿宋"/>
              <a:ea typeface="仿宋"/>
              <a:cs typeface="仿宋"/>
            </a:endParaRPr>
          </a:p>
          <a:p>
            <a:pPr marL="0" indent="0" algn="ctr">
              <a:lnSpc>
                <a:spcPct val="130000"/>
              </a:lnSpc>
              <a:buNone/>
            </a:pPr>
            <a:r>
              <a:rPr lang="zh-CN" altLang="zh-CN" dirty="0">
                <a:solidFill>
                  <a:srgbClr val="000000"/>
                </a:solidFill>
                <a:latin typeface="仿宋"/>
                <a:ea typeface="仿宋"/>
                <a:cs typeface="仿宋"/>
              </a:rPr>
              <a:t>圣主如天万物春，小臣愚暗自亡身。</a:t>
            </a:r>
            <a:endParaRPr lang="en-US" altLang="zh-CN" dirty="0">
              <a:solidFill>
                <a:srgbClr val="000000"/>
              </a:solidFill>
              <a:latin typeface="仿宋"/>
              <a:ea typeface="仿宋"/>
              <a:cs typeface="仿宋"/>
            </a:endParaRPr>
          </a:p>
          <a:p>
            <a:pPr marL="0" indent="0" algn="ctr">
              <a:lnSpc>
                <a:spcPct val="130000"/>
              </a:lnSpc>
              <a:buNone/>
            </a:pPr>
            <a:r>
              <a:rPr lang="zh-CN" altLang="zh-CN" dirty="0">
                <a:solidFill>
                  <a:srgbClr val="000000"/>
                </a:solidFill>
                <a:latin typeface="仿宋"/>
                <a:ea typeface="仿宋"/>
                <a:cs typeface="仿宋"/>
              </a:rPr>
              <a:t>百年未满先偿债，十口无归更累人。</a:t>
            </a:r>
          </a:p>
          <a:p>
            <a:pPr marL="0" indent="0" algn="ctr">
              <a:lnSpc>
                <a:spcPct val="130000"/>
              </a:lnSpc>
              <a:buNone/>
            </a:pPr>
            <a:r>
              <a:rPr lang="zh-CN" altLang="zh-CN" dirty="0">
                <a:solidFill>
                  <a:srgbClr val="000000"/>
                </a:solidFill>
                <a:latin typeface="仿宋"/>
                <a:ea typeface="仿宋"/>
                <a:cs typeface="仿宋"/>
              </a:rPr>
              <a:t>是处青山可埋骨，他年夜雨独伤神。</a:t>
            </a:r>
            <a:endParaRPr lang="en-US" altLang="zh-CN" dirty="0">
              <a:solidFill>
                <a:srgbClr val="000000"/>
              </a:solidFill>
              <a:latin typeface="仿宋"/>
              <a:ea typeface="仿宋"/>
              <a:cs typeface="仿宋"/>
            </a:endParaRPr>
          </a:p>
          <a:p>
            <a:pPr marL="0" indent="0" algn="ctr">
              <a:lnSpc>
                <a:spcPct val="130000"/>
              </a:lnSpc>
              <a:buNone/>
            </a:pPr>
            <a:r>
              <a:rPr lang="zh-CN" altLang="zh-CN" dirty="0">
                <a:solidFill>
                  <a:srgbClr val="000000"/>
                </a:solidFill>
                <a:latin typeface="仿宋"/>
                <a:ea typeface="仿宋"/>
                <a:cs typeface="仿宋"/>
              </a:rPr>
              <a:t>与君世世为兄弟，更结人间未了因。</a:t>
            </a:r>
            <a:endParaRPr lang="en-US" altLang="zh-CN" dirty="0">
              <a:solidFill>
                <a:srgbClr val="000000"/>
              </a:solidFill>
              <a:latin typeface="仿宋"/>
              <a:ea typeface="仿宋"/>
              <a:cs typeface="仿宋"/>
            </a:endParaRPr>
          </a:p>
          <a:p>
            <a:endParaRPr lang="zh-CN" altLang="zh-CN" dirty="0" smtClean="0"/>
          </a:p>
          <a:p>
            <a:endParaRPr kumimoji="1" lang="zh-CN" altLang="en-US" dirty="0"/>
          </a:p>
        </p:txBody>
      </p:sp>
    </p:spTree>
    <p:extLst>
      <p:ext uri="{BB962C8B-B14F-4D97-AF65-F5344CB8AC3E}">
        <p14:creationId xmlns:p14="http://schemas.microsoft.com/office/powerpoint/2010/main" val="4880351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3600" dirty="0" smtClean="0"/>
              <a:t>苏轼：坎坷的政治生涯</a:t>
            </a:r>
            <a:endParaRPr kumimoji="1" lang="zh-CN" altLang="en-US" sz="3600" dirty="0"/>
          </a:p>
        </p:txBody>
      </p:sp>
      <p:sp>
        <p:nvSpPr>
          <p:cNvPr id="3" name="内容占位符 2"/>
          <p:cNvSpPr>
            <a:spLocks noGrp="1"/>
          </p:cNvSpPr>
          <p:nvPr>
            <p:ph idx="1"/>
          </p:nvPr>
        </p:nvSpPr>
        <p:spPr>
          <a:xfrm>
            <a:off x="457200" y="1600200"/>
            <a:ext cx="8229600" cy="5071533"/>
          </a:xfrm>
        </p:spPr>
        <p:txBody>
          <a:bodyPr>
            <a:normAutofit fontScale="92500" lnSpcReduction="20000"/>
          </a:bodyPr>
          <a:lstStyle/>
          <a:p>
            <a:pPr marL="0" indent="0" algn="ctr">
              <a:lnSpc>
                <a:spcPct val="130000"/>
              </a:lnSpc>
              <a:buNone/>
            </a:pPr>
            <a:r>
              <a:rPr lang="en-US" altLang="zh-CN" dirty="0" smtClean="0">
                <a:solidFill>
                  <a:srgbClr val="000000"/>
                </a:solidFill>
                <a:latin typeface="仿宋"/>
                <a:ea typeface="仿宋"/>
                <a:cs typeface="仿宋"/>
              </a:rPr>
              <a:t>《</a:t>
            </a:r>
            <a:r>
              <a:rPr lang="zh-CN" altLang="zh-CN" dirty="0">
                <a:solidFill>
                  <a:srgbClr val="000000"/>
                </a:solidFill>
                <a:latin typeface="仿宋"/>
                <a:ea typeface="仿宋"/>
                <a:cs typeface="仿宋"/>
              </a:rPr>
              <a:t>卜算子·黄州定慧院寓居作</a:t>
            </a:r>
            <a:r>
              <a:rPr lang="en-US" altLang="zh-CN" dirty="0">
                <a:solidFill>
                  <a:srgbClr val="000000"/>
                </a:solidFill>
                <a:latin typeface="仿宋"/>
                <a:ea typeface="仿宋"/>
                <a:cs typeface="仿宋"/>
              </a:rPr>
              <a:t>》</a:t>
            </a:r>
          </a:p>
          <a:p>
            <a:pPr marL="0" indent="0" algn="ctr">
              <a:lnSpc>
                <a:spcPct val="130000"/>
              </a:lnSpc>
              <a:buNone/>
            </a:pPr>
            <a:r>
              <a:rPr lang="zh-CN" altLang="zh-CN" dirty="0">
                <a:solidFill>
                  <a:srgbClr val="000000"/>
                </a:solidFill>
                <a:latin typeface="仿宋"/>
                <a:ea typeface="仿宋"/>
                <a:cs typeface="仿宋"/>
              </a:rPr>
              <a:t>缺月挂疏桐，漏断人初静。</a:t>
            </a:r>
            <a:endParaRPr lang="en-US" altLang="zh-CN" dirty="0">
              <a:solidFill>
                <a:srgbClr val="000000"/>
              </a:solidFill>
              <a:latin typeface="仿宋"/>
              <a:ea typeface="仿宋"/>
              <a:cs typeface="仿宋"/>
            </a:endParaRPr>
          </a:p>
          <a:p>
            <a:pPr marL="0" indent="0" algn="ctr">
              <a:lnSpc>
                <a:spcPct val="130000"/>
              </a:lnSpc>
              <a:buNone/>
            </a:pPr>
            <a:r>
              <a:rPr lang="zh-CN" altLang="zh-CN" dirty="0">
                <a:solidFill>
                  <a:srgbClr val="000000"/>
                </a:solidFill>
                <a:latin typeface="仿宋"/>
                <a:ea typeface="仿宋"/>
                <a:cs typeface="仿宋"/>
              </a:rPr>
              <a:t>时见幽人独往来，缥缈孤鸿影。</a:t>
            </a:r>
          </a:p>
          <a:p>
            <a:pPr marL="0" indent="0" algn="ctr">
              <a:lnSpc>
                <a:spcPct val="130000"/>
              </a:lnSpc>
              <a:buNone/>
            </a:pPr>
            <a:r>
              <a:rPr lang="zh-CN" altLang="zh-CN" dirty="0">
                <a:solidFill>
                  <a:srgbClr val="000000"/>
                </a:solidFill>
                <a:latin typeface="仿宋"/>
                <a:ea typeface="仿宋"/>
                <a:cs typeface="仿宋"/>
              </a:rPr>
              <a:t>惊起却回头，有恨无人省。</a:t>
            </a:r>
            <a:endParaRPr lang="en-US" altLang="zh-CN" dirty="0">
              <a:solidFill>
                <a:srgbClr val="000000"/>
              </a:solidFill>
              <a:latin typeface="仿宋"/>
              <a:ea typeface="仿宋"/>
              <a:cs typeface="仿宋"/>
            </a:endParaRPr>
          </a:p>
          <a:p>
            <a:pPr marL="0" indent="0" algn="ctr">
              <a:lnSpc>
                <a:spcPct val="130000"/>
              </a:lnSpc>
              <a:buNone/>
            </a:pPr>
            <a:r>
              <a:rPr lang="zh-CN" altLang="zh-CN" dirty="0">
                <a:solidFill>
                  <a:srgbClr val="000000"/>
                </a:solidFill>
                <a:latin typeface="仿宋"/>
                <a:ea typeface="仿宋"/>
                <a:cs typeface="仿宋"/>
              </a:rPr>
              <a:t>拣尽寒枝不肯栖，寂寞沙洲冷</a:t>
            </a:r>
            <a:r>
              <a:rPr lang="zh-CN" altLang="zh-CN" dirty="0" smtClean="0">
                <a:solidFill>
                  <a:srgbClr val="000000"/>
                </a:solidFill>
                <a:latin typeface="仿宋"/>
                <a:ea typeface="仿宋"/>
                <a:cs typeface="仿宋"/>
              </a:rPr>
              <a:t>。</a:t>
            </a:r>
            <a:endParaRPr lang="en-US" altLang="zh-CN" dirty="0" smtClean="0">
              <a:solidFill>
                <a:srgbClr val="000000"/>
              </a:solidFill>
              <a:latin typeface="仿宋"/>
              <a:ea typeface="仿宋"/>
              <a:cs typeface="仿宋"/>
            </a:endParaRPr>
          </a:p>
          <a:p>
            <a:pPr marL="0" indent="0" algn="ctr">
              <a:lnSpc>
                <a:spcPct val="130000"/>
              </a:lnSpc>
              <a:buNone/>
            </a:pPr>
            <a:r>
              <a:rPr lang="zh-CN" altLang="zh-CN" dirty="0">
                <a:solidFill>
                  <a:srgbClr val="000000"/>
                </a:solidFill>
                <a:latin typeface="仿宋"/>
                <a:ea typeface="仿宋"/>
                <a:cs typeface="仿宋"/>
              </a:rPr>
              <a:t>《答程天侔书》</a:t>
            </a:r>
            <a:r>
              <a:rPr lang="zh-CN" altLang="en-US" dirty="0">
                <a:solidFill>
                  <a:srgbClr val="000000"/>
                </a:solidFill>
                <a:latin typeface="仿宋"/>
                <a:ea typeface="仿宋"/>
                <a:cs typeface="仿宋"/>
              </a:rPr>
              <a:t>：牢骚</a:t>
            </a:r>
            <a:endParaRPr lang="zh-CN" altLang="zh-CN" dirty="0">
              <a:solidFill>
                <a:srgbClr val="000000"/>
              </a:solidFill>
              <a:latin typeface="仿宋"/>
              <a:ea typeface="仿宋"/>
              <a:cs typeface="仿宋"/>
            </a:endParaRPr>
          </a:p>
          <a:p>
            <a:pPr marL="0" indent="0" algn="ctr">
              <a:lnSpc>
                <a:spcPct val="130000"/>
              </a:lnSpc>
              <a:buNone/>
            </a:pPr>
            <a:r>
              <a:rPr lang="zh-CN" altLang="zh-CN" dirty="0">
                <a:solidFill>
                  <a:srgbClr val="000000"/>
                </a:solidFill>
                <a:latin typeface="仿宋"/>
                <a:ea typeface="仿宋"/>
                <a:cs typeface="仿宋"/>
              </a:rPr>
              <a:t>此间食无肉</a:t>
            </a:r>
            <a:r>
              <a:rPr lang="en-US" altLang="zh-CN" dirty="0">
                <a:solidFill>
                  <a:srgbClr val="000000"/>
                </a:solidFill>
                <a:latin typeface="仿宋"/>
                <a:ea typeface="仿宋"/>
                <a:cs typeface="仿宋"/>
              </a:rPr>
              <a:t>,</a:t>
            </a:r>
            <a:r>
              <a:rPr lang="zh-CN" altLang="zh-CN" dirty="0">
                <a:solidFill>
                  <a:srgbClr val="000000"/>
                </a:solidFill>
                <a:latin typeface="仿宋"/>
                <a:ea typeface="仿宋"/>
                <a:cs typeface="仿宋"/>
              </a:rPr>
              <a:t>病无药</a:t>
            </a:r>
            <a:r>
              <a:rPr lang="en-US" altLang="zh-CN" dirty="0">
                <a:solidFill>
                  <a:srgbClr val="000000"/>
                </a:solidFill>
                <a:latin typeface="仿宋"/>
                <a:ea typeface="仿宋"/>
                <a:cs typeface="仿宋"/>
              </a:rPr>
              <a:t>,</a:t>
            </a:r>
            <a:r>
              <a:rPr lang="zh-CN" altLang="zh-CN" dirty="0">
                <a:solidFill>
                  <a:srgbClr val="000000"/>
                </a:solidFill>
                <a:latin typeface="仿宋"/>
                <a:ea typeface="仿宋"/>
                <a:cs typeface="仿宋"/>
              </a:rPr>
              <a:t>居无室</a:t>
            </a:r>
            <a:r>
              <a:rPr lang="en-US" altLang="zh-CN" dirty="0">
                <a:solidFill>
                  <a:srgbClr val="000000"/>
                </a:solidFill>
                <a:latin typeface="仿宋"/>
                <a:ea typeface="仿宋"/>
                <a:cs typeface="仿宋"/>
              </a:rPr>
              <a:t>,</a:t>
            </a:r>
            <a:r>
              <a:rPr lang="zh-CN" altLang="zh-CN" dirty="0">
                <a:solidFill>
                  <a:srgbClr val="000000"/>
                </a:solidFill>
                <a:latin typeface="仿宋"/>
                <a:ea typeface="仿宋"/>
                <a:cs typeface="仿宋"/>
              </a:rPr>
              <a:t>出无友</a:t>
            </a:r>
            <a:r>
              <a:rPr lang="en-US" altLang="zh-CN" dirty="0">
                <a:solidFill>
                  <a:srgbClr val="000000"/>
                </a:solidFill>
                <a:latin typeface="仿宋"/>
                <a:ea typeface="仿宋"/>
                <a:cs typeface="仿宋"/>
              </a:rPr>
              <a:t>,</a:t>
            </a:r>
          </a:p>
          <a:p>
            <a:pPr marL="0" indent="0" algn="ctr">
              <a:lnSpc>
                <a:spcPct val="130000"/>
              </a:lnSpc>
              <a:buNone/>
            </a:pPr>
            <a:r>
              <a:rPr lang="zh-CN" altLang="zh-CN" dirty="0">
                <a:solidFill>
                  <a:srgbClr val="000000"/>
                </a:solidFill>
                <a:latin typeface="仿宋"/>
                <a:ea typeface="仿宋"/>
                <a:cs typeface="仿宋"/>
              </a:rPr>
              <a:t>冬无炭</a:t>
            </a:r>
            <a:r>
              <a:rPr lang="en-US" altLang="zh-CN" dirty="0">
                <a:solidFill>
                  <a:srgbClr val="000000"/>
                </a:solidFill>
                <a:latin typeface="仿宋"/>
                <a:ea typeface="仿宋"/>
                <a:cs typeface="仿宋"/>
              </a:rPr>
              <a:t>,</a:t>
            </a:r>
            <a:r>
              <a:rPr lang="zh-CN" altLang="zh-CN" dirty="0">
                <a:solidFill>
                  <a:srgbClr val="000000"/>
                </a:solidFill>
                <a:latin typeface="仿宋"/>
                <a:ea typeface="仿宋"/>
                <a:cs typeface="仿宋"/>
              </a:rPr>
              <a:t>夏无寒泉</a:t>
            </a:r>
            <a:r>
              <a:rPr lang="en-US" altLang="zh-CN" dirty="0">
                <a:solidFill>
                  <a:srgbClr val="000000"/>
                </a:solidFill>
                <a:latin typeface="仿宋"/>
                <a:ea typeface="仿宋"/>
                <a:cs typeface="仿宋"/>
              </a:rPr>
              <a:t>,</a:t>
            </a:r>
            <a:r>
              <a:rPr lang="zh-CN" altLang="zh-CN" dirty="0">
                <a:solidFill>
                  <a:srgbClr val="000000"/>
                </a:solidFill>
                <a:latin typeface="仿宋"/>
                <a:ea typeface="仿宋"/>
                <a:cs typeface="仿宋"/>
              </a:rPr>
              <a:t>然亦未易悉数</a:t>
            </a:r>
            <a:r>
              <a:rPr lang="en-US" altLang="zh-CN" dirty="0">
                <a:solidFill>
                  <a:srgbClr val="000000"/>
                </a:solidFill>
                <a:latin typeface="仿宋"/>
                <a:ea typeface="仿宋"/>
                <a:cs typeface="仿宋"/>
              </a:rPr>
              <a:t>,</a:t>
            </a:r>
            <a:r>
              <a:rPr lang="zh-CN" altLang="zh-CN" dirty="0">
                <a:solidFill>
                  <a:srgbClr val="000000"/>
                </a:solidFill>
                <a:latin typeface="仿宋"/>
                <a:ea typeface="仿宋"/>
                <a:cs typeface="仿宋"/>
              </a:rPr>
              <a:t>大率皆无耳。</a:t>
            </a:r>
          </a:p>
          <a:p>
            <a:endParaRPr kumimoji="1" lang="zh-CN" altLang="en-US" dirty="0"/>
          </a:p>
          <a:p>
            <a:pPr marL="0" indent="0" algn="ctr">
              <a:lnSpc>
                <a:spcPct val="130000"/>
              </a:lnSpc>
              <a:buNone/>
            </a:pPr>
            <a:endParaRPr lang="zh-CN" altLang="zh-CN" dirty="0">
              <a:solidFill>
                <a:srgbClr val="000000"/>
              </a:solidFill>
              <a:latin typeface="仿宋"/>
              <a:ea typeface="仿宋"/>
              <a:cs typeface="仿宋"/>
            </a:endParaRPr>
          </a:p>
          <a:p>
            <a:endParaRPr kumimoji="1" lang="zh-CN" altLang="en-US" dirty="0"/>
          </a:p>
          <a:p>
            <a:pPr marL="0" indent="0" algn="ctr">
              <a:lnSpc>
                <a:spcPct val="130000"/>
              </a:lnSpc>
              <a:buNone/>
            </a:pPr>
            <a:endParaRPr lang="en-US" altLang="zh-CN" dirty="0">
              <a:solidFill>
                <a:srgbClr val="000000"/>
              </a:solidFill>
              <a:latin typeface="仿宋"/>
              <a:ea typeface="仿宋"/>
              <a:cs typeface="仿宋"/>
            </a:endParaRPr>
          </a:p>
          <a:p>
            <a:endParaRPr kumimoji="1" lang="zh-CN" altLang="en-US" dirty="0"/>
          </a:p>
        </p:txBody>
      </p:sp>
    </p:spTree>
    <p:extLst>
      <p:ext uri="{BB962C8B-B14F-4D97-AF65-F5344CB8AC3E}">
        <p14:creationId xmlns:p14="http://schemas.microsoft.com/office/powerpoint/2010/main" val="6462352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3600" dirty="0" smtClean="0">
                <a:latin typeface="+mn-ea"/>
                <a:ea typeface="+mn-ea"/>
              </a:rPr>
              <a:t>苏轼的</a:t>
            </a:r>
            <a:r>
              <a:rPr kumimoji="1" lang="en-US" altLang="zh-CN" sz="3600" dirty="0" smtClean="0">
                <a:latin typeface="+mn-ea"/>
                <a:ea typeface="+mn-ea"/>
              </a:rPr>
              <a:t>“</a:t>
            </a:r>
            <a:r>
              <a:rPr kumimoji="1" lang="zh-CN" altLang="en-US" sz="3600" dirty="0" smtClean="0">
                <a:latin typeface="+mn-ea"/>
                <a:ea typeface="+mn-ea"/>
              </a:rPr>
              <a:t>人生哲学</a:t>
            </a:r>
            <a:r>
              <a:rPr kumimoji="1" lang="en-US" altLang="zh-CN" sz="3600" dirty="0" smtClean="0">
                <a:latin typeface="+mn-ea"/>
                <a:ea typeface="+mn-ea"/>
              </a:rPr>
              <a:t>”</a:t>
            </a:r>
            <a:endParaRPr kumimoji="1" lang="zh-CN" altLang="en-US" sz="3600" dirty="0">
              <a:latin typeface="+mn-ea"/>
              <a:ea typeface="+mn-ea"/>
            </a:endParaRPr>
          </a:p>
        </p:txBody>
      </p:sp>
      <p:sp>
        <p:nvSpPr>
          <p:cNvPr id="3" name="内容占位符 2"/>
          <p:cNvSpPr>
            <a:spLocks noGrp="1"/>
          </p:cNvSpPr>
          <p:nvPr>
            <p:ph idx="1"/>
          </p:nvPr>
        </p:nvSpPr>
        <p:spPr/>
        <p:txBody>
          <a:bodyPr/>
          <a:lstStyle/>
          <a:p>
            <a:r>
              <a:rPr lang="zh-CN" altLang="zh-CN" dirty="0"/>
              <a:t>儒家固穷的坚毅精神</a:t>
            </a:r>
            <a:r>
              <a:rPr lang="zh-CN" altLang="en-US" dirty="0"/>
              <a:t>。</a:t>
            </a:r>
            <a:endParaRPr lang="zh-CN" altLang="zh-CN" dirty="0"/>
          </a:p>
          <a:p>
            <a:r>
              <a:rPr lang="zh-CN" altLang="zh-CN" dirty="0"/>
              <a:t>道家轻视时空和物质环境的超然态度</a:t>
            </a:r>
            <a:r>
              <a:rPr lang="zh-CN" altLang="en-US" dirty="0"/>
              <a:t>。</a:t>
            </a:r>
            <a:endParaRPr lang="zh-CN" altLang="zh-CN" dirty="0"/>
          </a:p>
          <a:p>
            <a:r>
              <a:rPr lang="zh-CN" altLang="zh-CN" dirty="0"/>
              <a:t>禅宗以平常心对待一切变故的观点</a:t>
            </a:r>
            <a:r>
              <a:rPr lang="zh-CN" altLang="en-US" dirty="0"/>
              <a:t>。</a:t>
            </a:r>
            <a:endParaRPr lang="zh-CN" altLang="zh-CN" dirty="0"/>
          </a:p>
          <a:p>
            <a:endParaRPr lang="en-US" altLang="zh-CN" dirty="0"/>
          </a:p>
          <a:p>
            <a:r>
              <a:rPr lang="zh-CN" altLang="en-US" dirty="0"/>
              <a:t>总之，</a:t>
            </a:r>
            <a:r>
              <a:rPr lang="zh-CN" altLang="zh-CN" dirty="0"/>
              <a:t>儒释道的有机结合</a:t>
            </a:r>
            <a:r>
              <a:rPr lang="zh-CN" altLang="en-US" dirty="0"/>
              <a:t>。</a:t>
            </a:r>
            <a:endParaRPr lang="zh-CN" altLang="zh-CN" dirty="0"/>
          </a:p>
          <a:p>
            <a:endParaRPr kumimoji="1" lang="zh-CN" altLang="en-US" dirty="0"/>
          </a:p>
        </p:txBody>
      </p:sp>
    </p:spTree>
    <p:extLst>
      <p:ext uri="{BB962C8B-B14F-4D97-AF65-F5344CB8AC3E}">
        <p14:creationId xmlns:p14="http://schemas.microsoft.com/office/powerpoint/2010/main" val="3544796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3600" dirty="0"/>
              <a:t>苏轼的艺术</a:t>
            </a:r>
            <a:r>
              <a:rPr lang="zh-CN" altLang="zh-CN" sz="3600" dirty="0" smtClean="0"/>
              <a:t>成就</a:t>
            </a:r>
            <a:endParaRPr kumimoji="1" lang="zh-CN" altLang="en-US" sz="3600" dirty="0"/>
          </a:p>
        </p:txBody>
      </p:sp>
      <p:sp>
        <p:nvSpPr>
          <p:cNvPr id="3" name="内容占位符 2"/>
          <p:cNvSpPr>
            <a:spLocks noGrp="1"/>
          </p:cNvSpPr>
          <p:nvPr>
            <p:ph idx="1"/>
          </p:nvPr>
        </p:nvSpPr>
        <p:spPr>
          <a:xfrm>
            <a:off x="270933" y="1270000"/>
            <a:ext cx="8737600" cy="5181600"/>
          </a:xfrm>
        </p:spPr>
        <p:txBody>
          <a:bodyPr>
            <a:noAutofit/>
          </a:bodyPr>
          <a:lstStyle/>
          <a:p>
            <a:pPr marL="0" indent="0">
              <a:lnSpc>
                <a:spcPct val="140000"/>
              </a:lnSpc>
              <a:buNone/>
            </a:pPr>
            <a:r>
              <a:rPr lang="zh-CN" altLang="zh-CN" sz="2800" dirty="0"/>
              <a:t>苏轼是北宋中期的文坛领袖，在诗、词</a:t>
            </a:r>
            <a:r>
              <a:rPr lang="zh-CN" altLang="zh-CN" sz="2800" dirty="0" smtClean="0"/>
              <a:t>、文</a:t>
            </a:r>
            <a:r>
              <a:rPr lang="zh-CN" altLang="zh-CN" sz="2800" dirty="0"/>
              <a:t>、书、画等方面取得了非常高的成就。</a:t>
            </a:r>
            <a:r>
              <a:rPr lang="zh-CN" altLang="zh-CN" sz="2800" dirty="0" smtClean="0"/>
              <a:t>人文综合素质古今</a:t>
            </a:r>
            <a:r>
              <a:rPr lang="zh-CN" altLang="zh-CN" sz="2800" dirty="0"/>
              <a:t>第一。</a:t>
            </a:r>
          </a:p>
          <a:p>
            <a:pPr marL="0" indent="0">
              <a:lnSpc>
                <a:spcPct val="140000"/>
              </a:lnSpc>
              <a:buNone/>
            </a:pPr>
            <a:r>
              <a:rPr lang="zh-CN" altLang="zh-CN" sz="2800" dirty="0" smtClean="0"/>
              <a:t>1</a:t>
            </a:r>
            <a:r>
              <a:rPr lang="en-US" altLang="zh-CN" sz="2800" dirty="0" smtClean="0"/>
              <a:t>.</a:t>
            </a:r>
            <a:r>
              <a:rPr lang="zh-CN" altLang="zh-CN" sz="2800" dirty="0" smtClean="0"/>
              <a:t>诗</a:t>
            </a:r>
            <a:r>
              <a:rPr lang="zh-CN" altLang="zh-CN" sz="2800" dirty="0"/>
              <a:t>，和黄庭坚并称“苏黄”；</a:t>
            </a:r>
          </a:p>
          <a:p>
            <a:pPr marL="0" indent="0">
              <a:lnSpc>
                <a:spcPct val="140000"/>
              </a:lnSpc>
              <a:buNone/>
            </a:pPr>
            <a:r>
              <a:rPr lang="zh-CN" altLang="zh-CN" sz="2800" dirty="0" smtClean="0"/>
              <a:t>2</a:t>
            </a:r>
            <a:r>
              <a:rPr lang="en-US" altLang="zh-CN" sz="2800" dirty="0" smtClean="0"/>
              <a:t>.</a:t>
            </a:r>
            <a:r>
              <a:rPr lang="zh-CN" altLang="zh-CN" sz="2800" dirty="0" smtClean="0"/>
              <a:t>词</a:t>
            </a:r>
            <a:r>
              <a:rPr lang="zh-CN" altLang="zh-CN" sz="2800" dirty="0"/>
              <a:t>，开豪放一派，与辛弃疾并称“苏辛”：</a:t>
            </a:r>
            <a:endParaRPr lang="en-US" altLang="zh-CN" sz="2800" dirty="0"/>
          </a:p>
          <a:p>
            <a:pPr marL="0" indent="0">
              <a:lnSpc>
                <a:spcPct val="140000"/>
              </a:lnSpc>
              <a:buNone/>
            </a:pPr>
            <a:r>
              <a:rPr lang="zh-CN" altLang="zh-CN" sz="2800" dirty="0" smtClean="0"/>
              <a:t>3</a:t>
            </a:r>
            <a:r>
              <a:rPr lang="en-US" altLang="zh-CN" sz="2800" dirty="0" smtClean="0"/>
              <a:t>.</a:t>
            </a:r>
            <a:r>
              <a:rPr lang="zh-CN" altLang="zh-CN" sz="2800" dirty="0" smtClean="0"/>
              <a:t>文</a:t>
            </a:r>
            <a:r>
              <a:rPr lang="zh-CN" altLang="zh-CN" sz="2800" dirty="0"/>
              <a:t>，“唐宋八大家”之一；（唐代韩愈、柳宗元和宋代欧阳修、苏洵、苏轼、苏辙、王安石、曾巩）。</a:t>
            </a:r>
          </a:p>
          <a:p>
            <a:pPr marL="0" indent="0">
              <a:lnSpc>
                <a:spcPct val="140000"/>
              </a:lnSpc>
              <a:buNone/>
            </a:pPr>
            <a:r>
              <a:rPr lang="zh-CN" altLang="zh-CN" sz="2800" dirty="0" smtClean="0"/>
              <a:t>4</a:t>
            </a:r>
            <a:r>
              <a:rPr lang="en-US" altLang="zh-CN" sz="2800" dirty="0" smtClean="0"/>
              <a:t>.</a:t>
            </a:r>
            <a:r>
              <a:rPr lang="zh-CN" altLang="zh-CN" sz="2800" dirty="0" smtClean="0"/>
              <a:t>书法</a:t>
            </a:r>
            <a:r>
              <a:rPr lang="zh-CN" altLang="zh-CN" sz="2800" dirty="0"/>
              <a:t>，“宋四家”之一</a:t>
            </a:r>
            <a:r>
              <a:rPr lang="zh-CN" altLang="zh-CN" sz="2800" dirty="0" smtClean="0"/>
              <a:t>。苏轼</a:t>
            </a:r>
            <a:r>
              <a:rPr lang="zh-CN" altLang="zh-CN" sz="2800" dirty="0"/>
              <a:t>、黄庭坚、米芾和蔡</a:t>
            </a:r>
            <a:r>
              <a:rPr lang="zh-CN" altLang="zh-CN" sz="2800" dirty="0" smtClean="0"/>
              <a:t>襄</a:t>
            </a:r>
            <a:endParaRPr lang="zh-CN" altLang="zh-CN" sz="2800" dirty="0"/>
          </a:p>
          <a:p>
            <a:endParaRPr kumimoji="1" lang="zh-CN" altLang="en-US" sz="2800" dirty="0"/>
          </a:p>
        </p:txBody>
      </p:sp>
    </p:spTree>
    <p:extLst>
      <p:ext uri="{BB962C8B-B14F-4D97-AF65-F5344CB8AC3E}">
        <p14:creationId xmlns:p14="http://schemas.microsoft.com/office/powerpoint/2010/main" val="15822354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3600" dirty="0"/>
              <a:t>苏轼的艺术</a:t>
            </a:r>
            <a:r>
              <a:rPr kumimoji="1" lang="zh-CN" altLang="en-US" sz="3600" dirty="0" smtClean="0"/>
              <a:t>特点</a:t>
            </a:r>
            <a:endParaRPr kumimoji="1" lang="zh-CN" altLang="en-US" sz="3600" dirty="0"/>
          </a:p>
        </p:txBody>
      </p:sp>
      <p:sp>
        <p:nvSpPr>
          <p:cNvPr id="3" name="内容占位符 2"/>
          <p:cNvSpPr>
            <a:spLocks noGrp="1"/>
          </p:cNvSpPr>
          <p:nvPr>
            <p:ph idx="1"/>
          </p:nvPr>
        </p:nvSpPr>
        <p:spPr>
          <a:xfrm>
            <a:off x="457200" y="1600200"/>
            <a:ext cx="8432800" cy="4969933"/>
          </a:xfrm>
        </p:spPr>
        <p:txBody>
          <a:bodyPr>
            <a:normAutofit fontScale="92500" lnSpcReduction="10000"/>
          </a:bodyPr>
          <a:lstStyle/>
          <a:p>
            <a:pPr marL="0" lvl="0" indent="0">
              <a:lnSpc>
                <a:spcPct val="130000"/>
              </a:lnSpc>
              <a:buNone/>
            </a:pPr>
            <a:r>
              <a:rPr lang="en-US" altLang="en-US" dirty="0" smtClean="0">
                <a:latin typeface="+mn-ea"/>
              </a:rPr>
              <a:t>1.</a:t>
            </a:r>
            <a:r>
              <a:rPr lang="zh-CN" altLang="en-US" dirty="0" smtClean="0">
                <a:latin typeface="+mn-ea"/>
              </a:rPr>
              <a:t>词</a:t>
            </a:r>
            <a:r>
              <a:rPr lang="zh-CN" altLang="en-US" dirty="0">
                <a:latin typeface="+mn-ea"/>
              </a:rPr>
              <a:t>：以诗为词，扩宽词境</a:t>
            </a:r>
            <a:r>
              <a:rPr lang="zh-CN" altLang="zh-CN" dirty="0">
                <a:latin typeface="+mn-ea"/>
              </a:rPr>
              <a:t>：</a:t>
            </a:r>
            <a:r>
              <a:rPr kumimoji="1" lang="en-US" altLang="en-US" dirty="0">
                <a:latin typeface="+mn-ea"/>
                <a:cs typeface="仿宋"/>
              </a:rPr>
              <a:t>苏轼对词史最大的贡献在于把</a:t>
            </a:r>
            <a:r>
              <a:rPr kumimoji="1" lang="zh-CN" altLang="en-US" dirty="0">
                <a:latin typeface="+mn-ea"/>
                <a:cs typeface="仿宋"/>
              </a:rPr>
              <a:t> </a:t>
            </a:r>
            <a:r>
              <a:rPr kumimoji="1" lang="en-US" altLang="en-US" dirty="0">
                <a:latin typeface="+mn-ea"/>
                <a:cs typeface="仿宋"/>
              </a:rPr>
              <a:t>“歌者之词”</a:t>
            </a:r>
            <a:r>
              <a:rPr kumimoji="1" lang="zh-CN" altLang="en-US" dirty="0">
                <a:latin typeface="+mn-ea"/>
                <a:cs typeface="仿宋"/>
              </a:rPr>
              <a:t> </a:t>
            </a:r>
            <a:r>
              <a:rPr kumimoji="1" lang="en-US" altLang="en-US" dirty="0">
                <a:latin typeface="+mn-ea"/>
                <a:cs typeface="仿宋"/>
              </a:rPr>
              <a:t>变成了</a:t>
            </a:r>
            <a:r>
              <a:rPr kumimoji="1" lang="zh-CN" altLang="en-US" dirty="0">
                <a:latin typeface="+mn-ea"/>
                <a:cs typeface="仿宋"/>
              </a:rPr>
              <a:t> </a:t>
            </a:r>
            <a:r>
              <a:rPr kumimoji="1" lang="en-US" altLang="en-US" dirty="0">
                <a:latin typeface="+mn-ea"/>
                <a:cs typeface="仿宋"/>
              </a:rPr>
              <a:t>“诗人之词”</a:t>
            </a:r>
            <a:r>
              <a:rPr kumimoji="1" lang="zh-CN" altLang="en-US" dirty="0">
                <a:latin typeface="+mn-ea"/>
              </a:rPr>
              <a:t>。代表作</a:t>
            </a:r>
            <a:r>
              <a:rPr kumimoji="1" lang="en-US" altLang="zh-CN" dirty="0">
                <a:latin typeface="+mn-ea"/>
              </a:rPr>
              <a:t>《</a:t>
            </a:r>
            <a:r>
              <a:rPr kumimoji="1" lang="zh-CN" altLang="en-US" dirty="0">
                <a:latin typeface="+mn-ea"/>
              </a:rPr>
              <a:t>定风波</a:t>
            </a:r>
            <a:r>
              <a:rPr kumimoji="1" lang="zh-CN" altLang="zh-CN" dirty="0">
                <a:latin typeface="+mn-ea"/>
              </a:rPr>
              <a:t>》</a:t>
            </a:r>
            <a:r>
              <a:rPr kumimoji="1" lang="en-US" altLang="zh-CN" dirty="0">
                <a:latin typeface="+mn-ea"/>
              </a:rPr>
              <a:t>《</a:t>
            </a:r>
            <a:r>
              <a:rPr kumimoji="1" lang="zh-CN" altLang="en-US" dirty="0">
                <a:latin typeface="+mn-ea"/>
              </a:rPr>
              <a:t>念如娇</a:t>
            </a:r>
            <a:r>
              <a:rPr kumimoji="1" lang="en-US" altLang="zh-CN" dirty="0">
                <a:latin typeface="+mn-ea"/>
              </a:rPr>
              <a:t>•</a:t>
            </a:r>
            <a:r>
              <a:rPr kumimoji="1" lang="zh-CN" altLang="en-US" dirty="0">
                <a:latin typeface="+mn-ea"/>
              </a:rPr>
              <a:t>赤壁怀古</a:t>
            </a:r>
            <a:r>
              <a:rPr kumimoji="1" lang="en-US" altLang="zh-CN" dirty="0">
                <a:latin typeface="+mn-ea"/>
              </a:rPr>
              <a:t>》《</a:t>
            </a:r>
            <a:r>
              <a:rPr kumimoji="1" lang="zh-CN" altLang="en-US" dirty="0">
                <a:latin typeface="+mn-ea"/>
              </a:rPr>
              <a:t>蝶恋花</a:t>
            </a:r>
            <a:r>
              <a:rPr kumimoji="1" lang="en-US" altLang="zh-CN" dirty="0">
                <a:latin typeface="+mn-ea"/>
              </a:rPr>
              <a:t>•</a:t>
            </a:r>
            <a:r>
              <a:rPr kumimoji="1" lang="zh-CN" altLang="en-US" dirty="0">
                <a:latin typeface="+mn-ea"/>
              </a:rPr>
              <a:t>春景</a:t>
            </a:r>
            <a:r>
              <a:rPr kumimoji="1" lang="en-US" altLang="zh-CN" dirty="0">
                <a:latin typeface="+mn-ea"/>
              </a:rPr>
              <a:t>》</a:t>
            </a:r>
            <a:r>
              <a:rPr kumimoji="1" lang="zh-CN" altLang="en-US" dirty="0">
                <a:latin typeface="+mn-ea"/>
              </a:rPr>
              <a:t>等。</a:t>
            </a:r>
            <a:endParaRPr kumimoji="1" lang="en-US" altLang="zh-CN" dirty="0">
              <a:latin typeface="+mn-ea"/>
              <a:sym typeface="Wingdings"/>
            </a:endParaRPr>
          </a:p>
          <a:p>
            <a:pPr marL="0" indent="0">
              <a:lnSpc>
                <a:spcPct val="130000"/>
              </a:lnSpc>
              <a:buNone/>
            </a:pPr>
            <a:r>
              <a:rPr lang="zh-CN" altLang="en-US" dirty="0" smtClean="0">
                <a:latin typeface="+mn-ea"/>
              </a:rPr>
              <a:t>2</a:t>
            </a:r>
            <a:r>
              <a:rPr lang="en-US" altLang="zh-CN" dirty="0" smtClean="0">
                <a:latin typeface="+mn-ea"/>
              </a:rPr>
              <a:t>.</a:t>
            </a:r>
            <a:r>
              <a:rPr lang="zh-CN" altLang="zh-CN" dirty="0" smtClean="0">
                <a:latin typeface="+mn-ea"/>
              </a:rPr>
              <a:t>诗</a:t>
            </a:r>
            <a:r>
              <a:rPr lang="zh-CN" altLang="zh-CN" dirty="0">
                <a:latin typeface="+mn-ea"/>
              </a:rPr>
              <a:t>：题材广泛、</a:t>
            </a:r>
            <a:r>
              <a:rPr lang="zh-CN" altLang="en-US" dirty="0">
                <a:latin typeface="+mn-ea"/>
              </a:rPr>
              <a:t>日常化、富有哲理，代表作</a:t>
            </a:r>
            <a:r>
              <a:rPr lang="en-US" altLang="zh-CN" dirty="0">
                <a:latin typeface="+mn-ea"/>
              </a:rPr>
              <a:t>《</a:t>
            </a:r>
            <a:r>
              <a:rPr lang="zh-CN" altLang="en-US" dirty="0">
                <a:latin typeface="+mn-ea"/>
              </a:rPr>
              <a:t>和子由渑池怀旧</a:t>
            </a:r>
            <a:r>
              <a:rPr lang="en-US" altLang="zh-CN" dirty="0">
                <a:latin typeface="+mn-ea"/>
              </a:rPr>
              <a:t>》</a:t>
            </a:r>
            <a:r>
              <a:rPr lang="zh-CN" altLang="en-US" dirty="0">
                <a:latin typeface="+mn-ea"/>
              </a:rPr>
              <a:t>。</a:t>
            </a:r>
            <a:endParaRPr lang="en-US" altLang="zh-CN" dirty="0">
              <a:latin typeface="+mn-ea"/>
            </a:endParaRPr>
          </a:p>
          <a:p>
            <a:pPr marL="0" lvl="0" indent="0">
              <a:lnSpc>
                <a:spcPct val="130000"/>
              </a:lnSpc>
              <a:buNone/>
            </a:pPr>
            <a:r>
              <a:rPr lang="zh-CN" altLang="en-US" dirty="0" smtClean="0">
                <a:latin typeface="+mn-ea"/>
              </a:rPr>
              <a:t>3</a:t>
            </a:r>
            <a:r>
              <a:rPr lang="en-US" altLang="zh-CN" dirty="0" smtClean="0">
                <a:latin typeface="+mn-ea"/>
              </a:rPr>
              <a:t>.</a:t>
            </a:r>
            <a:r>
              <a:rPr lang="zh-CN" altLang="zh-CN" dirty="0" smtClean="0">
                <a:latin typeface="+mn-ea"/>
              </a:rPr>
              <a:t>文</a:t>
            </a:r>
            <a:r>
              <a:rPr lang="zh-CN" altLang="zh-CN" dirty="0">
                <a:latin typeface="+mn-ea"/>
              </a:rPr>
              <a:t>：自然雄放，大气磅礴</a:t>
            </a:r>
            <a:r>
              <a:rPr lang="zh-CN" altLang="en-US" dirty="0">
                <a:latin typeface="+mn-ea"/>
              </a:rPr>
              <a:t>，将叙事、抒情和说理有机结合，代表作</a:t>
            </a:r>
            <a:r>
              <a:rPr lang="en-US" altLang="zh-CN" dirty="0">
                <a:latin typeface="+mn-ea"/>
              </a:rPr>
              <a:t>《</a:t>
            </a:r>
            <a:r>
              <a:rPr lang="zh-CN" altLang="en-US" dirty="0">
                <a:latin typeface="+mn-ea"/>
              </a:rPr>
              <a:t>赤壁赋</a:t>
            </a:r>
            <a:r>
              <a:rPr lang="en-US" altLang="zh-CN" dirty="0">
                <a:latin typeface="+mn-ea"/>
              </a:rPr>
              <a:t>》</a:t>
            </a:r>
            <a:r>
              <a:rPr kumimoji="1" lang="zh-CN" altLang="en-US" dirty="0">
                <a:latin typeface="+mn-ea"/>
              </a:rPr>
              <a:t>。</a:t>
            </a:r>
            <a:endParaRPr lang="zh-CN" altLang="zh-CN" dirty="0">
              <a:latin typeface="+mn-ea"/>
            </a:endParaRPr>
          </a:p>
          <a:p>
            <a:endParaRPr kumimoji="1" lang="zh-CN" altLang="en-US" dirty="0"/>
          </a:p>
        </p:txBody>
      </p:sp>
    </p:spTree>
    <p:extLst>
      <p:ext uri="{BB962C8B-B14F-4D97-AF65-F5344CB8AC3E}">
        <p14:creationId xmlns:p14="http://schemas.microsoft.com/office/powerpoint/2010/main" val="5757037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a:t>
            </a:r>
            <a:r>
              <a:rPr lang="zh-CN" altLang="en-US" sz="3600" dirty="0" smtClean="0"/>
              <a:t>和子由渑池怀旧</a:t>
            </a:r>
            <a:r>
              <a:rPr lang="en-US" altLang="zh-CN" sz="3600" dirty="0" smtClean="0"/>
              <a:t>》</a:t>
            </a:r>
            <a:r>
              <a:rPr lang="zh-CN" altLang="en-US" sz="3600" dirty="0" smtClean="0"/>
              <a:t>解读</a:t>
            </a:r>
            <a:endParaRPr kumimoji="1" lang="zh-CN" altLang="en-US" sz="3600" dirty="0"/>
          </a:p>
        </p:txBody>
      </p:sp>
      <p:sp>
        <p:nvSpPr>
          <p:cNvPr id="3" name="内容占位符 2"/>
          <p:cNvSpPr>
            <a:spLocks noGrp="1"/>
          </p:cNvSpPr>
          <p:nvPr>
            <p:ph idx="1"/>
          </p:nvPr>
        </p:nvSpPr>
        <p:spPr>
          <a:xfrm>
            <a:off x="457200" y="1600200"/>
            <a:ext cx="8229600" cy="5071533"/>
          </a:xfrm>
        </p:spPr>
        <p:txBody>
          <a:bodyPr>
            <a:normAutofit fontScale="77500" lnSpcReduction="20000"/>
          </a:bodyPr>
          <a:lstStyle/>
          <a:p>
            <a:pPr marL="0" indent="0" algn="ctr">
              <a:lnSpc>
                <a:spcPct val="120000"/>
              </a:lnSpc>
              <a:buNone/>
            </a:pPr>
            <a:r>
              <a:rPr lang="zh-CN" altLang="zh-CN" dirty="0" smtClean="0"/>
              <a:t>人生到处知何似，应似</a:t>
            </a:r>
            <a:r>
              <a:rPr lang="zh-CN" altLang="zh-CN" u="sng" dirty="0" smtClean="0"/>
              <a:t>飞鸿</a:t>
            </a:r>
            <a:r>
              <a:rPr lang="zh-CN" altLang="zh-CN" dirty="0" smtClean="0"/>
              <a:t>踏雪泥：</a:t>
            </a:r>
          </a:p>
          <a:p>
            <a:pPr marL="0" indent="0" algn="ctr">
              <a:lnSpc>
                <a:spcPct val="120000"/>
              </a:lnSpc>
              <a:buNone/>
            </a:pPr>
            <a:r>
              <a:rPr lang="zh-CN" altLang="zh-CN" dirty="0" smtClean="0"/>
              <a:t>泥上偶然留指爪，鸿飞那复计东西。</a:t>
            </a:r>
            <a:endParaRPr lang="en-US" altLang="zh-CN" dirty="0" smtClean="0"/>
          </a:p>
          <a:p>
            <a:pPr marL="0" indent="0" algn="ctr">
              <a:lnSpc>
                <a:spcPct val="120000"/>
              </a:lnSpc>
              <a:buNone/>
            </a:pPr>
            <a:r>
              <a:rPr lang="zh-CN" altLang="zh-CN" u="sng" dirty="0" smtClean="0"/>
              <a:t>老僧</a:t>
            </a:r>
            <a:r>
              <a:rPr lang="zh-CN" altLang="zh-CN" dirty="0" smtClean="0"/>
              <a:t>已死成新塔，坏壁无由见旧题。</a:t>
            </a:r>
            <a:endParaRPr lang="en-US" altLang="zh-CN" dirty="0" smtClean="0"/>
          </a:p>
          <a:p>
            <a:pPr marL="0" indent="0" algn="ctr">
              <a:lnSpc>
                <a:spcPct val="120000"/>
              </a:lnSpc>
              <a:buNone/>
            </a:pPr>
            <a:r>
              <a:rPr lang="zh-CN" altLang="zh-CN" dirty="0" smtClean="0"/>
              <a:t>往日崎岖还记否，路长人困</a:t>
            </a:r>
            <a:r>
              <a:rPr lang="zh-CN" altLang="zh-CN" u="sng" dirty="0" smtClean="0"/>
              <a:t>蹇驴</a:t>
            </a:r>
            <a:r>
              <a:rPr lang="zh-CN" altLang="zh-CN" dirty="0" smtClean="0"/>
              <a:t>嘶。</a:t>
            </a:r>
            <a:endParaRPr lang="en-US" altLang="zh-CN" dirty="0" smtClean="0"/>
          </a:p>
          <a:p>
            <a:pPr>
              <a:lnSpc>
                <a:spcPct val="120000"/>
              </a:lnSpc>
            </a:pPr>
            <a:endParaRPr lang="en-US" altLang="zh-CN" u="sng" dirty="0" smtClean="0"/>
          </a:p>
          <a:p>
            <a:pPr>
              <a:lnSpc>
                <a:spcPct val="120000"/>
              </a:lnSpc>
            </a:pPr>
            <a:r>
              <a:rPr lang="zh-CN" altLang="en-US" dirty="0" smtClean="0"/>
              <a:t>飞鸿雪泥：对人生短暂和生活的不确定性的深刻体悟。</a:t>
            </a:r>
            <a:endParaRPr lang="en-US" altLang="zh-CN" dirty="0" smtClean="0"/>
          </a:p>
          <a:p>
            <a:pPr>
              <a:lnSpc>
                <a:spcPct val="120000"/>
              </a:lnSpc>
            </a:pPr>
            <a:endParaRPr lang="en-US" altLang="zh-CN" dirty="0" smtClean="0"/>
          </a:p>
          <a:p>
            <a:pPr>
              <a:lnSpc>
                <a:spcPct val="120000"/>
              </a:lnSpc>
            </a:pPr>
            <a:r>
              <a:rPr lang="zh-CN" altLang="en-US" dirty="0" smtClean="0"/>
              <a:t>创作背景：</a:t>
            </a:r>
            <a:endParaRPr lang="en-US" altLang="zh-CN" dirty="0" smtClean="0"/>
          </a:p>
          <a:p>
            <a:pPr>
              <a:lnSpc>
                <a:spcPct val="120000"/>
              </a:lnSpc>
            </a:pPr>
            <a:r>
              <a:rPr lang="zh-CN" altLang="zh-CN" dirty="0" smtClean="0"/>
              <a:t>1</a:t>
            </a:r>
            <a:r>
              <a:rPr lang="en-US" altLang="zh-CN" dirty="0" smtClean="0"/>
              <a:t>.</a:t>
            </a:r>
            <a:r>
              <a:rPr lang="zh-CN" altLang="en-US" dirty="0" smtClean="0"/>
              <a:t>应和苏辙的</a:t>
            </a:r>
            <a:r>
              <a:rPr lang="zh-CN" altLang="zh-CN" dirty="0" smtClean="0"/>
              <a:t>《怀渑池寄子瞻兄》 </a:t>
            </a:r>
            <a:endParaRPr lang="en-US" altLang="zh-CN" dirty="0"/>
          </a:p>
          <a:p>
            <a:pPr>
              <a:lnSpc>
                <a:spcPct val="120000"/>
              </a:lnSpc>
            </a:pPr>
            <a:r>
              <a:rPr lang="zh-CN" altLang="zh-CN" dirty="0" smtClean="0"/>
              <a:t>2</a:t>
            </a:r>
            <a:r>
              <a:rPr lang="en-US" altLang="zh-CN" dirty="0" smtClean="0"/>
              <a:t>.</a:t>
            </a:r>
            <a:r>
              <a:rPr lang="zh-CN" altLang="en-US" dirty="0" smtClean="0"/>
              <a:t>创作于嘉佑六年，高中进士，即将赴凤翔做官。</a:t>
            </a:r>
            <a:endParaRPr lang="zh-CN" altLang="zh-CN" u="sng" dirty="0" smtClean="0"/>
          </a:p>
          <a:p>
            <a:endParaRPr kumimoji="1" lang="zh-CN" altLang="en-US" dirty="0"/>
          </a:p>
        </p:txBody>
      </p:sp>
    </p:spTree>
    <p:extLst>
      <p:ext uri="{BB962C8B-B14F-4D97-AF65-F5344CB8AC3E}">
        <p14:creationId xmlns:p14="http://schemas.microsoft.com/office/powerpoint/2010/main" val="2126238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smtClean="0"/>
              <a:t>《</a:t>
            </a:r>
            <a:r>
              <a:rPr kumimoji="1" lang="zh-CN" altLang="en-US" sz="3600" dirty="0" smtClean="0"/>
              <a:t>定风波</a:t>
            </a:r>
            <a:r>
              <a:rPr kumimoji="1" lang="en-US" altLang="zh-CN" sz="3600" dirty="0" smtClean="0"/>
              <a:t>》</a:t>
            </a:r>
            <a:r>
              <a:rPr kumimoji="1" lang="zh-CN" altLang="en-US" sz="3600" dirty="0" smtClean="0"/>
              <a:t>解读</a:t>
            </a:r>
            <a:endParaRPr kumimoji="1" lang="zh-CN" altLang="en-US" sz="3600" dirty="0"/>
          </a:p>
        </p:txBody>
      </p:sp>
      <p:sp>
        <p:nvSpPr>
          <p:cNvPr id="3" name="内容占位符 2"/>
          <p:cNvSpPr>
            <a:spLocks noGrp="1"/>
          </p:cNvSpPr>
          <p:nvPr>
            <p:ph idx="1"/>
          </p:nvPr>
        </p:nvSpPr>
        <p:spPr/>
        <p:txBody>
          <a:bodyPr>
            <a:normAutofit lnSpcReduction="10000"/>
          </a:bodyPr>
          <a:lstStyle/>
          <a:p>
            <a:pPr marL="0" indent="0">
              <a:buNone/>
            </a:pPr>
            <a:endParaRPr kumimoji="1" lang="en-US" altLang="zh-CN" dirty="0" smtClean="0"/>
          </a:p>
          <a:p>
            <a:pPr marL="0" indent="0">
              <a:buNone/>
            </a:pPr>
            <a:r>
              <a:rPr lang="zh-CN" altLang="en-US" dirty="0" smtClean="0">
                <a:latin typeface="仿宋"/>
                <a:ea typeface="仿宋"/>
                <a:cs typeface="仿宋"/>
              </a:rPr>
              <a:t>   </a:t>
            </a:r>
            <a:r>
              <a:rPr lang="en-US" altLang="en-US" dirty="0">
                <a:latin typeface="仿宋"/>
                <a:ea typeface="仿宋"/>
                <a:cs typeface="仿宋"/>
              </a:rPr>
              <a:t> </a:t>
            </a:r>
            <a:r>
              <a:rPr lang="zh-CN" altLang="zh-CN" dirty="0" smtClean="0">
                <a:latin typeface="仿宋"/>
                <a:ea typeface="仿宋"/>
                <a:cs typeface="仿宋"/>
              </a:rPr>
              <a:t>莫听穿林打</a:t>
            </a:r>
            <a:r>
              <a:rPr lang="zh-CN" altLang="zh-CN" dirty="0">
                <a:latin typeface="仿宋"/>
                <a:ea typeface="仿宋"/>
                <a:cs typeface="仿宋"/>
              </a:rPr>
              <a:t>叶声，何妨吟啸且徐行。竹杖芒鞋轻胜马，谁怕？一蓑烟雨任平生。</a:t>
            </a:r>
          </a:p>
          <a:p>
            <a:pPr marL="0" indent="0">
              <a:buNone/>
            </a:pPr>
            <a:r>
              <a:rPr lang="zh-CN" altLang="en-US" dirty="0" smtClean="0">
                <a:latin typeface="仿宋"/>
                <a:ea typeface="仿宋"/>
                <a:cs typeface="仿宋"/>
              </a:rPr>
              <a:t>    </a:t>
            </a:r>
            <a:r>
              <a:rPr lang="zh-CN" altLang="zh-CN" dirty="0" smtClean="0">
                <a:latin typeface="仿宋"/>
                <a:ea typeface="仿宋"/>
                <a:cs typeface="仿宋"/>
              </a:rPr>
              <a:t>料峭春风吹酒醒</a:t>
            </a:r>
            <a:r>
              <a:rPr lang="zh-CN" altLang="zh-CN" dirty="0">
                <a:latin typeface="仿宋"/>
                <a:ea typeface="仿宋"/>
                <a:cs typeface="仿宋"/>
              </a:rPr>
              <a:t>，微冷，山头斜照却相迎。回首向来萧瑟处，归去，也无风雨也无晴</a:t>
            </a:r>
            <a:r>
              <a:rPr lang="zh-CN" altLang="zh-CN" dirty="0" smtClean="0">
                <a:latin typeface="仿宋"/>
                <a:ea typeface="仿宋"/>
                <a:cs typeface="仿宋"/>
              </a:rPr>
              <a:t>。</a:t>
            </a:r>
            <a:endParaRPr kumimoji="1" lang="en-US" altLang="zh-CN" dirty="0" smtClean="0"/>
          </a:p>
          <a:p>
            <a:pPr marL="114300" indent="0">
              <a:buNone/>
            </a:pPr>
            <a:endParaRPr kumimoji="1" lang="en-US" altLang="zh-CN" sz="2000" dirty="0" smtClean="0"/>
          </a:p>
          <a:p>
            <a:r>
              <a:rPr kumimoji="1" lang="en-US" altLang="zh-CN" sz="2000" dirty="0" smtClean="0"/>
              <a:t>1.</a:t>
            </a:r>
            <a:r>
              <a:rPr kumimoji="1" lang="zh-CN" altLang="en-US" sz="2000" dirty="0" smtClean="0"/>
              <a:t>外部研究：历史背景（乌台诗案），人生境遇（贬谪黄州）</a:t>
            </a:r>
            <a:endParaRPr kumimoji="1" lang="en-US" altLang="zh-CN" sz="2000" dirty="0" smtClean="0"/>
          </a:p>
          <a:p>
            <a:r>
              <a:rPr kumimoji="1" lang="zh-CN" altLang="zh-CN" sz="2000" dirty="0" smtClean="0"/>
              <a:t>2</a:t>
            </a:r>
            <a:r>
              <a:rPr kumimoji="1" lang="en-US" altLang="zh-CN" sz="2000" dirty="0" smtClean="0"/>
              <a:t>.</a:t>
            </a:r>
            <a:r>
              <a:rPr kumimoji="1" lang="zh-CN" altLang="en-US" sz="2000" dirty="0" smtClean="0"/>
              <a:t>艺术形式：语言，结构，韵律等</a:t>
            </a:r>
            <a:endParaRPr kumimoji="1" lang="en-US" altLang="zh-CN" sz="2000" dirty="0" smtClean="0"/>
          </a:p>
          <a:p>
            <a:r>
              <a:rPr kumimoji="1" lang="zh-CN" altLang="zh-CN" sz="2000" dirty="0" smtClean="0"/>
              <a:t>3</a:t>
            </a:r>
            <a:r>
              <a:rPr kumimoji="1" lang="en-US" altLang="zh-CN" sz="2000" dirty="0" smtClean="0"/>
              <a:t>.</a:t>
            </a:r>
            <a:r>
              <a:rPr kumimoji="1" lang="zh-CN" altLang="en-US" sz="2000" dirty="0" smtClean="0"/>
              <a:t>思想内涵：旷达的心境，乐观的人生态度，通达的处世哲学等</a:t>
            </a:r>
            <a:endParaRPr kumimoji="1" lang="en-US" altLang="zh-CN" sz="2000" dirty="0"/>
          </a:p>
          <a:p>
            <a:endParaRPr kumimoji="1" lang="en-US" altLang="zh-CN" dirty="0" smtClean="0"/>
          </a:p>
          <a:p>
            <a:endParaRPr kumimoji="1" lang="zh-CN" altLang="en-US" dirty="0"/>
          </a:p>
        </p:txBody>
      </p:sp>
    </p:spTree>
    <p:extLst>
      <p:ext uri="{BB962C8B-B14F-4D97-AF65-F5344CB8AC3E}">
        <p14:creationId xmlns:p14="http://schemas.microsoft.com/office/powerpoint/2010/main" val="2020131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3600" dirty="0"/>
              <a:t>（一）中国古代</a:t>
            </a:r>
            <a:r>
              <a:rPr kumimoji="1" lang="zh-CN" altLang="en-US" sz="3600" dirty="0" smtClean="0"/>
              <a:t>文学的分期</a:t>
            </a:r>
            <a:endParaRPr kumimoji="1" lang="zh-CN" altLang="en-US" sz="3600" dirty="0">
              <a:latin typeface="+mj-ea"/>
            </a:endParaRPr>
          </a:p>
        </p:txBody>
      </p:sp>
      <p:sp>
        <p:nvSpPr>
          <p:cNvPr id="3" name="内容占位符 2"/>
          <p:cNvSpPr>
            <a:spLocks noGrp="1"/>
          </p:cNvSpPr>
          <p:nvPr>
            <p:ph idx="1"/>
          </p:nvPr>
        </p:nvSpPr>
        <p:spPr>
          <a:xfrm>
            <a:off x="457200" y="1417637"/>
            <a:ext cx="8264279" cy="5254095"/>
          </a:xfrm>
        </p:spPr>
        <p:txBody>
          <a:bodyPr>
            <a:noAutofit/>
          </a:bodyPr>
          <a:lstStyle/>
          <a:p>
            <a:pPr>
              <a:lnSpc>
                <a:spcPct val="120000"/>
              </a:lnSpc>
            </a:pPr>
            <a:r>
              <a:rPr kumimoji="1" lang="zh-CN" altLang="en-US" sz="2000" dirty="0" smtClean="0">
                <a:latin typeface="仿宋"/>
                <a:ea typeface="仿宋"/>
                <a:cs typeface="仿宋"/>
              </a:rPr>
              <a:t>先秦文学（上古期）：中国文学的初始阶段，</a:t>
            </a:r>
            <a:r>
              <a:rPr kumimoji="1" lang="en-US" altLang="zh-CN" sz="2000" u="sng" dirty="0" smtClean="0">
                <a:latin typeface="仿宋"/>
                <a:ea typeface="仿宋"/>
                <a:cs typeface="仿宋"/>
              </a:rPr>
              <a:t>《</a:t>
            </a:r>
            <a:r>
              <a:rPr kumimoji="1" lang="zh-CN" altLang="en-US" sz="2000" u="sng" dirty="0" smtClean="0">
                <a:latin typeface="仿宋"/>
                <a:ea typeface="仿宋"/>
                <a:cs typeface="仿宋"/>
              </a:rPr>
              <a:t>诗经</a:t>
            </a:r>
            <a:r>
              <a:rPr kumimoji="1" lang="en-US" altLang="zh-CN" sz="2000" u="sng" dirty="0" smtClean="0">
                <a:latin typeface="仿宋"/>
                <a:ea typeface="仿宋"/>
                <a:cs typeface="仿宋"/>
              </a:rPr>
              <a:t>》《</a:t>
            </a:r>
            <a:r>
              <a:rPr kumimoji="1" lang="zh-CN" altLang="en-US" sz="2000" u="sng" dirty="0" smtClean="0">
                <a:latin typeface="仿宋"/>
                <a:ea typeface="仿宋"/>
                <a:cs typeface="仿宋"/>
              </a:rPr>
              <a:t>楚辞</a:t>
            </a:r>
            <a:r>
              <a:rPr kumimoji="1" lang="en-US" altLang="zh-CN" sz="2000" u="sng" dirty="0" smtClean="0">
                <a:latin typeface="仿宋"/>
                <a:ea typeface="仿宋"/>
                <a:cs typeface="仿宋"/>
              </a:rPr>
              <a:t>》</a:t>
            </a:r>
            <a:r>
              <a:rPr kumimoji="1" lang="en-US" altLang="zh-CN" sz="2000" dirty="0" smtClean="0">
                <a:latin typeface="仿宋"/>
                <a:ea typeface="仿宋"/>
                <a:cs typeface="仿宋"/>
              </a:rPr>
              <a:t>《</a:t>
            </a:r>
            <a:r>
              <a:rPr kumimoji="1" lang="zh-CN" altLang="en-US" sz="2000" u="sng" dirty="0" smtClean="0">
                <a:latin typeface="仿宋"/>
                <a:ea typeface="仿宋"/>
                <a:cs typeface="仿宋"/>
              </a:rPr>
              <a:t>左传</a:t>
            </a:r>
            <a:r>
              <a:rPr kumimoji="1" lang="en-US" altLang="zh-CN" sz="2000" u="sng" dirty="0" smtClean="0">
                <a:latin typeface="仿宋"/>
                <a:ea typeface="仿宋"/>
                <a:cs typeface="仿宋"/>
              </a:rPr>
              <a:t>》《</a:t>
            </a:r>
            <a:r>
              <a:rPr kumimoji="1" lang="zh-CN" altLang="en-US" sz="2000" u="sng" dirty="0" smtClean="0">
                <a:latin typeface="仿宋"/>
                <a:ea typeface="仿宋"/>
                <a:cs typeface="仿宋"/>
              </a:rPr>
              <a:t>战国策</a:t>
            </a:r>
            <a:r>
              <a:rPr kumimoji="1" lang="en-US" altLang="zh-CN" sz="2000" dirty="0" smtClean="0">
                <a:latin typeface="仿宋"/>
                <a:ea typeface="仿宋"/>
                <a:cs typeface="仿宋"/>
              </a:rPr>
              <a:t>》</a:t>
            </a:r>
          </a:p>
          <a:p>
            <a:pPr>
              <a:lnSpc>
                <a:spcPct val="120000"/>
              </a:lnSpc>
            </a:pPr>
            <a:r>
              <a:rPr kumimoji="1" lang="en-US" altLang="en-US" sz="2000" dirty="0" smtClean="0">
                <a:latin typeface="仿宋"/>
                <a:ea typeface="仿宋"/>
                <a:cs typeface="仿宋"/>
              </a:rPr>
              <a:t>秦汉文学</a:t>
            </a:r>
            <a:r>
              <a:rPr kumimoji="1" lang="zh-CN" altLang="en-US" sz="2000" dirty="0" smtClean="0">
                <a:latin typeface="仿宋"/>
                <a:ea typeface="仿宋"/>
                <a:cs typeface="仿宋"/>
              </a:rPr>
              <a:t>（上古期）：汉赋、乐府诗</a:t>
            </a:r>
            <a:endParaRPr kumimoji="1" lang="en-US" altLang="en-US" sz="2000" dirty="0" smtClean="0">
              <a:latin typeface="仿宋"/>
              <a:ea typeface="仿宋"/>
              <a:cs typeface="仿宋"/>
            </a:endParaRPr>
          </a:p>
          <a:p>
            <a:pPr>
              <a:lnSpc>
                <a:spcPct val="120000"/>
              </a:lnSpc>
            </a:pPr>
            <a:r>
              <a:rPr kumimoji="1" lang="en-US" altLang="en-US" sz="2000" dirty="0" smtClean="0">
                <a:latin typeface="仿宋"/>
                <a:ea typeface="仿宋"/>
                <a:cs typeface="仿宋"/>
              </a:rPr>
              <a:t>魏晋</a:t>
            </a:r>
            <a:r>
              <a:rPr kumimoji="1" lang="zh-CN" altLang="en-US" sz="2000" dirty="0" smtClean="0">
                <a:latin typeface="仿宋"/>
                <a:ea typeface="仿宋"/>
                <a:cs typeface="仿宋"/>
              </a:rPr>
              <a:t>到唐中叶（中古期）：五言七言的古诗的鼎盛时期</a:t>
            </a:r>
            <a:endParaRPr kumimoji="1" lang="en-US" altLang="zh-CN" sz="2000" dirty="0" smtClean="0">
              <a:latin typeface="仿宋"/>
              <a:ea typeface="仿宋"/>
              <a:cs typeface="仿宋"/>
            </a:endParaRPr>
          </a:p>
          <a:p>
            <a:pPr marL="0" indent="0">
              <a:lnSpc>
                <a:spcPct val="120000"/>
              </a:lnSpc>
              <a:buNone/>
            </a:pPr>
            <a:r>
              <a:rPr kumimoji="1" lang="zh-CN" altLang="zh-CN" sz="2000" dirty="0">
                <a:latin typeface="仿宋"/>
                <a:ea typeface="仿宋"/>
                <a:cs typeface="仿宋"/>
              </a:rPr>
              <a:t> </a:t>
            </a:r>
            <a:r>
              <a:rPr kumimoji="1" lang="zh-CN" altLang="en-US" sz="2000" dirty="0" smtClean="0">
                <a:latin typeface="仿宋"/>
                <a:ea typeface="仿宋"/>
                <a:cs typeface="仿宋"/>
              </a:rPr>
              <a:t>  </a:t>
            </a:r>
            <a:r>
              <a:rPr kumimoji="1" lang="zh-CN" altLang="en-US" sz="2000" u="sng" dirty="0" smtClean="0">
                <a:latin typeface="仿宋"/>
                <a:ea typeface="仿宋"/>
                <a:cs typeface="仿宋"/>
              </a:rPr>
              <a:t>“建安风骨”、“盛唐气象”</a:t>
            </a:r>
            <a:r>
              <a:rPr kumimoji="1" lang="zh-CN" altLang="en-US" sz="2000" dirty="0" smtClean="0">
                <a:latin typeface="仿宋"/>
                <a:ea typeface="仿宋"/>
                <a:cs typeface="仿宋"/>
              </a:rPr>
              <a:t>是这个时期的最有代表性诗歌范式。</a:t>
            </a:r>
            <a:endParaRPr kumimoji="1" lang="en-US" altLang="en-US" sz="2000" dirty="0" smtClean="0">
              <a:latin typeface="仿宋"/>
              <a:ea typeface="仿宋"/>
              <a:cs typeface="仿宋"/>
            </a:endParaRPr>
          </a:p>
          <a:p>
            <a:pPr>
              <a:lnSpc>
                <a:spcPct val="120000"/>
              </a:lnSpc>
            </a:pPr>
            <a:r>
              <a:rPr kumimoji="1" lang="zh-CN" altLang="en-US" sz="2000" dirty="0" smtClean="0">
                <a:latin typeface="仿宋"/>
                <a:ea typeface="仿宋"/>
                <a:cs typeface="仿宋"/>
              </a:rPr>
              <a:t>唐中叶到南宋末（中古期）：诗的转型，转向日常生活，写实性（宋代哲理诗）；宋词。</a:t>
            </a:r>
            <a:endParaRPr kumimoji="1" lang="en-US" altLang="en-US" sz="2000" dirty="0" smtClean="0">
              <a:latin typeface="仿宋"/>
              <a:ea typeface="仿宋"/>
              <a:cs typeface="仿宋"/>
            </a:endParaRPr>
          </a:p>
          <a:p>
            <a:pPr>
              <a:lnSpc>
                <a:spcPct val="120000"/>
              </a:lnSpc>
            </a:pPr>
            <a:r>
              <a:rPr kumimoji="1" lang="zh-CN" altLang="en-US" sz="2000" dirty="0" smtClean="0">
                <a:latin typeface="仿宋"/>
                <a:ea typeface="仿宋"/>
                <a:cs typeface="仿宋"/>
              </a:rPr>
              <a:t>元初到明中叶（中古期）：叙事文学占据了主流，主要有话本小说、元杂剧、散曲。</a:t>
            </a:r>
            <a:endParaRPr kumimoji="1" lang="en-US" altLang="zh-CN" sz="2000" dirty="0" smtClean="0">
              <a:latin typeface="仿宋"/>
              <a:ea typeface="仿宋"/>
              <a:cs typeface="仿宋"/>
            </a:endParaRPr>
          </a:p>
          <a:p>
            <a:pPr>
              <a:lnSpc>
                <a:spcPct val="120000"/>
              </a:lnSpc>
            </a:pPr>
            <a:r>
              <a:rPr kumimoji="1" lang="zh-CN" altLang="en-US" sz="2000" dirty="0" smtClean="0">
                <a:latin typeface="仿宋"/>
                <a:ea typeface="仿宋"/>
                <a:cs typeface="仿宋"/>
              </a:rPr>
              <a:t>明嘉靖初期到鸦片战争（近古期）：文人集团和派别的大量涌现，白话小说的丰收期，例如</a:t>
            </a:r>
            <a:r>
              <a:rPr kumimoji="1" lang="en-US" altLang="zh-CN" sz="2000" dirty="0" smtClean="0">
                <a:latin typeface="仿宋"/>
                <a:ea typeface="仿宋"/>
                <a:cs typeface="仿宋"/>
              </a:rPr>
              <a:t>《</a:t>
            </a:r>
            <a:r>
              <a:rPr kumimoji="1" lang="zh-CN" altLang="en-US" sz="2000" dirty="0" smtClean="0">
                <a:latin typeface="仿宋"/>
                <a:ea typeface="仿宋"/>
                <a:cs typeface="仿宋"/>
              </a:rPr>
              <a:t>西游记</a:t>
            </a:r>
            <a:r>
              <a:rPr kumimoji="1" lang="en-US" altLang="zh-CN" sz="2000" dirty="0" smtClean="0">
                <a:latin typeface="仿宋"/>
                <a:ea typeface="仿宋"/>
                <a:cs typeface="仿宋"/>
              </a:rPr>
              <a:t>》《</a:t>
            </a:r>
            <a:r>
              <a:rPr kumimoji="1" lang="zh-CN" altLang="en-US" sz="2000" dirty="0" smtClean="0">
                <a:latin typeface="仿宋"/>
                <a:ea typeface="仿宋"/>
                <a:cs typeface="仿宋"/>
              </a:rPr>
              <a:t>金瓶梅</a:t>
            </a:r>
            <a:r>
              <a:rPr kumimoji="1" lang="en-US" altLang="zh-CN" sz="2000" dirty="0" smtClean="0">
                <a:latin typeface="仿宋"/>
                <a:ea typeface="仿宋"/>
                <a:cs typeface="仿宋"/>
              </a:rPr>
              <a:t>》《</a:t>
            </a:r>
            <a:r>
              <a:rPr kumimoji="1" lang="zh-CN" altLang="en-US" sz="2000" dirty="0" smtClean="0">
                <a:latin typeface="仿宋"/>
                <a:ea typeface="仿宋"/>
                <a:cs typeface="仿宋"/>
              </a:rPr>
              <a:t>红楼梦</a:t>
            </a:r>
            <a:r>
              <a:rPr kumimoji="1" lang="en-US" altLang="zh-CN" sz="2000" dirty="0" smtClean="0">
                <a:latin typeface="仿宋"/>
                <a:ea typeface="仿宋"/>
                <a:cs typeface="仿宋"/>
              </a:rPr>
              <a:t>》</a:t>
            </a:r>
            <a:r>
              <a:rPr kumimoji="1" lang="zh-CN" altLang="en-US" sz="2000" dirty="0" smtClean="0">
                <a:latin typeface="仿宋"/>
                <a:ea typeface="仿宋"/>
                <a:cs typeface="仿宋"/>
              </a:rPr>
              <a:t>。</a:t>
            </a:r>
            <a:endParaRPr kumimoji="1" lang="en-US" altLang="zh-CN" sz="2000" dirty="0" smtClean="0">
              <a:latin typeface="仿宋"/>
              <a:ea typeface="仿宋"/>
              <a:cs typeface="仿宋"/>
            </a:endParaRPr>
          </a:p>
          <a:p>
            <a:pPr>
              <a:lnSpc>
                <a:spcPct val="120000"/>
              </a:lnSpc>
            </a:pPr>
            <a:r>
              <a:rPr kumimoji="1" lang="zh-CN" altLang="en-US" sz="2000" dirty="0" smtClean="0">
                <a:latin typeface="仿宋"/>
                <a:ea typeface="仿宋"/>
                <a:cs typeface="仿宋"/>
              </a:rPr>
              <a:t>鸦片战争到“五四”运动（近古期）：救亡图存，求新求变。</a:t>
            </a:r>
            <a:endParaRPr kumimoji="1" lang="en-US" altLang="zh-CN" sz="2000" dirty="0">
              <a:latin typeface="仿宋"/>
              <a:ea typeface="仿宋"/>
              <a:cs typeface="仿宋"/>
            </a:endParaRPr>
          </a:p>
        </p:txBody>
      </p:sp>
    </p:spTree>
    <p:extLst>
      <p:ext uri="{BB962C8B-B14F-4D97-AF65-F5344CB8AC3E}">
        <p14:creationId xmlns:p14="http://schemas.microsoft.com/office/powerpoint/2010/main" val="1575915517"/>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3600" dirty="0"/>
              <a:t>（</a:t>
            </a:r>
            <a:r>
              <a:rPr lang="zh-CN" altLang="en-US" sz="3600" dirty="0"/>
              <a:t>二）</a:t>
            </a:r>
            <a:r>
              <a:rPr lang="zh-CN" altLang="en-US" sz="3600" dirty="0" smtClean="0"/>
              <a:t>老舍</a:t>
            </a:r>
            <a:endParaRPr kumimoji="1" lang="zh-CN" altLang="en-US" sz="3600" dirty="0"/>
          </a:p>
        </p:txBody>
      </p:sp>
      <p:sp>
        <p:nvSpPr>
          <p:cNvPr id="3" name="内容占位符 2"/>
          <p:cNvSpPr>
            <a:spLocks noGrp="1"/>
          </p:cNvSpPr>
          <p:nvPr>
            <p:ph idx="1"/>
          </p:nvPr>
        </p:nvSpPr>
        <p:spPr/>
        <p:txBody>
          <a:bodyPr/>
          <a:lstStyle/>
          <a:p>
            <a:r>
              <a:rPr lang="en-US" altLang="zh-CN" dirty="0" smtClean="0"/>
              <a:t>1.</a:t>
            </a:r>
            <a:r>
              <a:rPr lang="zh-CN" altLang="zh-CN" dirty="0" smtClean="0"/>
              <a:t>贫</a:t>
            </a:r>
            <a:r>
              <a:rPr lang="zh-CN" altLang="zh-CN" dirty="0"/>
              <a:t>民</a:t>
            </a:r>
            <a:r>
              <a:rPr lang="zh-CN" altLang="zh-CN" dirty="0" smtClean="0"/>
              <a:t>出身</a:t>
            </a:r>
            <a:r>
              <a:rPr lang="en-US" altLang="zh-CN" dirty="0" smtClean="0"/>
              <a:t>——</a:t>
            </a:r>
            <a:r>
              <a:rPr lang="zh-CN" altLang="en-US" dirty="0" smtClean="0"/>
              <a:t>平民视角的创作</a:t>
            </a:r>
            <a:r>
              <a:rPr lang="zh-CN" altLang="zh-CN" dirty="0" smtClean="0"/>
              <a:t> </a:t>
            </a:r>
            <a:endParaRPr lang="en-US" altLang="zh-CN" dirty="0"/>
          </a:p>
          <a:p>
            <a:r>
              <a:rPr lang="zh-CN" altLang="zh-CN" dirty="0" smtClean="0"/>
              <a:t>2</a:t>
            </a:r>
            <a:r>
              <a:rPr lang="en-US" altLang="zh-CN" dirty="0" smtClean="0"/>
              <a:t>.</a:t>
            </a:r>
            <a:r>
              <a:rPr lang="zh-CN" altLang="zh-CN" dirty="0" smtClean="0"/>
              <a:t>“</a:t>
            </a:r>
            <a:r>
              <a:rPr lang="zh-CN" altLang="zh-CN" dirty="0"/>
              <a:t>寡母抚孤</a:t>
            </a:r>
            <a:r>
              <a:rPr lang="zh-CN" altLang="zh-CN" dirty="0" smtClean="0"/>
              <a:t>”</a:t>
            </a:r>
            <a:r>
              <a:rPr lang="en-US" altLang="zh-CN" dirty="0" smtClean="0"/>
              <a:t>——</a:t>
            </a:r>
            <a:r>
              <a:rPr lang="zh-CN" altLang="en-US" dirty="0" smtClean="0"/>
              <a:t>对底层妇女的同情</a:t>
            </a:r>
            <a:endParaRPr lang="en-US" altLang="zh-CN" dirty="0"/>
          </a:p>
          <a:p>
            <a:r>
              <a:rPr lang="zh-CN" altLang="zh-CN" dirty="0" smtClean="0"/>
              <a:t>3</a:t>
            </a:r>
            <a:r>
              <a:rPr lang="en-US" altLang="zh-CN" dirty="0" smtClean="0"/>
              <a:t>.</a:t>
            </a:r>
            <a:r>
              <a:rPr lang="zh-CN" altLang="zh-CN" dirty="0" smtClean="0"/>
              <a:t>海外经历</a:t>
            </a:r>
            <a:r>
              <a:rPr lang="en-US" altLang="zh-CN" dirty="0" smtClean="0"/>
              <a:t>——</a:t>
            </a:r>
            <a:r>
              <a:rPr lang="zh-CN" altLang="en-US" dirty="0" smtClean="0"/>
              <a:t>英文写作</a:t>
            </a:r>
            <a:endParaRPr lang="en-US" altLang="zh-CN" dirty="0"/>
          </a:p>
          <a:p>
            <a:r>
              <a:rPr lang="zh-CN" altLang="zh-CN" dirty="0" smtClean="0"/>
              <a:t>4</a:t>
            </a:r>
            <a:r>
              <a:rPr lang="en-US" altLang="zh-CN" dirty="0" smtClean="0"/>
              <a:t>.</a:t>
            </a:r>
            <a:r>
              <a:rPr lang="zh-CN" altLang="en-US" dirty="0" smtClean="0"/>
              <a:t>小学教员</a:t>
            </a:r>
            <a:r>
              <a:rPr lang="zh-CN" altLang="en-US" dirty="0"/>
              <a:t>与</a:t>
            </a:r>
            <a:r>
              <a:rPr lang="zh-CN" altLang="zh-CN" dirty="0"/>
              <a:t>大学</a:t>
            </a:r>
            <a:r>
              <a:rPr lang="zh-CN" altLang="zh-CN" dirty="0" smtClean="0"/>
              <a:t>教授</a:t>
            </a:r>
            <a:endParaRPr lang="en-US" altLang="zh-CN" dirty="0"/>
          </a:p>
          <a:p>
            <a:r>
              <a:rPr lang="zh-CN" altLang="zh-CN" dirty="0" smtClean="0"/>
              <a:t>5</a:t>
            </a:r>
            <a:r>
              <a:rPr lang="en-US" altLang="zh-CN" dirty="0" smtClean="0"/>
              <a:t>.</a:t>
            </a:r>
            <a:r>
              <a:rPr lang="zh-CN" altLang="zh-CN" dirty="0" smtClean="0"/>
              <a:t>抗战文学倡导者</a:t>
            </a:r>
            <a:endParaRPr lang="en-US" altLang="zh-CN" dirty="0"/>
          </a:p>
          <a:p>
            <a:r>
              <a:rPr lang="zh-CN" altLang="zh-CN" dirty="0" smtClean="0"/>
              <a:t>6</a:t>
            </a:r>
            <a:r>
              <a:rPr lang="en-US" altLang="zh-CN" dirty="0" smtClean="0"/>
              <a:t>.</a:t>
            </a:r>
            <a:r>
              <a:rPr lang="zh-CN" altLang="zh-CN" dirty="0" smtClean="0"/>
              <a:t>老舍之死</a:t>
            </a:r>
            <a:r>
              <a:rPr lang="en-US" altLang="zh-CN" dirty="0" smtClean="0"/>
              <a:t>——</a:t>
            </a:r>
            <a:r>
              <a:rPr lang="zh-CN" altLang="en-US" dirty="0" smtClean="0"/>
              <a:t>文革的特殊历史</a:t>
            </a:r>
            <a:endParaRPr lang="zh-CN" altLang="zh-CN" dirty="0"/>
          </a:p>
        </p:txBody>
      </p:sp>
    </p:spTree>
    <p:extLst>
      <p:ext uri="{BB962C8B-B14F-4D97-AF65-F5344CB8AC3E}">
        <p14:creationId xmlns:p14="http://schemas.microsoft.com/office/powerpoint/2010/main" val="17527491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3600" dirty="0"/>
              <a:t>《微神</a:t>
            </a:r>
            <a:r>
              <a:rPr lang="zh-CN" altLang="zh-CN" sz="3600" dirty="0" smtClean="0"/>
              <a:t>》</a:t>
            </a:r>
            <a:endParaRPr kumimoji="1" lang="zh-CN" altLang="en-US" sz="3600" dirty="0"/>
          </a:p>
        </p:txBody>
      </p:sp>
      <p:sp>
        <p:nvSpPr>
          <p:cNvPr id="3" name="内容占位符 2"/>
          <p:cNvSpPr>
            <a:spLocks noGrp="1"/>
          </p:cNvSpPr>
          <p:nvPr>
            <p:ph idx="1"/>
          </p:nvPr>
        </p:nvSpPr>
        <p:spPr>
          <a:xfrm>
            <a:off x="457200" y="1600200"/>
            <a:ext cx="8229600" cy="4953000"/>
          </a:xfrm>
        </p:spPr>
        <p:txBody>
          <a:bodyPr>
            <a:normAutofit fontScale="85000" lnSpcReduction="20000"/>
          </a:bodyPr>
          <a:lstStyle/>
          <a:p>
            <a:pPr>
              <a:lnSpc>
                <a:spcPct val="120000"/>
              </a:lnSpc>
            </a:pPr>
            <a:r>
              <a:rPr lang="zh-CN" altLang="zh-CN" dirty="0" smtClean="0">
                <a:solidFill>
                  <a:srgbClr val="000000"/>
                </a:solidFill>
                <a:latin typeface="+mn-ea"/>
              </a:rPr>
              <a:t>主要</a:t>
            </a:r>
            <a:r>
              <a:rPr lang="zh-CN" altLang="zh-CN" dirty="0">
                <a:solidFill>
                  <a:srgbClr val="000000"/>
                </a:solidFill>
                <a:latin typeface="+mn-ea"/>
              </a:rPr>
              <a:t>内容：小说讲述了“我”的初恋。少年</a:t>
            </a:r>
            <a:r>
              <a:rPr lang="zh-CN" altLang="en-US" dirty="0">
                <a:solidFill>
                  <a:srgbClr val="000000"/>
                </a:solidFill>
                <a:latin typeface="+mn-ea"/>
              </a:rPr>
              <a:t>时，“</a:t>
            </a:r>
            <a:r>
              <a:rPr lang="zh-CN" altLang="zh-CN" dirty="0">
                <a:solidFill>
                  <a:srgbClr val="000000"/>
                </a:solidFill>
                <a:latin typeface="+mn-ea"/>
              </a:rPr>
              <a:t>我</a:t>
            </a:r>
            <a:r>
              <a:rPr lang="zh-CN" altLang="en-US" dirty="0">
                <a:solidFill>
                  <a:srgbClr val="000000"/>
                </a:solidFill>
                <a:latin typeface="+mn-ea"/>
              </a:rPr>
              <a:t>”</a:t>
            </a:r>
            <a:r>
              <a:rPr lang="zh-CN" altLang="zh-CN" dirty="0">
                <a:solidFill>
                  <a:srgbClr val="000000"/>
                </a:solidFill>
                <a:latin typeface="+mn-ea"/>
              </a:rPr>
              <a:t>与邻家姑娘青梅竹马、彼此爱慕，颇为诗意浪漫。成年后，却因“许多许多无意识而有力量的阻碍”而不能提亲。在“我”下南洋之际，邻家姑娘家道中落，遇人不淑，沦为暗娼，最后因堕胎而苍凉离世，留下无限哀伤。</a:t>
            </a:r>
            <a:endParaRPr lang="en-US" altLang="zh-CN" dirty="0">
              <a:solidFill>
                <a:srgbClr val="000000"/>
              </a:solidFill>
              <a:latin typeface="+mn-ea"/>
            </a:endParaRPr>
          </a:p>
          <a:p>
            <a:pPr>
              <a:lnSpc>
                <a:spcPct val="120000"/>
              </a:lnSpc>
            </a:pPr>
            <a:r>
              <a:rPr lang="zh-CN" altLang="en-US" dirty="0">
                <a:solidFill>
                  <a:srgbClr val="000000"/>
                </a:solidFill>
                <a:latin typeface="+mn-ea"/>
              </a:rPr>
              <a:t>故事情节：梦幻与现实交织；唯美转向哀伤</a:t>
            </a:r>
            <a:r>
              <a:rPr lang="zh-CN" altLang="en-US" dirty="0" smtClean="0">
                <a:solidFill>
                  <a:srgbClr val="000000"/>
                </a:solidFill>
                <a:latin typeface="+mn-ea"/>
              </a:rPr>
              <a:t>。</a:t>
            </a:r>
            <a:endParaRPr lang="zh-CN" altLang="zh-CN" dirty="0">
              <a:latin typeface="+mn-ea"/>
            </a:endParaRPr>
          </a:p>
          <a:p>
            <a:pPr>
              <a:lnSpc>
                <a:spcPct val="120000"/>
              </a:lnSpc>
            </a:pPr>
            <a:r>
              <a:rPr lang="zh-CN" altLang="zh-CN" dirty="0">
                <a:latin typeface="+mn-ea"/>
              </a:rPr>
              <a:t>取材于老舍的“初恋”，是其唯一一部专门描写爱情的小说。</a:t>
            </a:r>
            <a:endParaRPr lang="en-US" altLang="zh-CN" dirty="0">
              <a:latin typeface="+mn-ea"/>
            </a:endParaRPr>
          </a:p>
          <a:p>
            <a:pPr>
              <a:lnSpc>
                <a:spcPct val="120000"/>
              </a:lnSpc>
            </a:pPr>
            <a:r>
              <a:rPr lang="en-US" altLang="zh-CN" dirty="0">
                <a:solidFill>
                  <a:srgbClr val="000000"/>
                </a:solidFill>
                <a:latin typeface="+mn-ea"/>
              </a:rPr>
              <a:t>《</a:t>
            </a:r>
            <a:r>
              <a:rPr lang="zh-CN" altLang="en-US" dirty="0">
                <a:solidFill>
                  <a:srgbClr val="000000"/>
                </a:solidFill>
                <a:latin typeface="+mn-ea"/>
              </a:rPr>
              <a:t>微神</a:t>
            </a:r>
            <a:r>
              <a:rPr lang="en-US" altLang="zh-CN" dirty="0">
                <a:solidFill>
                  <a:srgbClr val="000000"/>
                </a:solidFill>
                <a:latin typeface="+mn-ea"/>
              </a:rPr>
              <a:t>》</a:t>
            </a:r>
            <a:r>
              <a:rPr lang="zh-CN" altLang="en-US" dirty="0">
                <a:solidFill>
                  <a:srgbClr val="000000"/>
                </a:solidFill>
                <a:latin typeface="+mn-ea"/>
              </a:rPr>
              <a:t>是一部充满纯情和诗意的心象小说</a:t>
            </a:r>
            <a:endParaRPr kumimoji="1" lang="en-US" altLang="zh-CN" dirty="0">
              <a:latin typeface="+mn-ea"/>
            </a:endParaRPr>
          </a:p>
          <a:p>
            <a:pPr>
              <a:lnSpc>
                <a:spcPct val="120000"/>
              </a:lnSpc>
            </a:pPr>
            <a:r>
              <a:rPr kumimoji="1" lang="zh-CN" altLang="en-US" dirty="0">
                <a:latin typeface="+mn-ea"/>
              </a:rPr>
              <a:t>了解老舍的情感生活以及笔下的女性形象。</a:t>
            </a:r>
            <a:endParaRPr lang="zh-CN" altLang="zh-CN" dirty="0">
              <a:latin typeface="+mn-ea"/>
            </a:endParaRPr>
          </a:p>
          <a:p>
            <a:endParaRPr kumimoji="1" lang="zh-CN" altLang="en-US" dirty="0"/>
          </a:p>
        </p:txBody>
      </p:sp>
    </p:spTree>
    <p:extLst>
      <p:ext uri="{BB962C8B-B14F-4D97-AF65-F5344CB8AC3E}">
        <p14:creationId xmlns:p14="http://schemas.microsoft.com/office/powerpoint/2010/main" val="28862018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smtClean="0">
                <a:latin typeface="+mn-ea"/>
                <a:ea typeface="+mn-ea"/>
              </a:rPr>
              <a:t>《</a:t>
            </a:r>
            <a:r>
              <a:rPr kumimoji="1" lang="zh-CN" altLang="en-US" sz="3600" dirty="0" smtClean="0">
                <a:latin typeface="+mn-ea"/>
                <a:ea typeface="+mn-ea"/>
              </a:rPr>
              <a:t>断魂枪</a:t>
            </a:r>
            <a:r>
              <a:rPr kumimoji="1" lang="en-US" altLang="zh-CN" sz="3600" dirty="0" smtClean="0">
                <a:latin typeface="+mn-ea"/>
                <a:ea typeface="+mn-ea"/>
              </a:rPr>
              <a:t>》</a:t>
            </a:r>
            <a:endParaRPr kumimoji="1" lang="zh-CN" altLang="en-US" sz="3600" dirty="0">
              <a:latin typeface="+mn-ea"/>
              <a:ea typeface="+mn-ea"/>
            </a:endParaRPr>
          </a:p>
        </p:txBody>
      </p:sp>
      <p:sp>
        <p:nvSpPr>
          <p:cNvPr id="3" name="内容占位符 2"/>
          <p:cNvSpPr>
            <a:spLocks noGrp="1"/>
          </p:cNvSpPr>
          <p:nvPr>
            <p:ph idx="1"/>
          </p:nvPr>
        </p:nvSpPr>
        <p:spPr>
          <a:xfrm>
            <a:off x="353519" y="1911729"/>
            <a:ext cx="8418960" cy="4153792"/>
          </a:xfrm>
        </p:spPr>
        <p:txBody>
          <a:bodyPr>
            <a:noAutofit/>
          </a:bodyPr>
          <a:lstStyle/>
          <a:p>
            <a:pPr>
              <a:lnSpc>
                <a:spcPct val="110000"/>
              </a:lnSpc>
            </a:pPr>
            <a:r>
              <a:rPr kumimoji="1" lang="zh-CN" altLang="zh-CN" sz="2800" dirty="0" smtClean="0"/>
              <a:t>1</a:t>
            </a:r>
            <a:r>
              <a:rPr kumimoji="1" lang="en-US" altLang="zh-CN" sz="2800" dirty="0" smtClean="0"/>
              <a:t>.1935</a:t>
            </a:r>
            <a:r>
              <a:rPr kumimoji="1" lang="zh-CN" altLang="en-US" sz="2800" dirty="0" smtClean="0"/>
              <a:t>年天津</a:t>
            </a:r>
            <a:r>
              <a:rPr kumimoji="1" lang="en-US" altLang="zh-CN" sz="2800" dirty="0" smtClean="0"/>
              <a:t>《</a:t>
            </a:r>
            <a:r>
              <a:rPr kumimoji="1" lang="zh-CN" altLang="en-US" sz="2800" dirty="0" smtClean="0"/>
              <a:t>大公报</a:t>
            </a:r>
            <a:r>
              <a:rPr kumimoji="1" lang="en-US" altLang="zh-CN" sz="2800" dirty="0" smtClean="0"/>
              <a:t>》</a:t>
            </a:r>
            <a:r>
              <a:rPr kumimoji="1" lang="zh-CN" altLang="en-US" sz="2800" dirty="0" smtClean="0"/>
              <a:t>的副刊</a:t>
            </a:r>
            <a:r>
              <a:rPr kumimoji="1" lang="en-US" altLang="zh-CN" sz="2800" dirty="0" smtClean="0"/>
              <a:t>《</a:t>
            </a:r>
            <a:r>
              <a:rPr kumimoji="1" lang="zh-CN" altLang="en-US" sz="2800" dirty="0" smtClean="0"/>
              <a:t>文艺</a:t>
            </a:r>
            <a:r>
              <a:rPr kumimoji="1" lang="en-US" altLang="zh-CN" sz="2800" dirty="0" smtClean="0"/>
              <a:t>》13</a:t>
            </a:r>
            <a:r>
              <a:rPr kumimoji="1" lang="zh-CN" altLang="en-US" sz="2800" dirty="0" smtClean="0"/>
              <a:t>期。</a:t>
            </a:r>
            <a:endParaRPr kumimoji="1" lang="en-US" altLang="zh-CN" sz="2800" dirty="0" smtClean="0"/>
          </a:p>
          <a:p>
            <a:pPr>
              <a:lnSpc>
                <a:spcPct val="110000"/>
              </a:lnSpc>
            </a:pPr>
            <a:r>
              <a:rPr kumimoji="1" lang="zh-CN" altLang="zh-CN" sz="2800" dirty="0" smtClean="0"/>
              <a:t>2</a:t>
            </a:r>
            <a:r>
              <a:rPr kumimoji="1" lang="en-US" altLang="zh-CN" sz="2800" dirty="0" smtClean="0"/>
              <a:t>.</a:t>
            </a:r>
            <a:r>
              <a:rPr kumimoji="1" lang="zh-CN" altLang="en-US" sz="2800" dirty="0" smtClean="0"/>
              <a:t>主要内容：清朝末年，列强入侵、时代巨变，身怀绝技的镖师沙子龙被迫改行，开起了客栈，只有夜晚才悄悄温习武功。习武之人孙老者一心想以武会友，见识沙子龙的</a:t>
            </a:r>
            <a:r>
              <a:rPr kumimoji="1" lang="zh-CN" altLang="zh-CN" sz="2800" dirty="0" smtClean="0"/>
              <a:t>“</a:t>
            </a:r>
            <a:r>
              <a:rPr kumimoji="1" lang="zh-CN" altLang="en-US" sz="2800" dirty="0" smtClean="0"/>
              <a:t>五虎断魂枪</a:t>
            </a:r>
            <a:r>
              <a:rPr kumimoji="1" lang="en-US" altLang="zh-CN" sz="2800" dirty="0" smtClean="0"/>
              <a:t>”</a:t>
            </a:r>
            <a:r>
              <a:rPr kumimoji="1" lang="zh-CN" altLang="en-US" sz="2800" dirty="0" smtClean="0"/>
              <a:t>，于是先击败了沙子龙的大徒弟王三胜，而后去拜见沙子龙。沙子龙拒绝比武，也拒绝传授枪法。渐渐，沙子龙在人们的非议中被人遗忘，却坚持“不传”。</a:t>
            </a:r>
            <a:endParaRPr kumimoji="1" lang="zh-CN" altLang="en-US" sz="2800" dirty="0"/>
          </a:p>
        </p:txBody>
      </p:sp>
    </p:spTree>
    <p:extLst>
      <p:ext uri="{BB962C8B-B14F-4D97-AF65-F5344CB8AC3E}">
        <p14:creationId xmlns:p14="http://schemas.microsoft.com/office/powerpoint/2010/main" val="743578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smtClean="0"/>
              <a:t>《</a:t>
            </a:r>
            <a:r>
              <a:rPr kumimoji="1" lang="zh-CN" altLang="en-US" sz="3600" dirty="0" smtClean="0"/>
              <a:t>断魂枪</a:t>
            </a:r>
            <a:r>
              <a:rPr kumimoji="1" lang="en-US" altLang="zh-CN" sz="3600" dirty="0" smtClean="0"/>
              <a:t>》</a:t>
            </a:r>
            <a:endParaRPr kumimoji="1" lang="zh-CN" altLang="en-US" sz="3600" dirty="0"/>
          </a:p>
        </p:txBody>
      </p:sp>
      <p:sp>
        <p:nvSpPr>
          <p:cNvPr id="3" name="内容占位符 2"/>
          <p:cNvSpPr>
            <a:spLocks noGrp="1"/>
          </p:cNvSpPr>
          <p:nvPr>
            <p:ph idx="1"/>
          </p:nvPr>
        </p:nvSpPr>
        <p:spPr/>
        <p:txBody>
          <a:bodyPr>
            <a:noAutofit/>
          </a:bodyPr>
          <a:lstStyle/>
          <a:p>
            <a:pPr marL="571500" indent="-457200"/>
            <a:r>
              <a:rPr kumimoji="1" lang="zh-CN" altLang="en-US" sz="2800" dirty="0" smtClean="0"/>
              <a:t>艺术</a:t>
            </a:r>
            <a:r>
              <a:rPr kumimoji="1" lang="zh-CN" altLang="en-US" sz="2800" dirty="0"/>
              <a:t>形象：</a:t>
            </a:r>
            <a:endParaRPr kumimoji="1" lang="en-US" altLang="zh-CN" sz="2800" dirty="0"/>
          </a:p>
          <a:p>
            <a:pPr marL="571500" indent="-457200"/>
            <a:r>
              <a:rPr kumimoji="1" lang="zh-CN" altLang="en-US" sz="2800" dirty="0" smtClean="0"/>
              <a:t>沙子龙</a:t>
            </a:r>
            <a:r>
              <a:rPr kumimoji="1" lang="zh-CN" altLang="en-US" sz="2800" dirty="0"/>
              <a:t>：身怀绝技，理想主义，孤独，殉道者</a:t>
            </a:r>
            <a:endParaRPr kumimoji="1" lang="en-US" altLang="zh-CN" sz="2800" dirty="0"/>
          </a:p>
          <a:p>
            <a:pPr marL="571500" indent="-457200"/>
            <a:r>
              <a:rPr kumimoji="1" lang="zh-CN" altLang="en-US" sz="2800" dirty="0" smtClean="0"/>
              <a:t>王三胜</a:t>
            </a:r>
            <a:r>
              <a:rPr kumimoji="1" lang="zh-CN" altLang="en-US" sz="2800" dirty="0"/>
              <a:t>：时代的追随者，爱面子，市侩气</a:t>
            </a:r>
            <a:endParaRPr kumimoji="1" lang="en-US" altLang="zh-CN" sz="2800" dirty="0"/>
          </a:p>
          <a:p>
            <a:pPr marL="571500" indent="-457200"/>
            <a:r>
              <a:rPr kumimoji="1" lang="zh-CN" altLang="en-US" sz="2800" dirty="0" smtClean="0"/>
              <a:t>孙老者：</a:t>
            </a:r>
            <a:r>
              <a:rPr kumimoji="1" lang="zh-CN" altLang="en-US" sz="2800" dirty="0"/>
              <a:t>武痴、理想主义者、不问</a:t>
            </a:r>
            <a:r>
              <a:rPr kumimoji="1" lang="zh-CN" altLang="en-US" sz="2800" dirty="0" smtClean="0"/>
              <a:t>世事</a:t>
            </a:r>
            <a:endParaRPr kumimoji="1" lang="en-US" altLang="zh-CN" sz="2800" dirty="0"/>
          </a:p>
          <a:p>
            <a:pPr marL="571500" indent="-457200"/>
            <a:endParaRPr kumimoji="1" lang="en-US" altLang="zh-CN" sz="2800" dirty="0" smtClean="0"/>
          </a:p>
          <a:p>
            <a:pPr marL="571500" indent="-457200"/>
            <a:r>
              <a:rPr kumimoji="1" lang="zh-CN" altLang="en-US" sz="2800" dirty="0" smtClean="0"/>
              <a:t>时代</a:t>
            </a:r>
            <a:r>
              <a:rPr kumimoji="1" lang="zh-CN" altLang="en-US" sz="2800" dirty="0"/>
              <a:t>背景：传统与现</a:t>
            </a:r>
            <a:r>
              <a:rPr kumimoji="1" lang="zh-CN" altLang="en-US" sz="2800" dirty="0" smtClean="0"/>
              <a:t>代的转折与裂变</a:t>
            </a:r>
            <a:endParaRPr kumimoji="1" lang="en-US" altLang="zh-CN" sz="2800" dirty="0"/>
          </a:p>
          <a:p>
            <a:pPr marL="571500" indent="-457200"/>
            <a:r>
              <a:rPr kumimoji="1" lang="zh-CN" altLang="en-US" sz="2800" dirty="0" smtClean="0"/>
              <a:t>故事</a:t>
            </a:r>
            <a:r>
              <a:rPr kumimoji="1" lang="zh-CN" altLang="en-US" sz="2800" dirty="0"/>
              <a:t>：“传</a:t>
            </a:r>
            <a:r>
              <a:rPr kumimoji="1" lang="en-US" altLang="zh-CN" sz="2800" dirty="0"/>
              <a:t>”</a:t>
            </a:r>
            <a:r>
              <a:rPr kumimoji="1" lang="zh-CN" altLang="en-US" sz="2800" dirty="0"/>
              <a:t>与“不传</a:t>
            </a:r>
            <a:r>
              <a:rPr kumimoji="1" lang="zh-CN" altLang="en-US" sz="2800" dirty="0" smtClean="0"/>
              <a:t>”</a:t>
            </a:r>
            <a:endParaRPr kumimoji="1" lang="zh-CN" altLang="en-US" sz="2800" dirty="0"/>
          </a:p>
          <a:p>
            <a:pPr marL="571500" indent="-457200"/>
            <a:r>
              <a:rPr kumimoji="1" lang="zh-CN" altLang="en-US" sz="2800" dirty="0" smtClean="0"/>
              <a:t>思想：历</a:t>
            </a:r>
            <a:r>
              <a:rPr kumimoji="1" lang="zh-CN" altLang="en-US" sz="2800" dirty="0"/>
              <a:t>史的背</a:t>
            </a:r>
            <a:r>
              <a:rPr kumimoji="1" lang="zh-CN" altLang="en-US" sz="2800" dirty="0" smtClean="0"/>
              <a:t>影</a:t>
            </a:r>
            <a:r>
              <a:rPr kumimoji="1" lang="zh-CN" altLang="zh-CN" sz="2800" dirty="0"/>
              <a:t>、</a:t>
            </a:r>
            <a:r>
              <a:rPr kumimoji="1" lang="zh-CN" altLang="en-US" sz="2800" dirty="0" smtClean="0"/>
              <a:t>生存的困境</a:t>
            </a:r>
            <a:r>
              <a:rPr kumimoji="1" lang="zh-CN" altLang="zh-CN" sz="2800" dirty="0"/>
              <a:t>、</a:t>
            </a:r>
            <a:r>
              <a:rPr kumimoji="1" lang="zh-CN" altLang="en-US" sz="2800" dirty="0" smtClean="0"/>
              <a:t>民族的</a:t>
            </a:r>
            <a:r>
              <a:rPr kumimoji="1" lang="zh-CN" altLang="en-US" sz="2800" dirty="0"/>
              <a:t>寓言</a:t>
            </a:r>
            <a:endParaRPr kumimoji="1" lang="en-US" altLang="zh-CN" sz="2800" dirty="0"/>
          </a:p>
          <a:p>
            <a:endParaRPr kumimoji="1" lang="zh-CN" altLang="en-US" sz="2800" dirty="0"/>
          </a:p>
        </p:txBody>
      </p:sp>
    </p:spTree>
    <p:extLst>
      <p:ext uri="{BB962C8B-B14F-4D97-AF65-F5344CB8AC3E}">
        <p14:creationId xmlns:p14="http://schemas.microsoft.com/office/powerpoint/2010/main" val="13492067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3600" dirty="0" smtClean="0">
                <a:latin typeface="+mn-ea"/>
                <a:ea typeface="+mn-ea"/>
                <a:cs typeface="Kai"/>
              </a:rPr>
              <a:t>（三）卡夫卡</a:t>
            </a:r>
            <a:endParaRPr kumimoji="1" lang="zh-CN" altLang="en-US" sz="3600" dirty="0">
              <a:latin typeface="+mn-ea"/>
              <a:ea typeface="+mn-ea"/>
              <a:cs typeface="Kai"/>
            </a:endParaRPr>
          </a:p>
        </p:txBody>
      </p:sp>
      <p:sp>
        <p:nvSpPr>
          <p:cNvPr id="3" name="内容占位符 2"/>
          <p:cNvSpPr>
            <a:spLocks noGrp="1"/>
          </p:cNvSpPr>
          <p:nvPr>
            <p:ph idx="1"/>
          </p:nvPr>
        </p:nvSpPr>
        <p:spPr>
          <a:xfrm>
            <a:off x="254000" y="1417638"/>
            <a:ext cx="8432800" cy="4525962"/>
          </a:xfrm>
        </p:spPr>
        <p:txBody>
          <a:bodyPr>
            <a:normAutofit fontScale="92500"/>
          </a:bodyPr>
          <a:lstStyle/>
          <a:p>
            <a:r>
              <a:rPr lang="zh-CN" altLang="zh-CN" dirty="0">
                <a:latin typeface="+mn-ea"/>
              </a:rPr>
              <a:t>卡夫卡</a:t>
            </a:r>
            <a:r>
              <a:rPr lang="zh-CN" altLang="zh-CN" dirty="0" smtClean="0">
                <a:latin typeface="+mn-ea"/>
              </a:rPr>
              <a:t>，是</a:t>
            </a:r>
            <a:r>
              <a:rPr lang="en-US" altLang="zh-CN" dirty="0">
                <a:latin typeface="+mn-ea"/>
              </a:rPr>
              <a:t>20</a:t>
            </a:r>
            <a:r>
              <a:rPr lang="zh-CN" altLang="zh-CN" dirty="0">
                <a:latin typeface="+mn-ea"/>
              </a:rPr>
              <a:t>世纪的文学</a:t>
            </a:r>
            <a:r>
              <a:rPr lang="zh-CN" altLang="zh-CN" dirty="0" smtClean="0">
                <a:latin typeface="+mn-ea"/>
              </a:rPr>
              <a:t>巨匠</a:t>
            </a:r>
            <a:r>
              <a:rPr lang="zh-CN" altLang="en-US" dirty="0" smtClean="0">
                <a:latin typeface="+mn-ea"/>
              </a:rPr>
              <a:t>，</a:t>
            </a:r>
            <a:r>
              <a:rPr lang="zh-CN" altLang="zh-CN" dirty="0" smtClean="0">
                <a:latin typeface="+mn-ea"/>
              </a:rPr>
              <a:t>他被称为现代派</a:t>
            </a:r>
            <a:r>
              <a:rPr lang="zh-CN" altLang="zh-CN" dirty="0">
                <a:latin typeface="+mn-ea"/>
              </a:rPr>
              <a:t>文学的鼻祖，表现主义文学的先驱。</a:t>
            </a:r>
            <a:endParaRPr lang="en-US" altLang="zh-CN" dirty="0">
              <a:latin typeface="+mn-ea"/>
            </a:endParaRPr>
          </a:p>
          <a:p>
            <a:r>
              <a:rPr lang="zh-CN" altLang="zh-CN" dirty="0" smtClean="0">
                <a:latin typeface="+mn-ea"/>
              </a:rPr>
              <a:t>表现主义</a:t>
            </a:r>
            <a:r>
              <a:rPr lang="zh-CN" altLang="zh-CN" dirty="0">
                <a:latin typeface="+mn-ea"/>
              </a:rPr>
              <a:t>文学在</a:t>
            </a:r>
            <a:r>
              <a:rPr lang="en-US" altLang="zh-CN" dirty="0">
                <a:latin typeface="+mn-ea"/>
              </a:rPr>
              <a:t>20</a:t>
            </a:r>
            <a:r>
              <a:rPr lang="zh-CN" altLang="zh-CN" dirty="0">
                <a:latin typeface="+mn-ea"/>
              </a:rPr>
              <a:t>世纪</a:t>
            </a:r>
            <a:r>
              <a:rPr lang="en-US" altLang="zh-CN" dirty="0">
                <a:latin typeface="+mn-ea"/>
              </a:rPr>
              <a:t>20</a:t>
            </a:r>
            <a:r>
              <a:rPr lang="zh-CN" altLang="zh-CN" dirty="0">
                <a:latin typeface="+mn-ea"/>
              </a:rPr>
              <a:t>年代首先崛起于德国。该流派认为，艺术应突破事物的外在表象，不再是对客观现实的忠实描绘与再现，而是通过抽象化、象征、夸张</a:t>
            </a:r>
            <a:r>
              <a:rPr lang="zh-CN" altLang="zh-CN" dirty="0" smtClean="0">
                <a:latin typeface="+mn-ea"/>
              </a:rPr>
              <a:t>、</a:t>
            </a:r>
            <a:r>
              <a:rPr lang="zh-CN" altLang="en-US" dirty="0" smtClean="0">
                <a:latin typeface="+mn-ea"/>
              </a:rPr>
              <a:t>变形</a:t>
            </a:r>
            <a:r>
              <a:rPr lang="zh-CN" altLang="zh-CN" dirty="0" smtClean="0">
                <a:latin typeface="+mn-ea"/>
              </a:rPr>
              <a:t>、</a:t>
            </a:r>
            <a:r>
              <a:rPr lang="zh-CN" altLang="zh-CN" dirty="0">
                <a:latin typeface="+mn-ea"/>
              </a:rPr>
              <a:t>荒诞和面具的运用，时空的真幻交错等手法，来表现深刻的哲理和主题</a:t>
            </a:r>
            <a:r>
              <a:rPr lang="zh-CN" altLang="zh-CN" dirty="0" smtClean="0">
                <a:latin typeface="+mn-ea"/>
              </a:rPr>
              <a:t>。</a:t>
            </a:r>
            <a:endParaRPr lang="en-US" altLang="zh-CN" dirty="0" smtClean="0">
              <a:latin typeface="+mn-ea"/>
            </a:endParaRPr>
          </a:p>
          <a:p>
            <a:r>
              <a:rPr lang="zh-CN" altLang="zh-CN" dirty="0" smtClean="0">
                <a:latin typeface="+mn-ea"/>
              </a:rPr>
              <a:t>代</a:t>
            </a:r>
            <a:r>
              <a:rPr lang="zh-CN" altLang="zh-CN" dirty="0">
                <a:latin typeface="+mn-ea"/>
              </a:rPr>
              <a:t>表作：卡夫卡《变形记》、奥尼尔《琼斯皇》</a:t>
            </a:r>
            <a:r>
              <a:rPr lang="zh-CN" altLang="zh-CN" dirty="0" smtClean="0">
                <a:latin typeface="+mn-ea"/>
              </a:rPr>
              <a:t>。</a:t>
            </a:r>
            <a:r>
              <a:rPr lang="en-US" altLang="zh-CN" dirty="0">
                <a:latin typeface="+mn-ea"/>
              </a:rPr>
              <a:t> </a:t>
            </a:r>
            <a:endParaRPr lang="zh-CN" altLang="zh-CN" dirty="0">
              <a:latin typeface="+mn-ea"/>
            </a:endParaRPr>
          </a:p>
          <a:p>
            <a:endParaRPr kumimoji="1" lang="zh-CN" altLang="en-US" dirty="0">
              <a:latin typeface="+mn-ea"/>
            </a:endParaRPr>
          </a:p>
        </p:txBody>
      </p:sp>
    </p:spTree>
    <p:extLst>
      <p:ext uri="{BB962C8B-B14F-4D97-AF65-F5344CB8AC3E}">
        <p14:creationId xmlns:p14="http://schemas.microsoft.com/office/powerpoint/2010/main" val="20481988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3600" dirty="0" smtClean="0"/>
              <a:t>现代派文学</a:t>
            </a:r>
            <a:endParaRPr kumimoji="1" lang="zh-CN" altLang="en-US" sz="3600" dirty="0"/>
          </a:p>
        </p:txBody>
      </p:sp>
      <p:sp>
        <p:nvSpPr>
          <p:cNvPr id="3" name="内容占位符 2"/>
          <p:cNvSpPr>
            <a:spLocks noGrp="1"/>
          </p:cNvSpPr>
          <p:nvPr>
            <p:ph idx="1"/>
          </p:nvPr>
        </p:nvSpPr>
        <p:spPr>
          <a:xfrm>
            <a:off x="374470" y="1735137"/>
            <a:ext cx="8312330" cy="4744349"/>
          </a:xfrm>
        </p:spPr>
        <p:txBody>
          <a:bodyPr/>
          <a:lstStyle/>
          <a:p>
            <a:r>
              <a:rPr kumimoji="1" lang="zh-CN" altLang="en-US" dirty="0" smtClean="0"/>
              <a:t>表现主义小说：卡夫卡</a:t>
            </a:r>
            <a:r>
              <a:rPr kumimoji="1" lang="en-US" altLang="zh-CN" dirty="0" smtClean="0"/>
              <a:t>《</a:t>
            </a:r>
            <a:r>
              <a:rPr kumimoji="1" lang="zh-CN" altLang="en-US" dirty="0" smtClean="0"/>
              <a:t>变形记</a:t>
            </a:r>
            <a:r>
              <a:rPr kumimoji="1" lang="en-US" altLang="zh-CN" dirty="0" smtClean="0"/>
              <a:t>》</a:t>
            </a:r>
          </a:p>
          <a:p>
            <a:r>
              <a:rPr kumimoji="1" lang="zh-CN" altLang="en-US" dirty="0" smtClean="0"/>
              <a:t>意识流小说：乔伊斯</a:t>
            </a:r>
            <a:r>
              <a:rPr kumimoji="1" lang="en-US" altLang="zh-CN" dirty="0" smtClean="0"/>
              <a:t>《</a:t>
            </a:r>
            <a:r>
              <a:rPr kumimoji="1" lang="zh-CN" altLang="en-US" dirty="0" smtClean="0"/>
              <a:t>尤利西斯</a:t>
            </a:r>
            <a:r>
              <a:rPr kumimoji="1" lang="en-US" altLang="zh-CN" dirty="0" smtClean="0"/>
              <a:t>》</a:t>
            </a:r>
          </a:p>
          <a:p>
            <a:r>
              <a:rPr kumimoji="1" lang="zh-CN" altLang="en-US" dirty="0" smtClean="0"/>
              <a:t>荒诞派戏剧：贝克特</a:t>
            </a:r>
            <a:r>
              <a:rPr kumimoji="1" lang="en-US" altLang="zh-CN" dirty="0" smtClean="0"/>
              <a:t>《</a:t>
            </a:r>
            <a:r>
              <a:rPr kumimoji="1" lang="zh-CN" altLang="en-US" dirty="0" smtClean="0"/>
              <a:t>等待戈多</a:t>
            </a:r>
            <a:r>
              <a:rPr kumimoji="1" lang="en-US" altLang="zh-CN" dirty="0" smtClean="0"/>
              <a:t>》</a:t>
            </a:r>
          </a:p>
          <a:p>
            <a:r>
              <a:rPr kumimoji="1" lang="zh-CN" altLang="en-US" dirty="0" smtClean="0"/>
              <a:t>魔幻现实主义小说：马尔克斯</a:t>
            </a:r>
            <a:r>
              <a:rPr kumimoji="1" lang="en-US" altLang="zh-CN" dirty="0" smtClean="0"/>
              <a:t>《</a:t>
            </a:r>
            <a:r>
              <a:rPr kumimoji="1" lang="zh-CN" altLang="en-US" dirty="0" smtClean="0"/>
              <a:t>百年孤独</a:t>
            </a:r>
            <a:r>
              <a:rPr kumimoji="1" lang="en-US" altLang="zh-CN" dirty="0" smtClean="0"/>
              <a:t>》</a:t>
            </a:r>
          </a:p>
          <a:p>
            <a:pPr marL="0" indent="0">
              <a:buNone/>
            </a:pPr>
            <a:endParaRPr kumimoji="1" lang="zh-CN" altLang="en-US" dirty="0"/>
          </a:p>
        </p:txBody>
      </p:sp>
    </p:spTree>
    <p:extLst>
      <p:ext uri="{BB962C8B-B14F-4D97-AF65-F5344CB8AC3E}">
        <p14:creationId xmlns:p14="http://schemas.microsoft.com/office/powerpoint/2010/main" val="34889322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3600" dirty="0" smtClean="0"/>
              <a:t>《</a:t>
            </a:r>
            <a:r>
              <a:rPr kumimoji="1" lang="zh-CN" altLang="en-US" sz="3600" dirty="0" smtClean="0"/>
              <a:t>饥饿艺术家</a:t>
            </a:r>
            <a:r>
              <a:rPr kumimoji="1" lang="en-US" altLang="zh-CN" sz="3600" dirty="0" smtClean="0"/>
              <a:t>》</a:t>
            </a:r>
            <a:endParaRPr kumimoji="1" lang="zh-CN" altLang="en-US" sz="3600" dirty="0"/>
          </a:p>
        </p:txBody>
      </p:sp>
      <p:sp>
        <p:nvSpPr>
          <p:cNvPr id="3" name="内容占位符 2"/>
          <p:cNvSpPr>
            <a:spLocks noGrp="1"/>
          </p:cNvSpPr>
          <p:nvPr>
            <p:ph idx="1"/>
          </p:nvPr>
        </p:nvSpPr>
        <p:spPr>
          <a:xfrm>
            <a:off x="457200" y="1591734"/>
            <a:ext cx="8229600" cy="4809066"/>
          </a:xfrm>
        </p:spPr>
        <p:txBody>
          <a:bodyPr>
            <a:normAutofit fontScale="92500"/>
          </a:bodyPr>
          <a:lstStyle/>
          <a:p>
            <a:pPr>
              <a:lnSpc>
                <a:spcPct val="120000"/>
              </a:lnSpc>
            </a:pPr>
            <a:r>
              <a:rPr lang="zh-CN" altLang="zh-CN" sz="2800" dirty="0" smtClean="0"/>
              <a:t>主要</a:t>
            </a:r>
            <a:r>
              <a:rPr lang="zh-CN" altLang="zh-CN" sz="2800" dirty="0"/>
              <a:t>内容</a:t>
            </a:r>
            <a:r>
              <a:rPr lang="zh-CN" altLang="zh-CN" sz="2800" dirty="0" smtClean="0"/>
              <a:t>：《</a:t>
            </a:r>
            <a:r>
              <a:rPr lang="zh-CN" altLang="zh-CN" sz="2800" dirty="0"/>
              <a:t>饥饿艺术家》</a:t>
            </a:r>
            <a:r>
              <a:rPr lang="zh-CN" altLang="zh-CN" sz="2800" dirty="0" smtClean="0"/>
              <a:t>描述了一个痴迷饥饿艺术</a:t>
            </a:r>
            <a:r>
              <a:rPr lang="zh-CN" altLang="zh-CN" sz="2800" dirty="0"/>
              <a:t>的表演者从其风靡全城到被人厌弃、落漠进而转去“马戏团”与动物们一同</a:t>
            </a:r>
            <a:r>
              <a:rPr lang="zh-CN" altLang="zh-CN" sz="2800" dirty="0" smtClean="0"/>
              <a:t>演出的</a:t>
            </a:r>
            <a:r>
              <a:rPr lang="zh-CN" altLang="en-US" sz="2800" dirty="0" smtClean="0"/>
              <a:t>人生历程</a:t>
            </a:r>
            <a:r>
              <a:rPr lang="zh-CN" altLang="zh-CN" sz="2800" dirty="0" smtClean="0"/>
              <a:t>。</a:t>
            </a:r>
            <a:r>
              <a:rPr lang="zh-CN" altLang="zh-CN" sz="2800" dirty="0"/>
              <a:t>然而，不论是风光无限，还是备受冷遇，</a:t>
            </a:r>
            <a:r>
              <a:rPr lang="zh-CN" altLang="zh-CN" sz="2800" dirty="0" smtClean="0"/>
              <a:t>饥饿艺术家</a:t>
            </a:r>
            <a:r>
              <a:rPr lang="zh-CN" altLang="en-US" sz="2800" dirty="0" smtClean="0"/>
              <a:t>的精神世界</a:t>
            </a:r>
            <a:r>
              <a:rPr lang="zh-CN" altLang="zh-CN" sz="2800" dirty="0" smtClean="0"/>
              <a:t>始终不被人理解。最后</a:t>
            </a:r>
            <a:r>
              <a:rPr lang="zh-CN" altLang="zh-CN" sz="2800" dirty="0"/>
              <a:t>，饥饿艺术家孤独地死去</a:t>
            </a:r>
            <a:r>
              <a:rPr lang="zh-CN" altLang="zh-CN" sz="2800" dirty="0" smtClean="0"/>
              <a:t>。</a:t>
            </a:r>
            <a:endParaRPr lang="en-US" altLang="zh-CN" sz="2800" dirty="0"/>
          </a:p>
          <a:p>
            <a:pPr>
              <a:lnSpc>
                <a:spcPct val="120000"/>
              </a:lnSpc>
            </a:pPr>
            <a:r>
              <a:rPr kumimoji="1" lang="zh-CN" altLang="en-US" sz="2800" dirty="0" smtClean="0"/>
              <a:t>饥饿艺术家</a:t>
            </a:r>
            <a:r>
              <a:rPr kumimoji="1" lang="zh-CN" altLang="en-US" sz="2800" dirty="0"/>
              <a:t>：孤独的殉道者，追求艺术、</a:t>
            </a:r>
            <a:r>
              <a:rPr kumimoji="1" lang="zh-CN" altLang="en-US" sz="2800" dirty="0" smtClean="0"/>
              <a:t>精神世界</a:t>
            </a:r>
            <a:endParaRPr kumimoji="1" lang="en-US" altLang="zh-CN" sz="2800" dirty="0"/>
          </a:p>
          <a:p>
            <a:pPr>
              <a:lnSpc>
                <a:spcPct val="120000"/>
              </a:lnSpc>
            </a:pPr>
            <a:r>
              <a:rPr kumimoji="1" lang="zh-CN" altLang="en-US" sz="2800" dirty="0" smtClean="0"/>
              <a:t>看守和经</a:t>
            </a:r>
            <a:r>
              <a:rPr kumimoji="1" lang="zh-CN" altLang="en-US" sz="2800" dirty="0"/>
              <a:t>理：不信任、不在意、</a:t>
            </a:r>
            <a:r>
              <a:rPr kumimoji="1" lang="zh-CN" altLang="en-US" sz="2800" dirty="0" smtClean="0"/>
              <a:t>重视经济效益</a:t>
            </a:r>
            <a:endParaRPr kumimoji="1" lang="en-US" altLang="zh-CN" sz="2800" dirty="0"/>
          </a:p>
          <a:p>
            <a:pPr>
              <a:lnSpc>
                <a:spcPct val="120000"/>
              </a:lnSpc>
            </a:pPr>
            <a:r>
              <a:rPr kumimoji="1" lang="zh-CN" altLang="en-US" sz="2800" dirty="0" smtClean="0"/>
              <a:t>观众</a:t>
            </a:r>
            <a:r>
              <a:rPr kumimoji="1" lang="zh-CN" altLang="en-US" sz="2800" dirty="0"/>
              <a:t>：麻木、盲从、善变、重感官享受</a:t>
            </a:r>
            <a:endParaRPr kumimoji="1" lang="en-US" altLang="zh-CN" sz="2800" dirty="0"/>
          </a:p>
          <a:p>
            <a:pPr>
              <a:lnSpc>
                <a:spcPct val="120000"/>
              </a:lnSpc>
            </a:pPr>
            <a:endParaRPr lang="zh-CN" altLang="zh-CN" sz="2800" dirty="0"/>
          </a:p>
        </p:txBody>
      </p:sp>
    </p:spTree>
    <p:extLst>
      <p:ext uri="{BB962C8B-B14F-4D97-AF65-F5344CB8AC3E}">
        <p14:creationId xmlns:p14="http://schemas.microsoft.com/office/powerpoint/2010/main" val="22119191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zh-CN" sz="3600" dirty="0" smtClean="0"/>
              <a:t>《</a:t>
            </a:r>
            <a:r>
              <a:rPr lang="zh-CN" altLang="zh-CN" sz="3600" dirty="0"/>
              <a:t>饥饿艺术家》与《断魂枪</a:t>
            </a:r>
            <a:r>
              <a:rPr lang="zh-CN" altLang="zh-CN" sz="3600" dirty="0" smtClean="0"/>
              <a:t>》</a:t>
            </a:r>
            <a:r>
              <a:rPr lang="zh-CN" altLang="en-US" sz="3600" dirty="0" smtClean="0"/>
              <a:t>的</a:t>
            </a:r>
            <a:r>
              <a:rPr lang="zh-CN" altLang="zh-CN" sz="3600" dirty="0" smtClean="0"/>
              <a:t>互文性</a:t>
            </a:r>
            <a:endParaRPr kumimoji="1" lang="zh-CN" altLang="en-US" sz="3600" dirty="0"/>
          </a:p>
        </p:txBody>
      </p:sp>
      <p:sp>
        <p:nvSpPr>
          <p:cNvPr id="3" name="内容占位符 2"/>
          <p:cNvSpPr>
            <a:spLocks noGrp="1"/>
          </p:cNvSpPr>
          <p:nvPr>
            <p:ph idx="1"/>
          </p:nvPr>
        </p:nvSpPr>
        <p:spPr>
          <a:xfrm>
            <a:off x="254000" y="1417638"/>
            <a:ext cx="8652933" cy="4708525"/>
          </a:xfrm>
        </p:spPr>
        <p:txBody>
          <a:bodyPr>
            <a:normAutofit/>
          </a:bodyPr>
          <a:lstStyle/>
          <a:p>
            <a:pPr>
              <a:lnSpc>
                <a:spcPct val="120000"/>
              </a:lnSpc>
            </a:pPr>
            <a:r>
              <a:rPr lang="zh-CN" altLang="en-US" sz="2800" dirty="0" smtClean="0"/>
              <a:t>1</a:t>
            </a:r>
            <a:r>
              <a:rPr lang="en-US" altLang="zh-CN" sz="2800" dirty="0" smtClean="0"/>
              <a:t>.</a:t>
            </a:r>
            <a:r>
              <a:rPr lang="zh-CN" altLang="zh-CN" sz="2800" dirty="0" smtClean="0"/>
              <a:t>艺术</a:t>
            </a:r>
            <a:r>
              <a:rPr lang="zh-CN" altLang="zh-CN" sz="2800" dirty="0"/>
              <a:t>形象</a:t>
            </a:r>
            <a:r>
              <a:rPr lang="zh-CN" altLang="zh-CN" sz="2800" dirty="0" smtClean="0"/>
              <a:t>：</a:t>
            </a:r>
            <a:r>
              <a:rPr lang="zh-CN" altLang="en-US" sz="2800" dirty="0" smtClean="0"/>
              <a:t>饥饿艺术家和沙子龙均</a:t>
            </a:r>
            <a:r>
              <a:rPr lang="zh-CN" altLang="zh-CN" sz="2800" dirty="0" smtClean="0"/>
              <a:t>身怀绝</a:t>
            </a:r>
            <a:r>
              <a:rPr lang="zh-CN" altLang="zh-CN" sz="2800" dirty="0"/>
              <a:t>技</a:t>
            </a:r>
            <a:r>
              <a:rPr lang="zh-CN" altLang="zh-CN" sz="2800" dirty="0" smtClean="0"/>
              <a:t>，</a:t>
            </a:r>
            <a:r>
              <a:rPr lang="zh-CN" altLang="en-US" sz="2800" dirty="0" smtClean="0"/>
              <a:t>却</a:t>
            </a:r>
            <a:r>
              <a:rPr lang="zh-CN" altLang="zh-CN" sz="2800" dirty="0" smtClean="0"/>
              <a:t>不被时代认可，</a:t>
            </a:r>
            <a:r>
              <a:rPr lang="zh-CN" altLang="en-US" sz="2800" dirty="0" smtClean="0"/>
              <a:t>是具有</a:t>
            </a:r>
            <a:r>
              <a:rPr lang="zh-CN" altLang="zh-CN" sz="2800" dirty="0" smtClean="0"/>
              <a:t>理想主义</a:t>
            </a:r>
            <a:r>
              <a:rPr lang="zh-CN" altLang="en-US" sz="2800" dirty="0" smtClean="0"/>
              <a:t>的</a:t>
            </a:r>
            <a:r>
              <a:rPr lang="zh-CN" altLang="zh-CN" sz="2800" dirty="0" smtClean="0"/>
              <a:t>孤独</a:t>
            </a:r>
            <a:r>
              <a:rPr lang="zh-CN" altLang="en-US" sz="2800" dirty="0" smtClean="0"/>
              <a:t>的</a:t>
            </a:r>
            <a:r>
              <a:rPr lang="zh-CN" altLang="zh-CN" sz="2800" dirty="0" smtClean="0"/>
              <a:t>殉道者</a:t>
            </a:r>
            <a:r>
              <a:rPr lang="zh-CN" altLang="en-US" sz="2800" dirty="0" smtClean="0"/>
              <a:t>形象。</a:t>
            </a:r>
            <a:endParaRPr lang="en-US" altLang="zh-CN" sz="2800" dirty="0" smtClean="0"/>
          </a:p>
          <a:p>
            <a:pPr>
              <a:lnSpc>
                <a:spcPct val="120000"/>
              </a:lnSpc>
            </a:pPr>
            <a:r>
              <a:rPr lang="zh-CN" altLang="en-US" sz="2800" dirty="0" smtClean="0"/>
              <a:t>2</a:t>
            </a:r>
            <a:r>
              <a:rPr lang="en-US" altLang="zh-CN" sz="2800" dirty="0" smtClean="0"/>
              <a:t>.</a:t>
            </a:r>
            <a:r>
              <a:rPr lang="zh-CN" altLang="zh-CN" sz="2800" dirty="0" smtClean="0"/>
              <a:t>时代</a:t>
            </a:r>
            <a:r>
              <a:rPr lang="zh-CN" altLang="zh-CN" sz="2800" dirty="0"/>
              <a:t>背景</a:t>
            </a:r>
            <a:r>
              <a:rPr lang="zh-CN" altLang="zh-CN" sz="2800" dirty="0" smtClean="0"/>
              <a:t>：</a:t>
            </a:r>
            <a:r>
              <a:rPr lang="zh-CN" altLang="en-US" sz="2800" dirty="0" smtClean="0"/>
              <a:t>均描写了</a:t>
            </a:r>
            <a:r>
              <a:rPr lang="zh-CN" altLang="zh-CN" sz="2800" dirty="0" smtClean="0"/>
              <a:t>传统与现代的转折与裂变</a:t>
            </a:r>
            <a:r>
              <a:rPr lang="zh-CN" altLang="en-US" sz="2800" dirty="0" smtClean="0"/>
              <a:t>。</a:t>
            </a:r>
            <a:endParaRPr lang="zh-CN" altLang="zh-CN" sz="2800" dirty="0"/>
          </a:p>
          <a:p>
            <a:pPr>
              <a:lnSpc>
                <a:spcPct val="120000"/>
              </a:lnSpc>
            </a:pPr>
            <a:r>
              <a:rPr lang="zh-CN" altLang="en-US" sz="2800" dirty="0" smtClean="0"/>
              <a:t>3</a:t>
            </a:r>
            <a:r>
              <a:rPr lang="en-US" altLang="zh-CN" sz="2800" dirty="0" smtClean="0"/>
              <a:t>.</a:t>
            </a:r>
            <a:r>
              <a:rPr lang="zh-CN" altLang="zh-CN" sz="2800" dirty="0" smtClean="0"/>
              <a:t>故事：</a:t>
            </a:r>
            <a:r>
              <a:rPr lang="zh-CN" altLang="en-US" sz="2800" dirty="0" smtClean="0"/>
              <a:t>都是关于</a:t>
            </a:r>
            <a:r>
              <a:rPr lang="zh-CN" altLang="zh-CN" sz="2800" dirty="0" smtClean="0"/>
              <a:t>“</a:t>
            </a:r>
            <a:r>
              <a:rPr lang="zh-CN" altLang="zh-CN" sz="2800" dirty="0"/>
              <a:t>抉择</a:t>
            </a:r>
            <a:r>
              <a:rPr lang="zh-CN" altLang="zh-CN" sz="2800" dirty="0" smtClean="0"/>
              <a:t>”</a:t>
            </a:r>
            <a:r>
              <a:rPr lang="zh-CN" altLang="en-US" sz="2800" dirty="0" smtClean="0"/>
              <a:t>的故事</a:t>
            </a:r>
            <a:r>
              <a:rPr lang="zh-CN" altLang="zh-CN" sz="2800" dirty="0" smtClean="0"/>
              <a:t>（</a:t>
            </a:r>
            <a:r>
              <a:rPr lang="zh-CN" altLang="zh-CN" sz="2800" dirty="0"/>
              <a:t>生存与死亡，传与不传）</a:t>
            </a:r>
            <a:r>
              <a:rPr lang="zh-CN" altLang="zh-CN" sz="2800" dirty="0" smtClean="0"/>
              <a:t>，</a:t>
            </a:r>
            <a:r>
              <a:rPr lang="zh-CN" altLang="en-US" sz="2800" dirty="0" smtClean="0"/>
              <a:t>人与人的关系是</a:t>
            </a:r>
            <a:r>
              <a:rPr lang="zh-CN" altLang="zh-CN" sz="2800" dirty="0" smtClean="0"/>
              <a:t>“</a:t>
            </a:r>
            <a:r>
              <a:rPr lang="zh-CN" altLang="zh-CN" sz="2800" dirty="0"/>
              <a:t>看与被看</a:t>
            </a:r>
            <a:r>
              <a:rPr lang="zh-CN" altLang="zh-CN" sz="2800" dirty="0" smtClean="0"/>
              <a:t>”，</a:t>
            </a:r>
            <a:r>
              <a:rPr lang="zh-CN" altLang="en-US" sz="2800" dirty="0" smtClean="0"/>
              <a:t>都是</a:t>
            </a:r>
            <a:r>
              <a:rPr lang="zh-CN" altLang="zh-CN" sz="2800" dirty="0" smtClean="0"/>
              <a:t>“</a:t>
            </a:r>
            <a:r>
              <a:rPr lang="zh-CN" altLang="zh-CN" sz="2800" dirty="0"/>
              <a:t>历史悲剧”。</a:t>
            </a:r>
          </a:p>
          <a:p>
            <a:pPr>
              <a:lnSpc>
                <a:spcPct val="120000"/>
              </a:lnSpc>
            </a:pPr>
            <a:r>
              <a:rPr lang="zh-CN" altLang="en-US" sz="2800" dirty="0" smtClean="0"/>
              <a:t>4</a:t>
            </a:r>
            <a:r>
              <a:rPr lang="en-US" altLang="zh-CN" sz="2800" dirty="0" smtClean="0"/>
              <a:t>.</a:t>
            </a:r>
            <a:r>
              <a:rPr lang="zh-CN" altLang="zh-CN" sz="2800" dirty="0" smtClean="0"/>
              <a:t>内涵</a:t>
            </a:r>
            <a:r>
              <a:rPr lang="zh-CN" altLang="zh-CN" sz="2800" dirty="0"/>
              <a:t>：现代文明的反思，现代人的生存困境的哲学</a:t>
            </a:r>
            <a:r>
              <a:rPr lang="zh-CN" altLang="zh-CN" sz="2800" dirty="0" smtClean="0"/>
              <a:t>思考</a:t>
            </a:r>
            <a:r>
              <a:rPr lang="zh-CN" altLang="en-US" sz="2800" dirty="0" smtClean="0"/>
              <a:t>。</a:t>
            </a:r>
            <a:endParaRPr lang="zh-CN" altLang="zh-CN" sz="2800" dirty="0"/>
          </a:p>
          <a:p>
            <a:pPr marL="0" indent="0">
              <a:buNone/>
            </a:pPr>
            <a:endParaRPr kumimoji="1" lang="zh-CN" altLang="en-US" dirty="0"/>
          </a:p>
        </p:txBody>
      </p:sp>
    </p:spTree>
    <p:extLst>
      <p:ext uri="{BB962C8B-B14F-4D97-AF65-F5344CB8AC3E}">
        <p14:creationId xmlns:p14="http://schemas.microsoft.com/office/powerpoint/2010/main" val="15970523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200" dirty="0" smtClean="0"/>
              <a:t>（</a:t>
            </a:r>
            <a:r>
              <a:rPr kumimoji="1" lang="en-US" altLang="en-US" sz="3600" dirty="0" smtClean="0"/>
              <a:t>四</a:t>
            </a:r>
            <a:r>
              <a:rPr kumimoji="1" lang="zh-CN" altLang="en-US" sz="3600" dirty="0" smtClean="0"/>
              <a:t>）</a:t>
            </a:r>
            <a:r>
              <a:rPr kumimoji="1" lang="en-US" altLang="zh-CN" sz="3600" dirty="0" smtClean="0"/>
              <a:t>《</a:t>
            </a:r>
            <a:r>
              <a:rPr kumimoji="1" lang="zh-CN" altLang="en-US" sz="3600" dirty="0" smtClean="0"/>
              <a:t>拜堂</a:t>
            </a:r>
            <a:r>
              <a:rPr kumimoji="1" lang="en-US" altLang="zh-CN" sz="3600" dirty="0" smtClean="0"/>
              <a:t>》</a:t>
            </a:r>
            <a:r>
              <a:rPr kumimoji="1" lang="zh-CN" altLang="en-US" sz="3600" dirty="0" smtClean="0"/>
              <a:t>与中国乡土小说</a:t>
            </a:r>
            <a:endParaRPr kumimoji="1" lang="zh-CN" altLang="en-US" sz="3600" dirty="0"/>
          </a:p>
        </p:txBody>
      </p:sp>
      <p:sp>
        <p:nvSpPr>
          <p:cNvPr id="3" name="内容占位符 2"/>
          <p:cNvSpPr>
            <a:spLocks noGrp="1"/>
          </p:cNvSpPr>
          <p:nvPr>
            <p:ph idx="1"/>
          </p:nvPr>
        </p:nvSpPr>
        <p:spPr>
          <a:xfrm>
            <a:off x="135467" y="1417638"/>
            <a:ext cx="8737599" cy="5304895"/>
          </a:xfrm>
        </p:spPr>
        <p:txBody>
          <a:bodyPr>
            <a:normAutofit fontScale="85000" lnSpcReduction="10000"/>
          </a:bodyPr>
          <a:lstStyle/>
          <a:p>
            <a:pPr>
              <a:lnSpc>
                <a:spcPct val="120000"/>
              </a:lnSpc>
            </a:pPr>
            <a:r>
              <a:rPr lang="zh-CN" altLang="zh-CN" dirty="0"/>
              <a:t>《拜堂》：</a:t>
            </a:r>
            <a:r>
              <a:rPr lang="en-US" altLang="zh-CN" dirty="0"/>
              <a:t>“</a:t>
            </a:r>
            <a:r>
              <a:rPr lang="zh-CN" altLang="zh-CN" dirty="0"/>
              <a:t>能将乡间的生死，泥土的气息，移在纸上”</a:t>
            </a:r>
          </a:p>
          <a:p>
            <a:pPr>
              <a:lnSpc>
                <a:spcPct val="120000"/>
              </a:lnSpc>
            </a:pPr>
            <a:r>
              <a:rPr lang="zh-CN" altLang="zh-CN" dirty="0"/>
              <a:t>《拜堂》内容：讲述了一个年轻困窘的农民汪二，用当来的钱偷买香表和蜡烛，在半夜偷偷地和已有四个多月身孕的寡嫂草草拜堂成亲的故事。</a:t>
            </a:r>
          </a:p>
          <a:p>
            <a:pPr>
              <a:lnSpc>
                <a:spcPct val="120000"/>
              </a:lnSpc>
            </a:pPr>
            <a:r>
              <a:rPr lang="en-US" altLang="zh-CN" dirty="0" smtClean="0"/>
              <a:t>1.</a:t>
            </a:r>
            <a:r>
              <a:rPr lang="zh-CN" altLang="zh-CN" dirty="0" smtClean="0"/>
              <a:t>描写了乡镇</a:t>
            </a:r>
            <a:r>
              <a:rPr lang="zh-CN" altLang="zh-CN" dirty="0"/>
              <a:t>普通百姓的生活。（妇女的生活，穷人的生活）</a:t>
            </a:r>
          </a:p>
          <a:p>
            <a:pPr>
              <a:lnSpc>
                <a:spcPct val="120000"/>
              </a:lnSpc>
            </a:pPr>
            <a:r>
              <a:rPr lang="en-US" altLang="zh-CN" dirty="0" smtClean="0"/>
              <a:t>2.</a:t>
            </a:r>
            <a:r>
              <a:rPr lang="zh-CN" altLang="zh-CN" dirty="0" smtClean="0"/>
              <a:t>表现了乡间</a:t>
            </a:r>
            <a:r>
              <a:rPr lang="zh-CN" altLang="zh-CN" dirty="0"/>
              <a:t>的习俗和民间信仰。（婚礼的筹备，拜堂的过程）</a:t>
            </a:r>
          </a:p>
          <a:p>
            <a:pPr>
              <a:lnSpc>
                <a:spcPct val="120000"/>
              </a:lnSpc>
            </a:pPr>
            <a:r>
              <a:rPr lang="en-US" altLang="zh-CN" smtClean="0"/>
              <a:t>3.</a:t>
            </a:r>
            <a:r>
              <a:rPr lang="zh-CN" altLang="zh-CN" smtClean="0"/>
              <a:t>体现出乡镇</a:t>
            </a:r>
            <a:r>
              <a:rPr lang="zh-CN" altLang="zh-CN" dirty="0"/>
              <a:t>社会的伦理观和价值观。（寡妇失节：封建宗法</a:t>
            </a:r>
            <a:r>
              <a:rPr lang="zh-CN" altLang="zh-CN" dirty="0" smtClean="0"/>
              <a:t>制度</a:t>
            </a:r>
            <a:r>
              <a:rPr lang="zh-CN" altLang="en-US" dirty="0"/>
              <a:t>，</a:t>
            </a:r>
            <a:r>
              <a:rPr lang="zh-CN" altLang="zh-CN" dirty="0" smtClean="0"/>
              <a:t>家庭</a:t>
            </a:r>
            <a:r>
              <a:rPr lang="zh-CN" altLang="zh-CN" dirty="0"/>
              <a:t>秩序</a:t>
            </a:r>
            <a:r>
              <a:rPr lang="zh-CN" altLang="zh-CN" dirty="0" smtClean="0"/>
              <a:t>）</a:t>
            </a:r>
            <a:endParaRPr lang="zh-CN" altLang="zh-CN" dirty="0"/>
          </a:p>
        </p:txBody>
      </p:sp>
    </p:spTree>
    <p:extLst>
      <p:ext uri="{BB962C8B-B14F-4D97-AF65-F5344CB8AC3E}">
        <p14:creationId xmlns:p14="http://schemas.microsoft.com/office/powerpoint/2010/main" val="20108227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smtClean="0">
                <a:latin typeface="+mn-ea"/>
                <a:ea typeface="+mn-ea"/>
                <a:cs typeface="Kai"/>
              </a:rPr>
              <a:t>《</a:t>
            </a:r>
            <a:r>
              <a:rPr kumimoji="1" lang="zh-CN" altLang="en-US" sz="3600" dirty="0" smtClean="0">
                <a:latin typeface="+mn-ea"/>
                <a:ea typeface="+mn-ea"/>
                <a:cs typeface="Kai"/>
              </a:rPr>
              <a:t>拜堂</a:t>
            </a:r>
            <a:r>
              <a:rPr kumimoji="1" lang="en-US" altLang="zh-CN" sz="3600" dirty="0" smtClean="0">
                <a:latin typeface="+mn-ea"/>
                <a:ea typeface="+mn-ea"/>
                <a:cs typeface="Kai"/>
              </a:rPr>
              <a:t>》</a:t>
            </a:r>
            <a:r>
              <a:rPr kumimoji="1" lang="zh-CN" altLang="en-US" sz="3600" dirty="0" smtClean="0">
                <a:latin typeface="+mn-ea"/>
                <a:ea typeface="+mn-ea"/>
                <a:cs typeface="Kai"/>
              </a:rPr>
              <a:t>的艺术性：</a:t>
            </a:r>
            <a:r>
              <a:rPr lang="zh-CN" altLang="zh-CN" sz="3600" dirty="0">
                <a:latin typeface="+mn-ea"/>
                <a:ea typeface="+mn-ea"/>
                <a:cs typeface="Kai"/>
              </a:rPr>
              <a:t>以乐景写哀</a:t>
            </a:r>
            <a:endParaRPr kumimoji="1" lang="zh-CN" altLang="en-US" sz="3600" dirty="0">
              <a:latin typeface="+mn-ea"/>
              <a:ea typeface="+mn-ea"/>
              <a:cs typeface="Kai"/>
            </a:endParaRPr>
          </a:p>
        </p:txBody>
      </p:sp>
      <p:sp>
        <p:nvSpPr>
          <p:cNvPr id="3" name="内容占位符 2"/>
          <p:cNvSpPr>
            <a:spLocks noGrp="1"/>
          </p:cNvSpPr>
          <p:nvPr>
            <p:ph idx="1"/>
          </p:nvPr>
        </p:nvSpPr>
        <p:spPr>
          <a:xfrm>
            <a:off x="457199" y="1752600"/>
            <a:ext cx="8381895" cy="4773739"/>
          </a:xfrm>
        </p:spPr>
        <p:txBody>
          <a:bodyPr>
            <a:normAutofit fontScale="77500" lnSpcReduction="20000"/>
          </a:bodyPr>
          <a:lstStyle/>
          <a:p>
            <a:pPr>
              <a:lnSpc>
                <a:spcPct val="120000"/>
              </a:lnSpc>
            </a:pPr>
            <a:r>
              <a:rPr lang="zh-CN" altLang="en-US" sz="3100" dirty="0" smtClean="0">
                <a:solidFill>
                  <a:srgbClr val="000000"/>
                </a:solidFill>
                <a:latin typeface="+mn-ea"/>
              </a:rPr>
              <a:t>（清）</a:t>
            </a:r>
            <a:r>
              <a:rPr lang="zh-CN" altLang="zh-CN" sz="3100" dirty="0" smtClean="0">
                <a:solidFill>
                  <a:srgbClr val="000000"/>
                </a:solidFill>
                <a:latin typeface="+mn-ea"/>
              </a:rPr>
              <a:t>王夫之</a:t>
            </a:r>
            <a:r>
              <a:rPr lang="zh-CN" altLang="zh-CN" sz="3100" dirty="0">
                <a:solidFill>
                  <a:srgbClr val="000000"/>
                </a:solidFill>
                <a:latin typeface="+mn-ea"/>
              </a:rPr>
              <a:t>《姜斋诗话》：“以乐景写哀，以哀景写乐，一倍增其哀乐。” </a:t>
            </a:r>
            <a:endParaRPr lang="en-US" altLang="zh-CN" sz="3100" dirty="0" smtClean="0">
              <a:solidFill>
                <a:srgbClr val="000000"/>
              </a:solidFill>
              <a:latin typeface="+mn-ea"/>
            </a:endParaRPr>
          </a:p>
          <a:p>
            <a:pPr>
              <a:lnSpc>
                <a:spcPct val="120000"/>
              </a:lnSpc>
            </a:pPr>
            <a:r>
              <a:rPr lang="zh-CN" altLang="en-US" sz="3100" dirty="0" smtClean="0">
                <a:solidFill>
                  <a:srgbClr val="000000"/>
                </a:solidFill>
                <a:latin typeface="+mn-ea"/>
                <a:cs typeface="Kai"/>
              </a:rPr>
              <a:t>“还有</a:t>
            </a:r>
            <a:r>
              <a:rPr lang="zh-CN" altLang="zh-CN" sz="3100" dirty="0" smtClean="0">
                <a:solidFill>
                  <a:srgbClr val="000000"/>
                </a:solidFill>
                <a:latin typeface="+mn-ea"/>
                <a:cs typeface="Kai"/>
              </a:rPr>
              <a:t>…</a:t>
            </a:r>
            <a:r>
              <a:rPr lang="zh-CN" altLang="zh-CN" sz="3100" dirty="0">
                <a:solidFill>
                  <a:srgbClr val="000000"/>
                </a:solidFill>
                <a:latin typeface="+mn-ea"/>
                <a:cs typeface="Kai"/>
              </a:rPr>
              <a:t>…给阴间的哥哥也磕一个。”</a:t>
            </a:r>
          </a:p>
          <a:p>
            <a:pPr>
              <a:lnSpc>
                <a:spcPct val="120000"/>
              </a:lnSpc>
            </a:pPr>
            <a:r>
              <a:rPr lang="zh-CN" altLang="zh-CN" sz="3100" dirty="0">
                <a:solidFill>
                  <a:srgbClr val="000000"/>
                </a:solidFill>
                <a:latin typeface="+mn-ea"/>
                <a:cs typeface="Kai"/>
              </a:rPr>
              <a:t>然而汪大嫂的眼泪扑的落下地了，全身是颤动和抽搐；汪二也木然地站着，颜色变得可怕。全室中情调，顿成了阴森惨淡。双烛的光辉，竟黯了下去，大家都张皇失措了。</a:t>
            </a:r>
          </a:p>
          <a:p>
            <a:pPr marL="114300" indent="0">
              <a:lnSpc>
                <a:spcPct val="120000"/>
              </a:lnSpc>
              <a:buNone/>
            </a:pPr>
            <a:endParaRPr lang="en-US" altLang="zh-CN" sz="3100" dirty="0">
              <a:solidFill>
                <a:srgbClr val="000000"/>
              </a:solidFill>
              <a:latin typeface="+mn-ea"/>
            </a:endParaRPr>
          </a:p>
          <a:p>
            <a:pPr>
              <a:lnSpc>
                <a:spcPct val="120000"/>
              </a:lnSpc>
            </a:pPr>
            <a:r>
              <a:rPr lang="zh-CN" altLang="en-US" sz="3100" dirty="0" smtClean="0">
                <a:solidFill>
                  <a:srgbClr val="000000"/>
                </a:solidFill>
                <a:latin typeface="+mn-ea"/>
              </a:rPr>
              <a:t>复杂性：底层人民的“韧性”</a:t>
            </a:r>
            <a:r>
              <a:rPr lang="zh-CN" altLang="en-US" sz="3100" dirty="0">
                <a:solidFill>
                  <a:srgbClr val="000000"/>
                </a:solidFill>
                <a:latin typeface="+mn-ea"/>
              </a:rPr>
              <a:t>：</a:t>
            </a:r>
            <a:r>
              <a:rPr lang="zh-CN" altLang="en-US" sz="3100" dirty="0" smtClean="0">
                <a:solidFill>
                  <a:srgbClr val="000000"/>
                </a:solidFill>
                <a:latin typeface="+mn-ea"/>
              </a:rPr>
              <a:t>愚昧又不乏善良，封建却有对生命的执着和尊重。</a:t>
            </a:r>
            <a:endParaRPr lang="en-US" altLang="zh-CN" sz="3100" dirty="0">
              <a:solidFill>
                <a:srgbClr val="000000"/>
              </a:solidFill>
              <a:latin typeface="+mn-ea"/>
            </a:endParaRPr>
          </a:p>
          <a:p>
            <a:pPr>
              <a:lnSpc>
                <a:spcPct val="120000"/>
              </a:lnSpc>
            </a:pPr>
            <a:r>
              <a:rPr lang="zh-CN" altLang="zh-CN" sz="3100" dirty="0">
                <a:solidFill>
                  <a:srgbClr val="000000"/>
                </a:solidFill>
                <a:latin typeface="+mn-ea"/>
                <a:cs typeface="Kai"/>
              </a:rPr>
              <a:t>“总得图个吉利，</a:t>
            </a:r>
            <a:r>
              <a:rPr lang="zh-CN" altLang="zh-CN" sz="3100" dirty="0" smtClean="0">
                <a:solidFill>
                  <a:srgbClr val="000000"/>
                </a:solidFill>
                <a:latin typeface="+mn-ea"/>
                <a:cs typeface="Kai"/>
              </a:rPr>
              <a:t>将来</a:t>
            </a:r>
            <a:r>
              <a:rPr lang="zh-CN" altLang="en-US" sz="3100" dirty="0" smtClean="0">
                <a:solidFill>
                  <a:srgbClr val="000000"/>
                </a:solidFill>
                <a:latin typeface="+mn-ea"/>
                <a:cs typeface="Kai"/>
              </a:rPr>
              <a:t>还</a:t>
            </a:r>
            <a:r>
              <a:rPr lang="zh-CN" altLang="zh-CN" sz="3100" dirty="0" smtClean="0">
                <a:solidFill>
                  <a:srgbClr val="000000"/>
                </a:solidFill>
                <a:latin typeface="+mn-ea"/>
                <a:cs typeface="Kai"/>
              </a:rPr>
              <a:t>要过</a:t>
            </a:r>
            <a:r>
              <a:rPr lang="zh-CN" altLang="zh-CN" sz="3100" dirty="0">
                <a:solidFill>
                  <a:srgbClr val="000000"/>
                </a:solidFill>
                <a:latin typeface="+mn-ea"/>
                <a:cs typeface="Kai"/>
              </a:rPr>
              <a:t>活的！”</a:t>
            </a:r>
          </a:p>
          <a:p>
            <a:endParaRPr kumimoji="1" lang="zh-CN" altLang="en-US" dirty="0"/>
          </a:p>
        </p:txBody>
      </p:sp>
    </p:spTree>
    <p:extLst>
      <p:ext uri="{BB962C8B-B14F-4D97-AF65-F5344CB8AC3E}">
        <p14:creationId xmlns:p14="http://schemas.microsoft.com/office/powerpoint/2010/main" val="1000677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smtClean="0"/>
              <a:t>《</a:t>
            </a:r>
            <a:r>
              <a:rPr kumimoji="1" lang="zh-CN" altLang="en-US" sz="3600" dirty="0" smtClean="0"/>
              <a:t>诗经</a:t>
            </a:r>
            <a:r>
              <a:rPr kumimoji="1" lang="en-US" altLang="zh-CN" sz="3600" dirty="0" smtClean="0"/>
              <a:t>》</a:t>
            </a:r>
            <a:endParaRPr kumimoji="1" lang="zh-CN" altLang="en-US" sz="3600" dirty="0"/>
          </a:p>
        </p:txBody>
      </p:sp>
      <p:sp>
        <p:nvSpPr>
          <p:cNvPr id="3" name="内容占位符 2"/>
          <p:cNvSpPr>
            <a:spLocks noGrp="1"/>
          </p:cNvSpPr>
          <p:nvPr>
            <p:ph idx="1"/>
          </p:nvPr>
        </p:nvSpPr>
        <p:spPr>
          <a:xfrm>
            <a:off x="287867" y="1417637"/>
            <a:ext cx="8534399" cy="5000096"/>
          </a:xfrm>
        </p:spPr>
        <p:txBody>
          <a:bodyPr>
            <a:normAutofit fontScale="70000" lnSpcReduction="20000"/>
          </a:bodyPr>
          <a:lstStyle/>
          <a:p>
            <a:pPr>
              <a:lnSpc>
                <a:spcPct val="140000"/>
              </a:lnSpc>
            </a:pPr>
            <a:r>
              <a:rPr lang="zh-CN" altLang="zh-CN" dirty="0"/>
              <a:t>《诗经》，中国最早的一部诗歌总集，收录了西周初年到春秋中叶的诗歌，总共</a:t>
            </a:r>
            <a:r>
              <a:rPr lang="en-US" altLang="zh-CN" dirty="0"/>
              <a:t>305</a:t>
            </a:r>
            <a:r>
              <a:rPr lang="zh-CN" altLang="zh-CN" dirty="0"/>
              <a:t>篇，因而也被称作“诗三百”，在汉代被列为儒家经典</a:t>
            </a:r>
            <a:r>
              <a:rPr lang="zh-CN" altLang="zh-CN" dirty="0" smtClean="0"/>
              <a:t>。（</a:t>
            </a:r>
            <a:r>
              <a:rPr lang="zh-CN" altLang="zh-CN" dirty="0"/>
              <a:t>“五经”《诗》《书》《礼》《易》《春秋》）</a:t>
            </a:r>
          </a:p>
          <a:p>
            <a:pPr>
              <a:lnSpc>
                <a:spcPct val="140000"/>
              </a:lnSpc>
            </a:pPr>
            <a:r>
              <a:rPr lang="zh-CN" altLang="zh-CN" dirty="0" smtClean="0"/>
              <a:t>《</a:t>
            </a:r>
            <a:r>
              <a:rPr lang="zh-CN" altLang="zh-CN" dirty="0"/>
              <a:t>诗经</a:t>
            </a:r>
            <a:r>
              <a:rPr lang="zh-CN" altLang="zh-CN" dirty="0" smtClean="0"/>
              <a:t>》</a:t>
            </a:r>
            <a:r>
              <a:rPr lang="zh-CN" altLang="en-US" dirty="0" smtClean="0"/>
              <a:t>主要分类：</a:t>
            </a:r>
            <a:r>
              <a:rPr lang="zh-CN" altLang="zh-CN" dirty="0" smtClean="0"/>
              <a:t>风、雅、颂三类</a:t>
            </a:r>
            <a:r>
              <a:rPr lang="zh-CN" altLang="zh-CN" dirty="0"/>
              <a:t>。</a:t>
            </a:r>
          </a:p>
          <a:p>
            <a:pPr>
              <a:lnSpc>
                <a:spcPct val="140000"/>
              </a:lnSpc>
            </a:pPr>
            <a:r>
              <a:rPr lang="zh-CN" altLang="zh-CN" dirty="0"/>
              <a:t>风，即国风，是指地方歌谣。（</a:t>
            </a:r>
            <a:r>
              <a:rPr lang="en-US" altLang="zh-CN" dirty="0"/>
              <a:t>160</a:t>
            </a:r>
            <a:r>
              <a:rPr lang="zh-CN" altLang="zh-CN" dirty="0"/>
              <a:t>篇）</a:t>
            </a:r>
          </a:p>
          <a:p>
            <a:pPr>
              <a:lnSpc>
                <a:spcPct val="140000"/>
              </a:lnSpc>
            </a:pPr>
            <a:r>
              <a:rPr lang="zh-CN" altLang="zh-CN" dirty="0"/>
              <a:t>雅，分为“大雅”和“小雅”，朝廷正乐。（</a:t>
            </a:r>
            <a:r>
              <a:rPr lang="en-US" altLang="zh-CN" dirty="0"/>
              <a:t>105</a:t>
            </a:r>
            <a:r>
              <a:rPr lang="zh-CN" altLang="zh-CN" dirty="0"/>
              <a:t>篇）</a:t>
            </a:r>
          </a:p>
          <a:p>
            <a:pPr>
              <a:lnSpc>
                <a:spcPct val="140000"/>
              </a:lnSpc>
            </a:pPr>
            <a:r>
              <a:rPr lang="zh-CN" altLang="zh-CN" dirty="0"/>
              <a:t>颂，宗庙祭祀的舞曲。（</a:t>
            </a:r>
            <a:r>
              <a:rPr lang="en-US" altLang="zh-CN" dirty="0"/>
              <a:t>40</a:t>
            </a:r>
            <a:r>
              <a:rPr lang="zh-CN" altLang="zh-CN" dirty="0"/>
              <a:t>篇）</a:t>
            </a:r>
          </a:p>
          <a:p>
            <a:pPr>
              <a:lnSpc>
                <a:spcPct val="140000"/>
              </a:lnSpc>
            </a:pPr>
            <a:r>
              <a:rPr lang="zh-CN" altLang="zh-CN" dirty="0" smtClean="0"/>
              <a:t>内容十分丰富</a:t>
            </a:r>
            <a:r>
              <a:rPr lang="zh-CN" altLang="en-US" dirty="0" smtClean="0"/>
              <a:t>：</a:t>
            </a:r>
            <a:r>
              <a:rPr lang="zh-CN" altLang="zh-CN" dirty="0" smtClean="0"/>
              <a:t>农事</a:t>
            </a:r>
            <a:r>
              <a:rPr lang="zh-CN" altLang="en-US" dirty="0" smtClean="0"/>
              <a:t>生产</a:t>
            </a:r>
            <a:r>
              <a:rPr lang="zh-CN" altLang="zh-CN" dirty="0" smtClean="0"/>
              <a:t>、</a:t>
            </a:r>
            <a:r>
              <a:rPr lang="zh-CN" altLang="zh-CN" dirty="0"/>
              <a:t>战争徭役、婚姻爱情等多个方面。</a:t>
            </a:r>
          </a:p>
          <a:p>
            <a:pPr>
              <a:lnSpc>
                <a:spcPct val="140000"/>
              </a:lnSpc>
            </a:pPr>
            <a:r>
              <a:rPr lang="zh-CN" altLang="zh-CN" dirty="0" smtClean="0"/>
              <a:t>艺术</a:t>
            </a:r>
            <a:r>
              <a:rPr lang="zh-CN" altLang="zh-CN" dirty="0"/>
              <a:t>手法：赋、比、</a:t>
            </a:r>
            <a:r>
              <a:rPr lang="zh-CN" altLang="zh-CN" dirty="0" smtClean="0"/>
              <a:t>兴</a:t>
            </a:r>
            <a:endParaRPr lang="en-US" altLang="zh-CN" dirty="0" smtClean="0"/>
          </a:p>
          <a:p>
            <a:pPr>
              <a:lnSpc>
                <a:spcPct val="140000"/>
              </a:lnSpc>
            </a:pPr>
            <a:r>
              <a:rPr lang="zh-CN" altLang="zh-CN" dirty="0" smtClean="0"/>
              <a:t>赋</a:t>
            </a:r>
            <a:r>
              <a:rPr lang="zh-CN" altLang="zh-CN" dirty="0"/>
              <a:t>：铺陈直叙；比：比喻；兴：</a:t>
            </a:r>
            <a:r>
              <a:rPr lang="zh-CN" altLang="zh-CN" dirty="0" smtClean="0"/>
              <a:t>触物兴词</a:t>
            </a:r>
            <a:r>
              <a:rPr lang="zh-CN" altLang="zh-CN" dirty="0"/>
              <a:t>。</a:t>
            </a:r>
          </a:p>
        </p:txBody>
      </p:sp>
    </p:spTree>
    <p:extLst>
      <p:ext uri="{BB962C8B-B14F-4D97-AF65-F5344CB8AC3E}">
        <p14:creationId xmlns:p14="http://schemas.microsoft.com/office/powerpoint/2010/main" val="13281045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18533"/>
            <a:ext cx="9143999" cy="1253067"/>
          </a:xfrm>
        </p:spPr>
        <p:txBody>
          <a:bodyPr>
            <a:normAutofit/>
          </a:bodyPr>
          <a:lstStyle/>
          <a:p>
            <a:r>
              <a:rPr kumimoji="1" lang="zh-CN" altLang="en-US" sz="3600" dirty="0" smtClean="0"/>
              <a:t>纵向：中国乡土小说发展演变</a:t>
            </a:r>
            <a:endParaRPr kumimoji="1" lang="zh-CN" altLang="en-US" sz="3600" dirty="0"/>
          </a:p>
        </p:txBody>
      </p:sp>
      <p:sp>
        <p:nvSpPr>
          <p:cNvPr id="3" name="内容占位符 2"/>
          <p:cNvSpPr>
            <a:spLocks noGrp="1"/>
          </p:cNvSpPr>
          <p:nvPr>
            <p:ph idx="1"/>
          </p:nvPr>
        </p:nvSpPr>
        <p:spPr>
          <a:xfrm>
            <a:off x="220133" y="1371599"/>
            <a:ext cx="8585199" cy="5164667"/>
          </a:xfrm>
        </p:spPr>
        <p:txBody>
          <a:bodyPr>
            <a:normAutofit fontScale="62500" lnSpcReduction="20000"/>
          </a:bodyPr>
          <a:lstStyle/>
          <a:p>
            <a:pPr>
              <a:lnSpc>
                <a:spcPct val="120000"/>
              </a:lnSpc>
            </a:pPr>
            <a:r>
              <a:rPr kumimoji="1" lang="zh-CN" altLang="zh-CN" dirty="0">
                <a:solidFill>
                  <a:srgbClr val="000000"/>
                </a:solidFill>
                <a:latin typeface="+mn-ea"/>
                <a:cs typeface="Kai"/>
              </a:rPr>
              <a:t>1</a:t>
            </a:r>
            <a:r>
              <a:rPr kumimoji="1" lang="en-US" altLang="zh-CN" dirty="0">
                <a:solidFill>
                  <a:srgbClr val="000000"/>
                </a:solidFill>
                <a:latin typeface="+mn-ea"/>
                <a:cs typeface="Kai"/>
              </a:rPr>
              <a:t>.</a:t>
            </a:r>
            <a:r>
              <a:rPr kumimoji="1" lang="zh-CN" altLang="en-US" dirty="0">
                <a:solidFill>
                  <a:srgbClr val="000000"/>
                </a:solidFill>
                <a:latin typeface="+mn-ea"/>
                <a:cs typeface="Kai"/>
              </a:rPr>
              <a:t>五四时代的“乡土小说”：鲁迅，王鲁彦，台静农，蹇先艾，对于农村传统习俗和宗法制度的批判。</a:t>
            </a:r>
            <a:endParaRPr kumimoji="1" lang="en-US" altLang="zh-CN" dirty="0">
              <a:solidFill>
                <a:srgbClr val="000000"/>
              </a:solidFill>
              <a:latin typeface="+mn-ea"/>
              <a:cs typeface="Kai"/>
            </a:endParaRPr>
          </a:p>
          <a:p>
            <a:pPr>
              <a:lnSpc>
                <a:spcPct val="120000"/>
              </a:lnSpc>
            </a:pPr>
            <a:r>
              <a:rPr kumimoji="1" lang="zh-CN" altLang="zh-CN" dirty="0">
                <a:solidFill>
                  <a:srgbClr val="000000"/>
                </a:solidFill>
                <a:latin typeface="+mn-ea"/>
                <a:cs typeface="Kai"/>
              </a:rPr>
              <a:t>2</a:t>
            </a:r>
            <a:r>
              <a:rPr kumimoji="1" lang="en-US" altLang="zh-CN" dirty="0">
                <a:solidFill>
                  <a:srgbClr val="000000"/>
                </a:solidFill>
                <a:latin typeface="+mn-ea"/>
                <a:cs typeface="Kai"/>
              </a:rPr>
              <a:t>.</a:t>
            </a:r>
            <a:r>
              <a:rPr kumimoji="1" lang="zh-CN" altLang="en-US" dirty="0">
                <a:solidFill>
                  <a:srgbClr val="000000"/>
                </a:solidFill>
                <a:latin typeface="+mn-ea"/>
                <a:cs typeface="Kai"/>
              </a:rPr>
              <a:t>京派乡土小说：废名</a:t>
            </a:r>
            <a:r>
              <a:rPr kumimoji="1" lang="zh-CN" altLang="zh-CN" dirty="0">
                <a:solidFill>
                  <a:srgbClr val="000000"/>
                </a:solidFill>
                <a:latin typeface="+mn-ea"/>
                <a:cs typeface="Kai"/>
              </a:rPr>
              <a:t>《</a:t>
            </a:r>
            <a:r>
              <a:rPr kumimoji="1" lang="zh-CN" altLang="en-US" dirty="0">
                <a:solidFill>
                  <a:srgbClr val="000000"/>
                </a:solidFill>
                <a:latin typeface="+mn-ea"/>
                <a:cs typeface="Kai"/>
              </a:rPr>
              <a:t>竹林的故事</a:t>
            </a:r>
            <a:r>
              <a:rPr kumimoji="1" lang="en-US" altLang="zh-CN" dirty="0">
                <a:solidFill>
                  <a:srgbClr val="000000"/>
                </a:solidFill>
                <a:latin typeface="+mn-ea"/>
                <a:cs typeface="Kai"/>
              </a:rPr>
              <a:t>》</a:t>
            </a:r>
            <a:r>
              <a:rPr kumimoji="1" lang="zh-CN" altLang="en-US" dirty="0">
                <a:solidFill>
                  <a:srgbClr val="000000"/>
                </a:solidFill>
                <a:latin typeface="+mn-ea"/>
                <a:cs typeface="Kai"/>
              </a:rPr>
              <a:t>，沈从文</a:t>
            </a:r>
            <a:r>
              <a:rPr kumimoji="1" lang="en-US" altLang="zh-CN" dirty="0">
                <a:solidFill>
                  <a:srgbClr val="000000"/>
                </a:solidFill>
                <a:latin typeface="+mn-ea"/>
                <a:cs typeface="Kai"/>
              </a:rPr>
              <a:t>《</a:t>
            </a:r>
            <a:r>
              <a:rPr kumimoji="1" lang="zh-CN" altLang="en-US" dirty="0">
                <a:solidFill>
                  <a:srgbClr val="000000"/>
                </a:solidFill>
                <a:latin typeface="+mn-ea"/>
                <a:cs typeface="Kai"/>
              </a:rPr>
              <a:t>边城</a:t>
            </a:r>
            <a:r>
              <a:rPr kumimoji="1" lang="en-US" altLang="zh-CN" dirty="0">
                <a:solidFill>
                  <a:srgbClr val="000000"/>
                </a:solidFill>
                <a:latin typeface="+mn-ea"/>
                <a:cs typeface="Kai"/>
              </a:rPr>
              <a:t>》《</a:t>
            </a:r>
            <a:r>
              <a:rPr kumimoji="1" lang="zh-CN" altLang="en-US" dirty="0">
                <a:solidFill>
                  <a:srgbClr val="000000"/>
                </a:solidFill>
                <a:latin typeface="+mn-ea"/>
                <a:cs typeface="Kai"/>
              </a:rPr>
              <a:t>长河</a:t>
            </a:r>
            <a:r>
              <a:rPr kumimoji="1" lang="en-US" altLang="zh-CN" dirty="0">
                <a:solidFill>
                  <a:srgbClr val="000000"/>
                </a:solidFill>
                <a:latin typeface="+mn-ea"/>
                <a:cs typeface="Kai"/>
              </a:rPr>
              <a:t>》</a:t>
            </a:r>
            <a:r>
              <a:rPr kumimoji="1" lang="zh-CN" altLang="en-US" dirty="0">
                <a:solidFill>
                  <a:srgbClr val="000000"/>
                </a:solidFill>
                <a:latin typeface="+mn-ea"/>
                <a:cs typeface="Kai"/>
              </a:rPr>
              <a:t>，以田园牧歌的写作手法创造一个文人的精神家园。</a:t>
            </a:r>
            <a:endParaRPr kumimoji="1" lang="en-US" altLang="zh-CN" dirty="0">
              <a:solidFill>
                <a:srgbClr val="000000"/>
              </a:solidFill>
              <a:latin typeface="+mn-ea"/>
              <a:cs typeface="Kai"/>
            </a:endParaRPr>
          </a:p>
          <a:p>
            <a:pPr>
              <a:lnSpc>
                <a:spcPct val="120000"/>
              </a:lnSpc>
            </a:pPr>
            <a:r>
              <a:rPr kumimoji="1" lang="zh-CN" altLang="zh-CN" dirty="0">
                <a:solidFill>
                  <a:srgbClr val="000000"/>
                </a:solidFill>
                <a:latin typeface="+mn-ea"/>
                <a:cs typeface="Kai"/>
              </a:rPr>
              <a:t>3</a:t>
            </a:r>
            <a:r>
              <a:rPr kumimoji="1" lang="en-US" altLang="zh-CN" dirty="0">
                <a:solidFill>
                  <a:srgbClr val="000000"/>
                </a:solidFill>
                <a:latin typeface="+mn-ea"/>
                <a:cs typeface="Kai"/>
              </a:rPr>
              <a:t>.</a:t>
            </a:r>
            <a:r>
              <a:rPr kumimoji="1" lang="zh-CN" altLang="en-US" dirty="0">
                <a:solidFill>
                  <a:srgbClr val="000000"/>
                </a:solidFill>
                <a:latin typeface="+mn-ea"/>
                <a:cs typeface="Kai"/>
              </a:rPr>
              <a:t>社会剖析派乡土小说：茅盾，吴组缃，沙汀，艾芜，对乡土中国进行意识形态式的解读，更具有批判性和现实关怀。</a:t>
            </a:r>
            <a:endParaRPr kumimoji="1" lang="en-US" altLang="zh-CN" dirty="0">
              <a:solidFill>
                <a:srgbClr val="000000"/>
              </a:solidFill>
              <a:latin typeface="+mn-ea"/>
              <a:cs typeface="Kai"/>
            </a:endParaRPr>
          </a:p>
          <a:p>
            <a:pPr>
              <a:lnSpc>
                <a:spcPct val="120000"/>
              </a:lnSpc>
            </a:pPr>
            <a:r>
              <a:rPr kumimoji="1" lang="zh-CN" altLang="zh-CN" dirty="0">
                <a:solidFill>
                  <a:srgbClr val="000000"/>
                </a:solidFill>
                <a:latin typeface="+mn-ea"/>
                <a:cs typeface="Kai"/>
              </a:rPr>
              <a:t>4</a:t>
            </a:r>
            <a:r>
              <a:rPr kumimoji="1" lang="en-US" altLang="zh-CN" dirty="0">
                <a:solidFill>
                  <a:srgbClr val="000000"/>
                </a:solidFill>
                <a:latin typeface="+mn-ea"/>
                <a:cs typeface="Kai"/>
              </a:rPr>
              <a:t>.</a:t>
            </a:r>
            <a:r>
              <a:rPr kumimoji="1" lang="zh-CN" altLang="en-US" dirty="0">
                <a:solidFill>
                  <a:srgbClr val="000000"/>
                </a:solidFill>
                <a:latin typeface="+mn-ea"/>
                <a:cs typeface="Kai"/>
              </a:rPr>
              <a:t>解放区的乡土小说：赵树理</a:t>
            </a:r>
            <a:r>
              <a:rPr kumimoji="1" lang="en-US" altLang="zh-CN" dirty="0">
                <a:solidFill>
                  <a:srgbClr val="000000"/>
                </a:solidFill>
                <a:latin typeface="+mn-ea"/>
                <a:cs typeface="Kai"/>
              </a:rPr>
              <a:t>《</a:t>
            </a:r>
            <a:r>
              <a:rPr kumimoji="1" lang="zh-CN" altLang="en-US" dirty="0">
                <a:solidFill>
                  <a:srgbClr val="000000"/>
                </a:solidFill>
                <a:latin typeface="+mn-ea"/>
                <a:cs typeface="Kai"/>
              </a:rPr>
              <a:t>小二黑结婚</a:t>
            </a:r>
            <a:r>
              <a:rPr kumimoji="1" lang="en-US" altLang="zh-CN" dirty="0">
                <a:solidFill>
                  <a:srgbClr val="000000"/>
                </a:solidFill>
                <a:latin typeface="+mn-ea"/>
                <a:cs typeface="Kai"/>
              </a:rPr>
              <a:t>》</a:t>
            </a:r>
            <a:r>
              <a:rPr kumimoji="1" lang="zh-CN" altLang="en-US" dirty="0">
                <a:solidFill>
                  <a:srgbClr val="000000"/>
                </a:solidFill>
                <a:latin typeface="+mn-ea"/>
                <a:cs typeface="Kai"/>
              </a:rPr>
              <a:t>，孙犁</a:t>
            </a:r>
            <a:r>
              <a:rPr kumimoji="1" lang="en-US" altLang="zh-CN" dirty="0">
                <a:solidFill>
                  <a:srgbClr val="000000"/>
                </a:solidFill>
                <a:latin typeface="+mn-ea"/>
                <a:cs typeface="Kai"/>
              </a:rPr>
              <a:t>《</a:t>
            </a:r>
            <a:r>
              <a:rPr kumimoji="1" lang="zh-CN" altLang="en-US" dirty="0">
                <a:solidFill>
                  <a:srgbClr val="000000"/>
                </a:solidFill>
                <a:latin typeface="+mn-ea"/>
                <a:cs typeface="Kai"/>
              </a:rPr>
              <a:t>荷花淀</a:t>
            </a:r>
            <a:r>
              <a:rPr kumimoji="1" lang="en-US" altLang="zh-CN" dirty="0">
                <a:solidFill>
                  <a:srgbClr val="000000"/>
                </a:solidFill>
                <a:latin typeface="+mn-ea"/>
                <a:cs typeface="Kai"/>
              </a:rPr>
              <a:t>》</a:t>
            </a:r>
            <a:r>
              <a:rPr kumimoji="1" lang="zh-CN" altLang="en-US" dirty="0">
                <a:solidFill>
                  <a:srgbClr val="000000"/>
                </a:solidFill>
                <a:latin typeface="+mn-ea"/>
                <a:cs typeface="Kai"/>
              </a:rPr>
              <a:t>。遵循延安文艺精神，突出民间性，大众化。</a:t>
            </a:r>
            <a:endParaRPr kumimoji="1" lang="en-US" altLang="zh-CN" dirty="0">
              <a:solidFill>
                <a:srgbClr val="000000"/>
              </a:solidFill>
              <a:latin typeface="+mn-ea"/>
              <a:cs typeface="Kai"/>
            </a:endParaRPr>
          </a:p>
          <a:p>
            <a:pPr>
              <a:lnSpc>
                <a:spcPct val="120000"/>
              </a:lnSpc>
            </a:pPr>
            <a:r>
              <a:rPr kumimoji="1" lang="en-US" altLang="zh-CN" dirty="0">
                <a:solidFill>
                  <a:srgbClr val="000000"/>
                </a:solidFill>
                <a:latin typeface="+mn-ea"/>
                <a:cs typeface="Kai"/>
              </a:rPr>
              <a:t>5.</a:t>
            </a:r>
            <a:r>
              <a:rPr kumimoji="1" lang="zh-CN" altLang="en-US" dirty="0">
                <a:solidFill>
                  <a:srgbClr val="000000"/>
                </a:solidFill>
                <a:latin typeface="+mn-ea"/>
                <a:cs typeface="Kai"/>
              </a:rPr>
              <a:t>十七年时期的农村题材小说：柳青</a:t>
            </a:r>
            <a:r>
              <a:rPr kumimoji="1" lang="en-US" altLang="zh-CN" dirty="0">
                <a:solidFill>
                  <a:srgbClr val="000000"/>
                </a:solidFill>
                <a:latin typeface="+mn-ea"/>
                <a:cs typeface="Kai"/>
              </a:rPr>
              <a:t>《</a:t>
            </a:r>
            <a:r>
              <a:rPr kumimoji="1" lang="zh-CN" altLang="en-US" dirty="0">
                <a:solidFill>
                  <a:srgbClr val="000000"/>
                </a:solidFill>
                <a:latin typeface="+mn-ea"/>
                <a:cs typeface="Kai"/>
              </a:rPr>
              <a:t>创业史</a:t>
            </a:r>
            <a:r>
              <a:rPr kumimoji="1" lang="en-US" altLang="zh-CN" dirty="0">
                <a:solidFill>
                  <a:srgbClr val="000000"/>
                </a:solidFill>
                <a:latin typeface="+mn-ea"/>
                <a:cs typeface="Kai"/>
              </a:rPr>
              <a:t>》</a:t>
            </a:r>
            <a:r>
              <a:rPr kumimoji="1" lang="zh-CN" altLang="en-US" dirty="0">
                <a:solidFill>
                  <a:srgbClr val="000000"/>
                </a:solidFill>
                <a:latin typeface="+mn-ea"/>
                <a:cs typeface="Kai"/>
              </a:rPr>
              <a:t>、梁斌</a:t>
            </a:r>
            <a:r>
              <a:rPr kumimoji="1" lang="en-US" altLang="zh-CN" dirty="0">
                <a:solidFill>
                  <a:srgbClr val="000000"/>
                </a:solidFill>
                <a:latin typeface="+mn-ea"/>
                <a:cs typeface="Kai"/>
              </a:rPr>
              <a:t>《</a:t>
            </a:r>
            <a:r>
              <a:rPr kumimoji="1" lang="zh-CN" altLang="en-US" dirty="0">
                <a:solidFill>
                  <a:srgbClr val="000000"/>
                </a:solidFill>
                <a:latin typeface="+mn-ea"/>
                <a:cs typeface="Kai"/>
              </a:rPr>
              <a:t>红旗谱</a:t>
            </a:r>
            <a:r>
              <a:rPr kumimoji="1" lang="en-US" altLang="zh-CN" dirty="0">
                <a:solidFill>
                  <a:srgbClr val="000000"/>
                </a:solidFill>
                <a:latin typeface="+mn-ea"/>
                <a:cs typeface="Kai"/>
              </a:rPr>
              <a:t>》</a:t>
            </a:r>
            <a:r>
              <a:rPr kumimoji="1" lang="zh-CN" altLang="en-US" dirty="0">
                <a:solidFill>
                  <a:srgbClr val="000000"/>
                </a:solidFill>
                <a:latin typeface="+mn-ea"/>
                <a:cs typeface="Kai"/>
              </a:rPr>
              <a:t>，是农村革命历史或社会主义建设的描写，突出革命性、阶级性。</a:t>
            </a:r>
            <a:endParaRPr kumimoji="1" lang="en-US" altLang="zh-CN" dirty="0">
              <a:solidFill>
                <a:srgbClr val="000000"/>
              </a:solidFill>
              <a:latin typeface="+mn-ea"/>
              <a:cs typeface="Kai"/>
            </a:endParaRPr>
          </a:p>
          <a:p>
            <a:pPr>
              <a:lnSpc>
                <a:spcPct val="120000"/>
              </a:lnSpc>
            </a:pPr>
            <a:r>
              <a:rPr kumimoji="1" lang="zh-CN" altLang="zh-CN" dirty="0">
                <a:solidFill>
                  <a:srgbClr val="000000"/>
                </a:solidFill>
                <a:latin typeface="+mn-ea"/>
                <a:cs typeface="Kai"/>
              </a:rPr>
              <a:t>6</a:t>
            </a:r>
            <a:r>
              <a:rPr kumimoji="1" lang="en-US" altLang="zh-CN" dirty="0">
                <a:solidFill>
                  <a:srgbClr val="000000"/>
                </a:solidFill>
                <a:latin typeface="+mn-ea"/>
                <a:cs typeface="Kai"/>
              </a:rPr>
              <a:t>.80</a:t>
            </a:r>
            <a:r>
              <a:rPr kumimoji="1" lang="zh-CN" altLang="en-US" dirty="0">
                <a:solidFill>
                  <a:srgbClr val="000000"/>
                </a:solidFill>
                <a:latin typeface="+mn-ea"/>
                <a:cs typeface="Kai"/>
              </a:rPr>
              <a:t>年代“寻根文学”：王安忆</a:t>
            </a:r>
            <a:r>
              <a:rPr kumimoji="1" lang="en-US" altLang="zh-CN" dirty="0">
                <a:solidFill>
                  <a:srgbClr val="000000"/>
                </a:solidFill>
                <a:latin typeface="+mn-ea"/>
                <a:cs typeface="Kai"/>
              </a:rPr>
              <a:t>《</a:t>
            </a:r>
            <a:r>
              <a:rPr kumimoji="1" lang="zh-CN" altLang="en-US" dirty="0">
                <a:solidFill>
                  <a:srgbClr val="000000"/>
                </a:solidFill>
                <a:latin typeface="+mn-ea"/>
                <a:cs typeface="Kai"/>
              </a:rPr>
              <a:t>小鲍庄</a:t>
            </a:r>
            <a:r>
              <a:rPr kumimoji="1" lang="en-US" altLang="zh-CN" dirty="0">
                <a:solidFill>
                  <a:srgbClr val="000000"/>
                </a:solidFill>
                <a:latin typeface="+mn-ea"/>
                <a:cs typeface="Kai"/>
              </a:rPr>
              <a:t>》</a:t>
            </a:r>
            <a:r>
              <a:rPr kumimoji="1" lang="zh-CN" altLang="en-US" dirty="0">
                <a:solidFill>
                  <a:srgbClr val="000000"/>
                </a:solidFill>
                <a:latin typeface="+mn-ea"/>
                <a:cs typeface="Kai"/>
              </a:rPr>
              <a:t>、郑义</a:t>
            </a:r>
            <a:r>
              <a:rPr kumimoji="1" lang="en-US" altLang="zh-CN" dirty="0">
                <a:solidFill>
                  <a:srgbClr val="000000"/>
                </a:solidFill>
                <a:latin typeface="+mn-ea"/>
                <a:cs typeface="Kai"/>
              </a:rPr>
              <a:t>《</a:t>
            </a:r>
            <a:r>
              <a:rPr kumimoji="1" lang="zh-CN" altLang="en-US" dirty="0">
                <a:solidFill>
                  <a:srgbClr val="000000"/>
                </a:solidFill>
                <a:latin typeface="+mn-ea"/>
                <a:cs typeface="Kai"/>
              </a:rPr>
              <a:t>老井</a:t>
            </a:r>
            <a:r>
              <a:rPr kumimoji="1" lang="en-US" altLang="zh-CN" dirty="0">
                <a:solidFill>
                  <a:srgbClr val="000000"/>
                </a:solidFill>
                <a:latin typeface="+mn-ea"/>
                <a:cs typeface="Kai"/>
              </a:rPr>
              <a:t>》</a:t>
            </a:r>
            <a:r>
              <a:rPr kumimoji="1" lang="zh-CN" altLang="en-US" dirty="0">
                <a:solidFill>
                  <a:srgbClr val="000000"/>
                </a:solidFill>
                <a:latin typeface="+mn-ea"/>
                <a:cs typeface="Kai"/>
              </a:rPr>
              <a:t>、韩少功</a:t>
            </a:r>
            <a:r>
              <a:rPr kumimoji="1" lang="en-US" altLang="zh-CN" dirty="0">
                <a:solidFill>
                  <a:srgbClr val="000000"/>
                </a:solidFill>
                <a:latin typeface="+mn-ea"/>
                <a:cs typeface="Kai"/>
              </a:rPr>
              <a:t>《</a:t>
            </a:r>
            <a:r>
              <a:rPr kumimoji="1" lang="zh-CN" altLang="en-US" dirty="0">
                <a:solidFill>
                  <a:srgbClr val="000000"/>
                </a:solidFill>
                <a:latin typeface="+mn-ea"/>
                <a:cs typeface="Kai"/>
              </a:rPr>
              <a:t>爸爸爸</a:t>
            </a:r>
            <a:r>
              <a:rPr kumimoji="1" lang="en-US" altLang="zh-CN" dirty="0">
                <a:solidFill>
                  <a:srgbClr val="000000"/>
                </a:solidFill>
                <a:latin typeface="+mn-ea"/>
                <a:cs typeface="Kai"/>
              </a:rPr>
              <a:t>》</a:t>
            </a:r>
            <a:r>
              <a:rPr kumimoji="1" lang="zh-CN" altLang="en-US" dirty="0">
                <a:solidFill>
                  <a:srgbClr val="000000"/>
                </a:solidFill>
                <a:latin typeface="+mn-ea"/>
                <a:cs typeface="Kai"/>
              </a:rPr>
              <a:t>，对于民间精神资源的探寻。（路遥</a:t>
            </a:r>
            <a:r>
              <a:rPr kumimoji="1" lang="en-US" altLang="zh-CN" dirty="0">
                <a:solidFill>
                  <a:srgbClr val="000000"/>
                </a:solidFill>
                <a:latin typeface="+mn-ea"/>
                <a:cs typeface="Kai"/>
              </a:rPr>
              <a:t>《</a:t>
            </a:r>
            <a:r>
              <a:rPr kumimoji="1" lang="zh-CN" altLang="en-US" dirty="0">
                <a:solidFill>
                  <a:srgbClr val="000000"/>
                </a:solidFill>
                <a:latin typeface="+mn-ea"/>
                <a:cs typeface="Kai"/>
              </a:rPr>
              <a:t>平凡的世界</a:t>
            </a:r>
            <a:r>
              <a:rPr kumimoji="1" lang="en-US" altLang="zh-CN" dirty="0">
                <a:solidFill>
                  <a:srgbClr val="000000"/>
                </a:solidFill>
                <a:latin typeface="+mn-ea"/>
                <a:cs typeface="Kai"/>
              </a:rPr>
              <a:t>》</a:t>
            </a:r>
            <a:r>
              <a:rPr kumimoji="1" lang="zh-CN" altLang="en-US" dirty="0">
                <a:solidFill>
                  <a:srgbClr val="000000"/>
                </a:solidFill>
                <a:latin typeface="+mn-ea"/>
                <a:cs typeface="Kai"/>
              </a:rPr>
              <a:t>则是对城乡关系的深刻反思）</a:t>
            </a:r>
            <a:endParaRPr kumimoji="1" lang="en-US" altLang="zh-CN" dirty="0">
              <a:solidFill>
                <a:srgbClr val="000000"/>
              </a:solidFill>
              <a:latin typeface="+mn-ea"/>
              <a:cs typeface="Kai"/>
            </a:endParaRPr>
          </a:p>
          <a:p>
            <a:pPr>
              <a:lnSpc>
                <a:spcPct val="120000"/>
              </a:lnSpc>
            </a:pPr>
            <a:r>
              <a:rPr kumimoji="1" lang="zh-CN" altLang="zh-CN" dirty="0">
                <a:solidFill>
                  <a:srgbClr val="000000"/>
                </a:solidFill>
                <a:latin typeface="+mn-ea"/>
                <a:cs typeface="Kai"/>
              </a:rPr>
              <a:t>7</a:t>
            </a:r>
            <a:r>
              <a:rPr kumimoji="1" lang="en-US" altLang="zh-CN" dirty="0">
                <a:solidFill>
                  <a:srgbClr val="000000"/>
                </a:solidFill>
                <a:latin typeface="+mn-ea"/>
                <a:cs typeface="Kai"/>
              </a:rPr>
              <a:t>.90</a:t>
            </a:r>
            <a:r>
              <a:rPr kumimoji="1" lang="zh-CN" altLang="en-US" dirty="0">
                <a:solidFill>
                  <a:srgbClr val="000000"/>
                </a:solidFill>
                <a:latin typeface="+mn-ea"/>
                <a:cs typeface="Kai"/>
              </a:rPr>
              <a:t>年代以来的新历史小说：陈忠实</a:t>
            </a:r>
            <a:r>
              <a:rPr kumimoji="1" lang="en-US" altLang="zh-CN" dirty="0">
                <a:solidFill>
                  <a:srgbClr val="000000"/>
                </a:solidFill>
                <a:latin typeface="+mn-ea"/>
                <a:cs typeface="Kai"/>
              </a:rPr>
              <a:t>《</a:t>
            </a:r>
            <a:r>
              <a:rPr kumimoji="1" lang="zh-CN" altLang="en-US" dirty="0">
                <a:solidFill>
                  <a:srgbClr val="000000"/>
                </a:solidFill>
                <a:latin typeface="+mn-ea"/>
                <a:cs typeface="Kai"/>
              </a:rPr>
              <a:t>白鹿原</a:t>
            </a:r>
            <a:r>
              <a:rPr kumimoji="1" lang="en-US" altLang="zh-CN" dirty="0">
                <a:solidFill>
                  <a:srgbClr val="000000"/>
                </a:solidFill>
                <a:latin typeface="+mn-ea"/>
                <a:cs typeface="Kai"/>
              </a:rPr>
              <a:t>》</a:t>
            </a:r>
            <a:r>
              <a:rPr kumimoji="1" lang="zh-CN" altLang="en-US" dirty="0">
                <a:solidFill>
                  <a:srgbClr val="000000"/>
                </a:solidFill>
                <a:latin typeface="+mn-ea"/>
                <a:cs typeface="Kai"/>
              </a:rPr>
              <a:t>、铁凝</a:t>
            </a:r>
            <a:r>
              <a:rPr kumimoji="1" lang="en-US" altLang="zh-CN" dirty="0">
                <a:solidFill>
                  <a:srgbClr val="000000"/>
                </a:solidFill>
                <a:latin typeface="+mn-ea"/>
                <a:cs typeface="Kai"/>
              </a:rPr>
              <a:t>《</a:t>
            </a:r>
            <a:r>
              <a:rPr kumimoji="1" lang="zh-CN" altLang="en-US" dirty="0">
                <a:solidFill>
                  <a:srgbClr val="000000"/>
                </a:solidFill>
                <a:latin typeface="+mn-ea"/>
                <a:cs typeface="Kai"/>
              </a:rPr>
              <a:t>笨花</a:t>
            </a:r>
            <a:r>
              <a:rPr kumimoji="1" lang="en-US" altLang="zh-CN" dirty="0">
                <a:solidFill>
                  <a:srgbClr val="000000"/>
                </a:solidFill>
                <a:latin typeface="+mn-ea"/>
                <a:cs typeface="Kai"/>
              </a:rPr>
              <a:t>》</a:t>
            </a:r>
            <a:r>
              <a:rPr kumimoji="1" lang="zh-CN" altLang="en-US" dirty="0">
                <a:solidFill>
                  <a:srgbClr val="000000"/>
                </a:solidFill>
                <a:latin typeface="+mn-ea"/>
                <a:cs typeface="Kai"/>
              </a:rPr>
              <a:t>，对于传统文化的赞美和复归。（儒家文化）。</a:t>
            </a:r>
            <a:endParaRPr kumimoji="1" lang="en-US" altLang="zh-CN" dirty="0">
              <a:solidFill>
                <a:srgbClr val="000000"/>
              </a:solidFill>
              <a:latin typeface="+mn-ea"/>
              <a:cs typeface="Kai"/>
            </a:endParaRPr>
          </a:p>
        </p:txBody>
      </p:sp>
    </p:spTree>
    <p:extLst>
      <p:ext uri="{BB962C8B-B14F-4D97-AF65-F5344CB8AC3E}">
        <p14:creationId xmlns:p14="http://schemas.microsoft.com/office/powerpoint/2010/main" val="261086951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3600" dirty="0"/>
              <a:t>横向：</a:t>
            </a:r>
            <a:r>
              <a:rPr lang="en-US" altLang="zh-CN" sz="3600" dirty="0"/>
              <a:t>20</a:t>
            </a:r>
            <a:r>
              <a:rPr lang="zh-CN" altLang="zh-CN" sz="3600" dirty="0"/>
              <a:t>世纪</a:t>
            </a:r>
            <a:r>
              <a:rPr lang="en-US" altLang="zh-CN" sz="3600" dirty="0" smtClean="0"/>
              <a:t>20</a:t>
            </a:r>
            <a:r>
              <a:rPr lang="zh-CN" altLang="zh-CN" sz="3600" dirty="0" smtClean="0"/>
              <a:t>年代 </a:t>
            </a:r>
            <a:r>
              <a:rPr lang="en-US" altLang="zh-CN" sz="3600" dirty="0" smtClean="0"/>
              <a:t>“</a:t>
            </a:r>
            <a:r>
              <a:rPr lang="zh-CN" altLang="zh-CN" sz="3600" dirty="0"/>
              <a:t>乡土小说</a:t>
            </a:r>
            <a:r>
              <a:rPr lang="en-US" altLang="zh-CN" sz="3600" dirty="0" smtClean="0"/>
              <a:t>”</a:t>
            </a:r>
            <a:endParaRPr kumimoji="1" lang="zh-CN" altLang="en-US" sz="2800" dirty="0"/>
          </a:p>
        </p:txBody>
      </p:sp>
      <p:sp>
        <p:nvSpPr>
          <p:cNvPr id="3" name="内容占位符 2"/>
          <p:cNvSpPr>
            <a:spLocks noGrp="1"/>
          </p:cNvSpPr>
          <p:nvPr>
            <p:ph idx="1"/>
          </p:nvPr>
        </p:nvSpPr>
        <p:spPr>
          <a:xfrm>
            <a:off x="338667" y="1778000"/>
            <a:ext cx="8348133" cy="4792133"/>
          </a:xfrm>
        </p:spPr>
        <p:txBody>
          <a:bodyPr>
            <a:normAutofit/>
          </a:bodyPr>
          <a:lstStyle/>
          <a:p>
            <a:pPr>
              <a:lnSpc>
                <a:spcPct val="110000"/>
              </a:lnSpc>
            </a:pPr>
            <a:r>
              <a:rPr lang="zh-CN" altLang="zh-CN" sz="2800" dirty="0" smtClean="0">
                <a:solidFill>
                  <a:srgbClr val="000000"/>
                </a:solidFill>
                <a:latin typeface="+mn-ea"/>
                <a:cs typeface="仿宋"/>
              </a:rPr>
              <a:t>“</a:t>
            </a:r>
            <a:r>
              <a:rPr lang="zh-CN" altLang="zh-CN" sz="2800" dirty="0">
                <a:solidFill>
                  <a:srgbClr val="000000"/>
                </a:solidFill>
                <a:latin typeface="+mn-ea"/>
                <a:cs typeface="仿宋"/>
              </a:rPr>
              <a:t>乡土小说”：主要就是指这类靠回忆重组来描写故乡农村（包括乡镇）的生活，带有浓重的乡土气息和地方色彩的小说。代表</a:t>
            </a:r>
            <a:r>
              <a:rPr lang="zh-CN" altLang="zh-CN" sz="2800" dirty="0" smtClean="0">
                <a:solidFill>
                  <a:srgbClr val="000000"/>
                </a:solidFill>
                <a:latin typeface="+mn-ea"/>
                <a:cs typeface="仿宋"/>
              </a:rPr>
              <a:t>人物有鲁迅</a:t>
            </a:r>
            <a:r>
              <a:rPr lang="en-US" altLang="zh-CN" sz="2800" dirty="0" smtClean="0">
                <a:solidFill>
                  <a:srgbClr val="000000"/>
                </a:solidFill>
                <a:latin typeface="+mn-ea"/>
                <a:cs typeface="仿宋"/>
              </a:rPr>
              <a:t>《</a:t>
            </a:r>
            <a:r>
              <a:rPr lang="zh-CN" altLang="en-US" sz="2800" dirty="0" smtClean="0">
                <a:solidFill>
                  <a:srgbClr val="000000"/>
                </a:solidFill>
                <a:latin typeface="+mn-ea"/>
                <a:cs typeface="仿宋"/>
              </a:rPr>
              <a:t>故乡</a:t>
            </a:r>
            <a:r>
              <a:rPr lang="en-US" altLang="zh-CN" sz="2800" dirty="0" smtClean="0">
                <a:solidFill>
                  <a:srgbClr val="000000"/>
                </a:solidFill>
                <a:latin typeface="+mn-ea"/>
                <a:cs typeface="仿宋"/>
              </a:rPr>
              <a:t>》</a:t>
            </a:r>
            <a:r>
              <a:rPr lang="zh-CN" altLang="zh-CN" sz="2800" dirty="0" smtClean="0">
                <a:solidFill>
                  <a:srgbClr val="000000"/>
                </a:solidFill>
                <a:latin typeface="+mn-ea"/>
                <a:cs typeface="仿宋"/>
              </a:rPr>
              <a:t>，王鲁彦</a:t>
            </a:r>
            <a:r>
              <a:rPr lang="en-US" altLang="zh-CN" sz="2800" dirty="0" smtClean="0">
                <a:solidFill>
                  <a:srgbClr val="000000"/>
                </a:solidFill>
                <a:latin typeface="+mn-ea"/>
                <a:cs typeface="仿宋"/>
              </a:rPr>
              <a:t>《</a:t>
            </a:r>
            <a:r>
              <a:rPr lang="zh-CN" altLang="en-US" sz="2800" dirty="0" smtClean="0">
                <a:solidFill>
                  <a:srgbClr val="000000"/>
                </a:solidFill>
                <a:latin typeface="+mn-ea"/>
                <a:cs typeface="仿宋"/>
              </a:rPr>
              <a:t>菊英的出嫁</a:t>
            </a:r>
            <a:r>
              <a:rPr lang="en-US" altLang="zh-CN" sz="2800" dirty="0" smtClean="0">
                <a:solidFill>
                  <a:srgbClr val="000000"/>
                </a:solidFill>
                <a:latin typeface="+mn-ea"/>
                <a:cs typeface="仿宋"/>
              </a:rPr>
              <a:t>》</a:t>
            </a:r>
            <a:r>
              <a:rPr lang="zh-CN" altLang="zh-CN" sz="2800" dirty="0" smtClean="0">
                <a:solidFill>
                  <a:srgbClr val="000000"/>
                </a:solidFill>
                <a:latin typeface="+mn-ea"/>
                <a:cs typeface="仿宋"/>
              </a:rPr>
              <a:t>，台静农</a:t>
            </a:r>
            <a:r>
              <a:rPr lang="en-US" altLang="zh-CN" sz="2800" dirty="0" smtClean="0">
                <a:solidFill>
                  <a:srgbClr val="000000"/>
                </a:solidFill>
                <a:latin typeface="+mn-ea"/>
                <a:cs typeface="仿宋"/>
              </a:rPr>
              <a:t>《</a:t>
            </a:r>
            <a:r>
              <a:rPr lang="zh-CN" altLang="en-US" sz="2800" dirty="0" smtClean="0">
                <a:solidFill>
                  <a:srgbClr val="000000"/>
                </a:solidFill>
                <a:latin typeface="+mn-ea"/>
                <a:cs typeface="仿宋"/>
              </a:rPr>
              <a:t>拜堂</a:t>
            </a:r>
            <a:r>
              <a:rPr lang="en-US" altLang="zh-CN" sz="2800" dirty="0" smtClean="0">
                <a:solidFill>
                  <a:srgbClr val="000000"/>
                </a:solidFill>
                <a:latin typeface="+mn-ea"/>
                <a:cs typeface="仿宋"/>
              </a:rPr>
              <a:t>》</a:t>
            </a:r>
            <a:r>
              <a:rPr lang="zh-CN" altLang="zh-CN" sz="2800" dirty="0" smtClean="0">
                <a:solidFill>
                  <a:srgbClr val="000000"/>
                </a:solidFill>
                <a:latin typeface="+mn-ea"/>
                <a:cs typeface="仿宋"/>
              </a:rPr>
              <a:t>，</a:t>
            </a:r>
            <a:r>
              <a:rPr lang="zh-CN" altLang="zh-CN" sz="2800" dirty="0">
                <a:solidFill>
                  <a:srgbClr val="000000"/>
                </a:solidFill>
                <a:latin typeface="+mn-ea"/>
                <a:cs typeface="仿宋"/>
              </a:rPr>
              <a:t>蹇先</a:t>
            </a:r>
            <a:r>
              <a:rPr lang="zh-CN" altLang="zh-CN" sz="2800" dirty="0" smtClean="0">
                <a:solidFill>
                  <a:srgbClr val="000000"/>
                </a:solidFill>
                <a:latin typeface="+mn-ea"/>
                <a:cs typeface="仿宋"/>
              </a:rPr>
              <a:t>艾</a:t>
            </a:r>
            <a:r>
              <a:rPr lang="en-US" altLang="zh-CN" sz="2800" dirty="0" smtClean="0">
                <a:solidFill>
                  <a:srgbClr val="000000"/>
                </a:solidFill>
                <a:latin typeface="+mn-ea"/>
                <a:cs typeface="仿宋"/>
              </a:rPr>
              <a:t>《</a:t>
            </a:r>
            <a:r>
              <a:rPr lang="zh-CN" altLang="en-US" sz="2800" dirty="0" smtClean="0">
                <a:solidFill>
                  <a:srgbClr val="000000"/>
                </a:solidFill>
                <a:latin typeface="+mn-ea"/>
                <a:cs typeface="仿宋"/>
              </a:rPr>
              <a:t>水葬</a:t>
            </a:r>
            <a:r>
              <a:rPr lang="en-US" altLang="zh-CN" sz="2800" dirty="0" smtClean="0">
                <a:solidFill>
                  <a:srgbClr val="000000"/>
                </a:solidFill>
                <a:latin typeface="+mn-ea"/>
                <a:cs typeface="仿宋"/>
              </a:rPr>
              <a:t>》</a:t>
            </a:r>
            <a:r>
              <a:rPr lang="zh-CN" altLang="zh-CN" sz="2800" dirty="0" smtClean="0">
                <a:solidFill>
                  <a:srgbClr val="000000"/>
                </a:solidFill>
                <a:latin typeface="+mn-ea"/>
                <a:cs typeface="仿宋"/>
              </a:rPr>
              <a:t>等。</a:t>
            </a:r>
            <a:endParaRPr lang="en-US" altLang="zh-CN" sz="2800" dirty="0" smtClean="0">
              <a:solidFill>
                <a:srgbClr val="000000"/>
              </a:solidFill>
              <a:latin typeface="+mn-ea"/>
              <a:cs typeface="Kaiti SC Regular"/>
            </a:endParaRPr>
          </a:p>
          <a:p>
            <a:pPr>
              <a:lnSpc>
                <a:spcPct val="110000"/>
              </a:lnSpc>
            </a:pPr>
            <a:r>
              <a:rPr lang="zh-CN" altLang="zh-CN" sz="2800" dirty="0" smtClean="0">
                <a:solidFill>
                  <a:srgbClr val="000000"/>
                </a:solidFill>
                <a:latin typeface="+mn-ea"/>
                <a:cs typeface="Kaiti SC Regular"/>
              </a:rPr>
              <a:t>共同点</a:t>
            </a:r>
            <a:r>
              <a:rPr lang="zh-CN" altLang="zh-CN" sz="2800" dirty="0">
                <a:solidFill>
                  <a:srgbClr val="000000"/>
                </a:solidFill>
                <a:latin typeface="+mn-ea"/>
                <a:cs typeface="Kaiti SC Regular"/>
              </a:rPr>
              <a:t>：</a:t>
            </a:r>
            <a:r>
              <a:rPr lang="zh-CN" altLang="zh-CN" sz="2800" dirty="0" smtClean="0">
                <a:solidFill>
                  <a:srgbClr val="000000"/>
                </a:solidFill>
                <a:latin typeface="+mn-ea"/>
                <a:cs typeface="Kaiti SC Regular"/>
              </a:rPr>
              <a:t>农村是</a:t>
            </a:r>
            <a:r>
              <a:rPr lang="en-US" altLang="en-US" sz="2800" dirty="0" smtClean="0">
                <a:solidFill>
                  <a:srgbClr val="000000"/>
                </a:solidFill>
                <a:latin typeface="+mn-ea"/>
                <a:cs typeface="Kaiti SC Regular"/>
              </a:rPr>
              <a:t>阴晦</a:t>
            </a:r>
            <a:r>
              <a:rPr lang="zh-CN" altLang="zh-CN" sz="2800" dirty="0" smtClean="0">
                <a:solidFill>
                  <a:srgbClr val="000000"/>
                </a:solidFill>
                <a:latin typeface="+mn-ea"/>
                <a:cs typeface="Kaiti SC Regular"/>
              </a:rPr>
              <a:t>的</a:t>
            </a:r>
            <a:r>
              <a:rPr lang="zh-CN" altLang="en-US" sz="2800" dirty="0" smtClean="0">
                <a:solidFill>
                  <a:srgbClr val="000000"/>
                </a:solidFill>
                <a:latin typeface="+mn-ea"/>
                <a:cs typeface="Kaiti SC Regular"/>
              </a:rPr>
              <a:t>、</a:t>
            </a:r>
            <a:r>
              <a:rPr lang="zh-CN" altLang="zh-CN" sz="2800" dirty="0" smtClean="0">
                <a:solidFill>
                  <a:srgbClr val="000000"/>
                </a:solidFill>
                <a:latin typeface="+mn-ea"/>
                <a:cs typeface="Kaiti SC Regular"/>
              </a:rPr>
              <a:t>凋敝</a:t>
            </a:r>
            <a:r>
              <a:rPr lang="zh-CN" altLang="zh-CN" sz="2800" dirty="0">
                <a:solidFill>
                  <a:srgbClr val="000000"/>
                </a:solidFill>
                <a:latin typeface="+mn-ea"/>
                <a:cs typeface="Kaiti SC Regular"/>
              </a:rPr>
              <a:t>的，农民是</a:t>
            </a:r>
            <a:r>
              <a:rPr lang="zh-CN" altLang="zh-CN" sz="2800" dirty="0" smtClean="0">
                <a:solidFill>
                  <a:srgbClr val="000000"/>
                </a:solidFill>
                <a:latin typeface="+mn-ea"/>
                <a:cs typeface="Kaiti SC Regular"/>
              </a:rPr>
              <a:t>麻木的</a:t>
            </a:r>
            <a:r>
              <a:rPr lang="zh-CN" altLang="en-US" sz="2800" dirty="0" smtClean="0">
                <a:solidFill>
                  <a:srgbClr val="000000"/>
                </a:solidFill>
                <a:latin typeface="+mn-ea"/>
                <a:cs typeface="Kaiti SC Regular"/>
              </a:rPr>
              <a:t>、</a:t>
            </a:r>
            <a:r>
              <a:rPr lang="zh-CN" altLang="zh-CN" sz="2800" dirty="0" smtClean="0">
                <a:solidFill>
                  <a:srgbClr val="000000"/>
                </a:solidFill>
                <a:latin typeface="+mn-ea"/>
                <a:cs typeface="Kaiti SC Regular"/>
              </a:rPr>
              <a:t>愚昧的</a:t>
            </a:r>
            <a:r>
              <a:rPr lang="zh-CN" altLang="zh-CN" sz="2800" dirty="0">
                <a:solidFill>
                  <a:srgbClr val="000000"/>
                </a:solidFill>
                <a:latin typeface="+mn-ea"/>
                <a:cs typeface="Kaiti SC Regular"/>
              </a:rPr>
              <a:t>，宗法制度是</a:t>
            </a:r>
            <a:r>
              <a:rPr lang="zh-CN" altLang="zh-CN" sz="2800" dirty="0" smtClean="0">
                <a:solidFill>
                  <a:srgbClr val="000000"/>
                </a:solidFill>
                <a:latin typeface="+mn-ea"/>
                <a:cs typeface="Kaiti SC Regular"/>
              </a:rPr>
              <a:t>残忍的</a:t>
            </a:r>
            <a:r>
              <a:rPr lang="zh-CN" altLang="en-US" sz="2800" dirty="0" smtClean="0">
                <a:solidFill>
                  <a:srgbClr val="000000"/>
                </a:solidFill>
                <a:latin typeface="+mn-ea"/>
                <a:cs typeface="Kaiti SC Regular"/>
              </a:rPr>
              <a:t>、</a:t>
            </a:r>
            <a:r>
              <a:rPr lang="zh-CN" altLang="zh-CN" sz="2800" dirty="0" smtClean="0">
                <a:solidFill>
                  <a:srgbClr val="000000"/>
                </a:solidFill>
                <a:latin typeface="+mn-ea"/>
                <a:cs typeface="Kaiti SC Regular"/>
              </a:rPr>
              <a:t>非人道的</a:t>
            </a:r>
            <a:r>
              <a:rPr lang="zh-CN" altLang="zh-CN" sz="2800" dirty="0">
                <a:solidFill>
                  <a:srgbClr val="000000"/>
                </a:solidFill>
                <a:latin typeface="+mn-ea"/>
                <a:cs typeface="Kaiti SC Regular"/>
              </a:rPr>
              <a:t>。</a:t>
            </a:r>
          </a:p>
          <a:p>
            <a:pPr>
              <a:lnSpc>
                <a:spcPct val="110000"/>
              </a:lnSpc>
            </a:pPr>
            <a:r>
              <a:rPr lang="zh-CN" altLang="zh-CN" sz="2800" dirty="0">
                <a:solidFill>
                  <a:srgbClr val="000000"/>
                </a:solidFill>
                <a:latin typeface="+mn-ea"/>
                <a:cs typeface="Kaiti SC Regular"/>
              </a:rPr>
              <a:t>另一种乡土想象：《竹林的故事》，田园牧歌。</a:t>
            </a:r>
          </a:p>
          <a:p>
            <a:pPr>
              <a:lnSpc>
                <a:spcPct val="110000"/>
              </a:lnSpc>
            </a:pPr>
            <a:endParaRPr kumimoji="1" lang="zh-CN" altLang="en-US" sz="2400" dirty="0"/>
          </a:p>
        </p:txBody>
      </p:sp>
    </p:spTree>
    <p:extLst>
      <p:ext uri="{BB962C8B-B14F-4D97-AF65-F5344CB8AC3E}">
        <p14:creationId xmlns:p14="http://schemas.microsoft.com/office/powerpoint/2010/main" val="83849363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smtClean="0"/>
              <a:t>（</a:t>
            </a:r>
            <a:r>
              <a:rPr kumimoji="1" lang="en-US" altLang="en-US" sz="3600" dirty="0" smtClean="0"/>
              <a:t>五</a:t>
            </a:r>
            <a:r>
              <a:rPr kumimoji="1" lang="zh-CN" altLang="en-US" sz="3600" dirty="0" smtClean="0"/>
              <a:t>）蒲松龄与</a:t>
            </a:r>
            <a:r>
              <a:rPr lang="zh-CN" altLang="zh-CN" sz="3600" dirty="0" smtClean="0"/>
              <a:t>《</a:t>
            </a:r>
            <a:r>
              <a:rPr lang="zh-CN" altLang="zh-CN" sz="3600" dirty="0"/>
              <a:t>聊斋志异</a:t>
            </a:r>
            <a:r>
              <a:rPr lang="zh-CN" altLang="zh-CN" sz="3600" dirty="0" smtClean="0"/>
              <a:t>》</a:t>
            </a:r>
            <a:endParaRPr kumimoji="1" lang="zh-CN" altLang="en-US" sz="3600" dirty="0"/>
          </a:p>
        </p:txBody>
      </p:sp>
      <p:sp>
        <p:nvSpPr>
          <p:cNvPr id="3" name="内容占位符 2"/>
          <p:cNvSpPr>
            <a:spLocks noGrp="1"/>
          </p:cNvSpPr>
          <p:nvPr>
            <p:ph idx="1"/>
          </p:nvPr>
        </p:nvSpPr>
        <p:spPr/>
        <p:txBody>
          <a:bodyPr/>
          <a:lstStyle/>
          <a:p>
            <a:r>
              <a:rPr lang="en-US" altLang="zh-CN" dirty="0" smtClean="0">
                <a:latin typeface="+mn-ea"/>
              </a:rPr>
              <a:t>《</a:t>
            </a:r>
            <a:r>
              <a:rPr lang="zh-CN" altLang="en-US" dirty="0" smtClean="0">
                <a:latin typeface="+mn-ea"/>
              </a:rPr>
              <a:t>聊斋志异</a:t>
            </a:r>
            <a:r>
              <a:rPr lang="en-US" altLang="zh-CN" dirty="0" smtClean="0">
                <a:latin typeface="+mn-ea"/>
              </a:rPr>
              <a:t>》</a:t>
            </a:r>
            <a:r>
              <a:rPr lang="zh-CN" altLang="en-US" dirty="0" smtClean="0">
                <a:latin typeface="+mn-ea"/>
              </a:rPr>
              <a:t>的艺术创新点：</a:t>
            </a:r>
            <a:endParaRPr lang="en-US" altLang="zh-CN" dirty="0" smtClean="0">
              <a:latin typeface="+mn-ea"/>
            </a:endParaRPr>
          </a:p>
          <a:p>
            <a:r>
              <a:rPr lang="en-US" altLang="zh-CN" dirty="0" smtClean="0">
                <a:latin typeface="+mn-ea"/>
              </a:rPr>
              <a:t>1.</a:t>
            </a:r>
            <a:r>
              <a:rPr lang="zh-CN" altLang="zh-CN" dirty="0" smtClean="0">
                <a:latin typeface="+mn-ea"/>
              </a:rPr>
              <a:t>多种小说</a:t>
            </a:r>
            <a:r>
              <a:rPr lang="zh-CN" altLang="zh-CN" dirty="0">
                <a:latin typeface="+mn-ea"/>
              </a:rPr>
              <a:t>模式：形式自由</a:t>
            </a:r>
          </a:p>
          <a:p>
            <a:r>
              <a:rPr lang="zh-CN" altLang="en-US" dirty="0" smtClean="0">
                <a:latin typeface="+mn-ea"/>
              </a:rPr>
              <a:t>2</a:t>
            </a:r>
            <a:r>
              <a:rPr lang="en-US" altLang="zh-CN" dirty="0" smtClean="0">
                <a:latin typeface="+mn-ea"/>
              </a:rPr>
              <a:t>.</a:t>
            </a:r>
            <a:r>
              <a:rPr lang="zh-CN" altLang="zh-CN" dirty="0" smtClean="0">
                <a:latin typeface="+mn-ea"/>
              </a:rPr>
              <a:t>情节</a:t>
            </a:r>
            <a:r>
              <a:rPr lang="zh-CN" altLang="zh-CN" dirty="0">
                <a:latin typeface="+mn-ea"/>
              </a:rPr>
              <a:t>的丰美</a:t>
            </a:r>
            <a:r>
              <a:rPr lang="zh-CN" altLang="zh-CN" dirty="0" smtClean="0">
                <a:latin typeface="+mn-ea"/>
              </a:rPr>
              <a:t>：对比白话小说</a:t>
            </a:r>
            <a:endParaRPr lang="zh-CN" altLang="zh-CN" dirty="0">
              <a:latin typeface="+mn-ea"/>
            </a:endParaRPr>
          </a:p>
          <a:p>
            <a:r>
              <a:rPr lang="zh-CN" altLang="en-US" dirty="0" smtClean="0">
                <a:latin typeface="+mn-ea"/>
              </a:rPr>
              <a:t>3</a:t>
            </a:r>
            <a:r>
              <a:rPr lang="en-US" altLang="zh-CN" dirty="0" smtClean="0">
                <a:latin typeface="+mn-ea"/>
              </a:rPr>
              <a:t>.</a:t>
            </a:r>
            <a:r>
              <a:rPr lang="zh-CN" altLang="zh-CN" dirty="0" smtClean="0">
                <a:latin typeface="+mn-ea"/>
              </a:rPr>
              <a:t>小说诗化倾</a:t>
            </a:r>
            <a:r>
              <a:rPr lang="zh-CN" altLang="zh-CN" dirty="0">
                <a:latin typeface="+mn-ea"/>
              </a:rPr>
              <a:t>向：语言和内涵两个层面</a:t>
            </a:r>
          </a:p>
          <a:p>
            <a:r>
              <a:rPr lang="zh-CN" altLang="en-US" dirty="0" smtClean="0">
                <a:latin typeface="+mn-ea"/>
              </a:rPr>
              <a:t>4</a:t>
            </a:r>
            <a:r>
              <a:rPr lang="en-US" altLang="zh-CN" dirty="0" smtClean="0">
                <a:latin typeface="+mn-ea"/>
              </a:rPr>
              <a:t>.</a:t>
            </a:r>
            <a:r>
              <a:rPr lang="zh-CN" altLang="zh-CN" dirty="0" smtClean="0">
                <a:latin typeface="+mn-ea"/>
              </a:rPr>
              <a:t>叙述语言</a:t>
            </a:r>
            <a:r>
              <a:rPr lang="zh-CN" altLang="en-US" dirty="0" smtClean="0">
                <a:latin typeface="+mn-ea"/>
              </a:rPr>
              <a:t>：</a:t>
            </a:r>
            <a:r>
              <a:rPr lang="zh-CN" altLang="zh-CN" dirty="0" smtClean="0">
                <a:latin typeface="+mn-ea"/>
              </a:rPr>
              <a:t>平易简洁</a:t>
            </a:r>
            <a:endParaRPr lang="zh-CN" altLang="zh-CN" dirty="0">
              <a:latin typeface="+mn-ea"/>
            </a:endParaRPr>
          </a:p>
          <a:p>
            <a:r>
              <a:rPr lang="zh-CN" altLang="en-US" dirty="0" smtClean="0">
                <a:latin typeface="+mn-ea"/>
              </a:rPr>
              <a:t>5</a:t>
            </a:r>
            <a:r>
              <a:rPr lang="en-US" altLang="zh-CN" dirty="0" smtClean="0">
                <a:latin typeface="+mn-ea"/>
              </a:rPr>
              <a:t>.</a:t>
            </a:r>
            <a:r>
              <a:rPr lang="zh-CN" altLang="zh-CN" dirty="0" smtClean="0">
                <a:latin typeface="+mn-ea"/>
              </a:rPr>
              <a:t>人物语言多样</a:t>
            </a:r>
            <a:r>
              <a:rPr lang="zh-CN" altLang="zh-CN" dirty="0">
                <a:latin typeface="+mn-ea"/>
              </a:rPr>
              <a:t>：三教九流，妖魔神</a:t>
            </a:r>
            <a:r>
              <a:rPr lang="zh-CN" altLang="zh-CN" dirty="0" smtClean="0">
                <a:latin typeface="+mn-ea"/>
              </a:rPr>
              <a:t>怪</a:t>
            </a:r>
            <a:endParaRPr lang="zh-CN" altLang="zh-CN" dirty="0">
              <a:latin typeface="+mn-ea"/>
            </a:endParaRPr>
          </a:p>
        </p:txBody>
      </p:sp>
    </p:spTree>
    <p:extLst>
      <p:ext uri="{BB962C8B-B14F-4D97-AF65-F5344CB8AC3E}">
        <p14:creationId xmlns:p14="http://schemas.microsoft.com/office/powerpoint/2010/main" val="175672716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3600" dirty="0" smtClean="0"/>
              <a:t>《</a:t>
            </a:r>
            <a:r>
              <a:rPr lang="zh-CN" altLang="zh-CN" sz="3600" dirty="0"/>
              <a:t>婴宁》</a:t>
            </a:r>
            <a:r>
              <a:rPr lang="zh-CN" altLang="zh-CN" sz="3600" dirty="0" smtClean="0"/>
              <a:t>解析</a:t>
            </a:r>
            <a:endParaRPr kumimoji="1" lang="zh-CN" altLang="en-US" sz="3600" dirty="0"/>
          </a:p>
        </p:txBody>
      </p:sp>
      <p:sp>
        <p:nvSpPr>
          <p:cNvPr id="3" name="内容占位符 2"/>
          <p:cNvSpPr>
            <a:spLocks noGrp="1"/>
          </p:cNvSpPr>
          <p:nvPr>
            <p:ph idx="1"/>
          </p:nvPr>
        </p:nvSpPr>
        <p:spPr>
          <a:xfrm>
            <a:off x="304800" y="1417638"/>
            <a:ext cx="8382000" cy="5152495"/>
          </a:xfrm>
        </p:spPr>
        <p:txBody>
          <a:bodyPr>
            <a:normAutofit fontScale="70000" lnSpcReduction="20000"/>
          </a:bodyPr>
          <a:lstStyle/>
          <a:p>
            <a:pPr>
              <a:lnSpc>
                <a:spcPct val="140000"/>
              </a:lnSpc>
            </a:pPr>
            <a:r>
              <a:rPr lang="zh-CN" altLang="zh-CN" dirty="0"/>
              <a:t>古代女子少见的特殊形象：爱笑</a:t>
            </a:r>
            <a:r>
              <a:rPr lang="zh-CN" altLang="zh-CN" dirty="0" smtClean="0"/>
              <a:t>，</a:t>
            </a:r>
            <a:r>
              <a:rPr lang="zh-CN" altLang="en-US" dirty="0" smtClean="0"/>
              <a:t>爱花</a:t>
            </a:r>
            <a:endParaRPr lang="zh-CN" altLang="zh-CN" dirty="0"/>
          </a:p>
          <a:p>
            <a:pPr>
              <a:lnSpc>
                <a:spcPct val="140000"/>
              </a:lnSpc>
            </a:pPr>
            <a:r>
              <a:rPr lang="zh-CN" altLang="zh-CN" dirty="0"/>
              <a:t>撄宁，意思就是不受外界事物的纷扰，而后保持心境的宁静。 </a:t>
            </a:r>
            <a:endParaRPr lang="en-US" altLang="zh-CN" dirty="0" smtClean="0"/>
          </a:p>
          <a:p>
            <a:pPr>
              <a:lnSpc>
                <a:spcPct val="140000"/>
              </a:lnSpc>
            </a:pPr>
            <a:r>
              <a:rPr lang="zh-CN" altLang="zh-CN" dirty="0" smtClean="0"/>
              <a:t>“</a:t>
            </a:r>
            <a:r>
              <a:rPr lang="zh-CN" altLang="zh-CN" dirty="0"/>
              <a:t>人罔不笑，但需有时”（秩序） 婴宁正是对“时”</a:t>
            </a:r>
            <a:r>
              <a:rPr lang="zh-CN" altLang="zh-CN" dirty="0" smtClean="0"/>
              <a:t>的对抗</a:t>
            </a:r>
            <a:endParaRPr lang="en-US" altLang="zh-CN" dirty="0"/>
          </a:p>
          <a:p>
            <a:pPr>
              <a:lnSpc>
                <a:spcPct val="140000"/>
              </a:lnSpc>
            </a:pPr>
            <a:r>
              <a:rPr lang="zh-CN" altLang="zh-CN" dirty="0" smtClean="0"/>
              <a:t>《</a:t>
            </a:r>
            <a:r>
              <a:rPr lang="zh-CN" altLang="zh-CN" dirty="0"/>
              <a:t>婴宁</a:t>
            </a:r>
            <a:r>
              <a:rPr lang="zh-CN" altLang="zh-CN" dirty="0" smtClean="0"/>
              <a:t>》并非一段鬼怪传说</a:t>
            </a:r>
            <a:r>
              <a:rPr lang="zh-CN" altLang="zh-CN" dirty="0"/>
              <a:t>，也不仅仅是爱情故事，而是蕴藏复杂而深刻文化冲突的求“道”之作，是隐含作者人生理想的“忧愤”之作。</a:t>
            </a:r>
            <a:endParaRPr lang="en-US" altLang="zh-CN" dirty="0"/>
          </a:p>
          <a:p>
            <a:pPr>
              <a:lnSpc>
                <a:spcPct val="140000"/>
              </a:lnSpc>
            </a:pPr>
            <a:r>
              <a:rPr lang="zh-CN" altLang="en-US" dirty="0" smtClean="0"/>
              <a:t>主题：人的“突围”</a:t>
            </a:r>
            <a:endParaRPr lang="en-US" altLang="zh-CN" dirty="0" smtClean="0"/>
          </a:p>
          <a:p>
            <a:pPr>
              <a:lnSpc>
                <a:spcPct val="140000"/>
              </a:lnSpc>
            </a:pPr>
            <a:r>
              <a:rPr lang="en-US" altLang="zh-CN" dirty="0" smtClean="0"/>
              <a:t> </a:t>
            </a:r>
            <a:r>
              <a:rPr lang="en-US" altLang="zh-CN" dirty="0"/>
              <a:t>1.</a:t>
            </a:r>
            <a:r>
              <a:rPr lang="zh-CN" altLang="zh-CN" dirty="0"/>
              <a:t>自然与文明的冲突</a:t>
            </a:r>
          </a:p>
          <a:p>
            <a:pPr>
              <a:lnSpc>
                <a:spcPct val="140000"/>
              </a:lnSpc>
            </a:pPr>
            <a:r>
              <a:rPr lang="en-US" altLang="zh-CN" dirty="0"/>
              <a:t> 2.</a:t>
            </a:r>
            <a:r>
              <a:rPr lang="zh-CN" altLang="zh-CN" dirty="0"/>
              <a:t>本我与超我的矛盾</a:t>
            </a:r>
          </a:p>
          <a:p>
            <a:pPr>
              <a:lnSpc>
                <a:spcPct val="140000"/>
              </a:lnSpc>
            </a:pPr>
            <a:r>
              <a:rPr lang="en-US" altLang="zh-CN" dirty="0"/>
              <a:t> 3.</a:t>
            </a:r>
            <a:r>
              <a:rPr lang="zh-CN" altLang="zh-CN" dirty="0"/>
              <a:t>原始人性与世俗伦理对抗</a:t>
            </a:r>
          </a:p>
          <a:p>
            <a:pPr>
              <a:lnSpc>
                <a:spcPct val="140000"/>
              </a:lnSpc>
            </a:pPr>
            <a:r>
              <a:rPr lang="en-US" altLang="zh-CN" dirty="0"/>
              <a:t> 4.</a:t>
            </a:r>
            <a:r>
              <a:rPr lang="zh-CN" altLang="zh-CN" dirty="0"/>
              <a:t>多元对秩序的突围</a:t>
            </a:r>
          </a:p>
          <a:p>
            <a:endParaRPr kumimoji="1" lang="zh-CN" altLang="en-US" dirty="0"/>
          </a:p>
        </p:txBody>
      </p:sp>
    </p:spTree>
    <p:extLst>
      <p:ext uri="{BB962C8B-B14F-4D97-AF65-F5344CB8AC3E}">
        <p14:creationId xmlns:p14="http://schemas.microsoft.com/office/powerpoint/2010/main" val="423201016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latin typeface="+mn-ea"/>
              </a:rPr>
              <a:t>文本：</a:t>
            </a:r>
            <a:r>
              <a:rPr lang="zh-CN" altLang="zh-CN" sz="3600" dirty="0" smtClean="0">
                <a:latin typeface="+mn-ea"/>
              </a:rPr>
              <a:t>文学与爱情</a:t>
            </a:r>
            <a:endParaRPr kumimoji="1" lang="zh-CN" altLang="en-US" sz="3600" dirty="0"/>
          </a:p>
        </p:txBody>
      </p:sp>
      <p:sp>
        <p:nvSpPr>
          <p:cNvPr id="3" name="内容占位符 2"/>
          <p:cNvSpPr>
            <a:spLocks noGrp="1"/>
          </p:cNvSpPr>
          <p:nvPr>
            <p:ph idx="1"/>
          </p:nvPr>
        </p:nvSpPr>
        <p:spPr>
          <a:xfrm>
            <a:off x="457200" y="1600200"/>
            <a:ext cx="8229600" cy="4800600"/>
          </a:xfrm>
        </p:spPr>
        <p:txBody>
          <a:bodyPr>
            <a:normAutofit/>
          </a:bodyPr>
          <a:lstStyle/>
          <a:p>
            <a:r>
              <a:rPr lang="zh-CN" altLang="zh-CN" dirty="0" smtClean="0">
                <a:latin typeface="+mn-ea"/>
              </a:rPr>
              <a:t>《</a:t>
            </a:r>
            <a:r>
              <a:rPr lang="zh-CN" altLang="zh-CN" dirty="0">
                <a:latin typeface="+mn-ea"/>
              </a:rPr>
              <a:t>诗经</a:t>
            </a:r>
            <a:r>
              <a:rPr lang="en-US" altLang="zh-CN" dirty="0" smtClean="0">
                <a:latin typeface="+mn-ea"/>
              </a:rPr>
              <a:t>•</a:t>
            </a:r>
            <a:r>
              <a:rPr lang="zh-CN" altLang="en-US" dirty="0" smtClean="0">
                <a:latin typeface="+mn-ea"/>
              </a:rPr>
              <a:t>周南</a:t>
            </a:r>
            <a:r>
              <a:rPr lang="en-US" altLang="zh-CN" dirty="0" smtClean="0">
                <a:latin typeface="+mn-ea"/>
              </a:rPr>
              <a:t>•</a:t>
            </a:r>
            <a:r>
              <a:rPr lang="zh-CN" altLang="zh-CN" dirty="0" smtClean="0">
                <a:latin typeface="+mn-ea"/>
              </a:rPr>
              <a:t>关雎》</a:t>
            </a:r>
            <a:r>
              <a:rPr lang="zh-CN" altLang="en-US" dirty="0" smtClean="0">
                <a:latin typeface="+mn-ea"/>
              </a:rPr>
              <a:t>、乐府诗</a:t>
            </a:r>
            <a:r>
              <a:rPr lang="en-US" altLang="zh-CN" dirty="0" smtClean="0">
                <a:latin typeface="+mn-ea"/>
              </a:rPr>
              <a:t>《</a:t>
            </a:r>
            <a:r>
              <a:rPr lang="zh-CN" altLang="en-US" dirty="0" smtClean="0">
                <a:latin typeface="+mn-ea"/>
              </a:rPr>
              <a:t>有所思</a:t>
            </a:r>
            <a:r>
              <a:rPr lang="en-US" altLang="zh-CN" dirty="0" smtClean="0">
                <a:latin typeface="+mn-ea"/>
              </a:rPr>
              <a:t>》</a:t>
            </a:r>
            <a:r>
              <a:rPr lang="en-US" altLang="zh-CN" dirty="0">
                <a:latin typeface="+mn-ea"/>
              </a:rPr>
              <a:t>、</a:t>
            </a:r>
            <a:r>
              <a:rPr lang="zh-CN" altLang="zh-CN" dirty="0" smtClean="0">
                <a:latin typeface="+mn-ea"/>
              </a:rPr>
              <a:t>白</a:t>
            </a:r>
            <a:r>
              <a:rPr lang="zh-CN" altLang="zh-CN" dirty="0">
                <a:latin typeface="+mn-ea"/>
              </a:rPr>
              <a:t>居易《长恨歌</a:t>
            </a:r>
            <a:r>
              <a:rPr lang="zh-CN" altLang="zh-CN" dirty="0" smtClean="0">
                <a:latin typeface="+mn-ea"/>
              </a:rPr>
              <a:t>》</a:t>
            </a:r>
            <a:r>
              <a:rPr lang="zh-CN" altLang="en-US" dirty="0" smtClean="0">
                <a:latin typeface="+mn-ea"/>
              </a:rPr>
              <a:t>、李白</a:t>
            </a:r>
            <a:r>
              <a:rPr lang="en-US" altLang="zh-CN" dirty="0" smtClean="0">
                <a:latin typeface="+mn-ea"/>
              </a:rPr>
              <a:t>《</a:t>
            </a:r>
            <a:r>
              <a:rPr lang="zh-CN" altLang="en-US" dirty="0" smtClean="0">
                <a:latin typeface="+mn-ea"/>
              </a:rPr>
              <a:t>清平调</a:t>
            </a:r>
            <a:r>
              <a:rPr lang="en-US" altLang="zh-CN" dirty="0" smtClean="0">
                <a:latin typeface="+mn-ea"/>
              </a:rPr>
              <a:t>》</a:t>
            </a:r>
            <a:r>
              <a:rPr lang="zh-CN" altLang="en-US" dirty="0" smtClean="0">
                <a:latin typeface="+mn-ea"/>
              </a:rPr>
              <a:t>、杜牧</a:t>
            </a:r>
            <a:r>
              <a:rPr lang="en-US" altLang="zh-CN" dirty="0" smtClean="0">
                <a:latin typeface="+mn-ea"/>
              </a:rPr>
              <a:t>《</a:t>
            </a:r>
            <a:r>
              <a:rPr lang="zh-CN" altLang="en-US" dirty="0" smtClean="0">
                <a:latin typeface="+mn-ea"/>
              </a:rPr>
              <a:t>过清华宫绝句</a:t>
            </a:r>
            <a:r>
              <a:rPr lang="en-US" altLang="zh-CN" dirty="0" smtClean="0">
                <a:latin typeface="+mn-ea"/>
              </a:rPr>
              <a:t>》</a:t>
            </a:r>
            <a:r>
              <a:rPr lang="zh-CN" altLang="en-US" dirty="0" smtClean="0">
                <a:latin typeface="+mn-ea"/>
              </a:rPr>
              <a:t>、袁枚</a:t>
            </a:r>
            <a:r>
              <a:rPr lang="en-US" altLang="zh-CN" dirty="0" smtClean="0">
                <a:latin typeface="+mn-ea"/>
              </a:rPr>
              <a:t>《</a:t>
            </a:r>
            <a:r>
              <a:rPr lang="zh-CN" altLang="en-US" dirty="0" smtClean="0">
                <a:latin typeface="+mn-ea"/>
              </a:rPr>
              <a:t>马嵬驿</a:t>
            </a:r>
            <a:r>
              <a:rPr lang="en-US" altLang="zh-CN" dirty="0" smtClean="0">
                <a:latin typeface="+mn-ea"/>
              </a:rPr>
              <a:t>》</a:t>
            </a:r>
            <a:r>
              <a:rPr lang="zh-CN" altLang="zh-CN" dirty="0">
                <a:latin typeface="+mn-ea"/>
              </a:rPr>
              <a:t>、</a:t>
            </a:r>
            <a:r>
              <a:rPr lang="zh-CN" altLang="zh-CN" dirty="0" smtClean="0">
                <a:latin typeface="+mn-ea"/>
              </a:rPr>
              <a:t>苏轼</a:t>
            </a:r>
            <a:r>
              <a:rPr lang="zh-CN" altLang="zh-CN" dirty="0">
                <a:latin typeface="+mn-ea"/>
              </a:rPr>
              <a:t>《江城子</a:t>
            </a:r>
            <a:r>
              <a:rPr lang="en-US" altLang="zh-CN" dirty="0">
                <a:latin typeface="+mn-ea"/>
              </a:rPr>
              <a:t>•</a:t>
            </a:r>
            <a:r>
              <a:rPr lang="zh-CN" altLang="zh-CN" dirty="0">
                <a:latin typeface="+mn-ea"/>
              </a:rPr>
              <a:t>乙卯正月二十日夜记梦</a:t>
            </a:r>
            <a:r>
              <a:rPr lang="zh-CN" altLang="zh-CN" dirty="0" smtClean="0">
                <a:latin typeface="+mn-ea"/>
              </a:rPr>
              <a:t>》</a:t>
            </a:r>
            <a:r>
              <a:rPr lang="zh-CN" altLang="en-US" dirty="0" smtClean="0">
                <a:latin typeface="+mn-ea"/>
              </a:rPr>
              <a:t>、元稹</a:t>
            </a:r>
            <a:r>
              <a:rPr lang="en-US" altLang="zh-CN" dirty="0" smtClean="0">
                <a:latin typeface="+mn-ea"/>
              </a:rPr>
              <a:t>《</a:t>
            </a:r>
            <a:r>
              <a:rPr lang="zh-CN" altLang="en-US" dirty="0" smtClean="0">
                <a:latin typeface="+mn-ea"/>
              </a:rPr>
              <a:t>遣悲怀</a:t>
            </a:r>
            <a:r>
              <a:rPr lang="en-US" altLang="zh-CN" dirty="0" smtClean="0">
                <a:latin typeface="+mn-ea"/>
              </a:rPr>
              <a:t>》</a:t>
            </a:r>
            <a:r>
              <a:rPr lang="zh-CN" altLang="en-US" dirty="0" smtClean="0">
                <a:latin typeface="+mn-ea"/>
              </a:rPr>
              <a:t>（三首）</a:t>
            </a:r>
            <a:endParaRPr lang="zh-CN" altLang="zh-CN" dirty="0">
              <a:latin typeface="+mn-ea"/>
            </a:endParaRPr>
          </a:p>
          <a:p>
            <a:r>
              <a:rPr lang="zh-CN" altLang="en-US" dirty="0" smtClean="0">
                <a:latin typeface="+mn-ea"/>
              </a:rPr>
              <a:t>胡适</a:t>
            </a:r>
            <a:r>
              <a:rPr lang="en-US" altLang="zh-CN" dirty="0" smtClean="0">
                <a:latin typeface="+mn-ea"/>
              </a:rPr>
              <a:t>《</a:t>
            </a:r>
            <a:r>
              <a:rPr lang="zh-CN" altLang="en-US" dirty="0" smtClean="0">
                <a:latin typeface="+mn-ea"/>
              </a:rPr>
              <a:t>终身大事</a:t>
            </a:r>
            <a:r>
              <a:rPr lang="en-US" altLang="zh-CN" dirty="0" smtClean="0">
                <a:latin typeface="+mn-ea"/>
              </a:rPr>
              <a:t>》</a:t>
            </a:r>
            <a:r>
              <a:rPr lang="zh-CN" altLang="en-US" dirty="0" smtClean="0">
                <a:latin typeface="+mn-ea"/>
              </a:rPr>
              <a:t>、</a:t>
            </a:r>
            <a:r>
              <a:rPr lang="zh-CN" altLang="zh-CN" dirty="0" smtClean="0">
                <a:latin typeface="+mn-ea"/>
              </a:rPr>
              <a:t>鲁迅《</a:t>
            </a:r>
            <a:r>
              <a:rPr lang="zh-CN" altLang="zh-CN" dirty="0">
                <a:latin typeface="+mn-ea"/>
              </a:rPr>
              <a:t>伤逝》</a:t>
            </a:r>
          </a:p>
          <a:p>
            <a:r>
              <a:rPr lang="zh-CN" altLang="zh-CN" dirty="0">
                <a:latin typeface="+mn-ea"/>
              </a:rPr>
              <a:t>张爱</a:t>
            </a:r>
            <a:r>
              <a:rPr lang="zh-CN" altLang="zh-CN" dirty="0" smtClean="0">
                <a:latin typeface="+mn-ea"/>
              </a:rPr>
              <a:t>玲</a:t>
            </a:r>
            <a:r>
              <a:rPr lang="en-US" altLang="zh-CN" dirty="0" smtClean="0">
                <a:latin typeface="+mn-ea"/>
              </a:rPr>
              <a:t>《</a:t>
            </a:r>
            <a:r>
              <a:rPr lang="zh-CN" altLang="en-US" dirty="0" smtClean="0">
                <a:latin typeface="+mn-ea"/>
              </a:rPr>
              <a:t>倾城之恋</a:t>
            </a:r>
            <a:r>
              <a:rPr lang="en-US" altLang="zh-CN" dirty="0" smtClean="0">
                <a:latin typeface="+mn-ea"/>
              </a:rPr>
              <a:t>》</a:t>
            </a:r>
            <a:r>
              <a:rPr lang="zh-CN" altLang="zh-CN" dirty="0" smtClean="0">
                <a:latin typeface="+mn-ea"/>
              </a:rPr>
              <a:t>《</a:t>
            </a:r>
            <a:r>
              <a:rPr lang="zh-CN" altLang="zh-CN" dirty="0">
                <a:latin typeface="+mn-ea"/>
              </a:rPr>
              <a:t>封锁》</a:t>
            </a:r>
          </a:p>
          <a:p>
            <a:r>
              <a:rPr lang="zh-CN" altLang="zh-CN" dirty="0">
                <a:latin typeface="+mn-ea"/>
              </a:rPr>
              <a:t>杨</a:t>
            </a:r>
            <a:r>
              <a:rPr lang="zh-CN" altLang="zh-CN" dirty="0" smtClean="0">
                <a:latin typeface="+mn-ea"/>
              </a:rPr>
              <a:t>沫《</a:t>
            </a:r>
            <a:r>
              <a:rPr lang="zh-CN" altLang="zh-CN" dirty="0">
                <a:latin typeface="+mn-ea"/>
              </a:rPr>
              <a:t>青春之歌</a:t>
            </a:r>
            <a:r>
              <a:rPr lang="zh-CN" altLang="zh-CN" dirty="0" smtClean="0">
                <a:latin typeface="+mn-ea"/>
              </a:rPr>
              <a:t>》</a:t>
            </a:r>
            <a:r>
              <a:rPr lang="zh-CN" altLang="en-US" dirty="0" smtClean="0">
                <a:latin typeface="+mn-ea"/>
              </a:rPr>
              <a:t>、茹志鹃</a:t>
            </a:r>
            <a:r>
              <a:rPr lang="en-US" altLang="zh-CN" dirty="0" smtClean="0">
                <a:latin typeface="+mn-ea"/>
              </a:rPr>
              <a:t>《</a:t>
            </a:r>
            <a:r>
              <a:rPr lang="zh-CN" altLang="en-US" dirty="0" smtClean="0">
                <a:latin typeface="+mn-ea"/>
              </a:rPr>
              <a:t>百合花</a:t>
            </a:r>
            <a:r>
              <a:rPr lang="en-US" altLang="zh-CN" dirty="0" smtClean="0">
                <a:latin typeface="+mn-ea"/>
              </a:rPr>
              <a:t>》</a:t>
            </a:r>
            <a:endParaRPr lang="zh-CN" altLang="zh-CN" dirty="0">
              <a:latin typeface="+mn-ea"/>
            </a:endParaRPr>
          </a:p>
          <a:p>
            <a:endParaRPr kumimoji="1" lang="zh-CN" altLang="en-US" dirty="0"/>
          </a:p>
        </p:txBody>
      </p:sp>
    </p:spTree>
    <p:extLst>
      <p:ext uri="{BB962C8B-B14F-4D97-AF65-F5344CB8AC3E}">
        <p14:creationId xmlns:p14="http://schemas.microsoft.com/office/powerpoint/2010/main" val="386248395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latin typeface="+mn-ea"/>
              </a:rPr>
              <a:t>文本：</a:t>
            </a:r>
            <a:r>
              <a:rPr lang="zh-CN" altLang="zh-CN" sz="3600" dirty="0" smtClean="0">
                <a:latin typeface="+mn-ea"/>
              </a:rPr>
              <a:t>文学与战争</a:t>
            </a:r>
            <a:endParaRPr kumimoji="1" lang="zh-CN" altLang="en-US" sz="3600" dirty="0"/>
          </a:p>
        </p:txBody>
      </p:sp>
      <p:sp>
        <p:nvSpPr>
          <p:cNvPr id="3" name="内容占位符 2"/>
          <p:cNvSpPr>
            <a:spLocks noGrp="1"/>
          </p:cNvSpPr>
          <p:nvPr>
            <p:ph idx="1"/>
          </p:nvPr>
        </p:nvSpPr>
        <p:spPr>
          <a:xfrm>
            <a:off x="203201" y="1600200"/>
            <a:ext cx="8652932" cy="5122333"/>
          </a:xfrm>
        </p:spPr>
        <p:txBody>
          <a:bodyPr>
            <a:normAutofit fontScale="85000" lnSpcReduction="10000"/>
          </a:bodyPr>
          <a:lstStyle/>
          <a:p>
            <a:pPr>
              <a:lnSpc>
                <a:spcPct val="130000"/>
              </a:lnSpc>
            </a:pPr>
            <a:r>
              <a:rPr lang="zh-CN" altLang="zh-CN" dirty="0" smtClean="0">
                <a:latin typeface="+mn-ea"/>
              </a:rPr>
              <a:t>《</a:t>
            </a:r>
            <a:r>
              <a:rPr lang="zh-CN" altLang="zh-CN" dirty="0">
                <a:latin typeface="+mn-ea"/>
              </a:rPr>
              <a:t>诗经•邶风•击鼓》</a:t>
            </a:r>
            <a:r>
              <a:rPr lang="en-US" altLang="zh-CN" dirty="0">
                <a:latin typeface="+mn-ea"/>
              </a:rPr>
              <a:t>《</a:t>
            </a:r>
            <a:r>
              <a:rPr lang="zh-CN" altLang="zh-CN" dirty="0">
                <a:latin typeface="+mn-ea"/>
              </a:rPr>
              <a:t>诗经•</a:t>
            </a:r>
            <a:r>
              <a:rPr lang="zh-CN" altLang="en-US" dirty="0">
                <a:latin typeface="+mn-ea"/>
              </a:rPr>
              <a:t>大雅</a:t>
            </a:r>
            <a:r>
              <a:rPr lang="en-US" altLang="zh-CN" dirty="0">
                <a:latin typeface="+mn-ea"/>
              </a:rPr>
              <a:t>•</a:t>
            </a:r>
            <a:r>
              <a:rPr lang="zh-CN" altLang="en-US" dirty="0">
                <a:latin typeface="+mn-ea"/>
              </a:rPr>
              <a:t>江汉</a:t>
            </a:r>
            <a:r>
              <a:rPr lang="en-US" altLang="zh-CN" dirty="0">
                <a:latin typeface="+mn-ea"/>
              </a:rPr>
              <a:t>》</a:t>
            </a:r>
            <a:r>
              <a:rPr lang="zh-CN" altLang="zh-CN" dirty="0">
                <a:latin typeface="+mn-ea"/>
              </a:rPr>
              <a:t> 杜甫《兵车行》</a:t>
            </a:r>
            <a:r>
              <a:rPr lang="zh-CN" altLang="en-US" dirty="0">
                <a:latin typeface="+mn-ea"/>
              </a:rPr>
              <a:t>李清照</a:t>
            </a:r>
            <a:r>
              <a:rPr lang="zh-CN" altLang="zh-CN" dirty="0">
                <a:latin typeface="+mn-ea"/>
              </a:rPr>
              <a:t>《</a:t>
            </a:r>
            <a:r>
              <a:rPr lang="zh-CN" altLang="en-US" dirty="0">
                <a:latin typeface="+mn-ea"/>
              </a:rPr>
              <a:t>夏日绝句</a:t>
            </a:r>
            <a:r>
              <a:rPr lang="en-US" altLang="zh-CN" dirty="0">
                <a:latin typeface="+mn-ea"/>
              </a:rPr>
              <a:t>》</a:t>
            </a:r>
            <a:r>
              <a:rPr lang="zh-CN" altLang="en-US" dirty="0">
                <a:latin typeface="+mn-ea"/>
              </a:rPr>
              <a:t>、杜牧</a:t>
            </a:r>
            <a:r>
              <a:rPr lang="en-US" altLang="zh-CN" dirty="0">
                <a:latin typeface="+mn-ea"/>
              </a:rPr>
              <a:t>《</a:t>
            </a:r>
            <a:r>
              <a:rPr lang="zh-CN" altLang="en-US" dirty="0">
                <a:latin typeface="+mn-ea"/>
              </a:rPr>
              <a:t>题乌江亭</a:t>
            </a:r>
            <a:r>
              <a:rPr lang="en-US" altLang="zh-CN" dirty="0">
                <a:latin typeface="+mn-ea"/>
              </a:rPr>
              <a:t>》</a:t>
            </a:r>
            <a:r>
              <a:rPr lang="zh-CN" altLang="en-US" dirty="0">
                <a:latin typeface="+mn-ea"/>
              </a:rPr>
              <a:t>、李商隐</a:t>
            </a:r>
            <a:r>
              <a:rPr lang="en-US" altLang="zh-CN" dirty="0">
                <a:latin typeface="+mn-ea"/>
              </a:rPr>
              <a:t>《</a:t>
            </a:r>
            <a:r>
              <a:rPr lang="zh-CN" altLang="en-US" dirty="0">
                <a:latin typeface="+mn-ea"/>
              </a:rPr>
              <a:t>题汉祖庙</a:t>
            </a:r>
            <a:r>
              <a:rPr lang="en-US" altLang="zh-CN" dirty="0">
                <a:latin typeface="+mn-ea"/>
              </a:rPr>
              <a:t>》</a:t>
            </a:r>
            <a:r>
              <a:rPr lang="zh-CN" altLang="en-US" dirty="0">
                <a:latin typeface="+mn-ea"/>
              </a:rPr>
              <a:t>、王安石</a:t>
            </a:r>
            <a:r>
              <a:rPr lang="en-US" altLang="zh-CN" dirty="0">
                <a:latin typeface="+mn-ea"/>
              </a:rPr>
              <a:t>《</a:t>
            </a:r>
            <a:r>
              <a:rPr lang="zh-CN" altLang="en-US" dirty="0">
                <a:latin typeface="+mn-ea"/>
              </a:rPr>
              <a:t>乌江亭</a:t>
            </a:r>
            <a:r>
              <a:rPr lang="en-US" altLang="zh-CN" dirty="0">
                <a:latin typeface="+mn-ea"/>
              </a:rPr>
              <a:t>》</a:t>
            </a:r>
            <a:r>
              <a:rPr lang="zh-CN" altLang="en-US" dirty="0">
                <a:latin typeface="+mn-ea"/>
              </a:rPr>
              <a:t>、毛泽东</a:t>
            </a:r>
            <a:r>
              <a:rPr lang="en-US" altLang="zh-CN" dirty="0">
                <a:latin typeface="+mn-ea"/>
              </a:rPr>
              <a:t>《</a:t>
            </a:r>
            <a:r>
              <a:rPr lang="zh-CN" altLang="en-US" dirty="0">
                <a:latin typeface="+mn-ea"/>
              </a:rPr>
              <a:t>人民解放军占领南京</a:t>
            </a:r>
            <a:r>
              <a:rPr lang="en-US" altLang="zh-CN" dirty="0">
                <a:latin typeface="+mn-ea"/>
              </a:rPr>
              <a:t>》</a:t>
            </a:r>
            <a:endParaRPr lang="zh-CN" altLang="zh-CN" dirty="0">
              <a:latin typeface="+mn-ea"/>
            </a:endParaRPr>
          </a:p>
          <a:p>
            <a:pPr>
              <a:lnSpc>
                <a:spcPct val="130000"/>
              </a:lnSpc>
            </a:pPr>
            <a:r>
              <a:rPr lang="zh-CN" altLang="zh-CN" dirty="0">
                <a:latin typeface="+mn-ea"/>
              </a:rPr>
              <a:t>穆旦《赞美》《森林之魅》</a:t>
            </a:r>
            <a:r>
              <a:rPr lang="zh-CN" altLang="en-US" dirty="0">
                <a:latin typeface="+mn-ea"/>
              </a:rPr>
              <a:t>、</a:t>
            </a:r>
            <a:r>
              <a:rPr lang="zh-CN" altLang="zh-CN" dirty="0">
                <a:latin typeface="+mn-ea"/>
              </a:rPr>
              <a:t>保罗•策兰《死亡赋格曲》</a:t>
            </a:r>
          </a:p>
          <a:p>
            <a:pPr>
              <a:lnSpc>
                <a:spcPct val="130000"/>
              </a:lnSpc>
            </a:pPr>
            <a:r>
              <a:rPr lang="zh-CN" altLang="zh-CN" dirty="0">
                <a:latin typeface="+mn-ea"/>
              </a:rPr>
              <a:t>丁玲《一颗未出膛的枪弹》《我在霞村的时候</a:t>
            </a:r>
            <a:r>
              <a:rPr lang="zh-CN" altLang="zh-CN" dirty="0" smtClean="0">
                <a:latin typeface="+mn-ea"/>
              </a:rPr>
              <a:t>》《</a:t>
            </a:r>
            <a:r>
              <a:rPr lang="zh-CN" altLang="zh-CN" dirty="0">
                <a:latin typeface="+mn-ea"/>
              </a:rPr>
              <a:t>一个小红军的故事》</a:t>
            </a:r>
            <a:endParaRPr lang="en-US" altLang="zh-CN" dirty="0">
              <a:latin typeface="+mn-ea"/>
            </a:endParaRPr>
          </a:p>
          <a:p>
            <a:pPr>
              <a:lnSpc>
                <a:spcPct val="130000"/>
              </a:lnSpc>
            </a:pPr>
            <a:r>
              <a:rPr lang="zh-CN" altLang="zh-CN" dirty="0">
                <a:latin typeface="+mn-ea"/>
              </a:rPr>
              <a:t>莫言《红高粱》</a:t>
            </a:r>
            <a:r>
              <a:rPr lang="zh-CN" altLang="en-US" dirty="0">
                <a:latin typeface="+mn-ea"/>
              </a:rPr>
              <a:t>、</a:t>
            </a:r>
            <a:r>
              <a:rPr lang="zh-CN" altLang="zh-CN" dirty="0">
                <a:latin typeface="+mn-ea"/>
              </a:rPr>
              <a:t>铁凝《笨花》</a:t>
            </a:r>
            <a:r>
              <a:rPr lang="zh-CN" altLang="en-US" dirty="0">
                <a:latin typeface="+mn-ea"/>
              </a:rPr>
              <a:t>、</a:t>
            </a:r>
            <a:r>
              <a:rPr lang="zh-CN" altLang="zh-CN" dirty="0">
                <a:latin typeface="+mn-ea"/>
              </a:rPr>
              <a:t>严歌苓《金陵十三钗》</a:t>
            </a:r>
            <a:r>
              <a:rPr lang="zh-CN" altLang="en-US" dirty="0">
                <a:latin typeface="+mn-ea"/>
              </a:rPr>
              <a:t>、</a:t>
            </a:r>
            <a:r>
              <a:rPr lang="zh-CN" altLang="zh-CN" dirty="0">
                <a:latin typeface="+mn-ea"/>
              </a:rPr>
              <a:t>海男《身体祭》</a:t>
            </a:r>
          </a:p>
          <a:p>
            <a:endParaRPr kumimoji="1" lang="zh-CN" altLang="en-US" dirty="0"/>
          </a:p>
        </p:txBody>
      </p:sp>
    </p:spTree>
    <p:extLst>
      <p:ext uri="{BB962C8B-B14F-4D97-AF65-F5344CB8AC3E}">
        <p14:creationId xmlns:p14="http://schemas.microsoft.com/office/powerpoint/2010/main" val="17188080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latin typeface="+mn-ea"/>
              </a:rPr>
              <a:t>文本：</a:t>
            </a:r>
            <a:r>
              <a:rPr lang="zh-CN" altLang="zh-CN" sz="3600" dirty="0" smtClean="0">
                <a:latin typeface="+mn-ea"/>
              </a:rPr>
              <a:t>文学与人</a:t>
            </a:r>
            <a:endParaRPr kumimoji="1" lang="zh-CN" altLang="en-US" sz="3600" dirty="0"/>
          </a:p>
        </p:txBody>
      </p:sp>
      <p:sp>
        <p:nvSpPr>
          <p:cNvPr id="3" name="内容占位符 2"/>
          <p:cNvSpPr>
            <a:spLocks noGrp="1"/>
          </p:cNvSpPr>
          <p:nvPr>
            <p:ph idx="1"/>
          </p:nvPr>
        </p:nvSpPr>
        <p:spPr/>
        <p:txBody>
          <a:bodyPr>
            <a:normAutofit lnSpcReduction="10000"/>
          </a:bodyPr>
          <a:lstStyle/>
          <a:p>
            <a:r>
              <a:rPr lang="zh-CN" altLang="zh-CN" dirty="0">
                <a:latin typeface="+mn-ea"/>
              </a:rPr>
              <a:t>苏轼《定风波》《和子由渑池怀旧》《赤壁赋》</a:t>
            </a:r>
            <a:r>
              <a:rPr lang="en-US" altLang="zh-CN" dirty="0">
                <a:latin typeface="+mn-ea"/>
              </a:rPr>
              <a:t>《</a:t>
            </a:r>
            <a:r>
              <a:rPr lang="zh-CN" altLang="en-US" dirty="0">
                <a:latin typeface="+mn-ea"/>
              </a:rPr>
              <a:t>蝶恋花</a:t>
            </a:r>
            <a:r>
              <a:rPr lang="en-US" altLang="zh-CN" dirty="0">
                <a:latin typeface="+mn-ea"/>
              </a:rPr>
              <a:t>•</a:t>
            </a:r>
            <a:r>
              <a:rPr lang="zh-CN" altLang="en-US" dirty="0">
                <a:latin typeface="+mn-ea"/>
              </a:rPr>
              <a:t>春景</a:t>
            </a:r>
            <a:r>
              <a:rPr lang="en-US" altLang="zh-CN" dirty="0">
                <a:latin typeface="+mn-ea"/>
              </a:rPr>
              <a:t>》</a:t>
            </a:r>
            <a:r>
              <a:rPr lang="zh-CN" altLang="zh-CN" dirty="0">
                <a:solidFill>
                  <a:srgbClr val="000000"/>
                </a:solidFill>
                <a:latin typeface="+mn-ea"/>
              </a:rPr>
              <a:t>《被酒独行遍至子云威徽先觉四黎之舍》</a:t>
            </a:r>
            <a:r>
              <a:rPr lang="en-US" altLang="zh-CN" dirty="0">
                <a:latin typeface="+mn-ea"/>
              </a:rPr>
              <a:t>《</a:t>
            </a:r>
            <a:r>
              <a:rPr lang="zh-CN" altLang="zh-CN" dirty="0">
                <a:latin typeface="+mn-ea"/>
              </a:rPr>
              <a:t>狱中寄子由二首</a:t>
            </a:r>
            <a:r>
              <a:rPr lang="en-US" altLang="zh-CN" dirty="0">
                <a:latin typeface="+mn-ea"/>
              </a:rPr>
              <a:t>•</a:t>
            </a:r>
            <a:r>
              <a:rPr lang="zh-CN" altLang="en-US" dirty="0">
                <a:latin typeface="+mn-ea"/>
              </a:rPr>
              <a:t>其一</a:t>
            </a:r>
            <a:r>
              <a:rPr lang="zh-CN" altLang="zh-CN" dirty="0">
                <a:latin typeface="+mn-ea"/>
              </a:rPr>
              <a:t>》</a:t>
            </a:r>
            <a:r>
              <a:rPr lang="en-US" altLang="zh-CN" dirty="0">
                <a:latin typeface="+mn-ea"/>
              </a:rPr>
              <a:t>《</a:t>
            </a:r>
            <a:r>
              <a:rPr lang="zh-CN" altLang="zh-CN" dirty="0">
                <a:latin typeface="+mn-ea"/>
              </a:rPr>
              <a:t>卜算子·黄州定慧院寓居作</a:t>
            </a:r>
            <a:r>
              <a:rPr lang="en-US" altLang="zh-CN" dirty="0">
                <a:latin typeface="+mn-ea"/>
              </a:rPr>
              <a:t>》《</a:t>
            </a:r>
            <a:r>
              <a:rPr lang="zh-CN" altLang="zh-CN" dirty="0">
                <a:latin typeface="+mn-ea"/>
              </a:rPr>
              <a:t>自题金山画像</a:t>
            </a:r>
            <a:r>
              <a:rPr lang="en-US" altLang="zh-CN" dirty="0">
                <a:latin typeface="+mn-ea"/>
              </a:rPr>
              <a:t>》</a:t>
            </a:r>
          </a:p>
          <a:p>
            <a:r>
              <a:rPr lang="zh-CN" altLang="zh-CN" dirty="0">
                <a:latin typeface="+mn-ea"/>
              </a:rPr>
              <a:t>老舍《微神》《断魂枪》卡夫卡《饥饿艺术家》</a:t>
            </a:r>
          </a:p>
          <a:p>
            <a:r>
              <a:rPr lang="zh-CN" altLang="zh-CN" dirty="0">
                <a:latin typeface="+mn-ea"/>
              </a:rPr>
              <a:t>台静农《拜堂》废名《竹林的故事》</a:t>
            </a:r>
          </a:p>
          <a:p>
            <a:r>
              <a:rPr lang="zh-CN" altLang="zh-CN" dirty="0">
                <a:latin typeface="+mn-ea"/>
              </a:rPr>
              <a:t>蒲松龄《婴宁》</a:t>
            </a:r>
            <a:endParaRPr lang="en-US" altLang="zh-CN" dirty="0">
              <a:latin typeface="+mn-ea"/>
            </a:endParaRPr>
          </a:p>
          <a:p>
            <a:endParaRPr kumimoji="1" lang="zh-CN" altLang="en-US" dirty="0"/>
          </a:p>
        </p:txBody>
      </p:sp>
    </p:spTree>
    <p:extLst>
      <p:ext uri="{BB962C8B-B14F-4D97-AF65-F5344CB8AC3E}">
        <p14:creationId xmlns:p14="http://schemas.microsoft.com/office/powerpoint/2010/main" val="418585725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寄语</a:t>
            </a:r>
            <a:endParaRPr kumimoji="1" lang="zh-CN" altLang="en-US" dirty="0"/>
          </a:p>
        </p:txBody>
      </p:sp>
      <p:sp>
        <p:nvSpPr>
          <p:cNvPr id="3" name="内容占位符 2"/>
          <p:cNvSpPr>
            <a:spLocks noGrp="1"/>
          </p:cNvSpPr>
          <p:nvPr>
            <p:ph idx="1"/>
          </p:nvPr>
        </p:nvSpPr>
        <p:spPr>
          <a:xfrm>
            <a:off x="152400" y="1417638"/>
            <a:ext cx="8771467" cy="5152495"/>
          </a:xfrm>
        </p:spPr>
        <p:txBody>
          <a:bodyPr>
            <a:normAutofit fontScale="92500" lnSpcReduction="20000"/>
          </a:bodyPr>
          <a:lstStyle/>
          <a:p>
            <a:pPr>
              <a:lnSpc>
                <a:spcPct val="120000"/>
              </a:lnSpc>
            </a:pPr>
            <a:r>
              <a:rPr lang="zh-CN" altLang="zh-CN" dirty="0">
                <a:latin typeface="仿宋"/>
                <a:ea typeface="仿宋"/>
                <a:cs typeface="仿宋"/>
              </a:rPr>
              <a:t>于是大小无数的人肉的筵宴，即从有文明以来一直排到现在，人们就在这会场中吃人，被吃，以凶人的愚妄的欢呼，将悲惨的弱者的呼号遮掩，更不消说女人和小儿。这人肉的筵宴现在还排着，有许多人还想一直排下去。扫荡这些食人者，掀掉这筵席，毁坏这厨房，则是现在的青年的使命！</a:t>
            </a:r>
            <a:endParaRPr lang="en-US" altLang="zh-CN" dirty="0">
              <a:latin typeface="仿宋"/>
              <a:ea typeface="仿宋"/>
              <a:cs typeface="仿宋"/>
            </a:endParaRPr>
          </a:p>
          <a:p>
            <a:pPr algn="r">
              <a:lnSpc>
                <a:spcPct val="120000"/>
              </a:lnSpc>
            </a:pPr>
            <a:r>
              <a:rPr lang="en-US" altLang="zh-CN" dirty="0">
                <a:latin typeface="仿宋"/>
                <a:ea typeface="仿宋"/>
                <a:cs typeface="仿宋"/>
              </a:rPr>
              <a:t>——</a:t>
            </a:r>
            <a:r>
              <a:rPr lang="zh-CN" altLang="en-US" dirty="0">
                <a:latin typeface="仿宋"/>
                <a:ea typeface="仿宋"/>
                <a:cs typeface="仿宋"/>
              </a:rPr>
              <a:t>鲁迅</a:t>
            </a:r>
            <a:r>
              <a:rPr lang="en-US" altLang="zh-CN" dirty="0">
                <a:latin typeface="仿宋"/>
                <a:ea typeface="仿宋"/>
                <a:cs typeface="仿宋"/>
              </a:rPr>
              <a:t>《</a:t>
            </a:r>
            <a:r>
              <a:rPr lang="zh-CN" altLang="en-US" dirty="0">
                <a:latin typeface="仿宋"/>
                <a:ea typeface="仿宋"/>
                <a:cs typeface="仿宋"/>
              </a:rPr>
              <a:t>灯下漫笔</a:t>
            </a:r>
            <a:r>
              <a:rPr lang="en-US" altLang="zh-CN" dirty="0" smtClean="0">
                <a:latin typeface="仿宋"/>
                <a:ea typeface="仿宋"/>
                <a:cs typeface="仿宋"/>
              </a:rPr>
              <a:t>》</a:t>
            </a:r>
            <a:endParaRPr kumimoji="1" lang="en-US" altLang="zh-CN" dirty="0" smtClean="0">
              <a:solidFill>
                <a:srgbClr val="000000"/>
              </a:solidFill>
              <a:latin typeface="+mn-ea"/>
            </a:endParaRPr>
          </a:p>
          <a:p>
            <a:pPr>
              <a:lnSpc>
                <a:spcPct val="110000"/>
              </a:lnSpc>
            </a:pPr>
            <a:endParaRPr kumimoji="1" lang="en-US" altLang="zh-CN" dirty="0">
              <a:solidFill>
                <a:srgbClr val="000000"/>
              </a:solidFill>
              <a:latin typeface="+mn-ea"/>
            </a:endParaRPr>
          </a:p>
          <a:p>
            <a:pPr>
              <a:lnSpc>
                <a:spcPct val="110000"/>
              </a:lnSpc>
            </a:pPr>
            <a:r>
              <a:rPr kumimoji="1" lang="zh-CN" altLang="en-US" dirty="0" smtClean="0">
                <a:solidFill>
                  <a:srgbClr val="000000"/>
                </a:solidFill>
                <a:latin typeface="仿宋"/>
                <a:ea typeface="仿宋"/>
                <a:cs typeface="仿宋"/>
              </a:rPr>
              <a:t>幸福</a:t>
            </a:r>
            <a:r>
              <a:rPr kumimoji="1" lang="zh-CN" altLang="en-US" dirty="0">
                <a:solidFill>
                  <a:srgbClr val="000000"/>
                </a:solidFill>
                <a:latin typeface="仿宋"/>
                <a:ea typeface="仿宋"/>
                <a:cs typeface="仿宋"/>
              </a:rPr>
              <a:t>是自由的结果，自由是勇敢的结果。</a:t>
            </a:r>
            <a:endParaRPr kumimoji="1" lang="en-US" altLang="zh-CN" dirty="0">
              <a:solidFill>
                <a:srgbClr val="000000"/>
              </a:solidFill>
              <a:latin typeface="仿宋"/>
              <a:ea typeface="仿宋"/>
              <a:cs typeface="仿宋"/>
            </a:endParaRPr>
          </a:p>
          <a:p>
            <a:pPr algn="r">
              <a:lnSpc>
                <a:spcPct val="110000"/>
              </a:lnSpc>
            </a:pPr>
            <a:r>
              <a:rPr kumimoji="1" lang="en-US" altLang="zh-CN" dirty="0">
                <a:solidFill>
                  <a:srgbClr val="000000"/>
                </a:solidFill>
                <a:latin typeface="仿宋"/>
                <a:ea typeface="仿宋"/>
                <a:cs typeface="仿宋"/>
              </a:rPr>
              <a:t>——《</a:t>
            </a:r>
            <a:r>
              <a:rPr kumimoji="1" lang="zh-CN" altLang="en-US" dirty="0">
                <a:solidFill>
                  <a:srgbClr val="000000"/>
                </a:solidFill>
                <a:latin typeface="仿宋"/>
                <a:ea typeface="仿宋"/>
                <a:cs typeface="仿宋"/>
              </a:rPr>
              <a:t>伯罗奔尼撒战争史</a:t>
            </a:r>
            <a:r>
              <a:rPr kumimoji="1" lang="en-US" altLang="zh-CN" dirty="0">
                <a:solidFill>
                  <a:srgbClr val="000000"/>
                </a:solidFill>
                <a:latin typeface="仿宋"/>
                <a:ea typeface="仿宋"/>
                <a:cs typeface="仿宋"/>
              </a:rPr>
              <a:t>》</a:t>
            </a:r>
          </a:p>
          <a:p>
            <a:endParaRPr kumimoji="1" lang="zh-CN" altLang="en-US" dirty="0">
              <a:latin typeface="仿宋"/>
              <a:ea typeface="仿宋"/>
              <a:cs typeface="仿宋"/>
            </a:endParaRPr>
          </a:p>
        </p:txBody>
      </p:sp>
    </p:spTree>
    <p:extLst>
      <p:ext uri="{BB962C8B-B14F-4D97-AF65-F5344CB8AC3E}">
        <p14:creationId xmlns:p14="http://schemas.microsoft.com/office/powerpoint/2010/main" val="2291321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en-US" sz="4000" dirty="0" smtClean="0"/>
              <a:t>（二）</a:t>
            </a:r>
            <a:r>
              <a:rPr lang="zh-CN" altLang="zh-CN" sz="4000" dirty="0" smtClean="0"/>
              <a:t>中国现代</a:t>
            </a:r>
            <a:r>
              <a:rPr lang="zh-CN" altLang="zh-CN" sz="4000" dirty="0"/>
              <a:t>文学的分期</a:t>
            </a:r>
            <a:r>
              <a:rPr lang="zh-CN" altLang="zh-CN" dirty="0"/>
              <a:t/>
            </a:r>
            <a:br>
              <a:rPr lang="zh-CN" altLang="zh-CN" dirty="0"/>
            </a:br>
            <a:endParaRPr kumimoji="1" lang="zh-CN" altLang="en-US" dirty="0"/>
          </a:p>
        </p:txBody>
      </p:sp>
      <p:sp>
        <p:nvSpPr>
          <p:cNvPr id="3" name="内容占位符 2"/>
          <p:cNvSpPr>
            <a:spLocks noGrp="1"/>
          </p:cNvSpPr>
          <p:nvPr>
            <p:ph idx="1"/>
          </p:nvPr>
        </p:nvSpPr>
        <p:spPr>
          <a:xfrm>
            <a:off x="321733" y="1600200"/>
            <a:ext cx="8365067" cy="4525963"/>
          </a:xfrm>
        </p:spPr>
        <p:txBody>
          <a:bodyPr>
            <a:normAutofit fontScale="85000" lnSpcReduction="10000"/>
          </a:bodyPr>
          <a:lstStyle/>
          <a:p>
            <a:pPr>
              <a:lnSpc>
                <a:spcPct val="120000"/>
              </a:lnSpc>
            </a:pPr>
            <a:r>
              <a:rPr lang="zh-CN" altLang="en-US" dirty="0" smtClean="0">
                <a:latin typeface="+mn-ea"/>
              </a:rPr>
              <a:t>中国</a:t>
            </a:r>
            <a:r>
              <a:rPr lang="zh-CN" altLang="zh-CN" dirty="0" smtClean="0">
                <a:latin typeface="+mn-ea"/>
              </a:rPr>
              <a:t>现代文学，用现代文学语言与文学形式，表达现代中国人的思想、感情、心理的文学。</a:t>
            </a:r>
            <a:endParaRPr lang="en-US" altLang="zh-CN" dirty="0" smtClean="0">
              <a:latin typeface="+mn-ea"/>
            </a:endParaRPr>
          </a:p>
          <a:p>
            <a:pPr>
              <a:lnSpc>
                <a:spcPct val="120000"/>
              </a:lnSpc>
            </a:pPr>
            <a:endParaRPr lang="en-US" altLang="zh-CN" dirty="0" smtClean="0">
              <a:latin typeface="+mn-ea"/>
            </a:endParaRPr>
          </a:p>
          <a:p>
            <a:pPr>
              <a:lnSpc>
                <a:spcPct val="120000"/>
              </a:lnSpc>
            </a:pPr>
            <a:r>
              <a:rPr lang="en-US" altLang="zh-CN" dirty="0" smtClean="0">
                <a:latin typeface="+mn-ea"/>
              </a:rPr>
              <a:t>1917</a:t>
            </a:r>
            <a:r>
              <a:rPr lang="en-US" altLang="zh-CN" dirty="0">
                <a:latin typeface="+mn-ea"/>
              </a:rPr>
              <a:t>-1927</a:t>
            </a:r>
            <a:r>
              <a:rPr lang="zh-CN" altLang="zh-CN" dirty="0">
                <a:latin typeface="+mn-ea"/>
              </a:rPr>
              <a:t>，五四</a:t>
            </a:r>
            <a:r>
              <a:rPr lang="zh-CN" altLang="zh-CN" dirty="0" smtClean="0">
                <a:latin typeface="+mn-ea"/>
              </a:rPr>
              <a:t>文学</a:t>
            </a:r>
            <a:r>
              <a:rPr lang="zh-CN" altLang="en-US" dirty="0" smtClean="0">
                <a:latin typeface="+mn-ea"/>
              </a:rPr>
              <a:t>。胡适</a:t>
            </a:r>
            <a:r>
              <a:rPr lang="en-US" altLang="zh-CN" dirty="0" smtClean="0">
                <a:latin typeface="+mn-ea"/>
              </a:rPr>
              <a:t>《</a:t>
            </a:r>
            <a:r>
              <a:rPr lang="zh-CN" altLang="en-US" dirty="0" smtClean="0">
                <a:latin typeface="+mn-ea"/>
              </a:rPr>
              <a:t>终身大事</a:t>
            </a:r>
            <a:r>
              <a:rPr lang="en-US" altLang="zh-CN" dirty="0" smtClean="0">
                <a:latin typeface="+mn-ea"/>
              </a:rPr>
              <a:t>》</a:t>
            </a:r>
            <a:r>
              <a:rPr lang="zh-CN" altLang="en-US" dirty="0" smtClean="0">
                <a:latin typeface="+mn-ea"/>
              </a:rPr>
              <a:t>、鲁迅</a:t>
            </a:r>
            <a:r>
              <a:rPr lang="en-US" altLang="zh-CN" dirty="0" smtClean="0">
                <a:latin typeface="+mn-ea"/>
              </a:rPr>
              <a:t>《</a:t>
            </a:r>
            <a:r>
              <a:rPr lang="zh-CN" altLang="en-US" dirty="0" smtClean="0">
                <a:latin typeface="+mn-ea"/>
              </a:rPr>
              <a:t>伤逝</a:t>
            </a:r>
            <a:r>
              <a:rPr lang="en-US" altLang="zh-CN" dirty="0" smtClean="0">
                <a:latin typeface="+mn-ea"/>
              </a:rPr>
              <a:t>》</a:t>
            </a:r>
            <a:r>
              <a:rPr lang="zh-CN" altLang="en-US" dirty="0" smtClean="0">
                <a:latin typeface="+mn-ea"/>
              </a:rPr>
              <a:t>、台静农</a:t>
            </a:r>
            <a:r>
              <a:rPr lang="en-US" altLang="zh-CN" dirty="0" smtClean="0">
                <a:latin typeface="+mn-ea"/>
              </a:rPr>
              <a:t>《</a:t>
            </a:r>
            <a:r>
              <a:rPr lang="zh-CN" altLang="en-US" dirty="0" smtClean="0">
                <a:latin typeface="+mn-ea"/>
              </a:rPr>
              <a:t>拜堂</a:t>
            </a:r>
            <a:r>
              <a:rPr lang="en-US" altLang="zh-CN" dirty="0" smtClean="0">
                <a:latin typeface="+mn-ea"/>
              </a:rPr>
              <a:t>》</a:t>
            </a:r>
            <a:r>
              <a:rPr lang="zh-CN" altLang="en-US" dirty="0" smtClean="0">
                <a:latin typeface="+mn-ea"/>
              </a:rPr>
              <a:t>。</a:t>
            </a:r>
            <a:endParaRPr lang="zh-CN" altLang="zh-CN" dirty="0">
              <a:latin typeface="+mn-ea"/>
            </a:endParaRPr>
          </a:p>
          <a:p>
            <a:pPr>
              <a:lnSpc>
                <a:spcPct val="120000"/>
              </a:lnSpc>
            </a:pPr>
            <a:r>
              <a:rPr lang="en-US" altLang="zh-CN" dirty="0">
                <a:latin typeface="+mn-ea"/>
              </a:rPr>
              <a:t>1928-1937</a:t>
            </a:r>
            <a:r>
              <a:rPr lang="zh-CN" altLang="zh-CN" dirty="0">
                <a:latin typeface="+mn-ea"/>
              </a:rPr>
              <a:t>，革命</a:t>
            </a:r>
            <a:r>
              <a:rPr lang="zh-CN" altLang="zh-CN" dirty="0" smtClean="0">
                <a:latin typeface="+mn-ea"/>
              </a:rPr>
              <a:t>文学</a:t>
            </a:r>
            <a:r>
              <a:rPr lang="zh-CN" altLang="en-US" dirty="0" smtClean="0">
                <a:latin typeface="+mn-ea"/>
              </a:rPr>
              <a:t>。茅盾</a:t>
            </a:r>
            <a:r>
              <a:rPr lang="en-US" altLang="zh-CN" dirty="0" smtClean="0">
                <a:latin typeface="+mn-ea"/>
              </a:rPr>
              <a:t>《</a:t>
            </a:r>
            <a:r>
              <a:rPr lang="zh-CN" altLang="en-US" dirty="0" smtClean="0">
                <a:latin typeface="+mn-ea"/>
              </a:rPr>
              <a:t>子夜</a:t>
            </a:r>
            <a:r>
              <a:rPr lang="en-US" altLang="zh-CN" dirty="0" smtClean="0">
                <a:latin typeface="+mn-ea"/>
              </a:rPr>
              <a:t>》</a:t>
            </a:r>
            <a:r>
              <a:rPr lang="zh-CN" altLang="en-US" dirty="0" smtClean="0">
                <a:latin typeface="+mn-ea"/>
              </a:rPr>
              <a:t>、老舍</a:t>
            </a:r>
            <a:r>
              <a:rPr lang="en-US" altLang="zh-CN" dirty="0" smtClean="0">
                <a:latin typeface="+mn-ea"/>
              </a:rPr>
              <a:t>《</a:t>
            </a:r>
            <a:r>
              <a:rPr lang="zh-CN" altLang="en-US" dirty="0" smtClean="0">
                <a:latin typeface="+mn-ea"/>
              </a:rPr>
              <a:t>骆驼祥子</a:t>
            </a:r>
            <a:r>
              <a:rPr lang="en-US" altLang="zh-CN" dirty="0" smtClean="0">
                <a:latin typeface="+mn-ea"/>
              </a:rPr>
              <a:t>》</a:t>
            </a:r>
            <a:r>
              <a:rPr lang="en-US" altLang="en-US" dirty="0" smtClean="0">
                <a:latin typeface="+mn-ea"/>
              </a:rPr>
              <a:t>《断魂枪》、</a:t>
            </a:r>
            <a:r>
              <a:rPr lang="zh-CN" altLang="en-US" dirty="0" smtClean="0">
                <a:latin typeface="+mn-ea"/>
              </a:rPr>
              <a:t>沈从文</a:t>
            </a:r>
            <a:r>
              <a:rPr lang="en-US" altLang="zh-CN" dirty="0" smtClean="0">
                <a:latin typeface="+mn-ea"/>
              </a:rPr>
              <a:t>《</a:t>
            </a:r>
            <a:r>
              <a:rPr lang="zh-CN" altLang="en-US" dirty="0" smtClean="0">
                <a:latin typeface="+mn-ea"/>
              </a:rPr>
              <a:t>边城</a:t>
            </a:r>
            <a:r>
              <a:rPr lang="en-US" altLang="zh-CN" dirty="0" smtClean="0">
                <a:latin typeface="+mn-ea"/>
              </a:rPr>
              <a:t>》</a:t>
            </a:r>
            <a:r>
              <a:rPr lang="zh-CN" altLang="en-US" dirty="0" smtClean="0">
                <a:latin typeface="+mn-ea"/>
              </a:rPr>
              <a:t>。</a:t>
            </a:r>
            <a:endParaRPr lang="zh-CN" altLang="zh-CN" dirty="0">
              <a:latin typeface="+mn-ea"/>
            </a:endParaRPr>
          </a:p>
          <a:p>
            <a:pPr>
              <a:lnSpc>
                <a:spcPct val="120000"/>
              </a:lnSpc>
            </a:pPr>
            <a:r>
              <a:rPr lang="en-US" altLang="zh-CN" dirty="0">
                <a:latin typeface="+mn-ea"/>
              </a:rPr>
              <a:t>1937-1949</a:t>
            </a:r>
            <a:r>
              <a:rPr lang="zh-CN" altLang="zh-CN" dirty="0">
                <a:latin typeface="+mn-ea"/>
              </a:rPr>
              <a:t>，抗战</a:t>
            </a:r>
            <a:r>
              <a:rPr lang="zh-CN" altLang="zh-CN" dirty="0" smtClean="0">
                <a:latin typeface="+mn-ea"/>
              </a:rPr>
              <a:t>文学</a:t>
            </a:r>
            <a:r>
              <a:rPr lang="zh-CN" altLang="en-US" dirty="0" smtClean="0">
                <a:latin typeface="+mn-ea"/>
              </a:rPr>
              <a:t>。穆旦</a:t>
            </a:r>
            <a:r>
              <a:rPr lang="en-US" altLang="zh-CN" dirty="0" smtClean="0">
                <a:latin typeface="+mn-ea"/>
              </a:rPr>
              <a:t>《</a:t>
            </a:r>
            <a:r>
              <a:rPr lang="zh-CN" altLang="en-US" dirty="0" smtClean="0">
                <a:latin typeface="+mn-ea"/>
              </a:rPr>
              <a:t>赞美</a:t>
            </a:r>
            <a:r>
              <a:rPr lang="en-US" altLang="zh-CN" dirty="0" smtClean="0">
                <a:latin typeface="+mn-ea"/>
              </a:rPr>
              <a:t>》</a:t>
            </a:r>
            <a:r>
              <a:rPr lang="zh-CN" altLang="en-US" dirty="0" smtClean="0">
                <a:latin typeface="+mn-ea"/>
              </a:rPr>
              <a:t>、丁玲</a:t>
            </a:r>
            <a:r>
              <a:rPr lang="en-US" altLang="zh-CN" dirty="0" smtClean="0">
                <a:latin typeface="+mn-ea"/>
              </a:rPr>
              <a:t>《</a:t>
            </a:r>
            <a:r>
              <a:rPr lang="zh-CN" altLang="en-US" dirty="0" smtClean="0">
                <a:latin typeface="+mn-ea"/>
              </a:rPr>
              <a:t>我在霞村的时候</a:t>
            </a:r>
            <a:r>
              <a:rPr lang="en-US" altLang="zh-CN" dirty="0" smtClean="0">
                <a:latin typeface="+mn-ea"/>
              </a:rPr>
              <a:t>》</a:t>
            </a:r>
            <a:r>
              <a:rPr lang="zh-CN" altLang="en-US" dirty="0" smtClean="0">
                <a:latin typeface="+mn-ea"/>
              </a:rPr>
              <a:t>、张爱玲</a:t>
            </a:r>
            <a:r>
              <a:rPr lang="en-US" altLang="zh-CN" dirty="0" smtClean="0">
                <a:latin typeface="+mn-ea"/>
              </a:rPr>
              <a:t>《</a:t>
            </a:r>
            <a:r>
              <a:rPr lang="zh-CN" altLang="en-US" dirty="0" smtClean="0">
                <a:latin typeface="+mn-ea"/>
              </a:rPr>
              <a:t>封锁</a:t>
            </a:r>
            <a:r>
              <a:rPr lang="en-US" altLang="zh-CN" dirty="0" smtClean="0">
                <a:latin typeface="+mn-ea"/>
              </a:rPr>
              <a:t>》《</a:t>
            </a:r>
            <a:r>
              <a:rPr lang="zh-CN" altLang="en-US" dirty="0" smtClean="0">
                <a:latin typeface="+mn-ea"/>
              </a:rPr>
              <a:t>倾城之恋</a:t>
            </a:r>
            <a:r>
              <a:rPr lang="en-US" altLang="zh-CN" dirty="0" smtClean="0">
                <a:latin typeface="+mn-ea"/>
              </a:rPr>
              <a:t>》</a:t>
            </a:r>
            <a:r>
              <a:rPr lang="zh-CN" altLang="en-US" dirty="0" smtClean="0">
                <a:latin typeface="+mn-ea"/>
              </a:rPr>
              <a:t>。</a:t>
            </a:r>
            <a:endParaRPr lang="zh-CN" altLang="zh-CN" dirty="0">
              <a:latin typeface="+mn-ea"/>
            </a:endParaRPr>
          </a:p>
        </p:txBody>
      </p:sp>
    </p:spTree>
    <p:extLst>
      <p:ext uri="{BB962C8B-B14F-4D97-AF65-F5344CB8AC3E}">
        <p14:creationId xmlns:p14="http://schemas.microsoft.com/office/powerpoint/2010/main" val="601907519"/>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12642</TotalTime>
  <Words>6651</Words>
  <Application>Microsoft Macintosh PowerPoint</Application>
  <PresentationFormat>全屏显示(4:3)</PresentationFormat>
  <Paragraphs>774</Paragraphs>
  <Slides>87</Slides>
  <Notes>5</Notes>
  <HiddenSlides>0</HiddenSlides>
  <MMClips>0</MMClips>
  <ScaleCrop>false</ScaleCrop>
  <HeadingPairs>
    <vt:vector size="4" baseType="variant">
      <vt:variant>
        <vt:lpstr>主题</vt:lpstr>
      </vt:variant>
      <vt:variant>
        <vt:i4>1</vt:i4>
      </vt:variant>
      <vt:variant>
        <vt:lpstr>幻灯片标题</vt:lpstr>
      </vt:variant>
      <vt:variant>
        <vt:i4>87</vt:i4>
      </vt:variant>
    </vt:vector>
  </HeadingPairs>
  <TitlesOfParts>
    <vt:vector size="88" baseType="lpstr">
      <vt:lpstr>Office 主题</vt:lpstr>
      <vt:lpstr>大学语文</vt:lpstr>
      <vt:lpstr>考试时间安排</vt:lpstr>
      <vt:lpstr>概述</vt:lpstr>
      <vt:lpstr>《大学语文》教材</vt:lpstr>
      <vt:lpstr>《大学语文》教材</vt:lpstr>
      <vt:lpstr>一、文学史常识</vt:lpstr>
      <vt:lpstr>（一）中国古代文学的分期</vt:lpstr>
      <vt:lpstr>《诗经》</vt:lpstr>
      <vt:lpstr> （二）中国现代文学的分期 </vt:lpstr>
      <vt:lpstr>（三）中国当代文学的分期</vt:lpstr>
      <vt:lpstr>PowerPoint 演示文稿</vt:lpstr>
      <vt:lpstr>（四）西方文学的历史分期</vt:lpstr>
      <vt:lpstr>《荷马史诗》</vt:lpstr>
      <vt:lpstr>PowerPoint 演示文稿</vt:lpstr>
      <vt:lpstr>17-18世纪欧洲文学</vt:lpstr>
      <vt:lpstr>19世纪欧美文学</vt:lpstr>
      <vt:lpstr>20世纪欧美文学</vt:lpstr>
      <vt:lpstr>二、文学与爱情</vt:lpstr>
      <vt:lpstr>情感激烈、朴素直白</vt:lpstr>
      <vt:lpstr>《长恨歌》</vt:lpstr>
      <vt:lpstr>李隆基和杨玉环的爱情表述</vt:lpstr>
      <vt:lpstr>李隆基和杨玉环的爱情表述</vt:lpstr>
      <vt:lpstr>“悼亡诗”的爱情书写</vt:lpstr>
      <vt:lpstr>《遣悲怀•其二》</vt:lpstr>
      <vt:lpstr>《离思•其四》</vt:lpstr>
      <vt:lpstr>（二）现代文学的爱情书写</vt:lpstr>
      <vt:lpstr>PowerPoint 演示文稿</vt:lpstr>
      <vt:lpstr>经典五四文学中爱情书写的特点</vt:lpstr>
      <vt:lpstr>张爱玲的爱情故事</vt:lpstr>
      <vt:lpstr>张爱玲的文学创作与分期</vt:lpstr>
      <vt:lpstr>张爱玲《封锁》</vt:lpstr>
      <vt:lpstr>张爱玲《倾城之恋》</vt:lpstr>
      <vt:lpstr>（三）中国当代的爱情书写</vt:lpstr>
      <vt:lpstr>《青春之歌》</vt:lpstr>
      <vt:lpstr>三、文学与战争</vt:lpstr>
      <vt:lpstr>（一）古代文学的战争书写</vt:lpstr>
      <vt:lpstr>《诗经•大雅·江汉》</vt:lpstr>
      <vt:lpstr>《兵车行》 杜甫</vt:lpstr>
      <vt:lpstr>《兵车行》的诗史风格</vt:lpstr>
      <vt:lpstr>关于楚汉之争、项羽的文学表述</vt:lpstr>
      <vt:lpstr>叙事文学中的战争</vt:lpstr>
      <vt:lpstr>关于“战争”的多重解读</vt:lpstr>
      <vt:lpstr>PowerPoint 演示文稿</vt:lpstr>
      <vt:lpstr>PowerPoint 演示文稿</vt:lpstr>
      <vt:lpstr>（二）现代诗歌中的战争</vt:lpstr>
      <vt:lpstr>《赞美》</vt:lpstr>
      <vt:lpstr>《赞美》</vt:lpstr>
      <vt:lpstr>《森林之魅—祭胡康河上的白骨》</vt:lpstr>
      <vt:lpstr>《森林之魅：祭胡康河上的白骨》</vt:lpstr>
      <vt:lpstr>《森林之魅：祭胡康河上的白骨》</vt:lpstr>
      <vt:lpstr>《森林之魅——祭胡康河上的白骨》</vt:lpstr>
      <vt:lpstr>从乐观主义转向历史悲观主义</vt:lpstr>
      <vt:lpstr>死亡赋格 （北岛译）</vt:lpstr>
      <vt:lpstr>《死亡赋格曲》的理解</vt:lpstr>
      <vt:lpstr>（三）现代小说关于战争的书写</vt:lpstr>
      <vt:lpstr>战时的抗战小说</vt:lpstr>
      <vt:lpstr>丁玲《我在霞村的时候》</vt:lpstr>
      <vt:lpstr>50-70年代抗战小说 </vt:lpstr>
      <vt:lpstr>80-90年代的抗日战争小说</vt:lpstr>
      <vt:lpstr>莫言《红高粱》</vt:lpstr>
      <vt:lpstr>21世纪以来中国文学的战争书写</vt:lpstr>
      <vt:lpstr>四、文学与人生，人性，人情</vt:lpstr>
      <vt:lpstr>（一）苏轼：坎坷的政治生涯</vt:lpstr>
      <vt:lpstr>苏轼：坎坷的政治生涯</vt:lpstr>
      <vt:lpstr>苏轼的“人生哲学”</vt:lpstr>
      <vt:lpstr>苏轼的艺术成就</vt:lpstr>
      <vt:lpstr>苏轼的艺术特点</vt:lpstr>
      <vt:lpstr>《和子由渑池怀旧》解读</vt:lpstr>
      <vt:lpstr>《定风波》解读</vt:lpstr>
      <vt:lpstr>（二）老舍</vt:lpstr>
      <vt:lpstr>《微神》</vt:lpstr>
      <vt:lpstr>《断魂枪》</vt:lpstr>
      <vt:lpstr>《断魂枪》</vt:lpstr>
      <vt:lpstr>（三）卡夫卡</vt:lpstr>
      <vt:lpstr>现代派文学</vt:lpstr>
      <vt:lpstr>《饥饿艺术家》</vt:lpstr>
      <vt:lpstr>《饥饿艺术家》与《断魂枪》的互文性</vt:lpstr>
      <vt:lpstr>（四）《拜堂》与中国乡土小说</vt:lpstr>
      <vt:lpstr>《拜堂》的艺术性：以乐景写哀</vt:lpstr>
      <vt:lpstr>纵向：中国乡土小说发展演变</vt:lpstr>
      <vt:lpstr>横向：20世纪20年代 “乡土小说”</vt:lpstr>
      <vt:lpstr>（五）蒲松龄与《聊斋志异》</vt:lpstr>
      <vt:lpstr>《婴宁》解析</vt:lpstr>
      <vt:lpstr>文本：文学与爱情</vt:lpstr>
      <vt:lpstr>文本：文学与战争</vt:lpstr>
      <vt:lpstr>文本：文学与人</vt:lpstr>
      <vt:lpstr>寄语</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大学语文</dc:title>
  <dc:creator>xinue jing</dc:creator>
  <cp:lastModifiedBy>xinue jing</cp:lastModifiedBy>
  <cp:revision>262</cp:revision>
  <dcterms:created xsi:type="dcterms:W3CDTF">2019-05-28T17:49:26Z</dcterms:created>
  <dcterms:modified xsi:type="dcterms:W3CDTF">2023-12-28T05:02:04Z</dcterms:modified>
</cp:coreProperties>
</file>