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422" r:id="rId6"/>
    <p:sldId id="408" r:id="rId7"/>
    <p:sldId id="345" r:id="rId8"/>
    <p:sldId id="428" r:id="rId9"/>
    <p:sldId id="424" r:id="rId10"/>
    <p:sldId id="425" r:id="rId11"/>
    <p:sldId id="410" r:id="rId12"/>
    <p:sldId id="426" r:id="rId13"/>
    <p:sldId id="412" r:id="rId14"/>
    <p:sldId id="411" r:id="rId15"/>
    <p:sldId id="421" r:id="rId16"/>
    <p:sldId id="260" r:id="rId17"/>
    <p:sldId id="40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29" autoAdjust="0"/>
    <p:restoredTop sz="86642" autoAdjust="0"/>
  </p:normalViewPr>
  <p:slideViewPr>
    <p:cSldViewPr showGuides="1">
      <p:cViewPr varScale="1">
        <p:scale>
          <a:sx n="112" d="100"/>
          <a:sy n="112" d="100"/>
        </p:scale>
        <p:origin x="285"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9935F1-B4FD-4A85-B319-2593201C919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45C3EB-D7E0-4C7E-B12B-6B6BB06A90A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jclin@xmu.edu.cn"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tp://121.192.180.6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unity3d.com/cn/" TargetMode="Externa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hyperlink" Target="https://docs.unity3d.com/Manual/Navigation.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林俊聪</a:t>
            </a:r>
            <a:endParaRPr lang="en-US" altLang="zh-CN" dirty="0"/>
          </a:p>
          <a:p>
            <a:r>
              <a:rPr lang="zh-CN" altLang="en-US" dirty="0"/>
              <a:t>电邮：</a:t>
            </a:r>
            <a:r>
              <a:rPr lang="en-US" altLang="zh-CN" dirty="0">
                <a:hlinkClick r:id="rId1"/>
              </a:rPr>
              <a:t>jclin@xmu.edu.cn</a:t>
            </a:r>
            <a:endParaRPr lang="en-US" altLang="zh-CN" dirty="0"/>
          </a:p>
          <a:p>
            <a:r>
              <a:rPr lang="zh-CN" altLang="en-US" dirty="0"/>
              <a:t>办公室：翔安校区</a:t>
            </a:r>
            <a:r>
              <a:rPr lang="en-US" altLang="zh-CN" dirty="0"/>
              <a:t>5</a:t>
            </a:r>
            <a:r>
              <a:rPr lang="zh-CN" altLang="en-US" dirty="0"/>
              <a:t>号楼</a:t>
            </a:r>
            <a:r>
              <a:rPr lang="en-US" altLang="zh-CN" dirty="0"/>
              <a:t>-409-1</a:t>
            </a:r>
            <a:endParaRPr lang="en-US" altLang="zh-CN" dirty="0"/>
          </a:p>
        </p:txBody>
      </p:sp>
      <p:sp>
        <p:nvSpPr>
          <p:cNvPr id="2" name="标题 1"/>
          <p:cNvSpPr>
            <a:spLocks noGrp="1"/>
          </p:cNvSpPr>
          <p:nvPr>
            <p:ph type="ctrTitle"/>
          </p:nvPr>
        </p:nvSpPr>
        <p:spPr/>
        <p:txBody>
          <a:bodyPr/>
          <a:lstStyle/>
          <a:p>
            <a:r>
              <a:rPr lang="zh-CN" altLang="en-US" dirty="0"/>
              <a:t>游戏设计与设计思维</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需添加的组件：</a:t>
            </a:r>
            <a:r>
              <a:rPr lang="en-US" altLang="zh-CN" dirty="0" err="1"/>
              <a:t>NavMesh</a:t>
            </a:r>
            <a:r>
              <a:rPr lang="zh-CN" altLang="en-US" dirty="0"/>
              <a:t> </a:t>
            </a:r>
            <a:r>
              <a:rPr lang="en-US" altLang="zh-CN" dirty="0"/>
              <a:t>Agent</a:t>
            </a:r>
            <a:endParaRPr lang="en-US" altLang="zh-CN" dirty="0"/>
          </a:p>
          <a:p>
            <a:pPr lvl="1"/>
            <a:r>
              <a:rPr lang="zh-CN" altLang="en-US" dirty="0"/>
              <a:t>为需要进行寻路的物体添加</a:t>
            </a:r>
            <a:r>
              <a:rPr lang="en-US" altLang="zh-CN" dirty="0" err="1"/>
              <a:t>NavMesh</a:t>
            </a:r>
            <a:r>
              <a:rPr lang="en-US" altLang="zh-CN" dirty="0"/>
              <a:t> Agent</a:t>
            </a:r>
            <a:r>
              <a:rPr lang="zh-CN" altLang="en-US" dirty="0"/>
              <a:t>组件</a:t>
            </a:r>
            <a:endParaRPr lang="zh-CN" altLang="en-US"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14884" y="2060848"/>
            <a:ext cx="3845348" cy="46425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需添加的组件：</a:t>
            </a:r>
            <a:r>
              <a:rPr lang="en-US" altLang="zh-CN" dirty="0" err="1"/>
              <a:t>NavMesh</a:t>
            </a:r>
            <a:r>
              <a:rPr lang="zh-CN" altLang="en-US" dirty="0"/>
              <a:t> </a:t>
            </a:r>
            <a:r>
              <a:rPr lang="en-US" altLang="zh-CN" dirty="0"/>
              <a:t>Agent</a:t>
            </a:r>
            <a:endParaRPr lang="en-US" altLang="zh-CN" dirty="0"/>
          </a:p>
          <a:p>
            <a:pPr lvl="1"/>
            <a:r>
              <a:rPr lang="zh-CN" altLang="en-US" dirty="0"/>
              <a:t>为需要进行寻路的物体添加</a:t>
            </a:r>
            <a:r>
              <a:rPr lang="en-US" altLang="zh-CN" dirty="0" err="1"/>
              <a:t>NavMesh</a:t>
            </a:r>
            <a:r>
              <a:rPr lang="en-US" altLang="zh-CN" dirty="0"/>
              <a:t> Agent</a:t>
            </a:r>
            <a:r>
              <a:rPr lang="zh-CN" altLang="en-US" dirty="0"/>
              <a:t>组件</a:t>
            </a:r>
            <a:endParaRPr lang="zh-CN" altLang="en-US" dirty="0"/>
          </a:p>
          <a:p>
            <a:pPr lvl="1"/>
            <a:r>
              <a:rPr lang="zh-CN" altLang="en-US" dirty="0"/>
              <a:t>添加脚本，控制其运动</a:t>
            </a:r>
            <a:endParaRPr lang="en-US" altLang="zh-CN" dirty="0"/>
          </a:p>
          <a:p>
            <a:pPr lvl="1"/>
            <a:endParaRPr lang="en-US" altLang="zh-CN" dirty="0"/>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4400" y="2492896"/>
            <a:ext cx="7791422" cy="42484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在区域间跳跃： </a:t>
            </a:r>
            <a:r>
              <a:rPr lang="en-US" altLang="zh-CN" dirty="0"/>
              <a:t>Off-Mesh Link</a:t>
            </a:r>
            <a:endParaRPr lang="en-US" altLang="zh-CN" dirty="0"/>
          </a:p>
          <a:p>
            <a:pPr lvl="1"/>
            <a:r>
              <a:rPr lang="zh-CN" altLang="en-US" dirty="0"/>
              <a:t>用于跳过而不是绕过障碍物</a:t>
            </a:r>
            <a:endParaRPr lang="en-US" altLang="zh-CN" dirty="0"/>
          </a:p>
          <a:p>
            <a:pPr lvl="1"/>
            <a:r>
              <a:rPr lang="zh-CN" altLang="en-US" dirty="0"/>
              <a:t>只需要为该组件指定两个坐标点即可</a:t>
            </a:r>
            <a:endParaRPr lang="en-US" altLang="zh-CN" dirty="0"/>
          </a:p>
          <a:p>
            <a:pPr marL="320040" lvl="1" indent="0">
              <a:buNone/>
            </a:pP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5656" y="2473155"/>
            <a:ext cx="2978770" cy="4191366"/>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4287" y="2481941"/>
            <a:ext cx="3005130" cy="41737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添加障碍物： </a:t>
            </a:r>
            <a:r>
              <a:rPr lang="en-US" altLang="zh-CN" dirty="0" err="1"/>
              <a:t>NavMesh</a:t>
            </a:r>
            <a:r>
              <a:rPr lang="en-US" altLang="zh-CN" dirty="0"/>
              <a:t> Obstacle</a:t>
            </a:r>
            <a:endParaRPr lang="en-US" altLang="zh-CN" dirty="0"/>
          </a:p>
          <a:p>
            <a:pPr lvl="1"/>
            <a:r>
              <a:rPr lang="zh-CN" altLang="en-US" dirty="0"/>
              <a:t>针对非静态、可移动的障碍物</a:t>
            </a:r>
            <a:endParaRPr lang="en-US" altLang="zh-CN" dirty="0"/>
          </a:p>
          <a:p>
            <a:pPr lvl="1"/>
            <a:r>
              <a:rPr lang="zh-CN" altLang="en-US" dirty="0"/>
              <a:t>具体步骤</a:t>
            </a:r>
            <a:endParaRPr lang="en-US" altLang="zh-CN" dirty="0"/>
          </a:p>
          <a:p>
            <a:pPr lvl="2"/>
            <a:r>
              <a:rPr lang="zh-CN" altLang="en-US" dirty="0"/>
              <a:t>在场景中添加障碍物对象</a:t>
            </a:r>
            <a:endParaRPr lang="en-US" altLang="zh-CN" dirty="0"/>
          </a:p>
          <a:p>
            <a:pPr lvl="2"/>
            <a:r>
              <a:rPr lang="zh-CN" altLang="en-US" dirty="0"/>
              <a:t>为障碍物对象添加</a:t>
            </a:r>
            <a:r>
              <a:rPr lang="en-US" altLang="zh-CN" dirty="0" err="1"/>
              <a:t>NavMesh</a:t>
            </a:r>
            <a:r>
              <a:rPr lang="en-US" altLang="zh-CN" dirty="0"/>
              <a:t> Obstacle</a:t>
            </a:r>
            <a:r>
              <a:rPr lang="zh-CN" altLang="en-US" dirty="0"/>
              <a:t>组件</a:t>
            </a:r>
            <a:endParaRPr lang="en-US" altLang="zh-CN" dirty="0"/>
          </a:p>
          <a:p>
            <a:pPr lvl="2"/>
            <a:r>
              <a:rPr lang="zh-CN" altLang="en-US" dirty="0"/>
              <a:t>烘焙</a:t>
            </a:r>
            <a:r>
              <a:rPr lang="en-US" altLang="zh-CN" dirty="0" err="1"/>
              <a:t>NavMesh</a:t>
            </a:r>
            <a:endParaRPr lang="en-US" altLang="zh-CN"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5656" y="3717032"/>
            <a:ext cx="5924632" cy="28083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en-US" altLang="zh-CN" dirty="0"/>
              <a:t> </a:t>
            </a:r>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演示视频</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实验内容</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小球寻路</a:t>
            </a:r>
            <a:endParaRPr lang="en-US" altLang="zh-CN" dirty="0"/>
          </a:p>
          <a:p>
            <a:pPr lvl="1"/>
            <a:r>
              <a:rPr lang="zh-CN" altLang="en-US" dirty="0"/>
              <a:t>使用多个</a:t>
            </a:r>
            <a:r>
              <a:rPr lang="en-US" altLang="zh-CN" dirty="0"/>
              <a:t>Plane</a:t>
            </a:r>
            <a:r>
              <a:rPr lang="zh-CN" altLang="en-US" dirty="0"/>
              <a:t>和</a:t>
            </a:r>
            <a:r>
              <a:rPr lang="en-US" altLang="zh-CN" dirty="0"/>
              <a:t>Cube</a:t>
            </a:r>
            <a:r>
              <a:rPr lang="zh-CN" altLang="en-US" dirty="0"/>
              <a:t>对象搭建一个简易的迷宫</a:t>
            </a:r>
            <a:r>
              <a:rPr lang="en-US" altLang="zh-CN" dirty="0"/>
              <a:t>:</a:t>
            </a:r>
            <a:r>
              <a:rPr lang="zh-CN" altLang="en-US" dirty="0"/>
              <a:t>迷宫分为两部分，相互之间没有连接。</a:t>
            </a:r>
            <a:endParaRPr lang="en-US" altLang="zh-CN" dirty="0"/>
          </a:p>
          <a:p>
            <a:pPr lvl="1"/>
            <a:r>
              <a:rPr lang="zh-CN" altLang="en-US" dirty="0"/>
              <a:t>运行时可以通过鼠标点击场景，选择小球需要移动到的位置</a:t>
            </a:r>
            <a:endParaRPr lang="en-US" altLang="zh-CN" dirty="0"/>
          </a:p>
          <a:p>
            <a:pPr lvl="1"/>
            <a:r>
              <a:rPr lang="zh-CN" altLang="en-US" dirty="0"/>
              <a:t>小球能够在两个迷宫之间移动</a:t>
            </a:r>
            <a:endParaRPr lang="en-US" altLang="zh-CN" dirty="0"/>
          </a:p>
          <a:p>
            <a:r>
              <a:rPr lang="zh-CN" altLang="en-US" dirty="0"/>
              <a:t>延伸任务</a:t>
            </a:r>
            <a:endParaRPr lang="en-US" altLang="zh-CN" dirty="0"/>
          </a:p>
          <a:p>
            <a:pPr lvl="1"/>
            <a:r>
              <a:rPr lang="zh-CN" altLang="en-US" dirty="0"/>
              <a:t>设置自动移动的障碍物，障碍物会与小球碰撞影响其移动 </a:t>
            </a:r>
            <a:endParaRPr lang="en-US" altLang="zh-CN" dirty="0"/>
          </a:p>
        </p:txBody>
      </p:sp>
      <p:grpSp>
        <p:nvGrpSpPr>
          <p:cNvPr id="6" name="组合 5"/>
          <p:cNvGrpSpPr/>
          <p:nvPr/>
        </p:nvGrpSpPr>
        <p:grpSpPr>
          <a:xfrm>
            <a:off x="961256" y="4831703"/>
            <a:ext cx="7268344" cy="1832473"/>
            <a:chOff x="504825" y="3602587"/>
            <a:chExt cx="9936163" cy="2505075"/>
          </a:xfrm>
        </p:grpSpPr>
        <p:pic>
          <p:nvPicPr>
            <p:cNvPr id="4" name="Picture 4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4825" y="3654975"/>
              <a:ext cx="4751388" cy="245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0675" y="3602587"/>
              <a:ext cx="5040313"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提交事项</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材料</a:t>
            </a:r>
            <a:endParaRPr lang="en-US" altLang="zh-CN" dirty="0"/>
          </a:p>
          <a:p>
            <a:pPr lvl="1"/>
            <a:r>
              <a:rPr lang="zh-CN" altLang="en-US" dirty="0"/>
              <a:t>项目</a:t>
            </a:r>
            <a:endParaRPr lang="en-US" altLang="zh-CN" dirty="0"/>
          </a:p>
          <a:p>
            <a:pPr lvl="1"/>
            <a:r>
              <a:rPr lang="zh-CN" altLang="en-US" dirty="0"/>
              <a:t>报告</a:t>
            </a:r>
            <a:endParaRPr lang="en-US" altLang="zh-CN" dirty="0"/>
          </a:p>
          <a:p>
            <a:pPr lvl="1"/>
            <a:r>
              <a:rPr lang="zh-CN" altLang="en-US" dirty="0"/>
              <a:t>格式：实验</a:t>
            </a:r>
            <a:r>
              <a:rPr lang="en-US" altLang="zh-CN" dirty="0"/>
              <a:t>X_</a:t>
            </a:r>
            <a:r>
              <a:rPr lang="zh-CN" altLang="en-US" dirty="0"/>
              <a:t>学号</a:t>
            </a:r>
            <a:r>
              <a:rPr lang="en-US" altLang="zh-CN" dirty="0"/>
              <a:t>_</a:t>
            </a:r>
            <a:r>
              <a:rPr lang="zh-CN" altLang="en-US" dirty="0"/>
              <a:t>姓名</a:t>
            </a:r>
            <a:endParaRPr lang="en-US" altLang="zh-CN" dirty="0"/>
          </a:p>
          <a:p>
            <a:r>
              <a:rPr lang="zh-CN" altLang="en-US" dirty="0"/>
              <a:t>期限</a:t>
            </a:r>
            <a:endParaRPr lang="en-US" altLang="zh-CN" dirty="0"/>
          </a:p>
          <a:p>
            <a:pPr lvl="1"/>
            <a:r>
              <a:rPr lang="zh-CN" altLang="en-US" dirty="0"/>
              <a:t>下次实验前提交</a:t>
            </a:r>
            <a:endParaRPr lang="en-US" altLang="zh-CN" dirty="0"/>
          </a:p>
          <a:p>
            <a:r>
              <a:rPr lang="zh-CN" altLang="en-US" dirty="0"/>
              <a:t>地址</a:t>
            </a:r>
            <a:endParaRPr lang="en-US" altLang="zh-CN" dirty="0"/>
          </a:p>
          <a:p>
            <a:pPr lvl="1"/>
            <a:r>
              <a:rPr lang="en-US" altLang="zh-CN" dirty="0">
                <a:hlinkClick r:id="rId1"/>
              </a:rPr>
              <a:t>FTP://121.192.180.236</a:t>
            </a:r>
            <a:endParaRPr lang="en-US" altLang="zh-CN" dirty="0"/>
          </a:p>
          <a:p>
            <a:pPr lvl="1"/>
            <a:r>
              <a:rPr lang="zh-CN" altLang="en-US" dirty="0"/>
              <a:t>账号</a:t>
            </a:r>
            <a:r>
              <a:rPr lang="en-US" altLang="zh-CN" dirty="0"/>
              <a:t>/</a:t>
            </a:r>
            <a:r>
              <a:rPr lang="zh-CN" altLang="en-US" dirty="0"/>
              <a:t>密码：</a:t>
            </a:r>
            <a:r>
              <a:rPr lang="en-US" altLang="zh-CN" dirty="0"/>
              <a:t>student/</a:t>
            </a:r>
            <a:r>
              <a:rPr lang="en-US" altLang="zh-CN" dirty="0" err="1"/>
              <a:t>ILoveSoftware</a:t>
            </a:r>
            <a:r>
              <a:rPr lang="en-US" altLang="zh-CN"/>
              <a:t>!</a:t>
            </a:r>
            <a:endParaRPr lang="en-US" altLang="zh-CN" dirty="0"/>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实验十二</a:t>
            </a:r>
            <a:endParaRPr lang="zh-CN" altLang="en-US" dirty="0"/>
          </a:p>
        </p:txBody>
      </p:sp>
      <p:sp>
        <p:nvSpPr>
          <p:cNvPr id="3" name="文本占位符 2"/>
          <p:cNvSpPr>
            <a:spLocks noGrp="1"/>
          </p:cNvSpPr>
          <p:nvPr>
            <p:ph type="body" idx="1"/>
          </p:nvPr>
        </p:nvSpPr>
        <p:spPr/>
        <p:txBody>
          <a:bodyPr/>
          <a:lstStyle/>
          <a:p>
            <a:pPr algn="ctr"/>
            <a:r>
              <a:rPr lang="zh-CN" altLang="en-US" dirty="0"/>
              <a:t>寻路系统</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实验目的</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掌握</a:t>
            </a:r>
            <a:r>
              <a:rPr lang="en-US" altLang="zh-CN" dirty="0"/>
              <a:t>Navigation</a:t>
            </a:r>
            <a:r>
              <a:rPr lang="zh-CN" altLang="en-US" dirty="0"/>
              <a:t>寻路系统</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实验条件</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操作系统</a:t>
            </a:r>
            <a:endParaRPr lang="en-US" altLang="zh-CN" dirty="0"/>
          </a:p>
          <a:p>
            <a:pPr lvl="1"/>
            <a:r>
              <a:rPr lang="en-US" altLang="zh-CN" dirty="0"/>
              <a:t>Windows 10</a:t>
            </a:r>
            <a:endParaRPr lang="en-US" altLang="zh-CN" dirty="0"/>
          </a:p>
          <a:p>
            <a:r>
              <a:rPr lang="en-US" altLang="zh-CN" dirty="0"/>
              <a:t>Unity 3D</a:t>
            </a:r>
            <a:endParaRPr lang="en-US" altLang="zh-CN" dirty="0"/>
          </a:p>
          <a:p>
            <a:pPr lvl="1"/>
            <a:r>
              <a:rPr lang="en-US" altLang="zh-CN" dirty="0">
                <a:hlinkClick r:id="rId1"/>
              </a:rPr>
              <a:t>http://unity.com/</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en-US" altLang="zh-CN" dirty="0">
                <a:hlinkClick r:id="rId1"/>
              </a:rPr>
              <a:t>https://docs.unity3d.com/Manual/Navigation.html</a:t>
            </a:r>
            <a:endParaRPr lang="zh-CN" altLang="en-US" dirty="0"/>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b="5785"/>
          <a:stretch>
            <a:fillRect/>
          </a:stretch>
        </p:blipFill>
        <p:spPr>
          <a:xfrm>
            <a:off x="71196" y="1628800"/>
            <a:ext cx="9001608" cy="511256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内部工作原理</a:t>
            </a:r>
            <a:endParaRPr lang="en-US" altLang="zh-CN" dirty="0"/>
          </a:p>
          <a:p>
            <a:pPr lvl="1"/>
            <a:r>
              <a:rPr lang="zh-CN" altLang="en-US" dirty="0"/>
              <a:t>通过把原始地图分割称为格子，在计算机中标识唯一个二维数组，用</a:t>
            </a:r>
            <a:r>
              <a:rPr lang="en-US" altLang="zh-CN" dirty="0"/>
              <a:t>0</a:t>
            </a:r>
            <a:r>
              <a:rPr lang="zh-CN" altLang="en-US" dirty="0"/>
              <a:t>和</a:t>
            </a:r>
            <a:r>
              <a:rPr lang="en-US" altLang="zh-CN" dirty="0"/>
              <a:t>1</a:t>
            </a:r>
            <a:r>
              <a:rPr lang="zh-CN" altLang="en-US" dirty="0"/>
              <a:t>分别表示障碍和可行走区域格子的密度在一定程度上代表了寻路的精度</a:t>
            </a:r>
            <a:endParaRPr lang="en-US" altLang="zh-CN" dirty="0"/>
          </a:p>
          <a:p>
            <a:pPr lvl="1"/>
            <a:r>
              <a:rPr lang="zh-CN" altLang="en-US" dirty="0"/>
              <a:t>实现寻路功能的第一步是进行</a:t>
            </a:r>
            <a:r>
              <a:rPr lang="en-US" altLang="zh-CN" dirty="0" err="1"/>
              <a:t>NavMesh</a:t>
            </a:r>
            <a:r>
              <a:rPr lang="zh-CN" altLang="en-US" dirty="0"/>
              <a:t>烘焙</a:t>
            </a:r>
            <a:endParaRPr lang="en-US" altLang="zh-CN" dirty="0"/>
          </a:p>
          <a:p>
            <a:pPr lvl="1"/>
            <a:r>
              <a:rPr lang="zh-CN" altLang="en-US" dirty="0"/>
              <a:t>寻路时需要解决两个问题</a:t>
            </a:r>
            <a:endParaRPr lang="en-US" altLang="zh-CN" dirty="0"/>
          </a:p>
          <a:p>
            <a:pPr lvl="2"/>
            <a:r>
              <a:rPr lang="zh-CN" altLang="en-US" dirty="0"/>
              <a:t>如何确定目的地坐标：只存在于可移动平面上</a:t>
            </a:r>
            <a:endParaRPr lang="en-US" altLang="zh-CN" dirty="0"/>
          </a:p>
          <a:p>
            <a:pPr lvl="2"/>
            <a:r>
              <a:rPr lang="zh-CN" altLang="en-US" dirty="0"/>
              <a:t>确定如何移动过去：需要考虑方向、路径以及避开其他对象</a:t>
            </a:r>
            <a:endParaRPr lang="en-US"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normAutofit/>
          </a:bodyPr>
          <a:lstStyle/>
          <a:p>
            <a:r>
              <a:rPr lang="zh-CN" altLang="en-US" dirty="0"/>
              <a:t>主要内容</a:t>
            </a:r>
            <a:endParaRPr lang="en-US" altLang="zh-CN" dirty="0"/>
          </a:p>
          <a:p>
            <a:pPr lvl="1"/>
            <a:r>
              <a:rPr lang="en-US" altLang="zh-CN" dirty="0" err="1"/>
              <a:t>NavMesh</a:t>
            </a:r>
            <a:r>
              <a:rPr lang="zh-CN" altLang="en-US" dirty="0"/>
              <a:t>：需要导航区域</a:t>
            </a:r>
            <a:endParaRPr lang="en-US" altLang="zh-CN" dirty="0"/>
          </a:p>
          <a:p>
            <a:pPr lvl="1"/>
            <a:r>
              <a:rPr lang="en-US" altLang="zh-CN" dirty="0" err="1"/>
              <a:t>NavMesh</a:t>
            </a:r>
            <a:r>
              <a:rPr lang="en-US" altLang="zh-CN" dirty="0"/>
              <a:t> Agent</a:t>
            </a:r>
            <a:r>
              <a:rPr lang="zh-CN" altLang="en-US" dirty="0"/>
              <a:t>：进行寻路的对象应该拥有的组件</a:t>
            </a:r>
            <a:endParaRPr lang="en-US" altLang="zh-CN" dirty="0"/>
          </a:p>
          <a:p>
            <a:pPr lvl="1"/>
            <a:r>
              <a:rPr lang="en-US" altLang="zh-CN" dirty="0"/>
              <a:t>Off-Mesh Link</a:t>
            </a:r>
            <a:r>
              <a:rPr lang="zh-CN" altLang="en-US" dirty="0"/>
              <a:t>：用于连接不连续的导航区域</a:t>
            </a:r>
            <a:endParaRPr lang="en-US" altLang="zh-CN" dirty="0"/>
          </a:p>
          <a:p>
            <a:pPr lvl="1"/>
            <a:r>
              <a:rPr lang="en-US" altLang="zh-CN" dirty="0" err="1"/>
              <a:t>NevMesh</a:t>
            </a:r>
            <a:r>
              <a:rPr lang="en-US" altLang="zh-CN" dirty="0"/>
              <a:t> </a:t>
            </a:r>
            <a:r>
              <a:rPr lang="en-US" altLang="zh-CN" dirty="0" err="1"/>
              <a:t>Obtacle</a:t>
            </a:r>
            <a:r>
              <a:rPr lang="zh-CN" altLang="en-US" dirty="0"/>
              <a:t>：用于标记寻路区域的障碍物</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烘焙导航路线：</a:t>
            </a:r>
            <a:r>
              <a:rPr lang="en-US" altLang="zh-CN" dirty="0" err="1"/>
              <a:t>NavMesh</a:t>
            </a:r>
            <a:r>
              <a:rPr lang="zh-CN" altLang="en-US" dirty="0"/>
              <a:t> </a:t>
            </a:r>
            <a:r>
              <a:rPr lang="en-US" altLang="zh-CN" dirty="0"/>
              <a:t>Baking</a:t>
            </a:r>
            <a:endParaRPr lang="en-US" altLang="zh-CN" dirty="0"/>
          </a:p>
          <a:p>
            <a:pPr lvl="1"/>
            <a:r>
              <a:rPr lang="zh-CN" altLang="en-US" dirty="0"/>
              <a:t>打开烘焙窗口：</a:t>
            </a:r>
            <a:r>
              <a:rPr lang="en-US" altLang="zh-CN" dirty="0"/>
              <a:t> Windows</a:t>
            </a:r>
            <a:r>
              <a:rPr lang="zh-CN" altLang="en-US" dirty="0"/>
              <a:t>菜单 </a:t>
            </a:r>
            <a:r>
              <a:rPr lang="en-US" altLang="zh-CN" dirty="0"/>
              <a:t>&gt;</a:t>
            </a:r>
            <a:r>
              <a:rPr lang="zh-CN" altLang="en-US" dirty="0"/>
              <a:t> </a:t>
            </a:r>
            <a:r>
              <a:rPr lang="en-US" altLang="zh-CN" dirty="0"/>
              <a:t>AI</a:t>
            </a:r>
            <a:r>
              <a:rPr lang="zh-CN" altLang="en-US" dirty="0"/>
              <a:t> </a:t>
            </a:r>
            <a:r>
              <a:rPr lang="en-US" altLang="zh-CN" dirty="0"/>
              <a:t>&gt;Navigation</a:t>
            </a:r>
            <a:endParaRPr lang="en-US" altLang="zh-CN" dirty="0"/>
          </a:p>
          <a:p>
            <a:pPr lvl="1"/>
            <a:r>
              <a:rPr lang="zh-CN" altLang="en-US" dirty="0"/>
              <a:t>和灯光烘焙基本相同，大致可以分为以下几步</a:t>
            </a:r>
            <a:endParaRPr lang="en-US" altLang="zh-CN" dirty="0"/>
          </a:p>
          <a:p>
            <a:pPr lvl="2"/>
            <a:r>
              <a:rPr lang="zh-CN" altLang="en-US" dirty="0"/>
              <a:t>将需要烘焙的对象设置为</a:t>
            </a:r>
            <a:r>
              <a:rPr lang="en-US" altLang="zh-CN" dirty="0" err="1"/>
              <a:t>NavMesh</a:t>
            </a:r>
            <a:r>
              <a:rPr lang="en-US" altLang="zh-CN" dirty="0"/>
              <a:t> Static</a:t>
            </a:r>
            <a:endParaRPr lang="en-US" altLang="zh-CN" dirty="0"/>
          </a:p>
          <a:p>
            <a:pPr lvl="2"/>
            <a:r>
              <a:rPr lang="zh-CN" altLang="en-US" dirty="0"/>
              <a:t>设置烘焙参数</a:t>
            </a:r>
            <a:endParaRPr lang="en-US" altLang="zh-CN" dirty="0"/>
          </a:p>
          <a:p>
            <a:pPr lvl="2"/>
            <a:r>
              <a:rPr lang="zh-CN" altLang="en-US" dirty="0"/>
              <a:t>进行烘焙</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84"/>
            <a:ext cx="7772400" cy="1143000"/>
          </a:xfrm>
        </p:spPr>
        <p:txBody>
          <a:bodyPr/>
          <a:lstStyle/>
          <a:p>
            <a:r>
              <a:rPr lang="zh-CN" altLang="en-US" dirty="0"/>
              <a:t>背景知识</a:t>
            </a:r>
            <a:endParaRPr lang="zh-CN" altLang="en-US" dirty="0"/>
          </a:p>
        </p:txBody>
      </p:sp>
      <p:sp>
        <p:nvSpPr>
          <p:cNvPr id="3" name="内容占位符 2"/>
          <p:cNvSpPr>
            <a:spLocks noGrp="1"/>
          </p:cNvSpPr>
          <p:nvPr>
            <p:ph sz="quarter" idx="1"/>
          </p:nvPr>
        </p:nvSpPr>
        <p:spPr>
          <a:xfrm>
            <a:off x="914400" y="1145778"/>
            <a:ext cx="7772400" cy="4572000"/>
          </a:xfrm>
        </p:spPr>
        <p:txBody>
          <a:bodyPr/>
          <a:lstStyle/>
          <a:p>
            <a:r>
              <a:rPr lang="zh-CN" altLang="en-US" dirty="0"/>
              <a:t>烘焙导航路线：</a:t>
            </a:r>
            <a:r>
              <a:rPr lang="en-US" altLang="zh-CN" dirty="0" err="1"/>
              <a:t>NavMesh</a:t>
            </a:r>
            <a:r>
              <a:rPr lang="zh-CN" altLang="en-US" dirty="0"/>
              <a:t> </a:t>
            </a:r>
            <a:r>
              <a:rPr lang="en-US" altLang="zh-CN" dirty="0"/>
              <a:t>Baking</a:t>
            </a:r>
            <a:endParaRPr lang="en-US" altLang="zh-CN"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0042" y="1628800"/>
            <a:ext cx="8756453" cy="5059994"/>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1032</Words>
  <Application>WPS 演示</Application>
  <PresentationFormat>全屏显示(4:3)</PresentationFormat>
  <Paragraphs>110</Paragraphs>
  <Slides>16</Slides>
  <Notes>0</Notes>
  <HiddenSlides>0</HiddenSlides>
  <MMClips>1</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Wingdings 2</vt:lpstr>
      <vt:lpstr>Perpetua</vt:lpstr>
      <vt:lpstr>幼圆</vt:lpstr>
      <vt:lpstr>Franklin Gothic Book</vt:lpstr>
      <vt:lpstr>微软雅黑</vt:lpstr>
      <vt:lpstr>Arial Unicode MS</vt:lpstr>
      <vt:lpstr>Calibri</vt:lpstr>
      <vt:lpstr>平衡</vt:lpstr>
      <vt:lpstr>游戏设计与设计思维</vt:lpstr>
      <vt:lpstr>实验十二</vt:lpstr>
      <vt:lpstr>实验目的</vt:lpstr>
      <vt:lpstr>实验条件</vt:lpstr>
      <vt:lpstr>背景知识</vt:lpstr>
      <vt:lpstr>背景知识</vt:lpstr>
      <vt:lpstr>背景知识</vt:lpstr>
      <vt:lpstr>背景知识</vt:lpstr>
      <vt:lpstr>背景知识</vt:lpstr>
      <vt:lpstr>背景知识</vt:lpstr>
      <vt:lpstr>背景知识</vt:lpstr>
      <vt:lpstr>背景知识</vt:lpstr>
      <vt:lpstr>背景知识</vt:lpstr>
      <vt:lpstr> 背景知识</vt:lpstr>
      <vt:lpstr>实验内容</vt:lpstr>
      <vt:lpstr>提交事项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游戏设计与程序开发</dc:title>
  <dc:creator/>
  <cp:lastModifiedBy>WPS_1601472217</cp:lastModifiedBy>
  <cp:revision>436</cp:revision>
  <dcterms:created xsi:type="dcterms:W3CDTF">2025-07-05T10:00:10Z</dcterms:created>
  <dcterms:modified xsi:type="dcterms:W3CDTF">2025-07-05T10:00:23Z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3CF40147ED27441195F3DC87F48BEA63_12</vt:lpwstr>
  </property>
  <property fmtid="{D5CDD505-2E9C-101B-9397-08002B2CF9AE}" pid="3" name="KSOProductBuildVer">
    <vt:lpwstr>2052-12.1.0.21915</vt:lpwstr>
  </property>
</Properties>
</file>