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commentAuthors.xml" ContentType="application/vnd.openxmlformats-officedocument.presentationml.commentAuthor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customXml/itemProps3.xml" ContentType="application/vnd.openxmlformats-officedocument.customXmlPropertie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customXml/itemProps2.xml" ContentType="application/vnd.openxmlformats-officedocument.customXmlProperties+xml"/>
  <Default Extension="png" ContentType="image/png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docProps/custom.xml" ContentType="application/vnd.openxmlformats-officedocument.custom-properties+xml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bookmarkIdSeed="2">
  <p:sldMasterIdLst>
    <p:sldMasterId id="2147483649" r:id="rId4"/>
  </p:sldMasterIdLst>
  <p:notesMasterIdLst>
    <p:notesMasterId r:id="rId14"/>
  </p:notesMasterIdLst>
  <p:handoutMasterIdLst>
    <p:handoutMasterId r:id="rId15"/>
  </p:handoutMasterIdLst>
  <p:sldIdLst>
    <p:sldId id="269" r:id="rId5"/>
    <p:sldId id="421" r:id="rId6"/>
    <p:sldId id="410" r:id="rId7"/>
    <p:sldId id="422" r:id="rId8"/>
    <p:sldId id="376" r:id="rId9"/>
    <p:sldId id="400" r:id="rId10"/>
    <p:sldId id="406" r:id="rId11"/>
    <p:sldId id="402" r:id="rId12"/>
    <p:sldId id="41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Mark Theur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E5D7BD"/>
    <a:srgbClr val="E5E2C2"/>
    <a:srgbClr val="CEBF80"/>
    <a:srgbClr val="B07305"/>
    <a:srgbClr val="FFCC99"/>
    <a:srgbClr val="FFFFCC"/>
    <a:srgbClr val="CCFFFF"/>
    <a:srgbClr val="EBD2FE"/>
    <a:srgbClr val="BAF3FE"/>
    <a:srgbClr val="8FB4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6651" autoAdjust="0"/>
    <p:restoredTop sz="84581" autoAdjust="0"/>
  </p:normalViewPr>
  <p:slideViewPr>
    <p:cSldViewPr snapToGrid="0">
      <p:cViewPr>
        <p:scale>
          <a:sx n="100" d="100"/>
          <a:sy n="100" d="100"/>
        </p:scale>
        <p:origin x="-51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74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0" Type="http://schemas.openxmlformats.org/officeDocument/2006/relationships/slide" Target="slides/slide6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19" Type="http://schemas.openxmlformats.org/officeDocument/2006/relationships/viewProps" Target="viewProps.xml"/><Relationship Id="rId2" Type="http://schemas.openxmlformats.org/officeDocument/2006/relationships/customXml" Target="../customXml/item2.xml"/><Relationship Id="rId9" Type="http://schemas.openxmlformats.org/officeDocument/2006/relationships/slide" Target="slides/slide5.xml"/><Relationship Id="rId3" Type="http://schemas.openxmlformats.org/officeDocument/2006/relationships/customXml" Target="../customXml/item3.xml"/><Relationship Id="rId1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A12E4-F8D8-494A-8437-0B9A596D7ABD}" type="datetimeFigureOut">
              <a:rPr lang="en-US" smtClean="0"/>
              <a:pPr/>
              <a:t>12/13/10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C12E-C0AD-4CC1-B682-A383EB4FF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32B84B-37EA-4745-BB41-FB5E1459F7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BD16A-EC3C-4718-AAA7-BC80899A632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About 2 years ago, we were talking about some of the challenges CMS was facing with their medical records and realized that the work we were doing on CCOD would go a great way towards addressing those problems.  We submitted a MIP proposal and that's when we found Dr. Christian Donahue (through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Chris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Spirito)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what we discovered was that the VA was facing similar issues (go to "current VA workflow" slide).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Data sources. No standard – too many standards</a:t>
            </a:r>
          </a:p>
          <a:p>
            <a:r>
              <a:rPr lang="en-US" baseline="0" dirty="0" err="1" smtClean="0"/>
              <a:t>EHRs</a:t>
            </a:r>
            <a:r>
              <a:rPr lang="en-US" baseline="0" dirty="0" smtClean="0"/>
              <a:t> don’t communicate seamlessly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size – different people, different roles, need to see different aspects of patient health record. And each patient will have specific data and unique information.</a:t>
            </a:r>
          </a:p>
          <a:p>
            <a:r>
              <a:rPr lang="en-US" baseline="0" dirty="0" smtClean="0"/>
              <a:t>No way to highlight what is important.</a:t>
            </a:r>
          </a:p>
          <a:p>
            <a:r>
              <a:rPr lang="en-US" baseline="0" dirty="0" smtClean="0"/>
              <a:t>Outside Records: Dr estimates 80% workload is taken dealing with these records</a:t>
            </a:r>
          </a:p>
          <a:p>
            <a:r>
              <a:rPr lang="en-US" baseline="0" dirty="0" smtClean="0"/>
              <a:t>Uncategorized scanned in </a:t>
            </a:r>
            <a:r>
              <a:rPr lang="en-US" baseline="0" dirty="0" err="1" smtClean="0"/>
              <a:t>pdfs</a:t>
            </a:r>
            <a:r>
              <a:rPr lang="en-US" baseline="0" dirty="0" smtClean="0"/>
              <a:t>. Generally labeled with radiologist name. No real way to </a:t>
            </a:r>
            <a:r>
              <a:rPr lang="en-US" baseline="0" dirty="0" err="1" smtClean="0"/>
              <a:t>distinguiush</a:t>
            </a:r>
            <a:r>
              <a:rPr lang="en-US" baseline="0" dirty="0" smtClean="0"/>
              <a:t> what it shows without looking at it.</a:t>
            </a:r>
          </a:p>
          <a:p>
            <a:r>
              <a:rPr lang="en-US" baseline="0" dirty="0" smtClean="0"/>
              <a:t>And many more issues….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</a:t>
            </a:r>
            <a:r>
              <a:rPr lang="en-US" baseline="0" dirty="0" smtClean="0"/>
              <a:t> overview:</a:t>
            </a:r>
          </a:p>
          <a:p>
            <a:r>
              <a:rPr lang="en-US" baseline="0" dirty="0" smtClean="0"/>
              <a:t>5 major panes, North, South, etc,..</a:t>
            </a:r>
          </a:p>
          <a:p>
            <a:r>
              <a:rPr lang="en-US" baseline="0" dirty="0" smtClean="0"/>
              <a:t>Can hide, show each pane.</a:t>
            </a:r>
          </a:p>
          <a:p>
            <a:r>
              <a:rPr lang="en-US" baseline="0" dirty="0" smtClean="0"/>
              <a:t>Each pane can have multiple objects within it, such as tabs, widgets, </a:t>
            </a:r>
            <a:r>
              <a:rPr lang="en-US" baseline="0" dirty="0" err="1" smtClean="0"/>
              <a:t>sliders,treeviews</a:t>
            </a:r>
            <a:r>
              <a:rPr lang="en-US" baseline="0" dirty="0" smtClean="0"/>
              <a:t> etc,..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SMART: creating a “medical apps store” based on the </a:t>
            </a:r>
            <a:r>
              <a:rPr lang="en-US" dirty="0" err="1" smtClean="0"/>
              <a:t>iPhone</a:t>
            </a:r>
            <a:r>
              <a:rPr lang="en-US" dirty="0" smtClean="0"/>
              <a:t>/iPad model of substitutable applications running on a device or platform.</a:t>
            </a:r>
          </a:p>
          <a:p>
            <a:r>
              <a:rPr lang="en-US" dirty="0" smtClean="0"/>
              <a:t>The approach could impact both the EHR industry and the federal regulatory and standards process, possibly within a relatively short period, i.e., 1-3 years, so we think it merits your attention.</a:t>
            </a:r>
          </a:p>
          <a:p>
            <a:r>
              <a:rPr lang="en-US" dirty="0" smtClean="0"/>
              <a:t>ONC: Office of the National Coordinator for Health Information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B84B-37EA-4745-BB41-FB5E1459F7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novation progra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32"/>
            <a:ext cx="9144000" cy="685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381000"/>
            <a:ext cx="205740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1980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295400"/>
            <a:ext cx="39878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39878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95400"/>
            <a:ext cx="81280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52400" y="6426200"/>
            <a:ext cx="87630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6515100"/>
            <a:ext cx="804862" cy="252413"/>
          </a:xfrm>
          <a:prstGeom prst="rect">
            <a:avLst/>
          </a:prstGeom>
          <a:noFill/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965074" y="6648450"/>
            <a:ext cx="19249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600" dirty="0"/>
              <a:t>©</a:t>
            </a:r>
            <a:r>
              <a:rPr lang="en-US" altLang="en-US" sz="600" dirty="0" smtClean="0"/>
              <a:t> 2010 The </a:t>
            </a:r>
            <a:r>
              <a:rPr lang="en-US" altLang="en-US" sz="600" dirty="0"/>
              <a:t>MITRE Corporation. All rights reserved</a:t>
            </a:r>
            <a:endParaRPr lang="en-US" altLang="en-US" sz="7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8" name="Picture 7" descr="mip_log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73360" y="250444"/>
            <a:ext cx="1765840" cy="663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Times New Roman" pitchFamily="18" charset="0"/>
          <a:cs typeface="Arial" charset="0"/>
        </a:defRPr>
      </a:lvl9pPr>
    </p:titleStyle>
    <p:bodyStyle>
      <a:lvl1pPr marL="292100" indent="-292100" algn="l" rtl="0" eaLnBrk="1" fontAlgn="base" hangingPunct="1">
        <a:lnSpc>
          <a:spcPts val="2600"/>
        </a:lnSpc>
        <a:spcBef>
          <a:spcPct val="0"/>
        </a:spcBef>
        <a:spcAft>
          <a:spcPts val="800"/>
        </a:spcAft>
        <a:buClr>
          <a:srgbClr val="FDAA03"/>
        </a:buClr>
        <a:buSzPct val="12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rgbClr val="FDAA03"/>
        </a:buClr>
        <a:buChar char="–"/>
        <a:defRPr sz="2000" b="1">
          <a:solidFill>
            <a:schemeClr val="tx1"/>
          </a:solidFill>
          <a:latin typeface="+mn-lt"/>
          <a:cs typeface="+mn-cs"/>
        </a:defRPr>
      </a:lvl2pPr>
      <a:lvl3pPr marL="966788" indent="-168275" algn="l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rgbClr val="FDAA03"/>
        </a:buClr>
        <a:buSzPct val="90000"/>
        <a:buFont typeface="Wingdings" pitchFamily="2" charset="2"/>
        <a:buChar char="§"/>
        <a:defRPr b="1">
          <a:solidFill>
            <a:schemeClr val="tx1"/>
          </a:solidFill>
          <a:latin typeface="+mn-lt"/>
          <a:cs typeface="+mn-cs"/>
        </a:defRPr>
      </a:lvl3pPr>
      <a:lvl4pPr marL="1195388" indent="-114300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Char char="­"/>
        <a:defRPr sz="1400" b="1">
          <a:solidFill>
            <a:schemeClr val="tx1"/>
          </a:solidFill>
          <a:latin typeface="+mn-lt"/>
          <a:cs typeface="+mn-cs"/>
        </a:defRPr>
      </a:lvl4pPr>
      <a:lvl5pPr marL="14239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5pPr>
      <a:lvl6pPr marL="18811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6pPr>
      <a:lvl7pPr marL="23383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7pPr>
      <a:lvl8pPr marL="27955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8pPr>
      <a:lvl9pPr marL="3252788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mailto:pmork@mitre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eligman@mitre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371600"/>
            <a:ext cx="7772400" cy="1143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42862" tIns="17462" rIns="42862" bIns="17462" anchor="b"/>
          <a:lstStyle/>
          <a:p>
            <a:pPr algn="ctr">
              <a:lnSpc>
                <a:spcPts val="4400"/>
              </a:lnSpc>
            </a:pPr>
            <a:r>
              <a:rPr lang="en-US" altLang="en-US" sz="4800" dirty="0" err="1" smtClean="0">
                <a:solidFill>
                  <a:schemeClr val="tx1"/>
                </a:solidFill>
              </a:rPr>
              <a:t>medCafe</a:t>
            </a:r>
            <a:r>
              <a:rPr lang="en-US" altLang="en-US" sz="4800" dirty="0" smtClean="0">
                <a:solidFill>
                  <a:schemeClr val="tx1"/>
                </a:solidFill>
              </a:rPr>
              <a:t> Overview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2603529"/>
            <a:ext cx="6400800" cy="1720556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46037" tIns="41275" rIns="46037" bIns="41275" anchor="ctr" anchorCtr="1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b="0" dirty="0" smtClean="0"/>
              <a:t>Gail Hamilton and Jeff Hoyt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0" dirty="0" smtClean="0"/>
              <a:t>703-983-7855 • </a:t>
            </a:r>
            <a:r>
              <a:rPr lang="en-US" altLang="en-US" b="0" dirty="0" smtClean="0">
                <a:hlinkClick r:id="rId3"/>
              </a:rPr>
              <a:t>ghamilton@mitre.org</a:t>
            </a:r>
            <a:endParaRPr lang="en-US" altLang="en-US" b="0" dirty="0" smtClean="0"/>
          </a:p>
          <a:p>
            <a:pPr marL="0" indent="0">
              <a:buNone/>
            </a:pPr>
            <a:r>
              <a:rPr lang="en-US" altLang="en-US" b="0" dirty="0" smtClean="0"/>
              <a:t>703-983-6241 • </a:t>
            </a:r>
            <a:r>
              <a:rPr lang="en-US" altLang="en-US" b="0" dirty="0" smtClean="0">
                <a:hlinkClick r:id="rId4"/>
              </a:rPr>
              <a:t>jchoyt@mitre.org</a:t>
            </a:r>
            <a:r>
              <a:rPr lang="en-US" altLang="en-US" b="0" dirty="0" smtClean="0"/>
              <a:t> </a:t>
            </a:r>
          </a:p>
          <a:p>
            <a:pPr marL="0" indent="0">
              <a:buNone/>
            </a:pPr>
            <a:r>
              <a:rPr lang="en-US" altLang="en-US" b="0" dirty="0" smtClean="0"/>
              <a:t>703-983-7043 • </a:t>
            </a:r>
            <a:r>
              <a:rPr lang="en-US" altLang="en-US" b="0" dirty="0" smtClean="0">
                <a:hlinkClick r:id="rId4"/>
              </a:rPr>
              <a:t>mgreer@mitre.org</a:t>
            </a:r>
            <a:r>
              <a:rPr lang="en-US" altLang="en-US" b="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6270" y="6010384"/>
            <a:ext cx="295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MITRE Internal Information</a:t>
            </a:r>
          </a:p>
          <a:p>
            <a:r>
              <a:rPr lang="en-US" dirty="0" smtClean="0"/>
              <a:t>For Limited External Release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: Why Did We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7" y="1048772"/>
            <a:ext cx="8128000" cy="3015228"/>
          </a:xfrm>
        </p:spPr>
        <p:txBody>
          <a:bodyPr/>
          <a:lstStyle/>
          <a:p>
            <a:r>
              <a:rPr lang="en-US" dirty="0" smtClean="0"/>
              <a:t>Current VA Physician workflow</a:t>
            </a:r>
            <a:r>
              <a:rPr lang="en-US" dirty="0" smtClean="0"/>
              <a:t> </a:t>
            </a:r>
            <a:r>
              <a:rPr lang="en-US" smtClean="0"/>
              <a:t>not optimal</a:t>
            </a:r>
          </a:p>
          <a:p>
            <a:r>
              <a:rPr lang="en-US" dirty="0" smtClean="0"/>
              <a:t>Streamline workflow through timelier data re-acquisition</a:t>
            </a:r>
          </a:p>
          <a:p>
            <a:r>
              <a:rPr lang="en-US" dirty="0" smtClean="0"/>
              <a:t>Provide functionality to deal with physician ‘pain points’</a:t>
            </a:r>
          </a:p>
          <a:p>
            <a:r>
              <a:rPr lang="en-US" dirty="0" smtClean="0"/>
              <a:t>Allow Physician rapid access to most pertinent data first</a:t>
            </a:r>
          </a:p>
          <a:p>
            <a:r>
              <a:rPr lang="en-US" dirty="0" smtClean="0"/>
              <a:t>Design more intuitive interface modeling how physician would want to access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980326" y="4591986"/>
            <a:ext cx="6705600" cy="914400"/>
          </a:xfrm>
          <a:prstGeom prst="roundRect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want to demonstrate ways to give </a:t>
            </a:r>
          </a:p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caregivers more time to do what matters most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77" y="1048772"/>
            <a:ext cx="8128000" cy="4951978"/>
          </a:xfrm>
        </p:spPr>
        <p:txBody>
          <a:bodyPr/>
          <a:lstStyle/>
          <a:p>
            <a:r>
              <a:rPr lang="en-US" dirty="0" smtClean="0"/>
              <a:t>Goal was to explore ways to deal with EHR frustrations</a:t>
            </a:r>
          </a:p>
          <a:p>
            <a:pPr lvl="1"/>
            <a:r>
              <a:rPr lang="en-US" dirty="0" smtClean="0"/>
              <a:t>Multiple data sources</a:t>
            </a:r>
          </a:p>
          <a:p>
            <a:pPr lvl="1"/>
            <a:r>
              <a:rPr lang="en-US" dirty="0" smtClean="0"/>
              <a:t>“one size fits all” UI</a:t>
            </a:r>
          </a:p>
          <a:p>
            <a:pPr lvl="1"/>
            <a:r>
              <a:rPr lang="en-US" dirty="0" smtClean="0"/>
              <a:t>Outside records/images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We built a prototype to explore these issues</a:t>
            </a:r>
          </a:p>
          <a:p>
            <a:pPr lvl="1"/>
            <a:r>
              <a:rPr lang="en-US" dirty="0" smtClean="0"/>
              <a:t>Web based (fully web 2.0)</a:t>
            </a:r>
          </a:p>
          <a:p>
            <a:pPr lvl="1"/>
            <a:r>
              <a:rPr lang="en-US" dirty="0" smtClean="0"/>
              <a:t>Extensible architecture</a:t>
            </a:r>
          </a:p>
          <a:p>
            <a:pPr lvl="1"/>
            <a:r>
              <a:rPr lang="en-US" dirty="0" smtClean="0"/>
              <a:t>CCoD</a:t>
            </a:r>
            <a:r>
              <a:rPr lang="en-US" baseline="30000" dirty="0" smtClean="0"/>
              <a:t>1</a:t>
            </a:r>
            <a:r>
              <a:rPr lang="en-US" dirty="0" smtClean="0"/>
              <a:t> principles</a:t>
            </a:r>
          </a:p>
          <a:p>
            <a:pPr lvl="1"/>
            <a:r>
              <a:rPr lang="en-US" dirty="0" smtClean="0"/>
              <a:t>Allow for Best of Breed</a:t>
            </a:r>
          </a:p>
          <a:p>
            <a:pPr lvl="1"/>
            <a:r>
              <a:rPr lang="en-US" dirty="0" smtClean="0"/>
              <a:t>Listened to SMEs (Dr. Donohue)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98823" y="6044816"/>
            <a:ext cx="3075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Composable Capability on Demand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4" name="Content Placeholder 3" descr="medCafe-coverflow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85458" y="1022350"/>
            <a:ext cx="7556879" cy="5219700"/>
          </a:xfrm>
          <a:ln w="25400">
            <a:solidFill>
              <a:schemeClr val="tx2">
                <a:lumMod val="20000"/>
                <a:lumOff val="80000"/>
              </a:schemeClr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Development Milestones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74725"/>
            <a:ext cx="3708400" cy="5461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err="1" smtClean="0"/>
              <a:t>Coverflow</a:t>
            </a:r>
            <a:endParaRPr lang="en-US" sz="1000" dirty="0" smtClean="0"/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Image Viewer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Date slider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Charts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Tables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Tree View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Image Zoom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Charts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Patient Data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Allergies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Medications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err="1" smtClean="0"/>
              <a:t>Sortable</a:t>
            </a:r>
            <a:endParaRPr lang="en-US" sz="1000" dirty="0" smtClean="0"/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err="1" smtClean="0"/>
              <a:t>Collapsable</a:t>
            </a:r>
            <a:endParaRPr lang="en-US" sz="1000" dirty="0" smtClean="0"/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Save state of patient data so physician can return on login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Security – login page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Patient search / selector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Scheduling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Drag and drop functionality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Introductory page directing user to select patient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Recent patient list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Multiple Repositories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Coversheet Header</a:t>
            </a:r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Add additional data-sources: </a:t>
            </a:r>
            <a:r>
              <a:rPr lang="en-US" sz="1000" dirty="0" err="1" smtClean="0"/>
              <a:t>hData</a:t>
            </a:r>
            <a:endParaRPr lang="en-US" sz="1000" dirty="0" smtClean="0"/>
          </a:p>
          <a:p>
            <a:pPr>
              <a:lnSpc>
                <a:spcPct val="10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1000" dirty="0" smtClean="0"/>
              <a:t>PDF Text extraction of discharge summaries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87875" y="974725"/>
            <a:ext cx="3708400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92100" lvl="0" indent="-292100"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</a:pPr>
            <a:r>
              <a:rPr lang="en-US" sz="1000" b="1" kern="0" dirty="0" smtClean="0">
                <a:latin typeface="+mn-lt"/>
              </a:rPr>
              <a:t>Categorizing the data</a:t>
            </a:r>
          </a:p>
          <a:p>
            <a:pPr marL="292100" lvl="0" indent="-292100"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</a:pPr>
            <a:r>
              <a:rPr lang="en-US" sz="1000" b="1" kern="0" dirty="0" smtClean="0">
                <a:latin typeface="+mn-lt"/>
              </a:rPr>
              <a:t>Tooltip for more details</a:t>
            </a:r>
          </a:p>
          <a:p>
            <a:pPr marL="292100" lvl="0" indent="-292100"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</a:pPr>
            <a:r>
              <a:rPr lang="en-US" sz="1000" b="1" kern="0" dirty="0" smtClean="0">
                <a:latin typeface="+mn-lt"/>
              </a:rPr>
              <a:t>Fuzzy matching on categories (e.g. Smoker/ Smoking)</a:t>
            </a:r>
          </a:p>
          <a:p>
            <a:pPr marL="292100" lvl="0" indent="-292100"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</a:pPr>
            <a:r>
              <a:rPr lang="en-US" sz="1000" b="1" kern="0" dirty="0" smtClean="0">
                <a:latin typeface="+mn-lt"/>
              </a:rPr>
              <a:t>Timeline showing events, office visits etc,</a:t>
            </a:r>
          </a:p>
          <a:p>
            <a:pPr marL="292100" lvl="0" indent="-292100"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</a:pPr>
            <a:r>
              <a:rPr lang="en-US" sz="1000" b="1" kern="0" dirty="0" smtClean="0">
                <a:latin typeface="+mn-lt"/>
              </a:rPr>
              <a:t>Clickable to bring up associated chart/ </a:t>
            </a:r>
            <a:r>
              <a:rPr lang="en-US" sz="1000" b="1" kern="0" dirty="0" err="1" smtClean="0">
                <a:latin typeface="+mn-lt"/>
              </a:rPr>
              <a:t>Xray</a:t>
            </a:r>
            <a:endParaRPr lang="en-US" sz="1000" b="1" kern="0" dirty="0" smtClean="0">
              <a:latin typeface="+mn-lt"/>
            </a:endParaRP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editor with templates</a:t>
            </a: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 text between widgets</a:t>
            </a: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 on categories</a:t>
            </a: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Medication List</a:t>
            </a: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Allergy List</a:t>
            </a: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lang="en-US" sz="1000" b="1" kern="0" dirty="0" smtClean="0">
                <a:latin typeface="+mn-lt"/>
              </a:rPr>
              <a:t>Multiple widgets per tab</a:t>
            </a: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Customizable</a:t>
            </a:r>
            <a:r>
              <a:rPr kumimoji="0" lang="en-US" sz="1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look and feel </a:t>
            </a: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lang="en-US" sz="1000" b="1" kern="0" noProof="0" dirty="0" smtClean="0">
                <a:latin typeface="+mn-lt"/>
              </a:rPr>
              <a:t>Patient “Dashboard”</a:t>
            </a: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10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Patient</a:t>
            </a:r>
            <a:r>
              <a:rPr kumimoji="0" lang="en-US" sz="10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photos</a:t>
            </a: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lang="en-US" sz="1000" b="1" kern="0" dirty="0" smtClean="0">
                <a:latin typeface="+mn-lt"/>
              </a:rPr>
              <a:t>Mobile device compatibility (iPad)</a:t>
            </a:r>
          </a:p>
          <a:p>
            <a:pPr marL="292100" indent="-292100"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1000" b="1" kern="0" dirty="0" smtClean="0">
                <a:latin typeface="+mn-lt"/>
              </a:rPr>
              <a:t>Categorize the data</a:t>
            </a:r>
          </a:p>
          <a:p>
            <a:pPr marL="292100" indent="-292100"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Arial"/>
              </a:rPr>
              <a:t>Save state of patient data so physician can return on login</a:t>
            </a:r>
          </a:p>
          <a:p>
            <a:pPr marL="292100" indent="-292100"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Arial"/>
              </a:rPr>
              <a:t>Security – login page</a:t>
            </a:r>
          </a:p>
          <a:p>
            <a:pPr marL="292100" indent="-292100"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defRPr/>
            </a:pPr>
            <a:endParaRPr lang="en-US" sz="1000" b="1" kern="0" dirty="0" smtClean="0">
              <a:latin typeface="+mn-lt"/>
            </a:endParaRP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1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FDAA03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Components</a:t>
            </a:r>
            <a:endParaRPr lang="en-US" dirty="0"/>
          </a:p>
        </p:txBody>
      </p:sp>
      <p:pic>
        <p:nvPicPr>
          <p:cNvPr id="4" name="Content Placeholder 3" descr="component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9135" r="-2913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 Future Plans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sourcing of Code</a:t>
            </a:r>
          </a:p>
          <a:p>
            <a:r>
              <a:rPr lang="en-US" dirty="0" smtClean="0"/>
              <a:t>Web presence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 err="1" smtClean="0"/>
              <a:t>medCafe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Industry Reach out</a:t>
            </a:r>
          </a:p>
          <a:p>
            <a:r>
              <a:rPr lang="en-US" dirty="0" smtClean="0"/>
              <a:t>White paper</a:t>
            </a:r>
          </a:p>
          <a:p>
            <a:r>
              <a:rPr lang="en-US" dirty="0" smtClean="0"/>
              <a:t>Conference presentation</a:t>
            </a:r>
          </a:p>
          <a:p>
            <a:r>
              <a:rPr lang="en-US" dirty="0" smtClean="0"/>
              <a:t>Document architecture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Plugin</a:t>
            </a:r>
            <a:r>
              <a:rPr lang="en-US" dirty="0" smtClean="0"/>
              <a:t> Guide”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65100"/>
            <a:ext cx="8229600" cy="635000"/>
          </a:xfrm>
        </p:spPr>
        <p:txBody>
          <a:bodyPr/>
          <a:lstStyle/>
          <a:p>
            <a:pPr algn="ctr"/>
            <a:r>
              <a:rPr lang="en-US" dirty="0" smtClean="0"/>
              <a:t>EHR: The Way Forward?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711200"/>
            <a:ext cx="8128000" cy="477043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VA </a:t>
            </a:r>
            <a:r>
              <a:rPr lang="en-US" dirty="0" err="1" smtClean="0"/>
              <a:t>VistA</a:t>
            </a:r>
            <a:r>
              <a:rPr lang="en-US" dirty="0" smtClean="0"/>
              <a:t> Modernization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ACT-IAC Vista Modernization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Carnegie Mellon report recommending Open Source solution for </a:t>
            </a:r>
            <a:r>
              <a:rPr lang="en-US" sz="1800" dirty="0" err="1" smtClean="0"/>
              <a:t>VistA</a:t>
            </a:r>
            <a:endParaRPr lang="en-US" sz="1800" dirty="0" smtClean="0"/>
          </a:p>
          <a:p>
            <a:pPr lvl="1">
              <a:spcAft>
                <a:spcPts val="0"/>
              </a:spcAft>
            </a:pPr>
            <a:r>
              <a:rPr lang="en-US" sz="1800" dirty="0" smtClean="0"/>
              <a:t>Patient Centric approach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Clinical Groupware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ONC commits $60 million to 4 grants to solve EHR problems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Harvard SMART (Substitutable Medical Applications, Re-useable Technology) $15 million</a:t>
            </a:r>
          </a:p>
          <a:p>
            <a:pPr lvl="2">
              <a:spcAft>
                <a:spcPts val="0"/>
              </a:spcAft>
            </a:pPr>
            <a:r>
              <a:rPr lang="en-US" sz="1600" dirty="0" smtClean="0"/>
              <a:t>“The approach could impact both the EHR industry…..(in) 1-3 years”</a:t>
            </a:r>
            <a:r>
              <a:rPr lang="en-US" sz="1600" baseline="30000" dirty="0" smtClean="0"/>
              <a:t>1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Clinical Groupware Consortium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New Data Delivery Platforms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iPad Apps, smart phone apps,..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Modularization Certification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HHS Certification process ("meaningful use of certified EHR technology”) for modular apps</a:t>
            </a:r>
          </a:p>
          <a:p>
            <a:pPr lvl="1">
              <a:spcAft>
                <a:spcPts val="0"/>
              </a:spcAft>
            </a:pPr>
            <a:r>
              <a:rPr lang="en-US" sz="1800" dirty="0" smtClean="0"/>
              <a:t>CCHIT certification program for components of </a:t>
            </a:r>
            <a:r>
              <a:rPr lang="en-US" sz="1800" dirty="0" err="1" smtClean="0"/>
              <a:t>EHRs</a:t>
            </a:r>
            <a:endParaRPr lang="en-US" sz="18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022" y="6095617"/>
            <a:ext cx="87204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aseline="30000" dirty="0" smtClean="0"/>
              <a:t>1</a:t>
            </a:r>
            <a:r>
              <a:rPr lang="en-US" sz="1100" dirty="0" smtClean="0"/>
              <a:t>http://www.thehealthcareblog.com/the_health_care_blog/2010/10/update-on-modular-ehr-technology-harvards-smart-research.html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MedCafe</a:t>
            </a:r>
            <a:r>
              <a:rPr lang="en-US" dirty="0" smtClean="0"/>
              <a:t>	: Why What We Did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914400"/>
            <a:ext cx="8128000" cy="4808538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en-US" dirty="0" smtClean="0"/>
              <a:t>Truly Modular EHR</a:t>
            </a:r>
          </a:p>
          <a:p>
            <a:pPr lvl="1">
              <a:spcAft>
                <a:spcPts val="200"/>
              </a:spcAft>
            </a:pPr>
            <a:r>
              <a:rPr lang="en-US" dirty="0" smtClean="0"/>
              <a:t>Incorporating idea of “Substitutability”, allowing for Best of Breed</a:t>
            </a:r>
          </a:p>
          <a:p>
            <a:pPr lvl="1">
              <a:spcAft>
                <a:spcPts val="200"/>
              </a:spcAft>
            </a:pPr>
            <a:r>
              <a:rPr lang="en-US" dirty="0" smtClean="0"/>
              <a:t>Leading edge prototype for Healthcare</a:t>
            </a:r>
          </a:p>
          <a:p>
            <a:pPr lvl="2">
              <a:spcAft>
                <a:spcPts val="200"/>
              </a:spcAft>
            </a:pPr>
            <a:r>
              <a:rPr lang="en-US" dirty="0" smtClean="0"/>
              <a:t>Architecture arrived at with MITRE expertise / knowledge before rest of Healthcare </a:t>
            </a:r>
          </a:p>
          <a:p>
            <a:pPr lvl="2">
              <a:spcAft>
                <a:spcPts val="200"/>
              </a:spcAft>
            </a:pPr>
            <a:r>
              <a:rPr lang="en-US" dirty="0" smtClean="0"/>
              <a:t>At the forefront of Healthcare IT </a:t>
            </a:r>
          </a:p>
          <a:p>
            <a:pPr lvl="2">
              <a:spcAft>
                <a:spcPts val="200"/>
              </a:spcAft>
            </a:pPr>
            <a:r>
              <a:rPr lang="en-US" dirty="0" smtClean="0"/>
              <a:t>Ahead of any current implementation using this approach</a:t>
            </a:r>
          </a:p>
          <a:p>
            <a:pPr lvl="3">
              <a:spcAft>
                <a:spcPts val="200"/>
              </a:spcAft>
            </a:pPr>
            <a:r>
              <a:rPr lang="en-US" dirty="0" smtClean="0"/>
              <a:t>Our budget: ~ 400k, SMART budget: 15 million</a:t>
            </a:r>
          </a:p>
          <a:p>
            <a:pPr>
              <a:spcAft>
                <a:spcPts val="200"/>
              </a:spcAft>
            </a:pPr>
            <a:r>
              <a:rPr lang="en-US" dirty="0" smtClean="0"/>
              <a:t>Scalable architecture</a:t>
            </a:r>
          </a:p>
          <a:p>
            <a:pPr>
              <a:spcAft>
                <a:spcPts val="200"/>
              </a:spcAft>
            </a:pPr>
            <a:r>
              <a:rPr lang="en-US" dirty="0" smtClean="0"/>
              <a:t>Prototype that shows viability of approach</a:t>
            </a:r>
          </a:p>
          <a:p>
            <a:pPr>
              <a:spcAft>
                <a:spcPts val="200"/>
              </a:spcAft>
            </a:pPr>
            <a:r>
              <a:rPr lang="en-US" dirty="0" smtClean="0"/>
              <a:t>iPad interaction via “Gestures”</a:t>
            </a:r>
          </a:p>
          <a:p>
            <a:pPr>
              <a:spcAft>
                <a:spcPts val="200"/>
              </a:spcAft>
            </a:pPr>
            <a:r>
              <a:rPr lang="en-US" dirty="0" smtClean="0"/>
              <a:t>Interfaces with </a:t>
            </a:r>
            <a:r>
              <a:rPr lang="en-US" dirty="0" err="1" smtClean="0"/>
              <a:t>OpenVista</a:t>
            </a:r>
            <a:endParaRPr lang="en-US" dirty="0" smtClean="0"/>
          </a:p>
          <a:p>
            <a:pPr lvl="1">
              <a:spcAft>
                <a:spcPts val="200"/>
              </a:spcAft>
            </a:pPr>
            <a:r>
              <a:rPr lang="en-US" dirty="0" smtClean="0"/>
              <a:t>As close to current VA repository as possible</a:t>
            </a:r>
          </a:p>
          <a:p>
            <a:pPr>
              <a:spcAft>
                <a:spcPts val="200"/>
              </a:spcAft>
            </a:pPr>
            <a:r>
              <a:rPr lang="en-US" dirty="0" smtClean="0"/>
              <a:t>Open source, business friendly license</a:t>
            </a:r>
          </a:p>
          <a:p>
            <a:pPr lvl="1">
              <a:spcAft>
                <a:spcPts val="200"/>
              </a:spcAft>
            </a:pPr>
            <a:r>
              <a:rPr lang="en-US" dirty="0" smtClean="0"/>
              <a:t>Any vendor or organization can take code base and adapt/ enhance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Y09-Innovation Exchange Template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mitrebriefing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tre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re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re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3DD9711544946841A23B89141255B" ma:contentTypeVersion="1" ma:contentTypeDescription="Create a new document." ma:contentTypeScope="" ma:versionID="f67bcd009e5e5a4952761f738fc132fb">
  <xsd:schema xmlns:xsd="http://www.w3.org/2001/XMLSchema" xmlns:p="http://schemas.microsoft.com/office/2006/metadata/properties" targetNamespace="http://schemas.microsoft.com/office/2006/metadata/properties" ma:root="true" ma:fieldsID="9ee5d9bea7252240efa7c092798c56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33286BB-0BF7-46A9-B697-41382FE97F59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DC28D5D-BF16-4573-BE6D-5232C71F89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A3B63-6DF8-4BC7-826C-737802734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FY09-Innovation Exchange Template</Template>
  <TotalTime>28589</TotalTime>
  <Words>938</Words>
  <Application>Microsoft Macintosh PowerPoint</Application>
  <PresentationFormat>On-screen Show (4:3)</PresentationFormat>
  <Paragraphs>137</Paragraphs>
  <Slides>9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FY09-Innovation Exchange Template</vt:lpstr>
      <vt:lpstr>medCafe Overview</vt:lpstr>
      <vt:lpstr>MedCafe : Why Did We Do It?</vt:lpstr>
      <vt:lpstr>MedCafe Objectives</vt:lpstr>
      <vt:lpstr>medCafe Interface</vt:lpstr>
      <vt:lpstr>Project Development Milestones  </vt:lpstr>
      <vt:lpstr>MedCafe Components</vt:lpstr>
      <vt:lpstr>MedCafe Future Plans </vt:lpstr>
      <vt:lpstr>EHR: The Way Forward?</vt:lpstr>
      <vt:lpstr>MedCafe : Why What We Did Matters!</vt:lpstr>
    </vt:vector>
  </TitlesOfParts>
  <Company>The MITRE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Medical Record Composition</dc:title>
  <dc:creator>Gail Hamilton</dc:creator>
  <cp:lastModifiedBy>Gail Hamilton</cp:lastModifiedBy>
  <cp:revision>740</cp:revision>
  <cp:lastPrinted>2010-12-03T15:19:43Z</cp:lastPrinted>
  <dcterms:created xsi:type="dcterms:W3CDTF">2010-12-13T15:18:00Z</dcterms:created>
  <dcterms:modified xsi:type="dcterms:W3CDTF">2010-12-13T15:54:32Z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35687363</vt:i4>
  </property>
  <property fmtid="{D5CDD505-2E9C-101B-9397-08002B2CF9AE}" pid="3" name="_NewReviewCycle">
    <vt:lpwstr/>
  </property>
  <property fmtid="{D5CDD505-2E9C-101B-9397-08002B2CF9AE}" pid="4" name="_EmailSubject">
    <vt:lpwstr>MIP communication/briefing template</vt:lpwstr>
  </property>
  <property fmtid="{D5CDD505-2E9C-101B-9397-08002B2CF9AE}" pid="5" name="_AuthorEmail">
    <vt:lpwstr>wswirnoff@mitre.org</vt:lpwstr>
  </property>
  <property fmtid="{D5CDD505-2E9C-101B-9397-08002B2CF9AE}" pid="6" name="_AuthorEmailDisplayName">
    <vt:lpwstr>Swirnoff, Wendy J.</vt:lpwstr>
  </property>
  <property fmtid="{D5CDD505-2E9C-101B-9397-08002B2CF9AE}" pid="7" name="_PreviousAdHocReviewCycleID">
    <vt:i4>-1803002956</vt:i4>
  </property>
  <property fmtid="{D5CDD505-2E9C-101B-9397-08002B2CF9AE}" pid="8" name="ContentTypeId">
    <vt:lpwstr>0x010100B713DD9711544946841A23B89141255B</vt:lpwstr>
  </property>
  <property fmtid="{D5CDD505-2E9C-101B-9397-08002B2CF9AE}" pid="9" name="MITRE Sensitivity">
    <vt:lpwstr>Internal MITRE Information</vt:lpwstr>
  </property>
  <property fmtid="{D5CDD505-2E9C-101B-9397-08002B2CF9AE}" pid="10" name="Release Statement">
    <vt:lpwstr>For Internal MITRE Use</vt:lpwstr>
  </property>
</Properties>
</file>