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customXml/itemProps1.xml" ContentType="application/vnd.openxmlformats-officedocument.customXmlPropertie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rels" ContentType="application/vnd.openxmlformats-package.relationship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15.xml" ContentType="application/vnd.openxmlformats-officedocument.presentationml.slide+xml"/>
  <Override PartName="/customXml/itemProps2.xml" ContentType="application/vnd.openxmlformats-officedocument.customXmlProperties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Default Extension="gif" ContentType="image/gif"/>
  <Override PartName="/ppt/slides/slide16.xml" ContentType="application/vnd.openxmlformats-officedocument.presentationml.slide+xml"/>
  <Override PartName="/customXml/itemProps3.xml" ContentType="application/vnd.openxmlformats-officedocument.customXmlProperties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bookmarkIdSeed="2">
  <p:sldMasterIdLst>
    <p:sldMasterId id="2147483649" r:id="rId4"/>
  </p:sldMasterIdLst>
  <p:notesMasterIdLst>
    <p:notesMasterId r:id="rId30"/>
  </p:notesMasterIdLst>
  <p:handoutMasterIdLst>
    <p:handoutMasterId r:id="rId31"/>
  </p:handoutMasterIdLst>
  <p:sldIdLst>
    <p:sldId id="269" r:id="rId5"/>
    <p:sldId id="446" r:id="rId6"/>
    <p:sldId id="421" r:id="rId7"/>
    <p:sldId id="424" r:id="rId8"/>
    <p:sldId id="429" r:id="rId9"/>
    <p:sldId id="430" r:id="rId10"/>
    <p:sldId id="410" r:id="rId11"/>
    <p:sldId id="441" r:id="rId12"/>
    <p:sldId id="412" r:id="rId13"/>
    <p:sldId id="407" r:id="rId14"/>
    <p:sldId id="409" r:id="rId15"/>
    <p:sldId id="432" r:id="rId16"/>
    <p:sldId id="442" r:id="rId17"/>
    <p:sldId id="452" r:id="rId18"/>
    <p:sldId id="451" r:id="rId19"/>
    <p:sldId id="447" r:id="rId20"/>
    <p:sldId id="449" r:id="rId21"/>
    <p:sldId id="448" r:id="rId22"/>
    <p:sldId id="435" r:id="rId23"/>
    <p:sldId id="436" r:id="rId24"/>
    <p:sldId id="437" r:id="rId25"/>
    <p:sldId id="438" r:id="rId26"/>
    <p:sldId id="439" r:id="rId27"/>
    <p:sldId id="413" r:id="rId28"/>
    <p:sldId id="402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Mark Theure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notes"/>
  <p:clrMru>
    <a:srgbClr val="E5D7BD"/>
    <a:srgbClr val="E5E2C2"/>
    <a:srgbClr val="CEBF80"/>
    <a:srgbClr val="B07305"/>
    <a:srgbClr val="FFCC99"/>
    <a:srgbClr val="FFFFCC"/>
    <a:srgbClr val="CCFFFF"/>
    <a:srgbClr val="EBD2FE"/>
    <a:srgbClr val="BAF3FE"/>
    <a:srgbClr val="8FB4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6651" autoAdjust="0"/>
    <p:restoredTop sz="84581" autoAdjust="0"/>
  </p:normalViewPr>
  <p:slideViewPr>
    <p:cSldViewPr snapToGrid="0">
      <p:cViewPr>
        <p:scale>
          <a:sx n="100" d="100"/>
          <a:sy n="100" d="100"/>
        </p:scale>
        <p:origin x="-1072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80"/>
    </p:cViewPr>
  </p:sorterViewPr>
  <p:notesViewPr>
    <p:cSldViewPr snapToGrid="0">
      <p:cViewPr varScale="1">
        <p:scale>
          <a:sx n="74" d="100"/>
          <a:sy n="74" d="100"/>
        </p:scale>
        <p:origin x="-274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A12E4-F8D8-494A-8437-0B9A596D7ABD}" type="datetimeFigureOut">
              <a:rPr lang="en-US" smtClean="0"/>
              <a:pPr/>
              <a:t>4/18/11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7C12E-C0AD-4CC1-B682-A383EB4FF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32B84B-37EA-4745-BB41-FB5E1459F7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BD16A-EC3C-4718-AAA7-BC80899A632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Templates:</a:t>
            </a:r>
          </a:p>
          <a:p>
            <a:r>
              <a:rPr lang="en-US" baseline="0" dirty="0" smtClean="0"/>
              <a:t>Give physicians starting point to build from :</a:t>
            </a:r>
          </a:p>
          <a:p>
            <a:r>
              <a:rPr lang="en-US" baseline="0" dirty="0" smtClean="0"/>
              <a:t> quick way to acquire various commonly required data</a:t>
            </a:r>
          </a:p>
          <a:p>
            <a:r>
              <a:rPr lang="en-US" baseline="0" dirty="0" smtClean="0"/>
              <a:t>Template will be a default collection of components, labeled according to clinicians needs – e.g. PTSD </a:t>
            </a:r>
          </a:p>
          <a:p>
            <a:r>
              <a:rPr lang="en-US" baseline="0" dirty="0" smtClean="0"/>
              <a:t>Specialists – specific needs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access the data the same way using </a:t>
            </a:r>
            <a:r>
              <a:rPr lang="en-US" dirty="0" err="1" smtClean="0"/>
              <a:t>hData</a:t>
            </a:r>
            <a:endParaRPr lang="en-US" dirty="0" smtClean="0"/>
          </a:p>
          <a:p>
            <a:r>
              <a:rPr lang="en-US" dirty="0" smtClean="0"/>
              <a:t>All components can display this data format.</a:t>
            </a:r>
          </a:p>
          <a:p>
            <a:r>
              <a:rPr lang="en-US" dirty="0" smtClean="0"/>
              <a:t>Display</a:t>
            </a:r>
            <a:r>
              <a:rPr lang="en-US" baseline="0" dirty="0" smtClean="0"/>
              <a:t> can be changed – without changing data</a:t>
            </a:r>
          </a:p>
          <a:p>
            <a:r>
              <a:rPr lang="en-US" baseline="0" smtClean="0"/>
              <a:t>Data can </a:t>
            </a:r>
            <a:r>
              <a:rPr lang="en-US" baseline="0" dirty="0" smtClean="0"/>
              <a:t>be changed without changing 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</a:t>
            </a:r>
            <a:r>
              <a:rPr lang="en-US" baseline="0" dirty="0" smtClean="0"/>
              <a:t> overview:</a:t>
            </a:r>
          </a:p>
          <a:p>
            <a:r>
              <a:rPr lang="en-US" baseline="0" dirty="0" smtClean="0"/>
              <a:t>5 major panes, North, South, etc,..</a:t>
            </a:r>
          </a:p>
          <a:p>
            <a:r>
              <a:rPr lang="en-US" baseline="0" dirty="0" smtClean="0"/>
              <a:t>Can hide, show each pane.</a:t>
            </a:r>
          </a:p>
          <a:p>
            <a:r>
              <a:rPr lang="en-US" baseline="0" dirty="0" smtClean="0"/>
              <a:t>Each pane can have multiple objects within it, such as tabs, widgets, </a:t>
            </a:r>
            <a:r>
              <a:rPr lang="en-US" baseline="0" dirty="0" err="1" smtClean="0"/>
              <a:t>sliders,treeviews</a:t>
            </a:r>
            <a:r>
              <a:rPr lang="en-US" baseline="0" dirty="0" smtClean="0"/>
              <a:t> etc,..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access the data the same way using hData</a:t>
            </a:r>
          </a:p>
          <a:p>
            <a:r>
              <a:rPr lang="en-US" dirty="0" smtClean="0"/>
              <a:t>All components can display this data format.</a:t>
            </a:r>
          </a:p>
          <a:p>
            <a:r>
              <a:rPr lang="en-US" dirty="0" smtClean="0"/>
              <a:t>Display</a:t>
            </a:r>
            <a:r>
              <a:rPr lang="en-US" baseline="0" dirty="0" smtClean="0"/>
              <a:t> can be changed – without changing data</a:t>
            </a:r>
          </a:p>
          <a:p>
            <a:r>
              <a:rPr lang="en-US" baseline="0" dirty="0" smtClean="0"/>
              <a:t>Data can be changed without changing 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access the data the same way using hData</a:t>
            </a:r>
          </a:p>
          <a:p>
            <a:r>
              <a:rPr lang="en-US" dirty="0" smtClean="0"/>
              <a:t>All components can display this data format.</a:t>
            </a:r>
          </a:p>
          <a:p>
            <a:r>
              <a:rPr lang="en-US" dirty="0" smtClean="0"/>
              <a:t>Display</a:t>
            </a:r>
            <a:r>
              <a:rPr lang="en-US" baseline="0" dirty="0" smtClean="0"/>
              <a:t> can be changed – without changing data</a:t>
            </a:r>
          </a:p>
          <a:p>
            <a:r>
              <a:rPr lang="en-US" baseline="0" dirty="0" smtClean="0"/>
              <a:t>Data can be changed without changing 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SMART: creating a “medical apps store” based on the </a:t>
            </a:r>
            <a:r>
              <a:rPr lang="en-US" dirty="0" err="1" smtClean="0"/>
              <a:t>iPhone</a:t>
            </a:r>
            <a:r>
              <a:rPr lang="en-US" dirty="0" smtClean="0"/>
              <a:t>/iPad model of substitutable applications running on a device or platform.</a:t>
            </a:r>
          </a:p>
          <a:p>
            <a:r>
              <a:rPr lang="en-US" dirty="0" smtClean="0"/>
              <a:t>The approach could impact both the EHR industry and the federal regulatory and standards process, possibly within a relatively short period, i.e., 1-3 years, so we think it merits your attention.</a:t>
            </a:r>
          </a:p>
          <a:p>
            <a:r>
              <a:rPr lang="en-US" dirty="0" smtClean="0"/>
              <a:t>ONC: Office of the National Coordinator for Health Information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Data sources. No standard – too many standards</a:t>
            </a:r>
          </a:p>
          <a:p>
            <a:r>
              <a:rPr lang="en-US" baseline="0" dirty="0" err="1" smtClean="0"/>
              <a:t>EHRs</a:t>
            </a:r>
            <a:r>
              <a:rPr lang="en-US" baseline="0" dirty="0" smtClean="0"/>
              <a:t> don’t communicate seamlessly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size – different people, different roles, need to see different aspects of patient health record. And each patient will have specific data and unique information.</a:t>
            </a:r>
          </a:p>
          <a:p>
            <a:r>
              <a:rPr lang="en-US" baseline="0" dirty="0" smtClean="0"/>
              <a:t>No way to highlight what is important.</a:t>
            </a:r>
          </a:p>
          <a:p>
            <a:r>
              <a:rPr lang="en-US" baseline="0" dirty="0" smtClean="0"/>
              <a:t>Outside Records: Dr estimates 80% workload is taken dealing with these records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Uncategorized scanned in </a:t>
            </a:r>
            <a:r>
              <a:rPr lang="en-US" baseline="0" dirty="0" err="1" smtClean="0"/>
              <a:t>pdfs</a:t>
            </a:r>
            <a:r>
              <a:rPr lang="en-US" baseline="0" dirty="0" smtClean="0"/>
              <a:t>. Generally labeled with radiologist name. No real way to distinguish what it shows without looking at it.</a:t>
            </a:r>
          </a:p>
          <a:p>
            <a:r>
              <a:rPr lang="en-US" baseline="0" dirty="0" smtClean="0"/>
              <a:t>And many more issues….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CCoD</a:t>
            </a:r>
            <a:r>
              <a:rPr lang="en-US" baseline="0" dirty="0" smtClean="0"/>
              <a:t> Principles:</a:t>
            </a:r>
          </a:p>
          <a:p>
            <a:r>
              <a:rPr lang="en-US" dirty="0" smtClean="0"/>
              <a:t>Allow for a composable interface, giving</a:t>
            </a:r>
            <a:r>
              <a:rPr lang="en-US" baseline="0" dirty="0" smtClean="0"/>
              <a:t> </a:t>
            </a:r>
            <a:r>
              <a:rPr lang="en-US" dirty="0" smtClean="0"/>
              <a:t>users maximum flexibility to configure the interface to their needs </a:t>
            </a:r>
          </a:p>
          <a:p>
            <a:r>
              <a:rPr lang="en-US" dirty="0" smtClean="0"/>
              <a:t>Create a framework in which to run standalone composable components </a:t>
            </a:r>
          </a:p>
          <a:p>
            <a:r>
              <a:rPr lang="en-US" dirty="0" smtClean="0"/>
              <a:t>Create a set of standalone components that can be composed together to build a complete patient record. </a:t>
            </a:r>
          </a:p>
          <a:p>
            <a:r>
              <a:rPr lang="en-US" dirty="0" smtClean="0"/>
              <a:t>Use an accepted data standard for all communication to components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Allow for distributing and creation of templates that mirror physician's workflow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Andy </a:t>
            </a:r>
            <a:r>
              <a:rPr lang="en-US" dirty="0" err="1" smtClean="0"/>
              <a:t>Gregorwitz</a:t>
            </a:r>
            <a:r>
              <a:rPr lang="en-US" dirty="0" smtClean="0"/>
              <a:t>: </a:t>
            </a:r>
            <a:r>
              <a:rPr lang="en-US" dirty="0" err="1" smtClean="0"/>
              <a:t>hData</a:t>
            </a:r>
            <a:endParaRPr lang="en-US" dirty="0" smtClean="0"/>
          </a:p>
          <a:p>
            <a:r>
              <a:rPr lang="en-US" dirty="0" smtClean="0"/>
              <a:t>Cheryl</a:t>
            </a:r>
            <a:r>
              <a:rPr lang="en-US" baseline="0" dirty="0" smtClean="0"/>
              <a:t> Clark: Medical Fact Extraction</a:t>
            </a:r>
          </a:p>
          <a:p>
            <a:r>
              <a:rPr lang="en-US" baseline="0" dirty="0" smtClean="0"/>
              <a:t>David Harris: Categorization of discharge summaries </a:t>
            </a:r>
            <a:r>
              <a:rPr lang="en-US" baseline="0" dirty="0" err="1" smtClean="0"/>
              <a:t>PDFs</a:t>
            </a:r>
            <a:endParaRPr lang="en-US" baseline="0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Christian Donohue</a:t>
            </a:r>
            <a:r>
              <a:rPr lang="en-US" baseline="0" dirty="0" smtClean="0">
                <a:solidFill>
                  <a:srgbClr val="000000"/>
                </a:solidFill>
              </a:rPr>
              <a:t> M.D.: </a:t>
            </a:r>
          </a:p>
          <a:p>
            <a:r>
              <a:rPr lang="en-US" baseline="0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National Primary Care Redesign Workgroup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Durham VA Systems Redesign Steering Committee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Durham VA Primary Care Redesign Committee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Dr. Donohue is currently a physician (since 2007) at the Department of Veterans Affairs, working at the Raleigh Clinic.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Jean</a:t>
            </a:r>
            <a:r>
              <a:rPr lang="en-US" baseline="0" dirty="0" smtClean="0">
                <a:solidFill>
                  <a:srgbClr val="000000"/>
                </a:solidFill>
              </a:rPr>
              <a:t> Stanford, Mary </a:t>
            </a:r>
            <a:r>
              <a:rPr lang="en-US" baseline="0" dirty="0" err="1" smtClean="0">
                <a:solidFill>
                  <a:srgbClr val="000000"/>
                </a:solidFill>
              </a:rPr>
              <a:t>Pulvemacher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aseline="0" dirty="0" smtClean="0"/>
              <a:t>They have, on average only 15 minutes to spend with each patient.</a:t>
            </a:r>
          </a:p>
          <a:p>
            <a:r>
              <a:rPr lang="en-US" baseline="0" dirty="0" smtClean="0"/>
              <a:t>And have even less face time with a patient.</a:t>
            </a:r>
          </a:p>
          <a:p>
            <a:r>
              <a:rPr lang="en-US" baseline="0" dirty="0" smtClean="0"/>
              <a:t>In this time they must</a:t>
            </a:r>
          </a:p>
          <a:p>
            <a:r>
              <a:rPr lang="en-US" baseline="0" dirty="0" smtClean="0"/>
              <a:t>	 access the situation ,</a:t>
            </a:r>
          </a:p>
          <a:p>
            <a:r>
              <a:rPr lang="en-US" baseline="0" dirty="0" smtClean="0"/>
              <a:t> 	to diagnose problem and</a:t>
            </a:r>
          </a:p>
          <a:p>
            <a:r>
              <a:rPr lang="en-US" baseline="0" dirty="0" smtClean="0"/>
              <a:t>	verify that old and new data confirms/ refutes this hypothesis</a:t>
            </a:r>
          </a:p>
          <a:p>
            <a:r>
              <a:rPr lang="en-US" baseline="0" dirty="0" smtClean="0"/>
              <a:t>	recommend treatment</a:t>
            </a:r>
          </a:p>
          <a:p>
            <a:r>
              <a:rPr lang="en-US" dirty="0" smtClean="0"/>
              <a:t>To do this the</a:t>
            </a:r>
            <a:r>
              <a:rPr lang="en-US" baseline="0" dirty="0" smtClean="0"/>
              <a:t> doctor has to sift through a large amount of information, from various sources some of it not readily available.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sources of information include: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VISTA – The system that they will currently be using to store patient records, or using as a messaging system</a:t>
            </a:r>
          </a:p>
          <a:p>
            <a:r>
              <a:rPr lang="en-US" baseline="0" dirty="0" smtClean="0"/>
              <a:t>Email – generally Outlook</a:t>
            </a:r>
          </a:p>
          <a:p>
            <a:r>
              <a:rPr lang="en-US" baseline="0" dirty="0" smtClean="0"/>
              <a:t>Fax – for any information that has been faxed from other clinicians or from outside sources </a:t>
            </a:r>
          </a:p>
          <a:p>
            <a:r>
              <a:rPr lang="en-US" baseline="0" dirty="0" smtClean="0"/>
              <a:t>Phone – After a phone call, the physician has to write down the salient points of the call</a:t>
            </a:r>
          </a:p>
          <a:p>
            <a:r>
              <a:rPr lang="en-US" baseline="0" dirty="0" smtClean="0"/>
              <a:t>And any scanned in records that are generically labeled  “outside records”, and ,may include records from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AHLTA – The </a:t>
            </a:r>
            <a:r>
              <a:rPr lang="en-US" baseline="0" dirty="0" err="1" smtClean="0"/>
              <a:t>DoD</a:t>
            </a:r>
            <a:r>
              <a:rPr lang="en-US" baseline="0" dirty="0" smtClean="0"/>
              <a:t> medical system.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a physician put it: “Everyday</a:t>
            </a:r>
            <a:r>
              <a:rPr lang="en-US" baseline="0" dirty="0" smtClean="0"/>
              <a:t> you need to search all these sources of information for data.”</a:t>
            </a: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Which leads to this…</a:t>
            </a:r>
          </a:p>
          <a:p>
            <a:endParaRPr lang="en-US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this information must be searched through and correlated in the physician’s head.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Which leads</a:t>
            </a:r>
            <a:r>
              <a:rPr lang="en-US" baseline="0" dirty="0" smtClean="0"/>
              <a:t> to this…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Data sources. No standard – too many standards</a:t>
            </a:r>
          </a:p>
          <a:p>
            <a:r>
              <a:rPr lang="en-US" baseline="0" dirty="0" err="1" smtClean="0"/>
              <a:t>EHRs</a:t>
            </a:r>
            <a:r>
              <a:rPr lang="en-US" baseline="0" dirty="0" smtClean="0"/>
              <a:t> don’t communicate seamlessly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size – different people, different roles, need to see different aspects of patient health record. And each patient will have specific data and unique information.</a:t>
            </a:r>
          </a:p>
          <a:p>
            <a:r>
              <a:rPr lang="en-US" baseline="0" dirty="0" smtClean="0"/>
              <a:t>No way to highlight what is important.</a:t>
            </a:r>
          </a:p>
          <a:p>
            <a:r>
              <a:rPr lang="en-US" baseline="0" dirty="0" smtClean="0"/>
              <a:t>Outside Records: Dr estimates 80% workload is taken dealing with these records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Uncategorized scanned in </a:t>
            </a:r>
            <a:r>
              <a:rPr lang="en-US" baseline="0" dirty="0" err="1" smtClean="0"/>
              <a:t>pdfs</a:t>
            </a:r>
            <a:r>
              <a:rPr lang="en-US" baseline="0" dirty="0" smtClean="0"/>
              <a:t>. Generally labeled with radiologist name. No real way to distinguish what it shows without looking at it.</a:t>
            </a:r>
          </a:p>
          <a:p>
            <a:r>
              <a:rPr lang="en-US" baseline="0" dirty="0" smtClean="0"/>
              <a:t>And many more issues….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CCoD</a:t>
            </a:r>
            <a:r>
              <a:rPr lang="en-US" baseline="0" dirty="0" smtClean="0"/>
              <a:t> Principles:</a:t>
            </a:r>
          </a:p>
          <a:p>
            <a:r>
              <a:rPr lang="en-US" dirty="0" smtClean="0"/>
              <a:t>Allow for a composable interface, giving</a:t>
            </a:r>
            <a:r>
              <a:rPr lang="en-US" baseline="0" dirty="0" smtClean="0"/>
              <a:t> </a:t>
            </a:r>
            <a:r>
              <a:rPr lang="en-US" dirty="0" smtClean="0"/>
              <a:t>users maximum flexibility to configure the interface to their needs </a:t>
            </a:r>
          </a:p>
          <a:p>
            <a:r>
              <a:rPr lang="en-US" dirty="0" smtClean="0"/>
              <a:t>Create a framework in which to run standalone composable components </a:t>
            </a:r>
          </a:p>
          <a:p>
            <a:r>
              <a:rPr lang="en-US" dirty="0" smtClean="0"/>
              <a:t>Create a set of standalone components that can be composed together to build a complete patient record. </a:t>
            </a:r>
          </a:p>
          <a:p>
            <a:r>
              <a:rPr lang="en-US" dirty="0" smtClean="0"/>
              <a:t>Use an accepted data standard for all communication to components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Allow for distributing and creation of templates that mirror physician's workflow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Data sources. No standard – too many standards</a:t>
            </a:r>
          </a:p>
          <a:p>
            <a:r>
              <a:rPr lang="en-US" baseline="0" dirty="0" err="1" smtClean="0"/>
              <a:t>EHRs</a:t>
            </a:r>
            <a:r>
              <a:rPr lang="en-US" baseline="0" dirty="0" smtClean="0"/>
              <a:t> don’t communicate seamlessly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size – different people, different roles, need to see different aspects of patient health record. And each patient will have specific data and unique information.</a:t>
            </a:r>
          </a:p>
          <a:p>
            <a:r>
              <a:rPr lang="en-US" baseline="0" dirty="0" smtClean="0"/>
              <a:t>No way to highlight what is important.</a:t>
            </a:r>
          </a:p>
          <a:p>
            <a:r>
              <a:rPr lang="en-US" baseline="0" dirty="0" smtClean="0"/>
              <a:t>Outside Records: Dr estimates 80% workload is taken dealing with these records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Uncategorized scanned in </a:t>
            </a:r>
            <a:r>
              <a:rPr lang="en-US" baseline="0" dirty="0" err="1" smtClean="0"/>
              <a:t>pdfs</a:t>
            </a:r>
            <a:r>
              <a:rPr lang="en-US" baseline="0" dirty="0" smtClean="0"/>
              <a:t>. Generally labeled with radiologist name. No real way to distinguish what it shows without looking at it.</a:t>
            </a:r>
          </a:p>
          <a:p>
            <a:r>
              <a:rPr lang="en-US" baseline="0" dirty="0" smtClean="0"/>
              <a:t>And many more issues….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CCoD</a:t>
            </a:r>
            <a:r>
              <a:rPr lang="en-US" baseline="0" dirty="0" smtClean="0"/>
              <a:t> Principles:</a:t>
            </a:r>
          </a:p>
          <a:p>
            <a:r>
              <a:rPr lang="en-US" dirty="0" smtClean="0"/>
              <a:t>Allow for a </a:t>
            </a:r>
            <a:r>
              <a:rPr lang="en-US" dirty="0" err="1" smtClean="0"/>
              <a:t>composable</a:t>
            </a:r>
            <a:r>
              <a:rPr lang="en-US" dirty="0" smtClean="0"/>
              <a:t> interface, giving</a:t>
            </a:r>
            <a:r>
              <a:rPr lang="en-US" baseline="0" dirty="0" smtClean="0"/>
              <a:t> </a:t>
            </a:r>
            <a:r>
              <a:rPr lang="en-US" dirty="0" smtClean="0"/>
              <a:t>users maximum flexibility to configure the interface to their needs </a:t>
            </a:r>
          </a:p>
          <a:p>
            <a:r>
              <a:rPr lang="en-US" dirty="0" smtClean="0"/>
              <a:t>Create a framework in which to run standalone </a:t>
            </a:r>
            <a:r>
              <a:rPr lang="en-US" dirty="0" err="1" smtClean="0"/>
              <a:t>composable</a:t>
            </a:r>
            <a:r>
              <a:rPr lang="en-US" dirty="0" smtClean="0"/>
              <a:t> components </a:t>
            </a:r>
          </a:p>
          <a:p>
            <a:r>
              <a:rPr lang="en-US" dirty="0" smtClean="0"/>
              <a:t>Create a set of standalone components that can be composed together to build a complete patient record. </a:t>
            </a:r>
          </a:p>
          <a:p>
            <a:r>
              <a:rPr lang="en-US" dirty="0" smtClean="0"/>
              <a:t>Use an accepted data standard for all communication to components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Allow for distributing and creation of templates that mirror physician's workflow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Why:</a:t>
            </a:r>
            <a:r>
              <a:rPr lang="en-US" baseline="0" dirty="0" smtClean="0"/>
              <a:t> History, Ideas, Goals and Objectives, Principles</a:t>
            </a:r>
          </a:p>
          <a:p>
            <a:r>
              <a:rPr lang="en-US" baseline="0" dirty="0" smtClean="0"/>
              <a:t>How: Architecture, designed to allow plug and play of components, demo how to add component</a:t>
            </a:r>
          </a:p>
          <a:p>
            <a:r>
              <a:rPr lang="en-US" baseline="0" dirty="0" smtClean="0"/>
              <a:t>What: Wish List, Development Milestones, Future Plans</a:t>
            </a:r>
          </a:p>
          <a:p>
            <a:r>
              <a:rPr lang="en-US" baseline="0" dirty="0" smtClean="0"/>
              <a:t>So What: Why the MedCafe design aligns well to the direction of EHR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 components</a:t>
            </a:r>
          </a:p>
          <a:p>
            <a:r>
              <a:rPr lang="en-US" dirty="0" smtClean="0"/>
              <a:t>Run standalone</a:t>
            </a:r>
          </a:p>
          <a:p>
            <a:r>
              <a:rPr lang="en-US" dirty="0" smtClean="0"/>
              <a:t>Independent – can be added and dropped at will without affecting overall functionality</a:t>
            </a:r>
          </a:p>
          <a:p>
            <a:r>
              <a:rPr lang="en-US" dirty="0" smtClean="0"/>
              <a:t>Allows Best of Breed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novation program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4" y="1032"/>
            <a:ext cx="9137191" cy="6855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381000"/>
            <a:ext cx="2057400" cy="572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19800" cy="572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295400"/>
            <a:ext cx="39878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39878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295400"/>
            <a:ext cx="8128000" cy="480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152400" y="6426200"/>
            <a:ext cx="8763000" cy="0"/>
          </a:xfrm>
          <a:prstGeom prst="line">
            <a:avLst/>
          </a:prstGeom>
          <a:noFill/>
          <a:ln w="635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8" y="6515100"/>
            <a:ext cx="804862" cy="252413"/>
          </a:xfrm>
          <a:prstGeom prst="rect">
            <a:avLst/>
          </a:prstGeom>
          <a:noFill/>
        </p:spPr>
      </p:pic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965074" y="6648450"/>
            <a:ext cx="192492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600" dirty="0"/>
              <a:t>©</a:t>
            </a:r>
            <a:r>
              <a:rPr lang="en-US" altLang="en-US" sz="600" dirty="0" smtClean="0"/>
              <a:t> 2010 The </a:t>
            </a:r>
            <a:r>
              <a:rPr lang="en-US" altLang="en-US" sz="600" dirty="0"/>
              <a:t>MITRE Corporation. All rights reserved</a:t>
            </a:r>
            <a:endParaRPr lang="en-US" altLang="en-US" sz="70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8" name="Picture 7" descr="mip_logo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82771" y="250444"/>
            <a:ext cx="1547017" cy="6639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9pPr>
    </p:titleStyle>
    <p:bodyStyle>
      <a:lvl1pPr marL="292100" indent="-292100" algn="l" rtl="0" eaLnBrk="1" fontAlgn="base" hangingPunct="1">
        <a:lnSpc>
          <a:spcPts val="2600"/>
        </a:lnSpc>
        <a:spcBef>
          <a:spcPct val="0"/>
        </a:spcBef>
        <a:spcAft>
          <a:spcPts val="800"/>
        </a:spcAft>
        <a:buClr>
          <a:srgbClr val="3366FF"/>
        </a:buClr>
        <a:buSzPct val="12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1" fontAlgn="base" hangingPunct="1">
        <a:lnSpc>
          <a:spcPts val="2400"/>
        </a:lnSpc>
        <a:spcBef>
          <a:spcPct val="0"/>
        </a:spcBef>
        <a:spcAft>
          <a:spcPts val="800"/>
        </a:spcAft>
        <a:buClr>
          <a:srgbClr val="3366FF"/>
        </a:buClr>
        <a:buChar char="–"/>
        <a:defRPr sz="2000" b="1">
          <a:solidFill>
            <a:schemeClr val="tx1"/>
          </a:solidFill>
          <a:latin typeface="+mn-lt"/>
          <a:cs typeface="+mn-cs"/>
        </a:defRPr>
      </a:lvl2pPr>
      <a:lvl3pPr marL="966788" indent="-168275" algn="l" rtl="0" eaLnBrk="1" fontAlgn="base" hangingPunct="1">
        <a:lnSpc>
          <a:spcPts val="2400"/>
        </a:lnSpc>
        <a:spcBef>
          <a:spcPct val="0"/>
        </a:spcBef>
        <a:spcAft>
          <a:spcPts val="800"/>
        </a:spcAft>
        <a:buClr>
          <a:srgbClr val="3366FF"/>
        </a:buClr>
        <a:buSzPct val="90000"/>
        <a:buFont typeface="Wingdings" pitchFamily="2" charset="2"/>
        <a:buChar char="§"/>
        <a:defRPr b="1">
          <a:solidFill>
            <a:schemeClr val="tx1"/>
          </a:solidFill>
          <a:latin typeface="+mn-lt"/>
          <a:cs typeface="+mn-cs"/>
        </a:defRPr>
      </a:lvl3pPr>
      <a:lvl4pPr marL="1195388" indent="-114300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3366FF"/>
        </a:buClr>
        <a:buChar char="­"/>
        <a:defRPr sz="1400" b="1">
          <a:solidFill>
            <a:schemeClr val="tx1"/>
          </a:solidFill>
          <a:latin typeface="+mn-lt"/>
          <a:cs typeface="+mn-cs"/>
        </a:defRPr>
      </a:lvl4pPr>
      <a:lvl5pPr marL="1423988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3366FF"/>
        </a:buClr>
        <a:buSzPct val="50000"/>
        <a:buFont typeface="Monotype Sorts" pitchFamily="2" charset="2"/>
        <a:buChar char="n"/>
        <a:defRPr sz="1400" b="1">
          <a:solidFill>
            <a:schemeClr val="tx1"/>
          </a:solidFill>
          <a:latin typeface="+mn-lt"/>
          <a:cs typeface="+mn-cs"/>
        </a:defRPr>
      </a:lvl5pPr>
      <a:lvl6pPr marL="1881188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400" b="1">
          <a:solidFill>
            <a:schemeClr val="tx1"/>
          </a:solidFill>
          <a:latin typeface="+mn-lt"/>
          <a:cs typeface="+mn-cs"/>
        </a:defRPr>
      </a:lvl6pPr>
      <a:lvl7pPr marL="2338388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400" b="1">
          <a:solidFill>
            <a:schemeClr val="tx1"/>
          </a:solidFill>
          <a:latin typeface="+mn-lt"/>
          <a:cs typeface="+mn-cs"/>
        </a:defRPr>
      </a:lvl7pPr>
      <a:lvl8pPr marL="2795588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400" b="1">
          <a:solidFill>
            <a:schemeClr val="tx1"/>
          </a:solidFill>
          <a:latin typeface="+mn-lt"/>
          <a:cs typeface="+mn-cs"/>
        </a:defRPr>
      </a:lvl8pPr>
      <a:lvl9pPr marL="3252788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400" b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ligman@mitre.org" TargetMode="External"/><Relationship Id="rId4" Type="http://schemas.openxmlformats.org/officeDocument/2006/relationships/hyperlink" Target="mailto:pmork@mitre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jects.openhealthtools.org/sf/sfmain/do/hom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6" Type="http://schemas.openxmlformats.org/officeDocument/2006/relationships/image" Target="../media/image10.jpeg"/><Relationship Id="rId7" Type="http://schemas.openxmlformats.org/officeDocument/2006/relationships/image" Target="../media/image11.gif"/><Relationship Id="rId8" Type="http://schemas.openxmlformats.org/officeDocument/2006/relationships/image" Target="../media/image12.jpeg"/><Relationship Id="rId9" Type="http://schemas.openxmlformats.org/officeDocument/2006/relationships/image" Target="../media/image13.jpeg"/><Relationship Id="rId10" Type="http://schemas.openxmlformats.org/officeDocument/2006/relationships/image" Target="../media/image14.jpeg"/><Relationship Id="rId11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371600"/>
            <a:ext cx="7772400" cy="1143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42862" tIns="17462" rIns="42862" bIns="17462" anchor="b"/>
          <a:lstStyle/>
          <a:p>
            <a:pPr algn="ctr">
              <a:lnSpc>
                <a:spcPts val="4400"/>
              </a:lnSpc>
            </a:pPr>
            <a:r>
              <a:rPr lang="en-US" altLang="en-US" sz="4800" dirty="0" smtClean="0">
                <a:solidFill>
                  <a:schemeClr val="tx1"/>
                </a:solidFill>
              </a:rPr>
              <a:t>medCafe Tech Brief</a:t>
            </a:r>
            <a:endParaRPr lang="en-US" altLang="en-US" sz="4800" dirty="0">
              <a:solidFill>
                <a:schemeClr val="tx1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2603529"/>
            <a:ext cx="6400800" cy="1720556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46037" tIns="41275" rIns="46037" bIns="41275" anchor="ctr" anchorCtr="1">
            <a:sp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b="0" dirty="0" smtClean="0"/>
              <a:t>Gail Hamilton and Jeff Hoyt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0" dirty="0" smtClean="0"/>
              <a:t>703-983-7855 • </a:t>
            </a:r>
            <a:r>
              <a:rPr lang="en-US" altLang="en-US" b="0" dirty="0" smtClean="0">
                <a:hlinkClick r:id="rId3"/>
              </a:rPr>
              <a:t>ghamilton@mitre.org</a:t>
            </a:r>
            <a:endParaRPr lang="en-US" altLang="en-US" b="0" dirty="0" smtClean="0"/>
          </a:p>
          <a:p>
            <a:pPr marL="0" indent="0">
              <a:buNone/>
            </a:pPr>
            <a:r>
              <a:rPr lang="en-US" altLang="en-US" b="0" dirty="0" smtClean="0"/>
              <a:t>703-983-6241 • </a:t>
            </a:r>
            <a:r>
              <a:rPr lang="en-US" altLang="en-US" b="0" dirty="0" smtClean="0">
                <a:hlinkClick r:id="rId4"/>
              </a:rPr>
              <a:t>jchoyt@mitre.org</a:t>
            </a:r>
            <a:r>
              <a:rPr lang="en-US" altLang="en-US" b="0" dirty="0" smtClean="0"/>
              <a:t> </a:t>
            </a:r>
          </a:p>
          <a:p>
            <a:pPr marL="0" indent="0">
              <a:buNone/>
            </a:pPr>
            <a:r>
              <a:rPr lang="en-US" altLang="en-US" b="0" dirty="0" smtClean="0"/>
              <a:t>703-983-7043 • </a:t>
            </a:r>
            <a:r>
              <a:rPr lang="en-US" altLang="en-US" b="0" dirty="0" smtClean="0">
                <a:hlinkClick r:id="rId4"/>
              </a:rPr>
              <a:t>mgreer@mitre.org</a:t>
            </a:r>
            <a:r>
              <a:rPr lang="en-US" altLang="en-US" b="0" dirty="0" smtClean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2470" y="5680184"/>
            <a:ext cx="2958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MITRE Internal Information</a:t>
            </a:r>
          </a:p>
          <a:p>
            <a:r>
              <a:rPr lang="en-US" dirty="0" smtClean="0"/>
              <a:t>For Limited External Release</a:t>
            </a:r>
          </a:p>
          <a:p>
            <a:r>
              <a:rPr lang="en-US" dirty="0" smtClean="0"/>
              <a:t>Not approved for further distribution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77" y="1993900"/>
            <a:ext cx="8128000" cy="4006850"/>
          </a:xfrm>
        </p:spPr>
        <p:txBody>
          <a:bodyPr/>
          <a:lstStyle/>
          <a:p>
            <a:r>
              <a:rPr lang="en-US" dirty="0" smtClean="0"/>
              <a:t>Default views (templates)</a:t>
            </a:r>
          </a:p>
          <a:p>
            <a:pPr lvl="1"/>
            <a:r>
              <a:rPr lang="en-US" dirty="0" smtClean="0"/>
              <a:t>Start with default collection of components</a:t>
            </a:r>
          </a:p>
          <a:p>
            <a:pPr lvl="1"/>
            <a:r>
              <a:rPr lang="en-US" dirty="0" smtClean="0"/>
              <a:t>Good for those who don’t want to customize</a:t>
            </a:r>
          </a:p>
          <a:p>
            <a:r>
              <a:rPr lang="en-US" dirty="0" smtClean="0"/>
              <a:t>Clinician defined views</a:t>
            </a:r>
          </a:p>
          <a:p>
            <a:pPr lvl="1"/>
            <a:r>
              <a:rPr lang="en-US" dirty="0" smtClean="0"/>
              <a:t>Some specialists, advanced users wish to customize their view for their patients</a:t>
            </a:r>
          </a:p>
          <a:p>
            <a:r>
              <a:rPr lang="en-US" dirty="0" smtClean="0"/>
              <a:t>Per patient views</a:t>
            </a:r>
          </a:p>
          <a:p>
            <a:pPr lvl="1"/>
            <a:r>
              <a:rPr lang="en-US" dirty="0" smtClean="0"/>
              <a:t>Some patients are not “fit the mold”</a:t>
            </a:r>
          </a:p>
          <a:p>
            <a:pPr lvl="1"/>
            <a:r>
              <a:rPr lang="en-US" dirty="0" smtClean="0"/>
              <a:t>Modify a view for specific patient and save it</a:t>
            </a:r>
          </a:p>
          <a:p>
            <a:pPr lvl="2"/>
            <a:r>
              <a:rPr lang="en-US" dirty="0" smtClean="0"/>
              <a:t>Speeds re-engagement with a patient</a:t>
            </a:r>
            <a:endParaRPr lang="en-US" dirty="0"/>
          </a:p>
        </p:txBody>
      </p:sp>
      <p:pic>
        <p:nvPicPr>
          <p:cNvPr id="4" name="Picture 3" descr="puzz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2300" y="977900"/>
            <a:ext cx="1447800" cy="11582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Access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265362"/>
            <a:ext cx="8128000" cy="4808538"/>
          </a:xfrm>
        </p:spPr>
        <p:txBody>
          <a:bodyPr/>
          <a:lstStyle/>
          <a:p>
            <a:r>
              <a:rPr lang="en-US" dirty="0" smtClean="0"/>
              <a:t>All data sources are presented in an identical format</a:t>
            </a:r>
          </a:p>
          <a:p>
            <a:pPr lvl="1"/>
            <a:r>
              <a:rPr lang="en-US" dirty="0" smtClean="0"/>
              <a:t>Allows all components to speak the same language</a:t>
            </a:r>
          </a:p>
          <a:p>
            <a:pPr lvl="1"/>
            <a:r>
              <a:rPr lang="en-US" dirty="0" smtClean="0"/>
              <a:t>Components can access all data the same way</a:t>
            </a:r>
          </a:p>
          <a:p>
            <a:pPr lvl="1"/>
            <a:r>
              <a:rPr lang="en-US" dirty="0" smtClean="0"/>
              <a:t>All data sources can be expressed through all available components</a:t>
            </a:r>
          </a:p>
          <a:p>
            <a:r>
              <a:rPr lang="en-US" dirty="0" smtClean="0"/>
              <a:t>More component choices -&gt; more data sources willing to play</a:t>
            </a:r>
          </a:p>
          <a:p>
            <a:r>
              <a:rPr lang="en-US" dirty="0" smtClean="0"/>
              <a:t>More data sources -&gt; more component developers</a:t>
            </a:r>
            <a:endParaRPr lang="en-US" dirty="0"/>
          </a:p>
        </p:txBody>
      </p:sp>
      <p:pic>
        <p:nvPicPr>
          <p:cNvPr id="4" name="Picture 3" descr="puzzle-piec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7050" y="800100"/>
            <a:ext cx="1733550" cy="1298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medCafe Interface</a:t>
            </a:r>
            <a:endParaRPr lang="en-US" dirty="0"/>
          </a:p>
        </p:txBody>
      </p:sp>
      <p:pic>
        <p:nvPicPr>
          <p:cNvPr id="4" name="Content Placeholder 3" descr="medCafe-coverflow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09259" y="831850"/>
            <a:ext cx="7164742" cy="4948842"/>
          </a:xfrm>
          <a:ln w="25400">
            <a:solidFill>
              <a:schemeClr val="tx2">
                <a:lumMod val="20000"/>
                <a:lumOff val="80000"/>
              </a:schemeClr>
            </a:solidFill>
            <a:round/>
          </a:ln>
          <a:effectLst>
            <a:reflection blurRad="6350" stA="50000" endA="300" endPos="90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066800" y="5943600"/>
            <a:ext cx="714801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Flexible 5 pane interface, adaptable to clinician’s needs. Panes can be hidden or shown.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1168400"/>
            <a:ext cx="5444256" cy="307777"/>
          </a:xfrm>
          <a:prstGeom prst="rect">
            <a:avLst/>
          </a:prstGeom>
          <a:solidFill>
            <a:schemeClr val="tx2">
              <a:lumMod val="20000"/>
              <a:lumOff val="80000"/>
              <a:alpha val="54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Top Pane: Coversheet containing commonly required patient data.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00251" y="4851400"/>
            <a:ext cx="3618298" cy="738664"/>
          </a:xfrm>
          <a:prstGeom prst="rect">
            <a:avLst/>
          </a:prstGeom>
          <a:solidFill>
            <a:schemeClr val="tx2">
              <a:lumMod val="20000"/>
              <a:lumOff val="80000"/>
              <a:alpha val="71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Right hand pane contains list of</a:t>
            </a:r>
          </a:p>
          <a:p>
            <a:r>
              <a:rPr lang="en-US" dirty="0" smtClean="0"/>
              <a:t> components that can be drag and dropped</a:t>
            </a:r>
          </a:p>
          <a:p>
            <a:r>
              <a:rPr lang="en-US" dirty="0" smtClean="0"/>
              <a:t> into the center pane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0651" y="5232400"/>
            <a:ext cx="4057058" cy="307777"/>
          </a:xfrm>
          <a:prstGeom prst="rect">
            <a:avLst/>
          </a:prstGeom>
          <a:solidFill>
            <a:schemeClr val="tx2">
              <a:lumMod val="20000"/>
              <a:lumOff val="80000"/>
              <a:alpha val="71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Center pane contains composable patient record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851" y="3848100"/>
            <a:ext cx="2056973" cy="954107"/>
          </a:xfrm>
          <a:prstGeom prst="rect">
            <a:avLst/>
          </a:prstGeom>
          <a:solidFill>
            <a:schemeClr val="tx2">
              <a:lumMod val="20000"/>
              <a:lumOff val="80000"/>
              <a:alpha val="71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Left pane contains </a:t>
            </a:r>
          </a:p>
          <a:p>
            <a:r>
              <a:rPr lang="en-US" dirty="0" smtClean="0"/>
              <a:t>Patient look up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scheduling functionality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Modular Methodology in System Design</a:t>
            </a:r>
          </a:p>
          <a:p>
            <a:r>
              <a:rPr lang="en-US" dirty="0" smtClean="0"/>
              <a:t>Building a Pluggable Architecture is Key to Composability</a:t>
            </a:r>
          </a:p>
          <a:p>
            <a:r>
              <a:rPr lang="en-US" dirty="0" smtClean="0"/>
              <a:t>Choosing Good Loose Couplers is Key</a:t>
            </a:r>
          </a:p>
          <a:p>
            <a:r>
              <a:rPr lang="en-US" dirty="0" smtClean="0"/>
              <a:t>Additional Important Points to Consider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0800"/>
            <a:ext cx="8229600" cy="533400"/>
          </a:xfrm>
        </p:spPr>
        <p:txBody>
          <a:bodyPr/>
          <a:lstStyle/>
          <a:p>
            <a:r>
              <a:rPr lang="en-US" dirty="0" smtClean="0"/>
              <a:t>MedCafe	: Industry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609600"/>
            <a:ext cx="8128000" cy="4808538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From meeting with Open Health Tools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Rob </a:t>
            </a:r>
            <a:r>
              <a:rPr lang="en-US" dirty="0" err="1" smtClean="0"/>
              <a:t>Kolodner</a:t>
            </a:r>
            <a:r>
              <a:rPr lang="en-US" dirty="0" smtClean="0"/>
              <a:t>, </a:t>
            </a:r>
          </a:p>
          <a:p>
            <a:pPr lvl="2">
              <a:spcAft>
                <a:spcPts val="0"/>
              </a:spcAft>
            </a:pPr>
            <a:r>
              <a:rPr lang="en-US" dirty="0" smtClean="0"/>
              <a:t>Chief Technology Officer for Open Health Tools</a:t>
            </a:r>
          </a:p>
          <a:p>
            <a:pPr lvl="2">
              <a:spcAft>
                <a:spcPts val="0"/>
              </a:spcAft>
            </a:pPr>
            <a:r>
              <a:rPr lang="en-US" dirty="0" smtClean="0"/>
              <a:t> Former National Coordinator for Health IT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Skip </a:t>
            </a:r>
            <a:r>
              <a:rPr lang="en-US" dirty="0" err="1" smtClean="0"/>
              <a:t>McGaughey</a:t>
            </a:r>
            <a:endParaRPr lang="en-US" dirty="0" smtClean="0"/>
          </a:p>
          <a:p>
            <a:pPr lvl="2">
              <a:spcAft>
                <a:spcPts val="0"/>
              </a:spcAft>
            </a:pPr>
            <a:r>
              <a:rPr lang="en-US" dirty="0" smtClean="0"/>
              <a:t> (Executive Director) of Open Health Tools </a:t>
            </a:r>
          </a:p>
          <a:p>
            <a:pPr lvl="2">
              <a:spcAft>
                <a:spcPts val="0"/>
              </a:spcAft>
            </a:pPr>
            <a:r>
              <a:rPr lang="en-US" dirty="0" smtClean="0"/>
              <a:t>Co Founder of Eclipse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“You solved a lot of the really hard problems”</a:t>
            </a:r>
            <a:endParaRPr lang="en-US" baseline="30000" dirty="0" smtClean="0"/>
          </a:p>
          <a:p>
            <a:pPr lvl="1">
              <a:spcAft>
                <a:spcPts val="0"/>
              </a:spcAft>
            </a:pPr>
            <a:r>
              <a:rPr lang="en-US" dirty="0" smtClean="0"/>
              <a:t>“there are many who want to work to solve the next generation of the UI [user-defined GUIs], which you've already thought through most of”</a:t>
            </a:r>
          </a:p>
          <a:p>
            <a:pPr marL="292100" lvl="2" indent="-292100">
              <a:lnSpc>
                <a:spcPts val="2600"/>
              </a:lnSpc>
              <a:spcAft>
                <a:spcPts val="0"/>
              </a:spcAft>
              <a:buSzPct val="120000"/>
            </a:pPr>
            <a:r>
              <a:rPr lang="en-US" sz="2000" dirty="0" smtClean="0"/>
              <a:t>From Demo to Clinical Groupware Collaborative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David </a:t>
            </a:r>
            <a:r>
              <a:rPr lang="en-US" dirty="0" err="1" smtClean="0"/>
              <a:t>Kibbe</a:t>
            </a:r>
            <a:endParaRPr lang="en-US" dirty="0" smtClean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Former Director of the Center for Health Information Technology for the American Academy of Family Physicians (AAFP)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“You have done some really strong stuff here”</a:t>
            </a:r>
          </a:p>
          <a:p>
            <a:pPr marL="292100" lvl="2" indent="-292100">
              <a:lnSpc>
                <a:spcPts val="2600"/>
              </a:lnSpc>
              <a:spcAft>
                <a:spcPts val="0"/>
              </a:spcAft>
              <a:buSzPct val="120000"/>
            </a:pPr>
            <a:endParaRPr lang="en-US" dirty="0" smtClean="0"/>
          </a:p>
          <a:p>
            <a:endParaRPr lang="en-US" baseline="30000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3022" y="6032117"/>
            <a:ext cx="872047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/>
              <a:t> </a:t>
            </a:r>
            <a:endParaRPr lang="en-US" sz="1600" dirty="0" smtClean="0"/>
          </a:p>
          <a:p>
            <a:endParaRPr lang="en-US" sz="11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018426" y="5923614"/>
            <a:ext cx="6705600" cy="781986"/>
          </a:xfrm>
          <a:prstGeom prst="roundRect">
            <a:avLst/>
          </a:prstGeom>
          <a:solidFill>
            <a:srgbClr val="B0FF6B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</a:pPr>
            <a:r>
              <a:rPr lang="en-US" sz="1800" b="1" dirty="0" smtClean="0">
                <a:latin typeface="Comic Sans MS" pitchFamily="66" charset="0"/>
              </a:rPr>
              <a:t>Positively Impacting how MITRE is viewed in </a:t>
            </a:r>
          </a:p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</a:pPr>
            <a:r>
              <a:rPr lang="en-US" sz="1800" b="1" dirty="0" smtClean="0">
                <a:latin typeface="Comic Sans MS" pitchFamily="66" charset="0"/>
              </a:rPr>
              <a:t>Health care community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7800"/>
            <a:ext cx="8229600" cy="533400"/>
          </a:xfrm>
        </p:spPr>
        <p:txBody>
          <a:bodyPr/>
          <a:lstStyle/>
          <a:p>
            <a:r>
              <a:rPr lang="en-US" dirty="0" smtClean="0"/>
              <a:t>MedCafe	: Industry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673100"/>
            <a:ext cx="8128000" cy="480853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Veteran’s Affairs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Peter Levin (CTO)</a:t>
            </a:r>
          </a:p>
          <a:p>
            <a:pPr lvl="2"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“You have a very cool thing here!”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Doug Rosendale </a:t>
            </a:r>
          </a:p>
          <a:p>
            <a:pPr lvl="2"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Dir. of Joint Interoperability Ventures within the Veterans Health Administration (VHA) Office of Health Information (OHI)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“Wow – awesome,” 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“I love the componentized nature of this.”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“You had me at drop box…”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Jim </a:t>
            </a:r>
            <a:r>
              <a:rPr lang="en-US" dirty="0" err="1" smtClean="0"/>
              <a:t>Demetriades</a:t>
            </a:r>
            <a:r>
              <a:rPr lang="en-US" dirty="0" smtClean="0"/>
              <a:t> (and Nancy </a:t>
            </a:r>
            <a:r>
              <a:rPr lang="en-US" dirty="0" err="1" smtClean="0"/>
              <a:t>Wilck</a:t>
            </a:r>
            <a:r>
              <a:rPr lang="en-US" dirty="0" smtClean="0"/>
              <a:t>)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Director, Emerging Health Technologies at Department of Veterans Affairs 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“We tried to do something similar 5 years ago”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“You have (by accident) developed exactly the kind of GUI that users want…[they] want </a:t>
            </a:r>
            <a:r>
              <a:rPr lang="en-US" dirty="0" err="1" smtClean="0"/>
              <a:t>iGoogle</a:t>
            </a:r>
            <a:r>
              <a:rPr lang="en-US" dirty="0" smtClean="0"/>
              <a:t> interface”</a:t>
            </a:r>
          </a:p>
          <a:p>
            <a:pPr lvl="2">
              <a:spcBef>
                <a:spcPts val="0"/>
              </a:spcBef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spcAft>
                <a:spcPts val="200"/>
              </a:spcAft>
            </a:pPr>
            <a:endParaRPr lang="en-US" dirty="0" smtClean="0"/>
          </a:p>
          <a:p>
            <a:pPr lvl="1">
              <a:spcAft>
                <a:spcPts val="200"/>
              </a:spcAft>
            </a:pPr>
            <a:endParaRPr lang="en-US" baseline="30000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3022" y="6032117"/>
            <a:ext cx="872047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/>
              <a:t> </a:t>
            </a:r>
            <a:endParaRPr lang="en-US" sz="1600" dirty="0" smtClean="0"/>
          </a:p>
          <a:p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Impacts External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OpenVista</a:t>
            </a:r>
            <a:endParaRPr lang="en-US" dirty="0" smtClean="0"/>
          </a:p>
          <a:p>
            <a:r>
              <a:rPr lang="en-US" dirty="0" smtClean="0"/>
              <a:t>Clinical Groupware Collaboration</a:t>
            </a:r>
          </a:p>
          <a:p>
            <a:r>
              <a:rPr lang="en-US" dirty="0" err="1" smtClean="0"/>
              <a:t>medJ</a:t>
            </a:r>
            <a:r>
              <a:rPr lang="en-US" dirty="0" smtClean="0"/>
              <a:t>: CCR -&gt; JSON Effort with David </a:t>
            </a:r>
            <a:r>
              <a:rPr lang="en-US" dirty="0" err="1" smtClean="0"/>
              <a:t>Kibbe</a:t>
            </a:r>
            <a:endParaRPr lang="en-US" dirty="0" smtClean="0"/>
          </a:p>
          <a:p>
            <a:r>
              <a:rPr lang="en-US" dirty="0" smtClean="0"/>
              <a:t>Veterans Affairs</a:t>
            </a:r>
          </a:p>
          <a:p>
            <a:r>
              <a:rPr lang="en-US" dirty="0" err="1" smtClean="0"/>
              <a:t>DoD</a:t>
            </a:r>
            <a:r>
              <a:rPr lang="en-US" dirty="0" smtClean="0"/>
              <a:t>/VA EHR Joint Presentation</a:t>
            </a:r>
          </a:p>
          <a:p>
            <a:r>
              <a:rPr lang="en-US" dirty="0" smtClean="0"/>
              <a:t>VAi2 </a:t>
            </a:r>
          </a:p>
          <a:p>
            <a:r>
              <a:rPr lang="en-US" dirty="0" err="1" smtClean="0"/>
              <a:t>BlueButton</a:t>
            </a:r>
            <a:endParaRPr lang="en-US" dirty="0" smtClean="0"/>
          </a:p>
          <a:p>
            <a:r>
              <a:rPr lang="en-US" dirty="0" smtClean="0"/>
              <a:t>Open Health Tools</a:t>
            </a:r>
          </a:p>
          <a:p>
            <a:r>
              <a:rPr lang="en-US" dirty="0" err="1" smtClean="0"/>
              <a:t>nexJ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929526" y="5397500"/>
            <a:ext cx="6705600" cy="781986"/>
          </a:xfrm>
          <a:prstGeom prst="roundRect">
            <a:avLst/>
          </a:prstGeom>
          <a:solidFill>
            <a:srgbClr val="B0FF6B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</a:pPr>
            <a:r>
              <a:rPr lang="en-US" sz="1800" b="1" dirty="0" smtClean="0">
                <a:latin typeface="Comic Sans MS" pitchFamily="66" charset="0"/>
              </a:rPr>
              <a:t>Positively Impacting how MITRE is viewed in </a:t>
            </a:r>
          </a:p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</a:pPr>
            <a:r>
              <a:rPr lang="en-US" sz="1800" b="1" dirty="0" smtClean="0">
                <a:latin typeface="Comic Sans MS" pitchFamily="66" charset="0"/>
              </a:rPr>
              <a:t>Health care community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Impacts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research proposals plan to leverage </a:t>
            </a:r>
            <a:r>
              <a:rPr lang="en-US" dirty="0" err="1" smtClean="0"/>
              <a:t>medCafe</a:t>
            </a:r>
            <a:r>
              <a:rPr lang="en-US" dirty="0" smtClean="0"/>
              <a:t> infrastructure</a:t>
            </a:r>
          </a:p>
          <a:p>
            <a:pPr lvl="1"/>
            <a:r>
              <a:rPr lang="en-US" dirty="0" smtClean="0"/>
              <a:t>Patient Toolkit: Empowering patients to effectively coordinate their care </a:t>
            </a:r>
          </a:p>
          <a:p>
            <a:pPr lvl="1"/>
            <a:r>
              <a:rPr lang="en-US" dirty="0" smtClean="0"/>
              <a:t>Closing the Gap – Integrating Person Device Data with Tunable Clinical Alerting and Workflows</a:t>
            </a:r>
          </a:p>
          <a:p>
            <a:r>
              <a:rPr lang="en-US" dirty="0" smtClean="0"/>
              <a:t>DOD/EHR Joint Presentation Layer</a:t>
            </a:r>
          </a:p>
          <a:p>
            <a:pPr lvl="1"/>
            <a:r>
              <a:rPr lang="en-US" dirty="0" smtClean="0"/>
              <a:t>Provided inputs to presentation layer requirement slides</a:t>
            </a:r>
          </a:p>
          <a:p>
            <a:r>
              <a:rPr lang="en-US" dirty="0" smtClean="0"/>
              <a:t>Upcoming demo to Rich Byrne (4/28/11)</a:t>
            </a:r>
          </a:p>
          <a:p>
            <a:pPr lvl="1"/>
            <a:r>
              <a:rPr lang="en-US" dirty="0" smtClean="0"/>
              <a:t>Showing example of how </a:t>
            </a:r>
            <a:r>
              <a:rPr lang="en-US" dirty="0" err="1" smtClean="0"/>
              <a:t>CCoD</a:t>
            </a:r>
            <a:r>
              <a:rPr lang="en-US" dirty="0" smtClean="0"/>
              <a:t> Principles have been applied to Healthcare domain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 Paper</a:t>
            </a:r>
          </a:p>
          <a:p>
            <a:r>
              <a:rPr lang="en-US" dirty="0" smtClean="0"/>
              <a:t>Presentation </a:t>
            </a:r>
            <a:r>
              <a:rPr lang="en-US" dirty="0" smtClean="0"/>
              <a:t>at an (unidentified) </a:t>
            </a:r>
            <a:r>
              <a:rPr lang="en-US" dirty="0" smtClean="0"/>
              <a:t>Healthcare </a:t>
            </a:r>
            <a:r>
              <a:rPr lang="en-US" dirty="0" smtClean="0"/>
              <a:t>conference</a:t>
            </a:r>
          </a:p>
          <a:p>
            <a:r>
              <a:rPr lang="en-US" dirty="0" err="1" smtClean="0"/>
              <a:t>nexJ</a:t>
            </a:r>
            <a:r>
              <a:rPr lang="en-US" dirty="0" smtClean="0"/>
              <a:t> collaboration</a:t>
            </a:r>
          </a:p>
          <a:p>
            <a:r>
              <a:rPr lang="en-US" dirty="0" smtClean="0"/>
              <a:t>CCR JSON web server</a:t>
            </a:r>
          </a:p>
          <a:p>
            <a:r>
              <a:rPr lang="en-US" dirty="0" smtClean="0"/>
              <a:t>Open Health Tools (OHT) develop GUI for them (RFI)</a:t>
            </a:r>
          </a:p>
          <a:p>
            <a:r>
              <a:rPr lang="en-US" dirty="0" smtClean="0"/>
              <a:t>Transition code to OHT</a:t>
            </a:r>
          </a:p>
          <a:p>
            <a:r>
              <a:rPr lang="en-US" dirty="0" smtClean="0"/>
              <a:t>Transition write back code to </a:t>
            </a:r>
            <a:r>
              <a:rPr lang="en-US" dirty="0" err="1" smtClean="0"/>
              <a:t>medSphere</a:t>
            </a:r>
            <a:r>
              <a:rPr lang="en-US" dirty="0" smtClean="0"/>
              <a:t> (Open Vista)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 </a:t>
            </a:r>
            <a:r>
              <a:rPr lang="en-US" dirty="0" smtClean="0"/>
              <a:t>Modernization Effort: Help </a:t>
            </a:r>
            <a:r>
              <a:rPr lang="en-US" smtClean="0"/>
              <a:t>inform direction </a:t>
            </a:r>
            <a:endParaRPr lang="en-US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6337300" cy="889000"/>
          </a:xfrm>
        </p:spPr>
        <p:txBody>
          <a:bodyPr/>
          <a:lstStyle/>
          <a:p>
            <a:r>
              <a:rPr lang="en-US" dirty="0" smtClean="0"/>
              <a:t>Use Modular Methodology in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295400"/>
            <a:ext cx="8216900" cy="5016500"/>
          </a:xfrm>
        </p:spPr>
        <p:txBody>
          <a:bodyPr/>
          <a:lstStyle/>
          <a:p>
            <a:r>
              <a:rPr lang="en-US" dirty="0" smtClean="0"/>
              <a:t>Underlying code structure is modular</a:t>
            </a:r>
          </a:p>
          <a:p>
            <a:r>
              <a:rPr lang="en-US" dirty="0" smtClean="0"/>
              <a:t>Separate code into following sections</a:t>
            </a:r>
          </a:p>
          <a:p>
            <a:pPr lvl="1"/>
            <a:r>
              <a:rPr lang="en-US" dirty="0" smtClean="0"/>
              <a:t>Infrastructure </a:t>
            </a:r>
          </a:p>
          <a:p>
            <a:pPr lvl="1"/>
            <a:r>
              <a:rPr lang="en-US" dirty="0" smtClean="0"/>
              <a:t>Loose coupler  (hData)</a:t>
            </a:r>
          </a:p>
          <a:p>
            <a:pPr lvl="1"/>
            <a:r>
              <a:rPr lang="en-US" dirty="0" smtClean="0"/>
              <a:t>Presentation (through JQuery/ AJAX)</a:t>
            </a:r>
          </a:p>
          <a:p>
            <a:pPr lvl="1"/>
            <a:r>
              <a:rPr lang="en-US" dirty="0" smtClean="0"/>
              <a:t>Data Layer (RESTful service layer)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Minimizes impact on other sections if one has to be changed</a:t>
            </a:r>
          </a:p>
          <a:p>
            <a:pPr lvl="2"/>
            <a:r>
              <a:rPr lang="en-US" dirty="0" smtClean="0"/>
              <a:t>E.g. If there were a federal mandate to use a different loose coupler, this code could be modified without impacting the system as a whole</a:t>
            </a:r>
          </a:p>
          <a:p>
            <a:pPr lvl="1"/>
            <a:r>
              <a:rPr lang="en-US" dirty="0" smtClean="0"/>
              <a:t>Separate presentation layer completely from data layer for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maximum flexibility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medCafe</a:t>
            </a:r>
            <a:r>
              <a:rPr lang="en-US" dirty="0" smtClean="0"/>
              <a:t>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76" y="1048772"/>
            <a:ext cx="8148623" cy="4031228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dirty="0" err="1" smtClean="0">
                <a:solidFill>
                  <a:srgbClr val="092394"/>
                </a:solidFill>
              </a:rPr>
              <a:t>medCafe</a:t>
            </a:r>
            <a:r>
              <a:rPr lang="en-US" dirty="0" smtClean="0">
                <a:solidFill>
                  <a:srgbClr val="092394"/>
                </a:solidFill>
              </a:rPr>
              <a:t> was funded as 1.5 yr effort to develop a</a:t>
            </a:r>
            <a:endParaRPr lang="en-US" dirty="0" smtClean="0"/>
          </a:p>
          <a:p>
            <a:pPr marL="849313" lvl="1" indent="-457200">
              <a:spcAft>
                <a:spcPts val="400"/>
              </a:spcAft>
            </a:pPr>
            <a:r>
              <a:rPr lang="en-US" dirty="0" smtClean="0"/>
              <a:t>Prototype/ proof of concept </a:t>
            </a:r>
          </a:p>
          <a:p>
            <a:pPr marL="849313" lvl="1" indent="-457200">
              <a:spcAft>
                <a:spcPts val="400"/>
              </a:spcAft>
            </a:pPr>
            <a:r>
              <a:rPr lang="en-US" dirty="0" smtClean="0"/>
              <a:t>Prototype applying a modular system design to the healthcare domain.  Specifically, examine:</a:t>
            </a:r>
          </a:p>
          <a:p>
            <a:pPr marL="1131888" lvl="2" indent="-457200">
              <a:spcAft>
                <a:spcPts val="400"/>
              </a:spcAft>
            </a:pPr>
            <a:r>
              <a:rPr lang="en-US" dirty="0" smtClean="0"/>
              <a:t>Feasibility of </a:t>
            </a:r>
            <a:r>
              <a:rPr lang="en-US" dirty="0" err="1" smtClean="0"/>
              <a:t>composable</a:t>
            </a:r>
            <a:r>
              <a:rPr lang="en-US" dirty="0" smtClean="0"/>
              <a:t> approach</a:t>
            </a:r>
          </a:p>
          <a:p>
            <a:pPr marL="1131888" lvl="2" indent="-457200">
              <a:spcAft>
                <a:spcPts val="400"/>
              </a:spcAft>
            </a:pPr>
            <a:r>
              <a:rPr lang="en-US" dirty="0" smtClean="0"/>
              <a:t>Engineering issues encountered</a:t>
            </a:r>
          </a:p>
          <a:p>
            <a:pPr marL="1131888" lvl="2" indent="-457200">
              <a:spcAft>
                <a:spcPts val="400"/>
              </a:spcAft>
            </a:pPr>
            <a:r>
              <a:rPr lang="en-US" dirty="0" smtClean="0"/>
              <a:t>Potential future issues</a:t>
            </a:r>
          </a:p>
          <a:p>
            <a:pPr marL="849313" lvl="1" indent="-457200">
              <a:spcAft>
                <a:spcPts val="400"/>
              </a:spcAft>
            </a:pPr>
            <a:r>
              <a:rPr lang="en-US" dirty="0" smtClean="0"/>
              <a:t>As a result, many components typically present in production level systems were considered out of scope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170826" y="4971114"/>
            <a:ext cx="6705600" cy="781986"/>
          </a:xfrm>
          <a:prstGeom prst="roundRect">
            <a:avLst/>
          </a:prstGeom>
          <a:solidFill>
            <a:srgbClr val="B0FF6B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To demonstrate ways to give </a:t>
            </a:r>
          </a:p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caregivers more time to do what matters most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84" y="116745"/>
            <a:ext cx="6954253" cy="889000"/>
          </a:xfrm>
        </p:spPr>
        <p:txBody>
          <a:bodyPr/>
          <a:lstStyle/>
          <a:p>
            <a:r>
              <a:rPr lang="en-US" dirty="0" smtClean="0"/>
              <a:t>Building a Pluggable Architecture is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917692"/>
            <a:ext cx="8128000" cy="566420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00"/>
              </a:spcAft>
            </a:pPr>
            <a:r>
              <a:rPr lang="en-US" dirty="0" smtClean="0"/>
              <a:t>Best Practices</a:t>
            </a:r>
          </a:p>
          <a:p>
            <a:pPr lvl="1">
              <a:spcAft>
                <a:spcPts val="100"/>
              </a:spcAft>
            </a:pPr>
            <a:r>
              <a:rPr lang="en-US" dirty="0" smtClean="0"/>
              <a:t>Each component communicates through one data standard</a:t>
            </a:r>
          </a:p>
          <a:p>
            <a:pPr lvl="1">
              <a:spcAft>
                <a:spcPts val="100"/>
              </a:spcAft>
            </a:pPr>
            <a:r>
              <a:rPr lang="en-US" dirty="0" smtClean="0"/>
              <a:t>XML Configuration file used to list components available to system</a:t>
            </a:r>
          </a:p>
          <a:p>
            <a:pPr lvl="1">
              <a:spcAft>
                <a:spcPts val="100"/>
              </a:spcAft>
            </a:pPr>
            <a:r>
              <a:rPr lang="en-US" dirty="0" smtClean="0"/>
              <a:t>Move to one configuration xml file per component </a:t>
            </a:r>
          </a:p>
          <a:p>
            <a:pPr lvl="1">
              <a:spcAft>
                <a:spcPts val="100"/>
              </a:spcAft>
            </a:pPr>
            <a:r>
              <a:rPr lang="en-US" dirty="0" smtClean="0"/>
              <a:t>A list of functions that each component can perform should be enumerated and documented, for example:</a:t>
            </a:r>
          </a:p>
          <a:p>
            <a:pPr lvl="2">
              <a:lnSpc>
                <a:spcPct val="120000"/>
              </a:lnSpc>
              <a:spcAft>
                <a:spcPts val="100"/>
              </a:spcAft>
            </a:pPr>
            <a:r>
              <a:rPr lang="en-US" dirty="0" smtClean="0"/>
              <a:t>Provide the ability to obtain a snapshot of the data contained in component at any time</a:t>
            </a:r>
          </a:p>
          <a:p>
            <a:pPr>
              <a:spcAft>
                <a:spcPts val="100"/>
              </a:spcAft>
            </a:pPr>
            <a:r>
              <a:rPr lang="en-US" dirty="0" smtClean="0"/>
              <a:t>Benefits</a:t>
            </a:r>
          </a:p>
          <a:p>
            <a:pPr lvl="1">
              <a:spcAft>
                <a:spcPts val="100"/>
              </a:spcAft>
            </a:pPr>
            <a:r>
              <a:rPr lang="en-US" dirty="0" smtClean="0"/>
              <a:t>Allows for components to be swapped in and out of the </a:t>
            </a:r>
          </a:p>
          <a:p>
            <a:pPr lvl="2">
              <a:spcAft>
                <a:spcPts val="100"/>
              </a:spcAft>
            </a:pPr>
            <a:r>
              <a:rPr lang="en-US" dirty="0" smtClean="0"/>
              <a:t>System (by an Administrator)</a:t>
            </a:r>
          </a:p>
          <a:p>
            <a:pPr lvl="2">
              <a:spcAft>
                <a:spcPts val="100"/>
              </a:spcAft>
            </a:pPr>
            <a:r>
              <a:rPr lang="en-US" dirty="0" smtClean="0"/>
              <a:t>Presentation of the Patient Record (by the user)</a:t>
            </a:r>
          </a:p>
          <a:p>
            <a:pPr lvl="1">
              <a:spcAft>
                <a:spcPts val="100"/>
              </a:spcAft>
            </a:pPr>
            <a:r>
              <a:rPr lang="en-US" dirty="0" smtClean="0"/>
              <a:t>Truly Composable System</a:t>
            </a:r>
          </a:p>
          <a:p>
            <a:pPr lvl="2">
              <a:lnSpc>
                <a:spcPct val="110000"/>
              </a:lnSpc>
              <a:spcAft>
                <a:spcPts val="100"/>
              </a:spcAft>
            </a:pPr>
            <a:r>
              <a:rPr lang="en-US" dirty="0" smtClean="0"/>
              <a:t>System is adaptable to practices’ needs, individual clinicians needs and patient’s individual circumstance</a:t>
            </a:r>
          </a:p>
          <a:p>
            <a:pPr lvl="1">
              <a:spcAft>
                <a:spcPts val="100"/>
              </a:spcAft>
            </a:pPr>
            <a:r>
              <a:rPr lang="en-US" dirty="0" smtClean="0"/>
              <a:t>System evolution is designed into the framework</a:t>
            </a:r>
          </a:p>
          <a:p>
            <a:pPr lvl="1">
              <a:spcAft>
                <a:spcPts val="100"/>
              </a:spcAft>
            </a:pPr>
            <a:r>
              <a:rPr lang="en-US" dirty="0" smtClean="0"/>
              <a:t>Allows for Best of Breed of Components</a:t>
            </a:r>
          </a:p>
          <a:p>
            <a:pPr lvl="2">
              <a:spcAft>
                <a:spcPts val="400"/>
              </a:spcAft>
              <a:buNone/>
            </a:pPr>
            <a:endParaRPr lang="en-US" sz="1400" dirty="0" smtClean="0"/>
          </a:p>
          <a:p>
            <a:pPr lvl="1"/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68" y="152400"/>
            <a:ext cx="7170821" cy="533400"/>
          </a:xfrm>
        </p:spPr>
        <p:txBody>
          <a:bodyPr/>
          <a:lstStyle/>
          <a:p>
            <a:r>
              <a:rPr lang="en-US" dirty="0" smtClean="0"/>
              <a:t>Determining a Good Loose Coupler is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990600"/>
            <a:ext cx="8128000" cy="5664200"/>
          </a:xfrm>
        </p:spPr>
        <p:txBody>
          <a:bodyPr/>
          <a:lstStyle/>
          <a:p>
            <a:pPr>
              <a:spcAft>
                <a:spcPts val="100"/>
              </a:spcAft>
            </a:pPr>
            <a:r>
              <a:rPr lang="en-US" dirty="0" smtClean="0"/>
              <a:t>Loose coupler is data standard around which components and services communicate</a:t>
            </a:r>
          </a:p>
          <a:p>
            <a:pPr>
              <a:spcAft>
                <a:spcPts val="100"/>
              </a:spcAft>
            </a:pPr>
            <a:r>
              <a:rPr lang="en-US" dirty="0" smtClean="0"/>
              <a:t>Best Practices</a:t>
            </a:r>
          </a:p>
          <a:p>
            <a:pPr lvl="1">
              <a:spcAft>
                <a:spcPts val="100"/>
              </a:spcAft>
            </a:pPr>
            <a:r>
              <a:rPr lang="en-US" dirty="0" smtClean="0"/>
              <a:t>Loose coupler should be simple, optimized for most use cases (think KML)</a:t>
            </a:r>
          </a:p>
          <a:p>
            <a:pPr lvl="2">
              <a:spcAft>
                <a:spcPts val="100"/>
              </a:spcAft>
            </a:pPr>
            <a:r>
              <a:rPr lang="en-US" sz="1600" dirty="0" smtClean="0"/>
              <a:t>C32 is too complex and will not be good loose coupler</a:t>
            </a:r>
          </a:p>
          <a:p>
            <a:pPr lvl="2">
              <a:spcAft>
                <a:spcPts val="100"/>
              </a:spcAft>
            </a:pPr>
            <a:r>
              <a:rPr lang="en-US" sz="1600" dirty="0" smtClean="0"/>
              <a:t>Analyze current events / messages, look for 80% solution</a:t>
            </a:r>
          </a:p>
          <a:p>
            <a:pPr lvl="2">
              <a:spcAft>
                <a:spcPts val="100"/>
              </a:spcAft>
            </a:pPr>
            <a:r>
              <a:rPr lang="en-US" sz="1600" dirty="0" smtClean="0"/>
              <a:t>Optimizing loose coupler to be used for all cases has drawbacks</a:t>
            </a:r>
          </a:p>
          <a:p>
            <a:pPr lvl="3">
              <a:spcAft>
                <a:spcPts val="100"/>
              </a:spcAft>
            </a:pPr>
            <a:r>
              <a:rPr lang="en-US" sz="1200" dirty="0" smtClean="0"/>
              <a:t>Not optimized for performance</a:t>
            </a:r>
          </a:p>
          <a:p>
            <a:pPr lvl="3">
              <a:spcAft>
                <a:spcPts val="100"/>
              </a:spcAft>
            </a:pPr>
            <a:r>
              <a:rPr lang="en-US" sz="1200" dirty="0" smtClean="0"/>
              <a:t>Will not be the best data standard for a single purpose</a:t>
            </a:r>
          </a:p>
          <a:p>
            <a:pPr lvl="3">
              <a:spcAft>
                <a:spcPts val="100"/>
              </a:spcAft>
            </a:pPr>
            <a:endParaRPr lang="en-US" sz="1200" dirty="0" smtClean="0"/>
          </a:p>
          <a:p>
            <a:pPr lvl="1">
              <a:spcAft>
                <a:spcPts val="100"/>
              </a:spcAft>
            </a:pPr>
            <a:r>
              <a:rPr lang="en-US" dirty="0" smtClean="0"/>
              <a:t>System may use multiple loose couplers</a:t>
            </a:r>
          </a:p>
          <a:p>
            <a:pPr lvl="2">
              <a:spcAft>
                <a:spcPts val="100"/>
              </a:spcAft>
            </a:pPr>
            <a:r>
              <a:rPr lang="en-US" sz="1600" dirty="0" smtClean="0"/>
              <a:t>But components should only display information from a single format</a:t>
            </a:r>
          </a:p>
          <a:p>
            <a:pPr lvl="2">
              <a:spcAft>
                <a:spcPts val="400"/>
              </a:spcAft>
            </a:pPr>
            <a:r>
              <a:rPr lang="en-US" sz="1600" dirty="0" smtClean="0"/>
              <a:t>“Extra” couplers should be built around real need</a:t>
            </a:r>
          </a:p>
          <a:p>
            <a:pPr lvl="3">
              <a:spcAft>
                <a:spcPts val="400"/>
              </a:spcAft>
            </a:pPr>
            <a:r>
              <a:rPr lang="en-US" sz="1600" dirty="0" smtClean="0"/>
              <a:t>Images, Business Analytics </a:t>
            </a:r>
            <a:endParaRPr lang="en-US" dirty="0" smtClean="0"/>
          </a:p>
          <a:p>
            <a:pPr>
              <a:spcAft>
                <a:spcPts val="100"/>
              </a:spcAft>
            </a:pPr>
            <a:r>
              <a:rPr lang="en-US" dirty="0" smtClean="0"/>
              <a:t>Benefits</a:t>
            </a:r>
          </a:p>
          <a:p>
            <a:pPr lvl="1">
              <a:spcAft>
                <a:spcPts val="400"/>
              </a:spcAft>
            </a:pPr>
            <a:r>
              <a:rPr lang="en-US" dirty="0" smtClean="0"/>
              <a:t>If all components understand data context -&gt; much richer user interface</a:t>
            </a:r>
            <a:endParaRPr lang="en-US" sz="1400" dirty="0" smtClean="0"/>
          </a:p>
          <a:p>
            <a:pPr lvl="1"/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965200"/>
            <a:ext cx="8128000" cy="4808538"/>
          </a:xfrm>
        </p:spPr>
        <p:txBody>
          <a:bodyPr/>
          <a:lstStyle/>
          <a:p>
            <a:r>
              <a:rPr lang="en-US" dirty="0" smtClean="0"/>
              <a:t>Building a system to a composable, substituable design methodology is not easy</a:t>
            </a:r>
          </a:p>
          <a:p>
            <a:r>
              <a:rPr lang="en-US" dirty="0" smtClean="0"/>
              <a:t>Design focus should be on building usable underlying framework not on user components </a:t>
            </a:r>
          </a:p>
          <a:p>
            <a:pPr lvl="1"/>
            <a:r>
              <a:rPr lang="en-US" sz="1800" dirty="0" smtClean="0"/>
              <a:t>Goal is for components to evolve and adapt over time</a:t>
            </a:r>
          </a:p>
          <a:p>
            <a:pPr lvl="2"/>
            <a:r>
              <a:rPr lang="en-US" sz="1600" dirty="0" smtClean="0"/>
              <a:t>Evolution of components and system HAS to be easy</a:t>
            </a:r>
          </a:p>
          <a:p>
            <a:pPr lvl="1"/>
            <a:r>
              <a:rPr lang="en-US" sz="1800" dirty="0" smtClean="0"/>
              <a:t>First set of components should quickly become obsolete as new components become available</a:t>
            </a:r>
          </a:p>
          <a:p>
            <a:r>
              <a:rPr lang="en-US" dirty="0" smtClean="0"/>
              <a:t>Build system as flexible as possible 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start, then build in constraints</a:t>
            </a:r>
          </a:p>
          <a:p>
            <a:pPr>
              <a:spcAft>
                <a:spcPts val="400"/>
              </a:spcAft>
            </a:pPr>
            <a:r>
              <a:rPr lang="en-US" dirty="0" smtClean="0"/>
              <a:t>Translation of source format to the loose coupler will be a large effort</a:t>
            </a:r>
          </a:p>
          <a:p>
            <a:pPr lvl="1">
              <a:spcAft>
                <a:spcPts val="400"/>
              </a:spcAft>
            </a:pPr>
            <a:r>
              <a:rPr lang="en-US" sz="1600" dirty="0" smtClean="0"/>
              <a:t>Each service provider will need to provide data to this format, involving a large initial effort, possibly small return for first few components, may act as barrier to adoption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872" y="381000"/>
            <a:ext cx="8229600" cy="533400"/>
          </a:xfrm>
        </p:spPr>
        <p:txBody>
          <a:bodyPr/>
          <a:lstStyle/>
          <a:p>
            <a:r>
              <a:rPr lang="en-US" dirty="0" smtClean="0"/>
              <a:t>Important Points To Consider </a:t>
            </a:r>
            <a:r>
              <a:rPr lang="en-US" sz="2400" dirty="0" smtClean="0"/>
              <a:t>(cont)</a:t>
            </a:r>
            <a:endParaRPr lang="en-US" dirty="0"/>
          </a:p>
        </p:txBody>
      </p:sp>
      <p:pic>
        <p:nvPicPr>
          <p:cNvPr id="6" name="Picture 5" descr="restvssoa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011" y="2476500"/>
            <a:ext cx="1869989" cy="1828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2800"/>
            <a:ext cx="8331200" cy="53086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Focus on Reuse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Where possible use / adapt existing components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Use existing presentation framework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JQuery enabled use of existing plug-ins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Allowed for extremely rapid development of </a:t>
            </a:r>
            <a:r>
              <a:rPr lang="en-US" sz="1600" dirty="0" smtClean="0"/>
              <a:t>components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Consider RESTful architectures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This framework is robust and flexible</a:t>
            </a:r>
            <a:r>
              <a:rPr lang="en-US" sz="1800" baseline="30000" dirty="0" smtClean="0"/>
              <a:t> [1]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Allows for quick development and integration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Consider granularity of components in design 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Chaining of components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Should be possible to chain together services and components for complex functionality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Dependencies on services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Where there is heavy dependency on a critical service or component, allow for duplication</a:t>
            </a:r>
          </a:p>
          <a:p>
            <a:endParaRPr lang="en-US" sz="16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022" y="6032117"/>
            <a:ext cx="87204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aseline="30000" dirty="0" smtClean="0"/>
              <a:t>1</a:t>
            </a:r>
            <a:r>
              <a:rPr lang="en-US" sz="1100" dirty="0" smtClean="0"/>
              <a:t>MITRE Systems Engineering Guide, Composable Capabilities on Demand (</a:t>
            </a:r>
            <a:r>
              <a:rPr lang="en-US" sz="1100" dirty="0" err="1" smtClean="0"/>
              <a:t>CCoD</a:t>
            </a:r>
            <a:r>
              <a:rPr lang="en-US" sz="1100" dirty="0" smtClean="0"/>
              <a:t>)</a:t>
            </a:r>
          </a:p>
          <a:p>
            <a:r>
              <a:rPr lang="en-US" sz="1100" baseline="30000" dirty="0" smtClean="0"/>
              <a:t>2</a:t>
            </a:r>
            <a:r>
              <a:rPr lang="en-US" sz="1100" dirty="0" smtClean="0"/>
              <a:t>http://nicolas-zozol.developpez.com/tutorial/java/rest-jsp-english/</a:t>
            </a:r>
          </a:p>
          <a:p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8483600" y="4089400"/>
            <a:ext cx="384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repositories:</a:t>
            </a:r>
          </a:p>
          <a:p>
            <a:pPr lvl="1"/>
            <a:r>
              <a:rPr lang="en-US" dirty="0" smtClean="0"/>
              <a:t>Open Health Tools: </a:t>
            </a:r>
            <a:r>
              <a:rPr lang="en-US" dirty="0" smtClean="0">
                <a:hlinkClick r:id="rId2"/>
              </a:rPr>
              <a:t>https://projects.openhealthtools.org/sf/sfmain/do/home</a:t>
            </a:r>
            <a:endParaRPr lang="en-US" dirty="0" smtClean="0"/>
          </a:p>
          <a:p>
            <a:r>
              <a:rPr lang="en-US" dirty="0" smtClean="0"/>
              <a:t>Open Source EHR in Use</a:t>
            </a:r>
          </a:p>
          <a:p>
            <a:pPr marL="1196975" lvl="2" indent="-457200">
              <a:spcAft>
                <a:spcPts val="200"/>
              </a:spcAft>
              <a:buFont typeface="+mj-lt"/>
              <a:buAutoNum type="arabicPeriod"/>
            </a:pPr>
            <a:r>
              <a:rPr lang="en-US" dirty="0" err="1" smtClean="0"/>
              <a:t>FreeMED</a:t>
            </a:r>
            <a:endParaRPr lang="en-US" dirty="0" smtClean="0"/>
          </a:p>
          <a:p>
            <a:pPr marL="1196975" lvl="2" indent="-457200">
              <a:spcAft>
                <a:spcPts val="200"/>
              </a:spcAft>
              <a:buFont typeface="+mj-lt"/>
              <a:buAutoNum type="arabicPeriod"/>
            </a:pPr>
            <a:r>
              <a:rPr lang="en-US" dirty="0" err="1" smtClean="0"/>
              <a:t>OpenEMR</a:t>
            </a:r>
            <a:endParaRPr lang="en-US" dirty="0" smtClean="0"/>
          </a:p>
          <a:p>
            <a:pPr marL="1196975" lvl="2" indent="-457200">
              <a:spcAft>
                <a:spcPts val="200"/>
              </a:spcAft>
              <a:buFont typeface="+mj-lt"/>
              <a:buAutoNum type="arabicPeriod"/>
            </a:pPr>
            <a:r>
              <a:rPr lang="en-US" dirty="0" err="1" smtClean="0"/>
              <a:t>OpenEMR</a:t>
            </a:r>
            <a:r>
              <a:rPr lang="en-US" dirty="0" smtClean="0"/>
              <a:t> Current</a:t>
            </a:r>
          </a:p>
          <a:p>
            <a:pPr marL="1196975" lvl="2" indent="-457200">
              <a:spcAft>
                <a:spcPts val="200"/>
              </a:spcAft>
              <a:buFont typeface="+mj-lt"/>
              <a:buAutoNum type="arabicPeriod"/>
            </a:pPr>
            <a:r>
              <a:rPr lang="en-US" dirty="0" err="1" smtClean="0"/>
              <a:t>OpenEMR</a:t>
            </a:r>
            <a:r>
              <a:rPr lang="en-US" dirty="0" smtClean="0"/>
              <a:t> Virtual Appliance</a:t>
            </a:r>
          </a:p>
          <a:p>
            <a:pPr marL="1196975" lvl="2" indent="-457200">
              <a:spcAft>
                <a:spcPts val="200"/>
              </a:spcAft>
              <a:buFont typeface="+mj-lt"/>
              <a:buAutoNum type="arabicPeriod"/>
            </a:pPr>
            <a:r>
              <a:rPr lang="en-US" dirty="0" err="1" smtClean="0"/>
              <a:t>FreeB</a:t>
            </a:r>
            <a:endParaRPr lang="en-US" dirty="0" smtClean="0"/>
          </a:p>
          <a:p>
            <a:pPr marL="1196975" lvl="2" indent="-457200">
              <a:spcAft>
                <a:spcPts val="200"/>
              </a:spcAft>
              <a:buFont typeface="+mj-lt"/>
              <a:buAutoNum type="arabicPeriod"/>
            </a:pPr>
            <a:r>
              <a:rPr lang="en-US" dirty="0" err="1" smtClean="0"/>
              <a:t>SmartCare</a:t>
            </a:r>
            <a:endParaRPr lang="en-US" dirty="0" smtClean="0"/>
          </a:p>
          <a:p>
            <a:pPr marL="1196975" lvl="2" indent="-457200">
              <a:spcAft>
                <a:spcPts val="200"/>
              </a:spcAft>
              <a:buFont typeface="+mj-lt"/>
              <a:buAutoNum type="arabicPeriod"/>
            </a:pPr>
            <a:r>
              <a:rPr lang="en-US" dirty="0" err="1" smtClean="0"/>
              <a:t>Xchart</a:t>
            </a:r>
            <a:endParaRPr lang="en-US" dirty="0" smtClean="0"/>
          </a:p>
          <a:p>
            <a:pPr marL="1196975" lvl="2" indent="-457200">
              <a:spcAft>
                <a:spcPts val="200"/>
              </a:spcAft>
              <a:buFont typeface="+mj-lt"/>
              <a:buAutoNum type="arabicPeriod"/>
            </a:pPr>
            <a:r>
              <a:rPr lang="en-US" dirty="0" err="1" smtClean="0"/>
              <a:t>OpenMRS</a:t>
            </a:r>
            <a:endParaRPr lang="en-US" dirty="0" smtClean="0"/>
          </a:p>
          <a:p>
            <a:pPr marL="1196975" lvl="2" indent="-457200">
              <a:spcAft>
                <a:spcPts val="200"/>
              </a:spcAft>
              <a:buFont typeface="+mj-lt"/>
              <a:buAutoNum type="arabicPeriod"/>
            </a:pPr>
            <a:r>
              <a:rPr lang="en-US" dirty="0" smtClean="0"/>
              <a:t>Open Dental Software</a:t>
            </a:r>
          </a:p>
          <a:p>
            <a:pPr marL="1196975" lvl="2" indent="-457200">
              <a:spcAft>
                <a:spcPts val="200"/>
              </a:spcAft>
              <a:buFont typeface="+mj-lt"/>
              <a:buAutoNum type="arabicPeriod"/>
            </a:pPr>
            <a:r>
              <a:rPr lang="en-US" dirty="0" err="1" smtClean="0"/>
              <a:t>ClearHealth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65100"/>
            <a:ext cx="8229600" cy="635000"/>
          </a:xfrm>
        </p:spPr>
        <p:txBody>
          <a:bodyPr/>
          <a:lstStyle/>
          <a:p>
            <a:pPr algn="ctr"/>
            <a:r>
              <a:rPr lang="en-US" dirty="0" smtClean="0"/>
              <a:t>EHR: The Way Forward?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596900"/>
            <a:ext cx="8509000" cy="58674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PCAST recommendation</a:t>
            </a:r>
          </a:p>
          <a:p>
            <a:pPr lvl="1">
              <a:spcAft>
                <a:spcPts val="0"/>
              </a:spcAft>
            </a:pPr>
            <a:r>
              <a:rPr lang="en-US" sz="1600" dirty="0" smtClean="0"/>
              <a:t>Use meta-data tags for loose coupler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VA </a:t>
            </a:r>
            <a:r>
              <a:rPr lang="en-US" dirty="0" err="1" smtClean="0"/>
              <a:t>VistA</a:t>
            </a:r>
            <a:r>
              <a:rPr lang="en-US" dirty="0" smtClean="0"/>
              <a:t> Modernization</a:t>
            </a:r>
          </a:p>
          <a:p>
            <a:pPr lvl="1">
              <a:spcAft>
                <a:spcPts val="0"/>
              </a:spcAft>
            </a:pPr>
            <a:r>
              <a:rPr lang="en-US" sz="1600" dirty="0" smtClean="0"/>
              <a:t>ACT-IAC Vista Modernization</a:t>
            </a:r>
          </a:p>
          <a:p>
            <a:pPr lvl="1">
              <a:spcAft>
                <a:spcPts val="0"/>
              </a:spcAft>
            </a:pPr>
            <a:r>
              <a:rPr lang="en-US" sz="1600" dirty="0" smtClean="0"/>
              <a:t>Carnegie Mellon report recommending Open Source solution for </a:t>
            </a:r>
            <a:r>
              <a:rPr lang="en-US" sz="1600" dirty="0" err="1" smtClean="0"/>
              <a:t>VistA</a:t>
            </a:r>
            <a:endParaRPr lang="en-US" sz="1600" dirty="0" smtClean="0"/>
          </a:p>
          <a:p>
            <a:pPr lvl="1">
              <a:spcAft>
                <a:spcPts val="0"/>
              </a:spcAft>
            </a:pPr>
            <a:r>
              <a:rPr lang="en-US" sz="1600" dirty="0" smtClean="0"/>
              <a:t>Patient Centric approach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Clinical Groupware</a:t>
            </a:r>
          </a:p>
          <a:p>
            <a:pPr lvl="1">
              <a:spcAft>
                <a:spcPts val="0"/>
              </a:spcAft>
            </a:pPr>
            <a:r>
              <a:rPr lang="en-US" sz="1600" dirty="0" smtClean="0"/>
              <a:t>ONC commits $60 million to 4 grants to solve EHR problems</a:t>
            </a:r>
          </a:p>
          <a:p>
            <a:pPr lvl="1">
              <a:spcAft>
                <a:spcPts val="0"/>
              </a:spcAft>
            </a:pPr>
            <a:r>
              <a:rPr lang="en-US" sz="1600" dirty="0" smtClean="0"/>
              <a:t>Harvard SMART (Substitutable Medical Applications, Re-useable Technology) $15 million</a:t>
            </a:r>
          </a:p>
          <a:p>
            <a:pPr lvl="2">
              <a:spcAft>
                <a:spcPts val="0"/>
              </a:spcAft>
            </a:pPr>
            <a:r>
              <a:rPr lang="en-US" sz="1600" dirty="0" smtClean="0"/>
              <a:t>“The approach could impact both the EHR industry…..(in) 1-3 years”</a:t>
            </a:r>
            <a:r>
              <a:rPr lang="en-US" sz="1600" baseline="30000" dirty="0" smtClean="0"/>
              <a:t>1</a:t>
            </a:r>
          </a:p>
          <a:p>
            <a:pPr lvl="1">
              <a:spcAft>
                <a:spcPts val="0"/>
              </a:spcAft>
            </a:pPr>
            <a:r>
              <a:rPr lang="en-US" sz="1600" dirty="0" smtClean="0"/>
              <a:t>Clinical Groupware Consortium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New Data Delivery Platforms</a:t>
            </a:r>
          </a:p>
          <a:p>
            <a:pPr lvl="1">
              <a:spcAft>
                <a:spcPts val="0"/>
              </a:spcAft>
            </a:pPr>
            <a:r>
              <a:rPr lang="en-US" sz="1600" dirty="0" smtClean="0"/>
              <a:t>iPad Apps, smart phone apps,..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Modularization Certification</a:t>
            </a:r>
          </a:p>
          <a:p>
            <a:pPr lvl="1">
              <a:spcAft>
                <a:spcPts val="0"/>
              </a:spcAft>
            </a:pPr>
            <a:r>
              <a:rPr lang="en-US" sz="1600" dirty="0" smtClean="0"/>
              <a:t>HHS Certification process ("meaningful use of certified EHR technology”) for modular apps</a:t>
            </a:r>
          </a:p>
          <a:p>
            <a:pPr lvl="1">
              <a:spcAft>
                <a:spcPts val="0"/>
              </a:spcAft>
            </a:pPr>
            <a:r>
              <a:rPr lang="en-US" sz="1600" dirty="0" smtClean="0"/>
              <a:t>CCHIT certification program for components of </a:t>
            </a:r>
            <a:r>
              <a:rPr lang="en-US" sz="1600" dirty="0" err="1" smtClean="0"/>
              <a:t>EHRs</a:t>
            </a:r>
            <a:endParaRPr lang="en-US" sz="16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022" y="6209917"/>
            <a:ext cx="87204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aseline="30000" dirty="0" smtClean="0"/>
              <a:t>1</a:t>
            </a:r>
            <a:r>
              <a:rPr lang="en-US" sz="1100" dirty="0" smtClean="0"/>
              <a:t>http://www.thehealthcareblog.com/the_health_care_blog/2010/10/update-on-modular-ehr-technology-harvards-smart-research.html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/>
          <a:lstStyle/>
          <a:p>
            <a:r>
              <a:rPr lang="en-US" dirty="0" err="1" smtClean="0"/>
              <a:t>MedCafe</a:t>
            </a:r>
            <a:r>
              <a:rPr lang="en-US" dirty="0" smtClean="0"/>
              <a:t> People</a:t>
            </a:r>
            <a:endParaRPr lang="en-US" dirty="0"/>
          </a:p>
        </p:txBody>
      </p:sp>
      <p:pic>
        <p:nvPicPr>
          <p:cNvPr id="5" name="Picture 4" descr="gai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950" y="1154112"/>
            <a:ext cx="1790700" cy="223837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Gail  Hamilton (Pi)	Jeff Hoyt (</a:t>
            </a:r>
            <a:r>
              <a:rPr lang="en-US" dirty="0" err="1" smtClean="0"/>
              <a:t>CoPi</a:t>
            </a:r>
            <a:r>
              <a:rPr lang="en-US" dirty="0" smtClean="0"/>
              <a:t>)	Mary Greer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SME: Christian Donohue M.D.</a:t>
            </a:r>
          </a:p>
          <a:p>
            <a:pPr lvl="1"/>
            <a:r>
              <a:rPr lang="en-US" dirty="0" smtClean="0"/>
              <a:t>VA Physician , Raleigh, Durham</a:t>
            </a:r>
          </a:p>
          <a:p>
            <a:pPr lvl="2">
              <a:spcAft>
                <a:spcPts val="400"/>
              </a:spcAft>
            </a:pPr>
            <a:r>
              <a:rPr lang="en-US" dirty="0" smtClean="0"/>
              <a:t>National Primary Care Redesign Workgroup </a:t>
            </a:r>
          </a:p>
          <a:p>
            <a:pPr lvl="2">
              <a:spcAft>
                <a:spcPts val="400"/>
              </a:spcAft>
            </a:pPr>
            <a:r>
              <a:rPr lang="en-US" dirty="0" smtClean="0">
                <a:solidFill>
                  <a:srgbClr val="000000"/>
                </a:solidFill>
              </a:rPr>
              <a:t>Durham VA Systems Redesign Steering Committee </a:t>
            </a:r>
          </a:p>
          <a:p>
            <a:pPr lvl="2">
              <a:spcAft>
                <a:spcPts val="400"/>
              </a:spcAft>
            </a:pPr>
            <a:r>
              <a:rPr lang="en-US" dirty="0" smtClean="0">
                <a:solidFill>
                  <a:srgbClr val="000000"/>
                </a:solidFill>
              </a:rPr>
              <a:t>Durham VA Primary Care Redesign Committee </a:t>
            </a:r>
          </a:p>
          <a:p>
            <a:pPr lvl="2"/>
            <a:endParaRPr lang="en-US" dirty="0" smtClean="0">
              <a:solidFill>
                <a:srgbClr val="000000"/>
              </a:solidFill>
            </a:endParaRP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jef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9950" y="1166812"/>
            <a:ext cx="1790700" cy="2238375"/>
          </a:xfrm>
          <a:prstGeom prst="rect">
            <a:avLst/>
          </a:prstGeom>
        </p:spPr>
      </p:pic>
      <p:pic>
        <p:nvPicPr>
          <p:cNvPr id="8" name="Picture 7" descr="mar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9950" y="1166812"/>
            <a:ext cx="1790700" cy="22383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VA: The Current Workflow</a:t>
            </a:r>
            <a:endParaRPr lang="en-US" dirty="0"/>
          </a:p>
        </p:txBody>
      </p:sp>
      <p:pic>
        <p:nvPicPr>
          <p:cNvPr id="8" name="Picture 7" descr="doct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0499" y="3274500"/>
            <a:ext cx="1663700" cy="1701800"/>
          </a:xfrm>
          <a:prstGeom prst="rect">
            <a:avLst/>
          </a:prstGeom>
        </p:spPr>
      </p:pic>
      <p:pic>
        <p:nvPicPr>
          <p:cNvPr id="9" name="Picture 8" descr="ahhlt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7715" y="2676437"/>
            <a:ext cx="766553" cy="1378984"/>
          </a:xfrm>
          <a:prstGeom prst="rect">
            <a:avLst/>
          </a:prstGeom>
        </p:spPr>
      </p:pic>
      <p:pic>
        <p:nvPicPr>
          <p:cNvPr id="10" name="Picture 9" descr="DoV Imag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6769" y="2766358"/>
            <a:ext cx="879062" cy="8026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685" y="2225710"/>
            <a:ext cx="59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3160" y="236225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AHLTA</a:t>
            </a:r>
            <a:endParaRPr lang="en-US" dirty="0"/>
          </a:p>
        </p:txBody>
      </p:sp>
      <p:pic>
        <p:nvPicPr>
          <p:cNvPr id="13" name="Picture 12" descr="outlook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13918" y="1804538"/>
            <a:ext cx="799514" cy="7764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07763" y="1379111"/>
            <a:ext cx="633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pic>
        <p:nvPicPr>
          <p:cNvPr id="15" name="Picture 14" descr="fax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84526" y="1540906"/>
            <a:ext cx="828763" cy="9169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92210" y="1256216"/>
            <a:ext cx="483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Fax</a:t>
            </a:r>
            <a:endParaRPr lang="en-US" dirty="0"/>
          </a:p>
        </p:txBody>
      </p:sp>
      <p:pic>
        <p:nvPicPr>
          <p:cNvPr id="17" name="Picture 16" descr="report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88691" y="2725335"/>
            <a:ext cx="710066" cy="100237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99144" y="3918874"/>
            <a:ext cx="1521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Outside Records</a:t>
            </a:r>
            <a:endParaRPr lang="en-US" dirty="0"/>
          </a:p>
        </p:txBody>
      </p:sp>
      <p:pic>
        <p:nvPicPr>
          <p:cNvPr id="19" name="Picture 18" descr="cell_phon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981728">
            <a:off x="5447637" y="1108825"/>
            <a:ext cx="738262" cy="12894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25198" y="1024109"/>
            <a:ext cx="703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 rot="1273382">
            <a:off x="2184420" y="3487939"/>
            <a:ext cx="1426270" cy="288753"/>
          </a:xfrm>
          <a:prstGeom prst="leftArrow">
            <a:avLst/>
          </a:prstGeom>
          <a:solidFill>
            <a:srgbClr val="8FB4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2486786">
            <a:off x="2719460" y="2992461"/>
            <a:ext cx="1042531" cy="249517"/>
          </a:xfrm>
          <a:prstGeom prst="leftArrow">
            <a:avLst/>
          </a:prstGeom>
          <a:solidFill>
            <a:srgbClr val="8FB4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Left Arrow 23"/>
          <p:cNvSpPr/>
          <p:nvPr/>
        </p:nvSpPr>
        <p:spPr>
          <a:xfrm rot="5400000" flipV="1">
            <a:off x="3652207" y="2709783"/>
            <a:ext cx="779586" cy="273108"/>
          </a:xfrm>
          <a:prstGeom prst="leftArrow">
            <a:avLst/>
          </a:prstGeom>
          <a:solidFill>
            <a:srgbClr val="8FB4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7607295" flipV="1">
            <a:off x="4220363" y="2934966"/>
            <a:ext cx="1426270" cy="217223"/>
          </a:xfrm>
          <a:prstGeom prst="leftArrow">
            <a:avLst/>
          </a:prstGeom>
          <a:solidFill>
            <a:srgbClr val="8FB4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rot="9846940">
            <a:off x="4514629" y="3581992"/>
            <a:ext cx="1795287" cy="219941"/>
          </a:xfrm>
          <a:prstGeom prst="leftArrow">
            <a:avLst/>
          </a:prstGeom>
          <a:solidFill>
            <a:srgbClr val="8FB4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unhappy_Doctor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52287" y="3122973"/>
            <a:ext cx="1468070" cy="2082825"/>
          </a:xfrm>
          <a:prstGeom prst="rect">
            <a:avLst/>
          </a:prstGeom>
        </p:spPr>
      </p:pic>
      <p:sp>
        <p:nvSpPr>
          <p:cNvPr id="29" name="Content Placeholder 3"/>
          <p:cNvSpPr txBox="1">
            <a:spLocks/>
          </p:cNvSpPr>
          <p:nvPr/>
        </p:nvSpPr>
        <p:spPr bwMode="auto">
          <a:xfrm>
            <a:off x="579142" y="5052184"/>
            <a:ext cx="8255903" cy="142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92100" marR="0" lvl="0" indent="-29210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20000"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1" indent="-29210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20000"/>
              <a:buFont typeface="Wingdings" pitchFamily="2" charset="2"/>
              <a:buChar char="§"/>
              <a:tabLst/>
              <a:defRPr/>
            </a:pPr>
            <a:r>
              <a:rPr lang="en-US" sz="2000" b="1" kern="0" dirty="0" smtClean="0">
                <a:latin typeface="+mn-lt"/>
              </a:rPr>
              <a:t>Has 15 minutes per patient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84213" marR="0" lvl="1" indent="-227013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Tx/>
              <a:buFontTx/>
              <a:buChar char="–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0" name="Left Arrow 29"/>
          <p:cNvSpPr/>
          <p:nvPr/>
        </p:nvSpPr>
        <p:spPr>
          <a:xfrm>
            <a:off x="7078688" y="3143267"/>
            <a:ext cx="431783" cy="202099"/>
          </a:xfrm>
          <a:prstGeom prst="leftArrow">
            <a:avLst/>
          </a:prstGeom>
          <a:solidFill>
            <a:srgbClr val="8FB4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 descr="animated_clock.gi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7856" y="889249"/>
            <a:ext cx="1605187" cy="1145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6" grpId="0"/>
      <p:bldP spid="18" grpId="0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medCafe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76" y="1048772"/>
            <a:ext cx="8148623" cy="4031228"/>
          </a:xfrm>
        </p:spPr>
        <p:txBody>
          <a:bodyPr/>
          <a:lstStyle/>
          <a:p>
            <a:r>
              <a:rPr lang="en-US" dirty="0" smtClean="0">
                <a:solidFill>
                  <a:srgbClr val="092394"/>
                </a:solidFill>
              </a:rPr>
              <a:t>Goal</a:t>
            </a:r>
            <a:r>
              <a:rPr lang="en-US" dirty="0" smtClean="0"/>
              <a:t>:  To demonstrate ways to improve interaction with patient records and increase efficiency to allow clinicians more time to interact with patient</a:t>
            </a:r>
          </a:p>
          <a:p>
            <a:r>
              <a:rPr lang="en-US" dirty="0" smtClean="0">
                <a:solidFill>
                  <a:srgbClr val="092394"/>
                </a:solidFill>
              </a:rPr>
              <a:t>Problem Addressed</a:t>
            </a:r>
            <a:r>
              <a:rPr lang="en-US" dirty="0" smtClean="0"/>
              <a:t>:  Electronic Health Record (EHR) frustrations with:</a:t>
            </a:r>
          </a:p>
          <a:p>
            <a:pPr lvl="1"/>
            <a:r>
              <a:rPr lang="en-US" dirty="0" smtClean="0"/>
              <a:t>Multiple data sources</a:t>
            </a:r>
          </a:p>
          <a:p>
            <a:pPr lvl="1"/>
            <a:r>
              <a:rPr lang="en-US" dirty="0" smtClean="0"/>
              <a:t>“one size fits all” UI</a:t>
            </a:r>
          </a:p>
          <a:p>
            <a:pPr lvl="1"/>
            <a:r>
              <a:rPr lang="en-US" dirty="0" smtClean="0"/>
              <a:t>Difficult to add new capabilities</a:t>
            </a:r>
          </a:p>
          <a:p>
            <a:pPr lvl="1"/>
            <a:r>
              <a:rPr lang="en-US" dirty="0" smtClean="0"/>
              <a:t>Outside records/images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929526" y="5397500"/>
            <a:ext cx="6705600" cy="781986"/>
          </a:xfrm>
          <a:prstGeom prst="roundRect">
            <a:avLst/>
          </a:prstGeom>
          <a:solidFill>
            <a:srgbClr val="B0FF6B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To demonstrate ways to give </a:t>
            </a:r>
          </a:p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caregivers more time to do what matters most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medCafe Technical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76" y="947172"/>
            <a:ext cx="8148623" cy="4031228"/>
          </a:xfrm>
        </p:spPr>
        <p:txBody>
          <a:bodyPr/>
          <a:lstStyle/>
          <a:p>
            <a:r>
              <a:rPr lang="en-US" dirty="0" smtClean="0"/>
              <a:t>Develop an Open Source framework with:</a:t>
            </a:r>
          </a:p>
          <a:p>
            <a:pPr lvl="1"/>
            <a:r>
              <a:rPr lang="en-US" dirty="0" smtClean="0"/>
              <a:t>Composable Architecture</a:t>
            </a:r>
          </a:p>
          <a:p>
            <a:pPr lvl="1"/>
            <a:r>
              <a:rPr lang="en-US" dirty="0" smtClean="0"/>
              <a:t>Substitutable Components</a:t>
            </a:r>
          </a:p>
          <a:p>
            <a:r>
              <a:rPr lang="en-US" dirty="0" smtClean="0"/>
              <a:t>Build a completely composable, easy to use patient record interface</a:t>
            </a:r>
          </a:p>
          <a:p>
            <a:r>
              <a:rPr lang="en-US" dirty="0" smtClean="0"/>
              <a:t>Develop new ways for clinicians to interact with patient records</a:t>
            </a:r>
          </a:p>
          <a:p>
            <a:r>
              <a:rPr lang="en-US" dirty="0" smtClean="0"/>
              <a:t>Design for flexibility, adaptability and evolution of the system</a:t>
            </a:r>
          </a:p>
          <a:p>
            <a:r>
              <a:rPr lang="en-US" dirty="0" smtClean="0"/>
              <a:t>Provide relief from ‘pain points’ in common physician workflow</a:t>
            </a:r>
          </a:p>
          <a:p>
            <a:r>
              <a:rPr lang="en-US" dirty="0" smtClean="0"/>
              <a:t>Provide an open framework</a:t>
            </a:r>
          </a:p>
          <a:p>
            <a:pPr lvl="1"/>
            <a:r>
              <a:rPr lang="en-US" dirty="0" smtClean="0"/>
              <a:t>  To allow users to build and add any desired capability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20975" y="5491080"/>
            <a:ext cx="8902700" cy="711200"/>
          </a:xfrm>
          <a:prstGeom prst="roundRect">
            <a:avLst/>
          </a:prstGeom>
          <a:solidFill>
            <a:srgbClr val="B0FF6B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r>
              <a:rPr lang="en-US" sz="1800" b="1" dirty="0" smtClean="0">
                <a:latin typeface="Comic Sans MS" pitchFamily="66" charset="0"/>
              </a:rPr>
              <a:t>To provide more efficient ways for physicians to interact with patient records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MedCafe</a:t>
            </a:r>
            <a:r>
              <a:rPr lang="en-US" dirty="0" smtClean="0"/>
              <a:t>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77" y="1048772"/>
            <a:ext cx="8128000" cy="4951978"/>
          </a:xfrm>
        </p:spPr>
        <p:txBody>
          <a:bodyPr/>
          <a:lstStyle/>
          <a:p>
            <a:r>
              <a:rPr lang="en-US" dirty="0" smtClean="0"/>
              <a:t>We built a prototype to explore these issues</a:t>
            </a:r>
          </a:p>
          <a:p>
            <a:pPr lvl="1"/>
            <a:r>
              <a:rPr lang="en-US" dirty="0" smtClean="0"/>
              <a:t>Web based (fully web 2.0)</a:t>
            </a:r>
          </a:p>
          <a:p>
            <a:pPr lvl="1"/>
            <a:r>
              <a:rPr lang="en-US" dirty="0" smtClean="0"/>
              <a:t>Extensible architecture</a:t>
            </a:r>
          </a:p>
          <a:p>
            <a:pPr lvl="1"/>
            <a:r>
              <a:rPr lang="en-US" dirty="0" smtClean="0"/>
              <a:t>CCoD</a:t>
            </a:r>
            <a:r>
              <a:rPr lang="en-US" baseline="30000" dirty="0" smtClean="0"/>
              <a:t>1</a:t>
            </a:r>
            <a:r>
              <a:rPr lang="en-US" dirty="0" smtClean="0"/>
              <a:t> principles</a:t>
            </a:r>
          </a:p>
          <a:p>
            <a:pPr lvl="1"/>
            <a:r>
              <a:rPr lang="en-US" dirty="0" smtClean="0"/>
              <a:t>Allow for Best of Breed</a:t>
            </a:r>
          </a:p>
          <a:p>
            <a:pPr lvl="1"/>
            <a:r>
              <a:rPr lang="en-US" dirty="0" smtClean="0"/>
              <a:t>Listened to SMEs (Dr. Donohue)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98823" y="6044816"/>
            <a:ext cx="3075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 smtClean="0"/>
              <a:t>1</a:t>
            </a:r>
            <a:r>
              <a:rPr lang="en-US" dirty="0" smtClean="0"/>
              <a:t>Composable Capability on Demand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77" y="1048772"/>
            <a:ext cx="8128000" cy="4951978"/>
          </a:xfrm>
        </p:spPr>
        <p:txBody>
          <a:bodyPr/>
          <a:lstStyle/>
          <a:p>
            <a:r>
              <a:rPr lang="en-US" dirty="0" smtClean="0"/>
              <a:t>Due to limited funding and time, medCafe is a tightly scoped project</a:t>
            </a:r>
          </a:p>
          <a:p>
            <a:pPr marL="849313" lvl="1" indent="-457200"/>
            <a:r>
              <a:rPr lang="en-US" dirty="0" smtClean="0"/>
              <a:t>Prototype applying a modular system design to the healthcare domain.  Specifically, examine:</a:t>
            </a:r>
          </a:p>
          <a:p>
            <a:pPr marL="1131888" lvl="2" indent="-457200"/>
            <a:r>
              <a:rPr lang="en-US" dirty="0" smtClean="0"/>
              <a:t>Feasibility of composable approach</a:t>
            </a:r>
          </a:p>
          <a:p>
            <a:pPr marL="1131888" lvl="2" indent="-457200"/>
            <a:r>
              <a:rPr lang="en-US" dirty="0" smtClean="0"/>
              <a:t>Engineering issues encountered</a:t>
            </a:r>
          </a:p>
          <a:p>
            <a:pPr marL="1131888" lvl="2" indent="-457200"/>
            <a:r>
              <a:rPr lang="en-US" dirty="0" smtClean="0"/>
              <a:t>Potential future issues</a:t>
            </a:r>
          </a:p>
          <a:p>
            <a:pPr marL="849313" lvl="1" indent="-457200"/>
            <a:r>
              <a:rPr lang="en-US" dirty="0" smtClean="0"/>
              <a:t>As a result, many components typically present in production level systems were considered out of scope</a:t>
            </a:r>
          </a:p>
          <a:p>
            <a:pPr marL="1131888" lvl="2" indent="-457200"/>
            <a:r>
              <a:rPr lang="en-US" dirty="0" smtClean="0"/>
              <a:t>Security (</a:t>
            </a:r>
            <a:r>
              <a:rPr lang="en-US" dirty="0" err="1" smtClean="0"/>
              <a:t>OAuth</a:t>
            </a:r>
            <a:r>
              <a:rPr lang="en-US" dirty="0" smtClean="0"/>
              <a:t>)</a:t>
            </a:r>
          </a:p>
          <a:p>
            <a:pPr marL="1131888" lvl="2" indent="-457200"/>
            <a:r>
              <a:rPr lang="en-US" dirty="0" smtClean="0"/>
              <a:t>Role based access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Pieces (Components)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947862"/>
            <a:ext cx="8128000" cy="4643438"/>
          </a:xfrm>
        </p:spPr>
        <p:txBody>
          <a:bodyPr/>
          <a:lstStyle/>
          <a:p>
            <a:r>
              <a:rPr lang="en-US" dirty="0" smtClean="0"/>
              <a:t>Independent framework and many small, independent pieces</a:t>
            </a:r>
          </a:p>
          <a:p>
            <a:r>
              <a:rPr lang="en-US" dirty="0" smtClean="0"/>
              <a:t>Allows use of “Best of Breed” components</a:t>
            </a:r>
          </a:p>
          <a:p>
            <a:pPr lvl="1"/>
            <a:r>
              <a:rPr lang="en-US" dirty="0" smtClean="0"/>
              <a:t>Prevents vendor lock-in</a:t>
            </a:r>
          </a:p>
          <a:p>
            <a:pPr lvl="1"/>
            <a:r>
              <a:rPr lang="en-US" dirty="0" smtClean="0"/>
              <a:t>Can replace part of the UI if it is insufficient or a better one appears</a:t>
            </a:r>
          </a:p>
          <a:p>
            <a:r>
              <a:rPr lang="en-US" dirty="0" smtClean="0"/>
              <a:t>Easy to specialize</a:t>
            </a:r>
          </a:p>
          <a:p>
            <a:pPr lvl="1"/>
            <a:r>
              <a:rPr lang="en-US" dirty="0" smtClean="0"/>
              <a:t>Purchase only what you need to cater to specialty</a:t>
            </a:r>
          </a:p>
          <a:p>
            <a:r>
              <a:rPr lang="en-US" dirty="0" smtClean="0"/>
              <a:t>Smooth transition</a:t>
            </a:r>
          </a:p>
          <a:p>
            <a:pPr lvl="1"/>
            <a:r>
              <a:rPr lang="en-US" dirty="0" smtClean="0"/>
              <a:t>Can start small and add capability over time</a:t>
            </a:r>
            <a:endParaRPr lang="en-US" dirty="0"/>
          </a:p>
        </p:txBody>
      </p:sp>
      <p:pic>
        <p:nvPicPr>
          <p:cNvPr id="4" name="Picture 3" descr="lego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4900" y="939800"/>
            <a:ext cx="952500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Y09-Innovation Exchange Template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mitrebriefing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itrebrief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rebrief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13DD9711544946841A23B89141255B" ma:contentTypeVersion="1" ma:contentTypeDescription="Create a new document." ma:contentTypeScope="" ma:versionID="f67bcd009e5e5a4952761f738fc132fb">
  <xsd:schema xmlns:xsd="http://www.w3.org/2001/XMLSchema" xmlns:p="http://schemas.microsoft.com/office/2006/metadata/properties" targetNamespace="http://schemas.microsoft.com/office/2006/metadata/properties" ma:root="true" ma:fieldsID="9ee5d9bea7252240efa7c092798c56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DC28D5D-BF16-4573-BE6D-5232C71F89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3286BB-0BF7-46A9-B697-41382FE97F59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D5A3B63-6DF8-4BC7-826C-7378027341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FY09-Innovation Exchange Template</Template>
  <TotalTime>31605</TotalTime>
  <Words>3054</Words>
  <Application>Microsoft Macintosh PowerPoint</Application>
  <PresentationFormat>On-screen Show (4:3)</PresentationFormat>
  <Paragraphs>429</Paragraphs>
  <Slides>25</Slides>
  <Notes>18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FY09-Innovation Exchange Template</vt:lpstr>
      <vt:lpstr>medCafe Tech Brief</vt:lpstr>
      <vt:lpstr>medCafe Background</vt:lpstr>
      <vt:lpstr>MedCafe People</vt:lpstr>
      <vt:lpstr>VA: The Current Workflow</vt:lpstr>
      <vt:lpstr>medCafe Goal</vt:lpstr>
      <vt:lpstr>medCafe Technical Objectives</vt:lpstr>
      <vt:lpstr>MedCafe Objectives</vt:lpstr>
      <vt:lpstr>Scope  </vt:lpstr>
      <vt:lpstr>Small Pieces (Components)</vt:lpstr>
      <vt:lpstr>User Defined Interface</vt:lpstr>
      <vt:lpstr>Consistent Access to Data</vt:lpstr>
      <vt:lpstr>medCafe Interface</vt:lpstr>
      <vt:lpstr>What We Learned</vt:lpstr>
      <vt:lpstr>MedCafe : Industry Feedback</vt:lpstr>
      <vt:lpstr>MedCafe : Industry Feedback</vt:lpstr>
      <vt:lpstr>Impacts External</vt:lpstr>
      <vt:lpstr>Impacts Internal</vt:lpstr>
      <vt:lpstr>Upcoming Efforts</vt:lpstr>
      <vt:lpstr>Use Modular Methodology in System Design</vt:lpstr>
      <vt:lpstr>Building a Pluggable Architecture is Key</vt:lpstr>
      <vt:lpstr>Determining a Good Loose Coupler is Key</vt:lpstr>
      <vt:lpstr>Important Points To Consider</vt:lpstr>
      <vt:lpstr>Important Points To Consider (cont)</vt:lpstr>
      <vt:lpstr>Open Source </vt:lpstr>
      <vt:lpstr>EHR: The Way Forward?</vt:lpstr>
    </vt:vector>
  </TitlesOfParts>
  <Company>The MITRE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Military Medical Record Composition</dc:title>
  <dc:creator>Gail Hamilton</dc:creator>
  <cp:lastModifiedBy>Gail Hamilton</cp:lastModifiedBy>
  <cp:revision>789</cp:revision>
  <cp:lastPrinted>2009-05-27T19:58:48Z</cp:lastPrinted>
  <dcterms:created xsi:type="dcterms:W3CDTF">2011-04-18T15:14:31Z</dcterms:created>
  <dcterms:modified xsi:type="dcterms:W3CDTF">2011-04-18T15:19:23Z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35687363</vt:i4>
  </property>
  <property fmtid="{D5CDD505-2E9C-101B-9397-08002B2CF9AE}" pid="3" name="_NewReviewCycle">
    <vt:lpwstr/>
  </property>
  <property fmtid="{D5CDD505-2E9C-101B-9397-08002B2CF9AE}" pid="4" name="_EmailSubject">
    <vt:lpwstr>MIP communication/briefing template</vt:lpwstr>
  </property>
  <property fmtid="{D5CDD505-2E9C-101B-9397-08002B2CF9AE}" pid="5" name="_AuthorEmail">
    <vt:lpwstr>wswirnoff@mitre.org</vt:lpwstr>
  </property>
  <property fmtid="{D5CDD505-2E9C-101B-9397-08002B2CF9AE}" pid="6" name="_AuthorEmailDisplayName">
    <vt:lpwstr>Swirnoff, Wendy J.</vt:lpwstr>
  </property>
  <property fmtid="{D5CDD505-2E9C-101B-9397-08002B2CF9AE}" pid="7" name="_PreviousAdHocReviewCycleID">
    <vt:i4>-1803002956</vt:i4>
  </property>
  <property fmtid="{D5CDD505-2E9C-101B-9397-08002B2CF9AE}" pid="8" name="ContentTypeId">
    <vt:lpwstr>0x010100B713DD9711544946841A23B89141255B</vt:lpwstr>
  </property>
  <property fmtid="{D5CDD505-2E9C-101B-9397-08002B2CF9AE}" pid="9" name="MITRE Sensitivity">
    <vt:lpwstr>Internal MITRE Information</vt:lpwstr>
  </property>
  <property fmtid="{D5CDD505-2E9C-101B-9397-08002B2CF9AE}" pid="10" name="Release Statement">
    <vt:lpwstr>For Internal MITRE Use</vt:lpwstr>
  </property>
</Properties>
</file>