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269" r:id="rId5"/>
    <p:sldId id="397" r:id="rId6"/>
    <p:sldId id="396" r:id="rId7"/>
    <p:sldId id="412" r:id="rId8"/>
    <p:sldId id="468" r:id="rId9"/>
    <p:sldId id="407" r:id="rId10"/>
    <p:sldId id="409" r:id="rId11"/>
    <p:sldId id="418" r:id="rId12"/>
    <p:sldId id="41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Theurer" initials="" lastIdx="0" clrIdx="0"/>
  <p:cmAuthor id="1" name="Jeffrey Hoyt" initials="J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B0FF6B"/>
    <a:srgbClr val="89FF6C"/>
    <a:srgbClr val="66FF33"/>
    <a:srgbClr val="33CC33"/>
    <a:srgbClr val="092394"/>
    <a:srgbClr val="162E63"/>
    <a:srgbClr val="E5D7BD"/>
    <a:srgbClr val="E5E2C2"/>
    <a:srgbClr val="CEBF80"/>
    <a:srgbClr val="B07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89348" autoAdjust="0"/>
  </p:normalViewPr>
  <p:slideViewPr>
    <p:cSldViewPr snapToGrid="0">
      <p:cViewPr varScale="1">
        <p:scale>
          <a:sx n="88" d="100"/>
          <a:sy n="88" d="100"/>
        </p:scale>
        <p:origin x="-1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notesViewPr>
    <p:cSldViewPr snapToGrid="0">
      <p:cViewPr varScale="1">
        <p:scale>
          <a:sx n="74" d="100"/>
          <a:sy n="74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12E4-F8D8-494A-8437-0B9A596D7ABD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C12E-C0AD-4CC1-B682-A383EB4FF9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2B84B-37EA-4745-BB41-FB5E1459F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8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BD16A-EC3C-4718-AAA7-BC80899A632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aseline="0" dirty="0" smtClean="0"/>
              <a:t>They have, on average only 15 minutes to spend with each patient.</a:t>
            </a:r>
          </a:p>
          <a:p>
            <a:r>
              <a:rPr lang="en-US" baseline="0" dirty="0" smtClean="0"/>
              <a:t>And have even less face time with a patient.</a:t>
            </a:r>
          </a:p>
          <a:p>
            <a:r>
              <a:rPr lang="en-US" baseline="0" dirty="0" smtClean="0"/>
              <a:t>In this time they must</a:t>
            </a:r>
          </a:p>
          <a:p>
            <a:r>
              <a:rPr lang="en-US" baseline="0" dirty="0" smtClean="0"/>
              <a:t>	 access the situation ,</a:t>
            </a:r>
          </a:p>
          <a:p>
            <a:r>
              <a:rPr lang="en-US" baseline="0" dirty="0" smtClean="0"/>
              <a:t> 	to diagnose problem and</a:t>
            </a:r>
          </a:p>
          <a:p>
            <a:r>
              <a:rPr lang="en-US" baseline="0" dirty="0" smtClean="0"/>
              <a:t>	verify that old and new data confirms/ refutes this hypothesis</a:t>
            </a:r>
          </a:p>
          <a:p>
            <a:r>
              <a:rPr lang="en-US" baseline="0" dirty="0" smtClean="0"/>
              <a:t>	recommend treatment</a:t>
            </a:r>
          </a:p>
          <a:p>
            <a:r>
              <a:rPr lang="en-US" dirty="0" smtClean="0"/>
              <a:t>To do this the</a:t>
            </a:r>
            <a:r>
              <a:rPr lang="en-US" baseline="0" dirty="0" smtClean="0"/>
              <a:t> doctor has to sift through a large amount of information, from various sources some of it not readily available.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sources of information include: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VISTA – The system that they will currently be using to store patient records, or using as a messaging system</a:t>
            </a:r>
          </a:p>
          <a:p>
            <a:r>
              <a:rPr lang="en-US" baseline="0" dirty="0" smtClean="0"/>
              <a:t>Email – generally Outlook</a:t>
            </a:r>
          </a:p>
          <a:p>
            <a:r>
              <a:rPr lang="en-US" baseline="0" dirty="0" smtClean="0"/>
              <a:t>Fax – for any information that has been faxed from other clinicians or from outside sources </a:t>
            </a:r>
          </a:p>
          <a:p>
            <a:r>
              <a:rPr lang="en-US" baseline="0" dirty="0" smtClean="0"/>
              <a:t>Phone – After a phone call, the physician has to write down the salient points of the call</a:t>
            </a:r>
          </a:p>
          <a:p>
            <a:r>
              <a:rPr lang="en-US" baseline="0" dirty="0" smtClean="0"/>
              <a:t>And any scanned in records that are generically labeled  “outside records”, and ,may include records from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AHLTA –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 medical system.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physician put it: “Everyday</a:t>
            </a:r>
            <a:r>
              <a:rPr lang="en-US" baseline="0" dirty="0" smtClean="0"/>
              <a:t> you need to search all these sources of information for data.”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Which leads to this…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this information must be searched through and correlated in the physician’s head.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leads</a:t>
            </a:r>
            <a:r>
              <a:rPr lang="en-US" baseline="0" dirty="0" smtClean="0"/>
              <a:t> to this…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shows the architecture of the framework that we have built.</a:t>
            </a:r>
          </a:p>
          <a:p>
            <a:r>
              <a:rPr lang="en-US" baseline="0" dirty="0" smtClean="0"/>
              <a:t>We </a:t>
            </a:r>
            <a:r>
              <a:rPr lang="en-US" baseline="0" smtClean="0"/>
              <a:t>have four distinct </a:t>
            </a:r>
            <a:r>
              <a:rPr lang="en-US" baseline="0" dirty="0" smtClean="0"/>
              <a:t>pieces that make up the </a:t>
            </a:r>
            <a:r>
              <a:rPr lang="en-US" baseline="0" dirty="0" err="1" smtClean="0"/>
              <a:t>medcafe</a:t>
            </a:r>
            <a:r>
              <a:rPr lang="en-US" baseline="0" dirty="0" smtClean="0"/>
              <a:t> composable framework.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components</a:t>
            </a:r>
          </a:p>
          <a:p>
            <a:r>
              <a:rPr lang="en-US" dirty="0" smtClean="0"/>
              <a:t>Run standalone</a:t>
            </a:r>
          </a:p>
          <a:p>
            <a:r>
              <a:rPr lang="en-US" dirty="0" smtClean="0"/>
              <a:t>Independent – can be added and dropped at will without affecting overall functionality</a:t>
            </a:r>
          </a:p>
          <a:p>
            <a:r>
              <a:rPr lang="en-US" dirty="0" smtClean="0"/>
              <a:t>Allows Best of Breed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Templates:</a:t>
            </a:r>
          </a:p>
          <a:p>
            <a:r>
              <a:rPr lang="en-US" baseline="0" dirty="0" smtClean="0"/>
              <a:t>Give physicians starting point to build from :</a:t>
            </a:r>
          </a:p>
          <a:p>
            <a:r>
              <a:rPr lang="en-US" baseline="0" dirty="0" smtClean="0"/>
              <a:t> quick way to acquire various commonly required data</a:t>
            </a:r>
          </a:p>
          <a:p>
            <a:r>
              <a:rPr lang="en-US" baseline="0" dirty="0" smtClean="0"/>
              <a:t>Template will be a default collection of components, labeled according to clinicians needs – e.g. PTSD </a:t>
            </a:r>
          </a:p>
          <a:p>
            <a:r>
              <a:rPr lang="en-US" baseline="0" dirty="0" smtClean="0"/>
              <a:t>Specialists – specific needs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hData</a:t>
            </a:r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dirty="0" smtClean="0"/>
              <a:t>Data can 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  <a:r>
              <a:rPr lang="en-US" baseline="0" dirty="0" smtClean="0"/>
              <a:t> overview:</a:t>
            </a:r>
          </a:p>
          <a:p>
            <a:r>
              <a:rPr lang="en-US" baseline="0" dirty="0" smtClean="0"/>
              <a:t>5 major panes, North, South, etc,..</a:t>
            </a:r>
          </a:p>
          <a:p>
            <a:r>
              <a:rPr lang="en-US" baseline="0" dirty="0" smtClean="0"/>
              <a:t>Can hide, show each pane.</a:t>
            </a:r>
          </a:p>
          <a:p>
            <a:r>
              <a:rPr lang="en-US" baseline="0" dirty="0" smtClean="0"/>
              <a:t>Each pane can have multiple objects within it, such as tabs, widgets, </a:t>
            </a:r>
            <a:r>
              <a:rPr lang="en-US" baseline="0" dirty="0" err="1" smtClean="0"/>
              <a:t>sliders,treeviews</a:t>
            </a:r>
            <a:r>
              <a:rPr lang="en-US" baseline="0" dirty="0" smtClean="0"/>
              <a:t> etc,..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iPad</a:t>
            </a:r>
            <a:r>
              <a:rPr lang="en-US" baseline="0" dirty="0" smtClean="0"/>
              <a:t> delivery through Browser. Added Touch gestures to allow for interfacing with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ovation progra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04" y="1032"/>
            <a:ext cx="9137191" cy="685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81000"/>
            <a:ext cx="205740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1980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95400"/>
            <a:ext cx="81280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52400" y="6426200"/>
            <a:ext cx="8763000" cy="0"/>
          </a:xfrm>
          <a:prstGeom prst="line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6515100"/>
            <a:ext cx="804862" cy="252413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965074" y="6648450"/>
            <a:ext cx="19249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600" dirty="0"/>
              <a:t>©</a:t>
            </a:r>
            <a:r>
              <a:rPr lang="en-US" altLang="en-US" sz="600" dirty="0" smtClean="0"/>
              <a:t> 2011</a:t>
            </a:r>
            <a:r>
              <a:rPr lang="en-US" altLang="en-US" sz="600" baseline="0" dirty="0" smtClean="0"/>
              <a:t> </a:t>
            </a:r>
            <a:r>
              <a:rPr lang="en-US" altLang="en-US" sz="600" dirty="0" smtClean="0"/>
              <a:t>The </a:t>
            </a:r>
            <a:r>
              <a:rPr lang="en-US" altLang="en-US" sz="600" dirty="0"/>
              <a:t>MITRE Corporation. All rights reserved</a:t>
            </a:r>
            <a:endParaRPr lang="en-US" altLang="en-US" sz="7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8" name="Picture 7" descr="mip_log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82771" y="250444"/>
            <a:ext cx="1547017" cy="6639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0565" y="6527981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DF8A00-257F-C641-8F6F-E3850D642A6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9239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9pPr>
    </p:titleStyle>
    <p:bodyStyle>
      <a:lvl1pPr marL="292100" indent="-292100" algn="l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tx2">
            <a:lumMod val="60000"/>
            <a:lumOff val="40000"/>
          </a:schemeClr>
        </a:buClr>
        <a:buSzPct val="12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chemeClr val="tx2">
            <a:lumMod val="60000"/>
            <a:lumOff val="40000"/>
          </a:schemeClr>
        </a:buClr>
        <a:buChar char="–"/>
        <a:defRPr sz="2000" b="1">
          <a:solidFill>
            <a:schemeClr val="tx1"/>
          </a:solidFill>
          <a:latin typeface="+mn-lt"/>
          <a:cs typeface="+mn-cs"/>
        </a:defRPr>
      </a:lvl2pPr>
      <a:lvl3pPr marL="966788" indent="-168275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chemeClr val="tx2">
            <a:lumMod val="60000"/>
            <a:lumOff val="40000"/>
          </a:schemeClr>
        </a:buClr>
        <a:buSzPct val="90000"/>
        <a:buFont typeface="Wingdings" pitchFamily="2" charset="2"/>
        <a:buChar char="§"/>
        <a:defRPr b="1">
          <a:solidFill>
            <a:schemeClr val="tx1"/>
          </a:solidFill>
          <a:latin typeface="+mn-lt"/>
          <a:cs typeface="+mn-cs"/>
        </a:defRPr>
      </a:lvl3pPr>
      <a:lvl4pPr marL="1195388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chemeClr val="tx2">
            <a:lumMod val="60000"/>
            <a:lumOff val="40000"/>
          </a:schemeClr>
        </a:buClr>
        <a:buChar char="­"/>
        <a:defRPr sz="1400" b="1">
          <a:solidFill>
            <a:schemeClr val="tx1"/>
          </a:solidFill>
          <a:latin typeface="+mn-lt"/>
          <a:cs typeface="+mn-cs"/>
        </a:defRPr>
      </a:lvl4pPr>
      <a:lvl5pPr marL="14239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chemeClr val="tx2">
            <a:lumMod val="60000"/>
            <a:lumOff val="40000"/>
          </a:schemeClr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5pPr>
      <a:lvl6pPr marL="18811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6pPr>
      <a:lvl7pPr marL="23383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7pPr>
      <a:lvl8pPr marL="27955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8pPr>
      <a:lvl9pPr marL="32527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gif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1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6" Type="http://schemas.openxmlformats.org/officeDocument/2006/relationships/image" Target="../media/image16.gif"/><Relationship Id="rId7" Type="http://schemas.openxmlformats.org/officeDocument/2006/relationships/image" Target="../media/image17.gif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2862" tIns="17462" rIns="42862" bIns="17462" anchor="b"/>
          <a:lstStyle/>
          <a:p>
            <a:pPr algn="ctr">
              <a:lnSpc>
                <a:spcPts val="4400"/>
              </a:lnSpc>
            </a:pPr>
            <a:r>
              <a:rPr lang="en-US" altLang="en-US" sz="4800" dirty="0" smtClean="0">
                <a:solidFill>
                  <a:schemeClr val="tx1"/>
                </a:solidFill>
              </a:rPr>
              <a:t>medCafe 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255417"/>
            <a:ext cx="6400800" cy="41678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6037" tIns="41275" rIns="46037" bIns="41275" anchor="ctr" anchorCtr="1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A MITRE Research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0380" y="6154713"/>
            <a:ext cx="2958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MITRE Internal Information</a:t>
            </a:r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 bwMode="auto">
          <a:xfrm>
            <a:off x="1697498" y="3342878"/>
            <a:ext cx="5435842" cy="215657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wrap="square" lIns="46037" tIns="41275" rIns="46037" bIns="41275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Gail Hamilton : ghamilton@mitre.org</a:t>
            </a:r>
          </a:p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Jeff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Hoyt : jchoyt@mitre.org</a:t>
            </a:r>
            <a:endParaRPr lang="en-US" altLang="en-US" sz="1800" kern="0" dirty="0" smtClean="0"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lang="en-US" altLang="en-US" sz="1800" kern="0" noProof="0" dirty="0" smtClean="0"/>
              <a:t>Mary Greer : </a:t>
            </a:r>
            <a:r>
              <a:rPr lang="en-US" altLang="en-US" sz="1800" kern="0" noProof="0" dirty="0" err="1" smtClean="0"/>
              <a:t>mgreer@mitre.org</a:t>
            </a:r>
            <a:r>
              <a:rPr lang="en-US" altLang="en-US" sz="1800" kern="0" noProof="0" dirty="0" smtClean="0"/>
              <a:t>	</a:t>
            </a:r>
            <a:endParaRPr kumimoji="0" lang="en-US" altLang="en-US" sz="18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Wingdings" pitchFamily="2" charset="2"/>
              <a:buNone/>
              <a:tabLst/>
              <a:defRPr/>
            </a:pPr>
            <a:endParaRPr lang="en-US" altLang="en-US" sz="2000" kern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671" y="5238517"/>
            <a:ext cx="137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2011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284" y="207836"/>
            <a:ext cx="8229600" cy="533400"/>
          </a:xfrm>
        </p:spPr>
        <p:txBody>
          <a:bodyPr/>
          <a:lstStyle/>
          <a:p>
            <a:r>
              <a:rPr lang="en-US" dirty="0" smtClean="0"/>
              <a:t>VA Clinician: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The Current Workflow</a:t>
            </a:r>
            <a:endParaRPr lang="en-US" dirty="0"/>
          </a:p>
        </p:txBody>
      </p:sp>
      <p:pic>
        <p:nvPicPr>
          <p:cNvPr id="8" name="Picture 7" descr="do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0499" y="3274500"/>
            <a:ext cx="1663700" cy="1701800"/>
          </a:xfrm>
          <a:prstGeom prst="rect">
            <a:avLst/>
          </a:prstGeom>
        </p:spPr>
      </p:pic>
      <p:pic>
        <p:nvPicPr>
          <p:cNvPr id="9" name="Picture 8" descr="ahhl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7715" y="2676437"/>
            <a:ext cx="766553" cy="1378984"/>
          </a:xfrm>
          <a:prstGeom prst="rect">
            <a:avLst/>
          </a:prstGeom>
        </p:spPr>
      </p:pic>
      <p:pic>
        <p:nvPicPr>
          <p:cNvPr id="10" name="Picture 9" descr="DoV 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6769" y="2766358"/>
            <a:ext cx="879062" cy="802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685" y="2225710"/>
            <a:ext cx="59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3160" y="236225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AHLTA</a:t>
            </a:r>
            <a:endParaRPr lang="en-US" dirty="0"/>
          </a:p>
        </p:txBody>
      </p:sp>
      <p:pic>
        <p:nvPicPr>
          <p:cNvPr id="13" name="Picture 12" descr="outl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3918" y="1804538"/>
            <a:ext cx="799514" cy="776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07763" y="1379111"/>
            <a:ext cx="63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15" name="Picture 14" descr="fax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4526" y="1540906"/>
            <a:ext cx="828763" cy="9169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92210" y="1256216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Fax</a:t>
            </a:r>
            <a:endParaRPr lang="en-US" dirty="0"/>
          </a:p>
        </p:txBody>
      </p:sp>
      <p:pic>
        <p:nvPicPr>
          <p:cNvPr id="17" name="Picture 16" descr="repor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8691" y="2725335"/>
            <a:ext cx="710066" cy="10023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9144" y="3918874"/>
            <a:ext cx="15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Outside Records</a:t>
            </a:r>
            <a:endParaRPr lang="en-US" dirty="0"/>
          </a:p>
        </p:txBody>
      </p:sp>
      <p:pic>
        <p:nvPicPr>
          <p:cNvPr id="19" name="Picture 18" descr="cell_phon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81728">
            <a:off x="5447637" y="1108825"/>
            <a:ext cx="738262" cy="12894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25198" y="1024109"/>
            <a:ext cx="70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1273382">
            <a:off x="2184420" y="3487939"/>
            <a:ext cx="1426270" cy="288753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486786">
            <a:off x="2719460" y="2992461"/>
            <a:ext cx="1042531" cy="249517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 rot="5400000" flipV="1">
            <a:off x="3652207" y="2709783"/>
            <a:ext cx="779586" cy="273108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7607295" flipV="1">
            <a:off x="4220363" y="2934966"/>
            <a:ext cx="1426270" cy="217223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9846940">
            <a:off x="4514629" y="3581992"/>
            <a:ext cx="1795287" cy="219941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unhappy_Docto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2287" y="3122973"/>
            <a:ext cx="1468070" cy="2082825"/>
          </a:xfrm>
          <a:prstGeom prst="rect">
            <a:avLst/>
          </a:prstGeom>
        </p:spPr>
      </p:pic>
      <p:sp>
        <p:nvSpPr>
          <p:cNvPr id="29" name="Content Placeholder 3"/>
          <p:cNvSpPr txBox="1">
            <a:spLocks/>
          </p:cNvSpPr>
          <p:nvPr/>
        </p:nvSpPr>
        <p:spPr bwMode="auto">
          <a:xfrm>
            <a:off x="579142" y="5052184"/>
            <a:ext cx="8255903" cy="142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marR="0" lvl="0" indent="-2921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1" indent="-2921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lang="en-US" sz="2000" b="1" kern="0" dirty="0" smtClean="0">
                <a:latin typeface="+mn-lt"/>
              </a:rPr>
              <a:t>Has 15 minutes per patient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7078688" y="3143267"/>
            <a:ext cx="431783" cy="202099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nimated_clock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856" y="889249"/>
            <a:ext cx="1605187" cy="1145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5593655" y="3346102"/>
            <a:ext cx="1721545" cy="1784698"/>
          </a:xfrm>
          <a:prstGeom prst="roundRect">
            <a:avLst>
              <a:gd name="adj" fmla="val 10440"/>
            </a:avLst>
          </a:prstGeom>
          <a:gradFill flip="none" rotWithShape="1">
            <a:gsLst>
              <a:gs pos="0">
                <a:srgbClr val="B07305">
                  <a:alpha val="84000"/>
                </a:srgbClr>
              </a:gs>
              <a:gs pos="100000">
                <a:schemeClr val="bg1">
                  <a:alpha val="84000"/>
                </a:schemeClr>
              </a:gs>
            </a:gsLst>
            <a:lin ang="0" scaled="1"/>
            <a:tileRect/>
          </a:gradFill>
          <a:ln/>
          <a:effectLst>
            <a:innerShdw blurRad="63500" dist="50800" dir="13500000">
              <a:srgbClr val="000000">
                <a:alpha val="50000"/>
              </a:srgbClr>
            </a:inn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ounded Rectangle 5"/>
          <p:cNvSpPr/>
          <p:nvPr/>
        </p:nvSpPr>
        <p:spPr>
          <a:xfrm>
            <a:off x="2956422" y="1085930"/>
            <a:ext cx="2622586" cy="1466770"/>
          </a:xfrm>
          <a:prstGeom prst="roundRect">
            <a:avLst/>
          </a:prstGeom>
          <a:gradFill flip="none" rotWithShape="1">
            <a:gsLst>
              <a:gs pos="0">
                <a:srgbClr val="B07305">
                  <a:alpha val="84000"/>
                </a:srgbClr>
              </a:gs>
              <a:gs pos="100000">
                <a:schemeClr val="bg1">
                  <a:alpha val="84000"/>
                </a:schemeClr>
              </a:gs>
            </a:gsLst>
            <a:lin ang="0" scaled="1"/>
            <a:tileRect/>
          </a:gradFill>
          <a:ln/>
          <a:effectLst>
            <a:innerShdw blurRad="63500" dist="50800" dir="13500000">
              <a:srgbClr val="000000">
                <a:alpha val="50000"/>
              </a:srgbClr>
            </a:inn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Architecture</a:t>
            </a:r>
            <a:endParaRPr lang="en-US" dirty="0"/>
          </a:p>
        </p:txBody>
      </p:sp>
      <p:pic>
        <p:nvPicPr>
          <p:cNvPr id="7" name="Content Placeholder 6" descr="Picture 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5009" b="-15009"/>
          <a:stretch>
            <a:fillRect/>
          </a:stretch>
        </p:blipFill>
        <p:spPr>
          <a:xfrm>
            <a:off x="3372887" y="1387658"/>
            <a:ext cx="1921767" cy="1136920"/>
          </a:xfrm>
          <a:effectLst>
            <a:reflection stA="50000" endPos="75000" dist="127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265861" y="1197458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Composable Framework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49900" y="2501900"/>
            <a:ext cx="914400" cy="863600"/>
          </a:xfrm>
          <a:prstGeom prst="straightConnector1">
            <a:avLst/>
          </a:prstGeom>
          <a:ln w="38100" cap="flat">
            <a:round/>
            <a:headEnd type="arrow"/>
            <a:tailEnd type="arrow"/>
          </a:ln>
          <a:effectLst>
            <a:outerShdw blurRad="40000" dist="508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1905000" y="2387600"/>
            <a:ext cx="1041400" cy="901700"/>
          </a:xfrm>
          <a:prstGeom prst="straightConnector1">
            <a:avLst/>
          </a:prstGeom>
          <a:ln w="38100" cap="flat">
            <a:round/>
            <a:headEnd type="arrow"/>
            <a:tailEnd type="arrow"/>
          </a:ln>
          <a:effectLst>
            <a:outerShdw blurRad="40000" dist="508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982000" y="2266025"/>
            <a:ext cx="2140671" cy="406400"/>
          </a:xfrm>
          <a:prstGeom prst="roundRect">
            <a:avLst/>
          </a:prstGeom>
          <a:solidFill>
            <a:srgbClr val="CEBF80">
              <a:alpha val="56000"/>
            </a:srgbClr>
          </a:solidFill>
          <a:ln>
            <a:solidFill>
              <a:srgbClr val="FFFFCC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007401" y="230396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950200" y="4787900"/>
            <a:ext cx="952500" cy="787400"/>
          </a:xfrm>
          <a:prstGeom prst="roundRect">
            <a:avLst/>
          </a:prstGeom>
          <a:solidFill>
            <a:srgbClr val="FFFFCC">
              <a:alpha val="85000"/>
            </a:srgbClr>
          </a:solidFill>
          <a:ln>
            <a:solidFill>
              <a:srgbClr val="FFFFCC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50000" endPos="75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5100" y="3294134"/>
            <a:ext cx="2489200" cy="2078204"/>
            <a:chOff x="1092200" y="2938534"/>
            <a:chExt cx="2489200" cy="2078204"/>
          </a:xfrm>
        </p:grpSpPr>
        <p:sp>
          <p:nvSpPr>
            <p:cNvPr id="5" name="Rounded Rectangle 4"/>
            <p:cNvSpPr/>
            <p:nvPr/>
          </p:nvSpPr>
          <p:spPr>
            <a:xfrm>
              <a:off x="1092200" y="2938534"/>
              <a:ext cx="2489200" cy="1887466"/>
            </a:xfrm>
            <a:prstGeom prst="roundRect">
              <a:avLst/>
            </a:prstGeom>
            <a:gradFill flip="none" rotWithShape="1">
              <a:gsLst>
                <a:gs pos="0">
                  <a:srgbClr val="B07305">
                    <a:alpha val="84000"/>
                  </a:srgbClr>
                </a:gs>
                <a:gs pos="100000">
                  <a:schemeClr val="bg1">
                    <a:alpha val="84000"/>
                  </a:schemeClr>
                </a:gs>
              </a:gsLst>
              <a:lin ang="0" scaled="1"/>
              <a:tileRect/>
            </a:gradFill>
            <a:ln/>
            <a:effectLst>
              <a:innerShdw blurRad="63500" dist="50800" dir="13500000">
                <a:srgbClr val="000000">
                  <a:alpha val="50000"/>
                </a:srgbClr>
              </a:innerShdw>
              <a:reflection stA="50000" endPos="75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ounded Rectangle 74"/>
            <p:cNvSpPr/>
            <p:nvPr/>
          </p:nvSpPr>
          <p:spPr>
            <a:xfrm>
              <a:off x="1357368" y="3454400"/>
              <a:ext cx="1930400" cy="1079500"/>
            </a:xfrm>
            <a:prstGeom prst="roundRect">
              <a:avLst/>
            </a:prstGeom>
            <a:solidFill>
              <a:srgbClr val="FFFFCC">
                <a:alpha val="85000"/>
              </a:srgbClr>
            </a:solidFill>
            <a:ln>
              <a:solidFill>
                <a:srgbClr val="FFFFC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84368" y="3416300"/>
              <a:ext cx="158248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dirty="0" smtClean="0">
                  <a:latin typeface="Verdana"/>
                </a:rPr>
                <a:t>Tabs</a:t>
              </a:r>
            </a:p>
            <a:p>
              <a:pPr>
                <a:buFont typeface="Arial"/>
                <a:buChar char="•"/>
              </a:pPr>
              <a:r>
                <a:rPr lang="en-US" dirty="0" err="1" smtClean="0">
                  <a:latin typeface="Verdana"/>
                </a:rPr>
                <a:t>Coverflow</a:t>
              </a:r>
              <a:r>
                <a:rPr lang="en-US" dirty="0" smtClean="0">
                  <a:latin typeface="Verdana"/>
                </a:rPr>
                <a:t> </a:t>
              </a:r>
            </a:p>
            <a:p>
              <a:pPr>
                <a:buFont typeface="Arial"/>
                <a:buChar char="•"/>
              </a:pPr>
              <a:r>
                <a:rPr lang="en-US" dirty="0" smtClean="0">
                  <a:latin typeface="Verdana"/>
                </a:rPr>
                <a:t>Date Slider</a:t>
              </a:r>
            </a:p>
            <a:p>
              <a:pPr>
                <a:buFont typeface="Arial"/>
                <a:buChar char="•"/>
              </a:pPr>
              <a:r>
                <a:rPr lang="en-US" dirty="0" smtClean="0">
                  <a:latin typeface="Verdana"/>
                </a:rPr>
                <a:t>Image Viewers</a:t>
              </a:r>
            </a:p>
            <a:p>
              <a:pPr>
                <a:buFont typeface="Arial"/>
                <a:buChar char="•"/>
              </a:pPr>
              <a:r>
                <a:rPr lang="en-US" dirty="0" smtClean="0">
                  <a:latin typeface="Verdana"/>
                </a:rPr>
                <a:t>Charts</a:t>
              </a:r>
            </a:p>
            <a:p>
              <a:pPr>
                <a:buFont typeface="Arial"/>
                <a:buChar char="•"/>
              </a:pPr>
              <a:endParaRPr lang="en-US" dirty="0" smtClean="0">
                <a:latin typeface="Verdana"/>
              </a:endParaRPr>
            </a:p>
            <a:p>
              <a:pPr>
                <a:buFont typeface="Arial"/>
                <a:buChar char="•"/>
              </a:pPr>
              <a:endParaRPr lang="en-US" dirty="0">
                <a:latin typeface="Verdana"/>
              </a:endParaRPr>
            </a:p>
          </p:txBody>
        </p:sp>
      </p:grpSp>
      <p:pic>
        <p:nvPicPr>
          <p:cNvPr id="57" name="Picture 56" descr="logo_jquery_215x5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451" y="3422650"/>
            <a:ext cx="1416768" cy="34925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52500" y="487680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AJAX</a:t>
            </a:r>
            <a:endParaRPr lang="en-US" sz="1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68300" y="5283200"/>
            <a:ext cx="166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medCafe Interface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715000" y="533400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Health-data server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799655" y="3333402"/>
            <a:ext cx="2572445" cy="1835498"/>
            <a:chOff x="3815655" y="3003202"/>
            <a:chExt cx="2572445" cy="1835498"/>
          </a:xfrm>
        </p:grpSpPr>
        <p:sp>
          <p:nvSpPr>
            <p:cNvPr id="4" name="Rounded Rectangle 3"/>
            <p:cNvSpPr/>
            <p:nvPr/>
          </p:nvSpPr>
          <p:spPr>
            <a:xfrm>
              <a:off x="3815655" y="3003202"/>
              <a:ext cx="2572445" cy="1835498"/>
            </a:xfrm>
            <a:prstGeom prst="roundRect">
              <a:avLst/>
            </a:prstGeom>
            <a:gradFill flip="none" rotWithShape="1">
              <a:gsLst>
                <a:gs pos="0">
                  <a:srgbClr val="B07305">
                    <a:alpha val="84000"/>
                  </a:srgbClr>
                </a:gs>
                <a:gs pos="100000">
                  <a:schemeClr val="bg1">
                    <a:alpha val="84000"/>
                  </a:schemeClr>
                </a:gs>
              </a:gsLst>
              <a:lin ang="0" scaled="1"/>
              <a:tileRect/>
            </a:gradFill>
            <a:ln/>
            <a:effectLst>
              <a:innerShdw blurRad="63500" dist="50800" dir="13500000">
                <a:srgbClr val="000000">
                  <a:alpha val="50000"/>
                </a:srgbClr>
              </a:innerShdw>
              <a:reflection stA="50000" endPos="75000" dist="127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Group 19"/>
            <p:cNvGrpSpPr/>
            <p:nvPr/>
          </p:nvGrpSpPr>
          <p:grpSpPr>
            <a:xfrm>
              <a:off x="4114800" y="3390900"/>
              <a:ext cx="1943100" cy="774700"/>
              <a:chOff x="469900" y="4381500"/>
              <a:chExt cx="1943100" cy="7747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69900" y="4432300"/>
                <a:ext cx="1943100" cy="723900"/>
              </a:xfrm>
              <a:prstGeom prst="roundRect">
                <a:avLst/>
              </a:prstGeom>
              <a:solidFill>
                <a:srgbClr val="FFFFCC">
                  <a:alpha val="85000"/>
                </a:srgbClr>
              </a:solidFill>
              <a:ln>
                <a:solidFill>
                  <a:srgbClr val="FFFFCC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  <p:pic>
            <p:nvPicPr>
              <p:cNvPr id="16" name="Content Placeholder 9" descr="tomcat.gif"/>
              <p:cNvPicPr>
                <a:picLocks noChangeAspect="1"/>
              </p:cNvPicPr>
              <p:nvPr/>
            </p:nvPicPr>
            <p:blipFill>
              <a:blip r:embed="rId5" cstate="print"/>
              <a:srcRect l="-9812" r="-9812"/>
              <a:stretch>
                <a:fillRect/>
              </a:stretch>
            </p:blipFill>
            <p:spPr bwMode="auto">
              <a:xfrm>
                <a:off x="863600" y="4634424"/>
                <a:ext cx="796103" cy="470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95300" y="4381500"/>
                <a:ext cx="1736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Tomcat Web server</a:t>
                </a:r>
                <a:endParaRPr lang="en-US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318000" y="4445001"/>
              <a:ext cx="189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JAVA/ J2EE</a:t>
              </a:r>
              <a:endParaRPr lang="en-US" sz="1800" b="1" dirty="0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5956300" y="3898900"/>
            <a:ext cx="1003300" cy="520700"/>
            <a:chOff x="1600200" y="2273300"/>
            <a:chExt cx="1473200" cy="711200"/>
          </a:xfrm>
        </p:grpSpPr>
        <p:sp>
          <p:nvSpPr>
            <p:cNvPr id="13" name="Rounded Rectangle 12"/>
            <p:cNvSpPr/>
            <p:nvPr/>
          </p:nvSpPr>
          <p:spPr>
            <a:xfrm>
              <a:off x="1600200" y="2273300"/>
              <a:ext cx="1473200" cy="711200"/>
            </a:xfrm>
            <a:prstGeom prst="roundRect">
              <a:avLst/>
            </a:prstGeom>
            <a:solidFill>
              <a:srgbClr val="FFFFCC">
                <a:alpha val="85000"/>
              </a:srgbClr>
            </a:solidFill>
            <a:ln>
              <a:solidFill>
                <a:srgbClr val="FFFFC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restlet-logo200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400" y="2393950"/>
              <a:ext cx="1341549" cy="476250"/>
            </a:xfrm>
            <a:prstGeom prst="rect">
              <a:avLst/>
            </a:prstGeom>
          </p:spPr>
        </p:pic>
      </p:grpSp>
      <p:cxnSp>
        <p:nvCxnSpPr>
          <p:cNvPr id="33" name="Elbow Connector 32"/>
          <p:cNvCxnSpPr>
            <a:stCxn id="38" idx="3"/>
            <a:endCxn id="44" idx="1"/>
          </p:cNvCxnSpPr>
          <p:nvPr/>
        </p:nvCxnSpPr>
        <p:spPr>
          <a:xfrm flipV="1">
            <a:off x="7315200" y="4236707"/>
            <a:ext cx="596900" cy="17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6"/>
          <p:cNvGrpSpPr/>
          <p:nvPr/>
        </p:nvGrpSpPr>
        <p:grpSpPr>
          <a:xfrm>
            <a:off x="7874000" y="3798557"/>
            <a:ext cx="990600" cy="917377"/>
            <a:chOff x="7632700" y="4089400"/>
            <a:chExt cx="990600" cy="917377"/>
          </a:xfrm>
        </p:grpSpPr>
        <p:sp>
          <p:nvSpPr>
            <p:cNvPr id="44" name="Rounded Rectangle 43"/>
            <p:cNvSpPr/>
            <p:nvPr/>
          </p:nvSpPr>
          <p:spPr>
            <a:xfrm>
              <a:off x="7670800" y="4089400"/>
              <a:ext cx="952500" cy="876300"/>
            </a:xfrm>
            <a:prstGeom prst="roundRect">
              <a:avLst/>
            </a:prstGeom>
            <a:solidFill>
              <a:srgbClr val="FFFFCC">
                <a:alpha val="85000"/>
              </a:srgbClr>
            </a:solidFill>
            <a:ln>
              <a:solidFill>
                <a:srgbClr val="FFFFC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openvista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4300" y="4095750"/>
              <a:ext cx="755009" cy="85725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632700" y="4699000"/>
              <a:ext cx="979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openVista</a:t>
              </a:r>
              <a:endParaRPr lang="en-US" dirty="0"/>
            </a:p>
          </p:txBody>
        </p:sp>
      </p:grpSp>
      <p:cxnSp>
        <p:nvCxnSpPr>
          <p:cNvPr id="56" name="Elbow Connector 47"/>
          <p:cNvCxnSpPr>
            <a:endCxn id="106" idx="1"/>
          </p:cNvCxnSpPr>
          <p:nvPr/>
        </p:nvCxnSpPr>
        <p:spPr>
          <a:xfrm rot="16200000" flipH="1">
            <a:off x="6791980" y="4187508"/>
            <a:ext cx="1690132" cy="3429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08496" y="4834692"/>
            <a:ext cx="109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Additional</a:t>
            </a:r>
          </a:p>
          <a:p>
            <a:pPr algn="ctr"/>
            <a:r>
              <a:rPr lang="en-US" dirty="0" smtClean="0"/>
              <a:t>data servers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>
            <a:off x="7429500" y="3463751"/>
            <a:ext cx="444500" cy="3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25800" y="534670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9687" y="6000676"/>
            <a:ext cx="862287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medCafe architecture composed of multiple distinct, separable layers: front-end, application, loose coupler</a:t>
            </a:r>
          </a:p>
          <a:p>
            <a:r>
              <a:rPr lang="en-US" dirty="0" smtClean="0"/>
              <a:t>and data server.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00700" y="4699001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Web Services</a:t>
            </a:r>
            <a:endParaRPr lang="en-US" sz="1800" b="1" dirty="0"/>
          </a:p>
        </p:txBody>
      </p:sp>
      <p:grpSp>
        <p:nvGrpSpPr>
          <p:cNvPr id="10" name="Group 26"/>
          <p:cNvGrpSpPr/>
          <p:nvPr/>
        </p:nvGrpSpPr>
        <p:grpSpPr>
          <a:xfrm>
            <a:off x="7874000" y="3238500"/>
            <a:ext cx="1028700" cy="431800"/>
            <a:chOff x="7302500" y="2146300"/>
            <a:chExt cx="1435100" cy="546100"/>
          </a:xfrm>
        </p:grpSpPr>
        <p:sp>
          <p:nvSpPr>
            <p:cNvPr id="25" name="Rounded Rectangle 24"/>
            <p:cNvSpPr/>
            <p:nvPr/>
          </p:nvSpPr>
          <p:spPr>
            <a:xfrm>
              <a:off x="7302500" y="2146300"/>
              <a:ext cx="1435100" cy="546100"/>
            </a:xfrm>
            <a:prstGeom prst="roundRect">
              <a:avLst/>
            </a:prstGeom>
            <a:solidFill>
              <a:srgbClr val="FFFFCC">
                <a:alpha val="85000"/>
              </a:srgbClr>
            </a:solidFill>
            <a:ln>
              <a:solidFill>
                <a:srgbClr val="FFFFC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hData_log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5314" y="2273370"/>
              <a:ext cx="1149663" cy="304730"/>
            </a:xfrm>
            <a:prstGeom prst="rect">
              <a:avLst/>
            </a:prstGeom>
          </p:spPr>
        </p:pic>
      </p:grpSp>
      <p:sp>
        <p:nvSpPr>
          <p:cNvPr id="50" name="Rounded Rectangle 49"/>
          <p:cNvSpPr/>
          <p:nvPr/>
        </p:nvSpPr>
        <p:spPr>
          <a:xfrm>
            <a:off x="8115300" y="2944284"/>
            <a:ext cx="1028700" cy="431800"/>
          </a:xfrm>
          <a:prstGeom prst="roundRect">
            <a:avLst/>
          </a:prstGeom>
          <a:solidFill>
            <a:srgbClr val="FFFFCC">
              <a:alpha val="85000"/>
            </a:srgbClr>
          </a:solidFill>
          <a:ln>
            <a:solidFill>
              <a:srgbClr val="FFFFCC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CCR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Pieces (Components)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947862"/>
            <a:ext cx="8128000" cy="4643438"/>
          </a:xfrm>
        </p:spPr>
        <p:txBody>
          <a:bodyPr/>
          <a:lstStyle/>
          <a:p>
            <a:r>
              <a:rPr lang="en-US" dirty="0" smtClean="0"/>
              <a:t>Independent framework and many small, independent pieces</a:t>
            </a:r>
          </a:p>
          <a:p>
            <a:r>
              <a:rPr lang="en-US" dirty="0" smtClean="0"/>
              <a:t>Allows use of “Best of Breed” components</a:t>
            </a:r>
          </a:p>
          <a:p>
            <a:pPr lvl="1"/>
            <a:r>
              <a:rPr lang="en-US" dirty="0" smtClean="0"/>
              <a:t>Prevents vendor lock-in</a:t>
            </a:r>
          </a:p>
          <a:p>
            <a:pPr lvl="1"/>
            <a:r>
              <a:rPr lang="en-US" dirty="0" smtClean="0"/>
              <a:t>Can replace part of the UI if it is insufficient or a better one appears</a:t>
            </a:r>
          </a:p>
          <a:p>
            <a:pPr lvl="1"/>
            <a:r>
              <a:rPr lang="en-US" dirty="0" smtClean="0"/>
              <a:t>Can replace (substitute) components when better ones become available</a:t>
            </a:r>
          </a:p>
          <a:p>
            <a:r>
              <a:rPr lang="en-US" dirty="0" smtClean="0"/>
              <a:t>Easy to specialize</a:t>
            </a:r>
          </a:p>
          <a:p>
            <a:pPr lvl="1"/>
            <a:r>
              <a:rPr lang="en-US" dirty="0" smtClean="0"/>
              <a:t>Purchase only what you need to cater to specialty</a:t>
            </a:r>
          </a:p>
          <a:p>
            <a:r>
              <a:rPr lang="en-US" dirty="0" smtClean="0"/>
              <a:t>Smooth transition</a:t>
            </a:r>
          </a:p>
          <a:p>
            <a:pPr lvl="1"/>
            <a:r>
              <a:rPr lang="en-US" dirty="0" smtClean="0"/>
              <a:t>Can start small and add capability over time</a:t>
            </a:r>
            <a:endParaRPr lang="en-US" dirty="0"/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4900" y="939800"/>
            <a:ext cx="9525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mall-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16280" b="-16280"/>
          <a:stretch>
            <a:fillRect/>
          </a:stretch>
        </p:blipFill>
        <p:spPr>
          <a:xfrm>
            <a:off x="329989" y="1051844"/>
            <a:ext cx="5513992" cy="3262087"/>
          </a:xfrm>
          <a:effectLst>
            <a:reflection stA="50000" endPos="75000" dist="12700" dir="5400000" sy="-100000" algn="bl" rotWithShape="0"/>
          </a:effectLst>
        </p:spPr>
      </p:pic>
      <p:pic>
        <p:nvPicPr>
          <p:cNvPr id="5" name="Picture 4" descr="coverfl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4091" y="3430507"/>
            <a:ext cx="5020400" cy="2193874"/>
          </a:xfrm>
          <a:prstGeom prst="rect">
            <a:avLst/>
          </a:prstGeom>
          <a:effectLst>
            <a:reflection stA="50000" endPos="75000" dist="127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5962367" y="1689614"/>
            <a:ext cx="286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Timeline visualizes patient history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560" y="4274196"/>
            <a:ext cx="323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 viewer </a:t>
            </a:r>
            <a:r>
              <a:rPr lang="en-US" dirty="0" smtClean="0"/>
              <a:t>displays images and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6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1872950"/>
            <a:ext cx="8339123" cy="4673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Customizable via Component composition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User selects which components to use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Default views (templates)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Start with default collection of components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Good for those who don’t want to customize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Clinician defined views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 specialists, advanced users wish to customize their view for their patients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Aligns with patient use cases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Per patient views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Some patients do not “fit the mold”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Modify a view for a specific patient and save it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Speeds re-engagement with a patient</a:t>
            </a:r>
            <a:endParaRPr lang="en-US" dirty="0"/>
          </a:p>
        </p:txBody>
      </p:sp>
      <p:pic>
        <p:nvPicPr>
          <p:cNvPr id="4" name="Picture 3" descr="puzz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8400" y="777120"/>
            <a:ext cx="1447800" cy="11582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Coupler: </a:t>
            </a:r>
            <a:br>
              <a:rPr lang="en-US" dirty="0" smtClean="0"/>
            </a:br>
            <a:r>
              <a:rPr lang="en-US" dirty="0" smtClean="0"/>
              <a:t>Consistent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90" y="2670108"/>
            <a:ext cx="8128000" cy="4808538"/>
          </a:xfrm>
        </p:spPr>
        <p:txBody>
          <a:bodyPr/>
          <a:lstStyle/>
          <a:p>
            <a:r>
              <a:rPr lang="en-US" dirty="0" smtClean="0"/>
              <a:t>All data sources are presented in an identical format</a:t>
            </a:r>
          </a:p>
          <a:p>
            <a:pPr lvl="1"/>
            <a:r>
              <a:rPr lang="en-US" dirty="0" smtClean="0"/>
              <a:t>Allows all components to speak the same language</a:t>
            </a:r>
          </a:p>
          <a:p>
            <a:pPr lvl="1"/>
            <a:r>
              <a:rPr lang="en-US" dirty="0" smtClean="0"/>
              <a:t>Components can access all data the same way</a:t>
            </a:r>
          </a:p>
          <a:p>
            <a:pPr lvl="1"/>
            <a:r>
              <a:rPr lang="en-US" dirty="0" smtClean="0"/>
              <a:t>Consistent method of access</a:t>
            </a:r>
          </a:p>
          <a:p>
            <a:pPr lvl="1"/>
            <a:r>
              <a:rPr lang="en-US" dirty="0" smtClean="0"/>
              <a:t>Data sources transparent to user</a:t>
            </a:r>
          </a:p>
          <a:p>
            <a:r>
              <a:rPr lang="en-US" dirty="0" smtClean="0"/>
              <a:t>More component choices -&gt; more data sources willing to play</a:t>
            </a:r>
          </a:p>
          <a:p>
            <a:r>
              <a:rPr lang="en-US" dirty="0" smtClean="0"/>
              <a:t>More data sources -&gt; more component developers</a:t>
            </a:r>
            <a:endParaRPr lang="en-US" dirty="0"/>
          </a:p>
        </p:txBody>
      </p:sp>
      <p:pic>
        <p:nvPicPr>
          <p:cNvPr id="4" name="Picture 3" descr="puzzle-pie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3095" y="1316500"/>
            <a:ext cx="1733550" cy="1298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Interface</a:t>
            </a:r>
            <a:endParaRPr lang="en-US" dirty="0"/>
          </a:p>
        </p:txBody>
      </p:sp>
      <p:pic>
        <p:nvPicPr>
          <p:cNvPr id="4" name="Content Placeholder 3" descr="medCafe-coverflo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9259" y="831850"/>
            <a:ext cx="7164742" cy="4948842"/>
          </a:xfrm>
          <a:ln w="2540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5943600"/>
            <a:ext cx="714801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Flexible 5 pane interface, adaptable to clinician’s needs. Panes can be hidden or shown.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168400"/>
            <a:ext cx="5444256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Top Pane: Coversheet containing commonly required patient data.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0251" y="4851400"/>
            <a:ext cx="3618298" cy="738664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Right hand pane contains list of</a:t>
            </a:r>
          </a:p>
          <a:p>
            <a:r>
              <a:rPr lang="en-US" dirty="0" smtClean="0"/>
              <a:t> components that can be drag and dropped</a:t>
            </a:r>
          </a:p>
          <a:p>
            <a:r>
              <a:rPr lang="en-US" dirty="0" smtClean="0"/>
              <a:t> into the center pane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0651" y="5232400"/>
            <a:ext cx="4057058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Center pane contains composable patient record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851" y="3848100"/>
            <a:ext cx="2056973" cy="954107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Left pane contains </a:t>
            </a:r>
          </a:p>
          <a:p>
            <a:r>
              <a:rPr lang="en-US" dirty="0" smtClean="0"/>
              <a:t>Patient look up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scheduling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Delivery Platforms</a:t>
            </a:r>
            <a:endParaRPr lang="en-US" dirty="0"/>
          </a:p>
        </p:txBody>
      </p:sp>
      <p:pic>
        <p:nvPicPr>
          <p:cNvPr id="4" name="Content Placeholder 3" descr="iPadMedCaf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6326" r="-6326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dCafe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3DD9711544946841A23B89141255B" ma:contentTypeVersion="1" ma:contentTypeDescription="Create a new document." ma:contentTypeScope="" ma:versionID="f67bcd009e5e5a4952761f738fc132fb">
  <xsd:schema xmlns:xsd="http://www.w3.org/2001/XMLSchema" xmlns:p="http://schemas.microsoft.com/office/2006/metadata/properties" targetNamespace="http://schemas.microsoft.com/office/2006/metadata/properties" ma:root="true" ma:fieldsID="9ee5d9bea7252240efa7c092798c56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DC28D5D-BF16-4573-BE6D-5232C71F89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A3B63-6DF8-4BC7-826C-737802734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33286BB-0BF7-46A9-B697-41382FE97F5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medCafe.potx</Template>
  <TotalTime>33324</TotalTime>
  <Words>612</Words>
  <Application>Microsoft Macintosh PowerPoint</Application>
  <PresentationFormat>On-screen Show (4:3)</PresentationFormat>
  <Paragraphs>137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medCafe</vt:lpstr>
      <vt:lpstr>medCafe </vt:lpstr>
      <vt:lpstr>VA Clinician:  The Current Workflow</vt:lpstr>
      <vt:lpstr>medCafe Architecture</vt:lpstr>
      <vt:lpstr>Small Pieces (Components)</vt:lpstr>
      <vt:lpstr>medCafe Components</vt:lpstr>
      <vt:lpstr>User Defined Interface</vt:lpstr>
      <vt:lpstr>Loose Coupler:  Consistent Access to Data</vt:lpstr>
      <vt:lpstr>medCafe Interface</vt:lpstr>
      <vt:lpstr>New Delivery Platforms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Medical Record Composition</dc:title>
  <dc:creator>Gail Hamilton</dc:creator>
  <cp:lastModifiedBy>Gail Hamilton</cp:lastModifiedBy>
  <cp:revision>1154</cp:revision>
  <cp:lastPrinted>2009-05-27T19:58:48Z</cp:lastPrinted>
  <dcterms:created xsi:type="dcterms:W3CDTF">2011-01-20T20:28:43Z</dcterms:created>
  <dcterms:modified xsi:type="dcterms:W3CDTF">2011-05-31T19:40:20Z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0x010100B713DD9711544946841A23B89141255B</vt:lpwstr>
  </property>
  <property fmtid="{D5CDD505-2E9C-101B-9397-08002B2CF9AE}" pid="4" name="MITRE Sensitivity">
    <vt:lpwstr>Internal MITRE Information</vt:lpwstr>
  </property>
  <property fmtid="{D5CDD505-2E9C-101B-9397-08002B2CF9AE}" pid="5" name="Release Statement">
    <vt:lpwstr>For Internal MITRE Use</vt:lpwstr>
  </property>
</Properties>
</file>