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60" r:id="rId6"/>
    <p:sldId id="258" r:id="rId7"/>
    <p:sldId id="261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037" autoAdjust="0"/>
  </p:normalViewPr>
  <p:slideViewPr>
    <p:cSldViewPr>
      <p:cViewPr varScale="1">
        <p:scale>
          <a:sx n="87" d="100"/>
          <a:sy n="87" d="100"/>
        </p:scale>
        <p:origin x="-6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E9DA5-49D0-4C0D-A891-52D8B651F21C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6D702-9C04-4FCE-B2A7-B7112C743E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6D702-9C04-4FCE-B2A7-B7112C743ED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6D702-9C04-4FCE-B2A7-B7112C743ED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6D702-9C04-4FCE-B2A7-B7112C743ED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6D702-9C04-4FCE-B2A7-B7112C743ED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6D702-9C04-4FCE-B2A7-B7112C743ED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6D702-9C04-4FCE-B2A7-B7112C743ED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478F7-21FD-43E9-895E-EC7110DA2404}" type="datetimeFigureOut">
              <a:rPr lang="en-US" smtClean="0"/>
              <a:pPr/>
              <a:t>3/8/2010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medCafe</a:t>
            </a:r>
            <a:r>
              <a:rPr lang="en-US" dirty="0" smtClean="0"/>
              <a:t> &amp; </a:t>
            </a:r>
            <a:r>
              <a:rPr lang="en-US" dirty="0" err="1" smtClean="0"/>
              <a:t>hData</a:t>
            </a:r>
            <a:endParaRPr lang="en-US" dirty="0"/>
          </a:p>
        </p:txBody>
      </p:sp>
      <p:pic>
        <p:nvPicPr>
          <p:cNvPr id="1026" name="Picture 2" descr="C:\Documents and Settings\pmork\Local Settings\Temporary Internet Files\Content.IE5\V09TAHVS\MCj0436011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438400"/>
            <a:ext cx="962025" cy="1087583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1219200" y="2590800"/>
            <a:ext cx="1219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+mj-lt"/>
              </a:rPr>
              <a:t>medCafe</a:t>
            </a:r>
            <a:r>
              <a:rPr lang="en-US" dirty="0" smtClean="0">
                <a:latin typeface="+mj-lt"/>
              </a:rPr>
              <a:t> UI</a:t>
            </a:r>
            <a:endParaRPr lang="en-US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00400" y="1905000"/>
            <a:ext cx="914400" cy="6096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+mj-lt"/>
              </a:rPr>
              <a:t>hData</a:t>
            </a:r>
            <a:endParaRPr lang="en-US" dirty="0"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00400" y="3429000"/>
            <a:ext cx="914400" cy="6096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+mj-lt"/>
              </a:rPr>
              <a:t>hData</a:t>
            </a:r>
            <a:endParaRPr lang="en-US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953000" y="1828800"/>
            <a:ext cx="1219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+mj-lt"/>
              </a:rPr>
              <a:t>medCafe</a:t>
            </a:r>
            <a:endParaRPr lang="en-US" dirty="0" smtClean="0">
              <a:latin typeface="+mj-lt"/>
            </a:endParaRPr>
          </a:p>
          <a:p>
            <a:pPr algn="ctr"/>
            <a:r>
              <a:rPr lang="en-US" dirty="0" smtClean="0">
                <a:latin typeface="+mj-lt"/>
              </a:rPr>
              <a:t>wrapper</a:t>
            </a:r>
            <a:endParaRPr lang="en-US" dirty="0">
              <a:latin typeface="+mj-lt"/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7010400" y="1752600"/>
            <a:ext cx="1066800" cy="9906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Open VISTA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Flowchart: Magnetic Disk 11"/>
          <p:cNvSpPr/>
          <p:nvPr/>
        </p:nvSpPr>
        <p:spPr>
          <a:xfrm>
            <a:off x="4953000" y="3200400"/>
            <a:ext cx="1066800" cy="9906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Patient OS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438400" y="2133600"/>
            <a:ext cx="762000" cy="685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URL</a:t>
            </a:r>
            <a:endParaRPr lang="en-US" sz="1400" dirty="0">
              <a:latin typeface="+mj-lt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438400" y="3124200"/>
            <a:ext cx="762000" cy="685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URL</a:t>
            </a:r>
            <a:endParaRPr lang="en-US" sz="1400" dirty="0">
              <a:latin typeface="+mj-lt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114800" y="2133600"/>
            <a:ext cx="838200" cy="685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Java</a:t>
            </a:r>
            <a:endParaRPr lang="en-US" sz="1400" dirty="0">
              <a:latin typeface="+mj-lt"/>
            </a:endParaRPr>
          </a:p>
        </p:txBody>
      </p:sp>
      <p:sp>
        <p:nvSpPr>
          <p:cNvPr id="21" name="Right Arrow 20"/>
          <p:cNvSpPr/>
          <p:nvPr/>
        </p:nvSpPr>
        <p:spPr>
          <a:xfrm flipH="1">
            <a:off x="4114800" y="1600200"/>
            <a:ext cx="838200" cy="685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Java</a:t>
            </a:r>
            <a:endParaRPr lang="en-US" sz="1400" dirty="0">
              <a:latin typeface="+mj-lt"/>
            </a:endParaRPr>
          </a:p>
        </p:txBody>
      </p:sp>
      <p:sp>
        <p:nvSpPr>
          <p:cNvPr id="24" name="Bent-Up Arrow 23"/>
          <p:cNvSpPr/>
          <p:nvPr/>
        </p:nvSpPr>
        <p:spPr>
          <a:xfrm rot="10800000">
            <a:off x="1828800" y="1828800"/>
            <a:ext cx="1371600" cy="762000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09440" y="1770184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XML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Bent-Up Arrow 25"/>
          <p:cNvSpPr/>
          <p:nvPr/>
        </p:nvSpPr>
        <p:spPr>
          <a:xfrm rot="10800000" flipV="1">
            <a:off x="1828800" y="3352800"/>
            <a:ext cx="1371600" cy="762000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44616" y="3859775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XML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Left-Right Arrow 27"/>
          <p:cNvSpPr/>
          <p:nvPr/>
        </p:nvSpPr>
        <p:spPr>
          <a:xfrm>
            <a:off x="6172200" y="1905000"/>
            <a:ext cx="838200" cy="685800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+mj-lt"/>
            </a:endParaRPr>
          </a:p>
        </p:txBody>
      </p:sp>
      <p:sp>
        <p:nvSpPr>
          <p:cNvPr id="29" name="Left-Right Arrow 28"/>
          <p:cNvSpPr/>
          <p:nvPr/>
        </p:nvSpPr>
        <p:spPr>
          <a:xfrm>
            <a:off x="4114800" y="3429000"/>
            <a:ext cx="838200" cy="685800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medCafe</a:t>
            </a:r>
            <a:r>
              <a:rPr lang="en-US" dirty="0" smtClean="0"/>
              <a:t> gains access to any </a:t>
            </a:r>
            <a:r>
              <a:rPr lang="en-US" dirty="0" err="1" smtClean="0"/>
              <a:t>hData</a:t>
            </a:r>
            <a:r>
              <a:rPr lang="en-US" dirty="0" smtClean="0"/>
              <a:t>-compliant data source without needing to create a custom wrapper.</a:t>
            </a:r>
          </a:p>
          <a:p>
            <a:r>
              <a:rPr lang="en-US" dirty="0" smtClean="0"/>
              <a:t>Any </a:t>
            </a:r>
            <a:r>
              <a:rPr lang="en-US" dirty="0" err="1" smtClean="0"/>
              <a:t>medCafe</a:t>
            </a:r>
            <a:r>
              <a:rPr lang="en-US" dirty="0" smtClean="0"/>
              <a:t> wrapper can be accessed as a stand-alone </a:t>
            </a:r>
            <a:r>
              <a:rPr lang="en-US" dirty="0" err="1" smtClean="0"/>
              <a:t>hData</a:t>
            </a:r>
            <a:r>
              <a:rPr lang="en-US" dirty="0" smtClean="0"/>
              <a:t> system.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hData</a:t>
            </a:r>
            <a:r>
              <a:rPr lang="en-US" dirty="0" smtClean="0"/>
              <a:t> &amp; ESP+DRA</a:t>
            </a:r>
            <a:endParaRPr lang="en-US" dirty="0"/>
          </a:p>
        </p:txBody>
      </p:sp>
      <p:pic>
        <p:nvPicPr>
          <p:cNvPr id="1026" name="Picture 2" descr="C:\Documents and Settings\pmork\Local Settings\Temporary Internet Files\Content.IE5\V09TAHVS\MCj0436011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828800"/>
            <a:ext cx="962025" cy="1087583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1828800" y="1981200"/>
            <a:ext cx="12192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Browser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20000" y="2057400"/>
            <a:ext cx="914400" cy="6096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CDB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724400" y="1981200"/>
            <a:ext cx="1219200" cy="7620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+mj-lt"/>
              </a:rPr>
              <a:t>hData</a:t>
            </a:r>
            <a:endParaRPr lang="en-US" dirty="0" smtClean="0">
              <a:latin typeface="+mj-lt"/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5257800" y="3657600"/>
            <a:ext cx="1066800" cy="9906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Record System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048000" y="2057400"/>
            <a:ext cx="1676400" cy="685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URL + Metadata</a:t>
            </a:r>
            <a:endParaRPr lang="en-US" sz="1400" dirty="0">
              <a:latin typeface="+mj-lt"/>
            </a:endParaRPr>
          </a:p>
        </p:txBody>
      </p:sp>
      <p:sp>
        <p:nvSpPr>
          <p:cNvPr id="30" name="Up-Down Arrow 29"/>
          <p:cNvSpPr/>
          <p:nvPr/>
        </p:nvSpPr>
        <p:spPr>
          <a:xfrm>
            <a:off x="5486400" y="2743200"/>
            <a:ext cx="609600" cy="914400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+mj-lt"/>
            </a:endParaRPr>
          </a:p>
        </p:txBody>
      </p:sp>
      <p:sp>
        <p:nvSpPr>
          <p:cNvPr id="32" name="Bent-Up Arrow 31"/>
          <p:cNvSpPr/>
          <p:nvPr/>
        </p:nvSpPr>
        <p:spPr>
          <a:xfrm rot="10800000" flipV="1">
            <a:off x="2514600" y="2743200"/>
            <a:ext cx="1828800" cy="2667000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43200" y="49530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XML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943600" y="1752600"/>
            <a:ext cx="1676400" cy="685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URL + Metadata</a:t>
            </a:r>
            <a:endParaRPr lang="en-US" sz="1400" dirty="0">
              <a:latin typeface="+mj-lt"/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5943600" y="2286000"/>
            <a:ext cx="1676400" cy="60960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XACML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4419600" y="2743200"/>
            <a:ext cx="762000" cy="21336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XML+XACML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343400" y="4876800"/>
            <a:ext cx="914400" cy="6096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PEP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hData</a:t>
            </a:r>
            <a:r>
              <a:rPr lang="en-US" dirty="0" smtClean="0"/>
              <a:t> functionality wrapped with consent information; core </a:t>
            </a:r>
            <a:r>
              <a:rPr lang="en-US" dirty="0" err="1" smtClean="0"/>
              <a:t>hData</a:t>
            </a:r>
            <a:r>
              <a:rPr lang="en-US" dirty="0" smtClean="0"/>
              <a:t> pipeline remains unchanged.</a:t>
            </a:r>
          </a:p>
          <a:p>
            <a:r>
              <a:rPr lang="en-US" dirty="0" smtClean="0"/>
              <a:t>ESP+DRA demonstrates feasibility in wrapped mode.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medCafe</a:t>
            </a:r>
            <a:r>
              <a:rPr lang="en-US" dirty="0" smtClean="0"/>
              <a:t> &amp; ESP+DRA</a:t>
            </a:r>
            <a:endParaRPr lang="en-US" dirty="0"/>
          </a:p>
        </p:txBody>
      </p:sp>
      <p:pic>
        <p:nvPicPr>
          <p:cNvPr id="1026" name="Picture 2" descr="C:\Documents and Settings\pmork\Local Settings\Temporary Internet Files\Content.IE5\V09TAHVS\MCj0436011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828800"/>
            <a:ext cx="962025" cy="1087583"/>
          </a:xfrm>
          <a:prstGeom prst="rect">
            <a:avLst/>
          </a:prstGeom>
          <a:noFill/>
        </p:spPr>
      </p:pic>
      <p:sp>
        <p:nvSpPr>
          <p:cNvPr id="7" name="Rounded Rectangle 6"/>
          <p:cNvSpPr/>
          <p:nvPr/>
        </p:nvSpPr>
        <p:spPr>
          <a:xfrm>
            <a:off x="7620000" y="2057400"/>
            <a:ext cx="914400" cy="6096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CDB</a:t>
            </a:r>
          </a:p>
        </p:txBody>
      </p:sp>
      <p:sp>
        <p:nvSpPr>
          <p:cNvPr id="11" name="Flowchart: Magnetic Disk 10"/>
          <p:cNvSpPr/>
          <p:nvPr/>
        </p:nvSpPr>
        <p:spPr>
          <a:xfrm>
            <a:off x="4191000" y="4800600"/>
            <a:ext cx="1066800" cy="9906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Record System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895600" y="1752600"/>
            <a:ext cx="1828800" cy="685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Java* + </a:t>
            </a:r>
            <a:r>
              <a:rPr lang="en-US" sz="1400" dirty="0" smtClean="0">
                <a:latin typeface="+mj-lt"/>
              </a:rPr>
              <a:t>Metadata</a:t>
            </a:r>
            <a:endParaRPr lang="en-US" sz="1400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43200" y="49530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XML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943600" y="1752600"/>
            <a:ext cx="1676400" cy="685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Metadata</a:t>
            </a:r>
            <a:endParaRPr lang="en-US" sz="1400" dirty="0">
              <a:latin typeface="+mj-lt"/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5943600" y="2286000"/>
            <a:ext cx="1676400" cy="60960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XACML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5410200" y="2743200"/>
            <a:ext cx="762000" cy="21336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SQL+XACML</a:t>
            </a:r>
            <a:endParaRPr lang="en-US" sz="1400" dirty="0" smtClean="0">
              <a:latin typeface="+mj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676400" y="1981200"/>
            <a:ext cx="1219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+mj-lt"/>
              </a:rPr>
              <a:t>medCafe</a:t>
            </a:r>
            <a:r>
              <a:rPr lang="en-US" dirty="0" smtClean="0">
                <a:latin typeface="+mj-lt"/>
              </a:rPr>
              <a:t> UI</a:t>
            </a:r>
            <a:endParaRPr lang="en-US" dirty="0">
              <a:latin typeface="+mj-lt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724400" y="1981200"/>
            <a:ext cx="1219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+mj-lt"/>
              </a:rPr>
              <a:t>medCafe</a:t>
            </a:r>
            <a:endParaRPr lang="en-US" dirty="0" smtClean="0">
              <a:latin typeface="+mj-lt"/>
            </a:endParaRPr>
          </a:p>
          <a:p>
            <a:pPr algn="ctr"/>
            <a:r>
              <a:rPr lang="en-US" dirty="0" smtClean="0">
                <a:latin typeface="+mj-lt"/>
              </a:rPr>
              <a:t>wrapper</a:t>
            </a:r>
            <a:endParaRPr lang="en-US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410200" y="4876800"/>
            <a:ext cx="914400" cy="762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PEP</a:t>
            </a:r>
            <a:endParaRPr lang="en-US" dirty="0" smtClean="0">
              <a:latin typeface="+mj-lt"/>
            </a:endParaRPr>
          </a:p>
        </p:txBody>
      </p:sp>
      <p:sp>
        <p:nvSpPr>
          <p:cNvPr id="22" name="Up Arrow 21"/>
          <p:cNvSpPr/>
          <p:nvPr/>
        </p:nvSpPr>
        <p:spPr>
          <a:xfrm>
            <a:off x="4495800" y="2743200"/>
            <a:ext cx="685800" cy="2057400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+mj-lt"/>
              </a:rPr>
              <a:t>Resu</a:t>
            </a:r>
            <a:r>
              <a:rPr lang="en-US" sz="1400" dirty="0" smtClean="0">
                <a:latin typeface="+mj-lt"/>
              </a:rPr>
              <a:t> l </a:t>
            </a:r>
            <a:r>
              <a:rPr lang="en-US" sz="1400" dirty="0" err="1" smtClean="0">
                <a:latin typeface="+mj-lt"/>
              </a:rPr>
              <a:t>tSe</a:t>
            </a:r>
            <a:r>
              <a:rPr lang="en-US" sz="1400" dirty="0" smtClean="0">
                <a:latin typeface="+mj-lt"/>
              </a:rPr>
              <a:t> t</a:t>
            </a:r>
            <a:endParaRPr lang="en-US" sz="1400" dirty="0" smtClean="0">
              <a:latin typeface="+mj-lt"/>
            </a:endParaRPr>
          </a:p>
        </p:txBody>
      </p:sp>
      <p:sp>
        <p:nvSpPr>
          <p:cNvPr id="23" name="Left Arrow 22"/>
          <p:cNvSpPr/>
          <p:nvPr/>
        </p:nvSpPr>
        <p:spPr>
          <a:xfrm>
            <a:off x="2895600" y="2286000"/>
            <a:ext cx="1828800" cy="60960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Java</a:t>
            </a:r>
            <a:endParaRPr lang="en-US" sz="1400" dirty="0" smtClean="0">
              <a:latin typeface="+mj-lt"/>
            </a:endParaRPr>
          </a:p>
        </p:txBody>
      </p:sp>
      <p:sp>
        <p:nvSpPr>
          <p:cNvPr id="24" name="Circular Arrow 23"/>
          <p:cNvSpPr/>
          <p:nvPr/>
        </p:nvSpPr>
        <p:spPr>
          <a:xfrm rot="10800000">
            <a:off x="4495800" y="4724400"/>
            <a:ext cx="1600200" cy="1752600"/>
          </a:xfrm>
          <a:prstGeom prst="circular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05400" y="60960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SQL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ESP+DRA demonstrates feasibility in imbedded mode.</a:t>
            </a:r>
          </a:p>
          <a:p>
            <a:r>
              <a:rPr lang="en-US" dirty="0" err="1" smtClean="0"/>
              <a:t>medCafe</a:t>
            </a:r>
            <a:r>
              <a:rPr lang="en-US" dirty="0" smtClean="0"/>
              <a:t> pushes enforcement into interactions with underlying record system, thereby supporting arbitrary queries.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254B2D9BC92549B5F83D75F38897C9" ma:contentTypeVersion="0" ma:contentTypeDescription="Create a new document." ma:contentTypeScope="" ma:versionID="6d47d7caed68289da5cf5cb25994aa82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3E9676E-3202-45A0-903D-2CD0A38F58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0899C68F-0610-4FA8-9048-043B7A41F2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6C4A21-A147-4F25-865F-3B6B1CDCE0A6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90</TotalTime>
  <Words>144</Words>
  <Application>Microsoft Office PowerPoint</Application>
  <PresentationFormat>On-screen Show (4:3)</PresentationFormat>
  <Paragraphs>55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Blank</vt:lpstr>
      <vt:lpstr>medCafe &amp; hData</vt:lpstr>
      <vt:lpstr>Integration Benefits</vt:lpstr>
      <vt:lpstr>hData &amp; ESP+DRA</vt:lpstr>
      <vt:lpstr>Integration Benefits</vt:lpstr>
      <vt:lpstr>medCafe &amp; ESP+DRA</vt:lpstr>
      <vt:lpstr>Integration Benefits</vt:lpstr>
    </vt:vector>
  </TitlesOfParts>
  <Company>The MITRE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CTH Research Integration notes</dc:title>
  <dc:creator>Peter Mork</dc:creator>
  <cp:lastModifiedBy>Peter Mork</cp:lastModifiedBy>
  <cp:revision>5</cp:revision>
  <dcterms:created xsi:type="dcterms:W3CDTF">2010-03-08T12:50:05Z</dcterms:created>
  <dcterms:modified xsi:type="dcterms:W3CDTF">2010-03-08T16:25:28Z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0x0101001F254B2D9BC92549B5F83D75F38897C9</vt:lpwstr>
  </property>
</Properties>
</file>