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ppt/diagrams/colors1.xml" ContentType="application/vnd.openxmlformats-officedocument.drawingml.diagramColors+xml"/>
  <Override PartName="/ppt/slides/slide30.xml" ContentType="application/vnd.openxmlformats-officedocument.presentationml.slide+xml"/>
  <Override PartName="/ppt/notesSlides/notesSlide9.xml" ContentType="application/vnd.openxmlformats-officedocument.presentationml.notesSlide+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16.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customXml/itemProps3.xml" ContentType="application/vnd.openxmlformats-officedocument.customXmlProperties+xml"/>
  <Override PartName="/ppt/viewProps.xml" ContentType="application/vnd.openxmlformats-officedocument.presentationml.viewProps+xml"/>
  <Override PartName="/ppt/notesSlides/notesSlide15.xml" ContentType="application/vnd.openxmlformats-officedocument.presentationml.notesSlide+xml"/>
  <Override PartName="/ppt/diagrams/data1.xml" ContentType="application/vnd.openxmlformats-officedocument.drawingml.diagramData+xml"/>
  <Override PartName="/customXml/itemProps2.xml" ContentType="application/vnd.openxmlformats-officedocument.customXmlProperties+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slideLayouts/slideLayout6.xml" ContentType="application/vnd.openxmlformats-officedocument.presentationml.slideLayout+xml"/>
  <Default Extension="emf" ContentType="image/x-emf"/>
  <Override PartName="/ppt/slides/slide10.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Override PartName="/ppt/commentAuthors.xml" ContentType="application/vnd.openxmlformats-officedocument.presentationml.commentAuthors+xml"/>
  <Default Extension="png" ContentType="image/png"/>
  <Override PartName="/ppt/slides/slide27.xml" ContentType="application/vnd.openxmlformats-officedocument.presentationml.slide+xml"/>
  <Override PartName="/docProps/core.xml" ContentType="application/vnd.openxmlformats-package.core-properties+xml"/>
  <Default Extension="bin" ContentType="application/vnd.openxmlformats-officedocument.presentationml.printerSettings"/>
  <Override PartName="/ppt/notesSlides/notesSlide10.xml" ContentType="application/vnd.openxmlformats-officedocument.presentationml.notesSlide+xml"/>
  <Override PartName="/ppt/notesSlides/notesSlide24.xml" ContentType="application/vnd.openxmlformats-officedocument.presentationml.notesSlide+xml"/>
  <Override PartName="/ppt/slides/slide12.xml" ContentType="application/vnd.openxmlformats-officedocument.presentationml.slide+xml"/>
  <Override PartName="/ppt/slides/slide19.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docProps/custom.xml" ContentType="application/vnd.openxmlformats-officedocument.custom-properties+xml"/>
  <Override PartName="/ppt/slides/slide25.xml" ContentType="application/vnd.openxmlformats-officedocument.presentationml.slide+xml"/>
  <Override PartName="/ppt/notesSlides/notesSlide19.xml" ContentType="application/vnd.openxmlformats-officedocument.presentationml.notesSlide+xml"/>
  <Override PartName="/ppt/slides/slide1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customXml/itemProps1.xml" ContentType="application/vnd.openxmlformats-officedocument.customXmlProperties+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customXml/itemProps4.xml" ContentType="application/vnd.openxmlformats-officedocument.customXmlPropertie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Default Extension="gif" ContentType="image/gif"/>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bookmarkIdSeed="2">
  <p:sldMasterIdLst>
    <p:sldMasterId id="2147483649" r:id="rId5"/>
  </p:sldMasterIdLst>
  <p:notesMasterIdLst>
    <p:notesMasterId r:id="rId36"/>
  </p:notesMasterIdLst>
  <p:handoutMasterIdLst>
    <p:handoutMasterId r:id="rId37"/>
  </p:handoutMasterIdLst>
  <p:sldIdLst>
    <p:sldId id="269" r:id="rId6"/>
    <p:sldId id="305" r:id="rId7"/>
    <p:sldId id="328" r:id="rId8"/>
    <p:sldId id="323" r:id="rId9"/>
    <p:sldId id="322" r:id="rId10"/>
    <p:sldId id="345" r:id="rId11"/>
    <p:sldId id="312" r:id="rId12"/>
    <p:sldId id="331" r:id="rId13"/>
    <p:sldId id="341" r:id="rId14"/>
    <p:sldId id="346" r:id="rId15"/>
    <p:sldId id="339" r:id="rId16"/>
    <p:sldId id="330" r:id="rId17"/>
    <p:sldId id="350" r:id="rId18"/>
    <p:sldId id="351" r:id="rId19"/>
    <p:sldId id="338" r:id="rId20"/>
    <p:sldId id="337" r:id="rId21"/>
    <p:sldId id="316" r:id="rId22"/>
    <p:sldId id="327" r:id="rId23"/>
    <p:sldId id="317" r:id="rId24"/>
    <p:sldId id="347" r:id="rId25"/>
    <p:sldId id="319" r:id="rId26"/>
    <p:sldId id="320" r:id="rId27"/>
    <p:sldId id="348" r:id="rId28"/>
    <p:sldId id="324" r:id="rId29"/>
    <p:sldId id="340" r:id="rId30"/>
    <p:sldId id="352" r:id="rId31"/>
    <p:sldId id="311" r:id="rId32"/>
    <p:sldId id="313" r:id="rId33"/>
    <p:sldId id="314" r:id="rId34"/>
    <p:sldId id="325" r:id="rId35"/>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Mark Theurer" initials=""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encoding="windows-1252"/>
  <p:prnPr prnWhat="notes"/>
  <p:clrMru>
    <a:srgbClr val="FFCC99"/>
    <a:srgbClr val="FFFFCC"/>
    <a:srgbClr val="CCFFFF"/>
    <a:srgbClr val="EBD2FE"/>
    <a:srgbClr val="BAF3FE"/>
    <a:srgbClr val="8FB4FF"/>
    <a:srgbClr val="ABC7FF"/>
    <a:srgbClr val="00FF99"/>
    <a:srgbClr val="000099"/>
    <a:srgbClr val="33CC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aximized">
    <p:restoredLeft sz="16651" autoAdjust="0"/>
    <p:restoredTop sz="67941" autoAdjust="0"/>
  </p:normalViewPr>
  <p:slideViewPr>
    <p:cSldViewPr snapToGrid="0">
      <p:cViewPr varScale="1">
        <p:scale>
          <a:sx n="68" d="100"/>
          <a:sy n="68" d="100"/>
        </p:scale>
        <p:origin x="-1968"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4" d="100"/>
          <a:sy n="74" d="100"/>
        </p:scale>
        <p:origin x="-274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0.xml"/><Relationship Id="rId31" Type="http://schemas.openxmlformats.org/officeDocument/2006/relationships/slide" Target="slides/slide26.xml"/><Relationship Id="rId34" Type="http://schemas.openxmlformats.org/officeDocument/2006/relationships/slide" Target="slides/slide29.xml"/><Relationship Id="rId39" Type="http://schemas.openxmlformats.org/officeDocument/2006/relationships/commentAuthors" Target="commentAuthors.xml"/><Relationship Id="rId40" Type="http://schemas.openxmlformats.org/officeDocument/2006/relationships/presProps" Target="presProps.xml"/><Relationship Id="rId7" Type="http://schemas.openxmlformats.org/officeDocument/2006/relationships/slide" Target="slides/slide2.xml"/><Relationship Id="rId36" Type="http://schemas.openxmlformats.org/officeDocument/2006/relationships/notesMaster" Target="notesMasters/notesMaster1.xml"/><Relationship Id="rId43" Type="http://schemas.openxmlformats.org/officeDocument/2006/relationships/tableStyles" Target="tableStyles.xml"/><Relationship Id="rId1" Type="http://schemas.openxmlformats.org/officeDocument/2006/relationships/customXml" Target="../customXml/item1.xml"/><Relationship Id="rId24" Type="http://schemas.openxmlformats.org/officeDocument/2006/relationships/slide" Target="slides/slide19.xml"/><Relationship Id="rId25" Type="http://schemas.openxmlformats.org/officeDocument/2006/relationships/slide" Target="slides/slide20.xml"/><Relationship Id="rId8" Type="http://schemas.openxmlformats.org/officeDocument/2006/relationships/slide" Target="slides/slide3.xml"/><Relationship Id="rId13" Type="http://schemas.openxmlformats.org/officeDocument/2006/relationships/slide" Target="slides/slide8.xml"/><Relationship Id="rId10" Type="http://schemas.openxmlformats.org/officeDocument/2006/relationships/slide" Target="slides/slide5.xml"/><Relationship Id="rId32" Type="http://schemas.openxmlformats.org/officeDocument/2006/relationships/slide" Target="slides/slide27.xml"/><Relationship Id="rId37" Type="http://schemas.openxmlformats.org/officeDocument/2006/relationships/handoutMaster" Target="handoutMasters/handoutMaster1.xml"/><Relationship Id="rId12" Type="http://schemas.openxmlformats.org/officeDocument/2006/relationships/slide" Target="slides/slide7.xml"/><Relationship Id="rId17" Type="http://schemas.openxmlformats.org/officeDocument/2006/relationships/slide" Target="slides/slide12.xml"/><Relationship Id="rId9" Type="http://schemas.openxmlformats.org/officeDocument/2006/relationships/slide" Target="slides/slide4.xml"/><Relationship Id="rId18" Type="http://schemas.openxmlformats.org/officeDocument/2006/relationships/slide" Target="slides/slide13.xml"/><Relationship Id="rId3" Type="http://schemas.openxmlformats.org/officeDocument/2006/relationships/customXml" Target="../customXml/item3.xml"/><Relationship Id="rId27" Type="http://schemas.openxmlformats.org/officeDocument/2006/relationships/slide" Target="slides/slide22.xml"/><Relationship Id="rId14" Type="http://schemas.openxmlformats.org/officeDocument/2006/relationships/slide" Target="slides/slide9.xml"/><Relationship Id="rId23" Type="http://schemas.openxmlformats.org/officeDocument/2006/relationships/slide" Target="slides/slide18.xml"/><Relationship Id="rId4" Type="http://schemas.openxmlformats.org/officeDocument/2006/relationships/customXml" Target="../customXml/item4.xml"/><Relationship Id="rId28" Type="http://schemas.openxmlformats.org/officeDocument/2006/relationships/slide" Target="slides/slide23.xml"/><Relationship Id="rId26" Type="http://schemas.openxmlformats.org/officeDocument/2006/relationships/slide" Target="slides/slide21.xml"/><Relationship Id="rId30" Type="http://schemas.openxmlformats.org/officeDocument/2006/relationships/slide" Target="slides/slide25.xml"/><Relationship Id="rId11" Type="http://schemas.openxmlformats.org/officeDocument/2006/relationships/slide" Target="slides/slide6.xml"/><Relationship Id="rId42" Type="http://schemas.openxmlformats.org/officeDocument/2006/relationships/theme" Target="theme/theme1.xml"/><Relationship Id="rId29" Type="http://schemas.openxmlformats.org/officeDocument/2006/relationships/slide" Target="slides/slide24.xml"/><Relationship Id="rId6" Type="http://schemas.openxmlformats.org/officeDocument/2006/relationships/slide" Target="slides/slide1.xml"/><Relationship Id="rId16" Type="http://schemas.openxmlformats.org/officeDocument/2006/relationships/slide" Target="slides/slide11.xml"/><Relationship Id="rId33" Type="http://schemas.openxmlformats.org/officeDocument/2006/relationships/slide" Target="slides/slide28.xml"/><Relationship Id="rId41"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19" Type="http://schemas.openxmlformats.org/officeDocument/2006/relationships/slide" Target="slides/slide14.xml"/><Relationship Id="rId38" Type="http://schemas.openxmlformats.org/officeDocument/2006/relationships/printerSettings" Target="printerSettings/printerSettings1.bin"/><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3ACC8B-64E0-4F41-899D-C40207812AD9}" type="doc">
      <dgm:prSet loTypeId="urn:microsoft.com/office/officeart/2005/8/layout/arrow2" loCatId="process" qsTypeId="urn:microsoft.com/office/officeart/2005/8/quickstyle/3d2" qsCatId="3D" csTypeId="urn:microsoft.com/office/officeart/2005/8/colors/accent0_3" csCatId="mainScheme" phldr="1"/>
      <dgm:spPr/>
      <dgm:t>
        <a:bodyPr/>
        <a:lstStyle/>
        <a:p>
          <a:endParaRPr lang="en-US"/>
        </a:p>
      </dgm:t>
    </dgm:pt>
    <dgm:pt modelId="{82BEDE13-EC3F-47EB-8B5D-B7605530FFB3}">
      <dgm:prSet phldrT="[Text]"/>
      <dgm:spPr/>
      <dgm:t>
        <a:bodyPr/>
        <a:lstStyle/>
        <a:p>
          <a:r>
            <a:rPr lang="en-US" dirty="0" smtClean="0"/>
            <a:t>Q1: Identification of loose couplers and filtering of category 2 data (text extraction and mining)</a:t>
          </a:r>
          <a:endParaRPr lang="en-US" dirty="0"/>
        </a:p>
      </dgm:t>
    </dgm:pt>
    <dgm:pt modelId="{08ED023F-83F3-46A7-905A-EE21BE19DE3C}" type="parTrans" cxnId="{08742821-26D6-4A60-B2CF-7362BD20042C}">
      <dgm:prSet/>
      <dgm:spPr/>
      <dgm:t>
        <a:bodyPr/>
        <a:lstStyle/>
        <a:p>
          <a:endParaRPr lang="en-US"/>
        </a:p>
      </dgm:t>
    </dgm:pt>
    <dgm:pt modelId="{FB809E6E-C33C-4FF2-994E-5989E16194E3}" type="sibTrans" cxnId="{08742821-26D6-4A60-B2CF-7362BD20042C}">
      <dgm:prSet/>
      <dgm:spPr/>
      <dgm:t>
        <a:bodyPr/>
        <a:lstStyle/>
        <a:p>
          <a:endParaRPr lang="en-US"/>
        </a:p>
      </dgm:t>
    </dgm:pt>
    <dgm:pt modelId="{17F6A04F-7883-4DE2-A441-D73B24324D1E}">
      <dgm:prSet/>
      <dgm:spPr/>
      <dgm:t>
        <a:bodyPr/>
        <a:lstStyle/>
        <a:p>
          <a:r>
            <a:rPr lang="en-US" dirty="0" smtClean="0"/>
            <a:t>Q2: Category 2 data “flip through” and </a:t>
          </a:r>
          <a:r>
            <a:rPr lang="en-US" dirty="0" err="1" smtClean="0"/>
            <a:t>composable</a:t>
          </a:r>
          <a:r>
            <a:rPr lang="en-US" dirty="0" smtClean="0"/>
            <a:t> framework</a:t>
          </a:r>
        </a:p>
      </dgm:t>
    </dgm:pt>
    <dgm:pt modelId="{F3287BBA-FE35-4C50-BF8E-5EE7C3D0467D}" type="parTrans" cxnId="{C6F230B6-FAEC-4D36-A153-607F50616E30}">
      <dgm:prSet/>
      <dgm:spPr/>
      <dgm:t>
        <a:bodyPr/>
        <a:lstStyle/>
        <a:p>
          <a:endParaRPr lang="en-US"/>
        </a:p>
      </dgm:t>
    </dgm:pt>
    <dgm:pt modelId="{189268A5-49FA-4612-B46C-2081E8794D10}" type="sibTrans" cxnId="{C6F230B6-FAEC-4D36-A153-607F50616E30}">
      <dgm:prSet/>
      <dgm:spPr/>
      <dgm:t>
        <a:bodyPr/>
        <a:lstStyle/>
        <a:p>
          <a:endParaRPr lang="en-US"/>
        </a:p>
      </dgm:t>
    </dgm:pt>
    <dgm:pt modelId="{632A3D79-277D-4CF3-A5DA-3B4DFE4FB3C3}">
      <dgm:prSet/>
      <dgm:spPr/>
      <dgm:t>
        <a:bodyPr/>
        <a:lstStyle/>
        <a:p>
          <a:r>
            <a:rPr lang="en-US" dirty="0" smtClean="0"/>
            <a:t>‘</a:t>
          </a:r>
          <a:r>
            <a:rPr lang="en-US" dirty="0" err="1" smtClean="0"/>
            <a:t>MyInterface</a:t>
          </a:r>
          <a:r>
            <a:rPr lang="en-US" dirty="0" smtClean="0"/>
            <a:t>’ and ongoing refinements resulting from SME feedback</a:t>
          </a:r>
        </a:p>
      </dgm:t>
    </dgm:pt>
    <dgm:pt modelId="{0F92E1AA-7D2E-4A51-98D8-92F7837D6DE2}" type="parTrans" cxnId="{8EB25A48-991C-49B0-97B2-4338FBB6BC47}">
      <dgm:prSet/>
      <dgm:spPr/>
      <dgm:t>
        <a:bodyPr/>
        <a:lstStyle/>
        <a:p>
          <a:endParaRPr lang="en-US"/>
        </a:p>
      </dgm:t>
    </dgm:pt>
    <dgm:pt modelId="{FD99FA75-B554-414C-A5E1-47E32DAB40AD}" type="sibTrans" cxnId="{8EB25A48-991C-49B0-97B2-4338FBB6BC47}">
      <dgm:prSet/>
      <dgm:spPr/>
      <dgm:t>
        <a:bodyPr/>
        <a:lstStyle/>
        <a:p>
          <a:endParaRPr lang="en-US"/>
        </a:p>
      </dgm:t>
    </dgm:pt>
    <dgm:pt modelId="{7E6DC48B-CC42-49AA-B919-C837D122394F}">
      <dgm:prSet/>
      <dgm:spPr/>
      <dgm:t>
        <a:bodyPr/>
        <a:lstStyle/>
        <a:p>
          <a:r>
            <a:rPr lang="en-US" dirty="0" smtClean="0"/>
            <a:t>Finalize working prototype and demonstrations to VA and other interested parties</a:t>
          </a:r>
        </a:p>
      </dgm:t>
    </dgm:pt>
    <dgm:pt modelId="{CC0472D9-BDA7-44EB-B05B-2A7BE0EBDC50}" type="parTrans" cxnId="{E66E437D-A857-49A2-95C4-A71B9385F331}">
      <dgm:prSet/>
      <dgm:spPr/>
      <dgm:t>
        <a:bodyPr/>
        <a:lstStyle/>
        <a:p>
          <a:endParaRPr lang="en-US"/>
        </a:p>
      </dgm:t>
    </dgm:pt>
    <dgm:pt modelId="{80A35B5E-ED47-4B3F-AB68-BA4520DC5819}" type="sibTrans" cxnId="{E66E437D-A857-49A2-95C4-A71B9385F331}">
      <dgm:prSet/>
      <dgm:spPr/>
      <dgm:t>
        <a:bodyPr/>
        <a:lstStyle/>
        <a:p>
          <a:endParaRPr lang="en-US"/>
        </a:p>
      </dgm:t>
    </dgm:pt>
    <dgm:pt modelId="{32FA0AE1-FF03-4F51-851A-117046941D0B}" type="pres">
      <dgm:prSet presAssocID="{AB3ACC8B-64E0-4F41-899D-C40207812AD9}" presName="arrowDiagram" presStyleCnt="0">
        <dgm:presLayoutVars>
          <dgm:chMax val="5"/>
          <dgm:dir/>
          <dgm:resizeHandles val="exact"/>
        </dgm:presLayoutVars>
      </dgm:prSet>
      <dgm:spPr/>
      <dgm:t>
        <a:bodyPr/>
        <a:lstStyle/>
        <a:p>
          <a:endParaRPr lang="en-US"/>
        </a:p>
      </dgm:t>
    </dgm:pt>
    <dgm:pt modelId="{88994FE7-28BF-4996-A43B-5B2875304076}" type="pres">
      <dgm:prSet presAssocID="{AB3ACC8B-64E0-4F41-899D-C40207812AD9}" presName="arrow" presStyleLbl="bgShp" presStyleIdx="0" presStyleCnt="1"/>
      <dgm:spPr/>
    </dgm:pt>
    <dgm:pt modelId="{2B2EBFF1-30B9-456C-9298-A238610603E0}" type="pres">
      <dgm:prSet presAssocID="{AB3ACC8B-64E0-4F41-899D-C40207812AD9}" presName="arrowDiagram4" presStyleCnt="0"/>
      <dgm:spPr/>
    </dgm:pt>
    <dgm:pt modelId="{D169C0C9-CAF1-40F2-BC16-B8915AC70736}" type="pres">
      <dgm:prSet presAssocID="{82BEDE13-EC3F-47EB-8B5D-B7605530FFB3}" presName="bullet4a" presStyleLbl="node1" presStyleIdx="0" presStyleCnt="4"/>
      <dgm:spPr/>
    </dgm:pt>
    <dgm:pt modelId="{8625C4B8-2132-449B-9336-E606241D4F2A}" type="pres">
      <dgm:prSet presAssocID="{82BEDE13-EC3F-47EB-8B5D-B7605530FFB3}" presName="textBox4a" presStyleLbl="revTx" presStyleIdx="0" presStyleCnt="4">
        <dgm:presLayoutVars>
          <dgm:bulletEnabled val="1"/>
        </dgm:presLayoutVars>
      </dgm:prSet>
      <dgm:spPr/>
      <dgm:t>
        <a:bodyPr/>
        <a:lstStyle/>
        <a:p>
          <a:endParaRPr lang="en-US"/>
        </a:p>
      </dgm:t>
    </dgm:pt>
    <dgm:pt modelId="{9ACFED0D-A310-43A4-B03A-ADD88790F034}" type="pres">
      <dgm:prSet presAssocID="{17F6A04F-7883-4DE2-A441-D73B24324D1E}" presName="bullet4b" presStyleLbl="node1" presStyleIdx="1" presStyleCnt="4"/>
      <dgm:spPr/>
    </dgm:pt>
    <dgm:pt modelId="{9BA3A4A5-0FAF-4B90-8D1E-D385E397D10C}" type="pres">
      <dgm:prSet presAssocID="{17F6A04F-7883-4DE2-A441-D73B24324D1E}" presName="textBox4b" presStyleLbl="revTx" presStyleIdx="1" presStyleCnt="4">
        <dgm:presLayoutVars>
          <dgm:bulletEnabled val="1"/>
        </dgm:presLayoutVars>
      </dgm:prSet>
      <dgm:spPr/>
      <dgm:t>
        <a:bodyPr/>
        <a:lstStyle/>
        <a:p>
          <a:endParaRPr lang="en-US"/>
        </a:p>
      </dgm:t>
    </dgm:pt>
    <dgm:pt modelId="{C8F99C72-5190-4892-AF11-18C45F7A6725}" type="pres">
      <dgm:prSet presAssocID="{632A3D79-277D-4CF3-A5DA-3B4DFE4FB3C3}" presName="bullet4c" presStyleLbl="node1" presStyleIdx="2" presStyleCnt="4"/>
      <dgm:spPr/>
    </dgm:pt>
    <dgm:pt modelId="{91537DFE-E4F7-4289-A332-C6DCBAEC3AEB}" type="pres">
      <dgm:prSet presAssocID="{632A3D79-277D-4CF3-A5DA-3B4DFE4FB3C3}" presName="textBox4c" presStyleLbl="revTx" presStyleIdx="2" presStyleCnt="4">
        <dgm:presLayoutVars>
          <dgm:bulletEnabled val="1"/>
        </dgm:presLayoutVars>
      </dgm:prSet>
      <dgm:spPr/>
      <dgm:t>
        <a:bodyPr/>
        <a:lstStyle/>
        <a:p>
          <a:endParaRPr lang="en-US"/>
        </a:p>
      </dgm:t>
    </dgm:pt>
    <dgm:pt modelId="{3AB2E780-6E10-4CB5-BB35-737C8314A4B8}" type="pres">
      <dgm:prSet presAssocID="{7E6DC48B-CC42-49AA-B919-C837D122394F}" presName="bullet4d" presStyleLbl="node1" presStyleIdx="3" presStyleCnt="4"/>
      <dgm:spPr/>
    </dgm:pt>
    <dgm:pt modelId="{26682624-6DBD-447B-A7F7-1E65CC831A39}" type="pres">
      <dgm:prSet presAssocID="{7E6DC48B-CC42-49AA-B919-C837D122394F}" presName="textBox4d" presStyleLbl="revTx" presStyleIdx="3" presStyleCnt="4">
        <dgm:presLayoutVars>
          <dgm:bulletEnabled val="1"/>
        </dgm:presLayoutVars>
      </dgm:prSet>
      <dgm:spPr/>
      <dgm:t>
        <a:bodyPr/>
        <a:lstStyle/>
        <a:p>
          <a:endParaRPr lang="en-US"/>
        </a:p>
      </dgm:t>
    </dgm:pt>
  </dgm:ptLst>
  <dgm:cxnLst>
    <dgm:cxn modelId="{E66E437D-A857-49A2-95C4-A71B9385F331}" srcId="{AB3ACC8B-64E0-4F41-899D-C40207812AD9}" destId="{7E6DC48B-CC42-49AA-B919-C837D122394F}" srcOrd="3" destOrd="0" parTransId="{CC0472D9-BDA7-44EB-B05B-2A7BE0EBDC50}" sibTransId="{80A35B5E-ED47-4B3F-AB68-BA4520DC5819}"/>
    <dgm:cxn modelId="{8EB25A48-991C-49B0-97B2-4338FBB6BC47}" srcId="{AB3ACC8B-64E0-4F41-899D-C40207812AD9}" destId="{632A3D79-277D-4CF3-A5DA-3B4DFE4FB3C3}" srcOrd="2" destOrd="0" parTransId="{0F92E1AA-7D2E-4A51-98D8-92F7837D6DE2}" sibTransId="{FD99FA75-B554-414C-A5E1-47E32DAB40AD}"/>
    <dgm:cxn modelId="{C6F230B6-FAEC-4D36-A153-607F50616E30}" srcId="{AB3ACC8B-64E0-4F41-899D-C40207812AD9}" destId="{17F6A04F-7883-4DE2-A441-D73B24324D1E}" srcOrd="1" destOrd="0" parTransId="{F3287BBA-FE35-4C50-BF8E-5EE7C3D0467D}" sibTransId="{189268A5-49FA-4612-B46C-2081E8794D10}"/>
    <dgm:cxn modelId="{3064E34B-6E87-4A3F-A374-2EF622E8E790}" type="presOf" srcId="{632A3D79-277D-4CF3-A5DA-3B4DFE4FB3C3}" destId="{91537DFE-E4F7-4289-A332-C6DCBAEC3AEB}" srcOrd="0" destOrd="0" presId="urn:microsoft.com/office/officeart/2005/8/layout/arrow2"/>
    <dgm:cxn modelId="{08742821-26D6-4A60-B2CF-7362BD20042C}" srcId="{AB3ACC8B-64E0-4F41-899D-C40207812AD9}" destId="{82BEDE13-EC3F-47EB-8B5D-B7605530FFB3}" srcOrd="0" destOrd="0" parTransId="{08ED023F-83F3-46A7-905A-EE21BE19DE3C}" sibTransId="{FB809E6E-C33C-4FF2-994E-5989E16194E3}"/>
    <dgm:cxn modelId="{717A8625-42C7-42E3-8A67-183C108EACCC}" type="presOf" srcId="{82BEDE13-EC3F-47EB-8B5D-B7605530FFB3}" destId="{8625C4B8-2132-449B-9336-E606241D4F2A}" srcOrd="0" destOrd="0" presId="urn:microsoft.com/office/officeart/2005/8/layout/arrow2"/>
    <dgm:cxn modelId="{0561E204-218C-4C97-BED8-2027A6D30BD0}" type="presOf" srcId="{AB3ACC8B-64E0-4F41-899D-C40207812AD9}" destId="{32FA0AE1-FF03-4F51-851A-117046941D0B}" srcOrd="0" destOrd="0" presId="urn:microsoft.com/office/officeart/2005/8/layout/arrow2"/>
    <dgm:cxn modelId="{3DA582F5-C914-4F43-88BA-1EB4C0454D7E}" type="presOf" srcId="{17F6A04F-7883-4DE2-A441-D73B24324D1E}" destId="{9BA3A4A5-0FAF-4B90-8D1E-D385E397D10C}" srcOrd="0" destOrd="0" presId="urn:microsoft.com/office/officeart/2005/8/layout/arrow2"/>
    <dgm:cxn modelId="{1E2F6F41-C996-4B24-AFF3-1FA6D1593D33}" type="presOf" srcId="{7E6DC48B-CC42-49AA-B919-C837D122394F}" destId="{26682624-6DBD-447B-A7F7-1E65CC831A39}" srcOrd="0" destOrd="0" presId="urn:microsoft.com/office/officeart/2005/8/layout/arrow2"/>
    <dgm:cxn modelId="{19B2B4CB-7EE7-43E0-8FB0-2794FC44655E}" type="presParOf" srcId="{32FA0AE1-FF03-4F51-851A-117046941D0B}" destId="{88994FE7-28BF-4996-A43B-5B2875304076}" srcOrd="0" destOrd="0" presId="urn:microsoft.com/office/officeart/2005/8/layout/arrow2"/>
    <dgm:cxn modelId="{C74CF6CA-0DD4-4E2F-9863-49C0F3944A86}" type="presParOf" srcId="{32FA0AE1-FF03-4F51-851A-117046941D0B}" destId="{2B2EBFF1-30B9-456C-9298-A238610603E0}" srcOrd="1" destOrd="0" presId="urn:microsoft.com/office/officeart/2005/8/layout/arrow2"/>
    <dgm:cxn modelId="{6D9F42B1-CA75-4614-8353-26D371035EE8}" type="presParOf" srcId="{2B2EBFF1-30B9-456C-9298-A238610603E0}" destId="{D169C0C9-CAF1-40F2-BC16-B8915AC70736}" srcOrd="0" destOrd="0" presId="urn:microsoft.com/office/officeart/2005/8/layout/arrow2"/>
    <dgm:cxn modelId="{916AB7CF-EE7D-4D1C-BFD4-6E838794FDE3}" type="presParOf" srcId="{2B2EBFF1-30B9-456C-9298-A238610603E0}" destId="{8625C4B8-2132-449B-9336-E606241D4F2A}" srcOrd="1" destOrd="0" presId="urn:microsoft.com/office/officeart/2005/8/layout/arrow2"/>
    <dgm:cxn modelId="{DFD84A58-2CDC-4298-B2E7-5C23D72656E4}" type="presParOf" srcId="{2B2EBFF1-30B9-456C-9298-A238610603E0}" destId="{9ACFED0D-A310-43A4-B03A-ADD88790F034}" srcOrd="2" destOrd="0" presId="urn:microsoft.com/office/officeart/2005/8/layout/arrow2"/>
    <dgm:cxn modelId="{83A1E074-A8C2-4C81-9677-9D6BDE44418E}" type="presParOf" srcId="{2B2EBFF1-30B9-456C-9298-A238610603E0}" destId="{9BA3A4A5-0FAF-4B90-8D1E-D385E397D10C}" srcOrd="3" destOrd="0" presId="urn:microsoft.com/office/officeart/2005/8/layout/arrow2"/>
    <dgm:cxn modelId="{5338BA41-3F02-493F-A6A9-95454DD66B5A}" type="presParOf" srcId="{2B2EBFF1-30B9-456C-9298-A238610603E0}" destId="{C8F99C72-5190-4892-AF11-18C45F7A6725}" srcOrd="4" destOrd="0" presId="urn:microsoft.com/office/officeart/2005/8/layout/arrow2"/>
    <dgm:cxn modelId="{53A1BC31-AB42-4061-B9BB-648F6145DC3F}" type="presParOf" srcId="{2B2EBFF1-30B9-456C-9298-A238610603E0}" destId="{91537DFE-E4F7-4289-A332-C6DCBAEC3AEB}" srcOrd="5" destOrd="0" presId="urn:microsoft.com/office/officeart/2005/8/layout/arrow2"/>
    <dgm:cxn modelId="{C11D2FF9-5A56-4FC7-8E7E-B85CF240E27A}" type="presParOf" srcId="{2B2EBFF1-30B9-456C-9298-A238610603E0}" destId="{3AB2E780-6E10-4CB5-BB35-737C8314A4B8}" srcOrd="6" destOrd="0" presId="urn:microsoft.com/office/officeart/2005/8/layout/arrow2"/>
    <dgm:cxn modelId="{198F1C91-AB1F-4EDF-8A6B-7ECFDFB667C1}" type="presParOf" srcId="{2B2EBFF1-30B9-456C-9298-A238610603E0}" destId="{26682624-6DBD-447B-A7F7-1E65CC831A39}" srcOrd="7" destOrd="0" presId="urn:microsoft.com/office/officeart/2005/8/layout/arrow2"/>
  </dgm:cxnLst>
  <dgm:bg/>
  <dgm:whole/>
</dgm:dataModel>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EA12E4-F8D8-494A-8437-0B9A596D7ABD}" type="datetimeFigureOut">
              <a:rPr lang="en-US" smtClean="0"/>
              <a:pPr/>
              <a:t>5/28/09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37C12E-C0AD-4CC1-B682-A383EB4FF99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732B84B-37EA-4745-BB41-FB5E1459F7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CBD16A-EC3C-4718-AAA7-BC80899A6323}" type="slidenum">
              <a:rPr lang="en-US"/>
              <a:pPr/>
              <a:t>1</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second goal is to provide an User Defined Interfaced for the physician.</a:t>
            </a:r>
          </a:p>
          <a:p>
            <a:r>
              <a:rPr lang="en-US" baseline="0" dirty="0" smtClean="0"/>
              <a:t>Allowing the physician to create his own </a:t>
            </a:r>
            <a:r>
              <a:rPr lang="en-US" baseline="0" dirty="0" err="1" smtClean="0"/>
              <a:t>composable</a:t>
            </a:r>
            <a:r>
              <a:rPr lang="en-US" baseline="0" dirty="0" smtClean="0"/>
              <a:t> record view of a patient.</a:t>
            </a:r>
          </a:p>
          <a:p>
            <a:r>
              <a:rPr lang="en-US" baseline="0" dirty="0" smtClean="0"/>
              <a:t>This will involve using a ‘loose coupler’.</a:t>
            </a:r>
          </a:p>
          <a:p>
            <a:r>
              <a:rPr lang="en-US" dirty="0" smtClean="0"/>
              <a:t>A loose coupler is</a:t>
            </a:r>
            <a:r>
              <a:rPr lang="en-US" baseline="0" dirty="0" smtClean="0"/>
              <a:t> a data standard, usually widely accepted around which systems or components can interact.</a:t>
            </a:r>
          </a:p>
          <a:p>
            <a:r>
              <a:rPr lang="en-US" baseline="0" dirty="0" smtClean="0"/>
              <a:t>The ‘loose coupler’ generally encapsulate a domain’s most important common data set.</a:t>
            </a:r>
          </a:p>
          <a:p>
            <a:r>
              <a:rPr lang="en-US" baseline="0" dirty="0" smtClean="0"/>
              <a:t> For the medical domain, there is current efforts underway at MITRE to define this core data set.</a:t>
            </a:r>
          </a:p>
          <a:p>
            <a:r>
              <a:rPr lang="en-US" baseline="0" dirty="0" smtClean="0"/>
              <a:t>This effort, called hData, will result in a XML schema for the core medical data.</a:t>
            </a:r>
          </a:p>
          <a:p>
            <a:r>
              <a:rPr lang="en-US" baseline="0" dirty="0" smtClean="0"/>
              <a:t>In addition we will leverage the idea of using Templates which I will describe in more detail later.  </a:t>
            </a:r>
          </a:p>
          <a:p>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This </a:t>
            </a:r>
            <a:r>
              <a:rPr lang="en-US" baseline="0" dirty="0" err="1" smtClean="0"/>
              <a:t>composable</a:t>
            </a:r>
            <a:r>
              <a:rPr lang="en-US" baseline="0" dirty="0" smtClean="0"/>
              <a:t> interface will bring together all the information sources into one seamless interface.</a:t>
            </a:r>
          </a:p>
          <a:p>
            <a:r>
              <a:rPr lang="en-US" baseline="0" dirty="0" smtClean="0"/>
              <a:t>Including the VISTA records, the email records and provide a means to enter in the phone data in one place.</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100" dirty="0" smtClean="0"/>
              <a:t>Here</a:t>
            </a:r>
            <a:r>
              <a:rPr lang="en-US" sz="1100" baseline="0" dirty="0" smtClean="0"/>
              <a:t> we see an example of the expected interface.</a:t>
            </a:r>
          </a:p>
          <a:p>
            <a:r>
              <a:rPr lang="en-US" sz="1100" baseline="0" dirty="0" smtClean="0"/>
              <a:t>This is very simple mock up of the type of interface we would be looking to build. </a:t>
            </a:r>
          </a:p>
          <a:p>
            <a:r>
              <a:rPr lang="en-US" sz="1100" baseline="0" dirty="0" smtClean="0"/>
              <a:t>If we have time I can demo this at the end of the presentation.</a:t>
            </a:r>
          </a:p>
          <a:p>
            <a:r>
              <a:rPr lang="en-US" sz="1100" baseline="0" dirty="0" smtClean="0"/>
              <a:t> </a:t>
            </a:r>
          </a:p>
          <a:p>
            <a:r>
              <a:rPr lang="en-US" sz="1100" baseline="0" dirty="0" smtClean="0"/>
              <a:t>It is a simple example, built using </a:t>
            </a:r>
            <a:r>
              <a:rPr lang="en-US" sz="1100" baseline="0" dirty="0" err="1" smtClean="0"/>
              <a:t>iGoogle</a:t>
            </a:r>
            <a:r>
              <a:rPr lang="en-US" sz="1100" baseline="0" dirty="0" smtClean="0"/>
              <a:t> as a framework. Similar to the MII ‘portal’ interface.</a:t>
            </a:r>
          </a:p>
          <a:p>
            <a:r>
              <a:rPr lang="en-US" sz="1100" baseline="0" dirty="0" smtClean="0"/>
              <a:t>New components can be added as they become available. Using a simple check box.</a:t>
            </a:r>
          </a:p>
          <a:p>
            <a:r>
              <a:rPr lang="en-US" sz="1100" baseline="0" dirty="0" smtClean="0"/>
              <a:t>All components will communicate with one another via the loose coupler. Currently identified as hData.</a:t>
            </a:r>
          </a:p>
          <a:p>
            <a:endParaRPr lang="en-US" sz="1100" dirty="0" smtClean="0"/>
          </a:p>
          <a:p>
            <a:r>
              <a:rPr lang="en-US" sz="1100" dirty="0" smtClean="0"/>
              <a:t>The</a:t>
            </a:r>
            <a:r>
              <a:rPr lang="en-US" sz="1100" baseline="0" dirty="0" smtClean="0"/>
              <a:t> filter bar allows for filtering the thumbnail images , easily on a window of time.</a:t>
            </a:r>
          </a:p>
          <a:p>
            <a:r>
              <a:rPr lang="en-US" sz="1100" baseline="0" dirty="0" smtClean="0"/>
              <a:t>Or on predefined categories .</a:t>
            </a:r>
          </a:p>
          <a:p>
            <a:r>
              <a:rPr lang="en-US" sz="1100" baseline="0" dirty="0" smtClean="0"/>
              <a:t>If the physician clicks on an image, it will download this image and add it automatically to the interface. </a:t>
            </a:r>
          </a:p>
          <a:p>
            <a:r>
              <a:rPr lang="en-US" sz="1100" baseline="0" dirty="0" smtClean="0"/>
              <a:t>Where it can be saved as part of the view or later discarded.</a:t>
            </a:r>
          </a:p>
          <a:p>
            <a:endParaRPr lang="en-US" sz="1100" baseline="0" dirty="0" smtClean="0"/>
          </a:p>
          <a:p>
            <a:r>
              <a:rPr lang="en-US" sz="1100" baseline="0" dirty="0" smtClean="0"/>
              <a:t>As you can see these images can be added and viewed easily.</a:t>
            </a:r>
          </a:p>
          <a:p>
            <a:r>
              <a:rPr lang="en-US" sz="1100" baseline="0" dirty="0" smtClean="0"/>
              <a:t>The interface allows for extensibility, as new components are built ,</a:t>
            </a:r>
          </a:p>
          <a:p>
            <a:r>
              <a:rPr lang="en-US" sz="1100" baseline="0" dirty="0" smtClean="0"/>
              <a:t>they can be easily integrated into the system.</a:t>
            </a:r>
          </a:p>
          <a:p>
            <a:r>
              <a:rPr lang="en-US" sz="1100" baseline="0" dirty="0" smtClean="0"/>
              <a:t>Here we have examples</a:t>
            </a:r>
          </a:p>
          <a:p>
            <a:r>
              <a:rPr lang="en-US" sz="1100" baseline="0" dirty="0" smtClean="0"/>
              <a:t>Such as the </a:t>
            </a:r>
            <a:r>
              <a:rPr lang="en-US" sz="1100" baseline="0" dirty="0" err="1" smtClean="0"/>
              <a:t>BioChart</a:t>
            </a:r>
            <a:r>
              <a:rPr lang="en-US" sz="1100" baseline="0" dirty="0" smtClean="0"/>
              <a:t> component, showing a quick glance of patients temperature or heart rate over time.</a:t>
            </a:r>
          </a:p>
          <a:p>
            <a:r>
              <a:rPr lang="en-US" sz="1100" baseline="0" dirty="0" smtClean="0"/>
              <a:t> Clicking on this would bring up a more detailed chart.</a:t>
            </a:r>
          </a:p>
          <a:p>
            <a:r>
              <a:rPr lang="en-US" sz="1100" baseline="0" dirty="0" smtClean="0"/>
              <a:t>Other components </a:t>
            </a:r>
            <a:r>
              <a:rPr lang="en-US" sz="1100" baseline="0" dirty="0" err="1" smtClean="0"/>
              <a:t>identifed</a:t>
            </a:r>
            <a:r>
              <a:rPr lang="en-US" sz="1100" baseline="0" dirty="0" smtClean="0"/>
              <a:t> as useful by </a:t>
            </a:r>
            <a:r>
              <a:rPr lang="en-US" sz="1100" baseline="0" dirty="0" err="1" smtClean="0"/>
              <a:t>SME’s</a:t>
            </a:r>
            <a:endParaRPr lang="en-US" sz="1100" baseline="0" dirty="0" smtClean="0"/>
          </a:p>
          <a:p>
            <a:r>
              <a:rPr lang="en-US" sz="1100" baseline="0" dirty="0" smtClean="0"/>
              <a:t> such as a visual timeline of patent history, showing a summary of such events as </a:t>
            </a:r>
          </a:p>
          <a:p>
            <a:r>
              <a:rPr lang="en-US" sz="1100" baseline="0" dirty="0" smtClean="0"/>
              <a:t>Office visits</a:t>
            </a:r>
          </a:p>
          <a:p>
            <a:r>
              <a:rPr lang="en-US" sz="1100" baseline="0" dirty="0" smtClean="0"/>
              <a:t>Lab results.</a:t>
            </a:r>
          </a:p>
          <a:p>
            <a:r>
              <a:rPr lang="en-US" sz="1100" baseline="0" dirty="0" smtClean="0"/>
              <a:t>Eye exams</a:t>
            </a:r>
          </a:p>
          <a:p>
            <a:r>
              <a:rPr lang="en-US" sz="1100" baseline="0" dirty="0" smtClean="0"/>
              <a:t>Routine checkups</a:t>
            </a:r>
          </a:p>
        </p:txBody>
      </p:sp>
      <p:sp>
        <p:nvSpPr>
          <p:cNvPr id="4" name="Slide Number Placeholder 3"/>
          <p:cNvSpPr>
            <a:spLocks noGrp="1"/>
          </p:cNvSpPr>
          <p:nvPr>
            <p:ph type="sldNum" sz="quarter" idx="10"/>
          </p:nvPr>
        </p:nvSpPr>
        <p:spPr/>
        <p:txBody>
          <a:bodyPr/>
          <a:lstStyle/>
          <a:p>
            <a:fld id="{C732B84B-37EA-4745-BB41-FB5E1459F75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One of the problems identified by current efforts, is that the traditional “one size fits all” system, results in a “one size fits none solution”.</a:t>
            </a:r>
          </a:p>
          <a:p>
            <a:r>
              <a:rPr lang="en-US" baseline="0" dirty="0" smtClean="0"/>
              <a:t>This is probably primarily due the disparate users and variety of needs of different clinicians ad </a:t>
            </a:r>
            <a:r>
              <a:rPr lang="en-US" baseline="0" dirty="0" err="1" smtClean="0"/>
              <a:t>specialities</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a:t>
            </a:r>
            <a:r>
              <a:rPr lang="en-US" baseline="0" dirty="0" smtClean="0"/>
              <a:t> UDOP interface provides the user with the flexibility to define his own interface.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Allowing him to add and discard components as required.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Each component, provides a summary of data, and allows for drilling down to get more detail.</a:t>
            </a:r>
          </a:p>
        </p:txBody>
      </p:sp>
      <p:sp>
        <p:nvSpPr>
          <p:cNvPr id="4" name="Slide Number Placeholder 3"/>
          <p:cNvSpPr>
            <a:spLocks noGrp="1"/>
          </p:cNvSpPr>
          <p:nvPr>
            <p:ph type="sldNum" sz="quarter" idx="10"/>
          </p:nvPr>
        </p:nvSpPr>
        <p:spPr/>
        <p:txBody>
          <a:bodyPr/>
          <a:lstStyle/>
          <a:p>
            <a:fld id="{C732B84B-37EA-4745-BB41-FB5E1459F75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100" baseline="0" dirty="0" smtClean="0"/>
              <a:t>The physician needs to be able to rapidly access only the most pertinent data for a particular patient.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baseline="0" dirty="0" smtClean="0"/>
              <a:t>We provide this by allowing for the clinicians to customize the view on a per-patient basis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baseline="0" dirty="0" smtClean="0"/>
              <a:t>And save a View for each patient.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100" baseline="0" dirty="0" smtClean="0"/>
          </a:p>
          <a:p>
            <a:r>
              <a:rPr lang="en-US" sz="1100" baseline="0" dirty="0" smtClean="0"/>
              <a:t>If a person comes in with a broken leg, then the clinician should pull up a view for ‘leg </a:t>
            </a:r>
          </a:p>
          <a:p>
            <a:r>
              <a:rPr lang="en-US" sz="1100" baseline="0" dirty="0" smtClean="0"/>
              <a:t>injuries’, for example. </a:t>
            </a:r>
          </a:p>
          <a:p>
            <a:r>
              <a:rPr lang="en-US" sz="1100" baseline="0" dirty="0" smtClean="0"/>
              <a:t>That will show information commonly required in this case.</a:t>
            </a:r>
          </a:p>
          <a:p>
            <a:r>
              <a:rPr lang="en-US" sz="1100" baseline="0" dirty="0" smtClean="0"/>
              <a:t> E.g. An XRAY, notes from interview with patient about incident, allergies etc,..</a:t>
            </a:r>
          </a:p>
          <a:p>
            <a:endParaRPr lang="en-US" sz="11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100" baseline="0" dirty="0" smtClean="0"/>
              <a:t>They can then Save the View. Which will reduce dramatically the time required to re acquire information about a patient. </a:t>
            </a:r>
          </a:p>
          <a:p>
            <a:r>
              <a:rPr lang="en-US" sz="1100" baseline="0" dirty="0" smtClean="0"/>
              <a:t>As a Dr Donohue put it, like ‘picking up where you left off with an old friend’.</a:t>
            </a:r>
          </a:p>
          <a:p>
            <a:endParaRPr lang="en-US" sz="1100" baseline="0" dirty="0" smtClean="0"/>
          </a:p>
          <a:p>
            <a:r>
              <a:rPr lang="en-US" sz="1100" dirty="0" smtClean="0"/>
              <a:t>If</a:t>
            </a:r>
            <a:r>
              <a:rPr lang="en-US" sz="1100" baseline="0" dirty="0" smtClean="0"/>
              <a:t> another person wishes to review the same patient they can create their own view. </a:t>
            </a:r>
          </a:p>
          <a:p>
            <a:endParaRPr lang="en-US" sz="1100" dirty="0" smtClean="0"/>
          </a:p>
          <a:p>
            <a:r>
              <a:rPr lang="en-US" sz="1100" dirty="0" smtClean="0"/>
              <a:t>In</a:t>
            </a:r>
            <a:r>
              <a:rPr lang="en-US" sz="1100" baseline="0" dirty="0" smtClean="0"/>
              <a:t> addition, as many of the data sources are from ‘outside systems’. </a:t>
            </a:r>
          </a:p>
          <a:p>
            <a:r>
              <a:rPr lang="en-US" sz="1100" baseline="0" dirty="0" smtClean="0"/>
              <a:t>There is a need to allow for the physician to create a snapshot of all the data </a:t>
            </a:r>
          </a:p>
          <a:p>
            <a:r>
              <a:rPr lang="en-US" sz="1100" baseline="0" dirty="0" smtClean="0"/>
              <a:t>at a particular point in time, e.g. at time of a diagnosis and prescribing of treatment.</a:t>
            </a:r>
            <a:endParaRPr lang="en-US" sz="1100" dirty="0" smtClean="0"/>
          </a:p>
          <a:p>
            <a:endParaRPr lang="en-US" sz="1100" baseline="0" dirty="0" smtClean="0"/>
          </a:p>
          <a:p>
            <a:r>
              <a:rPr lang="en-US" sz="1100" baseline="0" dirty="0" smtClean="0"/>
              <a:t>In addition, the ‘Views’ or ‘Templates’ that others have created will be viewable, based on access rights, to other clinicians.</a:t>
            </a:r>
          </a:p>
          <a:p>
            <a:r>
              <a:rPr lang="en-US" sz="1100" baseline="0" dirty="0" smtClean="0"/>
              <a:t>A clinician can also add any components that may be additionally useful. </a:t>
            </a:r>
          </a:p>
          <a:p>
            <a:endParaRPr lang="en-US" sz="1100" baseline="0" dirty="0" smtClean="0"/>
          </a:p>
          <a:p>
            <a:r>
              <a:rPr lang="en-US" sz="1100" baseline="0" dirty="0" smtClean="0"/>
              <a:t>E.g. Viewer of Endocrinology test results, to see if patient has history of thyroid problems, that may indicate </a:t>
            </a:r>
            <a:r>
              <a:rPr lang="en-US" sz="1100" kern="1200" dirty="0" smtClean="0">
                <a:solidFill>
                  <a:schemeClr val="tx1"/>
                </a:solidFill>
                <a:latin typeface="Arial" charset="0"/>
                <a:ea typeface="+mn-ea"/>
                <a:cs typeface="+mn-cs"/>
              </a:rPr>
              <a:t>osteoporosis.</a:t>
            </a:r>
          </a:p>
          <a:p>
            <a:r>
              <a:rPr lang="en-US" sz="1100" kern="1200" baseline="0" dirty="0" smtClean="0">
                <a:solidFill>
                  <a:schemeClr val="tx1"/>
                </a:solidFill>
                <a:latin typeface="Arial" charset="0"/>
                <a:ea typeface="+mn-ea"/>
                <a:cs typeface="+mn-cs"/>
              </a:rPr>
              <a:t>As new components are developed they can be easily integrated into the current system.</a:t>
            </a:r>
            <a:endParaRPr lang="en-US" sz="1100" baseline="0" dirty="0" smtClean="0"/>
          </a:p>
          <a:p>
            <a:r>
              <a:rPr lang="en-US" sz="1100" baseline="0" dirty="0" smtClean="0"/>
              <a:t>New components, or widgets will be necessary, and we will work on identify the most useful set, from </a:t>
            </a:r>
            <a:r>
              <a:rPr lang="en-US" sz="1100" baseline="0" dirty="0" err="1" smtClean="0"/>
              <a:t>SME’s</a:t>
            </a:r>
            <a:r>
              <a:rPr lang="en-US" sz="1100" baseline="0" dirty="0" smtClean="0"/>
              <a:t> input.</a:t>
            </a:r>
          </a:p>
          <a:p>
            <a:endParaRPr lang="en-US" sz="1100"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set of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have been working</a:t>
            </a:r>
            <a:r>
              <a:rPr lang="en-US" baseline="0" dirty="0" smtClean="0"/>
              <a:t> with </a:t>
            </a:r>
            <a:r>
              <a:rPr lang="en-US" baseline="0" dirty="0" err="1" smtClean="0"/>
              <a:t>CCoD</a:t>
            </a:r>
            <a:r>
              <a:rPr lang="en-US" baseline="0" dirty="0" smtClean="0"/>
              <a:t> through various PDI efforts in C2C. </a:t>
            </a:r>
          </a:p>
          <a:p>
            <a:r>
              <a:rPr lang="en-US" baseline="0" dirty="0" smtClean="0"/>
              <a:t>And have become familiar with what processes need to be </a:t>
            </a:r>
            <a:r>
              <a:rPr lang="en-US" baseline="0" dirty="0" err="1" smtClean="0"/>
              <a:t>acarried</a:t>
            </a:r>
            <a:r>
              <a:rPr lang="en-US" baseline="0" dirty="0" smtClean="0"/>
              <a:t> out to create a </a:t>
            </a:r>
            <a:r>
              <a:rPr lang="en-US" baseline="0" dirty="0" err="1" smtClean="0"/>
              <a:t>CCoD</a:t>
            </a:r>
            <a:r>
              <a:rPr lang="en-US" baseline="0" dirty="0" smtClean="0"/>
              <a:t> system.</a:t>
            </a:r>
            <a:endParaRPr lang="en-US" dirty="0" smtClean="0"/>
          </a:p>
          <a:p>
            <a:r>
              <a:rPr lang="en-US" dirty="0" smtClean="0"/>
              <a:t>Jeff</a:t>
            </a:r>
            <a:r>
              <a:rPr lang="en-US" baseline="0" dirty="0" smtClean="0"/>
              <a:t> and I have had extensive experience, through various NIH projects on working with medical data, primarily image data such as MRI. As well as successfully creating systems to aid medical research. One, </a:t>
            </a:r>
            <a:r>
              <a:rPr lang="en-US" baseline="0" dirty="0" err="1" smtClean="0"/>
              <a:t>neuroMorpho.org</a:t>
            </a:r>
            <a:r>
              <a:rPr lang="en-US" baseline="0" dirty="0" smtClean="0"/>
              <a:t> at GMU has become the standard system for storing and viewing neuron data.</a:t>
            </a:r>
            <a:endParaRPr lang="en-US" dirty="0" smtClean="0"/>
          </a:p>
          <a:p>
            <a:r>
              <a:rPr lang="en-US" dirty="0" err="1" smtClean="0"/>
              <a:t>SME’s</a:t>
            </a:r>
            <a:r>
              <a:rPr lang="en-US" dirty="0" smtClean="0"/>
              <a:t> are excited about our ideas.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providing a </a:t>
            </a:r>
            <a:r>
              <a:rPr lang="en-US" baseline="0" dirty="0" err="1" smtClean="0"/>
              <a:t>composable</a:t>
            </a:r>
            <a:r>
              <a:rPr lang="en-US" baseline="0" dirty="0" smtClean="0"/>
              <a:t> framework. We will also be able to leverage and help other proposed and ongoing MIP efforts. By being able to collate these research systems and prototypes into one system.</a:t>
            </a:r>
          </a:p>
          <a:p>
            <a:r>
              <a:rPr lang="en-US" baseline="0" dirty="0" smtClean="0"/>
              <a:t>We have already discussed potential collaborations with the research proposals listed here.</a:t>
            </a:r>
          </a:p>
          <a:p>
            <a:r>
              <a:rPr lang="en-US" baseline="0" dirty="0" smtClean="0"/>
              <a:t>This will provide functionality that is greater than the sum of the parts.</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wish to provide a means to demonstrate to the clinicians a way to access to the most relevant data when they need it.</a:t>
            </a:r>
          </a:p>
          <a:p>
            <a:r>
              <a:rPr lang="en-US" baseline="0" dirty="0" smtClean="0"/>
              <a:t>This will help the caregivers to spend more time providing effective care.</a:t>
            </a:r>
          </a:p>
          <a:p>
            <a:r>
              <a:rPr lang="en-US" baseline="0" dirty="0" smtClean="0"/>
              <a:t>We plan to do this through using </a:t>
            </a:r>
            <a:r>
              <a:rPr lang="en-US" baseline="0" dirty="0" err="1" smtClean="0"/>
              <a:t>CCoD</a:t>
            </a:r>
            <a:r>
              <a:rPr lang="en-US" baseline="0" dirty="0" smtClean="0"/>
              <a:t> principles to provide relevant and timely information  to the clinician.</a:t>
            </a:r>
          </a:p>
          <a:p>
            <a:r>
              <a:rPr lang="en-US" baseline="0" dirty="0" smtClean="0"/>
              <a:t>And provide a small number of compelling </a:t>
            </a:r>
            <a:r>
              <a:rPr lang="en-US" baseline="0" dirty="0" err="1" smtClean="0"/>
              <a:t>components,to</a:t>
            </a:r>
            <a:r>
              <a:rPr lang="en-US" baseline="0" dirty="0" smtClean="0"/>
              <a:t> be used within this framework to help streamline the physicians current workflow.</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JCH -&gt; All components of our system will be publicly released and as an open source project (Apache 2.0 license, most likely) to encourage vendors to evaluate and adopt our work.  The Apache 2.0 open source license is very business friendly, which is important to ensuring the work reaches the widest audience possible in this domain. </a:t>
            </a:r>
            <a:endParaRPr lang="en-US" dirty="0" smtClean="0"/>
          </a:p>
          <a:p>
            <a:endParaRPr lang="en-US" dirty="0" smtClean="0"/>
          </a:p>
          <a:p>
            <a:r>
              <a:rPr lang="en-US" dirty="0" smtClean="0"/>
              <a:t>Any new components</a:t>
            </a:r>
            <a:r>
              <a:rPr lang="en-US" baseline="0" dirty="0" smtClean="0"/>
              <a:t> will be written to be as domain independent as possible, to allow for transition to other </a:t>
            </a:r>
            <a:r>
              <a:rPr lang="en-US" baseline="0" dirty="0" err="1" smtClean="0"/>
              <a:t>CCoD</a:t>
            </a:r>
            <a:r>
              <a:rPr lang="en-US" baseline="0" dirty="0" smtClean="0"/>
              <a:t> efforts within MITRE.</a:t>
            </a:r>
          </a:p>
          <a:p>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ADDAB66-CBC9-45E1-929A-F30F95D7640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32B84B-37EA-4745-BB41-FB5E1459F75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We will explore</a:t>
            </a:r>
            <a:r>
              <a:rPr lang="en-US" baseline="0" dirty="0" smtClean="0"/>
              <a:t>, using the concepts of </a:t>
            </a:r>
            <a:r>
              <a:rPr lang="en-US" baseline="0" dirty="0" err="1" smtClean="0"/>
              <a:t>composable</a:t>
            </a:r>
            <a:r>
              <a:rPr lang="en-US" baseline="0" dirty="0" smtClean="0"/>
              <a:t> </a:t>
            </a:r>
            <a:r>
              <a:rPr lang="en-US" baseline="0" dirty="0" err="1" smtClean="0"/>
              <a:t>capabilty</a:t>
            </a:r>
            <a:r>
              <a:rPr lang="en-US" baseline="0" dirty="0" smtClean="0"/>
              <a:t> on demand (referred to as </a:t>
            </a:r>
            <a:r>
              <a:rPr lang="en-US" baseline="0" dirty="0" err="1" smtClean="0"/>
              <a:t>CCoD</a:t>
            </a:r>
            <a:r>
              <a:rPr lang="en-US" baseline="0" dirty="0" smtClean="0"/>
              <a:t>) as a way </a:t>
            </a:r>
            <a:r>
              <a:rPr lang="en-US" dirty="0" smtClean="0"/>
              <a:t>to provide an</a:t>
            </a:r>
            <a:r>
              <a:rPr lang="en-US" baseline="0" dirty="0" smtClean="0"/>
              <a:t> </a:t>
            </a:r>
          </a:p>
          <a:p>
            <a:r>
              <a:rPr lang="en-US" baseline="0" dirty="0" smtClean="0"/>
              <a:t>interface that will help VA professionals get the information they need when they need it.</a:t>
            </a:r>
          </a:p>
          <a:p>
            <a:r>
              <a:rPr lang="en-US" baseline="0" dirty="0" smtClean="0"/>
              <a:t>We do this by</a:t>
            </a:r>
            <a:r>
              <a:rPr lang="en-US" dirty="0" smtClean="0"/>
              <a:t> providing a User</a:t>
            </a:r>
            <a:r>
              <a:rPr lang="en-US" baseline="0" dirty="0" smtClean="0"/>
              <a:t> Defined Operating Picture, or UDOP for the physicians.</a:t>
            </a:r>
          </a:p>
          <a:p>
            <a:r>
              <a:rPr lang="en-US" baseline="0" dirty="0" smtClean="0"/>
              <a:t>UDOP is a graphical user interface that allows the user more control to see only the most relevant information. </a:t>
            </a:r>
          </a:p>
          <a:p>
            <a:r>
              <a:rPr lang="en-US" baseline="0" dirty="0" smtClean="0"/>
              <a:t>A simple example is  Dashboard interface. Allowing the user to add and drop widgets as desired and build their own interface to view the data.</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It also allows for complimentary views of the same data by use of a common data format, called a ‘loose coupler’.  </a:t>
            </a:r>
          </a:p>
          <a:p>
            <a:r>
              <a:rPr lang="en-US" dirty="0" smtClean="0"/>
              <a:t>A loose coupler is</a:t>
            </a:r>
            <a:r>
              <a:rPr lang="en-US" baseline="0" dirty="0" smtClean="0"/>
              <a:t> a widely accepted data standard which I will describe in more detail later.</a:t>
            </a:r>
          </a:p>
          <a:p>
            <a:endParaRPr lang="en-US" baseline="0" dirty="0" smtClean="0"/>
          </a:p>
          <a:p>
            <a:r>
              <a:rPr lang="en-US" baseline="0" dirty="0" smtClean="0"/>
              <a:t>Using this UDOP interface with a the loose coupler we will be able to provide the physicians a means to quickly asses a situation. </a:t>
            </a:r>
          </a:p>
          <a:p>
            <a:r>
              <a:rPr lang="en-US" baseline="0" dirty="0" smtClean="0"/>
              <a:t>And allow the physician to more efficiently use his time to acquire information by talking with the patient and more thoroughly analyzing the situation.</a:t>
            </a:r>
          </a:p>
          <a:p>
            <a:endParaRPr lang="en-US" baseline="0" dirty="0" smtClean="0"/>
          </a:p>
          <a:p>
            <a:r>
              <a:rPr lang="en-US" baseline="0" dirty="0" smtClean="0"/>
              <a:t>We will also look to subject matter experts to provide components to address areas which currently are  time consuming and/or unworkable.</a:t>
            </a:r>
          </a:p>
          <a:p>
            <a:r>
              <a:rPr lang="en-US" baseline="0" dirty="0" smtClean="0"/>
              <a:t>.</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support this processing, a physician need rapid access to the pertinent and useful data, while being able to ignore the rest.</a:t>
            </a:r>
          </a:p>
          <a:p>
            <a:r>
              <a:rPr lang="en-US" dirty="0" smtClean="0"/>
              <a:t>To do this,</a:t>
            </a:r>
            <a:r>
              <a:rPr lang="en-US" baseline="0" dirty="0" smtClean="0"/>
              <a:t> we intend to allow for categorizing of the image data. For example by SOAP  (Subjective, Objective, Assessment, and Plan) attributes, or date. </a:t>
            </a:r>
          </a:p>
          <a:p>
            <a:r>
              <a:rPr lang="en-US" baseline="0" dirty="0" smtClean="0"/>
              <a:t>The physician will then be able to quickly filter the data according to this category and so allow the physician to prioritize and then access the most relevant data.</a:t>
            </a:r>
          </a:p>
          <a:p>
            <a:r>
              <a:rPr lang="en-US" dirty="0" smtClean="0"/>
              <a:t>Also suggested by a SME </a:t>
            </a:r>
          </a:p>
          <a:p>
            <a:r>
              <a:rPr lang="en-US" sz="1200" kern="1200" dirty="0" smtClean="0">
                <a:solidFill>
                  <a:schemeClr val="tx1"/>
                </a:solidFill>
                <a:latin typeface="Arial" charset="0"/>
                <a:ea typeface="+mn-ea"/>
                <a:cs typeface="+mn-cs"/>
              </a:rPr>
              <a:t>Another suggestion from a SME is to</a:t>
            </a:r>
            <a:r>
              <a:rPr lang="en-US" sz="1200" kern="1200" baseline="0" dirty="0" smtClean="0">
                <a:solidFill>
                  <a:schemeClr val="tx1"/>
                </a:solidFill>
                <a:latin typeface="Arial" charset="0"/>
                <a:ea typeface="+mn-ea"/>
                <a:cs typeface="+mn-cs"/>
              </a:rPr>
              <a:t> h</a:t>
            </a:r>
            <a:r>
              <a:rPr lang="en-US" sz="1200" kern="1200" dirty="0" smtClean="0">
                <a:solidFill>
                  <a:schemeClr val="tx1"/>
                </a:solidFill>
                <a:latin typeface="Arial" charset="0"/>
                <a:ea typeface="+mn-ea"/>
                <a:cs typeface="+mn-cs"/>
              </a:rPr>
              <a:t>ave an set of tabs for ‘notes’ ‘labs’ ‘reports’ ‘consults’</a:t>
            </a:r>
            <a:r>
              <a:rPr lang="en-US" sz="1200" kern="1200" baseline="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‘demographics’ ‘outside’.</a:t>
            </a:r>
          </a:p>
          <a:p>
            <a:endParaRPr lang="en-US" dirty="0" smtClean="0"/>
          </a:p>
          <a:p>
            <a:r>
              <a:rPr lang="en-US" dirty="0" smtClean="0"/>
              <a:t>We</a:t>
            </a:r>
            <a:r>
              <a:rPr lang="en-US" baseline="0" dirty="0" smtClean="0"/>
              <a:t> will build a component to allow for the Physician to electronically ‘flip’ through image data using a </a:t>
            </a:r>
            <a:r>
              <a:rPr lang="en-US" baseline="0" dirty="0" err="1" smtClean="0"/>
              <a:t>Coverflow</a:t>
            </a:r>
            <a:r>
              <a:rPr lang="en-US" baseline="0" dirty="0" smtClean="0"/>
              <a:t> interface, which I will describe on the next slide.</a:t>
            </a:r>
          </a:p>
          <a:p>
            <a:r>
              <a:rPr lang="en-US" baseline="0" dirty="0" smtClean="0"/>
              <a:t>Talking with multiple </a:t>
            </a:r>
            <a:r>
              <a:rPr lang="en-US" baseline="0" dirty="0" err="1" smtClean="0"/>
              <a:t>SMEs</a:t>
            </a:r>
            <a:r>
              <a:rPr lang="en-US" baseline="0" dirty="0" smtClean="0"/>
              <a:t> this in particular has received enthusiastic response And credit must go to Jean Stanford on this , as  it was originally her idea.</a:t>
            </a:r>
          </a:p>
          <a:p>
            <a:endParaRPr lang="en-US" baseline="0" dirty="0" smtClean="0"/>
          </a:p>
          <a:p>
            <a:r>
              <a:rPr lang="en-US" baseline="0" dirty="0" smtClean="0"/>
              <a:t>This will allow the Physician to spend more time on more useful activities and less time searching through stacks of information.</a:t>
            </a:r>
          </a:p>
          <a:p>
            <a:endParaRPr lang="en-US" baseline="0" dirty="0" smtClean="0"/>
          </a:p>
          <a:p>
            <a:r>
              <a:rPr lang="en-US" baseline="0" dirty="0" smtClean="0"/>
              <a:t>CITL is Center for Information Technology Leadership</a:t>
            </a:r>
            <a:endParaRPr lang="en-US"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Loose couplers </a:t>
            </a:r>
          </a:p>
          <a:p>
            <a:r>
              <a:rPr lang="en-US" dirty="0" smtClean="0"/>
              <a:t>A loose coupler is</a:t>
            </a:r>
            <a:r>
              <a:rPr lang="en-US" baseline="0" dirty="0" smtClean="0"/>
              <a:t> an accepted data standard, usually widely accepted around which systems or components can interact.</a:t>
            </a:r>
          </a:p>
          <a:p>
            <a:r>
              <a:rPr lang="en-US" baseline="0" dirty="0" smtClean="0"/>
              <a:t>They generally encapsulate a domain’s most important common data set.</a:t>
            </a:r>
          </a:p>
          <a:p>
            <a:r>
              <a:rPr lang="en-US" baseline="0" dirty="0" smtClean="0"/>
              <a:t>A simple example, used for geographic information is KML, an XML standard used to define geographic information very simply  . </a:t>
            </a:r>
          </a:p>
          <a:p>
            <a:r>
              <a:rPr lang="en-US" baseline="0" dirty="0" smtClean="0"/>
              <a:t>KML allows for disparate geographic information sources to be easily combined through this common format, into a single interface, most commonly Google Earth.</a:t>
            </a:r>
          </a:p>
          <a:p>
            <a:endParaRPr lang="en-US" baseline="0" dirty="0" smtClean="0"/>
          </a:p>
          <a:p>
            <a:r>
              <a:rPr lang="en-US" baseline="0" dirty="0" smtClean="0"/>
              <a:t>In our case the most likely candidate for a loose coupler for medical data is hData. This is a MITRE driven effort, to define an XML schema to better represent and access the continuity of care data. This effort looks to identify a subset of data from C32 . </a:t>
            </a:r>
          </a:p>
          <a:p>
            <a:r>
              <a:rPr lang="en-US" baseline="0" dirty="0" smtClean="0"/>
              <a:t>We will work to create loose couplers between C32 data standard,  and hData. And identify and create other adaptors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This is a very simple easy to use interface,</a:t>
            </a:r>
            <a:r>
              <a:rPr lang="en-US" baseline="0" dirty="0" smtClean="0"/>
              <a:t> similar to what is used to view photographs and images on </a:t>
            </a:r>
            <a:r>
              <a:rPr lang="en-US" baseline="0" dirty="0" err="1" smtClean="0"/>
              <a:t>iPhones</a:t>
            </a:r>
            <a:r>
              <a:rPr lang="en-US" baseline="0" dirty="0" smtClean="0"/>
              <a:t>.</a:t>
            </a:r>
          </a:p>
          <a:p>
            <a:r>
              <a:rPr lang="en-US" baseline="0" dirty="0" smtClean="0"/>
              <a:t>This will allow the physician to ‘flip’ through any data that they may have in electronic format, the category 2 information. </a:t>
            </a:r>
          </a:p>
          <a:p>
            <a:r>
              <a:rPr lang="en-US" baseline="0" dirty="0" smtClean="0"/>
              <a:t>Typically the physician knows what he is  looking for. And whilst would find it hard to identify through a search criteria – he will know it when he sees it. </a:t>
            </a:r>
            <a:endParaRPr lang="en-US" dirty="0" smtClean="0"/>
          </a:p>
          <a:p>
            <a:r>
              <a:rPr lang="en-US" dirty="0" smtClean="0"/>
              <a:t>At the moment to bring up one image takes around 30 – 40 seconds. Essentially making viewing</a:t>
            </a:r>
            <a:r>
              <a:rPr lang="en-US" baseline="0" dirty="0" smtClean="0"/>
              <a:t> of images a inefficient use of the physicians time. And requires far more than the allotted 15 minutes per patient.</a:t>
            </a:r>
            <a:endParaRPr lang="en-US" dirty="0" smtClean="0"/>
          </a:p>
          <a:p>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They have, on average only 15 minutes to spend with each patient.</a:t>
            </a:r>
          </a:p>
          <a:p>
            <a:r>
              <a:rPr lang="en-US" baseline="0" dirty="0" smtClean="0"/>
              <a:t>And have even less face time with a patient.</a:t>
            </a:r>
          </a:p>
          <a:p>
            <a:r>
              <a:rPr lang="en-US" baseline="0" dirty="0" smtClean="0"/>
              <a:t>In this time they must</a:t>
            </a:r>
          </a:p>
          <a:p>
            <a:r>
              <a:rPr lang="en-US" baseline="0" dirty="0" smtClean="0"/>
              <a:t>	 access the situation ,</a:t>
            </a:r>
          </a:p>
          <a:p>
            <a:r>
              <a:rPr lang="en-US" baseline="0" dirty="0" smtClean="0"/>
              <a:t> 	to diagnose problem and</a:t>
            </a:r>
          </a:p>
          <a:p>
            <a:r>
              <a:rPr lang="en-US" baseline="0" dirty="0" smtClean="0"/>
              <a:t>	verify that old and new data confirms/ refutes this hypothesis</a:t>
            </a:r>
          </a:p>
          <a:p>
            <a:r>
              <a:rPr lang="en-US" baseline="0" dirty="0" smtClean="0"/>
              <a:t>	recommend treatment</a:t>
            </a:r>
          </a:p>
          <a:p>
            <a:r>
              <a:rPr lang="en-US" dirty="0" smtClean="0"/>
              <a:t>To do this the</a:t>
            </a:r>
            <a:r>
              <a:rPr lang="en-US" baseline="0" dirty="0" smtClean="0"/>
              <a:t> doctor has to sift through a large amount of information, from various sources some of it not readily available. </a:t>
            </a:r>
          </a:p>
          <a:p>
            <a:endParaRPr lang="en-US" baseline="0" dirty="0" smtClean="0"/>
          </a:p>
          <a:p>
            <a:r>
              <a:rPr lang="en-US" baseline="0" dirty="0" smtClean="0"/>
              <a:t>These sources of information include: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VISTA – The system that they will currently be using to store patient records, or using as a messaging system</a:t>
            </a:r>
          </a:p>
          <a:p>
            <a:r>
              <a:rPr lang="en-US" baseline="0" dirty="0" smtClean="0"/>
              <a:t>Email – generally Outlook</a:t>
            </a:r>
          </a:p>
          <a:p>
            <a:r>
              <a:rPr lang="en-US" baseline="0" dirty="0" smtClean="0"/>
              <a:t>Fax – for any information that has been faxed from other clinicians or from outside sources </a:t>
            </a:r>
          </a:p>
          <a:p>
            <a:r>
              <a:rPr lang="en-US" baseline="0" dirty="0" smtClean="0"/>
              <a:t>Phone – After a phone call, the physician has to write down the salient points of the call</a:t>
            </a:r>
          </a:p>
          <a:p>
            <a:r>
              <a:rPr lang="en-US" baseline="0" dirty="0" smtClean="0"/>
              <a:t>And any scanned in records that are generically labeled  “outside records”, and ,may include records from</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AHLTA – The </a:t>
            </a:r>
            <a:r>
              <a:rPr lang="en-US" baseline="0" dirty="0" err="1" smtClean="0"/>
              <a:t>DoD</a:t>
            </a:r>
            <a:r>
              <a:rPr lang="en-US" baseline="0" dirty="0" smtClean="0"/>
              <a:t> medical system.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As a physician put it: “Everyday</a:t>
            </a:r>
            <a:r>
              <a:rPr lang="en-US" baseline="0" dirty="0" smtClean="0"/>
              <a:t> you need to search all these sources of information for data.”</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r>
              <a:rPr lang="en-US" baseline="0" dirty="0" smtClean="0"/>
              <a:t>Which leads to this…</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All this information must be searched through and correlated in the physician’s head.</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Which leads</a:t>
            </a:r>
            <a:r>
              <a:rPr lang="en-US" baseline="0" dirty="0" smtClean="0"/>
              <a:t> to this…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And with new administration’s priority</a:t>
            </a:r>
            <a:r>
              <a:rPr lang="en-US" baseline="0" dirty="0" smtClean="0"/>
              <a:t> to provide comprehensive</a:t>
            </a:r>
            <a:r>
              <a:rPr lang="en-US" dirty="0" smtClean="0"/>
              <a:t> healthcare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for Veterans through</a:t>
            </a:r>
            <a:r>
              <a:rPr lang="en-US" baseline="0" dirty="0" smtClean="0"/>
              <a:t> an </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electronic lifetime health record</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the amount of information will quickly become overwhelming.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C732B84B-37EA-4745-BB41-FB5E1459F7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film demonstrates</a:t>
            </a:r>
            <a:r>
              <a:rPr lang="en-US" baseline="0" dirty="0" smtClean="0"/>
              <a:t> the problem that most physicians face. Lack of time to do the most important activities.</a:t>
            </a:r>
            <a:endParaRPr lang="en-US" dirty="0"/>
          </a:p>
        </p:txBody>
      </p:sp>
      <p:sp>
        <p:nvSpPr>
          <p:cNvPr id="4" name="Slide Number Placeholder 3"/>
          <p:cNvSpPr>
            <a:spLocks noGrp="1"/>
          </p:cNvSpPr>
          <p:nvPr>
            <p:ph type="sldNum" sz="quarter" idx="10"/>
          </p:nvPr>
        </p:nvSpPr>
        <p:spPr/>
        <p:txBody>
          <a:bodyPr/>
          <a:lstStyle/>
          <a:p>
            <a:fld id="{C732B84B-37EA-4745-BB41-FB5E1459F7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how do we attemp</a:t>
            </a:r>
            <a:r>
              <a:rPr lang="en-US" baseline="0" dirty="0" smtClean="0"/>
              <a:t>t to solve this problem?</a:t>
            </a:r>
          </a:p>
          <a:p>
            <a:r>
              <a:rPr lang="en-US" baseline="0" dirty="0" smtClean="0"/>
              <a:t>By tackling the problems by applying </a:t>
            </a:r>
            <a:r>
              <a:rPr lang="en-US" baseline="0" dirty="0" err="1" smtClean="0"/>
              <a:t>Composable</a:t>
            </a:r>
            <a:r>
              <a:rPr lang="en-US" baseline="0" dirty="0" smtClean="0"/>
              <a:t> </a:t>
            </a:r>
            <a:r>
              <a:rPr lang="en-US" baseline="0" dirty="0" err="1" smtClean="0"/>
              <a:t>capabilty</a:t>
            </a:r>
            <a:r>
              <a:rPr lang="en-US" baseline="0" dirty="0" smtClean="0"/>
              <a:t> on demand principles to the Healthcare domain.</a:t>
            </a:r>
          </a:p>
          <a:p>
            <a:r>
              <a:rPr lang="en-US" baseline="0" dirty="0" smtClean="0"/>
              <a:t>The first part is to provide a way for physicians to deal with the cumbersome and time consuming “Outside records”.</a:t>
            </a:r>
            <a:endParaRPr lang="en-US" dirty="0" smtClean="0"/>
          </a:p>
          <a:p>
            <a:r>
              <a:rPr lang="en-US" dirty="0" smtClean="0"/>
              <a:t>The second is to provide a</a:t>
            </a:r>
            <a:r>
              <a:rPr lang="en-US" baseline="0" dirty="0" smtClean="0"/>
              <a:t> flexible, easily extensible User defined interface.</a:t>
            </a:r>
          </a:p>
        </p:txBody>
      </p:sp>
      <p:sp>
        <p:nvSpPr>
          <p:cNvPr id="4" name="Slide Number Placeholder 3"/>
          <p:cNvSpPr>
            <a:spLocks noGrp="1"/>
          </p:cNvSpPr>
          <p:nvPr>
            <p:ph type="sldNum" sz="quarter" idx="10"/>
          </p:nvPr>
        </p:nvSpPr>
        <p:spPr/>
        <p:txBody>
          <a:bodyPr/>
          <a:lstStyle/>
          <a:p>
            <a:fld id="{C732B84B-37EA-4745-BB41-FB5E1459F7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first goal is to</a:t>
            </a:r>
            <a:r>
              <a:rPr lang="en-US" baseline="0" dirty="0" smtClean="0"/>
              <a:t> allow for processing of image data.</a:t>
            </a:r>
            <a:endParaRPr lang="en-US" dirty="0" smtClean="0"/>
          </a:p>
          <a:p>
            <a:r>
              <a:rPr lang="en-US" dirty="0" smtClean="0"/>
              <a:t>Center for Information Technology Leadership (CITL) has</a:t>
            </a:r>
            <a:r>
              <a:rPr lang="en-US" baseline="0" dirty="0" smtClean="0"/>
              <a:t> defined 4 levels of data interoperability, for the DOD/VA Information Interoperability Plan.</a:t>
            </a:r>
          </a:p>
          <a:p>
            <a:r>
              <a:rPr lang="en-US" baseline="0" dirty="0" smtClean="0"/>
              <a:t>Our target is to help deal with the Category 2 and 3 Data.</a:t>
            </a:r>
          </a:p>
          <a:p>
            <a:r>
              <a:rPr lang="en-US" baseline="0" dirty="0" smtClean="0"/>
              <a:t>Category 2 data is defined as image data that with little or no meta data associated with it.</a:t>
            </a:r>
          </a:p>
          <a:p>
            <a:r>
              <a:rPr lang="en-US" baseline="0" dirty="0" smtClean="0"/>
              <a:t>Category 3 is machine readable data, such as </a:t>
            </a:r>
            <a:r>
              <a:rPr lang="en-US" baseline="0" dirty="0" err="1" smtClean="0"/>
              <a:t>PDF’s</a:t>
            </a:r>
            <a:r>
              <a:rPr lang="en-US" baseline="0" dirty="0" smtClean="0"/>
              <a:t>. </a:t>
            </a:r>
          </a:p>
          <a:p>
            <a:r>
              <a:rPr lang="en-US" baseline="0" dirty="0" smtClean="0"/>
              <a:t>We will explore ways to categorize and index these category 2 records in a way that is useful to clinicians</a:t>
            </a:r>
          </a:p>
        </p:txBody>
      </p:sp>
      <p:sp>
        <p:nvSpPr>
          <p:cNvPr id="4" name="Slide Number Placeholder 3"/>
          <p:cNvSpPr>
            <a:spLocks noGrp="1"/>
          </p:cNvSpPr>
          <p:nvPr>
            <p:ph type="sldNum" sz="quarter" idx="10"/>
          </p:nvPr>
        </p:nvSpPr>
        <p:spPr/>
        <p:txBody>
          <a:bodyPr/>
          <a:lstStyle/>
          <a:p>
            <a:fld id="{C732B84B-37EA-4745-BB41-FB5E1459F7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Having</a:t>
            </a:r>
            <a:r>
              <a:rPr lang="en-US" baseline="0" dirty="0" smtClean="0"/>
              <a:t> </a:t>
            </a:r>
            <a:r>
              <a:rPr lang="en-US" baseline="0" dirty="0" smtClean="0"/>
              <a:t>the capability to deal with the CITL Category 2 and 3 data is key for physicians.</a:t>
            </a:r>
          </a:p>
          <a:p>
            <a:r>
              <a:rPr lang="en-US" baseline="0" dirty="0" smtClean="0"/>
              <a:t> And  means that we will be able to help physicians with the problem of accessing outside records.</a:t>
            </a:r>
          </a:p>
          <a:p>
            <a:r>
              <a:rPr lang="en-US" baseline="0" dirty="0" smtClean="0"/>
              <a:t>These outside records include images from AHLTA.</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Right</a:t>
            </a:r>
            <a:r>
              <a:rPr lang="en-US" baseline="0" dirty="0" smtClean="0"/>
              <a:t> now to </a:t>
            </a:r>
            <a:r>
              <a:rPr lang="en-US" dirty="0" smtClean="0"/>
              <a:t>bring up one image, an outside record,</a:t>
            </a:r>
            <a:r>
              <a:rPr lang="en-US" baseline="0" dirty="0" smtClean="0"/>
              <a:t> is a time consuming task.</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If</a:t>
            </a:r>
            <a:r>
              <a:rPr lang="en-US" baseline="0" dirty="0" smtClean="0"/>
              <a:t> a physician wants to see an XRAY film, he has to wait 2 minutes to bring up list of images,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click from the list, and wait 30-40 seconds for that image to load.</a:t>
            </a:r>
            <a:endParaRPr lang="en-US" dirty="0" smtClean="0"/>
          </a:p>
          <a:p>
            <a:r>
              <a:rPr lang="en-US" baseline="0" dirty="0" smtClean="0"/>
              <a:t>And the physician may have to view hundreds of records to get to the one he wants.</a:t>
            </a:r>
          </a:p>
          <a:p>
            <a:r>
              <a:rPr lang="en-US" baseline="0" dirty="0" smtClean="0"/>
              <a:t>In addition these are uncategorized and </a:t>
            </a:r>
            <a:r>
              <a:rPr lang="en-US" baseline="0" dirty="0" err="1" smtClean="0"/>
              <a:t>labelled</a:t>
            </a:r>
            <a:r>
              <a:rPr lang="en-US" baseline="0" dirty="0" smtClean="0"/>
              <a:t> generically as Outside records.</a:t>
            </a:r>
          </a:p>
          <a:p>
            <a:r>
              <a:rPr lang="en-US" baseline="0" dirty="0" smtClean="0"/>
              <a:t>Which means that the physician is unable to filter on these records.</a:t>
            </a:r>
          </a:p>
        </p:txBody>
      </p:sp>
      <p:sp>
        <p:nvSpPr>
          <p:cNvPr id="4" name="Slide Number Placeholder 3"/>
          <p:cNvSpPr>
            <a:spLocks noGrp="1"/>
          </p:cNvSpPr>
          <p:nvPr>
            <p:ph type="sldNum" sz="quarter" idx="10"/>
          </p:nvPr>
        </p:nvSpPr>
        <p:spPr/>
        <p:txBody>
          <a:bodyPr/>
          <a:lstStyle/>
          <a:p>
            <a:fld id="{C732B84B-37EA-4745-BB41-FB5E1459F75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 </a:t>
            </a:r>
            <a:r>
              <a:rPr lang="en-US" dirty="0" smtClean="0"/>
              <a:t>overcome this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We wish to allow for categorization of the image/</a:t>
            </a:r>
            <a:r>
              <a:rPr lang="en-US" dirty="0" err="1" smtClean="0"/>
              <a:t>pdf</a:t>
            </a:r>
            <a:r>
              <a:rPr lang="en-US" dirty="0" smtClean="0"/>
              <a:t> ‘outside record’ files .</a:t>
            </a:r>
          </a:p>
          <a:p>
            <a:endParaRPr lang="en-US" dirty="0" smtClean="0"/>
          </a:p>
          <a:p>
            <a:r>
              <a:rPr lang="en-US" dirty="0" smtClean="0"/>
              <a:t>To do this,</a:t>
            </a:r>
            <a:r>
              <a:rPr lang="en-US" baseline="0" dirty="0" smtClean="0"/>
              <a:t> we intend to allow for categorizing of the image data. </a:t>
            </a:r>
          </a:p>
          <a:p>
            <a:r>
              <a:rPr lang="en-US" baseline="0" dirty="0" smtClean="0"/>
              <a:t>For example by SOAP  (Subjective, Objective, Assessment, and Plan) attributes, or date. </a:t>
            </a:r>
          </a:p>
          <a:p>
            <a:r>
              <a:rPr lang="en-US" baseline="0" dirty="0" smtClean="0"/>
              <a:t>Leveraging MITRE research work and expertise. (ARGUS)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We have already identified Open Source OCR tools that will facilitate this.</a:t>
            </a:r>
            <a:endParaRPr lang="en-US" dirty="0" smtClean="0"/>
          </a:p>
          <a:p>
            <a:r>
              <a:rPr lang="en-US" sz="1200" b="1" kern="1200" dirty="0" err="1" smtClean="0">
                <a:solidFill>
                  <a:schemeClr val="tx1"/>
                </a:solidFill>
                <a:latin typeface="Arial" charset="0"/>
                <a:ea typeface="+mn-ea"/>
                <a:cs typeface="+mn-cs"/>
              </a:rPr>
              <a:t>tesseract-ocr</a:t>
            </a:r>
            <a:r>
              <a:rPr lang="en-US" sz="1200" b="1" kern="1200" dirty="0" smtClean="0">
                <a:solidFill>
                  <a:schemeClr val="tx1"/>
                </a:solidFill>
                <a:latin typeface="Arial" charset="0"/>
                <a:ea typeface="+mn-ea"/>
                <a:cs typeface="+mn-cs"/>
              </a:rPr>
              <a:t> </a:t>
            </a:r>
            <a:r>
              <a:rPr lang="en-US" baseline="0" dirty="0" err="1" smtClean="0"/>
              <a:t>http://code.google.com/p/tesseract-ocr</a:t>
            </a:r>
            <a:r>
              <a:rPr lang="en-US" baseline="0" dirty="0" smtClean="0"/>
              <a:t>/</a:t>
            </a:r>
          </a:p>
          <a:p>
            <a:r>
              <a:rPr lang="en-US" b="1" baseline="0" dirty="0" smtClean="0"/>
              <a:t>GOCR </a:t>
            </a:r>
            <a:r>
              <a:rPr lang="en-US" baseline="0" dirty="0" smtClean="0"/>
              <a:t>http://</a:t>
            </a:r>
            <a:r>
              <a:rPr lang="en-US" baseline="0" dirty="0" err="1" smtClean="0"/>
              <a:t>jocr.sourceforge.net</a:t>
            </a:r>
            <a:r>
              <a:rPr lang="en-US" baseline="0" dirty="0" smtClean="0"/>
              <a:t>/</a:t>
            </a:r>
          </a:p>
          <a:p>
            <a:endParaRPr lang="en-US" baseline="0" dirty="0" smtClean="0"/>
          </a:p>
          <a:p>
            <a:r>
              <a:rPr lang="en-US" baseline="0" dirty="0" smtClean="0"/>
              <a:t>Once the images are categorized, even very roughly,</a:t>
            </a:r>
          </a:p>
          <a:p>
            <a:r>
              <a:rPr lang="en-US" baseline="0" dirty="0" smtClean="0"/>
              <a:t>The physician will then be able to quickly filter the data according to this category</a:t>
            </a:r>
          </a:p>
          <a:p>
            <a:r>
              <a:rPr lang="en-US" baseline="0" dirty="0" smtClean="0"/>
              <a:t> and so allow the physician to prioritize and then access the most relevant data.</a:t>
            </a:r>
          </a:p>
          <a:p>
            <a:endParaRPr lang="en-US" dirty="0" smtClean="0"/>
          </a:p>
          <a:p>
            <a:r>
              <a:rPr lang="en-US" dirty="0" smtClean="0"/>
              <a:t>To access the</a:t>
            </a:r>
            <a:r>
              <a:rPr lang="en-US" baseline="0" dirty="0" smtClean="0"/>
              <a:t> image data quickly</a:t>
            </a:r>
          </a:p>
          <a:p>
            <a:r>
              <a:rPr lang="en-US" dirty="0" smtClean="0"/>
              <a:t>We</a:t>
            </a:r>
            <a:r>
              <a:rPr lang="en-US" baseline="0" dirty="0" smtClean="0"/>
              <a:t> will build a component to allow for the Physician to electronically ‘flip’ through image data using a </a:t>
            </a:r>
            <a:r>
              <a:rPr lang="en-US" baseline="0" dirty="0" err="1" smtClean="0"/>
              <a:t>Coverflow</a:t>
            </a:r>
            <a:r>
              <a:rPr lang="en-US" baseline="0" dirty="0" smtClean="0"/>
              <a:t> interface.</a:t>
            </a:r>
          </a:p>
          <a:p>
            <a:r>
              <a:rPr lang="en-US" dirty="0" smtClean="0"/>
              <a:t>As you can see. This is a very simple easy to use interface,</a:t>
            </a:r>
            <a:r>
              <a:rPr lang="en-US" baseline="0" dirty="0" smtClean="0"/>
              <a:t> similar to what is used to view photographs and images on </a:t>
            </a:r>
            <a:r>
              <a:rPr lang="en-US" baseline="0" dirty="0" err="1" smtClean="0"/>
              <a:t>iPhones</a:t>
            </a:r>
            <a:r>
              <a:rPr lang="en-US" baseline="0" dirty="0" smtClean="0"/>
              <a:t>.</a:t>
            </a:r>
          </a:p>
          <a:p>
            <a:endParaRPr lang="en-US" baseline="0" dirty="0" smtClean="0"/>
          </a:p>
          <a:p>
            <a:r>
              <a:rPr lang="en-US" baseline="0" dirty="0" smtClean="0"/>
              <a:t>Typically the physician knows what he is  looking for. And whilst would find it hard to identify through a search criteria – he will know it when he sees it. </a:t>
            </a:r>
            <a:endParaRPr lang="en-US" dirty="0" smtClean="0"/>
          </a:p>
          <a:p>
            <a:r>
              <a:rPr lang="en-US" baseline="0" dirty="0" smtClean="0"/>
              <a:t>This will help overcome the cumbersome and time consuming workflow that the physician has to go through currently, to access outside records.</a:t>
            </a:r>
          </a:p>
          <a:p>
            <a:endParaRPr lang="en-US" baseline="0" dirty="0" smtClean="0"/>
          </a:p>
          <a:p>
            <a:r>
              <a:rPr lang="en-US" baseline="0" dirty="0" smtClean="0"/>
              <a:t>Talking with multiple </a:t>
            </a:r>
            <a:r>
              <a:rPr lang="en-US" baseline="0" dirty="0" err="1" smtClean="0"/>
              <a:t>SMEs</a:t>
            </a:r>
            <a:r>
              <a:rPr lang="en-US" baseline="0" dirty="0" smtClean="0"/>
              <a:t> this in particular has received enthusiastic response And credit must go to Jean Stanford on this , as  it was originally her idea.</a:t>
            </a:r>
          </a:p>
        </p:txBody>
      </p:sp>
      <p:sp>
        <p:nvSpPr>
          <p:cNvPr id="4" name="Slide Number Placeholder 3"/>
          <p:cNvSpPr>
            <a:spLocks noGrp="1"/>
          </p:cNvSpPr>
          <p:nvPr>
            <p:ph type="sldNum" sz="quarter" idx="10"/>
          </p:nvPr>
        </p:nvSpPr>
        <p:spPr/>
        <p:txBody>
          <a:bodyPr/>
          <a:lstStyle/>
          <a:p>
            <a:fld id="{C732B84B-37EA-4745-BB41-FB5E1459F75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3" descr="innovation program.png"/>
          <p:cNvPicPr>
            <a:picLocks noChangeAspect="1"/>
          </p:cNvPicPr>
          <p:nvPr userDrawn="1"/>
        </p:nvPicPr>
        <p:blipFill>
          <a:blip r:embed="rId2"/>
          <a:stretch>
            <a:fillRect/>
          </a:stretch>
        </p:blipFill>
        <p:spPr>
          <a:xfrm>
            <a:off x="0" y="1032"/>
            <a:ext cx="9144000" cy="6855935"/>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381000"/>
            <a:ext cx="2057400" cy="572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019800" cy="5722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99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295400"/>
            <a:ext cx="3987800" cy="4808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jpe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bwMode="auto">
          <a:xfrm>
            <a:off x="469900" y="1295400"/>
            <a:ext cx="8128000" cy="4808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Line 6"/>
          <p:cNvSpPr>
            <a:spLocks noChangeShapeType="1"/>
          </p:cNvSpPr>
          <p:nvPr/>
        </p:nvSpPr>
        <p:spPr bwMode="auto">
          <a:xfrm>
            <a:off x="152400" y="6426200"/>
            <a:ext cx="8763000" cy="0"/>
          </a:xfrm>
          <a:prstGeom prst="line">
            <a:avLst/>
          </a:prstGeom>
          <a:noFill/>
          <a:ln w="6350">
            <a:solidFill>
              <a:srgbClr val="FF9900"/>
            </a:solidFill>
            <a:round/>
            <a:headEnd/>
            <a:tailEnd/>
          </a:ln>
          <a:effectLst/>
        </p:spPr>
        <p:txBody>
          <a:bodyPr wrap="none" anchor="ctr"/>
          <a:lstStyle/>
          <a:p>
            <a:endParaRPr lang="en-US"/>
          </a:p>
        </p:txBody>
      </p:sp>
      <p:pic>
        <p:nvPicPr>
          <p:cNvPr id="16391" name="Picture 7"/>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85738" y="6515100"/>
            <a:ext cx="804862" cy="252413"/>
          </a:xfrm>
          <a:prstGeom prst="rect">
            <a:avLst/>
          </a:prstGeom>
          <a:noFill/>
        </p:spPr>
      </p:pic>
      <p:sp>
        <p:nvSpPr>
          <p:cNvPr id="16392" name="Text Box 8"/>
          <p:cNvSpPr txBox="1">
            <a:spLocks noChangeArrowheads="1"/>
          </p:cNvSpPr>
          <p:nvPr/>
        </p:nvSpPr>
        <p:spPr bwMode="auto">
          <a:xfrm>
            <a:off x="6972300" y="6648450"/>
            <a:ext cx="1917700" cy="184150"/>
          </a:xfrm>
          <a:prstGeom prst="rect">
            <a:avLst/>
          </a:prstGeom>
          <a:noFill/>
          <a:ln w="9525">
            <a:noFill/>
            <a:miter lim="800000"/>
            <a:headEnd/>
            <a:tailEnd/>
          </a:ln>
          <a:effectLst/>
        </p:spPr>
        <p:txBody>
          <a:bodyPr wrap="none">
            <a:spAutoFit/>
          </a:bodyPr>
          <a:lstStyle/>
          <a:p>
            <a:pPr algn="r" eaLnBrk="0" hangingPunct="0"/>
            <a:r>
              <a:rPr lang="en-US" altLang="en-US" sz="600" dirty="0"/>
              <a:t>© </a:t>
            </a:r>
            <a:r>
              <a:rPr lang="en-US" altLang="en-US" sz="600" dirty="0" smtClean="0"/>
              <a:t>2009 </a:t>
            </a:r>
            <a:r>
              <a:rPr lang="en-US" altLang="en-US" sz="600" dirty="0"/>
              <a:t>The MITRE Corporation. All rights reserved</a:t>
            </a:r>
            <a:endParaRPr lang="en-US" altLang="en-US" sz="700" dirty="0"/>
          </a:p>
        </p:txBody>
      </p:sp>
      <p:sp>
        <p:nvSpPr>
          <p:cNvPr id="16386" name="Rectangle 2"/>
          <p:cNvSpPr>
            <a:spLocks noGrp="1" noChangeArrowheads="1"/>
          </p:cNvSpPr>
          <p:nvPr>
            <p:ph type="title"/>
          </p:nvPr>
        </p:nvSpPr>
        <p:spPr bwMode="auto">
          <a:xfrm>
            <a:off x="381000" y="381000"/>
            <a:ext cx="82296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8" name="Picture 7" descr="mip_logo.jpg"/>
          <p:cNvPicPr>
            <a:picLocks noChangeAspect="1"/>
          </p:cNvPicPr>
          <p:nvPr/>
        </p:nvPicPr>
        <p:blipFill>
          <a:blip r:embed="rId14"/>
          <a:stretch>
            <a:fillRect/>
          </a:stretch>
        </p:blipFill>
        <p:spPr>
          <a:xfrm>
            <a:off x="7073360" y="250444"/>
            <a:ext cx="1765840" cy="663956"/>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l" rtl="0" eaLnBrk="1" fontAlgn="base" hangingPunct="1">
        <a:lnSpc>
          <a:spcPts val="3000"/>
        </a:lnSpc>
        <a:spcBef>
          <a:spcPct val="0"/>
        </a:spcBef>
        <a:spcAft>
          <a:spcPct val="0"/>
        </a:spcAft>
        <a:defRPr sz="3600" b="1">
          <a:solidFill>
            <a:srgbClr val="000099"/>
          </a:solidFill>
          <a:latin typeface="+mj-lt"/>
          <a:ea typeface="+mj-ea"/>
          <a:cs typeface="+mj-cs"/>
        </a:defRPr>
      </a:lvl1pPr>
      <a:lvl2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2pPr>
      <a:lvl3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3pPr>
      <a:lvl4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4pPr>
      <a:lvl5pPr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5pPr>
      <a:lvl6pPr marL="4572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6pPr>
      <a:lvl7pPr marL="9144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7pPr>
      <a:lvl8pPr marL="13716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8pPr>
      <a:lvl9pPr marL="1828800" algn="l" rtl="0" eaLnBrk="1" fontAlgn="base" hangingPunct="1">
        <a:lnSpc>
          <a:spcPts val="3000"/>
        </a:lnSpc>
        <a:spcBef>
          <a:spcPct val="0"/>
        </a:spcBef>
        <a:spcAft>
          <a:spcPct val="0"/>
        </a:spcAft>
        <a:defRPr sz="3600" b="1">
          <a:solidFill>
            <a:srgbClr val="000099"/>
          </a:solidFill>
          <a:latin typeface="Times New Roman" pitchFamily="18" charset="0"/>
          <a:cs typeface="Arial" charset="0"/>
        </a:defRPr>
      </a:lvl9pPr>
    </p:titleStyle>
    <p:bodyStyle>
      <a:lvl1pPr marL="292100" indent="-292100" algn="l" rtl="0" eaLnBrk="1" fontAlgn="base" hangingPunct="1">
        <a:lnSpc>
          <a:spcPts val="2600"/>
        </a:lnSpc>
        <a:spcBef>
          <a:spcPct val="0"/>
        </a:spcBef>
        <a:spcAft>
          <a:spcPts val="800"/>
        </a:spcAft>
        <a:buClr>
          <a:srgbClr val="FDAA03"/>
        </a:buClr>
        <a:buSzPct val="120000"/>
        <a:buFont typeface="Wingdings" pitchFamily="2" charset="2"/>
        <a:buChar char="§"/>
        <a:defRPr sz="2000" b="1">
          <a:solidFill>
            <a:schemeClr val="tx1"/>
          </a:solidFill>
          <a:latin typeface="+mn-lt"/>
          <a:ea typeface="+mn-ea"/>
          <a:cs typeface="+mn-cs"/>
        </a:defRPr>
      </a:lvl1pPr>
      <a:lvl2pPr marL="684213" indent="-227013" algn="l" rtl="0" eaLnBrk="1" fontAlgn="base" hangingPunct="1">
        <a:lnSpc>
          <a:spcPts val="2400"/>
        </a:lnSpc>
        <a:spcBef>
          <a:spcPct val="0"/>
        </a:spcBef>
        <a:spcAft>
          <a:spcPts val="800"/>
        </a:spcAft>
        <a:buClr>
          <a:srgbClr val="FDAA03"/>
        </a:buClr>
        <a:buChar char="–"/>
        <a:defRPr sz="2000" b="1">
          <a:solidFill>
            <a:schemeClr val="tx1"/>
          </a:solidFill>
          <a:latin typeface="+mn-lt"/>
          <a:cs typeface="+mn-cs"/>
        </a:defRPr>
      </a:lvl2pPr>
      <a:lvl3pPr marL="966788" indent="-168275" algn="l" rtl="0" eaLnBrk="1" fontAlgn="base" hangingPunct="1">
        <a:lnSpc>
          <a:spcPts val="2400"/>
        </a:lnSpc>
        <a:spcBef>
          <a:spcPct val="0"/>
        </a:spcBef>
        <a:spcAft>
          <a:spcPts val="800"/>
        </a:spcAft>
        <a:buClr>
          <a:srgbClr val="FDAA03"/>
        </a:buClr>
        <a:buSzPct val="90000"/>
        <a:buFont typeface="Wingdings" pitchFamily="2" charset="2"/>
        <a:buChar char="§"/>
        <a:defRPr b="1">
          <a:solidFill>
            <a:schemeClr val="tx1"/>
          </a:solidFill>
          <a:latin typeface="+mn-lt"/>
          <a:cs typeface="+mn-cs"/>
        </a:defRPr>
      </a:lvl3pPr>
      <a:lvl4pPr marL="1195388" indent="-114300" algn="l" rtl="0" eaLnBrk="1" fontAlgn="base" hangingPunct="1">
        <a:lnSpc>
          <a:spcPts val="1400"/>
        </a:lnSpc>
        <a:spcBef>
          <a:spcPct val="0"/>
        </a:spcBef>
        <a:spcAft>
          <a:spcPts val="800"/>
        </a:spcAft>
        <a:buClr>
          <a:srgbClr val="FDAA03"/>
        </a:buClr>
        <a:buChar char="­"/>
        <a:defRPr sz="1400" b="1">
          <a:solidFill>
            <a:schemeClr val="tx1"/>
          </a:solidFill>
          <a:latin typeface="+mn-lt"/>
          <a:cs typeface="+mn-cs"/>
        </a:defRPr>
      </a:lvl4pPr>
      <a:lvl5pPr marL="14239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5pPr>
      <a:lvl6pPr marL="18811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6pPr>
      <a:lvl7pPr marL="23383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7pPr>
      <a:lvl8pPr marL="27955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8pPr>
      <a:lvl9pPr marL="3252788" indent="-114300" algn="l" rtl="0" eaLnBrk="1" fontAlgn="base" hangingPunct="1">
        <a:lnSpc>
          <a:spcPts val="1200"/>
        </a:lnSpc>
        <a:spcBef>
          <a:spcPct val="0"/>
        </a:spcBef>
        <a:spcAft>
          <a:spcPts val="800"/>
        </a:spcAft>
        <a:buClr>
          <a:srgbClr val="FDAA03"/>
        </a:buClr>
        <a:buSzPct val="50000"/>
        <a:buFont typeface="Monotype Sorts" pitchFamily="2" charset="2"/>
        <a:buChar char="n"/>
        <a:defRPr sz="1400" b="1">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mailto:pmork@mitre.org"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ligman@mitre.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gif"/><Relationship Id="rId4" Type="http://schemas.openxmlformats.org/officeDocument/2006/relationships/image" Target="../media/image5.jpeg"/><Relationship Id="rId5" Type="http://schemas.openxmlformats.org/officeDocument/2006/relationships/image" Target="../media/image15.png"/><Relationship Id="rId7"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1.xml"/><Relationship Id="rId9" Type="http://schemas.openxmlformats.org/officeDocument/2006/relationships/image" Target="../media/image16.jpeg"/><Relationship Id="rId3" Type="http://schemas.openxmlformats.org/officeDocument/2006/relationships/image" Target="../media/image10.jpeg"/><Relationship Id="rId6"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3"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diagramColors" Target="../diagrams/colors1.xml"/><Relationship Id="rId4" Type="http://schemas.openxmlformats.org/officeDocument/2006/relationships/diagramLayout" Target="../diagrams/layout1.xm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diagramData" Target="../diagrams/data1.xml"/><Relationship Id="rId5"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3"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ife.mitre.org:8080/demo"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4" Type="http://schemas.openxmlformats.org/officeDocument/2006/relationships/image" Target="../media/image5.jpeg"/><Relationship Id="rId10" Type="http://schemas.openxmlformats.org/officeDocument/2006/relationships/image" Target="../media/image11.jpeg"/><Relationship Id="rId5" Type="http://schemas.openxmlformats.org/officeDocument/2006/relationships/image" Target="../media/image6.png"/><Relationship Id="rId7" Type="http://schemas.openxmlformats.org/officeDocument/2006/relationships/image" Target="../media/image8.gif"/><Relationship Id="rId11"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3.xml"/><Relationship Id="rId9" Type="http://schemas.openxmlformats.org/officeDocument/2006/relationships/image" Target="../media/image10.jpeg"/><Relationship Id="rId3" Type="http://schemas.openxmlformats.org/officeDocument/2006/relationships/image" Target="../media/image4.jpeg"/><Relationship Id="rId6" Type="http://schemas.openxmlformats.org/officeDocument/2006/relationships/image" Target="../media/image7.jpeg"/></Relationships>
</file>

<file path=ppt/slides/_rels/slide30.xml.rels><?xml version="1.0" encoding="UTF-8" standalone="yes"?>
<Relationships xmlns="http://schemas.openxmlformats.org/package/2006/relationships"><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aife.mitre.org:8080/coverflo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hyperlink" Target="http://ygg.mitre.org:8082/mrald/mmrc.html" TargetMode="External"/><Relationship Id="rId1" Type="http://schemas.openxmlformats.org/officeDocument/2006/relationships/video" Target="file://localhost/Users/ghamilton/devel/mip/Presentation/reencoded.avi" TargetMode="External"/><Relationship Id="rId2" Type="http://schemas.openxmlformats.org/officeDocument/2006/relationships/slideLayout" Target="../slideLayouts/slideLayout2.xml"/><Relationship Id="rId3" Type="http://schemas.openxmlformats.org/officeDocument/2006/relationships/notesSlide" Target="../notesSlides/notesSlide5.xml"/><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4" Type="http://schemas.openxmlformats.org/officeDocument/2006/relationships/image" Target="../media/image15.png"/><Relationship Id="rId5" Type="http://schemas.openxmlformats.org/officeDocument/2006/relationships/image" Target="../media/image4.jpeg"/><Relationship Id="rId7"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8.xml"/><Relationship Id="rId9" Type="http://schemas.openxmlformats.org/officeDocument/2006/relationships/image" Target="../media/image16.jpeg"/><Relationship Id="rId3" Type="http://schemas.openxmlformats.org/officeDocument/2006/relationships/image" Target="../media/image5.jpeg"/><Relationship Id="rId6" Type="http://schemas.openxmlformats.org/officeDocument/2006/relationships/image" Target="../media/image7.jpeg"/></Relationships>
</file>

<file path=ppt/slides/_rels/slide9.xml.rels><?xml version="1.0" encoding="UTF-8" standalone="yes"?>
<Relationships xmlns="http://schemas.openxmlformats.org/package/2006/relationships"><Relationship Id="rId8" Type="http://schemas.openxmlformats.org/officeDocument/2006/relationships/image" Target="../media/image8.gif"/><Relationship Id="rId4" Type="http://schemas.openxmlformats.org/officeDocument/2006/relationships/image" Target="../media/image18.jpeg"/><Relationship Id="rId10" Type="http://schemas.openxmlformats.org/officeDocument/2006/relationships/image" Target="../media/image20.jpeg"/><Relationship Id="rId5" Type="http://schemas.openxmlformats.org/officeDocument/2006/relationships/image" Target="../media/image19.png"/><Relationship Id="rId7" Type="http://schemas.openxmlformats.org/officeDocument/2006/relationships/image" Target="../media/image7.jpeg"/><Relationship Id="rId1" Type="http://schemas.openxmlformats.org/officeDocument/2006/relationships/slideLayout" Target="../slideLayouts/slideLayout4.xml"/><Relationship Id="rId2" Type="http://schemas.openxmlformats.org/officeDocument/2006/relationships/notesSlide" Target="../notesSlides/notesSlide9.xml"/><Relationship Id="rId9" Type="http://schemas.openxmlformats.org/officeDocument/2006/relationships/image" Target="../media/image10.jpeg"/><Relationship Id="rId3" Type="http://schemas.openxmlformats.org/officeDocument/2006/relationships/image" Target="../media/image17.png"/><Relationship Id="rId6"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bwMode="auto">
          <a:xfrm>
            <a:off x="685800" y="1371600"/>
            <a:ext cx="7772400" cy="1143000"/>
          </a:xfrm>
          <a:prstGeom prst="rect">
            <a:avLst/>
          </a:prstGeom>
          <a:noFill/>
          <a:ln w="12700">
            <a:miter lim="800000"/>
            <a:headEnd/>
            <a:tailEnd/>
          </a:ln>
        </p:spPr>
        <p:txBody>
          <a:bodyPr lIns="42862" tIns="17462" rIns="42862" bIns="17462" anchor="b"/>
          <a:lstStyle/>
          <a:p>
            <a:pPr algn="ctr">
              <a:lnSpc>
                <a:spcPts val="4400"/>
              </a:lnSpc>
            </a:pPr>
            <a:r>
              <a:rPr lang="en-US" altLang="en-US" sz="4800" dirty="0" smtClean="0">
                <a:solidFill>
                  <a:schemeClr val="tx1"/>
                </a:solidFill>
              </a:rPr>
              <a:t>Military Medical Records Composition</a:t>
            </a:r>
            <a:endParaRPr lang="en-US" altLang="en-US" sz="4800" dirty="0">
              <a:solidFill>
                <a:schemeClr val="tx1"/>
              </a:solidFill>
            </a:endParaRPr>
          </a:p>
        </p:txBody>
      </p:sp>
      <p:sp>
        <p:nvSpPr>
          <p:cNvPr id="80899" name="Rectangle 3"/>
          <p:cNvSpPr>
            <a:spLocks noGrp="1" noChangeArrowheads="1"/>
          </p:cNvSpPr>
          <p:nvPr>
            <p:ph type="subTitle" idx="1"/>
          </p:nvPr>
        </p:nvSpPr>
        <p:spPr bwMode="auto">
          <a:xfrm>
            <a:off x="1371600" y="2819400"/>
            <a:ext cx="6400800" cy="1288814"/>
          </a:xfrm>
          <a:prstGeom prst="rect">
            <a:avLst/>
          </a:prstGeom>
          <a:noFill/>
          <a:ln w="12700">
            <a:miter lim="800000"/>
            <a:headEnd/>
            <a:tailEnd/>
          </a:ln>
        </p:spPr>
        <p:txBody>
          <a:bodyPr lIns="46037" tIns="41275" rIns="46037" bIns="41275" anchor="ctr" anchorCtr="1">
            <a:spAutoFit/>
          </a:bodyPr>
          <a:lstStyle/>
          <a:p>
            <a:pPr marL="0" indent="0">
              <a:buFont typeface="Wingdings" pitchFamily="2" charset="2"/>
              <a:buNone/>
            </a:pPr>
            <a:r>
              <a:rPr lang="en-US" altLang="en-US" b="0" dirty="0" smtClean="0"/>
              <a:t>Gail Hamilton and Jeff C. Hoyt</a:t>
            </a:r>
          </a:p>
          <a:p>
            <a:pPr marL="0" indent="0">
              <a:buFont typeface="Wingdings" pitchFamily="2" charset="2"/>
              <a:buNone/>
            </a:pPr>
            <a:r>
              <a:rPr lang="en-US" altLang="en-US" b="0" dirty="0" smtClean="0"/>
              <a:t>703-983-7855 • </a:t>
            </a:r>
            <a:r>
              <a:rPr lang="en-US" altLang="en-US" b="0" dirty="0" smtClean="0">
                <a:hlinkClick r:id="rId3"/>
              </a:rPr>
              <a:t>ghamilton@mitre.org</a:t>
            </a:r>
            <a:endParaRPr lang="en-US" altLang="en-US" b="0" dirty="0" smtClean="0"/>
          </a:p>
          <a:p>
            <a:pPr marL="0" indent="0">
              <a:buNone/>
            </a:pPr>
            <a:r>
              <a:rPr lang="en-US" altLang="en-US" b="0" dirty="0" smtClean="0"/>
              <a:t>703-983-6241 • </a:t>
            </a:r>
            <a:r>
              <a:rPr lang="en-US" altLang="en-US" b="0" dirty="0" smtClean="0">
                <a:hlinkClick r:id="rId4"/>
              </a:rPr>
              <a:t>jchoyt@mitre.org</a:t>
            </a:r>
            <a:r>
              <a:rPr lang="en-US" altLang="en-US" b="0" dirty="0" smtClean="0"/>
              <a:t> </a:t>
            </a:r>
          </a:p>
        </p:txBody>
      </p:sp>
      <p:sp>
        <p:nvSpPr>
          <p:cNvPr id="4" name="TextBox 3"/>
          <p:cNvSpPr txBox="1"/>
          <p:nvPr/>
        </p:nvSpPr>
        <p:spPr>
          <a:xfrm>
            <a:off x="5856270" y="6010384"/>
            <a:ext cx="2958957" cy="523220"/>
          </a:xfrm>
          <a:prstGeom prst="rect">
            <a:avLst/>
          </a:prstGeom>
          <a:noFill/>
        </p:spPr>
        <p:txBody>
          <a:bodyPr wrap="square" rtlCol="0">
            <a:spAutoFit/>
          </a:bodyPr>
          <a:lstStyle/>
          <a:p>
            <a:r>
              <a:rPr lang="en-US" dirty="0" smtClean="0"/>
              <a:t>MITRE Internal Information</a:t>
            </a:r>
          </a:p>
          <a:p>
            <a:r>
              <a:rPr lang="en-US" dirty="0" smtClean="0"/>
              <a:t>For Limited External Release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3" name="Content Placeholder 2"/>
          <p:cNvSpPr>
            <a:spLocks noGrp="1"/>
          </p:cNvSpPr>
          <p:nvPr>
            <p:ph idx="1"/>
          </p:nvPr>
        </p:nvSpPr>
        <p:spPr/>
        <p:txBody>
          <a:bodyPr/>
          <a:lstStyle/>
          <a:p>
            <a:r>
              <a:rPr lang="en-US" dirty="0" smtClean="0">
                <a:solidFill>
                  <a:schemeClr val="bg2"/>
                </a:solidFill>
              </a:rPr>
              <a:t>Providing a way for physicians to process the non categorized “Outside records”</a:t>
            </a:r>
          </a:p>
          <a:p>
            <a:pPr lvl="1"/>
            <a:r>
              <a:rPr lang="en-US" dirty="0" smtClean="0">
                <a:solidFill>
                  <a:schemeClr val="bg2"/>
                </a:solidFill>
              </a:rPr>
              <a:t>Deal with CITL Category 2 data</a:t>
            </a:r>
          </a:p>
          <a:p>
            <a:pPr lvl="2"/>
            <a:r>
              <a:rPr lang="en-US" dirty="0" smtClean="0">
                <a:solidFill>
                  <a:schemeClr val="bg2"/>
                </a:solidFill>
              </a:rPr>
              <a:t>Category 2 data is defined as images with little or no metadata</a:t>
            </a:r>
          </a:p>
          <a:p>
            <a:pPr lvl="2"/>
            <a:r>
              <a:rPr lang="en-US" dirty="0" smtClean="0">
                <a:solidFill>
                  <a:schemeClr val="bg2"/>
                </a:solidFill>
              </a:rPr>
              <a:t>Categorize according to physician’s workflow</a:t>
            </a:r>
          </a:p>
          <a:p>
            <a:r>
              <a:rPr lang="en-US" dirty="0" smtClean="0"/>
              <a:t>Providing an extensible User Defined Interface for clinicians</a:t>
            </a:r>
          </a:p>
          <a:p>
            <a:pPr lvl="1"/>
            <a:r>
              <a:rPr lang="en-US" dirty="0" smtClean="0"/>
              <a:t>Using </a:t>
            </a:r>
            <a:r>
              <a:rPr lang="en-US" dirty="0" err="1" smtClean="0"/>
              <a:t>CCoD</a:t>
            </a:r>
            <a:r>
              <a:rPr lang="en-US" dirty="0" smtClean="0"/>
              <a:t> principles</a:t>
            </a:r>
          </a:p>
          <a:p>
            <a:pPr lvl="2"/>
            <a:r>
              <a:rPr lang="en-US" dirty="0" smtClean="0"/>
              <a:t>Create </a:t>
            </a:r>
            <a:r>
              <a:rPr lang="en-US" dirty="0" err="1" smtClean="0"/>
              <a:t>composable</a:t>
            </a:r>
            <a:r>
              <a:rPr lang="en-US" dirty="0" smtClean="0"/>
              <a:t> record view</a:t>
            </a:r>
          </a:p>
          <a:p>
            <a:pPr lvl="2"/>
            <a:r>
              <a:rPr lang="en-US" dirty="0" smtClean="0"/>
              <a:t>Define “loose couplers”  for medical data and category 2 data</a:t>
            </a:r>
          </a:p>
          <a:p>
            <a:pPr lvl="3"/>
            <a:r>
              <a:rPr lang="en-US" sz="1600" dirty="0" smtClean="0"/>
              <a:t>hData</a:t>
            </a:r>
          </a:p>
          <a:p>
            <a:pPr lvl="2"/>
            <a:r>
              <a:rPr lang="en-US" dirty="0" smtClean="0"/>
              <a:t>Templates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 name="Rounded Rectangle 30"/>
          <p:cNvSpPr/>
          <p:nvPr/>
        </p:nvSpPr>
        <p:spPr>
          <a:xfrm>
            <a:off x="1474784" y="2949385"/>
            <a:ext cx="1119743" cy="1310836"/>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descr="cell_phone.jpg"/>
          <p:cNvPicPr>
            <a:picLocks noChangeAspect="1"/>
          </p:cNvPicPr>
          <p:nvPr/>
        </p:nvPicPr>
        <p:blipFill>
          <a:blip r:embed="rId3"/>
          <a:stretch>
            <a:fillRect/>
          </a:stretch>
        </p:blipFill>
        <p:spPr>
          <a:xfrm rot="1981728">
            <a:off x="6294273" y="1463843"/>
            <a:ext cx="738262" cy="1289499"/>
          </a:xfrm>
          <a:prstGeom prst="rect">
            <a:avLst/>
          </a:prstGeom>
        </p:spPr>
      </p:pic>
      <p:sp>
        <p:nvSpPr>
          <p:cNvPr id="27" name="Rounded Rectangle 26"/>
          <p:cNvSpPr/>
          <p:nvPr/>
        </p:nvSpPr>
        <p:spPr>
          <a:xfrm>
            <a:off x="5778428" y="1258421"/>
            <a:ext cx="1827632" cy="1568072"/>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ahhlta.jpg"/>
          <p:cNvPicPr>
            <a:picLocks noChangeAspect="1"/>
          </p:cNvPicPr>
          <p:nvPr/>
        </p:nvPicPr>
        <p:blipFill>
          <a:blip r:embed="rId4" cstate="print"/>
          <a:stretch>
            <a:fillRect/>
          </a:stretch>
        </p:blipFill>
        <p:spPr>
          <a:xfrm>
            <a:off x="7891789" y="3891692"/>
            <a:ext cx="766553" cy="1378984"/>
          </a:xfrm>
          <a:prstGeom prst="rect">
            <a:avLst/>
          </a:prstGeom>
        </p:spPr>
      </p:pic>
      <p:pic>
        <p:nvPicPr>
          <p:cNvPr id="10" name="Picture 9" descr="DoV Image.png"/>
          <p:cNvPicPr>
            <a:picLocks noChangeAspect="1"/>
          </p:cNvPicPr>
          <p:nvPr/>
        </p:nvPicPr>
        <p:blipFill>
          <a:blip r:embed="rId5" cstate="print"/>
          <a:stretch>
            <a:fillRect/>
          </a:stretch>
        </p:blipFill>
        <p:spPr>
          <a:xfrm>
            <a:off x="1592566" y="3080414"/>
            <a:ext cx="865407" cy="790154"/>
          </a:xfrm>
          <a:prstGeom prst="rect">
            <a:avLst/>
          </a:prstGeom>
        </p:spPr>
      </p:pic>
      <p:sp>
        <p:nvSpPr>
          <p:cNvPr id="2" name="Title 1"/>
          <p:cNvSpPr>
            <a:spLocks noGrp="1"/>
          </p:cNvSpPr>
          <p:nvPr>
            <p:ph type="title"/>
          </p:nvPr>
        </p:nvSpPr>
        <p:spPr/>
        <p:txBody>
          <a:bodyPr/>
          <a:lstStyle/>
          <a:p>
            <a:r>
              <a:rPr lang="en-US" dirty="0" err="1" smtClean="0"/>
              <a:t>Composable</a:t>
            </a:r>
            <a:r>
              <a:rPr lang="en-US" dirty="0" smtClean="0"/>
              <a:t> Interface</a:t>
            </a:r>
          </a:p>
        </p:txBody>
      </p:sp>
      <p:pic>
        <p:nvPicPr>
          <p:cNvPr id="8" name="Picture 7" descr="doctor.jpg"/>
          <p:cNvPicPr>
            <a:picLocks noChangeAspect="1"/>
          </p:cNvPicPr>
          <p:nvPr/>
        </p:nvPicPr>
        <p:blipFill>
          <a:blip r:embed="rId6"/>
          <a:stretch>
            <a:fillRect/>
          </a:stretch>
        </p:blipFill>
        <p:spPr>
          <a:xfrm>
            <a:off x="3712839" y="3274500"/>
            <a:ext cx="1663700" cy="1701800"/>
          </a:xfrm>
          <a:prstGeom prst="rect">
            <a:avLst/>
          </a:prstGeom>
        </p:spPr>
      </p:pic>
      <p:sp>
        <p:nvSpPr>
          <p:cNvPr id="11" name="TextBox 10"/>
          <p:cNvSpPr txBox="1"/>
          <p:nvPr/>
        </p:nvSpPr>
        <p:spPr>
          <a:xfrm>
            <a:off x="1720580" y="3891565"/>
            <a:ext cx="593382" cy="307777"/>
          </a:xfrm>
          <a:prstGeom prst="rect">
            <a:avLst/>
          </a:prstGeom>
          <a:noFill/>
        </p:spPr>
        <p:txBody>
          <a:bodyPr wrap="square" rtlCol="0">
            <a:spAutoFit/>
          </a:bodyPr>
          <a:lstStyle/>
          <a:p>
            <a:r>
              <a:rPr lang="en-US" dirty="0" smtClean="0"/>
              <a:t>Vista</a:t>
            </a:r>
            <a:endParaRPr lang="en-US" dirty="0"/>
          </a:p>
        </p:txBody>
      </p:sp>
      <p:sp>
        <p:nvSpPr>
          <p:cNvPr id="12" name="TextBox 11"/>
          <p:cNvSpPr txBox="1"/>
          <p:nvPr/>
        </p:nvSpPr>
        <p:spPr>
          <a:xfrm>
            <a:off x="7223708" y="5011239"/>
            <a:ext cx="736099" cy="307777"/>
          </a:xfrm>
          <a:prstGeom prst="rect">
            <a:avLst/>
          </a:prstGeom>
          <a:noFill/>
        </p:spPr>
        <p:txBody>
          <a:bodyPr wrap="none" rtlCol="0">
            <a:spAutoFit/>
          </a:bodyPr>
          <a:lstStyle/>
          <a:p>
            <a:r>
              <a:rPr lang="en-US" dirty="0" smtClean="0"/>
              <a:t>AHLTA</a:t>
            </a:r>
            <a:endParaRPr lang="en-US" dirty="0"/>
          </a:p>
        </p:txBody>
      </p:sp>
      <p:pic>
        <p:nvPicPr>
          <p:cNvPr id="13" name="Picture 12" descr="outlook.jpg"/>
          <p:cNvPicPr>
            <a:picLocks noChangeAspect="1"/>
          </p:cNvPicPr>
          <p:nvPr/>
        </p:nvPicPr>
        <p:blipFill>
          <a:blip r:embed="rId7"/>
          <a:stretch>
            <a:fillRect/>
          </a:stretch>
        </p:blipFill>
        <p:spPr>
          <a:xfrm>
            <a:off x="2368538" y="1831846"/>
            <a:ext cx="799514" cy="776451"/>
          </a:xfrm>
          <a:prstGeom prst="rect">
            <a:avLst/>
          </a:prstGeom>
        </p:spPr>
      </p:pic>
      <p:sp>
        <p:nvSpPr>
          <p:cNvPr id="14" name="TextBox 13"/>
          <p:cNvSpPr txBox="1"/>
          <p:nvPr/>
        </p:nvSpPr>
        <p:spPr>
          <a:xfrm>
            <a:off x="2485283" y="1392765"/>
            <a:ext cx="633594" cy="307777"/>
          </a:xfrm>
          <a:prstGeom prst="rect">
            <a:avLst/>
          </a:prstGeom>
          <a:noFill/>
        </p:spPr>
        <p:txBody>
          <a:bodyPr wrap="none" rtlCol="0">
            <a:spAutoFit/>
          </a:bodyPr>
          <a:lstStyle/>
          <a:p>
            <a:r>
              <a:rPr lang="en-US" dirty="0" smtClean="0"/>
              <a:t>Email</a:t>
            </a:r>
            <a:endParaRPr lang="en-US" dirty="0"/>
          </a:p>
        </p:txBody>
      </p:sp>
      <p:pic>
        <p:nvPicPr>
          <p:cNvPr id="15" name="Picture 14" descr="fax.gif"/>
          <p:cNvPicPr>
            <a:picLocks noChangeAspect="1"/>
          </p:cNvPicPr>
          <p:nvPr/>
        </p:nvPicPr>
        <p:blipFill>
          <a:blip r:embed="rId8"/>
          <a:stretch>
            <a:fillRect/>
          </a:stretch>
        </p:blipFill>
        <p:spPr>
          <a:xfrm>
            <a:off x="4230743" y="1527252"/>
            <a:ext cx="828763" cy="916929"/>
          </a:xfrm>
          <a:prstGeom prst="rect">
            <a:avLst/>
          </a:prstGeom>
        </p:spPr>
      </p:pic>
      <p:sp>
        <p:nvSpPr>
          <p:cNvPr id="16" name="TextBox 15"/>
          <p:cNvSpPr txBox="1"/>
          <p:nvPr/>
        </p:nvSpPr>
        <p:spPr>
          <a:xfrm>
            <a:off x="4438006" y="1187944"/>
            <a:ext cx="483952" cy="307777"/>
          </a:xfrm>
          <a:prstGeom prst="rect">
            <a:avLst/>
          </a:prstGeom>
          <a:noFill/>
        </p:spPr>
        <p:txBody>
          <a:bodyPr wrap="none" rtlCol="0">
            <a:spAutoFit/>
          </a:bodyPr>
          <a:lstStyle/>
          <a:p>
            <a:r>
              <a:rPr lang="en-US" dirty="0" smtClean="0"/>
              <a:t>Fax</a:t>
            </a:r>
            <a:endParaRPr lang="en-US" dirty="0"/>
          </a:p>
        </p:txBody>
      </p:sp>
      <p:sp>
        <p:nvSpPr>
          <p:cNvPr id="20" name="TextBox 19"/>
          <p:cNvSpPr txBox="1"/>
          <p:nvPr/>
        </p:nvSpPr>
        <p:spPr>
          <a:xfrm>
            <a:off x="6882324" y="2198400"/>
            <a:ext cx="703813" cy="307777"/>
          </a:xfrm>
          <a:prstGeom prst="rect">
            <a:avLst/>
          </a:prstGeom>
          <a:noFill/>
        </p:spPr>
        <p:txBody>
          <a:bodyPr wrap="none" rtlCol="0">
            <a:spAutoFit/>
          </a:bodyPr>
          <a:lstStyle/>
          <a:p>
            <a:r>
              <a:rPr lang="en-US" dirty="0" smtClean="0"/>
              <a:t>Phone</a:t>
            </a:r>
            <a:endParaRPr lang="en-US" dirty="0"/>
          </a:p>
        </p:txBody>
      </p:sp>
      <p:sp>
        <p:nvSpPr>
          <p:cNvPr id="22" name="Left Arrow 21"/>
          <p:cNvSpPr/>
          <p:nvPr/>
        </p:nvSpPr>
        <p:spPr>
          <a:xfrm rot="594076">
            <a:off x="2498485" y="3651795"/>
            <a:ext cx="1426270" cy="288753"/>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Arrow 22"/>
          <p:cNvSpPr/>
          <p:nvPr/>
        </p:nvSpPr>
        <p:spPr>
          <a:xfrm rot="2552444">
            <a:off x="2795130" y="2966945"/>
            <a:ext cx="1312016" cy="283648"/>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Left Arrow 23"/>
          <p:cNvSpPr/>
          <p:nvPr/>
        </p:nvSpPr>
        <p:spPr>
          <a:xfrm rot="5400000">
            <a:off x="4145961" y="2834840"/>
            <a:ext cx="670350" cy="214159"/>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Left Arrow 24"/>
          <p:cNvSpPr/>
          <p:nvPr/>
        </p:nvSpPr>
        <p:spPr>
          <a:xfrm rot="7592267">
            <a:off x="4712613" y="3115276"/>
            <a:ext cx="1426270" cy="25700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3"/>
          <p:cNvSpPr txBox="1">
            <a:spLocks/>
          </p:cNvSpPr>
          <p:nvPr/>
        </p:nvSpPr>
        <p:spPr bwMode="auto">
          <a:xfrm>
            <a:off x="579142" y="5052184"/>
            <a:ext cx="8255903" cy="142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292100" marR="0" lvl="1" indent="-292100" algn="l" defTabSz="914400" rtl="0" eaLnBrk="1" fontAlgn="base" latinLnBrk="0" hangingPunct="1">
              <a:lnSpc>
                <a:spcPts val="2600"/>
              </a:lnSpc>
              <a:spcBef>
                <a:spcPct val="0"/>
              </a:spcBef>
              <a:spcAft>
                <a:spcPts val="800"/>
              </a:spcAft>
              <a:buClr>
                <a:srgbClr val="FDAA03"/>
              </a:buClr>
              <a:buSzPct val="120000"/>
              <a:tabLst/>
              <a:defRPr/>
            </a:pPr>
            <a:endParaRPr kumimoji="0" lang="en-US" sz="2000" b="1" i="0" u="none" strike="noStrike" kern="0" cap="none" spc="0" normalizeH="0" baseline="0" noProof="0" dirty="0" smtClean="0">
              <a:ln>
                <a:noFill/>
              </a:ln>
              <a:solidFill>
                <a:schemeClr val="tx1"/>
              </a:solidFill>
              <a:effectLst/>
              <a:uLnTx/>
              <a:uFillTx/>
              <a:latin typeface="+mn-lt"/>
              <a:cs typeface="+mn-cs"/>
            </a:endParaRPr>
          </a:p>
          <a:p>
            <a:pPr marL="684213" marR="0" lvl="1" indent="-227013" algn="l" defTabSz="914400" rtl="0" eaLnBrk="1" fontAlgn="base" latinLnBrk="0" hangingPunct="1">
              <a:lnSpc>
                <a:spcPts val="2400"/>
              </a:lnSpc>
              <a:spcBef>
                <a:spcPct val="0"/>
              </a:spcBef>
              <a:spcAft>
                <a:spcPts val="800"/>
              </a:spcAft>
              <a:buClr>
                <a:srgbClr val="FDAA03"/>
              </a:buClr>
              <a:buSzTx/>
              <a:buFontTx/>
              <a:buChar char="–"/>
              <a:tabLst/>
              <a:defRPr/>
            </a:pPr>
            <a:endParaRPr kumimoji="0" lang="en-US" sz="2000" b="1" i="0" u="none" strike="noStrike" kern="0" cap="none" spc="0" normalizeH="0" baseline="0" noProof="0" dirty="0">
              <a:ln>
                <a:noFill/>
              </a:ln>
              <a:solidFill>
                <a:schemeClr val="tx1"/>
              </a:solidFill>
              <a:effectLst/>
              <a:uLnTx/>
              <a:uFillTx/>
              <a:latin typeface="+mn-lt"/>
              <a:cs typeface="+mn-cs"/>
            </a:endParaRPr>
          </a:p>
        </p:txBody>
      </p:sp>
      <p:pic>
        <p:nvPicPr>
          <p:cNvPr id="17" name="Picture 16" descr="report.jpg"/>
          <p:cNvPicPr>
            <a:picLocks noChangeAspect="1"/>
          </p:cNvPicPr>
          <p:nvPr/>
        </p:nvPicPr>
        <p:blipFill>
          <a:blip r:embed="rId9" cstate="print"/>
          <a:stretch>
            <a:fillRect/>
          </a:stretch>
        </p:blipFill>
        <p:spPr>
          <a:xfrm>
            <a:off x="6620824" y="3285174"/>
            <a:ext cx="816450" cy="1152555"/>
          </a:xfrm>
          <a:prstGeom prst="rect">
            <a:avLst/>
          </a:prstGeom>
        </p:spPr>
      </p:pic>
      <p:sp>
        <p:nvSpPr>
          <p:cNvPr id="18" name="TextBox 17"/>
          <p:cNvSpPr txBox="1"/>
          <p:nvPr/>
        </p:nvSpPr>
        <p:spPr>
          <a:xfrm>
            <a:off x="6322452" y="4369474"/>
            <a:ext cx="1521808" cy="307777"/>
          </a:xfrm>
          <a:prstGeom prst="rect">
            <a:avLst/>
          </a:prstGeom>
          <a:noFill/>
        </p:spPr>
        <p:txBody>
          <a:bodyPr wrap="none" rtlCol="0">
            <a:spAutoFit/>
          </a:bodyPr>
          <a:lstStyle/>
          <a:p>
            <a:r>
              <a:rPr lang="en-US" dirty="0" smtClean="0"/>
              <a:t>Outside Records</a:t>
            </a:r>
            <a:endParaRPr lang="en-US" dirty="0"/>
          </a:p>
        </p:txBody>
      </p:sp>
      <p:sp>
        <p:nvSpPr>
          <p:cNvPr id="26" name="Left Arrow 25"/>
          <p:cNvSpPr/>
          <p:nvPr/>
        </p:nvSpPr>
        <p:spPr>
          <a:xfrm rot="9846940">
            <a:off x="4828694" y="3868737"/>
            <a:ext cx="1795287" cy="21994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2214367" y="1244766"/>
            <a:ext cx="1065121" cy="1406418"/>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Content Placeholder 5" descr="Screenshot.png"/>
          <p:cNvPicPr>
            <a:picLocks noGrp="1" noChangeAspect="1"/>
          </p:cNvPicPr>
          <p:nvPr>
            <p:ph idx="1"/>
          </p:nvPr>
        </p:nvPicPr>
        <p:blipFill>
          <a:blip r:embed="rId3"/>
          <a:stretch>
            <a:fillRect/>
          </a:stretch>
        </p:blipFill>
        <p:spPr>
          <a:xfrm>
            <a:off x="1012509" y="1104225"/>
            <a:ext cx="6446947" cy="5280055"/>
          </a:xfrm>
        </p:spPr>
      </p:pic>
      <p:sp>
        <p:nvSpPr>
          <p:cNvPr id="2" name="Title 1"/>
          <p:cNvSpPr>
            <a:spLocks noGrp="1"/>
          </p:cNvSpPr>
          <p:nvPr>
            <p:ph type="title"/>
          </p:nvPr>
        </p:nvSpPr>
        <p:spPr/>
        <p:txBody>
          <a:bodyPr/>
          <a:lstStyle/>
          <a:p>
            <a:r>
              <a:rPr lang="en-US" dirty="0" err="1" smtClean="0"/>
              <a:t>Composable</a:t>
            </a:r>
            <a:r>
              <a:rPr lang="en-US" dirty="0" smtClean="0"/>
              <a:t> Interface Mockup</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Composable</a:t>
            </a:r>
            <a:r>
              <a:rPr lang="en-US" dirty="0" smtClean="0"/>
              <a:t> record view (1 of 2)</a:t>
            </a:r>
            <a:endParaRPr lang="en-US" dirty="0"/>
          </a:p>
        </p:txBody>
      </p:sp>
      <p:sp>
        <p:nvSpPr>
          <p:cNvPr id="3" name="Content Placeholder 2"/>
          <p:cNvSpPr>
            <a:spLocks noGrp="1"/>
          </p:cNvSpPr>
          <p:nvPr>
            <p:ph idx="1"/>
          </p:nvPr>
        </p:nvSpPr>
        <p:spPr>
          <a:xfrm>
            <a:off x="482748" y="2001188"/>
            <a:ext cx="4050039" cy="2875609"/>
          </a:xfrm>
        </p:spPr>
        <p:txBody>
          <a:bodyPr/>
          <a:lstStyle/>
          <a:p>
            <a:r>
              <a:rPr lang="en-US" dirty="0" smtClean="0"/>
              <a:t>UDOP for healthcare</a:t>
            </a:r>
          </a:p>
          <a:p>
            <a:pPr lvl="1"/>
            <a:r>
              <a:rPr lang="en-US" dirty="0" smtClean="0"/>
              <a:t>Create a User-Defined Operational Picture for health record</a:t>
            </a:r>
          </a:p>
          <a:p>
            <a:pPr lvl="1"/>
            <a:r>
              <a:rPr lang="en-US" dirty="0" smtClean="0"/>
              <a:t>Allows for a “dashboard” like interface where all the important information is readily accessible</a:t>
            </a:r>
          </a:p>
          <a:p>
            <a:pPr>
              <a:buNone/>
            </a:pPr>
            <a:endParaRPr lang="en-US" dirty="0"/>
          </a:p>
        </p:txBody>
      </p:sp>
      <p:pic>
        <p:nvPicPr>
          <p:cNvPr id="5" name="Content Placeholder 5" descr="Screenshot.png"/>
          <p:cNvPicPr>
            <a:picLocks noChangeAspect="1"/>
          </p:cNvPicPr>
          <p:nvPr/>
        </p:nvPicPr>
        <p:blipFill>
          <a:blip r:embed="rId3"/>
          <a:srcRect l="-19219" r="-19219"/>
          <a:stretch>
            <a:fillRect/>
          </a:stretch>
        </p:blipFill>
        <p:spPr bwMode="auto">
          <a:xfrm>
            <a:off x="3830982" y="1550812"/>
            <a:ext cx="6047132" cy="3577493"/>
          </a:xfrm>
          <a:prstGeom prst="rect">
            <a:avLst/>
          </a:prstGeom>
          <a:noFill/>
          <a:ln w="9525">
            <a:noFill/>
            <a:miter lim="800000"/>
            <a:headEnd/>
            <a:tailEnd/>
          </a:ln>
          <a:effectLst/>
        </p:spPr>
      </p:pic>
      <p:sp>
        <p:nvSpPr>
          <p:cNvPr id="6" name="Rounded Rectangle 5"/>
          <p:cNvSpPr/>
          <p:nvPr/>
        </p:nvSpPr>
        <p:spPr bwMode="auto">
          <a:xfrm>
            <a:off x="872444" y="5481307"/>
            <a:ext cx="7814944" cy="737345"/>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US" sz="1800" smtClean="0"/>
          </a:p>
          <a:p>
            <a:endParaRPr lang="en-US" sz="1800" dirty="0"/>
          </a:p>
        </p:txBody>
      </p:sp>
      <p:sp>
        <p:nvSpPr>
          <p:cNvPr id="7" name="TextBox 6"/>
          <p:cNvSpPr txBox="1"/>
          <p:nvPr/>
        </p:nvSpPr>
        <p:spPr>
          <a:xfrm>
            <a:off x="1500609" y="5453999"/>
            <a:ext cx="6719508" cy="954107"/>
          </a:xfrm>
          <a:prstGeom prst="rect">
            <a:avLst/>
          </a:prstGeom>
          <a:noFill/>
        </p:spPr>
        <p:txBody>
          <a:bodyPr wrap="none" rtlCol="0">
            <a:spAutoFit/>
          </a:bodyPr>
          <a:lstStyle/>
          <a:p>
            <a:r>
              <a:rPr lang="en-US" b="1" dirty="0" smtClean="0"/>
              <a:t>Unfortunately many software companies prefer a “one size fits all” approach</a:t>
            </a:r>
          </a:p>
          <a:p>
            <a:r>
              <a:rPr lang="en-US" b="1" dirty="0" smtClean="0"/>
              <a:t> to development and end up creating a “one size fits nobody” product”</a:t>
            </a:r>
          </a:p>
          <a:p>
            <a:r>
              <a:rPr lang="en-US" b="1" dirty="0" smtClean="0"/>
              <a:t>	Jim Bradford, Ph.D. The Bradford Report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Composable</a:t>
            </a:r>
            <a:r>
              <a:rPr lang="en-US" dirty="0" smtClean="0"/>
              <a:t> record view (2 of 2)</a:t>
            </a:r>
            <a:endParaRPr lang="en-US" dirty="0"/>
          </a:p>
        </p:txBody>
      </p:sp>
      <p:sp>
        <p:nvSpPr>
          <p:cNvPr id="3" name="Content Placeholder 2"/>
          <p:cNvSpPr>
            <a:spLocks noGrp="1"/>
          </p:cNvSpPr>
          <p:nvPr>
            <p:ph idx="1"/>
          </p:nvPr>
        </p:nvSpPr>
        <p:spPr>
          <a:xfrm>
            <a:off x="483556" y="1470490"/>
            <a:ext cx="3899830" cy="4079297"/>
          </a:xfrm>
        </p:spPr>
        <p:txBody>
          <a:bodyPr/>
          <a:lstStyle/>
          <a:p>
            <a:r>
              <a:rPr lang="en-US" dirty="0" smtClean="0"/>
              <a:t>Customized for caregiver/patient pair</a:t>
            </a:r>
          </a:p>
          <a:p>
            <a:pPr lvl="1"/>
            <a:r>
              <a:rPr lang="en-US" dirty="0" smtClean="0"/>
              <a:t>“</a:t>
            </a:r>
            <a:r>
              <a:rPr lang="en-US" dirty="0" err="1" smtClean="0"/>
              <a:t>MyInterface</a:t>
            </a:r>
            <a:r>
              <a:rPr lang="en-US" dirty="0" smtClean="0"/>
              <a:t>”</a:t>
            </a:r>
          </a:p>
          <a:p>
            <a:pPr lvl="1"/>
            <a:r>
              <a:rPr lang="en-US" dirty="0" smtClean="0"/>
              <a:t>Reduces time needed to re-acquire SA</a:t>
            </a:r>
          </a:p>
          <a:p>
            <a:pPr lvl="1"/>
            <a:r>
              <a:rPr lang="en-US" dirty="0" smtClean="0"/>
              <a:t>Snapshot</a:t>
            </a:r>
          </a:p>
          <a:p>
            <a:r>
              <a:rPr lang="en-US" dirty="0" smtClean="0"/>
              <a:t>Templates</a:t>
            </a:r>
          </a:p>
          <a:p>
            <a:pPr lvl="1"/>
            <a:r>
              <a:rPr lang="en-US" dirty="0" smtClean="0"/>
              <a:t>Reduces time to set up view</a:t>
            </a:r>
          </a:p>
        </p:txBody>
      </p:sp>
      <p:pic>
        <p:nvPicPr>
          <p:cNvPr id="5" name="Content Placeholder 5" descr="Screenshot.png"/>
          <p:cNvPicPr>
            <a:picLocks noChangeAspect="1"/>
          </p:cNvPicPr>
          <p:nvPr/>
        </p:nvPicPr>
        <p:blipFill>
          <a:blip r:embed="rId3"/>
          <a:srcRect l="-19219" r="-19219"/>
          <a:stretch>
            <a:fillRect/>
          </a:stretch>
        </p:blipFill>
        <p:spPr bwMode="auto">
          <a:xfrm>
            <a:off x="3711365" y="1734129"/>
            <a:ext cx="6047132" cy="3577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Deliverable: FY10 Prototype 	</a:t>
            </a:r>
            <a:endParaRPr lang="en-US" dirty="0"/>
          </a:p>
        </p:txBody>
      </p:sp>
      <p:sp>
        <p:nvSpPr>
          <p:cNvPr id="3" name="Content Placeholder 2"/>
          <p:cNvSpPr>
            <a:spLocks noGrp="1"/>
          </p:cNvSpPr>
          <p:nvPr>
            <p:ph idx="1"/>
          </p:nvPr>
        </p:nvSpPr>
        <p:spPr>
          <a:xfrm>
            <a:off x="456244" y="885763"/>
            <a:ext cx="8128000" cy="5695732"/>
          </a:xfrm>
        </p:spPr>
        <p:txBody>
          <a:bodyPr/>
          <a:lstStyle/>
          <a:p>
            <a:r>
              <a:rPr lang="en-US" dirty="0" smtClean="0"/>
              <a:t>User Defined Interface</a:t>
            </a:r>
          </a:p>
          <a:p>
            <a:r>
              <a:rPr lang="en-US" dirty="0" smtClean="0"/>
              <a:t>Categorize images outside records</a:t>
            </a:r>
          </a:p>
          <a:p>
            <a:r>
              <a:rPr lang="en-US" dirty="0" err="1" smtClean="0"/>
              <a:t>MyInterface</a:t>
            </a:r>
            <a:r>
              <a:rPr lang="en-US" dirty="0" smtClean="0"/>
              <a:t> </a:t>
            </a:r>
          </a:p>
          <a:p>
            <a:pPr lvl="1"/>
            <a:r>
              <a:rPr lang="en-US" dirty="0" smtClean="0"/>
              <a:t>Customizable to clinician’s requirements</a:t>
            </a:r>
          </a:p>
          <a:p>
            <a:pPr lvl="1"/>
            <a:r>
              <a:rPr lang="en-US" dirty="0" smtClean="0"/>
              <a:t>Templates</a:t>
            </a:r>
          </a:p>
          <a:p>
            <a:r>
              <a:rPr lang="en-US" dirty="0" smtClean="0"/>
              <a:t>Components </a:t>
            </a:r>
          </a:p>
          <a:p>
            <a:pPr lvl="1"/>
            <a:r>
              <a:rPr lang="en-US" dirty="0" err="1" smtClean="0"/>
              <a:t>Coverflow</a:t>
            </a:r>
            <a:r>
              <a:rPr lang="en-US" dirty="0" smtClean="0"/>
              <a:t> interface to review images</a:t>
            </a:r>
          </a:p>
          <a:p>
            <a:pPr lvl="2"/>
            <a:r>
              <a:rPr lang="en-US" dirty="0" smtClean="0"/>
              <a:t>Filter criteria</a:t>
            </a:r>
            <a:endParaRPr lang="en-US" strike="sngStrike" dirty="0" smtClean="0">
              <a:solidFill>
                <a:srgbClr val="FF0000"/>
              </a:solidFill>
            </a:endParaRPr>
          </a:p>
          <a:p>
            <a:pPr lvl="1"/>
            <a:r>
              <a:rPr lang="en-US" dirty="0" smtClean="0"/>
              <a:t>‘See’ what other components were used to review patient’s history</a:t>
            </a:r>
          </a:p>
          <a:p>
            <a:pPr lvl="1"/>
            <a:r>
              <a:rPr lang="en-US" dirty="0" smtClean="0"/>
              <a:t>Add new SME identified components (e.g. Timeline)</a:t>
            </a:r>
          </a:p>
          <a:p>
            <a:pPr lvl="1"/>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Follow-</a:t>
            </a:r>
            <a:r>
              <a:rPr lang="en-US" dirty="0" err="1" smtClean="0"/>
              <a:t>ons</a:t>
            </a:r>
            <a:endParaRPr lang="en-US" dirty="0"/>
          </a:p>
        </p:txBody>
      </p:sp>
      <p:sp>
        <p:nvSpPr>
          <p:cNvPr id="3" name="Content Placeholder 2"/>
          <p:cNvSpPr>
            <a:spLocks noGrp="1"/>
          </p:cNvSpPr>
          <p:nvPr>
            <p:ph idx="1"/>
          </p:nvPr>
        </p:nvSpPr>
        <p:spPr>
          <a:xfrm>
            <a:off x="512271" y="1390768"/>
            <a:ext cx="8128000" cy="4808538"/>
          </a:xfrm>
        </p:spPr>
        <p:txBody>
          <a:bodyPr/>
          <a:lstStyle/>
          <a:p>
            <a:r>
              <a:rPr lang="en-US" dirty="0" smtClean="0"/>
              <a:t>Speech to Text </a:t>
            </a:r>
          </a:p>
          <a:p>
            <a:pPr lvl="1"/>
            <a:r>
              <a:rPr lang="en-US" dirty="0" smtClean="0"/>
              <a:t>Transcribe doctors dictation notes</a:t>
            </a:r>
          </a:p>
          <a:p>
            <a:r>
              <a:rPr lang="en-US" dirty="0" smtClean="0"/>
              <a:t>Alerts  </a:t>
            </a:r>
          </a:p>
          <a:p>
            <a:pPr lvl="1"/>
            <a:r>
              <a:rPr lang="en-US" dirty="0" smtClean="0"/>
              <a:t>Alert other clinicians through system, rather than email</a:t>
            </a:r>
          </a:p>
          <a:p>
            <a:r>
              <a:rPr lang="en-US" dirty="0" smtClean="0"/>
              <a:t>Email, paper to patient automatically through system</a:t>
            </a:r>
          </a:p>
          <a:p>
            <a:r>
              <a:rPr lang="en-US" dirty="0" smtClean="0"/>
              <a:t>Automatically call patient, leave text message</a:t>
            </a:r>
          </a:p>
          <a:p>
            <a:r>
              <a:rPr lang="en-US" dirty="0" smtClean="0"/>
              <a:t>Note </a:t>
            </a:r>
            <a:r>
              <a:rPr lang="en-US" dirty="0" err="1" smtClean="0"/>
              <a:t>plugin</a:t>
            </a:r>
            <a:r>
              <a:rPr lang="en-US" dirty="0" smtClean="0"/>
              <a:t> </a:t>
            </a:r>
          </a:p>
          <a:p>
            <a:pPr lvl="1"/>
            <a:r>
              <a:rPr lang="en-US" dirty="0" smtClean="0"/>
              <a:t>allow for cutting and pasting from other components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can succeed</a:t>
            </a:r>
            <a:endParaRPr lang="en-US" dirty="0"/>
          </a:p>
        </p:txBody>
      </p:sp>
      <p:sp>
        <p:nvSpPr>
          <p:cNvPr id="3" name="Content Placeholder 2"/>
          <p:cNvSpPr>
            <a:spLocks noGrp="1"/>
          </p:cNvSpPr>
          <p:nvPr>
            <p:ph idx="1"/>
          </p:nvPr>
        </p:nvSpPr>
        <p:spPr>
          <a:xfrm>
            <a:off x="428934" y="1022308"/>
            <a:ext cx="8128000" cy="4808538"/>
          </a:xfrm>
        </p:spPr>
        <p:txBody>
          <a:bodyPr/>
          <a:lstStyle/>
          <a:p>
            <a:r>
              <a:rPr lang="en-US" dirty="0" smtClean="0"/>
              <a:t>PIs</a:t>
            </a:r>
          </a:p>
          <a:p>
            <a:pPr lvl="1"/>
            <a:r>
              <a:rPr lang="en-US" dirty="0" smtClean="0"/>
              <a:t>Experience with </a:t>
            </a:r>
            <a:r>
              <a:rPr lang="en-US" dirty="0" err="1" smtClean="0"/>
              <a:t>CCoD</a:t>
            </a:r>
            <a:endParaRPr lang="en-US" dirty="0" smtClean="0"/>
          </a:p>
          <a:p>
            <a:pPr lvl="1"/>
            <a:r>
              <a:rPr lang="en-US" dirty="0" smtClean="0"/>
              <a:t>Experience with medical data</a:t>
            </a:r>
          </a:p>
          <a:p>
            <a:pPr lvl="1"/>
            <a:r>
              <a:rPr lang="en-US" dirty="0" smtClean="0"/>
              <a:t>Proven history of building production systems and prototypes</a:t>
            </a:r>
          </a:p>
          <a:p>
            <a:r>
              <a:rPr lang="en-US" dirty="0" smtClean="0"/>
              <a:t>Leveraging hands-on </a:t>
            </a:r>
            <a:r>
              <a:rPr lang="en-US" dirty="0" err="1" smtClean="0"/>
              <a:t>SMEs</a:t>
            </a:r>
            <a:endParaRPr lang="en-US" dirty="0" smtClean="0"/>
          </a:p>
          <a:p>
            <a:pPr lvl="1"/>
            <a:r>
              <a:rPr lang="en-US" dirty="0" smtClean="0"/>
              <a:t>Christian Donahue, M.D.</a:t>
            </a:r>
          </a:p>
          <a:p>
            <a:pPr lvl="1"/>
            <a:r>
              <a:rPr lang="en-US" dirty="0" smtClean="0"/>
              <a:t> Tom Neal, M.D. (MITRE, experience with </a:t>
            </a:r>
            <a:r>
              <a:rPr lang="en-US" dirty="0" err="1" smtClean="0"/>
              <a:t>DoD</a:t>
            </a:r>
            <a:r>
              <a:rPr lang="en-US" dirty="0" smtClean="0"/>
              <a:t> medical system)</a:t>
            </a:r>
          </a:p>
          <a:p>
            <a:pPr lvl="1"/>
            <a:r>
              <a:rPr lang="en-US" dirty="0" smtClean="0"/>
              <a:t>Joy Keeler, Jean Stanford (MITRE, data issues)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 Collaborations	</a:t>
            </a:r>
            <a:endParaRPr lang="en-US" dirty="0"/>
          </a:p>
        </p:txBody>
      </p:sp>
      <p:sp>
        <p:nvSpPr>
          <p:cNvPr id="3" name="Content Placeholder 2"/>
          <p:cNvSpPr>
            <a:spLocks noGrp="1"/>
          </p:cNvSpPr>
          <p:nvPr>
            <p:ph idx="1"/>
          </p:nvPr>
        </p:nvSpPr>
        <p:spPr/>
        <p:txBody>
          <a:bodyPr/>
          <a:lstStyle/>
          <a:p>
            <a:r>
              <a:rPr lang="en-US" dirty="0" smtClean="0"/>
              <a:t>LAIKA (Andy </a:t>
            </a:r>
            <a:r>
              <a:rPr lang="en-US" dirty="0" err="1" smtClean="0"/>
              <a:t>Gregorowicz</a:t>
            </a:r>
            <a:r>
              <a:rPr lang="en-US" dirty="0" smtClean="0"/>
              <a:t>, existing work)</a:t>
            </a:r>
          </a:p>
          <a:p>
            <a:pPr lvl="1"/>
            <a:r>
              <a:rPr lang="en-US" dirty="0" smtClean="0"/>
              <a:t>Provide data, </a:t>
            </a:r>
            <a:r>
              <a:rPr lang="en-US" dirty="0" err="1" smtClean="0"/>
              <a:t>hData</a:t>
            </a:r>
            <a:endParaRPr lang="en-US" dirty="0" smtClean="0"/>
          </a:p>
          <a:p>
            <a:r>
              <a:rPr lang="en-US" dirty="0" smtClean="0"/>
              <a:t>Multimodal Medical Data Capture and Representation (</a:t>
            </a:r>
            <a:r>
              <a:rPr lang="en-US" dirty="0" err="1" smtClean="0"/>
              <a:t>Qian</a:t>
            </a:r>
            <a:r>
              <a:rPr lang="en-US" dirty="0" smtClean="0"/>
              <a:t> </a:t>
            </a:r>
            <a:r>
              <a:rPr lang="en-US" dirty="0" err="1" smtClean="0"/>
              <a:t>Hu</a:t>
            </a:r>
            <a:r>
              <a:rPr lang="en-US" dirty="0" smtClean="0"/>
              <a:t>, existing MSR)</a:t>
            </a:r>
          </a:p>
          <a:p>
            <a:pPr lvl="1"/>
            <a:r>
              <a:rPr lang="en-US" dirty="0" smtClean="0"/>
              <a:t>Speech to text capability</a:t>
            </a:r>
          </a:p>
          <a:p>
            <a:r>
              <a:rPr lang="en-US" dirty="0" smtClean="0"/>
              <a:t>Automating Fact Extraction from Medical Records, (Cheryl Clark, proposed MSR)</a:t>
            </a:r>
          </a:p>
          <a:p>
            <a:pPr lvl="1"/>
            <a:r>
              <a:rPr lang="en-US" dirty="0" smtClean="0"/>
              <a:t>Medical fact extraction to enhance “outside record” categorization</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&amp; Mitigation Strategies</a:t>
            </a:r>
            <a:endParaRPr lang="en-US" dirty="0"/>
          </a:p>
        </p:txBody>
      </p:sp>
      <p:sp>
        <p:nvSpPr>
          <p:cNvPr id="3" name="Content Placeholder 2"/>
          <p:cNvSpPr>
            <a:spLocks noGrp="1"/>
          </p:cNvSpPr>
          <p:nvPr>
            <p:ph idx="1"/>
          </p:nvPr>
        </p:nvSpPr>
        <p:spPr/>
        <p:txBody>
          <a:bodyPr/>
          <a:lstStyle/>
          <a:p>
            <a:r>
              <a:rPr lang="en-US" dirty="0" smtClean="0">
                <a:solidFill>
                  <a:schemeClr val="tx2">
                    <a:lumMod val="60000"/>
                    <a:lumOff val="40000"/>
                  </a:schemeClr>
                </a:solidFill>
              </a:rPr>
              <a:t>Risk:  </a:t>
            </a:r>
            <a:r>
              <a:rPr lang="en-US" dirty="0" smtClean="0"/>
              <a:t>Medical data is too complex to derive a true “loose coupler”</a:t>
            </a:r>
          </a:p>
          <a:p>
            <a:r>
              <a:rPr lang="en-US" dirty="0" smtClean="0">
                <a:solidFill>
                  <a:schemeClr val="tx2">
                    <a:lumMod val="60000"/>
                    <a:lumOff val="40000"/>
                  </a:schemeClr>
                </a:solidFill>
              </a:rPr>
              <a:t>Mitigation:</a:t>
            </a:r>
          </a:p>
          <a:p>
            <a:pPr lvl="1"/>
            <a:r>
              <a:rPr lang="en-US" dirty="0" smtClean="0"/>
              <a:t>hData effort (MITRE)</a:t>
            </a:r>
            <a:endParaRPr lang="en-US" strike="sngStrike" dirty="0" smtClean="0">
              <a:solidFill>
                <a:srgbClr val="FF0000"/>
              </a:solidFill>
            </a:endParaRPr>
          </a:p>
          <a:p>
            <a:pPr lvl="1"/>
            <a:r>
              <a:rPr lang="en-US" dirty="0" smtClean="0"/>
              <a:t>Can use 2 or more loose couplers if necessary</a:t>
            </a:r>
          </a:p>
          <a:p>
            <a:r>
              <a:rPr lang="en-US" dirty="0" smtClean="0">
                <a:solidFill>
                  <a:schemeClr val="tx2">
                    <a:lumMod val="60000"/>
                    <a:lumOff val="40000"/>
                  </a:schemeClr>
                </a:solidFill>
              </a:rPr>
              <a:t>Risk:  </a:t>
            </a:r>
            <a:r>
              <a:rPr lang="en-US" dirty="0" err="1" smtClean="0"/>
              <a:t>hData</a:t>
            </a:r>
            <a:r>
              <a:rPr lang="en-US" dirty="0" smtClean="0"/>
              <a:t> effort has funding cut</a:t>
            </a:r>
          </a:p>
          <a:p>
            <a:r>
              <a:rPr lang="en-US" dirty="0" smtClean="0">
                <a:solidFill>
                  <a:schemeClr val="tx2">
                    <a:lumMod val="60000"/>
                    <a:lumOff val="40000"/>
                  </a:schemeClr>
                </a:solidFill>
              </a:rPr>
              <a:t>Mitigation:  </a:t>
            </a:r>
            <a:r>
              <a:rPr lang="en-US" dirty="0" smtClean="0"/>
              <a:t>Start where they stopped and use MIP funds to get minimal functional format</a:t>
            </a:r>
          </a:p>
          <a:p>
            <a:r>
              <a:rPr lang="en-US" dirty="0" smtClean="0">
                <a:solidFill>
                  <a:schemeClr val="tx2">
                    <a:lumMod val="60000"/>
                    <a:lumOff val="40000"/>
                  </a:schemeClr>
                </a:solidFill>
              </a:rPr>
              <a:t>Risk: </a:t>
            </a:r>
            <a:r>
              <a:rPr lang="en-US" dirty="0" smtClean="0"/>
              <a:t>Lack of data</a:t>
            </a:r>
          </a:p>
          <a:p>
            <a:r>
              <a:rPr lang="en-US" dirty="0" smtClean="0">
                <a:solidFill>
                  <a:schemeClr val="tx2">
                    <a:lumMod val="60000"/>
                    <a:lumOff val="40000"/>
                  </a:schemeClr>
                </a:solidFill>
              </a:rPr>
              <a:t>Mitigation:  </a:t>
            </a:r>
            <a:r>
              <a:rPr lang="en-US" dirty="0" smtClean="0"/>
              <a:t>Create realistic simulated data with </a:t>
            </a:r>
            <a:r>
              <a:rPr lang="en-US" dirty="0" err="1" smtClean="0"/>
              <a:t>Laika</a:t>
            </a: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4" name="Content Placeholder 3"/>
          <p:cNvSpPr>
            <a:spLocks noGrp="1"/>
          </p:cNvSpPr>
          <p:nvPr>
            <p:ph idx="1"/>
          </p:nvPr>
        </p:nvSpPr>
        <p:spPr>
          <a:xfrm>
            <a:off x="469900" y="2743200"/>
            <a:ext cx="8128000" cy="1366470"/>
          </a:xfrm>
        </p:spPr>
        <p:txBody>
          <a:bodyPr/>
          <a:lstStyle/>
          <a:p>
            <a:endParaRPr lang="en-US" dirty="0" smtClean="0"/>
          </a:p>
          <a:p>
            <a:pPr marL="292100" lvl="1" indent="-292100">
              <a:lnSpc>
                <a:spcPts val="2600"/>
              </a:lnSpc>
              <a:buSzPct val="120000"/>
              <a:buFont typeface="Wingdings" pitchFamily="2" charset="2"/>
              <a:buChar char="§"/>
            </a:pPr>
            <a:r>
              <a:rPr lang="en-US" dirty="0" smtClean="0"/>
              <a:t>Showcase CCoD</a:t>
            </a:r>
            <a:r>
              <a:rPr lang="en-US" baseline="30000" dirty="0" smtClean="0"/>
              <a:t>1</a:t>
            </a:r>
            <a:r>
              <a:rPr lang="en-US" dirty="0" smtClean="0"/>
              <a:t> principles to provide relevant data quickly</a:t>
            </a:r>
          </a:p>
          <a:p>
            <a:pPr marL="292100" lvl="1" indent="-292100">
              <a:lnSpc>
                <a:spcPts val="2600"/>
              </a:lnSpc>
              <a:buSzPct val="120000"/>
              <a:buFont typeface="Wingdings" pitchFamily="2" charset="2"/>
              <a:buChar char="§"/>
            </a:pPr>
            <a:r>
              <a:rPr lang="en-US" dirty="0" smtClean="0"/>
              <a:t>Provide components to streamline their current workflow</a:t>
            </a:r>
          </a:p>
          <a:p>
            <a:pPr lvl="1">
              <a:buNone/>
            </a:pPr>
            <a:endParaRPr lang="en-US" dirty="0" smtClean="0"/>
          </a:p>
          <a:p>
            <a:pPr lvl="1"/>
            <a:endParaRPr lang="en-US" dirty="0"/>
          </a:p>
        </p:txBody>
      </p:sp>
      <p:sp>
        <p:nvSpPr>
          <p:cNvPr id="5" name="Rounded Rectangle 4"/>
          <p:cNvSpPr/>
          <p:nvPr/>
        </p:nvSpPr>
        <p:spPr bwMode="auto">
          <a:xfrm>
            <a:off x="1132726" y="1950386"/>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We want to demonstrate ways to give </a:t>
            </a:r>
          </a:p>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800" b="1" i="0" u="none" strike="noStrike" cap="none" normalizeH="0" dirty="0" smtClean="0">
                <a:ln>
                  <a:noFill/>
                </a:ln>
                <a:solidFill>
                  <a:schemeClr val="tx1"/>
                </a:solidFill>
                <a:effectLst/>
                <a:latin typeface="Arial" charset="0"/>
              </a:rPr>
              <a:t>caregivers more time to do what matters most</a:t>
            </a:r>
            <a:endParaRPr kumimoji="0" lang="en-US" sz="1800" b="1" i="0" u="none" strike="noStrike" cap="none" normalizeH="0" baseline="0" dirty="0" smtClean="0">
              <a:ln>
                <a:noFill/>
              </a:ln>
              <a:solidFill>
                <a:schemeClr val="tx1"/>
              </a:solidFill>
              <a:effectLst/>
              <a:latin typeface="Arial" charset="0"/>
            </a:endParaRPr>
          </a:p>
        </p:txBody>
      </p:sp>
      <p:sp>
        <p:nvSpPr>
          <p:cNvPr id="6" name="Rectangle 5"/>
          <p:cNvSpPr/>
          <p:nvPr/>
        </p:nvSpPr>
        <p:spPr>
          <a:xfrm>
            <a:off x="5998823" y="6044816"/>
            <a:ext cx="3075511" cy="307777"/>
          </a:xfrm>
          <a:prstGeom prst="rect">
            <a:avLst/>
          </a:prstGeom>
        </p:spPr>
        <p:txBody>
          <a:bodyPr wrap="none">
            <a:spAutoFit/>
          </a:bodyPr>
          <a:lstStyle/>
          <a:p>
            <a:r>
              <a:rPr lang="en-US" baseline="30000" dirty="0" smtClean="0"/>
              <a:t>1</a:t>
            </a:r>
            <a:r>
              <a:rPr lang="en-US" dirty="0" smtClean="0"/>
              <a:t>Composable Capability on Demand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Timeline</a:t>
            </a:r>
            <a:endParaRPr lang="en-US" dirty="0"/>
          </a:p>
        </p:txBody>
      </p:sp>
      <p:graphicFrame>
        <p:nvGraphicFramePr>
          <p:cNvPr id="4" name="Diagram 3"/>
          <p:cNvGraphicFramePr/>
          <p:nvPr/>
        </p:nvGraphicFramePr>
        <p:xfrm>
          <a:off x="353568" y="1267968"/>
          <a:ext cx="8205216" cy="4974336"/>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460248" y="1496568"/>
            <a:ext cx="4733544"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nSpc>
                <a:spcPts val="3000"/>
              </a:lnSpc>
            </a:pPr>
            <a:r>
              <a:rPr kumimoji="0" lang="en-US" sz="2400" b="1" i="0" u="none" strike="noStrike" kern="0" cap="none" spc="0" normalizeH="0" baseline="0" noProof="0" dirty="0" smtClean="0">
                <a:ln>
                  <a:noFill/>
                </a:ln>
                <a:solidFill>
                  <a:srgbClr val="000099"/>
                </a:solidFill>
                <a:effectLst/>
                <a:uLnTx/>
                <a:uFillTx/>
                <a:latin typeface="+mj-lt"/>
                <a:ea typeface="+mj-ea"/>
                <a:cs typeface="+mj-cs"/>
              </a:rPr>
              <a:t>Total cost/duration: 1</a:t>
            </a:r>
            <a:r>
              <a:rPr lang="en-US" sz="2400" b="1" kern="0" dirty="0" smtClean="0">
                <a:solidFill>
                  <a:srgbClr val="000099"/>
                </a:solidFill>
                <a:latin typeface="+mj-lt"/>
                <a:ea typeface="+mj-ea"/>
                <a:cs typeface="+mj-cs"/>
              </a:rPr>
              <a:t> yr/$325,000</a:t>
            </a:r>
            <a:endParaRPr kumimoji="0" lang="en-US" sz="2400" b="1" i="0" u="none" strike="noStrike" kern="0" cap="none" spc="0" normalizeH="0" baseline="0" noProof="0" dirty="0">
              <a:ln>
                <a:noFill/>
              </a:ln>
              <a:solidFill>
                <a:srgbClr val="000099"/>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Strategy</a:t>
            </a:r>
            <a:endParaRPr lang="en-US" dirty="0"/>
          </a:p>
        </p:txBody>
      </p:sp>
      <p:sp>
        <p:nvSpPr>
          <p:cNvPr id="3" name="Content Placeholder 2"/>
          <p:cNvSpPr>
            <a:spLocks noGrp="1"/>
          </p:cNvSpPr>
          <p:nvPr>
            <p:ph idx="1"/>
          </p:nvPr>
        </p:nvSpPr>
        <p:spPr/>
        <p:txBody>
          <a:bodyPr/>
          <a:lstStyle/>
          <a:p>
            <a:r>
              <a:rPr lang="en-US" i="1" dirty="0" smtClean="0">
                <a:solidFill>
                  <a:schemeClr val="tx2">
                    <a:lumMod val="60000"/>
                    <a:lumOff val="40000"/>
                  </a:schemeClr>
                </a:solidFill>
              </a:rPr>
              <a:t>We have excellent connections with sponsors that can influence adoption of these methods</a:t>
            </a:r>
          </a:p>
          <a:p>
            <a:r>
              <a:rPr lang="en-US" dirty="0" smtClean="0"/>
              <a:t>Work closely with Christian Donahue, M.D., Veterans Administration, who helped shape this proposal</a:t>
            </a:r>
          </a:p>
          <a:p>
            <a:pPr lvl="1"/>
            <a:r>
              <a:rPr lang="en-US" dirty="0" smtClean="0"/>
              <a:t>He is on the VA working group that is planning the future of VA healthcare management and information systems</a:t>
            </a:r>
          </a:p>
          <a:p>
            <a:r>
              <a:rPr lang="en-US" dirty="0" smtClean="0"/>
              <a:t>Brief Vice Chief of Staff, Washington VA Medical Center</a:t>
            </a:r>
          </a:p>
          <a:p>
            <a:pPr lvl="1"/>
            <a:r>
              <a:rPr lang="en-US" dirty="0" smtClean="0"/>
              <a:t>Colleague of Tom Neal, M.D. (V600)</a:t>
            </a:r>
          </a:p>
          <a:p>
            <a:r>
              <a:rPr lang="en-US" dirty="0" smtClean="0"/>
              <a:t>Public release as an open source project</a:t>
            </a:r>
            <a:endParaRPr lang="en-US" i="1" dirty="0" smtClean="0"/>
          </a:p>
          <a:p>
            <a:r>
              <a:rPr lang="en-US" dirty="0" smtClean="0"/>
              <a:t>Jim </a:t>
            </a:r>
            <a:r>
              <a:rPr lang="en-US" dirty="0" err="1" smtClean="0"/>
              <a:t>Inskeep</a:t>
            </a:r>
            <a:r>
              <a:rPr lang="en-US" dirty="0" smtClean="0"/>
              <a:t> will identify additional VA sponsors</a:t>
            </a:r>
          </a:p>
          <a:p>
            <a:r>
              <a:rPr lang="en-US" dirty="0" smtClean="0"/>
              <a:t>Finally, any new, specialized loose couplers and widgets generated will be transitioned to other </a:t>
            </a:r>
            <a:r>
              <a:rPr lang="en-US" dirty="0" err="1" smtClean="0"/>
              <a:t>CCoD</a:t>
            </a:r>
            <a:r>
              <a:rPr lang="en-US" dirty="0" smtClean="0"/>
              <a:t> efforts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If Successful</a:t>
            </a:r>
            <a:endParaRPr lang="en-US" dirty="0"/>
          </a:p>
        </p:txBody>
      </p:sp>
      <p:sp>
        <p:nvSpPr>
          <p:cNvPr id="4" name="Rounded Rectangle 3"/>
          <p:cNvSpPr/>
          <p:nvPr/>
        </p:nvSpPr>
        <p:spPr bwMode="auto">
          <a:xfrm>
            <a:off x="1033757" y="1886073"/>
            <a:ext cx="6705600" cy="91440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ts val="2500"/>
              </a:lnSpc>
              <a:spcAft>
                <a:spcPts val="1000"/>
              </a:spcAft>
              <a:buClr>
                <a:srgbClr val="FDAA03"/>
              </a:buClr>
            </a:pPr>
            <a:r>
              <a:rPr lang="en-US" sz="1800" b="1" dirty="0" smtClean="0"/>
              <a:t>Demonstrate ways to give </a:t>
            </a:r>
          </a:p>
          <a:p>
            <a:pPr algn="ctr" eaLnBrk="0" hangingPunct="0">
              <a:lnSpc>
                <a:spcPts val="2500"/>
              </a:lnSpc>
              <a:spcAft>
                <a:spcPts val="1000"/>
              </a:spcAft>
              <a:buClr>
                <a:srgbClr val="FDAA03"/>
              </a:buClr>
            </a:pPr>
            <a:r>
              <a:rPr lang="en-US" sz="1800" b="1" dirty="0" smtClean="0"/>
              <a:t>caregivers more time to do what matters most</a:t>
            </a:r>
            <a:r>
              <a:rPr lang="en-US" dirty="0" smtClean="0"/>
              <a:t>.</a:t>
            </a:r>
            <a:endParaRPr kumimoji="0" lang="en-US" sz="18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64266" y="370065"/>
            <a:ext cx="5147733" cy="490714"/>
          </a:xfrm>
        </p:spPr>
        <p:txBody>
          <a:bodyPr/>
          <a:lstStyle/>
          <a:p>
            <a:r>
              <a:rPr lang="en-US" dirty="0" smtClean="0"/>
              <a:t>C3H Strategic Roadmap</a:t>
            </a:r>
            <a:endParaRPr lang="en-US" dirty="0"/>
          </a:p>
        </p:txBody>
      </p:sp>
      <p:sp>
        <p:nvSpPr>
          <p:cNvPr id="4" name="Slide Number Placeholder 3"/>
          <p:cNvSpPr>
            <a:spLocks noGrp="1"/>
          </p:cNvSpPr>
          <p:nvPr>
            <p:ph type="sldNum" sz="quarter" idx="4294967295"/>
          </p:nvPr>
        </p:nvSpPr>
        <p:spPr>
          <a:xfrm>
            <a:off x="7935913" y="6400800"/>
            <a:ext cx="533400" cy="152400"/>
          </a:xfrm>
          <a:prstGeom prst="rect">
            <a:avLst/>
          </a:prstGeom>
        </p:spPr>
        <p:txBody>
          <a:bodyPr/>
          <a:lstStyle/>
          <a:p>
            <a:pPr>
              <a:defRPr/>
            </a:pPr>
            <a:fld id="{4C2FAAFA-0190-4202-B0D0-9DFE8EF75A14}" type="slidenum">
              <a:rPr lang="en-US" smtClean="0"/>
              <a:pPr>
                <a:defRPr/>
              </a:pPr>
              <a:t>23</a:t>
            </a:fld>
            <a:endParaRPr lang="en-US" dirty="0"/>
          </a:p>
        </p:txBody>
      </p:sp>
      <p:pic>
        <p:nvPicPr>
          <p:cNvPr id="8" name="Picture 7" descr="Picture1.emf"/>
          <p:cNvPicPr>
            <a:picLocks noChangeAspect="1"/>
          </p:cNvPicPr>
          <p:nvPr/>
        </p:nvPicPr>
        <p:blipFill>
          <a:blip r:embed="rId3"/>
          <a:stretch>
            <a:fillRect/>
          </a:stretch>
        </p:blipFill>
        <p:spPr>
          <a:xfrm>
            <a:off x="1899356" y="1925629"/>
            <a:ext cx="6781844" cy="4475171"/>
          </a:xfrm>
          <a:prstGeom prst="rect">
            <a:avLst/>
          </a:prstGeom>
        </p:spPr>
      </p:pic>
      <p:sp>
        <p:nvSpPr>
          <p:cNvPr id="5" name="Oval 4"/>
          <p:cNvSpPr/>
          <p:nvPr/>
        </p:nvSpPr>
        <p:spPr bwMode="auto">
          <a:xfrm>
            <a:off x="2091268" y="2329207"/>
            <a:ext cx="3124200" cy="3657600"/>
          </a:xfrm>
          <a:prstGeom prst="ellipse">
            <a:avLst/>
          </a:prstGeom>
          <a:solidFill>
            <a:srgbClr val="C00000">
              <a:alpha val="5000"/>
            </a:srgbClr>
          </a:solidFill>
          <a:ln w="127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7" name="Down Arrow 6"/>
          <p:cNvSpPr/>
          <p:nvPr/>
        </p:nvSpPr>
        <p:spPr bwMode="auto">
          <a:xfrm rot="19578971">
            <a:off x="665048" y="1742887"/>
            <a:ext cx="685800" cy="1143000"/>
          </a:xfrm>
          <a:prstGeom prst="downArrow">
            <a:avLst/>
          </a:prstGeom>
          <a:solidFill>
            <a:srgbClr val="C0000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324554" y="945443"/>
            <a:ext cx="4430889" cy="830997"/>
          </a:xfrm>
          <a:prstGeom prst="rect">
            <a:avLst/>
          </a:prstGeom>
          <a:noFill/>
          <a:ln w="25400">
            <a:solidFill>
              <a:srgbClr val="C00000"/>
            </a:solidFill>
          </a:ln>
        </p:spPr>
        <p:txBody>
          <a:bodyPr wrap="square" rtlCol="0">
            <a:spAutoFit/>
          </a:bodyPr>
          <a:lstStyle/>
          <a:p>
            <a:r>
              <a:rPr lang="en-US" sz="1600" dirty="0" smtClean="0"/>
              <a:t>Help VA Physicians to be more efficient, by allowing them to be able to compose interface to meet individual needs</a:t>
            </a:r>
            <a:endParaRPr lang="en-US" sz="16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349367" y="2969237"/>
            <a:ext cx="2722220" cy="707886"/>
          </a:xfrm>
          <a:prstGeom prst="rect">
            <a:avLst/>
          </a:prstGeom>
          <a:noFill/>
        </p:spPr>
        <p:txBody>
          <a:bodyPr wrap="none" rtlCol="0">
            <a:spAutoFit/>
          </a:bodyPr>
          <a:lstStyle/>
          <a:p>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Composable</a:t>
            </a:r>
            <a:r>
              <a:rPr lang="en-US" dirty="0" smtClean="0"/>
              <a:t> Interface Demo</a:t>
            </a:r>
            <a:endParaRPr lang="en-US" dirty="0"/>
          </a:p>
        </p:txBody>
      </p:sp>
      <p:pic>
        <p:nvPicPr>
          <p:cNvPr id="6" name="Content Placeholder 5" descr="Screenshot.png">
            <a:hlinkClick r:id="rId3"/>
          </p:cNvPr>
          <p:cNvPicPr>
            <a:picLocks noGrp="1" noChangeAspect="1"/>
          </p:cNvPicPr>
          <p:nvPr>
            <p:ph idx="1"/>
          </p:nvPr>
        </p:nvPicPr>
        <p:blipFill>
          <a:blip r:embed="rId4"/>
          <a:srcRect l="-19219" r="-19219"/>
          <a:stretch>
            <a:fillRect/>
          </a:stretch>
        </p:blipFill>
        <p:spPr>
          <a:xfrm>
            <a:off x="469899" y="1295399"/>
            <a:ext cx="8542859" cy="5053969"/>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19200" y="-374650"/>
            <a:ext cx="11582400" cy="76073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b="0" dirty="0"/>
          </a:p>
        </p:txBody>
      </p:sp>
      <p:sp>
        <p:nvSpPr>
          <p:cNvPr id="3" name="Content Placeholder 2"/>
          <p:cNvSpPr>
            <a:spLocks noGrp="1"/>
          </p:cNvSpPr>
          <p:nvPr>
            <p:ph idx="1"/>
          </p:nvPr>
        </p:nvSpPr>
        <p:spPr/>
        <p:txBody>
          <a:bodyPr/>
          <a:lstStyle/>
          <a:p>
            <a:r>
              <a:rPr lang="en-US" dirty="0" smtClean="0"/>
              <a:t>We will explore the benefits of applying the concepts of </a:t>
            </a:r>
            <a:r>
              <a:rPr lang="en-US" dirty="0" err="1" smtClean="0"/>
              <a:t>CCoD</a:t>
            </a:r>
            <a:r>
              <a:rPr lang="en-US" dirty="0" smtClean="0"/>
              <a:t> to VA healthcare professionals</a:t>
            </a:r>
          </a:p>
          <a:p>
            <a:pPr lvl="1"/>
            <a:r>
              <a:rPr lang="en-US" dirty="0" smtClean="0"/>
              <a:t>Provide User Defined Operating Picture (UDOP) for physicians</a:t>
            </a:r>
          </a:p>
          <a:p>
            <a:pPr lvl="1"/>
            <a:r>
              <a:rPr lang="en-US" dirty="0" smtClean="0"/>
              <a:t>Utilize “loose couplers”  and new GUI approaches to more quickly process historical data</a:t>
            </a:r>
          </a:p>
          <a:p>
            <a:pPr lvl="1"/>
            <a:r>
              <a:rPr lang="en-US" dirty="0" smtClean="0"/>
              <a:t>Address current problem areas where this approach will help most</a:t>
            </a:r>
          </a:p>
          <a:p>
            <a:r>
              <a:rPr lang="en-US" dirty="0" smtClean="0"/>
              <a:t>If widely accepted, this would</a:t>
            </a:r>
          </a:p>
          <a:p>
            <a:pPr lvl="1"/>
            <a:r>
              <a:rPr lang="en-US" dirty="0" smtClean="0"/>
              <a:t>Allow physicians to assess the situation (achieve SA) faster</a:t>
            </a:r>
          </a:p>
          <a:p>
            <a:pPr lvl="1"/>
            <a:r>
              <a:rPr lang="en-US" dirty="0" smtClean="0"/>
              <a:t>Provide more time to acquire new information (talk to patient) and analyze the situation</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with CITL Category 2 data</a:t>
            </a:r>
            <a:endParaRPr lang="en-US" dirty="0"/>
          </a:p>
        </p:txBody>
      </p:sp>
      <p:sp>
        <p:nvSpPr>
          <p:cNvPr id="3" name="Content Placeholder 2"/>
          <p:cNvSpPr>
            <a:spLocks noGrp="1"/>
          </p:cNvSpPr>
          <p:nvPr>
            <p:ph idx="1"/>
          </p:nvPr>
        </p:nvSpPr>
        <p:spPr/>
        <p:txBody>
          <a:bodyPr/>
          <a:lstStyle/>
          <a:p>
            <a:r>
              <a:rPr lang="en-US" dirty="0" smtClean="0"/>
              <a:t>Pre-filter by date and category</a:t>
            </a:r>
          </a:p>
          <a:p>
            <a:pPr lvl="1"/>
            <a:r>
              <a:rPr lang="en-US" dirty="0" smtClean="0"/>
              <a:t>Parse PDF files and apply text mining techniques</a:t>
            </a:r>
          </a:p>
          <a:p>
            <a:r>
              <a:rPr lang="en-US" dirty="0" smtClean="0"/>
              <a:t>Simulate “flipping the chart” </a:t>
            </a:r>
          </a:p>
          <a:p>
            <a:pPr lvl="1"/>
            <a:r>
              <a:rPr lang="en-US" dirty="0" smtClean="0"/>
              <a:t>Attempt to identify useful parts of the file and generate thumbnails that can be flipped through with a </a:t>
            </a:r>
            <a:r>
              <a:rPr lang="en-US" dirty="0" err="1" smtClean="0"/>
              <a:t>coverflow</a:t>
            </a:r>
            <a:r>
              <a:rPr lang="en-US" dirty="0" smtClean="0"/>
              <a:t>-like interface</a:t>
            </a:r>
          </a:p>
          <a:p>
            <a:pPr lvl="1"/>
            <a:r>
              <a:rPr lang="en-US" dirty="0" smtClean="0"/>
              <a:t>“LOVE IT” [Christian Donahue, M.D., VA Physician, Raleigh, N.C.]</a:t>
            </a:r>
          </a:p>
          <a:p>
            <a:r>
              <a:rPr lang="en-US" dirty="0" smtClean="0"/>
              <a:t>Allows more rapid access of files, spending time only on those that appear useful</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“loose couplers”</a:t>
            </a:r>
            <a:endParaRPr lang="en-US" dirty="0"/>
          </a:p>
        </p:txBody>
      </p:sp>
      <p:sp>
        <p:nvSpPr>
          <p:cNvPr id="3" name="Content Placeholder 2"/>
          <p:cNvSpPr>
            <a:spLocks noGrp="1"/>
          </p:cNvSpPr>
          <p:nvPr>
            <p:ph idx="1"/>
          </p:nvPr>
        </p:nvSpPr>
        <p:spPr/>
        <p:txBody>
          <a:bodyPr/>
          <a:lstStyle/>
          <a:p>
            <a:r>
              <a:rPr lang="en-US" dirty="0" smtClean="0"/>
              <a:t>Loose coupler is </a:t>
            </a:r>
          </a:p>
          <a:p>
            <a:pPr lvl="1"/>
            <a:r>
              <a:rPr lang="en-US" dirty="0" smtClean="0"/>
              <a:t>an accepted data standard around which systems or components can interact</a:t>
            </a:r>
          </a:p>
          <a:p>
            <a:pPr lvl="1"/>
            <a:r>
              <a:rPr lang="en-US" dirty="0" smtClean="0"/>
              <a:t>captures a domain’s most important common data set.</a:t>
            </a:r>
          </a:p>
          <a:p>
            <a:r>
              <a:rPr lang="en-US" dirty="0" err="1" smtClean="0"/>
              <a:t>CCoD</a:t>
            </a:r>
            <a:r>
              <a:rPr lang="en-US" dirty="0" smtClean="0"/>
              <a:t> loose couplers are </a:t>
            </a:r>
          </a:p>
          <a:p>
            <a:pPr lvl="1"/>
            <a:r>
              <a:rPr lang="en-US" dirty="0" smtClean="0"/>
              <a:t>COT, UCORE, KML</a:t>
            </a:r>
          </a:p>
          <a:p>
            <a:r>
              <a:rPr lang="en-US" dirty="0" smtClean="0"/>
              <a:t>Medical data</a:t>
            </a:r>
          </a:p>
          <a:p>
            <a:pPr lvl="1"/>
            <a:r>
              <a:rPr lang="en-US" dirty="0" smtClean="0"/>
              <a:t>hData is a likely target</a:t>
            </a:r>
          </a:p>
          <a:p>
            <a:pPr lvl="1"/>
            <a:r>
              <a:rPr lang="en-US" dirty="0" smtClean="0"/>
              <a:t>http://</a:t>
            </a:r>
            <a:r>
              <a:rPr lang="en-US" dirty="0" err="1" smtClean="0"/>
              <a:t>mitrepedia.mitre.org/index.php/HData</a:t>
            </a:r>
            <a:endParaRPr lang="en-US" dirty="0" smtClean="0"/>
          </a:p>
          <a:p>
            <a:r>
              <a:rPr lang="en-US" dirty="0" smtClean="0"/>
              <a:t>Category 2 data </a:t>
            </a:r>
          </a:p>
          <a:p>
            <a:r>
              <a:rPr lang="en-US" dirty="0" smtClean="0"/>
              <a:t>Create limited number of adapters</a:t>
            </a:r>
          </a:p>
          <a:p>
            <a:pPr lvl="1"/>
            <a:r>
              <a:rPr lang="en-US" dirty="0" smtClean="0"/>
              <a:t>Create adapters from current medical standards to hData</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Current Workflow</a:t>
            </a:r>
            <a:endParaRPr lang="en-US" dirty="0"/>
          </a:p>
        </p:txBody>
      </p:sp>
      <p:pic>
        <p:nvPicPr>
          <p:cNvPr id="8" name="Picture 7" descr="doctor.jpg"/>
          <p:cNvPicPr>
            <a:picLocks noChangeAspect="1"/>
          </p:cNvPicPr>
          <p:nvPr/>
        </p:nvPicPr>
        <p:blipFill>
          <a:blip r:embed="rId3"/>
          <a:stretch>
            <a:fillRect/>
          </a:stretch>
        </p:blipFill>
        <p:spPr>
          <a:xfrm>
            <a:off x="3330499" y="3274500"/>
            <a:ext cx="1663700" cy="1701800"/>
          </a:xfrm>
          <a:prstGeom prst="rect">
            <a:avLst/>
          </a:prstGeom>
        </p:spPr>
      </p:pic>
      <p:pic>
        <p:nvPicPr>
          <p:cNvPr id="9" name="Picture 8" descr="ahhlta.jpg"/>
          <p:cNvPicPr>
            <a:picLocks noChangeAspect="1"/>
          </p:cNvPicPr>
          <p:nvPr/>
        </p:nvPicPr>
        <p:blipFill>
          <a:blip r:embed="rId4" cstate="print"/>
          <a:stretch>
            <a:fillRect/>
          </a:stretch>
        </p:blipFill>
        <p:spPr>
          <a:xfrm>
            <a:off x="7577715" y="2676437"/>
            <a:ext cx="766553" cy="1378984"/>
          </a:xfrm>
          <a:prstGeom prst="rect">
            <a:avLst/>
          </a:prstGeom>
        </p:spPr>
      </p:pic>
      <p:pic>
        <p:nvPicPr>
          <p:cNvPr id="10" name="Picture 9" descr="DoV Image.png"/>
          <p:cNvPicPr>
            <a:picLocks noChangeAspect="1"/>
          </p:cNvPicPr>
          <p:nvPr/>
        </p:nvPicPr>
        <p:blipFill>
          <a:blip r:embed="rId5" cstate="print"/>
          <a:stretch>
            <a:fillRect/>
          </a:stretch>
        </p:blipFill>
        <p:spPr>
          <a:xfrm>
            <a:off x="1346769" y="2766358"/>
            <a:ext cx="879062" cy="802622"/>
          </a:xfrm>
          <a:prstGeom prst="rect">
            <a:avLst/>
          </a:prstGeom>
        </p:spPr>
      </p:pic>
      <p:sp>
        <p:nvSpPr>
          <p:cNvPr id="11" name="TextBox 10"/>
          <p:cNvSpPr txBox="1"/>
          <p:nvPr/>
        </p:nvSpPr>
        <p:spPr>
          <a:xfrm>
            <a:off x="1201685" y="2225710"/>
            <a:ext cx="593382" cy="307777"/>
          </a:xfrm>
          <a:prstGeom prst="rect">
            <a:avLst/>
          </a:prstGeom>
          <a:noFill/>
        </p:spPr>
        <p:txBody>
          <a:bodyPr wrap="square" rtlCol="0">
            <a:spAutoFit/>
          </a:bodyPr>
          <a:lstStyle/>
          <a:p>
            <a:r>
              <a:rPr lang="en-US" dirty="0" smtClean="0"/>
              <a:t>Vista</a:t>
            </a:r>
            <a:endParaRPr lang="en-US" dirty="0"/>
          </a:p>
        </p:txBody>
      </p:sp>
      <p:sp>
        <p:nvSpPr>
          <p:cNvPr id="12" name="TextBox 11"/>
          <p:cNvSpPr txBox="1"/>
          <p:nvPr/>
        </p:nvSpPr>
        <p:spPr>
          <a:xfrm>
            <a:off x="7483160" y="2362255"/>
            <a:ext cx="736099" cy="307777"/>
          </a:xfrm>
          <a:prstGeom prst="rect">
            <a:avLst/>
          </a:prstGeom>
          <a:noFill/>
        </p:spPr>
        <p:txBody>
          <a:bodyPr wrap="none" rtlCol="0">
            <a:spAutoFit/>
          </a:bodyPr>
          <a:lstStyle/>
          <a:p>
            <a:r>
              <a:rPr lang="en-US" dirty="0" smtClean="0"/>
              <a:t>AHLTA</a:t>
            </a:r>
            <a:endParaRPr lang="en-US" dirty="0"/>
          </a:p>
        </p:txBody>
      </p:sp>
      <p:pic>
        <p:nvPicPr>
          <p:cNvPr id="13" name="Picture 12" descr="outlook.jpg"/>
          <p:cNvPicPr>
            <a:picLocks noChangeAspect="1"/>
          </p:cNvPicPr>
          <p:nvPr/>
        </p:nvPicPr>
        <p:blipFill>
          <a:blip r:embed="rId6"/>
          <a:stretch>
            <a:fillRect/>
          </a:stretch>
        </p:blipFill>
        <p:spPr>
          <a:xfrm>
            <a:off x="2313918" y="1804538"/>
            <a:ext cx="799514" cy="776451"/>
          </a:xfrm>
          <a:prstGeom prst="rect">
            <a:avLst/>
          </a:prstGeom>
        </p:spPr>
      </p:pic>
      <p:sp>
        <p:nvSpPr>
          <p:cNvPr id="14" name="TextBox 13"/>
          <p:cNvSpPr txBox="1"/>
          <p:nvPr/>
        </p:nvSpPr>
        <p:spPr>
          <a:xfrm>
            <a:off x="2307763" y="1379111"/>
            <a:ext cx="633594" cy="307777"/>
          </a:xfrm>
          <a:prstGeom prst="rect">
            <a:avLst/>
          </a:prstGeom>
          <a:noFill/>
        </p:spPr>
        <p:txBody>
          <a:bodyPr wrap="none" rtlCol="0">
            <a:spAutoFit/>
          </a:bodyPr>
          <a:lstStyle/>
          <a:p>
            <a:r>
              <a:rPr lang="en-US" dirty="0" smtClean="0"/>
              <a:t>Email</a:t>
            </a:r>
            <a:endParaRPr lang="en-US" dirty="0"/>
          </a:p>
        </p:txBody>
      </p:sp>
      <p:pic>
        <p:nvPicPr>
          <p:cNvPr id="15" name="Picture 14" descr="fax.gif"/>
          <p:cNvPicPr>
            <a:picLocks noChangeAspect="1"/>
          </p:cNvPicPr>
          <p:nvPr/>
        </p:nvPicPr>
        <p:blipFill>
          <a:blip r:embed="rId7"/>
          <a:stretch>
            <a:fillRect/>
          </a:stretch>
        </p:blipFill>
        <p:spPr>
          <a:xfrm>
            <a:off x="3684526" y="1540906"/>
            <a:ext cx="828763" cy="916929"/>
          </a:xfrm>
          <a:prstGeom prst="rect">
            <a:avLst/>
          </a:prstGeom>
        </p:spPr>
      </p:pic>
      <p:sp>
        <p:nvSpPr>
          <p:cNvPr id="16" name="TextBox 15"/>
          <p:cNvSpPr txBox="1"/>
          <p:nvPr/>
        </p:nvSpPr>
        <p:spPr>
          <a:xfrm>
            <a:off x="4192210" y="1256216"/>
            <a:ext cx="483952" cy="307777"/>
          </a:xfrm>
          <a:prstGeom prst="rect">
            <a:avLst/>
          </a:prstGeom>
          <a:noFill/>
        </p:spPr>
        <p:txBody>
          <a:bodyPr wrap="none" rtlCol="0">
            <a:spAutoFit/>
          </a:bodyPr>
          <a:lstStyle/>
          <a:p>
            <a:r>
              <a:rPr lang="en-US" dirty="0" smtClean="0"/>
              <a:t>Fax</a:t>
            </a:r>
            <a:endParaRPr lang="en-US" dirty="0"/>
          </a:p>
        </p:txBody>
      </p:sp>
      <p:pic>
        <p:nvPicPr>
          <p:cNvPr id="17" name="Picture 16" descr="report.jpg"/>
          <p:cNvPicPr>
            <a:picLocks noChangeAspect="1"/>
          </p:cNvPicPr>
          <p:nvPr/>
        </p:nvPicPr>
        <p:blipFill>
          <a:blip r:embed="rId8" cstate="print"/>
          <a:stretch>
            <a:fillRect/>
          </a:stretch>
        </p:blipFill>
        <p:spPr>
          <a:xfrm>
            <a:off x="6388691" y="2725335"/>
            <a:ext cx="710066" cy="1002376"/>
          </a:xfrm>
          <a:prstGeom prst="rect">
            <a:avLst/>
          </a:prstGeom>
        </p:spPr>
      </p:pic>
      <p:sp>
        <p:nvSpPr>
          <p:cNvPr id="18" name="TextBox 17"/>
          <p:cNvSpPr txBox="1"/>
          <p:nvPr/>
        </p:nvSpPr>
        <p:spPr>
          <a:xfrm>
            <a:off x="5899144" y="3918874"/>
            <a:ext cx="1521808" cy="307777"/>
          </a:xfrm>
          <a:prstGeom prst="rect">
            <a:avLst/>
          </a:prstGeom>
          <a:noFill/>
        </p:spPr>
        <p:txBody>
          <a:bodyPr wrap="none" rtlCol="0">
            <a:spAutoFit/>
          </a:bodyPr>
          <a:lstStyle/>
          <a:p>
            <a:r>
              <a:rPr lang="en-US" dirty="0" smtClean="0"/>
              <a:t>Outside Records</a:t>
            </a:r>
            <a:endParaRPr lang="en-US" dirty="0"/>
          </a:p>
        </p:txBody>
      </p:sp>
      <p:pic>
        <p:nvPicPr>
          <p:cNvPr id="19" name="Picture 18" descr="cell_phone.jpg"/>
          <p:cNvPicPr>
            <a:picLocks noChangeAspect="1"/>
          </p:cNvPicPr>
          <p:nvPr/>
        </p:nvPicPr>
        <p:blipFill>
          <a:blip r:embed="rId9"/>
          <a:stretch>
            <a:fillRect/>
          </a:stretch>
        </p:blipFill>
        <p:spPr>
          <a:xfrm rot="1981728">
            <a:off x="5447637" y="1108825"/>
            <a:ext cx="738262" cy="1289499"/>
          </a:xfrm>
          <a:prstGeom prst="rect">
            <a:avLst/>
          </a:prstGeom>
        </p:spPr>
      </p:pic>
      <p:sp>
        <p:nvSpPr>
          <p:cNvPr id="20" name="TextBox 19"/>
          <p:cNvSpPr txBox="1"/>
          <p:nvPr/>
        </p:nvSpPr>
        <p:spPr>
          <a:xfrm>
            <a:off x="5025198" y="1024109"/>
            <a:ext cx="703813" cy="307777"/>
          </a:xfrm>
          <a:prstGeom prst="rect">
            <a:avLst/>
          </a:prstGeom>
          <a:noFill/>
        </p:spPr>
        <p:txBody>
          <a:bodyPr wrap="none" rtlCol="0">
            <a:spAutoFit/>
          </a:bodyPr>
          <a:lstStyle/>
          <a:p>
            <a:r>
              <a:rPr lang="en-US" dirty="0" smtClean="0"/>
              <a:t>Phone</a:t>
            </a:r>
            <a:endParaRPr lang="en-US" dirty="0"/>
          </a:p>
        </p:txBody>
      </p:sp>
      <p:sp>
        <p:nvSpPr>
          <p:cNvPr id="22" name="Left Arrow 21"/>
          <p:cNvSpPr/>
          <p:nvPr/>
        </p:nvSpPr>
        <p:spPr>
          <a:xfrm rot="1273382">
            <a:off x="2184420" y="3487939"/>
            <a:ext cx="1426270" cy="288753"/>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Arrow 22"/>
          <p:cNvSpPr/>
          <p:nvPr/>
        </p:nvSpPr>
        <p:spPr>
          <a:xfrm rot="2486786">
            <a:off x="2719460" y="2992461"/>
            <a:ext cx="1042531" cy="249517"/>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Left Arrow 23"/>
          <p:cNvSpPr/>
          <p:nvPr/>
        </p:nvSpPr>
        <p:spPr>
          <a:xfrm rot="5400000" flipV="1">
            <a:off x="3652207" y="2709783"/>
            <a:ext cx="779586" cy="273108"/>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Left Arrow 24"/>
          <p:cNvSpPr/>
          <p:nvPr/>
        </p:nvSpPr>
        <p:spPr>
          <a:xfrm rot="7607295" flipV="1">
            <a:off x="4220363" y="2934966"/>
            <a:ext cx="1426270" cy="217223"/>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 Arrow 25"/>
          <p:cNvSpPr/>
          <p:nvPr/>
        </p:nvSpPr>
        <p:spPr>
          <a:xfrm rot="9846940">
            <a:off x="4514629" y="3581992"/>
            <a:ext cx="1795287" cy="21994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descr="unhappy_Doctor.jpg"/>
          <p:cNvPicPr>
            <a:picLocks noChangeAspect="1"/>
          </p:cNvPicPr>
          <p:nvPr/>
        </p:nvPicPr>
        <p:blipFill>
          <a:blip r:embed="rId10"/>
          <a:stretch>
            <a:fillRect/>
          </a:stretch>
        </p:blipFill>
        <p:spPr>
          <a:xfrm>
            <a:off x="3352287" y="3122973"/>
            <a:ext cx="1468070" cy="2082825"/>
          </a:xfrm>
          <a:prstGeom prst="rect">
            <a:avLst/>
          </a:prstGeom>
        </p:spPr>
      </p:pic>
      <p:sp>
        <p:nvSpPr>
          <p:cNvPr id="29" name="Content Placeholder 3"/>
          <p:cNvSpPr txBox="1">
            <a:spLocks/>
          </p:cNvSpPr>
          <p:nvPr/>
        </p:nvSpPr>
        <p:spPr bwMode="auto">
          <a:xfrm>
            <a:off x="579142" y="5052184"/>
            <a:ext cx="8255903" cy="142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292100" marR="0" lvl="1"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Char char="§"/>
              <a:tabLst/>
              <a:defRPr/>
            </a:pPr>
            <a:r>
              <a:rPr lang="en-US" sz="2000" b="1" kern="0" dirty="0" smtClean="0">
                <a:latin typeface="+mn-lt"/>
              </a:rPr>
              <a:t>Has 15 minutes per patient</a:t>
            </a:r>
            <a:endParaRPr kumimoji="0" lang="en-US" sz="2000" b="1" i="0" u="none" strike="noStrike" kern="0" cap="none" spc="0" normalizeH="0" baseline="0" noProof="0" dirty="0" smtClean="0">
              <a:ln>
                <a:noFill/>
              </a:ln>
              <a:solidFill>
                <a:schemeClr val="tx1"/>
              </a:solidFill>
              <a:effectLst/>
              <a:uLnTx/>
              <a:uFillTx/>
              <a:latin typeface="+mn-lt"/>
              <a:cs typeface="+mn-cs"/>
            </a:endParaRPr>
          </a:p>
          <a:p>
            <a:pPr marL="684213" marR="0" lvl="1" indent="-227013" algn="l" defTabSz="914400" rtl="0" eaLnBrk="1" fontAlgn="base" latinLnBrk="0" hangingPunct="1">
              <a:lnSpc>
                <a:spcPts val="2400"/>
              </a:lnSpc>
              <a:spcBef>
                <a:spcPct val="0"/>
              </a:spcBef>
              <a:spcAft>
                <a:spcPts val="800"/>
              </a:spcAft>
              <a:buClr>
                <a:srgbClr val="FDAA03"/>
              </a:buClr>
              <a:buSzTx/>
              <a:buFontTx/>
              <a:buChar char="–"/>
              <a:tabLst/>
              <a:defRPr/>
            </a:pPr>
            <a:endParaRPr kumimoji="0" lang="en-US" sz="2000" b="1" i="0" u="none" strike="noStrike" kern="0" cap="none" spc="0" normalizeH="0" baseline="0" noProof="0" dirty="0">
              <a:ln>
                <a:noFill/>
              </a:ln>
              <a:solidFill>
                <a:schemeClr val="tx1"/>
              </a:solidFill>
              <a:effectLst/>
              <a:uLnTx/>
              <a:uFillTx/>
              <a:latin typeface="+mn-lt"/>
              <a:cs typeface="+mn-cs"/>
            </a:endParaRPr>
          </a:p>
        </p:txBody>
      </p:sp>
      <p:sp>
        <p:nvSpPr>
          <p:cNvPr id="30" name="Left Arrow 29"/>
          <p:cNvSpPr/>
          <p:nvPr/>
        </p:nvSpPr>
        <p:spPr>
          <a:xfrm>
            <a:off x="7078688" y="3143267"/>
            <a:ext cx="431783" cy="202099"/>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 name="Picture 27" descr="animated_clock.gif"/>
          <p:cNvPicPr>
            <a:picLocks noChangeAspect="1"/>
          </p:cNvPicPr>
          <p:nvPr/>
        </p:nvPicPr>
        <p:blipFill>
          <a:blip r:embed="rId11"/>
          <a:stretch>
            <a:fillRect/>
          </a:stretch>
        </p:blipFill>
        <p:spPr>
          <a:xfrm>
            <a:off x="317856" y="889249"/>
            <a:ext cx="1605187" cy="1145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decel="5000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accel="50000" decel="5000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1000" fill="hold"/>
                                        <p:tgtEl>
                                          <p:spTgt spid="13"/>
                                        </p:tgtEl>
                                        <p:attrNameLst>
                                          <p:attrName>ppt_x</p:attrName>
                                        </p:attrNameLst>
                                      </p:cBhvr>
                                      <p:tavLst>
                                        <p:tav tm="0">
                                          <p:val>
                                            <p:strVal val="0-#ppt_w/2"/>
                                          </p:val>
                                        </p:tav>
                                        <p:tav tm="100000">
                                          <p:val>
                                            <p:strVal val="#ppt_x"/>
                                          </p:val>
                                        </p:tav>
                                      </p:tavLst>
                                    </p:anim>
                                    <p:anim calcmode="lin" valueType="num">
                                      <p:cBhvr additive="base">
                                        <p:cTn id="18" dur="1000" fill="hold"/>
                                        <p:tgtEl>
                                          <p:spTgt spid="13"/>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accel="50000" decel="5000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000" fill="hold"/>
                                        <p:tgtEl>
                                          <p:spTgt spid="15"/>
                                        </p:tgtEl>
                                        <p:attrNameLst>
                                          <p:attrName>ppt_x</p:attrName>
                                        </p:attrNameLst>
                                      </p:cBhvr>
                                      <p:tavLst>
                                        <p:tav tm="0">
                                          <p:val>
                                            <p:strVal val="1+#ppt_w/2"/>
                                          </p:val>
                                        </p:tav>
                                        <p:tav tm="100000">
                                          <p:val>
                                            <p:strVal val="#ppt_x"/>
                                          </p:val>
                                        </p:tav>
                                      </p:tavLst>
                                    </p:anim>
                                    <p:anim calcmode="lin" valueType="num">
                                      <p:cBhvr additive="base">
                                        <p:cTn id="28" dur="1000" fill="hold"/>
                                        <p:tgtEl>
                                          <p:spTgt spid="15"/>
                                        </p:tgtEl>
                                        <p:attrNameLst>
                                          <p:attrName>ppt_y</p:attrName>
                                        </p:attrNameLst>
                                      </p:cBhvr>
                                      <p:tavLst>
                                        <p:tav tm="0">
                                          <p:val>
                                            <p:strVal val="#ppt_y"/>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accel="50000" decel="5000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1000" fill="hold"/>
                                        <p:tgtEl>
                                          <p:spTgt spid="19"/>
                                        </p:tgtEl>
                                        <p:attrNameLst>
                                          <p:attrName>ppt_x</p:attrName>
                                        </p:attrNameLst>
                                      </p:cBhvr>
                                      <p:tavLst>
                                        <p:tav tm="0">
                                          <p:val>
                                            <p:strVal val="1+#ppt_w/2"/>
                                          </p:val>
                                        </p:tav>
                                        <p:tav tm="100000">
                                          <p:val>
                                            <p:strVal val="#ppt_x"/>
                                          </p:val>
                                        </p:tav>
                                      </p:tavLst>
                                    </p:anim>
                                    <p:anim calcmode="lin" valueType="num">
                                      <p:cBhvr additive="base">
                                        <p:cTn id="38" dur="1000" fill="hold"/>
                                        <p:tgtEl>
                                          <p:spTgt spid="19"/>
                                        </p:tgtEl>
                                        <p:attrNameLst>
                                          <p:attrName>ppt_y</p:attrName>
                                        </p:attrNameLst>
                                      </p:cBhvr>
                                      <p:tavLst>
                                        <p:tav tm="0">
                                          <p:val>
                                            <p:strVal val="#ppt_y"/>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accel="50000" decel="5000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1000" fill="hold"/>
                                        <p:tgtEl>
                                          <p:spTgt spid="17"/>
                                        </p:tgtEl>
                                        <p:attrNameLst>
                                          <p:attrName>ppt_x</p:attrName>
                                        </p:attrNameLst>
                                      </p:cBhvr>
                                      <p:tavLst>
                                        <p:tav tm="0">
                                          <p:val>
                                            <p:strVal val="1+#ppt_w/2"/>
                                          </p:val>
                                        </p:tav>
                                        <p:tav tm="100000">
                                          <p:val>
                                            <p:strVal val="#ppt_x"/>
                                          </p:val>
                                        </p:tav>
                                      </p:tavLst>
                                    </p:anim>
                                    <p:anim calcmode="lin" valueType="num">
                                      <p:cBhvr additive="base">
                                        <p:cTn id="48" dur="1000" fill="hold"/>
                                        <p:tgtEl>
                                          <p:spTgt spid="17"/>
                                        </p:tgtEl>
                                        <p:attrNameLst>
                                          <p:attrName>ppt_y</p:attrName>
                                        </p:attrNameLst>
                                      </p:cBhvr>
                                      <p:tavLst>
                                        <p:tav tm="0">
                                          <p:val>
                                            <p:strVal val="#ppt_y"/>
                                          </p:val>
                                        </p:tav>
                                        <p:tav tm="100000">
                                          <p:val>
                                            <p:strVal val="#ppt_y"/>
                                          </p:val>
                                        </p:tav>
                                      </p:tavLst>
                                    </p:anim>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accel="50000" decel="5000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1000" fill="hold"/>
                                        <p:tgtEl>
                                          <p:spTgt spid="9"/>
                                        </p:tgtEl>
                                        <p:attrNameLst>
                                          <p:attrName>ppt_x</p:attrName>
                                        </p:attrNameLst>
                                      </p:cBhvr>
                                      <p:tavLst>
                                        <p:tav tm="0">
                                          <p:val>
                                            <p:strVal val="1+#ppt_w/2"/>
                                          </p:val>
                                        </p:tav>
                                        <p:tav tm="100000">
                                          <p:val>
                                            <p:strVal val="#ppt_x"/>
                                          </p:val>
                                        </p:tav>
                                      </p:tavLst>
                                    </p:anim>
                                    <p:anim calcmode="lin" valueType="num">
                                      <p:cBhvr additive="base">
                                        <p:cTn id="58" dur="1000" fill="hold"/>
                                        <p:tgtEl>
                                          <p:spTgt spid="9"/>
                                        </p:tgtEl>
                                        <p:attrNameLst>
                                          <p:attrName>ppt_y</p:attrName>
                                        </p:attrNameLst>
                                      </p:cBhvr>
                                      <p:tavLst>
                                        <p:tav tm="0">
                                          <p:val>
                                            <p:strVal val="#ppt_y"/>
                                          </p:val>
                                        </p:tav>
                                        <p:tav tm="100000">
                                          <p:val>
                                            <p:strVal val="#ppt_y"/>
                                          </p:val>
                                        </p:tav>
                                      </p:tavLst>
                                    </p:anim>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p:bldP spid="18" grpId="0"/>
      <p:bldP spid="20" grpId="0"/>
      <p:bldP spid="22" grpId="0" animBg="1"/>
      <p:bldP spid="23" grpId="0" animBg="1"/>
      <p:bldP spid="24" grpId="0" animBg="1"/>
      <p:bldP spid="25" grpId="0" animBg="1"/>
      <p:bldP spid="26" grpId="0" animBg="1"/>
      <p:bldP spid="30" grpId="0" animBg="1"/>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Coverflow</a:t>
            </a:r>
            <a:r>
              <a:rPr lang="en-US" dirty="0" smtClean="0"/>
              <a:t> Demo</a:t>
            </a:r>
            <a:endParaRPr lang="en-US" dirty="0"/>
          </a:p>
        </p:txBody>
      </p:sp>
      <p:sp>
        <p:nvSpPr>
          <p:cNvPr id="3" name="Content Placeholder 2"/>
          <p:cNvSpPr>
            <a:spLocks noGrp="1"/>
          </p:cNvSpPr>
          <p:nvPr>
            <p:ph idx="1"/>
          </p:nvPr>
        </p:nvSpPr>
        <p:spPr>
          <a:xfrm>
            <a:off x="469900" y="4790967"/>
            <a:ext cx="8128000" cy="971256"/>
          </a:xfrm>
        </p:spPr>
        <p:txBody>
          <a:bodyPr/>
          <a:lstStyle/>
          <a:p>
            <a:pPr>
              <a:buNone/>
            </a:pPr>
            <a:r>
              <a:rPr lang="en-US" dirty="0" smtClean="0"/>
              <a:t>Allow for viewing of image data.</a:t>
            </a:r>
            <a:endParaRPr lang="en-US" dirty="0"/>
          </a:p>
        </p:txBody>
      </p:sp>
      <p:pic>
        <p:nvPicPr>
          <p:cNvPr id="4" name="Picture 3" descr="Picture 6.png">
            <a:hlinkClick r:id="rId3"/>
          </p:cNvPr>
          <p:cNvPicPr>
            <a:picLocks noChangeAspect="1"/>
          </p:cNvPicPr>
          <p:nvPr/>
        </p:nvPicPr>
        <p:blipFill>
          <a:blip r:embed="rId4"/>
          <a:stretch>
            <a:fillRect/>
          </a:stretch>
        </p:blipFill>
        <p:spPr>
          <a:xfrm>
            <a:off x="1805679" y="1010716"/>
            <a:ext cx="4530429" cy="344525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0999"/>
            <a:ext cx="8229600" cy="875219"/>
          </a:xfrm>
        </p:spPr>
        <p:txBody>
          <a:bodyPr/>
          <a:lstStyle/>
          <a:p>
            <a:r>
              <a:rPr lang="en-US" dirty="0" smtClean="0"/>
              <a:t>Joint Defense/VA Lifetime</a:t>
            </a:r>
            <a:br>
              <a:rPr lang="en-US" dirty="0" smtClean="0"/>
            </a:br>
            <a:r>
              <a:rPr lang="en-US" dirty="0" smtClean="0"/>
              <a:t> EHR Project</a:t>
            </a:r>
            <a:endParaRPr lang="en-US" dirty="0"/>
          </a:p>
        </p:txBody>
      </p:sp>
      <p:sp>
        <p:nvSpPr>
          <p:cNvPr id="3" name="Content Placeholder 2"/>
          <p:cNvSpPr>
            <a:spLocks noGrp="1"/>
          </p:cNvSpPr>
          <p:nvPr>
            <p:ph idx="1"/>
          </p:nvPr>
        </p:nvSpPr>
        <p:spPr>
          <a:xfrm>
            <a:off x="3605026" y="600820"/>
            <a:ext cx="4951907" cy="4808538"/>
          </a:xfrm>
        </p:spPr>
        <p:txBody>
          <a:bodyPr/>
          <a:lstStyle/>
          <a:p>
            <a:endParaRPr lang="en-US" dirty="0" smtClean="0"/>
          </a:p>
          <a:p>
            <a:r>
              <a:rPr lang="en-US" i="1" dirty="0" smtClean="0"/>
              <a:t>“Currently, there is no comprehensive system in place that allows for a streamlined transition of health records between DOD and the VA</a:t>
            </a:r>
            <a:r>
              <a:rPr lang="en-US" dirty="0" smtClean="0"/>
              <a:t>” *</a:t>
            </a:r>
          </a:p>
          <a:p>
            <a:r>
              <a:rPr lang="en-US" dirty="0" smtClean="0"/>
              <a:t>“</a:t>
            </a:r>
            <a:r>
              <a:rPr lang="en-US" i="1" dirty="0" smtClean="0"/>
              <a:t>creating one unified lifetime electronic health record for members of our armed services that will contain their administrative and medical information -- from the day they first enlist to the day that they are laid to rest.” [President Obama </a:t>
            </a:r>
            <a:r>
              <a:rPr lang="en-US" dirty="0" smtClean="0"/>
              <a:t>April 9, 2009]*</a:t>
            </a:r>
            <a:endParaRPr lang="en-US" i="1" dirty="0" smtClean="0"/>
          </a:p>
        </p:txBody>
      </p:sp>
      <p:sp>
        <p:nvSpPr>
          <p:cNvPr id="4" name="Rounded Rectangle 3"/>
          <p:cNvSpPr/>
          <p:nvPr/>
        </p:nvSpPr>
        <p:spPr bwMode="auto">
          <a:xfrm>
            <a:off x="583127" y="5612022"/>
            <a:ext cx="8333852" cy="778310"/>
          </a:xfrm>
          <a:prstGeom prst="roundRect">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ts val="2500"/>
              </a:lnSpc>
              <a:spcAft>
                <a:spcPts val="1000"/>
              </a:spcAft>
              <a:buClr>
                <a:srgbClr val="FDAA03"/>
              </a:buClr>
            </a:pPr>
            <a:r>
              <a:rPr lang="en-US" sz="1800" b="1" dirty="0" smtClean="0"/>
              <a:t>*http://</a:t>
            </a:r>
            <a:r>
              <a:rPr lang="en-US" sz="1800" b="1" dirty="0" err="1" smtClean="0"/>
              <a:t>www.whitehouse.gov/the_press_office</a:t>
            </a:r>
            <a:r>
              <a:rPr lang="en-US" sz="1800" b="1" dirty="0" smtClean="0"/>
              <a:t>/</a:t>
            </a:r>
          </a:p>
          <a:p>
            <a:pPr algn="ctr" eaLnBrk="0" hangingPunct="0">
              <a:lnSpc>
                <a:spcPts val="2500"/>
              </a:lnSpc>
              <a:spcAft>
                <a:spcPts val="1000"/>
              </a:spcAft>
              <a:buClr>
                <a:srgbClr val="FDAA03"/>
              </a:buClr>
            </a:pPr>
            <a:r>
              <a:rPr lang="en-US" sz="1800" b="1" dirty="0" smtClean="0"/>
              <a:t>Remarks-by-the-President-on-Improving-Veterans-Health-Care-4/9/2009/</a:t>
            </a:r>
            <a:r>
              <a:rPr lang="en-US" dirty="0" smtClean="0"/>
              <a:t>.</a:t>
            </a:r>
            <a:endParaRPr kumimoji="0" lang="en-US" sz="1800" b="1" i="0" u="none" strike="noStrike" cap="none" normalizeH="0" baseline="0" dirty="0" smtClean="0">
              <a:ln>
                <a:noFill/>
              </a:ln>
              <a:solidFill>
                <a:schemeClr val="tx1"/>
              </a:solidFill>
              <a:effectLst/>
              <a:latin typeface="Arial" charset="0"/>
            </a:endParaRPr>
          </a:p>
        </p:txBody>
      </p:sp>
      <p:pic>
        <p:nvPicPr>
          <p:cNvPr id="5" name="Picture 4" descr="225px-Official_portrait_of_Barack_Obama.jpg"/>
          <p:cNvPicPr>
            <a:picLocks noChangeAspect="1"/>
          </p:cNvPicPr>
          <p:nvPr/>
        </p:nvPicPr>
        <p:blipFill>
          <a:blip r:embed="rId3"/>
          <a:stretch>
            <a:fillRect/>
          </a:stretch>
        </p:blipFill>
        <p:spPr>
          <a:xfrm>
            <a:off x="678693" y="1447000"/>
            <a:ext cx="2530325" cy="34412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seconds</a:t>
            </a:r>
            <a:endParaRPr lang="en-US" dirty="0"/>
          </a:p>
        </p:txBody>
      </p:sp>
      <p:sp>
        <p:nvSpPr>
          <p:cNvPr id="4" name="Content Placeholder 3"/>
          <p:cNvSpPr txBox="1">
            <a:spLocks/>
          </p:cNvSpPr>
          <p:nvPr/>
        </p:nvSpPr>
        <p:spPr bwMode="auto">
          <a:xfrm>
            <a:off x="483555" y="5352586"/>
            <a:ext cx="8128000" cy="6554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84213" marR="0" lvl="1" indent="-227013" algn="l" defTabSz="914400" rtl="0" eaLnBrk="1" fontAlgn="base" latinLnBrk="0" hangingPunct="1">
              <a:lnSpc>
                <a:spcPts val="2400"/>
              </a:lnSpc>
              <a:spcBef>
                <a:spcPct val="0"/>
              </a:spcBef>
              <a:spcAft>
                <a:spcPts val="800"/>
              </a:spcAft>
              <a:buClr>
                <a:srgbClr val="FDAA03"/>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cs typeface="+mn-cs"/>
                <a:hlinkClick r:id="rId4"/>
              </a:rPr>
              <a:t>Click to play movie</a:t>
            </a:r>
            <a:endParaRPr kumimoji="0" lang="en-US" sz="2000" b="1" i="0" u="none" strike="noStrike" kern="0" cap="none" spc="0" normalizeH="0" baseline="0" noProof="0" dirty="0">
              <a:ln>
                <a:noFill/>
              </a:ln>
              <a:solidFill>
                <a:schemeClr val="tx1"/>
              </a:solidFill>
              <a:effectLst/>
              <a:uLnTx/>
              <a:uFillTx/>
              <a:latin typeface="+mn-lt"/>
              <a:cs typeface="+mn-cs"/>
            </a:endParaRPr>
          </a:p>
        </p:txBody>
      </p:sp>
      <p:pic>
        <p:nvPicPr>
          <p:cNvPr id="10" name="reencoded.avi">
            <a:hlinkClick r:id="" action="ppaction://media"/>
          </p:cNvPr>
          <p:cNvPicPr/>
          <p:nvPr>
            <a:videoFile r:link="rId1"/>
          </p:nvPr>
        </p:nvPicPr>
        <p:blipFill>
          <a:blip r:embed="rId5"/>
          <a:stretch>
            <a:fillRect/>
          </a:stretch>
        </p:blipFill>
        <p:spPr>
          <a:xfrm>
            <a:off x="2222642" y="1520575"/>
            <a:ext cx="4732962" cy="35497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266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3" name="Content Placeholder 2"/>
          <p:cNvSpPr>
            <a:spLocks noGrp="1"/>
          </p:cNvSpPr>
          <p:nvPr>
            <p:ph idx="1"/>
          </p:nvPr>
        </p:nvSpPr>
        <p:spPr>
          <a:xfrm>
            <a:off x="538177" y="1782197"/>
            <a:ext cx="8128000" cy="1817838"/>
          </a:xfrm>
        </p:spPr>
        <p:txBody>
          <a:bodyPr/>
          <a:lstStyle/>
          <a:p>
            <a:r>
              <a:rPr lang="en-US" dirty="0" smtClean="0"/>
              <a:t>Providing a way for physicians to process the non categorized “Outside records”</a:t>
            </a:r>
          </a:p>
          <a:p>
            <a:r>
              <a:rPr lang="en-US" dirty="0" smtClean="0"/>
              <a:t>Providing an extensible User Defined Interface for clinicians to allow them to be more efficient</a:t>
            </a:r>
          </a:p>
          <a:p>
            <a:r>
              <a:rPr lang="en-US" dirty="0" smtClean="0">
                <a:solidFill>
                  <a:srgbClr val="000000"/>
                </a:solidFill>
              </a:rPr>
              <a:t>Work closely with SMEs</a:t>
            </a:r>
          </a:p>
          <a:p>
            <a:pPr lvl="1"/>
            <a:r>
              <a:rPr lang="en-US" dirty="0" smtClean="0">
                <a:solidFill>
                  <a:srgbClr val="000000"/>
                </a:solidFill>
              </a:rPr>
              <a:t>Christian Donahue, M.D</a:t>
            </a:r>
            <a:r>
              <a:rPr lang="en-US" dirty="0" smtClean="0">
                <a:solidFill>
                  <a:srgbClr val="000000"/>
                </a:solidFill>
              </a:rPr>
              <a:t>. (</a:t>
            </a:r>
            <a:r>
              <a:rPr lang="en-US" dirty="0" smtClean="0"/>
              <a:t>Durham Medical </a:t>
            </a:r>
            <a:r>
              <a:rPr lang="en-US" dirty="0" smtClean="0"/>
              <a:t>Center, NC)</a:t>
            </a:r>
            <a:endParaRPr lang="en-US" dirty="0" smtClean="0">
              <a:solidFill>
                <a:srgbClr val="000000"/>
              </a:solidFill>
            </a:endParaRPr>
          </a:p>
          <a:p>
            <a:pPr lvl="2"/>
            <a:r>
              <a:rPr lang="en-US" dirty="0" smtClean="0">
                <a:solidFill>
                  <a:srgbClr val="000000"/>
                </a:solidFill>
              </a:rPr>
              <a:t>National Primary Care Redesign Workgroup </a:t>
            </a:r>
          </a:p>
          <a:p>
            <a:pPr lvl="2"/>
            <a:r>
              <a:rPr lang="en-US" dirty="0" smtClean="0">
                <a:solidFill>
                  <a:srgbClr val="000000"/>
                </a:solidFill>
              </a:rPr>
              <a:t>Durham VA Systems Redesign Steering Committee </a:t>
            </a:r>
          </a:p>
          <a:p>
            <a:pPr lvl="2"/>
            <a:r>
              <a:rPr lang="en-US" dirty="0" smtClean="0">
                <a:solidFill>
                  <a:srgbClr val="000000"/>
                </a:solidFill>
              </a:rPr>
              <a:t>Durham VA Primary Care Redesign Committee </a:t>
            </a:r>
          </a:p>
          <a:p>
            <a:endParaRPr lang="en-US" dirty="0">
              <a:solidFill>
                <a:schemeClr val="bg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do it?</a:t>
            </a:r>
            <a:endParaRPr lang="en-US" dirty="0"/>
          </a:p>
        </p:txBody>
      </p:sp>
      <p:sp>
        <p:nvSpPr>
          <p:cNvPr id="3" name="Content Placeholder 2"/>
          <p:cNvSpPr>
            <a:spLocks noGrp="1"/>
          </p:cNvSpPr>
          <p:nvPr>
            <p:ph idx="1"/>
          </p:nvPr>
        </p:nvSpPr>
        <p:spPr/>
        <p:txBody>
          <a:bodyPr/>
          <a:lstStyle/>
          <a:p>
            <a:r>
              <a:rPr lang="en-US" dirty="0" smtClean="0"/>
              <a:t>Providing a way for physicians to process the non categorized “Outside records”</a:t>
            </a:r>
          </a:p>
          <a:p>
            <a:pPr lvl="1"/>
            <a:r>
              <a:rPr lang="en-US" dirty="0" smtClean="0"/>
              <a:t>Deal </a:t>
            </a:r>
            <a:r>
              <a:rPr lang="en-US" dirty="0" smtClean="0">
                <a:solidFill>
                  <a:schemeClr val="accent4"/>
                </a:solidFill>
              </a:rPr>
              <a:t>with “outside records” (</a:t>
            </a:r>
            <a:r>
              <a:rPr lang="en-US" dirty="0" smtClean="0"/>
              <a:t>CITL Category 2 dat</a:t>
            </a:r>
            <a:r>
              <a:rPr lang="en-US" dirty="0" smtClean="0">
                <a:solidFill>
                  <a:srgbClr val="000000"/>
                </a:solidFill>
              </a:rPr>
              <a:t>a)</a:t>
            </a:r>
          </a:p>
          <a:p>
            <a:pPr lvl="2"/>
            <a:r>
              <a:rPr lang="en-US" dirty="0" smtClean="0"/>
              <a:t>Category 2 data is defined as images with little or no metadata</a:t>
            </a:r>
          </a:p>
          <a:p>
            <a:pPr lvl="2"/>
            <a:r>
              <a:rPr lang="en-US" dirty="0" smtClean="0"/>
              <a:t>Categorize according to physician’s workflow</a:t>
            </a:r>
          </a:p>
          <a:p>
            <a:r>
              <a:rPr lang="en-US" dirty="0" smtClean="0">
                <a:solidFill>
                  <a:schemeClr val="bg2"/>
                </a:solidFill>
              </a:rPr>
              <a:t>Providing an extensible User Defined Interface for clinicians to allow them to be more efficient</a:t>
            </a:r>
          </a:p>
          <a:p>
            <a:pPr lvl="1"/>
            <a:r>
              <a:rPr lang="en-US" dirty="0" smtClean="0">
                <a:solidFill>
                  <a:schemeClr val="bg2"/>
                </a:solidFill>
              </a:rPr>
              <a:t>Create </a:t>
            </a:r>
            <a:r>
              <a:rPr lang="en-US" dirty="0" err="1" smtClean="0">
                <a:solidFill>
                  <a:schemeClr val="bg2"/>
                </a:solidFill>
              </a:rPr>
              <a:t>composable</a:t>
            </a:r>
            <a:r>
              <a:rPr lang="en-US" dirty="0" smtClean="0">
                <a:solidFill>
                  <a:schemeClr val="bg2"/>
                </a:solidFill>
              </a:rPr>
              <a:t> record view</a:t>
            </a:r>
          </a:p>
          <a:p>
            <a:pPr lvl="1"/>
            <a:r>
              <a:rPr lang="en-US" dirty="0" smtClean="0">
                <a:solidFill>
                  <a:schemeClr val="bg2"/>
                </a:solidFill>
              </a:rPr>
              <a:t>Define “loose couplers”  for medical data and category 2 data</a:t>
            </a:r>
          </a:p>
          <a:p>
            <a:pPr lvl="1"/>
            <a:r>
              <a:rPr lang="en-US" dirty="0" smtClean="0">
                <a:solidFill>
                  <a:schemeClr val="bg2"/>
                </a:solidFill>
              </a:rPr>
              <a:t>Templates</a:t>
            </a:r>
            <a:endParaRPr lang="en-US" dirty="0">
              <a:solidFill>
                <a:schemeClr val="bg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descr="ahhlta.jpg"/>
          <p:cNvPicPr>
            <a:picLocks noChangeAspect="1"/>
          </p:cNvPicPr>
          <p:nvPr/>
        </p:nvPicPr>
        <p:blipFill>
          <a:blip r:embed="rId3" cstate="print"/>
          <a:stretch>
            <a:fillRect/>
          </a:stretch>
        </p:blipFill>
        <p:spPr>
          <a:xfrm>
            <a:off x="7891789" y="3891692"/>
            <a:ext cx="766553" cy="1378984"/>
          </a:xfrm>
          <a:prstGeom prst="rect">
            <a:avLst/>
          </a:prstGeom>
        </p:spPr>
      </p:pic>
      <p:sp>
        <p:nvSpPr>
          <p:cNvPr id="30" name="Rounded Rectangle 29"/>
          <p:cNvSpPr/>
          <p:nvPr/>
        </p:nvSpPr>
        <p:spPr>
          <a:xfrm>
            <a:off x="6964255" y="3618457"/>
            <a:ext cx="1816169" cy="1761437"/>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DoV Image.png"/>
          <p:cNvPicPr>
            <a:picLocks noChangeAspect="1"/>
          </p:cNvPicPr>
          <p:nvPr/>
        </p:nvPicPr>
        <p:blipFill>
          <a:blip r:embed="rId4" cstate="print"/>
          <a:stretch>
            <a:fillRect/>
          </a:stretch>
        </p:blipFill>
        <p:spPr>
          <a:xfrm>
            <a:off x="1578910" y="3025796"/>
            <a:ext cx="865407" cy="790154"/>
          </a:xfrm>
          <a:prstGeom prst="rect">
            <a:avLst/>
          </a:prstGeom>
        </p:spPr>
      </p:pic>
      <p:sp>
        <p:nvSpPr>
          <p:cNvPr id="32" name="Rounded Rectangle 31"/>
          <p:cNvSpPr/>
          <p:nvPr/>
        </p:nvSpPr>
        <p:spPr>
          <a:xfrm>
            <a:off x="4082967" y="1119675"/>
            <a:ext cx="1065121" cy="1406418"/>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Deal with </a:t>
            </a:r>
            <a:r>
              <a:rPr lang="en-US" dirty="0" smtClean="0">
                <a:solidFill>
                  <a:srgbClr val="000090"/>
                </a:solidFill>
              </a:rPr>
              <a:t>“outside records”</a:t>
            </a:r>
          </a:p>
        </p:txBody>
      </p:sp>
      <p:pic>
        <p:nvPicPr>
          <p:cNvPr id="8" name="Picture 7" descr="doctor.jpg"/>
          <p:cNvPicPr>
            <a:picLocks noChangeAspect="1"/>
          </p:cNvPicPr>
          <p:nvPr/>
        </p:nvPicPr>
        <p:blipFill>
          <a:blip r:embed="rId5"/>
          <a:stretch>
            <a:fillRect/>
          </a:stretch>
        </p:blipFill>
        <p:spPr>
          <a:xfrm>
            <a:off x="3712839" y="3274500"/>
            <a:ext cx="1663700" cy="1701800"/>
          </a:xfrm>
          <a:prstGeom prst="rect">
            <a:avLst/>
          </a:prstGeom>
        </p:spPr>
      </p:pic>
      <p:sp>
        <p:nvSpPr>
          <p:cNvPr id="11" name="TextBox 10"/>
          <p:cNvSpPr txBox="1"/>
          <p:nvPr/>
        </p:nvSpPr>
        <p:spPr>
          <a:xfrm>
            <a:off x="1160709" y="2689965"/>
            <a:ext cx="593382" cy="307777"/>
          </a:xfrm>
          <a:prstGeom prst="rect">
            <a:avLst/>
          </a:prstGeom>
          <a:noFill/>
        </p:spPr>
        <p:txBody>
          <a:bodyPr wrap="square" rtlCol="0">
            <a:spAutoFit/>
          </a:bodyPr>
          <a:lstStyle/>
          <a:p>
            <a:r>
              <a:rPr lang="en-US" dirty="0" smtClean="0"/>
              <a:t>Vista</a:t>
            </a:r>
            <a:endParaRPr lang="en-US" dirty="0"/>
          </a:p>
        </p:txBody>
      </p:sp>
      <p:sp>
        <p:nvSpPr>
          <p:cNvPr id="12" name="TextBox 11"/>
          <p:cNvSpPr txBox="1"/>
          <p:nvPr/>
        </p:nvSpPr>
        <p:spPr>
          <a:xfrm>
            <a:off x="7223708" y="5011239"/>
            <a:ext cx="736099" cy="307777"/>
          </a:xfrm>
          <a:prstGeom prst="rect">
            <a:avLst/>
          </a:prstGeom>
          <a:noFill/>
        </p:spPr>
        <p:txBody>
          <a:bodyPr wrap="none" rtlCol="0">
            <a:spAutoFit/>
          </a:bodyPr>
          <a:lstStyle/>
          <a:p>
            <a:r>
              <a:rPr lang="en-US" dirty="0" smtClean="0"/>
              <a:t>AHLTA</a:t>
            </a:r>
            <a:endParaRPr lang="en-US" dirty="0"/>
          </a:p>
        </p:txBody>
      </p:sp>
      <p:pic>
        <p:nvPicPr>
          <p:cNvPr id="13" name="Picture 12" descr="outlook.jpg"/>
          <p:cNvPicPr>
            <a:picLocks noChangeAspect="1"/>
          </p:cNvPicPr>
          <p:nvPr/>
        </p:nvPicPr>
        <p:blipFill>
          <a:blip r:embed="rId6"/>
          <a:stretch>
            <a:fillRect/>
          </a:stretch>
        </p:blipFill>
        <p:spPr>
          <a:xfrm>
            <a:off x="2368538" y="1831846"/>
            <a:ext cx="799514" cy="776451"/>
          </a:xfrm>
          <a:prstGeom prst="rect">
            <a:avLst/>
          </a:prstGeom>
        </p:spPr>
      </p:pic>
      <p:sp>
        <p:nvSpPr>
          <p:cNvPr id="14" name="TextBox 13"/>
          <p:cNvSpPr txBox="1"/>
          <p:nvPr/>
        </p:nvSpPr>
        <p:spPr>
          <a:xfrm>
            <a:off x="2485283" y="1392765"/>
            <a:ext cx="633594" cy="307777"/>
          </a:xfrm>
          <a:prstGeom prst="rect">
            <a:avLst/>
          </a:prstGeom>
          <a:noFill/>
        </p:spPr>
        <p:txBody>
          <a:bodyPr wrap="none" rtlCol="0">
            <a:spAutoFit/>
          </a:bodyPr>
          <a:lstStyle/>
          <a:p>
            <a:r>
              <a:rPr lang="en-US" dirty="0" smtClean="0"/>
              <a:t>Email</a:t>
            </a:r>
            <a:endParaRPr lang="en-US" dirty="0"/>
          </a:p>
        </p:txBody>
      </p:sp>
      <p:pic>
        <p:nvPicPr>
          <p:cNvPr id="15" name="Picture 14" descr="fax.gif"/>
          <p:cNvPicPr>
            <a:picLocks noChangeAspect="1"/>
          </p:cNvPicPr>
          <p:nvPr/>
        </p:nvPicPr>
        <p:blipFill>
          <a:blip r:embed="rId7"/>
          <a:stretch>
            <a:fillRect/>
          </a:stretch>
        </p:blipFill>
        <p:spPr>
          <a:xfrm>
            <a:off x="4230743" y="1527252"/>
            <a:ext cx="828763" cy="916929"/>
          </a:xfrm>
          <a:prstGeom prst="rect">
            <a:avLst/>
          </a:prstGeom>
        </p:spPr>
      </p:pic>
      <p:sp>
        <p:nvSpPr>
          <p:cNvPr id="16" name="TextBox 15"/>
          <p:cNvSpPr txBox="1"/>
          <p:nvPr/>
        </p:nvSpPr>
        <p:spPr>
          <a:xfrm>
            <a:off x="4438006" y="1187944"/>
            <a:ext cx="483952" cy="307777"/>
          </a:xfrm>
          <a:prstGeom prst="rect">
            <a:avLst/>
          </a:prstGeom>
          <a:noFill/>
        </p:spPr>
        <p:txBody>
          <a:bodyPr wrap="none" rtlCol="0">
            <a:spAutoFit/>
          </a:bodyPr>
          <a:lstStyle/>
          <a:p>
            <a:r>
              <a:rPr lang="en-US" dirty="0" smtClean="0"/>
              <a:t>Fax</a:t>
            </a:r>
            <a:endParaRPr lang="en-US" dirty="0"/>
          </a:p>
        </p:txBody>
      </p:sp>
      <p:pic>
        <p:nvPicPr>
          <p:cNvPr id="19" name="Picture 18" descr="cell_phone.jpg"/>
          <p:cNvPicPr>
            <a:picLocks noChangeAspect="1"/>
          </p:cNvPicPr>
          <p:nvPr/>
        </p:nvPicPr>
        <p:blipFill>
          <a:blip r:embed="rId8"/>
          <a:stretch>
            <a:fillRect/>
          </a:stretch>
        </p:blipFill>
        <p:spPr>
          <a:xfrm rot="1981728">
            <a:off x="6048474" y="1436534"/>
            <a:ext cx="738262" cy="1289499"/>
          </a:xfrm>
          <a:prstGeom prst="rect">
            <a:avLst/>
          </a:prstGeom>
        </p:spPr>
      </p:pic>
      <p:sp>
        <p:nvSpPr>
          <p:cNvPr id="20" name="TextBox 19"/>
          <p:cNvSpPr txBox="1"/>
          <p:nvPr/>
        </p:nvSpPr>
        <p:spPr>
          <a:xfrm>
            <a:off x="6882324" y="2198400"/>
            <a:ext cx="703813" cy="307777"/>
          </a:xfrm>
          <a:prstGeom prst="rect">
            <a:avLst/>
          </a:prstGeom>
          <a:noFill/>
        </p:spPr>
        <p:txBody>
          <a:bodyPr wrap="none" rtlCol="0">
            <a:spAutoFit/>
          </a:bodyPr>
          <a:lstStyle/>
          <a:p>
            <a:r>
              <a:rPr lang="en-US" dirty="0" smtClean="0"/>
              <a:t>Phone</a:t>
            </a:r>
            <a:endParaRPr lang="en-US" dirty="0"/>
          </a:p>
        </p:txBody>
      </p:sp>
      <p:sp>
        <p:nvSpPr>
          <p:cNvPr id="22" name="Left Arrow 21"/>
          <p:cNvSpPr/>
          <p:nvPr/>
        </p:nvSpPr>
        <p:spPr>
          <a:xfrm rot="594076">
            <a:off x="2498485" y="3651795"/>
            <a:ext cx="1426270" cy="288753"/>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Arrow 22"/>
          <p:cNvSpPr/>
          <p:nvPr/>
        </p:nvSpPr>
        <p:spPr>
          <a:xfrm rot="2552444">
            <a:off x="2795130" y="2966945"/>
            <a:ext cx="1312016" cy="283648"/>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Left Arrow 23"/>
          <p:cNvSpPr/>
          <p:nvPr/>
        </p:nvSpPr>
        <p:spPr>
          <a:xfrm rot="5400000">
            <a:off x="4145961" y="2834840"/>
            <a:ext cx="670350" cy="214159"/>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Left Arrow 24"/>
          <p:cNvSpPr/>
          <p:nvPr/>
        </p:nvSpPr>
        <p:spPr>
          <a:xfrm rot="7592267">
            <a:off x="4712613" y="3115276"/>
            <a:ext cx="1426270" cy="25700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3"/>
          <p:cNvSpPr txBox="1">
            <a:spLocks/>
          </p:cNvSpPr>
          <p:nvPr/>
        </p:nvSpPr>
        <p:spPr bwMode="auto">
          <a:xfrm>
            <a:off x="579142" y="5052184"/>
            <a:ext cx="8255903" cy="142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292100" marR="0" lvl="1" indent="-292100" algn="l" defTabSz="914400" rtl="0" eaLnBrk="1" fontAlgn="base" latinLnBrk="0" hangingPunct="1">
              <a:lnSpc>
                <a:spcPts val="2600"/>
              </a:lnSpc>
              <a:spcBef>
                <a:spcPct val="0"/>
              </a:spcBef>
              <a:spcAft>
                <a:spcPts val="800"/>
              </a:spcAft>
              <a:buClr>
                <a:srgbClr val="FDAA03"/>
              </a:buClr>
              <a:buSzPct val="120000"/>
              <a:tabLst/>
              <a:defRPr/>
            </a:pPr>
            <a:endParaRPr kumimoji="0" lang="en-US" sz="2000" b="1" i="0" u="none" strike="noStrike" kern="0" cap="none" spc="0" normalizeH="0" baseline="0" noProof="0" dirty="0" smtClean="0">
              <a:ln>
                <a:noFill/>
              </a:ln>
              <a:solidFill>
                <a:schemeClr val="tx1"/>
              </a:solidFill>
              <a:effectLst/>
              <a:uLnTx/>
              <a:uFillTx/>
              <a:latin typeface="+mn-lt"/>
              <a:cs typeface="+mn-cs"/>
            </a:endParaRPr>
          </a:p>
          <a:p>
            <a:pPr marL="684213" marR="0" lvl="1" indent="-227013" algn="l" defTabSz="914400" rtl="0" eaLnBrk="1" fontAlgn="base" latinLnBrk="0" hangingPunct="1">
              <a:lnSpc>
                <a:spcPts val="2400"/>
              </a:lnSpc>
              <a:spcBef>
                <a:spcPct val="0"/>
              </a:spcBef>
              <a:spcAft>
                <a:spcPts val="800"/>
              </a:spcAft>
              <a:buClr>
                <a:srgbClr val="FDAA03"/>
              </a:buClr>
              <a:buSzTx/>
              <a:buFontTx/>
              <a:buChar char="–"/>
              <a:tabLst/>
              <a:defRPr/>
            </a:pPr>
            <a:endParaRPr kumimoji="0" lang="en-US" sz="2000" b="1" i="0" u="none" strike="noStrike" kern="0" cap="none" spc="0" normalizeH="0" baseline="0" noProof="0" dirty="0">
              <a:ln>
                <a:noFill/>
              </a:ln>
              <a:solidFill>
                <a:schemeClr val="tx1"/>
              </a:solidFill>
              <a:effectLst/>
              <a:uLnTx/>
              <a:uFillTx/>
              <a:latin typeface="+mn-lt"/>
              <a:cs typeface="+mn-cs"/>
            </a:endParaRPr>
          </a:p>
        </p:txBody>
      </p:sp>
      <p:grpSp>
        <p:nvGrpSpPr>
          <p:cNvPr id="34" name="Group 33"/>
          <p:cNvGrpSpPr/>
          <p:nvPr/>
        </p:nvGrpSpPr>
        <p:grpSpPr>
          <a:xfrm>
            <a:off x="6147122" y="3142748"/>
            <a:ext cx="1816169" cy="1761437"/>
            <a:chOff x="2350920" y="4344349"/>
            <a:chExt cx="1816169" cy="1761437"/>
          </a:xfrm>
        </p:grpSpPr>
        <p:sp>
          <p:nvSpPr>
            <p:cNvPr id="33" name="Rounded Rectangle 32"/>
            <p:cNvSpPr/>
            <p:nvPr/>
          </p:nvSpPr>
          <p:spPr>
            <a:xfrm>
              <a:off x="2350920" y="4344349"/>
              <a:ext cx="1816169" cy="1761437"/>
            </a:xfrm>
            <a:prstGeom prst="roundRect">
              <a:avLst/>
            </a:prstGeom>
            <a:solidFill>
              <a:schemeClr val="bg1"/>
            </a:solidFill>
            <a:ln>
              <a:solidFill>
                <a:schemeClr val="accent2">
                  <a:lumMod val="75000"/>
                </a:schemeClr>
              </a:solidFill>
            </a:ln>
            <a:effectLst>
              <a:glow rad="101600">
                <a:schemeClr val="accent2">
                  <a:lumMod val="9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report.jpg"/>
            <p:cNvPicPr>
              <a:picLocks noChangeAspect="1"/>
            </p:cNvPicPr>
            <p:nvPr/>
          </p:nvPicPr>
          <p:blipFill>
            <a:blip r:embed="rId9" cstate="print"/>
            <a:stretch>
              <a:fillRect/>
            </a:stretch>
          </p:blipFill>
          <p:spPr>
            <a:xfrm>
              <a:off x="2824622" y="4486775"/>
              <a:ext cx="816450" cy="1152555"/>
            </a:xfrm>
            <a:prstGeom prst="rect">
              <a:avLst/>
            </a:prstGeom>
          </p:spPr>
        </p:pic>
        <p:sp>
          <p:nvSpPr>
            <p:cNvPr id="18" name="TextBox 17"/>
            <p:cNvSpPr txBox="1"/>
            <p:nvPr/>
          </p:nvSpPr>
          <p:spPr>
            <a:xfrm>
              <a:off x="2526250" y="5571075"/>
              <a:ext cx="1521808" cy="307777"/>
            </a:xfrm>
            <a:prstGeom prst="rect">
              <a:avLst/>
            </a:prstGeom>
            <a:noFill/>
          </p:spPr>
          <p:txBody>
            <a:bodyPr wrap="none" rtlCol="0">
              <a:spAutoFit/>
            </a:bodyPr>
            <a:lstStyle/>
            <a:p>
              <a:r>
                <a:rPr lang="en-US" dirty="0" smtClean="0"/>
                <a:t>Outside Records</a:t>
              </a:r>
              <a:endParaRPr lang="en-US" dirty="0"/>
            </a:p>
          </p:txBody>
        </p:sp>
      </p:grpSp>
      <p:sp>
        <p:nvSpPr>
          <p:cNvPr id="26" name="Left Arrow 25"/>
          <p:cNvSpPr/>
          <p:nvPr/>
        </p:nvSpPr>
        <p:spPr>
          <a:xfrm rot="9846940">
            <a:off x="4828694" y="3868737"/>
            <a:ext cx="1795287" cy="21994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 with </a:t>
            </a:r>
            <a:r>
              <a:rPr lang="en-US" dirty="0" smtClean="0">
                <a:solidFill>
                  <a:srgbClr val="000090"/>
                </a:solidFill>
              </a:rPr>
              <a:t>“outside records”</a:t>
            </a:r>
          </a:p>
        </p:txBody>
      </p:sp>
      <p:pic>
        <p:nvPicPr>
          <p:cNvPr id="35" name="Content Placeholder 34" descr="coverflow.png"/>
          <p:cNvPicPr>
            <a:picLocks noGrp="1" noChangeAspect="1"/>
          </p:cNvPicPr>
          <p:nvPr>
            <p:ph sz="half" idx="1"/>
          </p:nvPr>
        </p:nvPicPr>
        <p:blipFill>
          <a:blip r:embed="rId3"/>
          <a:srcRect t="-19259" b="-19259"/>
          <a:stretch>
            <a:fillRect/>
          </a:stretch>
        </p:blipFill>
        <p:spPr>
          <a:xfrm>
            <a:off x="5099406" y="2947601"/>
            <a:ext cx="3310027" cy="3483694"/>
          </a:xfrm>
        </p:spPr>
      </p:pic>
      <p:sp>
        <p:nvSpPr>
          <p:cNvPr id="29" name="Content Placeholder 3"/>
          <p:cNvSpPr txBox="1">
            <a:spLocks/>
          </p:cNvSpPr>
          <p:nvPr/>
        </p:nvSpPr>
        <p:spPr bwMode="auto">
          <a:xfrm>
            <a:off x="579142" y="5052184"/>
            <a:ext cx="8255903" cy="142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92100" marR="0" lvl="0" indent="-292100" algn="l" defTabSz="914400" rtl="0" eaLnBrk="1" fontAlgn="base" latinLnBrk="0" hangingPunct="1">
              <a:lnSpc>
                <a:spcPts val="2600"/>
              </a:lnSpc>
              <a:spcBef>
                <a:spcPct val="0"/>
              </a:spcBef>
              <a:spcAft>
                <a:spcPts val="800"/>
              </a:spcAft>
              <a:buClr>
                <a:srgbClr val="FDAA03"/>
              </a:buClr>
              <a:buSzPct val="120000"/>
              <a:buFont typeface="Wingdings" pitchFamily="2" charset="2"/>
              <a:buChar char="§"/>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292100" marR="0" lvl="1" indent="-292100" algn="l" defTabSz="914400" rtl="0" eaLnBrk="1" fontAlgn="base" latinLnBrk="0" hangingPunct="1">
              <a:lnSpc>
                <a:spcPts val="2600"/>
              </a:lnSpc>
              <a:spcBef>
                <a:spcPct val="0"/>
              </a:spcBef>
              <a:spcAft>
                <a:spcPts val="800"/>
              </a:spcAft>
              <a:buClr>
                <a:srgbClr val="FDAA03"/>
              </a:buClr>
              <a:buSzPct val="120000"/>
              <a:tabLst/>
              <a:defRPr/>
            </a:pPr>
            <a:endParaRPr kumimoji="0" lang="en-US" sz="2000" b="1" i="0" u="none" strike="noStrike" kern="0" cap="none" spc="0" normalizeH="0" baseline="0" noProof="0" dirty="0" smtClean="0">
              <a:ln>
                <a:noFill/>
              </a:ln>
              <a:solidFill>
                <a:schemeClr val="tx1"/>
              </a:solidFill>
              <a:effectLst/>
              <a:uLnTx/>
              <a:uFillTx/>
              <a:latin typeface="+mn-lt"/>
              <a:cs typeface="+mn-cs"/>
            </a:endParaRPr>
          </a:p>
          <a:p>
            <a:pPr marL="684213" marR="0" lvl="1" indent="-227013" algn="l" defTabSz="914400" rtl="0" eaLnBrk="1" fontAlgn="base" latinLnBrk="0" hangingPunct="1">
              <a:lnSpc>
                <a:spcPts val="2400"/>
              </a:lnSpc>
              <a:spcBef>
                <a:spcPct val="0"/>
              </a:spcBef>
              <a:spcAft>
                <a:spcPts val="800"/>
              </a:spcAft>
              <a:buClr>
                <a:srgbClr val="FDAA03"/>
              </a:buClr>
              <a:buSzTx/>
              <a:buFontTx/>
              <a:buChar char="–"/>
              <a:tabLst/>
              <a:defRPr/>
            </a:pPr>
            <a:endParaRPr kumimoji="0" lang="en-US" sz="2000" b="1" i="0" u="none" strike="noStrike" kern="0" cap="none" spc="0" normalizeH="0" baseline="0" noProof="0" dirty="0">
              <a:ln>
                <a:noFill/>
              </a:ln>
              <a:solidFill>
                <a:schemeClr val="tx1"/>
              </a:solidFill>
              <a:effectLst/>
              <a:uLnTx/>
              <a:uFillTx/>
              <a:latin typeface="+mn-lt"/>
              <a:cs typeface="+mn-cs"/>
            </a:endParaRPr>
          </a:p>
        </p:txBody>
      </p:sp>
      <p:grpSp>
        <p:nvGrpSpPr>
          <p:cNvPr id="28" name="Group 27"/>
          <p:cNvGrpSpPr/>
          <p:nvPr/>
        </p:nvGrpSpPr>
        <p:grpSpPr>
          <a:xfrm>
            <a:off x="5134432" y="1119675"/>
            <a:ext cx="3645992" cy="2280309"/>
            <a:chOff x="1578910" y="1119675"/>
            <a:chExt cx="7201514" cy="4260219"/>
          </a:xfrm>
        </p:grpSpPr>
        <p:pic>
          <p:nvPicPr>
            <p:cNvPr id="9" name="Picture 8" descr="ahhlta.jpg"/>
            <p:cNvPicPr>
              <a:picLocks noChangeAspect="1"/>
            </p:cNvPicPr>
            <p:nvPr/>
          </p:nvPicPr>
          <p:blipFill>
            <a:blip r:embed="rId4" cstate="print"/>
            <a:stretch>
              <a:fillRect/>
            </a:stretch>
          </p:blipFill>
          <p:spPr>
            <a:xfrm>
              <a:off x="7891789" y="3891692"/>
              <a:ext cx="766553" cy="1378984"/>
            </a:xfrm>
            <a:prstGeom prst="rect">
              <a:avLst/>
            </a:prstGeom>
          </p:spPr>
        </p:pic>
        <p:sp>
          <p:nvSpPr>
            <p:cNvPr id="30" name="Rounded Rectangle 29"/>
            <p:cNvSpPr/>
            <p:nvPr/>
          </p:nvSpPr>
          <p:spPr>
            <a:xfrm>
              <a:off x="6964255" y="3618457"/>
              <a:ext cx="1816169" cy="1761437"/>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DoV Image.png"/>
            <p:cNvPicPr>
              <a:picLocks noChangeAspect="1"/>
            </p:cNvPicPr>
            <p:nvPr/>
          </p:nvPicPr>
          <p:blipFill>
            <a:blip r:embed="rId5" cstate="print"/>
            <a:stretch>
              <a:fillRect/>
            </a:stretch>
          </p:blipFill>
          <p:spPr>
            <a:xfrm>
              <a:off x="1578910" y="3025796"/>
              <a:ext cx="865407" cy="790154"/>
            </a:xfrm>
            <a:prstGeom prst="rect">
              <a:avLst/>
            </a:prstGeom>
          </p:spPr>
        </p:pic>
        <p:sp>
          <p:nvSpPr>
            <p:cNvPr id="32" name="Rounded Rectangle 31"/>
            <p:cNvSpPr/>
            <p:nvPr/>
          </p:nvSpPr>
          <p:spPr>
            <a:xfrm>
              <a:off x="4082967" y="1119675"/>
              <a:ext cx="1065121" cy="1406418"/>
            </a:xfrm>
            <a:prstGeom prst="roundRect">
              <a:avLst/>
            </a:prstGeom>
            <a:solidFill>
              <a:schemeClr val="bg1">
                <a:alpha val="0"/>
              </a:schemeClr>
            </a:solidFill>
            <a:ln>
              <a:solidFill>
                <a:schemeClr val="accent2">
                  <a:lumMod val="75000"/>
                </a:schemeClr>
              </a:solidFill>
            </a:ln>
            <a:effectLst>
              <a:glow rad="101600">
                <a:schemeClr val="accent2">
                  <a:lumMod val="9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doctor.jpg"/>
            <p:cNvPicPr>
              <a:picLocks noChangeAspect="1"/>
            </p:cNvPicPr>
            <p:nvPr/>
          </p:nvPicPr>
          <p:blipFill>
            <a:blip r:embed="rId6"/>
            <a:stretch>
              <a:fillRect/>
            </a:stretch>
          </p:blipFill>
          <p:spPr>
            <a:xfrm>
              <a:off x="3712839" y="3274500"/>
              <a:ext cx="1663700" cy="1701800"/>
            </a:xfrm>
            <a:prstGeom prst="rect">
              <a:avLst/>
            </a:prstGeom>
          </p:spPr>
        </p:pic>
        <p:pic>
          <p:nvPicPr>
            <p:cNvPr id="13" name="Picture 12" descr="outlook.jpg"/>
            <p:cNvPicPr>
              <a:picLocks noChangeAspect="1"/>
            </p:cNvPicPr>
            <p:nvPr/>
          </p:nvPicPr>
          <p:blipFill>
            <a:blip r:embed="rId7"/>
            <a:stretch>
              <a:fillRect/>
            </a:stretch>
          </p:blipFill>
          <p:spPr>
            <a:xfrm>
              <a:off x="2368538" y="1831846"/>
              <a:ext cx="799514" cy="776451"/>
            </a:xfrm>
            <a:prstGeom prst="rect">
              <a:avLst/>
            </a:prstGeom>
          </p:spPr>
        </p:pic>
        <p:pic>
          <p:nvPicPr>
            <p:cNvPr id="15" name="Picture 14" descr="fax.gif"/>
            <p:cNvPicPr>
              <a:picLocks noChangeAspect="1"/>
            </p:cNvPicPr>
            <p:nvPr/>
          </p:nvPicPr>
          <p:blipFill>
            <a:blip r:embed="rId8"/>
            <a:stretch>
              <a:fillRect/>
            </a:stretch>
          </p:blipFill>
          <p:spPr>
            <a:xfrm>
              <a:off x="4230743" y="1527252"/>
              <a:ext cx="828763" cy="916929"/>
            </a:xfrm>
            <a:prstGeom prst="rect">
              <a:avLst/>
            </a:prstGeom>
          </p:spPr>
        </p:pic>
        <p:pic>
          <p:nvPicPr>
            <p:cNvPr id="19" name="Picture 18" descr="cell_phone.jpg"/>
            <p:cNvPicPr>
              <a:picLocks noChangeAspect="1"/>
            </p:cNvPicPr>
            <p:nvPr/>
          </p:nvPicPr>
          <p:blipFill>
            <a:blip r:embed="rId9"/>
            <a:stretch>
              <a:fillRect/>
            </a:stretch>
          </p:blipFill>
          <p:spPr>
            <a:xfrm rot="1981728">
              <a:off x="6048474" y="1436534"/>
              <a:ext cx="738262" cy="1289499"/>
            </a:xfrm>
            <a:prstGeom prst="rect">
              <a:avLst/>
            </a:prstGeom>
          </p:spPr>
        </p:pic>
        <p:sp>
          <p:nvSpPr>
            <p:cNvPr id="22" name="Left Arrow 21"/>
            <p:cNvSpPr/>
            <p:nvPr/>
          </p:nvSpPr>
          <p:spPr>
            <a:xfrm rot="594076">
              <a:off x="2498485" y="3651795"/>
              <a:ext cx="1426270" cy="288753"/>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Arrow 22"/>
            <p:cNvSpPr/>
            <p:nvPr/>
          </p:nvSpPr>
          <p:spPr>
            <a:xfrm rot="2552444">
              <a:off x="2795130" y="2966945"/>
              <a:ext cx="1312016" cy="283648"/>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Left Arrow 23"/>
            <p:cNvSpPr/>
            <p:nvPr/>
          </p:nvSpPr>
          <p:spPr>
            <a:xfrm rot="5400000">
              <a:off x="4145961" y="2834840"/>
              <a:ext cx="670350" cy="214159"/>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Left Arrow 24"/>
            <p:cNvSpPr/>
            <p:nvPr/>
          </p:nvSpPr>
          <p:spPr>
            <a:xfrm rot="7592267">
              <a:off x="4712613" y="3115276"/>
              <a:ext cx="1426270" cy="25700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33"/>
            <p:cNvGrpSpPr/>
            <p:nvPr/>
          </p:nvGrpSpPr>
          <p:grpSpPr>
            <a:xfrm>
              <a:off x="6147122" y="3142748"/>
              <a:ext cx="1816169" cy="1761437"/>
              <a:chOff x="2350920" y="4344349"/>
              <a:chExt cx="1816169" cy="1761437"/>
            </a:xfrm>
          </p:grpSpPr>
          <p:sp>
            <p:nvSpPr>
              <p:cNvPr id="33" name="Rounded Rectangle 32"/>
              <p:cNvSpPr/>
              <p:nvPr/>
            </p:nvSpPr>
            <p:spPr>
              <a:xfrm>
                <a:off x="2350920" y="4344349"/>
                <a:ext cx="1816169" cy="1761437"/>
              </a:xfrm>
              <a:prstGeom prst="roundRect">
                <a:avLst/>
              </a:prstGeom>
              <a:solidFill>
                <a:schemeClr val="bg1"/>
              </a:solidFill>
              <a:ln>
                <a:solidFill>
                  <a:schemeClr val="accent2">
                    <a:lumMod val="75000"/>
                  </a:schemeClr>
                </a:solidFill>
              </a:ln>
              <a:effectLst>
                <a:glow rad="101600">
                  <a:schemeClr val="accent2">
                    <a:lumMod val="9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report.jpg"/>
              <p:cNvPicPr>
                <a:picLocks noChangeAspect="1"/>
              </p:cNvPicPr>
              <p:nvPr/>
            </p:nvPicPr>
            <p:blipFill>
              <a:blip r:embed="rId10" cstate="print"/>
              <a:stretch>
                <a:fillRect/>
              </a:stretch>
            </p:blipFill>
            <p:spPr>
              <a:xfrm>
                <a:off x="2824622" y="4486775"/>
                <a:ext cx="816450" cy="1152555"/>
              </a:xfrm>
              <a:prstGeom prst="rect">
                <a:avLst/>
              </a:prstGeom>
            </p:spPr>
          </p:pic>
        </p:grpSp>
        <p:sp>
          <p:nvSpPr>
            <p:cNvPr id="26" name="Left Arrow 25"/>
            <p:cNvSpPr/>
            <p:nvPr/>
          </p:nvSpPr>
          <p:spPr>
            <a:xfrm rot="9846940">
              <a:off x="4828694" y="3868737"/>
              <a:ext cx="1795287" cy="219941"/>
            </a:xfrm>
            <a:prstGeom prst="leftArrow">
              <a:avLst/>
            </a:prstGeom>
            <a:solidFill>
              <a:srgbClr val="8FB4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extBox 42"/>
          <p:cNvSpPr txBox="1"/>
          <p:nvPr/>
        </p:nvSpPr>
        <p:spPr>
          <a:xfrm>
            <a:off x="928566" y="1583928"/>
            <a:ext cx="3891791" cy="307777"/>
          </a:xfrm>
          <a:prstGeom prst="rect">
            <a:avLst/>
          </a:prstGeom>
          <a:noFill/>
        </p:spPr>
        <p:txBody>
          <a:bodyPr wrap="square" rtlCol="0">
            <a:spAutoFit/>
          </a:bodyPr>
          <a:lstStyle/>
          <a:p>
            <a:endParaRPr lang="en-US" dirty="0"/>
          </a:p>
        </p:txBody>
      </p:sp>
      <p:sp>
        <p:nvSpPr>
          <p:cNvPr id="44" name="Content Placeholder 2"/>
          <p:cNvSpPr>
            <a:spLocks noGrp="1"/>
          </p:cNvSpPr>
          <p:nvPr>
            <p:ph idx="1"/>
          </p:nvPr>
        </p:nvSpPr>
        <p:spPr>
          <a:xfrm>
            <a:off x="469900" y="1295400"/>
            <a:ext cx="4541633" cy="4698949"/>
          </a:xfrm>
        </p:spPr>
        <p:txBody>
          <a:bodyPr/>
          <a:lstStyle/>
          <a:p>
            <a:r>
              <a:rPr lang="en-US" sz="1800" dirty="0" smtClean="0"/>
              <a:t>Pre-filter by date and category</a:t>
            </a:r>
          </a:p>
          <a:p>
            <a:pPr lvl="1"/>
            <a:r>
              <a:rPr lang="en-US" sz="1800" dirty="0" smtClean="0"/>
              <a:t>Parse PDF files and apply text mining techniques</a:t>
            </a:r>
          </a:p>
          <a:p>
            <a:r>
              <a:rPr lang="en-US" sz="1800" dirty="0" smtClean="0"/>
              <a:t>Simulate “flipping the chart” </a:t>
            </a:r>
          </a:p>
          <a:p>
            <a:pPr lvl="1"/>
            <a:r>
              <a:rPr lang="en-US" sz="1800" dirty="0" smtClean="0"/>
              <a:t>Generate thumbnails that can be flipped through with a </a:t>
            </a:r>
            <a:r>
              <a:rPr lang="en-US" sz="1800" dirty="0" err="1" smtClean="0"/>
              <a:t>coverflow</a:t>
            </a:r>
            <a:r>
              <a:rPr lang="en-US" sz="1800" dirty="0" smtClean="0"/>
              <a:t>-like interface</a:t>
            </a:r>
          </a:p>
          <a:p>
            <a:pPr lvl="1"/>
            <a:r>
              <a:rPr lang="en-US" sz="1800" dirty="0" smtClean="0"/>
              <a:t>“LOVE IT” [Christian Donahue, M.D., VA Physician, Raleigh, N.C.]</a:t>
            </a:r>
          </a:p>
          <a:p>
            <a:r>
              <a:rPr lang="en-US" sz="1800" dirty="0" smtClean="0"/>
              <a:t>Allows more rapid access of files, spending time only on those that appear useful</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Y09-Innovation Exchange Template">
  <a:themeElements>
    <a:clrScheme name="">
      <a:dk1>
        <a:srgbClr val="000000"/>
      </a:dk1>
      <a:lt1>
        <a:srgbClr val="FFFFFF"/>
      </a:lt1>
      <a:dk2>
        <a:srgbClr val="003399"/>
      </a:dk2>
      <a:lt2>
        <a:srgbClr val="808080"/>
      </a:lt2>
      <a:accent1>
        <a:srgbClr val="FFCC99"/>
      </a:accent1>
      <a:accent2>
        <a:srgbClr val="FF9999"/>
      </a:accent2>
      <a:accent3>
        <a:srgbClr val="FFFFFF"/>
      </a:accent3>
      <a:accent4>
        <a:srgbClr val="000000"/>
      </a:accent4>
      <a:accent5>
        <a:srgbClr val="FFE2CA"/>
      </a:accent5>
      <a:accent6>
        <a:srgbClr val="E78A8A"/>
      </a:accent6>
      <a:hlink>
        <a:srgbClr val="0000FF"/>
      </a:hlink>
      <a:folHlink>
        <a:srgbClr val="990099"/>
      </a:folHlink>
    </a:clrScheme>
    <a:fontScheme name="mitrebriefing">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trebriefin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rebriefin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rebriefin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rebriefin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rebrief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rebrief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rebrief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itrebriefing 8">
        <a:dk1>
          <a:srgbClr val="000000"/>
        </a:dk1>
        <a:lt1>
          <a:srgbClr val="FFFFFF"/>
        </a:lt1>
        <a:dk2>
          <a:srgbClr val="000000"/>
        </a:dk2>
        <a:lt2>
          <a:srgbClr val="808080"/>
        </a:lt2>
        <a:accent1>
          <a:srgbClr val="FFFFCC"/>
        </a:accent1>
        <a:accent2>
          <a:srgbClr val="99CCFF"/>
        </a:accent2>
        <a:accent3>
          <a:srgbClr val="FFFFFF"/>
        </a:accent3>
        <a:accent4>
          <a:srgbClr val="000000"/>
        </a:accent4>
        <a:accent5>
          <a:srgbClr val="FFFFE2"/>
        </a:accent5>
        <a:accent6>
          <a:srgbClr val="8AB9E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MITRE_x0020_Sensitivity xmlns="http://schemas.microsoft.com/sharepoint/v3">Internal MITRE Information</MITRE_x0020_Sensitivity>
    <Release_x0020_Statement xmlns="http://schemas.microsoft.com/sharepoint/v3">For Internal MITRE Use</Release_x0020_Statement>
  </documentManagement>
</p:properties>
</file>

<file path=customXml/item3.xml><?xml version="1.0" encoding="utf-8"?>
<ct:contentTypeSchema xmlns:ct="http://schemas.microsoft.com/office/2006/metadata/contentType" xmlns:ma="http://schemas.microsoft.com/office/2006/metadata/properties/metaAttributes" ct:_="" ma:_="" ma:contentTypeName="MITRE Work" ma:contentTypeID="0x010100823A99C636F7423283FB0D200866C61300869E2B3542D21F45BD40A1CECA3751D5" ma:contentTypeVersion="0" ma:contentTypeDescription="Materials and documents that contain MITRE authored content and other content directly attributable to MITRE and its work" ma:contentTypeScope="" ma:versionID="5ebfb54ce260f3e1c9d162bd382767ff">
  <xsd:schema xmlns:xsd="http://www.w3.org/2001/XMLSchema" xmlns:p="http://schemas.microsoft.com/office/2006/metadata/properties" xmlns:ns1="http://schemas.microsoft.com/sharepoint/v3" targetNamespace="http://schemas.microsoft.com/office/2006/metadata/properties" ma:root="true" ma:fieldsID="6a5aebf9c8e1cf79fd1c004b5eccad80" ns1:_="">
    <xsd:import namespace="http://schemas.microsoft.com/sharepoint/v3"/>
    <xsd:element name="properties">
      <xsd:complexType>
        <xsd:sequence>
          <xsd:element name="documentManagement">
            <xsd:complexType>
              <xsd:all>
                <xsd:element ref="ns1:MITRE_x0020_Sensitivity"/>
                <xsd:element ref="ns1:Release_x0020_Statement"/>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MITRE_x0020_Sensitivity" ma:index="9"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0"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6DC28D5D-BF16-4573-BE6D-5232C71F8979}">
  <ds:schemaRefs>
    <ds:schemaRef ds:uri="http://schemas.microsoft.com/sharepoint/v3/contenttype/forms"/>
  </ds:schemaRefs>
</ds:datastoreItem>
</file>

<file path=customXml/itemProps2.xml><?xml version="1.0" encoding="utf-8"?>
<ds:datastoreItem xmlns:ds="http://schemas.openxmlformats.org/officeDocument/2006/customXml" ds:itemID="{333286BB-0BF7-46A9-B697-41382FE97F59}">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s>
</ds:datastoreItem>
</file>

<file path=customXml/itemProps3.xml><?xml version="1.0" encoding="utf-8"?>
<ds:datastoreItem xmlns:ds="http://schemas.openxmlformats.org/officeDocument/2006/customXml" ds:itemID="{AEB7A314-F014-4E65-8334-9364F5A3BA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CE45CF0C-9FCE-43B3-9024-526F9F3A1794}">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FY09-Innovation Exchange Template</Template>
  <TotalTime>13713</TotalTime>
  <Words>4197</Words>
  <Application>Microsoft Office PowerPoint</Application>
  <PresentationFormat>On-screen Show (4:3)</PresentationFormat>
  <Paragraphs>418</Paragraphs>
  <Slides>30</Slides>
  <Notes>29</Notes>
  <HiddenSlides>0</HiddenSlides>
  <MMClips>1</MMClips>
  <ScaleCrop>false</ScaleCrop>
  <HeadingPairs>
    <vt:vector size="4" baseType="variant">
      <vt:variant>
        <vt:lpstr>Design Template</vt:lpstr>
      </vt:variant>
      <vt:variant>
        <vt:i4>1</vt:i4>
      </vt:variant>
      <vt:variant>
        <vt:lpstr>Slide Titles</vt:lpstr>
      </vt:variant>
      <vt:variant>
        <vt:i4>30</vt:i4>
      </vt:variant>
    </vt:vector>
  </HeadingPairs>
  <TitlesOfParts>
    <vt:vector size="31" baseType="lpstr">
      <vt:lpstr>FY09-Innovation Exchange Template</vt:lpstr>
      <vt:lpstr>Military Medical Records Composition</vt:lpstr>
      <vt:lpstr>Overview </vt:lpstr>
      <vt:lpstr>The Current Workflow</vt:lpstr>
      <vt:lpstr>Joint Defense/VA Lifetime  EHR Project</vt:lpstr>
      <vt:lpstr>15 seconds</vt:lpstr>
      <vt:lpstr>How do we do it?</vt:lpstr>
      <vt:lpstr>How do we do it?</vt:lpstr>
      <vt:lpstr>Deal with “outside records”</vt:lpstr>
      <vt:lpstr>Deal with “outside records”</vt:lpstr>
      <vt:lpstr>How do we do it?</vt:lpstr>
      <vt:lpstr>Composable Interface</vt:lpstr>
      <vt:lpstr>Composable Interface Mockup</vt:lpstr>
      <vt:lpstr>Composable record view (1 of 2)</vt:lpstr>
      <vt:lpstr>Composable record view (2 of 2)</vt:lpstr>
      <vt:lpstr>Key Deliverable: FY10 Prototype  </vt:lpstr>
      <vt:lpstr>Possible Follow-ons</vt:lpstr>
      <vt:lpstr>Why we can succeed</vt:lpstr>
      <vt:lpstr>MIP Collaborations </vt:lpstr>
      <vt:lpstr>Risks &amp; Mitigation Strategies</vt:lpstr>
      <vt:lpstr>Project Timeline</vt:lpstr>
      <vt:lpstr>Transition Strategy</vt:lpstr>
      <vt:lpstr>Impact If Successful</vt:lpstr>
      <vt:lpstr>C3H Strategic Roadmap</vt:lpstr>
      <vt:lpstr>Slide 24</vt:lpstr>
      <vt:lpstr>Composable Interface Demo</vt:lpstr>
      <vt:lpstr>Slide 26</vt:lpstr>
      <vt:lpstr>What to do?</vt:lpstr>
      <vt:lpstr>Deal with CITL Category 2 data</vt:lpstr>
      <vt:lpstr>Define “loose couplers”</vt:lpstr>
      <vt:lpstr>Coverflow Demo</vt:lpstr>
    </vt:vector>
  </TitlesOfParts>
  <Company>The MITRE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Medical Record Composition</dc:title>
  <dc:creator>Gail Hamilton</dc:creator>
  <cp:lastModifiedBy>Gail Hamilton</cp:lastModifiedBy>
  <cp:revision>411</cp:revision>
  <cp:lastPrinted>2009-05-27T19:58:48Z</cp:lastPrinted>
  <dcterms:created xsi:type="dcterms:W3CDTF">2009-05-28T15:46:07Z</dcterms:created>
  <dcterms:modified xsi:type="dcterms:W3CDTF">2009-05-29T01:23:41Z</dcterms:modified>
  <cp:contentType>MITRE Work</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35687363</vt:i4>
  </property>
  <property fmtid="{D5CDD505-2E9C-101B-9397-08002B2CF9AE}" pid="3" name="_NewReviewCycle">
    <vt:lpwstr/>
  </property>
  <property fmtid="{D5CDD505-2E9C-101B-9397-08002B2CF9AE}" pid="4" name="_EmailSubject">
    <vt:lpwstr>MIP communication/briefing template</vt:lpwstr>
  </property>
  <property fmtid="{D5CDD505-2E9C-101B-9397-08002B2CF9AE}" pid="5" name="_AuthorEmail">
    <vt:lpwstr>wswirnoff@mitre.org</vt:lpwstr>
  </property>
  <property fmtid="{D5CDD505-2E9C-101B-9397-08002B2CF9AE}" pid="6" name="_AuthorEmailDisplayName">
    <vt:lpwstr>Swirnoff, Wendy J.</vt:lpwstr>
  </property>
  <property fmtid="{D5CDD505-2E9C-101B-9397-08002B2CF9AE}" pid="7" name="_PreviousAdHocReviewCycleID">
    <vt:i4>-1803002956</vt:i4>
  </property>
  <property fmtid="{D5CDD505-2E9C-101B-9397-08002B2CF9AE}" pid="8" name="ContentTypeId">
    <vt:lpwstr>0x010100823A99C636F7423283FB0D200866C61300869E2B3542D21F45BD40A1CECA3751D5</vt:lpwstr>
  </property>
</Properties>
</file>