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diagrams/colors1.xml" ContentType="application/vnd.openxmlformats-officedocument.drawingml.diagramColors+xml"/>
  <Override PartName="/ppt/slides/slide30.xml" ContentType="application/vnd.openxmlformats-officedocument.presentationml.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docProps/app.xml" ContentType="application/vnd.openxmlformats-officedocument.extended-properties+xml"/>
  <Override PartName="/ppt/diagrams/layout1.xml" ContentType="application/vnd.openxmlformats-officedocument.drawingml.diagramLayout+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customXml/itemProps3.xml" ContentType="application/vnd.openxmlformats-officedocument.customXmlProperties+xml"/>
  <Override PartName="/ppt/slides/slide7.xml" ContentType="application/vnd.openxmlformats-officedocument.presentationml.slide+xml"/>
  <Override PartName="/ppt/slideMasters/slideMaster1.xml" ContentType="application/vnd.openxmlformats-officedocument.presentationml.slideMaster+xml"/>
  <Override PartName="/ppt/slides/slide26.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customXml/itemProps2.xml" ContentType="application/vnd.openxmlformats-officedocument.customXmlProperties+xml"/>
  <Override PartName="/ppt/slides/slide25.xml" ContentType="application/vnd.openxmlformats-officedocument.presentationml.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Default Extension="wmf" ContentType="image/x-wmf"/>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diagrams/quickStyle1.xml" ContentType="application/vnd.openxmlformats-officedocument.drawingml.diagramStyle+xml"/>
  <Override PartName="/ppt/theme/theme1.xml" ContentType="application/vnd.openxmlformats-officedocument.theme+xml"/>
  <Override PartName="/ppt/slideLayouts/slideLayout6.xml" ContentType="application/vnd.openxmlformats-officedocument.presentationml.slideLayout+xml"/>
  <Default Extension="emf" ContentType="image/x-emf"/>
  <Override PartName="/customXml/itemProps1.xml" ContentType="application/vnd.openxmlformats-officedocument.customXmlProperties+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notesSlides/notesSlide18.xml" ContentType="application/vnd.openxmlformats-officedocument.presentationml.notesSlide+xml"/>
  <Override PartName="/ppt/commentAuthors.xml" ContentType="application/vnd.openxmlformats-officedocument.presentationml.commentAuthors+xml"/>
  <Override PartName="/ppt/slides/slide3.xml" ContentType="application/vnd.openxmlformats-officedocument.presentationml.slide+xml"/>
  <Override PartName="/ppt/slides/slide4.xml" ContentType="application/vnd.openxmlformats-officedocument.presentationml.slide+xml"/>
  <Default Extension="png" ContentType="image/png"/>
  <Override PartName="/ppt/slides/slide27.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customXml/itemProps4.xml" ContentType="application/vnd.openxmlformats-officedocument.customXmlProperties+xml"/>
  <Override PartName="/ppt/notesSlides/notesSlide10.xml" ContentType="application/vnd.openxmlformats-officedocument.presentationml.notesSlide+xml"/>
  <Override PartName="/ppt/slides/slide9.xml" ContentType="application/vnd.openxmlformats-officedocument.presentationml.slide+xml"/>
  <Override PartName="/ppt/diagrams/drawing1.xml" ContentType="application/vnd.ms-office.drawingml.diagramDrawing+xml"/>
  <Default Extension="rels" ContentType="application/vnd.openxmlformats-package.relationships+xml"/>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gif" ContentType="image/gif"/>
  <Override PartName="/ppt/notesSlides/notesSlide20.xml" ContentType="application/vnd.openxmlformats-officedocument.presentationml.notesSlide+xml"/>
  <Override PartName="/ppt/slides/slide12.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bookmarkIdSeed="2">
  <p:sldMasterIdLst>
    <p:sldMasterId id="2147483649" r:id="rId5"/>
  </p:sldMasterIdLst>
  <p:notesMasterIdLst>
    <p:notesMasterId r:id="rId36"/>
  </p:notesMasterIdLst>
  <p:handoutMasterIdLst>
    <p:handoutMasterId r:id="rId37"/>
  </p:handoutMasterIdLst>
  <p:sldIdLst>
    <p:sldId id="269" r:id="rId6"/>
    <p:sldId id="305" r:id="rId7"/>
    <p:sldId id="345" r:id="rId8"/>
    <p:sldId id="338" r:id="rId9"/>
    <p:sldId id="349" r:id="rId10"/>
    <p:sldId id="350" r:id="rId11"/>
    <p:sldId id="351" r:id="rId12"/>
    <p:sldId id="352" r:id="rId13"/>
    <p:sldId id="365" r:id="rId14"/>
    <p:sldId id="360" r:id="rId15"/>
    <p:sldId id="375" r:id="rId16"/>
    <p:sldId id="376" r:id="rId17"/>
    <p:sldId id="372" r:id="rId18"/>
    <p:sldId id="374" r:id="rId19"/>
    <p:sldId id="377" r:id="rId20"/>
    <p:sldId id="373" r:id="rId21"/>
    <p:sldId id="371" r:id="rId22"/>
    <p:sldId id="327" r:id="rId23"/>
    <p:sldId id="370" r:id="rId24"/>
    <p:sldId id="369" r:id="rId25"/>
    <p:sldId id="324" r:id="rId26"/>
    <p:sldId id="380" r:id="rId27"/>
    <p:sldId id="381" r:id="rId28"/>
    <p:sldId id="379" r:id="rId29"/>
    <p:sldId id="382" r:id="rId30"/>
    <p:sldId id="383" r:id="rId31"/>
    <p:sldId id="337" r:id="rId32"/>
    <p:sldId id="348" r:id="rId33"/>
    <p:sldId id="319" r:id="rId34"/>
    <p:sldId id="366" r:id="rId35"/>
  </p:sldIdLst>
  <p:sldSz cx="9144000" cy="6858000" type="screen4x3"/>
  <p:notesSz cx="6858000" cy="91440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Mark Theurer" initials="" lastIdx="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clrMru>
    <a:srgbClr val="E5D7BD"/>
    <a:srgbClr val="E5E2C2"/>
    <a:srgbClr val="CEBF80"/>
    <a:srgbClr val="B07305"/>
    <a:srgbClr val="FFCC99"/>
    <a:srgbClr val="FFFFCC"/>
    <a:srgbClr val="CCFFFF"/>
    <a:srgbClr val="EBD2FE"/>
    <a:srgbClr val="BAF3FE"/>
    <a:srgbClr val="8FB4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aximized">
    <p:restoredLeft sz="16651" autoAdjust="0"/>
    <p:restoredTop sz="84557" autoAdjust="0"/>
  </p:normalViewPr>
  <p:slideViewPr>
    <p:cSldViewPr snapToGrid="0">
      <p:cViewPr>
        <p:scale>
          <a:sx n="100" d="100"/>
          <a:sy n="100" d="100"/>
        </p:scale>
        <p:origin x="-512"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74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slide" Target="slides/slide30.xml"/><Relationship Id="rId31" Type="http://schemas.openxmlformats.org/officeDocument/2006/relationships/slide" Target="slides/slide26.xml"/><Relationship Id="rId34" Type="http://schemas.openxmlformats.org/officeDocument/2006/relationships/slide" Target="slides/slide29.xml"/><Relationship Id="rId39" Type="http://schemas.openxmlformats.org/officeDocument/2006/relationships/commentAuthors" Target="commentAuthors.xml"/><Relationship Id="rId40" Type="http://schemas.openxmlformats.org/officeDocument/2006/relationships/presProps" Target="presProps.xml"/><Relationship Id="rId7" Type="http://schemas.openxmlformats.org/officeDocument/2006/relationships/slide" Target="slides/slide2.xml"/><Relationship Id="rId36" Type="http://schemas.openxmlformats.org/officeDocument/2006/relationships/notesMaster" Target="notesMasters/notesMaster1.xml"/><Relationship Id="rId43" Type="http://schemas.openxmlformats.org/officeDocument/2006/relationships/tableStyles" Target="tableStyles.xml"/><Relationship Id="rId1" Type="http://schemas.openxmlformats.org/officeDocument/2006/relationships/customXml" Target="../customXml/item1.xml"/><Relationship Id="rId24" Type="http://schemas.openxmlformats.org/officeDocument/2006/relationships/slide" Target="slides/slide19.xml"/><Relationship Id="rId25" Type="http://schemas.openxmlformats.org/officeDocument/2006/relationships/slide" Target="slides/slide20.xml"/><Relationship Id="rId8" Type="http://schemas.openxmlformats.org/officeDocument/2006/relationships/slide" Target="slides/slide3.xml"/><Relationship Id="rId13" Type="http://schemas.openxmlformats.org/officeDocument/2006/relationships/slide" Target="slides/slide8.xml"/><Relationship Id="rId10" Type="http://schemas.openxmlformats.org/officeDocument/2006/relationships/slide" Target="slides/slide5.xml"/><Relationship Id="rId32" Type="http://schemas.openxmlformats.org/officeDocument/2006/relationships/slide" Target="slides/slide27.xml"/><Relationship Id="rId37" Type="http://schemas.openxmlformats.org/officeDocument/2006/relationships/handoutMaster" Target="handoutMasters/handoutMaster1.xml"/><Relationship Id="rId12" Type="http://schemas.openxmlformats.org/officeDocument/2006/relationships/slide" Target="slides/slide7.xml"/><Relationship Id="rId17" Type="http://schemas.openxmlformats.org/officeDocument/2006/relationships/slide" Target="slides/slide12.xml"/><Relationship Id="rId9" Type="http://schemas.openxmlformats.org/officeDocument/2006/relationships/slide" Target="slides/slide4.xml"/><Relationship Id="rId18" Type="http://schemas.openxmlformats.org/officeDocument/2006/relationships/slide" Target="slides/slide13.xml"/><Relationship Id="rId3" Type="http://schemas.openxmlformats.org/officeDocument/2006/relationships/customXml" Target="../customXml/item3.xml"/><Relationship Id="rId27" Type="http://schemas.openxmlformats.org/officeDocument/2006/relationships/slide" Target="slides/slide22.xml"/><Relationship Id="rId14" Type="http://schemas.openxmlformats.org/officeDocument/2006/relationships/slide" Target="slides/slide9.xml"/><Relationship Id="rId23" Type="http://schemas.openxmlformats.org/officeDocument/2006/relationships/slide" Target="slides/slide18.xml"/><Relationship Id="rId4" Type="http://schemas.openxmlformats.org/officeDocument/2006/relationships/customXml" Target="../customXml/item4.xml"/><Relationship Id="rId28" Type="http://schemas.openxmlformats.org/officeDocument/2006/relationships/slide" Target="slides/slide23.xml"/><Relationship Id="rId26" Type="http://schemas.openxmlformats.org/officeDocument/2006/relationships/slide" Target="slides/slide21.xml"/><Relationship Id="rId30" Type="http://schemas.openxmlformats.org/officeDocument/2006/relationships/slide" Target="slides/slide25.xml"/><Relationship Id="rId11" Type="http://schemas.openxmlformats.org/officeDocument/2006/relationships/slide" Target="slides/slide6.xml"/><Relationship Id="rId42" Type="http://schemas.openxmlformats.org/officeDocument/2006/relationships/theme" Target="theme/theme1.xml"/><Relationship Id="rId29" Type="http://schemas.openxmlformats.org/officeDocument/2006/relationships/slide" Target="slides/slide24.xml"/><Relationship Id="rId6" Type="http://schemas.openxmlformats.org/officeDocument/2006/relationships/slide" Target="slides/slide1.xml"/><Relationship Id="rId16" Type="http://schemas.openxmlformats.org/officeDocument/2006/relationships/slide" Target="slides/slide11.xml"/><Relationship Id="rId33" Type="http://schemas.openxmlformats.org/officeDocument/2006/relationships/slide" Target="slides/slide28.xml"/><Relationship Id="rId41"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19" Type="http://schemas.openxmlformats.org/officeDocument/2006/relationships/slide" Target="slides/slide14.xml"/><Relationship Id="rId38" Type="http://schemas.openxmlformats.org/officeDocument/2006/relationships/printerSettings" Target="printerSettings/printerSettings1.bin"/><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3ACC8B-64E0-4F41-899D-C40207812AD9}" type="doc">
      <dgm:prSet loTypeId="urn:microsoft.com/office/officeart/2005/8/layout/arrow2" loCatId="process" qsTypeId="urn:microsoft.com/office/officeart/2005/8/quickstyle/3d2" qsCatId="3D" csTypeId="urn:microsoft.com/office/officeart/2005/8/colors/accent0_3" csCatId="mainScheme" phldr="1"/>
      <dgm:spPr/>
      <dgm:t>
        <a:bodyPr/>
        <a:lstStyle/>
        <a:p>
          <a:endParaRPr lang="en-US"/>
        </a:p>
      </dgm:t>
    </dgm:pt>
    <dgm:pt modelId="{82BEDE13-EC3F-47EB-8B5D-B7605530FFB3}">
      <dgm:prSet phldrT="[Text]"/>
      <dgm:spPr/>
      <dgm:t>
        <a:bodyPr/>
        <a:lstStyle/>
        <a:p>
          <a:r>
            <a:rPr lang="en-US" dirty="0" smtClean="0"/>
            <a:t>Q1: “flip through” and </a:t>
          </a:r>
          <a:r>
            <a:rPr lang="en-US" dirty="0" err="1" smtClean="0"/>
            <a:t>composable</a:t>
          </a:r>
          <a:r>
            <a:rPr lang="en-US" dirty="0" smtClean="0"/>
            <a:t> framework</a:t>
          </a:r>
          <a:endParaRPr lang="en-US" dirty="0"/>
        </a:p>
      </dgm:t>
    </dgm:pt>
    <dgm:pt modelId="{08ED023F-83F3-46A7-905A-EE21BE19DE3C}" type="parTrans" cxnId="{08742821-26D6-4A60-B2CF-7362BD20042C}">
      <dgm:prSet/>
      <dgm:spPr/>
      <dgm:t>
        <a:bodyPr/>
        <a:lstStyle/>
        <a:p>
          <a:endParaRPr lang="en-US"/>
        </a:p>
      </dgm:t>
    </dgm:pt>
    <dgm:pt modelId="{FB809E6E-C33C-4FF2-994E-5989E16194E3}" type="sibTrans" cxnId="{08742821-26D6-4A60-B2CF-7362BD20042C}">
      <dgm:prSet/>
      <dgm:spPr/>
      <dgm:t>
        <a:bodyPr/>
        <a:lstStyle/>
        <a:p>
          <a:endParaRPr lang="en-US"/>
        </a:p>
      </dgm:t>
    </dgm:pt>
    <dgm:pt modelId="{17F6A04F-7883-4DE2-A441-D73B24324D1E}">
      <dgm:prSet/>
      <dgm:spPr/>
      <dgm:t>
        <a:bodyPr/>
        <a:lstStyle/>
        <a:p>
          <a:r>
            <a:rPr lang="en-US" dirty="0" smtClean="0"/>
            <a:t>Q2:  Identification of loose couplers and filtering of category 2 data (text extraction and mining)</a:t>
          </a:r>
        </a:p>
      </dgm:t>
    </dgm:pt>
    <dgm:pt modelId="{F3287BBA-FE35-4C50-BF8E-5EE7C3D0467D}" type="parTrans" cxnId="{C6F230B6-FAEC-4D36-A153-607F50616E30}">
      <dgm:prSet/>
      <dgm:spPr/>
      <dgm:t>
        <a:bodyPr/>
        <a:lstStyle/>
        <a:p>
          <a:endParaRPr lang="en-US"/>
        </a:p>
      </dgm:t>
    </dgm:pt>
    <dgm:pt modelId="{189268A5-49FA-4612-B46C-2081E8794D10}" type="sibTrans" cxnId="{C6F230B6-FAEC-4D36-A153-607F50616E30}">
      <dgm:prSet/>
      <dgm:spPr/>
      <dgm:t>
        <a:bodyPr/>
        <a:lstStyle/>
        <a:p>
          <a:endParaRPr lang="en-US"/>
        </a:p>
      </dgm:t>
    </dgm:pt>
    <dgm:pt modelId="{632A3D79-277D-4CF3-A5DA-3B4DFE4FB3C3}">
      <dgm:prSet/>
      <dgm:spPr/>
      <dgm:t>
        <a:bodyPr/>
        <a:lstStyle/>
        <a:p>
          <a:r>
            <a:rPr lang="en-US" dirty="0" smtClean="0"/>
            <a:t>Q3: ‘</a:t>
          </a:r>
          <a:r>
            <a:rPr lang="en-US" dirty="0" err="1" smtClean="0"/>
            <a:t>MyInterface</a:t>
          </a:r>
          <a:r>
            <a:rPr lang="en-US" dirty="0" smtClean="0"/>
            <a:t>’ and ongoing refinements resulting from SME feedback</a:t>
          </a:r>
        </a:p>
      </dgm:t>
    </dgm:pt>
    <dgm:pt modelId="{0F92E1AA-7D2E-4A51-98D8-92F7837D6DE2}" type="parTrans" cxnId="{8EB25A48-991C-49B0-97B2-4338FBB6BC47}">
      <dgm:prSet/>
      <dgm:spPr/>
      <dgm:t>
        <a:bodyPr/>
        <a:lstStyle/>
        <a:p>
          <a:endParaRPr lang="en-US"/>
        </a:p>
      </dgm:t>
    </dgm:pt>
    <dgm:pt modelId="{FD99FA75-B554-414C-A5E1-47E32DAB40AD}" type="sibTrans" cxnId="{8EB25A48-991C-49B0-97B2-4338FBB6BC47}">
      <dgm:prSet/>
      <dgm:spPr/>
      <dgm:t>
        <a:bodyPr/>
        <a:lstStyle/>
        <a:p>
          <a:endParaRPr lang="en-US"/>
        </a:p>
      </dgm:t>
    </dgm:pt>
    <dgm:pt modelId="{7E6DC48B-CC42-49AA-B919-C837D122394F}">
      <dgm:prSet/>
      <dgm:spPr/>
      <dgm:t>
        <a:bodyPr/>
        <a:lstStyle/>
        <a:p>
          <a:r>
            <a:rPr lang="en-US" dirty="0" smtClean="0"/>
            <a:t>Q4: Finalize working prototype and demonstrations to VA and other interested parties</a:t>
          </a:r>
        </a:p>
      </dgm:t>
    </dgm:pt>
    <dgm:pt modelId="{CC0472D9-BDA7-44EB-B05B-2A7BE0EBDC50}" type="parTrans" cxnId="{E66E437D-A857-49A2-95C4-A71B9385F331}">
      <dgm:prSet/>
      <dgm:spPr/>
      <dgm:t>
        <a:bodyPr/>
        <a:lstStyle/>
        <a:p>
          <a:endParaRPr lang="en-US"/>
        </a:p>
      </dgm:t>
    </dgm:pt>
    <dgm:pt modelId="{80A35B5E-ED47-4B3F-AB68-BA4520DC5819}" type="sibTrans" cxnId="{E66E437D-A857-49A2-95C4-A71B9385F331}">
      <dgm:prSet/>
      <dgm:spPr/>
      <dgm:t>
        <a:bodyPr/>
        <a:lstStyle/>
        <a:p>
          <a:endParaRPr lang="en-US"/>
        </a:p>
      </dgm:t>
    </dgm:pt>
    <dgm:pt modelId="{32FA0AE1-FF03-4F51-851A-117046941D0B}" type="pres">
      <dgm:prSet presAssocID="{AB3ACC8B-64E0-4F41-899D-C40207812AD9}" presName="arrowDiagram" presStyleCnt="0">
        <dgm:presLayoutVars>
          <dgm:chMax val="5"/>
          <dgm:dir/>
          <dgm:resizeHandles val="exact"/>
        </dgm:presLayoutVars>
      </dgm:prSet>
      <dgm:spPr/>
      <dgm:t>
        <a:bodyPr/>
        <a:lstStyle/>
        <a:p>
          <a:endParaRPr lang="en-US"/>
        </a:p>
      </dgm:t>
    </dgm:pt>
    <dgm:pt modelId="{88994FE7-28BF-4996-A43B-5B2875304076}" type="pres">
      <dgm:prSet presAssocID="{AB3ACC8B-64E0-4F41-899D-C40207812AD9}" presName="arrow" presStyleLbl="bgShp" presStyleIdx="0" presStyleCnt="1"/>
      <dgm:spPr/>
    </dgm:pt>
    <dgm:pt modelId="{2B2EBFF1-30B9-456C-9298-A238610603E0}" type="pres">
      <dgm:prSet presAssocID="{AB3ACC8B-64E0-4F41-899D-C40207812AD9}" presName="arrowDiagram4" presStyleCnt="0"/>
      <dgm:spPr/>
    </dgm:pt>
    <dgm:pt modelId="{D169C0C9-CAF1-40F2-BC16-B8915AC70736}" type="pres">
      <dgm:prSet presAssocID="{82BEDE13-EC3F-47EB-8B5D-B7605530FFB3}" presName="bullet4a" presStyleLbl="node1" presStyleIdx="0" presStyleCnt="4"/>
      <dgm:spPr/>
    </dgm:pt>
    <dgm:pt modelId="{8625C4B8-2132-449B-9336-E606241D4F2A}" type="pres">
      <dgm:prSet presAssocID="{82BEDE13-EC3F-47EB-8B5D-B7605530FFB3}" presName="textBox4a" presStyleLbl="revTx" presStyleIdx="0" presStyleCnt="4">
        <dgm:presLayoutVars>
          <dgm:bulletEnabled val="1"/>
        </dgm:presLayoutVars>
      </dgm:prSet>
      <dgm:spPr/>
      <dgm:t>
        <a:bodyPr/>
        <a:lstStyle/>
        <a:p>
          <a:endParaRPr lang="en-US"/>
        </a:p>
      </dgm:t>
    </dgm:pt>
    <dgm:pt modelId="{9ACFED0D-A310-43A4-B03A-ADD88790F034}" type="pres">
      <dgm:prSet presAssocID="{17F6A04F-7883-4DE2-A441-D73B24324D1E}" presName="bullet4b" presStyleLbl="node1" presStyleIdx="1" presStyleCnt="4"/>
      <dgm:spPr/>
    </dgm:pt>
    <dgm:pt modelId="{9BA3A4A5-0FAF-4B90-8D1E-D385E397D10C}" type="pres">
      <dgm:prSet presAssocID="{17F6A04F-7883-4DE2-A441-D73B24324D1E}" presName="textBox4b" presStyleLbl="revTx" presStyleIdx="1" presStyleCnt="4">
        <dgm:presLayoutVars>
          <dgm:bulletEnabled val="1"/>
        </dgm:presLayoutVars>
      </dgm:prSet>
      <dgm:spPr/>
      <dgm:t>
        <a:bodyPr/>
        <a:lstStyle/>
        <a:p>
          <a:endParaRPr lang="en-US"/>
        </a:p>
      </dgm:t>
    </dgm:pt>
    <dgm:pt modelId="{C8F99C72-5190-4892-AF11-18C45F7A6725}" type="pres">
      <dgm:prSet presAssocID="{632A3D79-277D-4CF3-A5DA-3B4DFE4FB3C3}" presName="bullet4c" presStyleLbl="node1" presStyleIdx="2" presStyleCnt="4"/>
      <dgm:spPr/>
    </dgm:pt>
    <dgm:pt modelId="{91537DFE-E4F7-4289-A332-C6DCBAEC3AEB}" type="pres">
      <dgm:prSet presAssocID="{632A3D79-277D-4CF3-A5DA-3B4DFE4FB3C3}" presName="textBox4c" presStyleLbl="revTx" presStyleIdx="2" presStyleCnt="4">
        <dgm:presLayoutVars>
          <dgm:bulletEnabled val="1"/>
        </dgm:presLayoutVars>
      </dgm:prSet>
      <dgm:spPr/>
      <dgm:t>
        <a:bodyPr/>
        <a:lstStyle/>
        <a:p>
          <a:endParaRPr lang="en-US"/>
        </a:p>
      </dgm:t>
    </dgm:pt>
    <dgm:pt modelId="{3AB2E780-6E10-4CB5-BB35-737C8314A4B8}" type="pres">
      <dgm:prSet presAssocID="{7E6DC48B-CC42-49AA-B919-C837D122394F}" presName="bullet4d" presStyleLbl="node1" presStyleIdx="3" presStyleCnt="4"/>
      <dgm:spPr/>
    </dgm:pt>
    <dgm:pt modelId="{26682624-6DBD-447B-A7F7-1E65CC831A39}" type="pres">
      <dgm:prSet presAssocID="{7E6DC48B-CC42-49AA-B919-C837D122394F}" presName="textBox4d" presStyleLbl="revTx" presStyleIdx="3" presStyleCnt="4">
        <dgm:presLayoutVars>
          <dgm:bulletEnabled val="1"/>
        </dgm:presLayoutVars>
      </dgm:prSet>
      <dgm:spPr/>
      <dgm:t>
        <a:bodyPr/>
        <a:lstStyle/>
        <a:p>
          <a:endParaRPr lang="en-US"/>
        </a:p>
      </dgm:t>
    </dgm:pt>
  </dgm:ptLst>
  <dgm:cxnLst>
    <dgm:cxn modelId="{E66E437D-A857-49A2-95C4-A71B9385F331}" srcId="{AB3ACC8B-64E0-4F41-899D-C40207812AD9}" destId="{7E6DC48B-CC42-49AA-B919-C837D122394F}" srcOrd="3" destOrd="0" parTransId="{CC0472D9-BDA7-44EB-B05B-2A7BE0EBDC50}" sibTransId="{80A35B5E-ED47-4B3F-AB68-BA4520DC5819}"/>
    <dgm:cxn modelId="{8EB25A48-991C-49B0-97B2-4338FBB6BC47}" srcId="{AB3ACC8B-64E0-4F41-899D-C40207812AD9}" destId="{632A3D79-277D-4CF3-A5DA-3B4DFE4FB3C3}" srcOrd="2" destOrd="0" parTransId="{0F92E1AA-7D2E-4A51-98D8-92F7837D6DE2}" sibTransId="{FD99FA75-B554-414C-A5E1-47E32DAB40AD}"/>
    <dgm:cxn modelId="{C6F230B6-FAEC-4D36-A153-607F50616E30}" srcId="{AB3ACC8B-64E0-4F41-899D-C40207812AD9}" destId="{17F6A04F-7883-4DE2-A441-D73B24324D1E}" srcOrd="1" destOrd="0" parTransId="{F3287BBA-FE35-4C50-BF8E-5EE7C3D0467D}" sibTransId="{189268A5-49FA-4612-B46C-2081E8794D10}"/>
    <dgm:cxn modelId="{08742821-26D6-4A60-B2CF-7362BD20042C}" srcId="{AB3ACC8B-64E0-4F41-899D-C40207812AD9}" destId="{82BEDE13-EC3F-47EB-8B5D-B7605530FFB3}" srcOrd="0" destOrd="0" parTransId="{08ED023F-83F3-46A7-905A-EE21BE19DE3C}" sibTransId="{FB809E6E-C33C-4FF2-994E-5989E16194E3}"/>
    <dgm:cxn modelId="{9749C21F-D46E-2A47-BF61-89E37B3EC0E9}" type="presOf" srcId="{7E6DC48B-CC42-49AA-B919-C837D122394F}" destId="{26682624-6DBD-447B-A7F7-1E65CC831A39}" srcOrd="0" destOrd="0" presId="urn:microsoft.com/office/officeart/2005/8/layout/arrow2"/>
    <dgm:cxn modelId="{16A2A066-3C0E-5A43-B0C7-8EA8FD155FF2}" type="presOf" srcId="{AB3ACC8B-64E0-4F41-899D-C40207812AD9}" destId="{32FA0AE1-FF03-4F51-851A-117046941D0B}" srcOrd="0" destOrd="0" presId="urn:microsoft.com/office/officeart/2005/8/layout/arrow2"/>
    <dgm:cxn modelId="{97D8CD4A-134C-7D4D-8B81-ED7A5C50A554}" type="presOf" srcId="{632A3D79-277D-4CF3-A5DA-3B4DFE4FB3C3}" destId="{91537DFE-E4F7-4289-A332-C6DCBAEC3AEB}" srcOrd="0" destOrd="0" presId="urn:microsoft.com/office/officeart/2005/8/layout/arrow2"/>
    <dgm:cxn modelId="{C8C3E319-BCD3-E146-99A0-93DCC952F534}" type="presOf" srcId="{17F6A04F-7883-4DE2-A441-D73B24324D1E}" destId="{9BA3A4A5-0FAF-4B90-8D1E-D385E397D10C}" srcOrd="0" destOrd="0" presId="urn:microsoft.com/office/officeart/2005/8/layout/arrow2"/>
    <dgm:cxn modelId="{34957D8E-E748-8647-962F-69F4FEC9BB6A}" type="presOf" srcId="{82BEDE13-EC3F-47EB-8B5D-B7605530FFB3}" destId="{8625C4B8-2132-449B-9336-E606241D4F2A}" srcOrd="0" destOrd="0" presId="urn:microsoft.com/office/officeart/2005/8/layout/arrow2"/>
    <dgm:cxn modelId="{1F395C97-8220-E14F-9B89-72C6BB483F29}" type="presParOf" srcId="{32FA0AE1-FF03-4F51-851A-117046941D0B}" destId="{88994FE7-28BF-4996-A43B-5B2875304076}" srcOrd="0" destOrd="0" presId="urn:microsoft.com/office/officeart/2005/8/layout/arrow2"/>
    <dgm:cxn modelId="{705AD9DB-0A34-4540-AA08-DAD0FDE5EE06}" type="presParOf" srcId="{32FA0AE1-FF03-4F51-851A-117046941D0B}" destId="{2B2EBFF1-30B9-456C-9298-A238610603E0}" srcOrd="1" destOrd="0" presId="urn:microsoft.com/office/officeart/2005/8/layout/arrow2"/>
    <dgm:cxn modelId="{8E781FE8-96EE-684C-8AA5-07F31DA79FA5}" type="presParOf" srcId="{2B2EBFF1-30B9-456C-9298-A238610603E0}" destId="{D169C0C9-CAF1-40F2-BC16-B8915AC70736}" srcOrd="0" destOrd="0" presId="urn:microsoft.com/office/officeart/2005/8/layout/arrow2"/>
    <dgm:cxn modelId="{FB262DB0-AD25-F941-B92D-240975338D85}" type="presParOf" srcId="{2B2EBFF1-30B9-456C-9298-A238610603E0}" destId="{8625C4B8-2132-449B-9336-E606241D4F2A}" srcOrd="1" destOrd="0" presId="urn:microsoft.com/office/officeart/2005/8/layout/arrow2"/>
    <dgm:cxn modelId="{B5B9263A-FEFB-5D4D-86DC-432841BF1A3E}" type="presParOf" srcId="{2B2EBFF1-30B9-456C-9298-A238610603E0}" destId="{9ACFED0D-A310-43A4-B03A-ADD88790F034}" srcOrd="2" destOrd="0" presId="urn:microsoft.com/office/officeart/2005/8/layout/arrow2"/>
    <dgm:cxn modelId="{D143334C-31B0-6646-8759-80D1FA74AB85}" type="presParOf" srcId="{2B2EBFF1-30B9-456C-9298-A238610603E0}" destId="{9BA3A4A5-0FAF-4B90-8D1E-D385E397D10C}" srcOrd="3" destOrd="0" presId="urn:microsoft.com/office/officeart/2005/8/layout/arrow2"/>
    <dgm:cxn modelId="{1F8058C3-57CC-1149-A0A3-28F702D1CD91}" type="presParOf" srcId="{2B2EBFF1-30B9-456C-9298-A238610603E0}" destId="{C8F99C72-5190-4892-AF11-18C45F7A6725}" srcOrd="4" destOrd="0" presId="urn:microsoft.com/office/officeart/2005/8/layout/arrow2"/>
    <dgm:cxn modelId="{34B291CB-AC58-E246-BE7B-4F0C822E03CE}" type="presParOf" srcId="{2B2EBFF1-30B9-456C-9298-A238610603E0}" destId="{91537DFE-E4F7-4289-A332-C6DCBAEC3AEB}" srcOrd="5" destOrd="0" presId="urn:microsoft.com/office/officeart/2005/8/layout/arrow2"/>
    <dgm:cxn modelId="{C88FC84D-A849-5144-AE8D-E8B152FDE6C1}" type="presParOf" srcId="{2B2EBFF1-30B9-456C-9298-A238610603E0}" destId="{3AB2E780-6E10-4CB5-BB35-737C8314A4B8}" srcOrd="6" destOrd="0" presId="urn:microsoft.com/office/officeart/2005/8/layout/arrow2"/>
    <dgm:cxn modelId="{F6F76151-453C-7840-8BFC-E0C683EE5D49}" type="presParOf" srcId="{2B2EBFF1-30B9-456C-9298-A238610603E0}" destId="{26682624-6DBD-447B-A7F7-1E65CC831A39}" srcOrd="7"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994FE7-28BF-4996-A43B-5B2875304076}">
      <dsp:nvSpPr>
        <dsp:cNvPr id="0" name=""/>
        <dsp:cNvSpPr/>
      </dsp:nvSpPr>
      <dsp:spPr>
        <a:xfrm>
          <a:off x="123139" y="0"/>
          <a:ext cx="7958937" cy="4974335"/>
        </a:xfrm>
        <a:prstGeom prst="swooshArrow">
          <a:avLst>
            <a:gd name="adj1" fmla="val 25000"/>
            <a:gd name="adj2" fmla="val 25000"/>
          </a:avLst>
        </a:prstGeom>
        <a:gradFill rotWithShape="0">
          <a:gsLst>
            <a:gs pos="0">
              <a:schemeClr val="dk2">
                <a:tint val="40000"/>
                <a:hueOff val="0"/>
                <a:satOff val="0"/>
                <a:lumOff val="0"/>
                <a:alphaOff val="0"/>
                <a:shade val="51000"/>
                <a:satMod val="130000"/>
              </a:schemeClr>
            </a:gs>
            <a:gs pos="80000">
              <a:schemeClr val="dk2">
                <a:tint val="40000"/>
                <a:hueOff val="0"/>
                <a:satOff val="0"/>
                <a:lumOff val="0"/>
                <a:alphaOff val="0"/>
                <a:shade val="93000"/>
                <a:satMod val="130000"/>
              </a:schemeClr>
            </a:gs>
            <a:gs pos="100000">
              <a:schemeClr val="dk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169C0C9-CAF1-40F2-BC16-B8915AC70736}">
      <dsp:nvSpPr>
        <dsp:cNvPr id="0" name=""/>
        <dsp:cNvSpPr/>
      </dsp:nvSpPr>
      <dsp:spPr>
        <a:xfrm>
          <a:off x="907094" y="3698916"/>
          <a:ext cx="183055" cy="183055"/>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625C4B8-2132-449B-9336-E606241D4F2A}">
      <dsp:nvSpPr>
        <dsp:cNvPr id="0" name=""/>
        <dsp:cNvSpPr/>
      </dsp:nvSpPr>
      <dsp:spPr>
        <a:xfrm>
          <a:off x="998622" y="3790444"/>
          <a:ext cx="1360978" cy="1183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97" tIns="0" rIns="0" bIns="0" numCol="1" spcCol="1270" anchor="t" anchorCtr="0">
          <a:noAutofit/>
        </a:bodyPr>
        <a:lstStyle/>
        <a:p>
          <a:pPr lvl="0" algn="l" defTabSz="666750">
            <a:lnSpc>
              <a:spcPct val="90000"/>
            </a:lnSpc>
            <a:spcBef>
              <a:spcPct val="0"/>
            </a:spcBef>
            <a:spcAft>
              <a:spcPct val="35000"/>
            </a:spcAft>
          </a:pPr>
          <a:r>
            <a:rPr lang="en-US" sz="1500" kern="1200" dirty="0" smtClean="0"/>
            <a:t>Q1: “flip through” and </a:t>
          </a:r>
          <a:r>
            <a:rPr lang="en-US" sz="1500" kern="1200" dirty="0" err="1" smtClean="0"/>
            <a:t>composable</a:t>
          </a:r>
          <a:r>
            <a:rPr lang="en-US" sz="1500" kern="1200" dirty="0" smtClean="0"/>
            <a:t> framework</a:t>
          </a:r>
          <a:endParaRPr lang="en-US" sz="1500" kern="1200" dirty="0"/>
        </a:p>
      </dsp:txBody>
      <dsp:txXfrm>
        <a:off x="998622" y="3790444"/>
        <a:ext cx="1360978" cy="1183891"/>
      </dsp:txXfrm>
    </dsp:sp>
    <dsp:sp modelId="{9ACFED0D-A310-43A4-B03A-ADD88790F034}">
      <dsp:nvSpPr>
        <dsp:cNvPr id="0" name=""/>
        <dsp:cNvSpPr/>
      </dsp:nvSpPr>
      <dsp:spPr>
        <a:xfrm>
          <a:off x="2200421" y="2541885"/>
          <a:ext cx="318357" cy="318357"/>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BA3A4A5-0FAF-4B90-8D1E-D385E397D10C}">
      <dsp:nvSpPr>
        <dsp:cNvPr id="0" name=""/>
        <dsp:cNvSpPr/>
      </dsp:nvSpPr>
      <dsp:spPr>
        <a:xfrm>
          <a:off x="2359600" y="2701064"/>
          <a:ext cx="1671376" cy="227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91" tIns="0" rIns="0" bIns="0" numCol="1" spcCol="1270" anchor="t" anchorCtr="0">
          <a:noAutofit/>
        </a:bodyPr>
        <a:lstStyle/>
        <a:p>
          <a:pPr lvl="0" algn="l" defTabSz="666750">
            <a:lnSpc>
              <a:spcPct val="90000"/>
            </a:lnSpc>
            <a:spcBef>
              <a:spcPct val="0"/>
            </a:spcBef>
            <a:spcAft>
              <a:spcPct val="35000"/>
            </a:spcAft>
          </a:pPr>
          <a:r>
            <a:rPr lang="en-US" sz="1500" kern="1200" dirty="0" smtClean="0"/>
            <a:t>Q2:  Identification of loose couplers and filtering of category 2 data (text extraction and mining)</a:t>
          </a:r>
        </a:p>
      </dsp:txBody>
      <dsp:txXfrm>
        <a:off x="2359600" y="2701064"/>
        <a:ext cx="1671376" cy="2273271"/>
      </dsp:txXfrm>
    </dsp:sp>
    <dsp:sp modelId="{C8F99C72-5190-4892-AF11-18C45F7A6725}">
      <dsp:nvSpPr>
        <dsp:cNvPr id="0" name=""/>
        <dsp:cNvSpPr/>
      </dsp:nvSpPr>
      <dsp:spPr>
        <a:xfrm>
          <a:off x="3851901" y="1689284"/>
          <a:ext cx="421823" cy="421823"/>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1537DFE-E4F7-4289-A332-C6DCBAEC3AEB}">
      <dsp:nvSpPr>
        <dsp:cNvPr id="0" name=""/>
        <dsp:cNvSpPr/>
      </dsp:nvSpPr>
      <dsp:spPr>
        <a:xfrm>
          <a:off x="4062813" y="1900196"/>
          <a:ext cx="1671376" cy="307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516" tIns="0" rIns="0" bIns="0" numCol="1" spcCol="1270" anchor="t" anchorCtr="0">
          <a:noAutofit/>
        </a:bodyPr>
        <a:lstStyle/>
        <a:p>
          <a:pPr lvl="0" algn="l" defTabSz="666750">
            <a:lnSpc>
              <a:spcPct val="90000"/>
            </a:lnSpc>
            <a:spcBef>
              <a:spcPct val="0"/>
            </a:spcBef>
            <a:spcAft>
              <a:spcPct val="35000"/>
            </a:spcAft>
          </a:pPr>
          <a:r>
            <a:rPr lang="en-US" sz="1500" kern="1200" dirty="0" smtClean="0"/>
            <a:t>Q3: ‘</a:t>
          </a:r>
          <a:r>
            <a:rPr lang="en-US" sz="1500" kern="1200" dirty="0" err="1" smtClean="0"/>
            <a:t>MyInterface</a:t>
          </a:r>
          <a:r>
            <a:rPr lang="en-US" sz="1500" kern="1200" dirty="0" smtClean="0"/>
            <a:t>’ and ongoing refinements resulting from SME feedback</a:t>
          </a:r>
        </a:p>
      </dsp:txBody>
      <dsp:txXfrm>
        <a:off x="4062813" y="1900196"/>
        <a:ext cx="1671376" cy="3074139"/>
      </dsp:txXfrm>
    </dsp:sp>
    <dsp:sp modelId="{3AB2E780-6E10-4CB5-BB35-737C8314A4B8}">
      <dsp:nvSpPr>
        <dsp:cNvPr id="0" name=""/>
        <dsp:cNvSpPr/>
      </dsp:nvSpPr>
      <dsp:spPr>
        <a:xfrm>
          <a:off x="5650621" y="1125194"/>
          <a:ext cx="565084" cy="565084"/>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6682624-6DBD-447B-A7F7-1E65CC831A39}">
      <dsp:nvSpPr>
        <dsp:cNvPr id="0" name=""/>
        <dsp:cNvSpPr/>
      </dsp:nvSpPr>
      <dsp:spPr>
        <a:xfrm>
          <a:off x="5933163" y="1407737"/>
          <a:ext cx="1671376" cy="356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427" tIns="0" rIns="0" bIns="0" numCol="1" spcCol="1270" anchor="t" anchorCtr="0">
          <a:noAutofit/>
        </a:bodyPr>
        <a:lstStyle/>
        <a:p>
          <a:pPr lvl="0" algn="l" defTabSz="666750">
            <a:lnSpc>
              <a:spcPct val="90000"/>
            </a:lnSpc>
            <a:spcBef>
              <a:spcPct val="0"/>
            </a:spcBef>
            <a:spcAft>
              <a:spcPct val="35000"/>
            </a:spcAft>
          </a:pPr>
          <a:r>
            <a:rPr lang="en-US" sz="1500" kern="1200" dirty="0" smtClean="0"/>
            <a:t>Q4: Finalize working prototype and demonstrations to VA and other interested parties</a:t>
          </a:r>
        </a:p>
      </dsp:txBody>
      <dsp:txXfrm>
        <a:off x="5933163" y="1407737"/>
        <a:ext cx="1671376" cy="356659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EA12E4-F8D8-494A-8437-0B9A596D7ABD}" type="datetimeFigureOut">
              <a:rPr lang="en-US" smtClean="0"/>
              <a:pPr/>
              <a:t>5/13/10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37C12E-C0AD-4CC1-B682-A383EB4FF99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32B84B-37EA-4745-BB41-FB5E1459F75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BD16A-EC3C-4718-AAA7-BC80899A6323}" type="slidenum">
              <a:rPr lang="en-US"/>
              <a:pPr/>
              <a:t>1</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been actively collaborating</a:t>
            </a:r>
            <a:r>
              <a:rPr lang="en-US" baseline="0" dirty="0" smtClean="0"/>
              <a:t> with both Andy </a:t>
            </a:r>
            <a:r>
              <a:rPr lang="en-US" baseline="0" dirty="0" err="1" smtClean="0"/>
              <a:t>Gregorowicz</a:t>
            </a:r>
            <a:r>
              <a:rPr lang="en-US" baseline="0" dirty="0" smtClean="0"/>
              <a:t> for </a:t>
            </a:r>
            <a:r>
              <a:rPr lang="en-US" baseline="0" dirty="0" err="1" smtClean="0"/>
              <a:t>hData</a:t>
            </a:r>
            <a:r>
              <a:rPr lang="en-US" baseline="0" dirty="0" smtClean="0"/>
              <a:t>.</a:t>
            </a:r>
          </a:p>
          <a:p>
            <a:r>
              <a:rPr lang="en-US" baseline="0" dirty="0" smtClean="0"/>
              <a:t>And Cheryl Clark. Who have supplied us with </a:t>
            </a:r>
            <a:r>
              <a:rPr lang="en-US" baseline="0" dirty="0" err="1" smtClean="0"/>
              <a:t>pdfs</a:t>
            </a:r>
            <a:r>
              <a:rPr lang="en-US" baseline="0" dirty="0" smtClean="0"/>
              <a:t> of </a:t>
            </a:r>
            <a:r>
              <a:rPr lang="en-US" baseline="0" dirty="0" err="1" smtClean="0"/>
              <a:t>discahrge</a:t>
            </a:r>
            <a:r>
              <a:rPr lang="en-US" baseline="0" dirty="0" smtClean="0"/>
              <a:t> papers.</a:t>
            </a:r>
          </a:p>
          <a:p>
            <a:r>
              <a:rPr lang="en-US" baseline="0" dirty="0" smtClean="0"/>
              <a:t>Are not yet ready to engage with </a:t>
            </a:r>
            <a:r>
              <a:rPr lang="en-US" baseline="0" dirty="0" err="1" smtClean="0"/>
              <a:t>Qian</a:t>
            </a:r>
            <a:r>
              <a:rPr lang="en-US" baseline="0" dirty="0" smtClean="0"/>
              <a:t> </a:t>
            </a:r>
            <a:r>
              <a:rPr lang="en-US" baseline="0" dirty="0" err="1" smtClean="0"/>
              <a:t>fpr</a:t>
            </a:r>
            <a:r>
              <a:rPr lang="en-US" baseline="0" dirty="0" smtClean="0"/>
              <a:t> Speech to text facility. Expect that this will happen 2</a:t>
            </a:r>
            <a:r>
              <a:rPr lang="en-US" baseline="30000" dirty="0" smtClean="0"/>
              <a:t>nd</a:t>
            </a:r>
            <a:r>
              <a:rPr lang="en-US" baseline="0" dirty="0" smtClean="0"/>
              <a:t> to 3</a:t>
            </a:r>
            <a:r>
              <a:rPr lang="en-US" baseline="30000" dirty="0" smtClean="0"/>
              <a:t>rd</a:t>
            </a:r>
            <a:r>
              <a:rPr lang="en-US" baseline="0" dirty="0" smtClean="0"/>
              <a:t> quarter.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32B84B-37EA-4745-BB41-FB5E1459F753}"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been actively collaborating</a:t>
            </a:r>
            <a:r>
              <a:rPr lang="en-US" baseline="0" dirty="0" smtClean="0"/>
              <a:t> with both Andy </a:t>
            </a:r>
            <a:r>
              <a:rPr lang="en-US" baseline="0" dirty="0" err="1" smtClean="0"/>
              <a:t>Gregorowicz</a:t>
            </a:r>
            <a:r>
              <a:rPr lang="en-US" baseline="0" dirty="0" smtClean="0"/>
              <a:t> for </a:t>
            </a:r>
            <a:r>
              <a:rPr lang="en-US" baseline="0" dirty="0" err="1" smtClean="0"/>
              <a:t>hData</a:t>
            </a:r>
            <a:r>
              <a:rPr lang="en-US" baseline="0" dirty="0" smtClean="0"/>
              <a:t>.</a:t>
            </a:r>
          </a:p>
          <a:p>
            <a:r>
              <a:rPr lang="en-US" baseline="0" dirty="0" smtClean="0"/>
              <a:t>And Cheryl Clark. Who have supplied us with </a:t>
            </a:r>
            <a:r>
              <a:rPr lang="en-US" baseline="0" dirty="0" err="1" smtClean="0"/>
              <a:t>pdfs</a:t>
            </a:r>
            <a:r>
              <a:rPr lang="en-US" baseline="0" dirty="0" smtClean="0"/>
              <a:t> of </a:t>
            </a:r>
            <a:r>
              <a:rPr lang="en-US" baseline="0" dirty="0" err="1" smtClean="0"/>
              <a:t>discahrge</a:t>
            </a:r>
            <a:r>
              <a:rPr lang="en-US" baseline="0" dirty="0" smtClean="0"/>
              <a:t> papers.</a:t>
            </a:r>
          </a:p>
          <a:p>
            <a:r>
              <a:rPr lang="en-US" baseline="0" dirty="0" smtClean="0"/>
              <a:t>Are not yet ready to engage with </a:t>
            </a:r>
            <a:r>
              <a:rPr lang="en-US" baseline="0" dirty="0" err="1" smtClean="0"/>
              <a:t>Qian</a:t>
            </a:r>
            <a:r>
              <a:rPr lang="en-US" baseline="0" dirty="0" smtClean="0"/>
              <a:t> </a:t>
            </a:r>
            <a:r>
              <a:rPr lang="en-US" baseline="0" dirty="0" err="1" smtClean="0"/>
              <a:t>fpr</a:t>
            </a:r>
            <a:r>
              <a:rPr lang="en-US" baseline="0" dirty="0" smtClean="0"/>
              <a:t> Speech to text facility. Expect that this will happen 2</a:t>
            </a:r>
            <a:r>
              <a:rPr lang="en-US" baseline="30000" dirty="0" smtClean="0"/>
              <a:t>nd</a:t>
            </a:r>
            <a:r>
              <a:rPr lang="en-US" baseline="0" dirty="0" smtClean="0"/>
              <a:t> to 3</a:t>
            </a:r>
            <a:r>
              <a:rPr lang="en-US" baseline="30000" dirty="0" smtClean="0"/>
              <a:t>rd</a:t>
            </a:r>
            <a:r>
              <a:rPr lang="en-US" baseline="0" dirty="0" smtClean="0"/>
              <a:t> quarter.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been actively collaborating</a:t>
            </a:r>
            <a:r>
              <a:rPr lang="en-US" baseline="0" dirty="0" smtClean="0"/>
              <a:t> with both Andy </a:t>
            </a:r>
            <a:r>
              <a:rPr lang="en-US" baseline="0" dirty="0" err="1" smtClean="0"/>
              <a:t>Gregorowicz</a:t>
            </a:r>
            <a:r>
              <a:rPr lang="en-US" baseline="0" dirty="0" smtClean="0"/>
              <a:t> for </a:t>
            </a:r>
            <a:r>
              <a:rPr lang="en-US" baseline="0" dirty="0" err="1" smtClean="0"/>
              <a:t>hData</a:t>
            </a:r>
            <a:r>
              <a:rPr lang="en-US" baseline="0" dirty="0" smtClean="0"/>
              <a:t>.</a:t>
            </a:r>
          </a:p>
          <a:p>
            <a:r>
              <a:rPr lang="en-US" baseline="0" dirty="0" smtClean="0"/>
              <a:t>And Cheryl Clark. Who have supplied us with </a:t>
            </a:r>
            <a:r>
              <a:rPr lang="en-US" baseline="0" dirty="0" err="1" smtClean="0"/>
              <a:t>pdfs</a:t>
            </a:r>
            <a:r>
              <a:rPr lang="en-US" baseline="0" dirty="0" smtClean="0"/>
              <a:t> of </a:t>
            </a:r>
            <a:r>
              <a:rPr lang="en-US" baseline="0" dirty="0" err="1" smtClean="0"/>
              <a:t>discahrge</a:t>
            </a:r>
            <a:r>
              <a:rPr lang="en-US" baseline="0" dirty="0" smtClean="0"/>
              <a:t> papers.</a:t>
            </a:r>
          </a:p>
          <a:p>
            <a:r>
              <a:rPr lang="en-US" baseline="0" dirty="0" smtClean="0"/>
              <a:t>Are not yet ready to engage with </a:t>
            </a:r>
            <a:r>
              <a:rPr lang="en-US" baseline="0" dirty="0" err="1" smtClean="0"/>
              <a:t>Qian</a:t>
            </a:r>
            <a:r>
              <a:rPr lang="en-US" baseline="0" dirty="0" smtClean="0"/>
              <a:t> </a:t>
            </a:r>
            <a:r>
              <a:rPr lang="en-US" baseline="0" dirty="0" err="1" smtClean="0"/>
              <a:t>fpr</a:t>
            </a:r>
            <a:r>
              <a:rPr lang="en-US" baseline="0" dirty="0" smtClean="0"/>
              <a:t> Speech to text facility. Expect that this will happen 2</a:t>
            </a:r>
            <a:r>
              <a:rPr lang="en-US" baseline="30000" dirty="0" smtClean="0"/>
              <a:t>nd</a:t>
            </a:r>
            <a:r>
              <a:rPr lang="en-US" baseline="0" dirty="0" smtClean="0"/>
              <a:t> to 3</a:t>
            </a:r>
            <a:r>
              <a:rPr lang="en-US" baseline="30000" dirty="0" smtClean="0"/>
              <a:t>rd</a:t>
            </a:r>
            <a:r>
              <a:rPr lang="en-US" baseline="0" dirty="0" smtClean="0"/>
              <a:t> quarter.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AA6D702-9C04-4FCE-B2A7-B7112C743EDB}"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been actively collaborating</a:t>
            </a:r>
            <a:r>
              <a:rPr lang="en-US" baseline="0" dirty="0" smtClean="0"/>
              <a:t> with both Andy </a:t>
            </a:r>
            <a:r>
              <a:rPr lang="en-US" baseline="0" dirty="0" err="1" smtClean="0"/>
              <a:t>Gregorowicz</a:t>
            </a:r>
            <a:r>
              <a:rPr lang="en-US" baseline="0" dirty="0" smtClean="0"/>
              <a:t> for </a:t>
            </a:r>
            <a:r>
              <a:rPr lang="en-US" baseline="0" dirty="0" err="1" smtClean="0"/>
              <a:t>hData</a:t>
            </a:r>
            <a:r>
              <a:rPr lang="en-US" baseline="0" dirty="0" smtClean="0"/>
              <a:t>.</a:t>
            </a:r>
          </a:p>
          <a:p>
            <a:r>
              <a:rPr lang="en-US" baseline="0" dirty="0" smtClean="0"/>
              <a:t>And Cheryl Clark. Who have supplied us with </a:t>
            </a:r>
            <a:r>
              <a:rPr lang="en-US" baseline="0" dirty="0" err="1" smtClean="0"/>
              <a:t>pdfs</a:t>
            </a:r>
            <a:r>
              <a:rPr lang="en-US" baseline="0" dirty="0" smtClean="0"/>
              <a:t> of </a:t>
            </a:r>
            <a:r>
              <a:rPr lang="en-US" baseline="0" dirty="0" err="1" smtClean="0"/>
              <a:t>discahrge</a:t>
            </a:r>
            <a:r>
              <a:rPr lang="en-US" baseline="0" dirty="0" smtClean="0"/>
              <a:t> papers.</a:t>
            </a:r>
          </a:p>
          <a:p>
            <a:r>
              <a:rPr lang="en-US" baseline="0" dirty="0" smtClean="0"/>
              <a:t>Are not yet ready to engage with </a:t>
            </a:r>
            <a:r>
              <a:rPr lang="en-US" baseline="0" dirty="0" err="1" smtClean="0"/>
              <a:t>Qian</a:t>
            </a:r>
            <a:r>
              <a:rPr lang="en-US" baseline="0" dirty="0" smtClean="0"/>
              <a:t> </a:t>
            </a:r>
            <a:r>
              <a:rPr lang="en-US" baseline="0" dirty="0" err="1" smtClean="0"/>
              <a:t>fpr</a:t>
            </a:r>
            <a:r>
              <a:rPr lang="en-US" baseline="0" dirty="0" smtClean="0"/>
              <a:t> Speech to text facility. Expect that this will happen 2</a:t>
            </a:r>
            <a:r>
              <a:rPr lang="en-US" baseline="30000" dirty="0" smtClean="0"/>
              <a:t>nd</a:t>
            </a:r>
            <a:r>
              <a:rPr lang="en-US" baseline="0" dirty="0" smtClean="0"/>
              <a:t> to 3</a:t>
            </a:r>
            <a:r>
              <a:rPr lang="en-US" baseline="30000" dirty="0" smtClean="0"/>
              <a:t>rd</a:t>
            </a:r>
            <a:r>
              <a:rPr lang="en-US" baseline="0" dirty="0" smtClean="0"/>
              <a:t> quarter.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been actively collaborating</a:t>
            </a:r>
            <a:r>
              <a:rPr lang="en-US" baseline="0" dirty="0" smtClean="0"/>
              <a:t> with both Andy </a:t>
            </a:r>
            <a:r>
              <a:rPr lang="en-US" baseline="0" dirty="0" err="1" smtClean="0"/>
              <a:t>Gregorowicz</a:t>
            </a:r>
            <a:r>
              <a:rPr lang="en-US" baseline="0" dirty="0" smtClean="0"/>
              <a:t> for </a:t>
            </a:r>
            <a:r>
              <a:rPr lang="en-US" baseline="0" dirty="0" err="1" smtClean="0"/>
              <a:t>hData</a:t>
            </a:r>
            <a:r>
              <a:rPr lang="en-US" baseline="0" dirty="0" smtClean="0"/>
              <a:t>.</a:t>
            </a:r>
          </a:p>
          <a:p>
            <a:r>
              <a:rPr lang="en-US" baseline="0" dirty="0" smtClean="0"/>
              <a:t>And Cheryl Clark. Who have supplied us with </a:t>
            </a:r>
            <a:r>
              <a:rPr lang="en-US" baseline="0" dirty="0" err="1" smtClean="0"/>
              <a:t>pdfs</a:t>
            </a:r>
            <a:r>
              <a:rPr lang="en-US" baseline="0" dirty="0" smtClean="0"/>
              <a:t> of </a:t>
            </a:r>
            <a:r>
              <a:rPr lang="en-US" baseline="0" dirty="0" err="1" smtClean="0"/>
              <a:t>discahrge</a:t>
            </a:r>
            <a:r>
              <a:rPr lang="en-US" baseline="0" dirty="0" smtClean="0"/>
              <a:t> papers.</a:t>
            </a:r>
          </a:p>
          <a:p>
            <a:r>
              <a:rPr lang="en-US" baseline="0" dirty="0" smtClean="0"/>
              <a:t>Are not yet ready to engage with </a:t>
            </a:r>
            <a:r>
              <a:rPr lang="en-US" baseline="0" dirty="0" err="1" smtClean="0"/>
              <a:t>Qian</a:t>
            </a:r>
            <a:r>
              <a:rPr lang="en-US" baseline="0" dirty="0" smtClean="0"/>
              <a:t> </a:t>
            </a:r>
            <a:r>
              <a:rPr lang="en-US" baseline="0" dirty="0" err="1" smtClean="0"/>
              <a:t>fpr</a:t>
            </a:r>
            <a:r>
              <a:rPr lang="en-US" baseline="0" dirty="0" smtClean="0"/>
              <a:t> Speech to text facility. Expect that this will happen 2</a:t>
            </a:r>
            <a:r>
              <a:rPr lang="en-US" baseline="30000" dirty="0" smtClean="0"/>
              <a:t>nd</a:t>
            </a:r>
            <a:r>
              <a:rPr lang="en-US" baseline="0" dirty="0" smtClean="0"/>
              <a:t> to 3</a:t>
            </a:r>
            <a:r>
              <a:rPr lang="en-US" baseline="30000" dirty="0" smtClean="0"/>
              <a:t>rd</a:t>
            </a:r>
            <a:r>
              <a:rPr lang="en-US" baseline="0" dirty="0" smtClean="0"/>
              <a:t> quarter.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32B84B-37EA-4745-BB41-FB5E1459F753}"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ADDAB66-CBC9-45E1-929A-F30F95D76400}" type="slidenum">
              <a:rPr lang="en-US" smtClean="0"/>
              <a:pPr>
                <a:defRPr/>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our MIP</a:t>
            </a:r>
            <a:r>
              <a:rPr lang="en-US" baseline="0" dirty="0" smtClean="0"/>
              <a:t> we hope to provide a means to demonstrate to the clinicians a way to access to the most relevant data when they need it.</a:t>
            </a:r>
          </a:p>
          <a:p>
            <a:r>
              <a:rPr lang="en-US" baseline="0" dirty="0" smtClean="0"/>
              <a:t>This will help the caregivers to spend more time providing effective care.</a:t>
            </a:r>
          </a:p>
          <a:p>
            <a:r>
              <a:rPr lang="en-US" baseline="0" dirty="0" smtClean="0"/>
              <a:t>We plan to do this through using </a:t>
            </a:r>
            <a:r>
              <a:rPr lang="en-US" baseline="0" dirty="0" err="1" smtClean="0"/>
              <a:t>CCoD</a:t>
            </a:r>
            <a:r>
              <a:rPr lang="en-US" baseline="0" dirty="0" smtClean="0"/>
              <a:t> principles to provide relevant and timely information  to the clinician.</a:t>
            </a:r>
          </a:p>
          <a:p>
            <a:r>
              <a:rPr lang="en-US" baseline="0" dirty="0" smtClean="0"/>
              <a:t>And </a:t>
            </a:r>
            <a:r>
              <a:rPr lang="en-US" baseline="0" smtClean="0"/>
              <a:t>are provid </a:t>
            </a:r>
            <a:r>
              <a:rPr lang="en-US" baseline="0" dirty="0" smtClean="0"/>
              <a:t>a small number of compelling </a:t>
            </a:r>
            <a:r>
              <a:rPr lang="en-US" baseline="0" dirty="0" err="1" smtClean="0"/>
              <a:t>components,to</a:t>
            </a:r>
            <a:r>
              <a:rPr lang="en-US" baseline="0" dirty="0" smtClean="0"/>
              <a:t> be used within this framework to help streamline the physicians current workflow.</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JCH -&gt; All components of our system will be publicly released and as an open source project (Apache 2.0 license, most likely) to encourage vendors to evaluate and adopt our work.  The Apache 2.0 open source license is very business friendly, which is important to ensuring the work reaches the widest audience possible in this domain. </a:t>
            </a:r>
            <a:endParaRPr lang="en-US" dirty="0" smtClean="0"/>
          </a:p>
          <a:p>
            <a:endParaRPr lang="en-US" dirty="0" smtClean="0"/>
          </a:p>
          <a:p>
            <a:r>
              <a:rPr lang="en-US" dirty="0" smtClean="0"/>
              <a:t>Any new components</a:t>
            </a:r>
            <a:r>
              <a:rPr lang="en-US" baseline="0" dirty="0" smtClean="0"/>
              <a:t> will be written to be as domain independent as possible, to allow for transition to other </a:t>
            </a:r>
            <a:r>
              <a:rPr lang="en-US" baseline="0" dirty="0" err="1" smtClean="0"/>
              <a:t>CCoD</a:t>
            </a:r>
            <a:r>
              <a:rPr lang="en-US" baseline="0" dirty="0" smtClean="0"/>
              <a:t> efforts within MITRE.</a:t>
            </a:r>
          </a:p>
          <a:p>
            <a:endParaRPr lang="en-US" baseline="0" dirty="0" smtClean="0"/>
          </a:p>
        </p:txBody>
      </p:sp>
      <p:sp>
        <p:nvSpPr>
          <p:cNvPr id="4" name="Slide Number Placeholder 3"/>
          <p:cNvSpPr>
            <a:spLocks noGrp="1"/>
          </p:cNvSpPr>
          <p:nvPr>
            <p:ph type="sldNum" sz="quarter" idx="10"/>
          </p:nvPr>
        </p:nvSpPr>
        <p:spPr/>
        <p:txBody>
          <a:bodyPr/>
          <a:lstStyle/>
          <a:p>
            <a:fld id="{C732B84B-37EA-4745-BB41-FB5E1459F753}"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benefit of getting this </a:t>
            </a:r>
            <a:r>
              <a:rPr lang="en-US" dirty="0" err="1" smtClean="0"/>
              <a:t>OpenVista</a:t>
            </a:r>
            <a:r>
              <a:rPr lang="en-US" dirty="0" smtClean="0"/>
              <a:t> up and running was</a:t>
            </a:r>
            <a:r>
              <a:rPr lang="en-US" baseline="0" dirty="0" smtClean="0"/>
              <a:t> that Keri Sarver, working on Peter </a:t>
            </a:r>
            <a:r>
              <a:rPr lang="en-US" baseline="0" dirty="0" err="1" smtClean="0"/>
              <a:t>Mork’s</a:t>
            </a:r>
            <a:r>
              <a:rPr lang="en-US" baseline="0" dirty="0" smtClean="0"/>
              <a:t> project, was able to evaluate it’s use for their MIP project</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planned to </a:t>
            </a:r>
          </a:p>
          <a:p>
            <a:r>
              <a:rPr lang="en-US" baseline="0" dirty="0" smtClean="0"/>
              <a:t>By tackling the problems by applying </a:t>
            </a:r>
            <a:r>
              <a:rPr lang="en-US" baseline="0" dirty="0" err="1" smtClean="0"/>
              <a:t>Composable</a:t>
            </a:r>
            <a:r>
              <a:rPr lang="en-US" baseline="0" dirty="0" smtClean="0"/>
              <a:t> </a:t>
            </a:r>
            <a:r>
              <a:rPr lang="en-US" baseline="0" dirty="0" err="1" smtClean="0"/>
              <a:t>capabilty</a:t>
            </a:r>
            <a:r>
              <a:rPr lang="en-US" baseline="0" dirty="0" smtClean="0"/>
              <a:t> on demand principles to the Healthcare domain.</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first part is to provide a</a:t>
            </a:r>
            <a:r>
              <a:rPr lang="en-US" baseline="0" dirty="0" smtClean="0"/>
              <a:t> flexible, easily extensible User defined interface.</a:t>
            </a:r>
          </a:p>
          <a:p>
            <a:endParaRPr lang="en-US" baseline="0" dirty="0" smtClean="0"/>
          </a:p>
          <a:p>
            <a:r>
              <a:rPr lang="en-US" baseline="0" dirty="0" smtClean="0"/>
              <a:t>The second is to provide a way for physicians to deal with the cumbersome and time consuming “Outside records”. By providing a means of categorizing the </a:t>
            </a:r>
            <a:r>
              <a:rPr lang="en-US" baseline="0" dirty="0" err="1" smtClean="0"/>
              <a:t>pdf</a:t>
            </a:r>
            <a:r>
              <a:rPr lang="en-US" baseline="0" dirty="0" smtClean="0"/>
              <a:t> data through text extraction.</a:t>
            </a:r>
            <a:endParaRPr lang="en-US" dirty="0" smtClean="0"/>
          </a:p>
        </p:txBody>
      </p:sp>
      <p:sp>
        <p:nvSpPr>
          <p:cNvPr id="4" name="Slide Number Placeholder 3"/>
          <p:cNvSpPr>
            <a:spLocks noGrp="1"/>
          </p:cNvSpPr>
          <p:nvPr>
            <p:ph type="sldNum" sz="quarter" idx="10"/>
          </p:nvPr>
        </p:nvSpPr>
        <p:spPr/>
        <p:txBody>
          <a:bodyPr/>
          <a:lstStyle/>
          <a:p>
            <a:fld id="{C732B84B-37EA-4745-BB41-FB5E1459F75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the key deliverables that we expect to deliver.</a:t>
            </a:r>
          </a:p>
          <a:p>
            <a:r>
              <a:rPr lang="en-US" baseline="0" dirty="0" smtClean="0"/>
              <a:t>We already have the </a:t>
            </a:r>
            <a:r>
              <a:rPr lang="en-US" baseline="0" dirty="0" err="1" smtClean="0"/>
              <a:t>framewrk</a:t>
            </a:r>
            <a:r>
              <a:rPr lang="en-US" baseline="0" dirty="0" smtClean="0"/>
              <a:t> in place for the User Defined Interface.</a:t>
            </a:r>
          </a:p>
          <a:p>
            <a:r>
              <a:rPr lang="en-US" baseline="0" dirty="0" smtClean="0"/>
              <a:t>And are working on adding more components to this interface.</a:t>
            </a:r>
          </a:p>
          <a:p>
            <a:r>
              <a:rPr lang="en-US" baseline="0" dirty="0" smtClean="0"/>
              <a:t>We plan to provide a customizable interface that the clinician can save and return to.</a:t>
            </a:r>
          </a:p>
          <a:p>
            <a:r>
              <a:rPr lang="en-US" baseline="0" dirty="0" smtClean="0"/>
              <a:t>As well as providing templates for easy data retrieval.</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Have</a:t>
            </a:r>
            <a:r>
              <a:rPr lang="en-US" baseline="0" dirty="0" smtClean="0"/>
              <a:t> moved the 2</a:t>
            </a:r>
            <a:r>
              <a:rPr lang="en-US" baseline="30000" dirty="0" smtClean="0"/>
              <a:t>nd</a:t>
            </a:r>
            <a:r>
              <a:rPr lang="en-US" baseline="0" dirty="0" smtClean="0"/>
              <a:t> quarter goal of developing a prototype </a:t>
            </a:r>
            <a:r>
              <a:rPr lang="en-US" baseline="0" dirty="0" err="1" smtClean="0"/>
              <a:t>composable</a:t>
            </a:r>
            <a:r>
              <a:rPr lang="en-US" baseline="0" dirty="0" smtClean="0"/>
              <a:t> framework to 1</a:t>
            </a:r>
            <a:r>
              <a:rPr lang="en-US" baseline="30000" dirty="0" smtClean="0"/>
              <a:t>st</a:t>
            </a:r>
            <a:r>
              <a:rPr lang="en-US" baseline="0" dirty="0" smtClean="0"/>
              <a:t> goal. Moved the 1</a:t>
            </a:r>
            <a:r>
              <a:rPr lang="en-US" baseline="30000" dirty="0" smtClean="0"/>
              <a:t>st</a:t>
            </a:r>
            <a:r>
              <a:rPr lang="en-US" baseline="0" dirty="0" smtClean="0"/>
              <a:t> quarter goal of categorization of </a:t>
            </a:r>
            <a:r>
              <a:rPr lang="en-US" baseline="0" dirty="0" err="1" smtClean="0"/>
              <a:t>pdf</a:t>
            </a:r>
            <a:r>
              <a:rPr lang="en-US" baseline="0" dirty="0" smtClean="0"/>
              <a:t> to second quarter.</a:t>
            </a:r>
          </a:p>
          <a:p>
            <a:r>
              <a:rPr lang="en-US" baseline="0" dirty="0" smtClean="0"/>
              <a:t>Two goals were parallel and not dependant upon one another. So no impact on longer term goals.</a:t>
            </a:r>
          </a:p>
        </p:txBody>
      </p:sp>
      <p:sp>
        <p:nvSpPr>
          <p:cNvPr id="4" name="Slide Number Placeholder 3"/>
          <p:cNvSpPr>
            <a:spLocks noGrp="1"/>
          </p:cNvSpPr>
          <p:nvPr>
            <p:ph type="sldNum" sz="quarter" idx="10"/>
          </p:nvPr>
        </p:nvSpPr>
        <p:spPr/>
        <p:txBody>
          <a:bodyPr/>
          <a:lstStyle/>
          <a:p>
            <a:fld id="{C732B84B-37EA-4745-BB41-FB5E1459F75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shows the architecture of the framework that we have built.</a:t>
            </a:r>
          </a:p>
          <a:p>
            <a:r>
              <a:rPr lang="en-US" baseline="0" dirty="0" smtClean="0"/>
              <a:t>We have two distinct pieces that make up the </a:t>
            </a:r>
            <a:r>
              <a:rPr lang="en-US" baseline="0" dirty="0" err="1" smtClean="0"/>
              <a:t>medcafe</a:t>
            </a:r>
            <a:r>
              <a:rPr lang="en-US" baseline="0" dirty="0" smtClean="0"/>
              <a:t> </a:t>
            </a:r>
            <a:r>
              <a:rPr lang="en-US" baseline="0" dirty="0" err="1" smtClean="0"/>
              <a:t>composable</a:t>
            </a:r>
            <a:r>
              <a:rPr lang="en-US" baseline="0" dirty="0" smtClean="0"/>
              <a:t> framework.</a:t>
            </a:r>
            <a:endParaRPr lang="en-US" baseline="0" smtClean="0"/>
          </a:p>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Framework</a:t>
            </a:r>
            <a:r>
              <a:rPr lang="en-US" baseline="0" dirty="0" smtClean="0"/>
              <a:t> overview:</a:t>
            </a:r>
          </a:p>
          <a:p>
            <a:r>
              <a:rPr lang="en-US" baseline="0" dirty="0" smtClean="0"/>
              <a:t>5 major panes, North, South, etc,..</a:t>
            </a:r>
          </a:p>
          <a:p>
            <a:r>
              <a:rPr lang="en-US" baseline="0" dirty="0" smtClean="0"/>
              <a:t>Can hide, show each pane.</a:t>
            </a:r>
          </a:p>
          <a:p>
            <a:r>
              <a:rPr lang="en-US" baseline="0" dirty="0" smtClean="0"/>
              <a:t>Each pane can have multiple objects within it, such as tabs, widgets, </a:t>
            </a:r>
            <a:r>
              <a:rPr lang="en-US" baseline="0" dirty="0" err="1" smtClean="0"/>
              <a:t>sliders,treeviews</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been actively collaborating</a:t>
            </a:r>
            <a:r>
              <a:rPr lang="en-US" baseline="0" dirty="0" smtClean="0"/>
              <a:t> with both Andy </a:t>
            </a:r>
            <a:r>
              <a:rPr lang="en-US" baseline="0" dirty="0" err="1" smtClean="0"/>
              <a:t>Gregorowicz</a:t>
            </a:r>
            <a:r>
              <a:rPr lang="en-US" baseline="0" dirty="0" smtClean="0"/>
              <a:t> for </a:t>
            </a:r>
            <a:r>
              <a:rPr lang="en-US" baseline="0" dirty="0" err="1" smtClean="0"/>
              <a:t>hData</a:t>
            </a:r>
            <a:r>
              <a:rPr lang="en-US" baseline="0" dirty="0" smtClean="0"/>
              <a:t>.</a:t>
            </a:r>
          </a:p>
          <a:p>
            <a:r>
              <a:rPr lang="en-US" baseline="0" dirty="0" smtClean="0"/>
              <a:t>And Cheryl Clark. Who have supplied us with </a:t>
            </a:r>
            <a:r>
              <a:rPr lang="en-US" baseline="0" dirty="0" err="1" smtClean="0"/>
              <a:t>pdfs</a:t>
            </a:r>
            <a:r>
              <a:rPr lang="en-US" baseline="0" dirty="0" smtClean="0"/>
              <a:t> of </a:t>
            </a:r>
            <a:r>
              <a:rPr lang="en-US" baseline="0" dirty="0" err="1" smtClean="0"/>
              <a:t>discahrge</a:t>
            </a:r>
            <a:r>
              <a:rPr lang="en-US" baseline="0" dirty="0" smtClean="0"/>
              <a:t> papers.</a:t>
            </a:r>
          </a:p>
          <a:p>
            <a:r>
              <a:rPr lang="en-US" baseline="0" dirty="0" smtClean="0"/>
              <a:t>Are not yet ready to engage with </a:t>
            </a:r>
            <a:r>
              <a:rPr lang="en-US" baseline="0" dirty="0" err="1" smtClean="0"/>
              <a:t>Qian</a:t>
            </a:r>
            <a:r>
              <a:rPr lang="en-US" baseline="0" dirty="0" smtClean="0"/>
              <a:t> </a:t>
            </a:r>
            <a:r>
              <a:rPr lang="en-US" baseline="0" dirty="0" err="1" smtClean="0"/>
              <a:t>fpr</a:t>
            </a:r>
            <a:r>
              <a:rPr lang="en-US" baseline="0" dirty="0" smtClean="0"/>
              <a:t> Speech to text facility. Expect that this will happen 2</a:t>
            </a:r>
            <a:r>
              <a:rPr lang="en-US" baseline="30000" dirty="0" smtClean="0"/>
              <a:t>nd</a:t>
            </a:r>
            <a:r>
              <a:rPr lang="en-US" baseline="0" dirty="0" smtClean="0"/>
              <a:t> to 3</a:t>
            </a:r>
            <a:r>
              <a:rPr lang="en-US" baseline="30000" dirty="0" smtClean="0"/>
              <a:t>rd</a:t>
            </a:r>
            <a:r>
              <a:rPr lang="en-US" baseline="0" dirty="0" smtClean="0"/>
              <a:t> quarter.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3" descr="innovation program.png"/>
          <p:cNvPicPr>
            <a:picLocks noChangeAspect="1"/>
          </p:cNvPicPr>
          <p:nvPr userDrawn="1"/>
        </p:nvPicPr>
        <p:blipFill>
          <a:blip r:embed="rId2"/>
          <a:stretch>
            <a:fillRect/>
          </a:stretch>
        </p:blipFill>
        <p:spPr>
          <a:xfrm>
            <a:off x="0" y="1032"/>
            <a:ext cx="9144000" cy="6855935"/>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381000"/>
            <a:ext cx="2057400" cy="572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019800" cy="5722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9900" y="1295400"/>
            <a:ext cx="39878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95400"/>
            <a:ext cx="39878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2.jpe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bwMode="auto">
          <a:xfrm>
            <a:off x="469900" y="1295400"/>
            <a:ext cx="8128000" cy="4808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Line 6"/>
          <p:cNvSpPr>
            <a:spLocks noChangeShapeType="1"/>
          </p:cNvSpPr>
          <p:nvPr/>
        </p:nvSpPr>
        <p:spPr bwMode="auto">
          <a:xfrm>
            <a:off x="152400" y="6426200"/>
            <a:ext cx="8763000" cy="0"/>
          </a:xfrm>
          <a:prstGeom prst="line">
            <a:avLst/>
          </a:prstGeom>
          <a:noFill/>
          <a:ln w="6350">
            <a:solidFill>
              <a:srgbClr val="FF9900"/>
            </a:solidFill>
            <a:round/>
            <a:headEnd/>
            <a:tailEnd/>
          </a:ln>
          <a:effectLst/>
        </p:spPr>
        <p:txBody>
          <a:bodyPr wrap="none" anchor="ctr"/>
          <a:lstStyle/>
          <a:p>
            <a:endParaRPr lang="en-US"/>
          </a:p>
        </p:txBody>
      </p:sp>
      <p:pic>
        <p:nvPicPr>
          <p:cNvPr id="16391" name="Picture 7"/>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185738" y="6515100"/>
            <a:ext cx="804862" cy="252413"/>
          </a:xfrm>
          <a:prstGeom prst="rect">
            <a:avLst/>
          </a:prstGeom>
          <a:noFill/>
        </p:spPr>
      </p:pic>
      <p:sp>
        <p:nvSpPr>
          <p:cNvPr id="16392" name="Text Box 8"/>
          <p:cNvSpPr txBox="1">
            <a:spLocks noChangeArrowheads="1"/>
          </p:cNvSpPr>
          <p:nvPr/>
        </p:nvSpPr>
        <p:spPr bwMode="auto">
          <a:xfrm>
            <a:off x="6965074" y="6648450"/>
            <a:ext cx="1924926" cy="184666"/>
          </a:xfrm>
          <a:prstGeom prst="rect">
            <a:avLst/>
          </a:prstGeom>
          <a:noFill/>
          <a:ln w="9525">
            <a:noFill/>
            <a:miter lim="800000"/>
            <a:headEnd/>
            <a:tailEnd/>
          </a:ln>
          <a:effectLst/>
        </p:spPr>
        <p:txBody>
          <a:bodyPr wrap="none">
            <a:spAutoFit/>
          </a:bodyPr>
          <a:lstStyle/>
          <a:p>
            <a:pPr algn="r" eaLnBrk="0" hangingPunct="0"/>
            <a:r>
              <a:rPr lang="en-US" altLang="en-US" sz="600" dirty="0"/>
              <a:t>©</a:t>
            </a:r>
            <a:r>
              <a:rPr lang="en-US" altLang="en-US" sz="600" dirty="0" smtClean="0"/>
              <a:t> 2010 The </a:t>
            </a:r>
            <a:r>
              <a:rPr lang="en-US" altLang="en-US" sz="600" dirty="0"/>
              <a:t>MITRE Corporation. All rights reserved</a:t>
            </a:r>
            <a:endParaRPr lang="en-US" altLang="en-US" sz="700" dirty="0"/>
          </a:p>
        </p:txBody>
      </p:sp>
      <p:sp>
        <p:nvSpPr>
          <p:cNvPr id="16386" name="Rectangle 2"/>
          <p:cNvSpPr>
            <a:spLocks noGrp="1" noChangeArrowheads="1"/>
          </p:cNvSpPr>
          <p:nvPr>
            <p:ph type="title"/>
          </p:nvPr>
        </p:nvSpPr>
        <p:spPr bwMode="auto">
          <a:xfrm>
            <a:off x="381000" y="381000"/>
            <a:ext cx="8229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pic>
        <p:nvPicPr>
          <p:cNvPr id="8" name="Picture 7" descr="mip_logo.jpg"/>
          <p:cNvPicPr>
            <a:picLocks noChangeAspect="1"/>
          </p:cNvPicPr>
          <p:nvPr/>
        </p:nvPicPr>
        <p:blipFill>
          <a:blip r:embed="rId14"/>
          <a:stretch>
            <a:fillRect/>
          </a:stretch>
        </p:blipFill>
        <p:spPr>
          <a:xfrm>
            <a:off x="7073360" y="250444"/>
            <a:ext cx="1765840" cy="663956"/>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dt="0"/>
  <p:txStyles>
    <p:titleStyle>
      <a:lvl1pPr algn="l" rtl="0" eaLnBrk="1" fontAlgn="base" hangingPunct="1">
        <a:lnSpc>
          <a:spcPts val="3000"/>
        </a:lnSpc>
        <a:spcBef>
          <a:spcPct val="0"/>
        </a:spcBef>
        <a:spcAft>
          <a:spcPct val="0"/>
        </a:spcAft>
        <a:defRPr sz="3600" b="1">
          <a:solidFill>
            <a:srgbClr val="000099"/>
          </a:solidFill>
          <a:latin typeface="+mj-lt"/>
          <a:ea typeface="+mj-ea"/>
          <a:cs typeface="+mj-cs"/>
        </a:defRPr>
      </a:lvl1pPr>
      <a:lvl2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2pPr>
      <a:lvl3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3pPr>
      <a:lvl4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4pPr>
      <a:lvl5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5pPr>
      <a:lvl6pPr marL="4572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6pPr>
      <a:lvl7pPr marL="9144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7pPr>
      <a:lvl8pPr marL="13716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8pPr>
      <a:lvl9pPr marL="18288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9pPr>
    </p:titleStyle>
    <p:bodyStyle>
      <a:lvl1pPr marL="292100" indent="-292100" algn="l" rtl="0" eaLnBrk="1" fontAlgn="base" hangingPunct="1">
        <a:lnSpc>
          <a:spcPts val="2600"/>
        </a:lnSpc>
        <a:spcBef>
          <a:spcPct val="0"/>
        </a:spcBef>
        <a:spcAft>
          <a:spcPts val="800"/>
        </a:spcAft>
        <a:buClr>
          <a:srgbClr val="FDAA03"/>
        </a:buClr>
        <a:buSzPct val="120000"/>
        <a:buFont typeface="Wingdings" pitchFamily="2" charset="2"/>
        <a:buChar char="§"/>
        <a:defRPr sz="2000" b="1">
          <a:solidFill>
            <a:schemeClr val="tx1"/>
          </a:solidFill>
          <a:latin typeface="+mn-lt"/>
          <a:ea typeface="+mn-ea"/>
          <a:cs typeface="+mn-cs"/>
        </a:defRPr>
      </a:lvl1pPr>
      <a:lvl2pPr marL="684213" indent="-227013" algn="l" rtl="0" eaLnBrk="1" fontAlgn="base" hangingPunct="1">
        <a:lnSpc>
          <a:spcPts val="2400"/>
        </a:lnSpc>
        <a:spcBef>
          <a:spcPct val="0"/>
        </a:spcBef>
        <a:spcAft>
          <a:spcPts val="800"/>
        </a:spcAft>
        <a:buClr>
          <a:srgbClr val="FDAA03"/>
        </a:buClr>
        <a:buChar char="–"/>
        <a:defRPr sz="2000" b="1">
          <a:solidFill>
            <a:schemeClr val="tx1"/>
          </a:solidFill>
          <a:latin typeface="+mn-lt"/>
          <a:cs typeface="+mn-cs"/>
        </a:defRPr>
      </a:lvl2pPr>
      <a:lvl3pPr marL="966788" indent="-168275" algn="l" rtl="0" eaLnBrk="1" fontAlgn="base" hangingPunct="1">
        <a:lnSpc>
          <a:spcPts val="2400"/>
        </a:lnSpc>
        <a:spcBef>
          <a:spcPct val="0"/>
        </a:spcBef>
        <a:spcAft>
          <a:spcPts val="800"/>
        </a:spcAft>
        <a:buClr>
          <a:srgbClr val="FDAA03"/>
        </a:buClr>
        <a:buSzPct val="90000"/>
        <a:buFont typeface="Wingdings" pitchFamily="2" charset="2"/>
        <a:buChar char="§"/>
        <a:defRPr b="1">
          <a:solidFill>
            <a:schemeClr val="tx1"/>
          </a:solidFill>
          <a:latin typeface="+mn-lt"/>
          <a:cs typeface="+mn-cs"/>
        </a:defRPr>
      </a:lvl3pPr>
      <a:lvl4pPr marL="1195388" indent="-114300" algn="l" rtl="0" eaLnBrk="1" fontAlgn="base" hangingPunct="1">
        <a:lnSpc>
          <a:spcPts val="1400"/>
        </a:lnSpc>
        <a:spcBef>
          <a:spcPct val="0"/>
        </a:spcBef>
        <a:spcAft>
          <a:spcPts val="800"/>
        </a:spcAft>
        <a:buClr>
          <a:srgbClr val="FDAA03"/>
        </a:buClr>
        <a:buChar char="­"/>
        <a:defRPr sz="1400" b="1">
          <a:solidFill>
            <a:schemeClr val="tx1"/>
          </a:solidFill>
          <a:latin typeface="+mn-lt"/>
          <a:cs typeface="+mn-cs"/>
        </a:defRPr>
      </a:lvl4pPr>
      <a:lvl5pPr marL="14239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5pPr>
      <a:lvl6pPr marL="18811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6pPr>
      <a:lvl7pPr marL="23383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7pPr>
      <a:lvl8pPr marL="27955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8pPr>
      <a:lvl9pPr marL="32527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mailto:pmork@mitre.org"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eligman@mitre.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11.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image" Target="../media/image13.png"/><Relationship Id="rId4" Type="http://schemas.openxmlformats.org/officeDocument/2006/relationships/image" Target="../media/image5.gif"/><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gif"/><Relationship Id="rId5"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8" Type="http://schemas.openxmlformats.org/officeDocument/2006/relationships/image" Target="../media/image9.gif"/><Relationship Id="rId4" Type="http://schemas.openxmlformats.org/officeDocument/2006/relationships/image" Target="../media/image5.gif"/><Relationship Id="rId5" Type="http://schemas.openxmlformats.org/officeDocument/2006/relationships/image" Target="../media/image6.gif"/><Relationship Id="rId7"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gif"/><Relationship Id="rId3" Type="http://schemas.openxmlformats.org/officeDocument/2006/relationships/image" Target="../media/image6.gif"/><Relationship Id="rId5"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bwMode="auto">
          <a:xfrm>
            <a:off x="685800" y="1371600"/>
            <a:ext cx="7772400" cy="1143000"/>
          </a:xfrm>
          <a:prstGeom prst="rect">
            <a:avLst/>
          </a:prstGeom>
          <a:noFill/>
          <a:ln w="12700">
            <a:miter lim="800000"/>
            <a:headEnd/>
            <a:tailEnd/>
          </a:ln>
        </p:spPr>
        <p:txBody>
          <a:bodyPr lIns="42862" tIns="17462" rIns="42862" bIns="17462" anchor="b"/>
          <a:lstStyle/>
          <a:p>
            <a:pPr algn="ctr">
              <a:lnSpc>
                <a:spcPts val="4400"/>
              </a:lnSpc>
            </a:pPr>
            <a:r>
              <a:rPr lang="en-US" altLang="en-US" sz="4800" dirty="0" err="1" smtClean="0">
                <a:solidFill>
                  <a:schemeClr val="tx1"/>
                </a:solidFill>
              </a:rPr>
              <a:t>medCafe</a:t>
            </a:r>
            <a:endParaRPr lang="en-US" altLang="en-US" sz="4800" dirty="0">
              <a:solidFill>
                <a:schemeClr val="tx1"/>
              </a:solidFill>
            </a:endParaRPr>
          </a:p>
        </p:txBody>
      </p:sp>
      <p:sp>
        <p:nvSpPr>
          <p:cNvPr id="80899" name="Rectangle 3"/>
          <p:cNvSpPr>
            <a:spLocks noGrp="1" noChangeArrowheads="1"/>
          </p:cNvSpPr>
          <p:nvPr>
            <p:ph type="subTitle" idx="1"/>
          </p:nvPr>
        </p:nvSpPr>
        <p:spPr bwMode="auto">
          <a:xfrm>
            <a:off x="1371600" y="2819400"/>
            <a:ext cx="6400800" cy="1288814"/>
          </a:xfrm>
          <a:prstGeom prst="rect">
            <a:avLst/>
          </a:prstGeom>
          <a:noFill/>
          <a:ln w="12700">
            <a:miter lim="800000"/>
            <a:headEnd/>
            <a:tailEnd/>
          </a:ln>
        </p:spPr>
        <p:txBody>
          <a:bodyPr lIns="46037" tIns="41275" rIns="46037" bIns="41275" anchor="ctr" anchorCtr="1">
            <a:spAutoFit/>
          </a:bodyPr>
          <a:lstStyle/>
          <a:p>
            <a:pPr marL="0" indent="0">
              <a:buFont typeface="Wingdings" pitchFamily="2" charset="2"/>
              <a:buNone/>
            </a:pPr>
            <a:r>
              <a:rPr lang="en-US" altLang="en-US" b="0" dirty="0" smtClean="0"/>
              <a:t>Gail Hamilton and Jeff C. Hoyt</a:t>
            </a:r>
          </a:p>
          <a:p>
            <a:pPr marL="0" indent="0">
              <a:buFont typeface="Wingdings" pitchFamily="2" charset="2"/>
              <a:buNone/>
            </a:pPr>
            <a:r>
              <a:rPr lang="en-US" altLang="en-US" b="0" dirty="0" smtClean="0"/>
              <a:t>703-983-7855 • </a:t>
            </a:r>
            <a:r>
              <a:rPr lang="en-US" altLang="en-US" b="0" dirty="0" smtClean="0">
                <a:hlinkClick r:id="rId3"/>
              </a:rPr>
              <a:t>ghamilton@mitre.org</a:t>
            </a:r>
            <a:endParaRPr lang="en-US" altLang="en-US" b="0" dirty="0" smtClean="0"/>
          </a:p>
          <a:p>
            <a:pPr marL="0" indent="0">
              <a:buNone/>
            </a:pPr>
            <a:r>
              <a:rPr lang="en-US" altLang="en-US" b="0" dirty="0" smtClean="0"/>
              <a:t>703-983-6241 • </a:t>
            </a:r>
            <a:r>
              <a:rPr lang="en-US" altLang="en-US" b="0" dirty="0" smtClean="0">
                <a:hlinkClick r:id="rId4"/>
              </a:rPr>
              <a:t>jchoyt@mitre.org</a:t>
            </a:r>
            <a:r>
              <a:rPr lang="en-US" altLang="en-US" b="0" dirty="0" smtClean="0"/>
              <a:t> </a:t>
            </a:r>
          </a:p>
        </p:txBody>
      </p:sp>
      <p:sp>
        <p:nvSpPr>
          <p:cNvPr id="4" name="TextBox 3"/>
          <p:cNvSpPr txBox="1"/>
          <p:nvPr/>
        </p:nvSpPr>
        <p:spPr>
          <a:xfrm>
            <a:off x="5856270" y="6010384"/>
            <a:ext cx="2958957" cy="523220"/>
          </a:xfrm>
          <a:prstGeom prst="rect">
            <a:avLst/>
          </a:prstGeom>
          <a:noFill/>
        </p:spPr>
        <p:txBody>
          <a:bodyPr wrap="square" rtlCol="0">
            <a:spAutoFit/>
          </a:bodyPr>
          <a:lstStyle/>
          <a:p>
            <a:r>
              <a:rPr lang="en-US" dirty="0" smtClean="0"/>
              <a:t>MITRE Internal Information</a:t>
            </a:r>
          </a:p>
          <a:p>
            <a:r>
              <a:rPr lang="en-US" dirty="0" smtClean="0"/>
              <a:t>For Limited External Release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(from last quarter)			</a:t>
            </a:r>
            <a:endParaRPr lang="en-US" dirty="0"/>
          </a:p>
        </p:txBody>
      </p:sp>
      <p:sp>
        <p:nvSpPr>
          <p:cNvPr id="3" name="Content Placeholder 2"/>
          <p:cNvSpPr>
            <a:spLocks noGrp="1"/>
          </p:cNvSpPr>
          <p:nvPr>
            <p:ph idx="1"/>
          </p:nvPr>
        </p:nvSpPr>
        <p:spPr>
          <a:xfrm>
            <a:off x="406400" y="965200"/>
            <a:ext cx="8128000" cy="5562600"/>
          </a:xfrm>
        </p:spPr>
        <p:txBody>
          <a:bodyPr/>
          <a:lstStyle/>
          <a:p>
            <a:r>
              <a:rPr lang="en-US" dirty="0" smtClean="0"/>
              <a:t>Widget Development</a:t>
            </a:r>
          </a:p>
          <a:p>
            <a:pPr lvl="1"/>
            <a:r>
              <a:rPr lang="en-US" dirty="0" smtClean="0"/>
              <a:t>Timeline showing events, office visits etc,</a:t>
            </a:r>
          </a:p>
          <a:p>
            <a:pPr lvl="2"/>
            <a:r>
              <a:rPr lang="en-US" dirty="0" smtClean="0"/>
              <a:t>Clickable to bring up associated chart</a:t>
            </a:r>
          </a:p>
          <a:p>
            <a:pPr lvl="1"/>
            <a:r>
              <a:rPr lang="en-US" dirty="0" smtClean="0"/>
              <a:t>Text editor </a:t>
            </a:r>
          </a:p>
          <a:p>
            <a:pPr lvl="1"/>
            <a:r>
              <a:rPr lang="en-US" dirty="0" smtClean="0"/>
              <a:t>Copy text between widgets</a:t>
            </a:r>
          </a:p>
          <a:p>
            <a:pPr lvl="1"/>
            <a:r>
              <a:rPr lang="en-US" dirty="0" smtClean="0"/>
              <a:t>Filter on categories</a:t>
            </a:r>
          </a:p>
          <a:p>
            <a:pPr lvl="1"/>
            <a:r>
              <a:rPr lang="en-US" dirty="0" smtClean="0">
                <a:solidFill>
                  <a:schemeClr val="bg2"/>
                </a:solidFill>
              </a:rPr>
              <a:t>Chart enhancements (</a:t>
            </a:r>
            <a:r>
              <a:rPr lang="en-US" dirty="0" err="1" smtClean="0">
                <a:solidFill>
                  <a:schemeClr val="bg2"/>
                </a:solidFill>
              </a:rPr>
              <a:t>thresholding</a:t>
            </a:r>
            <a:r>
              <a:rPr lang="en-US" dirty="0" smtClean="0">
                <a:solidFill>
                  <a:schemeClr val="bg2"/>
                </a:solidFill>
              </a:rPr>
              <a:t> etc.)</a:t>
            </a:r>
            <a:endParaRPr lang="en-US" dirty="0" smtClean="0"/>
          </a:p>
          <a:p>
            <a:r>
              <a:rPr lang="en-US" dirty="0" smtClean="0"/>
              <a:t>Overall</a:t>
            </a:r>
          </a:p>
          <a:p>
            <a:pPr lvl="1"/>
            <a:r>
              <a:rPr lang="en-US" dirty="0" smtClean="0"/>
              <a:t>Add additional data-sources</a:t>
            </a:r>
          </a:p>
          <a:p>
            <a:pPr lvl="1"/>
            <a:r>
              <a:rPr lang="en-US" dirty="0" smtClean="0"/>
              <a:t>PDF Text extraction	</a:t>
            </a:r>
          </a:p>
          <a:p>
            <a:pPr lvl="1"/>
            <a:r>
              <a:rPr lang="en-US" dirty="0" smtClean="0"/>
              <a:t>Categorize the data</a:t>
            </a:r>
          </a:p>
          <a:p>
            <a:pPr lvl="1"/>
            <a:r>
              <a:rPr lang="en-US" dirty="0" smtClean="0"/>
              <a:t>Save state of patient data so physician can return on login</a:t>
            </a:r>
          </a:p>
          <a:p>
            <a:pPr lvl="1"/>
            <a:r>
              <a:rPr lang="en-US" dirty="0" smtClean="0"/>
              <a:t>Security – login page</a:t>
            </a:r>
          </a:p>
          <a:p>
            <a:pPr lvl="1"/>
            <a:endParaRPr lang="en-US" dirty="0" smtClean="0"/>
          </a:p>
          <a:p>
            <a:pPr lvl="1"/>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Milestones		</a:t>
            </a:r>
            <a:endParaRPr lang="en-US" dirty="0"/>
          </a:p>
        </p:txBody>
      </p:sp>
      <p:sp>
        <p:nvSpPr>
          <p:cNvPr id="3" name="Content Placeholder 2"/>
          <p:cNvSpPr>
            <a:spLocks noGrp="1"/>
          </p:cNvSpPr>
          <p:nvPr>
            <p:ph idx="1"/>
          </p:nvPr>
        </p:nvSpPr>
        <p:spPr>
          <a:xfrm>
            <a:off x="406400" y="965200"/>
            <a:ext cx="8128000" cy="4808538"/>
          </a:xfrm>
        </p:spPr>
        <p:txBody>
          <a:bodyPr/>
          <a:lstStyle/>
          <a:p>
            <a:r>
              <a:rPr lang="en-US" dirty="0" smtClean="0"/>
              <a:t>Widget Development</a:t>
            </a:r>
          </a:p>
          <a:p>
            <a:pPr lvl="1"/>
            <a:r>
              <a:rPr lang="en-US" dirty="0" smtClean="0"/>
              <a:t>Timeline showing events, office visits etc,</a:t>
            </a:r>
          </a:p>
          <a:p>
            <a:pPr lvl="2"/>
            <a:r>
              <a:rPr lang="en-US" dirty="0" smtClean="0"/>
              <a:t>Clickable to bring up associated chart/ </a:t>
            </a:r>
            <a:r>
              <a:rPr lang="en-US" dirty="0" err="1" smtClean="0"/>
              <a:t>Xray</a:t>
            </a:r>
            <a:endParaRPr lang="en-US" dirty="0" smtClean="0"/>
          </a:p>
          <a:p>
            <a:pPr lvl="1"/>
            <a:r>
              <a:rPr lang="en-US" dirty="0" smtClean="0"/>
              <a:t>Text editor with templates</a:t>
            </a:r>
          </a:p>
          <a:p>
            <a:pPr lvl="1"/>
            <a:r>
              <a:rPr lang="en-US" dirty="0" smtClean="0"/>
              <a:t>Copy text between widgets</a:t>
            </a:r>
          </a:p>
          <a:p>
            <a:pPr lvl="1"/>
            <a:r>
              <a:rPr lang="en-US" dirty="0" smtClean="0"/>
              <a:t>Filter on categories</a:t>
            </a:r>
          </a:p>
          <a:p>
            <a:pPr lvl="1"/>
            <a:r>
              <a:rPr lang="en-US" dirty="0" smtClean="0"/>
              <a:t>Medication List</a:t>
            </a:r>
          </a:p>
          <a:p>
            <a:pPr lvl="1"/>
            <a:r>
              <a:rPr lang="en-US" dirty="0" smtClean="0"/>
              <a:t>Allergy List</a:t>
            </a:r>
          </a:p>
          <a:p>
            <a:pPr lvl="1">
              <a:buNone/>
            </a:pPr>
            <a:endParaRPr lang="en-US" dirty="0" smtClean="0"/>
          </a:p>
          <a:p>
            <a:pPr lvl="1"/>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Milestones (cont.)		</a:t>
            </a:r>
            <a:endParaRPr lang="en-US" dirty="0"/>
          </a:p>
        </p:txBody>
      </p:sp>
      <p:sp>
        <p:nvSpPr>
          <p:cNvPr id="3" name="Content Placeholder 2"/>
          <p:cNvSpPr>
            <a:spLocks noGrp="1"/>
          </p:cNvSpPr>
          <p:nvPr>
            <p:ph idx="1"/>
          </p:nvPr>
        </p:nvSpPr>
        <p:spPr>
          <a:xfrm>
            <a:off x="406400" y="965200"/>
            <a:ext cx="8128000" cy="5461000"/>
          </a:xfrm>
        </p:spPr>
        <p:txBody>
          <a:bodyPr/>
          <a:lstStyle/>
          <a:p>
            <a:pPr>
              <a:spcAft>
                <a:spcPts val="400"/>
              </a:spcAft>
            </a:pPr>
            <a:r>
              <a:rPr lang="en-US" dirty="0" smtClean="0"/>
              <a:t>Overall</a:t>
            </a:r>
          </a:p>
          <a:p>
            <a:pPr lvl="1">
              <a:spcAft>
                <a:spcPts val="400"/>
              </a:spcAft>
            </a:pPr>
            <a:r>
              <a:rPr lang="en-US" dirty="0" smtClean="0"/>
              <a:t>Save state of patient data so physician can return on login</a:t>
            </a:r>
          </a:p>
          <a:p>
            <a:pPr lvl="1">
              <a:spcAft>
                <a:spcPts val="400"/>
              </a:spcAft>
            </a:pPr>
            <a:r>
              <a:rPr lang="en-US" dirty="0" smtClean="0"/>
              <a:t>Security – login page</a:t>
            </a:r>
          </a:p>
          <a:p>
            <a:pPr lvl="1">
              <a:spcAft>
                <a:spcPts val="400"/>
              </a:spcAft>
            </a:pPr>
            <a:r>
              <a:rPr lang="en-US" dirty="0" smtClean="0"/>
              <a:t>Patient search / selector</a:t>
            </a:r>
          </a:p>
          <a:p>
            <a:pPr lvl="1">
              <a:spcAft>
                <a:spcPts val="400"/>
              </a:spcAft>
            </a:pPr>
            <a:r>
              <a:rPr lang="en-US" dirty="0" smtClean="0"/>
              <a:t>Scheduling</a:t>
            </a:r>
          </a:p>
          <a:p>
            <a:pPr lvl="1">
              <a:spcAft>
                <a:spcPts val="400"/>
              </a:spcAft>
            </a:pPr>
            <a:r>
              <a:rPr lang="en-US" dirty="0" smtClean="0"/>
              <a:t>Drag and drop functionality</a:t>
            </a:r>
          </a:p>
          <a:p>
            <a:pPr lvl="1">
              <a:spcAft>
                <a:spcPts val="400"/>
              </a:spcAft>
            </a:pPr>
            <a:r>
              <a:rPr lang="en-US" dirty="0" smtClean="0"/>
              <a:t>Introductory page directing user to select patient</a:t>
            </a:r>
          </a:p>
          <a:p>
            <a:pPr lvl="1">
              <a:spcAft>
                <a:spcPts val="400"/>
              </a:spcAft>
            </a:pPr>
            <a:r>
              <a:rPr lang="en-US" dirty="0" smtClean="0"/>
              <a:t>Recent patient list</a:t>
            </a:r>
          </a:p>
          <a:p>
            <a:pPr lvl="1">
              <a:spcAft>
                <a:spcPts val="400"/>
              </a:spcAft>
            </a:pPr>
            <a:r>
              <a:rPr lang="en-US" dirty="0" smtClean="0"/>
              <a:t>Multiple Repositories</a:t>
            </a:r>
          </a:p>
          <a:p>
            <a:pPr lvl="1">
              <a:spcAft>
                <a:spcPts val="400"/>
              </a:spcAft>
            </a:pPr>
            <a:r>
              <a:rPr lang="en-US" dirty="0" smtClean="0"/>
              <a:t>Coversheet Header</a:t>
            </a:r>
          </a:p>
          <a:p>
            <a:pPr lvl="1">
              <a:spcAft>
                <a:spcPts val="400"/>
              </a:spcAft>
            </a:pPr>
            <a:r>
              <a:rPr lang="en-US" dirty="0" smtClean="0"/>
              <a:t>Add additional data-sources: </a:t>
            </a:r>
            <a:r>
              <a:rPr lang="en-US" dirty="0" err="1" smtClean="0"/>
              <a:t>hData</a:t>
            </a:r>
            <a:endParaRPr lang="en-US" dirty="0" smtClean="0"/>
          </a:p>
          <a:p>
            <a:pPr lvl="1">
              <a:spcAft>
                <a:spcPts val="400"/>
              </a:spcAft>
            </a:pPr>
            <a:r>
              <a:rPr lang="en-US" dirty="0" smtClean="0"/>
              <a:t>PDF Text extraction of discharge summaries	</a:t>
            </a:r>
          </a:p>
          <a:p>
            <a:pPr lvl="1">
              <a:spcAft>
                <a:spcPts val="400"/>
              </a:spcAft>
            </a:pPr>
            <a:r>
              <a:rPr lang="en-US" dirty="0" smtClean="0"/>
              <a:t>Categorizing the data</a:t>
            </a:r>
          </a:p>
          <a:p>
            <a:pPr lvl="1">
              <a:spcAft>
                <a:spcPts val="400"/>
              </a:spcAft>
            </a:pPr>
            <a:r>
              <a:rPr lang="en-US" dirty="0" smtClean="0"/>
              <a:t>Tooltip for more details</a:t>
            </a:r>
          </a:p>
          <a:p>
            <a:pPr lvl="1">
              <a:spcAft>
                <a:spcPts val="400"/>
              </a:spcAft>
            </a:pPr>
            <a:r>
              <a:rPr lang="en-US" dirty="0" smtClean="0"/>
              <a:t>Fuzzy matching on categories (e.g. Smoker/ Smoking)</a:t>
            </a:r>
          </a:p>
          <a:p>
            <a:pPr lvl="1"/>
            <a:endParaRPr lang="en-US" dirty="0" smtClean="0"/>
          </a:p>
          <a:p>
            <a:pPr lvl="1"/>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 Dr. Donohue			</a:t>
            </a:r>
            <a:endParaRPr lang="en-US" dirty="0"/>
          </a:p>
        </p:txBody>
      </p:sp>
      <p:sp>
        <p:nvSpPr>
          <p:cNvPr id="3" name="Content Placeholder 2"/>
          <p:cNvSpPr>
            <a:spLocks noGrp="1"/>
          </p:cNvSpPr>
          <p:nvPr>
            <p:ph idx="1"/>
          </p:nvPr>
        </p:nvSpPr>
        <p:spPr>
          <a:xfrm>
            <a:off x="406400" y="965200"/>
            <a:ext cx="8128000" cy="4808538"/>
          </a:xfrm>
        </p:spPr>
        <p:txBody>
          <a:bodyPr/>
          <a:lstStyle/>
          <a:p>
            <a:pPr>
              <a:spcAft>
                <a:spcPts val="200"/>
              </a:spcAft>
            </a:pPr>
            <a:r>
              <a:rPr lang="en-US" dirty="0" smtClean="0"/>
              <a:t>Image functionality</a:t>
            </a:r>
          </a:p>
          <a:p>
            <a:pPr lvl="2">
              <a:spcAft>
                <a:spcPts val="200"/>
              </a:spcAft>
            </a:pPr>
            <a:r>
              <a:rPr lang="en-US" dirty="0" smtClean="0"/>
              <a:t>Categorize and filter</a:t>
            </a:r>
          </a:p>
          <a:p>
            <a:pPr lvl="2">
              <a:spcAft>
                <a:spcPts val="200"/>
              </a:spcAft>
            </a:pPr>
            <a:r>
              <a:rPr lang="en-US" dirty="0" smtClean="0"/>
              <a:t>Annotations, and share annotations</a:t>
            </a:r>
          </a:p>
          <a:p>
            <a:pPr lvl="2">
              <a:spcAft>
                <a:spcPts val="200"/>
              </a:spcAft>
            </a:pPr>
            <a:r>
              <a:rPr lang="en-US" dirty="0" smtClean="0"/>
              <a:t>Highlight action</a:t>
            </a:r>
          </a:p>
          <a:p>
            <a:pPr lvl="2">
              <a:spcAft>
                <a:spcPts val="200"/>
              </a:spcAft>
            </a:pPr>
            <a:r>
              <a:rPr lang="en-US" dirty="0" smtClean="0"/>
              <a:t>Tag documents with keywords and share tags</a:t>
            </a:r>
          </a:p>
          <a:p>
            <a:pPr>
              <a:spcAft>
                <a:spcPts val="200"/>
              </a:spcAft>
            </a:pPr>
            <a:r>
              <a:rPr lang="en-US" dirty="0" smtClean="0"/>
              <a:t>Patient Coversheet</a:t>
            </a:r>
          </a:p>
          <a:p>
            <a:pPr lvl="2">
              <a:spcAft>
                <a:spcPts val="200"/>
              </a:spcAft>
            </a:pPr>
            <a:r>
              <a:rPr lang="en-US" dirty="0" smtClean="0"/>
              <a:t>Vital signs</a:t>
            </a:r>
          </a:p>
          <a:p>
            <a:pPr lvl="2">
              <a:spcAft>
                <a:spcPts val="200"/>
              </a:spcAft>
            </a:pPr>
            <a:r>
              <a:rPr lang="en-US" dirty="0" smtClean="0"/>
              <a:t>Medications List</a:t>
            </a:r>
          </a:p>
          <a:p>
            <a:pPr lvl="2">
              <a:spcAft>
                <a:spcPts val="200"/>
              </a:spcAft>
            </a:pPr>
            <a:r>
              <a:rPr lang="en-US" dirty="0" smtClean="0"/>
              <a:t>Allergies</a:t>
            </a:r>
          </a:p>
          <a:p>
            <a:pPr lvl="2">
              <a:spcAft>
                <a:spcPts val="200"/>
              </a:spcAft>
            </a:pPr>
            <a:r>
              <a:rPr lang="en-US" dirty="0" smtClean="0"/>
              <a:t>Alerts</a:t>
            </a:r>
          </a:p>
          <a:p>
            <a:pPr lvl="2">
              <a:spcAft>
                <a:spcPts val="200"/>
              </a:spcAft>
            </a:pPr>
            <a:r>
              <a:rPr lang="en-US" dirty="0" smtClean="0"/>
              <a:t>Past Medical History. Personal and Family (prioritized)</a:t>
            </a:r>
          </a:p>
          <a:p>
            <a:pPr lvl="2">
              <a:spcAft>
                <a:spcPts val="200"/>
              </a:spcAft>
            </a:pPr>
            <a:r>
              <a:rPr lang="en-US" dirty="0" smtClean="0"/>
              <a:t>Social History (Physician Entered)</a:t>
            </a:r>
          </a:p>
          <a:p>
            <a:pPr lvl="2">
              <a:spcAft>
                <a:spcPts val="200"/>
              </a:spcAft>
            </a:pPr>
            <a:r>
              <a:rPr lang="en-US" dirty="0" smtClean="0"/>
              <a:t>Patient Photo</a:t>
            </a:r>
          </a:p>
          <a:p>
            <a:pPr lvl="2">
              <a:spcAft>
                <a:spcPts val="200"/>
              </a:spcAft>
            </a:pPr>
            <a:r>
              <a:rPr lang="en-US" dirty="0" smtClean="0"/>
              <a:t>Future Appointments</a:t>
            </a:r>
          </a:p>
          <a:p>
            <a:pPr lvl="1"/>
            <a:endParaRPr lang="en-US" dirty="0" smtClean="0"/>
          </a:p>
          <a:p>
            <a:pPr lvl="1"/>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 Dr. Donohue (cont.)			</a:t>
            </a:r>
            <a:endParaRPr lang="en-US" dirty="0"/>
          </a:p>
        </p:txBody>
      </p:sp>
      <p:sp>
        <p:nvSpPr>
          <p:cNvPr id="3" name="Content Placeholder 2"/>
          <p:cNvSpPr>
            <a:spLocks noGrp="1"/>
          </p:cNvSpPr>
          <p:nvPr>
            <p:ph idx="1"/>
          </p:nvPr>
        </p:nvSpPr>
        <p:spPr>
          <a:xfrm>
            <a:off x="406400" y="965200"/>
            <a:ext cx="8128000" cy="5372100"/>
          </a:xfrm>
        </p:spPr>
        <p:txBody>
          <a:bodyPr/>
          <a:lstStyle/>
          <a:p>
            <a:pPr>
              <a:spcAft>
                <a:spcPts val="200"/>
              </a:spcAft>
            </a:pPr>
            <a:r>
              <a:rPr lang="en-US" dirty="0" smtClean="0"/>
              <a:t>Import data into notes</a:t>
            </a:r>
          </a:p>
          <a:p>
            <a:pPr lvl="2">
              <a:spcAft>
                <a:spcPts val="200"/>
              </a:spcAft>
            </a:pPr>
            <a:r>
              <a:rPr lang="en-US" dirty="0" smtClean="0"/>
              <a:t>Allow for automated importation of medications list into notes</a:t>
            </a:r>
          </a:p>
          <a:p>
            <a:pPr lvl="2">
              <a:spcAft>
                <a:spcPts val="200"/>
              </a:spcAft>
            </a:pPr>
            <a:r>
              <a:rPr lang="en-US" dirty="0" smtClean="0"/>
              <a:t>Allow other users to access notes (same mechanism as for image tagging / annotation)</a:t>
            </a:r>
          </a:p>
          <a:p>
            <a:pPr>
              <a:spcAft>
                <a:spcPts val="200"/>
              </a:spcAft>
            </a:pPr>
            <a:r>
              <a:rPr lang="en-US" dirty="0" smtClean="0"/>
              <a:t>Use cases </a:t>
            </a:r>
          </a:p>
          <a:p>
            <a:pPr lvl="2">
              <a:spcAft>
                <a:spcPts val="400"/>
              </a:spcAft>
            </a:pPr>
            <a:r>
              <a:rPr lang="en-US" dirty="0" smtClean="0"/>
              <a:t>New patient</a:t>
            </a:r>
          </a:p>
          <a:p>
            <a:pPr lvl="3">
              <a:spcAft>
                <a:spcPts val="400"/>
              </a:spcAft>
            </a:pPr>
            <a:r>
              <a:rPr lang="en-US" dirty="0" smtClean="0"/>
              <a:t>Demonstrate how to get data into system for new patient</a:t>
            </a:r>
          </a:p>
          <a:p>
            <a:pPr lvl="3">
              <a:spcAft>
                <a:spcPts val="400"/>
              </a:spcAft>
            </a:pPr>
            <a:r>
              <a:rPr lang="en-US" dirty="0" smtClean="0"/>
              <a:t>How to access outside records</a:t>
            </a:r>
          </a:p>
          <a:p>
            <a:pPr lvl="2">
              <a:spcAft>
                <a:spcPts val="400"/>
              </a:spcAft>
            </a:pPr>
            <a:r>
              <a:rPr lang="en-US" dirty="0" smtClean="0"/>
              <a:t>Complex Patient</a:t>
            </a:r>
          </a:p>
          <a:p>
            <a:pPr lvl="3">
              <a:spcAft>
                <a:spcPts val="400"/>
              </a:spcAft>
            </a:pPr>
            <a:r>
              <a:rPr lang="en-US" dirty="0" smtClean="0"/>
              <a:t>Patient with long history, many complications, medications (with possible interactions, lots of </a:t>
            </a:r>
            <a:r>
              <a:rPr lang="en-US" dirty="0" err="1" smtClean="0"/>
              <a:t>Xrays</a:t>
            </a:r>
            <a:r>
              <a:rPr lang="en-US" dirty="0" smtClean="0"/>
              <a:t>)</a:t>
            </a:r>
          </a:p>
          <a:p>
            <a:pPr lvl="3">
              <a:spcAft>
                <a:spcPts val="400"/>
              </a:spcAft>
            </a:pPr>
            <a:r>
              <a:rPr lang="en-US" dirty="0" smtClean="0"/>
              <a:t>Demonstrate workflow on how to manage this patient</a:t>
            </a:r>
          </a:p>
          <a:p>
            <a:pPr lvl="2">
              <a:spcAft>
                <a:spcPts val="400"/>
              </a:spcAft>
            </a:pPr>
            <a:r>
              <a:rPr lang="en-US" dirty="0" smtClean="0"/>
              <a:t>Simple Healthy Patient</a:t>
            </a:r>
          </a:p>
          <a:p>
            <a:pPr lvl="3">
              <a:spcAft>
                <a:spcPts val="400"/>
              </a:spcAft>
            </a:pPr>
            <a:r>
              <a:rPr lang="en-US" dirty="0" smtClean="0"/>
              <a:t>Show more proactive care</a:t>
            </a:r>
          </a:p>
          <a:p>
            <a:pPr lvl="3">
              <a:spcAft>
                <a:spcPts val="400"/>
              </a:spcAft>
            </a:pPr>
            <a:r>
              <a:rPr lang="en-US" dirty="0" smtClean="0"/>
              <a:t>Preventative Health “clinical reminders”</a:t>
            </a:r>
          </a:p>
          <a:p>
            <a:pPr lvl="3">
              <a:spcAft>
                <a:spcPts val="400"/>
              </a:spcAft>
            </a:pPr>
            <a:r>
              <a:rPr lang="en-US" dirty="0" smtClean="0"/>
              <a:t>Show case annotations</a:t>
            </a:r>
          </a:p>
          <a:p>
            <a:pPr lvl="3">
              <a:spcAft>
                <a:spcPts val="200"/>
              </a:spcAft>
              <a:buNone/>
            </a:pPr>
            <a:endParaRPr lang="en-US" dirty="0" smtClean="0"/>
          </a:p>
          <a:p>
            <a:pPr lvl="1">
              <a:spcAft>
                <a:spcPts val="200"/>
              </a:spcAft>
              <a:buNone/>
            </a:pPr>
            <a:endParaRPr lang="en-US" dirty="0" smtClean="0"/>
          </a:p>
          <a:p>
            <a:pPr lvl="1"/>
            <a:endParaRPr lang="en-US" dirty="0" smtClean="0"/>
          </a:p>
          <a:p>
            <a:pPr lvl="1"/>
            <a:endParaRPr lang="en-US" dirty="0" smtClean="0"/>
          </a:p>
          <a:p>
            <a:pPr lvl="1"/>
            <a:endParaRPr lang="en-US" dirty="0" smtClean="0"/>
          </a:p>
          <a:p>
            <a:pPr lvl="1"/>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 Dr. Donohue (cont.)			</a:t>
            </a:r>
            <a:endParaRPr lang="en-US" dirty="0"/>
          </a:p>
        </p:txBody>
      </p:sp>
      <p:sp>
        <p:nvSpPr>
          <p:cNvPr id="3" name="Content Placeholder 2"/>
          <p:cNvSpPr>
            <a:spLocks noGrp="1"/>
          </p:cNvSpPr>
          <p:nvPr>
            <p:ph idx="1"/>
          </p:nvPr>
        </p:nvSpPr>
        <p:spPr>
          <a:xfrm>
            <a:off x="406400" y="965200"/>
            <a:ext cx="8128000" cy="5372100"/>
          </a:xfrm>
        </p:spPr>
        <p:txBody>
          <a:bodyPr/>
          <a:lstStyle/>
          <a:p>
            <a:pPr>
              <a:spcAft>
                <a:spcPts val="200"/>
              </a:spcAft>
            </a:pPr>
            <a:r>
              <a:rPr lang="en-US" dirty="0" smtClean="0"/>
              <a:t>Integration of categorized discharge summaries</a:t>
            </a:r>
          </a:p>
          <a:p>
            <a:pPr>
              <a:spcAft>
                <a:spcPts val="200"/>
              </a:spcAft>
            </a:pPr>
            <a:r>
              <a:rPr lang="en-US" dirty="0" smtClean="0"/>
              <a:t>Other modalities</a:t>
            </a:r>
          </a:p>
          <a:p>
            <a:pPr lvl="1">
              <a:spcAft>
                <a:spcPts val="200"/>
              </a:spcAft>
            </a:pPr>
            <a:r>
              <a:rPr lang="en-US" dirty="0" smtClean="0"/>
              <a:t>Play Video</a:t>
            </a:r>
          </a:p>
          <a:p>
            <a:pPr lvl="1">
              <a:spcAft>
                <a:spcPts val="200"/>
              </a:spcAft>
            </a:pPr>
            <a:r>
              <a:rPr lang="en-US" dirty="0" smtClean="0"/>
              <a:t>Sound</a:t>
            </a:r>
          </a:p>
          <a:p>
            <a:pPr lvl="2">
              <a:spcAft>
                <a:spcPts val="200"/>
              </a:spcAft>
            </a:pPr>
            <a:r>
              <a:rPr lang="en-US" dirty="0" smtClean="0"/>
              <a:t>Voice</a:t>
            </a:r>
          </a:p>
          <a:p>
            <a:pPr lvl="2">
              <a:spcAft>
                <a:spcPts val="200"/>
              </a:spcAft>
            </a:pPr>
            <a:r>
              <a:rPr lang="en-US" dirty="0" smtClean="0"/>
              <a:t>Echo cardiogram</a:t>
            </a:r>
          </a:p>
          <a:p>
            <a:pPr lvl="2">
              <a:spcAft>
                <a:spcPts val="200"/>
              </a:spcAft>
            </a:pPr>
            <a:r>
              <a:rPr lang="en-US" dirty="0" smtClean="0"/>
              <a:t>Electronic Stethoscope</a:t>
            </a:r>
          </a:p>
          <a:p>
            <a:pPr lvl="1">
              <a:spcAft>
                <a:spcPts val="200"/>
              </a:spcAft>
            </a:pPr>
            <a:r>
              <a:rPr lang="en-US" dirty="0" smtClean="0"/>
              <a:t>Transcription</a:t>
            </a:r>
          </a:p>
          <a:p>
            <a:pPr lvl="1">
              <a:spcAft>
                <a:spcPts val="200"/>
              </a:spcAft>
            </a:pPr>
            <a:endParaRPr lang="en-US" dirty="0" smtClean="0"/>
          </a:p>
          <a:p>
            <a:pPr lvl="1"/>
            <a:endParaRPr lang="en-US" dirty="0" smtClean="0"/>
          </a:p>
          <a:p>
            <a:pPr lvl="1"/>
            <a:endParaRPr lang="en-US" dirty="0" smtClean="0"/>
          </a:p>
          <a:p>
            <a:pPr lvl="1"/>
            <a:endParaRPr lang="en-US" dirty="0" smtClean="0"/>
          </a:p>
          <a:p>
            <a:pPr lvl="1"/>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Next Quarter			</a:t>
            </a:r>
            <a:endParaRPr lang="en-US" dirty="0"/>
          </a:p>
        </p:txBody>
      </p:sp>
      <p:sp>
        <p:nvSpPr>
          <p:cNvPr id="3" name="Content Placeholder 2"/>
          <p:cNvSpPr>
            <a:spLocks noGrp="1"/>
          </p:cNvSpPr>
          <p:nvPr>
            <p:ph idx="1"/>
          </p:nvPr>
        </p:nvSpPr>
        <p:spPr>
          <a:xfrm>
            <a:off x="406400" y="965200"/>
            <a:ext cx="8369300" cy="5486400"/>
          </a:xfrm>
        </p:spPr>
        <p:txBody>
          <a:bodyPr/>
          <a:lstStyle/>
          <a:p>
            <a:pPr>
              <a:spcAft>
                <a:spcPts val="400"/>
              </a:spcAft>
            </a:pPr>
            <a:r>
              <a:rPr lang="en-US" dirty="0" smtClean="0"/>
              <a:t>Focus on areas identified by Dr. Donohue</a:t>
            </a:r>
          </a:p>
          <a:p>
            <a:pPr lvl="1">
              <a:spcAft>
                <a:spcPts val="400"/>
              </a:spcAft>
            </a:pPr>
            <a:r>
              <a:rPr lang="en-US" dirty="0" smtClean="0"/>
              <a:t>Image functionality</a:t>
            </a:r>
          </a:p>
          <a:p>
            <a:pPr lvl="1">
              <a:spcAft>
                <a:spcPts val="400"/>
              </a:spcAft>
            </a:pPr>
            <a:r>
              <a:rPr lang="en-US" dirty="0" smtClean="0"/>
              <a:t>Coversheet</a:t>
            </a:r>
          </a:p>
          <a:p>
            <a:pPr lvl="1">
              <a:spcAft>
                <a:spcPts val="400"/>
              </a:spcAft>
            </a:pPr>
            <a:r>
              <a:rPr lang="en-US" dirty="0" smtClean="0"/>
              <a:t>Use cases </a:t>
            </a:r>
          </a:p>
          <a:p>
            <a:pPr lvl="1">
              <a:spcAft>
                <a:spcPts val="400"/>
              </a:spcAft>
            </a:pPr>
            <a:r>
              <a:rPr lang="en-US" dirty="0" smtClean="0"/>
              <a:t>Data sharing between users</a:t>
            </a:r>
          </a:p>
          <a:p>
            <a:pPr>
              <a:spcAft>
                <a:spcPts val="400"/>
              </a:spcAft>
            </a:pPr>
            <a:r>
              <a:rPr lang="en-US" dirty="0" smtClean="0"/>
              <a:t>Integration of categorized discharge summaries with thumbnails.</a:t>
            </a:r>
          </a:p>
          <a:p>
            <a:pPr>
              <a:spcAft>
                <a:spcPts val="400"/>
              </a:spcAft>
            </a:pPr>
            <a:r>
              <a:rPr lang="en-US" dirty="0" smtClean="0"/>
              <a:t>Data entry through </a:t>
            </a:r>
            <a:r>
              <a:rPr lang="en-US" dirty="0" err="1" smtClean="0"/>
              <a:t>iPad</a:t>
            </a:r>
            <a:r>
              <a:rPr lang="en-US" dirty="0" smtClean="0"/>
              <a:t> (Patient History, details, etc,..)</a:t>
            </a:r>
          </a:p>
          <a:p>
            <a:pPr>
              <a:spcAft>
                <a:spcPts val="400"/>
              </a:spcAft>
            </a:pPr>
            <a:r>
              <a:rPr lang="en-US" dirty="0" smtClean="0"/>
              <a:t>Retool for </a:t>
            </a:r>
            <a:r>
              <a:rPr lang="en-US" dirty="0" err="1" smtClean="0"/>
              <a:t>iPad</a:t>
            </a:r>
            <a:r>
              <a:rPr lang="en-US" dirty="0" smtClean="0"/>
              <a:t>.</a:t>
            </a:r>
          </a:p>
          <a:p>
            <a:pPr>
              <a:spcAft>
                <a:spcPts val="400"/>
              </a:spcAft>
            </a:pPr>
            <a:r>
              <a:rPr lang="en-US" dirty="0" smtClean="0"/>
              <a:t>Templates.</a:t>
            </a:r>
          </a:p>
          <a:p>
            <a:pPr>
              <a:spcAft>
                <a:spcPts val="400"/>
              </a:spcAft>
            </a:pPr>
            <a:r>
              <a:rPr lang="en-US" dirty="0" smtClean="0"/>
              <a:t>Other modalities. Voice, speech to text. Allow for sound files.</a:t>
            </a:r>
          </a:p>
          <a:p>
            <a:pPr>
              <a:spcAft>
                <a:spcPts val="400"/>
              </a:spcAft>
            </a:pPr>
            <a:r>
              <a:rPr lang="en-US" dirty="0" smtClean="0"/>
              <a:t>Identify transition opportunities</a:t>
            </a:r>
          </a:p>
          <a:p>
            <a:pPr lvl="1">
              <a:spcAft>
                <a:spcPts val="400"/>
              </a:spcAft>
            </a:pPr>
            <a:r>
              <a:rPr lang="en-US" dirty="0" smtClean="0"/>
              <a:t>VA 13 Greatest Challenges</a:t>
            </a:r>
          </a:p>
          <a:p>
            <a:pPr lvl="3">
              <a:spcAft>
                <a:spcPts val="400"/>
              </a:spcAft>
            </a:pPr>
            <a:r>
              <a:rPr lang="en-US" sz="1200" dirty="0" smtClean="0"/>
              <a:t>https://</a:t>
            </a:r>
            <a:r>
              <a:rPr lang="en-US" sz="1200" dirty="0" err="1" smtClean="0"/>
              <a:t>www.fbo.gov/index?s</a:t>
            </a:r>
            <a:r>
              <a:rPr lang="en-US" sz="1200" dirty="0" smtClean="0"/>
              <a:t>=</a:t>
            </a:r>
            <a:r>
              <a:rPr lang="en-US" sz="1200" dirty="0" err="1" smtClean="0"/>
              <a:t>opportunity&amp;mode</a:t>
            </a:r>
            <a:r>
              <a:rPr lang="en-US" sz="1200" dirty="0" smtClean="0"/>
              <a:t>=</a:t>
            </a:r>
            <a:r>
              <a:rPr lang="en-US" sz="1200" dirty="0" err="1" smtClean="0"/>
              <a:t>form&amp;id</a:t>
            </a:r>
            <a:r>
              <a:rPr lang="en-US" sz="1200" dirty="0" smtClean="0"/>
              <a:t>=caddaf60d5df4db390e91c4ddc690842&amp;tab=</a:t>
            </a:r>
            <a:r>
              <a:rPr lang="en-US" sz="1200" dirty="0" err="1" smtClean="0"/>
              <a:t>core&amp;_cview</a:t>
            </a:r>
            <a:r>
              <a:rPr lang="en-US" sz="1200" dirty="0" smtClean="0"/>
              <a:t>=0</a:t>
            </a:r>
          </a:p>
          <a:p>
            <a:pPr>
              <a:spcAft>
                <a:spcPts val="400"/>
              </a:spcAft>
            </a:pPr>
            <a:endParaRPr lang="en-US" dirty="0" smtClean="0"/>
          </a:p>
          <a:p>
            <a:pPr lvl="1"/>
            <a:endParaRPr lang="en-US" dirty="0" smtClean="0"/>
          </a:p>
          <a:p>
            <a:pPr lvl="1"/>
            <a:endParaRPr lang="en-US" dirty="0" smtClean="0"/>
          </a:p>
          <a:p>
            <a:pPr lvl="1"/>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			</a:t>
            </a:r>
            <a:endParaRPr lang="en-US" dirty="0"/>
          </a:p>
        </p:txBody>
      </p:sp>
      <p:sp>
        <p:nvSpPr>
          <p:cNvPr id="3" name="Content Placeholder 2"/>
          <p:cNvSpPr>
            <a:spLocks noGrp="1"/>
          </p:cNvSpPr>
          <p:nvPr>
            <p:ph idx="1"/>
          </p:nvPr>
        </p:nvSpPr>
        <p:spPr>
          <a:xfrm>
            <a:off x="406400" y="965200"/>
            <a:ext cx="8128000" cy="5334000"/>
          </a:xfrm>
        </p:spPr>
        <p:txBody>
          <a:bodyPr/>
          <a:lstStyle/>
          <a:p>
            <a:r>
              <a:rPr lang="en-US" dirty="0" smtClean="0"/>
              <a:t>VA Direction</a:t>
            </a:r>
          </a:p>
          <a:p>
            <a:pPr lvl="1"/>
            <a:r>
              <a:rPr lang="en-US" dirty="0" smtClean="0"/>
              <a:t>Primary care change from current retroactive model to more proactive</a:t>
            </a:r>
          </a:p>
          <a:p>
            <a:pPr lvl="2"/>
            <a:r>
              <a:rPr lang="en-US" dirty="0" smtClean="0"/>
              <a:t>E.g. Find any patient with bad cholesterol (search ‘Lipitor’) and send automated newsletter.</a:t>
            </a:r>
          </a:p>
          <a:p>
            <a:pPr lvl="1"/>
            <a:r>
              <a:rPr lang="en-US" dirty="0" smtClean="0"/>
              <a:t>Patient Centric involving teams collaborating example: http://</a:t>
            </a:r>
            <a:r>
              <a:rPr lang="en-US" dirty="0" err="1" smtClean="0"/>
              <a:t>myhealth.va.gov</a:t>
            </a:r>
            <a:endParaRPr lang="en-US" dirty="0" smtClean="0"/>
          </a:p>
          <a:p>
            <a:pPr lvl="1"/>
            <a:r>
              <a:rPr lang="en-US" dirty="0" smtClean="0"/>
              <a:t>Collaboration through daily conferences with specialists</a:t>
            </a:r>
          </a:p>
          <a:p>
            <a:r>
              <a:rPr lang="en-US" dirty="0" smtClean="0"/>
              <a:t>Transition PI</a:t>
            </a:r>
          </a:p>
          <a:p>
            <a:r>
              <a:rPr lang="en-US" dirty="0" smtClean="0"/>
              <a:t>New hire: Mary Greer</a:t>
            </a:r>
          </a:p>
          <a:p>
            <a:r>
              <a:rPr lang="en-US" dirty="0" smtClean="0"/>
              <a:t>HIMSS 11 Abstract</a:t>
            </a:r>
          </a:p>
          <a:p>
            <a:r>
              <a:rPr lang="en-US" dirty="0" err="1" smtClean="0"/>
              <a:t>iPad</a:t>
            </a:r>
            <a:endParaRPr lang="en-US" dirty="0" smtClean="0"/>
          </a:p>
          <a:p>
            <a:r>
              <a:rPr lang="en-US" dirty="0" smtClean="0"/>
              <a:t>Demonstrated to </a:t>
            </a:r>
            <a:r>
              <a:rPr lang="en-US" dirty="0" err="1" smtClean="0"/>
              <a:t>Harrold</a:t>
            </a:r>
            <a:r>
              <a:rPr lang="en-US" dirty="0" smtClean="0"/>
              <a:t> </a:t>
            </a:r>
            <a:r>
              <a:rPr lang="en-US" smtClean="0"/>
              <a:t>Jeff and TAC </a:t>
            </a:r>
            <a:r>
              <a:rPr lang="en-US" dirty="0" smtClean="0"/>
              <a:t>group in </a:t>
            </a:r>
            <a:r>
              <a:rPr lang="en-US" smtClean="0"/>
              <a:t>New Jersey. </a:t>
            </a:r>
            <a:r>
              <a:rPr lang="en-US" dirty="0" smtClean="0"/>
              <a:t>Response was very positive.</a:t>
            </a:r>
            <a:endParaRPr lang="en-US" dirty="0" smtClean="0"/>
          </a:p>
          <a:p>
            <a:endParaRPr lang="en-US" dirty="0" smtClean="0"/>
          </a:p>
          <a:p>
            <a:endParaRPr lang="en-US" dirty="0" smtClean="0"/>
          </a:p>
          <a:p>
            <a:pPr lvl="1"/>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Collaborations	</a:t>
            </a:r>
            <a:endParaRPr lang="en-US" dirty="0"/>
          </a:p>
        </p:txBody>
      </p:sp>
      <p:sp>
        <p:nvSpPr>
          <p:cNvPr id="3" name="Content Placeholder 2"/>
          <p:cNvSpPr>
            <a:spLocks noGrp="1"/>
          </p:cNvSpPr>
          <p:nvPr>
            <p:ph idx="1"/>
          </p:nvPr>
        </p:nvSpPr>
        <p:spPr>
          <a:xfrm>
            <a:off x="469900" y="1104900"/>
            <a:ext cx="8128000" cy="4808538"/>
          </a:xfrm>
        </p:spPr>
        <p:txBody>
          <a:bodyPr/>
          <a:lstStyle/>
          <a:p>
            <a:pPr>
              <a:spcAft>
                <a:spcPts val="600"/>
              </a:spcAft>
            </a:pPr>
            <a:r>
              <a:rPr lang="en-US" dirty="0" smtClean="0"/>
              <a:t>Meeting with Christian Donahue April 30</a:t>
            </a:r>
            <a:r>
              <a:rPr lang="en-US" baseline="30000" dirty="0" smtClean="0"/>
              <a:t>th</a:t>
            </a:r>
            <a:r>
              <a:rPr lang="en-US" dirty="0" smtClean="0"/>
              <a:t>.</a:t>
            </a:r>
          </a:p>
          <a:p>
            <a:pPr lvl="1">
              <a:spcAft>
                <a:spcPts val="600"/>
              </a:spcAft>
            </a:pPr>
            <a:r>
              <a:rPr lang="en-US" dirty="0" smtClean="0"/>
              <a:t>Continue working meetings with him</a:t>
            </a:r>
          </a:p>
          <a:p>
            <a:pPr lvl="1">
              <a:spcAft>
                <a:spcPts val="600"/>
              </a:spcAft>
            </a:pPr>
            <a:r>
              <a:rPr lang="en-US" dirty="0" smtClean="0"/>
              <a:t>Feedback at http://</a:t>
            </a:r>
            <a:r>
              <a:rPr lang="en-US" dirty="0" err="1" smtClean="0"/>
              <a:t>mitrepedia.mitre.org/index.php/MedCafe</a:t>
            </a:r>
            <a:endParaRPr lang="en-US" dirty="0" smtClean="0"/>
          </a:p>
          <a:p>
            <a:pPr>
              <a:spcAft>
                <a:spcPts val="600"/>
              </a:spcAft>
            </a:pPr>
            <a:r>
              <a:rPr lang="en-US" dirty="0" smtClean="0"/>
              <a:t>LAIKA (Andy </a:t>
            </a:r>
            <a:r>
              <a:rPr lang="en-US" dirty="0" err="1" smtClean="0"/>
              <a:t>Gregorowicz</a:t>
            </a:r>
            <a:r>
              <a:rPr lang="en-US" dirty="0" smtClean="0"/>
              <a:t>, existing work)</a:t>
            </a:r>
          </a:p>
          <a:p>
            <a:pPr lvl="1">
              <a:spcAft>
                <a:spcPts val="600"/>
              </a:spcAft>
            </a:pPr>
            <a:r>
              <a:rPr lang="en-US" dirty="0" smtClean="0"/>
              <a:t>Provide data, </a:t>
            </a:r>
            <a:r>
              <a:rPr lang="en-US" dirty="0" err="1" smtClean="0"/>
              <a:t>hData</a:t>
            </a:r>
            <a:endParaRPr lang="en-US" dirty="0" smtClean="0"/>
          </a:p>
          <a:p>
            <a:pPr>
              <a:spcAft>
                <a:spcPts val="600"/>
              </a:spcAft>
            </a:pPr>
            <a:r>
              <a:rPr lang="en-US" dirty="0" smtClean="0"/>
              <a:t>Automating Fact Extraction from Medical Records, (Cheryl Clark, proposed MSR)</a:t>
            </a:r>
          </a:p>
          <a:p>
            <a:pPr lvl="1">
              <a:spcAft>
                <a:spcPts val="600"/>
              </a:spcAft>
            </a:pPr>
            <a:r>
              <a:rPr lang="en-US" dirty="0" smtClean="0"/>
              <a:t>Medical fact extraction to enhance “outside record” categorization</a:t>
            </a:r>
          </a:p>
          <a:p>
            <a:pPr>
              <a:spcAft>
                <a:spcPts val="600"/>
              </a:spcAft>
            </a:pPr>
            <a:r>
              <a:rPr lang="en-US" dirty="0" smtClean="0"/>
              <a:t>Security: Enforceable Specification of Policy (Peter </a:t>
            </a:r>
            <a:r>
              <a:rPr lang="en-US" dirty="0" err="1" smtClean="0"/>
              <a:t>Mork</a:t>
            </a:r>
            <a:r>
              <a:rPr lang="en-US" dirty="0" smtClean="0"/>
              <a:t>)</a:t>
            </a:r>
          </a:p>
          <a:p>
            <a:pPr lvl="1">
              <a:spcAft>
                <a:spcPts val="600"/>
              </a:spcAft>
            </a:pPr>
            <a:r>
              <a:rPr lang="en-US" dirty="0" smtClean="0"/>
              <a:t>Using </a:t>
            </a:r>
            <a:r>
              <a:rPr lang="en-US" dirty="0" err="1" smtClean="0"/>
              <a:t>OpenVista</a:t>
            </a:r>
            <a:r>
              <a:rPr lang="en-US" dirty="0" smtClean="0"/>
              <a:t> instance</a:t>
            </a:r>
          </a:p>
          <a:p>
            <a:pPr>
              <a:spcAft>
                <a:spcPts val="600"/>
              </a:spcAft>
            </a:pPr>
            <a:r>
              <a:rPr lang="en-US" dirty="0" smtClean="0"/>
              <a:t>Multimodal Medical Data Capture and Representation (</a:t>
            </a:r>
            <a:r>
              <a:rPr lang="en-US" dirty="0" err="1" smtClean="0"/>
              <a:t>Qian</a:t>
            </a:r>
            <a:r>
              <a:rPr lang="en-US" dirty="0" smtClean="0"/>
              <a:t> </a:t>
            </a:r>
            <a:r>
              <a:rPr lang="en-US" dirty="0" err="1" smtClean="0"/>
              <a:t>Hu</a:t>
            </a:r>
            <a:r>
              <a:rPr lang="en-US" dirty="0" smtClean="0"/>
              <a:t>, existing MSR)</a:t>
            </a:r>
          </a:p>
          <a:p>
            <a:pPr lvl="1">
              <a:spcAft>
                <a:spcPts val="600"/>
              </a:spcAft>
            </a:pPr>
            <a:r>
              <a:rPr lang="en-US" dirty="0" smtClean="0"/>
              <a:t>Speech to text capability</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r>
              <a:rPr lang="en-US" dirty="0" smtClean="0"/>
              <a:t>For live demo:</a:t>
            </a:r>
          </a:p>
          <a:p>
            <a:pPr lvl="1"/>
            <a:r>
              <a:rPr lang="en-US" dirty="0" smtClean="0"/>
              <a:t>http://medcafe:8081/medcafe</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4" name="Content Placeholder 3"/>
          <p:cNvSpPr>
            <a:spLocks noGrp="1"/>
          </p:cNvSpPr>
          <p:nvPr>
            <p:ph idx="1"/>
          </p:nvPr>
        </p:nvSpPr>
        <p:spPr>
          <a:xfrm>
            <a:off x="469900" y="2743200"/>
            <a:ext cx="8128000" cy="1366470"/>
          </a:xfrm>
        </p:spPr>
        <p:txBody>
          <a:bodyPr/>
          <a:lstStyle/>
          <a:p>
            <a:endParaRPr lang="en-US" dirty="0" smtClean="0"/>
          </a:p>
          <a:p>
            <a:pPr marL="292100" lvl="1" indent="-292100">
              <a:lnSpc>
                <a:spcPts val="2600"/>
              </a:lnSpc>
              <a:buSzPct val="120000"/>
              <a:buFont typeface="Wingdings" pitchFamily="2" charset="2"/>
              <a:buChar char="§"/>
            </a:pPr>
            <a:r>
              <a:rPr lang="en-US" dirty="0" smtClean="0"/>
              <a:t>Showcase CCoD</a:t>
            </a:r>
            <a:r>
              <a:rPr lang="en-US" baseline="30000" dirty="0" smtClean="0"/>
              <a:t>1</a:t>
            </a:r>
            <a:r>
              <a:rPr lang="en-US" dirty="0" smtClean="0"/>
              <a:t> principles to provide relevant data quickly</a:t>
            </a:r>
          </a:p>
          <a:p>
            <a:pPr marL="292100" lvl="1" indent="-292100">
              <a:lnSpc>
                <a:spcPts val="2600"/>
              </a:lnSpc>
              <a:buSzPct val="120000"/>
              <a:buFont typeface="Wingdings" pitchFamily="2" charset="2"/>
              <a:buChar char="§"/>
            </a:pPr>
            <a:r>
              <a:rPr lang="en-US" dirty="0" smtClean="0"/>
              <a:t>Provide components to streamline their current workflow</a:t>
            </a:r>
          </a:p>
          <a:p>
            <a:pPr lvl="1">
              <a:buNone/>
            </a:pPr>
            <a:endParaRPr lang="en-US" dirty="0" smtClean="0"/>
          </a:p>
          <a:p>
            <a:pPr lvl="1"/>
            <a:endParaRPr lang="en-US" dirty="0"/>
          </a:p>
        </p:txBody>
      </p:sp>
      <p:sp>
        <p:nvSpPr>
          <p:cNvPr id="5" name="Rounded Rectangle 4"/>
          <p:cNvSpPr/>
          <p:nvPr/>
        </p:nvSpPr>
        <p:spPr bwMode="auto">
          <a:xfrm>
            <a:off x="1132726" y="1950386"/>
            <a:ext cx="6705600" cy="914400"/>
          </a:xfrm>
          <a:prstGeom prst="roundRect">
            <a:avLst/>
          </a:prstGeom>
          <a:solidFill>
            <a:srgbClr val="FFCC99"/>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r>
              <a:rPr kumimoji="0" lang="en-US" sz="1800" b="1" i="0" u="none" strike="noStrike" cap="none" normalizeH="0" dirty="0" smtClean="0">
                <a:ln>
                  <a:noFill/>
                </a:ln>
                <a:solidFill>
                  <a:schemeClr val="tx1"/>
                </a:solidFill>
                <a:effectLst/>
                <a:latin typeface="Arial" charset="0"/>
              </a:rPr>
              <a:t>We want to demonstrate ways to give </a:t>
            </a:r>
          </a:p>
          <a:p>
            <a:pPr marL="0" marR="0" indent="0" algn="ctr" defTabSz="914400" rtl="0" eaLnBrk="0" fontAlgn="base" latinLnBrk="0" hangingPunct="0">
              <a:lnSpc>
                <a:spcPts val="2500"/>
              </a:lnSpc>
              <a:spcBef>
                <a:spcPct val="0"/>
              </a:spcBef>
              <a:spcAft>
                <a:spcPts val="1000"/>
              </a:spcAft>
              <a:buClr>
                <a:srgbClr val="FDAA03"/>
              </a:buClr>
              <a:buSzTx/>
              <a:buFontTx/>
              <a:buNone/>
              <a:tabLst/>
            </a:pPr>
            <a:r>
              <a:rPr kumimoji="0" lang="en-US" sz="1800" b="1" i="0" u="none" strike="noStrike" cap="none" normalizeH="0" dirty="0" smtClean="0">
                <a:ln>
                  <a:noFill/>
                </a:ln>
                <a:solidFill>
                  <a:schemeClr val="tx1"/>
                </a:solidFill>
                <a:effectLst/>
                <a:latin typeface="Arial" charset="0"/>
              </a:rPr>
              <a:t>caregivers more time to do what matters most</a:t>
            </a:r>
            <a:endParaRPr kumimoji="0" lang="en-US" sz="1800" b="1" i="0" u="none" strike="noStrike" cap="none" normalizeH="0" baseline="0" dirty="0" smtClean="0">
              <a:ln>
                <a:noFill/>
              </a:ln>
              <a:solidFill>
                <a:schemeClr val="tx1"/>
              </a:solidFill>
              <a:effectLst/>
              <a:latin typeface="Arial" charset="0"/>
            </a:endParaRPr>
          </a:p>
        </p:txBody>
      </p:sp>
      <p:sp>
        <p:nvSpPr>
          <p:cNvPr id="6" name="Rectangle 5"/>
          <p:cNvSpPr/>
          <p:nvPr/>
        </p:nvSpPr>
        <p:spPr>
          <a:xfrm>
            <a:off x="5998823" y="6044816"/>
            <a:ext cx="3075511" cy="307777"/>
          </a:xfrm>
          <a:prstGeom prst="rect">
            <a:avLst/>
          </a:prstGeom>
        </p:spPr>
        <p:txBody>
          <a:bodyPr wrap="none">
            <a:spAutoFit/>
          </a:bodyPr>
          <a:lstStyle/>
          <a:p>
            <a:r>
              <a:rPr lang="en-US" baseline="30000" dirty="0" smtClean="0"/>
              <a:t>1</a:t>
            </a:r>
            <a:r>
              <a:rPr lang="en-US" dirty="0" smtClean="0"/>
              <a:t>Composable Capability on Demand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If Successful</a:t>
            </a:r>
            <a:endParaRPr lang="en-US" dirty="0"/>
          </a:p>
        </p:txBody>
      </p:sp>
      <p:sp>
        <p:nvSpPr>
          <p:cNvPr id="4" name="Rounded Rectangle 3"/>
          <p:cNvSpPr/>
          <p:nvPr/>
        </p:nvSpPr>
        <p:spPr bwMode="auto">
          <a:xfrm>
            <a:off x="1033757" y="1886073"/>
            <a:ext cx="6705600" cy="914400"/>
          </a:xfrm>
          <a:prstGeom prst="roundRect">
            <a:avLst/>
          </a:prstGeom>
          <a:solidFill>
            <a:srgbClr val="FFCC99"/>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ts val="2500"/>
              </a:lnSpc>
              <a:spcAft>
                <a:spcPts val="1000"/>
              </a:spcAft>
              <a:buClr>
                <a:srgbClr val="FDAA03"/>
              </a:buClr>
            </a:pPr>
            <a:r>
              <a:rPr lang="en-US" sz="1800" b="1" dirty="0" smtClean="0"/>
              <a:t>Demonstrate ways to give </a:t>
            </a:r>
          </a:p>
          <a:p>
            <a:pPr algn="ctr" eaLnBrk="0" hangingPunct="0">
              <a:lnSpc>
                <a:spcPts val="2500"/>
              </a:lnSpc>
              <a:spcAft>
                <a:spcPts val="1000"/>
              </a:spcAft>
              <a:buClr>
                <a:srgbClr val="FDAA03"/>
              </a:buClr>
            </a:pPr>
            <a:r>
              <a:rPr lang="en-US" sz="1800" b="1" dirty="0" smtClean="0"/>
              <a:t>caregivers more time to do what matters most</a:t>
            </a:r>
            <a:r>
              <a:rPr lang="en-US" dirty="0" smtClean="0"/>
              <a:t>.</a:t>
            </a:r>
            <a:endParaRPr kumimoji="0" lang="en-US" sz="18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3349367" y="2969237"/>
            <a:ext cx="2722220" cy="707886"/>
          </a:xfrm>
          <a:prstGeom prst="rect">
            <a:avLst/>
          </a:prstGeom>
          <a:noFill/>
        </p:spPr>
        <p:txBody>
          <a:bodyPr wrap="none" rtlCol="0">
            <a:spAutoFit/>
          </a:bodyPr>
          <a:lstStyle/>
          <a:p>
            <a:r>
              <a:rPr lang="en-US" sz="4000" dirty="0" smtClean="0"/>
              <a:t>Thank you!</a:t>
            </a:r>
            <a:endParaRPr lang="en-US" sz="4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medCafe</a:t>
            </a:r>
            <a:r>
              <a:rPr lang="en-US" dirty="0" smtClean="0"/>
              <a:t> Continuation	Plan</a:t>
            </a:r>
            <a:endParaRPr lang="en-US" dirty="0"/>
          </a:p>
        </p:txBody>
      </p:sp>
      <p:sp>
        <p:nvSpPr>
          <p:cNvPr id="3" name="Content Placeholder 2"/>
          <p:cNvSpPr>
            <a:spLocks noGrp="1"/>
          </p:cNvSpPr>
          <p:nvPr>
            <p:ph idx="1"/>
          </p:nvPr>
        </p:nvSpPr>
        <p:spPr>
          <a:xfrm>
            <a:off x="469900" y="1104900"/>
            <a:ext cx="8128000" cy="4808538"/>
          </a:xfrm>
        </p:spPr>
        <p:txBody>
          <a:bodyPr/>
          <a:lstStyle/>
          <a:p>
            <a:pPr>
              <a:spcAft>
                <a:spcPts val="600"/>
              </a:spcAft>
            </a:pPr>
            <a:r>
              <a:rPr lang="en-US" dirty="0" smtClean="0"/>
              <a:t>Original plan</a:t>
            </a:r>
          </a:p>
          <a:p>
            <a:pPr lvl="1">
              <a:spcAft>
                <a:spcPts val="200"/>
              </a:spcAft>
            </a:pPr>
            <a:r>
              <a:rPr lang="en-US" dirty="0" smtClean="0"/>
              <a:t>Integrate with </a:t>
            </a:r>
            <a:r>
              <a:rPr lang="en-US" dirty="0" err="1" smtClean="0"/>
              <a:t>healthLab</a:t>
            </a:r>
            <a:endParaRPr lang="en-US" dirty="0" smtClean="0"/>
          </a:p>
          <a:p>
            <a:pPr lvl="2">
              <a:spcAft>
                <a:spcPts val="200"/>
              </a:spcAft>
            </a:pPr>
            <a:r>
              <a:rPr lang="en-US" dirty="0" smtClean="0"/>
              <a:t>Harden and stabilize the prototype from FY10.  </a:t>
            </a:r>
          </a:p>
          <a:p>
            <a:pPr lvl="3">
              <a:spcAft>
                <a:spcPts val="200"/>
              </a:spcAft>
            </a:pPr>
            <a:r>
              <a:rPr lang="en-US" dirty="0" smtClean="0"/>
              <a:t>This year’s efforts are focused on producing novel ways to interact with medical data.  This system is of prototype quality, and must be stabilized for production use.</a:t>
            </a:r>
          </a:p>
          <a:p>
            <a:pPr lvl="2">
              <a:spcAft>
                <a:spcPts val="200"/>
              </a:spcAft>
            </a:pPr>
            <a:r>
              <a:rPr lang="en-US" dirty="0" smtClean="0"/>
              <a:t>If possible, create adapters to the EMR chosen when </a:t>
            </a:r>
            <a:r>
              <a:rPr lang="en-US" dirty="0" err="1" smtClean="0"/>
              <a:t>hClinic</a:t>
            </a:r>
            <a:r>
              <a:rPr lang="en-US" dirty="0" smtClean="0"/>
              <a:t> opens.</a:t>
            </a:r>
          </a:p>
          <a:p>
            <a:pPr lvl="2">
              <a:spcAft>
                <a:spcPts val="200"/>
              </a:spcAft>
            </a:pPr>
            <a:r>
              <a:rPr lang="en-US" dirty="0" smtClean="0"/>
              <a:t>Enhance </a:t>
            </a:r>
            <a:r>
              <a:rPr lang="en-US" dirty="0" err="1" smtClean="0"/>
              <a:t>medCafe</a:t>
            </a:r>
            <a:r>
              <a:rPr lang="en-US" dirty="0" smtClean="0"/>
              <a:t> through an iterative, agile process, based on feedback from physicians working with </a:t>
            </a:r>
            <a:r>
              <a:rPr lang="en-US" dirty="0" err="1" smtClean="0"/>
              <a:t>hClinic</a:t>
            </a:r>
            <a:r>
              <a:rPr lang="en-US" dirty="0" smtClean="0"/>
              <a:t> . </a:t>
            </a:r>
          </a:p>
          <a:p>
            <a:pPr lvl="2">
              <a:spcAft>
                <a:spcPts val="200"/>
              </a:spcAft>
            </a:pPr>
            <a:r>
              <a:rPr lang="en-US" dirty="0" smtClean="0"/>
              <a:t>Once the </a:t>
            </a:r>
            <a:r>
              <a:rPr lang="en-US" dirty="0" err="1" smtClean="0"/>
              <a:t>hClinic</a:t>
            </a:r>
            <a:r>
              <a:rPr lang="en-US" dirty="0" smtClean="0"/>
              <a:t> initial patient base and key workflows are identified, create standard templates for those workflows.</a:t>
            </a:r>
          </a:p>
          <a:p>
            <a:pPr lvl="2">
              <a:spcAft>
                <a:spcPts val="200"/>
              </a:spcAft>
            </a:pPr>
            <a:r>
              <a:rPr lang="en-US" dirty="0" smtClean="0"/>
              <a:t>Evaluate the extent to which Patient OS and </a:t>
            </a:r>
            <a:r>
              <a:rPr lang="en-US" dirty="0" err="1" smtClean="0"/>
              <a:t>medCafe</a:t>
            </a:r>
            <a:r>
              <a:rPr lang="en-US" dirty="0" smtClean="0"/>
              <a:t> meets the information needs of </a:t>
            </a:r>
            <a:r>
              <a:rPr lang="en-US" dirty="0" err="1" smtClean="0"/>
              <a:t>hClinic</a:t>
            </a:r>
            <a:r>
              <a:rPr lang="en-US" dirty="0" smtClean="0"/>
              <a:t> physicians and patients based on the results of user satisfaction surveys. </a:t>
            </a:r>
          </a:p>
          <a:p>
            <a:pPr>
              <a:buNone/>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medCafe</a:t>
            </a:r>
            <a:r>
              <a:rPr lang="en-US" dirty="0" smtClean="0"/>
              <a:t> Continuation	Plan</a:t>
            </a:r>
            <a:endParaRPr lang="en-US" dirty="0"/>
          </a:p>
        </p:txBody>
      </p:sp>
      <p:sp>
        <p:nvSpPr>
          <p:cNvPr id="3" name="Content Placeholder 2"/>
          <p:cNvSpPr>
            <a:spLocks noGrp="1"/>
          </p:cNvSpPr>
          <p:nvPr>
            <p:ph idx="1"/>
          </p:nvPr>
        </p:nvSpPr>
        <p:spPr>
          <a:xfrm>
            <a:off x="469900" y="1104900"/>
            <a:ext cx="8128000" cy="5461000"/>
          </a:xfrm>
        </p:spPr>
        <p:txBody>
          <a:bodyPr/>
          <a:lstStyle/>
          <a:p>
            <a:pPr>
              <a:spcAft>
                <a:spcPts val="600"/>
              </a:spcAft>
            </a:pPr>
            <a:r>
              <a:rPr lang="en-US" dirty="0" smtClean="0"/>
              <a:t>Revised plan</a:t>
            </a:r>
          </a:p>
          <a:p>
            <a:pPr lvl="1">
              <a:spcAft>
                <a:spcPts val="200"/>
              </a:spcAft>
            </a:pPr>
            <a:r>
              <a:rPr lang="en-US" dirty="0" smtClean="0"/>
              <a:t>Integrate with ESP + DRA</a:t>
            </a:r>
          </a:p>
          <a:p>
            <a:pPr lvl="1">
              <a:spcAft>
                <a:spcPts val="200"/>
              </a:spcAft>
            </a:pPr>
            <a:r>
              <a:rPr lang="en-US" dirty="0" smtClean="0"/>
              <a:t>Harden and stabilize the prototype from FY10.  </a:t>
            </a:r>
          </a:p>
          <a:p>
            <a:pPr lvl="3">
              <a:spcAft>
                <a:spcPts val="200"/>
              </a:spcAft>
            </a:pPr>
            <a:r>
              <a:rPr lang="en-US" dirty="0" smtClean="0"/>
              <a:t>This year’s efforts are focused on producing novel ways to interact with medical data.  This system is of prototype quality, and must be stabilized for production use.</a:t>
            </a:r>
          </a:p>
          <a:p>
            <a:pPr lvl="2">
              <a:spcAft>
                <a:spcPts val="200"/>
              </a:spcAft>
            </a:pPr>
            <a:r>
              <a:rPr lang="en-US" dirty="0" smtClean="0"/>
              <a:t>Create adapters to other HL7 standards</a:t>
            </a:r>
          </a:p>
          <a:p>
            <a:pPr lvl="2">
              <a:spcAft>
                <a:spcPts val="200"/>
              </a:spcAft>
            </a:pPr>
            <a:r>
              <a:rPr lang="en-US" dirty="0" smtClean="0"/>
              <a:t>Enhance </a:t>
            </a:r>
            <a:r>
              <a:rPr lang="en-US" dirty="0" err="1" smtClean="0"/>
              <a:t>medCafe</a:t>
            </a:r>
            <a:r>
              <a:rPr lang="en-US" dirty="0" smtClean="0"/>
              <a:t> through an iterative, agile process, based on feedback from physicians working with MITRE</a:t>
            </a:r>
          </a:p>
          <a:p>
            <a:pPr lvl="2">
              <a:spcAft>
                <a:spcPts val="200"/>
              </a:spcAft>
            </a:pPr>
            <a:r>
              <a:rPr lang="en-US" dirty="0" smtClean="0"/>
              <a:t>Using feedback from physicians create standard templates for those workflows.</a:t>
            </a:r>
          </a:p>
          <a:p>
            <a:pPr lvl="2">
              <a:spcAft>
                <a:spcPts val="200"/>
              </a:spcAft>
            </a:pPr>
            <a:r>
              <a:rPr lang="en-US" dirty="0" smtClean="0"/>
              <a:t>Evaluate the extent to which </a:t>
            </a:r>
            <a:r>
              <a:rPr lang="en-US" dirty="0" err="1" smtClean="0"/>
              <a:t>medCafe</a:t>
            </a:r>
            <a:r>
              <a:rPr lang="en-US" dirty="0" smtClean="0"/>
              <a:t> meets the information needs of physicians based on the results of user satisfaction surveys. </a:t>
            </a:r>
          </a:p>
          <a:p>
            <a:pPr lvl="3">
              <a:lnSpc>
                <a:spcPts val="1200"/>
              </a:lnSpc>
              <a:spcAft>
                <a:spcPts val="0"/>
              </a:spcAft>
            </a:pPr>
            <a:r>
              <a:rPr lang="en-US" sz="1100" dirty="0" smtClean="0"/>
              <a:t>Clinician satisfaction</a:t>
            </a:r>
          </a:p>
          <a:p>
            <a:pPr lvl="3">
              <a:lnSpc>
                <a:spcPts val="1200"/>
              </a:lnSpc>
              <a:spcAft>
                <a:spcPts val="0"/>
              </a:spcAft>
            </a:pPr>
            <a:r>
              <a:rPr lang="en-US" sz="1100" dirty="0" smtClean="0"/>
              <a:t>Speed of data retrieval </a:t>
            </a:r>
          </a:p>
          <a:p>
            <a:pPr lvl="3">
              <a:lnSpc>
                <a:spcPts val="1200"/>
              </a:lnSpc>
              <a:spcAft>
                <a:spcPts val="0"/>
              </a:spcAft>
            </a:pPr>
            <a:r>
              <a:rPr lang="en-US" sz="1100" dirty="0" smtClean="0"/>
              <a:t>Comparison of time to complete common tasks with standard EHR Patient OS</a:t>
            </a:r>
          </a:p>
          <a:p>
            <a:pPr lvl="3">
              <a:lnSpc>
                <a:spcPts val="1200"/>
              </a:lnSpc>
              <a:spcAft>
                <a:spcPts val="0"/>
              </a:spcAft>
            </a:pPr>
            <a:r>
              <a:rPr lang="en-US" sz="1100" dirty="0" smtClean="0"/>
              <a:t>Completeness of services provided, by comparing the percentage of tasks completed against a recommended checklist for the diagnosis. (For example asthma has a list of 70 recommended tasks.)   And we will compare the use of Patient OS vs. our system against how comprehensive the treatments were according to the Standard of Care criteria. </a:t>
            </a:r>
          </a:p>
          <a:p>
            <a:pPr lvl="4">
              <a:spcAft>
                <a:spcPts val="0"/>
              </a:spcAft>
            </a:pPr>
            <a:endParaRPr lang="en-US" sz="1100" dirty="0" smtClean="0"/>
          </a:p>
          <a:p>
            <a:pPr>
              <a:spcAft>
                <a:spcPts val="0"/>
              </a:spcAft>
              <a:buNone/>
            </a:pPr>
            <a:endParaRPr lang="en-US" sz="11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medCafe</a:t>
            </a:r>
            <a:r>
              <a:rPr lang="en-US" dirty="0" smtClean="0"/>
              <a:t> &amp; ESP+DRA</a:t>
            </a:r>
            <a:endParaRPr lang="en-US" dirty="0"/>
          </a:p>
        </p:txBody>
      </p:sp>
      <p:pic>
        <p:nvPicPr>
          <p:cNvPr id="1026" name="Picture 2" descr="C:\Documents and Settings\pmork\Local Settings\Temporary Internet Files\Content.IE5\V09TAHVS\MCj04360110000[1].wmf"/>
          <p:cNvPicPr>
            <a:picLocks noChangeAspect="1" noChangeArrowheads="1"/>
          </p:cNvPicPr>
          <p:nvPr/>
        </p:nvPicPr>
        <p:blipFill>
          <a:blip r:embed="rId3" cstate="print"/>
          <a:srcRect/>
          <a:stretch>
            <a:fillRect/>
          </a:stretch>
        </p:blipFill>
        <p:spPr bwMode="auto">
          <a:xfrm>
            <a:off x="609600" y="1828800"/>
            <a:ext cx="962025" cy="1087583"/>
          </a:xfrm>
          <a:prstGeom prst="rect">
            <a:avLst/>
          </a:prstGeom>
          <a:noFill/>
        </p:spPr>
      </p:pic>
      <p:sp>
        <p:nvSpPr>
          <p:cNvPr id="7" name="Rounded Rectangle 6"/>
          <p:cNvSpPr/>
          <p:nvPr/>
        </p:nvSpPr>
        <p:spPr>
          <a:xfrm>
            <a:off x="7620000" y="2057400"/>
            <a:ext cx="914400" cy="6096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CDB</a:t>
            </a:r>
          </a:p>
        </p:txBody>
      </p:sp>
      <p:sp>
        <p:nvSpPr>
          <p:cNvPr id="11" name="Flowchart: Magnetic Disk 10"/>
          <p:cNvSpPr/>
          <p:nvPr/>
        </p:nvSpPr>
        <p:spPr>
          <a:xfrm>
            <a:off x="4191000" y="4800600"/>
            <a:ext cx="1066800" cy="990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Record System</a:t>
            </a:r>
            <a:endParaRPr lang="en-US" dirty="0">
              <a:solidFill>
                <a:schemeClr val="tx1"/>
              </a:solidFill>
              <a:latin typeface="+mj-lt"/>
            </a:endParaRPr>
          </a:p>
        </p:txBody>
      </p:sp>
      <p:sp>
        <p:nvSpPr>
          <p:cNvPr id="13" name="Right Arrow 12"/>
          <p:cNvSpPr/>
          <p:nvPr/>
        </p:nvSpPr>
        <p:spPr>
          <a:xfrm>
            <a:off x="2895600" y="1752600"/>
            <a:ext cx="1828800" cy="685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Java* + Metadata</a:t>
            </a:r>
            <a:endParaRPr lang="en-US" sz="1400" dirty="0">
              <a:latin typeface="+mj-lt"/>
            </a:endParaRPr>
          </a:p>
        </p:txBody>
      </p:sp>
      <p:sp>
        <p:nvSpPr>
          <p:cNvPr id="33" name="TextBox 32"/>
          <p:cNvSpPr txBox="1"/>
          <p:nvPr/>
        </p:nvSpPr>
        <p:spPr>
          <a:xfrm>
            <a:off x="2743200" y="4953000"/>
            <a:ext cx="762000" cy="307777"/>
          </a:xfrm>
          <a:prstGeom prst="rect">
            <a:avLst/>
          </a:prstGeom>
          <a:noFill/>
        </p:spPr>
        <p:txBody>
          <a:bodyPr wrap="square" rtlCol="0">
            <a:spAutoFit/>
          </a:bodyPr>
          <a:lstStyle/>
          <a:p>
            <a:r>
              <a:rPr lang="en-US" sz="1400" dirty="0" smtClean="0">
                <a:solidFill>
                  <a:schemeClr val="bg1"/>
                </a:solidFill>
                <a:latin typeface="+mj-lt"/>
              </a:rPr>
              <a:t>XML</a:t>
            </a:r>
            <a:endParaRPr lang="en-US" sz="1400" dirty="0">
              <a:solidFill>
                <a:schemeClr val="bg1"/>
              </a:solidFill>
              <a:latin typeface="+mj-lt"/>
            </a:endParaRPr>
          </a:p>
        </p:txBody>
      </p:sp>
      <p:sp>
        <p:nvSpPr>
          <p:cNvPr id="14" name="Right Arrow 13"/>
          <p:cNvSpPr/>
          <p:nvPr/>
        </p:nvSpPr>
        <p:spPr>
          <a:xfrm>
            <a:off x="5943600" y="1752600"/>
            <a:ext cx="1676400" cy="685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Metadata</a:t>
            </a:r>
            <a:endParaRPr lang="en-US" sz="1400" dirty="0">
              <a:latin typeface="+mj-lt"/>
            </a:endParaRPr>
          </a:p>
        </p:txBody>
      </p:sp>
      <p:sp>
        <p:nvSpPr>
          <p:cNvPr id="15" name="Left Arrow 14"/>
          <p:cNvSpPr/>
          <p:nvPr/>
        </p:nvSpPr>
        <p:spPr>
          <a:xfrm>
            <a:off x="5943600" y="2286000"/>
            <a:ext cx="1676400" cy="6096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XACML</a:t>
            </a:r>
          </a:p>
        </p:txBody>
      </p:sp>
      <p:sp>
        <p:nvSpPr>
          <p:cNvPr id="16" name="Down Arrow 15"/>
          <p:cNvSpPr/>
          <p:nvPr/>
        </p:nvSpPr>
        <p:spPr>
          <a:xfrm>
            <a:off x="5410200" y="2743200"/>
            <a:ext cx="762000" cy="21336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SQL+XACML</a:t>
            </a:r>
          </a:p>
        </p:txBody>
      </p:sp>
      <p:sp>
        <p:nvSpPr>
          <p:cNvPr id="18" name="Rounded Rectangle 17"/>
          <p:cNvSpPr/>
          <p:nvPr/>
        </p:nvSpPr>
        <p:spPr>
          <a:xfrm>
            <a:off x="1676400" y="1981200"/>
            <a:ext cx="1219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medCafe</a:t>
            </a:r>
            <a:r>
              <a:rPr lang="en-US" dirty="0" smtClean="0">
                <a:latin typeface="+mj-lt"/>
              </a:rPr>
              <a:t> UI</a:t>
            </a:r>
            <a:endParaRPr lang="en-US" dirty="0">
              <a:latin typeface="+mj-lt"/>
            </a:endParaRPr>
          </a:p>
        </p:txBody>
      </p:sp>
      <p:sp>
        <p:nvSpPr>
          <p:cNvPr id="19" name="Rounded Rectangle 18"/>
          <p:cNvSpPr/>
          <p:nvPr/>
        </p:nvSpPr>
        <p:spPr>
          <a:xfrm>
            <a:off x="4724400" y="1981200"/>
            <a:ext cx="1219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mj-lt"/>
              </a:rPr>
              <a:t>medCafe</a:t>
            </a:r>
            <a:endParaRPr lang="en-US" dirty="0" smtClean="0">
              <a:latin typeface="+mj-lt"/>
            </a:endParaRPr>
          </a:p>
          <a:p>
            <a:pPr algn="ctr"/>
            <a:r>
              <a:rPr lang="en-US" dirty="0" smtClean="0">
                <a:latin typeface="+mj-lt"/>
              </a:rPr>
              <a:t>wrapper</a:t>
            </a:r>
            <a:endParaRPr lang="en-US" dirty="0">
              <a:latin typeface="+mj-lt"/>
            </a:endParaRPr>
          </a:p>
        </p:txBody>
      </p:sp>
      <p:sp>
        <p:nvSpPr>
          <p:cNvPr id="20" name="Rounded Rectangle 19"/>
          <p:cNvSpPr/>
          <p:nvPr/>
        </p:nvSpPr>
        <p:spPr>
          <a:xfrm>
            <a:off x="5410200" y="4876800"/>
            <a:ext cx="914400" cy="7620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PEP</a:t>
            </a:r>
          </a:p>
        </p:txBody>
      </p:sp>
      <p:sp>
        <p:nvSpPr>
          <p:cNvPr id="22" name="Up Arrow 21"/>
          <p:cNvSpPr/>
          <p:nvPr/>
        </p:nvSpPr>
        <p:spPr>
          <a:xfrm>
            <a:off x="4495800" y="2743200"/>
            <a:ext cx="685800" cy="2057400"/>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mj-lt"/>
              </a:rPr>
              <a:t>Resu</a:t>
            </a:r>
            <a:r>
              <a:rPr lang="en-US" sz="1400" dirty="0" smtClean="0">
                <a:latin typeface="+mj-lt"/>
              </a:rPr>
              <a:t> l </a:t>
            </a:r>
            <a:r>
              <a:rPr lang="en-US" sz="1400" dirty="0" err="1" smtClean="0">
                <a:latin typeface="+mj-lt"/>
              </a:rPr>
              <a:t>tSe</a:t>
            </a:r>
            <a:r>
              <a:rPr lang="en-US" sz="1400" dirty="0" smtClean="0">
                <a:latin typeface="+mj-lt"/>
              </a:rPr>
              <a:t> t</a:t>
            </a:r>
          </a:p>
        </p:txBody>
      </p:sp>
      <p:sp>
        <p:nvSpPr>
          <p:cNvPr id="23" name="Left Arrow 22"/>
          <p:cNvSpPr/>
          <p:nvPr/>
        </p:nvSpPr>
        <p:spPr>
          <a:xfrm>
            <a:off x="2895600" y="2286000"/>
            <a:ext cx="1828800" cy="6096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Java</a:t>
            </a:r>
          </a:p>
        </p:txBody>
      </p:sp>
      <p:sp>
        <p:nvSpPr>
          <p:cNvPr id="24" name="Circular Arrow 23"/>
          <p:cNvSpPr/>
          <p:nvPr/>
        </p:nvSpPr>
        <p:spPr>
          <a:xfrm rot="10800000">
            <a:off x="4495800" y="4724400"/>
            <a:ext cx="1600200" cy="1752600"/>
          </a:xfrm>
          <a:prstGeom prst="circular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latin typeface="+mj-lt"/>
            </a:endParaRPr>
          </a:p>
        </p:txBody>
      </p:sp>
      <p:sp>
        <p:nvSpPr>
          <p:cNvPr id="25" name="TextBox 24"/>
          <p:cNvSpPr txBox="1"/>
          <p:nvPr/>
        </p:nvSpPr>
        <p:spPr>
          <a:xfrm>
            <a:off x="5105400" y="6096000"/>
            <a:ext cx="762000" cy="307777"/>
          </a:xfrm>
          <a:prstGeom prst="rect">
            <a:avLst/>
          </a:prstGeom>
          <a:noFill/>
        </p:spPr>
        <p:txBody>
          <a:bodyPr wrap="square" rtlCol="0">
            <a:spAutoFit/>
          </a:bodyPr>
          <a:lstStyle/>
          <a:p>
            <a:r>
              <a:rPr lang="en-US" sz="1400" dirty="0" smtClean="0">
                <a:solidFill>
                  <a:schemeClr val="bg1"/>
                </a:solidFill>
                <a:latin typeface="+mj-lt"/>
              </a:rPr>
              <a:t>SQL</a:t>
            </a:r>
            <a:endParaRPr lang="en-US" sz="1400" dirty="0">
              <a:solidFill>
                <a:schemeClr val="bg1"/>
              </a:solidFill>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medCafe</a:t>
            </a:r>
            <a:r>
              <a:rPr lang="en-US" dirty="0" smtClean="0"/>
              <a:t> Continuation	Plan (cont.)</a:t>
            </a:r>
            <a:endParaRPr lang="en-US" dirty="0"/>
          </a:p>
        </p:txBody>
      </p:sp>
      <p:sp>
        <p:nvSpPr>
          <p:cNvPr id="3" name="Content Placeholder 2"/>
          <p:cNvSpPr>
            <a:spLocks noGrp="1"/>
          </p:cNvSpPr>
          <p:nvPr>
            <p:ph idx="1"/>
          </p:nvPr>
        </p:nvSpPr>
        <p:spPr>
          <a:xfrm>
            <a:off x="469900" y="1104900"/>
            <a:ext cx="8128000" cy="5321300"/>
          </a:xfrm>
        </p:spPr>
        <p:txBody>
          <a:bodyPr/>
          <a:lstStyle/>
          <a:p>
            <a:pPr>
              <a:spcAft>
                <a:spcPts val="600"/>
              </a:spcAft>
            </a:pPr>
            <a:r>
              <a:rPr lang="en-US" dirty="0" smtClean="0"/>
              <a:t>Revised plan (cont.)</a:t>
            </a:r>
          </a:p>
          <a:p>
            <a:pPr lvl="1">
              <a:spcAft>
                <a:spcPts val="200"/>
              </a:spcAft>
            </a:pPr>
            <a:r>
              <a:rPr lang="en-US" dirty="0" smtClean="0"/>
              <a:t>With change in direction of VA:</a:t>
            </a:r>
          </a:p>
          <a:p>
            <a:pPr lvl="2">
              <a:spcAft>
                <a:spcPts val="200"/>
              </a:spcAft>
            </a:pPr>
            <a:r>
              <a:rPr lang="en-US" dirty="0" smtClean="0"/>
              <a:t>Proactive</a:t>
            </a:r>
          </a:p>
          <a:p>
            <a:pPr lvl="3">
              <a:spcAft>
                <a:spcPts val="200"/>
              </a:spcAft>
            </a:pPr>
            <a:r>
              <a:rPr lang="en-US" dirty="0" smtClean="0"/>
              <a:t>Show all patients that use Lipitor –(high cholesterol), and send news letter</a:t>
            </a:r>
          </a:p>
          <a:p>
            <a:pPr lvl="2">
              <a:spcAft>
                <a:spcPts val="200"/>
              </a:spcAft>
            </a:pPr>
            <a:r>
              <a:rPr lang="en-US" dirty="0" smtClean="0"/>
              <a:t>Patient-centric</a:t>
            </a:r>
          </a:p>
          <a:p>
            <a:pPr lvl="2">
              <a:spcAft>
                <a:spcPts val="200"/>
              </a:spcAft>
            </a:pPr>
            <a:r>
              <a:rPr lang="en-US" dirty="0" smtClean="0"/>
              <a:t>Emphasis changed from patient one on one appointments to </a:t>
            </a:r>
          </a:p>
          <a:p>
            <a:pPr lvl="3">
              <a:spcAft>
                <a:spcPts val="200"/>
              </a:spcAft>
            </a:pPr>
            <a:r>
              <a:rPr lang="en-US" dirty="0" smtClean="0"/>
              <a:t>Team based treatment</a:t>
            </a:r>
          </a:p>
          <a:p>
            <a:pPr lvl="3">
              <a:spcAft>
                <a:spcPts val="200"/>
              </a:spcAft>
            </a:pPr>
            <a:r>
              <a:rPr lang="en-US" dirty="0" smtClean="0"/>
              <a:t>Other forms of interaction with patient: email, phone, newsletters</a:t>
            </a:r>
          </a:p>
          <a:p>
            <a:pPr lvl="3">
              <a:spcAft>
                <a:spcPts val="200"/>
              </a:spcAft>
            </a:pPr>
            <a:r>
              <a:rPr lang="en-US" dirty="0" smtClean="0"/>
              <a:t>Collaborative  meetings involving specialists</a:t>
            </a:r>
          </a:p>
          <a:p>
            <a:pPr lvl="3">
              <a:spcAft>
                <a:spcPts val="200"/>
              </a:spcAft>
            </a:pPr>
            <a:r>
              <a:rPr lang="en-US" dirty="0" smtClean="0"/>
              <a:t>Patient access to own health records</a:t>
            </a:r>
          </a:p>
          <a:p>
            <a:pPr lvl="3">
              <a:spcAft>
                <a:spcPts val="200"/>
              </a:spcAft>
            </a:pPr>
            <a:endParaRPr lang="en-US" smtClean="0"/>
          </a:p>
          <a:p>
            <a:pPr>
              <a:spcAft>
                <a:spcPts val="200"/>
              </a:spcAft>
            </a:pPr>
            <a:endParaRPr lang="en-US" smtClean="0"/>
          </a:p>
          <a:p>
            <a:pPr lvl="1">
              <a:spcAft>
                <a:spcPts val="200"/>
              </a:spcAft>
            </a:pPr>
            <a:endParaRPr lang="en-US" dirty="0" smtClean="0"/>
          </a:p>
          <a:p>
            <a:pPr lvl="3">
              <a:spcAft>
                <a:spcPts val="200"/>
              </a:spcAft>
            </a:pPr>
            <a:endParaRPr lang="en-US" dirty="0" smtClean="0"/>
          </a:p>
          <a:p>
            <a:pPr lvl="3">
              <a:spcAft>
                <a:spcPts val="200"/>
              </a:spcAft>
            </a:pPr>
            <a:endParaRPr lang="en-US" dirty="0" smtClean="0"/>
          </a:p>
          <a:p>
            <a:pPr lvl="3">
              <a:spcAft>
                <a:spcPts val="200"/>
              </a:spcAft>
            </a:pPr>
            <a:endParaRPr lang="en-US" dirty="0" smtClean="0"/>
          </a:p>
          <a:p>
            <a:pPr lvl="2">
              <a:spcAft>
                <a:spcPts val="200"/>
              </a:spcAft>
            </a:pPr>
            <a:endParaRPr lang="en-US" dirty="0" smtClean="0"/>
          </a:p>
          <a:p>
            <a:pPr lvl="1">
              <a:spcAft>
                <a:spcPts val="200"/>
              </a:spcAft>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medCafe</a:t>
            </a:r>
            <a:r>
              <a:rPr lang="en-US" dirty="0" smtClean="0"/>
              <a:t> Continuation	Plan (cont.)</a:t>
            </a:r>
            <a:endParaRPr lang="en-US" dirty="0"/>
          </a:p>
        </p:txBody>
      </p:sp>
      <p:sp>
        <p:nvSpPr>
          <p:cNvPr id="3" name="Content Placeholder 2"/>
          <p:cNvSpPr>
            <a:spLocks noGrp="1"/>
          </p:cNvSpPr>
          <p:nvPr>
            <p:ph idx="1"/>
          </p:nvPr>
        </p:nvSpPr>
        <p:spPr>
          <a:xfrm>
            <a:off x="469900" y="1104900"/>
            <a:ext cx="8128000" cy="5321300"/>
          </a:xfrm>
        </p:spPr>
        <p:txBody>
          <a:bodyPr/>
          <a:lstStyle/>
          <a:p>
            <a:pPr lvl="3">
              <a:spcAft>
                <a:spcPts val="200"/>
              </a:spcAft>
            </a:pPr>
            <a:endParaRPr lang="en-US" dirty="0" smtClean="0"/>
          </a:p>
          <a:p>
            <a:pPr>
              <a:spcAft>
                <a:spcPts val="200"/>
              </a:spcAft>
            </a:pPr>
            <a:r>
              <a:rPr lang="en-US" dirty="0" smtClean="0"/>
              <a:t>Leverage </a:t>
            </a:r>
            <a:r>
              <a:rPr lang="en-US" dirty="0" err="1" smtClean="0"/>
              <a:t>medCafe</a:t>
            </a:r>
            <a:r>
              <a:rPr lang="en-US" dirty="0" smtClean="0"/>
              <a:t> </a:t>
            </a:r>
          </a:p>
          <a:p>
            <a:pPr lvl="1">
              <a:spcAft>
                <a:spcPts val="200"/>
              </a:spcAft>
            </a:pPr>
            <a:r>
              <a:rPr lang="en-US" dirty="0" smtClean="0"/>
              <a:t>Integrate with </a:t>
            </a:r>
            <a:r>
              <a:rPr lang="en-US" dirty="0" err="1" smtClean="0"/>
              <a:t>popHealth</a:t>
            </a:r>
            <a:r>
              <a:rPr lang="en-US" dirty="0" smtClean="0"/>
              <a:t> population health reporting, show mechanism to allow physician to be more proactive </a:t>
            </a:r>
          </a:p>
          <a:p>
            <a:pPr lvl="1">
              <a:spcAft>
                <a:spcPts val="200"/>
              </a:spcAft>
            </a:pPr>
            <a:r>
              <a:rPr lang="en-US" dirty="0" smtClean="0"/>
              <a:t>Using multiple modalities improve workflow working with different communication mechanisms, automated email, text messages etc,.</a:t>
            </a:r>
          </a:p>
          <a:p>
            <a:pPr lvl="1">
              <a:spcAft>
                <a:spcPts val="200"/>
              </a:spcAft>
            </a:pPr>
            <a:r>
              <a:rPr lang="en-US" dirty="0" smtClean="0"/>
              <a:t>Provide Patient Centric interface.</a:t>
            </a:r>
          </a:p>
          <a:p>
            <a:pPr lvl="1">
              <a:spcAft>
                <a:spcPts val="200"/>
              </a:spcAft>
            </a:pPr>
            <a:r>
              <a:rPr lang="en-US" dirty="0" smtClean="0"/>
              <a:t>Demonstrate how to use </a:t>
            </a:r>
            <a:r>
              <a:rPr lang="en-US" dirty="0" err="1" smtClean="0"/>
              <a:t>medCafe</a:t>
            </a:r>
            <a:r>
              <a:rPr lang="en-US" dirty="0" smtClean="0"/>
              <a:t> for more team based/ collaborative patient record access.</a:t>
            </a:r>
          </a:p>
          <a:p>
            <a:pPr lvl="1">
              <a:spcAft>
                <a:spcPts val="200"/>
              </a:spcAft>
            </a:pPr>
            <a:endParaRPr lang="en-US" dirty="0" smtClean="0"/>
          </a:p>
          <a:p>
            <a:pPr lvl="3">
              <a:spcAft>
                <a:spcPts val="200"/>
              </a:spcAft>
            </a:pPr>
            <a:endParaRPr lang="en-US" dirty="0" smtClean="0"/>
          </a:p>
          <a:p>
            <a:pPr lvl="3">
              <a:spcAft>
                <a:spcPts val="200"/>
              </a:spcAft>
            </a:pPr>
            <a:endParaRPr lang="en-US" dirty="0" smtClean="0"/>
          </a:p>
          <a:p>
            <a:pPr lvl="3">
              <a:spcAft>
                <a:spcPts val="200"/>
              </a:spcAft>
            </a:pPr>
            <a:endParaRPr lang="en-US" dirty="0" smtClean="0"/>
          </a:p>
          <a:p>
            <a:pPr lvl="2">
              <a:spcAft>
                <a:spcPts val="200"/>
              </a:spcAft>
            </a:pPr>
            <a:endParaRPr lang="en-US" dirty="0" smtClean="0"/>
          </a:p>
          <a:p>
            <a:pPr lvl="1">
              <a:spcAft>
                <a:spcPts val="200"/>
              </a:spcAft>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Follow-</a:t>
            </a:r>
            <a:r>
              <a:rPr lang="en-US" dirty="0" err="1" smtClean="0"/>
              <a:t>ons</a:t>
            </a:r>
            <a:endParaRPr lang="en-US" dirty="0"/>
          </a:p>
        </p:txBody>
      </p:sp>
      <p:sp>
        <p:nvSpPr>
          <p:cNvPr id="3" name="Content Placeholder 2"/>
          <p:cNvSpPr>
            <a:spLocks noGrp="1"/>
          </p:cNvSpPr>
          <p:nvPr>
            <p:ph idx="1"/>
          </p:nvPr>
        </p:nvSpPr>
        <p:spPr>
          <a:xfrm>
            <a:off x="512271" y="1390768"/>
            <a:ext cx="8128000" cy="4808538"/>
          </a:xfrm>
        </p:spPr>
        <p:txBody>
          <a:bodyPr/>
          <a:lstStyle/>
          <a:p>
            <a:r>
              <a:rPr lang="en-US" dirty="0" smtClean="0"/>
              <a:t>Speech to Text </a:t>
            </a:r>
          </a:p>
          <a:p>
            <a:pPr lvl="1"/>
            <a:r>
              <a:rPr lang="en-US" dirty="0" smtClean="0"/>
              <a:t>Transcribe doctors dictation notes</a:t>
            </a:r>
          </a:p>
          <a:p>
            <a:r>
              <a:rPr lang="en-US" dirty="0" smtClean="0"/>
              <a:t>Alerts  </a:t>
            </a:r>
          </a:p>
          <a:p>
            <a:pPr lvl="1"/>
            <a:r>
              <a:rPr lang="en-US" dirty="0" smtClean="0"/>
              <a:t>Alert other clinicians through system, rather than email</a:t>
            </a:r>
          </a:p>
          <a:p>
            <a:r>
              <a:rPr lang="en-US" dirty="0" smtClean="0"/>
              <a:t>Email, paper to patient automatically through system</a:t>
            </a:r>
          </a:p>
          <a:p>
            <a:r>
              <a:rPr lang="en-US" dirty="0" smtClean="0"/>
              <a:t>Automatically call patient, leave text message</a:t>
            </a:r>
          </a:p>
          <a:p>
            <a:r>
              <a:rPr lang="en-US" dirty="0" smtClean="0"/>
              <a:t>Note </a:t>
            </a:r>
            <a:r>
              <a:rPr lang="en-US" dirty="0" err="1" smtClean="0"/>
              <a:t>plugin</a:t>
            </a:r>
            <a:r>
              <a:rPr lang="en-US" dirty="0" smtClean="0"/>
              <a:t> </a:t>
            </a:r>
          </a:p>
          <a:p>
            <a:pPr lvl="1"/>
            <a:r>
              <a:rPr lang="en-US" dirty="0" smtClean="0"/>
              <a:t>allow for cutting and pasting from other components</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964266" y="370065"/>
            <a:ext cx="5147733" cy="490714"/>
          </a:xfrm>
        </p:spPr>
        <p:txBody>
          <a:bodyPr/>
          <a:lstStyle/>
          <a:p>
            <a:r>
              <a:rPr lang="en-US" dirty="0" smtClean="0"/>
              <a:t>C3H Strategic Roadmap</a:t>
            </a:r>
            <a:endParaRPr lang="en-US" dirty="0"/>
          </a:p>
        </p:txBody>
      </p:sp>
      <p:sp>
        <p:nvSpPr>
          <p:cNvPr id="4" name="Slide Number Placeholder 3"/>
          <p:cNvSpPr>
            <a:spLocks noGrp="1"/>
          </p:cNvSpPr>
          <p:nvPr>
            <p:ph type="sldNum" sz="quarter" idx="4294967295"/>
          </p:nvPr>
        </p:nvSpPr>
        <p:spPr>
          <a:xfrm>
            <a:off x="7935913" y="6400800"/>
            <a:ext cx="533400" cy="152400"/>
          </a:xfrm>
          <a:prstGeom prst="rect">
            <a:avLst/>
          </a:prstGeom>
        </p:spPr>
        <p:txBody>
          <a:bodyPr/>
          <a:lstStyle/>
          <a:p>
            <a:pPr>
              <a:defRPr/>
            </a:pPr>
            <a:fld id="{4C2FAAFA-0190-4202-B0D0-9DFE8EF75A14}" type="slidenum">
              <a:rPr lang="en-US" smtClean="0"/>
              <a:pPr>
                <a:defRPr/>
              </a:pPr>
              <a:t>28</a:t>
            </a:fld>
            <a:endParaRPr lang="en-US" dirty="0"/>
          </a:p>
        </p:txBody>
      </p:sp>
      <p:pic>
        <p:nvPicPr>
          <p:cNvPr id="8" name="Picture 7" descr="Picture1.emf"/>
          <p:cNvPicPr>
            <a:picLocks noChangeAspect="1"/>
          </p:cNvPicPr>
          <p:nvPr/>
        </p:nvPicPr>
        <p:blipFill>
          <a:blip r:embed="rId3"/>
          <a:stretch>
            <a:fillRect/>
          </a:stretch>
        </p:blipFill>
        <p:spPr>
          <a:xfrm>
            <a:off x="1899356" y="1925629"/>
            <a:ext cx="6781844" cy="4475171"/>
          </a:xfrm>
          <a:prstGeom prst="rect">
            <a:avLst/>
          </a:prstGeom>
        </p:spPr>
      </p:pic>
      <p:sp>
        <p:nvSpPr>
          <p:cNvPr id="5" name="Oval 4"/>
          <p:cNvSpPr/>
          <p:nvPr/>
        </p:nvSpPr>
        <p:spPr bwMode="auto">
          <a:xfrm>
            <a:off x="2091268" y="2329207"/>
            <a:ext cx="3124200" cy="3657600"/>
          </a:xfrm>
          <a:prstGeom prst="ellipse">
            <a:avLst/>
          </a:prstGeom>
          <a:solidFill>
            <a:srgbClr val="C00000">
              <a:alpha val="5000"/>
            </a:srgbClr>
          </a:solid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7" name="Down Arrow 6"/>
          <p:cNvSpPr/>
          <p:nvPr/>
        </p:nvSpPr>
        <p:spPr bwMode="auto">
          <a:xfrm rot="19578971">
            <a:off x="665048" y="1742887"/>
            <a:ext cx="685800" cy="1143000"/>
          </a:xfrm>
          <a:prstGeom prst="downArrow">
            <a:avLst/>
          </a:prstGeom>
          <a:solidFill>
            <a:srgbClr val="C0000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324554" y="945443"/>
            <a:ext cx="4430889" cy="830997"/>
          </a:xfrm>
          <a:prstGeom prst="rect">
            <a:avLst/>
          </a:prstGeom>
          <a:noFill/>
          <a:ln w="25400">
            <a:solidFill>
              <a:srgbClr val="C00000"/>
            </a:solidFill>
          </a:ln>
        </p:spPr>
        <p:txBody>
          <a:bodyPr wrap="square" rtlCol="0">
            <a:spAutoFit/>
          </a:bodyPr>
          <a:lstStyle/>
          <a:p>
            <a:r>
              <a:rPr lang="en-US" sz="1600" dirty="0" smtClean="0"/>
              <a:t>Help VA Physicians to be more efficient, by allowing them to be able to compose interface to meet individual needs</a:t>
            </a:r>
            <a:endParaRPr lang="en-US" sz="16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Strategy</a:t>
            </a:r>
            <a:endParaRPr lang="en-US" dirty="0"/>
          </a:p>
        </p:txBody>
      </p:sp>
      <p:sp>
        <p:nvSpPr>
          <p:cNvPr id="3" name="Content Placeholder 2"/>
          <p:cNvSpPr>
            <a:spLocks noGrp="1"/>
          </p:cNvSpPr>
          <p:nvPr>
            <p:ph idx="1"/>
          </p:nvPr>
        </p:nvSpPr>
        <p:spPr/>
        <p:txBody>
          <a:bodyPr/>
          <a:lstStyle/>
          <a:p>
            <a:r>
              <a:rPr lang="en-US" i="1" dirty="0" smtClean="0">
                <a:solidFill>
                  <a:schemeClr val="tx2">
                    <a:lumMod val="60000"/>
                    <a:lumOff val="40000"/>
                  </a:schemeClr>
                </a:solidFill>
              </a:rPr>
              <a:t>We have excellent connections with sponsors that can influence adoption of these methods</a:t>
            </a:r>
          </a:p>
          <a:p>
            <a:r>
              <a:rPr lang="en-US" dirty="0" smtClean="0"/>
              <a:t>Work closely with Christian Donahue, M.D., Veterans Administration, who helped shape this proposal</a:t>
            </a:r>
          </a:p>
          <a:p>
            <a:pPr lvl="1"/>
            <a:r>
              <a:rPr lang="en-US" dirty="0" smtClean="0"/>
              <a:t>He is on the VA working group that is planning the future of VA healthcare management and information systems</a:t>
            </a:r>
          </a:p>
          <a:p>
            <a:r>
              <a:rPr lang="en-US" dirty="0" smtClean="0"/>
              <a:t>Brief Vice Chief of Staff, Washington VA Medical Center</a:t>
            </a:r>
          </a:p>
          <a:p>
            <a:pPr lvl="1"/>
            <a:r>
              <a:rPr lang="en-US" dirty="0" smtClean="0"/>
              <a:t>Colleague of Tom Neal, M.D. (V600)</a:t>
            </a:r>
          </a:p>
          <a:p>
            <a:r>
              <a:rPr lang="en-US" dirty="0" smtClean="0"/>
              <a:t>Public release as an open source project</a:t>
            </a:r>
            <a:endParaRPr lang="en-US" i="1" dirty="0" smtClean="0"/>
          </a:p>
          <a:p>
            <a:r>
              <a:rPr lang="en-US" dirty="0" smtClean="0"/>
              <a:t>Jim </a:t>
            </a:r>
            <a:r>
              <a:rPr lang="en-US" dirty="0" err="1" smtClean="0"/>
              <a:t>Inskeep</a:t>
            </a:r>
            <a:r>
              <a:rPr lang="en-US" dirty="0" smtClean="0"/>
              <a:t> will identify additional VA sponsors</a:t>
            </a:r>
          </a:p>
          <a:p>
            <a:r>
              <a:rPr lang="en-US" dirty="0" smtClean="0"/>
              <a:t>Finally, any new, specialized loose couplers and widgets generated will be transitioned to other </a:t>
            </a:r>
            <a:r>
              <a:rPr lang="en-US" dirty="0" err="1" smtClean="0"/>
              <a:t>CCoD</a:t>
            </a:r>
            <a:r>
              <a:rPr lang="en-US" dirty="0" smtClean="0"/>
              <a:t> efforts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do it?</a:t>
            </a:r>
            <a:endParaRPr lang="en-US" dirty="0"/>
          </a:p>
        </p:txBody>
      </p:sp>
      <p:sp>
        <p:nvSpPr>
          <p:cNvPr id="3" name="Content Placeholder 2"/>
          <p:cNvSpPr>
            <a:spLocks noGrp="1"/>
          </p:cNvSpPr>
          <p:nvPr>
            <p:ph idx="1"/>
          </p:nvPr>
        </p:nvSpPr>
        <p:spPr>
          <a:xfrm>
            <a:off x="538177" y="1782197"/>
            <a:ext cx="8128000" cy="1817838"/>
          </a:xfrm>
        </p:spPr>
        <p:txBody>
          <a:bodyPr/>
          <a:lstStyle/>
          <a:p>
            <a:r>
              <a:rPr lang="en-US" dirty="0" smtClean="0"/>
              <a:t>Providing an extensible User Defined Interface for clinicians to allow them to be more efficient</a:t>
            </a:r>
          </a:p>
          <a:p>
            <a:pPr lvl="1"/>
            <a:r>
              <a:rPr lang="en-US" dirty="0" smtClean="0"/>
              <a:t>Create </a:t>
            </a:r>
            <a:r>
              <a:rPr lang="en-US" dirty="0" err="1" smtClean="0"/>
              <a:t>composable</a:t>
            </a:r>
            <a:r>
              <a:rPr lang="en-US" dirty="0" smtClean="0"/>
              <a:t> record view</a:t>
            </a:r>
          </a:p>
          <a:p>
            <a:pPr lvl="1"/>
            <a:r>
              <a:rPr lang="en-US" dirty="0" smtClean="0"/>
              <a:t>Templates</a:t>
            </a:r>
          </a:p>
          <a:p>
            <a:r>
              <a:rPr lang="en-US" dirty="0" smtClean="0"/>
              <a:t>Providing a way for physicians to process the non categorized “Outside records”</a:t>
            </a:r>
          </a:p>
          <a:p>
            <a:r>
              <a:rPr lang="en-US" dirty="0" smtClean="0">
                <a:solidFill>
                  <a:srgbClr val="000000"/>
                </a:solidFill>
              </a:rPr>
              <a:t>Work closely with SMEs</a:t>
            </a:r>
          </a:p>
          <a:p>
            <a:pPr lvl="1"/>
            <a:r>
              <a:rPr lang="en-US" dirty="0" smtClean="0">
                <a:solidFill>
                  <a:srgbClr val="000000"/>
                </a:solidFill>
              </a:rPr>
              <a:t>Christian Donahue, M.D. (</a:t>
            </a:r>
            <a:r>
              <a:rPr lang="en-US" dirty="0" smtClean="0"/>
              <a:t>Durham Medical Center, NC)</a:t>
            </a:r>
            <a:endParaRPr lang="en-US" dirty="0" smtClean="0">
              <a:solidFill>
                <a:srgbClr val="000000"/>
              </a:solidFill>
            </a:endParaRPr>
          </a:p>
          <a:p>
            <a:pPr lvl="2"/>
            <a:r>
              <a:rPr lang="en-US" dirty="0" smtClean="0">
                <a:solidFill>
                  <a:srgbClr val="000000"/>
                </a:solidFill>
              </a:rPr>
              <a:t>National Primary Care Redesign Workgroup </a:t>
            </a:r>
          </a:p>
          <a:p>
            <a:pPr lvl="2"/>
            <a:r>
              <a:rPr lang="en-US" dirty="0" smtClean="0">
                <a:solidFill>
                  <a:srgbClr val="000000"/>
                </a:solidFill>
              </a:rPr>
              <a:t>Durham VA Systems Redesign Steering Committee </a:t>
            </a:r>
          </a:p>
          <a:p>
            <a:pPr lvl="2"/>
            <a:r>
              <a:rPr lang="en-US" dirty="0" smtClean="0">
                <a:solidFill>
                  <a:srgbClr val="000000"/>
                </a:solidFill>
              </a:rPr>
              <a:t>Durham VA Primary Care Redesign Committee </a:t>
            </a:r>
          </a:p>
          <a:p>
            <a:endParaRPr lang="en-US" dirty="0">
              <a:solidFill>
                <a:schemeClr val="bg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hData</a:t>
            </a:r>
            <a:endParaRPr lang="en-US" dirty="0"/>
          </a:p>
        </p:txBody>
      </p:sp>
      <p:sp>
        <p:nvSpPr>
          <p:cNvPr id="5" name="Content Placeholder 4"/>
          <p:cNvSpPr>
            <a:spLocks noGrp="1"/>
          </p:cNvSpPr>
          <p:nvPr>
            <p:ph idx="1"/>
          </p:nvPr>
        </p:nvSpPr>
        <p:spPr/>
        <p:txBody>
          <a:bodyPr/>
          <a:lstStyle/>
          <a:p>
            <a:r>
              <a:rPr lang="en-US" dirty="0" err="1" smtClean="0"/>
              <a:t>hData</a:t>
            </a:r>
            <a:r>
              <a:rPr lang="en-US" dirty="0" smtClean="0"/>
              <a:t> design and decisions</a:t>
            </a:r>
          </a:p>
          <a:p>
            <a:pPr lvl="1"/>
            <a:r>
              <a:rPr lang="en-US" dirty="0" err="1" smtClean="0"/>
              <a:t>RESTful</a:t>
            </a:r>
            <a:r>
              <a:rPr lang="en-US" dirty="0" smtClean="0"/>
              <a:t> web services</a:t>
            </a:r>
          </a:p>
          <a:p>
            <a:pPr lvl="2"/>
            <a:r>
              <a:rPr lang="en-US" dirty="0" smtClean="0"/>
              <a:t>HTML, XML, JSON, etc.</a:t>
            </a:r>
          </a:p>
          <a:p>
            <a:pPr lvl="1"/>
            <a:r>
              <a:rPr lang="en-US" dirty="0" smtClean="0"/>
              <a:t>Schema</a:t>
            </a:r>
          </a:p>
        </p:txBody>
      </p:sp>
      <p:grpSp>
        <p:nvGrpSpPr>
          <p:cNvPr id="12" name="Group 46"/>
          <p:cNvGrpSpPr/>
          <p:nvPr/>
        </p:nvGrpSpPr>
        <p:grpSpPr>
          <a:xfrm>
            <a:off x="7693025" y="3762375"/>
            <a:ext cx="990600" cy="917377"/>
            <a:chOff x="7632700" y="4089400"/>
            <a:chExt cx="990600" cy="917377"/>
          </a:xfrm>
        </p:grpSpPr>
        <p:sp>
          <p:nvSpPr>
            <p:cNvPr id="13" name="Rounded Rectangle 12"/>
            <p:cNvSpPr/>
            <p:nvPr/>
          </p:nvSpPr>
          <p:spPr>
            <a:xfrm>
              <a:off x="7670800" y="4089400"/>
              <a:ext cx="952500" cy="8763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openvista.gif"/>
            <p:cNvPicPr>
              <a:picLocks noChangeAspect="1"/>
            </p:cNvPicPr>
            <p:nvPr/>
          </p:nvPicPr>
          <p:blipFill>
            <a:blip r:embed="rId3"/>
            <a:stretch>
              <a:fillRect/>
            </a:stretch>
          </p:blipFill>
          <p:spPr>
            <a:xfrm>
              <a:off x="7734300" y="4095750"/>
              <a:ext cx="755009" cy="857250"/>
            </a:xfrm>
            <a:prstGeom prst="rect">
              <a:avLst/>
            </a:prstGeom>
          </p:spPr>
        </p:pic>
        <p:sp>
          <p:nvSpPr>
            <p:cNvPr id="15" name="TextBox 14"/>
            <p:cNvSpPr txBox="1"/>
            <p:nvPr/>
          </p:nvSpPr>
          <p:spPr>
            <a:xfrm>
              <a:off x="7632700" y="4699000"/>
              <a:ext cx="979956" cy="307777"/>
            </a:xfrm>
            <a:prstGeom prst="rect">
              <a:avLst/>
            </a:prstGeom>
            <a:noFill/>
          </p:spPr>
          <p:txBody>
            <a:bodyPr wrap="none" rtlCol="0">
              <a:spAutoFit/>
            </a:bodyPr>
            <a:lstStyle/>
            <a:p>
              <a:r>
                <a:rPr lang="en-US" dirty="0" err="1" smtClean="0"/>
                <a:t>openVista</a:t>
              </a:r>
              <a:endParaRPr lang="en-US" dirty="0"/>
            </a:p>
          </p:txBody>
        </p:sp>
      </p:grpSp>
      <p:sp>
        <p:nvSpPr>
          <p:cNvPr id="16" name="Rounded Rectangle 15"/>
          <p:cNvSpPr/>
          <p:nvPr/>
        </p:nvSpPr>
        <p:spPr>
          <a:xfrm>
            <a:off x="3266380" y="3279427"/>
            <a:ext cx="2572445" cy="1835498"/>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grpSp>
        <p:nvGrpSpPr>
          <p:cNvPr id="17" name="Group 19"/>
          <p:cNvGrpSpPr/>
          <p:nvPr/>
        </p:nvGrpSpPr>
        <p:grpSpPr>
          <a:xfrm>
            <a:off x="3590925" y="3336925"/>
            <a:ext cx="1943100" cy="762000"/>
            <a:chOff x="1092200" y="4381500"/>
            <a:chExt cx="1943100" cy="762000"/>
          </a:xfrm>
        </p:grpSpPr>
        <p:sp>
          <p:nvSpPr>
            <p:cNvPr id="18" name="Rounded Rectangle 17"/>
            <p:cNvSpPr/>
            <p:nvPr/>
          </p:nvSpPr>
          <p:spPr>
            <a:xfrm>
              <a:off x="1092200" y="4419600"/>
              <a:ext cx="1943100" cy="7239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endParaRPr lang="en-US" dirty="0"/>
            </a:p>
          </p:txBody>
        </p:sp>
        <p:pic>
          <p:nvPicPr>
            <p:cNvPr id="19" name="Content Placeholder 9" descr="tomcat.gif"/>
            <p:cNvPicPr>
              <a:picLocks noChangeAspect="1"/>
            </p:cNvPicPr>
            <p:nvPr/>
          </p:nvPicPr>
          <p:blipFill>
            <a:blip r:embed="rId4"/>
            <a:srcRect l="-9812" r="-9812"/>
            <a:stretch>
              <a:fillRect/>
            </a:stretch>
          </p:blipFill>
          <p:spPr bwMode="auto">
            <a:xfrm>
              <a:off x="1612900" y="4634424"/>
              <a:ext cx="796103" cy="470976"/>
            </a:xfrm>
            <a:prstGeom prst="rect">
              <a:avLst/>
            </a:prstGeom>
            <a:noFill/>
            <a:ln w="9525">
              <a:noFill/>
              <a:miter lim="800000"/>
              <a:headEnd/>
              <a:tailEnd/>
            </a:ln>
            <a:effectLst/>
          </p:spPr>
        </p:pic>
        <p:sp>
          <p:nvSpPr>
            <p:cNvPr id="20" name="TextBox 19"/>
            <p:cNvSpPr txBox="1"/>
            <p:nvPr/>
          </p:nvSpPr>
          <p:spPr>
            <a:xfrm>
              <a:off x="1117600" y="4381500"/>
              <a:ext cx="1736373" cy="307777"/>
            </a:xfrm>
            <a:prstGeom prst="rect">
              <a:avLst/>
            </a:prstGeom>
            <a:noFill/>
          </p:spPr>
          <p:txBody>
            <a:bodyPr wrap="none" rtlCol="0">
              <a:spAutoFit/>
            </a:bodyPr>
            <a:lstStyle/>
            <a:p>
              <a:r>
                <a:rPr lang="en-US" dirty="0" smtClean="0"/>
                <a:t>Tomcat Web server</a:t>
              </a:r>
              <a:endParaRPr lang="en-US" dirty="0"/>
            </a:p>
          </p:txBody>
        </p:sp>
      </p:grpSp>
      <p:grpSp>
        <p:nvGrpSpPr>
          <p:cNvPr id="21" name="Group 11"/>
          <p:cNvGrpSpPr/>
          <p:nvPr/>
        </p:nvGrpSpPr>
        <p:grpSpPr>
          <a:xfrm>
            <a:off x="4073525" y="4162425"/>
            <a:ext cx="1003300" cy="520700"/>
            <a:chOff x="1600200" y="2273300"/>
            <a:chExt cx="1473200" cy="711200"/>
          </a:xfrm>
        </p:grpSpPr>
        <p:sp>
          <p:nvSpPr>
            <p:cNvPr id="22" name="Rounded Rectangle 21"/>
            <p:cNvSpPr/>
            <p:nvPr/>
          </p:nvSpPr>
          <p:spPr>
            <a:xfrm>
              <a:off x="1600200" y="2273300"/>
              <a:ext cx="1473200" cy="7112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restlet-logo200.gif"/>
            <p:cNvPicPr>
              <a:picLocks noChangeAspect="1"/>
            </p:cNvPicPr>
            <p:nvPr/>
          </p:nvPicPr>
          <p:blipFill>
            <a:blip r:embed="rId5"/>
            <a:stretch>
              <a:fillRect/>
            </a:stretch>
          </p:blipFill>
          <p:spPr>
            <a:xfrm>
              <a:off x="1676400" y="2393950"/>
              <a:ext cx="1341549" cy="476250"/>
            </a:xfrm>
            <a:prstGeom prst="rect">
              <a:avLst/>
            </a:prstGeom>
          </p:spPr>
        </p:pic>
      </p:grpSp>
      <p:sp>
        <p:nvSpPr>
          <p:cNvPr id="24" name="TextBox 23"/>
          <p:cNvSpPr txBox="1"/>
          <p:nvPr/>
        </p:nvSpPr>
        <p:spPr>
          <a:xfrm>
            <a:off x="3641725" y="5140325"/>
            <a:ext cx="1659429" cy="307777"/>
          </a:xfrm>
          <a:prstGeom prst="rect">
            <a:avLst/>
          </a:prstGeom>
          <a:noFill/>
        </p:spPr>
        <p:txBody>
          <a:bodyPr wrap="none" rtlCol="0">
            <a:spAutoFit/>
          </a:bodyPr>
          <a:lstStyle/>
          <a:p>
            <a:r>
              <a:rPr lang="en-US" dirty="0" smtClean="0"/>
              <a:t>Health-data server</a:t>
            </a:r>
            <a:endParaRPr lang="en-US" dirty="0"/>
          </a:p>
        </p:txBody>
      </p:sp>
      <p:sp>
        <p:nvSpPr>
          <p:cNvPr id="25" name="TextBox 24"/>
          <p:cNvSpPr txBox="1"/>
          <p:nvPr/>
        </p:nvSpPr>
        <p:spPr>
          <a:xfrm>
            <a:off x="3743325" y="4721226"/>
            <a:ext cx="1892300" cy="369332"/>
          </a:xfrm>
          <a:prstGeom prst="rect">
            <a:avLst/>
          </a:prstGeom>
          <a:noFill/>
        </p:spPr>
        <p:txBody>
          <a:bodyPr wrap="square" rtlCol="0">
            <a:spAutoFit/>
          </a:bodyPr>
          <a:lstStyle/>
          <a:p>
            <a:r>
              <a:rPr lang="en-US" sz="1800" b="1" dirty="0" smtClean="0"/>
              <a:t>JAVA/ J2EE</a:t>
            </a:r>
            <a:endParaRPr lang="en-US" sz="1800" b="1" dirty="0"/>
          </a:p>
        </p:txBody>
      </p:sp>
      <p:cxnSp>
        <p:nvCxnSpPr>
          <p:cNvPr id="26" name="Straight Arrow Connector 25"/>
          <p:cNvCxnSpPr>
            <a:stCxn id="16" idx="3"/>
          </p:cNvCxnSpPr>
          <p:nvPr/>
        </p:nvCxnSpPr>
        <p:spPr>
          <a:xfrm>
            <a:off x="5838825" y="4197176"/>
            <a:ext cx="1892300" cy="3349"/>
          </a:xfrm>
          <a:prstGeom prst="straightConnector1">
            <a:avLst/>
          </a:prstGeom>
          <a:ln w="38100" cap="flat">
            <a:round/>
            <a:headEnd type="arrow"/>
            <a:tailEnd type="arrow"/>
          </a:ln>
          <a:effectLst>
            <a:outerShdw blurRad="40000" dist="50800" dir="5400000" rotWithShape="0">
              <a:srgbClr val="000000">
                <a:alpha val="38000"/>
              </a:srgbClr>
            </a:outerShdw>
          </a:effectLst>
          <a:scene3d>
            <a:camera prst="orthographicFront"/>
            <a:lightRig rig="threePt" dir="t"/>
          </a:scene3d>
          <a:sp3d>
            <a:bevelT/>
            <a:bevelB/>
          </a:sp3d>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873750" y="3819525"/>
            <a:ext cx="662361" cy="307777"/>
          </a:xfrm>
          <a:prstGeom prst="rect">
            <a:avLst/>
          </a:prstGeom>
          <a:noFill/>
        </p:spPr>
        <p:txBody>
          <a:bodyPr wrap="none" rtlCol="0">
            <a:spAutoFit/>
          </a:bodyPr>
          <a:lstStyle/>
          <a:p>
            <a:r>
              <a:rPr lang="en-US" dirty="0" err="1" smtClean="0"/>
              <a:t>hData</a:t>
            </a:r>
            <a:endParaRPr lang="en-US" dirty="0"/>
          </a:p>
        </p:txBody>
      </p:sp>
      <p:sp>
        <p:nvSpPr>
          <p:cNvPr id="30" name="TextBox 29"/>
          <p:cNvSpPr txBox="1"/>
          <p:nvPr/>
        </p:nvSpPr>
        <p:spPr>
          <a:xfrm>
            <a:off x="1016000" y="3829050"/>
            <a:ext cx="184731" cy="307777"/>
          </a:xfrm>
          <a:prstGeom prst="rect">
            <a:avLst/>
          </a:prstGeom>
          <a:noFill/>
        </p:spPr>
        <p:txBody>
          <a:bodyPr wrap="none" rtlCol="0">
            <a:spAutoFit/>
          </a:bodyPr>
          <a:lstStyle/>
          <a:p>
            <a:endParaRPr lang="en-US" dirty="0"/>
          </a:p>
        </p:txBody>
      </p:sp>
      <p:sp>
        <p:nvSpPr>
          <p:cNvPr id="31" name="TextBox 30"/>
          <p:cNvSpPr txBox="1"/>
          <p:nvPr/>
        </p:nvSpPr>
        <p:spPr>
          <a:xfrm>
            <a:off x="873125" y="2971800"/>
            <a:ext cx="1159292" cy="307777"/>
          </a:xfrm>
          <a:prstGeom prst="rect">
            <a:avLst/>
          </a:prstGeom>
          <a:noFill/>
        </p:spPr>
        <p:txBody>
          <a:bodyPr wrap="none" rtlCol="0">
            <a:spAutoFit/>
          </a:bodyPr>
          <a:lstStyle/>
          <a:p>
            <a:r>
              <a:rPr lang="en-US" dirty="0" smtClean="0"/>
              <a:t>/repositories</a:t>
            </a:r>
            <a:endParaRPr lang="en-US" dirty="0"/>
          </a:p>
        </p:txBody>
      </p:sp>
      <p:sp>
        <p:nvSpPr>
          <p:cNvPr id="34" name="TextBox 33"/>
          <p:cNvSpPr txBox="1"/>
          <p:nvPr/>
        </p:nvSpPr>
        <p:spPr>
          <a:xfrm>
            <a:off x="873125" y="2971800"/>
            <a:ext cx="1903021" cy="307777"/>
          </a:xfrm>
          <a:prstGeom prst="rect">
            <a:avLst/>
          </a:prstGeom>
          <a:noFill/>
        </p:spPr>
        <p:txBody>
          <a:bodyPr wrap="none" rtlCol="0">
            <a:spAutoFit/>
          </a:bodyPr>
          <a:lstStyle/>
          <a:p>
            <a:r>
              <a:rPr lang="en-US" dirty="0" smtClean="0"/>
              <a:t>/repositories/</a:t>
            </a:r>
            <a:r>
              <a:rPr lang="en-US" dirty="0" err="1" smtClean="0"/>
              <a:t>OurVista</a:t>
            </a:r>
            <a:endParaRPr lang="en-US" dirty="0"/>
          </a:p>
        </p:txBody>
      </p:sp>
      <p:sp>
        <p:nvSpPr>
          <p:cNvPr id="35" name="TextBox 34"/>
          <p:cNvSpPr txBox="1"/>
          <p:nvPr/>
        </p:nvSpPr>
        <p:spPr>
          <a:xfrm>
            <a:off x="873125" y="2971800"/>
            <a:ext cx="2579489" cy="307777"/>
          </a:xfrm>
          <a:prstGeom prst="rect">
            <a:avLst/>
          </a:prstGeom>
          <a:noFill/>
        </p:spPr>
        <p:txBody>
          <a:bodyPr wrap="none" rtlCol="0">
            <a:spAutoFit/>
          </a:bodyPr>
          <a:lstStyle/>
          <a:p>
            <a:r>
              <a:rPr lang="en-US" dirty="0" smtClean="0"/>
              <a:t>/repositories/</a:t>
            </a:r>
            <a:r>
              <a:rPr lang="en-US" dirty="0" err="1" smtClean="0"/>
              <a:t>OurVista</a:t>
            </a:r>
            <a:r>
              <a:rPr lang="en-US" dirty="0" smtClean="0"/>
              <a:t>/patients</a:t>
            </a:r>
            <a:endParaRPr lang="en-US" dirty="0"/>
          </a:p>
        </p:txBody>
      </p:sp>
      <p:sp>
        <p:nvSpPr>
          <p:cNvPr id="36" name="TextBox 35"/>
          <p:cNvSpPr txBox="1"/>
          <p:nvPr/>
        </p:nvSpPr>
        <p:spPr>
          <a:xfrm>
            <a:off x="873125" y="2971800"/>
            <a:ext cx="3632661" cy="307777"/>
          </a:xfrm>
          <a:prstGeom prst="rect">
            <a:avLst/>
          </a:prstGeom>
          <a:noFill/>
        </p:spPr>
        <p:txBody>
          <a:bodyPr wrap="none" rtlCol="0">
            <a:spAutoFit/>
          </a:bodyPr>
          <a:lstStyle/>
          <a:p>
            <a:r>
              <a:rPr lang="en-US" dirty="0" smtClean="0"/>
              <a:t>/repositories/</a:t>
            </a:r>
            <a:r>
              <a:rPr lang="en-US" dirty="0" err="1" smtClean="0"/>
              <a:t>OurVista</a:t>
            </a:r>
            <a:r>
              <a:rPr lang="en-US" dirty="0" smtClean="0"/>
              <a:t>/patients/T019965034</a:t>
            </a:r>
            <a:endParaRPr lang="en-US" dirty="0"/>
          </a:p>
        </p:txBody>
      </p:sp>
      <p:cxnSp>
        <p:nvCxnSpPr>
          <p:cNvPr id="37" name="Straight Arrow Connector 36"/>
          <p:cNvCxnSpPr>
            <a:endCxn id="16" idx="1"/>
          </p:cNvCxnSpPr>
          <p:nvPr/>
        </p:nvCxnSpPr>
        <p:spPr>
          <a:xfrm>
            <a:off x="2028825" y="4191000"/>
            <a:ext cx="1237555" cy="6176"/>
          </a:xfrm>
          <a:prstGeom prst="straightConnector1">
            <a:avLst/>
          </a:prstGeom>
          <a:ln w="38100" cap="flat">
            <a:round/>
            <a:headEnd type="arrow"/>
            <a:tailEnd type="none"/>
          </a:ln>
          <a:effectLst>
            <a:outerShdw blurRad="40000" dist="50800" dir="5400000" rotWithShape="0">
              <a:srgbClr val="000000">
                <a:alpha val="38000"/>
              </a:srgbClr>
            </a:outerShdw>
          </a:effectLst>
          <a:scene3d>
            <a:camera prst="orthographicFront"/>
            <a:lightRig rig="threePt" dir="t"/>
          </a:scene3d>
          <a:sp3d>
            <a:bevelT/>
            <a:bevelB/>
          </a:sp3d>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409574" y="3714750"/>
            <a:ext cx="1607083" cy="990600"/>
            <a:chOff x="270372" y="4019630"/>
            <a:chExt cx="2622586" cy="1466770"/>
          </a:xfrm>
        </p:grpSpPr>
        <p:sp>
          <p:nvSpPr>
            <p:cNvPr id="44" name="Rounded Rectangle 43"/>
            <p:cNvSpPr/>
            <p:nvPr/>
          </p:nvSpPr>
          <p:spPr>
            <a:xfrm>
              <a:off x="270372" y="4019630"/>
              <a:ext cx="2622586" cy="1466770"/>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pic>
          <p:nvPicPr>
            <p:cNvPr id="45" name="Content Placeholder 6" descr="Picture 9.png"/>
            <p:cNvPicPr>
              <a:picLocks noChangeAspect="1"/>
            </p:cNvPicPr>
            <p:nvPr/>
          </p:nvPicPr>
          <p:blipFill>
            <a:blip r:embed="rId6" cstate="print"/>
            <a:srcRect t="-15009" b="-15009"/>
            <a:stretch>
              <a:fillRect/>
            </a:stretch>
          </p:blipFill>
          <p:spPr bwMode="auto">
            <a:xfrm>
              <a:off x="733469" y="4321357"/>
              <a:ext cx="1921767" cy="1136920"/>
            </a:xfrm>
            <a:prstGeom prst="rect">
              <a:avLst/>
            </a:prstGeom>
            <a:noFill/>
            <a:ln w="9525">
              <a:noFill/>
              <a:miter lim="800000"/>
              <a:headEnd/>
              <a:tailEnd/>
            </a:ln>
            <a:effectLst>
              <a:reflection stA="50000" endPos="75000" dist="12700" dir="5400000" sy="-100000" algn="bl" rotWithShape="0"/>
            </a:effectLst>
          </p:spPr>
        </p:pic>
        <p:sp>
          <p:nvSpPr>
            <p:cNvPr id="46" name="TextBox 45"/>
            <p:cNvSpPr txBox="1"/>
            <p:nvPr/>
          </p:nvSpPr>
          <p:spPr>
            <a:xfrm>
              <a:off x="533180" y="4145262"/>
              <a:ext cx="2176977" cy="319005"/>
            </a:xfrm>
            <a:prstGeom prst="rect">
              <a:avLst/>
            </a:prstGeom>
            <a:noFill/>
          </p:spPr>
          <p:txBody>
            <a:bodyPr wrap="none" rtlCol="0">
              <a:spAutoFit/>
            </a:bodyPr>
            <a:lstStyle/>
            <a:p>
              <a:r>
                <a:rPr lang="en-US" sz="800" dirty="0" err="1" smtClean="0"/>
                <a:t>Composable</a:t>
              </a:r>
              <a:r>
                <a:rPr lang="en-US" sz="800" dirty="0" smtClean="0"/>
                <a:t> Framework </a:t>
              </a:r>
              <a:endParaRPr lang="en-US" sz="800" dirty="0"/>
            </a:p>
          </p:txBody>
        </p:sp>
      </p:grpSp>
      <p:sp>
        <p:nvSpPr>
          <p:cNvPr id="32" name="TextBox 31"/>
          <p:cNvSpPr txBox="1"/>
          <p:nvPr/>
        </p:nvSpPr>
        <p:spPr>
          <a:xfrm>
            <a:off x="6931025" y="3819525"/>
            <a:ext cx="821059" cy="307777"/>
          </a:xfrm>
          <a:prstGeom prst="rect">
            <a:avLst/>
          </a:prstGeom>
          <a:noFill/>
        </p:spPr>
        <p:txBody>
          <a:bodyPr wrap="none" rtlCol="0">
            <a:spAutoFit/>
          </a:bodyPr>
          <a:lstStyle/>
          <a:p>
            <a:r>
              <a:rPr lang="en-US" dirty="0" err="1" smtClean="0"/>
              <a:t>FileMan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20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fade">
                                      <p:cBhvr>
                                        <p:cTn id="12" dur="2000"/>
                                        <p:tgtEl>
                                          <p:spTgt spid="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xEl>
                                              <p:pRg st="0" end="0"/>
                                            </p:txEl>
                                          </p:spTgt>
                                        </p:tgtEl>
                                        <p:attrNameLst>
                                          <p:attrName>style.visibility</p:attrName>
                                        </p:attrNameLst>
                                      </p:cBhvr>
                                      <p:to>
                                        <p:strVal val="visible"/>
                                      </p:to>
                                    </p:set>
                                    <p:animEffect transition="in" filter="fade">
                                      <p:cBhvr>
                                        <p:cTn id="17" dur="2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build="p"/>
      <p:bldP spid="36" grpId="0" build="p"/>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Deliverable: FY10 Prototype 	</a:t>
            </a:r>
            <a:endParaRPr lang="en-US" dirty="0"/>
          </a:p>
        </p:txBody>
      </p:sp>
      <p:sp>
        <p:nvSpPr>
          <p:cNvPr id="3" name="Content Placeholder 2"/>
          <p:cNvSpPr>
            <a:spLocks noGrp="1"/>
          </p:cNvSpPr>
          <p:nvPr>
            <p:ph idx="1"/>
          </p:nvPr>
        </p:nvSpPr>
        <p:spPr>
          <a:xfrm>
            <a:off x="456244" y="885763"/>
            <a:ext cx="8128000" cy="5695732"/>
          </a:xfrm>
        </p:spPr>
        <p:txBody>
          <a:bodyPr/>
          <a:lstStyle/>
          <a:p>
            <a:r>
              <a:rPr lang="en-US" dirty="0" smtClean="0"/>
              <a:t>User Defined Interface</a:t>
            </a:r>
          </a:p>
          <a:p>
            <a:r>
              <a:rPr lang="en-US" dirty="0" smtClean="0"/>
              <a:t>Categorize images outside records</a:t>
            </a:r>
          </a:p>
          <a:p>
            <a:r>
              <a:rPr lang="en-US" dirty="0" err="1" smtClean="0"/>
              <a:t>MyInterface</a:t>
            </a:r>
            <a:r>
              <a:rPr lang="en-US" dirty="0" smtClean="0"/>
              <a:t> </a:t>
            </a:r>
          </a:p>
          <a:p>
            <a:pPr lvl="1"/>
            <a:r>
              <a:rPr lang="en-US" dirty="0" smtClean="0"/>
              <a:t>Customizable to clinician’s requirements</a:t>
            </a:r>
          </a:p>
          <a:p>
            <a:pPr lvl="1"/>
            <a:r>
              <a:rPr lang="en-US" dirty="0" smtClean="0"/>
              <a:t>Templates</a:t>
            </a:r>
          </a:p>
          <a:p>
            <a:r>
              <a:rPr lang="en-US" dirty="0" smtClean="0"/>
              <a:t>Components </a:t>
            </a:r>
          </a:p>
          <a:p>
            <a:pPr lvl="1"/>
            <a:r>
              <a:rPr lang="en-US" dirty="0" err="1" smtClean="0"/>
              <a:t>Coverflow</a:t>
            </a:r>
            <a:r>
              <a:rPr lang="en-US" dirty="0" smtClean="0"/>
              <a:t> interface to review images</a:t>
            </a:r>
          </a:p>
          <a:p>
            <a:pPr lvl="2"/>
            <a:r>
              <a:rPr lang="en-US" dirty="0" smtClean="0"/>
              <a:t>Filter criteria</a:t>
            </a:r>
            <a:endParaRPr lang="en-US" strike="sngStrike" dirty="0" smtClean="0">
              <a:solidFill>
                <a:srgbClr val="FF0000"/>
              </a:solidFill>
            </a:endParaRPr>
          </a:p>
          <a:p>
            <a:pPr lvl="1"/>
            <a:r>
              <a:rPr lang="en-US" dirty="0" smtClean="0"/>
              <a:t>‘See’ what other components were used to review patient’s history</a:t>
            </a:r>
          </a:p>
          <a:p>
            <a:pPr lvl="1"/>
            <a:r>
              <a:rPr lang="en-US" dirty="0" smtClean="0"/>
              <a:t>Add new SME identified components (e.g. Timeline)</a:t>
            </a:r>
          </a:p>
          <a:p>
            <a:pPr lvl="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graphicFrame>
        <p:nvGraphicFramePr>
          <p:cNvPr id="4" name="Diagram 3"/>
          <p:cNvGraphicFramePr/>
          <p:nvPr/>
        </p:nvGraphicFramePr>
        <p:xfrm>
          <a:off x="353568" y="1267968"/>
          <a:ext cx="8205216" cy="4974336"/>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bwMode="auto">
          <a:xfrm>
            <a:off x="460248" y="1496568"/>
            <a:ext cx="4733544"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ts val="3000"/>
              </a:lnSpc>
            </a:pPr>
            <a:r>
              <a:rPr kumimoji="0" lang="en-US" sz="2400" b="1" i="0" u="none" strike="noStrike" kern="0" cap="none" spc="0" normalizeH="0" baseline="0" noProof="0" dirty="0" smtClean="0">
                <a:ln>
                  <a:noFill/>
                </a:ln>
                <a:solidFill>
                  <a:srgbClr val="000099"/>
                </a:solidFill>
                <a:effectLst/>
                <a:uLnTx/>
                <a:uFillTx/>
                <a:latin typeface="+mj-lt"/>
                <a:ea typeface="+mj-ea"/>
                <a:cs typeface="+mj-cs"/>
              </a:rPr>
              <a:t>Total cost/duration: 1</a:t>
            </a:r>
            <a:r>
              <a:rPr lang="en-US" sz="2400" b="1" kern="0" dirty="0" smtClean="0">
                <a:solidFill>
                  <a:srgbClr val="000099"/>
                </a:solidFill>
                <a:latin typeface="+mj-lt"/>
                <a:ea typeface="+mj-ea"/>
                <a:cs typeface="+mj-cs"/>
              </a:rPr>
              <a:t> yr/$325,000</a:t>
            </a:r>
            <a:endParaRPr kumimoji="0" lang="en-US" sz="2400" b="1" i="0" u="none" strike="noStrike" kern="0" cap="none" spc="0" normalizeH="0" baseline="0" noProof="0" dirty="0">
              <a:ln>
                <a:noFill/>
              </a:ln>
              <a:solidFill>
                <a:srgbClr val="000099"/>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ounded Rectangle 5"/>
          <p:cNvSpPr/>
          <p:nvPr/>
        </p:nvSpPr>
        <p:spPr>
          <a:xfrm>
            <a:off x="2956422" y="1085930"/>
            <a:ext cx="2622586" cy="1466770"/>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err="1" smtClean="0"/>
              <a:t>medCafe</a:t>
            </a:r>
            <a:r>
              <a:rPr lang="en-US" dirty="0" smtClean="0"/>
              <a:t> Architecture</a:t>
            </a:r>
            <a:endParaRPr lang="en-US" dirty="0"/>
          </a:p>
        </p:txBody>
      </p:sp>
      <p:pic>
        <p:nvPicPr>
          <p:cNvPr id="7" name="Content Placeholder 6" descr="Picture 9.png"/>
          <p:cNvPicPr>
            <a:picLocks noGrp="1" noChangeAspect="1"/>
          </p:cNvPicPr>
          <p:nvPr>
            <p:ph idx="1"/>
          </p:nvPr>
        </p:nvPicPr>
        <p:blipFill>
          <a:blip r:embed="rId3" cstate="print"/>
          <a:srcRect t="-15009" b="-15009"/>
          <a:stretch>
            <a:fillRect/>
          </a:stretch>
        </p:blipFill>
        <p:spPr>
          <a:xfrm>
            <a:off x="3372887" y="1387658"/>
            <a:ext cx="1921767" cy="1136920"/>
          </a:xfrm>
          <a:effectLst>
            <a:reflection stA="50000" endPos="75000" dist="12700" dir="5400000" sy="-100000" algn="bl" rotWithShape="0"/>
          </a:effectLst>
        </p:spPr>
      </p:pic>
      <p:sp>
        <p:nvSpPr>
          <p:cNvPr id="4" name="Rounded Rectangle 3"/>
          <p:cNvSpPr/>
          <p:nvPr/>
        </p:nvSpPr>
        <p:spPr>
          <a:xfrm>
            <a:off x="4399855" y="2965102"/>
            <a:ext cx="2572445" cy="1835498"/>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sp>
        <p:nvSpPr>
          <p:cNvPr id="8" name="TextBox 7"/>
          <p:cNvSpPr txBox="1"/>
          <p:nvPr/>
        </p:nvSpPr>
        <p:spPr>
          <a:xfrm>
            <a:off x="3265861" y="1197458"/>
            <a:ext cx="2146742" cy="307777"/>
          </a:xfrm>
          <a:prstGeom prst="rect">
            <a:avLst/>
          </a:prstGeom>
          <a:noFill/>
        </p:spPr>
        <p:txBody>
          <a:bodyPr wrap="none" rtlCol="0">
            <a:spAutoFit/>
          </a:bodyPr>
          <a:lstStyle/>
          <a:p>
            <a:r>
              <a:rPr lang="en-US" dirty="0" err="1" smtClean="0"/>
              <a:t>Composable</a:t>
            </a:r>
            <a:r>
              <a:rPr lang="en-US" dirty="0" smtClean="0"/>
              <a:t> Framework </a:t>
            </a:r>
            <a:endParaRPr lang="en-US" dirty="0"/>
          </a:p>
        </p:txBody>
      </p:sp>
      <p:grpSp>
        <p:nvGrpSpPr>
          <p:cNvPr id="20" name="Group 19"/>
          <p:cNvGrpSpPr/>
          <p:nvPr/>
        </p:nvGrpSpPr>
        <p:grpSpPr>
          <a:xfrm>
            <a:off x="4724400" y="3022600"/>
            <a:ext cx="1943100" cy="762000"/>
            <a:chOff x="1092200" y="4381500"/>
            <a:chExt cx="1943100" cy="762000"/>
          </a:xfrm>
        </p:grpSpPr>
        <p:sp>
          <p:nvSpPr>
            <p:cNvPr id="15" name="Rounded Rectangle 14"/>
            <p:cNvSpPr/>
            <p:nvPr/>
          </p:nvSpPr>
          <p:spPr>
            <a:xfrm>
              <a:off x="1092200" y="4419600"/>
              <a:ext cx="1943100" cy="7239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endParaRPr lang="en-US" dirty="0"/>
            </a:p>
          </p:txBody>
        </p:sp>
        <p:pic>
          <p:nvPicPr>
            <p:cNvPr id="16" name="Content Placeholder 9" descr="tomcat.gif"/>
            <p:cNvPicPr>
              <a:picLocks noChangeAspect="1"/>
            </p:cNvPicPr>
            <p:nvPr/>
          </p:nvPicPr>
          <p:blipFill>
            <a:blip r:embed="rId4"/>
            <a:srcRect l="-9812" r="-9812"/>
            <a:stretch>
              <a:fillRect/>
            </a:stretch>
          </p:blipFill>
          <p:spPr bwMode="auto">
            <a:xfrm>
              <a:off x="1612900" y="4634424"/>
              <a:ext cx="796103" cy="470976"/>
            </a:xfrm>
            <a:prstGeom prst="rect">
              <a:avLst/>
            </a:prstGeom>
            <a:noFill/>
            <a:ln w="9525">
              <a:noFill/>
              <a:miter lim="800000"/>
              <a:headEnd/>
              <a:tailEnd/>
            </a:ln>
            <a:effectLst/>
          </p:spPr>
        </p:pic>
        <p:sp>
          <p:nvSpPr>
            <p:cNvPr id="18" name="TextBox 17"/>
            <p:cNvSpPr txBox="1"/>
            <p:nvPr/>
          </p:nvSpPr>
          <p:spPr>
            <a:xfrm>
              <a:off x="1117600" y="4381500"/>
              <a:ext cx="1736373" cy="307777"/>
            </a:xfrm>
            <a:prstGeom prst="rect">
              <a:avLst/>
            </a:prstGeom>
            <a:noFill/>
          </p:spPr>
          <p:txBody>
            <a:bodyPr wrap="none" rtlCol="0">
              <a:spAutoFit/>
            </a:bodyPr>
            <a:lstStyle/>
            <a:p>
              <a:r>
                <a:rPr lang="en-US" dirty="0" smtClean="0"/>
                <a:t>Tomcat Web server</a:t>
              </a:r>
              <a:endParaRPr lang="en-US" dirty="0"/>
            </a:p>
          </p:txBody>
        </p:sp>
      </p:grpSp>
      <p:grpSp>
        <p:nvGrpSpPr>
          <p:cNvPr id="12" name="Group 11"/>
          <p:cNvGrpSpPr/>
          <p:nvPr/>
        </p:nvGrpSpPr>
        <p:grpSpPr>
          <a:xfrm>
            <a:off x="5207000" y="3848100"/>
            <a:ext cx="1003300" cy="520700"/>
            <a:chOff x="1600200" y="2273300"/>
            <a:chExt cx="1473200" cy="711200"/>
          </a:xfrm>
        </p:grpSpPr>
        <p:sp>
          <p:nvSpPr>
            <p:cNvPr id="13" name="Rounded Rectangle 12"/>
            <p:cNvSpPr/>
            <p:nvPr/>
          </p:nvSpPr>
          <p:spPr>
            <a:xfrm>
              <a:off x="1600200" y="2273300"/>
              <a:ext cx="1473200" cy="7112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restlet-logo200.gif"/>
            <p:cNvPicPr>
              <a:picLocks noChangeAspect="1"/>
            </p:cNvPicPr>
            <p:nvPr/>
          </p:nvPicPr>
          <p:blipFill>
            <a:blip r:embed="rId5"/>
            <a:stretch>
              <a:fillRect/>
            </a:stretch>
          </p:blipFill>
          <p:spPr>
            <a:xfrm>
              <a:off x="1676400" y="2393950"/>
              <a:ext cx="1341549" cy="476250"/>
            </a:xfrm>
            <a:prstGeom prst="rect">
              <a:avLst/>
            </a:prstGeom>
          </p:spPr>
        </p:pic>
      </p:grpSp>
      <p:grpSp>
        <p:nvGrpSpPr>
          <p:cNvPr id="27" name="Group 26"/>
          <p:cNvGrpSpPr/>
          <p:nvPr/>
        </p:nvGrpSpPr>
        <p:grpSpPr>
          <a:xfrm>
            <a:off x="7874000" y="2921000"/>
            <a:ext cx="1028700" cy="431800"/>
            <a:chOff x="7302500" y="2146300"/>
            <a:chExt cx="1435100" cy="546100"/>
          </a:xfrm>
        </p:grpSpPr>
        <p:sp>
          <p:nvSpPr>
            <p:cNvPr id="25" name="Rounded Rectangle 24"/>
            <p:cNvSpPr/>
            <p:nvPr/>
          </p:nvSpPr>
          <p:spPr>
            <a:xfrm>
              <a:off x="7302500" y="2146300"/>
              <a:ext cx="1435100" cy="5461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hData_logo.png"/>
            <p:cNvPicPr>
              <a:picLocks noChangeAspect="1"/>
            </p:cNvPicPr>
            <p:nvPr/>
          </p:nvPicPr>
          <p:blipFill>
            <a:blip r:embed="rId6" cstate="print"/>
            <a:stretch>
              <a:fillRect/>
            </a:stretch>
          </p:blipFill>
          <p:spPr>
            <a:xfrm>
              <a:off x="7385314" y="2273370"/>
              <a:ext cx="1149663" cy="304730"/>
            </a:xfrm>
            <a:prstGeom prst="rect">
              <a:avLst/>
            </a:prstGeom>
          </p:spPr>
        </p:pic>
      </p:grpSp>
      <p:cxnSp>
        <p:nvCxnSpPr>
          <p:cNvPr id="33" name="Elbow Connector 32"/>
          <p:cNvCxnSpPr>
            <a:stCxn id="4" idx="3"/>
          </p:cNvCxnSpPr>
          <p:nvPr/>
        </p:nvCxnSpPr>
        <p:spPr>
          <a:xfrm flipV="1">
            <a:off x="6972300" y="3162301"/>
            <a:ext cx="889000" cy="7205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5575300" y="2463800"/>
            <a:ext cx="685800" cy="457200"/>
          </a:xfrm>
          <a:prstGeom prst="straightConnector1">
            <a:avLst/>
          </a:prstGeom>
          <a:ln w="38100" cap="flat">
            <a:round/>
            <a:headEnd type="arrow"/>
            <a:tailEnd type="arrow"/>
          </a:ln>
          <a:effectLst>
            <a:outerShdw blurRad="40000" dist="50800" dir="5400000" rotWithShape="0">
              <a:srgbClr val="000000">
                <a:alpha val="38000"/>
              </a:srgbClr>
            </a:outerShdw>
          </a:effectLst>
          <a:scene3d>
            <a:camera prst="orthographicFront"/>
            <a:lightRig rig="threePt" dir="t"/>
          </a:scene3d>
          <a:sp3d>
            <a:bevelT/>
            <a:bevelB/>
          </a:sp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10800000" flipV="1">
            <a:off x="2171700" y="2387600"/>
            <a:ext cx="774700" cy="508000"/>
          </a:xfrm>
          <a:prstGeom prst="straightConnector1">
            <a:avLst/>
          </a:prstGeom>
          <a:ln w="38100" cap="flat">
            <a:round/>
            <a:headEnd type="arrow"/>
            <a:tailEnd type="arrow"/>
          </a:ln>
          <a:effectLst>
            <a:outerShdw blurRad="40000" dist="50800" dir="5400000" rotWithShape="0">
              <a:srgbClr val="000000">
                <a:alpha val="38000"/>
              </a:srgbClr>
            </a:outerShdw>
          </a:effectLst>
          <a:scene3d>
            <a:camera prst="orthographicFront"/>
            <a:lightRig rig="threePt" dir="t"/>
          </a:scene3d>
          <a:sp3d>
            <a:bevelT/>
            <a:bevelB/>
          </a:sp3d>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7874000" y="3429000"/>
            <a:ext cx="990600" cy="917377"/>
            <a:chOff x="7632700" y="4089400"/>
            <a:chExt cx="990600" cy="917377"/>
          </a:xfrm>
        </p:grpSpPr>
        <p:sp>
          <p:nvSpPr>
            <p:cNvPr id="44" name="Rounded Rectangle 43"/>
            <p:cNvSpPr/>
            <p:nvPr/>
          </p:nvSpPr>
          <p:spPr>
            <a:xfrm>
              <a:off x="7670800" y="4089400"/>
              <a:ext cx="952500" cy="8763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descr="openvista.gif"/>
            <p:cNvPicPr>
              <a:picLocks noChangeAspect="1"/>
            </p:cNvPicPr>
            <p:nvPr/>
          </p:nvPicPr>
          <p:blipFill>
            <a:blip r:embed="rId7"/>
            <a:stretch>
              <a:fillRect/>
            </a:stretch>
          </p:blipFill>
          <p:spPr>
            <a:xfrm>
              <a:off x="7734300" y="4095750"/>
              <a:ext cx="755009" cy="857250"/>
            </a:xfrm>
            <a:prstGeom prst="rect">
              <a:avLst/>
            </a:prstGeom>
          </p:spPr>
        </p:pic>
        <p:sp>
          <p:nvSpPr>
            <p:cNvPr id="46" name="TextBox 45"/>
            <p:cNvSpPr txBox="1"/>
            <p:nvPr/>
          </p:nvSpPr>
          <p:spPr>
            <a:xfrm>
              <a:off x="7632700" y="4699000"/>
              <a:ext cx="979956" cy="307777"/>
            </a:xfrm>
            <a:prstGeom prst="rect">
              <a:avLst/>
            </a:prstGeom>
            <a:noFill/>
          </p:spPr>
          <p:txBody>
            <a:bodyPr wrap="none" rtlCol="0">
              <a:spAutoFit/>
            </a:bodyPr>
            <a:lstStyle/>
            <a:p>
              <a:r>
                <a:rPr lang="en-US" dirty="0" err="1" smtClean="0"/>
                <a:t>openVista</a:t>
              </a:r>
              <a:endParaRPr lang="en-US" dirty="0"/>
            </a:p>
          </p:txBody>
        </p:sp>
      </p:grpSp>
      <p:cxnSp>
        <p:nvCxnSpPr>
          <p:cNvPr id="48" name="Elbow Connector 47"/>
          <p:cNvCxnSpPr>
            <a:stCxn id="44" idx="1"/>
          </p:cNvCxnSpPr>
          <p:nvPr/>
        </p:nvCxnSpPr>
        <p:spPr>
          <a:xfrm rot="10800000" flipV="1">
            <a:off x="7429500" y="3867150"/>
            <a:ext cx="482600" cy="63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6" name="Elbow Connector 47"/>
          <p:cNvCxnSpPr>
            <a:endCxn id="106" idx="1"/>
          </p:cNvCxnSpPr>
          <p:nvPr/>
        </p:nvCxnSpPr>
        <p:spPr>
          <a:xfrm rot="16200000" flipH="1">
            <a:off x="7094504" y="4005296"/>
            <a:ext cx="1131332" cy="48674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5918200" y="2222500"/>
            <a:ext cx="2140671" cy="406400"/>
          </a:xfrm>
          <a:prstGeom prst="roundRect">
            <a:avLst/>
          </a:prstGeom>
          <a:solidFill>
            <a:srgbClr val="CEBF80">
              <a:alpha val="56000"/>
            </a:srgbClr>
          </a:solidFill>
          <a:ln>
            <a:solidFill>
              <a:srgbClr val="FFFFCC"/>
            </a:solidFill>
          </a:ln>
          <a:effectLst>
            <a:outerShdw blurRad="40000" dist="23000" dir="5400000" rotWithShape="0">
              <a:srgbClr val="000000">
                <a:alpha val="35000"/>
              </a:srgbClr>
            </a:out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5918200" y="2237552"/>
            <a:ext cx="2286000" cy="307777"/>
          </a:xfrm>
          <a:prstGeom prst="rect">
            <a:avLst/>
          </a:prstGeom>
          <a:noFill/>
        </p:spPr>
        <p:txBody>
          <a:bodyPr wrap="square" rtlCol="0">
            <a:spAutoFit/>
          </a:bodyPr>
          <a:lstStyle/>
          <a:p>
            <a:r>
              <a:rPr lang="en-US" dirty="0" err="1" smtClean="0"/>
              <a:t>RESTful</a:t>
            </a:r>
            <a:r>
              <a:rPr lang="en-US" dirty="0" smtClean="0"/>
              <a:t> Web Services</a:t>
            </a:r>
            <a:endParaRPr lang="en-US" dirty="0"/>
          </a:p>
        </p:txBody>
      </p:sp>
      <p:sp>
        <p:nvSpPr>
          <p:cNvPr id="71" name="Rounded Rectangle 70"/>
          <p:cNvSpPr/>
          <p:nvPr/>
        </p:nvSpPr>
        <p:spPr>
          <a:xfrm>
            <a:off x="7950200" y="4394200"/>
            <a:ext cx="952500" cy="7874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092200" y="2938534"/>
            <a:ext cx="2489200" cy="1887466"/>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sp>
        <p:nvSpPr>
          <p:cNvPr id="75" name="Rounded Rectangle 74"/>
          <p:cNvSpPr/>
          <p:nvPr/>
        </p:nvSpPr>
        <p:spPr>
          <a:xfrm>
            <a:off x="1357368" y="3454400"/>
            <a:ext cx="1930400" cy="10795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1484368" y="3416300"/>
            <a:ext cx="1582484" cy="1600438"/>
          </a:xfrm>
          <a:prstGeom prst="rect">
            <a:avLst/>
          </a:prstGeom>
          <a:noFill/>
        </p:spPr>
        <p:txBody>
          <a:bodyPr wrap="none" rtlCol="0">
            <a:spAutoFit/>
          </a:bodyPr>
          <a:lstStyle/>
          <a:p>
            <a:pPr>
              <a:buFont typeface="Arial"/>
              <a:buChar char="•"/>
            </a:pPr>
            <a:r>
              <a:rPr lang="en-US" dirty="0" smtClean="0">
                <a:latin typeface="Verdana"/>
              </a:rPr>
              <a:t>Tabs</a:t>
            </a:r>
          </a:p>
          <a:p>
            <a:pPr>
              <a:buFont typeface="Arial"/>
              <a:buChar char="•"/>
            </a:pPr>
            <a:r>
              <a:rPr lang="en-US" dirty="0" err="1" smtClean="0">
                <a:latin typeface="Verdana"/>
              </a:rPr>
              <a:t>Coverflow</a:t>
            </a:r>
            <a:r>
              <a:rPr lang="en-US" dirty="0" smtClean="0">
                <a:latin typeface="Verdana"/>
              </a:rPr>
              <a:t> </a:t>
            </a:r>
          </a:p>
          <a:p>
            <a:pPr>
              <a:buFont typeface="Arial"/>
              <a:buChar char="•"/>
            </a:pPr>
            <a:r>
              <a:rPr lang="en-US" dirty="0" smtClean="0">
                <a:latin typeface="Verdana"/>
              </a:rPr>
              <a:t>Date Slider</a:t>
            </a:r>
          </a:p>
          <a:p>
            <a:pPr>
              <a:buFont typeface="Arial"/>
              <a:buChar char="•"/>
            </a:pPr>
            <a:r>
              <a:rPr lang="en-US" dirty="0" smtClean="0">
                <a:latin typeface="Verdana"/>
              </a:rPr>
              <a:t>Image Viewers</a:t>
            </a:r>
          </a:p>
          <a:p>
            <a:pPr>
              <a:buFont typeface="Arial"/>
              <a:buChar char="•"/>
            </a:pPr>
            <a:r>
              <a:rPr lang="en-US" dirty="0" smtClean="0">
                <a:latin typeface="Verdana"/>
              </a:rPr>
              <a:t>Charts</a:t>
            </a:r>
          </a:p>
          <a:p>
            <a:pPr>
              <a:buFont typeface="Arial"/>
              <a:buChar char="•"/>
            </a:pPr>
            <a:endParaRPr lang="en-US" dirty="0" smtClean="0">
              <a:latin typeface="Verdana"/>
            </a:endParaRPr>
          </a:p>
          <a:p>
            <a:pPr>
              <a:buFont typeface="Arial"/>
              <a:buChar char="•"/>
            </a:pPr>
            <a:endParaRPr lang="en-US" dirty="0">
              <a:latin typeface="Verdana"/>
            </a:endParaRPr>
          </a:p>
        </p:txBody>
      </p:sp>
      <p:pic>
        <p:nvPicPr>
          <p:cNvPr id="57" name="Picture 56" descr="logo_jquery_215x53.gif"/>
          <p:cNvPicPr>
            <a:picLocks noChangeAspect="1"/>
          </p:cNvPicPr>
          <p:nvPr/>
        </p:nvPicPr>
        <p:blipFill>
          <a:blip r:embed="rId8"/>
          <a:stretch>
            <a:fillRect/>
          </a:stretch>
        </p:blipFill>
        <p:spPr>
          <a:xfrm>
            <a:off x="1162051" y="3016250"/>
            <a:ext cx="1416768" cy="349250"/>
          </a:xfrm>
          <a:prstGeom prst="rect">
            <a:avLst/>
          </a:prstGeom>
        </p:spPr>
      </p:pic>
      <p:sp>
        <p:nvSpPr>
          <p:cNvPr id="77" name="TextBox 76"/>
          <p:cNvSpPr txBox="1"/>
          <p:nvPr/>
        </p:nvSpPr>
        <p:spPr>
          <a:xfrm>
            <a:off x="1689100" y="4495801"/>
            <a:ext cx="863600" cy="369332"/>
          </a:xfrm>
          <a:prstGeom prst="rect">
            <a:avLst/>
          </a:prstGeom>
          <a:noFill/>
        </p:spPr>
        <p:txBody>
          <a:bodyPr wrap="square" rtlCol="0">
            <a:spAutoFit/>
          </a:bodyPr>
          <a:lstStyle/>
          <a:p>
            <a:r>
              <a:rPr lang="en-US" sz="1800" b="1" dirty="0" smtClean="0"/>
              <a:t>AJAX</a:t>
            </a:r>
            <a:endParaRPr lang="en-US" sz="1800" b="1" dirty="0"/>
          </a:p>
        </p:txBody>
      </p:sp>
      <p:sp>
        <p:nvSpPr>
          <p:cNvPr id="104" name="TextBox 103"/>
          <p:cNvSpPr txBox="1"/>
          <p:nvPr/>
        </p:nvSpPr>
        <p:spPr>
          <a:xfrm>
            <a:off x="1447800" y="4864100"/>
            <a:ext cx="1661633" cy="307777"/>
          </a:xfrm>
          <a:prstGeom prst="rect">
            <a:avLst/>
          </a:prstGeom>
          <a:noFill/>
        </p:spPr>
        <p:txBody>
          <a:bodyPr wrap="none" rtlCol="0">
            <a:spAutoFit/>
          </a:bodyPr>
          <a:lstStyle/>
          <a:p>
            <a:r>
              <a:rPr lang="en-US" dirty="0" err="1" smtClean="0"/>
              <a:t>medCafe</a:t>
            </a:r>
            <a:r>
              <a:rPr lang="en-US" dirty="0" smtClean="0"/>
              <a:t> Interface</a:t>
            </a:r>
            <a:endParaRPr lang="en-US" dirty="0"/>
          </a:p>
        </p:txBody>
      </p:sp>
      <p:sp>
        <p:nvSpPr>
          <p:cNvPr id="105" name="TextBox 104"/>
          <p:cNvSpPr txBox="1"/>
          <p:nvPr/>
        </p:nvSpPr>
        <p:spPr>
          <a:xfrm>
            <a:off x="4775200" y="4826000"/>
            <a:ext cx="1659429" cy="307777"/>
          </a:xfrm>
          <a:prstGeom prst="rect">
            <a:avLst/>
          </a:prstGeom>
          <a:noFill/>
        </p:spPr>
        <p:txBody>
          <a:bodyPr wrap="none" rtlCol="0">
            <a:spAutoFit/>
          </a:bodyPr>
          <a:lstStyle/>
          <a:p>
            <a:r>
              <a:rPr lang="en-US" dirty="0" smtClean="0"/>
              <a:t>Health-data server</a:t>
            </a:r>
            <a:endParaRPr lang="en-US" dirty="0"/>
          </a:p>
        </p:txBody>
      </p:sp>
      <p:sp>
        <p:nvSpPr>
          <p:cNvPr id="106" name="TextBox 105"/>
          <p:cNvSpPr txBox="1"/>
          <p:nvPr/>
        </p:nvSpPr>
        <p:spPr>
          <a:xfrm>
            <a:off x="7903540" y="4445000"/>
            <a:ext cx="961060" cy="738664"/>
          </a:xfrm>
          <a:prstGeom prst="rect">
            <a:avLst/>
          </a:prstGeom>
          <a:noFill/>
        </p:spPr>
        <p:txBody>
          <a:bodyPr wrap="square" rtlCol="0">
            <a:spAutoFit/>
          </a:bodyPr>
          <a:lstStyle/>
          <a:p>
            <a:r>
              <a:rPr lang="en-US" dirty="0" smtClean="0"/>
              <a:t>Additional</a:t>
            </a:r>
          </a:p>
          <a:p>
            <a:r>
              <a:rPr lang="en-US" dirty="0" smtClean="0"/>
              <a:t>Data servers</a:t>
            </a:r>
            <a:endParaRPr lang="en-US" dirty="0"/>
          </a:p>
        </p:txBody>
      </p:sp>
      <p:sp>
        <p:nvSpPr>
          <p:cNvPr id="108" name="TextBox 107"/>
          <p:cNvSpPr txBox="1"/>
          <p:nvPr/>
        </p:nvSpPr>
        <p:spPr>
          <a:xfrm>
            <a:off x="4876800" y="4406901"/>
            <a:ext cx="1892300" cy="369332"/>
          </a:xfrm>
          <a:prstGeom prst="rect">
            <a:avLst/>
          </a:prstGeom>
          <a:noFill/>
        </p:spPr>
        <p:txBody>
          <a:bodyPr wrap="square" rtlCol="0">
            <a:spAutoFit/>
          </a:bodyPr>
          <a:lstStyle/>
          <a:p>
            <a:r>
              <a:rPr lang="en-US" sz="1800" b="1" dirty="0" smtClean="0"/>
              <a:t>JAVA/ J2EE</a:t>
            </a:r>
            <a:endParaRPr lang="en-US" sz="1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medCafe</a:t>
            </a:r>
            <a:r>
              <a:rPr lang="en-US" dirty="0" smtClean="0"/>
              <a:t> Front End Architecture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sp>
        <p:nvSpPr>
          <p:cNvPr id="4" name="Rounded Rectangle 3"/>
          <p:cNvSpPr/>
          <p:nvPr/>
        </p:nvSpPr>
        <p:spPr>
          <a:xfrm>
            <a:off x="1549400" y="1274834"/>
            <a:ext cx="6019800" cy="3868666"/>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pic>
        <p:nvPicPr>
          <p:cNvPr id="5" name="Picture 4" descr="logo_jquery_215x53.gif"/>
          <p:cNvPicPr>
            <a:picLocks noChangeAspect="1"/>
          </p:cNvPicPr>
          <p:nvPr/>
        </p:nvPicPr>
        <p:blipFill>
          <a:blip r:embed="rId3"/>
          <a:stretch>
            <a:fillRect/>
          </a:stretch>
        </p:blipFill>
        <p:spPr>
          <a:xfrm>
            <a:off x="1784351" y="2698750"/>
            <a:ext cx="1416768" cy="349250"/>
          </a:xfrm>
          <a:prstGeom prst="rect">
            <a:avLst/>
          </a:prstGeom>
        </p:spPr>
      </p:pic>
      <p:sp>
        <p:nvSpPr>
          <p:cNvPr id="32" name="Rounded Rectangle 31"/>
          <p:cNvSpPr/>
          <p:nvPr/>
        </p:nvSpPr>
        <p:spPr>
          <a:xfrm>
            <a:off x="3289300" y="1401834"/>
            <a:ext cx="3263900" cy="3386066"/>
          </a:xfrm>
          <a:prstGeom prst="roundRect">
            <a:avLst/>
          </a:prstGeom>
          <a:gradFill flip="none" rotWithShape="1">
            <a:gsLst>
              <a:gs pos="100000">
                <a:srgbClr val="B07305">
                  <a:alpha val="84000"/>
                </a:srgbClr>
              </a:gs>
              <a:gs pos="0">
                <a:schemeClr val="bg1">
                  <a:alpha val="84000"/>
                </a:schemeClr>
              </a:gs>
            </a:gsLst>
            <a:lin ang="0" scaled="1"/>
            <a:tileRect/>
          </a:grad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sp>
      <p:sp>
        <p:nvSpPr>
          <p:cNvPr id="6" name="Rounded Rectangle 5"/>
          <p:cNvSpPr/>
          <p:nvPr/>
        </p:nvSpPr>
        <p:spPr>
          <a:xfrm>
            <a:off x="3465568" y="1651000"/>
            <a:ext cx="1131832" cy="4826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3517900" y="1727200"/>
            <a:ext cx="1003300" cy="317499"/>
          </a:xfrm>
          <a:prstGeom prst="rect">
            <a:avLst/>
          </a:prstGeom>
          <a:noFill/>
        </p:spPr>
        <p:txBody>
          <a:bodyPr wrap="square" rtlCol="0">
            <a:spAutoFit/>
          </a:bodyPr>
          <a:lstStyle/>
          <a:p>
            <a:r>
              <a:rPr lang="en-US" dirty="0" err="1" smtClean="0"/>
              <a:t>Coverflow</a:t>
            </a:r>
            <a:endParaRPr lang="en-US" dirty="0"/>
          </a:p>
        </p:txBody>
      </p:sp>
      <p:grpSp>
        <p:nvGrpSpPr>
          <p:cNvPr id="16" name="Group 15"/>
          <p:cNvGrpSpPr/>
          <p:nvPr/>
        </p:nvGrpSpPr>
        <p:grpSpPr>
          <a:xfrm>
            <a:off x="3592568" y="2032000"/>
            <a:ext cx="1347732" cy="495300"/>
            <a:chOff x="3706868" y="1968500"/>
            <a:chExt cx="1347732" cy="495300"/>
          </a:xfrm>
        </p:grpSpPr>
        <p:sp>
          <p:nvSpPr>
            <p:cNvPr id="15" name="Rounded Rectangle 14"/>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3746500" y="2070100"/>
              <a:ext cx="1270000" cy="307777"/>
            </a:xfrm>
            <a:prstGeom prst="rect">
              <a:avLst/>
            </a:prstGeom>
            <a:noFill/>
          </p:spPr>
          <p:txBody>
            <a:bodyPr wrap="square" rtlCol="0">
              <a:spAutoFit/>
            </a:bodyPr>
            <a:lstStyle/>
            <a:p>
              <a:r>
                <a:rPr lang="en-US" dirty="0" smtClean="0"/>
                <a:t>Image Viewer</a:t>
              </a:r>
              <a:endParaRPr lang="en-US" dirty="0"/>
            </a:p>
          </p:txBody>
        </p:sp>
      </p:grpSp>
      <p:grpSp>
        <p:nvGrpSpPr>
          <p:cNvPr id="17" name="Group 16"/>
          <p:cNvGrpSpPr/>
          <p:nvPr/>
        </p:nvGrpSpPr>
        <p:grpSpPr>
          <a:xfrm>
            <a:off x="3757668" y="2387600"/>
            <a:ext cx="1347732" cy="495300"/>
            <a:chOff x="3706868" y="1968500"/>
            <a:chExt cx="1347732" cy="495300"/>
          </a:xfrm>
        </p:grpSpPr>
        <p:sp>
          <p:nvSpPr>
            <p:cNvPr id="18" name="Rounded Rectangle 17"/>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p:nvSpPr>
          <p:spPr>
            <a:xfrm>
              <a:off x="3746500" y="2070100"/>
              <a:ext cx="1270000" cy="307777"/>
            </a:xfrm>
            <a:prstGeom prst="rect">
              <a:avLst/>
            </a:prstGeom>
            <a:noFill/>
          </p:spPr>
          <p:txBody>
            <a:bodyPr wrap="square" rtlCol="0">
              <a:spAutoFit/>
            </a:bodyPr>
            <a:lstStyle/>
            <a:p>
              <a:r>
                <a:rPr lang="en-US" dirty="0" smtClean="0"/>
                <a:t>Date Slider</a:t>
              </a:r>
              <a:endParaRPr lang="en-US" dirty="0"/>
            </a:p>
          </p:txBody>
        </p:sp>
      </p:grpSp>
      <p:grpSp>
        <p:nvGrpSpPr>
          <p:cNvPr id="20" name="Group 19"/>
          <p:cNvGrpSpPr/>
          <p:nvPr/>
        </p:nvGrpSpPr>
        <p:grpSpPr>
          <a:xfrm>
            <a:off x="3960868" y="2743200"/>
            <a:ext cx="1347732" cy="495300"/>
            <a:chOff x="3706868" y="1968500"/>
            <a:chExt cx="1347732" cy="495300"/>
          </a:xfrm>
        </p:grpSpPr>
        <p:sp>
          <p:nvSpPr>
            <p:cNvPr id="21" name="Rounded Rectangle 20"/>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p:cNvSpPr txBox="1"/>
            <p:nvPr/>
          </p:nvSpPr>
          <p:spPr>
            <a:xfrm>
              <a:off x="3746500" y="2070100"/>
              <a:ext cx="1270000" cy="307777"/>
            </a:xfrm>
            <a:prstGeom prst="rect">
              <a:avLst/>
            </a:prstGeom>
            <a:noFill/>
          </p:spPr>
          <p:txBody>
            <a:bodyPr wrap="square" rtlCol="0">
              <a:spAutoFit/>
            </a:bodyPr>
            <a:lstStyle/>
            <a:p>
              <a:r>
                <a:rPr lang="en-US" dirty="0" smtClean="0"/>
                <a:t>Charts</a:t>
              </a:r>
              <a:endParaRPr lang="en-US" dirty="0"/>
            </a:p>
          </p:txBody>
        </p:sp>
      </p:grpSp>
      <p:grpSp>
        <p:nvGrpSpPr>
          <p:cNvPr id="23" name="Group 22"/>
          <p:cNvGrpSpPr/>
          <p:nvPr/>
        </p:nvGrpSpPr>
        <p:grpSpPr>
          <a:xfrm>
            <a:off x="4176768" y="3111500"/>
            <a:ext cx="1347732" cy="495300"/>
            <a:chOff x="3706868" y="1968500"/>
            <a:chExt cx="1347732" cy="495300"/>
          </a:xfrm>
        </p:grpSpPr>
        <p:sp>
          <p:nvSpPr>
            <p:cNvPr id="24" name="Rounded Rectangle 23"/>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Box 24"/>
            <p:cNvSpPr txBox="1"/>
            <p:nvPr/>
          </p:nvSpPr>
          <p:spPr>
            <a:xfrm>
              <a:off x="3746500" y="2070100"/>
              <a:ext cx="1270000" cy="307777"/>
            </a:xfrm>
            <a:prstGeom prst="rect">
              <a:avLst/>
            </a:prstGeom>
            <a:noFill/>
          </p:spPr>
          <p:txBody>
            <a:bodyPr wrap="square" rtlCol="0">
              <a:spAutoFit/>
            </a:bodyPr>
            <a:lstStyle/>
            <a:p>
              <a:r>
                <a:rPr lang="en-US" dirty="0" smtClean="0"/>
                <a:t>Tables</a:t>
              </a:r>
              <a:endParaRPr lang="en-US" dirty="0"/>
            </a:p>
          </p:txBody>
        </p:sp>
      </p:grpSp>
      <p:grpSp>
        <p:nvGrpSpPr>
          <p:cNvPr id="26" name="Group 25"/>
          <p:cNvGrpSpPr/>
          <p:nvPr/>
        </p:nvGrpSpPr>
        <p:grpSpPr>
          <a:xfrm>
            <a:off x="4354568" y="3467100"/>
            <a:ext cx="1347732" cy="495300"/>
            <a:chOff x="3706868" y="1968500"/>
            <a:chExt cx="1347732" cy="495300"/>
          </a:xfrm>
        </p:grpSpPr>
        <p:sp>
          <p:nvSpPr>
            <p:cNvPr id="27" name="Rounded Rectangle 26"/>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3746500" y="2070100"/>
              <a:ext cx="1270000" cy="307777"/>
            </a:xfrm>
            <a:prstGeom prst="rect">
              <a:avLst/>
            </a:prstGeom>
            <a:noFill/>
          </p:spPr>
          <p:txBody>
            <a:bodyPr wrap="square" rtlCol="0">
              <a:spAutoFit/>
            </a:bodyPr>
            <a:lstStyle/>
            <a:p>
              <a:r>
                <a:rPr lang="en-US" dirty="0" err="1" smtClean="0"/>
                <a:t>TreeView</a:t>
              </a:r>
              <a:endParaRPr lang="en-US" dirty="0"/>
            </a:p>
          </p:txBody>
        </p:sp>
      </p:grpSp>
      <p:grpSp>
        <p:nvGrpSpPr>
          <p:cNvPr id="29" name="Group 28"/>
          <p:cNvGrpSpPr/>
          <p:nvPr/>
        </p:nvGrpSpPr>
        <p:grpSpPr>
          <a:xfrm>
            <a:off x="4519668" y="3822700"/>
            <a:ext cx="1347732" cy="495300"/>
            <a:chOff x="3706868" y="1968500"/>
            <a:chExt cx="1347732" cy="495300"/>
          </a:xfrm>
        </p:grpSpPr>
        <p:sp>
          <p:nvSpPr>
            <p:cNvPr id="30" name="Rounded Rectangle 29"/>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TextBox 30"/>
            <p:cNvSpPr txBox="1"/>
            <p:nvPr/>
          </p:nvSpPr>
          <p:spPr>
            <a:xfrm>
              <a:off x="3746500" y="2070100"/>
              <a:ext cx="1270000" cy="307777"/>
            </a:xfrm>
            <a:prstGeom prst="rect">
              <a:avLst/>
            </a:prstGeom>
            <a:noFill/>
          </p:spPr>
          <p:txBody>
            <a:bodyPr wrap="square" rtlCol="0">
              <a:spAutoFit/>
            </a:bodyPr>
            <a:lstStyle/>
            <a:p>
              <a:r>
                <a:rPr lang="en-US" dirty="0" smtClean="0"/>
                <a:t>Image Zoom</a:t>
              </a:r>
              <a:endParaRPr lang="en-US" dirty="0"/>
            </a:p>
          </p:txBody>
        </p:sp>
      </p:grpSp>
      <p:sp>
        <p:nvSpPr>
          <p:cNvPr id="33" name="TextBox 32"/>
          <p:cNvSpPr txBox="1"/>
          <p:nvPr/>
        </p:nvSpPr>
        <p:spPr>
          <a:xfrm>
            <a:off x="4749800" y="1511300"/>
            <a:ext cx="1035297" cy="523220"/>
          </a:xfrm>
          <a:prstGeom prst="rect">
            <a:avLst/>
          </a:prstGeom>
          <a:noFill/>
        </p:spPr>
        <p:txBody>
          <a:bodyPr wrap="none" rtlCol="0">
            <a:spAutoFit/>
          </a:bodyPr>
          <a:lstStyle/>
          <a:p>
            <a:r>
              <a:rPr lang="en-US" dirty="0" smtClean="0"/>
              <a:t>VISUAL </a:t>
            </a:r>
          </a:p>
          <a:p>
            <a:r>
              <a:rPr lang="en-US" dirty="0" smtClean="0"/>
              <a:t>WIDGETS</a:t>
            </a:r>
            <a:endParaRPr lang="en-US" dirty="0"/>
          </a:p>
        </p:txBody>
      </p:sp>
      <p:grpSp>
        <p:nvGrpSpPr>
          <p:cNvPr id="34" name="Group 33"/>
          <p:cNvGrpSpPr/>
          <p:nvPr/>
        </p:nvGrpSpPr>
        <p:grpSpPr>
          <a:xfrm>
            <a:off x="4760968" y="4178300"/>
            <a:ext cx="1398532" cy="495300"/>
            <a:chOff x="3706868" y="1968500"/>
            <a:chExt cx="1398532" cy="495300"/>
          </a:xfrm>
        </p:grpSpPr>
        <p:sp>
          <p:nvSpPr>
            <p:cNvPr id="35" name="Rounded Rectangle 34"/>
            <p:cNvSpPr/>
            <p:nvPr/>
          </p:nvSpPr>
          <p:spPr>
            <a:xfrm>
              <a:off x="3706868" y="1968500"/>
              <a:ext cx="1347732" cy="495300"/>
            </a:xfrm>
            <a:prstGeom prst="roundRect">
              <a:avLst/>
            </a:prstGeom>
            <a:solidFill>
              <a:srgbClr val="FFFFCC">
                <a:alpha val="85000"/>
              </a:srgbClr>
            </a:solidFill>
            <a:ln>
              <a:solidFill>
                <a:srgbClr val="B07305"/>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TextBox 35"/>
            <p:cNvSpPr txBox="1"/>
            <p:nvPr/>
          </p:nvSpPr>
          <p:spPr>
            <a:xfrm>
              <a:off x="3835400" y="2095500"/>
              <a:ext cx="1270000" cy="307777"/>
            </a:xfrm>
            <a:prstGeom prst="rect">
              <a:avLst/>
            </a:prstGeom>
            <a:noFill/>
          </p:spPr>
          <p:txBody>
            <a:bodyPr wrap="square" rtlCol="0">
              <a:spAutoFit/>
            </a:bodyPr>
            <a:lstStyle/>
            <a:p>
              <a:r>
                <a:rPr lang="en-US" dirty="0" smtClean="0"/>
                <a:t>…</a:t>
              </a:r>
              <a:endParaRPr lang="en-US"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medCafe</a:t>
            </a:r>
            <a:r>
              <a:rPr lang="en-US" dirty="0" smtClean="0"/>
              <a:t> Interface</a:t>
            </a:r>
            <a:endParaRPr lang="en-US" dirty="0"/>
          </a:p>
        </p:txBody>
      </p:sp>
      <p:pic>
        <p:nvPicPr>
          <p:cNvPr id="4" name="Content Placeholder 3" descr="medCafe-coverflow.png"/>
          <p:cNvPicPr>
            <a:picLocks noGrp="1" noChangeAspect="1"/>
          </p:cNvPicPr>
          <p:nvPr>
            <p:ph idx="1"/>
          </p:nvPr>
        </p:nvPicPr>
        <p:blipFill>
          <a:blip r:embed="rId3"/>
          <a:srcRect t="-15009" b="-15009"/>
          <a:stretch>
            <a:fillRect/>
          </a:stretch>
        </p:blipFill>
        <p:spPr>
          <a:xfrm>
            <a:off x="38100" y="660400"/>
            <a:ext cx="8822998" cy="52197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Health-data Server Architecture</a:t>
            </a:r>
            <a:endParaRPr lang="en-US" dirty="0"/>
          </a:p>
        </p:txBody>
      </p:sp>
      <p:sp>
        <p:nvSpPr>
          <p:cNvPr id="4" name="Rounded Rectangle 3"/>
          <p:cNvSpPr/>
          <p:nvPr/>
        </p:nvSpPr>
        <p:spPr>
          <a:xfrm>
            <a:off x="2028130" y="2517427"/>
            <a:ext cx="2572445" cy="1835498"/>
          </a:xfrm>
          <a:prstGeom prst="roundRect">
            <a:avLst/>
          </a:prstGeom>
          <a:gradFill flip="none" rotWithShape="1">
            <a:gsLst>
              <a:gs pos="0">
                <a:srgbClr val="B07305">
                  <a:alpha val="84000"/>
                </a:srgbClr>
              </a:gs>
              <a:gs pos="100000">
                <a:schemeClr val="bg1">
                  <a:alpha val="84000"/>
                </a:schemeClr>
              </a:gs>
            </a:gsLst>
            <a:lin ang="0" scaled="1"/>
            <a:tileRect/>
          </a:gradFill>
          <a:ln/>
          <a:effectLst>
            <a:innerShdw blurRad="63500" dist="50800" dir="13500000">
              <a:srgbClr val="000000">
                <a:alpha val="50000"/>
              </a:srgbClr>
            </a:inn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sp>
      <p:grpSp>
        <p:nvGrpSpPr>
          <p:cNvPr id="3" name="Group 19"/>
          <p:cNvGrpSpPr/>
          <p:nvPr/>
        </p:nvGrpSpPr>
        <p:grpSpPr>
          <a:xfrm>
            <a:off x="2352675" y="2574925"/>
            <a:ext cx="1943100" cy="762000"/>
            <a:chOff x="1092200" y="4381500"/>
            <a:chExt cx="1943100" cy="762000"/>
          </a:xfrm>
        </p:grpSpPr>
        <p:sp>
          <p:nvSpPr>
            <p:cNvPr id="15" name="Rounded Rectangle 14"/>
            <p:cNvSpPr/>
            <p:nvPr/>
          </p:nvSpPr>
          <p:spPr>
            <a:xfrm>
              <a:off x="1092200" y="4419600"/>
              <a:ext cx="1943100" cy="7239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endParaRPr lang="en-US" dirty="0"/>
            </a:p>
          </p:txBody>
        </p:sp>
        <p:pic>
          <p:nvPicPr>
            <p:cNvPr id="16" name="Content Placeholder 9" descr="tomcat.gif"/>
            <p:cNvPicPr>
              <a:picLocks noChangeAspect="1"/>
            </p:cNvPicPr>
            <p:nvPr/>
          </p:nvPicPr>
          <p:blipFill>
            <a:blip r:embed="rId2"/>
            <a:srcRect l="-9812" r="-9812"/>
            <a:stretch>
              <a:fillRect/>
            </a:stretch>
          </p:blipFill>
          <p:spPr bwMode="auto">
            <a:xfrm>
              <a:off x="1612900" y="4634424"/>
              <a:ext cx="796103" cy="470976"/>
            </a:xfrm>
            <a:prstGeom prst="rect">
              <a:avLst/>
            </a:prstGeom>
            <a:noFill/>
            <a:ln w="9525">
              <a:noFill/>
              <a:miter lim="800000"/>
              <a:headEnd/>
              <a:tailEnd/>
            </a:ln>
            <a:effectLst/>
          </p:spPr>
        </p:pic>
        <p:sp>
          <p:nvSpPr>
            <p:cNvPr id="18" name="TextBox 17"/>
            <p:cNvSpPr txBox="1"/>
            <p:nvPr/>
          </p:nvSpPr>
          <p:spPr>
            <a:xfrm>
              <a:off x="1117600" y="4381500"/>
              <a:ext cx="1736373" cy="307777"/>
            </a:xfrm>
            <a:prstGeom prst="rect">
              <a:avLst/>
            </a:prstGeom>
            <a:noFill/>
          </p:spPr>
          <p:txBody>
            <a:bodyPr wrap="none" rtlCol="0">
              <a:spAutoFit/>
            </a:bodyPr>
            <a:lstStyle/>
            <a:p>
              <a:r>
                <a:rPr lang="en-US" dirty="0" smtClean="0"/>
                <a:t>Tomcat Web server</a:t>
              </a:r>
              <a:endParaRPr lang="en-US" dirty="0"/>
            </a:p>
          </p:txBody>
        </p:sp>
      </p:grpSp>
      <p:grpSp>
        <p:nvGrpSpPr>
          <p:cNvPr id="9" name="Group 11"/>
          <p:cNvGrpSpPr/>
          <p:nvPr/>
        </p:nvGrpSpPr>
        <p:grpSpPr>
          <a:xfrm>
            <a:off x="2835275" y="3400425"/>
            <a:ext cx="1003300" cy="520700"/>
            <a:chOff x="1600200" y="2273300"/>
            <a:chExt cx="1473200" cy="711200"/>
          </a:xfrm>
        </p:grpSpPr>
        <p:sp>
          <p:nvSpPr>
            <p:cNvPr id="13" name="Rounded Rectangle 12"/>
            <p:cNvSpPr/>
            <p:nvPr/>
          </p:nvSpPr>
          <p:spPr>
            <a:xfrm>
              <a:off x="1600200" y="2273300"/>
              <a:ext cx="1473200" cy="7112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restlet-logo200.gif"/>
            <p:cNvPicPr>
              <a:picLocks noChangeAspect="1"/>
            </p:cNvPicPr>
            <p:nvPr/>
          </p:nvPicPr>
          <p:blipFill>
            <a:blip r:embed="rId3"/>
            <a:stretch>
              <a:fillRect/>
            </a:stretch>
          </p:blipFill>
          <p:spPr>
            <a:xfrm>
              <a:off x="1676400" y="2393950"/>
              <a:ext cx="1341549" cy="476250"/>
            </a:xfrm>
            <a:prstGeom prst="rect">
              <a:avLst/>
            </a:prstGeom>
          </p:spPr>
        </p:pic>
      </p:grpSp>
      <p:grpSp>
        <p:nvGrpSpPr>
          <p:cNvPr id="10" name="Group 26"/>
          <p:cNvGrpSpPr/>
          <p:nvPr/>
        </p:nvGrpSpPr>
        <p:grpSpPr>
          <a:xfrm>
            <a:off x="5502275" y="2473325"/>
            <a:ext cx="1028700" cy="431800"/>
            <a:chOff x="7302500" y="2146300"/>
            <a:chExt cx="1435100" cy="546100"/>
          </a:xfrm>
        </p:grpSpPr>
        <p:sp>
          <p:nvSpPr>
            <p:cNvPr id="25" name="Rounded Rectangle 24"/>
            <p:cNvSpPr/>
            <p:nvPr/>
          </p:nvSpPr>
          <p:spPr>
            <a:xfrm>
              <a:off x="7302500" y="2146300"/>
              <a:ext cx="1435100" cy="5461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hData_logo.png"/>
            <p:cNvPicPr>
              <a:picLocks noChangeAspect="1"/>
            </p:cNvPicPr>
            <p:nvPr/>
          </p:nvPicPr>
          <p:blipFill>
            <a:blip r:embed="rId4" cstate="print"/>
            <a:stretch>
              <a:fillRect/>
            </a:stretch>
          </p:blipFill>
          <p:spPr>
            <a:xfrm>
              <a:off x="7385314" y="2273370"/>
              <a:ext cx="1149663" cy="304730"/>
            </a:xfrm>
            <a:prstGeom prst="rect">
              <a:avLst/>
            </a:prstGeom>
          </p:spPr>
        </p:pic>
      </p:grpSp>
      <p:cxnSp>
        <p:nvCxnSpPr>
          <p:cNvPr id="33" name="Elbow Connector 32"/>
          <p:cNvCxnSpPr>
            <a:stCxn id="4" idx="3"/>
          </p:cNvCxnSpPr>
          <p:nvPr/>
        </p:nvCxnSpPr>
        <p:spPr>
          <a:xfrm flipV="1">
            <a:off x="4600575" y="2714626"/>
            <a:ext cx="889000" cy="7205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11" name="Group 46"/>
          <p:cNvGrpSpPr/>
          <p:nvPr/>
        </p:nvGrpSpPr>
        <p:grpSpPr>
          <a:xfrm>
            <a:off x="5502275" y="2981325"/>
            <a:ext cx="990600" cy="917377"/>
            <a:chOff x="7632700" y="4089400"/>
            <a:chExt cx="990600" cy="917377"/>
          </a:xfrm>
        </p:grpSpPr>
        <p:sp>
          <p:nvSpPr>
            <p:cNvPr id="44" name="Rounded Rectangle 43"/>
            <p:cNvSpPr/>
            <p:nvPr/>
          </p:nvSpPr>
          <p:spPr>
            <a:xfrm>
              <a:off x="7670800" y="4089400"/>
              <a:ext cx="952500" cy="8763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descr="openvista.gif"/>
            <p:cNvPicPr>
              <a:picLocks noChangeAspect="1"/>
            </p:cNvPicPr>
            <p:nvPr/>
          </p:nvPicPr>
          <p:blipFill>
            <a:blip r:embed="rId5"/>
            <a:stretch>
              <a:fillRect/>
            </a:stretch>
          </p:blipFill>
          <p:spPr>
            <a:xfrm>
              <a:off x="7734300" y="4095750"/>
              <a:ext cx="755009" cy="857250"/>
            </a:xfrm>
            <a:prstGeom prst="rect">
              <a:avLst/>
            </a:prstGeom>
          </p:spPr>
        </p:pic>
        <p:sp>
          <p:nvSpPr>
            <p:cNvPr id="46" name="TextBox 45"/>
            <p:cNvSpPr txBox="1"/>
            <p:nvPr/>
          </p:nvSpPr>
          <p:spPr>
            <a:xfrm>
              <a:off x="7632700" y="4699000"/>
              <a:ext cx="979956" cy="307777"/>
            </a:xfrm>
            <a:prstGeom prst="rect">
              <a:avLst/>
            </a:prstGeom>
            <a:noFill/>
          </p:spPr>
          <p:txBody>
            <a:bodyPr wrap="none" rtlCol="0">
              <a:spAutoFit/>
            </a:bodyPr>
            <a:lstStyle/>
            <a:p>
              <a:r>
                <a:rPr lang="en-US" dirty="0" err="1" smtClean="0"/>
                <a:t>openVista</a:t>
              </a:r>
              <a:endParaRPr lang="en-US" dirty="0"/>
            </a:p>
          </p:txBody>
        </p:sp>
      </p:grpSp>
      <p:cxnSp>
        <p:nvCxnSpPr>
          <p:cNvPr id="48" name="Elbow Connector 47"/>
          <p:cNvCxnSpPr/>
          <p:nvPr/>
        </p:nvCxnSpPr>
        <p:spPr>
          <a:xfrm rot="10800000" flipV="1">
            <a:off x="5057775" y="3419475"/>
            <a:ext cx="482600" cy="63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6" name="Elbow Connector 47"/>
          <p:cNvCxnSpPr>
            <a:endCxn id="106" idx="1"/>
          </p:cNvCxnSpPr>
          <p:nvPr/>
        </p:nvCxnSpPr>
        <p:spPr>
          <a:xfrm rot="16200000" flipH="1">
            <a:off x="4722779" y="3557621"/>
            <a:ext cx="1131332" cy="48674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3546475" y="1774825"/>
            <a:ext cx="2140671" cy="406400"/>
          </a:xfrm>
          <a:prstGeom prst="roundRect">
            <a:avLst/>
          </a:prstGeom>
          <a:solidFill>
            <a:srgbClr val="CEBF80">
              <a:alpha val="56000"/>
            </a:srgbClr>
          </a:solidFill>
          <a:ln>
            <a:solidFill>
              <a:srgbClr val="FFFFCC"/>
            </a:solidFill>
          </a:ln>
          <a:effectLst>
            <a:outerShdw blurRad="40000" dist="23000" dir="5400000" rotWithShape="0">
              <a:srgbClr val="000000">
                <a:alpha val="35000"/>
              </a:srgbClr>
            </a:out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3546475" y="1789877"/>
            <a:ext cx="2286000" cy="307777"/>
          </a:xfrm>
          <a:prstGeom prst="rect">
            <a:avLst/>
          </a:prstGeom>
          <a:noFill/>
        </p:spPr>
        <p:txBody>
          <a:bodyPr wrap="square" rtlCol="0">
            <a:spAutoFit/>
          </a:bodyPr>
          <a:lstStyle/>
          <a:p>
            <a:r>
              <a:rPr lang="en-US" dirty="0" err="1" smtClean="0"/>
              <a:t>RESTful</a:t>
            </a:r>
            <a:r>
              <a:rPr lang="en-US" dirty="0" smtClean="0"/>
              <a:t> Web Services</a:t>
            </a:r>
            <a:endParaRPr lang="en-US" dirty="0"/>
          </a:p>
        </p:txBody>
      </p:sp>
      <p:sp>
        <p:nvSpPr>
          <p:cNvPr id="71" name="Rounded Rectangle 70"/>
          <p:cNvSpPr/>
          <p:nvPr/>
        </p:nvSpPr>
        <p:spPr>
          <a:xfrm>
            <a:off x="5578475" y="3946525"/>
            <a:ext cx="952500" cy="787400"/>
          </a:xfrm>
          <a:prstGeom prst="roundRect">
            <a:avLst/>
          </a:prstGeom>
          <a:solidFill>
            <a:srgbClr val="FFFFCC">
              <a:alpha val="85000"/>
            </a:srgbClr>
          </a:solidFill>
          <a:ln>
            <a:solidFill>
              <a:srgbClr val="FFFFCC"/>
            </a:solidFill>
          </a:ln>
          <a:effectLst>
            <a:outerShdw blurRad="40000" dist="23000" dir="5400000" rotWithShape="0">
              <a:srgbClr val="000000">
                <a:alpha val="35000"/>
              </a:srgbClr>
            </a:out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2403475" y="4378325"/>
            <a:ext cx="1659429" cy="307777"/>
          </a:xfrm>
          <a:prstGeom prst="rect">
            <a:avLst/>
          </a:prstGeom>
          <a:noFill/>
        </p:spPr>
        <p:txBody>
          <a:bodyPr wrap="none" rtlCol="0">
            <a:spAutoFit/>
          </a:bodyPr>
          <a:lstStyle/>
          <a:p>
            <a:r>
              <a:rPr lang="en-US" dirty="0" smtClean="0"/>
              <a:t>Health-data server</a:t>
            </a:r>
            <a:endParaRPr lang="en-US" dirty="0"/>
          </a:p>
        </p:txBody>
      </p:sp>
      <p:sp>
        <p:nvSpPr>
          <p:cNvPr id="106" name="TextBox 105"/>
          <p:cNvSpPr txBox="1"/>
          <p:nvPr/>
        </p:nvSpPr>
        <p:spPr>
          <a:xfrm>
            <a:off x="5531815" y="3997325"/>
            <a:ext cx="1088060" cy="738664"/>
          </a:xfrm>
          <a:prstGeom prst="rect">
            <a:avLst/>
          </a:prstGeom>
          <a:noFill/>
        </p:spPr>
        <p:txBody>
          <a:bodyPr wrap="square" rtlCol="0">
            <a:spAutoFit/>
          </a:bodyPr>
          <a:lstStyle/>
          <a:p>
            <a:r>
              <a:rPr lang="en-US" dirty="0" smtClean="0"/>
              <a:t>Additional</a:t>
            </a:r>
          </a:p>
          <a:p>
            <a:r>
              <a:rPr lang="en-US" dirty="0" smtClean="0"/>
              <a:t>Data servers</a:t>
            </a:r>
            <a:endParaRPr lang="en-US" dirty="0"/>
          </a:p>
        </p:txBody>
      </p:sp>
      <p:sp>
        <p:nvSpPr>
          <p:cNvPr id="108" name="TextBox 107"/>
          <p:cNvSpPr txBox="1"/>
          <p:nvPr/>
        </p:nvSpPr>
        <p:spPr>
          <a:xfrm>
            <a:off x="2505075" y="3959226"/>
            <a:ext cx="1892300" cy="369332"/>
          </a:xfrm>
          <a:prstGeom prst="rect">
            <a:avLst/>
          </a:prstGeom>
          <a:noFill/>
        </p:spPr>
        <p:txBody>
          <a:bodyPr wrap="square" rtlCol="0">
            <a:spAutoFit/>
          </a:bodyPr>
          <a:lstStyle/>
          <a:p>
            <a:r>
              <a:rPr lang="en-US" sz="1800" b="1" dirty="0" smtClean="0"/>
              <a:t>JAVA/ J2EE</a:t>
            </a:r>
            <a:endParaRPr lang="en-US" sz="1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Y09-Innovation Exchange Template">
  <a:themeElements>
    <a:clrScheme name="">
      <a:dk1>
        <a:srgbClr val="000000"/>
      </a:dk1>
      <a:lt1>
        <a:srgbClr val="FFFFFF"/>
      </a:lt1>
      <a:dk2>
        <a:srgbClr val="003399"/>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mitrebriefing">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itrebrief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rebrief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rebrief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rebrief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rebrief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rebrief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rebrief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trebriefing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MITRE_x0020_Sensitivity xmlns="http://schemas.microsoft.com/sharepoint/v3">Internal MITRE Information</MITRE_x0020_Sensitivity>
    <Release_x0020_Statement xmlns="http://schemas.microsoft.com/sharepoint/v3">For Internal MITRE Use</Release_x0020_Statement>
  </documentManagement>
</p:properties>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869E2B3542D21F45BD40A1CECA3751D5" ma:contentTypeVersion="0" ma:contentTypeDescription="Materials and documents that contain MITRE authored content and other content directly attributable to MITRE and its work" ma:contentTypeScope="" ma:versionID="5ebfb54ce260f3e1c9d162bd382767ff">
  <xsd:schema xmlns:xsd="http://www.w3.org/2001/XMLSchema" xmlns:p="http://schemas.microsoft.com/office/2006/metadata/properties" xmlns:ns1="http://schemas.microsoft.com/sharepoint/v3" targetNamespace="http://schemas.microsoft.com/office/2006/metadata/properties" ma:root="true" ma:fieldsID="6a5aebf9c8e1cf79fd1c004b5eccad80" ns1:_="">
    <xsd:import namespace="http://schemas.microsoft.com/sharepoint/v3"/>
    <xsd:element name="properties">
      <xsd:complexType>
        <xsd:sequence>
          <xsd:element name="documentManagement">
            <xsd:complexType>
              <xsd:all>
                <xsd:element ref="ns1:MITRE_x0020_Sensitivity"/>
                <xsd:element ref="ns1:Release_x0020_Statement"/>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MITRE_x0020_Sensitivity" ma:index="9"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0"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6DC28D5D-BF16-4573-BE6D-5232C71F8979}">
  <ds:schemaRefs>
    <ds:schemaRef ds:uri="http://schemas.microsoft.com/sharepoint/v3/contenttype/forms"/>
  </ds:schemaRefs>
</ds:datastoreItem>
</file>

<file path=customXml/itemProps2.xml><?xml version="1.0" encoding="utf-8"?>
<ds:datastoreItem xmlns:ds="http://schemas.openxmlformats.org/officeDocument/2006/customXml" ds:itemID="{333286BB-0BF7-46A9-B697-41382FE97F5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3.xml><?xml version="1.0" encoding="utf-8"?>
<ds:datastoreItem xmlns:ds="http://schemas.openxmlformats.org/officeDocument/2006/customXml" ds:itemID="{AEB7A314-F014-4E65-8334-9364F5A3BA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CE45CF0C-9FCE-43B3-9024-526F9F3A1794}">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FY09-Innovation Exchange Template</Template>
  <TotalTime>17211</TotalTime>
  <Words>2529</Words>
  <Application>Microsoft Macintosh PowerPoint</Application>
  <PresentationFormat>On-screen Show (4:3)</PresentationFormat>
  <Paragraphs>407</Paragraphs>
  <Slides>30</Slides>
  <Notes>21</Notes>
  <HiddenSlides>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FY09-Innovation Exchange Template</vt:lpstr>
      <vt:lpstr>medCafe</vt:lpstr>
      <vt:lpstr>Overview </vt:lpstr>
      <vt:lpstr>How do we do it?</vt:lpstr>
      <vt:lpstr>Key Deliverable: FY10 Prototype  </vt:lpstr>
      <vt:lpstr>Project Timeline</vt:lpstr>
      <vt:lpstr>medCafe Architecture</vt:lpstr>
      <vt:lpstr>medCafe Front End Architecture </vt:lpstr>
      <vt:lpstr>medCafe Interface</vt:lpstr>
      <vt:lpstr>Health-data Server Architecture</vt:lpstr>
      <vt:lpstr>Next Steps (from last quarter)   </vt:lpstr>
      <vt:lpstr>Development  Milestones  </vt:lpstr>
      <vt:lpstr>Development  Milestones (cont.)  </vt:lpstr>
      <vt:lpstr>Discussions Dr. Donohue   </vt:lpstr>
      <vt:lpstr>Discussions Dr. Donohue (cont.)   </vt:lpstr>
      <vt:lpstr>Discussions Dr. Donohue (cont.)   </vt:lpstr>
      <vt:lpstr>Plan for Next Quarter   </vt:lpstr>
      <vt:lpstr>Other issues   </vt:lpstr>
      <vt:lpstr>Collaborations </vt:lpstr>
      <vt:lpstr>Demo </vt:lpstr>
      <vt:lpstr>Impact If Successful</vt:lpstr>
      <vt:lpstr>Slide 21</vt:lpstr>
      <vt:lpstr>medCafe Continuation Plan</vt:lpstr>
      <vt:lpstr>medCafe Continuation Plan</vt:lpstr>
      <vt:lpstr>medCafe &amp; ESP+DRA</vt:lpstr>
      <vt:lpstr>medCafe Continuation Plan (cont.)</vt:lpstr>
      <vt:lpstr>medCafe Continuation Plan (cont.)</vt:lpstr>
      <vt:lpstr>Possible Follow-ons</vt:lpstr>
      <vt:lpstr>C3H Strategic Roadmap</vt:lpstr>
      <vt:lpstr>Transition Strategy</vt:lpstr>
      <vt:lpstr>Using hData</vt:lpstr>
    </vt:vector>
  </TitlesOfParts>
  <Company>The MITRE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Medical Record Composition</dc:title>
  <dc:creator>Gail Hamilton</dc:creator>
  <cp:lastModifiedBy>Gail Hamilton</cp:lastModifiedBy>
  <cp:revision>575</cp:revision>
  <cp:lastPrinted>2009-05-27T19:58:48Z</cp:lastPrinted>
  <dcterms:created xsi:type="dcterms:W3CDTF">2010-05-13T18:18:47Z</dcterms:created>
  <dcterms:modified xsi:type="dcterms:W3CDTF">2010-05-13T18:23:51Z</dcterms:modified>
  <cp:contentType>MITRE Work</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35687363</vt:i4>
  </property>
  <property fmtid="{D5CDD505-2E9C-101B-9397-08002B2CF9AE}" pid="3" name="_NewReviewCycle">
    <vt:lpwstr/>
  </property>
  <property fmtid="{D5CDD505-2E9C-101B-9397-08002B2CF9AE}" pid="4" name="_EmailSubject">
    <vt:lpwstr>MIP communication/briefing template</vt:lpwstr>
  </property>
  <property fmtid="{D5CDD505-2E9C-101B-9397-08002B2CF9AE}" pid="5" name="_AuthorEmail">
    <vt:lpwstr>wswirnoff@mitre.org</vt:lpwstr>
  </property>
  <property fmtid="{D5CDD505-2E9C-101B-9397-08002B2CF9AE}" pid="6" name="_AuthorEmailDisplayName">
    <vt:lpwstr>Swirnoff, Wendy J.</vt:lpwstr>
  </property>
  <property fmtid="{D5CDD505-2E9C-101B-9397-08002B2CF9AE}" pid="7" name="_PreviousAdHocReviewCycleID">
    <vt:i4>-1803002956</vt:i4>
  </property>
  <property fmtid="{D5CDD505-2E9C-101B-9397-08002B2CF9AE}" pid="8" name="ContentTypeId">
    <vt:lpwstr>0x010100823A99C636F7423283FB0D200866C61300869E2B3542D21F45BD40A1CECA3751D5</vt:lpwstr>
  </property>
</Properties>
</file>