
<file path=[Content_Types].xml><?xml version="1.0" encoding="utf-8"?>
<Types xmlns="http://schemas.openxmlformats.org/package/2006/content-types">
  <Override PartName="/ppt/slideLayouts/slideLayout8.xml" ContentType="application/vnd.openxmlformats-officedocument.presentationml.slideLayout+xml"/>
  <Override PartName="/ppt/slides/slide22.xml" ContentType="application/vnd.openxmlformats-officedocument.presentationml.slide+xml"/>
  <Override PartName="/ppt/slides/slide28.xml" ContentType="application/vnd.openxmlformats-officedocument.presentationml.slide+xml"/>
  <Override PartName="/ppt/diagrams/drawing2.xml" ContentType="application/vnd.ms-office.drawingml.diagramDrawing+xml"/>
  <Override PartName="/ppt/notesSlides/notesSlide11.xml" ContentType="application/vnd.openxmlformats-officedocument.presentationml.notesSlide+xml"/>
  <Override PartName="/ppt/diagrams/colors1.xml" ContentType="application/vnd.openxmlformats-officedocument.drawingml.diagramColors+xml"/>
  <Override PartName="/ppt/slides/slide30.xml" ContentType="application/vnd.openxmlformats-officedocument.presentationml.slide+xml"/>
  <Override PartName="/ppt/notesSlides/notesSlide9.xml" ContentType="application/vnd.openxmlformats-officedocument.presentationml.notesSlide+xml"/>
  <Override PartName="/docProps/app.xml" ContentType="application/vnd.openxmlformats-officedocument.extended-properties+xml"/>
  <Override PartName="/ppt/diagrams/layout1.xml" ContentType="application/vnd.openxmlformats-officedocument.drawingml.diagramLayout+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customXml/itemProps3.xml" ContentType="application/vnd.openxmlformats-officedocument.customXmlProperties+xml"/>
  <Override PartName="/ppt/viewProps.xml" ContentType="application/vnd.openxmlformats-officedocument.presentationml.viewProps+xml"/>
  <Override PartName="/ppt/diagrams/data1.xml" ContentType="application/vnd.openxmlformats-officedocument.drawingml.diagramData+xml"/>
  <Override PartName="/ppt/notesSlides/notesSlide15.xml" ContentType="application/vnd.openxmlformats-officedocument.presentationml.notesSlide+xml"/>
  <Override PartName="/customXml/itemProps2.xml" ContentType="application/vnd.openxmlformats-officedocument.customXmlProperties+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diagrams/quickStyle1.xml" ContentType="application/vnd.openxmlformats-officedocument.drawingml.diagramStyle+xml"/>
  <Override PartName="/ppt/slideLayouts/slideLayout6.xml" ContentType="application/vnd.openxmlformats-officedocument.presentationml.slideLayout+xml"/>
  <Override PartName="/ppt/diagrams/quickStyle2.xml" ContentType="application/vnd.openxmlformats-officedocument.drawingml.diagramStyle+xml"/>
  <Default Extension="emf" ContentType="image/x-emf"/>
  <Override PartName="/ppt/slides/slide10.xml" ContentType="application/vnd.openxmlformats-officedocument.presentationml.slide+xml"/>
  <Override PartName="/ppt/presProps.xml" ContentType="application/vnd.openxmlformats-officedocument.presentationml.presProps+xml"/>
  <Override PartName="/ppt/notesSlides/notesSlide18.xml" ContentType="application/vnd.openxmlformats-officedocument.presentationml.notesSlide+xml"/>
  <Override PartName="/ppt/commentAuthors.xml" ContentType="application/vnd.openxmlformats-officedocument.presentationml.commentAuthors+xml"/>
  <Default Extension="png" ContentType="image/png"/>
  <Override PartName="/ppt/slides/slide27.xml" ContentType="application/vnd.openxmlformats-officedocument.presentationml.slide+xml"/>
  <Override PartName="/docProps/core.xml" ContentType="application/vnd.openxmlformats-package.core-properties+xml"/>
  <Override PartName="/ppt/slides/slide31.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Override PartName="/ppt/slides/slide12.xml" ContentType="application/vnd.openxmlformats-officedocument.presentationml.slide+xml"/>
  <Override PartName="/ppt/slides/slide19.xml" ContentType="application/vnd.openxmlformats-officedocument.presentationml.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3.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docProps/custom.xml" ContentType="application/vnd.openxmlformats-officedocument.custom-properties+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theme/theme1.xml" ContentType="application/vnd.openxmlformats-officedocument.theme+xml"/>
  <Override PartName="/customXml/itemProps1.xml" ContentType="application/vnd.openxmlformats-officedocument.customXmlProperties+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7.xml" ContentType="application/vnd.openxmlformats-officedocument.presentationml.slideLayout+xml"/>
  <Default Extension="jpeg" ContentType="image/jpe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customXml/itemProps4.xml" ContentType="application/vnd.openxmlformats-officedocument.customXmlProperties+xml"/>
  <Override PartName="/ppt/slides/slide9.xml" ContentType="application/vnd.openxmlformats-officedocument.presentationml.slide+xml"/>
  <Override PartName="/ppt/diagrams/drawing1.xml" ContentType="application/vnd.ms-office.drawingml.diagramDrawing+xml"/>
  <Override PartName="/ppt/slides/slide24.xml" ContentType="application/vnd.openxmlformats-officedocument.presentationml.slide+xml"/>
  <Override PartName="/ppt/slides/slide32.xml" ContentType="application/vnd.openxmlformats-officedocument.presentationml.slide+xml"/>
  <Override PartName="/ppt/diagrams/colors2.xml" ContentType="application/vnd.openxmlformats-officedocument.drawingml.diagramColors+xml"/>
  <Override PartName="/ppt/slides/slide6.xml" ContentType="application/vnd.openxmlformats-officedocument.presentationml.slide+xml"/>
  <Override PartName="/ppt/slides/slide16.xml" ContentType="application/vnd.openxmlformats-officedocument.presentationml.slide+xml"/>
  <Default Extension="gif" ContentType="image/gif"/>
  <Override PartName="/ppt/notesSlides/notesSlide20.xml" ContentType="application/vnd.openxmlformats-officedocument.presentationml.notesSlide+xml"/>
  <Override PartName="/ppt/diagrams/data2.xml" ContentType="application/vnd.openxmlformats-officedocument.drawingml.diagramData+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bookmarkIdSeed="2">
  <p:sldMasterIdLst>
    <p:sldMasterId id="2147483649" r:id="rId5"/>
  </p:sldMasterIdLst>
  <p:notesMasterIdLst>
    <p:notesMasterId r:id="rId38"/>
  </p:notesMasterIdLst>
  <p:handoutMasterIdLst>
    <p:handoutMasterId r:id="rId39"/>
  </p:handoutMasterIdLst>
  <p:sldIdLst>
    <p:sldId id="269" r:id="rId6"/>
    <p:sldId id="305" r:id="rId7"/>
    <p:sldId id="345" r:id="rId8"/>
    <p:sldId id="338" r:id="rId9"/>
    <p:sldId id="347" r:id="rId10"/>
    <p:sldId id="349" r:id="rId11"/>
    <p:sldId id="350" r:id="rId12"/>
    <p:sldId id="351" r:id="rId13"/>
    <p:sldId id="352" r:id="rId14"/>
    <p:sldId id="371" r:id="rId15"/>
    <p:sldId id="353" r:id="rId16"/>
    <p:sldId id="354" r:id="rId17"/>
    <p:sldId id="355" r:id="rId18"/>
    <p:sldId id="356" r:id="rId19"/>
    <p:sldId id="357" r:id="rId20"/>
    <p:sldId id="364" r:id="rId21"/>
    <p:sldId id="358" r:id="rId22"/>
    <p:sldId id="359" r:id="rId23"/>
    <p:sldId id="362" r:id="rId24"/>
    <p:sldId id="363" r:id="rId25"/>
    <p:sldId id="365" r:id="rId26"/>
    <p:sldId id="366" r:id="rId27"/>
    <p:sldId id="367" r:id="rId28"/>
    <p:sldId id="368" r:id="rId29"/>
    <p:sldId id="360" r:id="rId30"/>
    <p:sldId id="327" r:id="rId31"/>
    <p:sldId id="370" r:id="rId32"/>
    <p:sldId id="369" r:id="rId33"/>
    <p:sldId id="324" r:id="rId34"/>
    <p:sldId id="337" r:id="rId35"/>
    <p:sldId id="348" r:id="rId36"/>
    <p:sldId id="319" r:id="rId37"/>
  </p:sldIdLst>
  <p:sldSz cx="9144000" cy="6858000" type="screen4x3"/>
  <p:notesSz cx="6858000" cy="91440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Mark Theurer" initials="" lastIdx="0"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p:clrMru>
    <a:srgbClr val="E5D7BD"/>
    <a:srgbClr val="E5E2C2"/>
    <a:srgbClr val="CEBF80"/>
    <a:srgbClr val="B07305"/>
    <a:srgbClr val="FFCC99"/>
    <a:srgbClr val="FFFFCC"/>
    <a:srgbClr val="CCFFFF"/>
    <a:srgbClr val="EBD2FE"/>
    <a:srgbClr val="BAF3FE"/>
    <a:srgbClr val="8FB4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aximized">
    <p:restoredLeft sz="16651" autoAdjust="0"/>
    <p:restoredTop sz="84557" autoAdjust="0"/>
  </p:normalViewPr>
  <p:slideViewPr>
    <p:cSldViewPr snapToGrid="0">
      <p:cViewPr>
        <p:scale>
          <a:sx n="100" d="100"/>
          <a:sy n="100" d="100"/>
        </p:scale>
        <p:origin x="-512"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74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slide" Target="slides/slide30.xml"/><Relationship Id="rId31" Type="http://schemas.openxmlformats.org/officeDocument/2006/relationships/slide" Target="slides/slide26.xml"/><Relationship Id="rId34" Type="http://schemas.openxmlformats.org/officeDocument/2006/relationships/slide" Target="slides/slide29.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7" Type="http://schemas.openxmlformats.org/officeDocument/2006/relationships/slide" Target="slides/slide2.xml"/><Relationship Id="rId36" Type="http://schemas.openxmlformats.org/officeDocument/2006/relationships/slide" Target="slides/slide31.xml"/><Relationship Id="rId43" Type="http://schemas.openxmlformats.org/officeDocument/2006/relationships/viewProps" Target="viewProps.xml"/><Relationship Id="rId1" Type="http://schemas.openxmlformats.org/officeDocument/2006/relationships/customXml" Target="../customXml/item1.xml"/><Relationship Id="rId24" Type="http://schemas.openxmlformats.org/officeDocument/2006/relationships/slide" Target="slides/slide19.xml"/><Relationship Id="rId25" Type="http://schemas.openxmlformats.org/officeDocument/2006/relationships/slide" Target="slides/slide20.xml"/><Relationship Id="rId8" Type="http://schemas.openxmlformats.org/officeDocument/2006/relationships/slide" Target="slides/slide3.xml"/><Relationship Id="rId13" Type="http://schemas.openxmlformats.org/officeDocument/2006/relationships/slide" Target="slides/slide8.xml"/><Relationship Id="rId10" Type="http://schemas.openxmlformats.org/officeDocument/2006/relationships/slide" Target="slides/slide5.xml"/><Relationship Id="rId32" Type="http://schemas.openxmlformats.org/officeDocument/2006/relationships/slide" Target="slides/slide27.xml"/><Relationship Id="rId37" Type="http://schemas.openxmlformats.org/officeDocument/2006/relationships/slide" Target="slides/slide32.xml"/><Relationship Id="rId12" Type="http://schemas.openxmlformats.org/officeDocument/2006/relationships/slide" Target="slides/slide7.xml"/><Relationship Id="rId17" Type="http://schemas.openxmlformats.org/officeDocument/2006/relationships/slide" Target="slides/slide12.xml"/><Relationship Id="rId9" Type="http://schemas.openxmlformats.org/officeDocument/2006/relationships/slide" Target="slides/slide4.xml"/><Relationship Id="rId18" Type="http://schemas.openxmlformats.org/officeDocument/2006/relationships/slide" Target="slides/slide13.xml"/><Relationship Id="rId3" Type="http://schemas.openxmlformats.org/officeDocument/2006/relationships/customXml" Target="../customXml/item3.xml"/><Relationship Id="rId27" Type="http://schemas.openxmlformats.org/officeDocument/2006/relationships/slide" Target="slides/slide22.xml"/><Relationship Id="rId14" Type="http://schemas.openxmlformats.org/officeDocument/2006/relationships/slide" Target="slides/slide9.xml"/><Relationship Id="rId23" Type="http://schemas.openxmlformats.org/officeDocument/2006/relationships/slide" Target="slides/slide18.xml"/><Relationship Id="rId4" Type="http://schemas.openxmlformats.org/officeDocument/2006/relationships/customXml" Target="../customXml/item4.xml"/><Relationship Id="rId28" Type="http://schemas.openxmlformats.org/officeDocument/2006/relationships/slide" Target="slides/slide23.xml"/><Relationship Id="rId45" Type="http://schemas.openxmlformats.org/officeDocument/2006/relationships/tableStyles" Target="tableStyles.xml"/><Relationship Id="rId26" Type="http://schemas.openxmlformats.org/officeDocument/2006/relationships/slide" Target="slides/slide21.xml"/><Relationship Id="rId30" Type="http://schemas.openxmlformats.org/officeDocument/2006/relationships/slide" Target="slides/slide25.xml"/><Relationship Id="rId11" Type="http://schemas.openxmlformats.org/officeDocument/2006/relationships/slide" Target="slides/slide6.xml"/><Relationship Id="rId42" Type="http://schemas.openxmlformats.org/officeDocument/2006/relationships/presProps" Target="presProps.xml"/><Relationship Id="rId29" Type="http://schemas.openxmlformats.org/officeDocument/2006/relationships/slide" Target="slides/slide24.xml"/><Relationship Id="rId6" Type="http://schemas.openxmlformats.org/officeDocument/2006/relationships/slide" Target="slides/slide1.xml"/><Relationship Id="rId16" Type="http://schemas.openxmlformats.org/officeDocument/2006/relationships/slide" Target="slides/slide11.xml"/><Relationship Id="rId33" Type="http://schemas.openxmlformats.org/officeDocument/2006/relationships/slide" Target="slides/slide28.xml"/><Relationship Id="rId44" Type="http://schemas.openxmlformats.org/officeDocument/2006/relationships/theme" Target="theme/theme1.xml"/><Relationship Id="rId41"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19" Type="http://schemas.openxmlformats.org/officeDocument/2006/relationships/slide" Target="slides/slide14.xml"/><Relationship Id="rId38" Type="http://schemas.openxmlformats.org/officeDocument/2006/relationships/notesMaster" Target="notesMasters/notesMaster1.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3ACC8B-64E0-4F41-899D-C40207812AD9}" type="doc">
      <dgm:prSet loTypeId="urn:microsoft.com/office/officeart/2005/8/layout/arrow2" loCatId="process" qsTypeId="urn:microsoft.com/office/officeart/2005/8/quickstyle/3d2" qsCatId="3D" csTypeId="urn:microsoft.com/office/officeart/2005/8/colors/accent0_3" csCatId="mainScheme" phldr="1"/>
      <dgm:spPr/>
      <dgm:t>
        <a:bodyPr/>
        <a:lstStyle/>
        <a:p>
          <a:endParaRPr lang="en-US"/>
        </a:p>
      </dgm:t>
    </dgm:pt>
    <dgm:pt modelId="{82BEDE13-EC3F-47EB-8B5D-B7605530FFB3}">
      <dgm:prSet phldrT="[Text]"/>
      <dgm:spPr/>
      <dgm:t>
        <a:bodyPr/>
        <a:lstStyle/>
        <a:p>
          <a:r>
            <a:rPr lang="en-US" dirty="0" smtClean="0"/>
            <a:t>Q1: Identification of loose couplers and filtering of category 2 data (text extraction and mining)</a:t>
          </a:r>
          <a:endParaRPr lang="en-US" dirty="0"/>
        </a:p>
      </dgm:t>
    </dgm:pt>
    <dgm:pt modelId="{08ED023F-83F3-46A7-905A-EE21BE19DE3C}" type="parTrans" cxnId="{08742821-26D6-4A60-B2CF-7362BD20042C}">
      <dgm:prSet/>
      <dgm:spPr/>
      <dgm:t>
        <a:bodyPr/>
        <a:lstStyle/>
        <a:p>
          <a:endParaRPr lang="en-US"/>
        </a:p>
      </dgm:t>
    </dgm:pt>
    <dgm:pt modelId="{FB809E6E-C33C-4FF2-994E-5989E16194E3}" type="sibTrans" cxnId="{08742821-26D6-4A60-B2CF-7362BD20042C}">
      <dgm:prSet/>
      <dgm:spPr/>
      <dgm:t>
        <a:bodyPr/>
        <a:lstStyle/>
        <a:p>
          <a:endParaRPr lang="en-US"/>
        </a:p>
      </dgm:t>
    </dgm:pt>
    <dgm:pt modelId="{17F6A04F-7883-4DE2-A441-D73B24324D1E}">
      <dgm:prSet/>
      <dgm:spPr/>
      <dgm:t>
        <a:bodyPr/>
        <a:lstStyle/>
        <a:p>
          <a:r>
            <a:rPr lang="en-US" dirty="0" smtClean="0"/>
            <a:t>Q2: Category 2 data “flip through” and </a:t>
          </a:r>
          <a:r>
            <a:rPr lang="en-US" dirty="0" err="1" smtClean="0"/>
            <a:t>composable</a:t>
          </a:r>
          <a:r>
            <a:rPr lang="en-US" dirty="0" smtClean="0"/>
            <a:t> framework</a:t>
          </a:r>
        </a:p>
      </dgm:t>
    </dgm:pt>
    <dgm:pt modelId="{F3287BBA-FE35-4C50-BF8E-5EE7C3D0467D}" type="parTrans" cxnId="{C6F230B6-FAEC-4D36-A153-607F50616E30}">
      <dgm:prSet/>
      <dgm:spPr/>
      <dgm:t>
        <a:bodyPr/>
        <a:lstStyle/>
        <a:p>
          <a:endParaRPr lang="en-US"/>
        </a:p>
      </dgm:t>
    </dgm:pt>
    <dgm:pt modelId="{189268A5-49FA-4612-B46C-2081E8794D10}" type="sibTrans" cxnId="{C6F230B6-FAEC-4D36-A153-607F50616E30}">
      <dgm:prSet/>
      <dgm:spPr/>
      <dgm:t>
        <a:bodyPr/>
        <a:lstStyle/>
        <a:p>
          <a:endParaRPr lang="en-US"/>
        </a:p>
      </dgm:t>
    </dgm:pt>
    <dgm:pt modelId="{632A3D79-277D-4CF3-A5DA-3B4DFE4FB3C3}">
      <dgm:prSet/>
      <dgm:spPr/>
      <dgm:t>
        <a:bodyPr/>
        <a:lstStyle/>
        <a:p>
          <a:r>
            <a:rPr lang="en-US" dirty="0" smtClean="0"/>
            <a:t>‘</a:t>
          </a:r>
          <a:r>
            <a:rPr lang="en-US" dirty="0" err="1" smtClean="0"/>
            <a:t>MyInterface</a:t>
          </a:r>
          <a:r>
            <a:rPr lang="en-US" dirty="0" smtClean="0"/>
            <a:t>’ and ongoing refinements resulting from SME feedback</a:t>
          </a:r>
        </a:p>
      </dgm:t>
    </dgm:pt>
    <dgm:pt modelId="{0F92E1AA-7D2E-4A51-98D8-92F7837D6DE2}" type="parTrans" cxnId="{8EB25A48-991C-49B0-97B2-4338FBB6BC47}">
      <dgm:prSet/>
      <dgm:spPr/>
      <dgm:t>
        <a:bodyPr/>
        <a:lstStyle/>
        <a:p>
          <a:endParaRPr lang="en-US"/>
        </a:p>
      </dgm:t>
    </dgm:pt>
    <dgm:pt modelId="{FD99FA75-B554-414C-A5E1-47E32DAB40AD}" type="sibTrans" cxnId="{8EB25A48-991C-49B0-97B2-4338FBB6BC47}">
      <dgm:prSet/>
      <dgm:spPr/>
      <dgm:t>
        <a:bodyPr/>
        <a:lstStyle/>
        <a:p>
          <a:endParaRPr lang="en-US"/>
        </a:p>
      </dgm:t>
    </dgm:pt>
    <dgm:pt modelId="{7E6DC48B-CC42-49AA-B919-C837D122394F}">
      <dgm:prSet/>
      <dgm:spPr/>
      <dgm:t>
        <a:bodyPr/>
        <a:lstStyle/>
        <a:p>
          <a:r>
            <a:rPr lang="en-US" dirty="0" smtClean="0"/>
            <a:t>Finalize working prototype and demonstrations to VA and other interested parties</a:t>
          </a:r>
        </a:p>
      </dgm:t>
    </dgm:pt>
    <dgm:pt modelId="{CC0472D9-BDA7-44EB-B05B-2A7BE0EBDC50}" type="parTrans" cxnId="{E66E437D-A857-49A2-95C4-A71B9385F331}">
      <dgm:prSet/>
      <dgm:spPr/>
      <dgm:t>
        <a:bodyPr/>
        <a:lstStyle/>
        <a:p>
          <a:endParaRPr lang="en-US"/>
        </a:p>
      </dgm:t>
    </dgm:pt>
    <dgm:pt modelId="{80A35B5E-ED47-4B3F-AB68-BA4520DC5819}" type="sibTrans" cxnId="{E66E437D-A857-49A2-95C4-A71B9385F331}">
      <dgm:prSet/>
      <dgm:spPr/>
      <dgm:t>
        <a:bodyPr/>
        <a:lstStyle/>
        <a:p>
          <a:endParaRPr lang="en-US"/>
        </a:p>
      </dgm:t>
    </dgm:pt>
    <dgm:pt modelId="{32FA0AE1-FF03-4F51-851A-117046941D0B}" type="pres">
      <dgm:prSet presAssocID="{AB3ACC8B-64E0-4F41-899D-C40207812AD9}" presName="arrowDiagram" presStyleCnt="0">
        <dgm:presLayoutVars>
          <dgm:chMax val="5"/>
          <dgm:dir/>
          <dgm:resizeHandles val="exact"/>
        </dgm:presLayoutVars>
      </dgm:prSet>
      <dgm:spPr/>
      <dgm:t>
        <a:bodyPr/>
        <a:lstStyle/>
        <a:p>
          <a:endParaRPr lang="en-US"/>
        </a:p>
      </dgm:t>
    </dgm:pt>
    <dgm:pt modelId="{88994FE7-28BF-4996-A43B-5B2875304076}" type="pres">
      <dgm:prSet presAssocID="{AB3ACC8B-64E0-4F41-899D-C40207812AD9}" presName="arrow" presStyleLbl="bgShp" presStyleIdx="0" presStyleCnt="1"/>
      <dgm:spPr/>
    </dgm:pt>
    <dgm:pt modelId="{2B2EBFF1-30B9-456C-9298-A238610603E0}" type="pres">
      <dgm:prSet presAssocID="{AB3ACC8B-64E0-4F41-899D-C40207812AD9}" presName="arrowDiagram4" presStyleCnt="0"/>
      <dgm:spPr/>
    </dgm:pt>
    <dgm:pt modelId="{D169C0C9-CAF1-40F2-BC16-B8915AC70736}" type="pres">
      <dgm:prSet presAssocID="{82BEDE13-EC3F-47EB-8B5D-B7605530FFB3}" presName="bullet4a" presStyleLbl="node1" presStyleIdx="0" presStyleCnt="4"/>
      <dgm:spPr/>
    </dgm:pt>
    <dgm:pt modelId="{8625C4B8-2132-449B-9336-E606241D4F2A}" type="pres">
      <dgm:prSet presAssocID="{82BEDE13-EC3F-47EB-8B5D-B7605530FFB3}" presName="textBox4a" presStyleLbl="revTx" presStyleIdx="0" presStyleCnt="4">
        <dgm:presLayoutVars>
          <dgm:bulletEnabled val="1"/>
        </dgm:presLayoutVars>
      </dgm:prSet>
      <dgm:spPr/>
      <dgm:t>
        <a:bodyPr/>
        <a:lstStyle/>
        <a:p>
          <a:endParaRPr lang="en-US"/>
        </a:p>
      </dgm:t>
    </dgm:pt>
    <dgm:pt modelId="{9ACFED0D-A310-43A4-B03A-ADD88790F034}" type="pres">
      <dgm:prSet presAssocID="{17F6A04F-7883-4DE2-A441-D73B24324D1E}" presName="bullet4b" presStyleLbl="node1" presStyleIdx="1" presStyleCnt="4"/>
      <dgm:spPr/>
    </dgm:pt>
    <dgm:pt modelId="{9BA3A4A5-0FAF-4B90-8D1E-D385E397D10C}" type="pres">
      <dgm:prSet presAssocID="{17F6A04F-7883-4DE2-A441-D73B24324D1E}" presName="textBox4b" presStyleLbl="revTx" presStyleIdx="1" presStyleCnt="4">
        <dgm:presLayoutVars>
          <dgm:bulletEnabled val="1"/>
        </dgm:presLayoutVars>
      </dgm:prSet>
      <dgm:spPr/>
      <dgm:t>
        <a:bodyPr/>
        <a:lstStyle/>
        <a:p>
          <a:endParaRPr lang="en-US"/>
        </a:p>
      </dgm:t>
    </dgm:pt>
    <dgm:pt modelId="{C8F99C72-5190-4892-AF11-18C45F7A6725}" type="pres">
      <dgm:prSet presAssocID="{632A3D79-277D-4CF3-A5DA-3B4DFE4FB3C3}" presName="bullet4c" presStyleLbl="node1" presStyleIdx="2" presStyleCnt="4"/>
      <dgm:spPr/>
    </dgm:pt>
    <dgm:pt modelId="{91537DFE-E4F7-4289-A332-C6DCBAEC3AEB}" type="pres">
      <dgm:prSet presAssocID="{632A3D79-277D-4CF3-A5DA-3B4DFE4FB3C3}" presName="textBox4c" presStyleLbl="revTx" presStyleIdx="2" presStyleCnt="4">
        <dgm:presLayoutVars>
          <dgm:bulletEnabled val="1"/>
        </dgm:presLayoutVars>
      </dgm:prSet>
      <dgm:spPr/>
      <dgm:t>
        <a:bodyPr/>
        <a:lstStyle/>
        <a:p>
          <a:endParaRPr lang="en-US"/>
        </a:p>
      </dgm:t>
    </dgm:pt>
    <dgm:pt modelId="{3AB2E780-6E10-4CB5-BB35-737C8314A4B8}" type="pres">
      <dgm:prSet presAssocID="{7E6DC48B-CC42-49AA-B919-C837D122394F}" presName="bullet4d" presStyleLbl="node1" presStyleIdx="3" presStyleCnt="4"/>
      <dgm:spPr/>
    </dgm:pt>
    <dgm:pt modelId="{26682624-6DBD-447B-A7F7-1E65CC831A39}" type="pres">
      <dgm:prSet presAssocID="{7E6DC48B-CC42-49AA-B919-C837D122394F}" presName="textBox4d" presStyleLbl="revTx" presStyleIdx="3" presStyleCnt="4">
        <dgm:presLayoutVars>
          <dgm:bulletEnabled val="1"/>
        </dgm:presLayoutVars>
      </dgm:prSet>
      <dgm:spPr/>
      <dgm:t>
        <a:bodyPr/>
        <a:lstStyle/>
        <a:p>
          <a:endParaRPr lang="en-US"/>
        </a:p>
      </dgm:t>
    </dgm:pt>
  </dgm:ptLst>
  <dgm:cxnLst>
    <dgm:cxn modelId="{E66E437D-A857-49A2-95C4-A71B9385F331}" srcId="{AB3ACC8B-64E0-4F41-899D-C40207812AD9}" destId="{7E6DC48B-CC42-49AA-B919-C837D122394F}" srcOrd="3" destOrd="0" parTransId="{CC0472D9-BDA7-44EB-B05B-2A7BE0EBDC50}" sibTransId="{80A35B5E-ED47-4B3F-AB68-BA4520DC5819}"/>
    <dgm:cxn modelId="{8EB25A48-991C-49B0-97B2-4338FBB6BC47}" srcId="{AB3ACC8B-64E0-4F41-899D-C40207812AD9}" destId="{632A3D79-277D-4CF3-A5DA-3B4DFE4FB3C3}" srcOrd="2" destOrd="0" parTransId="{0F92E1AA-7D2E-4A51-98D8-92F7837D6DE2}" sibTransId="{FD99FA75-B554-414C-A5E1-47E32DAB40AD}"/>
    <dgm:cxn modelId="{FCCB66DF-2BD8-2F4D-8CB4-14C1DDF5A616}" type="presOf" srcId="{7E6DC48B-CC42-49AA-B919-C837D122394F}" destId="{26682624-6DBD-447B-A7F7-1E65CC831A39}" srcOrd="0" destOrd="0" presId="urn:microsoft.com/office/officeart/2005/8/layout/arrow2"/>
    <dgm:cxn modelId="{C6F230B6-FAEC-4D36-A153-607F50616E30}" srcId="{AB3ACC8B-64E0-4F41-899D-C40207812AD9}" destId="{17F6A04F-7883-4DE2-A441-D73B24324D1E}" srcOrd="1" destOrd="0" parTransId="{F3287BBA-FE35-4C50-BF8E-5EE7C3D0467D}" sibTransId="{189268A5-49FA-4612-B46C-2081E8794D10}"/>
    <dgm:cxn modelId="{8CF3FEF9-2D80-3A48-A406-4097889F0D7A}" type="presOf" srcId="{17F6A04F-7883-4DE2-A441-D73B24324D1E}" destId="{9BA3A4A5-0FAF-4B90-8D1E-D385E397D10C}" srcOrd="0" destOrd="0" presId="urn:microsoft.com/office/officeart/2005/8/layout/arrow2"/>
    <dgm:cxn modelId="{08742821-26D6-4A60-B2CF-7362BD20042C}" srcId="{AB3ACC8B-64E0-4F41-899D-C40207812AD9}" destId="{82BEDE13-EC3F-47EB-8B5D-B7605530FFB3}" srcOrd="0" destOrd="0" parTransId="{08ED023F-83F3-46A7-905A-EE21BE19DE3C}" sibTransId="{FB809E6E-C33C-4FF2-994E-5989E16194E3}"/>
    <dgm:cxn modelId="{0561E204-218C-4C97-BED8-2027A6D30BD0}" type="presOf" srcId="{AB3ACC8B-64E0-4F41-899D-C40207812AD9}" destId="{32FA0AE1-FF03-4F51-851A-117046941D0B}" srcOrd="0" destOrd="0" presId="urn:microsoft.com/office/officeart/2005/8/layout/arrow2"/>
    <dgm:cxn modelId="{68A3F007-4684-D54C-895D-F2D2F58C7C36}" type="presOf" srcId="{632A3D79-277D-4CF3-A5DA-3B4DFE4FB3C3}" destId="{91537DFE-E4F7-4289-A332-C6DCBAEC3AEB}" srcOrd="0" destOrd="0" presId="urn:microsoft.com/office/officeart/2005/8/layout/arrow2"/>
    <dgm:cxn modelId="{9A5111FE-9A2F-664B-B44B-D76C3CB90801}" type="presOf" srcId="{82BEDE13-EC3F-47EB-8B5D-B7605530FFB3}" destId="{8625C4B8-2132-449B-9336-E606241D4F2A}" srcOrd="0" destOrd="0" presId="urn:microsoft.com/office/officeart/2005/8/layout/arrow2"/>
    <dgm:cxn modelId="{19B2B4CB-7EE7-43E0-8FB0-2794FC44655E}" type="presParOf" srcId="{32FA0AE1-FF03-4F51-851A-117046941D0B}" destId="{88994FE7-28BF-4996-A43B-5B2875304076}" srcOrd="0" destOrd="0" presId="urn:microsoft.com/office/officeart/2005/8/layout/arrow2"/>
    <dgm:cxn modelId="{7134DE14-36A5-DE4D-9EC1-643FEE93B29F}" type="presParOf" srcId="{32FA0AE1-FF03-4F51-851A-117046941D0B}" destId="{2B2EBFF1-30B9-456C-9298-A238610603E0}" srcOrd="1" destOrd="0" presId="urn:microsoft.com/office/officeart/2005/8/layout/arrow2"/>
    <dgm:cxn modelId="{5FF5C337-023E-4D45-96FA-CD0A706AD6BE}" type="presParOf" srcId="{2B2EBFF1-30B9-456C-9298-A238610603E0}" destId="{D169C0C9-CAF1-40F2-BC16-B8915AC70736}" srcOrd="0" destOrd="0" presId="urn:microsoft.com/office/officeart/2005/8/layout/arrow2"/>
    <dgm:cxn modelId="{4F7B4A8C-12A9-9940-A152-98CDC9DC5C17}" type="presParOf" srcId="{2B2EBFF1-30B9-456C-9298-A238610603E0}" destId="{8625C4B8-2132-449B-9336-E606241D4F2A}" srcOrd="1" destOrd="0" presId="urn:microsoft.com/office/officeart/2005/8/layout/arrow2"/>
    <dgm:cxn modelId="{C0C76640-5EAF-6B4E-92EA-F010E99E84A2}" type="presParOf" srcId="{2B2EBFF1-30B9-456C-9298-A238610603E0}" destId="{9ACFED0D-A310-43A4-B03A-ADD88790F034}" srcOrd="2" destOrd="0" presId="urn:microsoft.com/office/officeart/2005/8/layout/arrow2"/>
    <dgm:cxn modelId="{6DC0AE69-869C-9B4D-B8DE-897F0515DF31}" type="presParOf" srcId="{2B2EBFF1-30B9-456C-9298-A238610603E0}" destId="{9BA3A4A5-0FAF-4B90-8D1E-D385E397D10C}" srcOrd="3" destOrd="0" presId="urn:microsoft.com/office/officeart/2005/8/layout/arrow2"/>
    <dgm:cxn modelId="{643A5108-9A19-5641-A673-C7F37101875D}" type="presParOf" srcId="{2B2EBFF1-30B9-456C-9298-A238610603E0}" destId="{C8F99C72-5190-4892-AF11-18C45F7A6725}" srcOrd="4" destOrd="0" presId="urn:microsoft.com/office/officeart/2005/8/layout/arrow2"/>
    <dgm:cxn modelId="{635AD873-79AB-0647-9944-C3E8186DCD3A}" type="presParOf" srcId="{2B2EBFF1-30B9-456C-9298-A238610603E0}" destId="{91537DFE-E4F7-4289-A332-C6DCBAEC3AEB}" srcOrd="5" destOrd="0" presId="urn:microsoft.com/office/officeart/2005/8/layout/arrow2"/>
    <dgm:cxn modelId="{439CD6D5-D4D6-1046-9F21-BBDAC1A0FFA8}" type="presParOf" srcId="{2B2EBFF1-30B9-456C-9298-A238610603E0}" destId="{3AB2E780-6E10-4CB5-BB35-737C8314A4B8}" srcOrd="6" destOrd="0" presId="urn:microsoft.com/office/officeart/2005/8/layout/arrow2"/>
    <dgm:cxn modelId="{3A34913D-B473-464A-9101-5EE921D56F83}" type="presParOf" srcId="{2B2EBFF1-30B9-456C-9298-A238610603E0}" destId="{26682624-6DBD-447B-A7F7-1E65CC831A39}" srcOrd="7"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3ACC8B-64E0-4F41-899D-C40207812AD9}" type="doc">
      <dgm:prSet loTypeId="urn:microsoft.com/office/officeart/2005/8/layout/arrow2" loCatId="process" qsTypeId="urn:microsoft.com/office/officeart/2005/8/quickstyle/3d2" qsCatId="3D" csTypeId="urn:microsoft.com/office/officeart/2005/8/colors/accent0_3" csCatId="mainScheme" phldr="1"/>
      <dgm:spPr/>
      <dgm:t>
        <a:bodyPr/>
        <a:lstStyle/>
        <a:p>
          <a:endParaRPr lang="en-US"/>
        </a:p>
      </dgm:t>
    </dgm:pt>
    <dgm:pt modelId="{82BEDE13-EC3F-47EB-8B5D-B7605530FFB3}">
      <dgm:prSet phldrT="[Text]"/>
      <dgm:spPr/>
      <dgm:t>
        <a:bodyPr/>
        <a:lstStyle/>
        <a:p>
          <a:r>
            <a:rPr lang="en-US" dirty="0" smtClean="0"/>
            <a:t>Q1: “flip through” and </a:t>
          </a:r>
          <a:r>
            <a:rPr lang="en-US" dirty="0" err="1" smtClean="0"/>
            <a:t>composable</a:t>
          </a:r>
          <a:r>
            <a:rPr lang="en-US" dirty="0" smtClean="0"/>
            <a:t> framework</a:t>
          </a:r>
          <a:endParaRPr lang="en-US" dirty="0"/>
        </a:p>
      </dgm:t>
    </dgm:pt>
    <dgm:pt modelId="{08ED023F-83F3-46A7-905A-EE21BE19DE3C}" type="parTrans" cxnId="{08742821-26D6-4A60-B2CF-7362BD20042C}">
      <dgm:prSet/>
      <dgm:spPr/>
      <dgm:t>
        <a:bodyPr/>
        <a:lstStyle/>
        <a:p>
          <a:endParaRPr lang="en-US"/>
        </a:p>
      </dgm:t>
    </dgm:pt>
    <dgm:pt modelId="{FB809E6E-C33C-4FF2-994E-5989E16194E3}" type="sibTrans" cxnId="{08742821-26D6-4A60-B2CF-7362BD20042C}">
      <dgm:prSet/>
      <dgm:spPr/>
      <dgm:t>
        <a:bodyPr/>
        <a:lstStyle/>
        <a:p>
          <a:endParaRPr lang="en-US"/>
        </a:p>
      </dgm:t>
    </dgm:pt>
    <dgm:pt modelId="{17F6A04F-7883-4DE2-A441-D73B24324D1E}">
      <dgm:prSet/>
      <dgm:spPr/>
      <dgm:t>
        <a:bodyPr/>
        <a:lstStyle/>
        <a:p>
          <a:r>
            <a:rPr lang="en-US" dirty="0" smtClean="0"/>
            <a:t>Q2:  Identification of loose couplers and filtering of category 2 data (text extraction and mining)</a:t>
          </a:r>
        </a:p>
      </dgm:t>
    </dgm:pt>
    <dgm:pt modelId="{F3287BBA-FE35-4C50-BF8E-5EE7C3D0467D}" type="parTrans" cxnId="{C6F230B6-FAEC-4D36-A153-607F50616E30}">
      <dgm:prSet/>
      <dgm:spPr/>
      <dgm:t>
        <a:bodyPr/>
        <a:lstStyle/>
        <a:p>
          <a:endParaRPr lang="en-US"/>
        </a:p>
      </dgm:t>
    </dgm:pt>
    <dgm:pt modelId="{189268A5-49FA-4612-B46C-2081E8794D10}" type="sibTrans" cxnId="{C6F230B6-FAEC-4D36-A153-607F50616E30}">
      <dgm:prSet/>
      <dgm:spPr/>
      <dgm:t>
        <a:bodyPr/>
        <a:lstStyle/>
        <a:p>
          <a:endParaRPr lang="en-US"/>
        </a:p>
      </dgm:t>
    </dgm:pt>
    <dgm:pt modelId="{632A3D79-277D-4CF3-A5DA-3B4DFE4FB3C3}">
      <dgm:prSet/>
      <dgm:spPr/>
      <dgm:t>
        <a:bodyPr/>
        <a:lstStyle/>
        <a:p>
          <a:r>
            <a:rPr lang="en-US" dirty="0" smtClean="0"/>
            <a:t>‘</a:t>
          </a:r>
          <a:r>
            <a:rPr lang="en-US" dirty="0" err="1" smtClean="0"/>
            <a:t>MyInterface</a:t>
          </a:r>
          <a:r>
            <a:rPr lang="en-US" dirty="0" smtClean="0"/>
            <a:t>’ and ongoing refinements resulting from SME feedback</a:t>
          </a:r>
        </a:p>
      </dgm:t>
    </dgm:pt>
    <dgm:pt modelId="{0F92E1AA-7D2E-4A51-98D8-92F7837D6DE2}" type="parTrans" cxnId="{8EB25A48-991C-49B0-97B2-4338FBB6BC47}">
      <dgm:prSet/>
      <dgm:spPr/>
      <dgm:t>
        <a:bodyPr/>
        <a:lstStyle/>
        <a:p>
          <a:endParaRPr lang="en-US"/>
        </a:p>
      </dgm:t>
    </dgm:pt>
    <dgm:pt modelId="{FD99FA75-B554-414C-A5E1-47E32DAB40AD}" type="sibTrans" cxnId="{8EB25A48-991C-49B0-97B2-4338FBB6BC47}">
      <dgm:prSet/>
      <dgm:spPr/>
      <dgm:t>
        <a:bodyPr/>
        <a:lstStyle/>
        <a:p>
          <a:endParaRPr lang="en-US"/>
        </a:p>
      </dgm:t>
    </dgm:pt>
    <dgm:pt modelId="{7E6DC48B-CC42-49AA-B919-C837D122394F}">
      <dgm:prSet/>
      <dgm:spPr/>
      <dgm:t>
        <a:bodyPr/>
        <a:lstStyle/>
        <a:p>
          <a:r>
            <a:rPr lang="en-US" dirty="0" smtClean="0"/>
            <a:t>Finalize working prototype and demonstrations to VA and other interested parties</a:t>
          </a:r>
        </a:p>
      </dgm:t>
    </dgm:pt>
    <dgm:pt modelId="{CC0472D9-BDA7-44EB-B05B-2A7BE0EBDC50}" type="parTrans" cxnId="{E66E437D-A857-49A2-95C4-A71B9385F331}">
      <dgm:prSet/>
      <dgm:spPr/>
      <dgm:t>
        <a:bodyPr/>
        <a:lstStyle/>
        <a:p>
          <a:endParaRPr lang="en-US"/>
        </a:p>
      </dgm:t>
    </dgm:pt>
    <dgm:pt modelId="{80A35B5E-ED47-4B3F-AB68-BA4520DC5819}" type="sibTrans" cxnId="{E66E437D-A857-49A2-95C4-A71B9385F331}">
      <dgm:prSet/>
      <dgm:spPr/>
      <dgm:t>
        <a:bodyPr/>
        <a:lstStyle/>
        <a:p>
          <a:endParaRPr lang="en-US"/>
        </a:p>
      </dgm:t>
    </dgm:pt>
    <dgm:pt modelId="{32FA0AE1-FF03-4F51-851A-117046941D0B}" type="pres">
      <dgm:prSet presAssocID="{AB3ACC8B-64E0-4F41-899D-C40207812AD9}" presName="arrowDiagram" presStyleCnt="0">
        <dgm:presLayoutVars>
          <dgm:chMax val="5"/>
          <dgm:dir/>
          <dgm:resizeHandles val="exact"/>
        </dgm:presLayoutVars>
      </dgm:prSet>
      <dgm:spPr/>
      <dgm:t>
        <a:bodyPr/>
        <a:lstStyle/>
        <a:p>
          <a:endParaRPr lang="en-US"/>
        </a:p>
      </dgm:t>
    </dgm:pt>
    <dgm:pt modelId="{88994FE7-28BF-4996-A43B-5B2875304076}" type="pres">
      <dgm:prSet presAssocID="{AB3ACC8B-64E0-4F41-899D-C40207812AD9}" presName="arrow" presStyleLbl="bgShp" presStyleIdx="0" presStyleCnt="1"/>
      <dgm:spPr/>
    </dgm:pt>
    <dgm:pt modelId="{2B2EBFF1-30B9-456C-9298-A238610603E0}" type="pres">
      <dgm:prSet presAssocID="{AB3ACC8B-64E0-4F41-899D-C40207812AD9}" presName="arrowDiagram4" presStyleCnt="0"/>
      <dgm:spPr/>
    </dgm:pt>
    <dgm:pt modelId="{D169C0C9-CAF1-40F2-BC16-B8915AC70736}" type="pres">
      <dgm:prSet presAssocID="{82BEDE13-EC3F-47EB-8B5D-B7605530FFB3}" presName="bullet4a" presStyleLbl="node1" presStyleIdx="0" presStyleCnt="4"/>
      <dgm:spPr/>
    </dgm:pt>
    <dgm:pt modelId="{8625C4B8-2132-449B-9336-E606241D4F2A}" type="pres">
      <dgm:prSet presAssocID="{82BEDE13-EC3F-47EB-8B5D-B7605530FFB3}" presName="textBox4a" presStyleLbl="revTx" presStyleIdx="0" presStyleCnt="4">
        <dgm:presLayoutVars>
          <dgm:bulletEnabled val="1"/>
        </dgm:presLayoutVars>
      </dgm:prSet>
      <dgm:spPr/>
      <dgm:t>
        <a:bodyPr/>
        <a:lstStyle/>
        <a:p>
          <a:endParaRPr lang="en-US"/>
        </a:p>
      </dgm:t>
    </dgm:pt>
    <dgm:pt modelId="{9ACFED0D-A310-43A4-B03A-ADD88790F034}" type="pres">
      <dgm:prSet presAssocID="{17F6A04F-7883-4DE2-A441-D73B24324D1E}" presName="bullet4b" presStyleLbl="node1" presStyleIdx="1" presStyleCnt="4"/>
      <dgm:spPr/>
    </dgm:pt>
    <dgm:pt modelId="{9BA3A4A5-0FAF-4B90-8D1E-D385E397D10C}" type="pres">
      <dgm:prSet presAssocID="{17F6A04F-7883-4DE2-A441-D73B24324D1E}" presName="textBox4b" presStyleLbl="revTx" presStyleIdx="1" presStyleCnt="4">
        <dgm:presLayoutVars>
          <dgm:bulletEnabled val="1"/>
        </dgm:presLayoutVars>
      </dgm:prSet>
      <dgm:spPr/>
      <dgm:t>
        <a:bodyPr/>
        <a:lstStyle/>
        <a:p>
          <a:endParaRPr lang="en-US"/>
        </a:p>
      </dgm:t>
    </dgm:pt>
    <dgm:pt modelId="{C8F99C72-5190-4892-AF11-18C45F7A6725}" type="pres">
      <dgm:prSet presAssocID="{632A3D79-277D-4CF3-A5DA-3B4DFE4FB3C3}" presName="bullet4c" presStyleLbl="node1" presStyleIdx="2" presStyleCnt="4"/>
      <dgm:spPr/>
    </dgm:pt>
    <dgm:pt modelId="{91537DFE-E4F7-4289-A332-C6DCBAEC3AEB}" type="pres">
      <dgm:prSet presAssocID="{632A3D79-277D-4CF3-A5DA-3B4DFE4FB3C3}" presName="textBox4c" presStyleLbl="revTx" presStyleIdx="2" presStyleCnt="4">
        <dgm:presLayoutVars>
          <dgm:bulletEnabled val="1"/>
        </dgm:presLayoutVars>
      </dgm:prSet>
      <dgm:spPr/>
      <dgm:t>
        <a:bodyPr/>
        <a:lstStyle/>
        <a:p>
          <a:endParaRPr lang="en-US"/>
        </a:p>
      </dgm:t>
    </dgm:pt>
    <dgm:pt modelId="{3AB2E780-6E10-4CB5-BB35-737C8314A4B8}" type="pres">
      <dgm:prSet presAssocID="{7E6DC48B-CC42-49AA-B919-C837D122394F}" presName="bullet4d" presStyleLbl="node1" presStyleIdx="3" presStyleCnt="4"/>
      <dgm:spPr/>
    </dgm:pt>
    <dgm:pt modelId="{26682624-6DBD-447B-A7F7-1E65CC831A39}" type="pres">
      <dgm:prSet presAssocID="{7E6DC48B-CC42-49AA-B919-C837D122394F}" presName="textBox4d" presStyleLbl="revTx" presStyleIdx="3" presStyleCnt="4">
        <dgm:presLayoutVars>
          <dgm:bulletEnabled val="1"/>
        </dgm:presLayoutVars>
      </dgm:prSet>
      <dgm:spPr/>
      <dgm:t>
        <a:bodyPr/>
        <a:lstStyle/>
        <a:p>
          <a:endParaRPr lang="en-US"/>
        </a:p>
      </dgm:t>
    </dgm:pt>
  </dgm:ptLst>
  <dgm:cxnLst>
    <dgm:cxn modelId="{E66E437D-A857-49A2-95C4-A71B9385F331}" srcId="{AB3ACC8B-64E0-4F41-899D-C40207812AD9}" destId="{7E6DC48B-CC42-49AA-B919-C837D122394F}" srcOrd="3" destOrd="0" parTransId="{CC0472D9-BDA7-44EB-B05B-2A7BE0EBDC50}" sibTransId="{80A35B5E-ED47-4B3F-AB68-BA4520DC5819}"/>
    <dgm:cxn modelId="{8EB25A48-991C-49B0-97B2-4338FBB6BC47}" srcId="{AB3ACC8B-64E0-4F41-899D-C40207812AD9}" destId="{632A3D79-277D-4CF3-A5DA-3B4DFE4FB3C3}" srcOrd="2" destOrd="0" parTransId="{0F92E1AA-7D2E-4A51-98D8-92F7837D6DE2}" sibTransId="{FD99FA75-B554-414C-A5E1-47E32DAB40AD}"/>
    <dgm:cxn modelId="{C6F230B6-FAEC-4D36-A153-607F50616E30}" srcId="{AB3ACC8B-64E0-4F41-899D-C40207812AD9}" destId="{17F6A04F-7883-4DE2-A441-D73B24324D1E}" srcOrd="1" destOrd="0" parTransId="{F3287BBA-FE35-4C50-BF8E-5EE7C3D0467D}" sibTransId="{189268A5-49FA-4612-B46C-2081E8794D10}"/>
    <dgm:cxn modelId="{08742821-26D6-4A60-B2CF-7362BD20042C}" srcId="{AB3ACC8B-64E0-4F41-899D-C40207812AD9}" destId="{82BEDE13-EC3F-47EB-8B5D-B7605530FFB3}" srcOrd="0" destOrd="0" parTransId="{08ED023F-83F3-46A7-905A-EE21BE19DE3C}" sibTransId="{FB809E6E-C33C-4FF2-994E-5989E16194E3}"/>
    <dgm:cxn modelId="{9749C21F-D46E-2A47-BF61-89E37B3EC0E9}" type="presOf" srcId="{7E6DC48B-CC42-49AA-B919-C837D122394F}" destId="{26682624-6DBD-447B-A7F7-1E65CC831A39}" srcOrd="0" destOrd="0" presId="urn:microsoft.com/office/officeart/2005/8/layout/arrow2"/>
    <dgm:cxn modelId="{16A2A066-3C0E-5A43-B0C7-8EA8FD155FF2}" type="presOf" srcId="{AB3ACC8B-64E0-4F41-899D-C40207812AD9}" destId="{32FA0AE1-FF03-4F51-851A-117046941D0B}" srcOrd="0" destOrd="0" presId="urn:microsoft.com/office/officeart/2005/8/layout/arrow2"/>
    <dgm:cxn modelId="{97D8CD4A-134C-7D4D-8B81-ED7A5C50A554}" type="presOf" srcId="{632A3D79-277D-4CF3-A5DA-3B4DFE4FB3C3}" destId="{91537DFE-E4F7-4289-A332-C6DCBAEC3AEB}" srcOrd="0" destOrd="0" presId="urn:microsoft.com/office/officeart/2005/8/layout/arrow2"/>
    <dgm:cxn modelId="{C8C3E319-BCD3-E146-99A0-93DCC952F534}" type="presOf" srcId="{17F6A04F-7883-4DE2-A441-D73B24324D1E}" destId="{9BA3A4A5-0FAF-4B90-8D1E-D385E397D10C}" srcOrd="0" destOrd="0" presId="urn:microsoft.com/office/officeart/2005/8/layout/arrow2"/>
    <dgm:cxn modelId="{34957D8E-E748-8647-962F-69F4FEC9BB6A}" type="presOf" srcId="{82BEDE13-EC3F-47EB-8B5D-B7605530FFB3}" destId="{8625C4B8-2132-449B-9336-E606241D4F2A}" srcOrd="0" destOrd="0" presId="urn:microsoft.com/office/officeart/2005/8/layout/arrow2"/>
    <dgm:cxn modelId="{1F395C97-8220-E14F-9B89-72C6BB483F29}" type="presParOf" srcId="{32FA0AE1-FF03-4F51-851A-117046941D0B}" destId="{88994FE7-28BF-4996-A43B-5B2875304076}" srcOrd="0" destOrd="0" presId="urn:microsoft.com/office/officeart/2005/8/layout/arrow2"/>
    <dgm:cxn modelId="{705AD9DB-0A34-4540-AA08-DAD0FDE5EE06}" type="presParOf" srcId="{32FA0AE1-FF03-4F51-851A-117046941D0B}" destId="{2B2EBFF1-30B9-456C-9298-A238610603E0}" srcOrd="1" destOrd="0" presId="urn:microsoft.com/office/officeart/2005/8/layout/arrow2"/>
    <dgm:cxn modelId="{8E781FE8-96EE-684C-8AA5-07F31DA79FA5}" type="presParOf" srcId="{2B2EBFF1-30B9-456C-9298-A238610603E0}" destId="{D169C0C9-CAF1-40F2-BC16-B8915AC70736}" srcOrd="0" destOrd="0" presId="urn:microsoft.com/office/officeart/2005/8/layout/arrow2"/>
    <dgm:cxn modelId="{FB262DB0-AD25-F941-B92D-240975338D85}" type="presParOf" srcId="{2B2EBFF1-30B9-456C-9298-A238610603E0}" destId="{8625C4B8-2132-449B-9336-E606241D4F2A}" srcOrd="1" destOrd="0" presId="urn:microsoft.com/office/officeart/2005/8/layout/arrow2"/>
    <dgm:cxn modelId="{B5B9263A-FEFB-5D4D-86DC-432841BF1A3E}" type="presParOf" srcId="{2B2EBFF1-30B9-456C-9298-A238610603E0}" destId="{9ACFED0D-A310-43A4-B03A-ADD88790F034}" srcOrd="2" destOrd="0" presId="urn:microsoft.com/office/officeart/2005/8/layout/arrow2"/>
    <dgm:cxn modelId="{D143334C-31B0-6646-8759-80D1FA74AB85}" type="presParOf" srcId="{2B2EBFF1-30B9-456C-9298-A238610603E0}" destId="{9BA3A4A5-0FAF-4B90-8D1E-D385E397D10C}" srcOrd="3" destOrd="0" presId="urn:microsoft.com/office/officeart/2005/8/layout/arrow2"/>
    <dgm:cxn modelId="{1F8058C3-57CC-1149-A0A3-28F702D1CD91}" type="presParOf" srcId="{2B2EBFF1-30B9-456C-9298-A238610603E0}" destId="{C8F99C72-5190-4892-AF11-18C45F7A6725}" srcOrd="4" destOrd="0" presId="urn:microsoft.com/office/officeart/2005/8/layout/arrow2"/>
    <dgm:cxn modelId="{34B291CB-AC58-E246-BE7B-4F0C822E03CE}" type="presParOf" srcId="{2B2EBFF1-30B9-456C-9298-A238610603E0}" destId="{91537DFE-E4F7-4289-A332-C6DCBAEC3AEB}" srcOrd="5" destOrd="0" presId="urn:microsoft.com/office/officeart/2005/8/layout/arrow2"/>
    <dgm:cxn modelId="{C88FC84D-A849-5144-AE8D-E8B152FDE6C1}" type="presParOf" srcId="{2B2EBFF1-30B9-456C-9298-A238610603E0}" destId="{3AB2E780-6E10-4CB5-BB35-737C8314A4B8}" srcOrd="6" destOrd="0" presId="urn:microsoft.com/office/officeart/2005/8/layout/arrow2"/>
    <dgm:cxn modelId="{F6F76151-453C-7840-8BFC-E0C683EE5D49}" type="presParOf" srcId="{2B2EBFF1-30B9-456C-9298-A238610603E0}" destId="{26682624-6DBD-447B-A7F7-1E65CC831A39}" srcOrd="7"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994FE7-28BF-4996-A43B-5B2875304076}">
      <dsp:nvSpPr>
        <dsp:cNvPr id="0" name=""/>
        <dsp:cNvSpPr/>
      </dsp:nvSpPr>
      <dsp:spPr>
        <a:xfrm>
          <a:off x="123139" y="0"/>
          <a:ext cx="7958937" cy="4974335"/>
        </a:xfrm>
        <a:prstGeom prst="swooshArrow">
          <a:avLst>
            <a:gd name="adj1" fmla="val 25000"/>
            <a:gd name="adj2" fmla="val 25000"/>
          </a:avLst>
        </a:prstGeom>
        <a:gradFill rotWithShape="0">
          <a:gsLst>
            <a:gs pos="0">
              <a:schemeClr val="dk2">
                <a:tint val="40000"/>
                <a:hueOff val="0"/>
                <a:satOff val="0"/>
                <a:lumOff val="0"/>
                <a:alphaOff val="0"/>
                <a:shade val="51000"/>
                <a:satMod val="130000"/>
              </a:schemeClr>
            </a:gs>
            <a:gs pos="80000">
              <a:schemeClr val="dk2">
                <a:tint val="40000"/>
                <a:hueOff val="0"/>
                <a:satOff val="0"/>
                <a:lumOff val="0"/>
                <a:alphaOff val="0"/>
                <a:shade val="93000"/>
                <a:satMod val="130000"/>
              </a:schemeClr>
            </a:gs>
            <a:gs pos="100000">
              <a:schemeClr val="dk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169C0C9-CAF1-40F2-BC16-B8915AC70736}">
      <dsp:nvSpPr>
        <dsp:cNvPr id="0" name=""/>
        <dsp:cNvSpPr/>
      </dsp:nvSpPr>
      <dsp:spPr>
        <a:xfrm>
          <a:off x="907094" y="3698916"/>
          <a:ext cx="183055" cy="183055"/>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625C4B8-2132-449B-9336-E606241D4F2A}">
      <dsp:nvSpPr>
        <dsp:cNvPr id="0" name=""/>
        <dsp:cNvSpPr/>
      </dsp:nvSpPr>
      <dsp:spPr>
        <a:xfrm>
          <a:off x="998622" y="3790444"/>
          <a:ext cx="1360978" cy="1183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97" tIns="0" rIns="0" bIns="0" numCol="1" spcCol="1270" anchor="t" anchorCtr="0">
          <a:noAutofit/>
        </a:bodyPr>
        <a:lstStyle/>
        <a:p>
          <a:pPr lvl="0" algn="l" defTabSz="577850">
            <a:lnSpc>
              <a:spcPct val="90000"/>
            </a:lnSpc>
            <a:spcBef>
              <a:spcPct val="0"/>
            </a:spcBef>
            <a:spcAft>
              <a:spcPct val="35000"/>
            </a:spcAft>
          </a:pPr>
          <a:r>
            <a:rPr lang="en-US" sz="1300" kern="1200" dirty="0" smtClean="0"/>
            <a:t>Q1: Identification of loose couplers and filtering of category 2 data (text extraction and mining)</a:t>
          </a:r>
          <a:endParaRPr lang="en-US" sz="1300" kern="1200" dirty="0"/>
        </a:p>
      </dsp:txBody>
      <dsp:txXfrm>
        <a:off x="998622" y="3790444"/>
        <a:ext cx="1360978" cy="1183891"/>
      </dsp:txXfrm>
    </dsp:sp>
    <dsp:sp modelId="{9ACFED0D-A310-43A4-B03A-ADD88790F034}">
      <dsp:nvSpPr>
        <dsp:cNvPr id="0" name=""/>
        <dsp:cNvSpPr/>
      </dsp:nvSpPr>
      <dsp:spPr>
        <a:xfrm>
          <a:off x="2200421" y="2541885"/>
          <a:ext cx="318357" cy="318357"/>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BA3A4A5-0FAF-4B90-8D1E-D385E397D10C}">
      <dsp:nvSpPr>
        <dsp:cNvPr id="0" name=""/>
        <dsp:cNvSpPr/>
      </dsp:nvSpPr>
      <dsp:spPr>
        <a:xfrm>
          <a:off x="2359600" y="2701064"/>
          <a:ext cx="1671376" cy="227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91" tIns="0" rIns="0" bIns="0" numCol="1" spcCol="1270" anchor="t" anchorCtr="0">
          <a:noAutofit/>
        </a:bodyPr>
        <a:lstStyle/>
        <a:p>
          <a:pPr lvl="0" algn="l" defTabSz="577850">
            <a:lnSpc>
              <a:spcPct val="90000"/>
            </a:lnSpc>
            <a:spcBef>
              <a:spcPct val="0"/>
            </a:spcBef>
            <a:spcAft>
              <a:spcPct val="35000"/>
            </a:spcAft>
          </a:pPr>
          <a:r>
            <a:rPr lang="en-US" sz="1300" kern="1200" dirty="0" smtClean="0"/>
            <a:t>Q2: Category 2 data “flip through” and </a:t>
          </a:r>
          <a:r>
            <a:rPr lang="en-US" sz="1300" kern="1200" dirty="0" err="1" smtClean="0"/>
            <a:t>composable</a:t>
          </a:r>
          <a:r>
            <a:rPr lang="en-US" sz="1300" kern="1200" dirty="0" smtClean="0"/>
            <a:t> framework</a:t>
          </a:r>
        </a:p>
      </dsp:txBody>
      <dsp:txXfrm>
        <a:off x="2359600" y="2701064"/>
        <a:ext cx="1671376" cy="2273271"/>
      </dsp:txXfrm>
    </dsp:sp>
    <dsp:sp modelId="{C8F99C72-5190-4892-AF11-18C45F7A6725}">
      <dsp:nvSpPr>
        <dsp:cNvPr id="0" name=""/>
        <dsp:cNvSpPr/>
      </dsp:nvSpPr>
      <dsp:spPr>
        <a:xfrm>
          <a:off x="3851901" y="1689284"/>
          <a:ext cx="421823" cy="42182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1537DFE-E4F7-4289-A332-C6DCBAEC3AEB}">
      <dsp:nvSpPr>
        <dsp:cNvPr id="0" name=""/>
        <dsp:cNvSpPr/>
      </dsp:nvSpPr>
      <dsp:spPr>
        <a:xfrm>
          <a:off x="4062813" y="1900196"/>
          <a:ext cx="1671376" cy="307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516" tIns="0" rIns="0" bIns="0" numCol="1" spcCol="1270" anchor="t" anchorCtr="0">
          <a:noAutofit/>
        </a:bodyPr>
        <a:lstStyle/>
        <a:p>
          <a:pPr lvl="0" algn="l" defTabSz="577850">
            <a:lnSpc>
              <a:spcPct val="90000"/>
            </a:lnSpc>
            <a:spcBef>
              <a:spcPct val="0"/>
            </a:spcBef>
            <a:spcAft>
              <a:spcPct val="35000"/>
            </a:spcAft>
          </a:pPr>
          <a:r>
            <a:rPr lang="en-US" sz="1300" kern="1200" dirty="0" smtClean="0"/>
            <a:t>‘</a:t>
          </a:r>
          <a:r>
            <a:rPr lang="en-US" sz="1300" kern="1200" dirty="0" err="1" smtClean="0"/>
            <a:t>MyInterface</a:t>
          </a:r>
          <a:r>
            <a:rPr lang="en-US" sz="1300" kern="1200" dirty="0" smtClean="0"/>
            <a:t>’ and ongoing refinements resulting from SME feedback</a:t>
          </a:r>
        </a:p>
      </dsp:txBody>
      <dsp:txXfrm>
        <a:off x="4062813" y="1900196"/>
        <a:ext cx="1671376" cy="3074139"/>
      </dsp:txXfrm>
    </dsp:sp>
    <dsp:sp modelId="{3AB2E780-6E10-4CB5-BB35-737C8314A4B8}">
      <dsp:nvSpPr>
        <dsp:cNvPr id="0" name=""/>
        <dsp:cNvSpPr/>
      </dsp:nvSpPr>
      <dsp:spPr>
        <a:xfrm>
          <a:off x="5650621" y="1125194"/>
          <a:ext cx="565084" cy="565084"/>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6682624-6DBD-447B-A7F7-1E65CC831A39}">
      <dsp:nvSpPr>
        <dsp:cNvPr id="0" name=""/>
        <dsp:cNvSpPr/>
      </dsp:nvSpPr>
      <dsp:spPr>
        <a:xfrm>
          <a:off x="5933163" y="1407737"/>
          <a:ext cx="1671376" cy="3566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427" tIns="0" rIns="0" bIns="0" numCol="1" spcCol="1270" anchor="t" anchorCtr="0">
          <a:noAutofit/>
        </a:bodyPr>
        <a:lstStyle/>
        <a:p>
          <a:pPr lvl="0" algn="l" defTabSz="577850">
            <a:lnSpc>
              <a:spcPct val="90000"/>
            </a:lnSpc>
            <a:spcBef>
              <a:spcPct val="0"/>
            </a:spcBef>
            <a:spcAft>
              <a:spcPct val="35000"/>
            </a:spcAft>
          </a:pPr>
          <a:r>
            <a:rPr lang="en-US" sz="1300" kern="1200" dirty="0" smtClean="0"/>
            <a:t>Finalize working prototype and demonstrations to VA and other interested parties</a:t>
          </a:r>
        </a:p>
      </dsp:txBody>
      <dsp:txXfrm>
        <a:off x="5933163" y="1407737"/>
        <a:ext cx="1671376" cy="356659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994FE7-28BF-4996-A43B-5B2875304076}">
      <dsp:nvSpPr>
        <dsp:cNvPr id="0" name=""/>
        <dsp:cNvSpPr/>
      </dsp:nvSpPr>
      <dsp:spPr>
        <a:xfrm>
          <a:off x="123139" y="0"/>
          <a:ext cx="7958937" cy="4974335"/>
        </a:xfrm>
        <a:prstGeom prst="swooshArrow">
          <a:avLst>
            <a:gd name="adj1" fmla="val 25000"/>
            <a:gd name="adj2" fmla="val 25000"/>
          </a:avLst>
        </a:prstGeom>
        <a:gradFill rotWithShape="0">
          <a:gsLst>
            <a:gs pos="0">
              <a:schemeClr val="dk2">
                <a:tint val="40000"/>
                <a:hueOff val="0"/>
                <a:satOff val="0"/>
                <a:lumOff val="0"/>
                <a:alphaOff val="0"/>
                <a:shade val="51000"/>
                <a:satMod val="130000"/>
              </a:schemeClr>
            </a:gs>
            <a:gs pos="80000">
              <a:schemeClr val="dk2">
                <a:tint val="40000"/>
                <a:hueOff val="0"/>
                <a:satOff val="0"/>
                <a:lumOff val="0"/>
                <a:alphaOff val="0"/>
                <a:shade val="93000"/>
                <a:satMod val="130000"/>
              </a:schemeClr>
            </a:gs>
            <a:gs pos="100000">
              <a:schemeClr val="dk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169C0C9-CAF1-40F2-BC16-B8915AC70736}">
      <dsp:nvSpPr>
        <dsp:cNvPr id="0" name=""/>
        <dsp:cNvSpPr/>
      </dsp:nvSpPr>
      <dsp:spPr>
        <a:xfrm>
          <a:off x="907094" y="3698916"/>
          <a:ext cx="183055" cy="183055"/>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625C4B8-2132-449B-9336-E606241D4F2A}">
      <dsp:nvSpPr>
        <dsp:cNvPr id="0" name=""/>
        <dsp:cNvSpPr/>
      </dsp:nvSpPr>
      <dsp:spPr>
        <a:xfrm>
          <a:off x="998622" y="3790444"/>
          <a:ext cx="1360978" cy="1183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97" tIns="0" rIns="0" bIns="0" numCol="1" spcCol="1270" anchor="t" anchorCtr="0">
          <a:noAutofit/>
        </a:bodyPr>
        <a:lstStyle/>
        <a:p>
          <a:pPr lvl="0" algn="l" defTabSz="666750">
            <a:lnSpc>
              <a:spcPct val="90000"/>
            </a:lnSpc>
            <a:spcBef>
              <a:spcPct val="0"/>
            </a:spcBef>
            <a:spcAft>
              <a:spcPct val="35000"/>
            </a:spcAft>
          </a:pPr>
          <a:r>
            <a:rPr lang="en-US" sz="1500" kern="1200" dirty="0" smtClean="0"/>
            <a:t>Q1: “flip through” and </a:t>
          </a:r>
          <a:r>
            <a:rPr lang="en-US" sz="1500" kern="1200" dirty="0" err="1" smtClean="0"/>
            <a:t>composable</a:t>
          </a:r>
          <a:r>
            <a:rPr lang="en-US" sz="1500" kern="1200" dirty="0" smtClean="0"/>
            <a:t> framework</a:t>
          </a:r>
          <a:endParaRPr lang="en-US" sz="1500" kern="1200" dirty="0"/>
        </a:p>
      </dsp:txBody>
      <dsp:txXfrm>
        <a:off x="998622" y="3790444"/>
        <a:ext cx="1360978" cy="1183891"/>
      </dsp:txXfrm>
    </dsp:sp>
    <dsp:sp modelId="{9ACFED0D-A310-43A4-B03A-ADD88790F034}">
      <dsp:nvSpPr>
        <dsp:cNvPr id="0" name=""/>
        <dsp:cNvSpPr/>
      </dsp:nvSpPr>
      <dsp:spPr>
        <a:xfrm>
          <a:off x="2200421" y="2541885"/>
          <a:ext cx="318357" cy="318357"/>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BA3A4A5-0FAF-4B90-8D1E-D385E397D10C}">
      <dsp:nvSpPr>
        <dsp:cNvPr id="0" name=""/>
        <dsp:cNvSpPr/>
      </dsp:nvSpPr>
      <dsp:spPr>
        <a:xfrm>
          <a:off x="2359600" y="2701064"/>
          <a:ext cx="1671376" cy="227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91" tIns="0" rIns="0" bIns="0" numCol="1" spcCol="1270" anchor="t" anchorCtr="0">
          <a:noAutofit/>
        </a:bodyPr>
        <a:lstStyle/>
        <a:p>
          <a:pPr lvl="0" algn="l" defTabSz="666750">
            <a:lnSpc>
              <a:spcPct val="90000"/>
            </a:lnSpc>
            <a:spcBef>
              <a:spcPct val="0"/>
            </a:spcBef>
            <a:spcAft>
              <a:spcPct val="35000"/>
            </a:spcAft>
          </a:pPr>
          <a:r>
            <a:rPr lang="en-US" sz="1500" kern="1200" dirty="0" smtClean="0"/>
            <a:t>Q2:  Identification of loose couplers and filtering of category 2 data (text extraction and mining)</a:t>
          </a:r>
        </a:p>
      </dsp:txBody>
      <dsp:txXfrm>
        <a:off x="2359600" y="2701064"/>
        <a:ext cx="1671376" cy="2273271"/>
      </dsp:txXfrm>
    </dsp:sp>
    <dsp:sp modelId="{C8F99C72-5190-4892-AF11-18C45F7A6725}">
      <dsp:nvSpPr>
        <dsp:cNvPr id="0" name=""/>
        <dsp:cNvSpPr/>
      </dsp:nvSpPr>
      <dsp:spPr>
        <a:xfrm>
          <a:off x="3851901" y="1689284"/>
          <a:ext cx="421823" cy="42182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1537DFE-E4F7-4289-A332-C6DCBAEC3AEB}">
      <dsp:nvSpPr>
        <dsp:cNvPr id="0" name=""/>
        <dsp:cNvSpPr/>
      </dsp:nvSpPr>
      <dsp:spPr>
        <a:xfrm>
          <a:off x="4062813" y="1900196"/>
          <a:ext cx="1671376" cy="307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516" tIns="0" rIns="0" bIns="0" numCol="1" spcCol="1270" anchor="t" anchorCtr="0">
          <a:noAutofit/>
        </a:bodyPr>
        <a:lstStyle/>
        <a:p>
          <a:pPr lvl="0" algn="l" defTabSz="666750">
            <a:lnSpc>
              <a:spcPct val="90000"/>
            </a:lnSpc>
            <a:spcBef>
              <a:spcPct val="0"/>
            </a:spcBef>
            <a:spcAft>
              <a:spcPct val="35000"/>
            </a:spcAft>
          </a:pPr>
          <a:r>
            <a:rPr lang="en-US" sz="1500" kern="1200" dirty="0" smtClean="0"/>
            <a:t>‘</a:t>
          </a:r>
          <a:r>
            <a:rPr lang="en-US" sz="1500" kern="1200" dirty="0" err="1" smtClean="0"/>
            <a:t>MyInterface</a:t>
          </a:r>
          <a:r>
            <a:rPr lang="en-US" sz="1500" kern="1200" dirty="0" smtClean="0"/>
            <a:t>’ and ongoing refinements resulting from SME feedback</a:t>
          </a:r>
        </a:p>
      </dsp:txBody>
      <dsp:txXfrm>
        <a:off x="4062813" y="1900196"/>
        <a:ext cx="1671376" cy="3074139"/>
      </dsp:txXfrm>
    </dsp:sp>
    <dsp:sp modelId="{3AB2E780-6E10-4CB5-BB35-737C8314A4B8}">
      <dsp:nvSpPr>
        <dsp:cNvPr id="0" name=""/>
        <dsp:cNvSpPr/>
      </dsp:nvSpPr>
      <dsp:spPr>
        <a:xfrm>
          <a:off x="5650621" y="1125194"/>
          <a:ext cx="565084" cy="565084"/>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6682624-6DBD-447B-A7F7-1E65CC831A39}">
      <dsp:nvSpPr>
        <dsp:cNvPr id="0" name=""/>
        <dsp:cNvSpPr/>
      </dsp:nvSpPr>
      <dsp:spPr>
        <a:xfrm>
          <a:off x="5933163" y="1407737"/>
          <a:ext cx="1671376" cy="3566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427" tIns="0" rIns="0" bIns="0" numCol="1" spcCol="1270" anchor="t" anchorCtr="0">
          <a:noAutofit/>
        </a:bodyPr>
        <a:lstStyle/>
        <a:p>
          <a:pPr lvl="0" algn="l" defTabSz="666750">
            <a:lnSpc>
              <a:spcPct val="90000"/>
            </a:lnSpc>
            <a:spcBef>
              <a:spcPct val="0"/>
            </a:spcBef>
            <a:spcAft>
              <a:spcPct val="35000"/>
            </a:spcAft>
          </a:pPr>
          <a:r>
            <a:rPr lang="en-US" sz="1500" kern="1200" dirty="0" smtClean="0"/>
            <a:t>Finalize working prototype and demonstrations to VA and other interested parties</a:t>
          </a:r>
        </a:p>
      </dsp:txBody>
      <dsp:txXfrm>
        <a:off x="5933163" y="1407737"/>
        <a:ext cx="1671376" cy="356659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EA12E4-F8D8-494A-8437-0B9A596D7ABD}" type="datetimeFigureOut">
              <a:rPr lang="en-US" smtClean="0"/>
              <a:pPr/>
              <a:t>1/27/10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37C12E-C0AD-4CC1-B682-A383EB4FF99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32B84B-37EA-4745-BB41-FB5E1459F75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BD16A-EC3C-4718-AAA7-BC80899A6323}" type="slidenum">
              <a:rPr lang="en-US"/>
              <a:pPr/>
              <a:t>1</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benefit of getting this </a:t>
            </a:r>
            <a:r>
              <a:rPr lang="en-US" dirty="0" err="1" smtClean="0"/>
              <a:t>OpenVista</a:t>
            </a:r>
            <a:r>
              <a:rPr lang="en-US" dirty="0" smtClean="0"/>
              <a:t> up and running was</a:t>
            </a:r>
            <a:r>
              <a:rPr lang="en-US" baseline="0" dirty="0" smtClean="0"/>
              <a:t> that Keri Sarver, working on Peter </a:t>
            </a:r>
            <a:r>
              <a:rPr lang="en-US" baseline="0" dirty="0" err="1" smtClean="0"/>
              <a:t>Mork’s</a:t>
            </a:r>
            <a:r>
              <a:rPr lang="en-US" baseline="0" dirty="0" smtClean="0"/>
              <a:t> project, was able to evaluate it’s use for their MIP project</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been actively collaborating</a:t>
            </a:r>
            <a:r>
              <a:rPr lang="en-US" baseline="0" dirty="0" smtClean="0"/>
              <a:t> with both Andy </a:t>
            </a:r>
            <a:r>
              <a:rPr lang="en-US" baseline="0" dirty="0" err="1" smtClean="0"/>
              <a:t>Gregorowicz</a:t>
            </a:r>
            <a:r>
              <a:rPr lang="en-US" baseline="0" dirty="0" smtClean="0"/>
              <a:t> for </a:t>
            </a:r>
            <a:r>
              <a:rPr lang="en-US" baseline="0" dirty="0" err="1" smtClean="0"/>
              <a:t>hData</a:t>
            </a:r>
            <a:r>
              <a:rPr lang="en-US" baseline="0" dirty="0" smtClean="0"/>
              <a:t>.</a:t>
            </a:r>
          </a:p>
          <a:p>
            <a:r>
              <a:rPr lang="en-US" baseline="0" dirty="0" smtClean="0"/>
              <a:t>And Cheryl Clark. Who have supplied us with </a:t>
            </a:r>
            <a:r>
              <a:rPr lang="en-US" baseline="0" dirty="0" err="1" smtClean="0"/>
              <a:t>pdfs</a:t>
            </a:r>
            <a:r>
              <a:rPr lang="en-US" baseline="0" dirty="0" smtClean="0"/>
              <a:t> of </a:t>
            </a:r>
            <a:r>
              <a:rPr lang="en-US" baseline="0" dirty="0" err="1" smtClean="0"/>
              <a:t>discahrge</a:t>
            </a:r>
            <a:r>
              <a:rPr lang="en-US" baseline="0" dirty="0" smtClean="0"/>
              <a:t> papers.</a:t>
            </a:r>
          </a:p>
          <a:p>
            <a:r>
              <a:rPr lang="en-US" baseline="0" dirty="0" smtClean="0"/>
              <a:t>Are not yet ready to engage with </a:t>
            </a:r>
            <a:r>
              <a:rPr lang="en-US" baseline="0" dirty="0" err="1" smtClean="0"/>
              <a:t>Qian</a:t>
            </a:r>
            <a:r>
              <a:rPr lang="en-US" baseline="0" dirty="0" smtClean="0"/>
              <a:t> </a:t>
            </a:r>
            <a:r>
              <a:rPr lang="en-US" baseline="0" dirty="0" err="1" smtClean="0"/>
              <a:t>fpr</a:t>
            </a:r>
            <a:r>
              <a:rPr lang="en-US" baseline="0" dirty="0" smtClean="0"/>
              <a:t> Speech to text facility. Expect that this will happen 2</a:t>
            </a:r>
            <a:r>
              <a:rPr lang="en-US" baseline="30000" dirty="0" smtClean="0"/>
              <a:t>nd</a:t>
            </a:r>
            <a:r>
              <a:rPr lang="en-US" baseline="0" dirty="0" smtClean="0"/>
              <a:t> to 3</a:t>
            </a:r>
            <a:r>
              <a:rPr lang="en-US" baseline="30000" dirty="0" smtClean="0"/>
              <a:t>rd</a:t>
            </a:r>
            <a:r>
              <a:rPr lang="en-US" baseline="0" dirty="0" smtClean="0"/>
              <a:t> quarter. </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been actively collaborating</a:t>
            </a:r>
            <a:r>
              <a:rPr lang="en-US" baseline="0" dirty="0" smtClean="0"/>
              <a:t> with both Andy </a:t>
            </a:r>
            <a:r>
              <a:rPr lang="en-US" baseline="0" dirty="0" err="1" smtClean="0"/>
              <a:t>Gregorowicz</a:t>
            </a:r>
            <a:r>
              <a:rPr lang="en-US" baseline="0" dirty="0" smtClean="0"/>
              <a:t> for </a:t>
            </a:r>
            <a:r>
              <a:rPr lang="en-US" baseline="0" dirty="0" err="1" smtClean="0"/>
              <a:t>hData</a:t>
            </a:r>
            <a:r>
              <a:rPr lang="en-US" baseline="0" dirty="0" smtClean="0"/>
              <a:t>.</a:t>
            </a:r>
          </a:p>
          <a:p>
            <a:r>
              <a:rPr lang="en-US" baseline="0" dirty="0" smtClean="0"/>
              <a:t>And Cheryl Clark. Who have supplied us with </a:t>
            </a:r>
            <a:r>
              <a:rPr lang="en-US" baseline="0" dirty="0" err="1" smtClean="0"/>
              <a:t>pdfs</a:t>
            </a:r>
            <a:r>
              <a:rPr lang="en-US" baseline="0" dirty="0" smtClean="0"/>
              <a:t> of </a:t>
            </a:r>
            <a:r>
              <a:rPr lang="en-US" baseline="0" dirty="0" err="1" smtClean="0"/>
              <a:t>discahrge</a:t>
            </a:r>
            <a:r>
              <a:rPr lang="en-US" baseline="0" dirty="0" smtClean="0"/>
              <a:t> papers.</a:t>
            </a:r>
          </a:p>
          <a:p>
            <a:r>
              <a:rPr lang="en-US" baseline="0" dirty="0" smtClean="0"/>
              <a:t>Are not yet ready to engage with </a:t>
            </a:r>
            <a:r>
              <a:rPr lang="en-US" baseline="0" dirty="0" err="1" smtClean="0"/>
              <a:t>Qian</a:t>
            </a:r>
            <a:r>
              <a:rPr lang="en-US" baseline="0" dirty="0" smtClean="0"/>
              <a:t> </a:t>
            </a:r>
            <a:r>
              <a:rPr lang="en-US" baseline="0" dirty="0" err="1" smtClean="0"/>
              <a:t>fpr</a:t>
            </a:r>
            <a:r>
              <a:rPr lang="en-US" baseline="0" dirty="0" smtClean="0"/>
              <a:t> Speech to text facility. Expect that this will happen 2</a:t>
            </a:r>
            <a:r>
              <a:rPr lang="en-US" baseline="30000" dirty="0" smtClean="0"/>
              <a:t>nd</a:t>
            </a:r>
            <a:r>
              <a:rPr lang="en-US" baseline="0" dirty="0" smtClean="0"/>
              <a:t> to 3</a:t>
            </a:r>
            <a:r>
              <a:rPr lang="en-US" baseline="30000" dirty="0" smtClean="0"/>
              <a:t>rd</a:t>
            </a:r>
            <a:r>
              <a:rPr lang="en-US" baseline="0" dirty="0" smtClean="0"/>
              <a:t> quarter. </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32B84B-37EA-4745-BB41-FB5E1459F753}" type="slidenum">
              <a:rPr lang="en-US" smtClean="0"/>
              <a:pPr/>
              <a:t>28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32B84B-37EA-4745-BB41-FB5E1459F753}"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ADDAB66-CBC9-45E1-929A-F30F95D76400}" type="slidenum">
              <a:rPr lang="en-US" smtClean="0"/>
              <a:pPr>
                <a:defRPr/>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our MIP</a:t>
            </a:r>
            <a:r>
              <a:rPr lang="en-US" baseline="0" dirty="0" smtClean="0"/>
              <a:t> we hope to provide a means to demonstrate to the clinicians a way to access to the most relevant data when they need it.</a:t>
            </a:r>
          </a:p>
          <a:p>
            <a:r>
              <a:rPr lang="en-US" baseline="0" dirty="0" smtClean="0"/>
              <a:t>This will help the caregivers to spend more time providing effective care.</a:t>
            </a:r>
          </a:p>
          <a:p>
            <a:r>
              <a:rPr lang="en-US" baseline="0" dirty="0" smtClean="0"/>
              <a:t>We plan to do this through using </a:t>
            </a:r>
            <a:r>
              <a:rPr lang="en-US" baseline="0" dirty="0" err="1" smtClean="0"/>
              <a:t>CCoD</a:t>
            </a:r>
            <a:r>
              <a:rPr lang="en-US" baseline="0" dirty="0" smtClean="0"/>
              <a:t> principles to provide relevant and timely information  to the clinician.</a:t>
            </a:r>
          </a:p>
          <a:p>
            <a:r>
              <a:rPr lang="en-US" baseline="0" dirty="0" smtClean="0"/>
              <a:t>And </a:t>
            </a:r>
            <a:r>
              <a:rPr lang="en-US" baseline="0" smtClean="0"/>
              <a:t>are provid </a:t>
            </a:r>
            <a:r>
              <a:rPr lang="en-US" baseline="0" dirty="0" smtClean="0"/>
              <a:t>a small number of compelling </a:t>
            </a:r>
            <a:r>
              <a:rPr lang="en-US" baseline="0" dirty="0" err="1" smtClean="0"/>
              <a:t>components,to</a:t>
            </a:r>
            <a:r>
              <a:rPr lang="en-US" baseline="0" dirty="0" smtClean="0"/>
              <a:t> be used within this framework to help streamline the physicians current workflow.</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JCH -&gt; All components of our system will be publicly released and as an open source project (Apache 2.0 license, most likely) to encourage vendors to evaluate and adopt our work.  The Apache 2.0 open source license is very business friendly, which is important to ensuring the work reaches the widest audience possible in this domain. </a:t>
            </a:r>
            <a:endParaRPr lang="en-US" dirty="0" smtClean="0"/>
          </a:p>
          <a:p>
            <a:endParaRPr lang="en-US" dirty="0" smtClean="0"/>
          </a:p>
          <a:p>
            <a:r>
              <a:rPr lang="en-US" dirty="0" smtClean="0"/>
              <a:t>Any new components</a:t>
            </a:r>
            <a:r>
              <a:rPr lang="en-US" baseline="0" dirty="0" smtClean="0"/>
              <a:t> will be written to be as domain independent as possible, to allow for transition to other </a:t>
            </a:r>
            <a:r>
              <a:rPr lang="en-US" baseline="0" dirty="0" err="1" smtClean="0"/>
              <a:t>CCoD</a:t>
            </a:r>
            <a:r>
              <a:rPr lang="en-US" baseline="0" dirty="0" smtClean="0"/>
              <a:t> efforts within MITRE.</a:t>
            </a:r>
          </a:p>
          <a:p>
            <a:endParaRPr lang="en-US" baseline="0" dirty="0" smtClean="0"/>
          </a:p>
        </p:txBody>
      </p:sp>
      <p:sp>
        <p:nvSpPr>
          <p:cNvPr id="4" name="Slide Number Placeholder 3"/>
          <p:cNvSpPr>
            <a:spLocks noGrp="1"/>
          </p:cNvSpPr>
          <p:nvPr>
            <p:ph type="sldNum" sz="quarter" idx="10"/>
          </p:nvPr>
        </p:nvSpPr>
        <p:spPr/>
        <p:txBody>
          <a:bodyPr/>
          <a:lstStyle/>
          <a:p>
            <a:fld id="{C732B84B-37EA-4745-BB41-FB5E1459F753}"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planned to </a:t>
            </a:r>
          </a:p>
          <a:p>
            <a:r>
              <a:rPr lang="en-US" baseline="0" dirty="0" smtClean="0"/>
              <a:t>By tackling the problems by applying </a:t>
            </a:r>
            <a:r>
              <a:rPr lang="en-US" baseline="0" dirty="0" err="1" smtClean="0"/>
              <a:t>Composable</a:t>
            </a:r>
            <a:r>
              <a:rPr lang="en-US" baseline="0" dirty="0" smtClean="0"/>
              <a:t> </a:t>
            </a:r>
            <a:r>
              <a:rPr lang="en-US" baseline="0" dirty="0" err="1" smtClean="0"/>
              <a:t>capabilty</a:t>
            </a:r>
            <a:r>
              <a:rPr lang="en-US" baseline="0" dirty="0" smtClean="0"/>
              <a:t> on demand principles to the Healthcare domain</a:t>
            </a:r>
            <a:r>
              <a:rPr lang="en-US"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first part is to provide a</a:t>
            </a:r>
            <a:r>
              <a:rPr lang="en-US" baseline="0" dirty="0" smtClean="0"/>
              <a:t> flexible, easily extensible User defined interface.</a:t>
            </a:r>
          </a:p>
          <a:p>
            <a:endParaRPr lang="en-US" baseline="0" dirty="0" smtClean="0"/>
          </a:p>
          <a:p>
            <a:r>
              <a:rPr lang="en-US" baseline="0" dirty="0" smtClean="0"/>
              <a:t>The second is </a:t>
            </a:r>
            <a:r>
              <a:rPr lang="en-US" baseline="0" dirty="0" smtClean="0"/>
              <a:t>to provide a way for physicians to deal with the cumbersome and time consuming “Outside records”</a:t>
            </a:r>
            <a:r>
              <a:rPr lang="en-US" baseline="0" dirty="0" smtClean="0"/>
              <a:t>. By providing a means of categorizing the </a:t>
            </a:r>
            <a:r>
              <a:rPr lang="en-US" baseline="0" dirty="0" err="1" smtClean="0"/>
              <a:t>pdf</a:t>
            </a:r>
            <a:r>
              <a:rPr lang="en-US" baseline="0" dirty="0" smtClean="0"/>
              <a:t> data through text extraction.</a:t>
            </a:r>
            <a:endParaRPr lang="en-US" dirty="0" smtClean="0"/>
          </a:p>
        </p:txBody>
      </p:sp>
      <p:sp>
        <p:nvSpPr>
          <p:cNvPr id="4" name="Slide Number Placeholder 3"/>
          <p:cNvSpPr>
            <a:spLocks noGrp="1"/>
          </p:cNvSpPr>
          <p:nvPr>
            <p:ph type="sldNum" sz="quarter" idx="10"/>
          </p:nvPr>
        </p:nvSpPr>
        <p:spPr/>
        <p:txBody>
          <a:bodyPr/>
          <a:lstStyle/>
          <a:p>
            <a:fld id="{C732B84B-37EA-4745-BB41-FB5E1459F75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the key deliverables that</a:t>
            </a:r>
            <a:r>
              <a:rPr lang="en-US" baseline="0" dirty="0" smtClean="0"/>
              <a:t> we expect to deliver.</a:t>
            </a:r>
          </a:p>
          <a:p>
            <a:r>
              <a:rPr lang="en-US" baseline="0" dirty="0" smtClean="0"/>
              <a:t>We already have the </a:t>
            </a:r>
            <a:r>
              <a:rPr lang="en-US" baseline="0" dirty="0" err="1" smtClean="0"/>
              <a:t>framewrk</a:t>
            </a:r>
            <a:r>
              <a:rPr lang="en-US" baseline="0" dirty="0" smtClean="0"/>
              <a:t> in place for the User Defined Interface.</a:t>
            </a:r>
          </a:p>
          <a:p>
            <a:r>
              <a:rPr lang="en-US" baseline="0" dirty="0" smtClean="0"/>
              <a:t>And are working on adding more components to this interface.</a:t>
            </a:r>
          </a:p>
          <a:p>
            <a:r>
              <a:rPr lang="en-US" baseline="0" dirty="0" smtClean="0"/>
              <a:t>We plan to provide a customizable interface that the clinician can save and return to.</a:t>
            </a:r>
          </a:p>
          <a:p>
            <a:r>
              <a:rPr lang="en-US" baseline="0" dirty="0" smtClean="0"/>
              <a:t>As well as providing templates for easy data retrieval.</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was our timeline that we mapped out.</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Have</a:t>
            </a:r>
            <a:r>
              <a:rPr lang="en-US" baseline="0" dirty="0" smtClean="0"/>
              <a:t> moved the 2</a:t>
            </a:r>
            <a:r>
              <a:rPr lang="en-US" baseline="30000" dirty="0" smtClean="0"/>
              <a:t>nd</a:t>
            </a:r>
            <a:r>
              <a:rPr lang="en-US" baseline="0" dirty="0" smtClean="0"/>
              <a:t> quarter goal of developing a prototype </a:t>
            </a:r>
            <a:r>
              <a:rPr lang="en-US" baseline="0" dirty="0" err="1" smtClean="0"/>
              <a:t>composable</a:t>
            </a:r>
            <a:r>
              <a:rPr lang="en-US" baseline="0" dirty="0" smtClean="0"/>
              <a:t> framework to 1</a:t>
            </a:r>
            <a:r>
              <a:rPr lang="en-US" baseline="30000" dirty="0" smtClean="0"/>
              <a:t>st</a:t>
            </a:r>
            <a:r>
              <a:rPr lang="en-US" baseline="0" dirty="0" smtClean="0"/>
              <a:t> goal. Moved the 1</a:t>
            </a:r>
            <a:r>
              <a:rPr lang="en-US" baseline="30000" dirty="0" smtClean="0"/>
              <a:t>st</a:t>
            </a:r>
            <a:r>
              <a:rPr lang="en-US" baseline="0" dirty="0" smtClean="0"/>
              <a:t> quarter goal of categorization of </a:t>
            </a:r>
            <a:r>
              <a:rPr lang="en-US" baseline="0" dirty="0" err="1" smtClean="0"/>
              <a:t>pdf</a:t>
            </a:r>
            <a:r>
              <a:rPr lang="en-US" baseline="0" dirty="0" smtClean="0"/>
              <a:t> to second quarter.</a:t>
            </a:r>
          </a:p>
          <a:p>
            <a:r>
              <a:rPr lang="en-US" baseline="0" dirty="0" smtClean="0"/>
              <a:t>Two goals were parallel and not dependant upon one another. So no impact on longer term goals.</a:t>
            </a:r>
          </a:p>
        </p:txBody>
      </p:sp>
      <p:sp>
        <p:nvSpPr>
          <p:cNvPr id="4" name="Slide Number Placeholder 3"/>
          <p:cNvSpPr>
            <a:spLocks noGrp="1"/>
          </p:cNvSpPr>
          <p:nvPr>
            <p:ph type="sldNum" sz="quarter" idx="10"/>
          </p:nvPr>
        </p:nvSpPr>
        <p:spPr/>
        <p:txBody>
          <a:bodyPr/>
          <a:lstStyle/>
          <a:p>
            <a:fld id="{C732B84B-37EA-4745-BB41-FB5E1459F75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shows the architecture of the framework that we have built.</a:t>
            </a:r>
          </a:p>
          <a:p>
            <a:r>
              <a:rPr lang="en-US" baseline="0" dirty="0" smtClean="0"/>
              <a:t>We have two distinct pieces that make up the </a:t>
            </a:r>
            <a:r>
              <a:rPr lang="en-US" baseline="0" dirty="0" err="1" smtClean="0"/>
              <a:t>medcafe</a:t>
            </a:r>
            <a:r>
              <a:rPr lang="en-US" baseline="0" dirty="0" smtClean="0"/>
              <a:t> </a:t>
            </a:r>
            <a:r>
              <a:rPr lang="en-US" baseline="0" dirty="0" err="1" smtClean="0"/>
              <a:t>composable</a:t>
            </a:r>
            <a:r>
              <a:rPr lang="en-US" baseline="0" dirty="0" smtClean="0"/>
              <a:t> framework.</a:t>
            </a:r>
            <a:endParaRPr lang="en-US" baseline="0" smtClean="0"/>
          </a:p>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Framework</a:t>
            </a:r>
            <a:r>
              <a:rPr lang="en-US" baseline="0" dirty="0" smtClean="0"/>
              <a:t> overview:</a:t>
            </a:r>
          </a:p>
          <a:p>
            <a:r>
              <a:rPr lang="en-US" baseline="0" dirty="0" smtClean="0"/>
              <a:t>5 major panes, North, South, etc,..</a:t>
            </a:r>
          </a:p>
          <a:p>
            <a:r>
              <a:rPr lang="en-US" baseline="0" dirty="0" smtClean="0"/>
              <a:t>Can hide, show each pane.</a:t>
            </a:r>
          </a:p>
          <a:p>
            <a:r>
              <a:rPr lang="en-US" baseline="0" dirty="0" smtClean="0"/>
              <a:t>Each pane can have multiple objects within it, such as tabs, widgets, </a:t>
            </a:r>
            <a:r>
              <a:rPr lang="en-US" baseline="0" dirty="0" err="1" smtClean="0"/>
              <a:t>sliders,treeviews</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3" descr="innovation program.png"/>
          <p:cNvPicPr>
            <a:picLocks noChangeAspect="1"/>
          </p:cNvPicPr>
          <p:nvPr userDrawn="1"/>
        </p:nvPicPr>
        <p:blipFill>
          <a:blip r:embed="rId2"/>
          <a:stretch>
            <a:fillRect/>
          </a:stretch>
        </p:blipFill>
        <p:spPr>
          <a:xfrm>
            <a:off x="0" y="1032"/>
            <a:ext cx="9144000" cy="6855935"/>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381000"/>
            <a:ext cx="2057400" cy="572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019800" cy="5722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9900" y="1295400"/>
            <a:ext cx="39878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95400"/>
            <a:ext cx="39878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image" Target="../media/image2.jpeg"/><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bwMode="auto">
          <a:xfrm>
            <a:off x="469900" y="1295400"/>
            <a:ext cx="8128000" cy="4808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Line 6"/>
          <p:cNvSpPr>
            <a:spLocks noChangeShapeType="1"/>
          </p:cNvSpPr>
          <p:nvPr/>
        </p:nvSpPr>
        <p:spPr bwMode="auto">
          <a:xfrm>
            <a:off x="152400" y="6426200"/>
            <a:ext cx="8763000" cy="0"/>
          </a:xfrm>
          <a:prstGeom prst="line">
            <a:avLst/>
          </a:prstGeom>
          <a:noFill/>
          <a:ln w="6350">
            <a:solidFill>
              <a:srgbClr val="FF9900"/>
            </a:solidFill>
            <a:round/>
            <a:headEnd/>
            <a:tailEnd/>
          </a:ln>
          <a:effectLst/>
        </p:spPr>
        <p:txBody>
          <a:bodyPr wrap="none" anchor="ctr"/>
          <a:lstStyle/>
          <a:p>
            <a:endParaRPr lang="en-US"/>
          </a:p>
        </p:txBody>
      </p:sp>
      <p:pic>
        <p:nvPicPr>
          <p:cNvPr id="16391" name="Picture 7"/>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185738" y="6515100"/>
            <a:ext cx="804862" cy="252413"/>
          </a:xfrm>
          <a:prstGeom prst="rect">
            <a:avLst/>
          </a:prstGeom>
          <a:noFill/>
        </p:spPr>
      </p:pic>
      <p:sp>
        <p:nvSpPr>
          <p:cNvPr id="16392" name="Text Box 8"/>
          <p:cNvSpPr txBox="1">
            <a:spLocks noChangeArrowheads="1"/>
          </p:cNvSpPr>
          <p:nvPr/>
        </p:nvSpPr>
        <p:spPr bwMode="auto">
          <a:xfrm>
            <a:off x="6965074" y="6648450"/>
            <a:ext cx="1924926" cy="184666"/>
          </a:xfrm>
          <a:prstGeom prst="rect">
            <a:avLst/>
          </a:prstGeom>
          <a:noFill/>
          <a:ln w="9525">
            <a:noFill/>
            <a:miter lim="800000"/>
            <a:headEnd/>
            <a:tailEnd/>
          </a:ln>
          <a:effectLst/>
        </p:spPr>
        <p:txBody>
          <a:bodyPr wrap="none">
            <a:spAutoFit/>
          </a:bodyPr>
          <a:lstStyle/>
          <a:p>
            <a:pPr algn="r" eaLnBrk="0" hangingPunct="0"/>
            <a:r>
              <a:rPr lang="en-US" altLang="en-US" sz="600" dirty="0"/>
              <a:t>©</a:t>
            </a:r>
            <a:r>
              <a:rPr lang="en-US" altLang="en-US" sz="600" dirty="0" smtClean="0"/>
              <a:t> 2010 The </a:t>
            </a:r>
            <a:r>
              <a:rPr lang="en-US" altLang="en-US" sz="600" dirty="0"/>
              <a:t>MITRE Corporation. All rights reserved</a:t>
            </a:r>
            <a:endParaRPr lang="en-US" altLang="en-US" sz="700" dirty="0"/>
          </a:p>
        </p:txBody>
      </p:sp>
      <p:sp>
        <p:nvSpPr>
          <p:cNvPr id="16386" name="Rectangle 2"/>
          <p:cNvSpPr>
            <a:spLocks noGrp="1" noChangeArrowheads="1"/>
          </p:cNvSpPr>
          <p:nvPr>
            <p:ph type="title"/>
          </p:nvPr>
        </p:nvSpPr>
        <p:spPr bwMode="auto">
          <a:xfrm>
            <a:off x="381000" y="381000"/>
            <a:ext cx="8229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pic>
        <p:nvPicPr>
          <p:cNvPr id="8" name="Picture 7" descr="mip_logo.jpg"/>
          <p:cNvPicPr>
            <a:picLocks noChangeAspect="1"/>
          </p:cNvPicPr>
          <p:nvPr/>
        </p:nvPicPr>
        <p:blipFill>
          <a:blip r:embed="rId14"/>
          <a:stretch>
            <a:fillRect/>
          </a:stretch>
        </p:blipFill>
        <p:spPr>
          <a:xfrm>
            <a:off x="7073360" y="250444"/>
            <a:ext cx="1765840" cy="663956"/>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dt="0"/>
  <p:txStyles>
    <p:titleStyle>
      <a:lvl1pPr algn="l" rtl="0" eaLnBrk="1" fontAlgn="base" hangingPunct="1">
        <a:lnSpc>
          <a:spcPts val="3000"/>
        </a:lnSpc>
        <a:spcBef>
          <a:spcPct val="0"/>
        </a:spcBef>
        <a:spcAft>
          <a:spcPct val="0"/>
        </a:spcAft>
        <a:defRPr sz="3600" b="1">
          <a:solidFill>
            <a:srgbClr val="000099"/>
          </a:solidFill>
          <a:latin typeface="+mj-lt"/>
          <a:ea typeface="+mj-ea"/>
          <a:cs typeface="+mj-cs"/>
        </a:defRPr>
      </a:lvl1pPr>
      <a:lvl2pPr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2pPr>
      <a:lvl3pPr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3pPr>
      <a:lvl4pPr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4pPr>
      <a:lvl5pPr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5pPr>
      <a:lvl6pPr marL="457200"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6pPr>
      <a:lvl7pPr marL="914400"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7pPr>
      <a:lvl8pPr marL="1371600"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8pPr>
      <a:lvl9pPr marL="1828800"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9pPr>
    </p:titleStyle>
    <p:bodyStyle>
      <a:lvl1pPr marL="292100" indent="-292100" algn="l" rtl="0" eaLnBrk="1" fontAlgn="base" hangingPunct="1">
        <a:lnSpc>
          <a:spcPts val="2600"/>
        </a:lnSpc>
        <a:spcBef>
          <a:spcPct val="0"/>
        </a:spcBef>
        <a:spcAft>
          <a:spcPts val="800"/>
        </a:spcAft>
        <a:buClr>
          <a:srgbClr val="FDAA03"/>
        </a:buClr>
        <a:buSzPct val="120000"/>
        <a:buFont typeface="Wingdings" pitchFamily="2" charset="2"/>
        <a:buChar char="§"/>
        <a:defRPr sz="2000" b="1">
          <a:solidFill>
            <a:schemeClr val="tx1"/>
          </a:solidFill>
          <a:latin typeface="+mn-lt"/>
          <a:ea typeface="+mn-ea"/>
          <a:cs typeface="+mn-cs"/>
        </a:defRPr>
      </a:lvl1pPr>
      <a:lvl2pPr marL="684213" indent="-227013" algn="l" rtl="0" eaLnBrk="1" fontAlgn="base" hangingPunct="1">
        <a:lnSpc>
          <a:spcPts val="2400"/>
        </a:lnSpc>
        <a:spcBef>
          <a:spcPct val="0"/>
        </a:spcBef>
        <a:spcAft>
          <a:spcPts val="800"/>
        </a:spcAft>
        <a:buClr>
          <a:srgbClr val="FDAA03"/>
        </a:buClr>
        <a:buChar char="–"/>
        <a:defRPr sz="2000" b="1">
          <a:solidFill>
            <a:schemeClr val="tx1"/>
          </a:solidFill>
          <a:latin typeface="+mn-lt"/>
          <a:cs typeface="+mn-cs"/>
        </a:defRPr>
      </a:lvl2pPr>
      <a:lvl3pPr marL="966788" indent="-168275" algn="l" rtl="0" eaLnBrk="1" fontAlgn="base" hangingPunct="1">
        <a:lnSpc>
          <a:spcPts val="2400"/>
        </a:lnSpc>
        <a:spcBef>
          <a:spcPct val="0"/>
        </a:spcBef>
        <a:spcAft>
          <a:spcPts val="800"/>
        </a:spcAft>
        <a:buClr>
          <a:srgbClr val="FDAA03"/>
        </a:buClr>
        <a:buSzPct val="90000"/>
        <a:buFont typeface="Wingdings" pitchFamily="2" charset="2"/>
        <a:buChar char="§"/>
        <a:defRPr b="1">
          <a:solidFill>
            <a:schemeClr val="tx1"/>
          </a:solidFill>
          <a:latin typeface="+mn-lt"/>
          <a:cs typeface="+mn-cs"/>
        </a:defRPr>
      </a:lvl3pPr>
      <a:lvl4pPr marL="1195388" indent="-114300" algn="l" rtl="0" eaLnBrk="1" fontAlgn="base" hangingPunct="1">
        <a:lnSpc>
          <a:spcPts val="1400"/>
        </a:lnSpc>
        <a:spcBef>
          <a:spcPct val="0"/>
        </a:spcBef>
        <a:spcAft>
          <a:spcPts val="800"/>
        </a:spcAft>
        <a:buClr>
          <a:srgbClr val="FDAA03"/>
        </a:buClr>
        <a:buChar char="­"/>
        <a:defRPr sz="1400" b="1">
          <a:solidFill>
            <a:schemeClr val="tx1"/>
          </a:solidFill>
          <a:latin typeface="+mn-lt"/>
          <a:cs typeface="+mn-cs"/>
        </a:defRPr>
      </a:lvl4pPr>
      <a:lvl5pPr marL="14239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5pPr>
      <a:lvl6pPr marL="18811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6pPr>
      <a:lvl7pPr marL="23383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7pPr>
      <a:lvl8pPr marL="27955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8pPr>
      <a:lvl9pPr marL="32527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mailto:pmork@mitre.org"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eligman@mitre.or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3" Type="http://schemas.openxmlformats.org/officeDocument/2006/relationships/hyperlink" Target="http://127.0.0.1:8080/medcafe/c/repositories/OurVista/patients/1/image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3"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gif"/><Relationship Id="rId3" Type="http://schemas.openxmlformats.org/officeDocument/2006/relationships/image" Target="../media/image6.gif"/><Relationship Id="rId5" Type="http://schemas.openxmlformats.org/officeDocument/2006/relationships/image" Target="../media/image8.gif"/></Relationships>
</file>

<file path=ppt/slides/_rels/slide22.xml.rels><?xml version="1.0" encoding="UTF-8" standalone="yes"?>
<Relationships xmlns="http://schemas.openxmlformats.org/package/2006/relationships"><Relationship Id="rId6" Type="http://schemas.openxmlformats.org/officeDocument/2006/relationships/image" Target="../media/image24.png"/><Relationship Id="rId4" Type="http://schemas.openxmlformats.org/officeDocument/2006/relationships/image" Target="../media/image5.gif"/><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gif"/><Relationship Id="rId5" Type="http://schemas.openxmlformats.org/officeDocument/2006/relationships/image" Target="../media/image6.gif"/></Relationships>
</file>

<file path=ppt/slides/_rels/slide23.xml.rels><?xml version="1.0" encoding="UTF-8" standalone="yes"?>
<Relationships xmlns="http://schemas.openxmlformats.org/package/2006/relationships"><Relationship Id="rId4" Type="http://schemas.openxmlformats.org/officeDocument/2006/relationships/image" Target="../media/image6.gif"/><Relationship Id="rId1" Type="http://schemas.openxmlformats.org/officeDocument/2006/relationships/slideLayout" Target="../slideLayouts/slideLayout2.xml"/><Relationship Id="rId2" Type="http://schemas.openxmlformats.org/officeDocument/2006/relationships/image" Target="../media/image8.gif"/><Relationship Id="rId3" Type="http://schemas.openxmlformats.org/officeDocument/2006/relationships/image" Target="../media/image5.gif"/><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4" Type="http://schemas.openxmlformats.org/officeDocument/2006/relationships/image" Target="../media/image27.jpeg"/><Relationship Id="rId1" Type="http://schemas.openxmlformats.org/officeDocument/2006/relationships/slideLayout" Target="../slideLayouts/slideLayout2.xml"/><Relationship Id="rId2" Type="http://schemas.openxmlformats.org/officeDocument/2006/relationships/image" Target="../media/image25.jpeg"/><Relationship Id="rId3" Type="http://schemas.openxmlformats.org/officeDocument/2006/relationships/image" Target="../media/image2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2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4" Type="http://schemas.openxmlformats.org/officeDocument/2006/relationships/diagramLayout" Target="../diagrams/layout2.xml"/><Relationship Id="rId5" Type="http://schemas.openxmlformats.org/officeDocument/2006/relationships/diagramQuickStyle" Target="../diagrams/quickStyle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diagramData" Target="../diagrams/data2.xml"/><Relationship Id="rId6"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8" Type="http://schemas.openxmlformats.org/officeDocument/2006/relationships/image" Target="../media/image9.gif"/><Relationship Id="rId4" Type="http://schemas.openxmlformats.org/officeDocument/2006/relationships/image" Target="../media/image5.gif"/><Relationship Id="rId5" Type="http://schemas.openxmlformats.org/officeDocument/2006/relationships/image" Target="../media/image6.gif"/><Relationship Id="rId7" Type="http://schemas.openxmlformats.org/officeDocument/2006/relationships/image" Target="../media/image8.gif"/><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ctrTitle"/>
          </p:nvPr>
        </p:nvSpPr>
        <p:spPr bwMode="auto">
          <a:xfrm>
            <a:off x="685800" y="1371600"/>
            <a:ext cx="7772400" cy="1143000"/>
          </a:xfrm>
          <a:prstGeom prst="rect">
            <a:avLst/>
          </a:prstGeom>
          <a:noFill/>
          <a:ln w="12700">
            <a:miter lim="800000"/>
            <a:headEnd/>
            <a:tailEnd/>
          </a:ln>
        </p:spPr>
        <p:txBody>
          <a:bodyPr lIns="42862" tIns="17462" rIns="42862" bIns="17462" anchor="b"/>
          <a:lstStyle/>
          <a:p>
            <a:pPr algn="ctr">
              <a:lnSpc>
                <a:spcPts val="4400"/>
              </a:lnSpc>
            </a:pPr>
            <a:r>
              <a:rPr lang="en-US" altLang="en-US" sz="4800" dirty="0" err="1" smtClean="0">
                <a:solidFill>
                  <a:schemeClr val="tx1"/>
                </a:solidFill>
              </a:rPr>
              <a:t>medCafe</a:t>
            </a:r>
            <a:endParaRPr lang="en-US" altLang="en-US" sz="4800" dirty="0">
              <a:solidFill>
                <a:schemeClr val="tx1"/>
              </a:solidFill>
            </a:endParaRPr>
          </a:p>
        </p:txBody>
      </p:sp>
      <p:sp>
        <p:nvSpPr>
          <p:cNvPr id="80899" name="Rectangle 3"/>
          <p:cNvSpPr>
            <a:spLocks noGrp="1" noChangeArrowheads="1"/>
          </p:cNvSpPr>
          <p:nvPr>
            <p:ph type="subTitle" idx="1"/>
          </p:nvPr>
        </p:nvSpPr>
        <p:spPr bwMode="auto">
          <a:xfrm>
            <a:off x="1371600" y="2819400"/>
            <a:ext cx="6400800" cy="1288814"/>
          </a:xfrm>
          <a:prstGeom prst="rect">
            <a:avLst/>
          </a:prstGeom>
          <a:noFill/>
          <a:ln w="12700">
            <a:miter lim="800000"/>
            <a:headEnd/>
            <a:tailEnd/>
          </a:ln>
        </p:spPr>
        <p:txBody>
          <a:bodyPr lIns="46037" tIns="41275" rIns="46037" bIns="41275" anchor="ctr" anchorCtr="1">
            <a:spAutoFit/>
          </a:bodyPr>
          <a:lstStyle/>
          <a:p>
            <a:pPr marL="0" indent="0">
              <a:buFont typeface="Wingdings" pitchFamily="2" charset="2"/>
              <a:buNone/>
            </a:pPr>
            <a:r>
              <a:rPr lang="en-US" altLang="en-US" b="0" dirty="0" smtClean="0"/>
              <a:t>Gail Hamilton and Jeff C. Hoyt</a:t>
            </a:r>
          </a:p>
          <a:p>
            <a:pPr marL="0" indent="0">
              <a:buFont typeface="Wingdings" pitchFamily="2" charset="2"/>
              <a:buNone/>
            </a:pPr>
            <a:r>
              <a:rPr lang="en-US" altLang="en-US" b="0" dirty="0" smtClean="0"/>
              <a:t>703-983-7855 • </a:t>
            </a:r>
            <a:r>
              <a:rPr lang="en-US" altLang="en-US" b="0" dirty="0" smtClean="0">
                <a:hlinkClick r:id="rId3"/>
              </a:rPr>
              <a:t>ghamilton@mitre.org</a:t>
            </a:r>
            <a:endParaRPr lang="en-US" altLang="en-US" b="0" dirty="0" smtClean="0"/>
          </a:p>
          <a:p>
            <a:pPr marL="0" indent="0">
              <a:buNone/>
            </a:pPr>
            <a:r>
              <a:rPr lang="en-US" altLang="en-US" b="0" dirty="0" smtClean="0"/>
              <a:t>703-983-6241 • </a:t>
            </a:r>
            <a:r>
              <a:rPr lang="en-US" altLang="en-US" b="0" dirty="0" smtClean="0">
                <a:hlinkClick r:id="rId4"/>
              </a:rPr>
              <a:t>jchoyt@mitre.org</a:t>
            </a:r>
            <a:r>
              <a:rPr lang="en-US" altLang="en-US" b="0" dirty="0" smtClean="0"/>
              <a:t> </a:t>
            </a:r>
          </a:p>
        </p:txBody>
      </p:sp>
      <p:sp>
        <p:nvSpPr>
          <p:cNvPr id="4" name="TextBox 3"/>
          <p:cNvSpPr txBox="1"/>
          <p:nvPr/>
        </p:nvSpPr>
        <p:spPr>
          <a:xfrm>
            <a:off x="5856270" y="6010384"/>
            <a:ext cx="2958957" cy="523220"/>
          </a:xfrm>
          <a:prstGeom prst="rect">
            <a:avLst/>
          </a:prstGeom>
          <a:noFill/>
        </p:spPr>
        <p:txBody>
          <a:bodyPr wrap="square" rtlCol="0">
            <a:spAutoFit/>
          </a:bodyPr>
          <a:lstStyle/>
          <a:p>
            <a:r>
              <a:rPr lang="en-US" dirty="0" smtClean="0"/>
              <a:t>MITRE Internal Information</a:t>
            </a:r>
          </a:p>
          <a:p>
            <a:r>
              <a:rPr lang="en-US" dirty="0" smtClean="0"/>
              <a:t>For Limited External Release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medCafe</a:t>
            </a:r>
            <a:r>
              <a:rPr lang="en-US" dirty="0" smtClean="0"/>
              <a:t> Interface (cont.)</a:t>
            </a:r>
            <a:endParaRPr lang="en-US" dirty="0"/>
          </a:p>
        </p:txBody>
      </p:sp>
      <p:pic>
        <p:nvPicPr>
          <p:cNvPr id="4" name="Content Placeholder 3" descr="medCafe-urls.png"/>
          <p:cNvPicPr>
            <a:picLocks noGrp="1" noChangeAspect="1"/>
          </p:cNvPicPr>
          <p:nvPr>
            <p:ph idx="1"/>
          </p:nvPr>
        </p:nvPicPr>
        <p:blipFill>
          <a:blip r:embed="rId2"/>
          <a:srcRect t="-15718" b="-15718"/>
          <a:stretch>
            <a:fillRect/>
          </a:stretch>
        </p:blipFill>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List </a:t>
            </a:r>
            <a:endParaRPr lang="en-US" dirty="0"/>
          </a:p>
        </p:txBody>
      </p:sp>
      <p:pic>
        <p:nvPicPr>
          <p:cNvPr id="9" name="Content Placeholder 8" descr="Repositories.png"/>
          <p:cNvPicPr>
            <a:picLocks noGrp="1" noChangeAspect="1"/>
          </p:cNvPicPr>
          <p:nvPr>
            <p:ph sz="half" idx="1"/>
          </p:nvPr>
        </p:nvPicPr>
        <p:blipFill>
          <a:blip r:embed="rId2"/>
          <a:srcRect l="-18758" r="-18758"/>
          <a:stretch>
            <a:fillRect/>
          </a:stretch>
        </p:blipFill>
        <p:spPr/>
      </p:pic>
      <p:sp>
        <p:nvSpPr>
          <p:cNvPr id="8" name="Content Placeholder 7"/>
          <p:cNvSpPr>
            <a:spLocks noGrp="1"/>
          </p:cNvSpPr>
          <p:nvPr>
            <p:ph sz="half" idx="2"/>
          </p:nvPr>
        </p:nvSpPr>
        <p:spPr/>
        <p:txBody>
          <a:bodyPr/>
          <a:lstStyle/>
          <a:p>
            <a:pPr lvl="2"/>
            <a:r>
              <a:rPr lang="en-US" dirty="0" smtClean="0"/>
              <a:t>Repository retrieves </a:t>
            </a:r>
            <a:r>
              <a:rPr lang="en-US" dirty="0" err="1" smtClean="0"/>
              <a:t>RESTful</a:t>
            </a:r>
            <a:r>
              <a:rPr lang="en-US" dirty="0" smtClean="0"/>
              <a:t> web service</a:t>
            </a:r>
          </a:p>
          <a:p>
            <a:pPr lvl="2"/>
            <a:r>
              <a:rPr lang="en-US" dirty="0" err="1" smtClean="0"/>
              <a:t>Treeview</a:t>
            </a:r>
            <a:r>
              <a:rPr lang="en-US" dirty="0" smtClean="0"/>
              <a:t> Display, using display template</a:t>
            </a:r>
          </a:p>
          <a:p>
            <a:pPr lvl="2"/>
            <a:r>
              <a:rPr lang="en-US" dirty="0" err="1" smtClean="0"/>
              <a:t>Treeview</a:t>
            </a:r>
            <a:r>
              <a:rPr lang="en-US" dirty="0" smtClean="0"/>
              <a:t> widget can be used to display any type of data.</a:t>
            </a:r>
          </a:p>
          <a:p>
            <a:pPr lvl="2"/>
            <a:r>
              <a:rPr lang="en-US" dirty="0" smtClean="0"/>
              <a:t>Data display independent of data being displayed</a:t>
            </a:r>
          </a:p>
          <a:p>
            <a:pPr lvl="2">
              <a:buNone/>
            </a:pPr>
            <a:endParaRPr lang="en-US" dirty="0" smtClean="0"/>
          </a:p>
          <a:p>
            <a:pPr lvl="2"/>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Widget List</a:t>
            </a:r>
            <a:endParaRPr lang="en-US" dirty="0"/>
          </a:p>
        </p:txBody>
      </p:sp>
      <p:pic>
        <p:nvPicPr>
          <p:cNvPr id="10" name="Content Placeholder 9" descr="WidgetList.png"/>
          <p:cNvPicPr>
            <a:picLocks noGrp="1" noChangeAspect="1"/>
          </p:cNvPicPr>
          <p:nvPr>
            <p:ph sz="half" idx="1"/>
          </p:nvPr>
        </p:nvPicPr>
        <p:blipFill>
          <a:blip r:embed="rId2"/>
          <a:srcRect l="-47801" r="-47801"/>
          <a:stretch>
            <a:fillRect/>
          </a:stretch>
        </p:blipFill>
        <p:spPr/>
      </p:pic>
      <p:sp>
        <p:nvSpPr>
          <p:cNvPr id="9" name="Content Placeholder 8"/>
          <p:cNvSpPr>
            <a:spLocks noGrp="1"/>
          </p:cNvSpPr>
          <p:nvPr>
            <p:ph sz="half" idx="2"/>
          </p:nvPr>
        </p:nvSpPr>
        <p:spPr>
          <a:xfrm>
            <a:off x="4648200" y="1244600"/>
            <a:ext cx="3987800" cy="4808538"/>
          </a:xfrm>
        </p:spPr>
        <p:txBody>
          <a:bodyPr/>
          <a:lstStyle/>
          <a:p>
            <a:pPr lvl="2"/>
            <a:r>
              <a:rPr lang="en-US" dirty="0" smtClean="0"/>
              <a:t>Widget List from </a:t>
            </a:r>
            <a:r>
              <a:rPr lang="en-US" dirty="0" err="1" smtClean="0"/>
              <a:t>RESTful</a:t>
            </a:r>
            <a:r>
              <a:rPr lang="en-US" dirty="0" smtClean="0"/>
              <a:t> web service</a:t>
            </a:r>
          </a:p>
          <a:p>
            <a:pPr lvl="2"/>
            <a:r>
              <a:rPr lang="en-US" dirty="0" smtClean="0"/>
              <a:t>Click to have appear in main display</a:t>
            </a:r>
          </a:p>
          <a:p>
            <a:pPr lvl="2"/>
            <a:r>
              <a:rPr lang="en-US" dirty="0" smtClean="0"/>
              <a:t>Display formatting through templates</a:t>
            </a:r>
          </a:p>
          <a:p>
            <a:pPr lvl="2"/>
            <a:r>
              <a:rPr lang="en-US" dirty="0" smtClean="0"/>
              <a:t>Custom </a:t>
            </a:r>
            <a:r>
              <a:rPr lang="en-US" dirty="0" err="1" smtClean="0"/>
              <a:t>JQuery</a:t>
            </a:r>
            <a:r>
              <a:rPr lang="en-US" dirty="0" smtClean="0"/>
              <a:t> code automatically applies functionality based on class of HTML element</a:t>
            </a:r>
          </a:p>
          <a:p>
            <a:pPr lvl="2"/>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Coverflow</a:t>
            </a:r>
            <a:r>
              <a:rPr lang="en-US" dirty="0" smtClean="0"/>
              <a:t> Widget</a:t>
            </a:r>
            <a:endParaRPr lang="en-US" dirty="0"/>
          </a:p>
        </p:txBody>
      </p:sp>
      <p:pic>
        <p:nvPicPr>
          <p:cNvPr id="9" name="Content Placeholder 8" descr="Coverflow.png"/>
          <p:cNvPicPr>
            <a:picLocks noGrp="1" noChangeAspect="1"/>
          </p:cNvPicPr>
          <p:nvPr>
            <p:ph sz="half" idx="1"/>
          </p:nvPr>
        </p:nvPicPr>
        <p:blipFill>
          <a:blip r:embed="rId2"/>
          <a:srcRect t="-26193" b="-26193"/>
          <a:stretch>
            <a:fillRect/>
          </a:stretch>
        </p:blipFill>
        <p:spPr>
          <a:xfrm>
            <a:off x="431800" y="1308100"/>
            <a:ext cx="4648200" cy="4808538"/>
          </a:xfrm>
        </p:spPr>
      </p:pic>
      <p:sp>
        <p:nvSpPr>
          <p:cNvPr id="8" name="Content Placeholder 7"/>
          <p:cNvSpPr>
            <a:spLocks noGrp="1"/>
          </p:cNvSpPr>
          <p:nvPr>
            <p:ph sz="half" idx="2"/>
          </p:nvPr>
        </p:nvSpPr>
        <p:spPr>
          <a:xfrm>
            <a:off x="4356100" y="1244600"/>
            <a:ext cx="4318000" cy="4178300"/>
          </a:xfrm>
        </p:spPr>
        <p:txBody>
          <a:bodyPr>
            <a:noAutofit/>
          </a:bodyPr>
          <a:lstStyle/>
          <a:p>
            <a:pPr lvl="2"/>
            <a:r>
              <a:rPr lang="en-US" sz="1400" dirty="0" smtClean="0"/>
              <a:t>Images retrieved from </a:t>
            </a:r>
            <a:r>
              <a:rPr lang="en-US" sz="1400" dirty="0" err="1" smtClean="0"/>
              <a:t>RESTful</a:t>
            </a:r>
            <a:r>
              <a:rPr lang="en-US" sz="1400" dirty="0" smtClean="0"/>
              <a:t> service</a:t>
            </a:r>
          </a:p>
          <a:p>
            <a:pPr lvl="3"/>
            <a:r>
              <a:rPr lang="en-US" sz="1200" dirty="0" smtClean="0">
                <a:hlinkClick r:id="rId3"/>
              </a:rPr>
              <a:t>http://127.0.0.1:8080/medcafe/c/repositories/OurVista/patients/1/images</a:t>
            </a:r>
            <a:endParaRPr lang="en-US" sz="1200" dirty="0" smtClean="0"/>
          </a:p>
          <a:p>
            <a:pPr lvl="2"/>
            <a:r>
              <a:rPr lang="en-US" sz="1400" dirty="0" smtClean="0"/>
              <a:t>JSON data reformatted through display templates to XML format</a:t>
            </a:r>
          </a:p>
          <a:p>
            <a:pPr lvl="2"/>
            <a:r>
              <a:rPr lang="en-US" sz="1400" dirty="0" smtClean="0"/>
              <a:t>XML format read by </a:t>
            </a:r>
            <a:r>
              <a:rPr lang="en-US" sz="1400" dirty="0" err="1" smtClean="0"/>
              <a:t>Coverflow</a:t>
            </a:r>
            <a:r>
              <a:rPr lang="en-US" sz="1400" dirty="0" smtClean="0"/>
              <a:t> widget</a:t>
            </a:r>
          </a:p>
          <a:p>
            <a:pPr lvl="2"/>
            <a:r>
              <a:rPr lang="en-US" sz="1400" dirty="0" smtClean="0"/>
              <a:t>Clicking on image brings up new widget on new tab object</a:t>
            </a:r>
          </a:p>
          <a:p>
            <a:pPr lvl="2"/>
            <a:endParaRPr lang="en-US" sz="1400" dirty="0" smtClean="0"/>
          </a:p>
          <a:p>
            <a:pPr lvl="3"/>
            <a:endParaRPr lang="en-US" sz="1200" dirty="0" smtClean="0"/>
          </a:p>
          <a:p>
            <a:pPr lvl="2"/>
            <a:endParaRPr 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Image Viewer</a:t>
            </a:r>
            <a:endParaRPr lang="en-US" dirty="0"/>
          </a:p>
        </p:txBody>
      </p:sp>
      <p:pic>
        <p:nvPicPr>
          <p:cNvPr id="19" name="Content Placeholder 18" descr="ImageViewer.png"/>
          <p:cNvPicPr>
            <a:picLocks noGrp="1" noChangeAspect="1"/>
          </p:cNvPicPr>
          <p:nvPr>
            <p:ph idx="1"/>
          </p:nvPr>
        </p:nvPicPr>
        <p:blipFill>
          <a:blip r:embed="rId2"/>
          <a:srcRect t="-1797" b="-1797"/>
          <a:stretch>
            <a:fillRect/>
          </a:stretch>
        </p:blipFill>
        <p:spPr>
          <a:xfrm>
            <a:off x="444500" y="1244601"/>
            <a:ext cx="4965700" cy="2937716"/>
          </a:xfrm>
        </p:spPr>
      </p:pic>
      <p:sp>
        <p:nvSpPr>
          <p:cNvPr id="31" name="Content Placeholder 2"/>
          <p:cNvSpPr txBox="1">
            <a:spLocks/>
          </p:cNvSpPr>
          <p:nvPr/>
        </p:nvSpPr>
        <p:spPr bwMode="auto">
          <a:xfrm>
            <a:off x="4673600" y="876300"/>
            <a:ext cx="4470400" cy="459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1598613" lvl="3" indent="-227013">
              <a:lnSpc>
                <a:spcPts val="2400"/>
              </a:lnSpc>
              <a:spcAft>
                <a:spcPts val="800"/>
              </a:spcAft>
              <a:buClr>
                <a:srgbClr val="FDAA03"/>
              </a:buClr>
              <a:buFontTx/>
              <a:buChar char="–"/>
            </a:pPr>
            <a:r>
              <a:rPr lang="en-US" b="1" kern="0" dirty="0" err="1" smtClean="0">
                <a:latin typeface="+mn-lt"/>
              </a:rPr>
              <a:t>ImageViewer</a:t>
            </a:r>
            <a:r>
              <a:rPr lang="en-US" b="1" kern="0" dirty="0" smtClean="0">
                <a:latin typeface="+mn-lt"/>
              </a:rPr>
              <a:t>:</a:t>
            </a:r>
          </a:p>
          <a:p>
            <a:pPr marL="1598613" lvl="3" indent="-227013">
              <a:lnSpc>
                <a:spcPts val="2400"/>
              </a:lnSpc>
              <a:spcAft>
                <a:spcPts val="800"/>
              </a:spcAft>
              <a:buClr>
                <a:srgbClr val="FDAA03"/>
              </a:buClr>
              <a:buFontTx/>
              <a:buChar char="–"/>
            </a:pPr>
            <a:r>
              <a:rPr lang="en-US" b="1" kern="0" dirty="0" smtClean="0">
                <a:latin typeface="+mn-lt"/>
              </a:rPr>
              <a:t>Dual image display</a:t>
            </a:r>
          </a:p>
          <a:p>
            <a:pPr marL="2055813" lvl="4" indent="-227013">
              <a:lnSpc>
                <a:spcPts val="2400"/>
              </a:lnSpc>
              <a:spcAft>
                <a:spcPts val="800"/>
              </a:spcAft>
              <a:buClr>
                <a:srgbClr val="FDAA03"/>
              </a:buClr>
              <a:buFontTx/>
              <a:buChar char="–"/>
            </a:pPr>
            <a:r>
              <a:rPr lang="en-US" b="1" kern="0" dirty="0" smtClean="0">
                <a:latin typeface="+mn-lt"/>
              </a:rPr>
              <a:t>Full image</a:t>
            </a:r>
          </a:p>
          <a:p>
            <a:pPr marL="2055813" lvl="4" indent="-227013">
              <a:lnSpc>
                <a:spcPts val="2400"/>
              </a:lnSpc>
              <a:spcAft>
                <a:spcPts val="800"/>
              </a:spcAft>
              <a:buClr>
                <a:srgbClr val="FDAA03"/>
              </a:buClr>
              <a:buFontTx/>
              <a:buChar char="–"/>
            </a:pPr>
            <a:r>
              <a:rPr lang="en-US" b="1" kern="0" dirty="0" smtClean="0">
                <a:latin typeface="+mn-lt"/>
              </a:rPr>
              <a:t>Zoomed in image of area of focus</a:t>
            </a:r>
          </a:p>
          <a:p>
            <a:pPr marL="2055813" lvl="4" indent="-227013">
              <a:lnSpc>
                <a:spcPts val="2400"/>
              </a:lnSpc>
              <a:spcAft>
                <a:spcPts val="800"/>
              </a:spcAft>
              <a:buClr>
                <a:srgbClr val="FDAA03"/>
              </a:buClr>
              <a:buFontTx/>
              <a:buChar char="–"/>
            </a:pPr>
            <a:r>
              <a:rPr lang="en-US" b="1" kern="0" dirty="0" smtClean="0">
                <a:latin typeface="+mn-lt"/>
              </a:rPr>
              <a:t>Button Click for Image </a:t>
            </a:r>
            <a:r>
              <a:rPr lang="en-US" b="1" kern="0" dirty="0" err="1" smtClean="0">
                <a:latin typeface="+mn-lt"/>
              </a:rPr>
              <a:t>Zoomer</a:t>
            </a:r>
            <a:endParaRPr lang="en-US" b="1" kern="0" dirty="0" smtClean="0">
              <a:latin typeface="+mn-lt"/>
            </a:endParaRPr>
          </a:p>
          <a:p>
            <a:pPr marL="1598613" lvl="3" indent="-227013">
              <a:lnSpc>
                <a:spcPts val="2400"/>
              </a:lnSpc>
              <a:spcAft>
                <a:spcPts val="800"/>
              </a:spcAft>
              <a:buClr>
                <a:srgbClr val="FDAA03"/>
              </a:buClr>
              <a:buFontTx/>
              <a:buChar char="–"/>
            </a:pPr>
            <a:endParaRPr kumimoji="0" lang="en-US" b="1" i="0" u="none" strike="noStrike" kern="0" cap="none" spc="0" normalizeH="0" baseline="0" noProof="0" dirty="0" smtClean="0">
              <a:ln>
                <a:noFill/>
              </a:ln>
              <a:solidFill>
                <a:schemeClr val="tx1"/>
              </a:solidFill>
              <a:effectLst/>
              <a:uLnTx/>
              <a:uFillTx/>
              <a:latin typeface="+mn-lt"/>
              <a:cs typeface="+mn-cs"/>
            </a:endParaRPr>
          </a:p>
          <a:p>
            <a:pPr marL="292100" marR="0" lvl="0" indent="-292100" algn="l" defTabSz="914400" rtl="0" eaLnBrk="1" fontAlgn="base" latinLnBrk="0" hangingPunct="1">
              <a:lnSpc>
                <a:spcPts val="2600"/>
              </a:lnSpc>
              <a:spcBef>
                <a:spcPct val="0"/>
              </a:spcBef>
              <a:spcAft>
                <a:spcPts val="800"/>
              </a:spcAft>
              <a:buClr>
                <a:srgbClr val="FDAA03"/>
              </a:buClr>
              <a:buSzPct val="120000"/>
              <a:buFont typeface="Wingdings" pitchFamily="2" charset="2"/>
              <a:buNone/>
              <a:tabLst/>
              <a:defRPr/>
            </a:pPr>
            <a:endParaRPr kumimoji="0" lang="en-US" sz="20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
            </a:r>
            <a:r>
              <a:rPr lang="en-US" dirty="0" err="1" smtClean="0"/>
              <a:t>Zoomer</a:t>
            </a:r>
            <a:endParaRPr lang="en-US" dirty="0"/>
          </a:p>
        </p:txBody>
      </p:sp>
      <p:pic>
        <p:nvPicPr>
          <p:cNvPr id="4" name="Content Placeholder 3" descr="ImageZoom.png"/>
          <p:cNvPicPr>
            <a:picLocks noGrp="1" noChangeAspect="1"/>
          </p:cNvPicPr>
          <p:nvPr>
            <p:ph idx="1"/>
          </p:nvPr>
        </p:nvPicPr>
        <p:blipFill>
          <a:blip r:embed="rId2"/>
          <a:srcRect l="-175" r="-175"/>
          <a:stretch>
            <a:fillRect/>
          </a:stretch>
        </p:blipFill>
        <p:spPr>
          <a:xfrm>
            <a:off x="469900" y="1295400"/>
            <a:ext cx="4465167" cy="2641600"/>
          </a:xfrm>
        </p:spPr>
      </p:pic>
      <p:sp>
        <p:nvSpPr>
          <p:cNvPr id="6" name="Content Placeholder 2"/>
          <p:cNvSpPr txBox="1">
            <a:spLocks/>
          </p:cNvSpPr>
          <p:nvPr/>
        </p:nvSpPr>
        <p:spPr bwMode="auto">
          <a:xfrm>
            <a:off x="3873500" y="838200"/>
            <a:ext cx="4470400" cy="459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1598613" lvl="3" indent="-227013">
              <a:lnSpc>
                <a:spcPts val="2400"/>
              </a:lnSpc>
              <a:spcAft>
                <a:spcPts val="800"/>
              </a:spcAft>
              <a:buClr>
                <a:srgbClr val="FDAA03"/>
              </a:buClr>
              <a:buFontTx/>
              <a:buChar char="–"/>
            </a:pPr>
            <a:r>
              <a:rPr lang="en-US" b="1" kern="0" dirty="0" err="1" smtClean="0">
                <a:latin typeface="+mn-lt"/>
              </a:rPr>
              <a:t>ImageZoom</a:t>
            </a:r>
            <a:r>
              <a:rPr lang="en-US" b="1" kern="0" dirty="0" smtClean="0">
                <a:latin typeface="+mn-lt"/>
              </a:rPr>
              <a:t>:</a:t>
            </a:r>
          </a:p>
          <a:p>
            <a:pPr marL="1598613" lvl="3" indent="-227013">
              <a:lnSpc>
                <a:spcPts val="2400"/>
              </a:lnSpc>
              <a:spcAft>
                <a:spcPts val="800"/>
              </a:spcAft>
              <a:buClr>
                <a:srgbClr val="FDAA03"/>
              </a:buClr>
              <a:buFontTx/>
              <a:buChar char="–"/>
            </a:pPr>
            <a:r>
              <a:rPr lang="en-US" b="1" kern="0" dirty="0" smtClean="0">
                <a:latin typeface="+mn-lt"/>
              </a:rPr>
              <a:t>Allows for enlarging of image </a:t>
            </a:r>
          </a:p>
          <a:p>
            <a:pPr marL="2055813" lvl="4" indent="-227013">
              <a:lnSpc>
                <a:spcPts val="2400"/>
              </a:lnSpc>
              <a:spcAft>
                <a:spcPts val="800"/>
              </a:spcAft>
              <a:buClr>
                <a:srgbClr val="FDAA03"/>
              </a:buClr>
              <a:buFontTx/>
              <a:buChar char="–"/>
            </a:pPr>
            <a:r>
              <a:rPr lang="en-US" b="1" kern="0" dirty="0" smtClean="0">
                <a:latin typeface="+mn-lt"/>
              </a:rPr>
              <a:t>For reading of small text on </a:t>
            </a:r>
            <a:r>
              <a:rPr lang="en-US" b="1" kern="0" dirty="0" err="1" smtClean="0">
                <a:latin typeface="+mn-lt"/>
              </a:rPr>
              <a:t>pdf</a:t>
            </a:r>
            <a:r>
              <a:rPr lang="en-US" b="1" kern="0" dirty="0" smtClean="0">
                <a:latin typeface="+mn-lt"/>
              </a:rPr>
              <a:t> images</a:t>
            </a:r>
          </a:p>
          <a:p>
            <a:pPr marL="2055813" lvl="4" indent="-227013">
              <a:lnSpc>
                <a:spcPts val="2400"/>
              </a:lnSpc>
              <a:spcAft>
                <a:spcPts val="800"/>
              </a:spcAft>
              <a:buClr>
                <a:srgbClr val="FDAA03"/>
              </a:buClr>
              <a:buFontTx/>
              <a:buChar char="–"/>
            </a:pPr>
            <a:r>
              <a:rPr lang="en-US" b="1" kern="0" dirty="0" smtClean="0">
                <a:latin typeface="+mn-lt"/>
              </a:rPr>
              <a:t>Examining detail on radiology images</a:t>
            </a:r>
          </a:p>
          <a:p>
            <a:pPr marL="1598613" lvl="3" indent="-227013">
              <a:lnSpc>
                <a:spcPts val="2400"/>
              </a:lnSpc>
              <a:spcAft>
                <a:spcPts val="800"/>
              </a:spcAft>
              <a:buClr>
                <a:srgbClr val="FDAA03"/>
              </a:buClr>
              <a:buFontTx/>
              <a:buChar char="–"/>
            </a:pPr>
            <a:endParaRPr kumimoji="0" lang="en-US" b="1" i="0" u="none" strike="noStrike" kern="0" cap="none" spc="0" normalizeH="0" baseline="0" noProof="0" dirty="0" smtClean="0">
              <a:ln>
                <a:noFill/>
              </a:ln>
              <a:solidFill>
                <a:schemeClr val="tx1"/>
              </a:solidFill>
              <a:effectLst/>
              <a:uLnTx/>
              <a:uFillTx/>
              <a:latin typeface="+mn-lt"/>
              <a:cs typeface="+mn-cs"/>
            </a:endParaRPr>
          </a:p>
          <a:p>
            <a:pPr marL="292100" marR="0" lvl="0" indent="-292100" algn="l" defTabSz="914400" rtl="0" eaLnBrk="1" fontAlgn="base" latinLnBrk="0" hangingPunct="1">
              <a:lnSpc>
                <a:spcPts val="2600"/>
              </a:lnSpc>
              <a:spcBef>
                <a:spcPct val="0"/>
              </a:spcBef>
              <a:spcAft>
                <a:spcPts val="800"/>
              </a:spcAft>
              <a:buClr>
                <a:srgbClr val="FDAA03"/>
              </a:buClr>
              <a:buSzPct val="120000"/>
              <a:buFont typeface="Wingdings" pitchFamily="2" charset="2"/>
              <a:buNone/>
              <a:tabLst/>
              <a:defRPr/>
            </a:pPr>
            <a:endParaRPr kumimoji="0" lang="en-US" sz="20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Widget</a:t>
            </a:r>
            <a:endParaRPr lang="en-US" dirty="0"/>
          </a:p>
        </p:txBody>
      </p:sp>
      <p:sp>
        <p:nvSpPr>
          <p:cNvPr id="8" name="Content Placeholder 7"/>
          <p:cNvSpPr>
            <a:spLocks noGrp="1"/>
          </p:cNvSpPr>
          <p:nvPr>
            <p:ph sz="half" idx="2"/>
          </p:nvPr>
        </p:nvSpPr>
        <p:spPr>
          <a:xfrm>
            <a:off x="520700" y="3721100"/>
            <a:ext cx="6527800" cy="4178300"/>
          </a:xfrm>
        </p:spPr>
        <p:txBody>
          <a:bodyPr>
            <a:noAutofit/>
          </a:bodyPr>
          <a:lstStyle/>
          <a:p>
            <a:pPr lvl="2"/>
            <a:r>
              <a:rPr lang="en-US" sz="1400" dirty="0" smtClean="0"/>
              <a:t>Edit Widget, can change Title and color of bar. To emphasize important information.</a:t>
            </a:r>
          </a:p>
          <a:p>
            <a:pPr lvl="2"/>
            <a:r>
              <a:rPr lang="en-US" sz="1400" dirty="0" smtClean="0"/>
              <a:t>Can minimize widget.</a:t>
            </a:r>
          </a:p>
          <a:p>
            <a:pPr lvl="3"/>
            <a:endParaRPr lang="en-US" sz="1200" dirty="0" smtClean="0"/>
          </a:p>
          <a:p>
            <a:pPr lvl="2"/>
            <a:endParaRPr lang="en-US" sz="1400" dirty="0"/>
          </a:p>
        </p:txBody>
      </p:sp>
      <p:pic>
        <p:nvPicPr>
          <p:cNvPr id="10" name="Content Placeholder 9" descr="WidgetEdit.png"/>
          <p:cNvPicPr>
            <a:picLocks noGrp="1" noChangeAspect="1"/>
          </p:cNvPicPr>
          <p:nvPr>
            <p:ph sz="half" idx="1"/>
          </p:nvPr>
        </p:nvPicPr>
        <p:blipFill>
          <a:blip r:embed="rId2"/>
          <a:srcRect t="-20069" b="-20069"/>
          <a:stretch>
            <a:fillRect/>
          </a:stretch>
        </p:blipFill>
        <p:spPr>
          <a:xfrm>
            <a:off x="965200" y="558800"/>
            <a:ext cx="6718300" cy="31115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Date Slider</a:t>
            </a:r>
            <a:endParaRPr lang="en-US" dirty="0"/>
          </a:p>
        </p:txBody>
      </p:sp>
      <p:pic>
        <p:nvPicPr>
          <p:cNvPr id="4" name="Content Placeholder 3" descr="DateSlider.png"/>
          <p:cNvPicPr>
            <a:picLocks noGrp="1" noChangeAspect="1"/>
          </p:cNvPicPr>
          <p:nvPr>
            <p:ph idx="1"/>
          </p:nvPr>
        </p:nvPicPr>
        <p:blipFill>
          <a:blip r:embed="rId2"/>
          <a:srcRect t="-28602" b="-28602"/>
          <a:stretch>
            <a:fillRect/>
          </a:stretch>
        </p:blipFill>
        <p:spPr>
          <a:xfrm>
            <a:off x="215900" y="76200"/>
            <a:ext cx="5168900" cy="4808538"/>
          </a:xfrm>
        </p:spPr>
      </p:pic>
      <p:sp>
        <p:nvSpPr>
          <p:cNvPr id="5" name="Content Placeholder 2"/>
          <p:cNvSpPr txBox="1">
            <a:spLocks/>
          </p:cNvSpPr>
          <p:nvPr/>
        </p:nvSpPr>
        <p:spPr bwMode="auto">
          <a:xfrm>
            <a:off x="4191000" y="825500"/>
            <a:ext cx="4470400" cy="459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1598613" lvl="3" indent="-227013">
              <a:lnSpc>
                <a:spcPts val="2400"/>
              </a:lnSpc>
              <a:spcAft>
                <a:spcPts val="800"/>
              </a:spcAft>
              <a:buClr>
                <a:srgbClr val="FDAA03"/>
              </a:buClr>
              <a:buFontTx/>
              <a:buChar char="–"/>
            </a:pPr>
            <a:r>
              <a:rPr lang="en-US" b="1" kern="0" dirty="0" smtClean="0">
                <a:latin typeface="+mn-lt"/>
              </a:rPr>
              <a:t>Interactive date slider</a:t>
            </a:r>
          </a:p>
          <a:p>
            <a:pPr marL="1598613" lvl="3" indent="-227013">
              <a:lnSpc>
                <a:spcPts val="2400"/>
              </a:lnSpc>
              <a:spcAft>
                <a:spcPts val="800"/>
              </a:spcAft>
              <a:buClr>
                <a:srgbClr val="FDAA03"/>
              </a:buClr>
              <a:buFontTx/>
              <a:buChar char="–"/>
            </a:pPr>
            <a:r>
              <a:rPr lang="en-US" b="1" kern="0" dirty="0" smtClean="0">
                <a:latin typeface="+mn-lt"/>
              </a:rPr>
              <a:t>Displays data from </a:t>
            </a:r>
            <a:r>
              <a:rPr lang="en-US" b="1" kern="0" dirty="0" err="1" smtClean="0">
                <a:latin typeface="+mn-lt"/>
              </a:rPr>
              <a:t>RESTful</a:t>
            </a:r>
            <a:r>
              <a:rPr lang="en-US" b="1" kern="0" dirty="0" smtClean="0">
                <a:latin typeface="+mn-lt"/>
              </a:rPr>
              <a:t> service</a:t>
            </a:r>
          </a:p>
          <a:p>
            <a:pPr marL="1598613" lvl="3" indent="-227013">
              <a:lnSpc>
                <a:spcPts val="2400"/>
              </a:lnSpc>
              <a:spcAft>
                <a:spcPts val="800"/>
              </a:spcAft>
              <a:buClr>
                <a:srgbClr val="FDAA03"/>
              </a:buClr>
              <a:buFontTx/>
              <a:buChar char="–"/>
            </a:pPr>
            <a:r>
              <a:rPr lang="en-US" b="1" kern="0" dirty="0" smtClean="0">
                <a:latin typeface="+mn-lt"/>
              </a:rPr>
              <a:t>Takes start and end date as input</a:t>
            </a:r>
          </a:p>
          <a:p>
            <a:pPr marL="1598613" lvl="3" indent="-227013">
              <a:lnSpc>
                <a:spcPts val="2400"/>
              </a:lnSpc>
              <a:spcAft>
                <a:spcPts val="800"/>
              </a:spcAft>
              <a:buClr>
                <a:srgbClr val="FDAA03"/>
              </a:buClr>
              <a:buFontTx/>
              <a:buChar char="–"/>
            </a:pPr>
            <a:r>
              <a:rPr lang="en-US" b="1" kern="0" dirty="0" smtClean="0">
                <a:latin typeface="+mn-lt"/>
              </a:rPr>
              <a:t>Will filter data on other widgets according to dates specified</a:t>
            </a:r>
          </a:p>
          <a:p>
            <a:pPr marL="1598613" lvl="3" indent="-227013">
              <a:lnSpc>
                <a:spcPts val="2400"/>
              </a:lnSpc>
              <a:spcAft>
                <a:spcPts val="800"/>
              </a:spcAft>
              <a:buClr>
                <a:srgbClr val="FDAA03"/>
              </a:buClr>
              <a:buFontTx/>
              <a:buChar char="–"/>
            </a:pPr>
            <a:r>
              <a:rPr lang="en-US" b="1" kern="0" dirty="0" smtClean="0">
                <a:latin typeface="+mn-lt"/>
              </a:rPr>
              <a:t>Automatically interacts through Event Pooling with any other registered widget.</a:t>
            </a:r>
          </a:p>
          <a:p>
            <a:pPr marL="2055813" lvl="4" indent="-227013">
              <a:lnSpc>
                <a:spcPts val="2400"/>
              </a:lnSpc>
              <a:spcAft>
                <a:spcPts val="800"/>
              </a:spcAft>
              <a:buClr>
                <a:srgbClr val="FDAA03"/>
              </a:buClr>
              <a:buFontTx/>
              <a:buChar char="–"/>
            </a:pPr>
            <a:r>
              <a:rPr lang="en-US" b="1" kern="0" dirty="0" smtClean="0">
                <a:latin typeface="+mn-lt"/>
              </a:rPr>
              <a:t>E.g. </a:t>
            </a:r>
            <a:r>
              <a:rPr lang="en-US" b="1" kern="0" dirty="0" err="1" smtClean="0">
                <a:latin typeface="+mn-lt"/>
              </a:rPr>
              <a:t>Coverflow</a:t>
            </a:r>
            <a:r>
              <a:rPr lang="en-US" b="1" kern="0" dirty="0" smtClean="0">
                <a:latin typeface="+mn-lt"/>
              </a:rPr>
              <a:t> Image Widget </a:t>
            </a:r>
          </a:p>
          <a:p>
            <a:pPr marL="1598613" lvl="3" indent="-227013">
              <a:lnSpc>
                <a:spcPts val="2400"/>
              </a:lnSpc>
              <a:spcAft>
                <a:spcPts val="800"/>
              </a:spcAft>
              <a:buClr>
                <a:srgbClr val="FDAA03"/>
              </a:buClr>
              <a:buFontTx/>
              <a:buChar char="–"/>
            </a:pPr>
            <a:endParaRPr lang="en-US" b="1" kern="0" dirty="0" smtClean="0">
              <a:latin typeface="+mn-lt"/>
            </a:endParaRPr>
          </a:p>
          <a:p>
            <a:pPr marL="1598613" lvl="3" indent="-227013">
              <a:lnSpc>
                <a:spcPts val="2400"/>
              </a:lnSpc>
              <a:spcAft>
                <a:spcPts val="800"/>
              </a:spcAft>
              <a:buClr>
                <a:srgbClr val="FDAA03"/>
              </a:buClr>
              <a:buFontTx/>
              <a:buChar char="–"/>
            </a:pPr>
            <a:endParaRPr kumimoji="0" lang="en-US" b="1" i="0" u="none" strike="noStrike" kern="0" cap="none" spc="0" normalizeH="0" baseline="0" noProof="0" dirty="0" smtClean="0">
              <a:ln>
                <a:noFill/>
              </a:ln>
              <a:solidFill>
                <a:schemeClr val="tx1"/>
              </a:solidFill>
              <a:effectLst/>
              <a:uLnTx/>
              <a:uFillTx/>
              <a:latin typeface="+mn-lt"/>
              <a:cs typeface="+mn-cs"/>
            </a:endParaRPr>
          </a:p>
          <a:p>
            <a:pPr marL="292100" marR="0" lvl="0" indent="-292100" algn="l" defTabSz="914400" rtl="0" eaLnBrk="1" fontAlgn="base" latinLnBrk="0" hangingPunct="1">
              <a:lnSpc>
                <a:spcPts val="2600"/>
              </a:lnSpc>
              <a:spcBef>
                <a:spcPct val="0"/>
              </a:spcBef>
              <a:spcAft>
                <a:spcPts val="800"/>
              </a:spcAft>
              <a:buClr>
                <a:srgbClr val="FDAA03"/>
              </a:buClr>
              <a:buSzPct val="120000"/>
              <a:buFont typeface="Wingdings" pitchFamily="2" charset="2"/>
              <a:buNone/>
              <a:tabLst/>
              <a:defRPr/>
            </a:pPr>
            <a:endParaRPr kumimoji="0" lang="en-US" sz="2000" b="1"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FilteredImages.png"/>
          <p:cNvPicPr>
            <a:picLocks noChangeAspect="1"/>
          </p:cNvPicPr>
          <p:nvPr/>
        </p:nvPicPr>
        <p:blipFill>
          <a:blip r:embed="rId3"/>
          <a:stretch>
            <a:fillRect/>
          </a:stretch>
        </p:blipFill>
        <p:spPr>
          <a:xfrm>
            <a:off x="902272" y="3518294"/>
            <a:ext cx="3870880" cy="26666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OpenVista</a:t>
            </a:r>
            <a:r>
              <a:rPr lang="en-US" dirty="0" smtClean="0"/>
              <a:t> Data Display</a:t>
            </a:r>
            <a:endParaRPr lang="en-US" dirty="0"/>
          </a:p>
        </p:txBody>
      </p:sp>
      <p:pic>
        <p:nvPicPr>
          <p:cNvPr id="6" name="Content Placeholder 5" descr="OpenVistaData.png"/>
          <p:cNvPicPr>
            <a:picLocks noGrp="1" noChangeAspect="1"/>
          </p:cNvPicPr>
          <p:nvPr>
            <p:ph idx="1"/>
          </p:nvPr>
        </p:nvPicPr>
        <p:blipFill>
          <a:blip r:embed="rId3"/>
          <a:srcRect l="-21418" r="-21418"/>
          <a:stretch>
            <a:fillRect/>
          </a:stretch>
        </p:blipFill>
        <p:spPr>
          <a:xfrm>
            <a:off x="-1003300" y="838200"/>
            <a:ext cx="8128000" cy="4808538"/>
          </a:xfrm>
        </p:spPr>
      </p:pic>
      <p:sp>
        <p:nvSpPr>
          <p:cNvPr id="7" name="Content Placeholder 2"/>
          <p:cNvSpPr txBox="1">
            <a:spLocks/>
          </p:cNvSpPr>
          <p:nvPr/>
        </p:nvSpPr>
        <p:spPr bwMode="auto">
          <a:xfrm>
            <a:off x="4673600" y="812800"/>
            <a:ext cx="4470400" cy="459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1598613" lvl="3" indent="-227013">
              <a:lnSpc>
                <a:spcPts val="2400"/>
              </a:lnSpc>
              <a:spcAft>
                <a:spcPts val="800"/>
              </a:spcAft>
              <a:buClr>
                <a:srgbClr val="FDAA03"/>
              </a:buClr>
              <a:buFontTx/>
              <a:buChar char="–"/>
            </a:pPr>
            <a:r>
              <a:rPr lang="en-US" b="1" kern="0" dirty="0" smtClean="0">
                <a:latin typeface="+mn-lt"/>
              </a:rPr>
              <a:t>Data from </a:t>
            </a:r>
            <a:r>
              <a:rPr lang="en-US" b="1" kern="0" dirty="0" err="1" smtClean="0">
                <a:latin typeface="+mn-lt"/>
              </a:rPr>
              <a:t>RESTful</a:t>
            </a:r>
            <a:r>
              <a:rPr lang="en-US" b="1" kern="0" dirty="0" smtClean="0">
                <a:latin typeface="+mn-lt"/>
              </a:rPr>
              <a:t> web service</a:t>
            </a:r>
          </a:p>
          <a:p>
            <a:pPr marL="1598613" lvl="3" indent="-227013">
              <a:lnSpc>
                <a:spcPts val="2400"/>
              </a:lnSpc>
              <a:spcAft>
                <a:spcPts val="800"/>
              </a:spcAft>
              <a:buClr>
                <a:srgbClr val="FDAA03"/>
              </a:buClr>
              <a:buFontTx/>
              <a:buChar char="–"/>
            </a:pPr>
            <a:r>
              <a:rPr lang="en-US" b="1" kern="0" dirty="0" smtClean="0">
                <a:latin typeface="+mn-lt"/>
              </a:rPr>
              <a:t>Formatted to HTML through formatting templates</a:t>
            </a:r>
          </a:p>
          <a:p>
            <a:pPr marL="1598613" lvl="3" indent="-227013">
              <a:lnSpc>
                <a:spcPts val="2400"/>
              </a:lnSpc>
              <a:spcAft>
                <a:spcPts val="800"/>
              </a:spcAft>
              <a:buClr>
                <a:srgbClr val="FDAA03"/>
              </a:buClr>
              <a:buFontTx/>
              <a:buChar char="–"/>
            </a:pPr>
            <a:r>
              <a:rPr lang="en-US" b="1" kern="0" dirty="0" smtClean="0">
                <a:latin typeface="+mn-lt"/>
              </a:rPr>
              <a:t>Displayed in table format after data retrieved</a:t>
            </a:r>
          </a:p>
          <a:p>
            <a:pPr marL="1598613" lvl="3" indent="-227013">
              <a:lnSpc>
                <a:spcPts val="2400"/>
              </a:lnSpc>
              <a:spcAft>
                <a:spcPts val="800"/>
              </a:spcAft>
              <a:buClr>
                <a:srgbClr val="FDAA03"/>
              </a:buClr>
              <a:buFontTx/>
              <a:buChar char="–"/>
            </a:pPr>
            <a:r>
              <a:rPr lang="en-US" b="1" kern="0" dirty="0" smtClean="0">
                <a:latin typeface="+mn-lt"/>
              </a:rPr>
              <a:t>Search and filter capability</a:t>
            </a:r>
          </a:p>
          <a:p>
            <a:pPr marL="1598613" lvl="3" indent="-227013">
              <a:lnSpc>
                <a:spcPts val="2400"/>
              </a:lnSpc>
              <a:spcAft>
                <a:spcPts val="800"/>
              </a:spcAft>
              <a:buClr>
                <a:srgbClr val="FDAA03"/>
              </a:buClr>
              <a:buFontTx/>
              <a:buChar char="–"/>
            </a:pPr>
            <a:r>
              <a:rPr lang="en-US" b="1" kern="0" dirty="0" smtClean="0">
                <a:latin typeface="+mn-lt"/>
              </a:rPr>
              <a:t>Navigator for multiple page views</a:t>
            </a:r>
          </a:p>
          <a:p>
            <a:pPr marL="1598613" lvl="3" indent="-227013">
              <a:lnSpc>
                <a:spcPts val="2400"/>
              </a:lnSpc>
              <a:spcAft>
                <a:spcPts val="800"/>
              </a:spcAft>
              <a:buClr>
                <a:srgbClr val="FDAA03"/>
              </a:buClr>
              <a:buFontTx/>
              <a:buChar char="–"/>
            </a:pPr>
            <a:r>
              <a:rPr lang="en-US" b="1" kern="0" dirty="0" smtClean="0">
                <a:latin typeface="+mn-lt"/>
              </a:rPr>
              <a:t>Click on patient ID value for detail listing of patient data on new tab.</a:t>
            </a:r>
          </a:p>
          <a:p>
            <a:pPr marL="1598613" lvl="3" indent="-227013">
              <a:lnSpc>
                <a:spcPts val="2400"/>
              </a:lnSpc>
              <a:spcAft>
                <a:spcPts val="800"/>
              </a:spcAft>
              <a:buClr>
                <a:srgbClr val="FDAA03"/>
              </a:buClr>
              <a:buFontTx/>
              <a:buChar char="–"/>
            </a:pPr>
            <a:endParaRPr lang="en-US" b="1" kern="0" dirty="0" smtClean="0">
              <a:latin typeface="+mn-lt"/>
            </a:endParaRPr>
          </a:p>
          <a:p>
            <a:pPr marL="1598613" lvl="3" indent="-227013">
              <a:lnSpc>
                <a:spcPts val="2400"/>
              </a:lnSpc>
              <a:spcAft>
                <a:spcPts val="800"/>
              </a:spcAft>
              <a:buClr>
                <a:srgbClr val="FDAA03"/>
              </a:buClr>
              <a:buFontTx/>
              <a:buChar char="–"/>
            </a:pPr>
            <a:endParaRPr kumimoji="0" lang="en-US" b="1" i="0" u="none" strike="noStrike" kern="0" cap="none" spc="0" normalizeH="0" baseline="0" noProof="0" dirty="0" smtClean="0">
              <a:ln>
                <a:noFill/>
              </a:ln>
              <a:solidFill>
                <a:schemeClr val="tx1"/>
              </a:solidFill>
              <a:effectLst/>
              <a:uLnTx/>
              <a:uFillTx/>
              <a:latin typeface="+mn-lt"/>
              <a:cs typeface="+mn-cs"/>
            </a:endParaRPr>
          </a:p>
          <a:p>
            <a:pPr marL="292100" marR="0" lvl="0" indent="-292100" algn="l" defTabSz="914400" rtl="0" eaLnBrk="1" fontAlgn="base" latinLnBrk="0" hangingPunct="1">
              <a:lnSpc>
                <a:spcPts val="2600"/>
              </a:lnSpc>
              <a:spcBef>
                <a:spcPct val="0"/>
              </a:spcBef>
              <a:spcAft>
                <a:spcPts val="800"/>
              </a:spcAft>
              <a:buClr>
                <a:srgbClr val="FDAA03"/>
              </a:buClr>
              <a:buSzPct val="120000"/>
              <a:buFont typeface="Wingdings" pitchFamily="2" charset="2"/>
              <a:buNone/>
              <a:tabLst/>
              <a:defRPr/>
            </a:pPr>
            <a:endParaRPr kumimoji="0" lang="en-US" sz="2000" b="1" i="0" u="none" strike="noStrike" kern="0" cap="none" spc="0" normalizeH="0" baseline="0" noProof="0" dirty="0">
              <a:ln>
                <a:noFill/>
              </a:ln>
              <a:solidFill>
                <a:schemeClr val="tx1"/>
              </a:solidFill>
              <a:effectLst/>
              <a:uLnTx/>
              <a:uFillTx/>
              <a:latin typeface="+mn-lt"/>
              <a:ea typeface="+mn-ea"/>
              <a:cs typeface="+mn-cs"/>
            </a:endParaRPr>
          </a:p>
        </p:txBody>
      </p:sp>
      <p:pic>
        <p:nvPicPr>
          <p:cNvPr id="8" name="Picture 7" descr="DetailData.png"/>
          <p:cNvPicPr>
            <a:picLocks noChangeAspect="1"/>
          </p:cNvPicPr>
          <p:nvPr/>
        </p:nvPicPr>
        <p:blipFill>
          <a:blip r:embed="rId4"/>
          <a:stretch>
            <a:fillRect/>
          </a:stretch>
        </p:blipFill>
        <p:spPr>
          <a:xfrm>
            <a:off x="2470644" y="2888587"/>
            <a:ext cx="4590555" cy="341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Charts</a:t>
            </a:r>
            <a:endParaRPr lang="en-US" dirty="0"/>
          </a:p>
        </p:txBody>
      </p:sp>
      <p:sp>
        <p:nvSpPr>
          <p:cNvPr id="7" name="Content Placeholder 2"/>
          <p:cNvSpPr txBox="1">
            <a:spLocks/>
          </p:cNvSpPr>
          <p:nvPr/>
        </p:nvSpPr>
        <p:spPr bwMode="auto">
          <a:xfrm>
            <a:off x="4673600" y="812800"/>
            <a:ext cx="4470400" cy="459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1598613" lvl="3" indent="-227013">
              <a:lnSpc>
                <a:spcPts val="2400"/>
              </a:lnSpc>
              <a:spcAft>
                <a:spcPts val="800"/>
              </a:spcAft>
              <a:buClr>
                <a:srgbClr val="FDAA03"/>
              </a:buClr>
              <a:buFontTx/>
              <a:buChar char="–"/>
            </a:pPr>
            <a:r>
              <a:rPr lang="en-US" b="1" kern="0" dirty="0" smtClean="0">
                <a:latin typeface="+mn-lt"/>
              </a:rPr>
              <a:t>Data from </a:t>
            </a:r>
            <a:r>
              <a:rPr lang="en-US" b="1" kern="0" dirty="0" err="1" smtClean="0">
                <a:latin typeface="+mn-lt"/>
              </a:rPr>
              <a:t>RESTful</a:t>
            </a:r>
            <a:r>
              <a:rPr lang="en-US" b="1" kern="0" dirty="0" smtClean="0">
                <a:latin typeface="+mn-lt"/>
              </a:rPr>
              <a:t> web service</a:t>
            </a:r>
          </a:p>
          <a:p>
            <a:pPr marL="1598613" lvl="3" indent="-227013">
              <a:lnSpc>
                <a:spcPts val="2400"/>
              </a:lnSpc>
              <a:spcAft>
                <a:spcPts val="800"/>
              </a:spcAft>
              <a:buClr>
                <a:srgbClr val="FDAA03"/>
              </a:buClr>
              <a:buFontTx/>
              <a:buChar char="–"/>
            </a:pPr>
            <a:r>
              <a:rPr lang="en-US" b="1" kern="0" dirty="0" smtClean="0">
                <a:latin typeface="+mn-lt"/>
              </a:rPr>
              <a:t>Chart widget takes JSON data as input</a:t>
            </a:r>
          </a:p>
          <a:p>
            <a:pPr marL="1598613" lvl="3" indent="-227013">
              <a:lnSpc>
                <a:spcPts val="2400"/>
              </a:lnSpc>
              <a:spcAft>
                <a:spcPts val="800"/>
              </a:spcAft>
              <a:buClr>
                <a:srgbClr val="FDAA03"/>
              </a:buClr>
              <a:buFontTx/>
              <a:buChar char="–"/>
            </a:pPr>
            <a:r>
              <a:rPr lang="en-US" b="1" kern="0" dirty="0" smtClean="0">
                <a:latin typeface="+mn-lt"/>
              </a:rPr>
              <a:t>Can display any 2 dimensional array </a:t>
            </a:r>
          </a:p>
          <a:p>
            <a:pPr marL="1598613" lvl="3" indent="-227013">
              <a:lnSpc>
                <a:spcPts val="2400"/>
              </a:lnSpc>
              <a:spcAft>
                <a:spcPts val="800"/>
              </a:spcAft>
              <a:buClr>
                <a:srgbClr val="FDAA03"/>
              </a:buClr>
              <a:buFontTx/>
              <a:buChar char="–"/>
            </a:pPr>
            <a:r>
              <a:rPr lang="en-US" b="1" kern="0" dirty="0" smtClean="0">
                <a:latin typeface="+mn-lt"/>
              </a:rPr>
              <a:t>Zoom on any point in chart</a:t>
            </a:r>
          </a:p>
          <a:p>
            <a:pPr marL="1598613" lvl="3" indent="-227013">
              <a:lnSpc>
                <a:spcPts val="2400"/>
              </a:lnSpc>
              <a:spcAft>
                <a:spcPts val="800"/>
              </a:spcAft>
              <a:buClr>
                <a:srgbClr val="FDAA03"/>
              </a:buClr>
              <a:buFontTx/>
              <a:buChar char="–"/>
            </a:pPr>
            <a:r>
              <a:rPr lang="en-US" b="1" kern="0" dirty="0" smtClean="0">
                <a:latin typeface="+mn-lt"/>
              </a:rPr>
              <a:t>Duplicate chart at bottom for zooming out.</a:t>
            </a:r>
          </a:p>
          <a:p>
            <a:pPr marL="1598613" lvl="3" indent="-227013">
              <a:lnSpc>
                <a:spcPts val="2400"/>
              </a:lnSpc>
              <a:spcAft>
                <a:spcPts val="800"/>
              </a:spcAft>
              <a:buClr>
                <a:srgbClr val="FDAA03"/>
              </a:buClr>
              <a:buFontTx/>
              <a:buChar char="–"/>
            </a:pPr>
            <a:endParaRPr lang="en-US" b="1" kern="0" dirty="0" smtClean="0">
              <a:latin typeface="+mn-lt"/>
            </a:endParaRPr>
          </a:p>
          <a:p>
            <a:pPr marL="1598613" lvl="3" indent="-227013">
              <a:lnSpc>
                <a:spcPts val="2400"/>
              </a:lnSpc>
              <a:spcAft>
                <a:spcPts val="800"/>
              </a:spcAft>
              <a:buClr>
                <a:srgbClr val="FDAA03"/>
              </a:buClr>
              <a:buFontTx/>
              <a:buChar char="–"/>
            </a:pPr>
            <a:endParaRPr kumimoji="0" lang="en-US" b="1" i="0" u="none" strike="noStrike" kern="0" cap="none" spc="0" normalizeH="0" baseline="0" noProof="0" dirty="0" smtClean="0">
              <a:ln>
                <a:noFill/>
              </a:ln>
              <a:solidFill>
                <a:schemeClr val="tx1"/>
              </a:solidFill>
              <a:effectLst/>
              <a:uLnTx/>
              <a:uFillTx/>
              <a:latin typeface="+mn-lt"/>
              <a:cs typeface="+mn-cs"/>
            </a:endParaRPr>
          </a:p>
          <a:p>
            <a:pPr marL="292100" marR="0" lvl="0" indent="-292100" algn="l" defTabSz="914400" rtl="0" eaLnBrk="1" fontAlgn="base" latinLnBrk="0" hangingPunct="1">
              <a:lnSpc>
                <a:spcPts val="2600"/>
              </a:lnSpc>
              <a:spcBef>
                <a:spcPct val="0"/>
              </a:spcBef>
              <a:spcAft>
                <a:spcPts val="800"/>
              </a:spcAft>
              <a:buClr>
                <a:srgbClr val="FDAA03"/>
              </a:buClr>
              <a:buSzPct val="120000"/>
              <a:buFont typeface="Wingdings" pitchFamily="2" charset="2"/>
              <a:buNone/>
              <a:tabLst/>
              <a:defRPr/>
            </a:pPr>
            <a:endParaRPr kumimoji="0" lang="en-US" sz="2000" b="1" i="0" u="none" strike="noStrike" kern="0" cap="none" spc="0" normalizeH="0" baseline="0" noProof="0" dirty="0">
              <a:ln>
                <a:noFill/>
              </a:ln>
              <a:solidFill>
                <a:schemeClr val="tx1"/>
              </a:solidFill>
              <a:effectLst/>
              <a:uLnTx/>
              <a:uFillTx/>
              <a:latin typeface="+mn-lt"/>
              <a:ea typeface="+mn-ea"/>
              <a:cs typeface="+mn-cs"/>
            </a:endParaRPr>
          </a:p>
        </p:txBody>
      </p:sp>
      <p:pic>
        <p:nvPicPr>
          <p:cNvPr id="12" name="Content Placeholder 11" descr="TempChart.png"/>
          <p:cNvPicPr>
            <a:picLocks noGrp="1" noChangeAspect="1"/>
          </p:cNvPicPr>
          <p:nvPr>
            <p:ph idx="1"/>
          </p:nvPr>
        </p:nvPicPr>
        <p:blipFill>
          <a:blip r:embed="rId3"/>
          <a:srcRect l="-13231" r="-13231"/>
          <a:stretch>
            <a:fillRect/>
          </a:stretch>
        </p:blipFill>
        <p:spPr>
          <a:xfrm>
            <a:off x="-685801" y="1193800"/>
            <a:ext cx="7534969" cy="44577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4" name="Content Placeholder 3"/>
          <p:cNvSpPr>
            <a:spLocks noGrp="1"/>
          </p:cNvSpPr>
          <p:nvPr>
            <p:ph idx="1"/>
          </p:nvPr>
        </p:nvSpPr>
        <p:spPr>
          <a:xfrm>
            <a:off x="469900" y="2743200"/>
            <a:ext cx="8128000" cy="1366470"/>
          </a:xfrm>
        </p:spPr>
        <p:txBody>
          <a:bodyPr/>
          <a:lstStyle/>
          <a:p>
            <a:endParaRPr lang="en-US" dirty="0" smtClean="0"/>
          </a:p>
          <a:p>
            <a:pPr marL="292100" lvl="1" indent="-292100">
              <a:lnSpc>
                <a:spcPts val="2600"/>
              </a:lnSpc>
              <a:buSzPct val="120000"/>
              <a:buFont typeface="Wingdings" pitchFamily="2" charset="2"/>
              <a:buChar char="§"/>
            </a:pPr>
            <a:r>
              <a:rPr lang="en-US" dirty="0" smtClean="0"/>
              <a:t>Showcase CCoD</a:t>
            </a:r>
            <a:r>
              <a:rPr lang="en-US" baseline="30000" dirty="0" smtClean="0"/>
              <a:t>1</a:t>
            </a:r>
            <a:r>
              <a:rPr lang="en-US" dirty="0" smtClean="0"/>
              <a:t> principles to provide relevant data quickly</a:t>
            </a:r>
          </a:p>
          <a:p>
            <a:pPr marL="292100" lvl="1" indent="-292100">
              <a:lnSpc>
                <a:spcPts val="2600"/>
              </a:lnSpc>
              <a:buSzPct val="120000"/>
              <a:buFont typeface="Wingdings" pitchFamily="2" charset="2"/>
              <a:buChar char="§"/>
            </a:pPr>
            <a:r>
              <a:rPr lang="en-US" dirty="0" smtClean="0"/>
              <a:t>Provide components to streamline their current workflow</a:t>
            </a:r>
          </a:p>
          <a:p>
            <a:pPr lvl="1">
              <a:buNone/>
            </a:pPr>
            <a:endParaRPr lang="en-US" dirty="0" smtClean="0"/>
          </a:p>
          <a:p>
            <a:pPr lvl="1"/>
            <a:endParaRPr lang="en-US" dirty="0"/>
          </a:p>
        </p:txBody>
      </p:sp>
      <p:sp>
        <p:nvSpPr>
          <p:cNvPr id="5" name="Rounded Rectangle 4"/>
          <p:cNvSpPr/>
          <p:nvPr/>
        </p:nvSpPr>
        <p:spPr bwMode="auto">
          <a:xfrm>
            <a:off x="1132726" y="1950386"/>
            <a:ext cx="6705600" cy="914400"/>
          </a:xfrm>
          <a:prstGeom prst="roundRect">
            <a:avLst/>
          </a:prstGeom>
          <a:solidFill>
            <a:srgbClr val="FFCC99"/>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r>
              <a:rPr kumimoji="0" lang="en-US" sz="1800" b="1" i="0" u="none" strike="noStrike" cap="none" normalizeH="0" dirty="0" smtClean="0">
                <a:ln>
                  <a:noFill/>
                </a:ln>
                <a:solidFill>
                  <a:schemeClr val="tx1"/>
                </a:solidFill>
                <a:effectLst/>
                <a:latin typeface="Arial" charset="0"/>
              </a:rPr>
              <a:t>We want to demonstrate ways to give </a:t>
            </a:r>
          </a:p>
          <a:p>
            <a:pPr marL="0" marR="0" indent="0" algn="ctr" defTabSz="914400" rtl="0" eaLnBrk="0" fontAlgn="base" latinLnBrk="0" hangingPunct="0">
              <a:lnSpc>
                <a:spcPts val="2500"/>
              </a:lnSpc>
              <a:spcBef>
                <a:spcPct val="0"/>
              </a:spcBef>
              <a:spcAft>
                <a:spcPts val="1000"/>
              </a:spcAft>
              <a:buClr>
                <a:srgbClr val="FDAA03"/>
              </a:buClr>
              <a:buSzTx/>
              <a:buFontTx/>
              <a:buNone/>
              <a:tabLst/>
            </a:pPr>
            <a:r>
              <a:rPr kumimoji="0" lang="en-US" sz="1800" b="1" i="0" u="none" strike="noStrike" cap="none" normalizeH="0" dirty="0" smtClean="0">
                <a:ln>
                  <a:noFill/>
                </a:ln>
                <a:solidFill>
                  <a:schemeClr val="tx1"/>
                </a:solidFill>
                <a:effectLst/>
                <a:latin typeface="Arial" charset="0"/>
              </a:rPr>
              <a:t>caregivers more time to do what matters most</a:t>
            </a:r>
            <a:endParaRPr kumimoji="0" lang="en-US" sz="1800" b="1" i="0" u="none" strike="noStrike" cap="none" normalizeH="0" baseline="0" dirty="0" smtClean="0">
              <a:ln>
                <a:noFill/>
              </a:ln>
              <a:solidFill>
                <a:schemeClr val="tx1"/>
              </a:solidFill>
              <a:effectLst/>
              <a:latin typeface="Arial" charset="0"/>
            </a:endParaRPr>
          </a:p>
        </p:txBody>
      </p:sp>
      <p:sp>
        <p:nvSpPr>
          <p:cNvPr id="6" name="Rectangle 5"/>
          <p:cNvSpPr/>
          <p:nvPr/>
        </p:nvSpPr>
        <p:spPr>
          <a:xfrm>
            <a:off x="5998823" y="6044816"/>
            <a:ext cx="3075511" cy="307777"/>
          </a:xfrm>
          <a:prstGeom prst="rect">
            <a:avLst/>
          </a:prstGeom>
        </p:spPr>
        <p:txBody>
          <a:bodyPr wrap="none">
            <a:spAutoFit/>
          </a:bodyPr>
          <a:lstStyle/>
          <a:p>
            <a:r>
              <a:rPr lang="en-US" baseline="30000" dirty="0" smtClean="0"/>
              <a:t>1</a:t>
            </a:r>
            <a:r>
              <a:rPr lang="en-US" dirty="0" smtClean="0"/>
              <a:t>Composable Capability on Demand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Styling, functionality	</a:t>
            </a:r>
            <a:endParaRPr lang="en-US" dirty="0"/>
          </a:p>
        </p:txBody>
      </p:sp>
      <p:sp>
        <p:nvSpPr>
          <p:cNvPr id="7" name="Content Placeholder 2"/>
          <p:cNvSpPr txBox="1">
            <a:spLocks/>
          </p:cNvSpPr>
          <p:nvPr/>
        </p:nvSpPr>
        <p:spPr bwMode="auto">
          <a:xfrm>
            <a:off x="4673600" y="812800"/>
            <a:ext cx="4470400" cy="459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1598613" lvl="3" indent="-227013">
              <a:lnSpc>
                <a:spcPts val="2400"/>
              </a:lnSpc>
              <a:spcAft>
                <a:spcPts val="800"/>
              </a:spcAft>
              <a:buClr>
                <a:srgbClr val="FDAA03"/>
              </a:buClr>
              <a:buFontTx/>
              <a:buChar char="–"/>
            </a:pPr>
            <a:r>
              <a:rPr lang="en-US" b="1" kern="0" dirty="0" err="1" smtClean="0">
                <a:latin typeface="+mn-lt"/>
              </a:rPr>
              <a:t>JQuery</a:t>
            </a:r>
            <a:r>
              <a:rPr lang="en-US" b="1" kern="0" dirty="0" smtClean="0">
                <a:latin typeface="+mn-lt"/>
              </a:rPr>
              <a:t> had powerful styling capability</a:t>
            </a:r>
          </a:p>
          <a:p>
            <a:pPr marL="1598613" lvl="3" indent="-227013">
              <a:lnSpc>
                <a:spcPts val="2400"/>
              </a:lnSpc>
              <a:spcAft>
                <a:spcPts val="800"/>
              </a:spcAft>
              <a:buClr>
                <a:srgbClr val="FDAA03"/>
              </a:buClr>
              <a:buFontTx/>
              <a:buChar char="–"/>
            </a:pPr>
            <a:r>
              <a:rPr lang="en-US" b="1" kern="0" dirty="0" smtClean="0">
                <a:latin typeface="+mn-lt"/>
              </a:rPr>
              <a:t>Can change look and feel easily </a:t>
            </a:r>
          </a:p>
          <a:p>
            <a:pPr marL="1598613" lvl="3" indent="-227013">
              <a:lnSpc>
                <a:spcPts val="2400"/>
              </a:lnSpc>
              <a:spcAft>
                <a:spcPts val="800"/>
              </a:spcAft>
              <a:buClr>
                <a:srgbClr val="FDAA03"/>
              </a:buClr>
              <a:buFontTx/>
              <a:buChar char="–"/>
            </a:pPr>
            <a:r>
              <a:rPr lang="en-US" b="1" kern="0" dirty="0" smtClean="0">
                <a:latin typeface="+mn-lt"/>
              </a:rPr>
              <a:t>Can leverage built in functionality such as ‘Close Tabs’  </a:t>
            </a:r>
          </a:p>
          <a:p>
            <a:pPr marL="1598613" lvl="3" indent="-227013">
              <a:lnSpc>
                <a:spcPts val="2400"/>
              </a:lnSpc>
              <a:spcAft>
                <a:spcPts val="800"/>
              </a:spcAft>
              <a:buClr>
                <a:srgbClr val="FDAA03"/>
              </a:buClr>
              <a:buFontTx/>
              <a:buChar char="–"/>
            </a:pPr>
            <a:endParaRPr lang="en-US" b="1" kern="0" dirty="0" smtClean="0">
              <a:latin typeface="+mn-lt"/>
            </a:endParaRPr>
          </a:p>
          <a:p>
            <a:pPr marL="1598613" lvl="3" indent="-227013">
              <a:lnSpc>
                <a:spcPts val="2400"/>
              </a:lnSpc>
              <a:spcAft>
                <a:spcPts val="800"/>
              </a:spcAft>
              <a:buClr>
                <a:srgbClr val="FDAA03"/>
              </a:buClr>
              <a:buFontTx/>
              <a:buChar char="–"/>
            </a:pPr>
            <a:endParaRPr kumimoji="0" lang="en-US" b="1" i="0" u="none" strike="noStrike" kern="0" cap="none" spc="0" normalizeH="0" baseline="0" noProof="0" dirty="0" smtClean="0">
              <a:ln>
                <a:noFill/>
              </a:ln>
              <a:solidFill>
                <a:schemeClr val="tx1"/>
              </a:solidFill>
              <a:effectLst/>
              <a:uLnTx/>
              <a:uFillTx/>
              <a:latin typeface="+mn-lt"/>
              <a:cs typeface="+mn-cs"/>
            </a:endParaRPr>
          </a:p>
          <a:p>
            <a:pPr marL="292100" marR="0" lvl="0" indent="-292100" algn="l" defTabSz="914400" rtl="0" eaLnBrk="1" fontAlgn="base" latinLnBrk="0" hangingPunct="1">
              <a:lnSpc>
                <a:spcPts val="2600"/>
              </a:lnSpc>
              <a:spcBef>
                <a:spcPct val="0"/>
              </a:spcBef>
              <a:spcAft>
                <a:spcPts val="800"/>
              </a:spcAft>
              <a:buClr>
                <a:srgbClr val="FDAA03"/>
              </a:buClr>
              <a:buSzPct val="120000"/>
              <a:buFont typeface="Wingdings" pitchFamily="2" charset="2"/>
              <a:buNone/>
              <a:tabLst/>
              <a:defRPr/>
            </a:pPr>
            <a:endParaRPr kumimoji="0" lang="en-US" sz="2000" b="1" i="0" u="none" strike="noStrike" kern="0" cap="none" spc="0" normalizeH="0" baseline="0" noProof="0" dirty="0">
              <a:ln>
                <a:noFill/>
              </a:ln>
              <a:solidFill>
                <a:schemeClr val="tx1"/>
              </a:solidFill>
              <a:effectLst/>
              <a:uLnTx/>
              <a:uFillTx/>
              <a:latin typeface="+mn-lt"/>
              <a:ea typeface="+mn-ea"/>
              <a:cs typeface="+mn-cs"/>
            </a:endParaRPr>
          </a:p>
        </p:txBody>
      </p:sp>
      <p:pic>
        <p:nvPicPr>
          <p:cNvPr id="6" name="Content Placeholder 5" descr="CloseTab.png"/>
          <p:cNvPicPr>
            <a:picLocks noGrp="1" noChangeAspect="1"/>
          </p:cNvPicPr>
          <p:nvPr>
            <p:ph idx="1"/>
          </p:nvPr>
        </p:nvPicPr>
        <p:blipFill>
          <a:blip r:embed="rId3"/>
          <a:srcRect t="-265" b="-265"/>
          <a:stretch>
            <a:fillRect/>
          </a:stretch>
        </p:blipFill>
        <p:spPr>
          <a:xfrm>
            <a:off x="469900" y="1295400"/>
            <a:ext cx="5409721" cy="32004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Health-data Server Architecture</a:t>
            </a:r>
            <a:endParaRPr lang="en-US" dirty="0"/>
          </a:p>
        </p:txBody>
      </p:sp>
      <p:sp>
        <p:nvSpPr>
          <p:cNvPr id="4" name="Rounded Rectangle 3"/>
          <p:cNvSpPr/>
          <p:nvPr/>
        </p:nvSpPr>
        <p:spPr>
          <a:xfrm>
            <a:off x="2028130" y="2517427"/>
            <a:ext cx="2572445" cy="1835498"/>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grpSp>
        <p:nvGrpSpPr>
          <p:cNvPr id="3" name="Group 19"/>
          <p:cNvGrpSpPr/>
          <p:nvPr/>
        </p:nvGrpSpPr>
        <p:grpSpPr>
          <a:xfrm>
            <a:off x="2352675" y="2574925"/>
            <a:ext cx="1943100" cy="762000"/>
            <a:chOff x="1092200" y="4381500"/>
            <a:chExt cx="1943100" cy="762000"/>
          </a:xfrm>
        </p:grpSpPr>
        <p:sp>
          <p:nvSpPr>
            <p:cNvPr id="15" name="Rounded Rectangle 14"/>
            <p:cNvSpPr/>
            <p:nvPr/>
          </p:nvSpPr>
          <p:spPr>
            <a:xfrm>
              <a:off x="1092200" y="4419600"/>
              <a:ext cx="1943100" cy="7239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endParaRPr lang="en-US" dirty="0"/>
            </a:p>
          </p:txBody>
        </p:sp>
        <p:pic>
          <p:nvPicPr>
            <p:cNvPr id="16" name="Content Placeholder 9" descr="tomcat.gif"/>
            <p:cNvPicPr>
              <a:picLocks noChangeAspect="1"/>
            </p:cNvPicPr>
            <p:nvPr/>
          </p:nvPicPr>
          <p:blipFill>
            <a:blip r:embed="rId2"/>
            <a:srcRect l="-9812" r="-9812"/>
            <a:stretch>
              <a:fillRect/>
            </a:stretch>
          </p:blipFill>
          <p:spPr bwMode="auto">
            <a:xfrm>
              <a:off x="1612900" y="4634424"/>
              <a:ext cx="796103" cy="470976"/>
            </a:xfrm>
            <a:prstGeom prst="rect">
              <a:avLst/>
            </a:prstGeom>
            <a:noFill/>
            <a:ln w="9525">
              <a:noFill/>
              <a:miter lim="800000"/>
              <a:headEnd/>
              <a:tailEnd/>
            </a:ln>
            <a:effectLst/>
          </p:spPr>
        </p:pic>
        <p:sp>
          <p:nvSpPr>
            <p:cNvPr id="18" name="TextBox 17"/>
            <p:cNvSpPr txBox="1"/>
            <p:nvPr/>
          </p:nvSpPr>
          <p:spPr>
            <a:xfrm>
              <a:off x="1117600" y="4381500"/>
              <a:ext cx="1736373" cy="307777"/>
            </a:xfrm>
            <a:prstGeom prst="rect">
              <a:avLst/>
            </a:prstGeom>
            <a:noFill/>
          </p:spPr>
          <p:txBody>
            <a:bodyPr wrap="none" rtlCol="0">
              <a:spAutoFit/>
            </a:bodyPr>
            <a:lstStyle/>
            <a:p>
              <a:r>
                <a:rPr lang="en-US" dirty="0" smtClean="0"/>
                <a:t>Tomcat Web server</a:t>
              </a:r>
              <a:endParaRPr lang="en-US" dirty="0"/>
            </a:p>
          </p:txBody>
        </p:sp>
      </p:grpSp>
      <p:grpSp>
        <p:nvGrpSpPr>
          <p:cNvPr id="9" name="Group 11"/>
          <p:cNvGrpSpPr/>
          <p:nvPr/>
        </p:nvGrpSpPr>
        <p:grpSpPr>
          <a:xfrm>
            <a:off x="2835275" y="3400425"/>
            <a:ext cx="1003300" cy="520700"/>
            <a:chOff x="1600200" y="2273300"/>
            <a:chExt cx="1473200" cy="711200"/>
          </a:xfrm>
        </p:grpSpPr>
        <p:sp>
          <p:nvSpPr>
            <p:cNvPr id="13" name="Rounded Rectangle 12"/>
            <p:cNvSpPr/>
            <p:nvPr/>
          </p:nvSpPr>
          <p:spPr>
            <a:xfrm>
              <a:off x="1600200" y="2273300"/>
              <a:ext cx="1473200" cy="7112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restlet-logo200.gif"/>
            <p:cNvPicPr>
              <a:picLocks noChangeAspect="1"/>
            </p:cNvPicPr>
            <p:nvPr/>
          </p:nvPicPr>
          <p:blipFill>
            <a:blip r:embed="rId3"/>
            <a:stretch>
              <a:fillRect/>
            </a:stretch>
          </p:blipFill>
          <p:spPr>
            <a:xfrm>
              <a:off x="1676400" y="2393950"/>
              <a:ext cx="1341549" cy="476250"/>
            </a:xfrm>
            <a:prstGeom prst="rect">
              <a:avLst/>
            </a:prstGeom>
          </p:spPr>
        </p:pic>
      </p:grpSp>
      <p:grpSp>
        <p:nvGrpSpPr>
          <p:cNvPr id="10" name="Group 26"/>
          <p:cNvGrpSpPr/>
          <p:nvPr/>
        </p:nvGrpSpPr>
        <p:grpSpPr>
          <a:xfrm>
            <a:off x="5502275" y="2473325"/>
            <a:ext cx="1028700" cy="431800"/>
            <a:chOff x="7302500" y="2146300"/>
            <a:chExt cx="1435100" cy="546100"/>
          </a:xfrm>
        </p:grpSpPr>
        <p:sp>
          <p:nvSpPr>
            <p:cNvPr id="25" name="Rounded Rectangle 24"/>
            <p:cNvSpPr/>
            <p:nvPr/>
          </p:nvSpPr>
          <p:spPr>
            <a:xfrm>
              <a:off x="7302500" y="2146300"/>
              <a:ext cx="1435100" cy="5461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hData_logo.png"/>
            <p:cNvPicPr>
              <a:picLocks noChangeAspect="1"/>
            </p:cNvPicPr>
            <p:nvPr/>
          </p:nvPicPr>
          <p:blipFill>
            <a:blip r:embed="rId4" cstate="print"/>
            <a:stretch>
              <a:fillRect/>
            </a:stretch>
          </p:blipFill>
          <p:spPr>
            <a:xfrm>
              <a:off x="7385314" y="2273370"/>
              <a:ext cx="1149663" cy="304730"/>
            </a:xfrm>
            <a:prstGeom prst="rect">
              <a:avLst/>
            </a:prstGeom>
          </p:spPr>
        </p:pic>
      </p:grpSp>
      <p:cxnSp>
        <p:nvCxnSpPr>
          <p:cNvPr id="33" name="Elbow Connector 32"/>
          <p:cNvCxnSpPr>
            <a:stCxn id="4" idx="3"/>
          </p:cNvCxnSpPr>
          <p:nvPr/>
        </p:nvCxnSpPr>
        <p:spPr>
          <a:xfrm flipV="1">
            <a:off x="4600575" y="2714626"/>
            <a:ext cx="889000" cy="7205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11" name="Group 46"/>
          <p:cNvGrpSpPr/>
          <p:nvPr/>
        </p:nvGrpSpPr>
        <p:grpSpPr>
          <a:xfrm>
            <a:off x="5502275" y="2981325"/>
            <a:ext cx="990600" cy="917377"/>
            <a:chOff x="7632700" y="4089400"/>
            <a:chExt cx="990600" cy="917377"/>
          </a:xfrm>
        </p:grpSpPr>
        <p:sp>
          <p:nvSpPr>
            <p:cNvPr id="44" name="Rounded Rectangle 43"/>
            <p:cNvSpPr/>
            <p:nvPr/>
          </p:nvSpPr>
          <p:spPr>
            <a:xfrm>
              <a:off x="7670800" y="4089400"/>
              <a:ext cx="952500" cy="8763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descr="openvista.gif"/>
            <p:cNvPicPr>
              <a:picLocks noChangeAspect="1"/>
            </p:cNvPicPr>
            <p:nvPr/>
          </p:nvPicPr>
          <p:blipFill>
            <a:blip r:embed="rId5"/>
            <a:stretch>
              <a:fillRect/>
            </a:stretch>
          </p:blipFill>
          <p:spPr>
            <a:xfrm>
              <a:off x="7734300" y="4095750"/>
              <a:ext cx="755009" cy="857250"/>
            </a:xfrm>
            <a:prstGeom prst="rect">
              <a:avLst/>
            </a:prstGeom>
          </p:spPr>
        </p:pic>
        <p:sp>
          <p:nvSpPr>
            <p:cNvPr id="46" name="TextBox 45"/>
            <p:cNvSpPr txBox="1"/>
            <p:nvPr/>
          </p:nvSpPr>
          <p:spPr>
            <a:xfrm>
              <a:off x="7632700" y="4699000"/>
              <a:ext cx="979956" cy="307777"/>
            </a:xfrm>
            <a:prstGeom prst="rect">
              <a:avLst/>
            </a:prstGeom>
            <a:noFill/>
          </p:spPr>
          <p:txBody>
            <a:bodyPr wrap="none" rtlCol="0">
              <a:spAutoFit/>
            </a:bodyPr>
            <a:lstStyle/>
            <a:p>
              <a:r>
                <a:rPr lang="en-US" dirty="0" err="1" smtClean="0"/>
                <a:t>openVista</a:t>
              </a:r>
              <a:endParaRPr lang="en-US" dirty="0"/>
            </a:p>
          </p:txBody>
        </p:sp>
      </p:grpSp>
      <p:cxnSp>
        <p:nvCxnSpPr>
          <p:cNvPr id="48" name="Elbow Connector 47"/>
          <p:cNvCxnSpPr/>
          <p:nvPr/>
        </p:nvCxnSpPr>
        <p:spPr>
          <a:xfrm rot="10800000" flipV="1">
            <a:off x="5057775" y="3419475"/>
            <a:ext cx="482600" cy="63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6" name="Elbow Connector 47"/>
          <p:cNvCxnSpPr>
            <a:endCxn id="106" idx="1"/>
          </p:cNvCxnSpPr>
          <p:nvPr/>
        </p:nvCxnSpPr>
        <p:spPr>
          <a:xfrm rot="16200000" flipH="1">
            <a:off x="4722779" y="3557621"/>
            <a:ext cx="1131332" cy="48674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63" name="Rounded Rectangle 62"/>
          <p:cNvSpPr/>
          <p:nvPr/>
        </p:nvSpPr>
        <p:spPr>
          <a:xfrm>
            <a:off x="3546475" y="1774825"/>
            <a:ext cx="2140671" cy="406400"/>
          </a:xfrm>
          <a:prstGeom prst="roundRect">
            <a:avLst/>
          </a:prstGeom>
          <a:solidFill>
            <a:srgbClr val="CEBF80">
              <a:alpha val="56000"/>
            </a:srgbClr>
          </a:solidFill>
          <a:ln>
            <a:solidFill>
              <a:srgbClr val="FFFFCC"/>
            </a:solidFill>
          </a:ln>
          <a:effectLst>
            <a:outerShdw blurRad="40000" dist="23000" dir="5400000" rotWithShape="0">
              <a:srgbClr val="000000">
                <a:alpha val="35000"/>
              </a:srgbClr>
            </a:out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3546475" y="1789877"/>
            <a:ext cx="2286000" cy="307777"/>
          </a:xfrm>
          <a:prstGeom prst="rect">
            <a:avLst/>
          </a:prstGeom>
          <a:noFill/>
        </p:spPr>
        <p:txBody>
          <a:bodyPr wrap="square" rtlCol="0">
            <a:spAutoFit/>
          </a:bodyPr>
          <a:lstStyle/>
          <a:p>
            <a:r>
              <a:rPr lang="en-US" dirty="0" err="1" smtClean="0"/>
              <a:t>RESTful</a:t>
            </a:r>
            <a:r>
              <a:rPr lang="en-US" dirty="0" smtClean="0"/>
              <a:t> Web Services</a:t>
            </a:r>
            <a:endParaRPr lang="en-US" dirty="0"/>
          </a:p>
        </p:txBody>
      </p:sp>
      <p:sp>
        <p:nvSpPr>
          <p:cNvPr id="71" name="Rounded Rectangle 70"/>
          <p:cNvSpPr/>
          <p:nvPr/>
        </p:nvSpPr>
        <p:spPr>
          <a:xfrm>
            <a:off x="5578475" y="3946525"/>
            <a:ext cx="952500" cy="7874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2403475" y="4378325"/>
            <a:ext cx="1659429" cy="307777"/>
          </a:xfrm>
          <a:prstGeom prst="rect">
            <a:avLst/>
          </a:prstGeom>
          <a:noFill/>
        </p:spPr>
        <p:txBody>
          <a:bodyPr wrap="none" rtlCol="0">
            <a:spAutoFit/>
          </a:bodyPr>
          <a:lstStyle/>
          <a:p>
            <a:r>
              <a:rPr lang="en-US" dirty="0" smtClean="0"/>
              <a:t>Health-data server</a:t>
            </a:r>
            <a:endParaRPr lang="en-US" dirty="0"/>
          </a:p>
        </p:txBody>
      </p:sp>
      <p:sp>
        <p:nvSpPr>
          <p:cNvPr id="106" name="TextBox 105"/>
          <p:cNvSpPr txBox="1"/>
          <p:nvPr/>
        </p:nvSpPr>
        <p:spPr>
          <a:xfrm>
            <a:off x="5531815" y="3997325"/>
            <a:ext cx="1088060" cy="738664"/>
          </a:xfrm>
          <a:prstGeom prst="rect">
            <a:avLst/>
          </a:prstGeom>
          <a:noFill/>
        </p:spPr>
        <p:txBody>
          <a:bodyPr wrap="square" rtlCol="0">
            <a:spAutoFit/>
          </a:bodyPr>
          <a:lstStyle/>
          <a:p>
            <a:r>
              <a:rPr lang="en-US" dirty="0" smtClean="0"/>
              <a:t>Additional</a:t>
            </a:r>
          </a:p>
          <a:p>
            <a:r>
              <a:rPr lang="en-US" dirty="0" smtClean="0"/>
              <a:t>Data servers</a:t>
            </a:r>
            <a:endParaRPr lang="en-US" dirty="0"/>
          </a:p>
        </p:txBody>
      </p:sp>
      <p:sp>
        <p:nvSpPr>
          <p:cNvPr id="108" name="TextBox 107"/>
          <p:cNvSpPr txBox="1"/>
          <p:nvPr/>
        </p:nvSpPr>
        <p:spPr>
          <a:xfrm>
            <a:off x="2505075" y="3959226"/>
            <a:ext cx="1892300" cy="369332"/>
          </a:xfrm>
          <a:prstGeom prst="rect">
            <a:avLst/>
          </a:prstGeom>
          <a:noFill/>
        </p:spPr>
        <p:txBody>
          <a:bodyPr wrap="square" rtlCol="0">
            <a:spAutoFit/>
          </a:bodyPr>
          <a:lstStyle/>
          <a:p>
            <a:r>
              <a:rPr lang="en-US" sz="1800" b="1" dirty="0" smtClean="0"/>
              <a:t>JAVA/ J2EE</a:t>
            </a:r>
            <a:endParaRPr lang="en-US" sz="1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hData</a:t>
            </a:r>
            <a:endParaRPr lang="en-US" dirty="0"/>
          </a:p>
        </p:txBody>
      </p:sp>
      <p:sp>
        <p:nvSpPr>
          <p:cNvPr id="5" name="Content Placeholder 4"/>
          <p:cNvSpPr>
            <a:spLocks noGrp="1"/>
          </p:cNvSpPr>
          <p:nvPr>
            <p:ph idx="1"/>
          </p:nvPr>
        </p:nvSpPr>
        <p:spPr/>
        <p:txBody>
          <a:bodyPr/>
          <a:lstStyle/>
          <a:p>
            <a:r>
              <a:rPr lang="en-US" dirty="0" err="1" smtClean="0"/>
              <a:t>hData</a:t>
            </a:r>
            <a:r>
              <a:rPr lang="en-US" dirty="0" smtClean="0"/>
              <a:t> design and decisions</a:t>
            </a:r>
          </a:p>
          <a:p>
            <a:pPr lvl="1"/>
            <a:r>
              <a:rPr lang="en-US" dirty="0" err="1" smtClean="0"/>
              <a:t>RESTful</a:t>
            </a:r>
            <a:r>
              <a:rPr lang="en-US" dirty="0" smtClean="0"/>
              <a:t> web services</a:t>
            </a:r>
          </a:p>
          <a:p>
            <a:pPr lvl="2"/>
            <a:r>
              <a:rPr lang="en-US" dirty="0" smtClean="0"/>
              <a:t>HTML, XML, JSON, etc.</a:t>
            </a:r>
          </a:p>
          <a:p>
            <a:pPr lvl="1"/>
            <a:r>
              <a:rPr lang="en-US" dirty="0" smtClean="0"/>
              <a:t>Schema</a:t>
            </a:r>
          </a:p>
        </p:txBody>
      </p:sp>
      <p:grpSp>
        <p:nvGrpSpPr>
          <p:cNvPr id="12" name="Group 46"/>
          <p:cNvGrpSpPr/>
          <p:nvPr/>
        </p:nvGrpSpPr>
        <p:grpSpPr>
          <a:xfrm>
            <a:off x="7693025" y="3762375"/>
            <a:ext cx="990600" cy="917377"/>
            <a:chOff x="7632700" y="4089400"/>
            <a:chExt cx="990600" cy="917377"/>
          </a:xfrm>
        </p:grpSpPr>
        <p:sp>
          <p:nvSpPr>
            <p:cNvPr id="13" name="Rounded Rectangle 12"/>
            <p:cNvSpPr/>
            <p:nvPr/>
          </p:nvSpPr>
          <p:spPr>
            <a:xfrm>
              <a:off x="7670800" y="4089400"/>
              <a:ext cx="952500" cy="8763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openvista.gif"/>
            <p:cNvPicPr>
              <a:picLocks noChangeAspect="1"/>
            </p:cNvPicPr>
            <p:nvPr/>
          </p:nvPicPr>
          <p:blipFill>
            <a:blip r:embed="rId3"/>
            <a:stretch>
              <a:fillRect/>
            </a:stretch>
          </p:blipFill>
          <p:spPr>
            <a:xfrm>
              <a:off x="7734300" y="4095750"/>
              <a:ext cx="755009" cy="857250"/>
            </a:xfrm>
            <a:prstGeom prst="rect">
              <a:avLst/>
            </a:prstGeom>
          </p:spPr>
        </p:pic>
        <p:sp>
          <p:nvSpPr>
            <p:cNvPr id="15" name="TextBox 14"/>
            <p:cNvSpPr txBox="1"/>
            <p:nvPr/>
          </p:nvSpPr>
          <p:spPr>
            <a:xfrm>
              <a:off x="7632700" y="4699000"/>
              <a:ext cx="979956" cy="307777"/>
            </a:xfrm>
            <a:prstGeom prst="rect">
              <a:avLst/>
            </a:prstGeom>
            <a:noFill/>
          </p:spPr>
          <p:txBody>
            <a:bodyPr wrap="none" rtlCol="0">
              <a:spAutoFit/>
            </a:bodyPr>
            <a:lstStyle/>
            <a:p>
              <a:r>
                <a:rPr lang="en-US" dirty="0" err="1" smtClean="0"/>
                <a:t>openVista</a:t>
              </a:r>
              <a:endParaRPr lang="en-US" dirty="0"/>
            </a:p>
          </p:txBody>
        </p:sp>
      </p:grpSp>
      <p:sp>
        <p:nvSpPr>
          <p:cNvPr id="16" name="Rounded Rectangle 15"/>
          <p:cNvSpPr/>
          <p:nvPr/>
        </p:nvSpPr>
        <p:spPr>
          <a:xfrm>
            <a:off x="3266380" y="3279427"/>
            <a:ext cx="2572445" cy="1835498"/>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grpSp>
        <p:nvGrpSpPr>
          <p:cNvPr id="17" name="Group 19"/>
          <p:cNvGrpSpPr/>
          <p:nvPr/>
        </p:nvGrpSpPr>
        <p:grpSpPr>
          <a:xfrm>
            <a:off x="3590925" y="3336925"/>
            <a:ext cx="1943100" cy="762000"/>
            <a:chOff x="1092200" y="4381500"/>
            <a:chExt cx="1943100" cy="762000"/>
          </a:xfrm>
        </p:grpSpPr>
        <p:sp>
          <p:nvSpPr>
            <p:cNvPr id="18" name="Rounded Rectangle 17"/>
            <p:cNvSpPr/>
            <p:nvPr/>
          </p:nvSpPr>
          <p:spPr>
            <a:xfrm>
              <a:off x="1092200" y="4419600"/>
              <a:ext cx="1943100" cy="7239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endParaRPr lang="en-US" dirty="0"/>
            </a:p>
          </p:txBody>
        </p:sp>
        <p:pic>
          <p:nvPicPr>
            <p:cNvPr id="19" name="Content Placeholder 9" descr="tomcat.gif"/>
            <p:cNvPicPr>
              <a:picLocks noChangeAspect="1"/>
            </p:cNvPicPr>
            <p:nvPr/>
          </p:nvPicPr>
          <p:blipFill>
            <a:blip r:embed="rId4"/>
            <a:srcRect l="-9812" r="-9812"/>
            <a:stretch>
              <a:fillRect/>
            </a:stretch>
          </p:blipFill>
          <p:spPr bwMode="auto">
            <a:xfrm>
              <a:off x="1612900" y="4634424"/>
              <a:ext cx="796103" cy="470976"/>
            </a:xfrm>
            <a:prstGeom prst="rect">
              <a:avLst/>
            </a:prstGeom>
            <a:noFill/>
            <a:ln w="9525">
              <a:noFill/>
              <a:miter lim="800000"/>
              <a:headEnd/>
              <a:tailEnd/>
            </a:ln>
            <a:effectLst/>
          </p:spPr>
        </p:pic>
        <p:sp>
          <p:nvSpPr>
            <p:cNvPr id="20" name="TextBox 19"/>
            <p:cNvSpPr txBox="1"/>
            <p:nvPr/>
          </p:nvSpPr>
          <p:spPr>
            <a:xfrm>
              <a:off x="1117600" y="4381500"/>
              <a:ext cx="1736373" cy="307777"/>
            </a:xfrm>
            <a:prstGeom prst="rect">
              <a:avLst/>
            </a:prstGeom>
            <a:noFill/>
          </p:spPr>
          <p:txBody>
            <a:bodyPr wrap="none" rtlCol="0">
              <a:spAutoFit/>
            </a:bodyPr>
            <a:lstStyle/>
            <a:p>
              <a:r>
                <a:rPr lang="en-US" dirty="0" smtClean="0"/>
                <a:t>Tomcat Web server</a:t>
              </a:r>
              <a:endParaRPr lang="en-US" dirty="0"/>
            </a:p>
          </p:txBody>
        </p:sp>
      </p:grpSp>
      <p:grpSp>
        <p:nvGrpSpPr>
          <p:cNvPr id="21" name="Group 11"/>
          <p:cNvGrpSpPr/>
          <p:nvPr/>
        </p:nvGrpSpPr>
        <p:grpSpPr>
          <a:xfrm>
            <a:off x="4073525" y="4162425"/>
            <a:ext cx="1003300" cy="520700"/>
            <a:chOff x="1600200" y="2273300"/>
            <a:chExt cx="1473200" cy="711200"/>
          </a:xfrm>
        </p:grpSpPr>
        <p:sp>
          <p:nvSpPr>
            <p:cNvPr id="22" name="Rounded Rectangle 21"/>
            <p:cNvSpPr/>
            <p:nvPr/>
          </p:nvSpPr>
          <p:spPr>
            <a:xfrm>
              <a:off x="1600200" y="2273300"/>
              <a:ext cx="1473200" cy="7112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restlet-logo200.gif"/>
            <p:cNvPicPr>
              <a:picLocks noChangeAspect="1"/>
            </p:cNvPicPr>
            <p:nvPr/>
          </p:nvPicPr>
          <p:blipFill>
            <a:blip r:embed="rId5"/>
            <a:stretch>
              <a:fillRect/>
            </a:stretch>
          </p:blipFill>
          <p:spPr>
            <a:xfrm>
              <a:off x="1676400" y="2393950"/>
              <a:ext cx="1341549" cy="476250"/>
            </a:xfrm>
            <a:prstGeom prst="rect">
              <a:avLst/>
            </a:prstGeom>
          </p:spPr>
        </p:pic>
      </p:grpSp>
      <p:sp>
        <p:nvSpPr>
          <p:cNvPr id="24" name="TextBox 23"/>
          <p:cNvSpPr txBox="1"/>
          <p:nvPr/>
        </p:nvSpPr>
        <p:spPr>
          <a:xfrm>
            <a:off x="3641725" y="5140325"/>
            <a:ext cx="1659429" cy="307777"/>
          </a:xfrm>
          <a:prstGeom prst="rect">
            <a:avLst/>
          </a:prstGeom>
          <a:noFill/>
        </p:spPr>
        <p:txBody>
          <a:bodyPr wrap="none" rtlCol="0">
            <a:spAutoFit/>
          </a:bodyPr>
          <a:lstStyle/>
          <a:p>
            <a:r>
              <a:rPr lang="en-US" dirty="0" smtClean="0"/>
              <a:t>Health-data server</a:t>
            </a:r>
            <a:endParaRPr lang="en-US" dirty="0"/>
          </a:p>
        </p:txBody>
      </p:sp>
      <p:sp>
        <p:nvSpPr>
          <p:cNvPr id="25" name="TextBox 24"/>
          <p:cNvSpPr txBox="1"/>
          <p:nvPr/>
        </p:nvSpPr>
        <p:spPr>
          <a:xfrm>
            <a:off x="3743325" y="4721226"/>
            <a:ext cx="1892300" cy="369332"/>
          </a:xfrm>
          <a:prstGeom prst="rect">
            <a:avLst/>
          </a:prstGeom>
          <a:noFill/>
        </p:spPr>
        <p:txBody>
          <a:bodyPr wrap="square" rtlCol="0">
            <a:spAutoFit/>
          </a:bodyPr>
          <a:lstStyle/>
          <a:p>
            <a:r>
              <a:rPr lang="en-US" sz="1800" b="1" dirty="0" smtClean="0"/>
              <a:t>JAVA/ J2EE</a:t>
            </a:r>
            <a:endParaRPr lang="en-US" sz="1800" b="1" dirty="0"/>
          </a:p>
        </p:txBody>
      </p:sp>
      <p:cxnSp>
        <p:nvCxnSpPr>
          <p:cNvPr id="26" name="Straight Arrow Connector 25"/>
          <p:cNvCxnSpPr>
            <a:stCxn id="16" idx="3"/>
          </p:cNvCxnSpPr>
          <p:nvPr/>
        </p:nvCxnSpPr>
        <p:spPr>
          <a:xfrm>
            <a:off x="5838825" y="4197176"/>
            <a:ext cx="1892300" cy="3349"/>
          </a:xfrm>
          <a:prstGeom prst="straightConnector1">
            <a:avLst/>
          </a:prstGeom>
          <a:ln w="38100" cap="flat">
            <a:round/>
            <a:headEnd type="arrow"/>
            <a:tailEnd type="arrow"/>
          </a:ln>
          <a:effectLst>
            <a:outerShdw blurRad="40000" dist="50800" dir="5400000" rotWithShape="0">
              <a:srgbClr val="000000">
                <a:alpha val="38000"/>
              </a:srgbClr>
            </a:outerShdw>
          </a:effectLst>
          <a:scene3d>
            <a:camera prst="orthographicFront"/>
            <a:lightRig rig="threePt" dir="t"/>
          </a:scene3d>
          <a:sp3d>
            <a:bevelT/>
            <a:bevelB/>
          </a:sp3d>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873750" y="3819525"/>
            <a:ext cx="662361" cy="307777"/>
          </a:xfrm>
          <a:prstGeom prst="rect">
            <a:avLst/>
          </a:prstGeom>
          <a:noFill/>
        </p:spPr>
        <p:txBody>
          <a:bodyPr wrap="none" rtlCol="0">
            <a:spAutoFit/>
          </a:bodyPr>
          <a:lstStyle/>
          <a:p>
            <a:r>
              <a:rPr lang="en-US" dirty="0" err="1" smtClean="0"/>
              <a:t>hData</a:t>
            </a:r>
            <a:endParaRPr lang="en-US" dirty="0"/>
          </a:p>
        </p:txBody>
      </p:sp>
      <p:sp>
        <p:nvSpPr>
          <p:cNvPr id="30" name="TextBox 29"/>
          <p:cNvSpPr txBox="1"/>
          <p:nvPr/>
        </p:nvSpPr>
        <p:spPr>
          <a:xfrm>
            <a:off x="1016000" y="3829050"/>
            <a:ext cx="184731" cy="307777"/>
          </a:xfrm>
          <a:prstGeom prst="rect">
            <a:avLst/>
          </a:prstGeom>
          <a:noFill/>
        </p:spPr>
        <p:txBody>
          <a:bodyPr wrap="none" rtlCol="0">
            <a:spAutoFit/>
          </a:bodyPr>
          <a:lstStyle/>
          <a:p>
            <a:endParaRPr lang="en-US" dirty="0"/>
          </a:p>
        </p:txBody>
      </p:sp>
      <p:sp>
        <p:nvSpPr>
          <p:cNvPr id="31" name="TextBox 30"/>
          <p:cNvSpPr txBox="1"/>
          <p:nvPr/>
        </p:nvSpPr>
        <p:spPr>
          <a:xfrm>
            <a:off x="873125" y="2971800"/>
            <a:ext cx="1159292" cy="307777"/>
          </a:xfrm>
          <a:prstGeom prst="rect">
            <a:avLst/>
          </a:prstGeom>
          <a:noFill/>
        </p:spPr>
        <p:txBody>
          <a:bodyPr wrap="none" rtlCol="0">
            <a:spAutoFit/>
          </a:bodyPr>
          <a:lstStyle/>
          <a:p>
            <a:r>
              <a:rPr lang="en-US" dirty="0" smtClean="0"/>
              <a:t>/repositories</a:t>
            </a:r>
            <a:endParaRPr lang="en-US" dirty="0"/>
          </a:p>
        </p:txBody>
      </p:sp>
      <p:sp>
        <p:nvSpPr>
          <p:cNvPr id="34" name="TextBox 33"/>
          <p:cNvSpPr txBox="1"/>
          <p:nvPr/>
        </p:nvSpPr>
        <p:spPr>
          <a:xfrm>
            <a:off x="873125" y="2971800"/>
            <a:ext cx="1903021" cy="307777"/>
          </a:xfrm>
          <a:prstGeom prst="rect">
            <a:avLst/>
          </a:prstGeom>
          <a:noFill/>
        </p:spPr>
        <p:txBody>
          <a:bodyPr wrap="none" rtlCol="0">
            <a:spAutoFit/>
          </a:bodyPr>
          <a:lstStyle/>
          <a:p>
            <a:r>
              <a:rPr lang="en-US" dirty="0" smtClean="0"/>
              <a:t>/repositories/</a:t>
            </a:r>
            <a:r>
              <a:rPr lang="en-US" dirty="0" err="1" smtClean="0"/>
              <a:t>OurVista</a:t>
            </a:r>
            <a:endParaRPr lang="en-US" dirty="0"/>
          </a:p>
        </p:txBody>
      </p:sp>
      <p:sp>
        <p:nvSpPr>
          <p:cNvPr id="35" name="TextBox 34"/>
          <p:cNvSpPr txBox="1"/>
          <p:nvPr/>
        </p:nvSpPr>
        <p:spPr>
          <a:xfrm>
            <a:off x="873125" y="2971800"/>
            <a:ext cx="2579489" cy="307777"/>
          </a:xfrm>
          <a:prstGeom prst="rect">
            <a:avLst/>
          </a:prstGeom>
          <a:noFill/>
        </p:spPr>
        <p:txBody>
          <a:bodyPr wrap="none" rtlCol="0">
            <a:spAutoFit/>
          </a:bodyPr>
          <a:lstStyle/>
          <a:p>
            <a:r>
              <a:rPr lang="en-US" dirty="0" smtClean="0"/>
              <a:t>/repositories/</a:t>
            </a:r>
            <a:r>
              <a:rPr lang="en-US" dirty="0" err="1" smtClean="0"/>
              <a:t>OurVista</a:t>
            </a:r>
            <a:r>
              <a:rPr lang="en-US" dirty="0" smtClean="0"/>
              <a:t>/patients</a:t>
            </a:r>
            <a:endParaRPr lang="en-US" dirty="0"/>
          </a:p>
        </p:txBody>
      </p:sp>
      <p:sp>
        <p:nvSpPr>
          <p:cNvPr id="36" name="TextBox 35"/>
          <p:cNvSpPr txBox="1"/>
          <p:nvPr/>
        </p:nvSpPr>
        <p:spPr>
          <a:xfrm>
            <a:off x="873125" y="2971800"/>
            <a:ext cx="3632661" cy="307777"/>
          </a:xfrm>
          <a:prstGeom prst="rect">
            <a:avLst/>
          </a:prstGeom>
          <a:noFill/>
        </p:spPr>
        <p:txBody>
          <a:bodyPr wrap="none" rtlCol="0">
            <a:spAutoFit/>
          </a:bodyPr>
          <a:lstStyle/>
          <a:p>
            <a:r>
              <a:rPr lang="en-US" dirty="0" smtClean="0"/>
              <a:t>/repositories/</a:t>
            </a:r>
            <a:r>
              <a:rPr lang="en-US" dirty="0" err="1" smtClean="0"/>
              <a:t>OurVista</a:t>
            </a:r>
            <a:r>
              <a:rPr lang="en-US" dirty="0" smtClean="0"/>
              <a:t>/patients/T019965034</a:t>
            </a:r>
            <a:endParaRPr lang="en-US" dirty="0"/>
          </a:p>
        </p:txBody>
      </p:sp>
      <p:cxnSp>
        <p:nvCxnSpPr>
          <p:cNvPr id="37" name="Straight Arrow Connector 36"/>
          <p:cNvCxnSpPr>
            <a:endCxn id="16" idx="1"/>
          </p:cNvCxnSpPr>
          <p:nvPr/>
        </p:nvCxnSpPr>
        <p:spPr>
          <a:xfrm>
            <a:off x="2028825" y="4191000"/>
            <a:ext cx="1237555" cy="6176"/>
          </a:xfrm>
          <a:prstGeom prst="straightConnector1">
            <a:avLst/>
          </a:prstGeom>
          <a:ln w="38100" cap="flat">
            <a:round/>
            <a:headEnd type="arrow"/>
            <a:tailEnd type="none"/>
          </a:ln>
          <a:effectLst>
            <a:outerShdw blurRad="40000" dist="50800" dir="5400000" rotWithShape="0">
              <a:srgbClr val="000000">
                <a:alpha val="38000"/>
              </a:srgbClr>
            </a:outerShdw>
          </a:effectLst>
          <a:scene3d>
            <a:camera prst="orthographicFront"/>
            <a:lightRig rig="threePt" dir="t"/>
          </a:scene3d>
          <a:sp3d>
            <a:bevelT/>
            <a:bevelB/>
          </a:sp3d>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409574" y="3714750"/>
            <a:ext cx="1607083" cy="990600"/>
            <a:chOff x="270372" y="4019630"/>
            <a:chExt cx="2622586" cy="1466770"/>
          </a:xfrm>
        </p:grpSpPr>
        <p:sp>
          <p:nvSpPr>
            <p:cNvPr id="44" name="Rounded Rectangle 43"/>
            <p:cNvSpPr/>
            <p:nvPr/>
          </p:nvSpPr>
          <p:spPr>
            <a:xfrm>
              <a:off x="270372" y="4019630"/>
              <a:ext cx="2622586" cy="1466770"/>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pic>
          <p:nvPicPr>
            <p:cNvPr id="45" name="Content Placeholder 6" descr="Picture 9.png"/>
            <p:cNvPicPr>
              <a:picLocks noChangeAspect="1"/>
            </p:cNvPicPr>
            <p:nvPr/>
          </p:nvPicPr>
          <p:blipFill>
            <a:blip r:embed="rId6" cstate="print"/>
            <a:srcRect t="-15009" b="-15009"/>
            <a:stretch>
              <a:fillRect/>
            </a:stretch>
          </p:blipFill>
          <p:spPr bwMode="auto">
            <a:xfrm>
              <a:off x="733469" y="4321357"/>
              <a:ext cx="1921767" cy="1136920"/>
            </a:xfrm>
            <a:prstGeom prst="rect">
              <a:avLst/>
            </a:prstGeom>
            <a:noFill/>
            <a:ln w="9525">
              <a:noFill/>
              <a:miter lim="800000"/>
              <a:headEnd/>
              <a:tailEnd/>
            </a:ln>
            <a:effectLst>
              <a:reflection stA="50000" endPos="75000" dist="12700" dir="5400000" sy="-100000" algn="bl" rotWithShape="0"/>
            </a:effectLst>
          </p:spPr>
        </p:pic>
        <p:sp>
          <p:nvSpPr>
            <p:cNvPr id="46" name="TextBox 45"/>
            <p:cNvSpPr txBox="1"/>
            <p:nvPr/>
          </p:nvSpPr>
          <p:spPr>
            <a:xfrm>
              <a:off x="533180" y="4145262"/>
              <a:ext cx="2176977" cy="319005"/>
            </a:xfrm>
            <a:prstGeom prst="rect">
              <a:avLst/>
            </a:prstGeom>
            <a:noFill/>
          </p:spPr>
          <p:txBody>
            <a:bodyPr wrap="none" rtlCol="0">
              <a:spAutoFit/>
            </a:bodyPr>
            <a:lstStyle/>
            <a:p>
              <a:r>
                <a:rPr lang="en-US" sz="800" dirty="0" err="1" smtClean="0"/>
                <a:t>Composable</a:t>
              </a:r>
              <a:r>
                <a:rPr lang="en-US" sz="800" dirty="0" smtClean="0"/>
                <a:t> Framework </a:t>
              </a:r>
              <a:endParaRPr lang="en-US" sz="800" dirty="0"/>
            </a:p>
          </p:txBody>
        </p:sp>
      </p:grpSp>
      <p:sp>
        <p:nvSpPr>
          <p:cNvPr id="32" name="TextBox 31"/>
          <p:cNvSpPr txBox="1"/>
          <p:nvPr/>
        </p:nvSpPr>
        <p:spPr>
          <a:xfrm>
            <a:off x="6931025" y="3819525"/>
            <a:ext cx="821059" cy="307777"/>
          </a:xfrm>
          <a:prstGeom prst="rect">
            <a:avLst/>
          </a:prstGeom>
          <a:noFill/>
        </p:spPr>
        <p:txBody>
          <a:bodyPr wrap="none" rtlCol="0">
            <a:spAutoFit/>
          </a:bodyPr>
          <a:lstStyle/>
          <a:p>
            <a:r>
              <a:rPr lang="en-US" dirty="0" err="1" smtClean="0"/>
              <a:t>FileMan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20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fade">
                                      <p:cBhvr>
                                        <p:cTn id="12" dur="2000"/>
                                        <p:tgtEl>
                                          <p:spTgt spid="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xEl>
                                              <p:pRg st="0" end="0"/>
                                            </p:txEl>
                                          </p:spTgt>
                                        </p:tgtEl>
                                        <p:attrNameLst>
                                          <p:attrName>style.visibility</p:attrName>
                                        </p:attrNameLst>
                                      </p:cBhvr>
                                      <p:to>
                                        <p:strVal val="visible"/>
                                      </p:to>
                                    </p:set>
                                    <p:animEffect transition="in" filter="fade">
                                      <p:cBhvr>
                                        <p:cTn id="17" dur="20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build="p"/>
      <p:bldP spid="36" grpId="0" build="p"/>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 are Seamless</a:t>
            </a:r>
            <a:endParaRPr lang="en-US" dirty="0"/>
          </a:p>
        </p:txBody>
      </p:sp>
      <p:sp>
        <p:nvSpPr>
          <p:cNvPr id="3" name="Content Placeholder 2"/>
          <p:cNvSpPr>
            <a:spLocks noGrp="1"/>
          </p:cNvSpPr>
          <p:nvPr>
            <p:ph idx="1"/>
          </p:nvPr>
        </p:nvSpPr>
        <p:spPr/>
        <p:txBody>
          <a:bodyPr/>
          <a:lstStyle/>
          <a:p>
            <a:r>
              <a:rPr lang="en-US" dirty="0" smtClean="0"/>
              <a:t>All data is converted as it is brought in</a:t>
            </a:r>
          </a:p>
          <a:p>
            <a:r>
              <a:rPr lang="en-US" dirty="0" smtClean="0"/>
              <a:t>Accessed the same way	</a:t>
            </a:r>
          </a:p>
        </p:txBody>
      </p:sp>
      <p:grpSp>
        <p:nvGrpSpPr>
          <p:cNvPr id="4" name="Group 46"/>
          <p:cNvGrpSpPr/>
          <p:nvPr/>
        </p:nvGrpSpPr>
        <p:grpSpPr>
          <a:xfrm>
            <a:off x="6610350" y="3162300"/>
            <a:ext cx="990600" cy="917377"/>
            <a:chOff x="7632700" y="4089400"/>
            <a:chExt cx="990600" cy="917377"/>
          </a:xfrm>
        </p:grpSpPr>
        <p:sp>
          <p:nvSpPr>
            <p:cNvPr id="5" name="Rounded Rectangle 4"/>
            <p:cNvSpPr/>
            <p:nvPr/>
          </p:nvSpPr>
          <p:spPr>
            <a:xfrm>
              <a:off x="7670800" y="4089400"/>
              <a:ext cx="952500" cy="8763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openvista.gif"/>
            <p:cNvPicPr>
              <a:picLocks noChangeAspect="1"/>
            </p:cNvPicPr>
            <p:nvPr/>
          </p:nvPicPr>
          <p:blipFill>
            <a:blip r:embed="rId2"/>
            <a:stretch>
              <a:fillRect/>
            </a:stretch>
          </p:blipFill>
          <p:spPr>
            <a:xfrm>
              <a:off x="7734300" y="4095750"/>
              <a:ext cx="755009" cy="857250"/>
            </a:xfrm>
            <a:prstGeom prst="rect">
              <a:avLst/>
            </a:prstGeom>
          </p:spPr>
        </p:pic>
        <p:sp>
          <p:nvSpPr>
            <p:cNvPr id="7" name="TextBox 6"/>
            <p:cNvSpPr txBox="1"/>
            <p:nvPr/>
          </p:nvSpPr>
          <p:spPr>
            <a:xfrm>
              <a:off x="7632700" y="4699000"/>
              <a:ext cx="979956" cy="307777"/>
            </a:xfrm>
            <a:prstGeom prst="rect">
              <a:avLst/>
            </a:prstGeom>
            <a:noFill/>
          </p:spPr>
          <p:txBody>
            <a:bodyPr wrap="none" rtlCol="0">
              <a:spAutoFit/>
            </a:bodyPr>
            <a:lstStyle/>
            <a:p>
              <a:r>
                <a:rPr lang="en-US" dirty="0" err="1" smtClean="0"/>
                <a:t>openVista</a:t>
              </a:r>
              <a:endParaRPr lang="en-US" dirty="0"/>
            </a:p>
          </p:txBody>
        </p:sp>
      </p:grpSp>
      <p:sp>
        <p:nvSpPr>
          <p:cNvPr id="8" name="Rounded Rectangle 7"/>
          <p:cNvSpPr/>
          <p:nvPr/>
        </p:nvSpPr>
        <p:spPr>
          <a:xfrm>
            <a:off x="2237680" y="3298477"/>
            <a:ext cx="2572445" cy="1835498"/>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grpSp>
        <p:nvGrpSpPr>
          <p:cNvPr id="9" name="Group 19"/>
          <p:cNvGrpSpPr/>
          <p:nvPr/>
        </p:nvGrpSpPr>
        <p:grpSpPr>
          <a:xfrm>
            <a:off x="2562225" y="3355975"/>
            <a:ext cx="1943100" cy="762000"/>
            <a:chOff x="1092200" y="4381500"/>
            <a:chExt cx="1943100" cy="762000"/>
          </a:xfrm>
        </p:grpSpPr>
        <p:sp>
          <p:nvSpPr>
            <p:cNvPr id="10" name="Rounded Rectangle 9"/>
            <p:cNvSpPr/>
            <p:nvPr/>
          </p:nvSpPr>
          <p:spPr>
            <a:xfrm>
              <a:off x="1092200" y="4419600"/>
              <a:ext cx="1943100" cy="7239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endParaRPr lang="en-US" dirty="0"/>
            </a:p>
          </p:txBody>
        </p:sp>
        <p:pic>
          <p:nvPicPr>
            <p:cNvPr id="11" name="Content Placeholder 9" descr="tomcat.gif"/>
            <p:cNvPicPr>
              <a:picLocks noChangeAspect="1"/>
            </p:cNvPicPr>
            <p:nvPr/>
          </p:nvPicPr>
          <p:blipFill>
            <a:blip r:embed="rId3"/>
            <a:srcRect l="-9812" r="-9812"/>
            <a:stretch>
              <a:fillRect/>
            </a:stretch>
          </p:blipFill>
          <p:spPr bwMode="auto">
            <a:xfrm>
              <a:off x="1612900" y="4634424"/>
              <a:ext cx="796103" cy="470976"/>
            </a:xfrm>
            <a:prstGeom prst="rect">
              <a:avLst/>
            </a:prstGeom>
            <a:noFill/>
            <a:ln w="9525">
              <a:noFill/>
              <a:miter lim="800000"/>
              <a:headEnd/>
              <a:tailEnd/>
            </a:ln>
            <a:effectLst/>
          </p:spPr>
        </p:pic>
        <p:sp>
          <p:nvSpPr>
            <p:cNvPr id="12" name="TextBox 11"/>
            <p:cNvSpPr txBox="1"/>
            <p:nvPr/>
          </p:nvSpPr>
          <p:spPr>
            <a:xfrm>
              <a:off x="1117600" y="4381500"/>
              <a:ext cx="1736373" cy="307777"/>
            </a:xfrm>
            <a:prstGeom prst="rect">
              <a:avLst/>
            </a:prstGeom>
            <a:noFill/>
          </p:spPr>
          <p:txBody>
            <a:bodyPr wrap="none" rtlCol="0">
              <a:spAutoFit/>
            </a:bodyPr>
            <a:lstStyle/>
            <a:p>
              <a:r>
                <a:rPr lang="en-US" dirty="0" smtClean="0"/>
                <a:t>Tomcat Web server</a:t>
              </a:r>
              <a:endParaRPr lang="en-US" dirty="0"/>
            </a:p>
          </p:txBody>
        </p:sp>
      </p:grpSp>
      <p:grpSp>
        <p:nvGrpSpPr>
          <p:cNvPr id="13" name="Group 11"/>
          <p:cNvGrpSpPr/>
          <p:nvPr/>
        </p:nvGrpSpPr>
        <p:grpSpPr>
          <a:xfrm>
            <a:off x="3044825" y="4181475"/>
            <a:ext cx="1003300" cy="520700"/>
            <a:chOff x="1600200" y="2273300"/>
            <a:chExt cx="1473200" cy="711200"/>
          </a:xfrm>
        </p:grpSpPr>
        <p:sp>
          <p:nvSpPr>
            <p:cNvPr id="14" name="Rounded Rectangle 13"/>
            <p:cNvSpPr/>
            <p:nvPr/>
          </p:nvSpPr>
          <p:spPr>
            <a:xfrm>
              <a:off x="1600200" y="2273300"/>
              <a:ext cx="1473200" cy="7112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restlet-logo200.gif"/>
            <p:cNvPicPr>
              <a:picLocks noChangeAspect="1"/>
            </p:cNvPicPr>
            <p:nvPr/>
          </p:nvPicPr>
          <p:blipFill>
            <a:blip r:embed="rId4"/>
            <a:stretch>
              <a:fillRect/>
            </a:stretch>
          </p:blipFill>
          <p:spPr>
            <a:xfrm>
              <a:off x="1676400" y="2393950"/>
              <a:ext cx="1341549" cy="476250"/>
            </a:xfrm>
            <a:prstGeom prst="rect">
              <a:avLst/>
            </a:prstGeom>
          </p:spPr>
        </p:pic>
      </p:grpSp>
      <p:sp>
        <p:nvSpPr>
          <p:cNvPr id="16" name="TextBox 15"/>
          <p:cNvSpPr txBox="1"/>
          <p:nvPr/>
        </p:nvSpPr>
        <p:spPr>
          <a:xfrm>
            <a:off x="2613025" y="5159375"/>
            <a:ext cx="1659429" cy="307777"/>
          </a:xfrm>
          <a:prstGeom prst="rect">
            <a:avLst/>
          </a:prstGeom>
          <a:noFill/>
        </p:spPr>
        <p:txBody>
          <a:bodyPr wrap="none" rtlCol="0">
            <a:spAutoFit/>
          </a:bodyPr>
          <a:lstStyle/>
          <a:p>
            <a:r>
              <a:rPr lang="en-US" dirty="0" smtClean="0"/>
              <a:t>Health-data server</a:t>
            </a:r>
            <a:endParaRPr lang="en-US" dirty="0"/>
          </a:p>
        </p:txBody>
      </p:sp>
      <p:sp>
        <p:nvSpPr>
          <p:cNvPr id="17" name="TextBox 16"/>
          <p:cNvSpPr txBox="1"/>
          <p:nvPr/>
        </p:nvSpPr>
        <p:spPr>
          <a:xfrm>
            <a:off x="2714625" y="4740276"/>
            <a:ext cx="1892300" cy="369332"/>
          </a:xfrm>
          <a:prstGeom prst="rect">
            <a:avLst/>
          </a:prstGeom>
          <a:noFill/>
        </p:spPr>
        <p:txBody>
          <a:bodyPr wrap="square" rtlCol="0">
            <a:spAutoFit/>
          </a:bodyPr>
          <a:lstStyle/>
          <a:p>
            <a:r>
              <a:rPr lang="en-US" sz="1800" b="1" dirty="0" smtClean="0"/>
              <a:t>JAVA/ J2EE</a:t>
            </a:r>
            <a:endParaRPr lang="en-US" sz="1800" b="1" dirty="0"/>
          </a:p>
        </p:txBody>
      </p:sp>
      <p:cxnSp>
        <p:nvCxnSpPr>
          <p:cNvPr id="18" name="Straight Arrow Connector 17"/>
          <p:cNvCxnSpPr/>
          <p:nvPr/>
        </p:nvCxnSpPr>
        <p:spPr>
          <a:xfrm flipV="1">
            <a:off x="4819650" y="3600450"/>
            <a:ext cx="1828800" cy="495300"/>
          </a:xfrm>
          <a:prstGeom prst="straightConnector1">
            <a:avLst/>
          </a:prstGeom>
          <a:ln w="38100" cap="flat">
            <a:round/>
            <a:headEnd type="arrow"/>
            <a:tailEnd type="arrow"/>
          </a:ln>
          <a:effectLst>
            <a:outerShdw blurRad="40000" dist="50800" dir="5400000" rotWithShape="0">
              <a:srgbClr val="000000">
                <a:alpha val="38000"/>
              </a:srgbClr>
            </a:outerShdw>
          </a:effectLst>
          <a:scene3d>
            <a:camera prst="orthographicFront"/>
            <a:lightRig rig="threePt" dir="t"/>
          </a:scene3d>
          <a:sp3d>
            <a:bevelT/>
            <a:bevelB/>
          </a:sp3d>
        </p:spPr>
        <p:style>
          <a:lnRef idx="2">
            <a:schemeClr val="accent1"/>
          </a:lnRef>
          <a:fillRef idx="0">
            <a:schemeClr val="accent1"/>
          </a:fillRef>
          <a:effectRef idx="1">
            <a:schemeClr val="accent1"/>
          </a:effectRef>
          <a:fontRef idx="minor">
            <a:schemeClr val="tx1"/>
          </a:fontRef>
        </p:style>
      </p:cxnSp>
      <p:grpSp>
        <p:nvGrpSpPr>
          <p:cNvPr id="20" name="Group 26"/>
          <p:cNvGrpSpPr/>
          <p:nvPr/>
        </p:nvGrpSpPr>
        <p:grpSpPr>
          <a:xfrm>
            <a:off x="6610350" y="4454525"/>
            <a:ext cx="1028700" cy="431800"/>
            <a:chOff x="7302500" y="2146300"/>
            <a:chExt cx="1435100" cy="546100"/>
          </a:xfrm>
        </p:grpSpPr>
        <p:sp>
          <p:nvSpPr>
            <p:cNvPr id="21" name="Rounded Rectangle 20"/>
            <p:cNvSpPr/>
            <p:nvPr/>
          </p:nvSpPr>
          <p:spPr>
            <a:xfrm>
              <a:off x="7302500" y="2146300"/>
              <a:ext cx="1435100" cy="5461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hData_logo.png"/>
            <p:cNvPicPr>
              <a:picLocks noChangeAspect="1"/>
            </p:cNvPicPr>
            <p:nvPr/>
          </p:nvPicPr>
          <p:blipFill>
            <a:blip r:embed="rId5" cstate="print"/>
            <a:stretch>
              <a:fillRect/>
            </a:stretch>
          </p:blipFill>
          <p:spPr>
            <a:xfrm>
              <a:off x="7385314" y="2273370"/>
              <a:ext cx="1149663" cy="304730"/>
            </a:xfrm>
            <a:prstGeom prst="rect">
              <a:avLst/>
            </a:prstGeom>
          </p:spPr>
        </p:pic>
      </p:grpSp>
      <p:cxnSp>
        <p:nvCxnSpPr>
          <p:cNvPr id="24" name="Straight Arrow Connector 23"/>
          <p:cNvCxnSpPr/>
          <p:nvPr/>
        </p:nvCxnSpPr>
        <p:spPr>
          <a:xfrm>
            <a:off x="4829175" y="4343400"/>
            <a:ext cx="1781175" cy="327025"/>
          </a:xfrm>
          <a:prstGeom prst="straightConnector1">
            <a:avLst/>
          </a:prstGeom>
          <a:ln w="38100" cap="flat">
            <a:round/>
            <a:headEnd type="arrow"/>
            <a:tailEnd type="arrow"/>
          </a:ln>
          <a:effectLst>
            <a:outerShdw blurRad="40000" dist="50800" dir="5400000" rotWithShape="0">
              <a:srgbClr val="000000">
                <a:alpha val="38000"/>
              </a:srgbClr>
            </a:outerShdw>
          </a:effectLst>
          <a:scene3d>
            <a:camera prst="orthographicFront"/>
            <a:lightRig rig="threePt" dir="t"/>
          </a:scene3d>
          <a:sp3d>
            <a:bevelT/>
            <a:bevelB/>
          </a:sp3d>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968375" y="2762250"/>
            <a:ext cx="3632661" cy="307777"/>
          </a:xfrm>
          <a:prstGeom prst="rect">
            <a:avLst/>
          </a:prstGeom>
          <a:noFill/>
        </p:spPr>
        <p:txBody>
          <a:bodyPr wrap="none" rtlCol="0">
            <a:spAutoFit/>
          </a:bodyPr>
          <a:lstStyle/>
          <a:p>
            <a:r>
              <a:rPr lang="en-US" dirty="0" smtClean="0"/>
              <a:t>/repositories/</a:t>
            </a:r>
            <a:r>
              <a:rPr lang="en-US" dirty="0" err="1" smtClean="0"/>
              <a:t>OurVista</a:t>
            </a:r>
            <a:r>
              <a:rPr lang="en-US" dirty="0" smtClean="0"/>
              <a:t>/patients/T019965034</a:t>
            </a:r>
            <a:endParaRPr lang="en-US" dirty="0"/>
          </a:p>
        </p:txBody>
      </p:sp>
      <p:sp>
        <p:nvSpPr>
          <p:cNvPr id="30" name="TextBox 29"/>
          <p:cNvSpPr txBox="1"/>
          <p:nvPr/>
        </p:nvSpPr>
        <p:spPr>
          <a:xfrm>
            <a:off x="968375" y="5581650"/>
            <a:ext cx="3845925" cy="307777"/>
          </a:xfrm>
          <a:prstGeom prst="rect">
            <a:avLst/>
          </a:prstGeom>
          <a:noFill/>
        </p:spPr>
        <p:txBody>
          <a:bodyPr wrap="none" rtlCol="0">
            <a:spAutoFit/>
          </a:bodyPr>
          <a:lstStyle/>
          <a:p>
            <a:r>
              <a:rPr lang="en-US" dirty="0" smtClean="0"/>
              <a:t>/repositories/</a:t>
            </a:r>
            <a:r>
              <a:rPr lang="en-US" dirty="0" err="1" smtClean="0"/>
              <a:t>andyhData</a:t>
            </a:r>
            <a:r>
              <a:rPr lang="en-US" dirty="0" smtClean="0"/>
              <a:t>/patients/AE0042573</a:t>
            </a:r>
            <a:endParaRPr lang="en-US" dirty="0"/>
          </a:p>
        </p:txBody>
      </p:sp>
      <p:sp>
        <p:nvSpPr>
          <p:cNvPr id="31" name="TextBox 30"/>
          <p:cNvSpPr txBox="1"/>
          <p:nvPr/>
        </p:nvSpPr>
        <p:spPr>
          <a:xfrm>
            <a:off x="5826125" y="3219450"/>
            <a:ext cx="821059" cy="307777"/>
          </a:xfrm>
          <a:prstGeom prst="rect">
            <a:avLst/>
          </a:prstGeom>
          <a:noFill/>
        </p:spPr>
        <p:txBody>
          <a:bodyPr wrap="none" rtlCol="0">
            <a:spAutoFit/>
          </a:bodyPr>
          <a:lstStyle/>
          <a:p>
            <a:r>
              <a:rPr lang="en-US" dirty="0" err="1" smtClean="0"/>
              <a:t>FileMan</a:t>
            </a:r>
            <a:endParaRPr lang="en-US" dirty="0"/>
          </a:p>
        </p:txBody>
      </p:sp>
      <p:sp>
        <p:nvSpPr>
          <p:cNvPr id="32" name="TextBox 31"/>
          <p:cNvSpPr txBox="1"/>
          <p:nvPr/>
        </p:nvSpPr>
        <p:spPr>
          <a:xfrm>
            <a:off x="5845175" y="4772025"/>
            <a:ext cx="662361" cy="307777"/>
          </a:xfrm>
          <a:prstGeom prst="rect">
            <a:avLst/>
          </a:prstGeom>
          <a:noFill/>
        </p:spPr>
        <p:txBody>
          <a:bodyPr wrap="none" rtlCol="0">
            <a:spAutoFit/>
          </a:bodyPr>
          <a:lstStyle/>
          <a:p>
            <a:r>
              <a:rPr lang="en-US" dirty="0" err="1" smtClean="0"/>
              <a:t>hData</a:t>
            </a:r>
            <a:endParaRPr lang="en-US" dirty="0"/>
          </a:p>
        </p:txBody>
      </p:sp>
      <p:sp>
        <p:nvSpPr>
          <p:cNvPr id="33" name="TextBox 32"/>
          <p:cNvSpPr txBox="1"/>
          <p:nvPr/>
        </p:nvSpPr>
        <p:spPr>
          <a:xfrm>
            <a:off x="4987925" y="4067175"/>
            <a:ext cx="662361" cy="307777"/>
          </a:xfrm>
          <a:prstGeom prst="rect">
            <a:avLst/>
          </a:prstGeom>
          <a:noFill/>
        </p:spPr>
        <p:txBody>
          <a:bodyPr wrap="none" rtlCol="0">
            <a:spAutoFit/>
          </a:bodyPr>
          <a:lstStyle/>
          <a:p>
            <a:r>
              <a:rPr lang="en-US" dirty="0" err="1" smtClean="0"/>
              <a:t>hData</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Data to GUI</a:t>
            </a:r>
            <a:endParaRPr lang="en-US" dirty="0"/>
          </a:p>
        </p:txBody>
      </p:sp>
      <p:sp>
        <p:nvSpPr>
          <p:cNvPr id="3" name="Content Placeholder 2"/>
          <p:cNvSpPr>
            <a:spLocks noGrp="1"/>
          </p:cNvSpPr>
          <p:nvPr>
            <p:ph idx="1"/>
          </p:nvPr>
        </p:nvSpPr>
        <p:spPr/>
        <p:txBody>
          <a:bodyPr/>
          <a:lstStyle/>
          <a:p>
            <a:r>
              <a:rPr lang="en-US" dirty="0" smtClean="0"/>
              <a:t>Converting </a:t>
            </a:r>
            <a:r>
              <a:rPr lang="en-US" dirty="0" err="1" smtClean="0"/>
              <a:t>hData</a:t>
            </a:r>
            <a:r>
              <a:rPr lang="en-US" dirty="0" smtClean="0"/>
              <a:t> to JSON</a:t>
            </a:r>
          </a:p>
          <a:p>
            <a:pPr lvl="1"/>
            <a:r>
              <a:rPr lang="en-US" dirty="0" smtClean="0"/>
              <a:t>JavaScript is the language for dynamic web interfaces</a:t>
            </a:r>
          </a:p>
          <a:p>
            <a:pPr lvl="1"/>
            <a:r>
              <a:rPr lang="en-US" dirty="0" smtClean="0"/>
              <a:t>Trivial mapping</a:t>
            </a:r>
          </a:p>
          <a:p>
            <a:r>
              <a:rPr lang="en-US" dirty="0" smtClean="0"/>
              <a:t>Templates allow the transformation anywhere</a:t>
            </a:r>
          </a:p>
          <a:p>
            <a:pPr lvl="1"/>
            <a:r>
              <a:rPr lang="en-US" dirty="0" smtClean="0"/>
              <a:t>Velocity and Velocity2JS</a:t>
            </a:r>
          </a:p>
          <a:p>
            <a:pPr lvl="1"/>
            <a:r>
              <a:rPr lang="en-US" dirty="0" smtClean="0"/>
              <a:t>Remember all the formats (HTML, XML, JSON, etc.)?</a:t>
            </a:r>
          </a:p>
          <a:p>
            <a:pPr lvl="1"/>
            <a:r>
              <a:rPr lang="en-US" dirty="0" smtClean="0"/>
              <a:t>Separates data from view</a:t>
            </a:r>
          </a:p>
          <a:p>
            <a:pPr lvl="1"/>
            <a:r>
              <a:rPr lang="en-US" dirty="0" smtClean="0"/>
              <a:t>Component builder</a:t>
            </a:r>
            <a:endParaRPr lang="en-US" dirty="0"/>
          </a:p>
        </p:txBody>
      </p:sp>
      <p:pic>
        <p:nvPicPr>
          <p:cNvPr id="5" name="Picture 4" descr="JSONexample.jpg"/>
          <p:cNvPicPr>
            <a:picLocks noChangeAspect="1"/>
          </p:cNvPicPr>
          <p:nvPr/>
        </p:nvPicPr>
        <p:blipFill>
          <a:blip r:embed="rId2"/>
          <a:stretch>
            <a:fillRect/>
          </a:stretch>
        </p:blipFill>
        <p:spPr>
          <a:xfrm>
            <a:off x="4428729" y="4381499"/>
            <a:ext cx="2666439" cy="1581151"/>
          </a:xfrm>
          <a:prstGeom prst="rect">
            <a:avLst/>
          </a:prstGeom>
        </p:spPr>
      </p:pic>
      <p:pic>
        <p:nvPicPr>
          <p:cNvPr id="6" name="Picture 5" descr="hdataexample.jpg"/>
          <p:cNvPicPr>
            <a:picLocks noChangeAspect="1"/>
          </p:cNvPicPr>
          <p:nvPr/>
        </p:nvPicPr>
        <p:blipFill>
          <a:blip r:embed="rId3"/>
          <a:stretch>
            <a:fillRect/>
          </a:stretch>
        </p:blipFill>
        <p:spPr>
          <a:xfrm>
            <a:off x="800099" y="4557877"/>
            <a:ext cx="3069981" cy="1376198"/>
          </a:xfrm>
          <a:prstGeom prst="rect">
            <a:avLst/>
          </a:prstGeom>
        </p:spPr>
      </p:pic>
      <p:sp>
        <p:nvSpPr>
          <p:cNvPr id="7" name="Right Arrow 6"/>
          <p:cNvSpPr/>
          <p:nvPr/>
        </p:nvSpPr>
        <p:spPr>
          <a:xfrm>
            <a:off x="3762375" y="4962525"/>
            <a:ext cx="5524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htmlexample.jpg"/>
          <p:cNvPicPr>
            <a:picLocks noChangeAspect="1"/>
          </p:cNvPicPr>
          <p:nvPr/>
        </p:nvPicPr>
        <p:blipFill>
          <a:blip r:embed="rId4"/>
          <a:stretch>
            <a:fillRect/>
          </a:stretch>
        </p:blipFill>
        <p:spPr>
          <a:xfrm>
            <a:off x="5305424" y="2896112"/>
            <a:ext cx="3349625" cy="2456938"/>
          </a:xfrm>
          <a:prstGeom prst="rect">
            <a:avLst/>
          </a:prstGeom>
          <a:ln>
            <a:solidFill>
              <a:schemeClr val="tx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 (next quarter)			</a:t>
            </a:r>
            <a:endParaRPr lang="en-US" dirty="0"/>
          </a:p>
        </p:txBody>
      </p:sp>
      <p:sp>
        <p:nvSpPr>
          <p:cNvPr id="3" name="Content Placeholder 2"/>
          <p:cNvSpPr>
            <a:spLocks noGrp="1"/>
          </p:cNvSpPr>
          <p:nvPr>
            <p:ph idx="1"/>
          </p:nvPr>
        </p:nvSpPr>
        <p:spPr>
          <a:xfrm>
            <a:off x="406400" y="965200"/>
            <a:ext cx="8128000" cy="4808538"/>
          </a:xfrm>
        </p:spPr>
        <p:txBody>
          <a:bodyPr/>
          <a:lstStyle/>
          <a:p>
            <a:r>
              <a:rPr lang="en-US" dirty="0" smtClean="0"/>
              <a:t>Widget Development</a:t>
            </a:r>
          </a:p>
          <a:p>
            <a:pPr lvl="1"/>
            <a:r>
              <a:rPr lang="en-US" dirty="0" smtClean="0"/>
              <a:t>Chart enhancements (</a:t>
            </a:r>
            <a:r>
              <a:rPr lang="en-US" dirty="0" err="1" smtClean="0"/>
              <a:t>thresholding</a:t>
            </a:r>
            <a:r>
              <a:rPr lang="en-US" dirty="0" smtClean="0"/>
              <a:t> etc.)</a:t>
            </a:r>
          </a:p>
          <a:p>
            <a:pPr lvl="1"/>
            <a:r>
              <a:rPr lang="en-US" dirty="0" smtClean="0"/>
              <a:t>Timeline showing events, office visits etc,</a:t>
            </a:r>
          </a:p>
          <a:p>
            <a:pPr lvl="2"/>
            <a:r>
              <a:rPr lang="en-US" dirty="0" smtClean="0"/>
              <a:t>Clickable to bring up associated chart</a:t>
            </a:r>
          </a:p>
          <a:p>
            <a:pPr lvl="1"/>
            <a:r>
              <a:rPr lang="en-US" dirty="0" smtClean="0"/>
              <a:t>Text editor </a:t>
            </a:r>
          </a:p>
          <a:p>
            <a:pPr lvl="1"/>
            <a:r>
              <a:rPr lang="en-US" dirty="0" smtClean="0"/>
              <a:t>Copy text between widgets</a:t>
            </a:r>
          </a:p>
          <a:p>
            <a:pPr lvl="1"/>
            <a:r>
              <a:rPr lang="en-US" dirty="0" smtClean="0"/>
              <a:t>Filter on categories</a:t>
            </a:r>
          </a:p>
          <a:p>
            <a:r>
              <a:rPr lang="en-US" dirty="0" smtClean="0"/>
              <a:t>Overall</a:t>
            </a:r>
          </a:p>
          <a:p>
            <a:pPr lvl="1"/>
            <a:r>
              <a:rPr lang="en-US" dirty="0" smtClean="0"/>
              <a:t>Add additional data-sources</a:t>
            </a:r>
          </a:p>
          <a:p>
            <a:pPr lvl="1"/>
            <a:r>
              <a:rPr lang="en-US" dirty="0" smtClean="0"/>
              <a:t>PDF Text extraction	</a:t>
            </a:r>
          </a:p>
          <a:p>
            <a:pPr lvl="1"/>
            <a:r>
              <a:rPr lang="en-US" dirty="0" smtClean="0"/>
              <a:t>Categorize the data</a:t>
            </a:r>
          </a:p>
          <a:p>
            <a:pPr lvl="1"/>
            <a:r>
              <a:rPr lang="en-US" dirty="0" smtClean="0"/>
              <a:t>Save state of patient data so physician can return on login</a:t>
            </a:r>
          </a:p>
          <a:p>
            <a:pPr lvl="1"/>
            <a:r>
              <a:rPr lang="en-US" dirty="0" smtClean="0"/>
              <a:t>Security – login page</a:t>
            </a:r>
          </a:p>
          <a:p>
            <a:pPr lvl="1"/>
            <a:endParaRPr lang="en-US" dirty="0" smtClean="0"/>
          </a:p>
          <a:p>
            <a:pPr lvl="1"/>
            <a:endParaRPr lang="en-US"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Collaborations	</a:t>
            </a:r>
            <a:endParaRPr lang="en-US" dirty="0"/>
          </a:p>
        </p:txBody>
      </p:sp>
      <p:sp>
        <p:nvSpPr>
          <p:cNvPr id="3" name="Content Placeholder 2"/>
          <p:cNvSpPr>
            <a:spLocks noGrp="1"/>
          </p:cNvSpPr>
          <p:nvPr>
            <p:ph idx="1"/>
          </p:nvPr>
        </p:nvSpPr>
        <p:spPr/>
        <p:txBody>
          <a:bodyPr/>
          <a:lstStyle/>
          <a:p>
            <a:r>
              <a:rPr lang="en-US" dirty="0" smtClean="0"/>
              <a:t>Meeting with Christian Donahue Feb 15</a:t>
            </a:r>
            <a:r>
              <a:rPr lang="en-US" baseline="30000" dirty="0" smtClean="0"/>
              <a:t>th</a:t>
            </a:r>
            <a:r>
              <a:rPr lang="en-US" dirty="0" smtClean="0"/>
              <a:t> </a:t>
            </a:r>
          </a:p>
          <a:p>
            <a:pPr lvl="1"/>
            <a:r>
              <a:rPr lang="en-US" dirty="0" smtClean="0"/>
              <a:t>kick off working meetings with him</a:t>
            </a:r>
          </a:p>
          <a:p>
            <a:r>
              <a:rPr lang="en-US" dirty="0" smtClean="0"/>
              <a:t>LAIKA (Andy </a:t>
            </a:r>
            <a:r>
              <a:rPr lang="en-US" dirty="0" err="1" smtClean="0"/>
              <a:t>Gregorowicz</a:t>
            </a:r>
            <a:r>
              <a:rPr lang="en-US" dirty="0" smtClean="0"/>
              <a:t>, existing work)</a:t>
            </a:r>
          </a:p>
          <a:p>
            <a:pPr lvl="1"/>
            <a:r>
              <a:rPr lang="en-US" dirty="0" smtClean="0"/>
              <a:t>Provide data, </a:t>
            </a:r>
            <a:r>
              <a:rPr lang="en-US" dirty="0" err="1" smtClean="0"/>
              <a:t>hData</a:t>
            </a:r>
            <a:endParaRPr lang="en-US" dirty="0" smtClean="0"/>
          </a:p>
          <a:p>
            <a:r>
              <a:rPr lang="en-US" dirty="0" smtClean="0"/>
              <a:t>Automating Fact Extraction from Medical Records, (Cheryl Clark, proposed MSR)</a:t>
            </a:r>
          </a:p>
          <a:p>
            <a:pPr lvl="1"/>
            <a:r>
              <a:rPr lang="en-US" dirty="0" smtClean="0"/>
              <a:t>Medical fact extraction to enhance “outside record” categorization</a:t>
            </a:r>
          </a:p>
          <a:p>
            <a:r>
              <a:rPr lang="en-US" dirty="0" smtClean="0"/>
              <a:t>Security: Enforceable Specification of Policy (Peter </a:t>
            </a:r>
            <a:r>
              <a:rPr lang="en-US" dirty="0" err="1" smtClean="0"/>
              <a:t>Mork</a:t>
            </a:r>
            <a:r>
              <a:rPr lang="en-US" dirty="0" smtClean="0"/>
              <a:t>)</a:t>
            </a:r>
          </a:p>
          <a:p>
            <a:pPr lvl="1"/>
            <a:r>
              <a:rPr lang="en-US" dirty="0" smtClean="0"/>
              <a:t>Using </a:t>
            </a:r>
            <a:r>
              <a:rPr lang="en-US" dirty="0" err="1" smtClean="0"/>
              <a:t>OpenVista</a:t>
            </a:r>
            <a:r>
              <a:rPr lang="en-US" dirty="0" smtClean="0"/>
              <a:t> instance</a:t>
            </a:r>
          </a:p>
          <a:p>
            <a:r>
              <a:rPr lang="en-US" dirty="0" smtClean="0"/>
              <a:t>Multimodal Medical Data Capture and Representation (</a:t>
            </a:r>
            <a:r>
              <a:rPr lang="en-US" dirty="0" err="1" smtClean="0"/>
              <a:t>Qian</a:t>
            </a:r>
            <a:r>
              <a:rPr lang="en-US" dirty="0" smtClean="0"/>
              <a:t> </a:t>
            </a:r>
            <a:r>
              <a:rPr lang="en-US" dirty="0" err="1" smtClean="0"/>
              <a:t>Hu</a:t>
            </a:r>
            <a:r>
              <a:rPr lang="en-US" dirty="0" smtClean="0"/>
              <a:t>, existing MSR)</a:t>
            </a:r>
          </a:p>
          <a:p>
            <a:pPr lvl="1"/>
            <a:r>
              <a:rPr lang="en-US" dirty="0" smtClean="0"/>
              <a:t>Speech to text capability</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US" dirty="0"/>
          </a:p>
        </p:txBody>
      </p:sp>
      <p:sp>
        <p:nvSpPr>
          <p:cNvPr id="3" name="Content Placeholder 2"/>
          <p:cNvSpPr>
            <a:spLocks noGrp="1"/>
          </p:cNvSpPr>
          <p:nvPr>
            <p:ph idx="1"/>
          </p:nvPr>
        </p:nvSpPr>
        <p:spPr/>
        <p:txBody>
          <a:bodyPr/>
          <a:lstStyle/>
          <a:p>
            <a:r>
              <a:rPr lang="en-US" dirty="0" smtClean="0"/>
              <a:t>For live demo:</a:t>
            </a:r>
          </a:p>
          <a:p>
            <a:pPr lvl="1"/>
            <a:r>
              <a:rPr lang="en-US" dirty="0" smtClean="0"/>
              <a:t>http://medcafe:8081/medcafe</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If Successful</a:t>
            </a:r>
            <a:endParaRPr lang="en-US" dirty="0"/>
          </a:p>
        </p:txBody>
      </p:sp>
      <p:sp>
        <p:nvSpPr>
          <p:cNvPr id="4" name="Rounded Rectangle 3"/>
          <p:cNvSpPr/>
          <p:nvPr/>
        </p:nvSpPr>
        <p:spPr bwMode="auto">
          <a:xfrm>
            <a:off x="1033757" y="1886073"/>
            <a:ext cx="6705600" cy="914400"/>
          </a:xfrm>
          <a:prstGeom prst="roundRect">
            <a:avLst/>
          </a:prstGeom>
          <a:solidFill>
            <a:srgbClr val="FFCC99"/>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ts val="2500"/>
              </a:lnSpc>
              <a:spcAft>
                <a:spcPts val="1000"/>
              </a:spcAft>
              <a:buClr>
                <a:srgbClr val="FDAA03"/>
              </a:buClr>
            </a:pPr>
            <a:r>
              <a:rPr lang="en-US" sz="1800" b="1" dirty="0" smtClean="0"/>
              <a:t>Demonstrate ways to give </a:t>
            </a:r>
          </a:p>
          <a:p>
            <a:pPr algn="ctr" eaLnBrk="0" hangingPunct="0">
              <a:lnSpc>
                <a:spcPts val="2500"/>
              </a:lnSpc>
              <a:spcAft>
                <a:spcPts val="1000"/>
              </a:spcAft>
              <a:buClr>
                <a:srgbClr val="FDAA03"/>
              </a:buClr>
            </a:pPr>
            <a:r>
              <a:rPr lang="en-US" sz="1800" b="1" dirty="0" smtClean="0"/>
              <a:t>caregivers more time to do what matters most</a:t>
            </a:r>
            <a:r>
              <a:rPr lang="en-US" dirty="0" smtClean="0"/>
              <a:t>.</a:t>
            </a:r>
            <a:endParaRPr kumimoji="0" lang="en-US" sz="18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3349367" y="2969237"/>
            <a:ext cx="2722220" cy="707886"/>
          </a:xfrm>
          <a:prstGeom prst="rect">
            <a:avLst/>
          </a:prstGeom>
          <a:noFill/>
        </p:spPr>
        <p:txBody>
          <a:bodyPr wrap="none" rtlCol="0">
            <a:spAutoFit/>
          </a:bodyPr>
          <a:lstStyle/>
          <a:p>
            <a:r>
              <a:rPr lang="en-US" sz="4000" dirty="0" smtClean="0"/>
              <a:t>Thank you!</a:t>
            </a:r>
            <a:endParaRPr 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do it?</a:t>
            </a:r>
            <a:endParaRPr lang="en-US" dirty="0"/>
          </a:p>
        </p:txBody>
      </p:sp>
      <p:sp>
        <p:nvSpPr>
          <p:cNvPr id="3" name="Content Placeholder 2"/>
          <p:cNvSpPr>
            <a:spLocks noGrp="1"/>
          </p:cNvSpPr>
          <p:nvPr>
            <p:ph idx="1"/>
          </p:nvPr>
        </p:nvSpPr>
        <p:spPr>
          <a:xfrm>
            <a:off x="538177" y="1782197"/>
            <a:ext cx="8128000" cy="1817838"/>
          </a:xfrm>
        </p:spPr>
        <p:txBody>
          <a:bodyPr/>
          <a:lstStyle/>
          <a:p>
            <a:r>
              <a:rPr lang="en-US" dirty="0" smtClean="0"/>
              <a:t>Providing an extensible User Defined Interface for clinicians to allow them to be more efficient</a:t>
            </a:r>
          </a:p>
          <a:p>
            <a:pPr lvl="1"/>
            <a:r>
              <a:rPr lang="en-US" dirty="0" smtClean="0"/>
              <a:t>Create </a:t>
            </a:r>
            <a:r>
              <a:rPr lang="en-US" dirty="0" err="1" smtClean="0"/>
              <a:t>composable</a:t>
            </a:r>
            <a:r>
              <a:rPr lang="en-US" dirty="0" smtClean="0"/>
              <a:t> record view</a:t>
            </a:r>
          </a:p>
          <a:p>
            <a:pPr lvl="1"/>
            <a:r>
              <a:rPr lang="en-US" dirty="0" smtClean="0"/>
              <a:t>Templates</a:t>
            </a:r>
          </a:p>
          <a:p>
            <a:r>
              <a:rPr lang="en-US" dirty="0" smtClean="0"/>
              <a:t>Providing a way for physicians to process the non categorized “Outside records”</a:t>
            </a:r>
          </a:p>
          <a:p>
            <a:r>
              <a:rPr lang="en-US" dirty="0" smtClean="0">
                <a:solidFill>
                  <a:srgbClr val="000000"/>
                </a:solidFill>
              </a:rPr>
              <a:t>Work closely with SMEs</a:t>
            </a:r>
          </a:p>
          <a:p>
            <a:pPr lvl="1"/>
            <a:r>
              <a:rPr lang="en-US" dirty="0" smtClean="0">
                <a:solidFill>
                  <a:srgbClr val="000000"/>
                </a:solidFill>
              </a:rPr>
              <a:t>Christian Donahue, M.D. (</a:t>
            </a:r>
            <a:r>
              <a:rPr lang="en-US" dirty="0" smtClean="0"/>
              <a:t>Durham Medical Center, NC)</a:t>
            </a:r>
            <a:endParaRPr lang="en-US" dirty="0" smtClean="0">
              <a:solidFill>
                <a:srgbClr val="000000"/>
              </a:solidFill>
            </a:endParaRPr>
          </a:p>
          <a:p>
            <a:pPr lvl="2"/>
            <a:r>
              <a:rPr lang="en-US" dirty="0" smtClean="0">
                <a:solidFill>
                  <a:srgbClr val="000000"/>
                </a:solidFill>
              </a:rPr>
              <a:t>National Primary Care Redesign Workgroup </a:t>
            </a:r>
          </a:p>
          <a:p>
            <a:pPr lvl="2"/>
            <a:r>
              <a:rPr lang="en-US" dirty="0" smtClean="0">
                <a:solidFill>
                  <a:srgbClr val="000000"/>
                </a:solidFill>
              </a:rPr>
              <a:t>Durham VA Systems Redesign Steering Committee </a:t>
            </a:r>
          </a:p>
          <a:p>
            <a:pPr lvl="2"/>
            <a:r>
              <a:rPr lang="en-US" dirty="0" smtClean="0">
                <a:solidFill>
                  <a:srgbClr val="000000"/>
                </a:solidFill>
              </a:rPr>
              <a:t>Durham VA Primary Care Redesign Committee </a:t>
            </a:r>
          </a:p>
          <a:p>
            <a:endParaRPr lang="en-US" dirty="0">
              <a:solidFill>
                <a:schemeClr val="bg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Follow-</a:t>
            </a:r>
            <a:r>
              <a:rPr lang="en-US" dirty="0" err="1" smtClean="0"/>
              <a:t>ons</a:t>
            </a:r>
            <a:endParaRPr lang="en-US" dirty="0"/>
          </a:p>
        </p:txBody>
      </p:sp>
      <p:sp>
        <p:nvSpPr>
          <p:cNvPr id="3" name="Content Placeholder 2"/>
          <p:cNvSpPr>
            <a:spLocks noGrp="1"/>
          </p:cNvSpPr>
          <p:nvPr>
            <p:ph idx="1"/>
          </p:nvPr>
        </p:nvSpPr>
        <p:spPr>
          <a:xfrm>
            <a:off x="512271" y="1390768"/>
            <a:ext cx="8128000" cy="4808538"/>
          </a:xfrm>
        </p:spPr>
        <p:txBody>
          <a:bodyPr/>
          <a:lstStyle/>
          <a:p>
            <a:r>
              <a:rPr lang="en-US" dirty="0" smtClean="0"/>
              <a:t>Speech to Text </a:t>
            </a:r>
          </a:p>
          <a:p>
            <a:pPr lvl="1"/>
            <a:r>
              <a:rPr lang="en-US" dirty="0" smtClean="0"/>
              <a:t>Transcribe doctors dictation notes</a:t>
            </a:r>
          </a:p>
          <a:p>
            <a:r>
              <a:rPr lang="en-US" dirty="0" smtClean="0"/>
              <a:t>Alerts  </a:t>
            </a:r>
          </a:p>
          <a:p>
            <a:pPr lvl="1"/>
            <a:r>
              <a:rPr lang="en-US" dirty="0" smtClean="0"/>
              <a:t>Alert other clinicians through system, rather than email</a:t>
            </a:r>
          </a:p>
          <a:p>
            <a:r>
              <a:rPr lang="en-US" dirty="0" smtClean="0"/>
              <a:t>Email, paper to patient automatically through system</a:t>
            </a:r>
          </a:p>
          <a:p>
            <a:r>
              <a:rPr lang="en-US" dirty="0" smtClean="0"/>
              <a:t>Automatically call patient, leave text message</a:t>
            </a:r>
          </a:p>
          <a:p>
            <a:r>
              <a:rPr lang="en-US" dirty="0" smtClean="0"/>
              <a:t>Note </a:t>
            </a:r>
            <a:r>
              <a:rPr lang="en-US" dirty="0" err="1" smtClean="0"/>
              <a:t>plugin</a:t>
            </a:r>
            <a:r>
              <a:rPr lang="en-US" dirty="0" smtClean="0"/>
              <a:t> </a:t>
            </a:r>
          </a:p>
          <a:p>
            <a:pPr lvl="1"/>
            <a:r>
              <a:rPr lang="en-US" dirty="0" smtClean="0"/>
              <a:t>allow for cutting and pasting from other components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964266" y="370065"/>
            <a:ext cx="5147733" cy="490714"/>
          </a:xfrm>
        </p:spPr>
        <p:txBody>
          <a:bodyPr/>
          <a:lstStyle/>
          <a:p>
            <a:r>
              <a:rPr lang="en-US" dirty="0" smtClean="0"/>
              <a:t>C3H Strategic Roadmap</a:t>
            </a:r>
            <a:endParaRPr lang="en-US" dirty="0"/>
          </a:p>
        </p:txBody>
      </p:sp>
      <p:sp>
        <p:nvSpPr>
          <p:cNvPr id="4" name="Slide Number Placeholder 3"/>
          <p:cNvSpPr>
            <a:spLocks noGrp="1"/>
          </p:cNvSpPr>
          <p:nvPr>
            <p:ph type="sldNum" sz="quarter" idx="4294967295"/>
          </p:nvPr>
        </p:nvSpPr>
        <p:spPr>
          <a:xfrm>
            <a:off x="7935913" y="6400800"/>
            <a:ext cx="533400" cy="152400"/>
          </a:xfrm>
          <a:prstGeom prst="rect">
            <a:avLst/>
          </a:prstGeom>
        </p:spPr>
        <p:txBody>
          <a:bodyPr/>
          <a:lstStyle/>
          <a:p>
            <a:pPr>
              <a:defRPr/>
            </a:pPr>
            <a:fld id="{4C2FAAFA-0190-4202-B0D0-9DFE8EF75A14}" type="slidenum">
              <a:rPr lang="en-US" smtClean="0"/>
              <a:pPr>
                <a:defRPr/>
              </a:pPr>
              <a:t>31</a:t>
            </a:fld>
            <a:endParaRPr lang="en-US" dirty="0"/>
          </a:p>
        </p:txBody>
      </p:sp>
      <p:pic>
        <p:nvPicPr>
          <p:cNvPr id="8" name="Picture 7" descr="Picture1.emf"/>
          <p:cNvPicPr>
            <a:picLocks noChangeAspect="1"/>
          </p:cNvPicPr>
          <p:nvPr/>
        </p:nvPicPr>
        <p:blipFill>
          <a:blip r:embed="rId3"/>
          <a:stretch>
            <a:fillRect/>
          </a:stretch>
        </p:blipFill>
        <p:spPr>
          <a:xfrm>
            <a:off x="1899356" y="1925629"/>
            <a:ext cx="6781844" cy="4475171"/>
          </a:xfrm>
          <a:prstGeom prst="rect">
            <a:avLst/>
          </a:prstGeom>
        </p:spPr>
      </p:pic>
      <p:sp>
        <p:nvSpPr>
          <p:cNvPr id="5" name="Oval 4"/>
          <p:cNvSpPr/>
          <p:nvPr/>
        </p:nvSpPr>
        <p:spPr bwMode="auto">
          <a:xfrm>
            <a:off x="2091268" y="2329207"/>
            <a:ext cx="3124200" cy="3657600"/>
          </a:xfrm>
          <a:prstGeom prst="ellipse">
            <a:avLst/>
          </a:prstGeom>
          <a:solidFill>
            <a:srgbClr val="C00000">
              <a:alpha val="5000"/>
            </a:srgbClr>
          </a:solidFill>
          <a:ln w="127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7" name="Down Arrow 6"/>
          <p:cNvSpPr/>
          <p:nvPr/>
        </p:nvSpPr>
        <p:spPr bwMode="auto">
          <a:xfrm rot="19578971">
            <a:off x="665048" y="1742887"/>
            <a:ext cx="685800" cy="1143000"/>
          </a:xfrm>
          <a:prstGeom prst="downArrow">
            <a:avLst/>
          </a:prstGeom>
          <a:solidFill>
            <a:srgbClr val="C0000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324554" y="945443"/>
            <a:ext cx="4430889" cy="830997"/>
          </a:xfrm>
          <a:prstGeom prst="rect">
            <a:avLst/>
          </a:prstGeom>
          <a:noFill/>
          <a:ln w="25400">
            <a:solidFill>
              <a:srgbClr val="C00000"/>
            </a:solidFill>
          </a:ln>
        </p:spPr>
        <p:txBody>
          <a:bodyPr wrap="square" rtlCol="0">
            <a:spAutoFit/>
          </a:bodyPr>
          <a:lstStyle/>
          <a:p>
            <a:r>
              <a:rPr lang="en-US" sz="1600" dirty="0" smtClean="0"/>
              <a:t>Help VA Physicians to be more efficient, by allowing them to be able to compose interface to meet individual needs</a:t>
            </a:r>
            <a:endParaRPr lang="en-US" sz="16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Strategy</a:t>
            </a:r>
            <a:endParaRPr lang="en-US" dirty="0"/>
          </a:p>
        </p:txBody>
      </p:sp>
      <p:sp>
        <p:nvSpPr>
          <p:cNvPr id="3" name="Content Placeholder 2"/>
          <p:cNvSpPr>
            <a:spLocks noGrp="1"/>
          </p:cNvSpPr>
          <p:nvPr>
            <p:ph idx="1"/>
          </p:nvPr>
        </p:nvSpPr>
        <p:spPr/>
        <p:txBody>
          <a:bodyPr/>
          <a:lstStyle/>
          <a:p>
            <a:r>
              <a:rPr lang="en-US" i="1" dirty="0" smtClean="0">
                <a:solidFill>
                  <a:schemeClr val="tx2">
                    <a:lumMod val="60000"/>
                    <a:lumOff val="40000"/>
                  </a:schemeClr>
                </a:solidFill>
              </a:rPr>
              <a:t>We have excellent connections with sponsors that can influence adoption of these methods</a:t>
            </a:r>
          </a:p>
          <a:p>
            <a:r>
              <a:rPr lang="en-US" dirty="0" smtClean="0"/>
              <a:t>Work closely with Christian Donahue, M.D., Veterans Administration, who helped shape this proposal</a:t>
            </a:r>
          </a:p>
          <a:p>
            <a:pPr lvl="1"/>
            <a:r>
              <a:rPr lang="en-US" dirty="0" smtClean="0"/>
              <a:t>He is on the VA working group that is planning the future of VA healthcare management and information systems</a:t>
            </a:r>
          </a:p>
          <a:p>
            <a:r>
              <a:rPr lang="en-US" dirty="0" smtClean="0"/>
              <a:t>Brief Vice Chief of Staff, Washington VA Medical Center</a:t>
            </a:r>
          </a:p>
          <a:p>
            <a:pPr lvl="1"/>
            <a:r>
              <a:rPr lang="en-US" dirty="0" smtClean="0"/>
              <a:t>Colleague of Tom Neal, M.D. (V600)</a:t>
            </a:r>
          </a:p>
          <a:p>
            <a:r>
              <a:rPr lang="en-US" dirty="0" smtClean="0"/>
              <a:t>Public release as an open source project</a:t>
            </a:r>
            <a:endParaRPr lang="en-US" i="1" dirty="0" smtClean="0"/>
          </a:p>
          <a:p>
            <a:r>
              <a:rPr lang="en-US" dirty="0" smtClean="0"/>
              <a:t>Jim </a:t>
            </a:r>
            <a:r>
              <a:rPr lang="en-US" dirty="0" err="1" smtClean="0"/>
              <a:t>Inskeep</a:t>
            </a:r>
            <a:r>
              <a:rPr lang="en-US" dirty="0" smtClean="0"/>
              <a:t> will identify additional VA sponsors</a:t>
            </a:r>
          </a:p>
          <a:p>
            <a:r>
              <a:rPr lang="en-US" dirty="0" smtClean="0"/>
              <a:t>Finally, any new, specialized loose couplers and widgets generated will be transitioned to other </a:t>
            </a:r>
            <a:r>
              <a:rPr lang="en-US" dirty="0" err="1" smtClean="0"/>
              <a:t>CCoD</a:t>
            </a:r>
            <a:r>
              <a:rPr lang="en-US" dirty="0" smtClean="0"/>
              <a:t> efforts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Deliverable: FY10 Prototype 	</a:t>
            </a:r>
            <a:endParaRPr lang="en-US" dirty="0"/>
          </a:p>
        </p:txBody>
      </p:sp>
      <p:sp>
        <p:nvSpPr>
          <p:cNvPr id="3" name="Content Placeholder 2"/>
          <p:cNvSpPr>
            <a:spLocks noGrp="1"/>
          </p:cNvSpPr>
          <p:nvPr>
            <p:ph idx="1"/>
          </p:nvPr>
        </p:nvSpPr>
        <p:spPr>
          <a:xfrm>
            <a:off x="456244" y="885763"/>
            <a:ext cx="8128000" cy="5695732"/>
          </a:xfrm>
        </p:spPr>
        <p:txBody>
          <a:bodyPr/>
          <a:lstStyle/>
          <a:p>
            <a:r>
              <a:rPr lang="en-US" dirty="0" smtClean="0"/>
              <a:t>User Defined Interface</a:t>
            </a:r>
          </a:p>
          <a:p>
            <a:r>
              <a:rPr lang="en-US" dirty="0" smtClean="0"/>
              <a:t>Categorize images outside records</a:t>
            </a:r>
          </a:p>
          <a:p>
            <a:r>
              <a:rPr lang="en-US" dirty="0" err="1" smtClean="0"/>
              <a:t>MyInterface</a:t>
            </a:r>
            <a:r>
              <a:rPr lang="en-US" dirty="0" smtClean="0"/>
              <a:t> </a:t>
            </a:r>
          </a:p>
          <a:p>
            <a:pPr lvl="1"/>
            <a:r>
              <a:rPr lang="en-US" dirty="0" smtClean="0"/>
              <a:t>Customizable to clinician’s requirements</a:t>
            </a:r>
          </a:p>
          <a:p>
            <a:pPr lvl="1"/>
            <a:r>
              <a:rPr lang="en-US" dirty="0" smtClean="0"/>
              <a:t>Templates</a:t>
            </a:r>
          </a:p>
          <a:p>
            <a:r>
              <a:rPr lang="en-US" dirty="0" smtClean="0"/>
              <a:t>Components </a:t>
            </a:r>
          </a:p>
          <a:p>
            <a:pPr lvl="1"/>
            <a:r>
              <a:rPr lang="en-US" dirty="0" err="1" smtClean="0"/>
              <a:t>Coverflow</a:t>
            </a:r>
            <a:r>
              <a:rPr lang="en-US" dirty="0" smtClean="0"/>
              <a:t> interface to review images</a:t>
            </a:r>
          </a:p>
          <a:p>
            <a:pPr lvl="2"/>
            <a:r>
              <a:rPr lang="en-US" dirty="0" smtClean="0"/>
              <a:t>Filter criteria</a:t>
            </a:r>
            <a:endParaRPr lang="en-US" strike="sngStrike" dirty="0" smtClean="0">
              <a:solidFill>
                <a:srgbClr val="FF0000"/>
              </a:solidFill>
            </a:endParaRPr>
          </a:p>
          <a:p>
            <a:pPr lvl="1"/>
            <a:r>
              <a:rPr lang="en-US" dirty="0" smtClean="0"/>
              <a:t>‘See’ what other components were used to review patient’s history</a:t>
            </a:r>
          </a:p>
          <a:p>
            <a:pPr lvl="1"/>
            <a:r>
              <a:rPr lang="en-US" dirty="0" smtClean="0"/>
              <a:t>Add new SME identified components (e.g. Timeline)</a:t>
            </a:r>
          </a:p>
          <a:p>
            <a:pPr lvl="1"/>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Projected Project Timeline</a:t>
            </a:r>
            <a:endParaRPr lang="en-US" dirty="0"/>
          </a:p>
        </p:txBody>
      </p:sp>
      <p:graphicFrame>
        <p:nvGraphicFramePr>
          <p:cNvPr id="4" name="Diagram 3"/>
          <p:cNvGraphicFramePr/>
          <p:nvPr/>
        </p:nvGraphicFramePr>
        <p:xfrm>
          <a:off x="353568" y="1267968"/>
          <a:ext cx="8205216" cy="4974336"/>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bwMode="auto">
          <a:xfrm>
            <a:off x="460248" y="1496568"/>
            <a:ext cx="4733544"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ts val="3000"/>
              </a:lnSpc>
            </a:pPr>
            <a:r>
              <a:rPr kumimoji="0" lang="en-US" sz="2400" b="1" i="0" u="none" strike="noStrike" kern="0" cap="none" spc="0" normalizeH="0" baseline="0" noProof="0" dirty="0" smtClean="0">
                <a:ln>
                  <a:noFill/>
                </a:ln>
                <a:solidFill>
                  <a:srgbClr val="000099"/>
                </a:solidFill>
                <a:effectLst/>
                <a:uLnTx/>
                <a:uFillTx/>
                <a:latin typeface="+mj-lt"/>
                <a:ea typeface="+mj-ea"/>
                <a:cs typeface="+mj-cs"/>
              </a:rPr>
              <a:t>Total cost/duration: 1</a:t>
            </a:r>
            <a:r>
              <a:rPr lang="en-US" sz="2400" b="1" kern="0" dirty="0" smtClean="0">
                <a:solidFill>
                  <a:srgbClr val="000099"/>
                </a:solidFill>
                <a:latin typeface="+mj-lt"/>
                <a:ea typeface="+mj-ea"/>
                <a:cs typeface="+mj-cs"/>
              </a:rPr>
              <a:t> yr/$325,000</a:t>
            </a:r>
            <a:endParaRPr kumimoji="0" lang="en-US" sz="2400" b="1" i="0" u="none" strike="noStrike" kern="0" cap="none" spc="0" normalizeH="0" baseline="0" noProof="0" dirty="0">
              <a:ln>
                <a:noFill/>
              </a:ln>
              <a:solidFill>
                <a:srgbClr val="000099"/>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Project Timeline</a:t>
            </a:r>
            <a:endParaRPr lang="en-US" dirty="0"/>
          </a:p>
        </p:txBody>
      </p:sp>
      <p:graphicFrame>
        <p:nvGraphicFramePr>
          <p:cNvPr id="4" name="Diagram 3"/>
          <p:cNvGraphicFramePr/>
          <p:nvPr/>
        </p:nvGraphicFramePr>
        <p:xfrm>
          <a:off x="353568" y="1267968"/>
          <a:ext cx="8205216" cy="4974336"/>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bwMode="auto">
          <a:xfrm>
            <a:off x="460248" y="1496568"/>
            <a:ext cx="4733544"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ts val="3000"/>
              </a:lnSpc>
            </a:pPr>
            <a:r>
              <a:rPr kumimoji="0" lang="en-US" sz="2400" b="1" i="0" u="none" strike="noStrike" kern="0" cap="none" spc="0" normalizeH="0" baseline="0" noProof="0" dirty="0" smtClean="0">
                <a:ln>
                  <a:noFill/>
                </a:ln>
                <a:solidFill>
                  <a:srgbClr val="000099"/>
                </a:solidFill>
                <a:effectLst/>
                <a:uLnTx/>
                <a:uFillTx/>
                <a:latin typeface="+mj-lt"/>
                <a:ea typeface="+mj-ea"/>
                <a:cs typeface="+mj-cs"/>
              </a:rPr>
              <a:t>Total cost/duration: 1</a:t>
            </a:r>
            <a:r>
              <a:rPr lang="en-US" sz="2400" b="1" kern="0" dirty="0" smtClean="0">
                <a:solidFill>
                  <a:srgbClr val="000099"/>
                </a:solidFill>
                <a:latin typeface="+mj-lt"/>
                <a:ea typeface="+mj-ea"/>
                <a:cs typeface="+mj-cs"/>
              </a:rPr>
              <a:t> yr/$325,000</a:t>
            </a:r>
            <a:endParaRPr kumimoji="0" lang="en-US" sz="2400" b="1" i="0" u="none" strike="noStrike" kern="0" cap="none" spc="0" normalizeH="0" baseline="0" noProof="0" dirty="0">
              <a:ln>
                <a:noFill/>
              </a:ln>
              <a:solidFill>
                <a:srgbClr val="000099"/>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ounded Rectangle 5"/>
          <p:cNvSpPr/>
          <p:nvPr/>
        </p:nvSpPr>
        <p:spPr>
          <a:xfrm>
            <a:off x="2956422" y="1085930"/>
            <a:ext cx="2622586" cy="1466770"/>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err="1" smtClean="0"/>
              <a:t>medCafe</a:t>
            </a:r>
            <a:r>
              <a:rPr lang="en-US" dirty="0" smtClean="0"/>
              <a:t> Architecture</a:t>
            </a:r>
            <a:endParaRPr lang="en-US" dirty="0"/>
          </a:p>
        </p:txBody>
      </p:sp>
      <p:pic>
        <p:nvPicPr>
          <p:cNvPr id="7" name="Content Placeholder 6" descr="Picture 9.png"/>
          <p:cNvPicPr>
            <a:picLocks noGrp="1" noChangeAspect="1"/>
          </p:cNvPicPr>
          <p:nvPr>
            <p:ph idx="1"/>
          </p:nvPr>
        </p:nvPicPr>
        <p:blipFill>
          <a:blip r:embed="rId3" cstate="print"/>
          <a:srcRect t="-15009" b="-15009"/>
          <a:stretch>
            <a:fillRect/>
          </a:stretch>
        </p:blipFill>
        <p:spPr>
          <a:xfrm>
            <a:off x="3372887" y="1387658"/>
            <a:ext cx="1921767" cy="1136920"/>
          </a:xfrm>
          <a:effectLst>
            <a:reflection stA="50000" endPos="75000" dist="12700" dir="5400000" sy="-100000" algn="bl" rotWithShape="0"/>
          </a:effectLst>
        </p:spPr>
      </p:pic>
      <p:sp>
        <p:nvSpPr>
          <p:cNvPr id="4" name="Rounded Rectangle 3"/>
          <p:cNvSpPr/>
          <p:nvPr/>
        </p:nvSpPr>
        <p:spPr>
          <a:xfrm>
            <a:off x="4399855" y="2965102"/>
            <a:ext cx="2572445" cy="1835498"/>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sp>
        <p:nvSpPr>
          <p:cNvPr id="8" name="TextBox 7"/>
          <p:cNvSpPr txBox="1"/>
          <p:nvPr/>
        </p:nvSpPr>
        <p:spPr>
          <a:xfrm>
            <a:off x="3265861" y="1197458"/>
            <a:ext cx="2146742" cy="307777"/>
          </a:xfrm>
          <a:prstGeom prst="rect">
            <a:avLst/>
          </a:prstGeom>
          <a:noFill/>
        </p:spPr>
        <p:txBody>
          <a:bodyPr wrap="none" rtlCol="0">
            <a:spAutoFit/>
          </a:bodyPr>
          <a:lstStyle/>
          <a:p>
            <a:r>
              <a:rPr lang="en-US" dirty="0" err="1" smtClean="0"/>
              <a:t>Composable</a:t>
            </a:r>
            <a:r>
              <a:rPr lang="en-US" dirty="0" smtClean="0"/>
              <a:t> Framework </a:t>
            </a:r>
            <a:endParaRPr lang="en-US" dirty="0"/>
          </a:p>
        </p:txBody>
      </p:sp>
      <p:grpSp>
        <p:nvGrpSpPr>
          <p:cNvPr id="20" name="Group 19"/>
          <p:cNvGrpSpPr/>
          <p:nvPr/>
        </p:nvGrpSpPr>
        <p:grpSpPr>
          <a:xfrm>
            <a:off x="4724400" y="3022600"/>
            <a:ext cx="1943100" cy="762000"/>
            <a:chOff x="1092200" y="4381500"/>
            <a:chExt cx="1943100" cy="762000"/>
          </a:xfrm>
        </p:grpSpPr>
        <p:sp>
          <p:nvSpPr>
            <p:cNvPr id="15" name="Rounded Rectangle 14"/>
            <p:cNvSpPr/>
            <p:nvPr/>
          </p:nvSpPr>
          <p:spPr>
            <a:xfrm>
              <a:off x="1092200" y="4419600"/>
              <a:ext cx="1943100" cy="7239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endParaRPr lang="en-US" dirty="0"/>
            </a:p>
          </p:txBody>
        </p:sp>
        <p:pic>
          <p:nvPicPr>
            <p:cNvPr id="16" name="Content Placeholder 9" descr="tomcat.gif"/>
            <p:cNvPicPr>
              <a:picLocks noChangeAspect="1"/>
            </p:cNvPicPr>
            <p:nvPr/>
          </p:nvPicPr>
          <p:blipFill>
            <a:blip r:embed="rId4"/>
            <a:srcRect l="-9812" r="-9812"/>
            <a:stretch>
              <a:fillRect/>
            </a:stretch>
          </p:blipFill>
          <p:spPr bwMode="auto">
            <a:xfrm>
              <a:off x="1612900" y="4634424"/>
              <a:ext cx="796103" cy="470976"/>
            </a:xfrm>
            <a:prstGeom prst="rect">
              <a:avLst/>
            </a:prstGeom>
            <a:noFill/>
            <a:ln w="9525">
              <a:noFill/>
              <a:miter lim="800000"/>
              <a:headEnd/>
              <a:tailEnd/>
            </a:ln>
            <a:effectLst/>
          </p:spPr>
        </p:pic>
        <p:sp>
          <p:nvSpPr>
            <p:cNvPr id="18" name="TextBox 17"/>
            <p:cNvSpPr txBox="1"/>
            <p:nvPr/>
          </p:nvSpPr>
          <p:spPr>
            <a:xfrm>
              <a:off x="1117600" y="4381500"/>
              <a:ext cx="1736373" cy="307777"/>
            </a:xfrm>
            <a:prstGeom prst="rect">
              <a:avLst/>
            </a:prstGeom>
            <a:noFill/>
          </p:spPr>
          <p:txBody>
            <a:bodyPr wrap="none" rtlCol="0">
              <a:spAutoFit/>
            </a:bodyPr>
            <a:lstStyle/>
            <a:p>
              <a:r>
                <a:rPr lang="en-US" dirty="0" smtClean="0"/>
                <a:t>Tomcat Web server</a:t>
              </a:r>
              <a:endParaRPr lang="en-US" dirty="0"/>
            </a:p>
          </p:txBody>
        </p:sp>
      </p:grpSp>
      <p:grpSp>
        <p:nvGrpSpPr>
          <p:cNvPr id="12" name="Group 11"/>
          <p:cNvGrpSpPr/>
          <p:nvPr/>
        </p:nvGrpSpPr>
        <p:grpSpPr>
          <a:xfrm>
            <a:off x="5207000" y="3848100"/>
            <a:ext cx="1003300" cy="520700"/>
            <a:chOff x="1600200" y="2273300"/>
            <a:chExt cx="1473200" cy="711200"/>
          </a:xfrm>
        </p:grpSpPr>
        <p:sp>
          <p:nvSpPr>
            <p:cNvPr id="13" name="Rounded Rectangle 12"/>
            <p:cNvSpPr/>
            <p:nvPr/>
          </p:nvSpPr>
          <p:spPr>
            <a:xfrm>
              <a:off x="1600200" y="2273300"/>
              <a:ext cx="1473200" cy="7112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restlet-logo200.gif"/>
            <p:cNvPicPr>
              <a:picLocks noChangeAspect="1"/>
            </p:cNvPicPr>
            <p:nvPr/>
          </p:nvPicPr>
          <p:blipFill>
            <a:blip r:embed="rId5"/>
            <a:stretch>
              <a:fillRect/>
            </a:stretch>
          </p:blipFill>
          <p:spPr>
            <a:xfrm>
              <a:off x="1676400" y="2393950"/>
              <a:ext cx="1341549" cy="476250"/>
            </a:xfrm>
            <a:prstGeom prst="rect">
              <a:avLst/>
            </a:prstGeom>
          </p:spPr>
        </p:pic>
      </p:grpSp>
      <p:grpSp>
        <p:nvGrpSpPr>
          <p:cNvPr id="27" name="Group 26"/>
          <p:cNvGrpSpPr/>
          <p:nvPr/>
        </p:nvGrpSpPr>
        <p:grpSpPr>
          <a:xfrm>
            <a:off x="7874000" y="2921000"/>
            <a:ext cx="1028700" cy="431800"/>
            <a:chOff x="7302500" y="2146300"/>
            <a:chExt cx="1435100" cy="546100"/>
          </a:xfrm>
        </p:grpSpPr>
        <p:sp>
          <p:nvSpPr>
            <p:cNvPr id="25" name="Rounded Rectangle 24"/>
            <p:cNvSpPr/>
            <p:nvPr/>
          </p:nvSpPr>
          <p:spPr>
            <a:xfrm>
              <a:off x="7302500" y="2146300"/>
              <a:ext cx="1435100" cy="5461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hData_logo.png"/>
            <p:cNvPicPr>
              <a:picLocks noChangeAspect="1"/>
            </p:cNvPicPr>
            <p:nvPr/>
          </p:nvPicPr>
          <p:blipFill>
            <a:blip r:embed="rId6" cstate="print"/>
            <a:stretch>
              <a:fillRect/>
            </a:stretch>
          </p:blipFill>
          <p:spPr>
            <a:xfrm>
              <a:off x="7385314" y="2273370"/>
              <a:ext cx="1149663" cy="304730"/>
            </a:xfrm>
            <a:prstGeom prst="rect">
              <a:avLst/>
            </a:prstGeom>
          </p:spPr>
        </p:pic>
      </p:grpSp>
      <p:cxnSp>
        <p:nvCxnSpPr>
          <p:cNvPr id="33" name="Elbow Connector 32"/>
          <p:cNvCxnSpPr>
            <a:stCxn id="4" idx="3"/>
          </p:cNvCxnSpPr>
          <p:nvPr/>
        </p:nvCxnSpPr>
        <p:spPr>
          <a:xfrm flipV="1">
            <a:off x="6972300" y="3162301"/>
            <a:ext cx="889000" cy="7205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5575300" y="2463800"/>
            <a:ext cx="685800" cy="457200"/>
          </a:xfrm>
          <a:prstGeom prst="straightConnector1">
            <a:avLst/>
          </a:prstGeom>
          <a:ln w="38100" cap="flat">
            <a:round/>
            <a:headEnd type="arrow"/>
            <a:tailEnd type="arrow"/>
          </a:ln>
          <a:effectLst>
            <a:outerShdw blurRad="40000" dist="50800" dir="5400000" rotWithShape="0">
              <a:srgbClr val="000000">
                <a:alpha val="38000"/>
              </a:srgbClr>
            </a:outerShdw>
          </a:effectLst>
          <a:scene3d>
            <a:camera prst="orthographicFront"/>
            <a:lightRig rig="threePt" dir="t"/>
          </a:scene3d>
          <a:sp3d>
            <a:bevelT/>
            <a:bevelB/>
          </a:sp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10800000" flipV="1">
            <a:off x="2171700" y="2387600"/>
            <a:ext cx="774700" cy="508000"/>
          </a:xfrm>
          <a:prstGeom prst="straightConnector1">
            <a:avLst/>
          </a:prstGeom>
          <a:ln w="38100" cap="flat">
            <a:round/>
            <a:headEnd type="arrow"/>
            <a:tailEnd type="arrow"/>
          </a:ln>
          <a:effectLst>
            <a:outerShdw blurRad="40000" dist="50800" dir="5400000" rotWithShape="0">
              <a:srgbClr val="000000">
                <a:alpha val="38000"/>
              </a:srgbClr>
            </a:outerShdw>
          </a:effectLst>
          <a:scene3d>
            <a:camera prst="orthographicFront"/>
            <a:lightRig rig="threePt" dir="t"/>
          </a:scene3d>
          <a:sp3d>
            <a:bevelT/>
            <a:bevelB/>
          </a:sp3d>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7874000" y="3429000"/>
            <a:ext cx="990600" cy="917377"/>
            <a:chOff x="7632700" y="4089400"/>
            <a:chExt cx="990600" cy="917377"/>
          </a:xfrm>
        </p:grpSpPr>
        <p:sp>
          <p:nvSpPr>
            <p:cNvPr id="44" name="Rounded Rectangle 43"/>
            <p:cNvSpPr/>
            <p:nvPr/>
          </p:nvSpPr>
          <p:spPr>
            <a:xfrm>
              <a:off x="7670800" y="4089400"/>
              <a:ext cx="952500" cy="8763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descr="openvista.gif"/>
            <p:cNvPicPr>
              <a:picLocks noChangeAspect="1"/>
            </p:cNvPicPr>
            <p:nvPr/>
          </p:nvPicPr>
          <p:blipFill>
            <a:blip r:embed="rId7"/>
            <a:stretch>
              <a:fillRect/>
            </a:stretch>
          </p:blipFill>
          <p:spPr>
            <a:xfrm>
              <a:off x="7734300" y="4095750"/>
              <a:ext cx="755009" cy="857250"/>
            </a:xfrm>
            <a:prstGeom prst="rect">
              <a:avLst/>
            </a:prstGeom>
          </p:spPr>
        </p:pic>
        <p:sp>
          <p:nvSpPr>
            <p:cNvPr id="46" name="TextBox 45"/>
            <p:cNvSpPr txBox="1"/>
            <p:nvPr/>
          </p:nvSpPr>
          <p:spPr>
            <a:xfrm>
              <a:off x="7632700" y="4699000"/>
              <a:ext cx="979956" cy="307777"/>
            </a:xfrm>
            <a:prstGeom prst="rect">
              <a:avLst/>
            </a:prstGeom>
            <a:noFill/>
          </p:spPr>
          <p:txBody>
            <a:bodyPr wrap="none" rtlCol="0">
              <a:spAutoFit/>
            </a:bodyPr>
            <a:lstStyle/>
            <a:p>
              <a:r>
                <a:rPr lang="en-US" dirty="0" err="1" smtClean="0"/>
                <a:t>openVista</a:t>
              </a:r>
              <a:endParaRPr lang="en-US" dirty="0"/>
            </a:p>
          </p:txBody>
        </p:sp>
      </p:grpSp>
      <p:cxnSp>
        <p:nvCxnSpPr>
          <p:cNvPr id="48" name="Elbow Connector 47"/>
          <p:cNvCxnSpPr>
            <a:stCxn id="44" idx="1"/>
          </p:cNvCxnSpPr>
          <p:nvPr/>
        </p:nvCxnSpPr>
        <p:spPr>
          <a:xfrm rot="10800000" flipV="1">
            <a:off x="7429500" y="3867150"/>
            <a:ext cx="482600" cy="63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6" name="Elbow Connector 47"/>
          <p:cNvCxnSpPr>
            <a:endCxn id="106" idx="1"/>
          </p:cNvCxnSpPr>
          <p:nvPr/>
        </p:nvCxnSpPr>
        <p:spPr>
          <a:xfrm rot="16200000" flipH="1">
            <a:off x="7094504" y="4005296"/>
            <a:ext cx="1131332" cy="48674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63" name="Rounded Rectangle 62"/>
          <p:cNvSpPr/>
          <p:nvPr/>
        </p:nvSpPr>
        <p:spPr>
          <a:xfrm>
            <a:off x="5918200" y="2222500"/>
            <a:ext cx="2140671" cy="406400"/>
          </a:xfrm>
          <a:prstGeom prst="roundRect">
            <a:avLst/>
          </a:prstGeom>
          <a:solidFill>
            <a:srgbClr val="CEBF80">
              <a:alpha val="56000"/>
            </a:srgbClr>
          </a:solidFill>
          <a:ln>
            <a:solidFill>
              <a:srgbClr val="FFFFCC"/>
            </a:solidFill>
          </a:ln>
          <a:effectLst>
            <a:outerShdw blurRad="40000" dist="23000" dir="5400000" rotWithShape="0">
              <a:srgbClr val="000000">
                <a:alpha val="35000"/>
              </a:srgbClr>
            </a:out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5918200" y="2237552"/>
            <a:ext cx="2286000" cy="307777"/>
          </a:xfrm>
          <a:prstGeom prst="rect">
            <a:avLst/>
          </a:prstGeom>
          <a:noFill/>
        </p:spPr>
        <p:txBody>
          <a:bodyPr wrap="square" rtlCol="0">
            <a:spAutoFit/>
          </a:bodyPr>
          <a:lstStyle/>
          <a:p>
            <a:r>
              <a:rPr lang="en-US" dirty="0" err="1" smtClean="0"/>
              <a:t>RESTful</a:t>
            </a:r>
            <a:r>
              <a:rPr lang="en-US" dirty="0" smtClean="0"/>
              <a:t> Web Services</a:t>
            </a:r>
            <a:endParaRPr lang="en-US" dirty="0"/>
          </a:p>
        </p:txBody>
      </p:sp>
      <p:sp>
        <p:nvSpPr>
          <p:cNvPr id="71" name="Rounded Rectangle 70"/>
          <p:cNvSpPr/>
          <p:nvPr/>
        </p:nvSpPr>
        <p:spPr>
          <a:xfrm>
            <a:off x="7950200" y="4394200"/>
            <a:ext cx="952500" cy="7874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092200" y="2938534"/>
            <a:ext cx="2489200" cy="1887466"/>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sp>
        <p:nvSpPr>
          <p:cNvPr id="75" name="Rounded Rectangle 74"/>
          <p:cNvSpPr/>
          <p:nvPr/>
        </p:nvSpPr>
        <p:spPr>
          <a:xfrm>
            <a:off x="1357368" y="3454400"/>
            <a:ext cx="1930400" cy="10795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1484368" y="3416300"/>
            <a:ext cx="1582484" cy="1600438"/>
          </a:xfrm>
          <a:prstGeom prst="rect">
            <a:avLst/>
          </a:prstGeom>
          <a:noFill/>
        </p:spPr>
        <p:txBody>
          <a:bodyPr wrap="none" rtlCol="0">
            <a:spAutoFit/>
          </a:bodyPr>
          <a:lstStyle/>
          <a:p>
            <a:pPr>
              <a:buFont typeface="Arial"/>
              <a:buChar char="•"/>
            </a:pPr>
            <a:r>
              <a:rPr lang="en-US" dirty="0" smtClean="0">
                <a:latin typeface="Verdana"/>
              </a:rPr>
              <a:t>Tabs</a:t>
            </a:r>
          </a:p>
          <a:p>
            <a:pPr>
              <a:buFont typeface="Arial"/>
              <a:buChar char="•"/>
            </a:pPr>
            <a:r>
              <a:rPr lang="en-US" dirty="0" err="1" smtClean="0">
                <a:latin typeface="Verdana"/>
              </a:rPr>
              <a:t>Coverflow</a:t>
            </a:r>
            <a:r>
              <a:rPr lang="en-US" dirty="0" smtClean="0">
                <a:latin typeface="Verdana"/>
              </a:rPr>
              <a:t> </a:t>
            </a:r>
          </a:p>
          <a:p>
            <a:pPr>
              <a:buFont typeface="Arial"/>
              <a:buChar char="•"/>
            </a:pPr>
            <a:r>
              <a:rPr lang="en-US" dirty="0" smtClean="0">
                <a:latin typeface="Verdana"/>
              </a:rPr>
              <a:t>Date Slider</a:t>
            </a:r>
          </a:p>
          <a:p>
            <a:pPr>
              <a:buFont typeface="Arial"/>
              <a:buChar char="•"/>
            </a:pPr>
            <a:r>
              <a:rPr lang="en-US" dirty="0" smtClean="0">
                <a:latin typeface="Verdana"/>
              </a:rPr>
              <a:t>Image Viewers</a:t>
            </a:r>
          </a:p>
          <a:p>
            <a:pPr>
              <a:buFont typeface="Arial"/>
              <a:buChar char="•"/>
            </a:pPr>
            <a:r>
              <a:rPr lang="en-US" dirty="0" smtClean="0">
                <a:latin typeface="Verdana"/>
              </a:rPr>
              <a:t>Charts</a:t>
            </a:r>
          </a:p>
          <a:p>
            <a:pPr>
              <a:buFont typeface="Arial"/>
              <a:buChar char="•"/>
            </a:pPr>
            <a:endParaRPr lang="en-US" dirty="0" smtClean="0">
              <a:latin typeface="Verdana"/>
            </a:endParaRPr>
          </a:p>
          <a:p>
            <a:pPr>
              <a:buFont typeface="Arial"/>
              <a:buChar char="•"/>
            </a:pPr>
            <a:endParaRPr lang="en-US" dirty="0">
              <a:latin typeface="Verdana"/>
            </a:endParaRPr>
          </a:p>
        </p:txBody>
      </p:sp>
      <p:pic>
        <p:nvPicPr>
          <p:cNvPr id="57" name="Picture 56" descr="logo_jquery_215x53.gif"/>
          <p:cNvPicPr>
            <a:picLocks noChangeAspect="1"/>
          </p:cNvPicPr>
          <p:nvPr/>
        </p:nvPicPr>
        <p:blipFill>
          <a:blip r:embed="rId8"/>
          <a:stretch>
            <a:fillRect/>
          </a:stretch>
        </p:blipFill>
        <p:spPr>
          <a:xfrm>
            <a:off x="1162051" y="3016250"/>
            <a:ext cx="1416768" cy="349250"/>
          </a:xfrm>
          <a:prstGeom prst="rect">
            <a:avLst/>
          </a:prstGeom>
        </p:spPr>
      </p:pic>
      <p:sp>
        <p:nvSpPr>
          <p:cNvPr id="77" name="TextBox 76"/>
          <p:cNvSpPr txBox="1"/>
          <p:nvPr/>
        </p:nvSpPr>
        <p:spPr>
          <a:xfrm>
            <a:off x="1689100" y="4495801"/>
            <a:ext cx="863600" cy="369332"/>
          </a:xfrm>
          <a:prstGeom prst="rect">
            <a:avLst/>
          </a:prstGeom>
          <a:noFill/>
        </p:spPr>
        <p:txBody>
          <a:bodyPr wrap="square" rtlCol="0">
            <a:spAutoFit/>
          </a:bodyPr>
          <a:lstStyle/>
          <a:p>
            <a:r>
              <a:rPr lang="en-US" sz="1800" b="1" dirty="0" smtClean="0"/>
              <a:t>AJAX</a:t>
            </a:r>
            <a:endParaRPr lang="en-US" sz="1800" b="1" dirty="0"/>
          </a:p>
        </p:txBody>
      </p:sp>
      <p:sp>
        <p:nvSpPr>
          <p:cNvPr id="104" name="TextBox 103"/>
          <p:cNvSpPr txBox="1"/>
          <p:nvPr/>
        </p:nvSpPr>
        <p:spPr>
          <a:xfrm>
            <a:off x="1447800" y="4864100"/>
            <a:ext cx="1661633" cy="307777"/>
          </a:xfrm>
          <a:prstGeom prst="rect">
            <a:avLst/>
          </a:prstGeom>
          <a:noFill/>
        </p:spPr>
        <p:txBody>
          <a:bodyPr wrap="none" rtlCol="0">
            <a:spAutoFit/>
          </a:bodyPr>
          <a:lstStyle/>
          <a:p>
            <a:r>
              <a:rPr lang="en-US" dirty="0" err="1" smtClean="0"/>
              <a:t>medCafe</a:t>
            </a:r>
            <a:r>
              <a:rPr lang="en-US" dirty="0" smtClean="0"/>
              <a:t> Interface</a:t>
            </a:r>
            <a:endParaRPr lang="en-US" dirty="0"/>
          </a:p>
        </p:txBody>
      </p:sp>
      <p:sp>
        <p:nvSpPr>
          <p:cNvPr id="105" name="TextBox 104"/>
          <p:cNvSpPr txBox="1"/>
          <p:nvPr/>
        </p:nvSpPr>
        <p:spPr>
          <a:xfrm>
            <a:off x="4775200" y="4826000"/>
            <a:ext cx="1659429" cy="307777"/>
          </a:xfrm>
          <a:prstGeom prst="rect">
            <a:avLst/>
          </a:prstGeom>
          <a:noFill/>
        </p:spPr>
        <p:txBody>
          <a:bodyPr wrap="none" rtlCol="0">
            <a:spAutoFit/>
          </a:bodyPr>
          <a:lstStyle/>
          <a:p>
            <a:r>
              <a:rPr lang="en-US" dirty="0" smtClean="0"/>
              <a:t>Health-data server</a:t>
            </a:r>
            <a:endParaRPr lang="en-US" dirty="0"/>
          </a:p>
        </p:txBody>
      </p:sp>
      <p:sp>
        <p:nvSpPr>
          <p:cNvPr id="106" name="TextBox 105"/>
          <p:cNvSpPr txBox="1"/>
          <p:nvPr/>
        </p:nvSpPr>
        <p:spPr>
          <a:xfrm>
            <a:off x="7903540" y="4445000"/>
            <a:ext cx="961060" cy="738664"/>
          </a:xfrm>
          <a:prstGeom prst="rect">
            <a:avLst/>
          </a:prstGeom>
          <a:noFill/>
        </p:spPr>
        <p:txBody>
          <a:bodyPr wrap="square" rtlCol="0">
            <a:spAutoFit/>
          </a:bodyPr>
          <a:lstStyle/>
          <a:p>
            <a:r>
              <a:rPr lang="en-US" dirty="0" smtClean="0"/>
              <a:t>Additional</a:t>
            </a:r>
          </a:p>
          <a:p>
            <a:r>
              <a:rPr lang="en-US" dirty="0" smtClean="0"/>
              <a:t>Data servers</a:t>
            </a:r>
            <a:endParaRPr lang="en-US" dirty="0"/>
          </a:p>
        </p:txBody>
      </p:sp>
      <p:sp>
        <p:nvSpPr>
          <p:cNvPr id="108" name="TextBox 107"/>
          <p:cNvSpPr txBox="1"/>
          <p:nvPr/>
        </p:nvSpPr>
        <p:spPr>
          <a:xfrm>
            <a:off x="4876800" y="4406901"/>
            <a:ext cx="1892300" cy="369332"/>
          </a:xfrm>
          <a:prstGeom prst="rect">
            <a:avLst/>
          </a:prstGeom>
          <a:noFill/>
        </p:spPr>
        <p:txBody>
          <a:bodyPr wrap="square" rtlCol="0">
            <a:spAutoFit/>
          </a:bodyPr>
          <a:lstStyle/>
          <a:p>
            <a:r>
              <a:rPr lang="en-US" sz="1800" b="1" dirty="0" smtClean="0"/>
              <a:t>JAVA/ J2EE</a:t>
            </a:r>
            <a:endParaRPr lang="en-US" sz="1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medCafe</a:t>
            </a:r>
            <a:r>
              <a:rPr lang="en-US" dirty="0" smtClean="0"/>
              <a:t> Front End Architecture	</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sp>
        <p:nvSpPr>
          <p:cNvPr id="4" name="Rounded Rectangle 3"/>
          <p:cNvSpPr/>
          <p:nvPr/>
        </p:nvSpPr>
        <p:spPr>
          <a:xfrm>
            <a:off x="1549400" y="1274834"/>
            <a:ext cx="6019800" cy="3868666"/>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pic>
        <p:nvPicPr>
          <p:cNvPr id="5" name="Picture 4" descr="logo_jquery_215x53.gif"/>
          <p:cNvPicPr>
            <a:picLocks noChangeAspect="1"/>
          </p:cNvPicPr>
          <p:nvPr/>
        </p:nvPicPr>
        <p:blipFill>
          <a:blip r:embed="rId3"/>
          <a:stretch>
            <a:fillRect/>
          </a:stretch>
        </p:blipFill>
        <p:spPr>
          <a:xfrm>
            <a:off x="1784351" y="2698750"/>
            <a:ext cx="1416768" cy="349250"/>
          </a:xfrm>
          <a:prstGeom prst="rect">
            <a:avLst/>
          </a:prstGeom>
        </p:spPr>
      </p:pic>
      <p:sp>
        <p:nvSpPr>
          <p:cNvPr id="32" name="Rounded Rectangle 31"/>
          <p:cNvSpPr/>
          <p:nvPr/>
        </p:nvSpPr>
        <p:spPr>
          <a:xfrm>
            <a:off x="3289300" y="1401834"/>
            <a:ext cx="3263900" cy="3386066"/>
          </a:xfrm>
          <a:prstGeom prst="roundRect">
            <a:avLst/>
          </a:prstGeom>
          <a:gradFill flip="none" rotWithShape="1">
            <a:gsLst>
              <a:gs pos="100000">
                <a:srgbClr val="B07305">
                  <a:alpha val="84000"/>
                </a:srgbClr>
              </a:gs>
              <a:gs pos="0">
                <a:schemeClr val="bg1">
                  <a:alpha val="84000"/>
                </a:schemeClr>
              </a:gs>
            </a:gsLst>
            <a:lin ang="0" scaled="1"/>
            <a:tileRect/>
          </a:grad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sp>
      <p:sp>
        <p:nvSpPr>
          <p:cNvPr id="6" name="Rounded Rectangle 5"/>
          <p:cNvSpPr/>
          <p:nvPr/>
        </p:nvSpPr>
        <p:spPr>
          <a:xfrm>
            <a:off x="3465568" y="1651000"/>
            <a:ext cx="1131832" cy="4826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3517900" y="1727200"/>
            <a:ext cx="1003300" cy="317499"/>
          </a:xfrm>
          <a:prstGeom prst="rect">
            <a:avLst/>
          </a:prstGeom>
          <a:noFill/>
        </p:spPr>
        <p:txBody>
          <a:bodyPr wrap="square" rtlCol="0">
            <a:spAutoFit/>
          </a:bodyPr>
          <a:lstStyle/>
          <a:p>
            <a:r>
              <a:rPr lang="en-US" dirty="0" err="1" smtClean="0"/>
              <a:t>Coverflow</a:t>
            </a:r>
            <a:endParaRPr lang="en-US" dirty="0"/>
          </a:p>
        </p:txBody>
      </p:sp>
      <p:grpSp>
        <p:nvGrpSpPr>
          <p:cNvPr id="16" name="Group 15"/>
          <p:cNvGrpSpPr/>
          <p:nvPr/>
        </p:nvGrpSpPr>
        <p:grpSpPr>
          <a:xfrm>
            <a:off x="3592568" y="2032000"/>
            <a:ext cx="1347732" cy="495300"/>
            <a:chOff x="3706868" y="1968500"/>
            <a:chExt cx="1347732" cy="495300"/>
          </a:xfrm>
        </p:grpSpPr>
        <p:sp>
          <p:nvSpPr>
            <p:cNvPr id="15" name="Rounded Rectangle 14"/>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3746500" y="2070100"/>
              <a:ext cx="1270000" cy="307777"/>
            </a:xfrm>
            <a:prstGeom prst="rect">
              <a:avLst/>
            </a:prstGeom>
            <a:noFill/>
          </p:spPr>
          <p:txBody>
            <a:bodyPr wrap="square" rtlCol="0">
              <a:spAutoFit/>
            </a:bodyPr>
            <a:lstStyle/>
            <a:p>
              <a:r>
                <a:rPr lang="en-US" dirty="0" smtClean="0"/>
                <a:t>Image Viewer</a:t>
              </a:r>
              <a:endParaRPr lang="en-US" dirty="0"/>
            </a:p>
          </p:txBody>
        </p:sp>
      </p:grpSp>
      <p:grpSp>
        <p:nvGrpSpPr>
          <p:cNvPr id="17" name="Group 16"/>
          <p:cNvGrpSpPr/>
          <p:nvPr/>
        </p:nvGrpSpPr>
        <p:grpSpPr>
          <a:xfrm>
            <a:off x="3757668" y="2387600"/>
            <a:ext cx="1347732" cy="495300"/>
            <a:chOff x="3706868" y="1968500"/>
            <a:chExt cx="1347732" cy="495300"/>
          </a:xfrm>
        </p:grpSpPr>
        <p:sp>
          <p:nvSpPr>
            <p:cNvPr id="18" name="Rounded Rectangle 17"/>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a:xfrm>
              <a:off x="3746500" y="2070100"/>
              <a:ext cx="1270000" cy="307777"/>
            </a:xfrm>
            <a:prstGeom prst="rect">
              <a:avLst/>
            </a:prstGeom>
            <a:noFill/>
          </p:spPr>
          <p:txBody>
            <a:bodyPr wrap="square" rtlCol="0">
              <a:spAutoFit/>
            </a:bodyPr>
            <a:lstStyle/>
            <a:p>
              <a:r>
                <a:rPr lang="en-US" dirty="0" smtClean="0"/>
                <a:t>Date Slider</a:t>
              </a:r>
              <a:endParaRPr lang="en-US" dirty="0"/>
            </a:p>
          </p:txBody>
        </p:sp>
      </p:grpSp>
      <p:grpSp>
        <p:nvGrpSpPr>
          <p:cNvPr id="20" name="Group 19"/>
          <p:cNvGrpSpPr/>
          <p:nvPr/>
        </p:nvGrpSpPr>
        <p:grpSpPr>
          <a:xfrm>
            <a:off x="3960868" y="2743200"/>
            <a:ext cx="1347732" cy="495300"/>
            <a:chOff x="3706868" y="1968500"/>
            <a:chExt cx="1347732" cy="495300"/>
          </a:xfrm>
        </p:grpSpPr>
        <p:sp>
          <p:nvSpPr>
            <p:cNvPr id="21" name="Rounded Rectangle 20"/>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Box 21"/>
            <p:cNvSpPr txBox="1"/>
            <p:nvPr/>
          </p:nvSpPr>
          <p:spPr>
            <a:xfrm>
              <a:off x="3746500" y="2070100"/>
              <a:ext cx="1270000" cy="307777"/>
            </a:xfrm>
            <a:prstGeom prst="rect">
              <a:avLst/>
            </a:prstGeom>
            <a:noFill/>
          </p:spPr>
          <p:txBody>
            <a:bodyPr wrap="square" rtlCol="0">
              <a:spAutoFit/>
            </a:bodyPr>
            <a:lstStyle/>
            <a:p>
              <a:r>
                <a:rPr lang="en-US" dirty="0" smtClean="0"/>
                <a:t>Charts</a:t>
              </a:r>
              <a:endParaRPr lang="en-US" dirty="0"/>
            </a:p>
          </p:txBody>
        </p:sp>
      </p:grpSp>
      <p:grpSp>
        <p:nvGrpSpPr>
          <p:cNvPr id="23" name="Group 22"/>
          <p:cNvGrpSpPr/>
          <p:nvPr/>
        </p:nvGrpSpPr>
        <p:grpSpPr>
          <a:xfrm>
            <a:off x="4176768" y="3111500"/>
            <a:ext cx="1347732" cy="495300"/>
            <a:chOff x="3706868" y="1968500"/>
            <a:chExt cx="1347732" cy="495300"/>
          </a:xfrm>
        </p:grpSpPr>
        <p:sp>
          <p:nvSpPr>
            <p:cNvPr id="24" name="Rounded Rectangle 23"/>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extBox 24"/>
            <p:cNvSpPr txBox="1"/>
            <p:nvPr/>
          </p:nvSpPr>
          <p:spPr>
            <a:xfrm>
              <a:off x="3746500" y="2070100"/>
              <a:ext cx="1270000" cy="307777"/>
            </a:xfrm>
            <a:prstGeom prst="rect">
              <a:avLst/>
            </a:prstGeom>
            <a:noFill/>
          </p:spPr>
          <p:txBody>
            <a:bodyPr wrap="square" rtlCol="0">
              <a:spAutoFit/>
            </a:bodyPr>
            <a:lstStyle/>
            <a:p>
              <a:r>
                <a:rPr lang="en-US" dirty="0" smtClean="0"/>
                <a:t>Tables</a:t>
              </a:r>
              <a:endParaRPr lang="en-US" dirty="0"/>
            </a:p>
          </p:txBody>
        </p:sp>
      </p:grpSp>
      <p:grpSp>
        <p:nvGrpSpPr>
          <p:cNvPr id="26" name="Group 25"/>
          <p:cNvGrpSpPr/>
          <p:nvPr/>
        </p:nvGrpSpPr>
        <p:grpSpPr>
          <a:xfrm>
            <a:off x="4354568" y="3467100"/>
            <a:ext cx="1347732" cy="495300"/>
            <a:chOff x="3706868" y="1968500"/>
            <a:chExt cx="1347732" cy="495300"/>
          </a:xfrm>
        </p:grpSpPr>
        <p:sp>
          <p:nvSpPr>
            <p:cNvPr id="27" name="Rounded Rectangle 26"/>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3746500" y="2070100"/>
              <a:ext cx="1270000" cy="307777"/>
            </a:xfrm>
            <a:prstGeom prst="rect">
              <a:avLst/>
            </a:prstGeom>
            <a:noFill/>
          </p:spPr>
          <p:txBody>
            <a:bodyPr wrap="square" rtlCol="0">
              <a:spAutoFit/>
            </a:bodyPr>
            <a:lstStyle/>
            <a:p>
              <a:r>
                <a:rPr lang="en-US" dirty="0" err="1" smtClean="0"/>
                <a:t>TreeView</a:t>
              </a:r>
              <a:endParaRPr lang="en-US" dirty="0"/>
            </a:p>
          </p:txBody>
        </p:sp>
      </p:grpSp>
      <p:grpSp>
        <p:nvGrpSpPr>
          <p:cNvPr id="29" name="Group 28"/>
          <p:cNvGrpSpPr/>
          <p:nvPr/>
        </p:nvGrpSpPr>
        <p:grpSpPr>
          <a:xfrm>
            <a:off x="4519668" y="3822700"/>
            <a:ext cx="1347732" cy="495300"/>
            <a:chOff x="3706868" y="1968500"/>
            <a:chExt cx="1347732" cy="495300"/>
          </a:xfrm>
        </p:grpSpPr>
        <p:sp>
          <p:nvSpPr>
            <p:cNvPr id="30" name="Rounded Rectangle 29"/>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extBox 30"/>
            <p:cNvSpPr txBox="1"/>
            <p:nvPr/>
          </p:nvSpPr>
          <p:spPr>
            <a:xfrm>
              <a:off x="3746500" y="2070100"/>
              <a:ext cx="1270000" cy="307777"/>
            </a:xfrm>
            <a:prstGeom prst="rect">
              <a:avLst/>
            </a:prstGeom>
            <a:noFill/>
          </p:spPr>
          <p:txBody>
            <a:bodyPr wrap="square" rtlCol="0">
              <a:spAutoFit/>
            </a:bodyPr>
            <a:lstStyle/>
            <a:p>
              <a:r>
                <a:rPr lang="en-US" dirty="0" smtClean="0"/>
                <a:t>Image Zoom</a:t>
              </a:r>
              <a:endParaRPr lang="en-US" dirty="0"/>
            </a:p>
          </p:txBody>
        </p:sp>
      </p:grpSp>
      <p:sp>
        <p:nvSpPr>
          <p:cNvPr id="33" name="TextBox 32"/>
          <p:cNvSpPr txBox="1"/>
          <p:nvPr/>
        </p:nvSpPr>
        <p:spPr>
          <a:xfrm>
            <a:off x="4749800" y="1511300"/>
            <a:ext cx="1035297" cy="523220"/>
          </a:xfrm>
          <a:prstGeom prst="rect">
            <a:avLst/>
          </a:prstGeom>
          <a:noFill/>
        </p:spPr>
        <p:txBody>
          <a:bodyPr wrap="none" rtlCol="0">
            <a:spAutoFit/>
          </a:bodyPr>
          <a:lstStyle/>
          <a:p>
            <a:r>
              <a:rPr lang="en-US" dirty="0" smtClean="0"/>
              <a:t>VISUAL </a:t>
            </a:r>
          </a:p>
          <a:p>
            <a:r>
              <a:rPr lang="en-US" dirty="0" smtClean="0"/>
              <a:t>WIDGETS</a:t>
            </a:r>
            <a:endParaRPr lang="en-US" dirty="0"/>
          </a:p>
        </p:txBody>
      </p:sp>
      <p:grpSp>
        <p:nvGrpSpPr>
          <p:cNvPr id="34" name="Group 33"/>
          <p:cNvGrpSpPr/>
          <p:nvPr/>
        </p:nvGrpSpPr>
        <p:grpSpPr>
          <a:xfrm>
            <a:off x="4760968" y="4178300"/>
            <a:ext cx="1398532" cy="495300"/>
            <a:chOff x="3706868" y="1968500"/>
            <a:chExt cx="1398532" cy="495300"/>
          </a:xfrm>
        </p:grpSpPr>
        <p:sp>
          <p:nvSpPr>
            <p:cNvPr id="35" name="Rounded Rectangle 34"/>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TextBox 35"/>
            <p:cNvSpPr txBox="1"/>
            <p:nvPr/>
          </p:nvSpPr>
          <p:spPr>
            <a:xfrm>
              <a:off x="3835400" y="2095500"/>
              <a:ext cx="1270000" cy="307777"/>
            </a:xfrm>
            <a:prstGeom prst="rect">
              <a:avLst/>
            </a:prstGeom>
            <a:noFill/>
          </p:spPr>
          <p:txBody>
            <a:bodyPr wrap="square" rtlCol="0">
              <a:spAutoFit/>
            </a:bodyPr>
            <a:lstStyle/>
            <a:p>
              <a:r>
                <a:rPr lang="en-US" dirty="0" smtClean="0"/>
                <a:t>…</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medCafe</a:t>
            </a:r>
            <a:r>
              <a:rPr lang="en-US" dirty="0" smtClean="0"/>
              <a:t> Interface</a:t>
            </a:r>
            <a:endParaRPr lang="en-US" dirty="0"/>
          </a:p>
        </p:txBody>
      </p:sp>
      <p:pic>
        <p:nvPicPr>
          <p:cNvPr id="4" name="Content Placeholder 3" descr="medCafe-coverflow.png"/>
          <p:cNvPicPr>
            <a:picLocks noGrp="1" noChangeAspect="1"/>
          </p:cNvPicPr>
          <p:nvPr>
            <p:ph idx="1"/>
          </p:nvPr>
        </p:nvPicPr>
        <p:blipFill>
          <a:blip r:embed="rId3"/>
          <a:srcRect t="-15009" b="-15009"/>
          <a:stretch>
            <a:fillRect/>
          </a:stretch>
        </p:blipFill>
        <p:spPr>
          <a:xfrm>
            <a:off x="38100" y="660400"/>
            <a:ext cx="8822998" cy="52197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Y09-Innovation Exchange Template">
  <a:themeElements>
    <a:clrScheme name="">
      <a:dk1>
        <a:srgbClr val="000000"/>
      </a:dk1>
      <a:lt1>
        <a:srgbClr val="FFFFFF"/>
      </a:lt1>
      <a:dk2>
        <a:srgbClr val="003399"/>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fontScheme name="mitrebriefing">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itrebrief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rebrief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rebrief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rebrief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rebrief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rebrief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rebrief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itrebriefing 8">
        <a:dk1>
          <a:srgbClr val="000000"/>
        </a:dk1>
        <a:lt1>
          <a:srgbClr val="FFFFFF"/>
        </a:lt1>
        <a:dk2>
          <a:srgbClr val="000000"/>
        </a:dk2>
        <a:lt2>
          <a:srgbClr val="808080"/>
        </a:lt2>
        <a:accent1>
          <a:srgbClr val="FFFFCC"/>
        </a:accent1>
        <a:accent2>
          <a:srgbClr val="99CCFF"/>
        </a:accent2>
        <a:accent3>
          <a:srgbClr val="FFFFFF"/>
        </a:accent3>
        <a:accent4>
          <a:srgbClr val="000000"/>
        </a:accent4>
        <a:accent5>
          <a:srgbClr val="FFFFE2"/>
        </a:accent5>
        <a:accent6>
          <a:srgbClr val="8AB9E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MITRE_x0020_Sensitivity xmlns="http://schemas.microsoft.com/sharepoint/v3">Internal MITRE Information</MITRE_x0020_Sensitivity>
    <Release_x0020_Statement xmlns="http://schemas.microsoft.com/sharepoint/v3">For Internal MITRE Use</Release_x0020_Statement>
  </documentManagement>
</p:properties>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869E2B3542D21F45BD40A1CECA3751D5" ma:contentTypeVersion="0" ma:contentTypeDescription="Materials and documents that contain MITRE authored content and other content directly attributable to MITRE and its work" ma:contentTypeScope="" ma:versionID="5ebfb54ce260f3e1c9d162bd382767ff">
  <xsd:schema xmlns:xsd="http://www.w3.org/2001/XMLSchema" xmlns:p="http://schemas.microsoft.com/office/2006/metadata/properties" xmlns:ns1="http://schemas.microsoft.com/sharepoint/v3" targetNamespace="http://schemas.microsoft.com/office/2006/metadata/properties" ma:root="true" ma:fieldsID="6a5aebf9c8e1cf79fd1c004b5eccad80" ns1:_="">
    <xsd:import namespace="http://schemas.microsoft.com/sharepoint/v3"/>
    <xsd:element name="properties">
      <xsd:complexType>
        <xsd:sequence>
          <xsd:element name="documentManagement">
            <xsd:complexType>
              <xsd:all>
                <xsd:element ref="ns1:MITRE_x0020_Sensitivity"/>
                <xsd:element ref="ns1:Release_x0020_Statement"/>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MITRE_x0020_Sensitivity" ma:index="9"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0"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6DC28D5D-BF16-4573-BE6D-5232C71F8979}">
  <ds:schemaRefs>
    <ds:schemaRef ds:uri="http://schemas.microsoft.com/sharepoint/v3/contenttype/forms"/>
  </ds:schemaRefs>
</ds:datastoreItem>
</file>

<file path=customXml/itemProps2.xml><?xml version="1.0" encoding="utf-8"?>
<ds:datastoreItem xmlns:ds="http://schemas.openxmlformats.org/officeDocument/2006/customXml" ds:itemID="{333286BB-0BF7-46A9-B697-41382FE97F5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customXml/itemProps3.xml><?xml version="1.0" encoding="utf-8"?>
<ds:datastoreItem xmlns:ds="http://schemas.openxmlformats.org/officeDocument/2006/customXml" ds:itemID="{AEB7A314-F014-4E65-8334-9364F5A3BA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CE45CF0C-9FCE-43B3-9024-526F9F3A1794}">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FY09-Innovation Exchange Template</Template>
  <TotalTime>15743</TotalTime>
  <Words>1827</Words>
  <Application>Microsoft Macintosh PowerPoint</Application>
  <PresentationFormat>On-screen Show (4:3)</PresentationFormat>
  <Paragraphs>295</Paragraphs>
  <Slides>32</Slides>
  <Notes>20</Notes>
  <HiddenSlides>0</HiddenSlides>
  <MMClips>0</MMClips>
  <ScaleCrop>false</ScaleCrop>
  <HeadingPairs>
    <vt:vector size="4" baseType="variant">
      <vt:variant>
        <vt:lpstr>Design Template</vt:lpstr>
      </vt:variant>
      <vt:variant>
        <vt:i4>1</vt:i4>
      </vt:variant>
      <vt:variant>
        <vt:lpstr>Slide Titles</vt:lpstr>
      </vt:variant>
      <vt:variant>
        <vt:i4>32</vt:i4>
      </vt:variant>
    </vt:vector>
  </HeadingPairs>
  <TitlesOfParts>
    <vt:vector size="33" baseType="lpstr">
      <vt:lpstr>FY09-Innovation Exchange Template</vt:lpstr>
      <vt:lpstr>medCafe</vt:lpstr>
      <vt:lpstr>Overview </vt:lpstr>
      <vt:lpstr>How do we do it?</vt:lpstr>
      <vt:lpstr>Key Deliverable: FY10 Prototype  </vt:lpstr>
      <vt:lpstr>Projected Project Timeline</vt:lpstr>
      <vt:lpstr>Actual Project Timeline</vt:lpstr>
      <vt:lpstr>medCafe Architecture</vt:lpstr>
      <vt:lpstr>medCafe Front End Architecture </vt:lpstr>
      <vt:lpstr>medCafe Interface</vt:lpstr>
      <vt:lpstr>medCafe Interface (cont.)</vt:lpstr>
      <vt:lpstr>Repository List </vt:lpstr>
      <vt:lpstr>Widget List</vt:lpstr>
      <vt:lpstr>Coverflow Widget</vt:lpstr>
      <vt:lpstr>Image Viewer</vt:lpstr>
      <vt:lpstr>Image Zoomer</vt:lpstr>
      <vt:lpstr>Edit Widget</vt:lpstr>
      <vt:lpstr>Interactive Date Slider</vt:lpstr>
      <vt:lpstr>OpenVista Data Display</vt:lpstr>
      <vt:lpstr>Charts</vt:lpstr>
      <vt:lpstr>JQuery Styling, functionality </vt:lpstr>
      <vt:lpstr>Health-data Server Architecture</vt:lpstr>
      <vt:lpstr>Using hData</vt:lpstr>
      <vt:lpstr>Repositories are Seamless</vt:lpstr>
      <vt:lpstr>Converting Data to GUI</vt:lpstr>
      <vt:lpstr>Next Steps (next quarter)   </vt:lpstr>
      <vt:lpstr>Collaborations </vt:lpstr>
      <vt:lpstr>Demo </vt:lpstr>
      <vt:lpstr>Impact If Successful</vt:lpstr>
      <vt:lpstr>Slide 29</vt:lpstr>
      <vt:lpstr>Possible Follow-ons</vt:lpstr>
      <vt:lpstr>C3H Strategic Roadmap</vt:lpstr>
      <vt:lpstr>Transition Strategy</vt:lpstr>
    </vt:vector>
  </TitlesOfParts>
  <Company>The MITRE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Military Medical Record Composition</dc:title>
  <dc:creator>Gail Hamilton</dc:creator>
  <cp:lastModifiedBy>Gail Hamilton</cp:lastModifiedBy>
  <cp:revision>541</cp:revision>
  <cp:lastPrinted>2009-05-27T19:58:48Z</cp:lastPrinted>
  <dcterms:created xsi:type="dcterms:W3CDTF">2010-01-27T19:04:56Z</dcterms:created>
  <dcterms:modified xsi:type="dcterms:W3CDTF">2010-01-27T19:44:11Z</dcterms:modified>
  <cp:contentType>MITRE Work</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35687363</vt:i4>
  </property>
  <property fmtid="{D5CDD505-2E9C-101B-9397-08002B2CF9AE}" pid="3" name="_NewReviewCycle">
    <vt:lpwstr/>
  </property>
  <property fmtid="{D5CDD505-2E9C-101B-9397-08002B2CF9AE}" pid="4" name="_EmailSubject">
    <vt:lpwstr>MIP communication/briefing template</vt:lpwstr>
  </property>
  <property fmtid="{D5CDD505-2E9C-101B-9397-08002B2CF9AE}" pid="5" name="_AuthorEmail">
    <vt:lpwstr>wswirnoff@mitre.org</vt:lpwstr>
  </property>
  <property fmtid="{D5CDD505-2E9C-101B-9397-08002B2CF9AE}" pid="6" name="_AuthorEmailDisplayName">
    <vt:lpwstr>Swirnoff, Wendy J.</vt:lpwstr>
  </property>
  <property fmtid="{D5CDD505-2E9C-101B-9397-08002B2CF9AE}" pid="7" name="_PreviousAdHocReviewCycleID">
    <vt:i4>-1803002956</vt:i4>
  </property>
  <property fmtid="{D5CDD505-2E9C-101B-9397-08002B2CF9AE}" pid="8" name="ContentTypeId">
    <vt:lpwstr>0x010100823A99C636F7423283FB0D200866C61300869E2B3542D21F45BD40A1CECA3751D5</vt:lpwstr>
  </property>
</Properties>
</file>