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91" r:id="rId4"/>
    <p:sldId id="265" r:id="rId5"/>
    <p:sldId id="266" r:id="rId6"/>
    <p:sldId id="268" r:id="rId7"/>
    <p:sldId id="282" r:id="rId8"/>
    <p:sldId id="283" r:id="rId9"/>
    <p:sldId id="284" r:id="rId10"/>
    <p:sldId id="285" r:id="rId11"/>
    <p:sldId id="287" r:id="rId12"/>
    <p:sldId id="288" r:id="rId13"/>
    <p:sldId id="289" r:id="rId14"/>
    <p:sldId id="290" r:id="rId15"/>
    <p:sldId id="267" r:id="rId16"/>
    <p:sldId id="269" r:id="rId17"/>
    <p:sldId id="273" r:id="rId18"/>
    <p:sldId id="274" r:id="rId19"/>
    <p:sldId id="275" r:id="rId20"/>
    <p:sldId id="277" r:id="rId21"/>
    <p:sldId id="276" r:id="rId22"/>
    <p:sldId id="278" r:id="rId23"/>
    <p:sldId id="270" r:id="rId24"/>
    <p:sldId id="272" r:id="rId25"/>
    <p:sldId id="280" r:id="rId26"/>
    <p:sldId id="293" r:id="rId27"/>
    <p:sldId id="292" r:id="rId28"/>
    <p:sldId id="279" r:id="rId29"/>
    <p:sldId id="264" r:id="rId30"/>
    <p:sldId id="259" r:id="rId31"/>
    <p:sldId id="260" r:id="rId32"/>
    <p:sldId id="262" r:id="rId33"/>
    <p:sldId id="261" r:id="rId34"/>
    <p:sldId id="263" r:id="rId35"/>
    <p:sldId id="258" r:id="rId36"/>
    <p:sldId id="281" r:id="rId37"/>
    <p:sldId id="257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08" y="-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3E29-338E-49D6-9AED-D5FCECFDFDCF}" type="datetimeFigureOut">
              <a:rPr lang="ru-RU" smtClean="0"/>
              <a:pPr/>
              <a:t>05.06.2022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B04B-1E48-4834-BA07-87D63184A87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pk-01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clinical_parameter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appointment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markup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datasets/covid191110/#tab-technical_specifications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osmed.a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Разработка алгоритмов анализа биомедицинских изображений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Логинов Е.П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/>
              <a:t>7896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55420" y="2693511"/>
            <a:ext cx="6233160" cy="2339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Функция активации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43138" y="2543175"/>
            <a:ext cx="46577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Функции потерь. Описание</a:t>
            </a:r>
            <a:endParaRPr lang="ru-RU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36506"/>
            <a:ext cx="8229600" cy="165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Пуллинг</a:t>
            </a:r>
            <a:endParaRPr lang="ru-RU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3839314" cy="1990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1556792"/>
            <a:ext cx="3930093" cy="217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Полносвязный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21487"/>
            <a:ext cx="8229600" cy="428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</a:t>
            </a:r>
            <a:r>
              <a:rPr lang="en-US" dirty="0" smtClean="0"/>
              <a:t> </a:t>
            </a:r>
            <a:r>
              <a:rPr lang="en-US" dirty="0" err="1" smtClean="0"/>
              <a:t>COVID</a:t>
            </a:r>
            <a:r>
              <a:rPr lang="en-US" dirty="0" smtClean="0"/>
              <a:t>-Net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528388"/>
            <a:ext cx="8229600" cy="2669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 AC-</a:t>
            </a:r>
            <a:r>
              <a:rPr lang="en-US" dirty="0" err="1" smtClean="0"/>
              <a:t>CovidNet</a:t>
            </a:r>
            <a:endParaRPr lang="ru-RU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8925" y="1600200"/>
            <a:ext cx="4466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ru-RU" dirty="0" err="1" smtClean="0"/>
              <a:t>DenseNet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3736" y="2286164"/>
            <a:ext cx="6376528" cy="3154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Резидентный блок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1657" y="2601568"/>
            <a:ext cx="3080685" cy="2523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5291" y="1955291"/>
            <a:ext cx="6473417" cy="3815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" y="3127851"/>
            <a:ext cx="7513320" cy="147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7580" y="2668464"/>
            <a:ext cx="6308839" cy="2389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9771" y="2802565"/>
            <a:ext cx="6284457" cy="212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Схема ансамбля</a:t>
            </a:r>
            <a:endParaRPr lang="ru-RU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6471" y="1712892"/>
            <a:ext cx="6331057" cy="4300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Создание </a:t>
            </a:r>
            <a:r>
              <a:rPr lang="ru-RU" dirty="0" err="1" smtClean="0"/>
              <a:t>датасетов</a:t>
            </a:r>
            <a:r>
              <a:rPr lang="ru-RU" dirty="0" smtClean="0"/>
              <a:t> разных конфигураций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16068"/>
            <a:ext cx="8229600" cy="1894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некоторых моделей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9696"/>
            <a:ext cx="8229600" cy="3526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Характеристики </a:t>
            </a:r>
            <a:r>
              <a:rPr lang="ru-RU" dirty="0" err="1" smtClean="0"/>
              <a:t>датасета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772816"/>
            <a:ext cx="2506980" cy="1150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 descr="dataset.pn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55776" y="1556792"/>
            <a:ext cx="3242733" cy="282581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4293096"/>
            <a:ext cx="4562475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653136"/>
            <a:ext cx="4314825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AutoShape 6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2" name="AutoShape 8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34" name="AutoShape 10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 descr="dataset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80112" y="1556792"/>
            <a:ext cx="2945079" cy="2648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772816"/>
            <a:ext cx="2423160" cy="105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16016" y="1844824"/>
            <a:ext cx="29794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4008" y="3717032"/>
            <a:ext cx="3803704" cy="157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3573016"/>
            <a:ext cx="3691467" cy="146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564904"/>
            <a:ext cx="7052503" cy="1344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Сравнение </a:t>
            </a:r>
            <a:r>
              <a:rPr lang="en-US" dirty="0" err="1" smtClean="0"/>
              <a:t>colab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en-US" dirty="0" err="1" smtClean="0"/>
              <a:t>yandex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Техническое описание какие карты используются и </a:t>
            </a:r>
            <a:r>
              <a:rPr lang="ru-RU" dirty="0" err="1" smtClean="0"/>
              <a:t>проч</a:t>
            </a:r>
            <a:endParaRPr lang="ru-RU" dirty="0"/>
          </a:p>
        </p:txBody>
      </p:sp>
      <p:sp>
        <p:nvSpPr>
          <p:cNvPr id="11266" name="AutoShape 2" descr="data:image/png;base64,iVBORw0KGgoAAAANSUhEUgAAAZcAAAFuCAYAAABN+1XcAAAABHNCSVQICAgIfAhkiAAAAAlwSFlzAAALEgAACxIB0t1+/AAAADh0RVh0U29mdHdhcmUAbWF0cGxvdGxpYiB2ZXJzaW9uMy4yLjIsIGh0dHA6Ly9tYXRwbG90bGliLm9yZy+WH4yJAAAgAElEQVR4nO3de7ylc93/8debGYQchsJQhhw66WBGZcop5UcH1d1UilJEKrlNk7vC3ElRMiGH0uF2SjW6VbqnEN1ohGjIraKGmMo4lBlGDDMxn98f3+/Osmbtvdfe+7vXta693s/HYz8u17q+32t/1mX2+qzr+p4UEZiZmZW0StUBmJnZ2OPkYmZmxTm5mJlZcU4uZmZWnJOLmZkV5+RiZmbFjas6gG6x4YYbxqRJk6oOY0APPPAAG264YdVhjBm+nmX5epZVh+t54403PhARz2p1zMklmzRpEvPmzas6jAGdcsopHH744VWHMWb4epbl61lWHa6npD/3d8yPxczMrDgnFzMzK87JxczMinNyMTOz4pxczMysOCcXMzMrzsnFzMyKc3IxM7PinFxGkVT2Z9688uesi9Lv29fT17OkOlzPTnNyMTOz4pxczMysOCcXMzMrzsnFzMyKc3IxM7PinFzMzKw4JxczMyvOycXMzIpzcjEzs+KcXMzMrDgnFzMzK87JxczMinNyMTOz4pxczMysOCcXMzMrzsnFzMyKc3IxM7PinFzMzKw4JxczMyvOycXMzIpzcjEzs+KcXMzMrDgnFzMzK87JxczMinNyMTOz4pxczMysOCcXMzMrzsnFzMyKazu5SDpB0v9K+qukxyQtlvQbSZ+RtEE/daZKujiXfUzSLZIOl7TqAL/nTZKukrRE0iOSrpe0/yCx7S/phlx+Sa7/pnbfm5mZlTWUO5fpwFrA5cBXgO8ATwDHALdIek5jYUlvAeYCOwM/Ak4HVgNOBma3+gWSDgXmAC8Gzge+CUwEzpE0q586s4BzgE1y+fOB7YA5+XxmZtZh44ZQdp2IeLz5RUnHAUcCnwY+kl9bh/RB/ySwa0TMy6/PBK4ApknaJyJmN5xnEjALWAxMiYgF+fVjgV8DMyT9ICKua6gzFZgB/AnYISIezK+fCNwIzJL0k75zmZlZZ7R959IqsWTfz9utG16bBjwLmN2XWBrOcXTe/XDTeQ4AVgdOb0wGOWEcn3cPaarTt39cX2LJdRYAZ+TzfaDfN2VmZqOiRIP+m/P2lobXXpu3l7YoPxdYCkyVtHqbdS5pKjOSOmZmNsqG8lgMAEmfANYG1gWmAK8hJZYvNhTbNm/nN9ePiCck3QW8CNgSuK2NOvdKehTYTNKaEbFU0lrApsAjEXFvi1Bvz9tthvL+zMxs5BQRQ6sg3Qds1PDSpcD7I+L+hjLzSY/Jto6IO1qc4xpgKjC1rw1F0nJgPDA+Ip5oUWchqXF/Yk42E4GFwMKI2KxF+fHAcmB5RKzefDyXORg4GGDChAmTZ86c2c4laNu8eYOXGYoNNrifRYs2GrzgEEyZUvR0o6b0tQRfz9J8PcsqfT1H41pOnz79xohofeaIGNYPKcG8DfgjcA+wfcOx+UAAW/VT95p8fMeG15bn18b1U2dhPr5J3p+Y9+/up/z4fHxZO+9n8uTJURqU/dl335OLn7MuSr9vX09fz5LqcD1H530zL6L1Z+qw21wi4v6I+BGwB7ABcF7D4SV5u24/1ftef2gYdZY0bYfyO8zMrANG3KAfEX8GbgVeJGnD/PIf83al9g5J44AtSGNk7mw4NFCdTUhjbO6OiKX59z5KuptZOx9v1td7baU2HDMzG12lpn+ZmLdP5u0Vebtni7I7A2sC10bEsobXB6qzV1OZkdQxM7NR1lZykbSNpJUeP0laJQ+ifDYpWfSNNbkQeADYR9KUhvJrAJ/Pu19rOt3ZwDLg0Dygsq/O+qRBmgBnNtXp2z8ql+urMwn4aD7f2e28RzMzK6fdrshvAL4g6ZfAXcAiUoP+LqTuxPcBB/UVjoiHJR1ESjJXSZpNGnm/N6nL8YXABY2/ICLuknQEcCowT9IFpEb+acBmwJejYXR+rnOtpJOAj5OmoLmQNMXMu4AJwMfCo/PNzDqu3eTyc2Ar0piWlwPrAY+S2jO+DZwaEYsbK0TERZJ2AY4C3g6sAdxBSgSn5p4GNNU5TdIC4BPA+0h3VrcCR0fEua0Ci4gZkn5LulM5GFgB3AScGBE/afP9mZlZQW0ll4j4HTDkSSAj4hrSXc9Q6swhTV45lDrnkCavNDOzLuD1XMzMrDgn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NpA0gcl/UjSHZIek7RE0i8lHSip5XkkTZV0saTFuc4tkg6XtOoAv+tNkq7K539E0vWS9h8kvv0l3ZDLL8n139TOezMzs/LavXN5B/BN4JXA9cApwA+AFwPfAr4vSY0VJL0FmAvsDPwIOB1YDTgZmN3ql0g6FJiTz3t+/p0TgXMkzeqnzizgHGCTXP58YDtgTj6fmZl12Lg2y80H9gZ+GhEr+l6UdCRwA/B24N9ICQdJ65A+6J8Edo2Iefn1mcAVwDRJ+0TE7IZzTQJmAYuBKRGxIL9+LPBrYIakH0TEdQ11pgIzgD8BO0TEg/n1E4EbgVmSftJ3LjMz64y27lwi4oqImNOYWPLr9wFn5t1dGw5NA54FzO5LLLn848DReffDTb/mAGB14PTGZJATxvF595CmOn37x/UlllxnAXBGPt8HBn+HZmZWUokG/X/m7RMNr702by9tUX4usBSYKmn1Nutc0lRmJHXMzGyUjSi5SBoHvC/vNn7Ab5u385vrRMQTwF2kR3JbtlnnXuBRYDNJa+bfvRawKfBIPt7s9rzdpq03Y2ZmxSgihl85NabPAC6OiDc2vD4f2BrYOiLuaFHvGmAqMLWvDUXScmA8MD4noOY6C0mN+xMj4l5JE4GFwMKI2KxF+fHAcmB5RKzefDyXORg4GGDChAmTZ86cOaT3P5h58wYvMxQbbHA/ixZtVPScU6YUPd2oKX0twdezNF/Pskpfz9G4ltOnT78xIlqfOSKG9QMcBgRwGzCh6dj8fGyrfupek4/v2PDa8vzauH7qLMzHN8n7E/P+3f2UH5+PL2vn/UyePDlKg7I/++57cvFz1kXp9+3r6etZUh2u5+i8b+ZFtP5MHdZjsdzF9yvArcBuEbG4qciSvF23n1P0vf7QMOosadoO5XeYmVkHDDm5SDocOA34HSmx3Nei2B/zdqX2jtxOswWpA8CdbdbZBFiLdJeyFCAiHiXdzaydjzfbOm9XasMxM7PRNaTkIumTpEGQN5MSy9/6KXpF3u7Z4tjOwJrAtRGxrM06ezWVGUkdMzMbZW0nlzwA8oukwYm7R8QDAxS/EHgA2EfSvxp7JK0BfD7vfq2pztnAMuDQPKCyr876wJF598ymOn37R+VyfXUmAR/N5zt74HdmZmaltTVCP8/tdSxpxP3VwGFNs70ALIiIcwAi4mFJB5GSzFWSZpNG3u9N6nJ8IXBBY+WIuEvSEcCpwDxJF5Aa+acBmwFfjobR+bnOtZJOAj4O3CLpQtIUM+8CJgAfC4/ONzPruHanf9kib1cFDu+nzC9Ic3wBEBEXSdoFOIo0PcwawB2kRHBq7mnwNBFxmqQFwCdI42dWIXUaODoizm31SyNihqTfku5UDgZWADcBJ0bET9p8f2ZmVlBbySUijgGOGerJI+Ia4A1DrDOHNHnlUOqcQ0NiMzOzank9FzMzK87JxczMinNyMTOz4pxczMysOCc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ayu5SJom6TRJV0t6WFJIOn+QOlMlXSxpsaTHJN0i6XBJqw5Q502SrpK0RNIjkq6XtP8gv2d/STfk8kty/Te1877MzGx0tHvncjRwKPAyYOFghSW9BZgL7Az8CDgdWA04GZjdT51DgTnAi4HzgW8CE4FzJM3qp84s4Bxgk1z+fGA7YE4+n5mZVaDd5DId2AZYB/jwQAUlrUP6oH8S2DUiDoyII0iJ6TpgmqR9mupMAmYBi4EpEfHRiJgOvAT4EzBD0o5NdaYCM/Lxl0TE9Ij4KDA5n2dWPq+ZmXVYW8klIq6MiNsjItooPg14FjA7IuY1nONx0h0QrJygDgBWB06PiAUNdR4Ejs+7hzTV6ds/Lpfrq7MAOCOf7wNtxGtmZoWNRoP+a/P20hbH5gJLgamSVm+zziVNZUZSx8zMOmA0ksu2eTu/+UBEPAHcBYwDtmyzzr3Ao8BmktYEkLQWsCnwSD7e7Pa83WY4b8DMzEZG7T3paqgg7QpcCXwnIvZrcXw+sDWwdUTc0eL4NcBUYGpEXJdfWw6MB8bnBNRcZyGpcX9iRNwraSKpY8HCiNisRfnxwHJgeUSs3ny8odzBwMEAEyZMmDxz5szB3v6QzJs3eJmh2GCD+1m0aKOi55wypejpRk3pawm+nqX5epZV+nqOxrWcPn36jRHR+swRMaQfYFcggPP7OT4/H9+qn+PX5OM7Nry2PL82rp86C/PxTfL+xLx/dz/lx+fjy9p9X5MnT47SoOzPvvueXPycdVH6fft6+nqWVIfrOTrvm3kRrT9TR+Ox2JK8Xbef432vPzSMOkuatkP5HWZm1iGjkVz+mLcrtXdIGgdsATwB3NlmnU2AtUh3KUsBIuJR0t3M2vl4s63zdqU2HDMzG32jkVyuyNs9WxzbGVgTuDYilrVZZ6+mMiOpY2ZmHTAayeVC4AFgH0n/auiRtAbw+bz7taY6ZwPLgEMbBz5KWh84Mu+e2VSnb/+oXK6vziTgo/l8Zw//bZiZ2XCNa6eQpLcCb827G+ftjpLOyf/9QER8AiAiHpZ0ECnJXCVpNmnE/N6kLscXAhc0nj8i7pJ0BHAqME/SBaRG/mnAZsCXI/csa6hzraSTgI8Dt0i6kDTFzLuACcDHomFAppmZdU5byYU0dcv+Ta9tyVNjVf4MfKLvQERcJGkX4Cjg7cAawB2kRHBq7mXwNBFxmqQF+TzvI91V3QocHRHntgoqImZI+i3pTuVgYAVwE3BiRPykzfdmZmaFtZVcIuIY4JihnDgirgHeMMQ6c0iTVw6lzjmkySvNzKxLeD0XMzMrzsnFzMyKc3IxM7PinFzMzKw4JxczMyvOycXMzIpzcjEzs+KcXMzMrDgnFzMzK87JxczMinNyMTOz4pxczMysOCcXMzMrzsnFzMyKc3IxM7PinFzMzKw4JxczMyvOycXMzIpzcjEzs+KcXMzMrDgnFzMzK87JxczMinNyMTOz4pxczMysOCcXMzMrzsnFzMyKc3IxM7PinFzMzKw4JxczMyvOycXMzIpzcjEzs+KcXMzMrDgnFzMzK87JxczMinNyMTOz4pxczMysOCcXMzMrzsnFzMyKc3IxM7PinFzMzKw4JxczMyvOycXMzIobE8lF0maSzpJ0j6RlkhZIOkXS+lXHZmbWi8ZVHcBISXoecC3wbODHwB+AVwD/Duwp6dURsajCEM3Mes5YuHP5KimxHBYRb42IT0XEa4GTgW2B4yqNzsysB9U6ueS7lj2ABcAZTYc/AzwKvFfSWh0Ozcysp9U6uQC75e1lEbGi8UBE/AO4BlgTeFWnAzMz62V1Ty7b5u38fo7fnrfbdCAWMzPLFBFVxzBskr4BHAQcFBHfanH8OOBI4MiI+EKL4wcDB+fdbYE/jmK4JWwIPFB1EGOIr2dZvp5l1eF6bh4Rz2p1oPa9xUYiIr4BfKPqONolaV5ETKk6jrHC17MsX8+y6n496/5YbEnertvP8b7XH+pALGZmltU9ufQ9xuqvTWXrvO2vTcbMzEZB3ZPLlXm7h6SnvRdJzwReDSwFftXpwEZJbR7h1YSvZ1m+nmXV+nrWukEfQNLPSGNdDouI0xpePwmYDnw9Ig6pKj4zs140FpJL8/QvtwGvJI2BmQ9M9fQvZmadVfvkAiDpOcCxwJ7ABsC9wI+Az0bEg1XGZmbWi8ZEcjEzs+5S9wZ9MzPrQk4uZmZWnJOL9QRJ/yNpL0mqOhazXuA2ly4h6T+HWTUi4nNFgxmDJK0AAvgr8E3gvyLivmqjqg9JZw2zakTEgUWDGeMkbQZsCqze6nhEzO1sRMPj5NIl8odfs8b/OWrxukh/vKuOWmBjhKTtgUOAfYC1gX8Cc0jjoC6vMrY66OffZzv877NNkvYgLXL4/IHK1eV6Orl0CUm7tHh5OvAG4DvAVcB9wMakMTzvAX4KnBIRv+hQmLUnaW1gX9Js2C8nJeq7SKOhz46Iv1cYXteStPlw60bEn0vGMhZJehUwF/g7cCHwMeAXpCmudgJeAPwP8JuI+GxVcQ6Fk0uXkvQ+4GvAThFxU4vjU0j/GD8UEd/udHxjgaTJwIdIdzNrke5mLgLOjIirKgzNeoykH5O+ND4/Iu7Jd4rHRMSxuZ3ws8DHgVdGxO+rjLVdTi5dStJvSN9SDhigzDnASyJi+44FNgZJmgpcQHrODelu5lZgZkRcVFlg1jMk/Y20ou5+eX8FcGxEHNNQ5tfAnyNiWjVRDo17i3WvbUkzDQzkHp5ajdOGQNIakvaXdC1wNSmx/B9wOPBtYCvgB5I+VmGYtSBpVUkbSXpuq5+q46uJdYG/NOwvJ91NN7oG2LljEY1QTy8W1uUeJs3qPJDXAI90IJYxQ9ILSY/C3kv6g14OfBf4WkRc21BuJnAZ6VHEaS1O1fMkbQd8kfQ4p2XPJtJdoD9nBvc3YP2m/ec1lRkPPKNjEY2Q71y610+BnSTNyssH/IukZ0r6Min5zKkkupqR9F5JVwO/JTWWPgh8GnhORLy3MbEARMRfSY/KntPxYGtA0gtIE8buDFxO6rl4S/7vRXn/KtJdoA1uPk9PJr8CXi9pGwBJGwNvB26vILZhcZtLl5L0bOA6YBLwD+Bm4H5gI+BlwDrAnaRZn/9WUZi1kZ9hrwAuIXWUuCQG+ccv6d3AwRGxWwdCrBVJ3yF92O0QEb9taoBeCziV1NPxFTlR2wAkHQF8HtgkIhZLejWpt9gyUvvf1sAzgQ9ExHnVRdo+J5cuJmkD4AukbsdrNhxaSuqefKSXE2iPpONJY1rcLbYASQuB6/oal3Ny+WxfN1lJ40h3MjdExPsrC7QmJK1D6m58a0T8I7/2NuBzpDuaBcDJEVGbBcScXGog/6E+n9RGsAT4Q0Q8UW1U9ZIblh+KiIcHKPNMYP2I+Et/ZSyRtAw4KSI+nfeXkz78PtlQ5gzgbRExsaIwrUJuc6mBiHgiIn4XEdfkrRPL0N0F/PsgZQ7L5Wxwi0kzHfR5AGjuGbac9IXIepCTi/UK8fQpdGxk/kRqD+xzI6kB+tkAud3lLThZ9yx3EewSkq4gddvcPyLuzvvtiIjYfRRD6yUbA49WHURNXAb8h6S1IuJR4EzgjcBv8tihycDmwIwKY+xaku4k/b2/LiLuyvvtiIho7qLclZxcuseupH9sazbst8ONZv3IU+g0elmL1wBWJT3S2Y/UVdkG903SvFfPAB6NiJ9Kmg58htSLbClwAqnXmK1sFZ7+t9u835/a3H27Qd/GrIZp9gctmrdLgX+LiMtGL6qxTdKqwIbA3wbr6m1jm5OLjVmS9u/7T+As0qSUP25R9EnSwL/rIuKhDoVnNqY5uXQpSW8ALo2I4a6jYQ0kXUmaUr8WA9DM6s7JpUvlRzr3kgZLnhcRv6s4JLOnySsmTifNGLEZae6rZrVpgO4GeSmNV5DmGWu1KFhtVp51culSkr4GvJP0jyyAm4Bzge95VL5VTdKuwMXAGsATpKmJWo6/iogtOhdZPeUR+j8kTQI6UKN9bVb2dHLpYpJWI40V2B/Yg/RN5p+kP+pzgIs9oLK1XujqWSVJNwAvBQ4EvuvHtyMj6evAQaTlH84G/kr/yboWK886udREHpy2HynRbEf64FxE+sM+vMrYupGkBaRr9NqcXPr2B+Vv2oOT9BhwgecNK0PSfcDdpIk+x0SidnKpIUkvBd4PfAQYV5fbZBs7JN0DzI6Ij1cdy1iQk/XpEXFE1bGU4ulfaiav7/BO4N9o3YBq1gk/AXapOogx5HbSchpjhpNLDUhaT9Ihkq4DbiMtcrUu8F/UaNlTG1OOBNaVdEaeR8xG5gzgzZI2rTqQUvxYrEtJWgXYi9TG8mZgNVKbwRWkxvwfRsTjlQVYM5KOJk1NsnlE3NPi+KakSRZnRsQJnY6vjiRtBVxP+rc5n7QcRDPPfdeGvCTEicArgc+SJgJtOaC3LktCOLl0qdzA9yxSt8T5pG7I50XEwkoDqylJ1wMPR8TrByjzM2CdiNixc5HVk6QXAVeSpnoZSG26zlapYaoiMXDHk4iIWswJWYsge9QapMkBz4mIX1UdzBiwFXD+IGVuJfXIs8GdBGwA/Cfpi889EfFktSHV2nmMsUlonVy610YRsazqIMaQZ5AmphzI46R1ym1wO5IezX6+6kDGgrHYpdvJpUs1J5a8BO96wJKBluq1ft0NvGqQMq8C/NixPctJ67qbteTeYl1M0jhJn5J0B6lxbwHwoKQ78uv+ctC+S4GdJb2r1UFJ+5C61l7S0ajq6yrSHFhWmKTNJL1Z0nsl7Z3ncKsdN+h3qTz1y6WkD7wgffO+F9iENEmgSFNF7BERy6uKsy5yb7BbSHd/PyZd24XApqReeXsDDwIvi4i7q4qzLiRtSeop9mXgBK/dMnKSNge+DrTqdHI5cEhELOhoUCPg5NKlJH0KOJ40WG1GRNzecOx5pD/qNwNHRcQXq4myXvKMs/9NWn638R++SHeF74iIGysIrXYknQVsQRpntQC4mf67Ih/YwdBqSdLGwK9JX3YWAHN56svkTqRrfQ8wJSLuqyjMIXFy6VKSbsn/+bJWcw3lcTA3k/4fbtfR4GpM0nhSUn4V6S7mIeBXwJyI+GeVsdVJ7jrbDndFboOkM4APA58ETmrseZdX95wOfAn4akQcWk2UQ+Pk0qUkLQVOi4hPDlDmBOBjEbFm5yIz+9cjnLZExJ9HM5axIE+s+oeI2HOAMpcCz4+ISZ2KayTcINy9lgNrD1JmLdIU/GadtjlpUOrNVQcyRmxMWhhwIDcCu45+KGU4uXSvW4Bpko6JiL83H5S0ITAN+L+OR1ZjklYHdiA92169VRkvhdyWK0mNzx+pOpAxYgkpYQ/kubRu1+pKTi7d63RgNnCDpM+T/pjvJX3D2RU4mjQ9zGFVBVg3kg4gPbdev78ipIZ+J5fBPQA8VnUQY8gvSV8mvxoR1zYflPRK4B3ATzse2TC5zaWLSToe+BStp4UQ8KWI+FRno6onSXuSVvD8PXAWqbfdRcANpGS9B6kn2cURcW5FYdaGpAuA53oetjIkbQ9cS1ptdjYrf5l8N7ACeHVdejQ6uXQ5Sa8iLSX7ctI0+0uA3wBnRcR1VcZWJ5IuB14GbBkR/8i9nY6JiGPz8QOBM4HdIuKXFYZaC5K2Jo1zOQM41j3tRk7Sm0jztK3Pyl3lFwMHRMT/VBHbcDi5WE+QtAj4cUQckPdXkD4Uj2kocxXwWETsVUmQNZLHuWwFvBq4n9T2dx8r32V7nMsQ5LVx3gJsz9O/TF4UEY9WGdtQuc2lS0l6B6nf+34DrD9yHnBGRPyw0/HV0Fqkxwx9HgfWaSozDzigYxHV2/sb/nvj/NNKkO68rQ05gXw3/9Sak0v3+iCwXqvEAhARCyWtm8s5uQyub32cPvcC2zaVWZf0zNsGt0XVAVh3c3LpXtuRpn4ZyK9Jo81tcL/n6cnkamAfSTtFxNWSXgy8M5ezQXhg5OiQ9BLgpaT5A8e3KBIR8bnORjU8Ti7dawLwt0HKLGLwlQAtuQQ4RdLEfDf4JVLXzqskLSZdbwFen8Q6TtIE4NtA3wh99VM0ACcXG5EHgK0HKbM1/ayzbSv5Oqmr8YMAEXGrpN1J44WeR2pvOSUiflZdiPWTezN+kNSbcT1SA/SNwNmtxmtYv04hzc79c9KKqQuBJyqNaITcW6xL5XEEewMvj4g/tDj+AlIvkjkR8Y5Ox2eWB/d+mtbfsoM0Ff+RnY2qnvLd860R8ZqqYynFi4V1r1mkO8tfSjpM0jaS1srbfye1Gayay5l1VO7NeCTwF9Kdy5akpaS3zPt/AT4p6Z2VBVkvq5IGUY4ZvnPpYpIOIg1Sa9WD6UngIxHxrc5GVW+SJgHvZeVBqedHxF3VRVYvkuaSHstuFxEPtDi+IfA74I8RsUun46sbSVcCiyJiWtWxlOLk0uXy46+PAK/k6euPfC0ibqsytrqRNAM4jtQLp/lRzj+BT0fESR0PrIYkLQHOi4iPDVDmNOB9EbFu5yKrJ0mvJU1P9LqxMkOEG/S7XE4g/f4BW3skvRs4kdSgfyppDfj7SIP/diNNAHqipIURcUFVcdbIOGDpIGWW4s+YtkTEFZL2AX4k6SfATfQzA3JdZu32nYv1BEnzSAP/tm81RkPSFqReTn+KiB06HV/d5JVSVyU9FutvpdT/I43LeEmn46sbSauRejS+l6fawps/nEWNVvb0twrrFS8Ezu1v8F9E3CXpv0l/3Da47wLHA/50L7kAAAkFSURBVD+W9PGIuL3vgKTnke4SXwgcVVF8dfMFYH/gVuAC4B5q3hXZycV6xT8YfEzQg8DDHYhlLDiJNODvjcBeku7hqSniNyV9+/5lLmeD2wf4LbBDRCyvOpgS3BXZesVlwP/r76AkkdZ0uaxjEdVY/gB8PenO5C7SdCU7AM/J+0cBu4+VD8oOWA+4bCxdL7e5WE+QtAlpHMGvgE81Ph6T9FzgBFKPvKkRcV81UdaXpLXJXbsj4pGq46mb3Cb4h4jYr+pYSnFysZ4g6QrSIkwvIY0R+gtpHZKNSGuTrwrcQp4epkFExO4dDNV6UO7N+E1Sh5P5VcdTgpOL9YS8ONhw1KZ3TqdJ2gU4AngFKXG3esweEeG23UFI2pnUHX534Cuknov9dUWe28HQhs3JxcyGTNIbgYtId3x/Af5KP72bImK3DoZWS/nLT/DU4N5+P5jr8mXH3yjMbDiOIc1q8MaIcCeIkTuWARJKHfnOxcyGTNJjwOyI+EDVsVh3cldk6ymS9pH0c0mLJD0habGky/PUG9a+R4DFVQdh3ct3LtYT8jiW84D3kJ5rP0lakG1DUrtBkL6J71tZkDUiaTbw3IiYWnUs1p2cXKwnSDoE+CqpF84ngV9ExJOSVgV2Ab4ITAY+GhFnVhdpPUjaHLgBOA04LvxBMiK5q3w7atM13snFeoKkG0h3KS+KiMdaHH8Gaf2RxZ64cnCSzgImkRLzn4GbaT29TkTEgR0MrZba6Crf15OsNl3jnVysJ0h6BPh6RMwYoMyXgQ9FxNqdi6yehjBuqDYfht1I0rqkaXVOAOYD+0XEk9VG1R53RbZe0TiGoD+DHbenbFF1AL0gIpYAP5f0etKd9QzgS9VG1R7fuVhPyI/Fng28YIDHYr8HHoiIV3Q6PrPBSPoWsHNEbFN1LO1wV2TrFWeR5hCbK2l3SeMAJK0qaTfgSmDzXM6sGz1M+jdcC75zsZ6QuyKfD7yb9IhsBWmcxgTSlywB348Ij3exrpPvrG8GnhERtUgwbnOxnpC7yu6b1yc/AHg5KbEsAX4DnBUR36swROthkt7Xz6FxpDVy3gNsBczqWFAj5DsXM7OKNUxcudKhvF0BfAf4YET8s2OBjYDvXMwGIOkzwExPG2+jrL852laQ1hiaV7dF7PwHYzY4d1G2URUR51YdQ2nuLWZmZsX5zsXMrEtIegmp8f4FwFoR8br8+iTSip+XR0TzUtxdycnFzKwLSDoWOJKnnig1NvCvAnwPOJw0WWjX82MxM7OK5fWEjgYuB14GfKHxeETcCcwD9u58dMPj5GJmVr3DgDuAt0TELcDyFmVuA7buaFQj4ORiZla97YCfRUSrpNLnHmCjDsUzYk4uZmbVE2lMy0A2Ah7vQCxFOLmYmVXvdqDfJaMlrQK8hjRzdy04uZgN7CLSXGRmo+n7wPaS+lvM7kjS3GLf7VxII+O5xczMKpZnPb4GeCmpV1iQVqA8GdgJmAL8CtglIp6oKs6hcHKxniDpzjaKrSCtmXEb8MOI+MHoRmX2lLyk8VeAfYHGpaH7Jq08NCL+UUVsw+HkYj1B0gLSoOGJ+aUngEXABjw1mPgeYB1gbdI3x4uBt9ZlzXIbGyRNIN21bEBaEuKGiPh7tVENnZOL9QRJ65AGqD0OfBr4VUSsyA2lOwLHA6sDrwc2Bk4B9gSOiIiTqonarL6cXKwnSDqNlDhe3OqZtaTVgFuAyyLiMElrAn8A/h4RkzsbrVn9eW4x6xVvA77bX2NoRCyXNIe0DPJhEbFU0v8C0zoZpPWu/DjsANIElevz9HaXPhERu3c0sGFycrFesQGw2iBlxudyfe7DfyPWAZKeD1wFPIuB1w+qzaMmj3OxXnEn8HZJz2x1MLfJvB24q+HlTYDFHYjNbBbwbOAEYEtgfESs0uKn1d1MV3JysV7xDWBT4HpJ+0qaJOkZebsfcD2pJ9nXASQJ2BW4uaqArafsBPw0Io6MiAVjoYeib/mtJ0TEVyRtCxwCnNeiiIBvRMRX8v6zSetnXN6hEK23Cbi16iBKcm8x6ymSXgO8n7RmxrqkQZO/Ac6LiLkVhmY9TNKVwJKIeGvVsZTi5GJmVjFJuwE/A/aIiKsqDqcIPxYzM6vec4AfA5dJ+h5wI/BQq4IR0eqxbtfxnYv1FEmrAtvS/zgC/HjMOk3SClI348ZuyM0fziKNc6lFjzHfuVjPkDQTmE5qaxlILf54bUz5QNUBlObkYj1B0n8AnyVNBPht4K+kySvNKhcR51YdQ2l+LGY9QdLtwBrA9nWcYdZ6g6S1SVMVvZx0h70EuAm4KCIeqTK2ofKdi/WK5wDfdGKxbiXpHcCZwHqs3PbykKQPRcSFlQQ3DE4u1ivux//erUtJej1p0O4K0iDfq0hz220M7Aa8B/iepIci4udVxTkUfixmPUHSiaTHDS+KiGVVx2PWSNLVwPbAThFxU4vjU4C5wLyI2LnT8Q2Hk4v1hLw+y89IYwcOi4i7Bqli1jGSHgG+HxEHDFDmHGBaRKzdscBGwI8JrFf8jjSl/kTgDZKW0HqQWkTE8zoamRksA+4dpMw9uVwtOLlYr1iF1PX4Lw2vtVo3Y6C1NMxGy9XAqwcp82rSo7Fa8GMxM7OK5Rm7ryMtDfG5iHi04dhawGeAA4GpEfHHaqIcGicXM7OKSTqLtEjYTjw1tuV+YCNSQ/+6pLuW5rbCiIgDOxhq25xczMwqlucWG46unWvMbS7WEyS9r92ydZl11saULaoOoDTfuVhPaJh1dsBidPE3QbM68Z2L9Yr+Zp1dD9gB2Af4AfDTjkVkNob5zsUMkLQ7KbG8LiJ+WXU8ZnXn5GKWSboIWCciXlt1LGZ1t0rVAZh1kfnAlKqDMBsLnFzMnvJCBm/0N7M2uEHfepqkVUhrvRwE7AVcUm1EZmOD21ysJ7TRFVnAImDniLitM1GZjV2+c7FeMZfWyWUF8CBwA3C2V6o0K8N3LmZmVpwb9M3MrDg/FrMxKc8yOxxdO8usWZ34sZiNSWNxllmzOvGdi41VY26WWbM68Z2LmZkV5wZ9MzMrzsnFzMyKc3IxM7PinFzMzKw4JxczMyvu/wPoMkVUPbRHcw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b="1" dirty="0" smtClean="0"/>
              <a:t>Эксперимент</a:t>
            </a:r>
            <a:br>
              <a:rPr lang="ru-RU" sz="1800" b="1" dirty="0" smtClean="0"/>
            </a:br>
            <a:r>
              <a:rPr lang="ru-RU" sz="1800" dirty="0" smtClean="0"/>
              <a:t>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a:t>
            </a:r>
            <a:endParaRPr lang="ru-RU" sz="1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ru-RU" b="1" dirty="0"/>
              <a:t>Цель</a:t>
            </a:r>
            <a:endParaRPr lang="ru-RU" dirty="0"/>
          </a:p>
          <a:p>
            <a:r>
              <a:rPr lang="ru-RU" dirty="0"/>
              <a:t>Научное исследование возможности использования в системе здравоохранения города Москвы методов поддержки принятия решений на основе результатов анализа данных с применением передовых инновационных технологий.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Платформа</a:t>
            </a:r>
            <a:endParaRPr lang="ru-RU" dirty="0"/>
          </a:p>
          <a:p>
            <a:r>
              <a:rPr lang="ru-RU" dirty="0"/>
              <a:t>Единый радиологический информационный сервис (</a:t>
            </a:r>
            <a:r>
              <a:rPr lang="ru-RU" dirty="0" err="1"/>
              <a:t>ЕРИС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В цифрах</a:t>
            </a:r>
            <a:endParaRPr lang="ru-RU" dirty="0"/>
          </a:p>
          <a:p>
            <a:r>
              <a:rPr lang="ru-RU" b="1" dirty="0"/>
              <a:t>550  </a:t>
            </a:r>
            <a:r>
              <a:rPr lang="ru-RU" dirty="0"/>
              <a:t>единиц оборудования (</a:t>
            </a:r>
            <a:r>
              <a:rPr lang="ru-RU" dirty="0" err="1"/>
              <a:t>МРТ</a:t>
            </a:r>
            <a:r>
              <a:rPr lang="ru-RU" dirty="0"/>
              <a:t>/</a:t>
            </a:r>
            <a:r>
              <a:rPr lang="ru-RU" dirty="0" err="1"/>
              <a:t>ММГ</a:t>
            </a:r>
            <a:r>
              <a:rPr lang="ru-RU" dirty="0"/>
              <a:t>/КТ/</a:t>
            </a:r>
            <a:r>
              <a:rPr lang="ru-RU" dirty="0" err="1"/>
              <a:t>РГ</a:t>
            </a:r>
            <a:r>
              <a:rPr lang="ru-RU" dirty="0"/>
              <a:t>) в отделениях лучевой диагностики амбулаторных и стационарных медицинских организаций Департамента здравоохранения города Москвы.</a:t>
            </a:r>
          </a:p>
          <a:p>
            <a:r>
              <a:rPr lang="ru-RU" b="1" dirty="0"/>
              <a:t>365</a:t>
            </a:r>
            <a:r>
              <a:rPr lang="ru-RU" dirty="0"/>
              <a:t> врачей-рентгенологов в системе. </a:t>
            </a:r>
          </a:p>
          <a:p>
            <a:r>
              <a:rPr lang="ru-RU" b="1" dirty="0"/>
              <a:t>160 тысяч </a:t>
            </a:r>
            <a:r>
              <a:rPr lang="ru-RU" dirty="0"/>
              <a:t>лучевых исследований в месяц.</a:t>
            </a:r>
          </a:p>
          <a:p>
            <a:r>
              <a:rPr lang="ru-RU" b="1" dirty="0"/>
              <a:t>44 тысячи</a:t>
            </a:r>
            <a:r>
              <a:rPr lang="ru-RU" dirty="0"/>
              <a:t> </a:t>
            </a:r>
            <a:r>
              <a:rPr lang="ru-RU" dirty="0" err="1"/>
              <a:t>скрининговых</a:t>
            </a:r>
            <a:r>
              <a:rPr lang="ru-RU" dirty="0"/>
              <a:t> исследований с целью выявления рака молочной железы и рака легкого в год.</a:t>
            </a:r>
          </a:p>
          <a:p>
            <a:r>
              <a:rPr lang="ru-RU" dirty="0"/>
              <a:t> </a:t>
            </a:r>
          </a:p>
          <a:p>
            <a:r>
              <a:rPr lang="ru-RU" b="1" dirty="0"/>
              <a:t>Области применения:</a:t>
            </a:r>
            <a:endParaRPr lang="ru-RU" dirty="0"/>
          </a:p>
          <a:p>
            <a:r>
              <a:rPr lang="ru-RU" dirty="0"/>
              <a:t>онкология;</a:t>
            </a:r>
          </a:p>
          <a:p>
            <a:r>
              <a:rPr lang="ru-RU" dirty="0"/>
              <a:t>кардиология;</a:t>
            </a:r>
          </a:p>
          <a:p>
            <a:r>
              <a:rPr lang="ru-RU" dirty="0"/>
              <a:t>хронические заболевания;</a:t>
            </a:r>
          </a:p>
          <a:p>
            <a:r>
              <a:rPr lang="ru-RU" dirty="0"/>
              <a:t>пульмонология;</a:t>
            </a:r>
          </a:p>
          <a:p>
            <a:r>
              <a:rPr lang="ru-RU" dirty="0"/>
              <a:t>неврология;</a:t>
            </a:r>
          </a:p>
          <a:p>
            <a:r>
              <a:rPr lang="ru-RU" dirty="0"/>
              <a:t>неотложные состояния.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Результаты эксперимента станут основой для национальных стандартов, регламентирующих применение искусственного интеллекта в клинической медицине. Разработка документов ведется в Подкомитете 01 технического комитета по стандартизации «Искусственный интеллект» (</a:t>
            </a:r>
            <a:r>
              <a:rPr lang="ru-RU" dirty="0" err="1"/>
              <a:t>ТК</a:t>
            </a:r>
            <a:r>
              <a:rPr lang="ru-RU" dirty="0"/>
              <a:t> 164). </a:t>
            </a:r>
            <a:br>
              <a:rPr lang="ru-RU" dirty="0"/>
            </a:br>
            <a:r>
              <a:rPr lang="ru-RU" u="sng" dirty="0">
                <a:hlinkClick r:id="rId2"/>
              </a:rPr>
              <a:t>Подробнее о деятельности ПК 01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сетей</a:t>
            </a:r>
            <a:endParaRPr lang="ru-RU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0" y="2967831"/>
            <a:ext cx="481584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1800" dirty="0"/>
              <a:t/>
            </a:r>
            <a:br>
              <a:rPr lang="ru-RU" sz="1800" dirty="0"/>
            </a:br>
            <a:endParaRPr lang="ru-RU" sz="18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7419"/>
            <a:ext cx="8229600" cy="353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Клинические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Целевые нозологии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Целевые </a:t>
            </a:r>
            <a:r>
              <a:rPr lang="ru-RU" b="1" dirty="0" err="1"/>
              <a:t>патологии\признаки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 smtClean="0"/>
              <a:t>COVID-19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Код </a:t>
            </a:r>
            <a:r>
              <a:rPr lang="ru-RU" b="1" dirty="0" err="1"/>
              <a:t>МКБ-10</a:t>
            </a:r>
            <a:r>
              <a:rPr lang="ru-RU" b="1" dirty="0"/>
              <a:t> целевой патологии:</a:t>
            </a:r>
            <a:r>
              <a:rPr lang="ru-RU" dirty="0"/>
              <a:t> </a:t>
            </a:r>
            <a:r>
              <a:rPr lang="ru-RU" dirty="0" err="1" smtClean="0"/>
              <a:t>U07.1</a:t>
            </a:r>
            <a:endParaRPr lang="ru-RU" dirty="0" smtClean="0"/>
          </a:p>
          <a:p>
            <a:r>
              <a:rPr lang="ru-RU" b="1" dirty="0" smtClean="0"/>
              <a:t>Параметры популяции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пациента</a:t>
            </a:r>
            <a:r>
              <a:rPr lang="ru-RU" b="1" dirty="0" smtClean="0"/>
              <a:t>: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dirty="0" smtClean="0"/>
              <a:t>Критерии </a:t>
            </a:r>
            <a:r>
              <a:rPr lang="ru-RU" dirty="0"/>
              <a:t>включения пациента: Возраст ≥18 лет</a:t>
            </a:r>
            <a:br>
              <a:rPr lang="ru-RU" dirty="0"/>
            </a:br>
            <a:r>
              <a:rPr lang="ru-RU" dirty="0"/>
              <a:t>Критерии </a:t>
            </a:r>
            <a:r>
              <a:rPr lang="ru-RU" dirty="0" err="1"/>
              <a:t>невключения</a:t>
            </a:r>
            <a:r>
              <a:rPr lang="ru-RU" dirty="0"/>
              <a:t> пациента: Наличие оперативных вмешательств, лучевой терапии в анамнезе для лечения заболеваний в области грудной клетки</a:t>
            </a:r>
          </a:p>
          <a:p>
            <a:pPr>
              <a:buNone/>
            </a:pPr>
            <a:r>
              <a:rPr lang="ru-RU" dirty="0" smtClean="0"/>
              <a:t>	Возраст </a:t>
            </a:r>
            <a:r>
              <a:rPr lang="ru-RU" dirty="0"/>
              <a:t>(мин., лет): </a:t>
            </a:r>
            <a:r>
              <a:rPr lang="ru-RU" dirty="0" smtClean="0"/>
              <a:t>18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(макс., лет): </a:t>
            </a:r>
            <a:r>
              <a:rPr lang="ru-RU" dirty="0" smtClean="0"/>
              <a:t>97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Возраст </a:t>
            </a:r>
            <a:r>
              <a:rPr lang="ru-RU" dirty="0"/>
              <a:t>(медиана, лет): </a:t>
            </a:r>
            <a:r>
              <a:rPr lang="ru-RU" dirty="0" smtClean="0"/>
              <a:t>47,0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(М): </a:t>
            </a:r>
            <a:r>
              <a:rPr lang="ru-RU" dirty="0" smtClean="0"/>
              <a:t>42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(Ж): </a:t>
            </a:r>
            <a:r>
              <a:rPr lang="ru-RU" dirty="0" smtClean="0"/>
              <a:t>56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Пол </a:t>
            </a:r>
            <a:r>
              <a:rPr lang="ru-RU" dirty="0"/>
              <a:t>(</a:t>
            </a:r>
            <a:r>
              <a:rPr lang="ru-RU" dirty="0" err="1"/>
              <a:t>неопределено</a:t>
            </a:r>
            <a:r>
              <a:rPr lang="ru-RU" dirty="0"/>
              <a:t>): </a:t>
            </a:r>
            <a:r>
              <a:rPr lang="ru-RU" dirty="0" smtClean="0"/>
              <a:t>2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(начало): </a:t>
            </a:r>
            <a:r>
              <a:rPr lang="ru-RU" dirty="0" smtClean="0"/>
              <a:t>01.03.2020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Период </a:t>
            </a:r>
            <a:r>
              <a:rPr lang="ru-RU" dirty="0"/>
              <a:t>сбора (конец): </a:t>
            </a:r>
            <a:r>
              <a:rPr lang="ru-RU" dirty="0" smtClean="0"/>
              <a:t>25.04.2020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Эпидемиологическая </a:t>
            </a:r>
            <a:r>
              <a:rPr lang="ru-RU" dirty="0"/>
              <a:t>обстановка: В условиях пандемии </a:t>
            </a:r>
            <a:r>
              <a:rPr lang="ru-RU" dirty="0" err="1"/>
              <a:t>коронавирусной</a:t>
            </a:r>
            <a:r>
              <a:rPr lang="ru-RU" dirty="0"/>
              <a:t> инфекции (</a:t>
            </a:r>
            <a:r>
              <a:rPr lang="ru-RU" dirty="0" err="1"/>
              <a:t>COVID-19</a:t>
            </a:r>
            <a:r>
              <a:rPr lang="ru-RU" dirty="0"/>
              <a:t>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Назначение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smtClean="0"/>
              <a:t>Клиническая/практическая/научная </a:t>
            </a:r>
            <a:r>
              <a:rPr lang="ru-RU" b="1" dirty="0"/>
              <a:t>задача создания набора данных:</a:t>
            </a:r>
            <a:r>
              <a:rPr lang="ru-RU" dirty="0"/>
              <a:t> Определение степени поражения паренхимы легкого при </a:t>
            </a:r>
            <a:r>
              <a:rPr lang="ru-RU" dirty="0" err="1" smtClean="0"/>
              <a:t>COVID-19</a:t>
            </a:r>
            <a:endParaRPr lang="ru-RU" dirty="0" smtClean="0"/>
          </a:p>
          <a:p>
            <a:r>
              <a:rPr lang="ru-RU" b="1" dirty="0" smtClean="0"/>
              <a:t>Назначение </a:t>
            </a:r>
            <a:r>
              <a:rPr lang="ru-RU" b="1" dirty="0" err="1"/>
              <a:t>датасета</a:t>
            </a:r>
            <a:r>
              <a:rPr lang="ru-RU" b="1" dirty="0"/>
              <a:t>:</a:t>
            </a:r>
            <a:r>
              <a:rPr lang="ru-RU" dirty="0"/>
              <a:t> Обучение ИИ </a:t>
            </a:r>
            <a:r>
              <a:rPr lang="ru-RU" dirty="0" smtClean="0"/>
              <a:t>алгоритма</a:t>
            </a:r>
          </a:p>
          <a:p>
            <a:r>
              <a:rPr lang="ru-RU" b="1" dirty="0" smtClean="0"/>
              <a:t>Вариант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SC</a:t>
            </a:r>
            <a:r>
              <a:rPr lang="ru-RU" dirty="0"/>
              <a:t> - </a:t>
            </a:r>
            <a:r>
              <a:rPr lang="ru-RU" dirty="0" err="1"/>
              <a:t>special</a:t>
            </a:r>
            <a:r>
              <a:rPr lang="ru-RU" dirty="0"/>
              <a:t> </a:t>
            </a:r>
            <a:r>
              <a:rPr lang="ru-RU" dirty="0" err="1"/>
              <a:t>case</a:t>
            </a:r>
            <a:endParaRPr lang="ru-RU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Разметка и верификация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ru-RU" b="1" dirty="0" err="1" smtClean="0"/>
              <a:t>РазметкаУровень</a:t>
            </a:r>
            <a:r>
              <a:rPr lang="ru-RU" b="1" dirty="0" smtClean="0"/>
              <a:t> </a:t>
            </a:r>
            <a:r>
              <a:rPr lang="ru-RU" b="1" dirty="0"/>
              <a:t>разметки:</a:t>
            </a:r>
            <a:r>
              <a:rPr lang="ru-RU" dirty="0"/>
              <a:t> Изображение, </a:t>
            </a:r>
            <a:r>
              <a:rPr lang="ru-RU" dirty="0" smtClean="0"/>
              <a:t>Исследование</a:t>
            </a:r>
          </a:p>
          <a:p>
            <a:r>
              <a:rPr lang="ru-RU" b="1" dirty="0" smtClean="0"/>
              <a:t>Способы </a:t>
            </a:r>
            <a:r>
              <a:rPr lang="ru-RU" b="1" dirty="0" err="1"/>
              <a:t>предразметки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smtClean="0"/>
              <a:t>Нет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Бинарная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smtClean="0"/>
              <a:t>1</a:t>
            </a:r>
          </a:p>
          <a:p>
            <a:r>
              <a:rPr lang="ru-RU" b="1" dirty="0" smtClean="0"/>
              <a:t>Характер </a:t>
            </a:r>
            <a:r>
              <a:rPr lang="ru-RU" b="1" dirty="0"/>
              <a:t>лейблов:</a:t>
            </a:r>
            <a:r>
              <a:rPr lang="ru-RU" dirty="0"/>
              <a:t> </a:t>
            </a:r>
            <a:r>
              <a:rPr lang="ru-RU" dirty="0" err="1"/>
              <a:t>Мультикласс</a:t>
            </a:r>
            <a:r>
              <a:rPr lang="ru-RU" dirty="0"/>
              <a:t> (1 лейбл, </a:t>
            </a:r>
            <a:r>
              <a:rPr lang="ru-RU" dirty="0" err="1"/>
              <a:t>M</a:t>
            </a:r>
            <a:r>
              <a:rPr lang="ru-RU" dirty="0"/>
              <a:t> классов, </a:t>
            </a:r>
            <a:r>
              <a:rPr lang="ru-RU" dirty="0" err="1"/>
              <a:t>M</a:t>
            </a:r>
            <a:r>
              <a:rPr lang="ru-RU" dirty="0"/>
              <a:t>&gt;2</a:t>
            </a:r>
            <a:r>
              <a:rPr lang="ru-RU" dirty="0" smtClean="0"/>
              <a:t>)</a:t>
            </a:r>
          </a:p>
          <a:p>
            <a:r>
              <a:rPr lang="ru-RU" b="1" dirty="0" smtClean="0"/>
              <a:t>Уровень </a:t>
            </a:r>
            <a:r>
              <a:rPr lang="ru-RU" b="1" dirty="0"/>
              <a:t>детализации лейблов:</a:t>
            </a:r>
            <a:r>
              <a:rPr lang="ru-RU" dirty="0"/>
              <a:t> </a:t>
            </a:r>
            <a:r>
              <a:rPr lang="ru-RU" dirty="0" smtClean="0"/>
              <a:t>Исследование/серия/изображение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лейблов:</a:t>
            </a:r>
            <a:r>
              <a:rPr lang="ru-RU" dirty="0"/>
              <a:t> Признаки поражения паренхимы легкого при </a:t>
            </a:r>
            <a:r>
              <a:rPr lang="ru-RU" dirty="0" err="1"/>
              <a:t>COVID-19</a:t>
            </a:r>
            <a:r>
              <a:rPr lang="ru-RU" dirty="0"/>
              <a:t> согласно -Базовые диагностические требования от августа </a:t>
            </a:r>
            <a:r>
              <a:rPr lang="ru-RU" dirty="0" err="1" smtClean="0"/>
              <a:t>2021г</a:t>
            </a:r>
            <a:endParaRPr lang="ru-RU" dirty="0" smtClean="0"/>
          </a:p>
          <a:p>
            <a:r>
              <a:rPr lang="ru-RU" b="1" dirty="0" smtClean="0"/>
              <a:t>Количество </a:t>
            </a:r>
            <a:r>
              <a:rPr lang="ru-RU" b="1" dirty="0"/>
              <a:t>классов:</a:t>
            </a:r>
            <a:r>
              <a:rPr lang="ru-RU" dirty="0"/>
              <a:t> </a:t>
            </a:r>
            <a:r>
              <a:rPr lang="ru-RU" dirty="0" smtClean="0"/>
              <a:t>2</a:t>
            </a:r>
          </a:p>
          <a:p>
            <a:r>
              <a:rPr lang="ru-RU" b="1" dirty="0" smtClean="0"/>
              <a:t>Названия </a:t>
            </a:r>
            <a:r>
              <a:rPr lang="ru-RU" b="1" dirty="0"/>
              <a:t>классов:</a:t>
            </a:r>
            <a:r>
              <a:rPr lang="ru-RU" dirty="0"/>
              <a:t> Без целевой патологии - 0; С целевой патологией </a:t>
            </a:r>
            <a:r>
              <a:rPr lang="ru-RU" dirty="0" smtClean="0"/>
              <a:t>– 1</a:t>
            </a:r>
          </a:p>
          <a:p>
            <a:r>
              <a:rPr lang="ru-RU" b="1" dirty="0" smtClean="0"/>
              <a:t>Количество </a:t>
            </a:r>
            <a:r>
              <a:rPr lang="ru-RU" b="1" dirty="0"/>
              <a:t>по классам:</a:t>
            </a:r>
            <a:r>
              <a:rPr lang="ru-RU" dirty="0"/>
              <a:t> КТ-0 ― 254 (22,8%), КТ-1 ― 684 (61,6%), КТ-2 ― 125 (11,3%), КТ-3 ― 45 (4,1%), КТ-4 ― 2 (0,2</a:t>
            </a:r>
            <a:r>
              <a:rPr lang="ru-RU" dirty="0" smtClean="0"/>
              <a:t>%).</a:t>
            </a:r>
          </a:p>
          <a:p>
            <a:r>
              <a:rPr lang="ru-RU" b="1" dirty="0" smtClean="0"/>
              <a:t>Критерии </a:t>
            </a:r>
            <a:r>
              <a:rPr lang="ru-RU" b="1" dirty="0"/>
              <a:t>отнесения к </a:t>
            </a:r>
            <a:r>
              <a:rPr lang="ru-RU" b="1" dirty="0" err="1"/>
              <a:t>классам:</a:t>
            </a:r>
            <a:r>
              <a:rPr lang="ru-RU" dirty="0" err="1"/>
              <a:t>С</a:t>
            </a:r>
            <a:r>
              <a:rPr lang="ru-RU" dirty="0"/>
              <a:t> патологией:</a:t>
            </a:r>
          </a:p>
          <a:p>
            <a:r>
              <a:rPr lang="ru-RU" dirty="0"/>
              <a:t>Инфильтрация легочной паренхимы по типу матовых стекол с обеих сторон, преимущественно периферической локализации с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;</a:t>
            </a:r>
          </a:p>
          <a:p>
            <a:r>
              <a:rPr lang="ru-RU" dirty="0"/>
              <a:t>Инфильтрация легочной паренхимы по типу булыжной мостовой (утолщение </a:t>
            </a:r>
            <a:r>
              <a:rPr lang="ru-RU" dirty="0" err="1"/>
              <a:t>междолькового</a:t>
            </a:r>
            <a:r>
              <a:rPr lang="ru-RU" dirty="0"/>
              <a:t> </a:t>
            </a:r>
            <a:r>
              <a:rPr lang="ru-RU" dirty="0" err="1"/>
              <a:t>интерстиция</a:t>
            </a:r>
            <a:r>
              <a:rPr lang="ru-RU" dirty="0"/>
              <a:t> на фоне матового стекла) с обеих сторон, преимущественно периферической локализации, с или или без инфильтрацией легочной паренхимы по типу консолидации с положительным признаком воздушной </a:t>
            </a:r>
            <a:r>
              <a:rPr lang="ru-RU" dirty="0" err="1"/>
              <a:t>бронхограммы</a:t>
            </a:r>
            <a:r>
              <a:rPr lang="ru-RU" dirty="0"/>
              <a:t>.</a:t>
            </a:r>
          </a:p>
          <a:p>
            <a:r>
              <a:rPr lang="ru-RU" dirty="0"/>
              <a:t>Без патологии: отсутствие вышеперечисленных признаков</a:t>
            </a:r>
          </a:p>
          <a:p>
            <a:r>
              <a:rPr lang="ru-RU" b="1" dirty="0" err="1"/>
              <a:t>ВерификацияМетод</a:t>
            </a:r>
            <a:r>
              <a:rPr lang="ru-RU" b="1" dirty="0"/>
              <a:t> верификации:</a:t>
            </a:r>
            <a:r>
              <a:rPr lang="ru-RU" dirty="0"/>
              <a:t> Экспертная оценка разметки (1 эксперт либо консенсус)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hlinkClick r:id="rId2"/>
              </a:rPr>
              <a:t>Технические параметры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b="1" dirty="0" smtClean="0"/>
              <a:t>Условия </a:t>
            </a:r>
            <a:r>
              <a:rPr lang="ru-RU" b="1" dirty="0"/>
              <a:t>сбора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 smtClean="0"/>
              <a:t>	Критерии </a:t>
            </a:r>
            <a:r>
              <a:rPr lang="ru-RU" b="1" dirty="0"/>
              <a:t>включения/</a:t>
            </a:r>
            <a:r>
              <a:rPr lang="ru-RU" b="1" dirty="0" err="1"/>
              <a:t>невключения</a:t>
            </a:r>
            <a:r>
              <a:rPr lang="ru-RU" b="1" dirty="0"/>
              <a:t> исследования в </a:t>
            </a:r>
            <a:r>
              <a:rPr lang="ru-RU" b="1" dirty="0" err="1"/>
              <a:t>датасет:</a:t>
            </a:r>
            <a:r>
              <a:rPr lang="ru-RU" dirty="0" err="1"/>
              <a:t>Сбор</a:t>
            </a:r>
            <a:r>
              <a:rPr lang="ru-RU" dirty="0"/>
              <a:t> данных осуществлялся в 48 медицинских организаций в период с 1 марта по 25 апреля 2020 г у пациентов с подозрением на изменения в легких при </a:t>
            </a:r>
            <a:r>
              <a:rPr lang="ru-RU" dirty="0" err="1"/>
              <a:t>COVID-19</a:t>
            </a:r>
            <a:endParaRPr lang="ru-RU" dirty="0"/>
          </a:p>
          <a:p>
            <a:pPr>
              <a:buNone/>
            </a:pPr>
            <a:r>
              <a:rPr lang="ru-RU" b="1" dirty="0" smtClean="0"/>
              <a:t>	Протоколы </a:t>
            </a:r>
            <a:r>
              <a:rPr lang="ru-RU" b="1" dirty="0"/>
              <a:t>и условия сбора </a:t>
            </a:r>
            <a:r>
              <a:rPr lang="ru-RU" b="1" dirty="0" err="1"/>
              <a:t>данных:</a:t>
            </a:r>
            <a:r>
              <a:rPr lang="ru-RU" dirty="0" err="1"/>
              <a:t>КТ-протокол</a:t>
            </a:r>
            <a:r>
              <a:rPr lang="ru-RU" dirty="0"/>
              <a:t> сканирования </a:t>
            </a:r>
            <a:r>
              <a:rPr lang="ru-RU" dirty="0" err="1"/>
              <a:t>Chest</a:t>
            </a:r>
            <a:r>
              <a:rPr lang="ru-RU" dirty="0"/>
              <a:t> (рутинные КТ грудной клетки), сканирование выполнено в положении пациента на спине, при задержке дыхания на глубине вдоха, руки убраны за голову</a:t>
            </a:r>
          </a:p>
          <a:p>
            <a:r>
              <a:rPr lang="ru-RU" b="1" dirty="0"/>
              <a:t>Единичная запись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Исследование</a:t>
            </a:r>
          </a:p>
          <a:p>
            <a:pPr>
              <a:buNone/>
            </a:pPr>
            <a:r>
              <a:rPr lang="ru-RU" b="1" dirty="0" smtClean="0"/>
              <a:t>	Результат </a:t>
            </a:r>
            <a:r>
              <a:rPr lang="ru-RU" b="1" dirty="0"/>
              <a:t>разметки:</a:t>
            </a:r>
            <a:r>
              <a:rPr lang="ru-RU" dirty="0"/>
              <a:t> Целевая патология / отсутствие целевой патологии; бинарные маски </a:t>
            </a:r>
            <a:r>
              <a:rPr lang="ru-RU" dirty="0" smtClean="0"/>
              <a:t>изображений</a:t>
            </a:r>
          </a:p>
          <a:p>
            <a:r>
              <a:rPr lang="ru-RU" b="1" dirty="0" smtClean="0"/>
              <a:t>Форматы </a:t>
            </a:r>
            <a:r>
              <a:rPr lang="ru-RU" b="1" dirty="0"/>
              <a:t>записи набора </a:t>
            </a:r>
            <a:r>
              <a:rPr lang="ru-RU" b="1" dirty="0" smtClean="0"/>
              <a:t>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Объект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err="1" smtClean="0"/>
              <a:t>NIFTI</a:t>
            </a:r>
            <a:endParaRPr lang="ru-RU" dirty="0" smtClean="0"/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Результат </a:t>
            </a:r>
            <a:r>
              <a:rPr lang="ru-RU" b="1" dirty="0"/>
              <a:t>разметки:</a:t>
            </a:r>
            <a:r>
              <a:rPr lang="ru-RU" dirty="0"/>
              <a:t> </a:t>
            </a:r>
            <a:r>
              <a:rPr lang="ru-RU" dirty="0" smtClean="0"/>
              <a:t>Табличный</a:t>
            </a:r>
          </a:p>
          <a:p>
            <a:r>
              <a:rPr lang="ru-RU" b="1" dirty="0" smtClean="0"/>
              <a:t>Объем данных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исследований набора данных:</a:t>
            </a:r>
            <a:r>
              <a:rPr lang="ru-RU" dirty="0"/>
              <a:t> </a:t>
            </a:r>
            <a:r>
              <a:rPr lang="ru-RU" dirty="0" smtClean="0"/>
              <a:t>1110</a:t>
            </a:r>
          </a:p>
          <a:p>
            <a:pPr>
              <a:buNone/>
            </a:pPr>
            <a:r>
              <a:rPr lang="ru-RU" b="1" dirty="0"/>
              <a:t>	</a:t>
            </a:r>
            <a:r>
              <a:rPr lang="ru-RU" b="1" dirty="0" smtClean="0"/>
              <a:t>Количество </a:t>
            </a:r>
            <a:r>
              <a:rPr lang="ru-RU" b="1" dirty="0"/>
              <a:t>уникальных источников (</a:t>
            </a:r>
            <a:r>
              <a:rPr lang="ru-RU" b="1" dirty="0" err="1"/>
              <a:t>ДУ</a:t>
            </a:r>
            <a:r>
              <a:rPr lang="ru-RU" b="1" dirty="0"/>
              <a:t>):</a:t>
            </a:r>
            <a:r>
              <a:rPr lang="ru-RU" dirty="0"/>
              <a:t> 48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Эксперимент по внедрению технологий искусственного интеллекта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921" y="1600200"/>
            <a:ext cx="804615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Сколько фирм у нас и там занимаются ИИ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60370" y="2994501"/>
            <a:ext cx="3223260" cy="173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https://mosmed.ai/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Схема разработки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406" y="1600200"/>
            <a:ext cx="81231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аугментация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268760"/>
            <a:ext cx="4770120" cy="1623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068960"/>
            <a:ext cx="8261350" cy="26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активации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633" y="1600200"/>
            <a:ext cx="706473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Базовая архитектура </a:t>
            </a:r>
            <a:r>
              <a:rPr lang="ru-RU" dirty="0" err="1" smtClean="0"/>
              <a:t>СНН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72395" y="3351468"/>
            <a:ext cx="2999210" cy="1023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Сверточный</a:t>
            </a:r>
            <a:r>
              <a:rPr lang="ru-RU" dirty="0" smtClean="0"/>
              <a:t> слой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124744"/>
            <a:ext cx="5654530" cy="2499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573016"/>
            <a:ext cx="61150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Слой </a:t>
            </a:r>
            <a:r>
              <a:rPr lang="ru-RU" dirty="0" err="1" smtClean="0"/>
              <a:t>пуллинга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27630" y="2777237"/>
            <a:ext cx="5288739" cy="217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132</Words>
  <Application>Microsoft Office PowerPoint</Application>
  <PresentationFormat>Экран (4:3)</PresentationFormat>
  <Paragraphs>101</Paragraphs>
  <Slides>37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Тема Office</vt:lpstr>
      <vt:lpstr>Разработка алгоритмов анализа биомедицинских изображений</vt:lpstr>
      <vt:lpstr>Слайд 2</vt:lpstr>
      <vt:lpstr>Безопасность сетей</vt:lpstr>
      <vt:lpstr>Схема разработки </vt:lpstr>
      <vt:lpstr>аугментация</vt:lpstr>
      <vt:lpstr>Функции активации</vt:lpstr>
      <vt:lpstr>Базовая архитектура СНН</vt:lpstr>
      <vt:lpstr>Сверточный слой</vt:lpstr>
      <vt:lpstr>Слой пуллинга</vt:lpstr>
      <vt:lpstr>Полносвязный слой</vt:lpstr>
      <vt:lpstr>Функция активации</vt:lpstr>
      <vt:lpstr>Функции потерь. Описание</vt:lpstr>
      <vt:lpstr>Пуллинг</vt:lpstr>
      <vt:lpstr>Полносвязный слой</vt:lpstr>
      <vt:lpstr>Архитектура COVID-Net</vt:lpstr>
      <vt:lpstr>Архитектура  AC-CovidNet</vt:lpstr>
      <vt:lpstr>Архитектура DenseNet</vt:lpstr>
      <vt:lpstr>Резидентный блок</vt:lpstr>
      <vt:lpstr>Слайд 19</vt:lpstr>
      <vt:lpstr>Слайд 20</vt:lpstr>
      <vt:lpstr>Слайд 21</vt:lpstr>
      <vt:lpstr>Схема ансамбля</vt:lpstr>
      <vt:lpstr>Создание датасетов разных конфигураций</vt:lpstr>
      <vt:lpstr>Сравнение некоторых моделей</vt:lpstr>
      <vt:lpstr>Характеристики датасета</vt:lpstr>
      <vt:lpstr>Слайд 26</vt:lpstr>
      <vt:lpstr>Слайд 27</vt:lpstr>
      <vt:lpstr>Сравнение colab и yandex</vt:lpstr>
      <vt:lpstr>Эксперимент по использованию инновационных технологий в области компьютерного зрения для анализа медицинских изображений и дальнейшего применения в системе здравоохранения города Москвы.</vt:lpstr>
      <vt:lpstr> </vt:lpstr>
      <vt:lpstr>Клинические параметры</vt:lpstr>
      <vt:lpstr>Назначение</vt:lpstr>
      <vt:lpstr>Разметка и верификация</vt:lpstr>
      <vt:lpstr>Технические параметры</vt:lpstr>
      <vt:lpstr>Эксперимент по внедрению технологий искусственного интеллекта</vt:lpstr>
      <vt:lpstr>Сколько фирм у нас и там занимаются ИИ</vt:lpstr>
      <vt:lpstr>Список источников</vt:lpstr>
    </vt:vector>
  </TitlesOfParts>
  <Company>diakov.net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Евгений Логинов</dc:creator>
  <cp:lastModifiedBy>Евгений Логинов</cp:lastModifiedBy>
  <cp:revision>78</cp:revision>
  <dcterms:created xsi:type="dcterms:W3CDTF">2022-05-07T10:46:03Z</dcterms:created>
  <dcterms:modified xsi:type="dcterms:W3CDTF">2022-06-05T15:05:15Z</dcterms:modified>
</cp:coreProperties>
</file>