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8" r:id="rId5"/>
    <p:sldId id="267" r:id="rId6"/>
    <p:sldId id="269" r:id="rId7"/>
    <p:sldId id="273" r:id="rId8"/>
    <p:sldId id="274" r:id="rId9"/>
    <p:sldId id="275" r:id="rId10"/>
    <p:sldId id="277" r:id="rId11"/>
    <p:sldId id="276" r:id="rId12"/>
    <p:sldId id="278" r:id="rId13"/>
    <p:sldId id="270" r:id="rId14"/>
    <p:sldId id="272" r:id="rId15"/>
    <p:sldId id="280" r:id="rId16"/>
    <p:sldId id="279" r:id="rId17"/>
    <p:sldId id="264" r:id="rId18"/>
    <p:sldId id="259" r:id="rId19"/>
    <p:sldId id="260" r:id="rId20"/>
    <p:sldId id="262" r:id="rId21"/>
    <p:sldId id="261" r:id="rId22"/>
    <p:sldId id="263" r:id="rId23"/>
    <p:sldId id="258" r:id="rId24"/>
    <p:sldId id="281" r:id="rId25"/>
    <p:sldId id="257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08" y="2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21.05.2022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21.05.2022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21.05.2022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21.05.2022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21.05.2022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21.05.2022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21.05.2022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21.05.2022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21.05.2022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21.05.2022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21.05.2022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63E29-338E-49D6-9AED-D5FCECFDFDCF}" type="datetimeFigureOut">
              <a:rPr lang="ru-RU" smtClean="0"/>
              <a:pPr/>
              <a:t>21.05.2022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mosmed.ai/pk-01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mosmed.ai/datasets/covid191110/#tab-clinical_parameter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mosmed.ai/datasets/covid191110/#tab-appointment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mosmed.ai/datasets/covid191110/#tab-markup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mosmed.ai/datasets/covid191110/#tab-technical_specification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mosmed.ai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Разработка алгоритмов анализа биомедицинских изображений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Логинов Е.П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7896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7580" y="2668464"/>
            <a:ext cx="6308839" cy="2389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771" y="2802565"/>
            <a:ext cx="6284457" cy="2121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ансамбля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6471" y="1712892"/>
            <a:ext cx="6331057" cy="4300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Создание </a:t>
            </a:r>
            <a:r>
              <a:rPr lang="ru-RU" dirty="0" err="1" smtClean="0"/>
              <a:t>датасетов</a:t>
            </a:r>
            <a:r>
              <a:rPr lang="ru-RU" dirty="0" smtClean="0"/>
              <a:t> разных конфигураций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916068"/>
            <a:ext cx="8229600" cy="1894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некоторых моделей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99696"/>
            <a:ext cx="8229600" cy="352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Графики обучения модели</a:t>
            </a:r>
            <a:br>
              <a:rPr lang="ru-RU" dirty="0" smtClean="0"/>
            </a:br>
            <a:r>
              <a:rPr lang="ru-RU" dirty="0" smtClean="0"/>
              <a:t>Параметры модели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</a:t>
            </a:r>
            <a:r>
              <a:rPr lang="en-US" dirty="0" err="1" smtClean="0"/>
              <a:t>colab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yandex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Техническое описание какие карты используются и </a:t>
            </a:r>
            <a:r>
              <a:rPr lang="ru-RU" dirty="0" err="1" smtClean="0"/>
              <a:t>проч</a:t>
            </a:r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1800" b="1" dirty="0" smtClean="0"/>
              <a:t>Эксперимент</a:t>
            </a:r>
            <a:br>
              <a:rPr lang="ru-RU" sz="1800" b="1" dirty="0" smtClean="0"/>
            </a:br>
            <a:r>
              <a:rPr lang="ru-RU" sz="1800" dirty="0" smtClean="0"/>
              <a:t>по использованию инновационных технологий в области компьютерного зрения для анализа медицинских изображений и дальнейшего применения в системе здравоохранения города Москвы.</a:t>
            </a:r>
            <a:endParaRPr lang="ru-RU" sz="1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ru-RU" b="1" dirty="0"/>
              <a:t>Цель</a:t>
            </a:r>
            <a:endParaRPr lang="ru-RU" dirty="0"/>
          </a:p>
          <a:p>
            <a:r>
              <a:rPr lang="ru-RU" dirty="0"/>
              <a:t>Научное исследование возможности использования в системе здравоохранения города Москвы методов поддержки принятия решений на основе результатов анализа данных с применением передовых инновационных технологий.</a:t>
            </a:r>
          </a:p>
          <a:p>
            <a:r>
              <a:rPr lang="ru-RU" dirty="0"/>
              <a:t> </a:t>
            </a:r>
          </a:p>
          <a:p>
            <a:r>
              <a:rPr lang="ru-RU" b="1" dirty="0"/>
              <a:t>Платформа</a:t>
            </a:r>
            <a:endParaRPr lang="ru-RU" dirty="0"/>
          </a:p>
          <a:p>
            <a:r>
              <a:rPr lang="ru-RU" dirty="0"/>
              <a:t>Единый радиологический информационный сервис (</a:t>
            </a:r>
            <a:r>
              <a:rPr lang="ru-RU" dirty="0" err="1"/>
              <a:t>ЕРИС</a:t>
            </a:r>
            <a:r>
              <a:rPr lang="ru-RU" dirty="0"/>
              <a:t>)</a:t>
            </a:r>
          </a:p>
          <a:p>
            <a:r>
              <a:rPr lang="ru-RU" dirty="0"/>
              <a:t> </a:t>
            </a:r>
          </a:p>
          <a:p>
            <a:r>
              <a:rPr lang="ru-RU" b="1" dirty="0"/>
              <a:t>В цифрах</a:t>
            </a:r>
            <a:endParaRPr lang="ru-RU" dirty="0"/>
          </a:p>
          <a:p>
            <a:r>
              <a:rPr lang="ru-RU" b="1" dirty="0"/>
              <a:t>550  </a:t>
            </a:r>
            <a:r>
              <a:rPr lang="ru-RU" dirty="0"/>
              <a:t>единиц оборудования (</a:t>
            </a:r>
            <a:r>
              <a:rPr lang="ru-RU" dirty="0" err="1"/>
              <a:t>МРТ</a:t>
            </a:r>
            <a:r>
              <a:rPr lang="ru-RU" dirty="0"/>
              <a:t>/</a:t>
            </a:r>
            <a:r>
              <a:rPr lang="ru-RU" dirty="0" err="1"/>
              <a:t>ММГ</a:t>
            </a:r>
            <a:r>
              <a:rPr lang="ru-RU" dirty="0"/>
              <a:t>/КТ/</a:t>
            </a:r>
            <a:r>
              <a:rPr lang="ru-RU" dirty="0" err="1"/>
              <a:t>РГ</a:t>
            </a:r>
            <a:r>
              <a:rPr lang="ru-RU" dirty="0"/>
              <a:t>) в отделениях лучевой диагностики амбулаторных и стационарных медицинских организаций Департамента здравоохранения города Москвы.</a:t>
            </a:r>
          </a:p>
          <a:p>
            <a:r>
              <a:rPr lang="ru-RU" b="1" dirty="0"/>
              <a:t>365</a:t>
            </a:r>
            <a:r>
              <a:rPr lang="ru-RU" dirty="0"/>
              <a:t> врачей-рентгенологов в системе. </a:t>
            </a:r>
          </a:p>
          <a:p>
            <a:r>
              <a:rPr lang="ru-RU" b="1" dirty="0"/>
              <a:t>160 тысяч </a:t>
            </a:r>
            <a:r>
              <a:rPr lang="ru-RU" dirty="0"/>
              <a:t>лучевых исследований в месяц.</a:t>
            </a:r>
          </a:p>
          <a:p>
            <a:r>
              <a:rPr lang="ru-RU" b="1" dirty="0"/>
              <a:t>44 тысячи</a:t>
            </a:r>
            <a:r>
              <a:rPr lang="ru-RU" dirty="0"/>
              <a:t> </a:t>
            </a:r>
            <a:r>
              <a:rPr lang="ru-RU" dirty="0" err="1"/>
              <a:t>скрининговых</a:t>
            </a:r>
            <a:r>
              <a:rPr lang="ru-RU" dirty="0"/>
              <a:t> исследований с целью выявления рака молочной железы и рака легкого в год.</a:t>
            </a:r>
          </a:p>
          <a:p>
            <a:r>
              <a:rPr lang="ru-RU" dirty="0"/>
              <a:t> </a:t>
            </a:r>
          </a:p>
          <a:p>
            <a:r>
              <a:rPr lang="ru-RU" b="1" dirty="0"/>
              <a:t>Области применения:</a:t>
            </a:r>
            <a:endParaRPr lang="ru-RU" dirty="0"/>
          </a:p>
          <a:p>
            <a:r>
              <a:rPr lang="ru-RU" dirty="0"/>
              <a:t>онкология;</a:t>
            </a:r>
          </a:p>
          <a:p>
            <a:r>
              <a:rPr lang="ru-RU" dirty="0"/>
              <a:t>кардиология;</a:t>
            </a:r>
          </a:p>
          <a:p>
            <a:r>
              <a:rPr lang="ru-RU" dirty="0"/>
              <a:t>хронические заболевания;</a:t>
            </a:r>
          </a:p>
          <a:p>
            <a:r>
              <a:rPr lang="ru-RU" dirty="0"/>
              <a:t>пульмонология;</a:t>
            </a:r>
          </a:p>
          <a:p>
            <a:r>
              <a:rPr lang="ru-RU" dirty="0"/>
              <a:t>неврология;</a:t>
            </a:r>
          </a:p>
          <a:p>
            <a:r>
              <a:rPr lang="ru-RU" dirty="0"/>
              <a:t>неотложные состояния.</a:t>
            </a:r>
          </a:p>
          <a:p>
            <a:r>
              <a:rPr lang="ru-RU" dirty="0"/>
              <a:t> </a:t>
            </a:r>
          </a:p>
          <a:p>
            <a:r>
              <a:rPr lang="ru-RU" dirty="0"/>
              <a:t>Результаты эксперимента станут основой для национальных стандартов, регламентирующих применение искусственного интеллекта в клинической медицине. Разработка документов ведется в Подкомитете 01 технического комитета по стандартизации «Искусственный интеллект» (</a:t>
            </a:r>
            <a:r>
              <a:rPr lang="ru-RU" dirty="0" err="1"/>
              <a:t>ТК</a:t>
            </a:r>
            <a:r>
              <a:rPr lang="ru-RU" dirty="0"/>
              <a:t> 164). </a:t>
            </a:r>
            <a:br>
              <a:rPr lang="ru-RU" dirty="0"/>
            </a:br>
            <a:r>
              <a:rPr lang="ru-RU" u="sng" dirty="0">
                <a:hlinkClick r:id="rId2"/>
              </a:rPr>
              <a:t>Подробнее о деятельности ПК 01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1800" dirty="0"/>
              <a:t/>
            </a:r>
            <a:br>
              <a:rPr lang="ru-RU" sz="1800" dirty="0"/>
            </a:br>
            <a:endParaRPr lang="ru-RU" sz="18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97419"/>
            <a:ext cx="8229600" cy="353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hlinkClick r:id="rId2"/>
              </a:rPr>
              <a:t>Клинические параметры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b="1" dirty="0" smtClean="0"/>
              <a:t>Целевые нозологии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Целевые </a:t>
            </a:r>
            <a:r>
              <a:rPr lang="ru-RU" b="1" dirty="0" err="1"/>
              <a:t>патологии\признаки</a:t>
            </a:r>
            <a:r>
              <a:rPr lang="ru-RU" b="1" dirty="0"/>
              <a:t>:</a:t>
            </a:r>
            <a:r>
              <a:rPr lang="ru-RU" dirty="0"/>
              <a:t> </a:t>
            </a:r>
            <a:r>
              <a:rPr lang="ru-RU" dirty="0" err="1" smtClean="0"/>
              <a:t>COVID-19</a:t>
            </a:r>
            <a:endParaRPr lang="ru-RU" dirty="0" smtClean="0"/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Код </a:t>
            </a:r>
            <a:r>
              <a:rPr lang="ru-RU" b="1" dirty="0" err="1"/>
              <a:t>МКБ-10</a:t>
            </a:r>
            <a:r>
              <a:rPr lang="ru-RU" b="1" dirty="0"/>
              <a:t> целевой патологии:</a:t>
            </a:r>
            <a:r>
              <a:rPr lang="ru-RU" dirty="0"/>
              <a:t> </a:t>
            </a:r>
            <a:r>
              <a:rPr lang="ru-RU" dirty="0" err="1" smtClean="0"/>
              <a:t>U07.1</a:t>
            </a:r>
            <a:endParaRPr lang="ru-RU" dirty="0" smtClean="0"/>
          </a:p>
          <a:p>
            <a:r>
              <a:rPr lang="ru-RU" b="1" dirty="0" smtClean="0"/>
              <a:t>Параметры популяции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Критерии </a:t>
            </a:r>
            <a:r>
              <a:rPr lang="ru-RU" b="1" dirty="0"/>
              <a:t>включения/</a:t>
            </a:r>
            <a:r>
              <a:rPr lang="ru-RU" b="1" dirty="0" err="1"/>
              <a:t>невключения</a:t>
            </a:r>
            <a:r>
              <a:rPr lang="ru-RU" b="1" dirty="0"/>
              <a:t> пациента</a:t>
            </a:r>
            <a:r>
              <a:rPr lang="ru-RU" b="1" dirty="0" smtClean="0"/>
              <a:t>: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dirty="0" smtClean="0"/>
              <a:t>Критерии </a:t>
            </a:r>
            <a:r>
              <a:rPr lang="ru-RU" dirty="0"/>
              <a:t>включения пациента: Возраст ≥18 лет</a:t>
            </a:r>
            <a:br>
              <a:rPr lang="ru-RU" dirty="0"/>
            </a:br>
            <a:r>
              <a:rPr lang="ru-RU" dirty="0"/>
              <a:t>Критерии </a:t>
            </a:r>
            <a:r>
              <a:rPr lang="ru-RU" dirty="0" err="1"/>
              <a:t>невключения</a:t>
            </a:r>
            <a:r>
              <a:rPr lang="ru-RU" dirty="0"/>
              <a:t> пациента: Наличие оперативных вмешательств, лучевой терапии в анамнезе для лечения заболеваний в области грудной клетки</a:t>
            </a:r>
          </a:p>
          <a:p>
            <a:pPr>
              <a:buNone/>
            </a:pPr>
            <a:r>
              <a:rPr lang="ru-RU" dirty="0" smtClean="0"/>
              <a:t>	Возраст </a:t>
            </a:r>
            <a:r>
              <a:rPr lang="ru-RU" dirty="0"/>
              <a:t>(мин., лет): </a:t>
            </a:r>
            <a:r>
              <a:rPr lang="ru-RU" dirty="0" smtClean="0"/>
              <a:t>18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Возраст </a:t>
            </a:r>
            <a:r>
              <a:rPr lang="ru-RU" dirty="0"/>
              <a:t>(макс., лет): </a:t>
            </a:r>
            <a:r>
              <a:rPr lang="ru-RU" dirty="0" smtClean="0"/>
              <a:t>97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Возраст </a:t>
            </a:r>
            <a:r>
              <a:rPr lang="ru-RU" dirty="0"/>
              <a:t>(медиана, лет): </a:t>
            </a:r>
            <a:r>
              <a:rPr lang="ru-RU" dirty="0" smtClean="0"/>
              <a:t>47,0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Пол </a:t>
            </a:r>
            <a:r>
              <a:rPr lang="ru-RU" dirty="0"/>
              <a:t>(М): </a:t>
            </a:r>
            <a:r>
              <a:rPr lang="ru-RU" dirty="0" smtClean="0"/>
              <a:t>42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Пол </a:t>
            </a:r>
            <a:r>
              <a:rPr lang="ru-RU" dirty="0"/>
              <a:t>(Ж): </a:t>
            </a:r>
            <a:r>
              <a:rPr lang="ru-RU" dirty="0" smtClean="0"/>
              <a:t>56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Пол </a:t>
            </a:r>
            <a:r>
              <a:rPr lang="ru-RU" dirty="0"/>
              <a:t>(</a:t>
            </a:r>
            <a:r>
              <a:rPr lang="ru-RU" dirty="0" err="1"/>
              <a:t>неопределено</a:t>
            </a:r>
            <a:r>
              <a:rPr lang="ru-RU" dirty="0"/>
              <a:t>): </a:t>
            </a:r>
            <a:r>
              <a:rPr lang="ru-RU" dirty="0" smtClean="0"/>
              <a:t>2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Период </a:t>
            </a:r>
            <a:r>
              <a:rPr lang="ru-RU" dirty="0"/>
              <a:t>сбора (начало): </a:t>
            </a:r>
            <a:r>
              <a:rPr lang="ru-RU" dirty="0" smtClean="0"/>
              <a:t>01.03.2020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Период </a:t>
            </a:r>
            <a:r>
              <a:rPr lang="ru-RU" dirty="0"/>
              <a:t>сбора (конец): </a:t>
            </a:r>
            <a:r>
              <a:rPr lang="ru-RU" dirty="0" smtClean="0"/>
              <a:t>25.04.2020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Эпидемиологическая </a:t>
            </a:r>
            <a:r>
              <a:rPr lang="ru-RU" dirty="0"/>
              <a:t>обстановка: В условиях пандемии </a:t>
            </a:r>
            <a:r>
              <a:rPr lang="ru-RU" dirty="0" err="1"/>
              <a:t>коронавирусной</a:t>
            </a:r>
            <a:r>
              <a:rPr lang="ru-RU" dirty="0"/>
              <a:t> инфекции (</a:t>
            </a:r>
            <a:r>
              <a:rPr lang="ru-RU" dirty="0" err="1"/>
              <a:t>COVID-19</a:t>
            </a:r>
            <a:r>
              <a:rPr lang="ru-RU" dirty="0"/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Схема разработки 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406" y="1600200"/>
            <a:ext cx="812318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hlinkClick r:id="rId2"/>
              </a:rPr>
              <a:t>Назначение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Клиническая/практическая/научная </a:t>
            </a:r>
            <a:r>
              <a:rPr lang="ru-RU" b="1" dirty="0"/>
              <a:t>задача создания набора данных:</a:t>
            </a:r>
            <a:r>
              <a:rPr lang="ru-RU" dirty="0"/>
              <a:t> Определение степени поражения паренхимы легкого при </a:t>
            </a:r>
            <a:r>
              <a:rPr lang="ru-RU" dirty="0" err="1" smtClean="0"/>
              <a:t>COVID-19</a:t>
            </a:r>
            <a:endParaRPr lang="ru-RU" dirty="0" smtClean="0"/>
          </a:p>
          <a:p>
            <a:r>
              <a:rPr lang="ru-RU" b="1" dirty="0" smtClean="0"/>
              <a:t>Назначение </a:t>
            </a:r>
            <a:r>
              <a:rPr lang="ru-RU" b="1" dirty="0" err="1"/>
              <a:t>датасета</a:t>
            </a:r>
            <a:r>
              <a:rPr lang="ru-RU" b="1" dirty="0"/>
              <a:t>:</a:t>
            </a:r>
            <a:r>
              <a:rPr lang="ru-RU" dirty="0"/>
              <a:t> Обучение ИИ </a:t>
            </a:r>
            <a:r>
              <a:rPr lang="ru-RU" dirty="0" smtClean="0"/>
              <a:t>алгоритма</a:t>
            </a:r>
          </a:p>
          <a:p>
            <a:r>
              <a:rPr lang="ru-RU" b="1" dirty="0" smtClean="0"/>
              <a:t>Вариант</a:t>
            </a:r>
            <a:r>
              <a:rPr lang="ru-RU" b="1" dirty="0"/>
              <a:t>:</a:t>
            </a:r>
            <a:r>
              <a:rPr lang="ru-RU" dirty="0"/>
              <a:t> </a:t>
            </a:r>
            <a:r>
              <a:rPr lang="ru-RU" dirty="0" err="1"/>
              <a:t>SC</a:t>
            </a:r>
            <a:r>
              <a:rPr lang="ru-RU" dirty="0"/>
              <a:t> - </a:t>
            </a:r>
            <a:r>
              <a:rPr lang="ru-RU" dirty="0" err="1"/>
              <a:t>special</a:t>
            </a:r>
            <a:r>
              <a:rPr lang="ru-RU" dirty="0"/>
              <a:t> </a:t>
            </a:r>
            <a:r>
              <a:rPr lang="ru-RU" dirty="0" err="1"/>
              <a:t>case</a:t>
            </a:r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hlinkClick r:id="rId2"/>
              </a:rPr>
              <a:t>Разметка и верификация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ru-RU" b="1" dirty="0" err="1" smtClean="0"/>
              <a:t>РазметкаУровень</a:t>
            </a:r>
            <a:r>
              <a:rPr lang="ru-RU" b="1" dirty="0" smtClean="0"/>
              <a:t> </a:t>
            </a:r>
            <a:r>
              <a:rPr lang="ru-RU" b="1" dirty="0"/>
              <a:t>разметки:</a:t>
            </a:r>
            <a:r>
              <a:rPr lang="ru-RU" dirty="0"/>
              <a:t> Изображение, </a:t>
            </a:r>
            <a:r>
              <a:rPr lang="ru-RU" dirty="0" smtClean="0"/>
              <a:t>Исследование</a:t>
            </a:r>
          </a:p>
          <a:p>
            <a:r>
              <a:rPr lang="ru-RU" b="1" dirty="0" smtClean="0"/>
              <a:t>Способы </a:t>
            </a:r>
            <a:r>
              <a:rPr lang="ru-RU" b="1" dirty="0" err="1"/>
              <a:t>предразметки</a:t>
            </a:r>
            <a:r>
              <a:rPr lang="ru-RU" b="1" dirty="0"/>
              <a:t>:</a:t>
            </a:r>
            <a:r>
              <a:rPr lang="ru-RU" dirty="0"/>
              <a:t> </a:t>
            </a:r>
            <a:r>
              <a:rPr lang="ru-RU" dirty="0" smtClean="0"/>
              <a:t>Нет</a:t>
            </a:r>
          </a:p>
          <a:p>
            <a:r>
              <a:rPr lang="ru-RU" b="1" dirty="0" smtClean="0"/>
              <a:t>Характер </a:t>
            </a:r>
            <a:r>
              <a:rPr lang="ru-RU" b="1" dirty="0"/>
              <a:t>разметки:</a:t>
            </a:r>
            <a:r>
              <a:rPr lang="ru-RU" dirty="0"/>
              <a:t> </a:t>
            </a:r>
            <a:r>
              <a:rPr lang="ru-RU" dirty="0" smtClean="0"/>
              <a:t>Бинарная</a:t>
            </a:r>
          </a:p>
          <a:p>
            <a:r>
              <a:rPr lang="ru-RU" b="1" dirty="0" smtClean="0"/>
              <a:t>Количество </a:t>
            </a:r>
            <a:r>
              <a:rPr lang="ru-RU" b="1" dirty="0"/>
              <a:t>лейблов:</a:t>
            </a:r>
            <a:r>
              <a:rPr lang="ru-RU" dirty="0"/>
              <a:t> </a:t>
            </a:r>
            <a:r>
              <a:rPr lang="ru-RU" dirty="0" smtClean="0"/>
              <a:t>1</a:t>
            </a:r>
          </a:p>
          <a:p>
            <a:r>
              <a:rPr lang="ru-RU" b="1" dirty="0" smtClean="0"/>
              <a:t>Характер </a:t>
            </a:r>
            <a:r>
              <a:rPr lang="ru-RU" b="1" dirty="0"/>
              <a:t>лейблов:</a:t>
            </a:r>
            <a:r>
              <a:rPr lang="ru-RU" dirty="0"/>
              <a:t> </a:t>
            </a:r>
            <a:r>
              <a:rPr lang="ru-RU" dirty="0" err="1"/>
              <a:t>Мультикласс</a:t>
            </a:r>
            <a:r>
              <a:rPr lang="ru-RU" dirty="0"/>
              <a:t> (1 лейбл, </a:t>
            </a:r>
            <a:r>
              <a:rPr lang="ru-RU" dirty="0" err="1"/>
              <a:t>M</a:t>
            </a:r>
            <a:r>
              <a:rPr lang="ru-RU" dirty="0"/>
              <a:t> классов, </a:t>
            </a:r>
            <a:r>
              <a:rPr lang="ru-RU" dirty="0" err="1"/>
              <a:t>M</a:t>
            </a:r>
            <a:r>
              <a:rPr lang="ru-RU" dirty="0"/>
              <a:t>&gt;2</a:t>
            </a:r>
            <a:r>
              <a:rPr lang="ru-RU" dirty="0" smtClean="0"/>
              <a:t>)</a:t>
            </a:r>
          </a:p>
          <a:p>
            <a:r>
              <a:rPr lang="ru-RU" b="1" dirty="0" smtClean="0"/>
              <a:t>Уровень </a:t>
            </a:r>
            <a:r>
              <a:rPr lang="ru-RU" b="1" dirty="0"/>
              <a:t>детализации лейблов:</a:t>
            </a:r>
            <a:r>
              <a:rPr lang="ru-RU" dirty="0"/>
              <a:t> </a:t>
            </a:r>
            <a:r>
              <a:rPr lang="ru-RU" dirty="0" smtClean="0"/>
              <a:t>Исследование/серия/изображение</a:t>
            </a:r>
          </a:p>
          <a:p>
            <a:r>
              <a:rPr lang="ru-RU" b="1" dirty="0" smtClean="0"/>
              <a:t>Названия </a:t>
            </a:r>
            <a:r>
              <a:rPr lang="ru-RU" b="1" dirty="0"/>
              <a:t>лейблов:</a:t>
            </a:r>
            <a:r>
              <a:rPr lang="ru-RU" dirty="0"/>
              <a:t> Признаки поражения паренхимы легкого при </a:t>
            </a:r>
            <a:r>
              <a:rPr lang="ru-RU" dirty="0" err="1"/>
              <a:t>COVID-19</a:t>
            </a:r>
            <a:r>
              <a:rPr lang="ru-RU" dirty="0"/>
              <a:t> согласно -Базовые диагностические требования от августа </a:t>
            </a:r>
            <a:r>
              <a:rPr lang="ru-RU" dirty="0" err="1" smtClean="0"/>
              <a:t>2021г</a:t>
            </a:r>
            <a:endParaRPr lang="ru-RU" dirty="0" smtClean="0"/>
          </a:p>
          <a:p>
            <a:r>
              <a:rPr lang="ru-RU" b="1" dirty="0" smtClean="0"/>
              <a:t>Количество </a:t>
            </a:r>
            <a:r>
              <a:rPr lang="ru-RU" b="1" dirty="0"/>
              <a:t>классов:</a:t>
            </a:r>
            <a:r>
              <a:rPr lang="ru-RU" dirty="0"/>
              <a:t> </a:t>
            </a:r>
            <a:r>
              <a:rPr lang="ru-RU" dirty="0" smtClean="0"/>
              <a:t>2</a:t>
            </a:r>
          </a:p>
          <a:p>
            <a:r>
              <a:rPr lang="ru-RU" b="1" dirty="0" smtClean="0"/>
              <a:t>Названия </a:t>
            </a:r>
            <a:r>
              <a:rPr lang="ru-RU" b="1" dirty="0"/>
              <a:t>классов:</a:t>
            </a:r>
            <a:r>
              <a:rPr lang="ru-RU" dirty="0"/>
              <a:t> Без целевой патологии - 0; С целевой патологией </a:t>
            </a:r>
            <a:r>
              <a:rPr lang="ru-RU" dirty="0" smtClean="0"/>
              <a:t>– 1</a:t>
            </a:r>
          </a:p>
          <a:p>
            <a:r>
              <a:rPr lang="ru-RU" b="1" dirty="0" smtClean="0"/>
              <a:t>Количество </a:t>
            </a:r>
            <a:r>
              <a:rPr lang="ru-RU" b="1" dirty="0"/>
              <a:t>по классам:</a:t>
            </a:r>
            <a:r>
              <a:rPr lang="ru-RU" dirty="0"/>
              <a:t> КТ-0 ― 254 (22,8%), КТ-1 ― 684 (61,6%), КТ-2 ― 125 (11,3%), КТ-3 ― 45 (4,1%), КТ-4 ― 2 (0,2</a:t>
            </a:r>
            <a:r>
              <a:rPr lang="ru-RU" dirty="0" smtClean="0"/>
              <a:t>%).</a:t>
            </a:r>
          </a:p>
          <a:p>
            <a:r>
              <a:rPr lang="ru-RU" b="1" dirty="0" smtClean="0"/>
              <a:t>Критерии </a:t>
            </a:r>
            <a:r>
              <a:rPr lang="ru-RU" b="1" dirty="0"/>
              <a:t>отнесения к </a:t>
            </a:r>
            <a:r>
              <a:rPr lang="ru-RU" b="1" dirty="0" err="1"/>
              <a:t>классам:</a:t>
            </a:r>
            <a:r>
              <a:rPr lang="ru-RU" dirty="0" err="1"/>
              <a:t>С</a:t>
            </a:r>
            <a:r>
              <a:rPr lang="ru-RU" dirty="0"/>
              <a:t> патологией:</a:t>
            </a:r>
          </a:p>
          <a:p>
            <a:r>
              <a:rPr lang="ru-RU" dirty="0"/>
              <a:t>Инфильтрация легочной паренхимы по типу матовых стекол с обеих сторон, преимущественно периферической локализации с или без инфильтрацией легочной паренхимы по типу консолидации с положительным признаком воздушной </a:t>
            </a:r>
            <a:r>
              <a:rPr lang="ru-RU" dirty="0" err="1"/>
              <a:t>бронхограммы</a:t>
            </a:r>
            <a:r>
              <a:rPr lang="ru-RU" dirty="0"/>
              <a:t>;</a:t>
            </a:r>
          </a:p>
          <a:p>
            <a:r>
              <a:rPr lang="ru-RU" dirty="0"/>
              <a:t>Инфильтрация легочной паренхимы по типу булыжной мостовой (утолщение </a:t>
            </a:r>
            <a:r>
              <a:rPr lang="ru-RU" dirty="0" err="1"/>
              <a:t>междолькового</a:t>
            </a:r>
            <a:r>
              <a:rPr lang="ru-RU" dirty="0"/>
              <a:t> </a:t>
            </a:r>
            <a:r>
              <a:rPr lang="ru-RU" dirty="0" err="1"/>
              <a:t>интерстиция</a:t>
            </a:r>
            <a:r>
              <a:rPr lang="ru-RU" dirty="0"/>
              <a:t> на фоне матового стекла) с обеих сторон, преимущественно периферической локализации, с или или без инфильтрацией легочной паренхимы по типу консолидации с положительным признаком воздушной </a:t>
            </a:r>
            <a:r>
              <a:rPr lang="ru-RU" dirty="0" err="1"/>
              <a:t>бронхограммы</a:t>
            </a:r>
            <a:r>
              <a:rPr lang="ru-RU" dirty="0"/>
              <a:t>.</a:t>
            </a:r>
          </a:p>
          <a:p>
            <a:r>
              <a:rPr lang="ru-RU" dirty="0"/>
              <a:t>Без патологии: отсутствие вышеперечисленных признаков</a:t>
            </a:r>
          </a:p>
          <a:p>
            <a:r>
              <a:rPr lang="ru-RU" b="1" dirty="0" err="1"/>
              <a:t>ВерификацияМетод</a:t>
            </a:r>
            <a:r>
              <a:rPr lang="ru-RU" b="1" dirty="0"/>
              <a:t> верификации:</a:t>
            </a:r>
            <a:r>
              <a:rPr lang="ru-RU" dirty="0"/>
              <a:t> Экспертная оценка разметки (1 эксперт либо консенсус)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hlinkClick r:id="rId2"/>
              </a:rPr>
              <a:t>Технические параметры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b="1" dirty="0" smtClean="0"/>
              <a:t>Условия </a:t>
            </a:r>
            <a:r>
              <a:rPr lang="ru-RU" b="1" dirty="0"/>
              <a:t>сбора </a:t>
            </a:r>
            <a:r>
              <a:rPr lang="ru-RU" b="1" dirty="0" smtClean="0"/>
              <a:t>данных</a:t>
            </a:r>
          </a:p>
          <a:p>
            <a:pPr>
              <a:buNone/>
            </a:pPr>
            <a:r>
              <a:rPr lang="ru-RU" b="1" dirty="0" smtClean="0"/>
              <a:t>	Критерии </a:t>
            </a:r>
            <a:r>
              <a:rPr lang="ru-RU" b="1" dirty="0"/>
              <a:t>включения/</a:t>
            </a:r>
            <a:r>
              <a:rPr lang="ru-RU" b="1" dirty="0" err="1"/>
              <a:t>невключения</a:t>
            </a:r>
            <a:r>
              <a:rPr lang="ru-RU" b="1" dirty="0"/>
              <a:t> исследования в </a:t>
            </a:r>
            <a:r>
              <a:rPr lang="ru-RU" b="1" dirty="0" err="1"/>
              <a:t>датасет:</a:t>
            </a:r>
            <a:r>
              <a:rPr lang="ru-RU" dirty="0" err="1"/>
              <a:t>Сбор</a:t>
            </a:r>
            <a:r>
              <a:rPr lang="ru-RU" dirty="0"/>
              <a:t> данных осуществлялся в 48 медицинских организаций в период с 1 марта по 25 апреля 2020 г у пациентов с подозрением на изменения в легких при </a:t>
            </a:r>
            <a:r>
              <a:rPr lang="ru-RU" dirty="0" err="1"/>
              <a:t>COVID-19</a:t>
            </a:r>
            <a:endParaRPr lang="ru-RU" dirty="0"/>
          </a:p>
          <a:p>
            <a:pPr>
              <a:buNone/>
            </a:pPr>
            <a:r>
              <a:rPr lang="ru-RU" b="1" dirty="0" smtClean="0"/>
              <a:t>	Протоколы </a:t>
            </a:r>
            <a:r>
              <a:rPr lang="ru-RU" b="1" dirty="0"/>
              <a:t>и условия сбора </a:t>
            </a:r>
            <a:r>
              <a:rPr lang="ru-RU" b="1" dirty="0" err="1"/>
              <a:t>данных:</a:t>
            </a:r>
            <a:r>
              <a:rPr lang="ru-RU" dirty="0" err="1"/>
              <a:t>КТ-протокол</a:t>
            </a:r>
            <a:r>
              <a:rPr lang="ru-RU" dirty="0"/>
              <a:t> сканирования </a:t>
            </a:r>
            <a:r>
              <a:rPr lang="ru-RU" dirty="0" err="1"/>
              <a:t>Chest</a:t>
            </a:r>
            <a:r>
              <a:rPr lang="ru-RU" dirty="0"/>
              <a:t> (рутинные КТ грудной клетки), сканирование выполнено в положении пациента на спине, при задержке дыхания на глубине вдоха, руки убраны за голову</a:t>
            </a:r>
          </a:p>
          <a:p>
            <a:r>
              <a:rPr lang="ru-RU" b="1" dirty="0"/>
              <a:t>Единичная запись набора </a:t>
            </a:r>
            <a:r>
              <a:rPr lang="ru-RU" b="1" dirty="0" smtClean="0"/>
              <a:t>данных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Объект </a:t>
            </a:r>
            <a:r>
              <a:rPr lang="ru-RU" b="1" dirty="0"/>
              <a:t>разметки:</a:t>
            </a:r>
            <a:r>
              <a:rPr lang="ru-RU" dirty="0"/>
              <a:t> </a:t>
            </a:r>
            <a:r>
              <a:rPr lang="ru-RU" dirty="0" smtClean="0"/>
              <a:t>Исследование</a:t>
            </a:r>
          </a:p>
          <a:p>
            <a:pPr>
              <a:buNone/>
            </a:pPr>
            <a:r>
              <a:rPr lang="ru-RU" b="1" dirty="0" smtClean="0"/>
              <a:t>	Результат </a:t>
            </a:r>
            <a:r>
              <a:rPr lang="ru-RU" b="1" dirty="0"/>
              <a:t>разметки:</a:t>
            </a:r>
            <a:r>
              <a:rPr lang="ru-RU" dirty="0"/>
              <a:t> Целевая патология / отсутствие целевой патологии; бинарные маски </a:t>
            </a:r>
            <a:r>
              <a:rPr lang="ru-RU" dirty="0" smtClean="0"/>
              <a:t>изображений</a:t>
            </a:r>
          </a:p>
          <a:p>
            <a:r>
              <a:rPr lang="ru-RU" b="1" dirty="0" smtClean="0"/>
              <a:t>Форматы </a:t>
            </a:r>
            <a:r>
              <a:rPr lang="ru-RU" b="1" dirty="0"/>
              <a:t>записи набора </a:t>
            </a:r>
            <a:r>
              <a:rPr lang="ru-RU" b="1" dirty="0" smtClean="0"/>
              <a:t>данных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Объект </a:t>
            </a:r>
            <a:r>
              <a:rPr lang="ru-RU" b="1" dirty="0"/>
              <a:t>разметки:</a:t>
            </a:r>
            <a:r>
              <a:rPr lang="ru-RU" dirty="0"/>
              <a:t> </a:t>
            </a:r>
            <a:r>
              <a:rPr lang="ru-RU" dirty="0" err="1" smtClean="0"/>
              <a:t>NIFTI</a:t>
            </a:r>
            <a:endParaRPr lang="ru-RU" dirty="0" smtClean="0"/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Результат </a:t>
            </a:r>
            <a:r>
              <a:rPr lang="ru-RU" b="1" dirty="0"/>
              <a:t>разметки:</a:t>
            </a:r>
            <a:r>
              <a:rPr lang="ru-RU" dirty="0"/>
              <a:t> </a:t>
            </a:r>
            <a:r>
              <a:rPr lang="ru-RU" dirty="0" smtClean="0"/>
              <a:t>Табличный</a:t>
            </a:r>
          </a:p>
          <a:p>
            <a:r>
              <a:rPr lang="ru-RU" b="1" dirty="0" smtClean="0"/>
              <a:t>Объем данных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Количество </a:t>
            </a:r>
            <a:r>
              <a:rPr lang="ru-RU" b="1" dirty="0"/>
              <a:t>исследований набора данных:</a:t>
            </a:r>
            <a:r>
              <a:rPr lang="ru-RU" dirty="0"/>
              <a:t> </a:t>
            </a:r>
            <a:r>
              <a:rPr lang="ru-RU" dirty="0" smtClean="0"/>
              <a:t>1110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Количество </a:t>
            </a:r>
            <a:r>
              <a:rPr lang="ru-RU" b="1" dirty="0"/>
              <a:t>уникальных источников (</a:t>
            </a:r>
            <a:r>
              <a:rPr lang="ru-RU" b="1" dirty="0" err="1"/>
              <a:t>ДУ</a:t>
            </a:r>
            <a:r>
              <a:rPr lang="ru-RU" b="1" dirty="0"/>
              <a:t>):</a:t>
            </a:r>
            <a:r>
              <a:rPr lang="ru-RU" dirty="0"/>
              <a:t> 48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/>
              <a:t>Эксперимент по внедрению технологий искусственного интеллекта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921" y="1600200"/>
            <a:ext cx="804615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Сколько фирм у нас и там занимаются ИИ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0370" y="2994501"/>
            <a:ext cx="3223260" cy="1737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источников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https://mosmed.ai/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аугментация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268760"/>
            <a:ext cx="4770120" cy="1623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068960"/>
            <a:ext cx="8261350" cy="263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активации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9633" y="1600200"/>
            <a:ext cx="706473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</a:t>
            </a:r>
            <a:r>
              <a:rPr lang="en-US" dirty="0" smtClean="0"/>
              <a:t> </a:t>
            </a:r>
            <a:r>
              <a:rPr lang="en-US" dirty="0" err="1" smtClean="0"/>
              <a:t>COVID</a:t>
            </a:r>
            <a:r>
              <a:rPr lang="en-US" dirty="0" smtClean="0"/>
              <a:t>-Net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528388"/>
            <a:ext cx="8229600" cy="2669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</a:t>
            </a:r>
            <a:r>
              <a:rPr lang="en-US" dirty="0" smtClean="0"/>
              <a:t> AC-</a:t>
            </a:r>
            <a:r>
              <a:rPr lang="en-US" dirty="0" err="1" smtClean="0"/>
              <a:t>CovidNet</a:t>
            </a:r>
            <a:endParaRPr lang="ru-RU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8925" y="1600200"/>
            <a:ext cx="446614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</a:t>
            </a:r>
            <a:r>
              <a:rPr lang="ru-RU" dirty="0" err="1" smtClean="0"/>
              <a:t>DenseNet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3736" y="2286164"/>
            <a:ext cx="6376528" cy="3154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Резидентный блок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31657" y="2601568"/>
            <a:ext cx="3080685" cy="2523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5291" y="1955291"/>
            <a:ext cx="6473417" cy="3815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1856</TotalTime>
  <Words>113</Words>
  <Application>Microsoft Office PowerPoint</Application>
  <PresentationFormat>Экран (4:3)</PresentationFormat>
  <Paragraphs>92</Paragraphs>
  <Slides>25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Тема Office</vt:lpstr>
      <vt:lpstr>Разработка алгоритмов анализа биомедицинских изображений</vt:lpstr>
      <vt:lpstr>Схема разработки </vt:lpstr>
      <vt:lpstr>аугментация</vt:lpstr>
      <vt:lpstr>Функции активации</vt:lpstr>
      <vt:lpstr>Архитектура COVID-Net</vt:lpstr>
      <vt:lpstr>Архитектура  AC-CovidNet</vt:lpstr>
      <vt:lpstr>Архитектура DenseNet</vt:lpstr>
      <vt:lpstr>Резидентный блок</vt:lpstr>
      <vt:lpstr>Слайд 9</vt:lpstr>
      <vt:lpstr>Слайд 10</vt:lpstr>
      <vt:lpstr>Слайд 11</vt:lpstr>
      <vt:lpstr>Схема ансамбля</vt:lpstr>
      <vt:lpstr>Создание датасетов разных конфигураций</vt:lpstr>
      <vt:lpstr>Сравнение некоторых моделей</vt:lpstr>
      <vt:lpstr>Графики обучения модели Параметры модели</vt:lpstr>
      <vt:lpstr>Сравнение colab и yandex</vt:lpstr>
      <vt:lpstr>Эксперимент по использованию инновационных технологий в области компьютерного зрения для анализа медицинских изображений и дальнейшего применения в системе здравоохранения города Москвы.</vt:lpstr>
      <vt:lpstr> </vt:lpstr>
      <vt:lpstr>Клинические параметры</vt:lpstr>
      <vt:lpstr>Назначение</vt:lpstr>
      <vt:lpstr>Разметка и верификация</vt:lpstr>
      <vt:lpstr>Технические параметры</vt:lpstr>
      <vt:lpstr>Эксперимент по внедрению технологий искусственного интеллекта</vt:lpstr>
      <vt:lpstr>Сколько фирм у нас и там занимаются ИИ</vt:lpstr>
      <vt:lpstr>Список источников</vt:lpstr>
    </vt:vector>
  </TitlesOfParts>
  <Company>diakov.net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Евгений Логинов</dc:creator>
  <cp:lastModifiedBy>Евгений Логинов</cp:lastModifiedBy>
  <cp:revision>59</cp:revision>
  <dcterms:created xsi:type="dcterms:W3CDTF">2022-05-07T10:46:03Z</dcterms:created>
  <dcterms:modified xsi:type="dcterms:W3CDTF">2022-05-21T20:19:04Z</dcterms:modified>
</cp:coreProperties>
</file>