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0" r:id="rId5"/>
    <p:sldId id="262" r:id="rId6"/>
    <p:sldId id="261" r:id="rId7"/>
    <p:sldId id="263" r:id="rId8"/>
    <p:sldId id="258" r:id="rId9"/>
    <p:sldId id="257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3E29-338E-49D6-9AED-D5FCECFDFDCF}" type="datetimeFigureOut">
              <a:rPr lang="ru-RU" smtClean="0"/>
              <a:pPr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pk-0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clinical_paramet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appointmen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marku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technical_specificat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алгоритмов анализа биомедицинских изображений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Логинов Е.П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7896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b="1" dirty="0" smtClean="0"/>
              <a:t>Эксперимент</a:t>
            </a:r>
            <a:br>
              <a:rPr lang="ru-RU" sz="1800" b="1" dirty="0" smtClean="0"/>
            </a:br>
            <a:r>
              <a:rPr lang="ru-RU" sz="1800" dirty="0" smtClean="0"/>
              <a:t>по использованию инновационных технологий в области компьютерного зрения для анализа медицинских изображений и дальнейшего применения в системе здравоохранения города Москвы.</a:t>
            </a:r>
            <a:endParaRPr lang="ru-RU" sz="1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b="1" dirty="0"/>
              <a:t>Цель</a:t>
            </a:r>
            <a:endParaRPr lang="ru-RU" dirty="0"/>
          </a:p>
          <a:p>
            <a:r>
              <a:rPr lang="ru-RU" dirty="0"/>
              <a:t>Научное исследование возможности использования в системе здравоохранения города Москвы методов поддержки принятия решений на основе результатов анализа данных с применением передовых инновационных технологий.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Платформа</a:t>
            </a:r>
            <a:endParaRPr lang="ru-RU" dirty="0"/>
          </a:p>
          <a:p>
            <a:r>
              <a:rPr lang="ru-RU" dirty="0"/>
              <a:t>Единый радиологический информационный сервис (</a:t>
            </a:r>
            <a:r>
              <a:rPr lang="ru-RU" dirty="0" err="1"/>
              <a:t>ЕРИС</a:t>
            </a:r>
            <a:r>
              <a:rPr lang="ru-RU" dirty="0"/>
              <a:t>)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В цифрах</a:t>
            </a:r>
            <a:endParaRPr lang="ru-RU" dirty="0"/>
          </a:p>
          <a:p>
            <a:r>
              <a:rPr lang="ru-RU" b="1" dirty="0"/>
              <a:t>550  </a:t>
            </a:r>
            <a:r>
              <a:rPr lang="ru-RU" dirty="0"/>
              <a:t>единиц оборудования (</a:t>
            </a:r>
            <a:r>
              <a:rPr lang="ru-RU" dirty="0" err="1"/>
              <a:t>МРТ</a:t>
            </a:r>
            <a:r>
              <a:rPr lang="ru-RU" dirty="0"/>
              <a:t>/</a:t>
            </a:r>
            <a:r>
              <a:rPr lang="ru-RU" dirty="0" err="1"/>
              <a:t>ММГ</a:t>
            </a:r>
            <a:r>
              <a:rPr lang="ru-RU" dirty="0"/>
              <a:t>/КТ/</a:t>
            </a:r>
            <a:r>
              <a:rPr lang="ru-RU" dirty="0" err="1"/>
              <a:t>РГ</a:t>
            </a:r>
            <a:r>
              <a:rPr lang="ru-RU" dirty="0"/>
              <a:t>) в отделениях лучевой диагностики амбулаторных и стационарных медицинских организаций Департамента здравоохранения города Москвы.</a:t>
            </a:r>
          </a:p>
          <a:p>
            <a:r>
              <a:rPr lang="ru-RU" b="1" dirty="0"/>
              <a:t>365</a:t>
            </a:r>
            <a:r>
              <a:rPr lang="ru-RU" dirty="0"/>
              <a:t> врачей-рентгенологов в системе. </a:t>
            </a:r>
          </a:p>
          <a:p>
            <a:r>
              <a:rPr lang="ru-RU" b="1" dirty="0"/>
              <a:t>160 тысяч </a:t>
            </a:r>
            <a:r>
              <a:rPr lang="ru-RU" dirty="0"/>
              <a:t>лучевых исследований в месяц.</a:t>
            </a:r>
          </a:p>
          <a:p>
            <a:r>
              <a:rPr lang="ru-RU" b="1" dirty="0"/>
              <a:t>44 тысячи</a:t>
            </a:r>
            <a:r>
              <a:rPr lang="ru-RU" dirty="0"/>
              <a:t> </a:t>
            </a:r>
            <a:r>
              <a:rPr lang="ru-RU" dirty="0" err="1"/>
              <a:t>скрининговых</a:t>
            </a:r>
            <a:r>
              <a:rPr lang="ru-RU" dirty="0"/>
              <a:t> исследований с целью выявления рака молочной железы и рака легкого в год.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Области применения:</a:t>
            </a:r>
            <a:endParaRPr lang="ru-RU" dirty="0"/>
          </a:p>
          <a:p>
            <a:r>
              <a:rPr lang="ru-RU" dirty="0"/>
              <a:t>онкология;</a:t>
            </a:r>
          </a:p>
          <a:p>
            <a:r>
              <a:rPr lang="ru-RU" dirty="0"/>
              <a:t>кардиология;</a:t>
            </a:r>
          </a:p>
          <a:p>
            <a:r>
              <a:rPr lang="ru-RU" dirty="0"/>
              <a:t>хронические заболевания;</a:t>
            </a:r>
          </a:p>
          <a:p>
            <a:r>
              <a:rPr lang="ru-RU" dirty="0"/>
              <a:t>пульмонология;</a:t>
            </a:r>
          </a:p>
          <a:p>
            <a:r>
              <a:rPr lang="ru-RU" dirty="0"/>
              <a:t>неврология;</a:t>
            </a:r>
          </a:p>
          <a:p>
            <a:r>
              <a:rPr lang="ru-RU" dirty="0"/>
              <a:t>неотложные состояния.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Результаты эксперимента станут основой для национальных стандартов, регламентирующих применение искусственного интеллекта в клинической медицине. Разработка документов ведется в Подкомитете 01 технического комитета по стандартизации «Искусственный интеллект» (</a:t>
            </a:r>
            <a:r>
              <a:rPr lang="ru-RU" dirty="0" err="1"/>
              <a:t>ТК</a:t>
            </a:r>
            <a:r>
              <a:rPr lang="ru-RU" dirty="0"/>
              <a:t> 164). </a:t>
            </a:r>
            <a:br>
              <a:rPr lang="ru-RU" dirty="0"/>
            </a:br>
            <a:r>
              <a:rPr lang="ru-RU" u="sng" dirty="0">
                <a:hlinkClick r:id="rId2"/>
              </a:rPr>
              <a:t>Подробнее о деятельности ПК 01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7419"/>
            <a:ext cx="8229600" cy="353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Клинические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Целевые нозологии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Целевые </a:t>
            </a:r>
            <a:r>
              <a:rPr lang="ru-RU" b="1" dirty="0" err="1"/>
              <a:t>патологии\признаки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 smtClean="0"/>
              <a:t>COVID-19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Код </a:t>
            </a:r>
            <a:r>
              <a:rPr lang="ru-RU" b="1" dirty="0" err="1"/>
              <a:t>МКБ-10</a:t>
            </a:r>
            <a:r>
              <a:rPr lang="ru-RU" b="1" dirty="0"/>
              <a:t> целевой патологии:</a:t>
            </a:r>
            <a:r>
              <a:rPr lang="ru-RU" dirty="0"/>
              <a:t> </a:t>
            </a:r>
            <a:r>
              <a:rPr lang="ru-RU" dirty="0" err="1" smtClean="0"/>
              <a:t>U07.1</a:t>
            </a:r>
            <a:endParaRPr lang="ru-RU" dirty="0" smtClean="0"/>
          </a:p>
          <a:p>
            <a:r>
              <a:rPr lang="ru-RU" b="1" dirty="0" smtClean="0"/>
              <a:t>Параметры популяции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пациента</a:t>
            </a:r>
            <a:r>
              <a:rPr lang="ru-RU" b="1" dirty="0" smtClean="0"/>
              <a:t>: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dirty="0" smtClean="0"/>
              <a:t>Критерии </a:t>
            </a:r>
            <a:r>
              <a:rPr lang="ru-RU" dirty="0"/>
              <a:t>включения пациента: Возраст ≥18 лет</a:t>
            </a:r>
            <a:br>
              <a:rPr lang="ru-RU" dirty="0"/>
            </a:br>
            <a:r>
              <a:rPr lang="ru-RU" dirty="0"/>
              <a:t>Критерии </a:t>
            </a:r>
            <a:r>
              <a:rPr lang="ru-RU" dirty="0" err="1"/>
              <a:t>невключения</a:t>
            </a:r>
            <a:r>
              <a:rPr lang="ru-RU" dirty="0"/>
              <a:t> пациента: Наличие оперативных вмешательств, лучевой терапии в анамнезе для лечения заболеваний в области грудной клетки</a:t>
            </a:r>
          </a:p>
          <a:p>
            <a:pPr>
              <a:buNone/>
            </a:pPr>
            <a:r>
              <a:rPr lang="ru-RU" dirty="0" smtClean="0"/>
              <a:t>	Возраст </a:t>
            </a:r>
            <a:r>
              <a:rPr lang="ru-RU" dirty="0"/>
              <a:t>(мин., лет): </a:t>
            </a:r>
            <a:r>
              <a:rPr lang="ru-RU" dirty="0" smtClean="0"/>
              <a:t>18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(макс., лет): </a:t>
            </a:r>
            <a:r>
              <a:rPr lang="ru-RU" dirty="0" smtClean="0"/>
              <a:t>97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(медиана, лет): </a:t>
            </a:r>
            <a:r>
              <a:rPr lang="ru-RU" dirty="0" smtClean="0"/>
              <a:t>47,0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(М): </a:t>
            </a:r>
            <a:r>
              <a:rPr lang="ru-RU" dirty="0" smtClean="0"/>
              <a:t>42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(Ж): </a:t>
            </a:r>
            <a:r>
              <a:rPr lang="ru-RU" dirty="0" smtClean="0"/>
              <a:t>56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</a:t>
            </a:r>
            <a:r>
              <a:rPr lang="ru-RU" dirty="0" err="1"/>
              <a:t>неопределено</a:t>
            </a:r>
            <a:r>
              <a:rPr lang="ru-RU" dirty="0"/>
              <a:t>): </a:t>
            </a:r>
            <a:r>
              <a:rPr lang="ru-RU" dirty="0" smtClean="0"/>
              <a:t>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(начало): </a:t>
            </a:r>
            <a:r>
              <a:rPr lang="ru-RU" dirty="0" smtClean="0"/>
              <a:t>01.03.2020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(конец): </a:t>
            </a:r>
            <a:r>
              <a:rPr lang="ru-RU" dirty="0" smtClean="0"/>
              <a:t>25.04.2020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Эпидемиологическая </a:t>
            </a:r>
            <a:r>
              <a:rPr lang="ru-RU" dirty="0"/>
              <a:t>обстановка: В условиях пандемии </a:t>
            </a:r>
            <a:r>
              <a:rPr lang="ru-RU" dirty="0" err="1"/>
              <a:t>коронавирусной</a:t>
            </a:r>
            <a:r>
              <a:rPr lang="ru-RU" dirty="0"/>
              <a:t> инфекции (</a:t>
            </a:r>
            <a:r>
              <a:rPr lang="ru-RU" dirty="0" err="1"/>
              <a:t>COVID-19</a:t>
            </a:r>
            <a:r>
              <a:rPr lang="ru-RU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Назначение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Клиническая/практическая/научная </a:t>
            </a:r>
            <a:r>
              <a:rPr lang="ru-RU" b="1" dirty="0"/>
              <a:t>задача создания набора данных:</a:t>
            </a:r>
            <a:r>
              <a:rPr lang="ru-RU" dirty="0"/>
              <a:t> Определение степени поражения паренхимы легкого при </a:t>
            </a:r>
            <a:r>
              <a:rPr lang="ru-RU" dirty="0" err="1" smtClean="0"/>
              <a:t>COVID-19</a:t>
            </a:r>
            <a:endParaRPr lang="ru-RU" dirty="0" smtClean="0"/>
          </a:p>
          <a:p>
            <a:r>
              <a:rPr lang="ru-RU" b="1" dirty="0" smtClean="0"/>
              <a:t>Назначение </a:t>
            </a:r>
            <a:r>
              <a:rPr lang="ru-RU" b="1" dirty="0" err="1"/>
              <a:t>датасета</a:t>
            </a:r>
            <a:r>
              <a:rPr lang="ru-RU" b="1" dirty="0"/>
              <a:t>:</a:t>
            </a:r>
            <a:r>
              <a:rPr lang="ru-RU" dirty="0"/>
              <a:t> Обучение ИИ </a:t>
            </a:r>
            <a:r>
              <a:rPr lang="ru-RU" dirty="0" smtClean="0"/>
              <a:t>алгоритма</a:t>
            </a:r>
          </a:p>
          <a:p>
            <a:r>
              <a:rPr lang="ru-RU" b="1" dirty="0" smtClean="0"/>
              <a:t>Вариант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/>
              <a:t>SC</a:t>
            </a:r>
            <a:r>
              <a:rPr lang="ru-RU" dirty="0"/>
              <a:t> - </a:t>
            </a:r>
            <a:r>
              <a:rPr lang="ru-RU" dirty="0" err="1"/>
              <a:t>special</a:t>
            </a:r>
            <a:r>
              <a:rPr lang="ru-RU" dirty="0"/>
              <a:t> </a:t>
            </a:r>
            <a:r>
              <a:rPr lang="ru-RU" dirty="0" err="1"/>
              <a:t>case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Разметка и верификация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b="1" dirty="0" err="1" smtClean="0"/>
              <a:t>РазметкаУровень</a:t>
            </a:r>
            <a:r>
              <a:rPr lang="ru-RU" b="1" dirty="0" smtClean="0"/>
              <a:t> </a:t>
            </a:r>
            <a:r>
              <a:rPr lang="ru-RU" b="1" dirty="0"/>
              <a:t>разметки:</a:t>
            </a:r>
            <a:r>
              <a:rPr lang="ru-RU" dirty="0"/>
              <a:t> Изображение, </a:t>
            </a:r>
            <a:r>
              <a:rPr lang="ru-RU" dirty="0" smtClean="0"/>
              <a:t>Исследование</a:t>
            </a:r>
          </a:p>
          <a:p>
            <a:r>
              <a:rPr lang="ru-RU" b="1" dirty="0" smtClean="0"/>
              <a:t>Способы </a:t>
            </a:r>
            <a:r>
              <a:rPr lang="ru-RU" b="1" dirty="0" err="1"/>
              <a:t>предразметки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smtClean="0"/>
              <a:t>Нет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Бинарная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smtClean="0"/>
              <a:t>1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err="1"/>
              <a:t>Мультикласс</a:t>
            </a:r>
            <a:r>
              <a:rPr lang="ru-RU" dirty="0"/>
              <a:t> (1 лейбл, </a:t>
            </a:r>
            <a:r>
              <a:rPr lang="ru-RU" dirty="0" err="1"/>
              <a:t>M</a:t>
            </a:r>
            <a:r>
              <a:rPr lang="ru-RU" dirty="0"/>
              <a:t> классов, </a:t>
            </a:r>
            <a:r>
              <a:rPr lang="ru-RU" dirty="0" err="1"/>
              <a:t>M</a:t>
            </a:r>
            <a:r>
              <a:rPr lang="ru-RU" dirty="0"/>
              <a:t>&gt;2</a:t>
            </a:r>
            <a:r>
              <a:rPr lang="ru-RU" dirty="0" smtClean="0"/>
              <a:t>)</a:t>
            </a:r>
          </a:p>
          <a:p>
            <a:r>
              <a:rPr lang="ru-RU" b="1" dirty="0" smtClean="0"/>
              <a:t>Уровень </a:t>
            </a:r>
            <a:r>
              <a:rPr lang="ru-RU" b="1" dirty="0"/>
              <a:t>детализации лейблов:</a:t>
            </a:r>
            <a:r>
              <a:rPr lang="ru-RU" dirty="0"/>
              <a:t> </a:t>
            </a:r>
            <a:r>
              <a:rPr lang="ru-RU" dirty="0" smtClean="0"/>
              <a:t>Исследование/серия/изображение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лейблов:</a:t>
            </a:r>
            <a:r>
              <a:rPr lang="ru-RU" dirty="0"/>
              <a:t> Признаки поражения паренхимы легкого при </a:t>
            </a:r>
            <a:r>
              <a:rPr lang="ru-RU" dirty="0" err="1"/>
              <a:t>COVID-19</a:t>
            </a:r>
            <a:r>
              <a:rPr lang="ru-RU" dirty="0"/>
              <a:t> согласно -Базовые диагностические требования от августа </a:t>
            </a:r>
            <a:r>
              <a:rPr lang="ru-RU" dirty="0" err="1" smtClean="0"/>
              <a:t>2021г</a:t>
            </a:r>
            <a:endParaRPr lang="ru-RU" dirty="0" smtClean="0"/>
          </a:p>
          <a:p>
            <a:r>
              <a:rPr lang="ru-RU" b="1" dirty="0" smtClean="0"/>
              <a:t>Количество </a:t>
            </a:r>
            <a:r>
              <a:rPr lang="ru-RU" b="1" dirty="0"/>
              <a:t>классов:</a:t>
            </a:r>
            <a:r>
              <a:rPr lang="ru-RU" dirty="0"/>
              <a:t> </a:t>
            </a:r>
            <a:r>
              <a:rPr lang="ru-RU" dirty="0" smtClean="0"/>
              <a:t>2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классов:</a:t>
            </a:r>
            <a:r>
              <a:rPr lang="ru-RU" dirty="0"/>
              <a:t> Без целевой патологии - 0; С целевой патологией </a:t>
            </a:r>
            <a:r>
              <a:rPr lang="ru-RU" dirty="0" smtClean="0"/>
              <a:t>– 1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по классам:</a:t>
            </a:r>
            <a:r>
              <a:rPr lang="ru-RU" dirty="0"/>
              <a:t> КТ-0 ― 254 (22,8%), КТ-1 ― 684 (61,6%), КТ-2 ― 125 (11,3%), КТ-3 ― 45 (4,1%), КТ-4 ― 2 (0,2</a:t>
            </a:r>
            <a:r>
              <a:rPr lang="ru-RU" dirty="0" smtClean="0"/>
              <a:t>%).</a:t>
            </a:r>
          </a:p>
          <a:p>
            <a:r>
              <a:rPr lang="ru-RU" b="1" dirty="0" smtClean="0"/>
              <a:t>Критерии </a:t>
            </a:r>
            <a:r>
              <a:rPr lang="ru-RU" b="1" dirty="0"/>
              <a:t>отнесения к </a:t>
            </a:r>
            <a:r>
              <a:rPr lang="ru-RU" b="1" dirty="0" err="1"/>
              <a:t>классам:</a:t>
            </a:r>
            <a:r>
              <a:rPr lang="ru-RU" dirty="0" err="1"/>
              <a:t>С</a:t>
            </a:r>
            <a:r>
              <a:rPr lang="ru-RU" dirty="0"/>
              <a:t> патологией:</a:t>
            </a:r>
          </a:p>
          <a:p>
            <a:r>
              <a:rPr lang="ru-RU" dirty="0"/>
              <a:t>Инфильтрация легочной паренхимы по типу матовых стекол с обеих сторон, преимущественно периферической локализации с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;</a:t>
            </a:r>
          </a:p>
          <a:p>
            <a:r>
              <a:rPr lang="ru-RU" dirty="0"/>
              <a:t>Инфильтрация легочной паренхимы по типу булыжной мостовой (утолщение </a:t>
            </a:r>
            <a:r>
              <a:rPr lang="ru-RU" dirty="0" err="1"/>
              <a:t>междолькового</a:t>
            </a:r>
            <a:r>
              <a:rPr lang="ru-RU" dirty="0"/>
              <a:t> </a:t>
            </a:r>
            <a:r>
              <a:rPr lang="ru-RU" dirty="0" err="1"/>
              <a:t>интерстиция</a:t>
            </a:r>
            <a:r>
              <a:rPr lang="ru-RU" dirty="0"/>
              <a:t> на фоне матового стекла) с обеих сторон, преимущественно периферической локализации, с или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.</a:t>
            </a:r>
          </a:p>
          <a:p>
            <a:r>
              <a:rPr lang="ru-RU" dirty="0"/>
              <a:t>Без патологии: отсутствие вышеперечисленных признаков</a:t>
            </a:r>
          </a:p>
          <a:p>
            <a:r>
              <a:rPr lang="ru-RU" b="1" dirty="0" err="1"/>
              <a:t>ВерификацияМетод</a:t>
            </a:r>
            <a:r>
              <a:rPr lang="ru-RU" b="1" dirty="0"/>
              <a:t> верификации:</a:t>
            </a:r>
            <a:r>
              <a:rPr lang="ru-RU" dirty="0"/>
              <a:t> Экспертная оценка разметки (1 эксперт либо консенсус)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Технические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Условия </a:t>
            </a:r>
            <a:r>
              <a:rPr lang="ru-RU" b="1" dirty="0"/>
              <a:t>сбора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 smtClean="0"/>
              <a:t>	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исследования в </a:t>
            </a:r>
            <a:r>
              <a:rPr lang="ru-RU" b="1" dirty="0" err="1"/>
              <a:t>датасет:</a:t>
            </a:r>
            <a:r>
              <a:rPr lang="ru-RU" dirty="0" err="1"/>
              <a:t>Сбор</a:t>
            </a:r>
            <a:r>
              <a:rPr lang="ru-RU" dirty="0"/>
              <a:t> данных осуществлялся в 48 медицинских организаций в период с 1 марта по 25 апреля 2020 г у пациентов с подозрением на изменения в легких при </a:t>
            </a:r>
            <a:r>
              <a:rPr lang="ru-RU" dirty="0" err="1"/>
              <a:t>COVID-19</a:t>
            </a:r>
            <a:endParaRPr lang="ru-RU" dirty="0"/>
          </a:p>
          <a:p>
            <a:pPr>
              <a:buNone/>
            </a:pPr>
            <a:r>
              <a:rPr lang="ru-RU" b="1" dirty="0" smtClean="0"/>
              <a:t>	Протоколы </a:t>
            </a:r>
            <a:r>
              <a:rPr lang="ru-RU" b="1" dirty="0"/>
              <a:t>и условия сбора </a:t>
            </a:r>
            <a:r>
              <a:rPr lang="ru-RU" b="1" dirty="0" err="1"/>
              <a:t>данных:</a:t>
            </a:r>
            <a:r>
              <a:rPr lang="ru-RU" dirty="0" err="1"/>
              <a:t>КТ-протокол</a:t>
            </a:r>
            <a:r>
              <a:rPr lang="ru-RU" dirty="0"/>
              <a:t> сканирования </a:t>
            </a:r>
            <a:r>
              <a:rPr lang="ru-RU" dirty="0" err="1"/>
              <a:t>Chest</a:t>
            </a:r>
            <a:r>
              <a:rPr lang="ru-RU" dirty="0"/>
              <a:t> (рутинные КТ грудной клетки), сканирование выполнено в положении пациента на спине, при задержке дыхания на глубине вдоха, руки убраны за голову</a:t>
            </a:r>
          </a:p>
          <a:p>
            <a:r>
              <a:rPr lang="ru-RU" b="1" dirty="0"/>
              <a:t>Единичная запись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Исследование</a:t>
            </a:r>
          </a:p>
          <a:p>
            <a:pPr>
              <a:buNone/>
            </a:pPr>
            <a:r>
              <a:rPr lang="ru-RU" b="1" dirty="0" smtClean="0"/>
              <a:t>	Результат </a:t>
            </a:r>
            <a:r>
              <a:rPr lang="ru-RU" b="1" dirty="0"/>
              <a:t>разметки:</a:t>
            </a:r>
            <a:r>
              <a:rPr lang="ru-RU" dirty="0"/>
              <a:t> Целевая патология / отсутствие целевой патологии; бинарные маски </a:t>
            </a:r>
            <a:r>
              <a:rPr lang="ru-RU" dirty="0" smtClean="0"/>
              <a:t>изображений</a:t>
            </a:r>
          </a:p>
          <a:p>
            <a:r>
              <a:rPr lang="ru-RU" b="1" dirty="0" smtClean="0"/>
              <a:t>Форматы </a:t>
            </a:r>
            <a:r>
              <a:rPr lang="ru-RU" b="1" dirty="0"/>
              <a:t>записи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err="1" smtClean="0"/>
              <a:t>NIFTI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Результат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Табличный</a:t>
            </a:r>
          </a:p>
          <a:p>
            <a:r>
              <a:rPr lang="ru-RU" b="1" dirty="0" smtClean="0"/>
              <a:t>Объем 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исследований набора данных:</a:t>
            </a:r>
            <a:r>
              <a:rPr lang="ru-RU" dirty="0"/>
              <a:t> </a:t>
            </a:r>
            <a:r>
              <a:rPr lang="ru-RU" dirty="0" smtClean="0"/>
              <a:t>1110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уникальных источников (</a:t>
            </a:r>
            <a:r>
              <a:rPr lang="ru-RU" b="1" dirty="0" err="1"/>
              <a:t>ДУ</a:t>
            </a:r>
            <a:r>
              <a:rPr lang="ru-RU" b="1" dirty="0"/>
              <a:t>):</a:t>
            </a:r>
            <a:r>
              <a:rPr lang="ru-RU" dirty="0"/>
              <a:t> 48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Эксперимент по внедрению технологий искусственного интеллекта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1" y="1600200"/>
            <a:ext cx="804615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источников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https://mosmed.ai/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69</Words>
  <Application>Microsoft Office PowerPoint</Application>
  <PresentationFormat>Экран 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Разработка алгоритмов анализа биомедицинских изображений</vt:lpstr>
      <vt:lpstr>Эксперимент по использованию инновационных технологий в области компьютерного зрения для анализа медицинских изображений и дальнейшего применения в системе здравоохранения города Москвы.</vt:lpstr>
      <vt:lpstr> </vt:lpstr>
      <vt:lpstr>Клинические параметры</vt:lpstr>
      <vt:lpstr>Назначение</vt:lpstr>
      <vt:lpstr>Разметка и верификация</vt:lpstr>
      <vt:lpstr>Технические параметры</vt:lpstr>
      <vt:lpstr>Эксперимент по внедрению технологий искусственного интеллекта</vt:lpstr>
      <vt:lpstr>Список источников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Евгений Логинов</dc:creator>
  <cp:lastModifiedBy>Евгений Логинов</cp:lastModifiedBy>
  <cp:revision>35</cp:revision>
  <dcterms:created xsi:type="dcterms:W3CDTF">2022-05-07T10:46:03Z</dcterms:created>
  <dcterms:modified xsi:type="dcterms:W3CDTF">2022-05-07T22:40:03Z</dcterms:modified>
</cp:coreProperties>
</file>