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7" r:id="rId4"/>
    <p:sldId id="274" r:id="rId5"/>
    <p:sldId id="275" r:id="rId6"/>
    <p:sldId id="276" r:id="rId7"/>
    <p:sldId id="278" r:id="rId8"/>
    <p:sldId id="277" r:id="rId9"/>
    <p:sldId id="280" r:id="rId10"/>
    <p:sldId id="281" r:id="rId11"/>
    <p:sldId id="269" r:id="rId12"/>
    <p:sldId id="272" r:id="rId13"/>
    <p:sldId id="262" r:id="rId14"/>
    <p:sldId id="273" r:id="rId15"/>
    <p:sldId id="268" r:id="rId16"/>
    <p:sldId id="260" r:id="rId17"/>
    <p:sldId id="265" r:id="rId18"/>
  </p:sldIdLst>
  <p:sldSz cx="12192000" cy="6858000"/>
  <p:notesSz cx="6858000" cy="2228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20537-77E8-26E0-51C0-F28A1AC0AB06}" v="85" dt="2019-03-31T13:52:10.847"/>
    <p1510:client id="{B1AA9147-4770-FA85-D724-2412576C8B8D}" v="1" dt="2019-04-01T02:21:53.265"/>
    <p1510:client id="{48A0B779-C6F2-7D1B-252B-50A074E2F95E}" v="2" dt="2019-03-31T16:38:36.858"/>
    <p1510:client id="{61435D8E-A768-4560-9C9E-FD1392AF4C76}" v="17" dt="2019-03-31T16:27:53.901"/>
    <p1510:client id="{0594DB9F-9B20-3582-377B-C8582E21F78E}" v="1" dt="2019-03-31T14:06:46.385"/>
    <p1510:client id="{16D884F8-E973-AE95-312C-891E5F141670}" v="2" dt="2019-03-31T15:51:48.530"/>
    <p1510:client id="{C8F0F47E-147B-336D-133C-2506F2DE38CE}" v="28" dt="2019-03-31T17:31:16.069"/>
    <p1510:client id="{294D2CDE-5FBE-4786-F66A-F88BD17D6793}" v="453" dt="2019-03-31T18:40:13.422"/>
    <p1510:client id="{365EE1DC-E0CC-4929-8BEF-4313C288DF3D}" v="918" dt="2019-04-01T06:06:28.060"/>
    <p1510:client id="{196B78AE-0E47-471D-9537-9CF3A5AE6AD0}" v="1262" vWet="1263" dt="2019-04-01T05:22:05.524"/>
    <p1510:client id="{C76E3632-0027-49E7-569E-FF7EDC3506BA}" v="6" dt="2019-04-01T02:29:54.500"/>
    <p1510:client id="{2857A2A8-CEA5-477F-EE1F-90A1160BB5BA}" v="496" dt="2019-04-01T04:28:58.778"/>
    <p1510:client id="{C11A99CC-8AB1-E00B-7951-A0B04713E0F9}" v="33" dt="2019-04-01T06:53:09.218"/>
    <p1510:client id="{A09572C0-1AF0-F4EA-FEE4-D98B398C065B}" v="8" dt="2019-04-01T06:51:36.446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F5F33-81D0-4079-9C08-FE651701A70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927371-4208-4BB8-A1AE-B1579B623247}">
      <dgm:prSet phldrT="[Text]"/>
      <dgm:spPr/>
      <dgm:t>
        <a:bodyPr/>
        <a:lstStyle/>
        <a:p>
          <a:r>
            <a:rPr lang="en-US">
              <a:cs typeface="Calibri Light"/>
            </a:rPr>
            <a:t>Dog Adoption Application</a:t>
          </a:r>
        </a:p>
      </dgm:t>
    </dgm:pt>
    <dgm:pt modelId="{DEF37E26-DAA9-4790-9ED2-13C812705B20}" type="parTrans" cxnId="{9F97FF75-8660-4D2B-A52C-BA9429AD3ACE}">
      <dgm:prSet/>
      <dgm:spPr/>
      <dgm:t>
        <a:bodyPr/>
        <a:lstStyle/>
        <a:p>
          <a:endParaRPr lang="en-US"/>
        </a:p>
      </dgm:t>
    </dgm:pt>
    <dgm:pt modelId="{58935230-1DA7-46B3-ACB0-5FFD47D359E4}" type="sibTrans" cxnId="{9F97FF75-8660-4D2B-A52C-BA9429AD3ACE}">
      <dgm:prSet/>
      <dgm:spPr/>
      <dgm:t>
        <a:bodyPr/>
        <a:lstStyle/>
        <a:p>
          <a:endParaRPr lang="en-US"/>
        </a:p>
      </dgm:t>
    </dgm:pt>
    <dgm:pt modelId="{23BEAC24-DA48-47CD-A969-BA8B96574BD9}">
      <dgm:prSet phldrT="[Text]"/>
      <dgm:spPr/>
      <dgm:t>
        <a:bodyPr/>
        <a:lstStyle/>
        <a:p>
          <a:r>
            <a:rPr lang="en-US">
              <a:cs typeface="Calibri Light"/>
            </a:rPr>
            <a:t>Payment</a:t>
          </a:r>
        </a:p>
      </dgm:t>
    </dgm:pt>
    <dgm:pt modelId="{A2768F31-D299-4DE9-929B-414D9031DDF5}" type="parTrans" cxnId="{5AA97B3C-A8CF-4907-ABE1-610AFD94D4EA}">
      <dgm:prSet/>
      <dgm:spPr/>
      <dgm:t>
        <a:bodyPr/>
        <a:lstStyle/>
        <a:p>
          <a:endParaRPr lang="en-US"/>
        </a:p>
      </dgm:t>
    </dgm:pt>
    <dgm:pt modelId="{6A514B62-4A90-4211-862E-2C18C4B1CF19}" type="sibTrans" cxnId="{5AA97B3C-A8CF-4907-ABE1-610AFD94D4EA}">
      <dgm:prSet/>
      <dgm:spPr/>
      <dgm:t>
        <a:bodyPr/>
        <a:lstStyle/>
        <a:p>
          <a:endParaRPr lang="en-US"/>
        </a:p>
      </dgm:t>
    </dgm:pt>
    <dgm:pt modelId="{489E5CC7-DD13-461D-8C87-205408A09D08}">
      <dgm:prSet phldrT="[Text]"/>
      <dgm:spPr/>
      <dgm:t>
        <a:bodyPr/>
        <a:lstStyle/>
        <a:p>
          <a:r>
            <a:rPr lang="en-US">
              <a:cs typeface="Calibri Light"/>
            </a:rPr>
            <a:t>Outcome Notifications</a:t>
          </a:r>
        </a:p>
      </dgm:t>
    </dgm:pt>
    <dgm:pt modelId="{0B5E699C-7CE0-4899-A263-C90A328A447C}" type="parTrans" cxnId="{1E581837-637E-44EC-9E3D-4A3937178A26}">
      <dgm:prSet/>
      <dgm:spPr/>
      <dgm:t>
        <a:bodyPr/>
        <a:lstStyle/>
        <a:p>
          <a:endParaRPr lang="en-US"/>
        </a:p>
      </dgm:t>
    </dgm:pt>
    <dgm:pt modelId="{C3DC34E5-CE79-43E8-8A29-0EE85A6C95F6}" type="sibTrans" cxnId="{1E581837-637E-44EC-9E3D-4A3937178A26}">
      <dgm:prSet/>
      <dgm:spPr/>
      <dgm:t>
        <a:bodyPr/>
        <a:lstStyle/>
        <a:p>
          <a:endParaRPr lang="en-US"/>
        </a:p>
      </dgm:t>
    </dgm:pt>
    <dgm:pt modelId="{1EC1B2B8-9EDC-4332-8698-E8ABDB75093A}">
      <dgm:prSet phldrT="[Text]"/>
      <dgm:spPr/>
      <dgm:t>
        <a:bodyPr/>
        <a:lstStyle/>
        <a:p>
          <a:r>
            <a:rPr lang="en-US">
              <a:cs typeface="Calibri Light"/>
            </a:rPr>
            <a:t>Weekly Newsletter Subscription</a:t>
          </a:r>
        </a:p>
      </dgm:t>
    </dgm:pt>
    <dgm:pt modelId="{8FC548A8-F34B-435F-8167-31771C1D8753}" type="parTrans" cxnId="{E20634FD-B935-41A5-970A-0A4A6A8AF8A3}">
      <dgm:prSet/>
      <dgm:spPr/>
      <dgm:t>
        <a:bodyPr/>
        <a:lstStyle/>
        <a:p>
          <a:endParaRPr lang="en-US"/>
        </a:p>
      </dgm:t>
    </dgm:pt>
    <dgm:pt modelId="{F4DE8949-9FA2-4037-B5C7-5765FE90CDC7}" type="sibTrans" cxnId="{E20634FD-B935-41A5-970A-0A4A6A8AF8A3}">
      <dgm:prSet/>
      <dgm:spPr/>
      <dgm:t>
        <a:bodyPr/>
        <a:lstStyle/>
        <a:p>
          <a:endParaRPr lang="en-US"/>
        </a:p>
      </dgm:t>
    </dgm:pt>
    <dgm:pt modelId="{393A1DDE-89B8-44F8-BBFD-98CC9F4DECC1}">
      <dgm:prSet phldrT="[Text]"/>
      <dgm:spPr/>
      <dgm:t>
        <a:bodyPr/>
        <a:lstStyle/>
        <a:p>
          <a:r>
            <a:rPr lang="en-US">
              <a:cs typeface="Calibri Light"/>
            </a:rPr>
            <a:t>Dog Management</a:t>
          </a:r>
        </a:p>
      </dgm:t>
    </dgm:pt>
    <dgm:pt modelId="{23716BF5-19C7-4FA0-962C-497764FE253A}" type="parTrans" cxnId="{B51916B1-F160-44C6-88EF-67DADE95F129}">
      <dgm:prSet/>
      <dgm:spPr/>
      <dgm:t>
        <a:bodyPr/>
        <a:lstStyle/>
        <a:p>
          <a:endParaRPr lang="en-US"/>
        </a:p>
      </dgm:t>
    </dgm:pt>
    <dgm:pt modelId="{2FE0BEB5-0523-4A7B-B271-84433B7F0A0C}" type="sibTrans" cxnId="{B51916B1-F160-44C6-88EF-67DADE95F129}">
      <dgm:prSet/>
      <dgm:spPr/>
      <dgm:t>
        <a:bodyPr/>
        <a:lstStyle/>
        <a:p>
          <a:endParaRPr lang="en-US"/>
        </a:p>
      </dgm:t>
    </dgm:pt>
    <dgm:pt modelId="{FF9A3EDB-32AE-451F-B6FA-C8891E82FCBE}" type="pres">
      <dgm:prSet presAssocID="{94CF5F33-81D0-4079-9C08-FE651701A704}" presName="cycle" presStyleCnt="0">
        <dgm:presLayoutVars>
          <dgm:dir/>
          <dgm:resizeHandles val="exact"/>
        </dgm:presLayoutVars>
      </dgm:prSet>
      <dgm:spPr/>
    </dgm:pt>
    <dgm:pt modelId="{C08BB0D6-FFB0-4A69-9947-E03C55F5784B}" type="pres">
      <dgm:prSet presAssocID="{4A927371-4208-4BB8-A1AE-B1579B623247}" presName="node" presStyleLbl="node1" presStyleIdx="0" presStyleCnt="5">
        <dgm:presLayoutVars>
          <dgm:bulletEnabled val="1"/>
        </dgm:presLayoutVars>
      </dgm:prSet>
      <dgm:spPr/>
    </dgm:pt>
    <dgm:pt modelId="{E6D1EAEE-9825-48BE-BB01-A1AEB0F6F2CF}" type="pres">
      <dgm:prSet presAssocID="{4A927371-4208-4BB8-A1AE-B1579B623247}" presName="spNode" presStyleCnt="0"/>
      <dgm:spPr/>
    </dgm:pt>
    <dgm:pt modelId="{43FE089F-7CE5-42BC-8466-E8A9400E4E84}" type="pres">
      <dgm:prSet presAssocID="{58935230-1DA7-46B3-ACB0-5FFD47D359E4}" presName="sibTrans" presStyleLbl="sibTrans1D1" presStyleIdx="0" presStyleCnt="5"/>
      <dgm:spPr/>
    </dgm:pt>
    <dgm:pt modelId="{F5F8079B-61CC-444C-9095-B37CAACAF1E9}" type="pres">
      <dgm:prSet presAssocID="{23BEAC24-DA48-47CD-A969-BA8B96574BD9}" presName="node" presStyleLbl="node1" presStyleIdx="1" presStyleCnt="5">
        <dgm:presLayoutVars>
          <dgm:bulletEnabled val="1"/>
        </dgm:presLayoutVars>
      </dgm:prSet>
      <dgm:spPr/>
    </dgm:pt>
    <dgm:pt modelId="{4B79CCFA-9BF5-4C5D-B6DF-DD594DDCCEE2}" type="pres">
      <dgm:prSet presAssocID="{23BEAC24-DA48-47CD-A969-BA8B96574BD9}" presName="spNode" presStyleCnt="0"/>
      <dgm:spPr/>
    </dgm:pt>
    <dgm:pt modelId="{15BFB03E-D7E4-4DDC-AED8-0C5C41BEBCA8}" type="pres">
      <dgm:prSet presAssocID="{6A514B62-4A90-4211-862E-2C18C4B1CF19}" presName="sibTrans" presStyleLbl="sibTrans1D1" presStyleIdx="1" presStyleCnt="5"/>
      <dgm:spPr/>
    </dgm:pt>
    <dgm:pt modelId="{460FB611-9C00-46B7-8F75-15E467BAE0C8}" type="pres">
      <dgm:prSet presAssocID="{489E5CC7-DD13-461D-8C87-205408A09D08}" presName="node" presStyleLbl="node1" presStyleIdx="2" presStyleCnt="5">
        <dgm:presLayoutVars>
          <dgm:bulletEnabled val="1"/>
        </dgm:presLayoutVars>
      </dgm:prSet>
      <dgm:spPr/>
    </dgm:pt>
    <dgm:pt modelId="{AED55943-F83A-4042-885A-4AAD53DBF604}" type="pres">
      <dgm:prSet presAssocID="{489E5CC7-DD13-461D-8C87-205408A09D08}" presName="spNode" presStyleCnt="0"/>
      <dgm:spPr/>
    </dgm:pt>
    <dgm:pt modelId="{556B2A15-A74B-4E39-B533-355DD0A41B97}" type="pres">
      <dgm:prSet presAssocID="{C3DC34E5-CE79-43E8-8A29-0EE85A6C95F6}" presName="sibTrans" presStyleLbl="sibTrans1D1" presStyleIdx="2" presStyleCnt="5"/>
      <dgm:spPr/>
    </dgm:pt>
    <dgm:pt modelId="{F2B55087-CD69-4BC3-A074-977FD4A50C7F}" type="pres">
      <dgm:prSet presAssocID="{1EC1B2B8-9EDC-4332-8698-E8ABDB75093A}" presName="node" presStyleLbl="node1" presStyleIdx="3" presStyleCnt="5">
        <dgm:presLayoutVars>
          <dgm:bulletEnabled val="1"/>
        </dgm:presLayoutVars>
      </dgm:prSet>
      <dgm:spPr/>
    </dgm:pt>
    <dgm:pt modelId="{9BC5B4B0-1554-4DEA-BF6A-153C1843C658}" type="pres">
      <dgm:prSet presAssocID="{1EC1B2B8-9EDC-4332-8698-E8ABDB75093A}" presName="spNode" presStyleCnt="0"/>
      <dgm:spPr/>
    </dgm:pt>
    <dgm:pt modelId="{5CB02FDF-A201-4559-BE04-341570BD1085}" type="pres">
      <dgm:prSet presAssocID="{F4DE8949-9FA2-4037-B5C7-5765FE90CDC7}" presName="sibTrans" presStyleLbl="sibTrans1D1" presStyleIdx="3" presStyleCnt="5"/>
      <dgm:spPr/>
    </dgm:pt>
    <dgm:pt modelId="{9E5CC010-6ED0-452F-875C-2E54EB14249E}" type="pres">
      <dgm:prSet presAssocID="{393A1DDE-89B8-44F8-BBFD-98CC9F4DECC1}" presName="node" presStyleLbl="node1" presStyleIdx="4" presStyleCnt="5">
        <dgm:presLayoutVars>
          <dgm:bulletEnabled val="1"/>
        </dgm:presLayoutVars>
      </dgm:prSet>
      <dgm:spPr/>
    </dgm:pt>
    <dgm:pt modelId="{95078AA4-0B2E-4A81-9A9F-6E9E0449B833}" type="pres">
      <dgm:prSet presAssocID="{393A1DDE-89B8-44F8-BBFD-98CC9F4DECC1}" presName="spNode" presStyleCnt="0"/>
      <dgm:spPr/>
    </dgm:pt>
    <dgm:pt modelId="{9E4433B2-971A-442B-8221-357BB2960F1D}" type="pres">
      <dgm:prSet presAssocID="{2FE0BEB5-0523-4A7B-B271-84433B7F0A0C}" presName="sibTrans" presStyleLbl="sibTrans1D1" presStyleIdx="4" presStyleCnt="5"/>
      <dgm:spPr/>
    </dgm:pt>
  </dgm:ptLst>
  <dgm:cxnLst>
    <dgm:cxn modelId="{68E0DC10-E305-467E-B635-6EB5EB3945CE}" type="presOf" srcId="{1EC1B2B8-9EDC-4332-8698-E8ABDB75093A}" destId="{F2B55087-CD69-4BC3-A074-977FD4A50C7F}" srcOrd="0" destOrd="0" presId="urn:microsoft.com/office/officeart/2005/8/layout/cycle6"/>
    <dgm:cxn modelId="{A45A3625-7FFD-49CC-AD38-CFE2565F7026}" type="presOf" srcId="{C3DC34E5-CE79-43E8-8A29-0EE85A6C95F6}" destId="{556B2A15-A74B-4E39-B533-355DD0A41B97}" srcOrd="0" destOrd="0" presId="urn:microsoft.com/office/officeart/2005/8/layout/cycle6"/>
    <dgm:cxn modelId="{1E581837-637E-44EC-9E3D-4A3937178A26}" srcId="{94CF5F33-81D0-4079-9C08-FE651701A704}" destId="{489E5CC7-DD13-461D-8C87-205408A09D08}" srcOrd="2" destOrd="0" parTransId="{0B5E699C-7CE0-4899-A263-C90A328A447C}" sibTransId="{C3DC34E5-CE79-43E8-8A29-0EE85A6C95F6}"/>
    <dgm:cxn modelId="{5AA97B3C-A8CF-4907-ABE1-610AFD94D4EA}" srcId="{94CF5F33-81D0-4079-9C08-FE651701A704}" destId="{23BEAC24-DA48-47CD-A969-BA8B96574BD9}" srcOrd="1" destOrd="0" parTransId="{A2768F31-D299-4DE9-929B-414D9031DDF5}" sibTransId="{6A514B62-4A90-4211-862E-2C18C4B1CF19}"/>
    <dgm:cxn modelId="{C0124247-6CCF-40CF-BDE2-8B09BD020FA2}" type="presOf" srcId="{4A927371-4208-4BB8-A1AE-B1579B623247}" destId="{C08BB0D6-FFB0-4A69-9947-E03C55F5784B}" srcOrd="0" destOrd="0" presId="urn:microsoft.com/office/officeart/2005/8/layout/cycle6"/>
    <dgm:cxn modelId="{F7F9F153-09B2-4610-B9CD-16E922C23A20}" type="presOf" srcId="{489E5CC7-DD13-461D-8C87-205408A09D08}" destId="{460FB611-9C00-46B7-8F75-15E467BAE0C8}" srcOrd="0" destOrd="0" presId="urn:microsoft.com/office/officeart/2005/8/layout/cycle6"/>
    <dgm:cxn modelId="{9F97FF75-8660-4D2B-A52C-BA9429AD3ACE}" srcId="{94CF5F33-81D0-4079-9C08-FE651701A704}" destId="{4A927371-4208-4BB8-A1AE-B1579B623247}" srcOrd="0" destOrd="0" parTransId="{DEF37E26-DAA9-4790-9ED2-13C812705B20}" sibTransId="{58935230-1DA7-46B3-ACB0-5FFD47D359E4}"/>
    <dgm:cxn modelId="{7AC9837C-334E-4406-8324-C2E3C756206B}" type="presOf" srcId="{23BEAC24-DA48-47CD-A969-BA8B96574BD9}" destId="{F5F8079B-61CC-444C-9095-B37CAACAF1E9}" srcOrd="0" destOrd="0" presId="urn:microsoft.com/office/officeart/2005/8/layout/cycle6"/>
    <dgm:cxn modelId="{20D95589-260F-4DF9-817D-D080DA2FA8AD}" type="presOf" srcId="{58935230-1DA7-46B3-ACB0-5FFD47D359E4}" destId="{43FE089F-7CE5-42BC-8466-E8A9400E4E84}" srcOrd="0" destOrd="0" presId="urn:microsoft.com/office/officeart/2005/8/layout/cycle6"/>
    <dgm:cxn modelId="{56F70D8D-BAFA-4FC4-9177-27802B11C292}" type="presOf" srcId="{393A1DDE-89B8-44F8-BBFD-98CC9F4DECC1}" destId="{9E5CC010-6ED0-452F-875C-2E54EB14249E}" srcOrd="0" destOrd="0" presId="urn:microsoft.com/office/officeart/2005/8/layout/cycle6"/>
    <dgm:cxn modelId="{FB12E798-FA39-4E95-9AC4-5A74D6894413}" type="presOf" srcId="{2FE0BEB5-0523-4A7B-B271-84433B7F0A0C}" destId="{9E4433B2-971A-442B-8221-357BB2960F1D}" srcOrd="0" destOrd="0" presId="urn:microsoft.com/office/officeart/2005/8/layout/cycle6"/>
    <dgm:cxn modelId="{B51916B1-F160-44C6-88EF-67DADE95F129}" srcId="{94CF5F33-81D0-4079-9C08-FE651701A704}" destId="{393A1DDE-89B8-44F8-BBFD-98CC9F4DECC1}" srcOrd="4" destOrd="0" parTransId="{23716BF5-19C7-4FA0-962C-497764FE253A}" sibTransId="{2FE0BEB5-0523-4A7B-B271-84433B7F0A0C}"/>
    <dgm:cxn modelId="{9824B7C2-5331-44CE-B1BC-C9CE47C381B9}" type="presOf" srcId="{F4DE8949-9FA2-4037-B5C7-5765FE90CDC7}" destId="{5CB02FDF-A201-4559-BE04-341570BD1085}" srcOrd="0" destOrd="0" presId="urn:microsoft.com/office/officeart/2005/8/layout/cycle6"/>
    <dgm:cxn modelId="{EBAEBBD4-1C17-4FA6-83EA-F2027C6D863E}" type="presOf" srcId="{6A514B62-4A90-4211-862E-2C18C4B1CF19}" destId="{15BFB03E-D7E4-4DDC-AED8-0C5C41BEBCA8}" srcOrd="0" destOrd="0" presId="urn:microsoft.com/office/officeart/2005/8/layout/cycle6"/>
    <dgm:cxn modelId="{8465FBF8-85C9-4247-A689-5FC8856430D0}" type="presOf" srcId="{94CF5F33-81D0-4079-9C08-FE651701A704}" destId="{FF9A3EDB-32AE-451F-B6FA-C8891E82FCBE}" srcOrd="0" destOrd="0" presId="urn:microsoft.com/office/officeart/2005/8/layout/cycle6"/>
    <dgm:cxn modelId="{E20634FD-B935-41A5-970A-0A4A6A8AF8A3}" srcId="{94CF5F33-81D0-4079-9C08-FE651701A704}" destId="{1EC1B2B8-9EDC-4332-8698-E8ABDB75093A}" srcOrd="3" destOrd="0" parTransId="{8FC548A8-F34B-435F-8167-31771C1D8753}" sibTransId="{F4DE8949-9FA2-4037-B5C7-5765FE90CDC7}"/>
    <dgm:cxn modelId="{D7C5BEE5-1555-46C0-94FC-3505535A2AC2}" type="presParOf" srcId="{FF9A3EDB-32AE-451F-B6FA-C8891E82FCBE}" destId="{C08BB0D6-FFB0-4A69-9947-E03C55F5784B}" srcOrd="0" destOrd="0" presId="urn:microsoft.com/office/officeart/2005/8/layout/cycle6"/>
    <dgm:cxn modelId="{E99E700B-E9CC-42FF-A97B-61D429773166}" type="presParOf" srcId="{FF9A3EDB-32AE-451F-B6FA-C8891E82FCBE}" destId="{E6D1EAEE-9825-48BE-BB01-A1AEB0F6F2CF}" srcOrd="1" destOrd="0" presId="urn:microsoft.com/office/officeart/2005/8/layout/cycle6"/>
    <dgm:cxn modelId="{E71D7AF2-07BD-429B-AD8A-F55CA4D77784}" type="presParOf" srcId="{FF9A3EDB-32AE-451F-B6FA-C8891E82FCBE}" destId="{43FE089F-7CE5-42BC-8466-E8A9400E4E84}" srcOrd="2" destOrd="0" presId="urn:microsoft.com/office/officeart/2005/8/layout/cycle6"/>
    <dgm:cxn modelId="{025D05A8-CBAF-4612-8356-1208DFB0D980}" type="presParOf" srcId="{FF9A3EDB-32AE-451F-B6FA-C8891E82FCBE}" destId="{F5F8079B-61CC-444C-9095-B37CAACAF1E9}" srcOrd="3" destOrd="0" presId="urn:microsoft.com/office/officeart/2005/8/layout/cycle6"/>
    <dgm:cxn modelId="{AE516E0C-27EF-4893-9128-D4C3E739677A}" type="presParOf" srcId="{FF9A3EDB-32AE-451F-B6FA-C8891E82FCBE}" destId="{4B79CCFA-9BF5-4C5D-B6DF-DD594DDCCEE2}" srcOrd="4" destOrd="0" presId="urn:microsoft.com/office/officeart/2005/8/layout/cycle6"/>
    <dgm:cxn modelId="{EAF46F77-BC46-4642-A411-A781C18CBB87}" type="presParOf" srcId="{FF9A3EDB-32AE-451F-B6FA-C8891E82FCBE}" destId="{15BFB03E-D7E4-4DDC-AED8-0C5C41BEBCA8}" srcOrd="5" destOrd="0" presId="urn:microsoft.com/office/officeart/2005/8/layout/cycle6"/>
    <dgm:cxn modelId="{CBC04EF7-D5CD-463B-85C7-C1733B672CD8}" type="presParOf" srcId="{FF9A3EDB-32AE-451F-B6FA-C8891E82FCBE}" destId="{460FB611-9C00-46B7-8F75-15E467BAE0C8}" srcOrd="6" destOrd="0" presId="urn:microsoft.com/office/officeart/2005/8/layout/cycle6"/>
    <dgm:cxn modelId="{A405B2F4-FEC5-417A-BE99-E8B9A3DDA624}" type="presParOf" srcId="{FF9A3EDB-32AE-451F-B6FA-C8891E82FCBE}" destId="{AED55943-F83A-4042-885A-4AAD53DBF604}" srcOrd="7" destOrd="0" presId="urn:microsoft.com/office/officeart/2005/8/layout/cycle6"/>
    <dgm:cxn modelId="{42606282-ED15-44FD-89CB-38670246BB28}" type="presParOf" srcId="{FF9A3EDB-32AE-451F-B6FA-C8891E82FCBE}" destId="{556B2A15-A74B-4E39-B533-355DD0A41B97}" srcOrd="8" destOrd="0" presId="urn:microsoft.com/office/officeart/2005/8/layout/cycle6"/>
    <dgm:cxn modelId="{3451382D-CCCA-4975-B08D-AA79B18A70A3}" type="presParOf" srcId="{FF9A3EDB-32AE-451F-B6FA-C8891E82FCBE}" destId="{F2B55087-CD69-4BC3-A074-977FD4A50C7F}" srcOrd="9" destOrd="0" presId="urn:microsoft.com/office/officeart/2005/8/layout/cycle6"/>
    <dgm:cxn modelId="{D1B894AF-1758-4D62-BEC4-73C7870F8612}" type="presParOf" srcId="{FF9A3EDB-32AE-451F-B6FA-C8891E82FCBE}" destId="{9BC5B4B0-1554-4DEA-BF6A-153C1843C658}" srcOrd="10" destOrd="0" presId="urn:microsoft.com/office/officeart/2005/8/layout/cycle6"/>
    <dgm:cxn modelId="{4DBE62E4-59B8-484E-BC25-E54B5601C83C}" type="presParOf" srcId="{FF9A3EDB-32AE-451F-B6FA-C8891E82FCBE}" destId="{5CB02FDF-A201-4559-BE04-341570BD1085}" srcOrd="11" destOrd="0" presId="urn:microsoft.com/office/officeart/2005/8/layout/cycle6"/>
    <dgm:cxn modelId="{A3A62686-360A-4701-B8A8-3EAB5D1CD9EA}" type="presParOf" srcId="{FF9A3EDB-32AE-451F-B6FA-C8891E82FCBE}" destId="{9E5CC010-6ED0-452F-875C-2E54EB14249E}" srcOrd="12" destOrd="0" presId="urn:microsoft.com/office/officeart/2005/8/layout/cycle6"/>
    <dgm:cxn modelId="{810880CD-F921-4D80-B764-3672294C9A4A}" type="presParOf" srcId="{FF9A3EDB-32AE-451F-B6FA-C8891E82FCBE}" destId="{95078AA4-0B2E-4A81-9A9F-6E9E0449B833}" srcOrd="13" destOrd="0" presId="urn:microsoft.com/office/officeart/2005/8/layout/cycle6"/>
    <dgm:cxn modelId="{34F848BF-CD53-4DCB-B421-76390D09E7BD}" type="presParOf" srcId="{FF9A3EDB-32AE-451F-B6FA-C8891E82FCBE}" destId="{9E4433B2-971A-442B-8221-357BB2960F1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B0D6-FFB0-4A69-9947-E03C55F5784B}">
      <dsp:nvSpPr>
        <dsp:cNvPr id="0" name=""/>
        <dsp:cNvSpPr/>
      </dsp:nvSpPr>
      <dsp:spPr>
        <a:xfrm>
          <a:off x="3068737" y="1451"/>
          <a:ext cx="1626297" cy="10570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Dog Adoption Application</a:t>
          </a:r>
        </a:p>
      </dsp:txBody>
      <dsp:txXfrm>
        <a:off x="3120340" y="53054"/>
        <a:ext cx="1523091" cy="953887"/>
      </dsp:txXfrm>
    </dsp:sp>
    <dsp:sp modelId="{43FE089F-7CE5-42BC-8466-E8A9400E4E84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2936805" y="167472"/>
              </a:moveTo>
              <a:arcTo wR="2112477" hR="2112477" stAng="17578085" swAng="196207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079B-61CC-444C-9095-B37CAACAF1E9}">
      <dsp:nvSpPr>
        <dsp:cNvPr id="0" name=""/>
        <dsp:cNvSpPr/>
      </dsp:nvSpPr>
      <dsp:spPr>
        <a:xfrm>
          <a:off x="5077822" y="1461138"/>
          <a:ext cx="1626297" cy="10570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Payment</a:t>
          </a:r>
        </a:p>
      </dsp:txBody>
      <dsp:txXfrm>
        <a:off x="5129425" y="1512741"/>
        <a:ext cx="1523091" cy="953887"/>
      </dsp:txXfrm>
    </dsp:sp>
    <dsp:sp modelId="{15BFB03E-D7E4-4DDC-AED8-0C5C41BEBCA8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4222050" y="2001738"/>
              </a:moveTo>
              <a:arcTo wR="2112477" hR="2112477" stAng="21419706" swAng="219671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FB611-9C00-46B7-8F75-15E467BAE0C8}">
      <dsp:nvSpPr>
        <dsp:cNvPr id="0" name=""/>
        <dsp:cNvSpPr/>
      </dsp:nvSpPr>
      <dsp:spPr>
        <a:xfrm>
          <a:off x="4310420" y="3822960"/>
          <a:ext cx="1626297" cy="10570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Outcome Notifications</a:t>
          </a:r>
        </a:p>
      </dsp:txBody>
      <dsp:txXfrm>
        <a:off x="4362023" y="3874563"/>
        <a:ext cx="1523091" cy="953887"/>
      </dsp:txXfrm>
    </dsp:sp>
    <dsp:sp modelId="{556B2A15-A74B-4E39-B533-355DD0A41B97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2532616" y="4182754"/>
              </a:moveTo>
              <a:arcTo wR="2112477" hR="2112477" stAng="4711697" swAng="137660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55087-CD69-4BC3-A074-977FD4A50C7F}">
      <dsp:nvSpPr>
        <dsp:cNvPr id="0" name=""/>
        <dsp:cNvSpPr/>
      </dsp:nvSpPr>
      <dsp:spPr>
        <a:xfrm>
          <a:off x="1827053" y="3822960"/>
          <a:ext cx="1626297" cy="10570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Weekly Newsletter Subscription</a:t>
          </a:r>
        </a:p>
      </dsp:txBody>
      <dsp:txXfrm>
        <a:off x="1878656" y="3874563"/>
        <a:ext cx="1523091" cy="953887"/>
      </dsp:txXfrm>
    </dsp:sp>
    <dsp:sp modelId="{5CB02FDF-A201-4559-BE04-341570BD1085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353092" y="3281719"/>
              </a:moveTo>
              <a:arcTo wR="2112477" hR="2112477" stAng="8783581" swAng="219671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CC010-6ED0-452F-875C-2E54EB14249E}">
      <dsp:nvSpPr>
        <dsp:cNvPr id="0" name=""/>
        <dsp:cNvSpPr/>
      </dsp:nvSpPr>
      <dsp:spPr>
        <a:xfrm>
          <a:off x="1059651" y="1461138"/>
          <a:ext cx="1626297" cy="105709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Dog Management</a:t>
          </a:r>
        </a:p>
      </dsp:txBody>
      <dsp:txXfrm>
        <a:off x="1111254" y="1512741"/>
        <a:ext cx="1523091" cy="953887"/>
      </dsp:txXfrm>
    </dsp:sp>
    <dsp:sp modelId="{9E4433B2-971A-442B-8221-357BB2960F1D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368002" y="921105"/>
              </a:moveTo>
              <a:arcTo wR="2112477" hR="2112477" stAng="12859843" swAng="196207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ED90-C00C-457B-9CA6-4E39394CCA0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7563-555E-4DB3-A0C5-A09C3C3B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9CC4C1-8AF0-4AA6-AA59-94FB23BDAC34}"/>
              </a:ext>
            </a:extLst>
          </p:cNvPr>
          <p:cNvSpPr txBox="1">
            <a:spLocks/>
          </p:cNvSpPr>
          <p:nvPr userDrawn="1"/>
        </p:nvSpPr>
        <p:spPr>
          <a:xfrm>
            <a:off x="11282265" y="75891"/>
            <a:ext cx="909735" cy="473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latin typeface="PuppyBellies" panose="020006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en-US" sz="480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large white dog standing in the grass&#10;&#10;Description automatically generated">
            <a:extLst>
              <a:ext uri="{FF2B5EF4-FFF2-40B4-BE49-F238E27FC236}">
                <a16:creationId xmlns:a16="http://schemas.microsoft.com/office/drawing/2014/main" id="{C2949412-41BC-4F95-949C-47F0E279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C8BBFB-BB6A-4CF3-A804-F9DC1C52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023"/>
            <a:ext cx="10515600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PuppyBellies" panose="020006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ESD G1T6</a:t>
            </a:r>
            <a:endParaRPr lang="en-US" sz="4800">
              <a:latin typeface="Axure Handwriting" panose="020B0402020200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736C20-2FE3-428A-B12E-1D9CB95DED0C}"/>
              </a:ext>
            </a:extLst>
          </p:cNvPr>
          <p:cNvSpPr txBox="1">
            <a:spLocks/>
          </p:cNvSpPr>
          <p:nvPr/>
        </p:nvSpPr>
        <p:spPr>
          <a:xfrm>
            <a:off x="838200" y="2628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>
                <a:latin typeface="PuppyBellies"/>
                <a:ea typeface="Calibri" panose="020F0502020204030204" pitchFamily="34" charset="0"/>
                <a:cs typeface="Times New Roman"/>
              </a:rPr>
              <a:t>Adogtion</a:t>
            </a:r>
            <a:endParaRPr lang="en-US" sz="8000">
              <a:latin typeface="PuppyBellies"/>
              <a:cs typeface="Times New Roman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2B4A96-48D1-43DC-A8E3-545A732D89EF}"/>
              </a:ext>
            </a:extLst>
          </p:cNvPr>
          <p:cNvSpPr txBox="1">
            <a:spLocks/>
          </p:cNvSpPr>
          <p:nvPr/>
        </p:nvSpPr>
        <p:spPr>
          <a:xfrm>
            <a:off x="5022979" y="4242824"/>
            <a:ext cx="2146041" cy="201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Sim </a:t>
            </a:r>
            <a:r>
              <a:rPr lang="en-US" sz="4800" err="1">
                <a:latin typeface="Axure Handwriting" panose="020B0402020200020204" pitchFamily="34" charset="0"/>
                <a:cs typeface="Times New Roman" panose="02020603050405020304" pitchFamily="18" charset="0"/>
              </a:rPr>
              <a:t>Xuesi</a:t>
            </a:r>
            <a:endParaRPr lang="en-US" sz="4800">
              <a:latin typeface="Axure Handwriting" panose="020B0402020200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Jun Wei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Keith </a:t>
            </a:r>
            <a:r>
              <a:rPr lang="en-US" sz="4800" err="1">
                <a:latin typeface="Axure Handwriting" panose="020B0402020200020204" pitchFamily="34" charset="0"/>
                <a:cs typeface="Times New Roman" panose="02020603050405020304" pitchFamily="18" charset="0"/>
              </a:rPr>
              <a:t>Loh</a:t>
            </a:r>
            <a:endParaRPr lang="en-US" sz="4800">
              <a:latin typeface="Axure Handwriting" panose="020B0402020200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Lim Kai Yao, Josh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Benjamin 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36639F-DB25-432C-B761-571879A84C78}"/>
              </a:ext>
            </a:extLst>
          </p:cNvPr>
          <p:cNvSpPr txBox="1">
            <a:spLocks/>
          </p:cNvSpPr>
          <p:nvPr/>
        </p:nvSpPr>
        <p:spPr>
          <a:xfrm rot="19981808">
            <a:off x="840466" y="486551"/>
            <a:ext cx="13690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400">
              <a:latin typeface="Axure Handwriting" panose="020B0402020200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361552B-496E-4D33-A26D-4BF45EC9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911" y="3945146"/>
            <a:ext cx="1370555" cy="26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8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database png">
            <a:extLst>
              <a:ext uri="{FF2B5EF4-FFF2-40B4-BE49-F238E27FC236}">
                <a16:creationId xmlns:a16="http://schemas.microsoft.com/office/drawing/2014/main" id="{6121E29C-58C9-44B6-A601-571F4518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72" y="471039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Image result for database png">
            <a:extLst>
              <a:ext uri="{FF2B5EF4-FFF2-40B4-BE49-F238E27FC236}">
                <a16:creationId xmlns:a16="http://schemas.microsoft.com/office/drawing/2014/main" id="{994EBBF6-510F-47FA-8DA4-F35FB90C0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8" y="1271181"/>
            <a:ext cx="674996" cy="6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Image result for database png">
            <a:extLst>
              <a:ext uri="{FF2B5EF4-FFF2-40B4-BE49-F238E27FC236}">
                <a16:creationId xmlns:a16="http://schemas.microsoft.com/office/drawing/2014/main" id="{9A47EE68-A9F3-4409-9972-18B18070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435" y="4282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Image result for database png">
            <a:extLst>
              <a:ext uri="{FF2B5EF4-FFF2-40B4-BE49-F238E27FC236}">
                <a16:creationId xmlns:a16="http://schemas.microsoft.com/office/drawing/2014/main" id="{3AEE637C-9CD0-40CD-A9D9-45FDEBE7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39" y="541492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381044C0-8822-40E9-A418-FEFDAAE845DE}"/>
              </a:ext>
            </a:extLst>
          </p:cNvPr>
          <p:cNvSpPr/>
          <p:nvPr/>
        </p:nvSpPr>
        <p:spPr bwMode="auto">
          <a:xfrm>
            <a:off x="8626103" y="481483"/>
            <a:ext cx="254081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Dog Management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DFA8CB-739D-42C1-B230-746AD486C86E}"/>
              </a:ext>
            </a:extLst>
          </p:cNvPr>
          <p:cNvSpPr txBox="1"/>
          <p:nvPr/>
        </p:nvSpPr>
        <p:spPr>
          <a:xfrm>
            <a:off x="239263" y="2647152"/>
            <a:ext cx="3579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5"/>
                </a:solidFill>
              </a:rPr>
              <a:t>[POST] </a:t>
            </a:r>
            <a:r>
              <a:rPr lang="en-US" sz="1600" err="1"/>
              <a:t>newadoptionapplication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/>
              <a:t>getalladoptionapplicationsV2</a:t>
            </a:r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 err="1"/>
              <a:t>getadoptionapplication</a:t>
            </a:r>
            <a:endParaRPr lang="en-US" sz="1600"/>
          </a:p>
          <a:p>
            <a:r>
              <a:rPr lang="en-US" sz="1600" b="1">
                <a:solidFill>
                  <a:schemeClr val="accent2"/>
                </a:solidFill>
              </a:rPr>
              <a:t>[PUT]</a:t>
            </a:r>
            <a:r>
              <a:rPr lang="en-US" sz="1600"/>
              <a:t>updatedadoptionapplicationV2</a:t>
            </a:r>
            <a:endParaRPr lang="en-SG" sz="1600" b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4F7BED-7B52-4B92-9035-60D127F7CE76}"/>
              </a:ext>
            </a:extLst>
          </p:cNvPr>
          <p:cNvSpPr txBox="1"/>
          <p:nvPr/>
        </p:nvSpPr>
        <p:spPr>
          <a:xfrm>
            <a:off x="8867041" y="1162555"/>
            <a:ext cx="27935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/>
              <a:t>dogs/get *</a:t>
            </a:r>
            <a:r>
              <a:rPr lang="en-US" sz="1600" err="1"/>
              <a:t>getalldogs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/>
              <a:t>dog/get *get dog by id</a:t>
            </a:r>
          </a:p>
          <a:p>
            <a:r>
              <a:rPr lang="en-US" sz="1600" b="1">
                <a:solidFill>
                  <a:schemeClr val="accent5"/>
                </a:solidFill>
              </a:rPr>
              <a:t>[POST] </a:t>
            </a:r>
            <a:r>
              <a:rPr lang="en-US" sz="1600" err="1"/>
              <a:t>add_dog</a:t>
            </a:r>
            <a:endParaRPr lang="en-US" sz="1600"/>
          </a:p>
          <a:p>
            <a:r>
              <a:rPr lang="en-US" sz="1600" b="1">
                <a:solidFill>
                  <a:schemeClr val="accent2"/>
                </a:solidFill>
              </a:rPr>
              <a:t>[PUT] </a:t>
            </a:r>
            <a:r>
              <a:rPr lang="en-US" sz="1600" err="1"/>
              <a:t>change_status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 err="1"/>
              <a:t>latest_dogs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 err="1"/>
              <a:t>getallavailabledogsid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 err="1"/>
              <a:t>getallunavailabledogsid</a:t>
            </a:r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[AMPQ] </a:t>
            </a:r>
            <a:r>
              <a:rPr lang="en-US" sz="1600" err="1"/>
              <a:t>dog_mgmt_queue</a:t>
            </a:r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10240A-F52C-405B-A584-75C37914CE11}"/>
              </a:ext>
            </a:extLst>
          </p:cNvPr>
          <p:cNvSpPr txBox="1"/>
          <p:nvPr/>
        </p:nvSpPr>
        <p:spPr>
          <a:xfrm>
            <a:off x="4118650" y="4452645"/>
            <a:ext cx="208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[POST] </a:t>
            </a:r>
            <a:r>
              <a:rPr lang="en-US" sz="1600"/>
              <a:t>mail</a:t>
            </a:r>
            <a:endParaRPr lang="en-US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FDFEBA-F5A9-405D-8D0A-8C4588C86D0F}"/>
              </a:ext>
            </a:extLst>
          </p:cNvPr>
          <p:cNvSpPr txBox="1"/>
          <p:nvPr/>
        </p:nvSpPr>
        <p:spPr>
          <a:xfrm>
            <a:off x="6438792" y="4296520"/>
            <a:ext cx="2219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[POST] </a:t>
            </a:r>
            <a:r>
              <a:rPr lang="en-US" sz="1600"/>
              <a:t>subscription</a:t>
            </a:r>
          </a:p>
          <a:p>
            <a:r>
              <a:rPr lang="en-US" sz="1600" b="1">
                <a:solidFill>
                  <a:schemeClr val="accent5"/>
                </a:solidFill>
              </a:rPr>
              <a:t>[PUT] </a:t>
            </a:r>
            <a:r>
              <a:rPr lang="en-US" sz="1600"/>
              <a:t>unsubscribe</a:t>
            </a:r>
          </a:p>
          <a:p>
            <a:r>
              <a:rPr lang="en-US" sz="1600" b="1">
                <a:solidFill>
                  <a:schemeClr val="tx2"/>
                </a:solidFill>
              </a:rPr>
              <a:t>[Timer] </a:t>
            </a:r>
            <a:r>
              <a:rPr lang="en-US" sz="1600" err="1"/>
              <a:t>WeeklyUpdate</a:t>
            </a:r>
            <a:endParaRPr lang="en-SG" sz="1600" b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ECDF10-0BFF-4F6E-9017-6FDCD618CA8D}"/>
              </a:ext>
            </a:extLst>
          </p:cNvPr>
          <p:cNvSpPr/>
          <p:nvPr/>
        </p:nvSpPr>
        <p:spPr>
          <a:xfrm>
            <a:off x="8867041" y="949102"/>
            <a:ext cx="3085696" cy="5613400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1A453E-EC7B-4AA2-8137-D3C8F8A10442}"/>
              </a:ext>
            </a:extLst>
          </p:cNvPr>
          <p:cNvSpPr txBox="1"/>
          <p:nvPr/>
        </p:nvSpPr>
        <p:spPr>
          <a:xfrm>
            <a:off x="1658611" y="3682815"/>
            <a:ext cx="2146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/>
              <a:t> </a:t>
            </a:r>
          </a:p>
          <a:p>
            <a:r>
              <a:rPr lang="en-US" sz="1200" err="1"/>
              <a:t>Application_ID</a:t>
            </a:r>
            <a:r>
              <a:rPr lang="en-US" sz="1200"/>
              <a:t> varchar(255) PRIMARY KEY,</a:t>
            </a:r>
          </a:p>
          <a:p>
            <a:r>
              <a:rPr lang="en-US" sz="1200"/>
              <a:t>FirstName varchar(255),</a:t>
            </a:r>
          </a:p>
          <a:p>
            <a:r>
              <a:rPr lang="en-US" sz="1200" err="1"/>
              <a:t>LastName</a:t>
            </a:r>
            <a:r>
              <a:rPr lang="en-US" sz="1200"/>
              <a:t> varchar(255),</a:t>
            </a:r>
          </a:p>
          <a:p>
            <a:r>
              <a:rPr lang="en-US" sz="1200"/>
              <a:t>Address varchar(255),</a:t>
            </a:r>
          </a:p>
          <a:p>
            <a:r>
              <a:rPr lang="en-US" sz="1200" err="1"/>
              <a:t>PostalCode</a:t>
            </a:r>
            <a:r>
              <a:rPr lang="en-US" sz="1200"/>
              <a:t> int(6),</a:t>
            </a:r>
          </a:p>
          <a:p>
            <a:r>
              <a:rPr lang="en-US" sz="1200"/>
              <a:t>Email varchar(255) UNIQUE,</a:t>
            </a:r>
          </a:p>
          <a:p>
            <a:r>
              <a:rPr lang="en-US" sz="1200" err="1"/>
              <a:t>PhoneNo</a:t>
            </a:r>
            <a:r>
              <a:rPr lang="en-US" sz="1200"/>
              <a:t> int(8),</a:t>
            </a:r>
          </a:p>
          <a:p>
            <a:r>
              <a:rPr lang="en-US" sz="1200"/>
              <a:t>Reason TEXT,</a:t>
            </a:r>
          </a:p>
          <a:p>
            <a:r>
              <a:rPr lang="en-US" sz="1200" err="1"/>
              <a:t>DogID</a:t>
            </a:r>
            <a:r>
              <a:rPr lang="en-US" sz="1200"/>
              <a:t> int(25),</a:t>
            </a:r>
          </a:p>
          <a:p>
            <a:r>
              <a:rPr lang="en-US" sz="1200" err="1"/>
              <a:t>Application_Status</a:t>
            </a:r>
            <a:r>
              <a:rPr lang="en-US" sz="1200"/>
              <a:t> varchar(25), #See if application is approved, pending or rejected</a:t>
            </a:r>
          </a:p>
          <a:p>
            <a:r>
              <a:rPr lang="en-US" sz="1200" err="1"/>
              <a:t>Payment_Status</a:t>
            </a:r>
            <a:r>
              <a:rPr lang="en-US" sz="1200"/>
              <a:t> varchar(25)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8603F54-CBE4-4D5F-8E3D-345EE088FBBE}"/>
              </a:ext>
            </a:extLst>
          </p:cNvPr>
          <p:cNvSpPr/>
          <p:nvPr/>
        </p:nvSpPr>
        <p:spPr>
          <a:xfrm>
            <a:off x="213524" y="2639340"/>
            <a:ext cx="3579987" cy="3954500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7AE8E5-FA4C-4649-A290-1BE88D260EE3}"/>
              </a:ext>
            </a:extLst>
          </p:cNvPr>
          <p:cNvSpPr/>
          <p:nvPr/>
        </p:nvSpPr>
        <p:spPr bwMode="auto">
          <a:xfrm>
            <a:off x="26409" y="2207605"/>
            <a:ext cx="3431376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Dog Adoption Application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6031CF-1822-4E14-89D9-8F6839F6D1DC}"/>
              </a:ext>
            </a:extLst>
          </p:cNvPr>
          <p:cNvSpPr txBox="1"/>
          <p:nvPr/>
        </p:nvSpPr>
        <p:spPr>
          <a:xfrm>
            <a:off x="9754114" y="3950505"/>
            <a:ext cx="22673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id int(8) </a:t>
            </a:r>
          </a:p>
          <a:p>
            <a:r>
              <a:rPr lang="en-US" sz="1200"/>
              <a:t>name varchar(20)</a:t>
            </a:r>
          </a:p>
          <a:p>
            <a:r>
              <a:rPr lang="en-US" sz="1200"/>
              <a:t>age varchar(5) </a:t>
            </a:r>
          </a:p>
          <a:p>
            <a:r>
              <a:rPr lang="en-US" sz="1200"/>
              <a:t>breed varchar(30) </a:t>
            </a:r>
          </a:p>
          <a:p>
            <a:r>
              <a:rPr lang="en-US" sz="1200"/>
              <a:t>size varchar(10) </a:t>
            </a:r>
          </a:p>
          <a:p>
            <a:r>
              <a:rPr lang="en-US" sz="1200"/>
              <a:t>sex varchar(10) status varchar(6) </a:t>
            </a:r>
          </a:p>
          <a:p>
            <a:r>
              <a:rPr lang="en-US" sz="1200"/>
              <a:t>altered varchar(7) </a:t>
            </a:r>
          </a:p>
          <a:p>
            <a:r>
              <a:rPr lang="en-US" sz="1200" err="1"/>
              <a:t>hasShots</a:t>
            </a:r>
            <a:r>
              <a:rPr lang="en-US" sz="1200"/>
              <a:t> varchar(8) </a:t>
            </a:r>
          </a:p>
          <a:p>
            <a:r>
              <a:rPr lang="en-US" sz="1200" err="1"/>
              <a:t>houseTrained`varchar</a:t>
            </a:r>
            <a:r>
              <a:rPr lang="en-US" sz="1200"/>
              <a:t>(12) </a:t>
            </a:r>
          </a:p>
          <a:p>
            <a:r>
              <a:rPr lang="en-US" sz="1200" err="1"/>
              <a:t>dateAdded</a:t>
            </a:r>
            <a:r>
              <a:rPr lang="en-US" sz="1200"/>
              <a:t> date </a:t>
            </a:r>
          </a:p>
          <a:p>
            <a:r>
              <a:rPr lang="en-US" sz="1200"/>
              <a:t>description varchar(20000)</a:t>
            </a:r>
          </a:p>
          <a:p>
            <a:r>
              <a:rPr lang="en-US" sz="1200"/>
              <a:t>pic1 varchar(100) </a:t>
            </a:r>
          </a:p>
          <a:p>
            <a:r>
              <a:rPr lang="en-US" sz="1200"/>
              <a:t>pic2 varchar(100)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B19A67-AF48-4BE8-B8B7-3878EAB75E0E}"/>
              </a:ext>
            </a:extLst>
          </p:cNvPr>
          <p:cNvSpPr/>
          <p:nvPr/>
        </p:nvSpPr>
        <p:spPr>
          <a:xfrm>
            <a:off x="3913313" y="4278134"/>
            <a:ext cx="2182687" cy="2249193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6D28897-F0F5-44F6-8562-ABB77D66A2D5}"/>
              </a:ext>
            </a:extLst>
          </p:cNvPr>
          <p:cNvSpPr/>
          <p:nvPr/>
        </p:nvSpPr>
        <p:spPr>
          <a:xfrm>
            <a:off x="6236556" y="4188801"/>
            <a:ext cx="2463140" cy="2338526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AB9C3A-D7DD-4200-A0FF-DE3E586033D3}"/>
              </a:ext>
            </a:extLst>
          </p:cNvPr>
          <p:cNvSpPr/>
          <p:nvPr/>
        </p:nvSpPr>
        <p:spPr bwMode="auto">
          <a:xfrm>
            <a:off x="0" y="17268"/>
            <a:ext cx="279733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Outcome Notification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6DD8EBD-E661-40E5-8F78-5F67E95FA803}"/>
              </a:ext>
            </a:extLst>
          </p:cNvPr>
          <p:cNvSpPr/>
          <p:nvPr/>
        </p:nvSpPr>
        <p:spPr bwMode="auto">
          <a:xfrm>
            <a:off x="5982813" y="3686920"/>
            <a:ext cx="2089150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600">
                <a:latin typeface="Arial Black" panose="020B0A04020102020204" pitchFamily="34" charset="0"/>
              </a:rPr>
              <a:t>Subscription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244C33F-925A-44DC-8805-C526BD2C40A5}"/>
              </a:ext>
            </a:extLst>
          </p:cNvPr>
          <p:cNvSpPr/>
          <p:nvPr/>
        </p:nvSpPr>
        <p:spPr>
          <a:xfrm>
            <a:off x="213525" y="453466"/>
            <a:ext cx="3410364" cy="1870174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274DDF2-ECA5-426A-AB69-FFBBABE3A08B}"/>
              </a:ext>
            </a:extLst>
          </p:cNvPr>
          <p:cNvSpPr/>
          <p:nvPr/>
        </p:nvSpPr>
        <p:spPr bwMode="auto">
          <a:xfrm>
            <a:off x="4211247" y="3703954"/>
            <a:ext cx="1830006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Subscription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600">
                <a:latin typeface="Arial Black" panose="020B0A04020102020204" pitchFamily="34" charset="0"/>
              </a:rPr>
              <a:t>N</a:t>
            </a: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otification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292EB1-347C-480B-836F-8210FD3C389E}"/>
              </a:ext>
            </a:extLst>
          </p:cNvPr>
          <p:cNvSpPr txBox="1"/>
          <p:nvPr/>
        </p:nvSpPr>
        <p:spPr>
          <a:xfrm>
            <a:off x="399151" y="449168"/>
            <a:ext cx="377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[POST] </a:t>
            </a:r>
            <a:r>
              <a:rPr lang="en-US" sz="1600"/>
              <a:t>Outcome_notification_v2</a:t>
            </a:r>
          </a:p>
          <a:p>
            <a:r>
              <a:rPr lang="en-US" sz="1600" b="1">
                <a:solidFill>
                  <a:srgbClr val="C00000"/>
                </a:solidFill>
              </a:rPr>
              <a:t>[AMQP] </a:t>
            </a:r>
            <a:r>
              <a:rPr lang="en-US" sz="1600" err="1"/>
              <a:t>Receive_AMQP</a:t>
            </a:r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[AMQP] </a:t>
            </a:r>
            <a:r>
              <a:rPr lang="en-US" sz="1600" err="1"/>
              <a:t>Availability_receive_AMQP</a:t>
            </a:r>
            <a:endParaRPr lang="en-SG" sz="16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5F8696-8CB7-4F4E-8B3A-03DEDADA802D}"/>
              </a:ext>
            </a:extLst>
          </p:cNvPr>
          <p:cNvSpPr txBox="1"/>
          <p:nvPr/>
        </p:nvSpPr>
        <p:spPr>
          <a:xfrm>
            <a:off x="1062336" y="1463642"/>
            <a:ext cx="257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Application_id</a:t>
            </a:r>
            <a:r>
              <a:rPr lang="en-US" sz="1200"/>
              <a:t> varchar(32)</a:t>
            </a:r>
          </a:p>
          <a:p>
            <a:r>
              <a:rPr lang="en-US" sz="1200"/>
              <a:t>Email varchar(32)</a:t>
            </a:r>
          </a:p>
          <a:p>
            <a:r>
              <a:rPr lang="en-US" sz="1200" err="1"/>
              <a:t>Chat_id</a:t>
            </a:r>
            <a:r>
              <a:rPr lang="en-US" sz="1200"/>
              <a:t> int(9)</a:t>
            </a:r>
          </a:p>
          <a:p>
            <a:r>
              <a:rPr lang="en-US" sz="1200" err="1"/>
              <a:t>telegram_username</a:t>
            </a:r>
            <a:r>
              <a:rPr lang="en-US" sz="1200"/>
              <a:t> varchar(32)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2BFBA2-9EC5-4A0C-9398-25B414736498}"/>
              </a:ext>
            </a:extLst>
          </p:cNvPr>
          <p:cNvSpPr txBox="1"/>
          <p:nvPr/>
        </p:nvSpPr>
        <p:spPr>
          <a:xfrm>
            <a:off x="7042415" y="5555650"/>
            <a:ext cx="208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0" u="sng">
              <a:solidFill>
                <a:schemeClr val="tx1"/>
              </a:solidFill>
            </a:endParaRPr>
          </a:p>
          <a:p>
            <a:r>
              <a:rPr lang="fr-FR" sz="1200"/>
              <a:t>email varchar(100)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DC7B1-119B-44A0-903C-CCE37ADF2DB1}"/>
              </a:ext>
            </a:extLst>
          </p:cNvPr>
          <p:cNvSpPr/>
          <p:nvPr/>
        </p:nvSpPr>
        <p:spPr>
          <a:xfrm>
            <a:off x="9739128" y="3622388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err="1"/>
              <a:t>Doginfo</a:t>
            </a:r>
            <a:endParaRPr lang="en-US" sz="1400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C2AE75-EB8F-475B-A654-CBC490F01A02}"/>
              </a:ext>
            </a:extLst>
          </p:cNvPr>
          <p:cNvSpPr/>
          <p:nvPr/>
        </p:nvSpPr>
        <p:spPr>
          <a:xfrm>
            <a:off x="213524" y="4274074"/>
            <a:ext cx="1391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err="1"/>
              <a:t>Dog_Application</a:t>
            </a:r>
            <a:endParaRPr lang="en-SG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448601D-779B-49A7-8DF9-316FB7EB837B}"/>
              </a:ext>
            </a:extLst>
          </p:cNvPr>
          <p:cNvSpPr/>
          <p:nvPr/>
        </p:nvSpPr>
        <p:spPr>
          <a:xfrm>
            <a:off x="4142234" y="5436658"/>
            <a:ext cx="1710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/>
              <a:t>No Database needed</a:t>
            </a:r>
            <a:endParaRPr lang="en-SG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5DA07BF-AB2C-4DE8-8EA7-6389F638F068}"/>
              </a:ext>
            </a:extLst>
          </p:cNvPr>
          <p:cNvSpPr/>
          <p:nvPr/>
        </p:nvSpPr>
        <p:spPr>
          <a:xfrm>
            <a:off x="7018032" y="5509480"/>
            <a:ext cx="1676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err="1"/>
              <a:t>Subscription_emails</a:t>
            </a:r>
            <a:endParaRPr lang="en-US" sz="1400" u="sng"/>
          </a:p>
        </p:txBody>
      </p:sp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73FD24D5-B899-4A0E-99BC-62AD6B8F48EB}"/>
              </a:ext>
            </a:extLst>
          </p:cNvPr>
          <p:cNvSpPr/>
          <p:nvPr/>
        </p:nvSpPr>
        <p:spPr bwMode="auto">
          <a:xfrm>
            <a:off x="6473694" y="1772933"/>
            <a:ext cx="2152409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User Adoption UI</a:t>
            </a: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>
                <a:solidFill>
                  <a:schemeClr val="tx1"/>
                </a:solidFill>
              </a:rPr>
              <a:t>Search for dog</a:t>
            </a: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/>
              <a:t>Make new application</a:t>
            </a: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>
                <a:solidFill>
                  <a:schemeClr val="tx1"/>
                </a:solidFill>
              </a:rPr>
              <a:t>Check application status</a:t>
            </a: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>
                <a:solidFill>
                  <a:schemeClr val="tx1"/>
                </a:solidFill>
              </a:rPr>
              <a:t>Subscri</a:t>
            </a:r>
            <a:r>
              <a:rPr lang="en-US" sz="1200"/>
              <a:t>be to weekly letter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3C631369-C4C6-4AF6-BC68-7EF7EDD03C44}"/>
              </a:ext>
            </a:extLst>
          </p:cNvPr>
          <p:cNvSpPr/>
          <p:nvPr/>
        </p:nvSpPr>
        <p:spPr bwMode="auto">
          <a:xfrm>
            <a:off x="4204646" y="1772933"/>
            <a:ext cx="2152409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u="sng">
                <a:solidFill>
                  <a:schemeClr val="tx1"/>
                </a:solidFill>
              </a:rPr>
              <a:t>Staff</a:t>
            </a:r>
            <a:r>
              <a:rPr kumimoji="0" 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UI</a:t>
            </a:r>
          </a:p>
          <a:p>
            <a:pPr marL="258762" indent="-171450" eaLnBrk="1" hangingPunct="1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Get </a:t>
            </a:r>
            <a:r>
              <a:rPr lang="en-US" sz="1200"/>
              <a:t>all applications</a:t>
            </a:r>
            <a:endParaRPr lang="en-US" sz="1200" b="0">
              <a:solidFill>
                <a:schemeClr val="tx1"/>
              </a:solidFill>
            </a:endParaRP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/>
              <a:t>Approve/reject applications</a:t>
            </a:r>
            <a:endParaRPr lang="en-US" sz="1200" b="0">
              <a:solidFill>
                <a:schemeClr val="tx1"/>
              </a:solidFill>
            </a:endParaRP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200" b="0">
              <a:solidFill>
                <a:schemeClr val="tx1"/>
              </a:solidFill>
            </a:endParaRPr>
          </a:p>
        </p:txBody>
      </p:sp>
      <p:pic>
        <p:nvPicPr>
          <p:cNvPr id="1032" name="Picture 8" descr="Image result for people icon png">
            <a:extLst>
              <a:ext uri="{FF2B5EF4-FFF2-40B4-BE49-F238E27FC236}">
                <a16:creationId xmlns:a16="http://schemas.microsoft.com/office/drawing/2014/main" id="{F304239D-C785-43B4-9D31-6F8AE5D8F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t="35671" r="72927" b="39011"/>
          <a:stretch/>
        </p:blipFill>
        <p:spPr bwMode="auto">
          <a:xfrm>
            <a:off x="6934381" y="1283974"/>
            <a:ext cx="481511" cy="4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Image result for people icon png">
            <a:extLst>
              <a:ext uri="{FF2B5EF4-FFF2-40B4-BE49-F238E27FC236}">
                <a16:creationId xmlns:a16="http://schemas.microsoft.com/office/drawing/2014/main" id="{A51C7E63-C4A6-408E-A817-90C0E0862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2" t="4094" r="5239" b="72709"/>
          <a:stretch/>
        </p:blipFill>
        <p:spPr bwMode="auto">
          <a:xfrm>
            <a:off x="7468126" y="1311810"/>
            <a:ext cx="403232" cy="4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8" descr="Image result for people icon png">
            <a:extLst>
              <a:ext uri="{FF2B5EF4-FFF2-40B4-BE49-F238E27FC236}">
                <a16:creationId xmlns:a16="http://schemas.microsoft.com/office/drawing/2014/main" id="{B481953C-6DE7-410A-91B8-D7BEE8309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9" t="35179" r="4907" b="39503"/>
          <a:stretch/>
        </p:blipFill>
        <p:spPr bwMode="auto">
          <a:xfrm>
            <a:off x="4977946" y="1282615"/>
            <a:ext cx="481511" cy="4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itle 1">
            <a:extLst>
              <a:ext uri="{FF2B5EF4-FFF2-40B4-BE49-F238E27FC236}">
                <a16:creationId xmlns:a16="http://schemas.microsoft.com/office/drawing/2014/main" id="{7ECE7F43-737B-41CF-8C7D-3DCFA62A3B4A}"/>
              </a:ext>
            </a:extLst>
          </p:cNvPr>
          <p:cNvSpPr txBox="1">
            <a:spLocks/>
          </p:cNvSpPr>
          <p:nvPr/>
        </p:nvSpPr>
        <p:spPr>
          <a:xfrm>
            <a:off x="3891892" y="86467"/>
            <a:ext cx="5047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Technical Overview Diagram</a:t>
            </a:r>
            <a:endParaRPr lang="en-US" sz="32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33C080-EE23-4EA5-BB72-44308390CEB4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3793511" y="2828036"/>
            <a:ext cx="3756388" cy="85477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35BFD1-7DC3-46BB-8B35-BBF28B905250}"/>
              </a:ext>
            </a:extLst>
          </p:cNvPr>
          <p:cNvCxnSpPr>
            <a:stCxn id="114" idx="2"/>
            <a:endCxn id="5" idx="1"/>
          </p:cNvCxnSpPr>
          <p:nvPr/>
        </p:nvCxnSpPr>
        <p:spPr>
          <a:xfrm>
            <a:off x="7549899" y="2828036"/>
            <a:ext cx="1317142" cy="9277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6075A-61EE-4A3B-8D2E-5B110902537D}"/>
              </a:ext>
            </a:extLst>
          </p:cNvPr>
          <p:cNvCxnSpPr>
            <a:stCxn id="115" idx="2"/>
          </p:cNvCxnSpPr>
          <p:nvPr/>
        </p:nvCxnSpPr>
        <p:spPr>
          <a:xfrm flipH="1">
            <a:off x="3819250" y="2828036"/>
            <a:ext cx="1461601" cy="600964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904B8D4-8F0D-496E-AEB5-6C1F2A4748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33986"/>
            <a:ext cx="1124859" cy="8436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49890A0-179B-4202-B3A6-4D393716B3AE}"/>
              </a:ext>
            </a:extLst>
          </p:cNvPr>
          <p:cNvCxnSpPr>
            <a:cxnSpLocks/>
            <a:stCxn id="114" idx="2"/>
            <a:endCxn id="106" idx="3"/>
          </p:cNvCxnSpPr>
          <p:nvPr/>
        </p:nvCxnSpPr>
        <p:spPr>
          <a:xfrm>
            <a:off x="7549899" y="2828036"/>
            <a:ext cx="522064" cy="116368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2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Synchronous Communication | Command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37868" y="1458022"/>
            <a:ext cx="11516263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746102" y="2911138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 sz="2200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>
            <a:cxnSpLocks/>
          </p:cNvCxnSpPr>
          <p:nvPr/>
        </p:nvCxnSpPr>
        <p:spPr>
          <a:xfrm>
            <a:off x="3202833" y="3570698"/>
            <a:ext cx="1054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4266217" y="2907145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Management</a:t>
            </a:r>
          </a:p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A107-5599-4406-8989-508BF9534DFC}"/>
              </a:ext>
            </a:extLst>
          </p:cNvPr>
          <p:cNvSpPr txBox="1"/>
          <p:nvPr/>
        </p:nvSpPr>
        <p:spPr>
          <a:xfrm>
            <a:off x="4528142" y="4322584"/>
            <a:ext cx="2196601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Insert new record in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DAFE-9DDE-41A6-B1E8-39A5742E46EF}"/>
              </a:ext>
            </a:extLst>
          </p:cNvPr>
          <p:cNvSpPr txBox="1"/>
          <p:nvPr/>
        </p:nvSpPr>
        <p:spPr>
          <a:xfrm>
            <a:off x="3947124" y="1747388"/>
            <a:ext cx="454036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Outcome Notification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8636E-36F2-48C7-9D8A-293DF538A790}"/>
              </a:ext>
            </a:extLst>
          </p:cNvPr>
          <p:cNvSpPr txBox="1"/>
          <p:nvPr/>
        </p:nvSpPr>
        <p:spPr>
          <a:xfrm>
            <a:off x="698999" y="4322584"/>
            <a:ext cx="2771953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Created new adoption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9343-772D-440F-BB07-55896C4A018F}"/>
              </a:ext>
            </a:extLst>
          </p:cNvPr>
          <p:cNvSpPr txBox="1"/>
          <p:nvPr/>
        </p:nvSpPr>
        <p:spPr>
          <a:xfrm>
            <a:off x="2786096" y="2776368"/>
            <a:ext cx="199557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POST HTTP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85BD37-6895-4A34-AE66-11FEC5DE5FA7}"/>
              </a:ext>
            </a:extLst>
          </p:cNvPr>
          <p:cNvCxnSpPr>
            <a:cxnSpLocks/>
          </p:cNvCxnSpPr>
          <p:nvPr/>
        </p:nvCxnSpPr>
        <p:spPr>
          <a:xfrm>
            <a:off x="6724743" y="3618066"/>
            <a:ext cx="203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3A3C478-7727-4894-8285-14F47854C3BF}"/>
              </a:ext>
            </a:extLst>
          </p:cNvPr>
          <p:cNvSpPr/>
          <p:nvPr/>
        </p:nvSpPr>
        <p:spPr>
          <a:xfrm>
            <a:off x="8760927" y="2915161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</a:t>
            </a:r>
          </a:p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EC238-E90E-43EC-A506-A91B95E6F3FA}"/>
              </a:ext>
            </a:extLst>
          </p:cNvPr>
          <p:cNvSpPr txBox="1"/>
          <p:nvPr/>
        </p:nvSpPr>
        <p:spPr>
          <a:xfrm>
            <a:off x="6552452" y="2816164"/>
            <a:ext cx="238076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Return successful response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6C2614-629C-4536-8817-16A4140BE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77" y="5381444"/>
            <a:ext cx="1444114" cy="1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47932" y="1476556"/>
            <a:ext cx="11516263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Synchronous Communication | Query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544082" y="2977080"/>
            <a:ext cx="2384469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 sz="2200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/>
          <p:nvPr/>
        </p:nvCxnSpPr>
        <p:spPr>
          <a:xfrm>
            <a:off x="2947122" y="3631044"/>
            <a:ext cx="1834550" cy="23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4781672" y="2977080"/>
            <a:ext cx="2545884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Management Microservice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A107-5599-4406-8989-508BF9534DFC}"/>
              </a:ext>
            </a:extLst>
          </p:cNvPr>
          <p:cNvSpPr txBox="1"/>
          <p:nvPr/>
        </p:nvSpPr>
        <p:spPr>
          <a:xfrm>
            <a:off x="4532393" y="4387427"/>
            <a:ext cx="3174519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Retrieve all </a:t>
            </a:r>
          </a:p>
          <a:p>
            <a:pPr algn="ctr"/>
            <a:r>
              <a:rPr lang="en-US" sz="2200">
                <a:cs typeface="Calibri"/>
              </a:rPr>
              <a:t>available dogs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A69BD-D464-48B8-A5E3-D7C52E29DA22}"/>
              </a:ext>
            </a:extLst>
          </p:cNvPr>
          <p:cNvSpPr txBox="1"/>
          <p:nvPr/>
        </p:nvSpPr>
        <p:spPr>
          <a:xfrm>
            <a:off x="2786096" y="2844326"/>
            <a:ext cx="199557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GET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D2105-0241-40CD-B325-8A82C264D767}"/>
              </a:ext>
            </a:extLst>
          </p:cNvPr>
          <p:cNvSpPr txBox="1"/>
          <p:nvPr/>
        </p:nvSpPr>
        <p:spPr>
          <a:xfrm>
            <a:off x="2063690" y="1948672"/>
            <a:ext cx="809157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Obtaining information from </a:t>
            </a:r>
            <a:r>
              <a:rPr lang="en-US" sz="2400" b="1" err="1">
                <a:cs typeface="Calibri"/>
              </a:rPr>
              <a:t>dog_mgmt_microservice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2DEFE-C669-41E5-A06B-77E9DDB47A3C}"/>
              </a:ext>
            </a:extLst>
          </p:cNvPr>
          <p:cNvSpPr txBox="1"/>
          <p:nvPr/>
        </p:nvSpPr>
        <p:spPr>
          <a:xfrm>
            <a:off x="7283868" y="2994807"/>
            <a:ext cx="199557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Return all available dogs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E59022-0086-464B-8291-69D673464276}"/>
              </a:ext>
            </a:extLst>
          </p:cNvPr>
          <p:cNvCxnSpPr/>
          <p:nvPr/>
        </p:nvCxnSpPr>
        <p:spPr>
          <a:xfrm>
            <a:off x="7346127" y="3735057"/>
            <a:ext cx="1834550" cy="23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CD25999-B7D0-40BA-836E-E104EEE3086A}"/>
              </a:ext>
            </a:extLst>
          </p:cNvPr>
          <p:cNvSpPr/>
          <p:nvPr/>
        </p:nvSpPr>
        <p:spPr>
          <a:xfrm>
            <a:off x="9180677" y="3052133"/>
            <a:ext cx="2384469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87059-D016-4A6F-B0A0-76FCF0FA1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77" y="5381444"/>
            <a:ext cx="1444114" cy="1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4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Synchronous Communication | Event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47932" y="1476556"/>
            <a:ext cx="11516263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1712885" y="3675391"/>
            <a:ext cx="3306789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Subscription</a:t>
            </a:r>
          </a:p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 Microservice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/>
          <p:nvPr/>
        </p:nvCxnSpPr>
        <p:spPr>
          <a:xfrm>
            <a:off x="5017878" y="4291821"/>
            <a:ext cx="1992702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7018129" y="3675392"/>
            <a:ext cx="3306789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Subscription Notification Service</a:t>
            </a:r>
          </a:p>
        </p:txBody>
      </p:sp>
      <p:pic>
        <p:nvPicPr>
          <p:cNvPr id="26" name="Picture 2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FBFD1E-AF1E-4291-BCC2-06EC3FF8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08" y="2673740"/>
            <a:ext cx="1424257" cy="13811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3FC27D-00FB-4B1C-8ABA-49EFB9DB86A7}"/>
              </a:ext>
            </a:extLst>
          </p:cNvPr>
          <p:cNvSpPr txBox="1"/>
          <p:nvPr/>
        </p:nvSpPr>
        <p:spPr>
          <a:xfrm>
            <a:off x="5125169" y="4363168"/>
            <a:ext cx="1794294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Every Week</a:t>
            </a:r>
            <a:endParaRPr lang="en-US"/>
          </a:p>
          <a:p>
            <a:pPr algn="ctr"/>
            <a:r>
              <a:rPr lang="en-US" sz="2200">
                <a:cs typeface="Calibri"/>
              </a:rPr>
              <a:t>(Trigger)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DABF8-B5F5-4A21-B2DF-A30BB09F7725}"/>
              </a:ext>
            </a:extLst>
          </p:cNvPr>
          <p:cNvSpPr txBox="1"/>
          <p:nvPr/>
        </p:nvSpPr>
        <p:spPr>
          <a:xfrm>
            <a:off x="3947124" y="1747388"/>
            <a:ext cx="454036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Weekly Newsletter Subscriptions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4D677-8EA3-4AA0-A698-D40F63FAFAB9}"/>
              </a:ext>
            </a:extLst>
          </p:cNvPr>
          <p:cNvSpPr txBox="1"/>
          <p:nvPr/>
        </p:nvSpPr>
        <p:spPr>
          <a:xfrm>
            <a:off x="7534814" y="5048624"/>
            <a:ext cx="238076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Return successful response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AB7E03-8F27-4383-8B18-07CE2EFD40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77" y="5381444"/>
            <a:ext cx="1444114" cy="1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3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47932" y="1481636"/>
            <a:ext cx="11631281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2F21C3F-83DD-4EC5-9EE8-AA70C76D6EE5}"/>
              </a:ext>
            </a:extLst>
          </p:cNvPr>
          <p:cNvSpPr/>
          <p:nvPr/>
        </p:nvSpPr>
        <p:spPr>
          <a:xfrm>
            <a:off x="742412" y="1905181"/>
            <a:ext cx="1337092" cy="76199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Approved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Asynchronous | RabbitMQ FanOut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418921" y="2999656"/>
            <a:ext cx="1984075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0496D-9EFD-4154-B9DF-565CEF8A3F17}"/>
              </a:ext>
            </a:extLst>
          </p:cNvPr>
          <p:cNvSpPr txBox="1"/>
          <p:nvPr/>
        </p:nvSpPr>
        <p:spPr>
          <a:xfrm>
            <a:off x="1070753" y="4492566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/>
              <a:t>Publisher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/>
          <p:nvPr/>
        </p:nvCxnSpPr>
        <p:spPr>
          <a:xfrm>
            <a:off x="2401198" y="3630462"/>
            <a:ext cx="1086929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3495675" y="2999657"/>
            <a:ext cx="2084715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Outcome Notification Exchange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A107-5599-4406-8989-508BF9534DFC}"/>
              </a:ext>
            </a:extLst>
          </p:cNvPr>
          <p:cNvSpPr txBox="1"/>
          <p:nvPr/>
        </p:nvSpPr>
        <p:spPr>
          <a:xfrm>
            <a:off x="3859960" y="4492565"/>
            <a:ext cx="134859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FanOut</a:t>
            </a:r>
          </a:p>
          <a:p>
            <a:pPr algn="l"/>
            <a:r>
              <a:rPr lang="en-US" sz="2200">
                <a:cs typeface="Calibri"/>
              </a:rPr>
              <a:t>Exchange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BB8E8B-36F6-43E3-A258-C351BA4E973B}"/>
              </a:ext>
            </a:extLst>
          </p:cNvPr>
          <p:cNvCxnSpPr>
            <a:cxnSpLocks/>
          </p:cNvCxnSpPr>
          <p:nvPr/>
        </p:nvCxnSpPr>
        <p:spPr>
          <a:xfrm flipV="1">
            <a:off x="5549839" y="2877087"/>
            <a:ext cx="1547006" cy="8683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57CD-EBC9-4C40-B7B8-F640632B1138}"/>
              </a:ext>
            </a:extLst>
          </p:cNvPr>
          <p:cNvSpPr/>
          <p:nvPr/>
        </p:nvSpPr>
        <p:spPr>
          <a:xfrm>
            <a:off x="7101696" y="2206205"/>
            <a:ext cx="2012829" cy="891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Calibri"/>
              </a:rPr>
              <a:t>Dog_Mgmt_Queue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7CD4E4-3FA3-4959-92D5-8E6E0D6559B1}"/>
              </a:ext>
            </a:extLst>
          </p:cNvPr>
          <p:cNvSpPr/>
          <p:nvPr/>
        </p:nvSpPr>
        <p:spPr>
          <a:xfrm>
            <a:off x="7259846" y="4650354"/>
            <a:ext cx="2271621" cy="905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Calibri"/>
              </a:rPr>
              <a:t>Outcome_Notification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Calibri"/>
              </a:rPr>
              <a:t>_Queue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AAB16E-9BFC-44A4-84E2-2A075137B555}"/>
              </a:ext>
            </a:extLst>
          </p:cNvPr>
          <p:cNvCxnSpPr>
            <a:cxnSpLocks/>
          </p:cNvCxnSpPr>
          <p:nvPr/>
        </p:nvCxnSpPr>
        <p:spPr>
          <a:xfrm>
            <a:off x="5564214" y="3745481"/>
            <a:ext cx="1618893" cy="10725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4A8520-CF40-4A0C-956E-5D3C7F018AD6}"/>
              </a:ext>
            </a:extLst>
          </p:cNvPr>
          <p:cNvSpPr txBox="1"/>
          <p:nvPr/>
        </p:nvSpPr>
        <p:spPr>
          <a:xfrm rot="2040000">
            <a:off x="6145959" y="4161885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Binding</a:t>
            </a:r>
            <a:endParaRPr 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6DD60-91CC-418B-8F0C-7E396CC03C1E}"/>
              </a:ext>
            </a:extLst>
          </p:cNvPr>
          <p:cNvSpPr txBox="1"/>
          <p:nvPr/>
        </p:nvSpPr>
        <p:spPr>
          <a:xfrm rot="19680000">
            <a:off x="5786525" y="2752904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Binding</a:t>
            </a:r>
            <a:endParaRPr lang="en-US" sz="2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7E4A9-6FC9-49D9-ABCA-18E6E585107C}"/>
              </a:ext>
            </a:extLst>
          </p:cNvPr>
          <p:cNvSpPr txBox="1"/>
          <p:nvPr/>
        </p:nvSpPr>
        <p:spPr>
          <a:xfrm>
            <a:off x="7066111" y="1703357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Queue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F60D2-1B05-488B-83A9-AD4B7C828C65}"/>
              </a:ext>
            </a:extLst>
          </p:cNvPr>
          <p:cNvSpPr txBox="1"/>
          <p:nvPr/>
        </p:nvSpPr>
        <p:spPr>
          <a:xfrm>
            <a:off x="7181128" y="4219393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Queue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A269A8-587F-45F6-A809-BCBDC2BA48D3}"/>
              </a:ext>
            </a:extLst>
          </p:cNvPr>
          <p:cNvSpPr txBox="1"/>
          <p:nvPr/>
        </p:nvSpPr>
        <p:spPr>
          <a:xfrm>
            <a:off x="10008977" y="3237240"/>
            <a:ext cx="176554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 Remove dog from 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06BD9B-BA02-4DDF-8422-05A8A6D37866}"/>
              </a:ext>
            </a:extLst>
          </p:cNvPr>
          <p:cNvSpPr txBox="1"/>
          <p:nvPr/>
        </p:nvSpPr>
        <p:spPr>
          <a:xfrm>
            <a:off x="10152751" y="5767656"/>
            <a:ext cx="213935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 Notify applicants of outcome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F2177B-D77C-42B8-9943-75C83831E478}"/>
              </a:ext>
            </a:extLst>
          </p:cNvPr>
          <p:cNvCxnSpPr>
            <a:cxnSpLocks/>
          </p:cNvCxnSpPr>
          <p:nvPr/>
        </p:nvCxnSpPr>
        <p:spPr>
          <a:xfrm>
            <a:off x="9115424" y="2667179"/>
            <a:ext cx="612477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490228-CCA8-4398-94F8-48A45DA42A32}"/>
              </a:ext>
            </a:extLst>
          </p:cNvPr>
          <p:cNvSpPr txBox="1"/>
          <p:nvPr/>
        </p:nvSpPr>
        <p:spPr>
          <a:xfrm>
            <a:off x="10027847" y="1703358"/>
            <a:ext cx="1449237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Consumer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D11AD5-4A59-4AD0-87CC-A7BB153AE5D5}"/>
              </a:ext>
            </a:extLst>
          </p:cNvPr>
          <p:cNvCxnSpPr>
            <a:cxnSpLocks/>
          </p:cNvCxnSpPr>
          <p:nvPr/>
        </p:nvCxnSpPr>
        <p:spPr>
          <a:xfrm>
            <a:off x="9532366" y="5096951"/>
            <a:ext cx="626854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2700BE1-6FC5-4E39-92F7-16D6113D72E3}"/>
              </a:ext>
            </a:extLst>
          </p:cNvPr>
          <p:cNvSpPr/>
          <p:nvPr/>
        </p:nvSpPr>
        <p:spPr>
          <a:xfrm>
            <a:off x="9792958" y="2122637"/>
            <a:ext cx="1883433" cy="119331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Dog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Management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896A6B-F256-46B0-B5DA-2171F011BA22}"/>
              </a:ext>
            </a:extLst>
          </p:cNvPr>
          <p:cNvSpPr txBox="1"/>
          <p:nvPr/>
        </p:nvSpPr>
        <p:spPr>
          <a:xfrm>
            <a:off x="10229130" y="4219395"/>
            <a:ext cx="1449237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Consumer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D27EB4-0A96-4439-9A76-A8C350511A00}"/>
              </a:ext>
            </a:extLst>
          </p:cNvPr>
          <p:cNvSpPr/>
          <p:nvPr/>
        </p:nvSpPr>
        <p:spPr>
          <a:xfrm>
            <a:off x="10152392" y="4595541"/>
            <a:ext cx="1768414" cy="1178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Outcome Notification</a:t>
            </a:r>
            <a:endParaRPr lang="en-US"/>
          </a:p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3D69C277-C8D5-4459-8982-0B075A36B9C4}"/>
              </a:ext>
            </a:extLst>
          </p:cNvPr>
          <p:cNvSpPr/>
          <p:nvPr/>
        </p:nvSpPr>
        <p:spPr>
          <a:xfrm>
            <a:off x="733268" y="1905123"/>
            <a:ext cx="1337092" cy="76199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Approved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4 -0.00764 L -0.01524 -0.0074 C -0.01394 -0.00787 -0.01107 -0.00787 -0.00951 -0.00902 C -0.00756 -0.01041 -0.0073 -0.01157 -0.00534 -0.01342 C -0.00495 -0.01389 -0.00443 -0.01389 -0.00404 -0.01435 C -0.00352 -0.01458 -0.00287 -0.01527 -0.00235 -0.01574 C -0.00105 -0.01713 -0.00105 -0.01782 0.00052 -0.01875 C 0.00117 -0.01898 0.00195 -0.01921 0.0026 -0.01944 C 0.00312 -0.0199 0.00377 -0.02037 0.00429 -0.02083 C 0.00468 -0.02129 0.00507 -0.02199 0.00546 -0.02245 C 0.00598 -0.02268 0.00638 -0.02268 0.00677 -0.02314 C 0.00807 -0.02453 0.00924 -0.02639 0.01054 -0.02754 C 0.01106 -0.02801 0.01158 -0.0287 0.01223 -0.02916 C 0.01497 -0.03102 0.01197 -0.02777 0.0164 -0.03194 C 0.01692 -0.03264 0.01744 -0.03356 0.01796 -0.03426 C 0.01875 -0.03495 0.0194 -0.03518 0.02005 -0.03564 C 0.02096 -0.03657 0.02174 -0.03796 0.02265 -0.03865 C 0.02317 -0.03912 0.02369 -0.03912 0.02421 -0.03935 C 0.02513 -0.03981 0.02591 -0.04074 0.02682 -0.04097 C 0.03554 -0.04328 0.05273 -0.04352 0.05846 -0.04398 L 0.12382 -0.04305 C 0.12487 -0.04305 0.12578 -0.04213 0.12682 -0.04166 C 0.13229 -0.03912 0.12877 -0.0412 0.13177 -0.03935 C 0.13398 -0.03426 0.1319 -0.03773 0.13593 -0.03564 C 0.14088 -0.03333 0.13346 -0.03495 0.1401 -0.03287 C 0.14335 -0.03171 0.1457 -0.03102 0.14882 -0.02986 C 0.15013 -0.02939 0.15234 -0.02824 0.15338 -0.02754 C 0.15403 -0.02662 0.15455 -0.02523 0.15546 -0.02453 C 0.15598 -0.02407 0.15677 -0.0243 0.15755 -0.02384 C 0.16263 -0.02083 0.15533 -0.02384 0.16119 -0.02176 C 0.16197 -0.02106 0.16263 -0.02083 0.16289 -0.02014 C 0.16315 -0.01967 0.16315 -0.01852 0.16341 -0.01805 C 0.1638 -0.01736 0.16432 -0.01689 0.16471 -0.01643 C 0.16484 -0.01574 0.16536 -0.01504 0.16549 -0.01435 C 0.16575 -0.01342 0.16562 -0.01273 0.16588 -0.01203 C 0.16627 -0.01134 0.16679 -0.01111 0.16718 -0.01064 C 0.16835 -0.00879 0.16848 -0.00833 0.16927 -0.00602 C 0.1694 -0.00509 0.16953 -0.00416 0.16966 -0.00324 C 0.16979 -0.00231 0.16979 -0.00046 0.17005 -0.00092 C 0.1707 -0.00208 0.17018 -0.00463 0.17096 -0.00532 C 0.17265 -0.00694 0.17487 -0.00625 0.17682 -0.00694 C 0.17721 -0.00764 0.17747 -0.00856 0.17799 -0.00902 C 0.17838 -0.00949 0.1789 -0.00926 0.17929 -0.00972 C 0.17968 -0.01041 0.17981 -0.01134 0.18007 -0.01203 C 0.18059 -0.01319 0.18112 -0.01458 0.18177 -0.01574 C 0.18359 -0.01944 0.1832 -0.01828 0.18554 -0.02083 C 0.18593 -0.02129 0.18632 -0.02199 0.18671 -0.02245 C 0.18723 -0.02268 0.18789 -0.02291 0.18841 -0.02314 C 0.1888 -0.0243 0.18906 -0.02592 0.18971 -0.02685 C 0.19036 -0.02801 0.1914 -0.02824 0.19218 -0.02916 C 0.19283 -0.02963 0.19362 -0.03055 0.19427 -0.03125 C 0.19466 -0.03171 0.19505 -0.0324 0.19557 -0.03287 C 0.19674 -0.03356 0.19804 -0.03426 0.19921 -0.03495 L 0.20182 -0.03657 C 0.20455 -0.04027 0.20221 -0.0375 0.20598 -0.04027 C 0.20651 -0.04051 0.20703 -0.04143 0.20755 -0.04166 C 0.20846 -0.04213 0.20924 -0.04213 0.21015 -0.04236 C 0.21484 -0.04444 0.21028 -0.04398 0.21718 -0.04537 C 0.2194 -0.04583 0.22161 -0.04583 0.22382 -0.04606 L 0.22929 -0.04676 C 0.23216 -0.04861 0.23177 -0.04814 0.23463 -0.05046 C 0.23645 -0.05185 0.2371 -0.05324 0.23932 -0.05347 C 0.24414 -0.05439 0.24895 -0.05439 0.2539 -0.05509 C 0.25442 -0.05532 0.25494 -0.05532 0.25546 -0.05578 C 0.25612 -0.05602 0.25651 -0.05694 0.25716 -0.05717 C 0.25911 -0.05787 0.26106 -0.05764 0.26302 -0.05787 C 0.26471 -0.05833 0.2664 -0.05856 0.26796 -0.05949 C 0.26979 -0.06041 0.27122 -0.06342 0.27304 -0.06389 C 0.29088 -0.06713 0.27825 -0.06527 0.31093 -0.0662 C 0.31848 -0.06666 0.32617 -0.06666 0.33385 -0.06759 C 0.33476 -0.06759 0.33541 -0.06898 0.33619 -0.06898 L 0.37421 -0.06828 C 0.37591 -0.06805 0.3776 -0.06782 0.37929 -0.06759 C 0.39479 -0.06435 0.37656 -0.06736 0.38971 -0.06527 C 0.39179 -0.06458 0.39362 -0.06365 0.39583 -0.06319 C 0.39804 -0.0625 0.40026 -0.0625 0.40247 -0.06157 C 0.4039 -0.06111 0.40507 -0.05972 0.40638 -0.05949 L 0.40885 -0.05879 C 0.4125 -0.05532 0.40794 -0.05926 0.41341 -0.05648 C 0.41406 -0.05625 0.41458 -0.05532 0.4151 -0.05509 C 0.41549 -0.05463 0.41575 -0.05439 0.4164 -0.05416 C 0.41666 -0.05555 0.41692 -0.05671 0.41718 -0.05787 C 0.41731 -0.05879 0.41718 -0.06018 0.41744 -0.06088 C 0.41796 -0.0618 0.41901 -0.06134 0.41966 -0.06157 C 0.42005 -0.06273 0.42018 -0.06389 0.42083 -0.06458 C 0.42187 -0.06597 0.42304 -0.06666 0.42408 -0.06759 C 0.42721 -0.06967 0.42565 -0.06852 0.4289 -0.0706 C 0.42955 -0.07152 0.4302 -0.07245 0.43098 -0.07361 C 0.43138 -0.07453 0.4319 -0.07615 0.43255 -0.07731 C 0.43333 -0.07847 0.43437 -0.07893 0.43515 -0.08009 C 0.43593 -0.08148 0.43776 -0.08564 0.43932 -0.0868 C 0.4401 -0.0875 0.44088 -0.08773 0.44179 -0.08842 C 0.44544 -0.0949 0.44205 -0.09004 0.44635 -0.09352 C 0.44973 -0.09629 0.45286 -0.09977 0.45638 -0.10231 C 0.47161 -0.11365 0.45768 -0.10416 0.46679 -0.10902 C 0.46744 -0.10949 0.46809 -0.11018 0.46888 -0.11064 C 0.46979 -0.11088 0.47083 -0.11111 0.47174 -0.11134 C 0.47513 -0.1118 0.47838 -0.11227 0.48177 -0.11273 C 0.48424 -0.11319 0.48671 -0.11389 0.48932 -0.11435 L 0.50716 -0.11713 C 0.50768 -0.11805 0.5082 -0.11898 0.50885 -0.11944 C 0.5125 -0.12245 0.52148 -0.12222 0.52304 -0.12245 C 0.52526 -0.12268 0.52747 -0.12338 0.52968 -0.12384 C 0.53255 -0.12453 0.53554 -0.12477 0.53841 -0.12523 L 0.58177 -0.12384 C 0.58268 -0.12384 0.58333 -0.12268 0.58424 -0.12245 C 0.58554 -0.12199 0.58671 -0.12199 0.58802 -0.12176 C 0.58854 -0.1206 0.58893 -0.11921 0.58971 -0.11875 C 0.59401 -0.11481 0.59453 -0.1162 0.59882 -0.11504 C 0.60026 -0.11458 0.60156 -0.11412 0.60299 -0.11342 C 0.60338 -0.11342 0.60377 -0.11296 0.60429 -0.11273 C 0.60729 -0.11157 0.60885 -0.11134 0.61171 -0.11064 C 0.6125 -0.10995 0.61328 -0.10972 0.6138 -0.10902 C 0.6177 -0.10416 0.61145 -0.10926 0.61588 -0.10532 C 0.61627 -0.10509 0.61679 -0.10486 0.61718 -0.10463 C 0.61783 -0.10393 0.61848 -0.10301 0.61927 -0.10231 C 0.62096 -0.10092 0.62174 -0.10092 0.62343 -0.10023 C 0.62382 -0.1 0.62421 -0.09977 0.6246 -0.09953 C 0.62578 -0.09745 0.62695 -0.0949 0.62838 -0.09352 C 0.62877 -0.09305 0.62929 -0.09305 0.62968 -0.09282 C 0.63098 -0.09166 0.63125 -0.09027 0.63255 -0.08912 C 0.63294 -0.08865 0.63346 -0.08865 0.63385 -0.08842 C 0.63437 -0.08796 0.63489 -0.08727 0.63554 -0.0868 C 0.6358 -0.08611 0.63593 -0.08518 0.63632 -0.08472 C 0.63671 -0.08402 0.63723 -0.08426 0.63763 -0.08379 C 0.63802 -0.08356 0.63841 -0.08287 0.6388 -0.0824 C 0.63919 -0.08194 0.63971 -0.08194 0.6401 -0.08171 C 0.64062 -0.08125 0.64127 -0.08078 0.64179 -0.08009 C 0.64257 -0.07939 0.64401 -0.07731 0.64466 -0.07639 C 0.64492 -0.07546 0.64505 -0.0743 0.64544 -0.07361 C 0.64583 -0.07291 0.64648 -0.07338 0.64674 -0.07268 C 0.647 -0.07222 0.64687 -0.07106 0.64713 -0.0706 C 0.64987 -0.06574 0.6496 -0.0699 0.6496 -0.0662 L 0.6496 -0.06597 " pathEditMode="relative" rAng="0" ptsTypes="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42" y="-5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-0.00439 L -0.0069 -0.00416 C -0.00586 -0.00301 -0.00494 -0.00092 -0.00364 -0.00069 C 0.00105 0.00047 0.00469 -0.00092 0.00886 -0.00208 C 0.01159 -0.00578 0.00938 -0.00301 0.01263 -0.00648 C 0.01368 -0.00764 0.01433 -0.00879 0.0155 -0.00949 C 0.01615 -0.00995 0.01693 -0.00995 0.01758 -0.01018 C 0.01823 -0.01064 0.01875 -0.01111 0.01927 -0.0118 C 0.02344 -0.01597 0.01719 -0.01018 0.02214 -0.01481 C 0.02292 -0.01875 0.02201 -0.01597 0.02513 -0.01852 C 0.02552 -0.01875 0.02592 -0.01967 0.02631 -0.0199 C 0.02722 -0.02037 0.028 -0.02037 0.02891 -0.0206 C 0.03021 -0.02106 0.03164 -0.02152 0.03308 -0.02222 C 0.03516 -0.02477 0.0336 -0.02314 0.03724 -0.0243 C 0.04115 -0.02546 0.04024 -0.02523 0.04258 -0.02662 C 0.04297 -0.02731 0.04336 -0.02847 0.04388 -0.0287 C 0.04506 -0.02963 0.05274 -0.03148 0.05339 -0.03171 C 0.05977 -0.03541 0.05183 -0.03102 0.05886 -0.03402 C 0.06185 -0.03518 0.06068 -0.03541 0.06342 -0.03703 C 0.06459 -0.0375 0.06563 -0.03796 0.0668 -0.03842 C 0.08243 -0.03796 0.10079 -0.05231 0.11381 -0.03703 C 0.11446 -0.03611 0.11602 -0.03426 0.1168 -0.03402 C 0.11875 -0.03333 0.12071 -0.03356 0.12266 -0.03333 C 0.12305 -0.03264 0.12344 -0.03217 0.12383 -0.03171 C 0.12461 -0.03102 0.12552 -0.03102 0.12631 -0.03032 C 0.12683 -0.02986 0.12709 -0.0287 0.12761 -0.02801 C 0.12813 -0.02731 0.12878 -0.02708 0.12917 -0.02662 C 0.12969 -0.02615 0.13008 -0.02523 0.13047 -0.025 C 0.1323 -0.02453 0.13412 -0.02453 0.13594 -0.0243 C 0.13724 -0.02384 0.14011 -0.02338 0.1418 -0.02222 C 0.14219 -0.02176 0.14284 -0.02106 0.14349 -0.0206 C 0.14388 -0.02037 0.14414 -0.02014 0.14467 -0.0199 C 0.1474 -0.01736 0.14441 -0.01944 0.14714 -0.0162 C 0.1474 -0.01574 0.14805 -0.01574 0.14844 -0.01551 C 0.1487 -0.01481 0.14922 -0.01365 0.14974 -0.01319 C 0.15039 -0.0125 0.15131 -0.01227 0.15222 -0.0118 C 0.15287 -0.01134 0.15352 -0.01064 0.1543 -0.01018 C 0.15469 -0.00995 0.15508 -0.00995 0.15547 -0.00949 C 0.15625 -0.00879 0.15691 -0.00787 0.15756 -0.0074 C 0.15964 -0.00555 0.15964 -0.00625 0.16133 -0.00439 C 0.16394 -0.00162 0.16198 -0.00231 0.16472 -0.00139 C 0.16602 -0.00092 0.16745 -0.00046 0.16888 -3.33333E-6 C 0.17019 0.0007 0.17266 0.00232 0.17266 0.00255 C 0.17305 0.0044 0.17305 0.00556 0.17422 0.00672 C 0.175 0.00764 0.17683 0.00834 0.17683 0.00857 C 0.17722 0.01366 0.17735 0.01922 0.178 0.02454 C 0.17813 0.02547 0.17865 0.02593 0.17891 0.02686 C 0.17969 0.0301 0.17891 0.02917 0.17969 0.03195 C 0.17995 0.03287 0.18034 0.03334 0.18047 0.03426 C 0.18177 0.03843 0.17982 0.03449 0.18217 0.03866 C 0.18243 0.03982 0.18256 0.04121 0.18308 0.04236 C 0.18334 0.04329 0.18399 0.04352 0.18425 0.04445 C 0.18477 0.04607 0.18477 0.04815 0.18516 0.04977 C 0.18568 0.05232 0.18672 0.05463 0.18724 0.05718 C 0.18842 0.06366 0.18646 0.05324 0.18842 0.06297 C 0.18868 0.06459 0.18881 0.06621 0.18933 0.0676 C 0.18998 0.06991 0.19128 0.07176 0.1918 0.07408 C 0.19232 0.07732 0.19258 0.07894 0.19388 0.08241 C 0.19427 0.08357 0.19506 0.08426 0.19545 0.08519 C 0.1961 0.08658 0.19662 0.0882 0.19714 0.08982 C 0.19727 0.09098 0.19727 0.09236 0.19753 0.09352 C 0.19792 0.09468 0.1987 0.09537 0.19922 0.0963 C 0.19961 0.09699 0.19987 0.09792 0.20013 0.09861 C 0.20026 0.09931 0.20039 0.10023 0.20052 0.10093 C 0.20079 0.10186 0.20105 0.10278 0.20131 0.10371 C 0.2017 0.1051 0.20183 0.10625 0.20222 0.10741 C 0.20248 0.10857 0.20274 0.10949 0.203 0.11042 C 0.20313 0.11111 0.20326 0.11204 0.20339 0.11273 C 0.20365 0.11366 0.20404 0.11459 0.2043 0.11574 C 0.20456 0.1169 0.20469 0.11829 0.20508 0.11945 C 0.20547 0.12037 0.20599 0.1213 0.20638 0.12223 C 0.2099 0.13148 0.20638 0.12292 0.20925 0.12963 C 0.21146 0.14144 0.20847 0.12709 0.21172 0.13797 C 0.21224 0.13936 0.21211 0.14098 0.21263 0.14236 C 0.21381 0.14584 0.21576 0.14838 0.2168 0.15186 C 0.21771 0.15533 0.21901 0.15857 0.21967 0.16227 C 0.21993 0.16389 0.22006 0.16551 0.22045 0.16667 C 0.22097 0.16806 0.22162 0.16922 0.22214 0.17037 C 0.2224 0.17246 0.22266 0.17454 0.22305 0.17639 C 0.22318 0.17732 0.2237 0.17778 0.22383 0.17871 C 0.22409 0.17963 0.22396 0.18079 0.22422 0.18148 C 0.225 0.18403 0.22592 0.18611 0.2267 0.1882 C 0.22709 0.18889 0.22722 0.19005 0.22761 0.19051 C 0.22878 0.19213 0.23034 0.19352 0.23138 0.19561 C 0.23177 0.19676 0.23217 0.19769 0.23256 0.19861 C 0.23321 0.2 0.2336 0.20186 0.23425 0.20301 C 0.23477 0.20394 0.23542 0.2044 0.23594 0.20533 C 0.24024 0.21297 0.23594 0.20648 0.23972 0.21574 C 0.24128 0.21968 0.24362 0.22199 0.24597 0.22454 C 0.24974 0.24005 0.24558 0.22454 0.24922 0.23496 C 0.24974 0.23635 0.24987 0.2382 0.25052 0.23936 C 0.25157 0.24167 0.25313 0.24329 0.2543 0.24537 C 0.25469 0.24607 0.25495 0.24746 0.25547 0.24815 C 0.25599 0.24908 0.25664 0.24977 0.25717 0.25047 C 0.26237 0.25857 0.25573 0.24861 0.26003 0.25648 C 0.26576 0.26667 0.25938 0.25417 0.26511 0.26297 C 0.26563 0.26389 0.26576 0.26528 0.26628 0.26598 C 0.26732 0.26736 0.26862 0.26783 0.26967 0.26898 C 0.27123 0.27107 0.27253 0.27361 0.27422 0.2757 C 0.27552 0.27709 0.27696 0.27824 0.278 0.2801 C 0.27904 0.28195 0.27969 0.28473 0.28086 0.28681 C 0.28164 0.2882 0.28256 0.28982 0.28347 0.29121 C 0.2862 0.29584 0.2849 0.2926 0.28802 0.29861 C 0.28907 0.3007 0.28946 0.30371 0.29076 0.30533 C 0.29401 0.30903 0.29258 0.30718 0.29506 0.31042 C 0.29727 0.31898 0.29493 0.31181 0.29792 0.31713 C 0.30052 0.32199 0.29727 0.31875 0.3017 0.32315 C 0.30209 0.32338 0.30248 0.32361 0.303 0.32385 C 0.30352 0.32431 0.30417 0.32477 0.30469 0.32523 C 0.30691 0.33056 0.30469 0.32686 0.30834 0.32894 C 0.30886 0.32917 0.30925 0.3301 0.30964 0.33056 C 0.31016 0.33102 0.31081 0.33148 0.31133 0.33195 C 0.31159 0.33241 0.31211 0.33311 0.31263 0.33334 C 0.3181 0.33773 0.30951 0.32963 0.31615 0.33565 C 0.3168 0.33611 0.31706 0.33704 0.31745 0.33704 C 0.31941 0.33797 0.32136 0.3382 0.32331 0.33866 C 0.32813 0.34375 0.32305 0.33889 0.33269 0.34306 C 0.33334 0.34329 0.33373 0.34422 0.33399 0.34445 C 0.33581 0.34561 0.33724 0.34676 0.3392 0.34746 L 0.34427 0.34977 C 0.34571 0.35162 0.34701 0.35324 0.34896 0.35417 C 0.35079 0.35486 0.35222 0.35463 0.35365 0.35486 C 0.35612 0.35787 0.35391 0.35556 0.35847 0.35787 C 0.35912 0.35834 0.35977 0.3588 0.36055 0.35926 C 0.36107 0.35973 0.36146 0.36042 0.36198 0.36088 C 0.36589 0.3632 0.36237 0.35973 0.36667 0.36297 C 0.36719 0.36343 0.36927 0.36644 0.36967 0.36667 C 0.36993 0.36736 0.37045 0.36783 0.37097 0.36829 C 0.37175 0.36898 0.37253 0.36922 0.37344 0.36968 C 0.3737 0.37014 0.37422 0.37084 0.37448 0.3713 C 0.3793 0.37547 0.37149 0.36736 0.37761 0.37338 C 0.378 0.37385 0.37826 0.37454 0.37878 0.375 C 0.38008 0.37593 0.38138 0.37639 0.38256 0.37709 C 0.38412 0.37824 0.38816 0.38079 0.3905 0.38148 C 0.39128 0.38195 0.39206 0.38218 0.39297 0.38241 C 0.39401 0.38334 0.39506 0.38496 0.39636 0.38519 L 0.39961 0.38611 C 0.40092 0.38635 0.40222 0.38635 0.40339 0.38681 C 0.40469 0.38704 0.40573 0.38773 0.40704 0.3882 C 0.40769 0.38866 0.40834 0.38959 0.40925 0.38982 C 0.41589 0.39074 0.42253 0.39121 0.42917 0.3919 C 0.43295 0.39144 0.43672 0.39121 0.4405 0.39051 C 0.44167 0.39028 0.44271 0.38936 0.44375 0.38889 C 0.44454 0.38866 0.44519 0.38843 0.44584 0.3882 C 0.44909 0.38449 0.4487 0.38357 0.44753 0.38982 C 0.44662 0.4007 0.44675 0.39746 0.44792 0.41574 C 0.44831 0.42037 0.44974 0.41991 0.45131 0.42385 C 0.45899 0.44306 0.44779 0.41852 0.45469 0.43426 C 0.45495 0.43496 0.4556 0.43565 0.45586 0.43635 C 0.45677 0.43866 0.45756 0.44098 0.45834 0.44306 C 0.46407 0.45741 0.45573 0.43519 0.46172 0.45116 C 0.46394 0.46505 0.46107 0.44977 0.46381 0.45926 C 0.4642 0.46088 0.46407 0.4625 0.46459 0.46389 C 0.46524 0.46528 0.46628 0.46621 0.46719 0.4676 C 0.46771 0.46968 0.4681 0.47199 0.46875 0.47408 C 0.46927 0.47547 0.46993 0.47686 0.47045 0.47778 C 0.47422 0.48496 0.47735 0.49098 0.48177 0.4963 C 0.48529 0.5007 0.48894 0.50486 0.49258 0.50903 C 0.50782 0.52616 0.48985 0.50556 0.50092 0.51713 C 0.50222 0.51852 0.50339 0.52014 0.50469 0.52153 C 0.50912 0.52639 0.51329 0.53287 0.51836 0.53565 C 0.52097 0.53704 0.52357 0.53889 0.52631 0.54005 C 0.53776 0.54537 0.53776 0.54514 0.54623 0.54746 C 0.54792 0.54861 0.54948 0.55 0.55131 0.55047 C 0.56094 0.55301 0.57032 0.55162 0.58008 0.55116 C 0.58191 0.55023 0.58373 0.54931 0.58529 0.54815 C 0.5862 0.54792 0.58685 0.54723 0.5875 0.54676 C 0.59167 0.54491 0.5961 0.54445 0.6 0.54167 C 0.60079 0.54121 0.60144 0.54028 0.60209 0.54005 C 0.60547 0.53889 0.60873 0.5382 0.61198 0.53704 C 0.62396 0.52547 0.60612 0.54213 0.6211 0.53195 C 0.62435 0.52986 0.62631 0.52547 0.62917 0.52223 C 0.63008 0.5213 0.63112 0.52084 0.63217 0.52014 C 0.63347 0.51898 0.63477 0.5176 0.63633 0.51644 C 0.64388 0.49861 0.63412 0.52037 0.64297 0.50463 C 0.64454 0.50162 0.64584 0.49792 0.64753 0.49491 C 0.6487 0.49283 0.65013 0.49167 0.65131 0.48982 C 0.65261 0.48773 0.65365 0.48519 0.65495 0.48311 C 0.65612 0.48125 0.6573 0.47963 0.65821 0.47778 C 0.65886 0.47593 0.65925 0.47361 0.66003 0.47199 C 0.66146 0.46898 0.66472 0.46459 0.66472 0.46482 C 0.66511 0.4625 0.66472 0.46042 0.66537 0.45857 C 0.66537 0.45787 0.66667 0.45811 0.66667 0.45718 C 0.66706 0.45255 0.66667 0.44769 0.66667 0.44306 L 0.66667 0.44329 " pathEditMode="relative" rAng="0" ptsTypes="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5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Asynchronous | RabbitMQ Direct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47932" y="1476556"/>
            <a:ext cx="11516263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749601" y="2913393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0496D-9EFD-4154-B9DF-565CEF8A3F17}"/>
              </a:ext>
            </a:extLst>
          </p:cNvPr>
          <p:cNvSpPr txBox="1"/>
          <p:nvPr/>
        </p:nvSpPr>
        <p:spPr>
          <a:xfrm>
            <a:off x="1401433" y="4435057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/>
              <a:t>Publisher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/>
          <p:nvPr/>
        </p:nvCxnSpPr>
        <p:spPr>
          <a:xfrm>
            <a:off x="3235085" y="3544199"/>
            <a:ext cx="497458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3740091" y="2870261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Availability Exchange</a:t>
            </a:r>
            <a:endParaRPr lang="en-US" sz="2200" err="1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A107-5599-4406-8989-508BF9534DFC}"/>
              </a:ext>
            </a:extLst>
          </p:cNvPr>
          <p:cNvSpPr txBox="1"/>
          <p:nvPr/>
        </p:nvSpPr>
        <p:spPr>
          <a:xfrm>
            <a:off x="3960603" y="4219396"/>
            <a:ext cx="200995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Direct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57CD-EBC9-4C40-B7B8-F640632B1138}"/>
              </a:ext>
            </a:extLst>
          </p:cNvPr>
          <p:cNvSpPr/>
          <p:nvPr/>
        </p:nvSpPr>
        <p:spPr>
          <a:xfrm>
            <a:off x="7288602" y="3126356"/>
            <a:ext cx="2012828" cy="891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/>
              </a:rPr>
              <a:t>Availability_Queue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6DD60-91CC-418B-8F0C-7E396CC03C1E}"/>
              </a:ext>
            </a:extLst>
          </p:cNvPr>
          <p:cNvSpPr txBox="1"/>
          <p:nvPr/>
        </p:nvSpPr>
        <p:spPr>
          <a:xfrm>
            <a:off x="6029109" y="2678786"/>
            <a:ext cx="226874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Routing Key = "Availability"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7E4A9-6FC9-49D9-ABCA-18E6E585107C}"/>
              </a:ext>
            </a:extLst>
          </p:cNvPr>
          <p:cNvSpPr txBox="1"/>
          <p:nvPr/>
        </p:nvSpPr>
        <p:spPr>
          <a:xfrm>
            <a:off x="7511810" y="2494112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Queue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9E092CF-19CD-47B1-AF6C-4BFAF8AF5BD9}"/>
              </a:ext>
            </a:extLst>
          </p:cNvPr>
          <p:cNvSpPr/>
          <p:nvPr/>
        </p:nvSpPr>
        <p:spPr>
          <a:xfrm>
            <a:off x="1851429" y="1971361"/>
            <a:ext cx="1337092" cy="76199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Not available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9097DF-8E4B-4E2F-A68E-E75DF7949073}"/>
              </a:ext>
            </a:extLst>
          </p:cNvPr>
          <p:cNvCxnSpPr>
            <a:cxnSpLocks/>
          </p:cNvCxnSpPr>
          <p:nvPr/>
        </p:nvCxnSpPr>
        <p:spPr>
          <a:xfrm>
            <a:off x="6196822" y="3587330"/>
            <a:ext cx="1086929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4ED7EF-0A60-4BE2-A237-6AA22F320C2D}"/>
              </a:ext>
            </a:extLst>
          </p:cNvPr>
          <p:cNvSpPr txBox="1"/>
          <p:nvPr/>
        </p:nvSpPr>
        <p:spPr>
          <a:xfrm>
            <a:off x="9448260" y="4272410"/>
            <a:ext cx="252754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 Notify applicants that dog is not available</a:t>
            </a:r>
            <a:endParaRPr lang="en-US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4A7D6E-A25D-48DB-BCBC-52EBA3020470}"/>
              </a:ext>
            </a:extLst>
          </p:cNvPr>
          <p:cNvCxnSpPr>
            <a:cxnSpLocks/>
          </p:cNvCxnSpPr>
          <p:nvPr/>
        </p:nvCxnSpPr>
        <p:spPr>
          <a:xfrm>
            <a:off x="9316708" y="3558575"/>
            <a:ext cx="612477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DDA806-2BF8-4757-A145-9DF43B00EF5E}"/>
              </a:ext>
            </a:extLst>
          </p:cNvPr>
          <p:cNvSpPr txBox="1"/>
          <p:nvPr/>
        </p:nvSpPr>
        <p:spPr>
          <a:xfrm>
            <a:off x="10243507" y="2594754"/>
            <a:ext cx="1449237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Consumer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C58841-AB2D-4511-8D7D-46CB6A8EBC8E}"/>
              </a:ext>
            </a:extLst>
          </p:cNvPr>
          <p:cNvSpPr/>
          <p:nvPr/>
        </p:nvSpPr>
        <p:spPr>
          <a:xfrm>
            <a:off x="9965487" y="3014033"/>
            <a:ext cx="1883433" cy="119331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Outcome Notification</a:t>
            </a:r>
            <a:endParaRPr lang="en-US"/>
          </a:p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9D12F4-D26C-41C5-BE4D-40AE31196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77" y="5381444"/>
            <a:ext cx="1444114" cy="1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69 L 0.00091 0.00069 C 0.01589 -0.00649 0.00599 -0.00301 0.03086 -0.00463 C 0.04544 -0.00787 0.03945 -0.00695 0.0487 -0.00834 C 0.04974 -0.0088 0.05078 -0.00903 0.05169 -0.00973 C 0.0526 -0.01042 0.05326 -0.01227 0.05417 -0.01274 C 0.05586 -0.01366 0.05781 -0.01366 0.05964 -0.01412 C 0.06042 -0.01482 0.06133 -0.01505 0.06211 -0.01575 C 0.0625 -0.01598 0.06289 -0.01713 0.06328 -0.01713 C 0.06836 -0.01783 0.07331 -0.0176 0.07839 -0.01783 C 0.08438 -0.02061 0.0819 -0.01991 0.09167 -0.02084 C 0.09779 -0.02153 0.10391 -0.02223 0.11003 -0.02246 L 0.16667 -0.02385 C 0.17096 -0.02454 0.17526 -0.025 0.17956 -0.02616 C 0.18008 -0.02616 0.18034 -0.02755 0.18086 -0.02755 C 0.18685 -0.02709 0.19271 -0.0257 0.1987 -0.02454 C 0.19844 -0.02292 0.19844 -0.02084 0.19792 -0.01945 C 0.19766 -0.01875 0.19701 -0.01922 0.19662 -0.01875 C 0.19635 -0.01806 0.19635 -0.01713 0.19622 -0.01644 C 0.19596 -0.01575 0.19557 -0.01505 0.19544 -0.01412 C 0.19362 -0.00811 0.19649 -0.01621 0.19414 -0.00973 C 0.19401 -0.0088 0.19362 -0.00787 0.19375 -0.00672 C 0.19414 -0.00139 0.19609 -0.0044 0.19831 -0.00533 C 0.20039 -0.01667 0.19688 0.00254 0.19909 -0.03357 C 0.19922 -0.03426 0.2 -0.0345 0.20039 -0.03496 C 0.20104 -0.03658 0.20156 -0.0382 0.20247 -0.03936 C 0.20287 -0.03982 0.20339 -0.03982 0.20378 -0.04005 C 0.20417 -0.04051 0.20456 -0.04121 0.20495 -0.04167 C 0.20547 -0.04213 0.20612 -0.0426 0.20664 -0.04306 C 0.20703 -0.04352 0.20742 -0.04422 0.20794 -0.04468 C 0.20833 -0.04491 0.20872 -0.04491 0.20912 -0.04537 C 0.20964 -0.04584 0.21029 -0.0463 0.21081 -0.04676 C 0.21302 -0.05186 0.21081 -0.04838 0.21406 -0.05047 C 0.21458 -0.05093 0.21497 -0.05162 0.21537 -0.05209 C 0.22057 -0.05718 0.21953 -0.0544 0.22917 -0.05487 L 0.23242 -0.05649 C 0.23346 -0.05695 0.23438 -0.05764 0.23542 -0.05787 C 0.24219 -0.0595 0.25573 -0.06158 0.25573 -0.06158 C 0.25912 -0.0632 0.25938 -0.06366 0.26328 -0.06459 C 0.26484 -0.06505 0.26641 -0.06505 0.26784 -0.06528 C 0.2694 -0.06575 0.27096 -0.06644 0.2724 -0.0669 C 0.27435 -0.06737 0.2763 -0.06783 0.27826 -0.06829 C 0.27995 -0.06875 0.28164 -0.06945 0.28333 -0.06968 C 0.2862 -0.07014 0.28906 -0.07014 0.29206 -0.07061 L 0.30417 -0.072 C 0.3056 -0.07292 0.30716 -0.07408 0.30872 -0.075 C 0.30977 -0.07547 0.31094 -0.0757 0.31198 -0.07639 C 0.3125 -0.07662 0.31276 -0.07778 0.31328 -0.07801 C 0.3151 -0.07871 0.3168 -0.07917 0.31875 -0.0794 C 0.32969 -0.0801 0.34063 -0.07987 0.35156 -0.0801 C 0.36159 -0.07987 0.38776 -0.08681 0.40404 -0.07709 C 0.40482 -0.07616 0.40534 -0.07454 0.40612 -0.07431 C 0.40872 -0.07315 0.41406 -0.07269 0.41406 -0.07269 C 0.41719 -0.06899 0.41328 -0.07338 0.41706 -0.07061 C 0.41745 -0.07014 0.41784 -0.06945 0.41823 -0.06899 C 0.41862 -0.06875 0.41901 -0.06852 0.41953 -0.06829 C 0.42422 -0.06575 0.42083 -0.06783 0.4237 -0.06598 C 0.42383 -0.06528 0.42383 -0.06459 0.42409 -0.06389 C 0.42448 -0.06274 0.42526 -0.06204 0.42539 -0.06088 C 0.42591 -0.05301 0.42591 -0.04514 0.42617 -0.03727 C 0.4263 -0.03797 0.42643 -0.03866 0.42656 -0.03936 C 0.42682 -0.04051 0.42734 -0.04121 0.42734 -0.04237 C 0.42747 -0.04329 0.42669 -0.06899 0.42656 -0.0713 C 0.42656 -0.07269 0.42656 -0.06829 0.42656 -0.0669 L 0.42656 -0.0669 L 0.42656 -0.0669 " pathEditMode="relative" ptsTypes="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Beyond Labs | New Tibco Activities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B96625D-2E9E-4C68-ACB4-6BBB09E22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7" t="8462" r="22137" b="23797"/>
          <a:stretch/>
        </p:blipFill>
        <p:spPr>
          <a:xfrm>
            <a:off x="3288730" y="1848569"/>
            <a:ext cx="1002671" cy="1264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77D02-DD01-439C-B495-E489BDD9E4C3}"/>
              </a:ext>
            </a:extLst>
          </p:cNvPr>
          <p:cNvSpPr txBox="1"/>
          <p:nvPr/>
        </p:nvSpPr>
        <p:spPr>
          <a:xfrm>
            <a:off x="2510286" y="32579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</a:rPr>
              <a:t>Retrieve email template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B00CBA4-601A-44CF-9AA1-406843786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3" t="5148" r="17730" b="-1315"/>
          <a:stretch/>
        </p:blipFill>
        <p:spPr>
          <a:xfrm>
            <a:off x="7481078" y="1867820"/>
            <a:ext cx="1124553" cy="1292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462FE-BD96-471C-AD40-FACDCFC5191E}"/>
              </a:ext>
            </a:extLst>
          </p:cNvPr>
          <p:cNvSpPr txBox="1"/>
          <p:nvPr/>
        </p:nvSpPr>
        <p:spPr>
          <a:xfrm>
            <a:off x="6996021" y="32722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</a:rPr>
              <a:t>Created SMTP Server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B9D16-BF79-4399-9128-A2D52F5F9CEE}"/>
              </a:ext>
            </a:extLst>
          </p:cNvPr>
          <p:cNvSpPr txBox="1"/>
          <p:nvPr/>
        </p:nvSpPr>
        <p:spPr>
          <a:xfrm>
            <a:off x="1848928" y="5888966"/>
            <a:ext cx="406591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RabbitMQ </a:t>
            </a:r>
            <a:r>
              <a:rPr lang="en-US" b="1" err="1">
                <a:latin typeface="Arial"/>
              </a:rPr>
              <a:t>FanOut</a:t>
            </a:r>
            <a:endParaRPr lang="en-US" b="1">
              <a:cs typeface="Calibri"/>
            </a:endParaRPr>
          </a:p>
        </p:txBody>
      </p:sp>
      <p:pic>
        <p:nvPicPr>
          <p:cNvPr id="16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8AD35C-AEA9-4FE1-BA33-9E9CD4B666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09" r="15534" b="13115"/>
          <a:stretch/>
        </p:blipFill>
        <p:spPr>
          <a:xfrm>
            <a:off x="3289180" y="4389408"/>
            <a:ext cx="1043645" cy="1413975"/>
          </a:xfrm>
          <a:prstGeom prst="rect">
            <a:avLst/>
          </a:prstGeom>
        </p:spPr>
      </p:pic>
      <p:pic>
        <p:nvPicPr>
          <p:cNvPr id="9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A6F3EC-805E-4973-A699-F3D50DF96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581" y="4757738"/>
            <a:ext cx="1319482" cy="9656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8DC57-DE1F-4870-883E-D9217D62FCB2}"/>
              </a:ext>
            </a:extLst>
          </p:cNvPr>
          <p:cNvSpPr txBox="1"/>
          <p:nvPr/>
        </p:nvSpPr>
        <p:spPr>
          <a:xfrm>
            <a:off x="6018361" y="5888965"/>
            <a:ext cx="406591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For-Each Loop</a:t>
            </a:r>
            <a:endParaRPr lang="en-US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06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Beyond Labs | External APIs</a:t>
            </a:r>
            <a:endParaRPr lang="en-US"/>
          </a:p>
        </p:txBody>
      </p:sp>
      <p:pic>
        <p:nvPicPr>
          <p:cNvPr id="2" name="Picture 2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3277E153-DD1B-4E3A-8247-B8FD10BD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20" y="955555"/>
            <a:ext cx="27432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E68E6-4468-4F2B-B8FE-0CD5CDA73F7E}"/>
              </a:ext>
            </a:extLst>
          </p:cNvPr>
          <p:cNvSpPr txBox="1"/>
          <p:nvPr/>
        </p:nvSpPr>
        <p:spPr>
          <a:xfrm>
            <a:off x="3012406" y="3133724"/>
            <a:ext cx="275757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To pay for administrative charges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288FB609-72A3-4940-8D1B-5DD21F13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44" y="1496143"/>
            <a:ext cx="1662023" cy="167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DFCAEF-067B-4F16-A5D8-AD3742AA77CA}"/>
              </a:ext>
            </a:extLst>
          </p:cNvPr>
          <p:cNvSpPr txBox="1"/>
          <p:nvPr/>
        </p:nvSpPr>
        <p:spPr>
          <a:xfrm>
            <a:off x="7879881" y="313372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</a:rPr>
              <a:t>Notify customers of application outcome 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593A6804-5015-4823-B8D4-B8E69F6CE3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76" y="3698755"/>
            <a:ext cx="2073487" cy="2073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CBA86-09C4-44CD-8E2A-F1E1B799D859}"/>
              </a:ext>
            </a:extLst>
          </p:cNvPr>
          <p:cNvSpPr txBox="1"/>
          <p:nvPr/>
        </p:nvSpPr>
        <p:spPr>
          <a:xfrm>
            <a:off x="2933330" y="5579279"/>
            <a:ext cx="275757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Share dog images through Facebook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BB6DA43-41A7-4F33-AAAE-96344C824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9459" y="4014187"/>
            <a:ext cx="1400192" cy="1442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80F7EF-1257-4843-833E-AEF7DB62E242}"/>
              </a:ext>
            </a:extLst>
          </p:cNvPr>
          <p:cNvSpPr txBox="1"/>
          <p:nvPr/>
        </p:nvSpPr>
        <p:spPr>
          <a:xfrm>
            <a:off x="7570766" y="5579278"/>
            <a:ext cx="275757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Dog API - Get random dog tips</a:t>
            </a:r>
            <a:endParaRPr lang="en-US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7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09DDC-0651-45CD-AA84-FC167D159EC9}"/>
              </a:ext>
            </a:extLst>
          </p:cNvPr>
          <p:cNvSpPr txBox="1"/>
          <p:nvPr/>
        </p:nvSpPr>
        <p:spPr>
          <a:xfrm>
            <a:off x="785004" y="4163683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Paper-based </a:t>
            </a:r>
            <a:endParaRPr lang="en-US" sz="2400" b="1">
              <a:cs typeface="Calibri" panose="020F0502020204030204"/>
            </a:endParaRPr>
          </a:p>
          <a:p>
            <a:pPr algn="ctr"/>
            <a:r>
              <a:rPr lang="en-US" sz="2400" b="1"/>
              <a:t>administrative procedures</a:t>
            </a:r>
            <a:endParaRPr lang="en-US" sz="2400" b="1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DA4B9-B998-43B3-8221-699D22E354C4}"/>
              </a:ext>
            </a:extLst>
          </p:cNvPr>
          <p:cNvSpPr txBox="1"/>
          <p:nvPr/>
        </p:nvSpPr>
        <p:spPr>
          <a:xfrm>
            <a:off x="8046720" y="4245921"/>
            <a:ext cx="3750957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 panose="020F0502020204030204"/>
              </a:rPr>
              <a:t>Tedious inter-department data exchange </a:t>
            </a:r>
            <a:endParaRPr lang="en-US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71B43-A78C-4CDC-9A64-BD813976182A}"/>
              </a:ext>
            </a:extLst>
          </p:cNvPr>
          <p:cNvSpPr txBox="1"/>
          <p:nvPr/>
        </p:nvSpPr>
        <p:spPr>
          <a:xfrm>
            <a:off x="4796287" y="4163683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Repetitive mundane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0737A-5DA3-4C3C-8516-AD7F7B5C35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42" y="1876164"/>
            <a:ext cx="2001401" cy="2001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23995F-D6A0-4F15-8A82-D39B7D05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73" y="1835414"/>
            <a:ext cx="2227627" cy="2227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12B73-04FB-4DAE-AFC6-3D47F3E98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619" y="1876164"/>
            <a:ext cx="2291746" cy="22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8D6FA-6D24-415E-85AD-A994FBA0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77" y="2550624"/>
            <a:ext cx="3441683" cy="623400"/>
          </a:xfrm>
          <a:prstGeom prst="rect">
            <a:avLst/>
          </a:prstGeom>
        </p:spPr>
      </p:pic>
      <p:pic>
        <p:nvPicPr>
          <p:cNvPr id="79" name="Picture 78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4FABDA97-B03D-4F2D-B5CE-0501E4916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209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/>
              <a:t>One-Stop Platform for Adoption Services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428842-AD31-4D10-81C4-0797E57748A0}"/>
              </a:ext>
            </a:extLst>
          </p:cNvPr>
          <p:cNvGrpSpPr/>
          <p:nvPr/>
        </p:nvGrpSpPr>
        <p:grpSpPr>
          <a:xfrm>
            <a:off x="8061960" y="3735531"/>
            <a:ext cx="2667464" cy="1470182"/>
            <a:chOff x="8061960" y="3735531"/>
            <a:chExt cx="2667464" cy="14701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BE83A-9CA3-489F-A09E-F45F09587E1A}"/>
                </a:ext>
              </a:extLst>
            </p:cNvPr>
            <p:cNvSpPr/>
            <p:nvPr/>
          </p:nvSpPr>
          <p:spPr>
            <a:xfrm>
              <a:off x="8110746" y="4415580"/>
              <a:ext cx="24250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>
                  <a:cs typeface="Calibri Light"/>
                </a:rPr>
                <a:t>Dog Management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2C6398F-EAB5-46C3-920B-060E0EC4274B}"/>
                </a:ext>
              </a:extLst>
            </p:cNvPr>
            <p:cNvSpPr/>
            <p:nvPr/>
          </p:nvSpPr>
          <p:spPr>
            <a:xfrm>
              <a:off x="8061960" y="4230855"/>
              <a:ext cx="2522596" cy="974858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6727A28-3A86-4F5B-B3C9-4B458E681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439" y="3735531"/>
              <a:ext cx="731985" cy="73198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96FA71-6D61-4F6B-B858-46D2A052AACB}"/>
              </a:ext>
            </a:extLst>
          </p:cNvPr>
          <p:cNvGrpSpPr/>
          <p:nvPr/>
        </p:nvGrpSpPr>
        <p:grpSpPr>
          <a:xfrm>
            <a:off x="239748" y="1891567"/>
            <a:ext cx="2856392" cy="1481159"/>
            <a:chOff x="163549" y="1809340"/>
            <a:chExt cx="2856392" cy="14811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15C2E3-343F-44AC-9236-A66919D2F5DA}"/>
                </a:ext>
              </a:extLst>
            </p:cNvPr>
            <p:cNvSpPr/>
            <p:nvPr/>
          </p:nvSpPr>
          <p:spPr>
            <a:xfrm>
              <a:off x="171845" y="2595431"/>
              <a:ext cx="25953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>
                  <a:cs typeface="Calibri Light"/>
                </a:rPr>
                <a:t>Dog Adoption Application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4A9163A-0180-4958-B35E-E419650F1CB8}"/>
                </a:ext>
              </a:extLst>
            </p:cNvPr>
            <p:cNvSpPr/>
            <p:nvPr/>
          </p:nvSpPr>
          <p:spPr>
            <a:xfrm>
              <a:off x="163549" y="2269696"/>
              <a:ext cx="2594796" cy="1020803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/>
                </a:solidFill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0C260A2-1BF2-47E6-9D7B-343C220A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369" y="1809340"/>
              <a:ext cx="755572" cy="75557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C6F6BED-AB05-4A63-B4E9-9575F5AB5D7E}"/>
              </a:ext>
            </a:extLst>
          </p:cNvPr>
          <p:cNvGrpSpPr/>
          <p:nvPr/>
        </p:nvGrpSpPr>
        <p:grpSpPr>
          <a:xfrm>
            <a:off x="4634960" y="3895634"/>
            <a:ext cx="2665204" cy="1473925"/>
            <a:chOff x="4634960" y="3895634"/>
            <a:chExt cx="2665204" cy="14739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90D8DC-BCE3-4923-8AAE-1810AA4459F1}"/>
                </a:ext>
              </a:extLst>
            </p:cNvPr>
            <p:cNvSpPr/>
            <p:nvPr/>
          </p:nvSpPr>
          <p:spPr>
            <a:xfrm>
              <a:off x="4948413" y="4415580"/>
              <a:ext cx="177260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>
                  <a:cs typeface="Calibri Light"/>
                </a:rPr>
                <a:t>Outcome </a:t>
              </a:r>
            </a:p>
            <a:p>
              <a:pPr lvl="0" algn="ctr"/>
              <a:r>
                <a:rPr lang="en-US" sz="2400">
                  <a:cs typeface="Calibri Light"/>
                </a:rPr>
                <a:t>Notifications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E163E76-5F5E-4E5A-901E-012560EAEB11}"/>
                </a:ext>
              </a:extLst>
            </p:cNvPr>
            <p:cNvSpPr/>
            <p:nvPr/>
          </p:nvSpPr>
          <p:spPr>
            <a:xfrm>
              <a:off x="4634960" y="4292599"/>
              <a:ext cx="2292070" cy="1076960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744D045-EC86-4BAD-BFE0-E64DB03BA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139" y="3895634"/>
              <a:ext cx="813025" cy="813025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1D02D0-3644-4F16-BA60-91084A533A29}"/>
              </a:ext>
            </a:extLst>
          </p:cNvPr>
          <p:cNvGrpSpPr/>
          <p:nvPr/>
        </p:nvGrpSpPr>
        <p:grpSpPr>
          <a:xfrm>
            <a:off x="2264369" y="3567501"/>
            <a:ext cx="2043908" cy="1547485"/>
            <a:chOff x="2293987" y="3704172"/>
            <a:chExt cx="2043908" cy="1547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324CAD-FB71-44A9-9064-DB365A9060D6}"/>
                </a:ext>
              </a:extLst>
            </p:cNvPr>
            <p:cNvSpPr/>
            <p:nvPr/>
          </p:nvSpPr>
          <p:spPr>
            <a:xfrm>
              <a:off x="2433110" y="4524938"/>
              <a:ext cx="15117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>
                  <a:cs typeface="Calibri Light"/>
                </a:rPr>
                <a:t>Payment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1F35E81-80DE-4D59-A871-789F0C231CB3}"/>
                </a:ext>
              </a:extLst>
            </p:cNvPr>
            <p:cNvSpPr/>
            <p:nvPr/>
          </p:nvSpPr>
          <p:spPr>
            <a:xfrm>
              <a:off x="2293987" y="4230855"/>
              <a:ext cx="1663542" cy="1020802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895D4D4-5EA0-40FB-98CC-9A1AD08E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5522" y="3704172"/>
              <a:ext cx="892373" cy="892373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58D4ABE-0879-47C3-BE86-6B4E6960D9E1}"/>
              </a:ext>
            </a:extLst>
          </p:cNvPr>
          <p:cNvGrpSpPr/>
          <p:nvPr/>
        </p:nvGrpSpPr>
        <p:grpSpPr>
          <a:xfrm>
            <a:off x="8822378" y="1631294"/>
            <a:ext cx="2777398" cy="1442105"/>
            <a:chOff x="8822378" y="1631294"/>
            <a:chExt cx="2777398" cy="14421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831E2F-078A-442F-A06D-97D4459339D9}"/>
                </a:ext>
              </a:extLst>
            </p:cNvPr>
            <p:cNvSpPr/>
            <p:nvPr/>
          </p:nvSpPr>
          <p:spPr>
            <a:xfrm>
              <a:off x="8822378" y="2197445"/>
              <a:ext cx="261244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>
                  <a:cs typeface="Calibri Light"/>
                </a:rPr>
                <a:t>Weekly Newsletter </a:t>
              </a:r>
            </a:p>
            <a:p>
              <a:pPr lvl="0" algn="ctr"/>
              <a:r>
                <a:rPr lang="en-US" sz="2400">
                  <a:cs typeface="Calibri Light"/>
                </a:rPr>
                <a:t>Subscription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55431DB-412B-4A4E-B7C6-BD6857617F3F}"/>
                </a:ext>
              </a:extLst>
            </p:cNvPr>
            <p:cNvSpPr/>
            <p:nvPr/>
          </p:nvSpPr>
          <p:spPr>
            <a:xfrm>
              <a:off x="8831204" y="2144487"/>
              <a:ext cx="2522596" cy="928912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CD4FDCB-3BCB-4E6D-98DD-3FACD118B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4205" y="1631294"/>
              <a:ext cx="755571" cy="755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5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6128BF1-9F2E-4D81-9C2D-D20862E0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48106"/>
            <a:ext cx="9601200" cy="6810555"/>
          </a:xfrm>
          <a:prstGeom prst="rect">
            <a:avLst/>
          </a:prstGeom>
        </p:spPr>
      </p:pic>
      <p:pic>
        <p:nvPicPr>
          <p:cNvPr id="8" name="Picture 7" descr="A dog looking at the camera&#10;&#10;Description automatically generated">
            <a:extLst>
              <a:ext uri="{FF2B5EF4-FFF2-40B4-BE49-F238E27FC236}">
                <a16:creationId xmlns:a16="http://schemas.microsoft.com/office/drawing/2014/main" id="{36D8745E-004A-4F9A-9C91-E242C569C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4660179"/>
            <a:ext cx="2213113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2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og looking at the camera&#10;&#10;Description automatically generated">
            <a:extLst>
              <a:ext uri="{FF2B5EF4-FFF2-40B4-BE49-F238E27FC236}">
                <a16:creationId xmlns:a16="http://schemas.microsoft.com/office/drawing/2014/main" id="{B08B4B58-2839-4597-81B4-95FB44A2F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251" y="4666357"/>
            <a:ext cx="2213113" cy="3348681"/>
          </a:xfrm>
          <a:prstGeom prst="rect">
            <a:avLst/>
          </a:prstGeom>
        </p:spPr>
      </p:pic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5F6BB-60DF-4CEC-AEC9-DA0350D8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734" y="231648"/>
            <a:ext cx="3582405" cy="626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3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7752885-8F4F-4434-8D1F-9B94B389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54558"/>
            <a:ext cx="8613648" cy="6634227"/>
          </a:xfrm>
          <a:prstGeom prst="rect">
            <a:avLst/>
          </a:prstGeom>
        </p:spPr>
      </p:pic>
      <p:pic>
        <p:nvPicPr>
          <p:cNvPr id="8" name="Picture 7" descr="A dog looking at the camera&#10;&#10;Description automatically generated">
            <a:extLst>
              <a:ext uri="{FF2B5EF4-FFF2-40B4-BE49-F238E27FC236}">
                <a16:creationId xmlns:a16="http://schemas.microsoft.com/office/drawing/2014/main" id="{2E77381C-A825-4DD8-AD88-D759DC7033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72868">
            <a:off x="9280845" y="-968324"/>
            <a:ext cx="2213113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8E92981-C06C-4FA1-AC42-6A9B7850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167481"/>
            <a:ext cx="9509760" cy="6565709"/>
          </a:xfrm>
          <a:prstGeom prst="rect">
            <a:avLst/>
          </a:prstGeom>
        </p:spPr>
      </p:pic>
      <p:pic>
        <p:nvPicPr>
          <p:cNvPr id="5" name="Picture 4" descr="A dog looking at the camera&#10;&#10;Description automatically generated">
            <a:extLst>
              <a:ext uri="{FF2B5EF4-FFF2-40B4-BE49-F238E27FC236}">
                <a16:creationId xmlns:a16="http://schemas.microsoft.com/office/drawing/2014/main" id="{25BD8260-32FD-4D36-BA72-75C3D9B22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6745">
            <a:off x="4149907" y="5058890"/>
            <a:ext cx="2213113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1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og looking at the camera&#10;&#10;Description automatically generated">
            <a:extLst>
              <a:ext uri="{FF2B5EF4-FFF2-40B4-BE49-F238E27FC236}">
                <a16:creationId xmlns:a16="http://schemas.microsoft.com/office/drawing/2014/main" id="{F060A98D-CE3F-4511-8D1E-EABCB79682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62203">
            <a:off x="10571745" y="-1161912"/>
            <a:ext cx="2213113" cy="3348681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B4C42CB-C5C1-4F65-BF8D-2C218B6A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416" y="80230"/>
            <a:ext cx="8473440" cy="64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One-Stop Platform for Adoption Services</a:t>
            </a:r>
          </a:p>
        </p:txBody>
      </p:sp>
      <p:graphicFrame>
        <p:nvGraphicFramePr>
          <p:cNvPr id="2" name="Diagram 4">
            <a:extLst>
              <a:ext uri="{FF2B5EF4-FFF2-40B4-BE49-F238E27FC236}">
                <a16:creationId xmlns:a16="http://schemas.microsoft.com/office/drawing/2014/main" id="{FF126A46-2FD9-48BF-89DF-A8A2EA41123B}"/>
              </a:ext>
            </a:extLst>
          </p:cNvPr>
          <p:cNvGraphicFramePr/>
          <p:nvPr>
            <p:extLst/>
          </p:nvPr>
        </p:nvGraphicFramePr>
        <p:xfrm>
          <a:off x="1878374" y="1499558"/>
          <a:ext cx="7763772" cy="495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15D8A86-9586-410B-9CC3-85A06583E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5" y="3975339"/>
            <a:ext cx="1682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602</Words>
  <Application>Microsoft Office PowerPoint</Application>
  <PresentationFormat>Widescreen</PresentationFormat>
  <Paragraphs>177</Paragraphs>
  <Slides>17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Axure Handwriting</vt:lpstr>
      <vt:lpstr>Calibri</vt:lpstr>
      <vt:lpstr>Calibri Light</vt:lpstr>
      <vt:lpstr>PuppyBellies</vt:lpstr>
      <vt:lpstr>Wingdings</vt:lpstr>
      <vt:lpstr>office theme</vt:lpstr>
      <vt:lpstr>ESD G1T6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XPS 15</dc:creator>
  <cp:lastModifiedBy>Keith Loh</cp:lastModifiedBy>
  <cp:revision>6</cp:revision>
  <dcterms:created xsi:type="dcterms:W3CDTF">2013-07-15T20:26:40Z</dcterms:created>
  <dcterms:modified xsi:type="dcterms:W3CDTF">2019-04-01T11:36:07Z</dcterms:modified>
</cp:coreProperties>
</file>