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64" r:id="rId4"/>
    <p:sldId id="257" r:id="rId5"/>
    <p:sldId id="265" r:id="rId6"/>
    <p:sldId id="266" r:id="rId7"/>
    <p:sldId id="267" r:id="rId8"/>
    <p:sldId id="268" r:id="rId9"/>
    <p:sldId id="258" r:id="rId10"/>
    <p:sldId id="259" r:id="rId11"/>
    <p:sldId id="260" r:id="rId12"/>
    <p:sldId id="261"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71872-5018-4D3A-AB6D-DA1FBF871A3B}" type="datetimeFigureOut">
              <a:rPr lang="en-US" smtClean="0"/>
              <a:t>06-Mar-22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BCD72-6FDA-45BA-BECF-D1E7FB988349}" type="slidenum">
              <a:rPr lang="en-US" smtClean="0"/>
              <a:t>‹#›</a:t>
            </a:fld>
            <a:endParaRPr lang="en-US"/>
          </a:p>
        </p:txBody>
      </p:sp>
    </p:spTree>
    <p:extLst>
      <p:ext uri="{BB962C8B-B14F-4D97-AF65-F5344CB8AC3E}">
        <p14:creationId xmlns:p14="http://schemas.microsoft.com/office/powerpoint/2010/main" val="20594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3EB2175-882C-4F88-87A0-70F65B836882}" type="slidenum">
              <a:rPr lang="en-US" smtClean="0"/>
              <a:pPr eaLnBrk="1" hangingPunct="1"/>
              <a:t>13</a:t>
            </a:fld>
            <a:endParaRPr lang="en-US" smtClean="0"/>
          </a:p>
        </p:txBody>
      </p:sp>
      <p:sp>
        <p:nvSpPr>
          <p:cNvPr id="22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C4389C9-8A59-420B-9B0A-18842A7A3402}" type="slidenum">
              <a:rPr lang="en-US" sz="1200"/>
              <a:pPr algn="r" eaLnBrk="1" hangingPunct="1"/>
              <a:t>13</a:t>
            </a:fld>
            <a:endParaRPr lang="en-US" sz="1200"/>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EBFC4FD-E2DD-41EC-A674-92922DE8D43C}" type="slidenum">
              <a:rPr lang="en-US" smtClean="0"/>
              <a:pPr eaLnBrk="1" hangingPunct="1"/>
              <a:t>14</a:t>
            </a:fld>
            <a:endParaRPr lang="en-US" smtClean="0"/>
          </a:p>
        </p:txBody>
      </p:sp>
      <p:sp>
        <p:nvSpPr>
          <p:cNvPr id="24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C664C21-0E6F-4C11-8395-99882A0FE60E}" type="slidenum">
              <a:rPr lang="en-US" sz="1200"/>
              <a:pPr algn="r" eaLnBrk="1" hangingPunct="1"/>
              <a:t>14</a:t>
            </a:fld>
            <a:endParaRPr lang="en-US" sz="120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EEC634-EBD8-4418-A985-364F892E8612}" type="datetimeFigureOut">
              <a:rPr lang="en-US" smtClean="0"/>
              <a:t>06-Mar-22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1332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EC634-EBD8-4418-A985-364F892E8612}" type="datetimeFigureOut">
              <a:rPr lang="en-US" smtClean="0"/>
              <a:t>06-Mar-22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214220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EC634-EBD8-4418-A985-364F892E8612}" type="datetimeFigureOut">
              <a:rPr lang="en-US" smtClean="0"/>
              <a:t>06-Mar-22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306212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EC634-EBD8-4418-A985-364F892E8612}" type="datetimeFigureOut">
              <a:rPr lang="en-US" smtClean="0"/>
              <a:t>06-Mar-22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4578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EC634-EBD8-4418-A985-364F892E8612}" type="datetimeFigureOut">
              <a:rPr lang="en-US" smtClean="0"/>
              <a:t>06-Mar-22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329451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EEC634-EBD8-4418-A985-364F892E8612}" type="datetimeFigureOut">
              <a:rPr lang="en-US" smtClean="0"/>
              <a:t>06-Mar-22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76569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EEC634-EBD8-4418-A985-364F892E8612}" type="datetimeFigureOut">
              <a:rPr lang="en-US" smtClean="0"/>
              <a:t>06-Mar-22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14688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EEC634-EBD8-4418-A985-364F892E8612}" type="datetimeFigureOut">
              <a:rPr lang="en-US" smtClean="0"/>
              <a:t>06-Mar-22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14001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EC634-EBD8-4418-A985-364F892E8612}" type="datetimeFigureOut">
              <a:rPr lang="en-US" smtClean="0"/>
              <a:t>06-Mar-22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25501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EC634-EBD8-4418-A985-364F892E8612}" type="datetimeFigureOut">
              <a:rPr lang="en-US" smtClean="0"/>
              <a:t>06-Mar-22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296841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EC634-EBD8-4418-A985-364F892E8612}" type="datetimeFigureOut">
              <a:rPr lang="en-US" smtClean="0"/>
              <a:t>06-Mar-22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BAC29-265E-4D88-9F80-3B10EE7446DF}" type="slidenum">
              <a:rPr lang="en-US" smtClean="0"/>
              <a:t>‹#›</a:t>
            </a:fld>
            <a:endParaRPr lang="en-US"/>
          </a:p>
        </p:txBody>
      </p:sp>
    </p:spTree>
    <p:extLst>
      <p:ext uri="{BB962C8B-B14F-4D97-AF65-F5344CB8AC3E}">
        <p14:creationId xmlns:p14="http://schemas.microsoft.com/office/powerpoint/2010/main" val="53094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EC634-EBD8-4418-A985-364F892E8612}" type="datetimeFigureOut">
              <a:rPr lang="en-US" smtClean="0"/>
              <a:t>06-Mar-22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AC29-265E-4D88-9F80-3B10EE7446DF}" type="slidenum">
              <a:rPr lang="en-US" smtClean="0"/>
              <a:t>‹#›</a:t>
            </a:fld>
            <a:endParaRPr lang="en-US"/>
          </a:p>
        </p:txBody>
      </p:sp>
    </p:spTree>
    <p:extLst>
      <p:ext uri="{BB962C8B-B14F-4D97-AF65-F5344CB8AC3E}">
        <p14:creationId xmlns:p14="http://schemas.microsoft.com/office/powerpoint/2010/main" val="1339977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098" name="Picture 2" descr="C:\Users\windows\Downloads\python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890963"/>
            <a:ext cx="11049000" cy="1463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66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Classes</a:t>
            </a:r>
          </a:p>
        </p:txBody>
      </p:sp>
      <p:sp>
        <p:nvSpPr>
          <p:cNvPr id="37891" name="Rectangle 3"/>
          <p:cNvSpPr>
            <a:spLocks noGrp="1" noChangeArrowheads="1"/>
          </p:cNvSpPr>
          <p:nvPr>
            <p:ph type="body" idx="1"/>
          </p:nvPr>
        </p:nvSpPr>
        <p:spPr/>
        <p:txBody>
          <a:bodyPr/>
          <a:lstStyle/>
          <a:p>
            <a:r>
              <a:rPr lang="en-US" smtClean="0"/>
              <a:t>Objects are instances of classes in many object-oriented languages.</a:t>
            </a:r>
          </a:p>
          <a:p>
            <a:pPr lvl="1"/>
            <a:r>
              <a:rPr lang="en-US" smtClean="0"/>
              <a:t>Including Smalltalk, Java, JavaScript, and Python.</a:t>
            </a:r>
          </a:p>
          <a:p>
            <a:r>
              <a:rPr lang="en-US" smtClean="0"/>
              <a:t>A class defines the data and behavior of an object.</a:t>
            </a:r>
          </a:p>
          <a:p>
            <a:pPr lvl="1"/>
            <a:r>
              <a:rPr lang="en-US" smtClean="0"/>
              <a:t>A class defines what all instances of that class know and can do.</a:t>
            </a:r>
          </a:p>
        </p:txBody>
      </p:sp>
    </p:spTree>
    <p:extLst>
      <p:ext uri="{BB962C8B-B14F-4D97-AF65-F5344CB8AC3E}">
        <p14:creationId xmlns:p14="http://schemas.microsoft.com/office/powerpoint/2010/main" val="181297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Creating new instances</a:t>
            </a:r>
          </a:p>
        </p:txBody>
      </p:sp>
      <p:sp>
        <p:nvSpPr>
          <p:cNvPr id="39939" name="Rectangle 3"/>
          <p:cNvSpPr>
            <a:spLocks noGrp="1" noChangeArrowheads="1"/>
          </p:cNvSpPr>
          <p:nvPr>
            <p:ph type="body" idx="1"/>
          </p:nvPr>
        </p:nvSpPr>
        <p:spPr/>
        <p:txBody>
          <a:bodyPr/>
          <a:lstStyle/>
          <a:p>
            <a:r>
              <a:rPr lang="en-US" smtClean="0"/>
              <a:t>We are going to create new instances by calling the class name as if it were a function.</a:t>
            </a:r>
          </a:p>
          <a:p>
            <a:pPr lvl="1"/>
            <a:r>
              <a:rPr lang="en-US" smtClean="0"/>
              <a:t>That will automatically create a new instance of the class.</a:t>
            </a:r>
          </a:p>
        </p:txBody>
      </p:sp>
    </p:spTree>
    <p:extLst>
      <p:ext uri="{BB962C8B-B14F-4D97-AF65-F5344CB8AC3E}">
        <p14:creationId xmlns:p14="http://schemas.microsoft.com/office/powerpoint/2010/main" val="92654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Creating new instances</a:t>
            </a:r>
          </a:p>
        </p:txBody>
      </p:sp>
      <p:sp>
        <p:nvSpPr>
          <p:cNvPr id="39939" name="Rectangle 3"/>
          <p:cNvSpPr>
            <a:spLocks noGrp="1" noChangeArrowheads="1"/>
          </p:cNvSpPr>
          <p:nvPr>
            <p:ph type="body" idx="1"/>
          </p:nvPr>
        </p:nvSpPr>
        <p:spPr/>
        <p:txBody>
          <a:bodyPr/>
          <a:lstStyle/>
          <a:p>
            <a:r>
              <a:rPr lang="en-US" smtClean="0"/>
              <a:t>We are going to create new instances by calling the class name as if it were a function.</a:t>
            </a:r>
          </a:p>
          <a:p>
            <a:pPr lvl="1"/>
            <a:r>
              <a:rPr lang="en-US" smtClean="0"/>
              <a:t>That will automatically create a new instance of the class.</a:t>
            </a:r>
          </a:p>
        </p:txBody>
      </p:sp>
    </p:spTree>
    <p:extLst>
      <p:ext uri="{BB962C8B-B14F-4D97-AF65-F5344CB8AC3E}">
        <p14:creationId xmlns:p14="http://schemas.microsoft.com/office/powerpoint/2010/main" val="92654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smtClean="0"/>
              <a:t>Object Methods</a:t>
            </a:r>
          </a:p>
        </p:txBody>
      </p:sp>
      <p:sp>
        <p:nvSpPr>
          <p:cNvPr id="7171" name="Rectangle 3"/>
          <p:cNvSpPr>
            <a:spLocks noGrp="1" noChangeArrowheads="1"/>
          </p:cNvSpPr>
          <p:nvPr>
            <p:ph type="body" idx="4294967295"/>
          </p:nvPr>
        </p:nvSpPr>
        <p:spPr/>
        <p:txBody>
          <a:bodyPr>
            <a:normAutofit fontScale="92500" lnSpcReduction="20000"/>
          </a:bodyPr>
          <a:lstStyle/>
          <a:p>
            <a:pPr eaLnBrk="1" hangingPunct="1">
              <a:lnSpc>
                <a:spcPct val="80000"/>
              </a:lnSpc>
              <a:buFontTx/>
              <a:buNone/>
            </a:pPr>
            <a:r>
              <a:rPr lang="en-US" smtClean="0">
                <a:latin typeface="Courier New" pitchFamily="49" charset="0"/>
              </a:rPr>
              <a:t>	def </a:t>
            </a:r>
            <a:r>
              <a:rPr lang="en-US" b="1" smtClean="0"/>
              <a:t>name</a:t>
            </a:r>
            <a:r>
              <a:rPr lang="en-US" smtClean="0">
                <a:latin typeface="Courier New" pitchFamily="49" charset="0"/>
              </a:rPr>
              <a:t>(self</a:t>
            </a:r>
            <a:r>
              <a:rPr lang="en-US" b="1" smtClean="0">
                <a:latin typeface="Courier New" pitchFamily="49" charset="0"/>
              </a:rPr>
              <a:t>, </a:t>
            </a:r>
            <a:r>
              <a:rPr lang="en-US" b="1" smtClean="0"/>
              <a:t>parameter</a:t>
            </a:r>
            <a:r>
              <a:rPr lang="en-US" b="1" smtClean="0">
                <a:latin typeface="Courier New" pitchFamily="49" charset="0"/>
              </a:rPr>
              <a:t>, </a:t>
            </a:r>
            <a:r>
              <a:rPr lang="en-US" b="1" smtClean="0"/>
              <a:t>...</a:t>
            </a:r>
            <a:r>
              <a:rPr lang="en-US" b="1" smtClean="0">
                <a:latin typeface="Courier New" pitchFamily="49" charset="0"/>
              </a:rPr>
              <a:t>, </a:t>
            </a:r>
            <a:r>
              <a:rPr lang="en-US" b="1" smtClean="0"/>
              <a:t>parameter</a:t>
            </a:r>
            <a:r>
              <a:rPr lang="en-US" smtClean="0">
                <a:latin typeface="Courier New" pitchFamily="49" charset="0"/>
              </a:rPr>
              <a:t>):</a:t>
            </a:r>
          </a:p>
          <a:p>
            <a:pPr eaLnBrk="1" hangingPunct="1">
              <a:lnSpc>
                <a:spcPct val="80000"/>
              </a:lnSpc>
              <a:buFontTx/>
              <a:buNone/>
            </a:pPr>
            <a:r>
              <a:rPr lang="en-US" smtClean="0">
                <a:latin typeface="Courier New" pitchFamily="49" charset="0"/>
              </a:rPr>
              <a:t>	    </a:t>
            </a:r>
            <a:r>
              <a:rPr lang="en-US" b="1" smtClean="0"/>
              <a:t>statements</a:t>
            </a:r>
          </a:p>
          <a:p>
            <a:pPr lvl="1" eaLnBrk="1" hangingPunct="1">
              <a:lnSpc>
                <a:spcPct val="80000"/>
              </a:lnSpc>
            </a:pPr>
            <a:endParaRPr lang="en-US" b="1" smtClean="0"/>
          </a:p>
          <a:p>
            <a:pPr lvl="1" eaLnBrk="1" hangingPunct="1">
              <a:lnSpc>
                <a:spcPct val="90000"/>
              </a:lnSpc>
            </a:pPr>
            <a:r>
              <a:rPr lang="en-US" smtClean="0">
                <a:latin typeface="Courier New" pitchFamily="49" charset="0"/>
              </a:rPr>
              <a:t>self</a:t>
            </a:r>
            <a:r>
              <a:rPr lang="en-US" smtClean="0"/>
              <a:t> </a:t>
            </a:r>
            <a:r>
              <a:rPr lang="en-US" i="1" smtClean="0"/>
              <a:t>must</a:t>
            </a:r>
            <a:r>
              <a:rPr lang="en-US" smtClean="0"/>
              <a:t> be the first parameter to any object method</a:t>
            </a:r>
          </a:p>
          <a:p>
            <a:pPr lvl="2" eaLnBrk="1" hangingPunct="1">
              <a:lnSpc>
                <a:spcPct val="90000"/>
              </a:lnSpc>
            </a:pPr>
            <a:r>
              <a:rPr lang="en-US" smtClean="0"/>
              <a:t>represents the "implicit parameter" (</a:t>
            </a:r>
            <a:r>
              <a:rPr lang="en-US" smtClean="0">
                <a:latin typeface="Courier New" pitchFamily="49" charset="0"/>
              </a:rPr>
              <a:t>this</a:t>
            </a:r>
            <a:r>
              <a:rPr lang="en-US" smtClean="0"/>
              <a:t> in Java)</a:t>
            </a:r>
          </a:p>
          <a:p>
            <a:pPr lvl="2" eaLnBrk="1" hangingPunct="1">
              <a:lnSpc>
                <a:spcPct val="90000"/>
              </a:lnSpc>
            </a:pPr>
            <a:endParaRPr lang="en-US" sz="800" smtClean="0"/>
          </a:p>
          <a:p>
            <a:pPr lvl="2" eaLnBrk="1" hangingPunct="1">
              <a:lnSpc>
                <a:spcPct val="90000"/>
              </a:lnSpc>
            </a:pPr>
            <a:endParaRPr lang="en-US" sz="800" smtClean="0"/>
          </a:p>
          <a:p>
            <a:pPr lvl="1" eaLnBrk="1" hangingPunct="1">
              <a:lnSpc>
                <a:spcPct val="90000"/>
              </a:lnSpc>
            </a:pPr>
            <a:r>
              <a:rPr lang="en-US" i="1" smtClean="0"/>
              <a:t>must </a:t>
            </a:r>
            <a:r>
              <a:rPr lang="en-US" smtClean="0"/>
              <a:t>access the object's fields through the </a:t>
            </a:r>
            <a:r>
              <a:rPr lang="en-US" smtClean="0">
                <a:latin typeface="Courier New" pitchFamily="49" charset="0"/>
              </a:rPr>
              <a:t>self</a:t>
            </a:r>
            <a:r>
              <a:rPr lang="en-US" smtClean="0"/>
              <a:t> reference</a:t>
            </a:r>
          </a:p>
          <a:p>
            <a:pPr lvl="1" eaLnBrk="1" hangingPunct="1">
              <a:lnSpc>
                <a:spcPct val="80000"/>
              </a:lnSpc>
            </a:pPr>
            <a:endParaRPr lang="en-US" sz="800" smtClean="0">
              <a:latin typeface="Courier New" pitchFamily="49" charset="0"/>
            </a:endParaRPr>
          </a:p>
          <a:p>
            <a:pPr lvl="1" eaLnBrk="1" hangingPunct="1">
              <a:lnSpc>
                <a:spcPct val="80000"/>
              </a:lnSpc>
              <a:buFontTx/>
              <a:buNone/>
            </a:pPr>
            <a:r>
              <a:rPr lang="en-US" sz="2100" smtClean="0">
                <a:latin typeface="Courier New" pitchFamily="49" charset="0"/>
              </a:rPr>
              <a:t>	class Point:</a:t>
            </a:r>
          </a:p>
          <a:p>
            <a:pPr lvl="1" eaLnBrk="1" hangingPunct="1">
              <a:lnSpc>
                <a:spcPct val="80000"/>
              </a:lnSpc>
              <a:buFontTx/>
              <a:buNone/>
            </a:pPr>
            <a:r>
              <a:rPr lang="en-US" sz="2100" b="1" smtClean="0">
                <a:latin typeface="Courier New" pitchFamily="49" charset="0"/>
              </a:rPr>
              <a:t>	    def translate(self, dx, dy):</a:t>
            </a:r>
          </a:p>
          <a:p>
            <a:pPr lvl="1" eaLnBrk="1" hangingPunct="1">
              <a:lnSpc>
                <a:spcPct val="80000"/>
              </a:lnSpc>
              <a:buFontTx/>
              <a:buNone/>
            </a:pPr>
            <a:r>
              <a:rPr lang="en-US" sz="2100" smtClean="0">
                <a:latin typeface="Courier New" pitchFamily="49" charset="0"/>
              </a:rPr>
              <a:t>	        </a:t>
            </a:r>
            <a:r>
              <a:rPr lang="en-US" sz="2100" b="1" smtClean="0">
                <a:latin typeface="Courier New" pitchFamily="49" charset="0"/>
              </a:rPr>
              <a:t>self</a:t>
            </a:r>
            <a:r>
              <a:rPr lang="en-US" sz="2100" smtClean="0">
                <a:latin typeface="Courier New" pitchFamily="49" charset="0"/>
              </a:rPr>
              <a:t>.x += dx</a:t>
            </a:r>
          </a:p>
          <a:p>
            <a:pPr lvl="1" eaLnBrk="1" hangingPunct="1">
              <a:lnSpc>
                <a:spcPct val="80000"/>
              </a:lnSpc>
              <a:buFontTx/>
              <a:buNone/>
            </a:pPr>
            <a:r>
              <a:rPr lang="en-US" sz="2100" smtClean="0">
                <a:latin typeface="Courier New" pitchFamily="49" charset="0"/>
              </a:rPr>
              <a:t>	        </a:t>
            </a:r>
            <a:r>
              <a:rPr lang="en-US" sz="2100" b="1" smtClean="0">
                <a:latin typeface="Courier New" pitchFamily="49" charset="0"/>
              </a:rPr>
              <a:t>self</a:t>
            </a:r>
            <a:r>
              <a:rPr lang="en-US" sz="2100" smtClean="0">
                <a:latin typeface="Courier New" pitchFamily="49" charset="0"/>
              </a:rPr>
              <a:t>.y += dy</a:t>
            </a:r>
          </a:p>
          <a:p>
            <a:pPr lvl="1" eaLnBrk="1" hangingPunct="1">
              <a:lnSpc>
                <a:spcPct val="80000"/>
              </a:lnSpc>
              <a:buFontTx/>
              <a:buNone/>
            </a:pPr>
            <a:r>
              <a:rPr lang="en-US" sz="2100" smtClean="0">
                <a:latin typeface="Courier New" pitchFamily="49" charset="0"/>
              </a:rPr>
              <a:t>	    ...</a:t>
            </a:r>
          </a:p>
        </p:txBody>
      </p:sp>
    </p:spTree>
    <p:extLst>
      <p:ext uri="{BB962C8B-B14F-4D97-AF65-F5344CB8AC3E}">
        <p14:creationId xmlns:p14="http://schemas.microsoft.com/office/powerpoint/2010/main" val="6791906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t>Constructors</a:t>
            </a:r>
          </a:p>
        </p:txBody>
      </p:sp>
      <p:sp>
        <p:nvSpPr>
          <p:cNvPr id="11267" name="Rectangle 3"/>
          <p:cNvSpPr>
            <a:spLocks noGrp="1" noChangeArrowheads="1"/>
          </p:cNvSpPr>
          <p:nvPr>
            <p:ph type="body" idx="4294967295"/>
          </p:nvPr>
        </p:nvSpPr>
        <p:spPr/>
        <p:txBody>
          <a:bodyPr>
            <a:normAutofit fontScale="85000" lnSpcReduction="20000"/>
          </a:bodyPr>
          <a:lstStyle/>
          <a:p>
            <a:pPr eaLnBrk="1" hangingPunct="1">
              <a:lnSpc>
                <a:spcPct val="80000"/>
              </a:lnSpc>
              <a:buFontTx/>
              <a:buNone/>
            </a:pPr>
            <a:r>
              <a:rPr lang="en-US" smtClean="0">
                <a:latin typeface="Courier New" pitchFamily="49" charset="0"/>
              </a:rPr>
              <a:t>	def </a:t>
            </a:r>
            <a:r>
              <a:rPr lang="en-US" b="1" smtClean="0">
                <a:solidFill>
                  <a:schemeClr val="accent2"/>
                </a:solidFill>
                <a:latin typeface="Courier New" pitchFamily="49" charset="0"/>
              </a:rPr>
              <a:t>__init__</a:t>
            </a:r>
            <a:r>
              <a:rPr lang="en-US" smtClean="0">
                <a:latin typeface="Courier New" pitchFamily="49" charset="0"/>
              </a:rPr>
              <a:t>(self</a:t>
            </a:r>
            <a:r>
              <a:rPr lang="en-US" b="1" smtClean="0"/>
              <a:t>, parameter</a:t>
            </a:r>
            <a:r>
              <a:rPr lang="en-US" b="1" smtClean="0">
                <a:latin typeface="Courier New" pitchFamily="49" charset="0"/>
              </a:rPr>
              <a:t>, </a:t>
            </a:r>
            <a:r>
              <a:rPr lang="en-US" b="1" smtClean="0"/>
              <a:t>...</a:t>
            </a:r>
            <a:r>
              <a:rPr lang="en-US" b="1" smtClean="0">
                <a:latin typeface="Courier New" pitchFamily="49" charset="0"/>
              </a:rPr>
              <a:t>, </a:t>
            </a:r>
            <a:r>
              <a:rPr lang="en-US" b="1" smtClean="0"/>
              <a:t>parameter</a:t>
            </a:r>
            <a:r>
              <a:rPr lang="en-US" smtClean="0">
                <a:latin typeface="Courier New" pitchFamily="49" charset="0"/>
              </a:rPr>
              <a:t>):</a:t>
            </a:r>
          </a:p>
          <a:p>
            <a:pPr eaLnBrk="1" hangingPunct="1">
              <a:lnSpc>
                <a:spcPct val="80000"/>
              </a:lnSpc>
              <a:buFontTx/>
              <a:buNone/>
            </a:pPr>
            <a:r>
              <a:rPr lang="en-US" smtClean="0">
                <a:latin typeface="Courier New" pitchFamily="49" charset="0"/>
              </a:rPr>
              <a:t>	    </a:t>
            </a:r>
            <a:r>
              <a:rPr lang="en-US" b="1" smtClean="0"/>
              <a:t>statements</a:t>
            </a:r>
          </a:p>
          <a:p>
            <a:pPr lvl="1" eaLnBrk="1" hangingPunct="1">
              <a:lnSpc>
                <a:spcPct val="80000"/>
              </a:lnSpc>
            </a:pPr>
            <a:endParaRPr lang="en-US" b="1" smtClean="0"/>
          </a:p>
          <a:p>
            <a:pPr lvl="1" eaLnBrk="1" hangingPunct="1">
              <a:lnSpc>
                <a:spcPct val="80000"/>
              </a:lnSpc>
            </a:pPr>
            <a:r>
              <a:rPr lang="en-US" smtClean="0"/>
              <a:t>a constructor is a special method with the name </a:t>
            </a:r>
            <a:r>
              <a:rPr lang="en-US" smtClean="0">
                <a:latin typeface="Courier New" pitchFamily="49" charset="0"/>
              </a:rPr>
              <a:t>__init__</a:t>
            </a:r>
            <a:endParaRPr lang="en-US" smtClean="0"/>
          </a:p>
          <a:p>
            <a:pPr lvl="2" eaLnBrk="1" hangingPunct="1">
              <a:lnSpc>
                <a:spcPct val="80000"/>
              </a:lnSpc>
            </a:pPr>
            <a:endParaRPr lang="en-US" smtClean="0"/>
          </a:p>
          <a:p>
            <a:pPr lvl="1" eaLnBrk="1" hangingPunct="1">
              <a:lnSpc>
                <a:spcPct val="80000"/>
              </a:lnSpc>
            </a:pPr>
            <a:r>
              <a:rPr lang="en-US" smtClean="0"/>
              <a:t>Example:</a:t>
            </a:r>
          </a:p>
          <a:p>
            <a:pPr lvl="1" eaLnBrk="1" hangingPunct="1">
              <a:lnSpc>
                <a:spcPct val="80000"/>
              </a:lnSpc>
              <a:buFontTx/>
              <a:buNone/>
            </a:pPr>
            <a:endParaRPr lang="en-US" sz="800" smtClean="0"/>
          </a:p>
          <a:p>
            <a:pPr lvl="1" eaLnBrk="1" hangingPunct="1">
              <a:lnSpc>
                <a:spcPct val="80000"/>
              </a:lnSpc>
              <a:buFontTx/>
              <a:buNone/>
            </a:pPr>
            <a:r>
              <a:rPr lang="en-US" sz="2100" smtClean="0"/>
              <a:t>	</a:t>
            </a:r>
            <a:r>
              <a:rPr lang="en-US" sz="2100" smtClean="0">
                <a:latin typeface="Courier New" pitchFamily="49" charset="0"/>
              </a:rPr>
              <a:t>class Point:</a:t>
            </a:r>
          </a:p>
          <a:p>
            <a:pPr lvl="1" eaLnBrk="1" hangingPunct="1">
              <a:lnSpc>
                <a:spcPct val="80000"/>
              </a:lnSpc>
              <a:buFontTx/>
              <a:buNone/>
            </a:pPr>
            <a:r>
              <a:rPr lang="en-US" sz="2100" smtClean="0">
                <a:latin typeface="Courier New" pitchFamily="49" charset="0"/>
              </a:rPr>
              <a:t>	    def __init__(self, x, y):</a:t>
            </a:r>
          </a:p>
          <a:p>
            <a:pPr lvl="1" eaLnBrk="1" hangingPunct="1">
              <a:lnSpc>
                <a:spcPct val="80000"/>
              </a:lnSpc>
              <a:buFontTx/>
              <a:buNone/>
            </a:pPr>
            <a:r>
              <a:rPr lang="en-US" sz="2100" smtClean="0">
                <a:latin typeface="Courier New" pitchFamily="49" charset="0"/>
              </a:rPr>
              <a:t>	        self.x = x</a:t>
            </a:r>
          </a:p>
          <a:p>
            <a:pPr lvl="1" eaLnBrk="1" hangingPunct="1">
              <a:lnSpc>
                <a:spcPct val="80000"/>
              </a:lnSpc>
              <a:buFontTx/>
              <a:buNone/>
            </a:pPr>
            <a:r>
              <a:rPr lang="en-US" sz="2100" smtClean="0">
                <a:latin typeface="Courier New" pitchFamily="49" charset="0"/>
              </a:rPr>
              <a:t>	        self.y = y</a:t>
            </a:r>
          </a:p>
          <a:p>
            <a:pPr lvl="1" eaLnBrk="1" hangingPunct="1">
              <a:lnSpc>
                <a:spcPct val="80000"/>
              </a:lnSpc>
              <a:buFontTx/>
              <a:buNone/>
            </a:pPr>
            <a:r>
              <a:rPr lang="en-US" sz="2100" smtClean="0">
                <a:latin typeface="Courier New" pitchFamily="49" charset="0"/>
              </a:rPr>
              <a:t>	    ...</a:t>
            </a:r>
          </a:p>
          <a:p>
            <a:pPr lvl="1" eaLnBrk="1" hangingPunct="1">
              <a:lnSpc>
                <a:spcPct val="80000"/>
              </a:lnSpc>
            </a:pPr>
            <a:endParaRPr lang="en-US" smtClean="0"/>
          </a:p>
          <a:p>
            <a:pPr lvl="2" eaLnBrk="1" hangingPunct="1"/>
            <a:r>
              <a:rPr lang="en-US" smtClean="0"/>
              <a:t>How would we make it possible to construct a </a:t>
            </a:r>
            <a:br>
              <a:rPr lang="en-US" smtClean="0"/>
            </a:br>
            <a:r>
              <a:rPr lang="en-US" smtClean="0">
                <a:latin typeface="Courier New" pitchFamily="49" charset="0"/>
              </a:rPr>
              <a:t>Point()</a:t>
            </a:r>
            <a:r>
              <a:rPr lang="en-US" smtClean="0"/>
              <a:t> with no parameters to get (0, 0)?</a:t>
            </a:r>
            <a:endParaRPr lang="en-US" sz="1900" smtClean="0">
              <a:latin typeface="Courier New" pitchFamily="49" charset="0"/>
            </a:endParaRPr>
          </a:p>
        </p:txBody>
      </p:sp>
    </p:spTree>
    <p:extLst>
      <p:ext uri="{BB962C8B-B14F-4D97-AF65-F5344CB8AC3E}">
        <p14:creationId xmlns:p14="http://schemas.microsoft.com/office/powerpoint/2010/main" val="36978432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windows\Downloads\python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 y="-394378"/>
            <a:ext cx="9632865" cy="824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517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Object Oriented Programming in Python</a:t>
            </a:r>
            <a:endParaRPr lang="en-US" b="1" dirty="0"/>
          </a:p>
        </p:txBody>
      </p:sp>
      <p:sp>
        <p:nvSpPr>
          <p:cNvPr id="3" name="Content Placeholder 2"/>
          <p:cNvSpPr>
            <a:spLocks noGrp="1"/>
          </p:cNvSpPr>
          <p:nvPr>
            <p:ph idx="1"/>
          </p:nvPr>
        </p:nvSpPr>
        <p:spPr/>
        <p:txBody>
          <a:bodyPr/>
          <a:lstStyle/>
          <a:p>
            <a:r>
              <a:rPr lang="en-US" dirty="0" smtClean="0"/>
              <a:t>Object Oriented Programming is a way of computer programming using the idea of “objects” to represents data and methods. It is also, an approach used for creating neat and reusable code instead of a redundant one</a:t>
            </a:r>
            <a:endParaRPr lang="en-US" dirty="0"/>
          </a:p>
        </p:txBody>
      </p:sp>
    </p:spTree>
    <p:extLst>
      <p:ext uri="{BB962C8B-B14F-4D97-AF65-F5344CB8AC3E}">
        <p14:creationId xmlns:p14="http://schemas.microsoft.com/office/powerpoint/2010/main" val="303138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Chapter Objectives</a:t>
            </a: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963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107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0600" y="1614968"/>
            <a:ext cx="6982799" cy="449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97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Object-Oriented Programming methodologies:</a:t>
            </a:r>
            <a:endParaRPr lang="en-US" dirty="0"/>
          </a:p>
        </p:txBody>
      </p:sp>
      <p:sp>
        <p:nvSpPr>
          <p:cNvPr id="3" name="Content Placeholder 2"/>
          <p:cNvSpPr>
            <a:spLocks noGrp="1"/>
          </p:cNvSpPr>
          <p:nvPr>
            <p:ph idx="1"/>
          </p:nvPr>
        </p:nvSpPr>
        <p:spPr/>
        <p:txBody>
          <a:bodyPr/>
          <a:lstStyle/>
          <a:p>
            <a:r>
              <a:rPr lang="en-US" dirty="0" smtClean="0"/>
              <a:t>Inheritance </a:t>
            </a:r>
          </a:p>
          <a:p>
            <a:r>
              <a:rPr lang="en-US" dirty="0" smtClean="0"/>
              <a:t>Polymorphism </a:t>
            </a:r>
          </a:p>
          <a:p>
            <a:r>
              <a:rPr lang="en-US" dirty="0" smtClean="0"/>
              <a:t>Encapsulation</a:t>
            </a:r>
          </a:p>
          <a:p>
            <a:r>
              <a:rPr lang="en-US" dirty="0" smtClean="0"/>
              <a:t>Abstraction</a:t>
            </a:r>
            <a:endParaRPr lang="en-US" dirty="0"/>
          </a:p>
        </p:txBody>
      </p:sp>
    </p:spTree>
    <p:extLst>
      <p:ext uri="{BB962C8B-B14F-4D97-AF65-F5344CB8AC3E}">
        <p14:creationId xmlns:p14="http://schemas.microsoft.com/office/powerpoint/2010/main" val="394543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dirty="0" smtClean="0"/>
              <a:t> Ever heard of this dialogue from relatives “you look exactly like your father/mother” the reason behind this is called ‘inheritance’. From the Programming aspect, It generally means “inheriting or transfer of characteristics from parent to child class without any modification”. The new class is called the derived/child class and the one from which it is derived is called a parent/base class.</a:t>
            </a:r>
            <a:endParaRPr lang="en-US" dirty="0"/>
          </a:p>
        </p:txBody>
      </p:sp>
    </p:spTree>
    <p:extLst>
      <p:ext uri="{BB962C8B-B14F-4D97-AF65-F5344CB8AC3E}">
        <p14:creationId xmlns:p14="http://schemas.microsoft.com/office/powerpoint/2010/main" val="29957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574" y="1600678"/>
            <a:ext cx="7182852" cy="452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95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Defining an object</a:t>
            </a:r>
          </a:p>
        </p:txBody>
      </p:sp>
      <p:sp>
        <p:nvSpPr>
          <p:cNvPr id="32771"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smtClean="0"/>
              <a:t>Objects know things.</a:t>
            </a:r>
          </a:p>
          <a:p>
            <a:pPr marL="640080" lvl="1" indent="-246888" fontAlgn="auto">
              <a:spcAft>
                <a:spcPts val="0"/>
              </a:spcAft>
              <a:buFont typeface="Wingdings 2"/>
              <a:buChar char=""/>
              <a:defRPr/>
            </a:pPr>
            <a:r>
              <a:rPr lang="en-US" smtClean="0"/>
              <a:t>Data that is internal to the object.</a:t>
            </a:r>
          </a:p>
          <a:p>
            <a:pPr marL="640080" lvl="1" indent="-246888" fontAlgn="auto">
              <a:spcAft>
                <a:spcPts val="0"/>
              </a:spcAft>
              <a:buFont typeface="Wingdings 2"/>
              <a:buChar char=""/>
              <a:defRPr/>
            </a:pPr>
            <a:r>
              <a:rPr lang="en-US" smtClean="0"/>
              <a:t>We often call those instance variables.</a:t>
            </a:r>
          </a:p>
          <a:p>
            <a:pPr marL="274320" indent="-274320" fontAlgn="auto">
              <a:spcAft>
                <a:spcPts val="0"/>
              </a:spcAft>
              <a:buClr>
                <a:schemeClr val="accent3"/>
              </a:buClr>
              <a:buFont typeface="Wingdings 2"/>
              <a:buChar char=""/>
              <a:defRPr/>
            </a:pPr>
            <a:r>
              <a:rPr lang="en-US" smtClean="0"/>
              <a:t>Objects can do things.</a:t>
            </a:r>
          </a:p>
          <a:p>
            <a:pPr marL="640080" lvl="1" indent="-246888" fontAlgn="auto">
              <a:spcAft>
                <a:spcPts val="0"/>
              </a:spcAft>
              <a:buFont typeface="Wingdings 2"/>
              <a:buChar char=""/>
              <a:defRPr/>
            </a:pPr>
            <a:r>
              <a:rPr lang="en-US" smtClean="0"/>
              <a:t>Behavior that is internal to the object.</a:t>
            </a:r>
          </a:p>
          <a:p>
            <a:pPr marL="640080" lvl="1" indent="-246888" fontAlgn="auto">
              <a:spcAft>
                <a:spcPts val="0"/>
              </a:spcAft>
              <a:buFont typeface="Wingdings 2"/>
              <a:buChar char=""/>
              <a:defRPr/>
            </a:pPr>
            <a:r>
              <a:rPr lang="en-US" smtClean="0"/>
              <a:t>We call functions that are specific to an object methods.</a:t>
            </a:r>
          </a:p>
          <a:p>
            <a:pPr lvl="2" indent="-246888" fontAlgn="auto">
              <a:spcAft>
                <a:spcPts val="0"/>
              </a:spcAft>
              <a:buFont typeface="Wingdings 2"/>
              <a:buChar char=""/>
              <a:defRPr/>
            </a:pPr>
            <a:r>
              <a:rPr lang="en-US" smtClean="0"/>
              <a:t>But you knew that one already.</a:t>
            </a:r>
          </a:p>
          <a:p>
            <a:pPr marL="274320" indent="-274320" fontAlgn="auto">
              <a:spcAft>
                <a:spcPts val="0"/>
              </a:spcAft>
              <a:buClr>
                <a:schemeClr val="accent3"/>
              </a:buClr>
              <a:buFont typeface="Wingdings 2"/>
              <a:buChar char=""/>
              <a:defRPr/>
            </a:pPr>
            <a:r>
              <a:rPr lang="en-US" smtClean="0"/>
              <a:t>We access both of these using dot notation</a:t>
            </a:r>
          </a:p>
          <a:p>
            <a:pPr marL="640080" lvl="1" indent="-246888" fontAlgn="auto">
              <a:spcAft>
                <a:spcPts val="0"/>
              </a:spcAft>
              <a:buFont typeface="Wingdings 2"/>
              <a:buChar char=""/>
              <a:defRPr/>
            </a:pPr>
            <a:r>
              <a:rPr lang="en-US" smtClean="0"/>
              <a:t>object.variable</a:t>
            </a:r>
          </a:p>
          <a:p>
            <a:pPr marL="640080" lvl="1" indent="-246888" fontAlgn="auto">
              <a:spcAft>
                <a:spcPts val="0"/>
              </a:spcAft>
              <a:buFont typeface="Wingdings 2"/>
              <a:buChar char=""/>
              <a:defRPr/>
            </a:pPr>
            <a:r>
              <a:rPr lang="en-US" smtClean="0"/>
              <a:t>object.method()</a:t>
            </a:r>
            <a:endParaRPr lang="en-US"/>
          </a:p>
        </p:txBody>
      </p:sp>
    </p:spTree>
    <p:extLst>
      <p:ext uri="{BB962C8B-B14F-4D97-AF65-F5344CB8AC3E}">
        <p14:creationId xmlns:p14="http://schemas.microsoft.com/office/powerpoint/2010/main" val="2003807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3823</TotalTime>
  <Words>312</Words>
  <Application>Microsoft Office PowerPoint</Application>
  <PresentationFormat>On-screen Show (4:3)</PresentationFormat>
  <Paragraphs>66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Introduction to Object Oriented Programming in Python</vt:lpstr>
      <vt:lpstr>Chapter Objectives</vt:lpstr>
      <vt:lpstr>PowerPoint Presentation</vt:lpstr>
      <vt:lpstr> Object-Oriented Programming methodologies:</vt:lpstr>
      <vt:lpstr>Inheritance</vt:lpstr>
      <vt:lpstr>PowerPoint Presentation</vt:lpstr>
      <vt:lpstr>Defining an object</vt:lpstr>
      <vt:lpstr>Classes</vt:lpstr>
      <vt:lpstr>Creating new instances</vt:lpstr>
      <vt:lpstr>Creating new instances</vt:lpstr>
      <vt:lpstr>Object Methods</vt:lpstr>
      <vt:lpstr>Constructors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windows</cp:lastModifiedBy>
  <cp:revision>7</cp:revision>
  <dcterms:created xsi:type="dcterms:W3CDTF">2022-03-07T04:07:23Z</dcterms:created>
  <dcterms:modified xsi:type="dcterms:W3CDTF">2022-03-09T19:50:37Z</dcterms:modified>
</cp:coreProperties>
</file>