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2"/>
  </p:notesMasterIdLst>
  <p:sldIdLst>
    <p:sldId id="256" r:id="rId2"/>
    <p:sldId id="257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318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5" r:id="rId37"/>
    <p:sldId id="276" r:id="rId38"/>
    <p:sldId id="295" r:id="rId39"/>
    <p:sldId id="319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17" r:id="rId48"/>
    <p:sldId id="304" r:id="rId49"/>
    <p:sldId id="305" r:id="rId50"/>
    <p:sldId id="306" r:id="rId5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2" autoAdjust="0"/>
    <p:restoredTop sz="94519"/>
  </p:normalViewPr>
  <p:slideViewPr>
    <p:cSldViewPr snapToGrid="0" snapToObjects="1">
      <p:cViewPr>
        <p:scale>
          <a:sx n="57" d="100"/>
          <a:sy n="57" d="100"/>
        </p:scale>
        <p:origin x="-666" y="-48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22133" y="7620001"/>
            <a:ext cx="9753600" cy="57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5143" tIns="72571" rIns="145143" bIns="7257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 smtClean="0"/>
              <a:t>An Introduction to Programming Using Python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 smtClean="0"/>
              <a:t>David I. Schneider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568"/>
            <a:ext cx="13817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5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2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7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5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80533" y="8534401"/>
            <a:ext cx="14630400" cy="325967"/>
          </a:xfrm>
          <a:prstGeom prst="rect">
            <a:avLst/>
          </a:prstGeom>
        </p:spPr>
        <p:txBody>
          <a:bodyPr lIns="145143" tIns="72571" rIns="145143" bIns="72571"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334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41867" y="7518400"/>
            <a:ext cx="15036800" cy="711200"/>
          </a:xfrm>
        </p:spPr>
        <p:txBody>
          <a:bodyPr/>
          <a:lstStyle>
            <a:lvl1pPr marL="0" indent="0" algn="ctr">
              <a:buNone/>
              <a:defRPr sz="3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80533" y="8534401"/>
            <a:ext cx="14630400" cy="325967"/>
          </a:xfrm>
          <a:prstGeom prst="rect">
            <a:avLst/>
          </a:prstGeom>
        </p:spPr>
        <p:txBody>
          <a:bodyPr lIns="145143" tIns="72571" rIns="145143" bIns="7257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538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  <p:sldLayoutId id="2147483706" r:id="rId5"/>
    <p:sldLayoutId id="214748370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wikipedia.org/wiki/Transporter_(Star_Trek)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and FOR </a:t>
            </a:r>
            <a:endParaRPr lang="en-US" sz="4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while</a:t>
            </a:r>
            <a:r>
              <a:rPr lang="en-US" altLang="en-US" smtClean="0"/>
              <a:t> Loop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idx="1"/>
          </p:nvPr>
        </p:nvSpPr>
        <p:spPr>
          <a:xfrm>
            <a:off x="812800" y="1828801"/>
            <a:ext cx="14630400" cy="6339417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4: Stores the numbers in a list, and then uses list methods and functions to determine the requested values.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80533" y="8534401"/>
            <a:ext cx="14630400" cy="325967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0" y="4110568"/>
            <a:ext cx="12578645" cy="4307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24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while</a:t>
            </a:r>
            <a:r>
              <a:rPr lang="en-US" altLang="en-US" smtClean="0"/>
              <a:t> Loop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5: Determines when bank deposit </a:t>
            </a:r>
            <a:br>
              <a:rPr lang="en-US" altLang="en-US" smtClean="0"/>
            </a:br>
            <a:r>
              <a:rPr lang="en-US" altLang="en-US" smtClean="0"/>
              <a:t>reaches one million dollars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80533" y="8534401"/>
            <a:ext cx="14630400" cy="325967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7179" y="3962401"/>
            <a:ext cx="13905088" cy="3359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4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break</a:t>
            </a:r>
            <a:r>
              <a:rPr lang="en-US" altLang="en-US" smtClean="0"/>
              <a:t> Statement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Causes an exit from anywhere in the body of a loop</a:t>
            </a:r>
          </a:p>
          <a:p>
            <a:pPr eaLnBrk="1" hangingPunct="1"/>
            <a:r>
              <a:rPr lang="en-US" altLang="en-US" smtClean="0"/>
              <a:t>When </a:t>
            </a:r>
            <a:r>
              <a:rPr lang="en-US" altLang="en-US" sz="4400" b="1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smtClean="0"/>
              <a:t> is executed</a:t>
            </a:r>
          </a:p>
          <a:p>
            <a:pPr lvl="1" eaLnBrk="1" hangingPunct="1"/>
            <a:r>
              <a:rPr lang="en-US" altLang="en-US" smtClean="0"/>
              <a:t>Loop immediately terminates</a:t>
            </a:r>
          </a:p>
          <a:p>
            <a:pPr eaLnBrk="1" hangingPunct="1"/>
            <a:r>
              <a:rPr lang="en-US" altLang="en-US" smtClean="0"/>
              <a:t>Break statements usually occur in </a:t>
            </a:r>
            <a:r>
              <a:rPr lang="en-US" altLang="en-US" i="1" smtClean="0"/>
              <a:t>if</a:t>
            </a:r>
            <a:r>
              <a:rPr lang="en-US" altLang="en-US" smtClean="0"/>
              <a:t> statements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80533" y="8534401"/>
            <a:ext cx="14630400" cy="325967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break</a:t>
            </a:r>
            <a:r>
              <a:rPr lang="en-US" altLang="en-US" smtClean="0"/>
              <a:t> Statement</a:t>
            </a:r>
          </a:p>
        </p:txBody>
      </p:sp>
      <p:sp>
        <p:nvSpPr>
          <p:cNvPr id="13315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6: Program uses </a:t>
            </a:r>
            <a:r>
              <a:rPr lang="en-US" altLang="en-US" i="1" smtClean="0"/>
              <a:t>break </a:t>
            </a:r>
            <a:r>
              <a:rPr lang="en-US" altLang="en-US" smtClean="0"/>
              <a:t> to avoid two input statements.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80533" y="8534401"/>
            <a:ext cx="14630400" cy="325967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1823" y="3962400"/>
            <a:ext cx="12358512" cy="294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0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break</a:t>
            </a:r>
            <a:r>
              <a:rPr lang="en-US" altLang="en-US" smtClean="0"/>
              <a:t> Statement</a:t>
            </a:r>
          </a:p>
        </p:txBody>
      </p:sp>
      <p:sp>
        <p:nvSpPr>
          <p:cNvPr id="14339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3.23  Flowchart for Example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6667" y="2006600"/>
            <a:ext cx="4402667" cy="513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01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continue</a:t>
            </a:r>
            <a:r>
              <a:rPr lang="en-US" altLang="en-US" smtClean="0"/>
              <a:t> Statement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12800" y="2743201"/>
            <a:ext cx="14630400" cy="5425017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Current </a:t>
            </a:r>
            <a:r>
              <a:rPr lang="en-US" altLang="en-US" dirty="0" smtClean="0"/>
              <a:t>iteration of the loop terminates 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marL="342900" lvl="1" indent="-342900"/>
            <a:r>
              <a:rPr lang="en-US" altLang="en-US" dirty="0"/>
              <a:t>Execution returns to the loop’s header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r>
              <a:rPr lang="en-US" altLang="en-US" dirty="0"/>
              <a:t>When </a:t>
            </a:r>
            <a:r>
              <a:rPr lang="en-US" altLang="en-US" sz="4400" b="1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altLang="en-US" dirty="0"/>
              <a:t> executed in a while </a:t>
            </a:r>
            <a:r>
              <a:rPr lang="en-US" altLang="en-US" dirty="0" smtClean="0"/>
              <a:t>loop, it will continue from the next loop, instead of continuing.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80533" y="8534401"/>
            <a:ext cx="14630400" cy="325967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continue</a:t>
            </a:r>
            <a:r>
              <a:rPr lang="en-US" altLang="en-US" smtClean="0"/>
              <a:t> Statement</a:t>
            </a:r>
          </a:p>
        </p:txBody>
      </p:sp>
      <p:sp>
        <p:nvSpPr>
          <p:cNvPr id="16387" name="Text Placeholder 4"/>
          <p:cNvSpPr>
            <a:spLocks noGrp="1"/>
          </p:cNvSpPr>
          <p:nvPr>
            <p:ph idx="1"/>
          </p:nvPr>
        </p:nvSpPr>
        <p:spPr>
          <a:xfrm>
            <a:off x="812800" y="1727201"/>
            <a:ext cx="14630400" cy="6441017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7: Searches a list for the first </a:t>
            </a:r>
            <a:r>
              <a:rPr lang="en-US" altLang="en-US" i="1" smtClean="0"/>
              <a:t>int</a:t>
            </a:r>
            <a:r>
              <a:rPr lang="en-US" altLang="en-US" smtClean="0"/>
              <a:t> object that is divisible by 11.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80533" y="8534401"/>
            <a:ext cx="14630400" cy="325967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1068" y="3251200"/>
            <a:ext cx="12144023" cy="4961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8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Menu</a:t>
            </a:r>
          </a:p>
        </p:txBody>
      </p:sp>
      <p:sp>
        <p:nvSpPr>
          <p:cNvPr id="17411" name="Text Placeholder 4"/>
          <p:cNvSpPr>
            <a:spLocks noGrp="1"/>
          </p:cNvSpPr>
          <p:nvPr>
            <p:ph idx="1"/>
          </p:nvPr>
        </p:nvSpPr>
        <p:spPr>
          <a:xfrm>
            <a:off x="812800" y="1727201"/>
            <a:ext cx="14630400" cy="6441017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8: Uses a menu to obtain facts about the United States.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80533" y="8534401"/>
            <a:ext cx="14630400" cy="325967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9334" y="3352800"/>
            <a:ext cx="11226800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0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continue</a:t>
            </a:r>
            <a:r>
              <a:rPr lang="en-US" altLang="en-US" smtClean="0"/>
              <a:t> Statement</a:t>
            </a:r>
          </a:p>
        </p:txBody>
      </p:sp>
      <p:sp>
        <p:nvSpPr>
          <p:cNvPr id="1843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8: Uses a menu to obtain facts about the United States.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80533" y="8534401"/>
            <a:ext cx="14630400" cy="325967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9334" y="3632200"/>
            <a:ext cx="11207045" cy="416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0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Infinite Loops</a:t>
            </a:r>
          </a:p>
        </p:txBody>
      </p:sp>
      <p:sp>
        <p:nvSpPr>
          <p:cNvPr id="19459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9: Condition </a:t>
            </a:r>
            <a:r>
              <a:rPr lang="en-US" altLang="en-US" b="1" i="1" smtClean="0">
                <a:latin typeface="Courier New" pitchFamily="49" charset="0"/>
                <a:cs typeface="Courier New" pitchFamily="49" charset="0"/>
              </a:rPr>
              <a:t>number &gt;= 0 </a:t>
            </a:r>
            <a:r>
              <a:rPr lang="en-US" altLang="en-US" smtClean="0"/>
              <a:t>always true.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80533" y="8534401"/>
            <a:ext cx="14630400" cy="325967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3200" y="3759200"/>
            <a:ext cx="13343467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0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Infinite Loops</a:t>
            </a:r>
          </a:p>
        </p:txBody>
      </p:sp>
      <p:sp>
        <p:nvSpPr>
          <p:cNvPr id="2048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32000" y="3556000"/>
            <a:ext cx="5012267" cy="46736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3.24  Program Containing an Infinite Loop.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47201" y="2010834"/>
            <a:ext cx="4047067" cy="582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9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Definite Loops</a:t>
            </a:r>
            <a:endParaRPr lang="en-US" dirty="0">
              <a:solidFill>
                <a:srgbClr val="FFD96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Iterating over a set of items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i="1" dirty="0" smtClean="0"/>
              <a:t>while</a:t>
            </a:r>
            <a:r>
              <a:rPr lang="en-US" altLang="en-US" dirty="0" smtClean="0"/>
              <a:t> Loop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New Year:'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More Loop Patterns</a:t>
            </a:r>
            <a:r>
              <a:rPr lang="is-IS" dirty="0" smtClean="0">
                <a:solidFill>
                  <a:srgbClr val="FFD966"/>
                </a:solidFill>
              </a:rPr>
              <a:t>…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i="1" dirty="0" smtClean="0"/>
              <a:t>while</a:t>
            </a:r>
            <a:r>
              <a:rPr lang="en-US" altLang="en-US" dirty="0" smtClean="0"/>
              <a:t> Loop</a:t>
            </a:r>
          </a:p>
        </p:txBody>
      </p:sp>
      <p:sp>
        <p:nvSpPr>
          <p:cNvPr id="409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Executes a block of code repeatedly</a:t>
            </a:r>
          </a:p>
          <a:p>
            <a:pPr eaLnBrk="1" hangingPunct="1"/>
            <a:r>
              <a:rPr lang="en-US" altLang="en-US" i="1" smtClean="0"/>
              <a:t>while</a:t>
            </a:r>
            <a:r>
              <a:rPr lang="en-US" altLang="en-US" smtClean="0"/>
              <a:t> loop repeatedly executes an indented block of statements </a:t>
            </a:r>
          </a:p>
          <a:p>
            <a:pPr lvl="1" eaLnBrk="1" hangingPunct="1"/>
            <a:r>
              <a:rPr lang="en-US" altLang="en-US" smtClean="0"/>
              <a:t>As long as a certain condition is met</a:t>
            </a:r>
          </a:p>
          <a:p>
            <a:pPr eaLnBrk="1" hangingPunct="1"/>
            <a:r>
              <a:rPr lang="en-US" altLang="en-US" smtClean="0"/>
              <a:t>Form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Continuation condition is a boolean 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80533" y="8534401"/>
            <a:ext cx="14630400" cy="325967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9467" y="5245101"/>
            <a:ext cx="7603067" cy="85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5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thing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  <a:endParaRPr lang="en-US" sz="3000" u="none" strike="noStrike" cap="none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print('Large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number',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value)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found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en-US" sz="260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Before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while</a:t>
            </a:r>
            <a:r>
              <a:rPr lang="en-US" altLang="en-US" smtClean="0"/>
              <a:t> Loop</a:t>
            </a:r>
          </a:p>
        </p:txBody>
      </p:sp>
      <p:sp>
        <p:nvSpPr>
          <p:cNvPr id="5123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Program displays 1 – 5, after loop terminates, </a:t>
            </a:r>
            <a:r>
              <a:rPr lang="en-US" altLang="en-US" i="1" smtClean="0"/>
              <a:t>num</a:t>
            </a:r>
            <a:r>
              <a:rPr lang="en-US" altLang="en-US" smtClean="0"/>
              <a:t> will be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80533" y="8534401"/>
            <a:ext cx="14630400" cy="325967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8868" y="3860801"/>
            <a:ext cx="9838267" cy="384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9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mtClean="0"/>
              <a:t>The </a:t>
            </a:r>
            <a:r>
              <a:rPr lang="en-US" altLang="en-US" i="1" smtClean="0"/>
              <a:t>while</a:t>
            </a:r>
            <a:r>
              <a:rPr lang="en-US" altLang="en-US" smtClean="0"/>
              <a:t> Loop</a:t>
            </a:r>
          </a:p>
        </p:txBody>
      </p:sp>
      <p:sp>
        <p:nvSpPr>
          <p:cNvPr id="614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1867" y="4476752"/>
            <a:ext cx="6081890" cy="3752849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3.22  Flowchart for Example 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67422" y="711201"/>
            <a:ext cx="5418667" cy="753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8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while</a:t>
            </a:r>
            <a:r>
              <a:rPr lang="en-US" altLang="en-US" smtClean="0"/>
              <a:t> Loop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Input validation.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80533" y="8534401"/>
            <a:ext cx="14630400" cy="325967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1112" y="2946401"/>
            <a:ext cx="11511845" cy="539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7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while</a:t>
            </a:r>
            <a:r>
              <a:rPr lang="en-US" altLang="en-US" smtClean="0"/>
              <a:t> Loop</a:t>
            </a:r>
          </a:p>
        </p:txBody>
      </p:sp>
      <p:sp>
        <p:nvSpPr>
          <p:cNvPr id="81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3: Find min, max, average.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80533" y="8534401"/>
            <a:ext cx="14630400" cy="325967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5090" y="3149601"/>
            <a:ext cx="13899444" cy="509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9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while</a:t>
            </a:r>
            <a:r>
              <a:rPr lang="en-US" altLang="en-US" smtClean="0"/>
              <a:t> Loop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3: Find min, max, average.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80533" y="8534401"/>
            <a:ext cx="14630400" cy="325967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8444" y="2861733"/>
            <a:ext cx="12135556" cy="551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7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2604</Words>
  <Application>Microsoft Office PowerPoint</Application>
  <PresentationFormat>Custom</PresentationFormat>
  <Paragraphs>478</Paragraphs>
  <Slides>50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Title &amp; Subtitle</vt:lpstr>
      <vt:lpstr>Loops and Iteration</vt:lpstr>
      <vt:lpstr>Repeated Steps</vt:lpstr>
      <vt:lpstr>The while Loop</vt:lpstr>
      <vt:lpstr>The while Loop</vt:lpstr>
      <vt:lpstr>The while Loop</vt:lpstr>
      <vt:lpstr>The while Loop</vt:lpstr>
      <vt:lpstr>The while Loop</vt:lpstr>
      <vt:lpstr>The while Loop</vt:lpstr>
      <vt:lpstr>The while Loop</vt:lpstr>
      <vt:lpstr>The while Loop</vt:lpstr>
      <vt:lpstr>The while Loop</vt:lpstr>
      <vt:lpstr>The break Statement</vt:lpstr>
      <vt:lpstr>The break Statement</vt:lpstr>
      <vt:lpstr>The break Statement</vt:lpstr>
      <vt:lpstr>The continue Statement</vt:lpstr>
      <vt:lpstr>The continue Statement</vt:lpstr>
      <vt:lpstr>Creating a Menu</vt:lpstr>
      <vt:lpstr>The continue Statement</vt:lpstr>
      <vt:lpstr>Infinite Loops</vt:lpstr>
      <vt:lpstr>Infinite Loops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is and is not Operators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dc:creator>windows</dc:creator>
  <cp:lastModifiedBy>windows</cp:lastModifiedBy>
  <cp:revision>53</cp:revision>
  <dcterms:modified xsi:type="dcterms:W3CDTF">2022-03-13T03:02:06Z</dcterms:modified>
</cp:coreProperties>
</file>