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88" r:id="rId4"/>
    <p:sldId id="263" r:id="rId5"/>
    <p:sldId id="259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83" r:id="rId21"/>
    <p:sldId id="284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7EC5F-8186-4DED-8A87-3CBDCFB1A3ED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9F2B4-1E8B-453E-B0B1-6E029C17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2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F2A9-EA67-47E5-BF8C-0CE8D4D4FC56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321A-23F4-4A85-B87F-D0C2289C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F2A9-EA67-47E5-BF8C-0CE8D4D4FC56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321A-23F4-4A85-B87F-D0C2289C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F2A9-EA67-47E5-BF8C-0CE8D4D4FC56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321A-23F4-4A85-B87F-D0C2289C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3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F2A9-EA67-47E5-BF8C-0CE8D4D4FC56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321A-23F4-4A85-B87F-D0C2289C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9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F2A9-EA67-47E5-BF8C-0CE8D4D4FC56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321A-23F4-4A85-B87F-D0C2289C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F2A9-EA67-47E5-BF8C-0CE8D4D4FC56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321A-23F4-4A85-B87F-D0C2289C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F2A9-EA67-47E5-BF8C-0CE8D4D4FC56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321A-23F4-4A85-B87F-D0C2289C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F2A9-EA67-47E5-BF8C-0CE8D4D4FC56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321A-23F4-4A85-B87F-D0C2289C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7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F2A9-EA67-47E5-BF8C-0CE8D4D4FC56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321A-23F4-4A85-B87F-D0C2289C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F2A9-EA67-47E5-BF8C-0CE8D4D4FC56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321A-23F4-4A85-B87F-D0C2289C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F2A9-EA67-47E5-BF8C-0CE8D4D4FC56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321A-23F4-4A85-B87F-D0C2289C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F2A9-EA67-47E5-BF8C-0CE8D4D4FC56}" type="datetimeFigureOut">
              <a:rPr lang="en-US" smtClean="0"/>
              <a:t>01-Jan-22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6321A-23F4-4A85-B87F-D0C2289C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1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Learn python – Part 4</a:t>
            </a:r>
            <a:b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List and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Dict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sz="3200" b="0" dirty="0" smtClean="0">
                <a:solidFill>
                  <a:srgbClr val="FFC000"/>
                </a:solidFill>
              </a:rPr>
              <a:t>1/3 Overview</a:t>
            </a:r>
          </a:p>
          <a:p>
            <a:r>
              <a:rPr lang="en-US" sz="3200" b="0" dirty="0" smtClean="0">
                <a:solidFill>
                  <a:srgbClr val="FFC000"/>
                </a:solidFill>
              </a:rPr>
              <a:t>2/3 What are List and its functions</a:t>
            </a:r>
          </a:p>
          <a:p>
            <a:r>
              <a:rPr lang="en-US" sz="3200" b="0" dirty="0" smtClean="0">
                <a:solidFill>
                  <a:srgbClr val="FFC000"/>
                </a:solidFill>
              </a:rPr>
              <a:t>3/3  </a:t>
            </a:r>
            <a:r>
              <a:rPr lang="en-US" sz="3200" b="0" dirty="0" err="1" smtClean="0">
                <a:solidFill>
                  <a:srgbClr val="FFC000"/>
                </a:solidFill>
              </a:rPr>
              <a:t>Dict</a:t>
            </a:r>
            <a:r>
              <a:rPr lang="en-US" sz="3200" b="0" dirty="0" smtClean="0">
                <a:solidFill>
                  <a:srgbClr val="FFC000"/>
                </a:solidFill>
              </a:rPr>
              <a:t> and its functions</a:t>
            </a:r>
            <a:endParaRPr lang="en-US" sz="3200" b="0" dirty="0" smtClean="0"/>
          </a:p>
          <a:p>
            <a:endParaRPr lang="en-US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42460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Deleting items in a list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city_list</a:t>
            </a:r>
            <a:r>
              <a:rPr lang="en-US" dirty="0" smtClean="0"/>
              <a:t>=['</a:t>
            </a:r>
            <a:r>
              <a:rPr lang="en-US" dirty="0" err="1" smtClean="0"/>
              <a:t>Agra','Chennai</a:t>
            </a:r>
            <a:r>
              <a:rPr lang="en-US" dirty="0" smtClean="0"/>
              <a:t>', 'Ahmedabad', '</a:t>
            </a:r>
            <a:r>
              <a:rPr lang="en-US" dirty="0" err="1" smtClean="0"/>
              <a:t>Surat</a:t>
            </a:r>
            <a:r>
              <a:rPr lang="en-US" dirty="0" smtClean="0"/>
              <a:t>', '</a:t>
            </a:r>
            <a:r>
              <a:rPr lang="en-US" dirty="0" err="1" smtClean="0"/>
              <a:t>Lucknow</a:t>
            </a:r>
            <a:r>
              <a:rPr lang="en-US" dirty="0" smtClean="0"/>
              <a:t>', 'Coimbatore'] del </a:t>
            </a:r>
            <a:r>
              <a:rPr lang="en-US" dirty="0" err="1" smtClean="0"/>
              <a:t>city_list</a:t>
            </a:r>
            <a:r>
              <a:rPr lang="en-US" dirty="0" smtClean="0"/>
              <a:t>[4]</a:t>
            </a:r>
          </a:p>
          <a:p>
            <a:r>
              <a:rPr lang="en-US" dirty="0" smtClean="0"/>
              <a:t> print(</a:t>
            </a:r>
            <a:r>
              <a:rPr lang="en-US" dirty="0" err="1" smtClean="0"/>
              <a:t>city_list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['Agra', 'Chennai', 'Ahmedabad', '</a:t>
            </a:r>
            <a:r>
              <a:rPr lang="en-US" dirty="0" err="1" smtClean="0"/>
              <a:t>Surat</a:t>
            </a:r>
            <a:r>
              <a:rPr lang="en-US" dirty="0" smtClean="0"/>
              <a:t>', 'Coimbatore']</a:t>
            </a:r>
            <a:br>
              <a:rPr lang="en-US" dirty="0" smtClean="0"/>
            </a:br>
            <a:r>
              <a:rPr lang="en-US" dirty="0" smtClean="0"/>
              <a:t>## Length of list =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city_list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2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Tx/>
              <a:buNone/>
            </a:pPr>
            <a:r>
              <a:rPr lang="en-US" dirty="0"/>
              <a:t>list = [ '</a:t>
            </a:r>
            <a:r>
              <a:rPr lang="en-US" dirty="0" err="1"/>
              <a:t>abcd</a:t>
            </a:r>
            <a:r>
              <a:rPr lang="en-US" dirty="0"/>
              <a:t>', 786 , 2.23, 'john', 70.2 ]</a:t>
            </a:r>
          </a:p>
          <a:p>
            <a:pPr>
              <a:buFontTx/>
              <a:buNone/>
            </a:pPr>
            <a:r>
              <a:rPr lang="en-US" dirty="0" err="1"/>
              <a:t>tinylist</a:t>
            </a:r>
            <a:r>
              <a:rPr lang="en-US" dirty="0"/>
              <a:t> = [123, 'john']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print list          # Prints complete list</a:t>
            </a:r>
          </a:p>
          <a:p>
            <a:pPr>
              <a:buFontTx/>
              <a:buNone/>
            </a:pPr>
            <a:r>
              <a:rPr lang="en-US" dirty="0"/>
              <a:t>print list[0]       # Prints first element of the list</a:t>
            </a:r>
          </a:p>
          <a:p>
            <a:pPr>
              <a:buFontTx/>
              <a:buNone/>
            </a:pPr>
            <a:r>
              <a:rPr lang="en-US" dirty="0"/>
              <a:t>print list[1:3]     # Prints elements starting from 2nd till 3rd </a:t>
            </a:r>
          </a:p>
          <a:p>
            <a:pPr>
              <a:buFontTx/>
              <a:buNone/>
            </a:pPr>
            <a:r>
              <a:rPr lang="en-US" dirty="0"/>
              <a:t>print list[2:]      # Prints elements starting from 3rd element</a:t>
            </a:r>
          </a:p>
          <a:p>
            <a:pPr>
              <a:buFontTx/>
              <a:buNone/>
            </a:pPr>
            <a:r>
              <a:rPr lang="en-US" dirty="0"/>
              <a:t>print </a:t>
            </a:r>
            <a:r>
              <a:rPr lang="en-US" dirty="0" err="1"/>
              <a:t>tinylist</a:t>
            </a:r>
            <a:r>
              <a:rPr lang="en-US" dirty="0"/>
              <a:t> * 2  # Prints list two times</a:t>
            </a:r>
          </a:p>
          <a:p>
            <a:pPr>
              <a:buFontTx/>
              <a:buNone/>
            </a:pPr>
            <a:r>
              <a:rPr lang="en-US" dirty="0"/>
              <a:t>print list + </a:t>
            </a:r>
            <a:r>
              <a:rPr lang="en-US" dirty="0" err="1"/>
              <a:t>tinylist</a:t>
            </a:r>
            <a:r>
              <a:rPr lang="en-US" dirty="0"/>
              <a:t> # Prints concatenated lists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Output: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['</a:t>
            </a:r>
            <a:r>
              <a:rPr lang="en-US" dirty="0" err="1">
                <a:solidFill>
                  <a:srgbClr val="FF0000"/>
                </a:solidFill>
              </a:rPr>
              <a:t>abcd</a:t>
            </a:r>
            <a:r>
              <a:rPr lang="en-US" dirty="0">
                <a:solidFill>
                  <a:srgbClr val="FF0000"/>
                </a:solidFill>
              </a:rPr>
              <a:t>', 786, 2.23, 'john', 70.2]</a:t>
            </a:r>
          </a:p>
          <a:p>
            <a:pPr>
              <a:buFontTx/>
              <a:buNone/>
            </a:pPr>
            <a:r>
              <a:rPr lang="en-US" dirty="0" err="1">
                <a:solidFill>
                  <a:srgbClr val="FF0000"/>
                </a:solidFill>
              </a:rPr>
              <a:t>abcd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[786, 2.23]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[2.23, 'john', 70.2]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[123, 'john', 123, 'john']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['</a:t>
            </a:r>
            <a:r>
              <a:rPr lang="en-US" dirty="0" err="1">
                <a:solidFill>
                  <a:srgbClr val="FF0000"/>
                </a:solidFill>
              </a:rPr>
              <a:t>abcd</a:t>
            </a:r>
            <a:r>
              <a:rPr lang="en-US" dirty="0">
                <a:solidFill>
                  <a:srgbClr val="FF0000"/>
                </a:solidFill>
              </a:rPr>
              <a:t>', 786, 2.23, 'john', 70.2, 123, 'john']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7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the dictionary</a:t>
            </a:r>
          </a:p>
          <a:p>
            <a:r>
              <a:rPr lang="en-US" dirty="0" err="1" smtClean="0"/>
              <a:t>dict_salesinfo</a:t>
            </a:r>
            <a:r>
              <a:rPr lang="en-US" dirty="0" smtClean="0"/>
              <a:t>= {'</a:t>
            </a:r>
            <a:r>
              <a:rPr lang="en-US" dirty="0" err="1" smtClean="0"/>
              <a:t>SID':Fiat</a:t>
            </a:r>
            <a:r>
              <a:rPr lang="en-US" dirty="0" smtClean="0"/>
              <a:t>, 'Sales': 20000 '</a:t>
            </a:r>
            <a:r>
              <a:rPr lang="en-US" dirty="0" err="1" smtClean="0"/>
              <a:t>LaunchDay</a:t>
            </a:r>
            <a:r>
              <a:rPr lang="en-US" dirty="0" smtClean="0"/>
              <a:t>':'Wed' 'Cost': 500000}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dict_salesid</a:t>
            </a:r>
            <a:r>
              <a:rPr lang="en-US" smtClean="0"/>
              <a:t>))   # 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6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dirty="0" err="1"/>
              <a:t>dict</a:t>
            </a:r>
            <a:r>
              <a:rPr lang="en-US" dirty="0"/>
              <a:t> = {}</a:t>
            </a:r>
          </a:p>
          <a:p>
            <a:pPr>
              <a:buFontTx/>
              <a:buNone/>
            </a:pPr>
            <a:r>
              <a:rPr lang="en-US" dirty="0" err="1"/>
              <a:t>dict</a:t>
            </a:r>
            <a:r>
              <a:rPr lang="en-US" dirty="0"/>
              <a:t>['one'] = "This is one"</a:t>
            </a:r>
          </a:p>
          <a:p>
            <a:pPr>
              <a:buFontTx/>
              <a:buNone/>
            </a:pPr>
            <a:r>
              <a:rPr lang="en-US" dirty="0" err="1"/>
              <a:t>dict</a:t>
            </a:r>
            <a:r>
              <a:rPr lang="en-US" dirty="0"/>
              <a:t>[2]     = "This is two“</a:t>
            </a:r>
          </a:p>
          <a:p>
            <a:pPr>
              <a:buFontTx/>
              <a:buNone/>
            </a:pPr>
            <a:r>
              <a:rPr lang="en-US" dirty="0" err="1"/>
              <a:t>tinydict</a:t>
            </a:r>
            <a:r>
              <a:rPr lang="en-US" dirty="0"/>
              <a:t> = {'name': 'john','code':6734, '</a:t>
            </a:r>
            <a:r>
              <a:rPr lang="en-US" dirty="0" err="1"/>
              <a:t>dept</a:t>
            </a:r>
            <a:r>
              <a:rPr lang="en-US" dirty="0"/>
              <a:t>': 'sales'}</a:t>
            </a:r>
          </a:p>
          <a:p>
            <a:pPr>
              <a:buFontTx/>
              <a:buNone/>
            </a:pPr>
            <a:r>
              <a:rPr lang="en-US" dirty="0"/>
              <a:t>print </a:t>
            </a:r>
            <a:r>
              <a:rPr lang="en-US" dirty="0" err="1"/>
              <a:t>dict</a:t>
            </a:r>
            <a:r>
              <a:rPr lang="en-US" dirty="0"/>
              <a:t>['one']       # Prints value for 'one' key</a:t>
            </a:r>
          </a:p>
          <a:p>
            <a:pPr>
              <a:buFontTx/>
              <a:buNone/>
            </a:pPr>
            <a:r>
              <a:rPr lang="en-US" dirty="0"/>
              <a:t>print </a:t>
            </a:r>
            <a:r>
              <a:rPr lang="en-US" dirty="0" err="1"/>
              <a:t>dict</a:t>
            </a:r>
            <a:r>
              <a:rPr lang="en-US" dirty="0"/>
              <a:t>[2]           # Prints value for 2 key</a:t>
            </a:r>
          </a:p>
          <a:p>
            <a:pPr>
              <a:buFontTx/>
              <a:buNone/>
            </a:pPr>
            <a:r>
              <a:rPr lang="en-US" dirty="0"/>
              <a:t>print </a:t>
            </a:r>
            <a:r>
              <a:rPr lang="en-US" dirty="0" err="1"/>
              <a:t>tinydict</a:t>
            </a:r>
            <a:r>
              <a:rPr lang="en-US" dirty="0"/>
              <a:t>          # Prints complete dictionary</a:t>
            </a:r>
          </a:p>
          <a:p>
            <a:pPr>
              <a:buFontTx/>
              <a:buNone/>
            </a:pPr>
            <a:r>
              <a:rPr lang="en-US" dirty="0"/>
              <a:t>print </a:t>
            </a:r>
            <a:r>
              <a:rPr lang="en-US" dirty="0" err="1"/>
              <a:t>tinydict.keys</a:t>
            </a:r>
            <a:r>
              <a:rPr lang="en-US" dirty="0"/>
              <a:t>()   # Prints all the keys</a:t>
            </a:r>
          </a:p>
          <a:p>
            <a:pPr>
              <a:buFontTx/>
              <a:buNone/>
            </a:pPr>
            <a:r>
              <a:rPr lang="en-US" dirty="0"/>
              <a:t>print </a:t>
            </a:r>
            <a:r>
              <a:rPr lang="en-US" dirty="0" err="1"/>
              <a:t>tinydict.values</a:t>
            </a:r>
            <a:r>
              <a:rPr lang="en-US" dirty="0"/>
              <a:t>() # Prints all the values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OUTPUT: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This is one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This is two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{'</a:t>
            </a:r>
            <a:r>
              <a:rPr lang="en-US" dirty="0" err="1">
                <a:solidFill>
                  <a:srgbClr val="FF0000"/>
                </a:solidFill>
              </a:rPr>
              <a:t>dept</a:t>
            </a:r>
            <a:r>
              <a:rPr lang="en-US" dirty="0">
                <a:solidFill>
                  <a:srgbClr val="FF0000"/>
                </a:solidFill>
              </a:rPr>
              <a:t>': 'sales', 'code': 6734, 'name': 'john'}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['</a:t>
            </a:r>
            <a:r>
              <a:rPr lang="en-US" dirty="0" err="1">
                <a:solidFill>
                  <a:srgbClr val="FF0000"/>
                </a:solidFill>
              </a:rPr>
              <a:t>dept</a:t>
            </a:r>
            <a:r>
              <a:rPr lang="en-US" dirty="0">
                <a:solidFill>
                  <a:srgbClr val="FF0000"/>
                </a:solidFill>
              </a:rPr>
              <a:t>', 'code', 'name']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['sales', 6734, 'john']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50081" y="504825"/>
            <a:ext cx="3000375" cy="26765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ym typeface="Gill Sans" charset="0"/>
              </a:rPr>
              <a:t>Dictionaries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56" y="321469"/>
            <a:ext cx="4136231" cy="582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8" y="3524250"/>
            <a:ext cx="2550319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/>
          </p:cNvSpPr>
          <p:nvPr/>
        </p:nvSpPr>
        <p:spPr bwMode="auto">
          <a:xfrm>
            <a:off x="6105228" y="4952613"/>
            <a:ext cx="646139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money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7553623" y="2704713"/>
            <a:ext cx="546625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tissue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4440734" y="3095238"/>
            <a:ext cx="917046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calculator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3814763" y="4323963"/>
            <a:ext cx="809517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perfume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4065687" y="5552688"/>
            <a:ext cx="554319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candy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2185988" y="6448038"/>
            <a:ext cx="4368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http://en.wikipedia.org/wiki/Associative_array</a:t>
            </a:r>
          </a:p>
        </p:txBody>
      </p:sp>
    </p:spTree>
    <p:extLst>
      <p:ext uri="{BB962C8B-B14F-4D97-AF65-F5344CB8AC3E}">
        <p14:creationId xmlns:p14="http://schemas.microsoft.com/office/powerpoint/2010/main" val="204850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  <a:sym typeface="Gill Sans" charset="0"/>
              </a:rPr>
              <a:t>Dictionaries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72059"/>
            <a:r>
              <a:rPr lang="en-US" smtClean="0"/>
              <a:t>Dictionaries are Python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s most powerful data collection</a:t>
            </a:r>
          </a:p>
          <a:p>
            <a:pPr marL="472059"/>
            <a:r>
              <a:rPr lang="en-US" smtClean="0"/>
              <a:t>Dictionaries allow us to do fast database-like operations in Python</a:t>
            </a:r>
          </a:p>
          <a:p>
            <a:pPr marL="472059"/>
            <a:r>
              <a:rPr lang="en-US" smtClean="0"/>
              <a:t>Dictionaries have different names in different languages</a:t>
            </a:r>
          </a:p>
          <a:p>
            <a:pPr marL="656082" lvl="1"/>
            <a:r>
              <a:rPr lang="en-US" smtClean="0"/>
              <a:t>Associative Arrays - Perl / Php</a:t>
            </a:r>
          </a:p>
          <a:p>
            <a:pPr marL="656082" lvl="1"/>
            <a:r>
              <a:rPr lang="en-US" smtClean="0"/>
              <a:t>Properties or Map or HashMap - Java</a:t>
            </a:r>
          </a:p>
          <a:p>
            <a:pPr marL="656082" lvl="1"/>
            <a:r>
              <a:rPr lang="en-US" smtClean="0"/>
              <a:t>Property Bag - C# / .Net</a:t>
            </a: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2393157" y="6428988"/>
            <a:ext cx="4368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http://en.wikipedia.org/wiki/Associative_array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15" y="317897"/>
            <a:ext cx="123854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17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  <a:sym typeface="Gill Sans" charset="0"/>
              </a:rPr>
              <a:t>Dictionaries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081" y="1952625"/>
            <a:ext cx="3421856" cy="4276725"/>
          </a:xfrm>
        </p:spPr>
        <p:txBody>
          <a:bodyPr>
            <a:normAutofit fontScale="85000" lnSpcReduction="10000"/>
          </a:bodyPr>
          <a:lstStyle/>
          <a:p>
            <a:pPr marL="472059"/>
            <a:r>
              <a:rPr lang="en-US" dirty="0" smtClean="0">
                <a:solidFill>
                  <a:schemeClr val="accent1"/>
                </a:solidFill>
              </a:rPr>
              <a:t>Lists index their entries based on the position in the list</a:t>
            </a:r>
          </a:p>
          <a:p>
            <a:pPr marL="472059"/>
            <a:r>
              <a:rPr lang="en-US" dirty="0" smtClean="0">
                <a:solidFill>
                  <a:schemeClr val="accent1"/>
                </a:solidFill>
              </a:rPr>
              <a:t>Dictionaries are like bags - no order</a:t>
            </a:r>
          </a:p>
          <a:p>
            <a:pPr marL="472059"/>
            <a:r>
              <a:rPr lang="en-US" dirty="0" smtClean="0">
                <a:solidFill>
                  <a:schemeClr val="accent1"/>
                </a:solidFill>
              </a:rPr>
              <a:t>So we index the things we put in the dictionary with a </a:t>
            </a:r>
            <a:r>
              <a:rPr lang="ja-JP" altLang="en-US" dirty="0" smtClean="0">
                <a:solidFill>
                  <a:schemeClr val="accent1"/>
                </a:solidFill>
                <a:latin typeface="Arial" pitchFamily="34" charset="0"/>
              </a:rPr>
              <a:t>“</a:t>
            </a:r>
            <a:r>
              <a:rPr lang="en-US" altLang="ja-JP" dirty="0" smtClean="0">
                <a:solidFill>
                  <a:schemeClr val="accent1"/>
                </a:solidFill>
              </a:rPr>
              <a:t>lookup tag</a:t>
            </a:r>
            <a:r>
              <a:rPr lang="ja-JP" altLang="en-US" dirty="0" smtClean="0">
                <a:solidFill>
                  <a:schemeClr val="accent1"/>
                </a:solidFill>
                <a:latin typeface="Arial" pitchFamily="34" charset="0"/>
              </a:rPr>
              <a:t>”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4850606" y="2643694"/>
            <a:ext cx="366228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&gt;&gt;&gt; purse = </a:t>
            </a:r>
            <a:r>
              <a:rPr lang="en-US" dirty="0" err="1">
                <a:solidFill>
                  <a:srgbClr val="FF0000"/>
                </a:solidFill>
                <a:ea typeface="MS PGothic" pitchFamily="34" charset="-128"/>
              </a:rPr>
              <a:t>dict</a:t>
            </a:r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()</a:t>
            </a: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&gt;&gt;&gt; purse['money'] = 12</a:t>
            </a: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&gt;&gt;&gt; purse['candy'] = 3</a:t>
            </a: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&gt;&gt;&gt; purse['tissues'] = 75</a:t>
            </a: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&gt;&gt;&gt; print purse</a:t>
            </a: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{'money': 12, 'tissues': 75, 'candy': 3}</a:t>
            </a: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&gt;&gt;&gt; print purse['candy']</a:t>
            </a: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3</a:t>
            </a: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&gt;&gt;&gt; purse['candy'] = purse['candy'] + 2</a:t>
            </a:r>
            <a:r>
              <a:rPr lang="en-US" altLang="en-US" dirty="0">
                <a:solidFill>
                  <a:srgbClr val="FF0000"/>
                </a:solidFill>
                <a:ea typeface="MS PGothic" pitchFamily="34" charset="-128"/>
              </a:rPr>
              <a:t>’</a:t>
            </a:r>
            <a:endParaRPr lang="en-US" dirty="0">
              <a:solidFill>
                <a:srgbClr val="FF0000"/>
              </a:solidFill>
              <a:ea typeface="MS PGothic" pitchFamily="34" charset="-128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&gt;&gt;&gt; print purse</a:t>
            </a: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{'money': 12, 'tissues': 75, 'candy': 5}</a:t>
            </a:r>
          </a:p>
        </p:txBody>
      </p:sp>
    </p:spTree>
    <p:extLst>
      <p:ext uri="{BB962C8B-B14F-4D97-AF65-F5344CB8AC3E}">
        <p14:creationId xmlns:p14="http://schemas.microsoft.com/office/powerpoint/2010/main" val="77733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7F00"/>
                </a:solidFill>
                <a:sym typeface="Gill Sans" charset="0"/>
              </a:rPr>
              <a:t>Comparing Lists and Dictionaries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081" y="1952625"/>
            <a:ext cx="7836694" cy="1295400"/>
          </a:xfrm>
        </p:spPr>
        <p:txBody>
          <a:bodyPr>
            <a:normAutofit fontScale="92500"/>
          </a:bodyPr>
          <a:lstStyle/>
          <a:p>
            <a:pPr marL="472059">
              <a:buFont typeface="Gill Sans" charset="0"/>
              <a:buChar char="•"/>
              <a:defRPr/>
            </a:pPr>
            <a:r>
              <a:rPr lang="en-US" smtClean="0">
                <a:solidFill>
                  <a:srgbClr val="FF00FF"/>
                </a:solidFill>
                <a:sym typeface="Gill Sans" charset="0"/>
              </a:rPr>
              <a:t>Dictionaries</a:t>
            </a:r>
            <a:r>
              <a:rPr lang="en-US" smtClean="0">
                <a:sym typeface="Gill Sans" charset="0"/>
              </a:rPr>
              <a:t> are like </a:t>
            </a:r>
            <a:r>
              <a:rPr lang="en-US" smtClean="0">
                <a:solidFill>
                  <a:srgbClr val="00FF00"/>
                </a:solidFill>
                <a:sym typeface="Gill Sans" charset="0"/>
              </a:rPr>
              <a:t>Lists</a:t>
            </a:r>
            <a:r>
              <a:rPr lang="en-US" smtClean="0">
                <a:sym typeface="Gill Sans" charset="0"/>
              </a:rPr>
              <a:t> except that they use </a:t>
            </a:r>
            <a:r>
              <a:rPr lang="en-US" smtClean="0">
                <a:solidFill>
                  <a:srgbClr val="FF7F00"/>
                </a:solidFill>
                <a:sym typeface="Gill Sans" charset="0"/>
              </a:rPr>
              <a:t>keys</a:t>
            </a:r>
            <a:r>
              <a:rPr lang="en-US" smtClean="0">
                <a:sym typeface="Gill Sans" charset="0"/>
              </a:rPr>
              <a:t> instead of </a:t>
            </a:r>
            <a:r>
              <a:rPr lang="en-US" smtClean="0">
                <a:solidFill>
                  <a:srgbClr val="FF0000"/>
                </a:solidFill>
                <a:sym typeface="Gill Sans" charset="0"/>
              </a:rPr>
              <a:t>numbers</a:t>
            </a:r>
            <a:r>
              <a:rPr lang="en-US" smtClean="0">
                <a:sym typeface="Gill Sans" charset="0"/>
              </a:rPr>
              <a:t> to look up </a:t>
            </a:r>
            <a:r>
              <a:rPr lang="en-US" smtClean="0">
                <a:solidFill>
                  <a:srgbClr val="FFFF00"/>
                </a:solidFill>
                <a:sym typeface="Gill Sans" charset="0"/>
              </a:rPr>
              <a:t>values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1339454" y="4107717"/>
            <a:ext cx="195739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&gt;&gt;&gt; lst = </a:t>
            </a:r>
            <a:r>
              <a:rPr lang="en-US">
                <a:solidFill>
                  <a:srgbClr val="0000FF"/>
                </a:solidFill>
                <a:ea typeface="MS PGothic" pitchFamily="34" charset="-128"/>
              </a:rPr>
              <a:t>list()</a:t>
            </a:r>
          </a:p>
          <a:p>
            <a:pPr algn="l"/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&gt;&gt;&gt; lst.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append</a:t>
            </a:r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(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21</a:t>
            </a:r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)</a:t>
            </a:r>
          </a:p>
          <a:p>
            <a:pPr algn="l"/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&gt;&gt;&gt; lst.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append</a:t>
            </a:r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(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183</a:t>
            </a:r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)</a:t>
            </a:r>
          </a:p>
          <a:p>
            <a:pPr algn="l"/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&gt;&gt;&gt;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print</a:t>
            </a:r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 lst[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21, 183</a:t>
            </a:r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]</a:t>
            </a:r>
          </a:p>
          <a:p>
            <a:pPr algn="l"/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&gt;&gt;&gt; lst[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0</a:t>
            </a:r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] =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23</a:t>
            </a:r>
          </a:p>
          <a:p>
            <a:pPr algn="l"/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&gt;&gt;&gt;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print</a:t>
            </a:r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 lst[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23, 183</a:t>
            </a:r>
            <a:r>
              <a:rPr lang="en-US">
                <a:solidFill>
                  <a:srgbClr val="00FF00"/>
                </a:solidFill>
                <a:ea typeface="MS PGothic" pitchFamily="34" charset="-128"/>
              </a:rPr>
              <a:t>]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5109567" y="3830717"/>
            <a:ext cx="222996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&gt;&gt;&gt; ddd =</a:t>
            </a:r>
            <a:r>
              <a:rPr lang="en-US">
                <a:solidFill>
                  <a:srgbClr val="0000FF"/>
                </a:solidFill>
                <a:ea typeface="MS PGothic" pitchFamily="34" charset="-128"/>
              </a:rPr>
              <a:t> dict()</a:t>
            </a:r>
          </a:p>
          <a:p>
            <a:pPr algn="l"/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&gt;&gt;&gt; ddd[</a:t>
            </a:r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'age'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] =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21</a:t>
            </a:r>
          </a:p>
          <a:p>
            <a:pPr algn="l"/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&gt;&gt;&gt; ddd[</a:t>
            </a:r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'course'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] =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182</a:t>
            </a:r>
          </a:p>
          <a:p>
            <a:pPr algn="l"/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&gt;&gt;&gt;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print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 ddd</a:t>
            </a:r>
          </a:p>
          <a:p>
            <a:pPr algn="l"/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{</a:t>
            </a:r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'course'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: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182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, </a:t>
            </a:r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'age'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: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21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}</a:t>
            </a:r>
          </a:p>
          <a:p>
            <a:pPr algn="l"/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&gt;&gt;&gt; ddd[</a:t>
            </a:r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'age'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] = 23</a:t>
            </a:r>
          </a:p>
          <a:p>
            <a:pPr algn="l"/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&gt;&gt;&gt;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print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 ddd</a:t>
            </a:r>
          </a:p>
          <a:p>
            <a:pPr algn="l"/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{</a:t>
            </a:r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'course'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: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182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, </a:t>
            </a:r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'age'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: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23</a:t>
            </a:r>
            <a:r>
              <a:rPr lang="en-US">
                <a:solidFill>
                  <a:srgbClr val="FF00FF"/>
                </a:solidFill>
                <a:ea typeface="MS P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46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189435" y="583407"/>
            <a:ext cx="208743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&gt;&gt;&gt; lst =</a:t>
            </a:r>
            <a:r>
              <a:rPr lang="en-US" sz="2000">
                <a:solidFill>
                  <a:srgbClr val="0000FF"/>
                </a:solidFill>
                <a:ea typeface="MS PGothic" pitchFamily="34" charset="-128"/>
              </a:rPr>
              <a:t> list()</a:t>
            </a:r>
          </a:p>
          <a:p>
            <a:pPr algn="l"/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&gt;&gt;&gt; lst.append(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21</a:t>
            </a:r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)</a:t>
            </a:r>
          </a:p>
          <a:p>
            <a:pPr algn="l"/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&gt;&gt;&gt; lst.append(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183</a:t>
            </a:r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)</a:t>
            </a:r>
          </a:p>
          <a:p>
            <a:pPr algn="l"/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&gt;&gt;&gt; 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print</a:t>
            </a:r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 lst</a:t>
            </a:r>
          </a:p>
          <a:p>
            <a:pPr algn="l"/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[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21, 183</a:t>
            </a:r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]</a:t>
            </a:r>
          </a:p>
          <a:p>
            <a:pPr algn="l"/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&gt;&gt;&gt; lst</a:t>
            </a:r>
            <a:r>
              <a:rPr lang="en-US" sz="2000">
                <a:solidFill>
                  <a:srgbClr val="FF7F00"/>
                </a:solidFill>
                <a:ea typeface="MS PGothic" pitchFamily="34" charset="-128"/>
              </a:rPr>
              <a:t>[0]</a:t>
            </a:r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 = 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23</a:t>
            </a:r>
          </a:p>
          <a:p>
            <a:pPr algn="l"/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&gt;&gt;&gt; 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print</a:t>
            </a:r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 lst</a:t>
            </a:r>
          </a:p>
          <a:p>
            <a:pPr algn="l"/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[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23, 183</a:t>
            </a:r>
            <a:r>
              <a:rPr lang="en-US" sz="2000">
                <a:solidFill>
                  <a:srgbClr val="00FF00"/>
                </a:solidFill>
                <a:ea typeface="MS PGothic" pitchFamily="34" charset="-128"/>
              </a:rPr>
              <a:t>]</a:t>
            </a: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187648" y="3879057"/>
            <a:ext cx="24696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&gt;&gt;&gt; ddd = </a:t>
            </a:r>
            <a:r>
              <a:rPr lang="en-US" sz="2000">
                <a:solidFill>
                  <a:srgbClr val="0000FF"/>
                </a:solidFill>
                <a:ea typeface="MS PGothic" pitchFamily="34" charset="-128"/>
              </a:rPr>
              <a:t>dict()</a:t>
            </a:r>
          </a:p>
          <a:p>
            <a:pPr algn="l"/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&gt;&gt;&gt; ddd[</a:t>
            </a:r>
            <a:r>
              <a:rPr lang="en-US" sz="2000">
                <a:solidFill>
                  <a:srgbClr val="FF7F00"/>
                </a:solidFill>
                <a:ea typeface="MS PGothic" pitchFamily="34" charset="-128"/>
              </a:rPr>
              <a:t>'age'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] = 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21</a:t>
            </a:r>
          </a:p>
          <a:p>
            <a:pPr algn="l"/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&gt;&gt;&gt; ddd[</a:t>
            </a:r>
            <a:r>
              <a:rPr lang="en-US" sz="2000">
                <a:solidFill>
                  <a:srgbClr val="FF7F00"/>
                </a:solidFill>
                <a:ea typeface="MS PGothic" pitchFamily="34" charset="-128"/>
              </a:rPr>
              <a:t>'course'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] = 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182</a:t>
            </a:r>
          </a:p>
          <a:p>
            <a:pPr algn="l"/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&gt;&gt;&gt; 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print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 ddd</a:t>
            </a:r>
          </a:p>
          <a:p>
            <a:pPr algn="l"/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{</a:t>
            </a:r>
            <a:r>
              <a:rPr lang="en-US" sz="2000">
                <a:solidFill>
                  <a:srgbClr val="FF7F00"/>
                </a:solidFill>
                <a:ea typeface="MS PGothic" pitchFamily="34" charset="-128"/>
              </a:rPr>
              <a:t>'course'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: 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182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, </a:t>
            </a:r>
            <a:r>
              <a:rPr lang="en-US" sz="2000">
                <a:solidFill>
                  <a:srgbClr val="FF7F00"/>
                </a:solidFill>
                <a:ea typeface="MS PGothic" pitchFamily="34" charset="-128"/>
              </a:rPr>
              <a:t>'age'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: 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21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}</a:t>
            </a:r>
          </a:p>
          <a:p>
            <a:pPr algn="l"/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&gt;&gt;&gt; ddd[</a:t>
            </a:r>
            <a:r>
              <a:rPr lang="en-US" sz="2000">
                <a:solidFill>
                  <a:srgbClr val="FF7F00"/>
                </a:solidFill>
                <a:ea typeface="MS PGothic" pitchFamily="34" charset="-128"/>
              </a:rPr>
              <a:t>'age'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] = 23</a:t>
            </a:r>
          </a:p>
          <a:p>
            <a:pPr algn="l"/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&gt;&gt;&gt; 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print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 ddd</a:t>
            </a:r>
          </a:p>
          <a:p>
            <a:pPr algn="l"/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{</a:t>
            </a:r>
            <a:r>
              <a:rPr lang="en-US" sz="2000">
                <a:solidFill>
                  <a:srgbClr val="FF7F00"/>
                </a:solidFill>
                <a:ea typeface="MS PGothic" pitchFamily="34" charset="-128"/>
              </a:rPr>
              <a:t>'course'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: 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182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, </a:t>
            </a:r>
            <a:r>
              <a:rPr lang="en-US" sz="2000">
                <a:solidFill>
                  <a:srgbClr val="FF7F00"/>
                </a:solidFill>
                <a:ea typeface="MS PGothic" pitchFamily="34" charset="-128"/>
              </a:rPr>
              <a:t>'age'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: </a:t>
            </a:r>
            <a:r>
              <a:rPr lang="en-US" sz="2000">
                <a:solidFill>
                  <a:srgbClr val="FFFF00"/>
                </a:solidFill>
                <a:ea typeface="MS PGothic" pitchFamily="34" charset="-128"/>
              </a:rPr>
              <a:t>23</a:t>
            </a:r>
            <a:r>
              <a:rPr lang="en-US" sz="2000">
                <a:solidFill>
                  <a:srgbClr val="FF00FF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6655281" y="1752213"/>
            <a:ext cx="2580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[0]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6993731" y="1752213"/>
            <a:ext cx="234038" cy="276999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MS PGothic" pitchFamily="34" charset="-128"/>
              </a:rPr>
              <a:t>21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6655281" y="2323713"/>
            <a:ext cx="2580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[1]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6993731" y="2323713"/>
            <a:ext cx="351058" cy="276999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MS PGothic" pitchFamily="34" charset="-128"/>
              </a:rPr>
              <a:t>183</a:t>
            </a:r>
          </a:p>
        </p:txBody>
      </p:sp>
      <p:sp>
        <p:nvSpPr>
          <p:cNvPr id="26631" name="Rectangle 7"/>
          <p:cNvSpPr>
            <a:spLocks/>
          </p:cNvSpPr>
          <p:nvPr/>
        </p:nvSpPr>
        <p:spPr bwMode="auto">
          <a:xfrm>
            <a:off x="8601075" y="1839024"/>
            <a:ext cx="25487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900">
                <a:solidFill>
                  <a:srgbClr val="00FF00"/>
                </a:solidFill>
                <a:ea typeface="MS PGothic" pitchFamily="34" charset="-128"/>
              </a:rPr>
              <a:t>lll</a:t>
            </a:r>
          </a:p>
        </p:txBody>
      </p:sp>
      <p:sp>
        <p:nvSpPr>
          <p:cNvPr id="26632" name="Rectangle 8"/>
          <p:cNvSpPr>
            <a:spLocks/>
          </p:cNvSpPr>
          <p:nvPr/>
        </p:nvSpPr>
        <p:spPr bwMode="auto">
          <a:xfrm>
            <a:off x="6291858" y="1152138"/>
            <a:ext cx="3341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Key</a:t>
            </a:r>
          </a:p>
        </p:txBody>
      </p:sp>
      <p:sp>
        <p:nvSpPr>
          <p:cNvPr id="26633" name="Rectangle 9"/>
          <p:cNvSpPr>
            <a:spLocks/>
          </p:cNvSpPr>
          <p:nvPr/>
        </p:nvSpPr>
        <p:spPr bwMode="auto">
          <a:xfrm>
            <a:off x="7219653" y="1152138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Value</a:t>
            </a:r>
          </a:p>
        </p:txBody>
      </p:sp>
      <p:sp>
        <p:nvSpPr>
          <p:cNvPr id="26634" name="Rectangle 10"/>
          <p:cNvSpPr>
            <a:spLocks/>
          </p:cNvSpPr>
          <p:nvPr/>
        </p:nvSpPr>
        <p:spPr bwMode="auto">
          <a:xfrm>
            <a:off x="6248858" y="5095488"/>
            <a:ext cx="8645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['course']</a:t>
            </a:r>
          </a:p>
        </p:txBody>
      </p:sp>
      <p:sp>
        <p:nvSpPr>
          <p:cNvPr id="26635" name="Rectangle 11"/>
          <p:cNvSpPr>
            <a:spLocks/>
          </p:cNvSpPr>
          <p:nvPr/>
        </p:nvSpPr>
        <p:spPr bwMode="auto">
          <a:xfrm>
            <a:off x="7193756" y="5095488"/>
            <a:ext cx="351058" cy="276999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MS PGothic" pitchFamily="34" charset="-128"/>
              </a:rPr>
              <a:t>183</a:t>
            </a:r>
          </a:p>
        </p:txBody>
      </p:sp>
      <p:sp>
        <p:nvSpPr>
          <p:cNvPr id="26636" name="Rectangle 12"/>
          <p:cNvSpPr>
            <a:spLocks/>
          </p:cNvSpPr>
          <p:nvPr/>
        </p:nvSpPr>
        <p:spPr bwMode="auto">
          <a:xfrm>
            <a:off x="6536629" y="5666988"/>
            <a:ext cx="576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['age']</a:t>
            </a:r>
          </a:p>
        </p:txBody>
      </p:sp>
      <p:sp>
        <p:nvSpPr>
          <p:cNvPr id="26637" name="Rectangle 13"/>
          <p:cNvSpPr>
            <a:spLocks/>
          </p:cNvSpPr>
          <p:nvPr/>
        </p:nvSpPr>
        <p:spPr bwMode="auto">
          <a:xfrm>
            <a:off x="7193756" y="5666988"/>
            <a:ext cx="234038" cy="276999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MS PGothic" pitchFamily="34" charset="-128"/>
              </a:rPr>
              <a:t>21</a:t>
            </a:r>
          </a:p>
        </p:txBody>
      </p:sp>
      <p:sp>
        <p:nvSpPr>
          <p:cNvPr id="26638" name="Rectangle 14"/>
          <p:cNvSpPr>
            <a:spLocks/>
          </p:cNvSpPr>
          <p:nvPr/>
        </p:nvSpPr>
        <p:spPr bwMode="auto">
          <a:xfrm>
            <a:off x="8336756" y="5220399"/>
            <a:ext cx="58669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900">
                <a:solidFill>
                  <a:srgbClr val="FF00FF"/>
                </a:solidFill>
                <a:ea typeface="MS PGothic" pitchFamily="34" charset="-128"/>
              </a:rPr>
              <a:t>ddd</a:t>
            </a:r>
          </a:p>
        </p:txBody>
      </p:sp>
      <p:sp>
        <p:nvSpPr>
          <p:cNvPr id="26639" name="Rectangle 15"/>
          <p:cNvSpPr>
            <a:spLocks/>
          </p:cNvSpPr>
          <p:nvPr/>
        </p:nvSpPr>
        <p:spPr bwMode="auto">
          <a:xfrm>
            <a:off x="6491883" y="4495413"/>
            <a:ext cx="3341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FF7F00"/>
                </a:solidFill>
                <a:ea typeface="MS PGothic" pitchFamily="34" charset="-128"/>
              </a:rPr>
              <a:t>Key</a:t>
            </a:r>
          </a:p>
        </p:txBody>
      </p:sp>
      <p:sp>
        <p:nvSpPr>
          <p:cNvPr id="26640" name="Rectangle 16"/>
          <p:cNvSpPr>
            <a:spLocks/>
          </p:cNvSpPr>
          <p:nvPr/>
        </p:nvSpPr>
        <p:spPr bwMode="auto">
          <a:xfrm>
            <a:off x="7376815" y="4495413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Value</a:t>
            </a:r>
          </a:p>
        </p:txBody>
      </p:sp>
      <p:sp>
        <p:nvSpPr>
          <p:cNvPr id="26641" name="Rectangle 17"/>
          <p:cNvSpPr>
            <a:spLocks/>
          </p:cNvSpPr>
          <p:nvPr/>
        </p:nvSpPr>
        <p:spPr bwMode="auto">
          <a:xfrm>
            <a:off x="6778526" y="610299"/>
            <a:ext cx="50879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900">
                <a:solidFill>
                  <a:srgbClr val="00FF00"/>
                </a:solidFill>
                <a:ea typeface="MS PGothic" pitchFamily="34" charset="-128"/>
              </a:rPr>
              <a:t>List</a:t>
            </a:r>
          </a:p>
        </p:txBody>
      </p:sp>
      <p:sp>
        <p:nvSpPr>
          <p:cNvPr id="26642" name="Rectangle 18"/>
          <p:cNvSpPr>
            <a:spLocks/>
          </p:cNvSpPr>
          <p:nvPr/>
        </p:nvSpPr>
        <p:spPr bwMode="auto">
          <a:xfrm>
            <a:off x="6363295" y="3867849"/>
            <a:ext cx="155029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900">
                <a:solidFill>
                  <a:srgbClr val="FF00FF"/>
                </a:solidFill>
                <a:ea typeface="MS PGothic" pitchFamily="34" charset="-128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1357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FF00"/>
                </a:solidFill>
                <a:sym typeface="Gill Sans" charset="0"/>
              </a:rPr>
              <a:t>Dictionary Literals (Constants)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081" y="1952625"/>
            <a:ext cx="7836694" cy="1295400"/>
          </a:xfrm>
        </p:spPr>
        <p:txBody>
          <a:bodyPr>
            <a:normAutofit fontScale="70000" lnSpcReduction="20000"/>
          </a:bodyPr>
          <a:lstStyle/>
          <a:p>
            <a:pPr marL="472059">
              <a:buFont typeface="Gill Sans" charset="0"/>
              <a:buChar char="•"/>
              <a:defRPr/>
            </a:pPr>
            <a:r>
              <a:rPr lang="en-US" smtClean="0">
                <a:sym typeface="Gill Sans" charset="0"/>
              </a:rPr>
              <a:t>Dictionary literals use curly braces and have a list of </a:t>
            </a:r>
            <a:r>
              <a:rPr lang="en-US" smtClean="0">
                <a:solidFill>
                  <a:srgbClr val="00FF00"/>
                </a:solidFill>
                <a:sym typeface="Gill Sans" charset="0"/>
              </a:rPr>
              <a:t>key</a:t>
            </a:r>
            <a:r>
              <a:rPr lang="en-US" smtClean="0">
                <a:sym typeface="Gill Sans" charset="0"/>
              </a:rPr>
              <a:t> : </a:t>
            </a:r>
            <a:r>
              <a:rPr lang="en-US" smtClean="0">
                <a:solidFill>
                  <a:srgbClr val="FF00FF"/>
                </a:solidFill>
                <a:sym typeface="Gill Sans" charset="0"/>
              </a:rPr>
              <a:t>value</a:t>
            </a:r>
            <a:r>
              <a:rPr lang="en-US" smtClean="0">
                <a:sym typeface="Gill Sans" charset="0"/>
              </a:rPr>
              <a:t> pairs</a:t>
            </a:r>
          </a:p>
          <a:p>
            <a:pPr marL="472059">
              <a:buFont typeface="Gill Sans" charset="0"/>
              <a:buChar char="•"/>
              <a:defRPr/>
            </a:pPr>
            <a:r>
              <a:rPr lang="en-US" smtClean="0">
                <a:sym typeface="Gill Sans" charset="0"/>
              </a:rPr>
              <a:t>You can make an </a:t>
            </a:r>
            <a:r>
              <a:rPr lang="en-US" smtClean="0">
                <a:solidFill>
                  <a:srgbClr val="FF7F00"/>
                </a:solidFill>
                <a:sym typeface="Gill Sans" charset="0"/>
              </a:rPr>
              <a:t>empty dictionary</a:t>
            </a:r>
            <a:r>
              <a:rPr lang="en-US" smtClean="0">
                <a:sym typeface="Gill Sans" charset="0"/>
              </a:rPr>
              <a:t> using empty curly braces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2243138" y="4322415"/>
            <a:ext cx="3932359" cy="1384995"/>
          </a:xfrm>
          <a:prstGeom prst="rect">
            <a:avLst/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&gt;&gt;&gt; </a:t>
            </a:r>
            <a:r>
              <a:rPr lang="en-US" dirty="0" err="1">
                <a:solidFill>
                  <a:srgbClr val="FF0000"/>
                </a:solidFill>
                <a:ea typeface="MS PGothic" pitchFamily="34" charset="-128"/>
              </a:rPr>
              <a:t>jjj</a:t>
            </a:r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 = { 'chuck' : 1 , '</a:t>
            </a:r>
            <a:r>
              <a:rPr lang="en-US" dirty="0" err="1">
                <a:solidFill>
                  <a:srgbClr val="FF0000"/>
                </a:solidFill>
                <a:ea typeface="MS PGothic" pitchFamily="34" charset="-128"/>
              </a:rPr>
              <a:t>fred</a:t>
            </a:r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' : 42, '</a:t>
            </a:r>
            <a:r>
              <a:rPr lang="en-US" dirty="0" err="1">
                <a:solidFill>
                  <a:srgbClr val="FF0000"/>
                </a:solidFill>
                <a:ea typeface="MS PGothic" pitchFamily="34" charset="-128"/>
              </a:rPr>
              <a:t>jan</a:t>
            </a:r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': 100}</a:t>
            </a: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&gt;&gt;&gt; print </a:t>
            </a:r>
            <a:r>
              <a:rPr lang="en-US" dirty="0" err="1">
                <a:solidFill>
                  <a:srgbClr val="FF0000"/>
                </a:solidFill>
                <a:ea typeface="MS PGothic" pitchFamily="34" charset="-128"/>
              </a:rPr>
              <a:t>jjj</a:t>
            </a:r>
            <a:endParaRPr lang="en-US" dirty="0">
              <a:solidFill>
                <a:srgbClr val="FF0000"/>
              </a:solidFill>
              <a:ea typeface="MS PGothic" pitchFamily="34" charset="-128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{'</a:t>
            </a:r>
            <a:r>
              <a:rPr lang="en-US" dirty="0" err="1">
                <a:solidFill>
                  <a:srgbClr val="FF0000"/>
                </a:solidFill>
                <a:ea typeface="MS PGothic" pitchFamily="34" charset="-128"/>
              </a:rPr>
              <a:t>jan</a:t>
            </a:r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': 100, 'chuck': 1, '</a:t>
            </a:r>
            <a:r>
              <a:rPr lang="en-US" dirty="0" err="1">
                <a:solidFill>
                  <a:srgbClr val="FF0000"/>
                </a:solidFill>
                <a:ea typeface="MS PGothic" pitchFamily="34" charset="-128"/>
              </a:rPr>
              <a:t>fred</a:t>
            </a:r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': 42}</a:t>
            </a: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&gt;&gt;&gt; </a:t>
            </a:r>
            <a:r>
              <a:rPr lang="en-US" dirty="0" err="1">
                <a:solidFill>
                  <a:srgbClr val="FF0000"/>
                </a:solidFill>
                <a:ea typeface="MS PGothic" pitchFamily="34" charset="-128"/>
              </a:rPr>
              <a:t>ooo</a:t>
            </a:r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 = { }&gt;&gt;&gt; print </a:t>
            </a:r>
            <a:r>
              <a:rPr lang="en-US" dirty="0" err="1">
                <a:solidFill>
                  <a:srgbClr val="FF0000"/>
                </a:solidFill>
                <a:ea typeface="MS PGothic" pitchFamily="34" charset="-128"/>
              </a:rPr>
              <a:t>ooo</a:t>
            </a:r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{}</a:t>
            </a:r>
          </a:p>
          <a:p>
            <a:pPr algn="l"/>
            <a:r>
              <a:rPr lang="en-US" dirty="0">
                <a:solidFill>
                  <a:srgbClr val="FF0000"/>
                </a:solidFill>
                <a:ea typeface="MS PGothic" pitchFamily="34" charset="-128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8186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Info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>
                <a:solidFill>
                  <a:srgbClr val="FF0000"/>
                </a:solidFill>
              </a:rPr>
              <a:t>That’s all for Data Types.</a:t>
            </a:r>
          </a:p>
          <a:p>
            <a:pPr fontAlgn="base"/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We just need to take care of List and Dict.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(I </a:t>
            </a:r>
            <a:r>
              <a:rPr lang="en-US" dirty="0" err="1" smtClean="0">
                <a:solidFill>
                  <a:srgbClr val="FF0000"/>
                </a:solidFill>
              </a:rPr>
              <a:t>havent</a:t>
            </a:r>
            <a:r>
              <a:rPr lang="en-US" dirty="0" smtClean="0">
                <a:solidFill>
                  <a:srgbClr val="FF0000"/>
                </a:solidFill>
              </a:rPr>
              <a:t> used Tuples in my professional career – no idea why ).  Let’s see.</a:t>
            </a:r>
          </a:p>
        </p:txBody>
      </p:sp>
    </p:spTree>
    <p:extLst>
      <p:ext uri="{BB962C8B-B14F-4D97-AF65-F5344CB8AC3E}">
        <p14:creationId xmlns:p14="http://schemas.microsoft.com/office/powerpoint/2010/main" val="376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FF00"/>
                </a:solidFill>
                <a:sym typeface="Gill Sans" charset="0"/>
              </a:rPr>
              <a:t>Dictionary </a:t>
            </a:r>
            <a:r>
              <a:rPr lang="en-US" smtClean="0">
                <a:solidFill>
                  <a:srgbClr val="FF66FF"/>
                </a:solidFill>
                <a:sym typeface="Gill Sans" charset="0"/>
              </a:rPr>
              <a:t>Tracebacks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081" y="1952625"/>
            <a:ext cx="7836694" cy="1647825"/>
          </a:xfrm>
        </p:spPr>
        <p:txBody>
          <a:bodyPr>
            <a:normAutofit fontScale="92500" lnSpcReduction="20000"/>
          </a:bodyPr>
          <a:lstStyle/>
          <a:p>
            <a:pPr marL="472059">
              <a:buFont typeface="Gill Sans" charset="0"/>
              <a:buChar char="•"/>
              <a:defRPr/>
            </a:pPr>
            <a:r>
              <a:rPr lang="en-US" smtClean="0">
                <a:sym typeface="Gill Sans" charset="0"/>
              </a:rPr>
              <a:t>It is an </a:t>
            </a:r>
            <a:r>
              <a:rPr lang="en-US" smtClean="0">
                <a:solidFill>
                  <a:srgbClr val="FF66FF"/>
                </a:solidFill>
                <a:sym typeface="Gill Sans" charset="0"/>
              </a:rPr>
              <a:t>error</a:t>
            </a:r>
            <a:r>
              <a:rPr lang="en-US" smtClean="0">
                <a:sym typeface="Gill Sans" charset="0"/>
              </a:rPr>
              <a:t> to reference a key which is not in the dictionary</a:t>
            </a:r>
          </a:p>
          <a:p>
            <a:pPr marL="472059">
              <a:buFont typeface="Gill Sans" charset="0"/>
              <a:buChar char="•"/>
              <a:defRPr/>
            </a:pPr>
            <a:r>
              <a:rPr lang="en-US" smtClean="0">
                <a:sym typeface="Gill Sans" charset="0"/>
              </a:rPr>
              <a:t>We can use the </a:t>
            </a:r>
            <a:r>
              <a:rPr lang="en-US" smtClean="0">
                <a:solidFill>
                  <a:srgbClr val="00FF00"/>
                </a:solidFill>
                <a:sym typeface="Gill Sans" charset="0"/>
              </a:rPr>
              <a:t>in</a:t>
            </a:r>
            <a:r>
              <a:rPr lang="en-US" smtClean="0">
                <a:sym typeface="Gill Sans" charset="0"/>
              </a:rPr>
              <a:t> operator to see if a key is in the dictionary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2486025" y="3950166"/>
            <a:ext cx="327140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MS PGothic" pitchFamily="34" charset="-128"/>
              </a:rPr>
              <a:t>&gt;&gt;&gt; ccc = </a:t>
            </a:r>
            <a:r>
              <a:rPr lang="en-US">
                <a:solidFill>
                  <a:srgbClr val="0000FF"/>
                </a:solidFill>
                <a:ea typeface="MS PGothic" pitchFamily="34" charset="-128"/>
              </a:rPr>
              <a:t>dict()</a:t>
            </a:r>
            <a:endParaRPr lang="en-US">
              <a:solidFill>
                <a:schemeClr val="tx1"/>
              </a:solidFill>
              <a:ea typeface="MS PGothic" pitchFamily="34" charset="-128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MS PGothic" pitchFamily="34" charset="-128"/>
              </a:rPr>
              <a:t>&gt;&gt;&gt;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print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>
                <a:solidFill>
                  <a:srgbClr val="FF66FF"/>
                </a:solidFill>
                <a:ea typeface="MS PGothic" pitchFamily="34" charset="-128"/>
              </a:rPr>
              <a:t>ccc['csev']</a:t>
            </a:r>
            <a:endParaRPr lang="en-US">
              <a:solidFill>
                <a:schemeClr val="tx1"/>
              </a:solidFill>
              <a:ea typeface="MS PGothic" pitchFamily="34" charset="-128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MS PGothic" pitchFamily="34" charset="-128"/>
              </a:rPr>
              <a:t>Traceback (most recent call last):</a:t>
            </a:r>
          </a:p>
          <a:p>
            <a:pPr algn="l"/>
            <a:r>
              <a:rPr lang="en-US">
                <a:solidFill>
                  <a:schemeClr val="tx1"/>
                </a:solidFill>
                <a:ea typeface="MS PGothic" pitchFamily="34" charset="-128"/>
              </a:rPr>
              <a:t>  File "&lt;stdin&gt;", line 1, in &lt;module&gt;</a:t>
            </a:r>
          </a:p>
          <a:p>
            <a:pPr algn="l"/>
            <a:r>
              <a:rPr lang="en-US">
                <a:solidFill>
                  <a:srgbClr val="FF66FF"/>
                </a:solidFill>
                <a:ea typeface="MS PGothic" pitchFamily="34" charset="-128"/>
              </a:rPr>
              <a:t>KeyError: 'csev'</a:t>
            </a:r>
          </a:p>
          <a:p>
            <a:pPr algn="l"/>
            <a:r>
              <a:rPr lang="en-US">
                <a:solidFill>
                  <a:schemeClr val="tx1"/>
                </a:solidFill>
                <a:ea typeface="MS PGothic" pitchFamily="34" charset="-128"/>
              </a:rPr>
              <a:t>&gt;&gt;&gt;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print</a:t>
            </a:r>
            <a:r>
              <a:rPr lang="en-US">
                <a:solidFill>
                  <a:schemeClr val="tx1"/>
                </a:solidFill>
                <a:ea typeface="MS PGothic" pitchFamily="34" charset="-128"/>
              </a:rPr>
              <a:t> 'csev' </a:t>
            </a:r>
            <a:r>
              <a:rPr lang="en-US">
                <a:solidFill>
                  <a:srgbClr val="FFFF00"/>
                </a:solidFill>
                <a:ea typeface="MS PGothic" pitchFamily="34" charset="-128"/>
              </a:rPr>
              <a:t>in</a:t>
            </a:r>
            <a:r>
              <a:rPr lang="en-US">
                <a:solidFill>
                  <a:schemeClr val="tx1"/>
                </a:solidFill>
                <a:ea typeface="MS PGothic" pitchFamily="34" charset="-128"/>
              </a:rPr>
              <a:t> ccc</a:t>
            </a:r>
          </a:p>
          <a:p>
            <a:pPr algn="l"/>
            <a:r>
              <a:rPr lang="en-US">
                <a:solidFill>
                  <a:schemeClr val="tx1"/>
                </a:solidFill>
                <a:ea typeface="MS PGothic" pitchFamily="34" charset="-128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8516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FF00"/>
                </a:solidFill>
                <a:sym typeface="Gill Sans" charset="0"/>
              </a:rPr>
              <a:t>When we see a new name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081" y="1838325"/>
            <a:ext cx="7836694" cy="1285875"/>
          </a:xfrm>
        </p:spPr>
        <p:txBody>
          <a:bodyPr>
            <a:normAutofit fontScale="70000" lnSpcReduction="20000"/>
          </a:bodyPr>
          <a:lstStyle/>
          <a:p>
            <a:pPr marL="472059">
              <a:buFont typeface="Gill Sans" charset="0"/>
              <a:buChar char="•"/>
              <a:defRPr/>
            </a:pPr>
            <a:r>
              <a:rPr lang="en-US" smtClean="0">
                <a:sym typeface="Gill Sans" charset="0"/>
              </a:rPr>
              <a:t>When we encounter a new name, we need to add a new entry in the </a:t>
            </a:r>
            <a:r>
              <a:rPr lang="en-US" smtClean="0">
                <a:solidFill>
                  <a:srgbClr val="FF00FF"/>
                </a:solidFill>
                <a:sym typeface="Gill Sans" charset="0"/>
              </a:rPr>
              <a:t>dictionary</a:t>
            </a:r>
            <a:r>
              <a:rPr lang="en-US" smtClean="0">
                <a:sym typeface="Gill Sans" charset="0"/>
              </a:rPr>
              <a:t> and if this the second or later time we have seen the </a:t>
            </a:r>
            <a:r>
              <a:rPr lang="en-US" smtClean="0">
                <a:solidFill>
                  <a:srgbClr val="00FF00"/>
                </a:solidFill>
                <a:sym typeface="Gill Sans" charset="0"/>
              </a:rPr>
              <a:t>name</a:t>
            </a:r>
            <a:r>
              <a:rPr lang="en-US" smtClean="0">
                <a:sym typeface="Gill Sans" charset="0"/>
              </a:rPr>
              <a:t>, we simply add one to the count in the </a:t>
            </a:r>
            <a:r>
              <a:rPr lang="en-US" smtClean="0">
                <a:solidFill>
                  <a:srgbClr val="FF00FF"/>
                </a:solidFill>
                <a:sym typeface="Gill Sans" charset="0"/>
              </a:rPr>
              <a:t>dictionary</a:t>
            </a:r>
            <a:r>
              <a:rPr lang="en-US" smtClean="0">
                <a:sym typeface="Gill Sans" charset="0"/>
              </a:rPr>
              <a:t> under that </a:t>
            </a:r>
            <a:r>
              <a:rPr lang="en-US" smtClean="0">
                <a:solidFill>
                  <a:srgbClr val="00FF00"/>
                </a:solidFill>
                <a:sym typeface="Gill Sans" charset="0"/>
              </a:rPr>
              <a:t>name</a:t>
            </a: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800101" y="3613429"/>
            <a:ext cx="497572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counts = </a:t>
            </a:r>
            <a:r>
              <a:rPr lang="en-US" b="1" dirty="0" err="1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dict</a:t>
            </a:r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()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names = ['</a:t>
            </a:r>
            <a:r>
              <a:rPr lang="en-US" b="1" dirty="0" err="1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csev</a:t>
            </a:r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cwen</a:t>
            </a:r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csev</a:t>
            </a:r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zqian</a:t>
            </a:r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cwen</a:t>
            </a:r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']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for name in names :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    if name not in counts: 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       counts[name] = 1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    else :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        counts[name] = counts[name] + 1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" pitchFamily="-84" charset="0"/>
                <a:ea typeface="MS PGothic" pitchFamily="34" charset="-128"/>
              </a:rPr>
              <a:t>print counts</a:t>
            </a:r>
          </a:p>
        </p:txBody>
      </p:sp>
      <p:sp>
        <p:nvSpPr>
          <p:cNvPr id="33796" name="Rectangle 4"/>
          <p:cNvSpPr>
            <a:spLocks/>
          </p:cNvSpPr>
          <p:nvPr/>
        </p:nvSpPr>
        <p:spPr bwMode="auto">
          <a:xfrm>
            <a:off x="5729288" y="6234082"/>
            <a:ext cx="39810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600">
                <a:solidFill>
                  <a:srgbClr val="FF00FF"/>
                </a:solidFill>
                <a:ea typeface="MS PGothic" pitchFamily="34" charset="-128"/>
              </a:rPr>
              <a:t>{</a:t>
            </a:r>
            <a:r>
              <a:rPr lang="en-US" sz="2600">
                <a:solidFill>
                  <a:srgbClr val="00FFFF"/>
                </a:solidFill>
                <a:ea typeface="MS PGothic" pitchFamily="34" charset="-128"/>
              </a:rPr>
              <a:t>'csev'</a:t>
            </a:r>
            <a:r>
              <a:rPr lang="en-US" sz="2600">
                <a:solidFill>
                  <a:srgbClr val="FF00FF"/>
                </a:solidFill>
                <a:ea typeface="MS PGothic" pitchFamily="34" charset="-128"/>
              </a:rPr>
              <a:t>: 2, </a:t>
            </a:r>
            <a:r>
              <a:rPr lang="en-US" sz="2600">
                <a:solidFill>
                  <a:srgbClr val="00FFFF"/>
                </a:solidFill>
                <a:ea typeface="MS PGothic" pitchFamily="34" charset="-128"/>
              </a:rPr>
              <a:t>'zqian'</a:t>
            </a:r>
            <a:r>
              <a:rPr lang="en-US" sz="2600">
                <a:solidFill>
                  <a:srgbClr val="FF00FF"/>
                </a:solidFill>
                <a:ea typeface="MS PGothic" pitchFamily="34" charset="-128"/>
              </a:rPr>
              <a:t>: 1,</a:t>
            </a:r>
            <a:r>
              <a:rPr lang="en-US" sz="2600">
                <a:solidFill>
                  <a:srgbClr val="00FFFF"/>
                </a:solidFill>
                <a:ea typeface="MS PGothic" pitchFamily="34" charset="-128"/>
              </a:rPr>
              <a:t> 'cwen'</a:t>
            </a:r>
            <a:r>
              <a:rPr lang="en-US" sz="2600">
                <a:solidFill>
                  <a:srgbClr val="FF00FF"/>
                </a:solidFill>
                <a:ea typeface="MS PGothic" pitchFamily="34" charset="-128"/>
              </a:rPr>
              <a:t>: 2}</a:t>
            </a:r>
          </a:p>
        </p:txBody>
      </p:sp>
    </p:spTree>
    <p:extLst>
      <p:ext uri="{BB962C8B-B14F-4D97-AF65-F5344CB8AC3E}">
        <p14:creationId xmlns:p14="http://schemas.microsoft.com/office/powerpoint/2010/main" val="378395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Get() in </a:t>
            </a:r>
            <a:r>
              <a:rPr lang="en-US" dirty="0" err="1" smtClean="0"/>
              <a:t>dict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always use get() in the dictionary instead of [].</a:t>
            </a:r>
          </a:p>
          <a:p>
            <a:r>
              <a:rPr lang="en-US" dirty="0" smtClean="0"/>
              <a:t>Because in case of get(), if the “key” is not present, it will return None instead of an error.</a:t>
            </a:r>
          </a:p>
          <a:p>
            <a:r>
              <a:rPr lang="en-US" dirty="0" smtClean="0"/>
              <a:t>Whereas in case of [], it will throw </a:t>
            </a:r>
            <a:r>
              <a:rPr lang="en-US" dirty="0" err="1" smtClean="0"/>
              <a:t>KeyError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3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ym typeface="Gill Sans" charset="0"/>
              </a:rPr>
              <a:t>A Story of  Two Collections..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2059"/>
            <a:r>
              <a:rPr lang="en-US" smtClean="0">
                <a:solidFill>
                  <a:srgbClr val="00FF00"/>
                </a:solidFill>
              </a:rPr>
              <a:t>List</a:t>
            </a:r>
            <a:endParaRPr lang="en-US" smtClean="0"/>
          </a:p>
          <a:p>
            <a:pPr marL="656082" lvl="1"/>
            <a:r>
              <a:rPr lang="en-US" smtClean="0"/>
              <a:t>A linear collection of values that stay in order</a:t>
            </a:r>
          </a:p>
          <a:p>
            <a:pPr marL="656082" lvl="1"/>
            <a:endParaRPr lang="en-US" smtClean="0"/>
          </a:p>
          <a:p>
            <a:pPr marL="472059"/>
            <a:r>
              <a:rPr lang="en-US" smtClean="0">
                <a:solidFill>
                  <a:srgbClr val="FF0000"/>
                </a:solidFill>
              </a:rPr>
              <a:t>Dictionary</a:t>
            </a:r>
            <a:endParaRPr lang="en-US" smtClean="0"/>
          </a:p>
          <a:p>
            <a:pPr marL="656082" lvl="1"/>
            <a:r>
              <a:rPr lang="en-US" smtClean="0"/>
              <a:t>A </a:t>
            </a:r>
            <a:r>
              <a:rPr lang="ja-JP" altLang="en-US" smtClean="0">
                <a:latin typeface="Arial" pitchFamily="34" charset="0"/>
              </a:rPr>
              <a:t>“</a:t>
            </a:r>
            <a:r>
              <a:rPr lang="en-US" altLang="ja-JP" smtClean="0"/>
              <a:t>bag</a:t>
            </a:r>
            <a:r>
              <a:rPr lang="ja-JP" altLang="en-US" smtClean="0">
                <a:latin typeface="Arial" pitchFamily="34" charset="0"/>
              </a:rPr>
              <a:t>”</a:t>
            </a:r>
            <a:r>
              <a:rPr lang="en-US" altLang="ja-JP" smtClean="0"/>
              <a:t> of values, each with its own label</a:t>
            </a:r>
            <a:endParaRPr lang="en-US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2" y="1800225"/>
            <a:ext cx="1350169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709" y="1828800"/>
            <a:ext cx="458986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048125"/>
            <a:ext cx="18002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36" y="4171950"/>
            <a:ext cx="106263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5" y="619125"/>
            <a:ext cx="8581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88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Overview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C:\Users\windows\Downloads\17699Append-a-Dictionary-to-a-list-in-Python-5-i2tutorial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676400"/>
            <a:ext cx="877824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List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Lists are </a:t>
            </a:r>
            <a:r>
              <a:rPr lang="en-US" dirty="0" smtClean="0"/>
              <a:t>mutable(</a:t>
            </a:r>
            <a:r>
              <a:rPr lang="en-US" dirty="0" err="1" smtClean="0"/>
              <a:t>Xmen</a:t>
            </a:r>
            <a:r>
              <a:rPr lang="en-US" dirty="0" smtClean="0"/>
              <a:t>) </a:t>
            </a:r>
            <a:r>
              <a:rPr lang="en-US" dirty="0"/>
              <a:t>data types in Python. Lists is a 0 based index </a:t>
            </a:r>
            <a:r>
              <a:rPr lang="en-US" dirty="0" err="1"/>
              <a:t>datatype</a:t>
            </a:r>
            <a:r>
              <a:rPr lang="en-US" dirty="0"/>
              <a:t> meaning the index of the first element starts at 0. Lists are used to store multiple items in a single variable. Lists are one of the 4 data types present in Python i.e. Lists, Dictionary, Tuple &amp; Set.</a:t>
            </a:r>
          </a:p>
        </p:txBody>
      </p:sp>
    </p:spTree>
    <p:extLst>
      <p:ext uri="{BB962C8B-B14F-4D97-AF65-F5344CB8AC3E}">
        <p14:creationId xmlns:p14="http://schemas.microsoft.com/office/powerpoint/2010/main" val="40936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city_list</a:t>
            </a:r>
            <a:r>
              <a:rPr lang="en-US" dirty="0" smtClean="0"/>
              <a:t>=['</a:t>
            </a:r>
            <a:r>
              <a:rPr lang="en-US" dirty="0" err="1" smtClean="0"/>
              <a:t>Agra','Chennai</a:t>
            </a:r>
            <a:r>
              <a:rPr lang="en-US" dirty="0" smtClean="0"/>
              <a:t>', 'Ahmedabad', '</a:t>
            </a:r>
            <a:r>
              <a:rPr lang="en-US" dirty="0" err="1" smtClean="0"/>
              <a:t>Surat</a:t>
            </a:r>
            <a:r>
              <a:rPr lang="en-US" dirty="0" smtClean="0"/>
              <a:t>', '</a:t>
            </a:r>
            <a:r>
              <a:rPr lang="en-US" dirty="0" err="1" smtClean="0"/>
              <a:t>Lucknow</a:t>
            </a:r>
            <a:r>
              <a:rPr lang="en-US" dirty="0" smtClean="0"/>
              <a:t>', 'Coimbatore']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city_list</a:t>
            </a:r>
            <a:r>
              <a:rPr lang="en-US" dirty="0" smtClean="0"/>
              <a:t>[2])</a:t>
            </a:r>
            <a:br>
              <a:rPr lang="en-US" dirty="0" smtClean="0"/>
            </a:br>
            <a:r>
              <a:rPr lang="en-US" dirty="0" smtClean="0"/>
              <a:t>Ahmedabad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city_list</a:t>
            </a:r>
            <a:r>
              <a:rPr lang="en-US" dirty="0" smtClean="0"/>
              <a:t>[-1])</a:t>
            </a:r>
            <a:br>
              <a:rPr lang="en-US" dirty="0" smtClean="0"/>
            </a:br>
            <a:r>
              <a:rPr lang="en-US" dirty="0" smtClean="0"/>
              <a:t>Coimbatore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city_list</a:t>
            </a:r>
            <a:r>
              <a:rPr lang="en-US" dirty="0" smtClean="0"/>
              <a:t>[2:5])</a:t>
            </a:r>
            <a:br>
              <a:rPr lang="en-US" dirty="0" smtClean="0"/>
            </a:br>
            <a:r>
              <a:rPr lang="en-US" dirty="0" smtClean="0"/>
              <a:t>['Ahmedabad', '</a:t>
            </a:r>
            <a:r>
              <a:rPr lang="en-US" dirty="0" err="1" smtClean="0"/>
              <a:t>Surat</a:t>
            </a:r>
            <a:r>
              <a:rPr lang="en-US" dirty="0" smtClean="0"/>
              <a:t>', '</a:t>
            </a:r>
            <a:r>
              <a:rPr lang="en-US" dirty="0" err="1" smtClean="0"/>
              <a:t>Lucknow</a:t>
            </a:r>
            <a:r>
              <a:rPr lang="en-US" dirty="0" smtClean="0"/>
              <a:t>']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3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Append (only one element)</a:t>
            </a:r>
          </a:p>
          <a:p>
            <a:pPr lvl="1"/>
            <a:r>
              <a:rPr lang="en-US" dirty="0" err="1" smtClean="0"/>
              <a:t>city_list</a:t>
            </a:r>
            <a:r>
              <a:rPr lang="en-US" dirty="0" smtClean="0"/>
              <a:t>=['</a:t>
            </a:r>
            <a:r>
              <a:rPr lang="en-US" dirty="0" err="1" smtClean="0"/>
              <a:t>Agra','Chennai</a:t>
            </a:r>
            <a:r>
              <a:rPr lang="en-US" dirty="0" smtClean="0"/>
              <a:t>',] </a:t>
            </a:r>
            <a:r>
              <a:rPr lang="en-US" dirty="0" err="1" smtClean="0"/>
              <a:t>city_list.append</a:t>
            </a:r>
            <a:r>
              <a:rPr lang="en-US" dirty="0" smtClean="0"/>
              <a:t>('Bangalore') 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city_list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=['</a:t>
            </a:r>
            <a:r>
              <a:rPr lang="en-US" dirty="0" err="1" smtClean="0"/>
              <a:t>Agra','Chennai',’Bangalore</a:t>
            </a:r>
            <a:r>
              <a:rPr lang="en-US" dirty="0" smtClean="0"/>
              <a:t>’]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Extend (more than one element)</a:t>
            </a:r>
          </a:p>
          <a:p>
            <a:pPr lvl="1"/>
            <a:r>
              <a:rPr lang="en-US" dirty="0" err="1" smtClean="0"/>
              <a:t>city_list</a:t>
            </a:r>
            <a:r>
              <a:rPr lang="en-US" dirty="0" smtClean="0"/>
              <a:t>=['</a:t>
            </a:r>
            <a:r>
              <a:rPr lang="en-US" dirty="0" err="1" smtClean="0"/>
              <a:t>Agra','Chennai</a:t>
            </a:r>
            <a:r>
              <a:rPr lang="en-US" dirty="0" smtClean="0"/>
              <a:t>',] </a:t>
            </a:r>
            <a:r>
              <a:rPr lang="en-US" dirty="0" err="1" smtClean="0"/>
              <a:t>city_list.append</a:t>
            </a:r>
            <a:r>
              <a:rPr lang="en-US" dirty="0" smtClean="0"/>
              <a:t>(['Bangalore‘, ‘Random’) 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city_list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=['</a:t>
            </a:r>
            <a:r>
              <a:rPr lang="en-US" dirty="0" err="1" smtClean="0"/>
              <a:t>Agra','Chennai',’Bangalore’,’Random</a:t>
            </a:r>
            <a:r>
              <a:rPr lang="en-US" smtClean="0"/>
              <a:t>’]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0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list (</a:t>
            </a:r>
            <a:r>
              <a:rPr lang="en-US" dirty="0" err="1" smtClean="0"/>
              <a:t>Xmen</a:t>
            </a:r>
            <a:r>
              <a:rPr lang="en-US" dirty="0" smtClean="0"/>
              <a:t>-mutable)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[10, 20, 30, 40, 50, 60, 70, 80, 90, 100, 110, 120, 130, 140, 150]</a:t>
            </a:r>
            <a:br>
              <a:rPr lang="en-US" dirty="0" smtClean="0"/>
            </a:br>
            <a:r>
              <a:rPr lang="en-US" dirty="0" err="1" smtClean="0"/>
              <a:t>num_list</a:t>
            </a:r>
            <a:r>
              <a:rPr lang="en-US" dirty="0" smtClean="0"/>
              <a:t>[7]= 200 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num_list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[10, 20, 30, 40, 50, 60, 70, 200, 90, 100, 110, 120, 130, 140, 150]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city_list</a:t>
            </a:r>
            <a:r>
              <a:rPr lang="en-US" dirty="0" smtClean="0"/>
              <a:t>=['</a:t>
            </a:r>
            <a:r>
              <a:rPr lang="en-US" dirty="0" err="1" smtClean="0"/>
              <a:t>Agra','Chennai</a:t>
            </a:r>
            <a:r>
              <a:rPr lang="en-US" dirty="0" smtClean="0"/>
              <a:t>', 'Ahmedabad', '</a:t>
            </a:r>
            <a:r>
              <a:rPr lang="en-US" dirty="0" err="1" smtClean="0"/>
              <a:t>Surat</a:t>
            </a:r>
            <a:r>
              <a:rPr lang="en-US" dirty="0" smtClean="0"/>
              <a:t>', '</a:t>
            </a:r>
            <a:r>
              <a:rPr lang="en-US" dirty="0" err="1" smtClean="0"/>
              <a:t>Lucknow</a:t>
            </a:r>
            <a:r>
              <a:rPr lang="en-US" dirty="0" smtClean="0"/>
              <a:t>', 'Coimbatore'] </a:t>
            </a:r>
            <a:r>
              <a:rPr lang="en-US" dirty="0" err="1" smtClean="0"/>
              <a:t>city_list.insert</a:t>
            </a:r>
            <a:r>
              <a:rPr lang="en-US" dirty="0" smtClean="0"/>
              <a:t>(4,'Vadodara')</a:t>
            </a:r>
          </a:p>
          <a:p>
            <a:r>
              <a:rPr lang="en-US" dirty="0" smtClean="0"/>
              <a:t> print(</a:t>
            </a:r>
            <a:r>
              <a:rPr lang="en-US" dirty="0" err="1" smtClean="0"/>
              <a:t>city_list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['Agra', 'Chennai', 'Ahmedabad', '</a:t>
            </a:r>
            <a:r>
              <a:rPr lang="en-US" dirty="0" err="1" smtClean="0"/>
              <a:t>Surat</a:t>
            </a:r>
            <a:r>
              <a:rPr lang="en-US" dirty="0" smtClean="0"/>
              <a:t>', 'Vadodara', '</a:t>
            </a:r>
            <a:r>
              <a:rPr lang="en-US" dirty="0" err="1" smtClean="0"/>
              <a:t>Lucknow</a:t>
            </a:r>
            <a:r>
              <a:rPr lang="en-US" dirty="0" smtClean="0"/>
              <a:t>', 'Coimbatore']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3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1241</Words>
  <Application>Microsoft Office PowerPoint</Application>
  <PresentationFormat>On-screen Show (4:3)</PresentationFormat>
  <Paragraphs>193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Learn python – Part 4 List and Dict</vt:lpstr>
      <vt:lpstr>Info</vt:lpstr>
      <vt:lpstr>A Story of  Two Collections..</vt:lpstr>
      <vt:lpstr>Overview</vt:lpstr>
      <vt:lpstr>List</vt:lpstr>
      <vt:lpstr>PowerPoint Presentation</vt:lpstr>
      <vt:lpstr>Updating list</vt:lpstr>
      <vt:lpstr>Change the list (Xmen-mutable)</vt:lpstr>
      <vt:lpstr>Insert list</vt:lpstr>
      <vt:lpstr>Delete list</vt:lpstr>
      <vt:lpstr>PowerPoint Presentation</vt:lpstr>
      <vt:lpstr>Dict</vt:lpstr>
      <vt:lpstr>PowerPoint Presentation</vt:lpstr>
      <vt:lpstr>Dictionaries</vt:lpstr>
      <vt:lpstr>Dictionaries</vt:lpstr>
      <vt:lpstr>Dictionaries</vt:lpstr>
      <vt:lpstr>Comparing Lists and Dictionaries</vt:lpstr>
      <vt:lpstr>PowerPoint Presentation</vt:lpstr>
      <vt:lpstr>Dictionary Literals (Constants)</vt:lpstr>
      <vt:lpstr>Dictionary Tracebacks</vt:lpstr>
      <vt:lpstr>When we see a new name</vt:lpstr>
      <vt:lpstr>Get() in dict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</dc:creator>
  <cp:lastModifiedBy>windows</cp:lastModifiedBy>
  <cp:revision>8</cp:revision>
  <dcterms:created xsi:type="dcterms:W3CDTF">2022-01-01T21:24:57Z</dcterms:created>
  <dcterms:modified xsi:type="dcterms:W3CDTF">2022-01-02T01:22:26Z</dcterms:modified>
</cp:coreProperties>
</file>