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5" r:id="rId6"/>
    <p:sldId id="266"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D15F2-E596-48D4-AB5D-5ABE48367107}" type="datetimeFigureOut">
              <a:rPr lang="en-US" smtClean="0"/>
              <a:t>29-Dec-21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2DA7C4-E767-40C8-BFBF-95DA82F8F3F3}" type="slidenum">
              <a:rPr lang="en-US" smtClean="0"/>
              <a:t>‹#›</a:t>
            </a:fld>
            <a:endParaRPr lang="en-US"/>
          </a:p>
        </p:txBody>
      </p:sp>
    </p:spTree>
    <p:extLst>
      <p:ext uri="{BB962C8B-B14F-4D97-AF65-F5344CB8AC3E}">
        <p14:creationId xmlns:p14="http://schemas.microsoft.com/office/powerpoint/2010/main" val="142115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65"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65"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71D97C-B9DD-4A15-87C4-1586426AA8FC}" type="datetimeFigureOut">
              <a:rPr lang="en-US" smtClean="0"/>
              <a:t>29-Dec-21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208881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1D97C-B9DD-4A15-87C4-1586426AA8FC}" type="datetimeFigureOut">
              <a:rPr lang="en-US" smtClean="0"/>
              <a:t>29-Dec-21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162691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1D97C-B9DD-4A15-87C4-1586426AA8FC}" type="datetimeFigureOut">
              <a:rPr lang="en-US" smtClean="0"/>
              <a:t>29-Dec-21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18809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1D97C-B9DD-4A15-87C4-1586426AA8FC}" type="datetimeFigureOut">
              <a:rPr lang="en-US" smtClean="0"/>
              <a:t>29-Dec-21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378805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1D97C-B9DD-4A15-87C4-1586426AA8FC}" type="datetimeFigureOut">
              <a:rPr lang="en-US" smtClean="0"/>
              <a:t>29-Dec-21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413542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71D97C-B9DD-4A15-87C4-1586426AA8FC}" type="datetimeFigureOut">
              <a:rPr lang="en-US" smtClean="0"/>
              <a:t>29-Dec-21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169163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1D97C-B9DD-4A15-87C4-1586426AA8FC}" type="datetimeFigureOut">
              <a:rPr lang="en-US" smtClean="0"/>
              <a:t>29-Dec-21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27126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71D97C-B9DD-4A15-87C4-1586426AA8FC}" type="datetimeFigureOut">
              <a:rPr lang="en-US" smtClean="0"/>
              <a:t>29-Dec-21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21707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1D97C-B9DD-4A15-87C4-1586426AA8FC}" type="datetimeFigureOut">
              <a:rPr lang="en-US" smtClean="0"/>
              <a:t>29-Dec-21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234024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1D97C-B9DD-4A15-87C4-1586426AA8FC}" type="datetimeFigureOut">
              <a:rPr lang="en-US" smtClean="0"/>
              <a:t>29-Dec-21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281475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1D97C-B9DD-4A15-87C4-1586426AA8FC}" type="datetimeFigureOut">
              <a:rPr lang="en-US" smtClean="0"/>
              <a:t>29-Dec-21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71FEE-8FE5-4DCC-8E40-76EE6CCC9716}" type="slidenum">
              <a:rPr lang="en-US" smtClean="0"/>
              <a:t>‹#›</a:t>
            </a:fld>
            <a:endParaRPr lang="en-US"/>
          </a:p>
        </p:txBody>
      </p:sp>
    </p:spTree>
    <p:extLst>
      <p:ext uri="{BB962C8B-B14F-4D97-AF65-F5344CB8AC3E}">
        <p14:creationId xmlns:p14="http://schemas.microsoft.com/office/powerpoint/2010/main" val="75439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1D97C-B9DD-4A15-87C4-1586426AA8FC}" type="datetimeFigureOut">
              <a:rPr lang="en-US" smtClean="0"/>
              <a:t>29-Dec-21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71FEE-8FE5-4DCC-8E40-76EE6CCC9716}" type="slidenum">
              <a:rPr lang="en-US" smtClean="0"/>
              <a:t>‹#›</a:t>
            </a:fld>
            <a:endParaRPr lang="en-US"/>
          </a:p>
        </p:txBody>
      </p:sp>
    </p:spTree>
    <p:extLst>
      <p:ext uri="{BB962C8B-B14F-4D97-AF65-F5344CB8AC3E}">
        <p14:creationId xmlns:p14="http://schemas.microsoft.com/office/powerpoint/2010/main" val="392652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docs.python.org/tutorial/modul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normAutofit fontScale="90000"/>
          </a:bodyPr>
          <a:lstStyle/>
          <a:p>
            <a:r>
              <a:rPr lang="en-US" dirty="0" smtClean="0">
                <a:effectLst>
                  <a:outerShdw blurRad="38100" dist="38100" dir="2700000" algn="tl">
                    <a:srgbClr val="000000"/>
                  </a:outerShdw>
                </a:effectLst>
              </a:rPr>
              <a:t>Learn python – Part 3</a:t>
            </a:r>
            <a:br>
              <a:rPr lang="en-US" dirty="0" smtClean="0">
                <a:effectLst>
                  <a:outerShdw blurRad="38100" dist="38100" dir="2700000" algn="tl">
                    <a:srgbClr val="000000"/>
                  </a:outerShdw>
                </a:effectLst>
              </a:rPr>
            </a:br>
            <a:r>
              <a:rPr lang="en-US" dirty="0" smtClean="0">
                <a:effectLst>
                  <a:outerShdw blurRad="38100" dist="38100" dir="2700000" algn="tl">
                    <a:srgbClr val="000000"/>
                  </a:outerShdw>
                </a:effectLst>
              </a:rPr>
              <a:t>Libraries, Modules, Packages</a:t>
            </a:r>
            <a:endParaRPr lang="en-US" dirty="0" smtClean="0">
              <a:effectLst>
                <a:outerShdw blurRad="38100" dist="38100" dir="2700000" algn="tl">
                  <a:srgbClr val="000000"/>
                </a:outerShdw>
              </a:effectLst>
            </a:endParaRPr>
          </a:p>
        </p:txBody>
      </p:sp>
      <p:sp>
        <p:nvSpPr>
          <p:cNvPr id="17411" name="Rectangle 3"/>
          <p:cNvSpPr>
            <a:spLocks noGrp="1" noChangeArrowheads="1"/>
          </p:cNvSpPr>
          <p:nvPr>
            <p:ph type="body" idx="1"/>
          </p:nvPr>
        </p:nvSpPr>
        <p:spPr>
          <a:xfrm>
            <a:off x="685800" y="1676400"/>
            <a:ext cx="7772400" cy="4495800"/>
          </a:xfrm>
        </p:spPr>
        <p:txBody>
          <a:bodyPr/>
          <a:lstStyle/>
          <a:p>
            <a:r>
              <a:rPr lang="en-US" sz="3200" b="0" dirty="0" smtClean="0">
                <a:solidFill>
                  <a:srgbClr val="FFC000"/>
                </a:solidFill>
              </a:rPr>
              <a:t>1/3 Naming Rules</a:t>
            </a:r>
          </a:p>
          <a:p>
            <a:r>
              <a:rPr lang="en-US" sz="3200" b="0" dirty="0" smtClean="0">
                <a:solidFill>
                  <a:srgbClr val="FFC000"/>
                </a:solidFill>
              </a:rPr>
              <a:t>2/3 Assignment</a:t>
            </a:r>
            <a:endParaRPr lang="en-US" sz="3200" b="0" dirty="0" smtClean="0">
              <a:solidFill>
                <a:srgbClr val="FFC000"/>
              </a:solidFill>
            </a:endParaRPr>
          </a:p>
          <a:p>
            <a:r>
              <a:rPr lang="en-US" sz="3200" b="0" dirty="0" smtClean="0">
                <a:solidFill>
                  <a:srgbClr val="FFC000"/>
                </a:solidFill>
              </a:rPr>
              <a:t>3/3  Data Types</a:t>
            </a:r>
            <a:endParaRPr lang="en-US" sz="3200" b="0" dirty="0" smtClean="0"/>
          </a:p>
          <a:p>
            <a:endParaRPr lang="en-US" sz="3200" b="0" dirty="0" smtClean="0"/>
          </a:p>
        </p:txBody>
      </p:sp>
    </p:spTree>
    <p:extLst>
      <p:ext uri="{BB962C8B-B14F-4D97-AF65-F5344CB8AC3E}">
        <p14:creationId xmlns:p14="http://schemas.microsoft.com/office/powerpoint/2010/main" val="2758383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Sources</a:t>
            </a:r>
          </a:p>
        </p:txBody>
      </p:sp>
      <p:sp>
        <p:nvSpPr>
          <p:cNvPr id="18435" name="Content Placeholder 2"/>
          <p:cNvSpPr>
            <a:spLocks noGrp="1"/>
          </p:cNvSpPr>
          <p:nvPr>
            <p:ph idx="1"/>
          </p:nvPr>
        </p:nvSpPr>
        <p:spPr/>
        <p:txBody>
          <a:bodyPr/>
          <a:lstStyle/>
          <a:p>
            <a:r>
              <a:rPr lang="en-US" dirty="0" smtClean="0">
                <a:hlinkClick r:id="rId2"/>
              </a:rPr>
              <a:t>http://docs.python.org/tutorial/modules.html</a:t>
            </a:r>
            <a:endParaRPr lang="en-US" dirty="0" smtClean="0"/>
          </a:p>
        </p:txBody>
      </p:sp>
    </p:spTree>
    <p:extLst>
      <p:ext uri="{BB962C8B-B14F-4D97-AF65-F5344CB8AC3E}">
        <p14:creationId xmlns:p14="http://schemas.microsoft.com/office/powerpoint/2010/main" val="152512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dirty="0" smtClean="0">
                <a:effectLst>
                  <a:outerShdw blurRad="38100" dist="38100" dir="2700000" algn="tl">
                    <a:srgbClr val="000000"/>
                  </a:outerShdw>
                </a:effectLst>
              </a:rPr>
              <a:t>Numbers Data</a:t>
            </a:r>
            <a:endParaRPr lang="en-US" dirty="0" smtClean="0">
              <a:effectLst>
                <a:outerShdw blurRad="38100" dist="38100" dir="2700000" algn="tl">
                  <a:srgbClr val="000000"/>
                </a:outerShdw>
              </a:effectLst>
            </a:endParaRPr>
          </a:p>
        </p:txBody>
      </p:sp>
      <p:sp>
        <p:nvSpPr>
          <p:cNvPr id="64515" name="Rectangle 3"/>
          <p:cNvSpPr>
            <a:spLocks noGrp="1" noChangeArrowheads="1"/>
          </p:cNvSpPr>
          <p:nvPr>
            <p:ph type="body" idx="1"/>
          </p:nvPr>
        </p:nvSpPr>
        <p:spPr>
          <a:xfrm>
            <a:off x="685800" y="1524000"/>
            <a:ext cx="7772400" cy="4876800"/>
          </a:xfrm>
        </p:spPr>
        <p:txBody>
          <a:bodyPr>
            <a:normAutofit/>
          </a:bodyPr>
          <a:lstStyle/>
          <a:p>
            <a:pPr fontAlgn="base"/>
            <a:r>
              <a:rPr lang="en-US" dirty="0" smtClean="0">
                <a:solidFill>
                  <a:srgbClr val="FF0000"/>
                </a:solidFill>
              </a:rPr>
              <a:t>That’s all for Data Types.</a:t>
            </a:r>
          </a:p>
          <a:p>
            <a:pPr fontAlgn="base"/>
            <a:endParaRPr lang="en-US" dirty="0">
              <a:solidFill>
                <a:srgbClr val="FF0000"/>
              </a:solidFill>
            </a:endParaRPr>
          </a:p>
          <a:p>
            <a:pPr fontAlgn="base"/>
            <a:r>
              <a:rPr lang="en-US" dirty="0" smtClean="0">
                <a:solidFill>
                  <a:srgbClr val="FF0000"/>
                </a:solidFill>
              </a:rPr>
              <a:t>We just need to take care of List and Dict.</a:t>
            </a:r>
          </a:p>
          <a:p>
            <a:pPr fontAlgn="base"/>
            <a:r>
              <a:rPr lang="en-US" dirty="0" smtClean="0">
                <a:solidFill>
                  <a:srgbClr val="FF0000"/>
                </a:solidFill>
              </a:rPr>
              <a:t>(I </a:t>
            </a:r>
            <a:r>
              <a:rPr lang="en-US" dirty="0" err="1" smtClean="0">
                <a:solidFill>
                  <a:srgbClr val="FF0000"/>
                </a:solidFill>
              </a:rPr>
              <a:t>havent</a:t>
            </a:r>
            <a:r>
              <a:rPr lang="en-US" dirty="0" smtClean="0">
                <a:solidFill>
                  <a:srgbClr val="FF0000"/>
                </a:solidFill>
              </a:rPr>
              <a:t> used Tuples in my professional career – no idea why ).  Let’s see.</a:t>
            </a:r>
          </a:p>
          <a:p>
            <a:pPr fontAlgn="base"/>
            <a:r>
              <a:rPr lang="en-US" dirty="0" smtClean="0">
                <a:solidFill>
                  <a:srgbClr val="FF0000"/>
                </a:solidFill>
              </a:rPr>
              <a:t>We will go through Modules, Packages and Libraries.</a:t>
            </a:r>
            <a:endParaRPr lang="en-US" sz="2000" b="0" dirty="0" smtClean="0">
              <a:solidFill>
                <a:srgbClr val="FF0000"/>
              </a:solidFill>
              <a:latin typeface="Courier New" pitchFamily="-65" charset="0"/>
            </a:endParaRPr>
          </a:p>
        </p:txBody>
      </p:sp>
    </p:spTree>
    <p:extLst>
      <p:ext uri="{BB962C8B-B14F-4D97-AF65-F5344CB8AC3E}">
        <p14:creationId xmlns:p14="http://schemas.microsoft.com/office/powerpoint/2010/main" val="992613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dirty="0" smtClean="0">
                <a:effectLst>
                  <a:outerShdw blurRad="38100" dist="38100" dir="2700000" algn="tl">
                    <a:srgbClr val="000000"/>
                  </a:outerShdw>
                </a:effectLst>
              </a:rPr>
              <a:t>Overview</a:t>
            </a:r>
            <a:endParaRPr lang="en-US" dirty="0" smtClean="0">
              <a:effectLst>
                <a:outerShdw blurRad="38100" dist="38100" dir="2700000" algn="tl">
                  <a:srgbClr val="000000"/>
                </a:outerShdw>
              </a:effectLst>
            </a:endParaRPr>
          </a:p>
        </p:txBody>
      </p:sp>
      <p:sp>
        <p:nvSpPr>
          <p:cNvPr id="64515" name="Rectangle 3"/>
          <p:cNvSpPr>
            <a:spLocks noGrp="1" noChangeArrowheads="1"/>
          </p:cNvSpPr>
          <p:nvPr>
            <p:ph type="body" idx="1"/>
          </p:nvPr>
        </p:nvSpPr>
        <p:spPr>
          <a:xfrm>
            <a:off x="685800" y="1524000"/>
            <a:ext cx="7772400" cy="4876800"/>
          </a:xfrm>
        </p:spPr>
        <p:txBody>
          <a:bodyPr>
            <a:normAutofit/>
          </a:bodyPr>
          <a:lstStyle/>
          <a:p>
            <a:r>
              <a:rPr lang="en-US" i="1" dirty="0"/>
              <a:t>If you are new to Python, you might be confused about all its libraries, packages, modules, and frameworks. From the context, you can usually understand that these are some pieces of code. But what’s the difference between them?</a:t>
            </a:r>
            <a:endParaRPr lang="en-US" dirty="0"/>
          </a:p>
        </p:txBody>
      </p:sp>
    </p:spTree>
    <p:extLst>
      <p:ext uri="{BB962C8B-B14F-4D97-AF65-F5344CB8AC3E}">
        <p14:creationId xmlns:p14="http://schemas.microsoft.com/office/powerpoint/2010/main" val="4081852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What are Modules?</a:t>
            </a:r>
          </a:p>
        </p:txBody>
      </p:sp>
      <p:sp>
        <p:nvSpPr>
          <p:cNvPr id="6147" name="Content Placeholder 2"/>
          <p:cNvSpPr>
            <a:spLocks noGrp="1"/>
          </p:cNvSpPr>
          <p:nvPr>
            <p:ph idx="1"/>
          </p:nvPr>
        </p:nvSpPr>
        <p:spPr/>
        <p:txBody>
          <a:bodyPr>
            <a:normAutofit fontScale="85000" lnSpcReduction="10000"/>
          </a:bodyPr>
          <a:lstStyle/>
          <a:p>
            <a:r>
              <a:rPr lang="en-US" dirty="0" smtClean="0"/>
              <a:t>Modules are files containing Python definitions and statements (ex. </a:t>
            </a:r>
            <a:r>
              <a:rPr lang="en-US" i="1" dirty="0" smtClean="0"/>
              <a:t>name</a:t>
            </a:r>
            <a:r>
              <a:rPr lang="en-US" dirty="0" smtClean="0"/>
              <a:t>.py)</a:t>
            </a:r>
          </a:p>
          <a:p>
            <a:r>
              <a:rPr lang="en-US" dirty="0" smtClean="0"/>
              <a:t>A module’s definitions can be imported into other modules by using “import </a:t>
            </a:r>
            <a:r>
              <a:rPr lang="en-US" i="1" dirty="0" smtClean="0"/>
              <a:t>name</a:t>
            </a:r>
            <a:r>
              <a:rPr lang="en-US" dirty="0" smtClean="0"/>
              <a:t>”.</a:t>
            </a:r>
          </a:p>
          <a:p>
            <a:r>
              <a:rPr lang="en-US" dirty="0"/>
              <a:t>If you want your code to be well organized, it’s a good idea to start by grouping related code. </a:t>
            </a:r>
            <a:r>
              <a:rPr lang="en-US" b="1" dirty="0"/>
              <a:t>A module is basically a bunch of related code saved in a file with the extension .</a:t>
            </a:r>
            <a:r>
              <a:rPr lang="en-US" b="1" dirty="0" err="1" smtClean="0"/>
              <a:t>py</a:t>
            </a:r>
            <a:endParaRPr lang="en-US" b="1" dirty="0" smtClean="0"/>
          </a:p>
          <a:p>
            <a:r>
              <a:rPr lang="en-US" dirty="0" err="1"/>
              <a:t>def</a:t>
            </a:r>
            <a:r>
              <a:rPr lang="en-US" dirty="0"/>
              <a:t> </a:t>
            </a:r>
            <a:r>
              <a:rPr lang="en-US" dirty="0" err="1"/>
              <a:t>welcome_message</a:t>
            </a:r>
            <a:r>
              <a:rPr lang="en-US" dirty="0"/>
              <a:t>(course):</a:t>
            </a:r>
          </a:p>
          <a:p>
            <a:r>
              <a:rPr lang="en-US" dirty="0"/>
              <a:t>  print("Thank you for subscribing to our " + course + " course. You will get all the details in an email shortly.")</a:t>
            </a:r>
          </a:p>
          <a:p>
            <a:endParaRPr lang="en-US" dirty="0" smtClean="0"/>
          </a:p>
        </p:txBody>
      </p:sp>
    </p:spTree>
    <p:extLst>
      <p:ext uri="{BB962C8B-B14F-4D97-AF65-F5344CB8AC3E}">
        <p14:creationId xmlns:p14="http://schemas.microsoft.com/office/powerpoint/2010/main" val="368532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Modules – continue…</a:t>
            </a:r>
            <a:endParaRPr lang="en-US" dirty="0" smtClean="0"/>
          </a:p>
        </p:txBody>
      </p:sp>
      <p:sp>
        <p:nvSpPr>
          <p:cNvPr id="6147" name="Content Placeholder 2"/>
          <p:cNvSpPr>
            <a:spLocks noGrp="1"/>
          </p:cNvSpPr>
          <p:nvPr>
            <p:ph idx="1"/>
          </p:nvPr>
        </p:nvSpPr>
        <p:spPr/>
        <p:txBody>
          <a:bodyPr>
            <a:normAutofit/>
          </a:bodyPr>
          <a:lstStyle/>
          <a:p>
            <a:r>
              <a:rPr lang="en-US" sz="2000" dirty="0" err="1">
                <a:solidFill>
                  <a:srgbClr val="FF0000"/>
                </a:solidFill>
              </a:rPr>
              <a:t>def</a:t>
            </a:r>
            <a:r>
              <a:rPr lang="en-US" sz="2000" dirty="0">
                <a:solidFill>
                  <a:srgbClr val="FF0000"/>
                </a:solidFill>
              </a:rPr>
              <a:t> </a:t>
            </a:r>
            <a:r>
              <a:rPr lang="en-US" sz="2000" dirty="0" err="1">
                <a:solidFill>
                  <a:srgbClr val="FF0000"/>
                </a:solidFill>
              </a:rPr>
              <a:t>welcome_message</a:t>
            </a:r>
            <a:r>
              <a:rPr lang="en-US" sz="2000" dirty="0">
                <a:solidFill>
                  <a:srgbClr val="FF0000"/>
                </a:solidFill>
              </a:rPr>
              <a:t>(course):</a:t>
            </a:r>
          </a:p>
          <a:p>
            <a:r>
              <a:rPr lang="en-US" sz="2000" dirty="0">
                <a:solidFill>
                  <a:srgbClr val="FF0000"/>
                </a:solidFill>
              </a:rPr>
              <a:t>  print("Thank you for subscribing to our " + course + " course. You will get all the details in an email shortly</a:t>
            </a:r>
            <a:r>
              <a:rPr lang="en-US" sz="2000" dirty="0" smtClean="0">
                <a:solidFill>
                  <a:srgbClr val="FF0000"/>
                </a:solidFill>
              </a:rPr>
              <a:t>.")</a:t>
            </a:r>
          </a:p>
          <a:p>
            <a:endParaRPr lang="en-US" sz="2000" dirty="0">
              <a:solidFill>
                <a:srgbClr val="FF0000"/>
              </a:solidFill>
            </a:endParaRPr>
          </a:p>
          <a:p>
            <a:r>
              <a:rPr lang="en-US" sz="2000" dirty="0"/>
              <a:t>To have this function stored in the module welcome, we save this code in a file named </a:t>
            </a:r>
            <a:r>
              <a:rPr lang="en-US" sz="2000" dirty="0" smtClean="0"/>
              <a:t>welcome.py.</a:t>
            </a:r>
          </a:p>
          <a:p>
            <a:endParaRPr lang="en-US" sz="2000" dirty="0">
              <a:solidFill>
                <a:srgbClr val="FF0000"/>
              </a:solidFill>
            </a:endParaRPr>
          </a:p>
          <a:p>
            <a:r>
              <a:rPr lang="en-US" sz="2000" dirty="0"/>
              <a:t>If we want to use this code in our application, we first need to import the respective module using the import statement. Then, we’ll be ready to use a function defined in this module by calling that function with the </a:t>
            </a:r>
            <a:r>
              <a:rPr lang="en-US" sz="2000" i="1" dirty="0" err="1"/>
              <a:t>module.function</a:t>
            </a:r>
            <a:r>
              <a:rPr lang="en-US" sz="2000" i="1" dirty="0"/>
              <a:t>()</a:t>
            </a:r>
            <a:r>
              <a:rPr lang="en-US" sz="2000" dirty="0"/>
              <a:t> syntax</a:t>
            </a:r>
            <a:r>
              <a:rPr lang="en-US" sz="2000" dirty="0" smtClean="0"/>
              <a:t>:</a:t>
            </a:r>
          </a:p>
          <a:p>
            <a:endParaRPr lang="en-US" sz="2000" dirty="0">
              <a:solidFill>
                <a:srgbClr val="FF0000"/>
              </a:solidFill>
            </a:endParaRPr>
          </a:p>
        </p:txBody>
      </p:sp>
    </p:spTree>
    <p:extLst>
      <p:ext uri="{BB962C8B-B14F-4D97-AF65-F5344CB8AC3E}">
        <p14:creationId xmlns:p14="http://schemas.microsoft.com/office/powerpoint/2010/main" val="247868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Modules – continue…</a:t>
            </a:r>
            <a:endParaRPr lang="en-US" dirty="0" smtClean="0"/>
          </a:p>
        </p:txBody>
      </p:sp>
      <p:sp>
        <p:nvSpPr>
          <p:cNvPr id="6147" name="Content Placeholder 2"/>
          <p:cNvSpPr>
            <a:spLocks noGrp="1"/>
          </p:cNvSpPr>
          <p:nvPr>
            <p:ph idx="1"/>
          </p:nvPr>
        </p:nvSpPr>
        <p:spPr/>
        <p:txBody>
          <a:bodyPr>
            <a:normAutofit/>
          </a:bodyPr>
          <a:lstStyle/>
          <a:p>
            <a:r>
              <a:rPr lang="en-US" sz="2000" dirty="0"/>
              <a:t>import welcome</a:t>
            </a:r>
          </a:p>
          <a:p>
            <a:r>
              <a:rPr lang="en-US" sz="2000" dirty="0" err="1"/>
              <a:t>welcome.welcome_message</a:t>
            </a:r>
            <a:r>
              <a:rPr lang="en-US" sz="2000" dirty="0"/>
              <a:t> (“Python Basics Part 1</a:t>
            </a:r>
            <a:r>
              <a:rPr lang="en-US" sz="2000" dirty="0" smtClean="0"/>
              <a:t>”)’</a:t>
            </a:r>
          </a:p>
          <a:p>
            <a:endParaRPr lang="en-US" sz="2000" dirty="0"/>
          </a:p>
          <a:p>
            <a:r>
              <a:rPr lang="en-US" sz="2000" dirty="0">
                <a:solidFill>
                  <a:srgbClr val="FF0000"/>
                </a:solidFill>
              </a:rPr>
              <a:t>Output</a:t>
            </a:r>
          </a:p>
          <a:p>
            <a:r>
              <a:rPr lang="en-US" sz="2000" dirty="0"/>
              <a:t>Thank you for subscribing to our Python Basics Part 1 course. You will get all the details in the email shortly.</a:t>
            </a:r>
          </a:p>
          <a:p>
            <a:endParaRPr lang="en-US" sz="2000" dirty="0" smtClean="0">
              <a:solidFill>
                <a:srgbClr val="FF0000"/>
              </a:solidFill>
            </a:endParaRPr>
          </a:p>
          <a:p>
            <a:r>
              <a:rPr lang="en-US" sz="2000" dirty="0" smtClean="0">
                <a:solidFill>
                  <a:srgbClr val="FF0000"/>
                </a:solidFill>
              </a:rPr>
              <a:t>OR </a:t>
            </a:r>
          </a:p>
          <a:p>
            <a:r>
              <a:rPr lang="en-US" sz="2000" dirty="0" smtClean="0">
                <a:solidFill>
                  <a:srgbClr val="FF0000"/>
                </a:solidFill>
              </a:rPr>
              <a:t>We can import only one function.</a:t>
            </a:r>
          </a:p>
          <a:p>
            <a:r>
              <a:rPr lang="en-US" sz="2000" dirty="0" smtClean="0"/>
              <a:t> from welcome import </a:t>
            </a:r>
            <a:r>
              <a:rPr lang="en-US" sz="2000" dirty="0" err="1" smtClean="0"/>
              <a:t>welcome_message</a:t>
            </a:r>
            <a:endParaRPr lang="en-US" sz="2000" dirty="0" smtClean="0"/>
          </a:p>
          <a:p>
            <a:endParaRPr lang="en-US" sz="2000" dirty="0" smtClean="0"/>
          </a:p>
        </p:txBody>
      </p:sp>
    </p:spTree>
    <p:extLst>
      <p:ext uri="{BB962C8B-B14F-4D97-AF65-F5344CB8AC3E}">
        <p14:creationId xmlns:p14="http://schemas.microsoft.com/office/powerpoint/2010/main" val="10833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Libraries</a:t>
            </a:r>
            <a:endParaRPr lang="en-US" dirty="0" smtClean="0"/>
          </a:p>
        </p:txBody>
      </p:sp>
      <p:sp>
        <p:nvSpPr>
          <p:cNvPr id="3" name="Content Placeholder 2"/>
          <p:cNvSpPr>
            <a:spLocks noGrp="1"/>
          </p:cNvSpPr>
          <p:nvPr>
            <p:ph idx="1"/>
          </p:nvPr>
        </p:nvSpPr>
        <p:spPr/>
        <p:txBody>
          <a:bodyPr>
            <a:normAutofit lnSpcReduction="10000"/>
          </a:bodyPr>
          <a:lstStyle/>
          <a:p>
            <a:pPr marL="274320" indent="-274320" fontAlgn="auto">
              <a:spcAft>
                <a:spcPts val="0"/>
              </a:spcAft>
              <a:buClr>
                <a:schemeClr val="accent3"/>
              </a:buClr>
              <a:buFont typeface="Wingdings 2"/>
              <a:buChar char=""/>
              <a:defRPr/>
            </a:pPr>
            <a:r>
              <a:rPr lang="en-US" b="1" dirty="0"/>
              <a:t>A library is an umbrella term referring to a reusable chunk of code.</a:t>
            </a:r>
            <a:r>
              <a:rPr lang="en-US" dirty="0"/>
              <a:t> Usually, a Python library contains a collection of related modules and packages. </a:t>
            </a:r>
            <a:endParaRPr lang="en-US" dirty="0" smtClean="0"/>
          </a:p>
          <a:p>
            <a:pPr marL="274320" indent="-274320" fontAlgn="auto">
              <a:spcAft>
                <a:spcPts val="0"/>
              </a:spcAft>
              <a:buClr>
                <a:schemeClr val="accent3"/>
              </a:buClr>
              <a:buFont typeface="Wingdings 2"/>
              <a:buChar char=""/>
              <a:defRPr/>
            </a:pPr>
            <a:r>
              <a:rPr lang="en-US" dirty="0"/>
              <a:t>Oftentimes, developers create Python libraries to share reusable code with the community. To eliminate the need for writing code from scratch, they create a set of useful functions related to the same area.</a:t>
            </a:r>
            <a:endParaRPr lang="en-US" i="1" dirty="0" smtClean="0"/>
          </a:p>
        </p:txBody>
      </p:sp>
    </p:spTree>
    <p:extLst>
      <p:ext uri="{BB962C8B-B14F-4D97-AF65-F5344CB8AC3E}">
        <p14:creationId xmlns:p14="http://schemas.microsoft.com/office/powerpoint/2010/main" val="330180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In short</a:t>
            </a:r>
            <a:endParaRPr lang="en-US" dirty="0" smtClean="0"/>
          </a:p>
        </p:txBody>
      </p:sp>
      <p:sp>
        <p:nvSpPr>
          <p:cNvPr id="8195" name="Content Placeholder 2"/>
          <p:cNvSpPr>
            <a:spLocks noGrp="1"/>
          </p:cNvSpPr>
          <p:nvPr>
            <p:ph idx="1"/>
          </p:nvPr>
        </p:nvSpPr>
        <p:spPr/>
        <p:txBody>
          <a:bodyPr/>
          <a:lstStyle/>
          <a:p>
            <a:r>
              <a:rPr lang="en-US" b="1" dirty="0"/>
              <a:t>Module</a:t>
            </a:r>
            <a:r>
              <a:rPr lang="en-US" dirty="0"/>
              <a:t> is a file which contains various Python </a:t>
            </a:r>
            <a:r>
              <a:rPr lang="en-US" dirty="0" smtClean="0"/>
              <a:t>functions.</a:t>
            </a:r>
          </a:p>
          <a:p>
            <a:r>
              <a:rPr lang="en-US" b="1" dirty="0"/>
              <a:t>Package</a:t>
            </a:r>
            <a:r>
              <a:rPr lang="en-US" dirty="0"/>
              <a:t> is a collection of modules</a:t>
            </a:r>
            <a:r>
              <a:rPr lang="en-US" dirty="0" smtClean="0"/>
              <a:t>.</a:t>
            </a:r>
          </a:p>
          <a:p>
            <a:r>
              <a:rPr lang="en-US" b="1" dirty="0"/>
              <a:t>Library</a:t>
            </a:r>
            <a:r>
              <a:rPr lang="en-US" dirty="0"/>
              <a:t> is a collection of packages</a:t>
            </a:r>
            <a:r>
              <a:rPr lang="en-US" dirty="0" smtClean="0"/>
              <a:t>.</a:t>
            </a:r>
          </a:p>
          <a:p>
            <a:r>
              <a:rPr lang="en-US" b="1" dirty="0"/>
              <a:t>Framework</a:t>
            </a:r>
            <a:r>
              <a:rPr lang="en-US" dirty="0"/>
              <a:t> is a collection of libraries.</a:t>
            </a:r>
            <a:endParaRPr lang="en-US" dirty="0" smtClean="0"/>
          </a:p>
        </p:txBody>
      </p:sp>
    </p:spTree>
    <p:extLst>
      <p:ext uri="{BB962C8B-B14F-4D97-AF65-F5344CB8AC3E}">
        <p14:creationId xmlns:p14="http://schemas.microsoft.com/office/powerpoint/2010/main" val="96919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The Module Search Path</a:t>
            </a:r>
          </a:p>
        </p:txBody>
      </p:sp>
      <p:sp>
        <p:nvSpPr>
          <p:cNvPr id="9219" name="Content Placeholder 2"/>
          <p:cNvSpPr>
            <a:spLocks noGrp="1"/>
          </p:cNvSpPr>
          <p:nvPr>
            <p:ph idx="1"/>
          </p:nvPr>
        </p:nvSpPr>
        <p:spPr/>
        <p:txBody>
          <a:bodyPr/>
          <a:lstStyle/>
          <a:p>
            <a:r>
              <a:rPr lang="en-US" smtClean="0"/>
              <a:t>The interpreter searches for a file named </a:t>
            </a:r>
            <a:r>
              <a:rPr lang="en-US" i="1" smtClean="0"/>
              <a:t>name.py</a:t>
            </a:r>
            <a:endParaRPr lang="en-US" smtClean="0"/>
          </a:p>
          <a:p>
            <a:pPr lvl="1"/>
            <a:r>
              <a:rPr lang="en-US" smtClean="0"/>
              <a:t>Current directory given by variable </a:t>
            </a:r>
            <a:r>
              <a:rPr lang="en-US" i="1" smtClean="0"/>
              <a:t>sys.path</a:t>
            </a:r>
            <a:endParaRPr lang="en-US" smtClean="0"/>
          </a:p>
          <a:p>
            <a:pPr lvl="1"/>
            <a:r>
              <a:rPr lang="en-US" smtClean="0"/>
              <a:t>List of directories specified by </a:t>
            </a:r>
            <a:r>
              <a:rPr lang="en-US" b="1" smtClean="0"/>
              <a:t>PYTHONPATH</a:t>
            </a:r>
          </a:p>
          <a:p>
            <a:pPr lvl="1"/>
            <a:r>
              <a:rPr lang="en-US" smtClean="0"/>
              <a:t>Default path (in UNIX - </a:t>
            </a:r>
            <a:r>
              <a:rPr lang="en-US" i="1" smtClean="0"/>
              <a:t>.:/usr/local/lib/python</a:t>
            </a:r>
            <a:r>
              <a:rPr lang="en-US" smtClean="0"/>
              <a:t>)</a:t>
            </a:r>
          </a:p>
          <a:p>
            <a:r>
              <a:rPr lang="en-US" smtClean="0"/>
              <a:t>Script being run should not have the same name as a standard module or an error will occur when the module is imported</a:t>
            </a:r>
          </a:p>
        </p:txBody>
      </p:sp>
    </p:spTree>
    <p:extLst>
      <p:ext uri="{BB962C8B-B14F-4D97-AF65-F5344CB8AC3E}">
        <p14:creationId xmlns:p14="http://schemas.microsoft.com/office/powerpoint/2010/main" val="393678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247</Words>
  <Application>Microsoft Office PowerPoint</Application>
  <PresentationFormat>On-screen Show (4:3)</PresentationFormat>
  <Paragraphs>51</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Learn python – Part 3 Libraries, Modules, Packages</vt:lpstr>
      <vt:lpstr>Numbers Data</vt:lpstr>
      <vt:lpstr>Overview</vt:lpstr>
      <vt:lpstr>What are Modules?</vt:lpstr>
      <vt:lpstr>Modules – continue…</vt:lpstr>
      <vt:lpstr>Modules – continue…</vt:lpstr>
      <vt:lpstr>Libraries</vt:lpstr>
      <vt:lpstr>In short</vt:lpstr>
      <vt:lpstr>The Module Search Path</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 Part 3 Libraries, Modules, Packages</dc:title>
  <dc:creator>windows</dc:creator>
  <cp:lastModifiedBy>windows</cp:lastModifiedBy>
  <cp:revision>3</cp:revision>
  <dcterms:created xsi:type="dcterms:W3CDTF">2021-12-30T02:38:11Z</dcterms:created>
  <dcterms:modified xsi:type="dcterms:W3CDTF">2021-12-30T04:09:18Z</dcterms:modified>
</cp:coreProperties>
</file>