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128E5-4A3C-4FB3-8D30-EEE28BFFAAB1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5953D-8B04-4AB7-B80A-03378564C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6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3" y="4343816"/>
            <a:ext cx="5028575" cy="41135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9pPr>
          </a:lstStyle>
          <a:p>
            <a:pPr eaLnBrk="1" hangingPunct="1"/>
            <a:fld id="{11D696AD-1721-4027-9752-AA049456F3FF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3" y="4343816"/>
            <a:ext cx="5028575" cy="41135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3" y="4343816"/>
            <a:ext cx="5028575" cy="41135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B303-77A4-429E-A588-F6C6F9DF287A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D175-9A2E-4997-9534-9038D56A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2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B303-77A4-429E-A588-F6C6F9DF287A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D175-9A2E-4997-9534-9038D56A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2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B303-77A4-429E-A588-F6C6F9DF287A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D175-9A2E-4997-9534-9038D56A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6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B303-77A4-429E-A588-F6C6F9DF287A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D175-9A2E-4997-9534-9038D56A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B303-77A4-429E-A588-F6C6F9DF287A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D175-9A2E-4997-9534-9038D56A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B303-77A4-429E-A588-F6C6F9DF287A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D175-9A2E-4997-9534-9038D56A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7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B303-77A4-429E-A588-F6C6F9DF287A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D175-9A2E-4997-9534-9038D56A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5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B303-77A4-429E-A588-F6C6F9DF287A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D175-9A2E-4997-9534-9038D56A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8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B303-77A4-429E-A588-F6C6F9DF287A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D175-9A2E-4997-9534-9038D56A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5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B303-77A4-429E-A588-F6C6F9DF287A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D175-9A2E-4997-9534-9038D56A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B303-77A4-429E-A588-F6C6F9DF287A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D175-9A2E-4997-9534-9038D56A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1B303-77A4-429E-A588-F6C6F9DF287A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8D175-9A2E-4997-9534-9038D56A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1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uru99.com/images/1/032219_1004_Python2vsPy2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>
            <a:normAutofit fontScale="90000"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Learn Python</a:t>
            </a:r>
            <a:endParaRPr lang="en-US" sz="8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5363" name="Picture 5" descr="j011107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321175"/>
            <a:ext cx="17526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381000" y="5181600"/>
            <a:ext cx="3276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cs typeface="Arial" charset="0"/>
              </a:defRPr>
            </a:lvl9pPr>
          </a:lstStyle>
          <a:p>
            <a:r>
              <a:rPr lang="en-US">
                <a:solidFill>
                  <a:srgbClr val="7F7F7F"/>
                </a:solidFill>
              </a:rPr>
              <a:t>Some material adapted from Upenn cmpe391 slides and other sources</a:t>
            </a:r>
          </a:p>
        </p:txBody>
      </p:sp>
      <p:pic>
        <p:nvPicPr>
          <p:cNvPr id="1536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2895600"/>
          </a:xfrm>
        </p:spPr>
        <p:txBody>
          <a:bodyPr/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3/5 Running </a:t>
            </a:r>
            <a:r>
              <a:rPr lang="en-US" sz="8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Python</a:t>
            </a:r>
          </a:p>
        </p:txBody>
      </p:sp>
      <p:pic>
        <p:nvPicPr>
          <p:cNvPr id="25603" name="Picture 5" descr="AN03634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3962400"/>
            <a:ext cx="23749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05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Running Python</a:t>
            </a: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305800" cy="53340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sz="3200" b="0" dirty="0" smtClean="0"/>
              <a:t>It  can be executed in two different ways</a:t>
            </a:r>
          </a:p>
          <a:p>
            <a:pPr>
              <a:lnSpc>
                <a:spcPct val="80000"/>
              </a:lnSpc>
            </a:pPr>
            <a:r>
              <a:rPr lang="en-US" sz="3200" b="0" dirty="0" smtClean="0"/>
              <a:t>(1) Type python on the terminal like below</a:t>
            </a:r>
          </a:p>
          <a:p>
            <a:pPr>
              <a:lnSpc>
                <a:spcPct val="80000"/>
              </a:lnSpc>
            </a:pPr>
            <a:endParaRPr lang="en-US" sz="3200" b="0" dirty="0"/>
          </a:p>
          <a:p>
            <a:pPr>
              <a:lnSpc>
                <a:spcPct val="80000"/>
              </a:lnSpc>
            </a:pPr>
            <a:r>
              <a:rPr lang="en-US" sz="3200" b="0" dirty="0" smtClean="0"/>
              <a:t>It can be only used to verify a single line code or logic. And get deleted once you exit the terminal</a:t>
            </a:r>
          </a:p>
          <a:p>
            <a:pPr>
              <a:lnSpc>
                <a:spcPct val="80000"/>
              </a:lnSpc>
            </a:pPr>
            <a:endParaRPr lang="en-US" sz="800" b="0" dirty="0" smtClean="0"/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sz="2200" dirty="0" smtClean="0">
                <a:ea typeface="ＭＳ Ｐゴシック" pitchFamily="-65" charset="-128"/>
              </a:rPr>
              <a:t>[finin@linux2 ~]$ </a:t>
            </a:r>
            <a:r>
              <a:rPr lang="en-US" sz="2200" b="1" dirty="0" smtClean="0">
                <a:ea typeface="ＭＳ Ｐゴシック" pitchFamily="-65" charset="-128"/>
              </a:rPr>
              <a:t>python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sz="2000" dirty="0" smtClean="0">
                <a:ea typeface="ＭＳ Ｐゴシック" pitchFamily="-65" charset="-128"/>
              </a:rPr>
              <a:t>Python 2.4.3 (#1, Jan 14 2008, 18:32:40) 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sz="2000" dirty="0" smtClean="0">
                <a:ea typeface="ＭＳ Ｐゴシック" pitchFamily="-65" charset="-128"/>
              </a:rPr>
              <a:t>[GCC 4.1.2 20070626 (Red Hat 4.1.2-14)] on linux2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sz="2000" dirty="0" smtClean="0">
                <a:ea typeface="ＭＳ Ｐゴシック" pitchFamily="-65" charset="-128"/>
              </a:rPr>
              <a:t>Type "help", "copyright", "credits" or "license" for more information.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sz="2200" dirty="0" smtClean="0">
                <a:ea typeface="ＭＳ Ｐゴシック" pitchFamily="-65" charset="-128"/>
              </a:rPr>
              <a:t>&gt;&gt;&gt; </a:t>
            </a:r>
            <a:r>
              <a:rPr lang="en-US" sz="2200" b="1" dirty="0" err="1" smtClean="0">
                <a:ea typeface="ＭＳ Ｐゴシック" pitchFamily="-65" charset="-128"/>
              </a:rPr>
              <a:t>def</a:t>
            </a:r>
            <a:r>
              <a:rPr lang="en-US" sz="2200" b="1" dirty="0" smtClean="0">
                <a:ea typeface="ＭＳ Ｐゴシック" pitchFamily="-65" charset="-128"/>
              </a:rPr>
              <a:t> square(x):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sz="2200" dirty="0" smtClean="0">
                <a:ea typeface="ＭＳ Ｐゴシック" pitchFamily="-65" charset="-128"/>
              </a:rPr>
              <a:t>...   </a:t>
            </a:r>
            <a:r>
              <a:rPr lang="en-US" sz="2200" b="1" dirty="0" smtClean="0">
                <a:ea typeface="ＭＳ Ｐゴシック" pitchFamily="-65" charset="-128"/>
              </a:rPr>
              <a:t>return x * x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sz="2200" dirty="0" smtClean="0">
                <a:ea typeface="ＭＳ Ｐゴシック" pitchFamily="-65" charset="-128"/>
              </a:rPr>
              <a:t>... 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sz="2200" dirty="0" smtClean="0">
                <a:ea typeface="ＭＳ Ｐゴシック" pitchFamily="-65" charset="-128"/>
              </a:rPr>
              <a:t>&gt;&gt;&gt; </a:t>
            </a:r>
            <a:r>
              <a:rPr lang="en-US" sz="2200" b="1" dirty="0" smtClean="0">
                <a:ea typeface="ＭＳ Ｐゴシック" pitchFamily="-65" charset="-128"/>
              </a:rPr>
              <a:t>map(square, [1, 2, 3, 4])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sz="2200" dirty="0" smtClean="0">
                <a:ea typeface="ＭＳ Ｐゴシック" pitchFamily="-65" charset="-128"/>
              </a:rPr>
              <a:t>[1, 4, 9, 16]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sz="2200" dirty="0" smtClean="0">
                <a:ea typeface="ＭＳ Ｐゴシック" pitchFamily="-65" charset="-128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08051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IDLE Development Environment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6538" indent="-236538"/>
            <a:r>
              <a:rPr lang="en-US" sz="2800" b="0" smtClean="0"/>
              <a:t>IDLE is an Integrated DeveLopment Environ-ment for Python, typically used on Windows</a:t>
            </a:r>
          </a:p>
          <a:p>
            <a:pPr marL="236538" indent="-236538"/>
            <a:r>
              <a:rPr lang="en-US" sz="2800" b="0" smtClean="0"/>
              <a:t>Multi-window text editor with syntax highlighting, auto-completion, smart indent and other.</a:t>
            </a:r>
          </a:p>
          <a:p>
            <a:pPr marL="236538" indent="-236538"/>
            <a:r>
              <a:rPr lang="en-US" sz="2800" b="0" smtClean="0"/>
              <a:t>Python shell with syntax highlighting.</a:t>
            </a:r>
          </a:p>
          <a:p>
            <a:pPr marL="236538" indent="-236538"/>
            <a:r>
              <a:rPr lang="en-US" sz="2800" b="0" smtClean="0"/>
              <a:t>Integrated debugger</a:t>
            </a:r>
            <a:br>
              <a:rPr lang="en-US" sz="2800" b="0" smtClean="0"/>
            </a:br>
            <a:r>
              <a:rPr lang="en-US" sz="2800" b="0" smtClean="0"/>
              <a:t>with stepping, persis-</a:t>
            </a:r>
            <a:br>
              <a:rPr lang="en-US" sz="2800" b="0" smtClean="0"/>
            </a:br>
            <a:r>
              <a:rPr lang="en-US" sz="2800" b="0" smtClean="0"/>
              <a:t>tent breakpoints,</a:t>
            </a:r>
            <a:br>
              <a:rPr lang="en-US" sz="2800" b="0" smtClean="0"/>
            </a:br>
            <a:r>
              <a:rPr lang="en-US" sz="2800" b="0" smtClean="0"/>
              <a:t>and call stack visi-</a:t>
            </a:r>
            <a:br>
              <a:rPr lang="en-US" sz="2800" b="0" smtClean="0"/>
            </a:br>
            <a:r>
              <a:rPr lang="en-US" sz="2800" b="0" smtClean="0"/>
              <a:t>bility</a:t>
            </a: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25" y="4114800"/>
            <a:ext cx="46513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479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Running Interactively on UNIX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Symbol" pitchFamily="-65" charset="2"/>
              <a:buNone/>
            </a:pPr>
            <a:r>
              <a:rPr lang="en-US" sz="2800" smtClean="0"/>
              <a:t>On Unix…</a:t>
            </a:r>
          </a:p>
          <a:p>
            <a:pPr lvl="1">
              <a:buFont typeface="Symbol" pitchFamily="-65" charset="2"/>
              <a:buNone/>
            </a:pPr>
            <a:r>
              <a:rPr lang="en-US" sz="2800" smtClean="0">
                <a:ea typeface="ＭＳ Ｐゴシック" pitchFamily="-65" charset="-128"/>
              </a:rPr>
              <a:t>%</a:t>
            </a:r>
            <a:r>
              <a:rPr lang="en-US" sz="2800" smtClean="0">
                <a:latin typeface="Courier New" pitchFamily="-65" charset="0"/>
                <a:ea typeface="ＭＳ Ｐゴシック" pitchFamily="-65" charset="-128"/>
              </a:rPr>
              <a:t> python</a:t>
            </a:r>
          </a:p>
          <a:p>
            <a:pPr lvl="1">
              <a:buFont typeface="Symbol" pitchFamily="-65" charset="2"/>
              <a:buNone/>
            </a:pPr>
            <a:r>
              <a:rPr lang="en-US" sz="2800" smtClean="0">
                <a:solidFill>
                  <a:srgbClr val="660033"/>
                </a:solidFill>
                <a:latin typeface="Courier New" pitchFamily="-65" charset="0"/>
                <a:ea typeface="ＭＳ Ｐゴシック" pitchFamily="-65" charset="-128"/>
              </a:rPr>
              <a:t>&gt;&gt;&gt;</a:t>
            </a:r>
            <a:r>
              <a:rPr lang="en-US" sz="2800" smtClean="0">
                <a:latin typeface="Courier New" pitchFamily="-65" charset="0"/>
                <a:ea typeface="ＭＳ Ｐゴシック" pitchFamily="-65" charset="-128"/>
              </a:rPr>
              <a:t> 3+3</a:t>
            </a:r>
          </a:p>
          <a:p>
            <a:pPr lvl="1">
              <a:buFont typeface="Symbol" pitchFamily="-65" charset="2"/>
              <a:buNone/>
            </a:pPr>
            <a:r>
              <a:rPr lang="en-US" sz="2800" smtClean="0">
                <a:latin typeface="Courier New" pitchFamily="-65" charset="0"/>
                <a:ea typeface="ＭＳ Ｐゴシック" pitchFamily="-65" charset="-128"/>
              </a:rPr>
              <a:t>6</a:t>
            </a:r>
          </a:p>
          <a:p>
            <a:r>
              <a:rPr lang="en-US" sz="2800" smtClean="0"/>
              <a:t>Python prompts with ‘&gt;&gt;&gt;’. </a:t>
            </a:r>
          </a:p>
          <a:p>
            <a:r>
              <a:rPr lang="en-US" sz="2800" smtClean="0"/>
              <a:t>To exit Python (not Idle):</a:t>
            </a:r>
          </a:p>
          <a:p>
            <a:pPr lvl="1"/>
            <a:r>
              <a:rPr lang="en-US" sz="2800" smtClean="0">
                <a:ea typeface="ＭＳ Ｐゴシック" pitchFamily="-65" charset="-128"/>
              </a:rPr>
              <a:t>In Unix, type CONTROL-D</a:t>
            </a:r>
          </a:p>
          <a:p>
            <a:pPr lvl="1"/>
            <a:r>
              <a:rPr lang="en-US" sz="2800" smtClean="0">
                <a:ea typeface="ＭＳ Ｐゴシック" pitchFamily="-65" charset="-128"/>
              </a:rPr>
              <a:t>In Windows, type CONTROL-Z + &lt;Enter&gt;</a:t>
            </a:r>
          </a:p>
          <a:p>
            <a:pPr lvl="1"/>
            <a:r>
              <a:rPr lang="en-US" sz="2800" smtClean="0">
                <a:ea typeface="ＭＳ Ｐゴシック" pitchFamily="-65" charset="-128"/>
              </a:rPr>
              <a:t>Evaluate exit() </a:t>
            </a:r>
          </a:p>
        </p:txBody>
      </p:sp>
    </p:spTree>
    <p:extLst>
      <p:ext uri="{BB962C8B-B14F-4D97-AF65-F5344CB8AC3E}">
        <p14:creationId xmlns:p14="http://schemas.microsoft.com/office/powerpoint/2010/main" val="407791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Python Scripts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When you call a python program from the command line the interpreter evaluates each expression in the file</a:t>
            </a:r>
          </a:p>
          <a:p>
            <a:endParaRPr lang="en-US" sz="2800" b="0" dirty="0" smtClean="0"/>
          </a:p>
          <a:p>
            <a:r>
              <a:rPr lang="en-US" sz="2800" b="0" dirty="0" smtClean="0"/>
              <a:t>Python </a:t>
            </a:r>
            <a:r>
              <a:rPr lang="en-US" sz="2800" b="0" dirty="0" smtClean="0"/>
              <a:t>also has mechanisms to allow a python program to act both as a script and as a module to be imported and used by another python program</a:t>
            </a:r>
          </a:p>
          <a:p>
            <a:endParaRPr lang="en-US" sz="2800" b="0" dirty="0" smtClean="0"/>
          </a:p>
          <a:p>
            <a:endParaRPr lang="en-US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2890154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 Python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Execution types</a:t>
            </a: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3058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 b="0" dirty="0" smtClean="0"/>
              <a:t>(2) Python file</a:t>
            </a:r>
          </a:p>
          <a:p>
            <a:pPr>
              <a:lnSpc>
                <a:spcPct val="80000"/>
              </a:lnSpc>
            </a:pPr>
            <a:endParaRPr lang="en-US" sz="3200" b="0" dirty="0"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200" b="0" dirty="0" smtClean="0"/>
              <a:t>Create a file using &lt;filename&gt;.</a:t>
            </a:r>
            <a:r>
              <a:rPr lang="en-US" sz="3200" b="0" dirty="0" err="1" smtClean="0"/>
              <a:t>py</a:t>
            </a:r>
            <a:r>
              <a:rPr lang="en-US" sz="3200" b="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3200" b="0" dirty="0" smtClean="0">
                <a:ea typeface="ＭＳ Ｐゴシック" pitchFamily="-65" charset="-128"/>
              </a:rPr>
              <a:t>Go to that file location and execute the below:</a:t>
            </a:r>
          </a:p>
          <a:p>
            <a:pPr>
              <a:lnSpc>
                <a:spcPct val="80000"/>
              </a:lnSpc>
            </a:pPr>
            <a:r>
              <a:rPr lang="en-US" sz="3200" b="0" dirty="0"/>
              <a:t>p</a:t>
            </a:r>
            <a:r>
              <a:rPr lang="en-US" sz="3200" b="0" dirty="0" smtClean="0"/>
              <a:t>ython3 &lt;filename&gt;.</a:t>
            </a:r>
            <a:r>
              <a:rPr lang="en-US" sz="3200" b="0" dirty="0" err="1" smtClean="0"/>
              <a:t>py</a:t>
            </a:r>
            <a:endParaRPr lang="en-US" sz="3200" b="0" dirty="0" smtClean="0"/>
          </a:p>
          <a:p>
            <a:pPr>
              <a:lnSpc>
                <a:spcPct val="80000"/>
              </a:lnSpc>
            </a:pPr>
            <a:endParaRPr lang="en-US" sz="3200" b="0" dirty="0"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200" b="0" dirty="0" smtClean="0"/>
              <a:t>This is the best way to code in python for more number of lines of code.</a:t>
            </a:r>
            <a:endParaRPr lang="en-US" sz="2200" dirty="0" smtClean="0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877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Installing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5334000"/>
          </a:xfrm>
        </p:spPr>
        <p:txBody>
          <a:bodyPr/>
          <a:lstStyle/>
          <a:p>
            <a:r>
              <a:rPr lang="en-US" sz="2800" b="0" smtClean="0"/>
              <a:t>Python is pre-installed on most Unix systems, including Linux and MAC OS X</a:t>
            </a:r>
          </a:p>
          <a:p>
            <a:r>
              <a:rPr lang="en-US" sz="2800" b="0" smtClean="0"/>
              <a:t>The pre-installed version may not be the most recent one (2.6.2 and 3.1.1 as of Sept 09)</a:t>
            </a:r>
          </a:p>
          <a:p>
            <a:r>
              <a:rPr lang="en-US" sz="2800" b="0" smtClean="0"/>
              <a:t>Download from http://python.org/download/</a:t>
            </a:r>
          </a:p>
          <a:p>
            <a:r>
              <a:rPr lang="en-US" sz="2800" b="0" smtClean="0"/>
              <a:t>Python comes with a large library of standard modules</a:t>
            </a:r>
          </a:p>
          <a:p>
            <a:r>
              <a:rPr lang="en-US" sz="2800" b="0" smtClean="0"/>
              <a:t>There are several options for an IDE</a:t>
            </a:r>
          </a:p>
          <a:p>
            <a:pPr lvl="1"/>
            <a:r>
              <a:rPr lang="en-US" sz="2400" smtClean="0">
                <a:ea typeface="ＭＳ Ｐゴシック" pitchFamily="-65" charset="-128"/>
              </a:rPr>
              <a:t>IDLE – works well with Windows</a:t>
            </a:r>
          </a:p>
          <a:p>
            <a:pPr lvl="1"/>
            <a:r>
              <a:rPr lang="en-US" sz="2400" smtClean="0">
                <a:ea typeface="ＭＳ Ｐゴシック" pitchFamily="-65" charset="-128"/>
              </a:rPr>
              <a:t>Emacs with python-mode or your favorite text editor</a:t>
            </a:r>
          </a:p>
          <a:p>
            <a:pPr lvl="1"/>
            <a:r>
              <a:rPr lang="en-US" sz="2400" smtClean="0">
                <a:ea typeface="ＭＳ Ｐゴシック" pitchFamily="-65" charset="-128"/>
              </a:rPr>
              <a:t>Eclipse with Pydev (http://pydev.sourceforge.net/)</a:t>
            </a:r>
          </a:p>
        </p:txBody>
      </p:sp>
    </p:spTree>
    <p:extLst>
      <p:ext uri="{BB962C8B-B14F-4D97-AF65-F5344CB8AC3E}">
        <p14:creationId xmlns:p14="http://schemas.microsoft.com/office/powerpoint/2010/main" val="1301439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 Basics</a:t>
            </a:r>
          </a:p>
        </p:txBody>
      </p:sp>
      <p:pic>
        <p:nvPicPr>
          <p:cNvPr id="45059" name="Picture 4" descr="AN03633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05200"/>
            <a:ext cx="4054475" cy="302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5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 Code Sample (in IDLE)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Symbol" pitchFamily="-65" charset="2"/>
              <a:buNone/>
            </a:pPr>
            <a:r>
              <a:rPr lang="en-US" b="0" smtClean="0">
                <a:latin typeface="Lucida Sans Typewriter" pitchFamily="-65" charset="0"/>
              </a:rPr>
              <a:t> x = 34 - 23            </a:t>
            </a:r>
            <a:r>
              <a:rPr lang="en-US" b="0" smtClean="0">
                <a:solidFill>
                  <a:srgbClr val="FF3300"/>
                </a:solidFill>
                <a:latin typeface="Lucida Sans Typewriter" pitchFamily="-65" charset="0"/>
              </a:rPr>
              <a:t># A comment.</a:t>
            </a:r>
          </a:p>
          <a:p>
            <a:pPr>
              <a:buFont typeface="Symbol" pitchFamily="-65" charset="2"/>
              <a:buNone/>
            </a:pPr>
            <a:r>
              <a:rPr lang="en-US" b="0" smtClean="0">
                <a:latin typeface="Lucida Sans Typewriter" pitchFamily="-65" charset="0"/>
              </a:rPr>
              <a:t> y = </a:t>
            </a:r>
            <a:r>
              <a:rPr lang="en-US" b="0" smtClean="0">
                <a:solidFill>
                  <a:srgbClr val="33CC33"/>
                </a:solidFill>
                <a:latin typeface="Lucida Sans Typewriter" pitchFamily="-65" charset="0"/>
              </a:rPr>
              <a:t>“Hello”</a:t>
            </a:r>
            <a:r>
              <a:rPr lang="en-US" b="0" smtClean="0">
                <a:latin typeface="Lucida Sans Typewriter" pitchFamily="-65" charset="0"/>
              </a:rPr>
              <a:t>            </a:t>
            </a:r>
            <a:r>
              <a:rPr lang="en-US" b="0" smtClean="0">
                <a:solidFill>
                  <a:srgbClr val="FF3300"/>
                </a:solidFill>
                <a:latin typeface="Lucida Sans Typewriter" pitchFamily="-65" charset="0"/>
              </a:rPr>
              <a:t># Another one.</a:t>
            </a:r>
          </a:p>
          <a:p>
            <a:pPr>
              <a:buFont typeface="Symbol" pitchFamily="-65" charset="2"/>
              <a:buNone/>
            </a:pPr>
            <a:r>
              <a:rPr lang="en-US" b="0" smtClean="0">
                <a:latin typeface="Lucida Sans Typewriter" pitchFamily="-65" charset="0"/>
              </a:rPr>
              <a:t> z = 3.45    </a:t>
            </a:r>
          </a:p>
          <a:p>
            <a:pPr>
              <a:buFont typeface="Symbol" pitchFamily="-65" charset="2"/>
              <a:buNone/>
            </a:pPr>
            <a:r>
              <a:rPr lang="en-US" b="0" smtClean="0">
                <a:latin typeface="Lucida Sans Typewriter" pitchFamily="-65" charset="0"/>
              </a:rPr>
              <a:t> </a:t>
            </a:r>
            <a:r>
              <a:rPr lang="en-US" b="0" smtClean="0">
                <a:solidFill>
                  <a:srgbClr val="FF6600"/>
                </a:solidFill>
                <a:latin typeface="Lucida Sans Typewriter" pitchFamily="-65" charset="0"/>
              </a:rPr>
              <a:t>if</a:t>
            </a:r>
            <a:r>
              <a:rPr lang="en-US" b="0" smtClean="0">
                <a:latin typeface="Lucida Sans Typewriter" pitchFamily="-65" charset="0"/>
              </a:rPr>
              <a:t> z == 3.45 </a:t>
            </a:r>
            <a:r>
              <a:rPr lang="en-US" b="0" smtClean="0">
                <a:solidFill>
                  <a:srgbClr val="FF6600"/>
                </a:solidFill>
                <a:latin typeface="Lucida Sans Typewriter" pitchFamily="-65" charset="0"/>
              </a:rPr>
              <a:t>or</a:t>
            </a:r>
            <a:r>
              <a:rPr lang="en-US" b="0" smtClean="0">
                <a:latin typeface="Lucida Sans Typewriter" pitchFamily="-65" charset="0"/>
              </a:rPr>
              <a:t> y == </a:t>
            </a:r>
            <a:r>
              <a:rPr lang="en-US" b="0" smtClean="0">
                <a:solidFill>
                  <a:srgbClr val="33CC33"/>
                </a:solidFill>
                <a:latin typeface="Lucida Sans Typewriter" pitchFamily="-65" charset="0"/>
              </a:rPr>
              <a:t>“Hello”</a:t>
            </a:r>
            <a:r>
              <a:rPr lang="en-US" b="0" smtClean="0">
                <a:latin typeface="Lucida Sans Typewriter" pitchFamily="-65" charset="0"/>
              </a:rPr>
              <a:t>:</a:t>
            </a:r>
          </a:p>
          <a:p>
            <a:pPr>
              <a:buFont typeface="Symbol" pitchFamily="-65" charset="2"/>
              <a:buNone/>
            </a:pPr>
            <a:r>
              <a:rPr lang="en-US" b="0" smtClean="0">
                <a:latin typeface="Lucida Sans Typewriter" pitchFamily="-65" charset="0"/>
              </a:rPr>
              <a:t>     x = x + 1</a:t>
            </a:r>
          </a:p>
          <a:p>
            <a:pPr>
              <a:buFont typeface="Symbol" pitchFamily="-65" charset="2"/>
              <a:buNone/>
            </a:pPr>
            <a:r>
              <a:rPr lang="en-US" b="0" smtClean="0">
                <a:latin typeface="Lucida Sans Typewriter" pitchFamily="-65" charset="0"/>
              </a:rPr>
              <a:t>     y = y + </a:t>
            </a:r>
            <a:r>
              <a:rPr lang="en-US" b="0" smtClean="0">
                <a:solidFill>
                  <a:srgbClr val="33CC33"/>
                </a:solidFill>
                <a:latin typeface="Lucida Sans Typewriter" pitchFamily="-65" charset="0"/>
              </a:rPr>
              <a:t>“ World”</a:t>
            </a:r>
            <a:r>
              <a:rPr lang="en-US" b="0" smtClean="0">
                <a:latin typeface="Lucida Sans Typewriter" pitchFamily="-65" charset="0"/>
              </a:rPr>
              <a:t>   </a:t>
            </a:r>
            <a:r>
              <a:rPr lang="en-US" b="0" smtClean="0">
                <a:solidFill>
                  <a:srgbClr val="FF3300"/>
                </a:solidFill>
                <a:latin typeface="Lucida Sans Typewriter" pitchFamily="-65" charset="0"/>
              </a:rPr>
              <a:t># String concat.</a:t>
            </a:r>
          </a:p>
          <a:p>
            <a:pPr>
              <a:buFont typeface="Symbol" pitchFamily="-65" charset="2"/>
              <a:buNone/>
            </a:pPr>
            <a:r>
              <a:rPr lang="en-US" b="0" smtClean="0">
                <a:latin typeface="Lucida Sans Typewriter" pitchFamily="-65" charset="0"/>
              </a:rPr>
              <a:t> </a:t>
            </a:r>
            <a:r>
              <a:rPr lang="en-US" b="0" smtClean="0">
                <a:solidFill>
                  <a:srgbClr val="FF6600"/>
                </a:solidFill>
                <a:latin typeface="Lucida Sans Typewriter" pitchFamily="-65" charset="0"/>
              </a:rPr>
              <a:t>print</a:t>
            </a:r>
            <a:r>
              <a:rPr lang="en-US" b="0" smtClean="0">
                <a:latin typeface="Lucida Sans Typewriter" pitchFamily="-65" charset="0"/>
              </a:rPr>
              <a:t> x</a:t>
            </a:r>
          </a:p>
          <a:p>
            <a:pPr>
              <a:buFont typeface="Symbol" pitchFamily="-65" charset="2"/>
              <a:buNone/>
            </a:pPr>
            <a:r>
              <a:rPr lang="en-US" b="0" smtClean="0">
                <a:latin typeface="Lucida Sans Typewriter" pitchFamily="-65" charset="0"/>
              </a:rPr>
              <a:t> </a:t>
            </a:r>
            <a:r>
              <a:rPr lang="en-US" b="0" smtClean="0">
                <a:solidFill>
                  <a:srgbClr val="FF6600"/>
                </a:solidFill>
                <a:latin typeface="Lucida Sans Typewriter" pitchFamily="-65" charset="0"/>
              </a:rPr>
              <a:t>print</a:t>
            </a:r>
            <a:r>
              <a:rPr lang="en-US" b="0" smtClean="0">
                <a:latin typeface="Lucida Sans Typewriter" pitchFamily="-65" charset="0"/>
              </a:rPr>
              <a:t> y</a:t>
            </a:r>
            <a:endParaRPr lang="en-US" sz="2800" smtClean="0">
              <a:latin typeface="Lucida Sans Typewriter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82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Enough to Understand the Code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Indentation matters to code meaning</a:t>
            </a:r>
          </a:p>
          <a:p>
            <a:pPr marL="457200" lvl="1" indent="-220663">
              <a:lnSpc>
                <a:spcPct val="90000"/>
              </a:lnSpc>
            </a:pPr>
            <a:r>
              <a:rPr lang="en-US" sz="2400" smtClean="0">
                <a:ea typeface="ＭＳ Ｐゴシック" pitchFamily="-65" charset="-128"/>
              </a:rPr>
              <a:t>Block structure indicated by indentation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First assignment to a variable creates it</a:t>
            </a:r>
          </a:p>
          <a:p>
            <a:pPr marL="457200" lvl="1" indent="-220663">
              <a:lnSpc>
                <a:spcPct val="90000"/>
              </a:lnSpc>
            </a:pPr>
            <a:r>
              <a:rPr lang="en-US" sz="2400" smtClean="0">
                <a:ea typeface="ＭＳ Ｐゴシック" pitchFamily="-65" charset="-128"/>
              </a:rPr>
              <a:t>Variable types don’t need to be declared.</a:t>
            </a:r>
          </a:p>
          <a:p>
            <a:pPr marL="457200" lvl="1" indent="-220663">
              <a:lnSpc>
                <a:spcPct val="90000"/>
              </a:lnSpc>
            </a:pPr>
            <a:r>
              <a:rPr lang="en-US" sz="2400" smtClean="0">
                <a:ea typeface="ＭＳ Ｐゴシック" pitchFamily="-65" charset="-128"/>
              </a:rPr>
              <a:t>Python figures out the variable types on its own. 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Assignment is </a:t>
            </a:r>
            <a:r>
              <a:rPr lang="en-US" sz="2800" i="1" smtClean="0">
                <a:solidFill>
                  <a:schemeClr val="accent2"/>
                </a:solidFill>
              </a:rPr>
              <a:t>=</a:t>
            </a:r>
            <a:r>
              <a:rPr lang="en-US" sz="2800" smtClean="0"/>
              <a:t> and comparison is </a:t>
            </a:r>
            <a:r>
              <a:rPr lang="en-US" sz="2800" i="1" smtClean="0">
                <a:solidFill>
                  <a:schemeClr val="accent2"/>
                </a:solidFill>
              </a:rPr>
              <a:t>==</a:t>
            </a: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For numbers </a:t>
            </a:r>
            <a:r>
              <a:rPr lang="en-US" sz="2800" i="1" smtClean="0">
                <a:solidFill>
                  <a:schemeClr val="accent2"/>
                </a:solidFill>
              </a:rPr>
              <a:t>+ - * / %</a:t>
            </a:r>
            <a:r>
              <a:rPr lang="en-US" sz="2800" smtClean="0"/>
              <a:t> are as expected</a:t>
            </a:r>
          </a:p>
          <a:p>
            <a:pPr marL="457200" lvl="1" indent="-220663">
              <a:lnSpc>
                <a:spcPct val="90000"/>
              </a:lnSpc>
            </a:pPr>
            <a:r>
              <a:rPr lang="en-US" sz="2400" smtClean="0">
                <a:ea typeface="ＭＳ Ｐゴシック" pitchFamily="-65" charset="-128"/>
              </a:rPr>
              <a:t>Special use of </a:t>
            </a:r>
            <a:r>
              <a:rPr lang="en-US" sz="2800" b="1" i="1" smtClean="0">
                <a:solidFill>
                  <a:schemeClr val="accent2"/>
                </a:solidFill>
                <a:ea typeface="ＭＳ Ｐゴシック" pitchFamily="-65" charset="-128"/>
              </a:rPr>
              <a:t>+</a:t>
            </a:r>
            <a:r>
              <a:rPr lang="en-US" sz="2400" smtClean="0">
                <a:ea typeface="ＭＳ Ｐゴシック" pitchFamily="-65" charset="-128"/>
              </a:rPr>
              <a:t> for string concatenation and </a:t>
            </a:r>
            <a:r>
              <a:rPr lang="en-US" sz="2800" b="1" i="1" smtClean="0">
                <a:solidFill>
                  <a:schemeClr val="accent2"/>
                </a:solidFill>
                <a:ea typeface="ＭＳ Ｐゴシック" pitchFamily="-65" charset="-128"/>
              </a:rPr>
              <a:t>%</a:t>
            </a:r>
            <a:r>
              <a:rPr lang="en-US" sz="2400" smtClean="0">
                <a:ea typeface="ＭＳ Ｐゴシック" pitchFamily="-65" charset="-128"/>
              </a:rPr>
              <a:t> for string formatting (as in C’s printf)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Logical operators are words (</a:t>
            </a:r>
            <a:r>
              <a:rPr lang="en-US" sz="2800" smtClean="0">
                <a:solidFill>
                  <a:schemeClr val="accent2"/>
                </a:solidFill>
                <a:latin typeface="Courier New" pitchFamily="-65" charset="0"/>
              </a:rPr>
              <a:t>and, or, not</a:t>
            </a:r>
            <a:r>
              <a:rPr lang="en-US" sz="2800" smtClean="0"/>
              <a:t>) </a:t>
            </a:r>
            <a:r>
              <a:rPr lang="en-US" sz="2800" i="1" smtClean="0"/>
              <a:t>not </a:t>
            </a:r>
            <a:r>
              <a:rPr lang="en-US" sz="2800" smtClean="0"/>
              <a:t>symbols</a:t>
            </a:r>
            <a:endParaRPr lang="en-US" sz="2800" i="1" smtClean="0"/>
          </a:p>
          <a:p>
            <a:pPr>
              <a:lnSpc>
                <a:spcPct val="90000"/>
              </a:lnSpc>
            </a:pPr>
            <a:r>
              <a:rPr lang="en-US" sz="2800" smtClean="0"/>
              <a:t>The basic printing command is </a:t>
            </a:r>
            <a:r>
              <a:rPr lang="en-US" sz="2800" smtClean="0">
                <a:solidFill>
                  <a:schemeClr val="accent2"/>
                </a:solidFill>
                <a:latin typeface="Courier New" pitchFamily="-65" charset="0"/>
              </a:rPr>
              <a:t>print</a:t>
            </a:r>
            <a:endParaRPr lang="en-US" sz="2800" smtClean="0"/>
          </a:p>
          <a:p>
            <a:pPr>
              <a:lnSpc>
                <a:spcPct val="90000"/>
              </a:lnSpc>
            </a:pP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0356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Overview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r>
              <a:rPr lang="en-US" sz="3200" b="0" dirty="0" smtClean="0">
                <a:solidFill>
                  <a:srgbClr val="FFC000"/>
                </a:solidFill>
              </a:rPr>
              <a:t>1/5 History</a:t>
            </a:r>
          </a:p>
          <a:p>
            <a:r>
              <a:rPr lang="en-US" sz="3200" b="0" dirty="0" smtClean="0">
                <a:solidFill>
                  <a:srgbClr val="FFC000"/>
                </a:solidFill>
              </a:rPr>
              <a:t>2/5 Python Types and Differences</a:t>
            </a:r>
            <a:endParaRPr lang="en-US" sz="3200" b="0" dirty="0" smtClean="0">
              <a:solidFill>
                <a:srgbClr val="FFC000"/>
              </a:solidFill>
            </a:endParaRPr>
          </a:p>
          <a:p>
            <a:r>
              <a:rPr lang="en-US" sz="3200" b="0" dirty="0" smtClean="0">
                <a:solidFill>
                  <a:srgbClr val="FFC000"/>
                </a:solidFill>
              </a:rPr>
              <a:t>3/5 Installing </a:t>
            </a:r>
            <a:r>
              <a:rPr lang="en-US" sz="3200" b="0" dirty="0" smtClean="0">
                <a:solidFill>
                  <a:srgbClr val="FFC000"/>
                </a:solidFill>
              </a:rPr>
              <a:t>&amp; Running Python</a:t>
            </a:r>
          </a:p>
          <a:p>
            <a:r>
              <a:rPr lang="en-US" sz="3200" b="0" dirty="0" smtClean="0"/>
              <a:t>4/5 Python Basics</a:t>
            </a:r>
          </a:p>
          <a:p>
            <a:r>
              <a:rPr lang="en-US" sz="3200" b="0" dirty="0" smtClean="0"/>
              <a:t>5/5 Python examples</a:t>
            </a:r>
            <a:endParaRPr lang="en-US" sz="3200" b="0" dirty="0" smtClean="0"/>
          </a:p>
          <a:p>
            <a:pPr>
              <a:buFont typeface="Symbol" pitchFamily="-65" charset="2"/>
              <a:buNone/>
            </a:pPr>
            <a:endParaRPr lang="en-US" sz="3200" b="0" dirty="0" smtClean="0"/>
          </a:p>
          <a:p>
            <a:endParaRPr lang="en-US" sz="3200" b="0" dirty="0" smtClean="0"/>
          </a:p>
        </p:txBody>
      </p:sp>
    </p:spTree>
    <p:extLst>
      <p:ext uri="{BB962C8B-B14F-4D97-AF65-F5344CB8AC3E}">
        <p14:creationId xmlns:p14="http://schemas.microsoft.com/office/powerpoint/2010/main" val="38040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Basic Datatypes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5334000"/>
          </a:xfrm>
        </p:spPr>
        <p:txBody>
          <a:bodyPr/>
          <a:lstStyle/>
          <a:p>
            <a:r>
              <a:rPr lang="en-US" sz="2800" smtClean="0"/>
              <a:t>Integers (default for numbers)</a:t>
            </a:r>
          </a:p>
          <a:p>
            <a:pPr lvl="1">
              <a:buFontTx/>
              <a:buNone/>
            </a:pPr>
            <a:r>
              <a:rPr lang="en-US" sz="2400" smtClean="0">
                <a:solidFill>
                  <a:schemeClr val="accent2"/>
                </a:solidFill>
                <a:latin typeface="Lucida Sans Typewriter" pitchFamily="-65" charset="0"/>
                <a:ea typeface="ＭＳ Ｐゴシック" pitchFamily="-65" charset="-128"/>
              </a:rPr>
              <a:t>z = 5 / 2  # Answer 2, integer division</a:t>
            </a:r>
          </a:p>
          <a:p>
            <a:r>
              <a:rPr lang="en-US" sz="2800" smtClean="0"/>
              <a:t>Floats</a:t>
            </a:r>
          </a:p>
          <a:p>
            <a:pPr lvl="1">
              <a:buFontTx/>
              <a:buNone/>
            </a:pPr>
            <a:r>
              <a:rPr lang="en-US" sz="2400" smtClean="0">
                <a:solidFill>
                  <a:schemeClr val="accent2"/>
                </a:solidFill>
                <a:latin typeface="Lucida Sans Typewriter" pitchFamily="-65" charset="0"/>
                <a:ea typeface="ＭＳ Ｐゴシック" pitchFamily="-65" charset="-128"/>
              </a:rPr>
              <a:t>x = 3.456</a:t>
            </a:r>
          </a:p>
          <a:p>
            <a:r>
              <a:rPr lang="en-US" sz="2800" smtClean="0"/>
              <a:t>Strings</a:t>
            </a:r>
          </a:p>
          <a:p>
            <a:pPr lvl="1"/>
            <a:r>
              <a:rPr lang="en-US" sz="2600" smtClean="0">
                <a:ea typeface="ＭＳ Ｐゴシック" pitchFamily="-65" charset="-128"/>
              </a:rPr>
              <a:t>Can use “” or ‘’ to specify with </a:t>
            </a:r>
            <a:r>
              <a:rPr lang="en-US" sz="2600" smtClean="0">
                <a:solidFill>
                  <a:schemeClr val="accent2"/>
                </a:solidFill>
                <a:latin typeface="Lucida Sans Typewriter" pitchFamily="-65" charset="0"/>
                <a:ea typeface="ＭＳ Ｐゴシック" pitchFamily="-65" charset="-128"/>
              </a:rPr>
              <a:t>“abc” </a:t>
            </a:r>
            <a:r>
              <a:rPr lang="en-US" sz="2600" smtClean="0">
                <a:ea typeface="ＭＳ Ｐゴシック" pitchFamily="-65" charset="-128"/>
              </a:rPr>
              <a:t>== </a:t>
            </a:r>
            <a:r>
              <a:rPr lang="en-US" sz="2600" smtClean="0">
                <a:solidFill>
                  <a:schemeClr val="accent2"/>
                </a:solidFill>
                <a:latin typeface="Lucida Sans Typewriter" pitchFamily="-65" charset="0"/>
                <a:ea typeface="ＭＳ Ｐゴシック" pitchFamily="-65" charset="-128"/>
              </a:rPr>
              <a:t>‘abc’</a:t>
            </a:r>
            <a:endParaRPr lang="en-US" sz="2600" smtClean="0">
              <a:ea typeface="ＭＳ Ｐゴシック" pitchFamily="-65" charset="-128"/>
            </a:endParaRPr>
          </a:p>
          <a:p>
            <a:pPr lvl="1"/>
            <a:r>
              <a:rPr lang="en-US" sz="2600" smtClean="0">
                <a:ea typeface="ＭＳ Ｐゴシック" pitchFamily="-65" charset="-128"/>
              </a:rPr>
              <a:t>Unmatched can occur within the string: </a:t>
            </a:r>
            <a:r>
              <a:rPr lang="en-US" sz="2600" smtClean="0">
                <a:solidFill>
                  <a:schemeClr val="accent2"/>
                </a:solidFill>
                <a:latin typeface="Lucida Sans Typewriter" pitchFamily="-65" charset="0"/>
                <a:ea typeface="ＭＳ Ｐゴシック" pitchFamily="-65" charset="-128"/>
              </a:rPr>
              <a:t>“matt’s”</a:t>
            </a:r>
          </a:p>
          <a:p>
            <a:pPr lvl="1"/>
            <a:r>
              <a:rPr lang="en-US" sz="2600" smtClean="0">
                <a:ea typeface="ＭＳ Ｐゴシック" pitchFamily="-65" charset="-128"/>
              </a:rPr>
              <a:t>Use triple double-quotes for multi-line strings or strings than contain both ‘ and “ inside of them:  </a:t>
            </a:r>
            <a:br>
              <a:rPr lang="en-US" sz="2600" smtClean="0">
                <a:ea typeface="ＭＳ Ｐゴシック" pitchFamily="-65" charset="-128"/>
              </a:rPr>
            </a:br>
            <a:r>
              <a:rPr lang="en-US" sz="2600" smtClean="0">
                <a:solidFill>
                  <a:schemeClr val="accent2"/>
                </a:solidFill>
                <a:latin typeface="Lucida Sans Typewriter" pitchFamily="-65" charset="0"/>
                <a:ea typeface="ＭＳ Ｐゴシック" pitchFamily="-65" charset="-128"/>
              </a:rPr>
              <a:t>“““a‘b“c”””</a:t>
            </a:r>
          </a:p>
        </p:txBody>
      </p:sp>
    </p:spTree>
    <p:extLst>
      <p:ext uri="{BB962C8B-B14F-4D97-AF65-F5344CB8AC3E}">
        <p14:creationId xmlns:p14="http://schemas.microsoft.com/office/powerpoint/2010/main" val="12585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Whitespace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5334000"/>
          </a:xfrm>
        </p:spPr>
        <p:txBody>
          <a:bodyPr/>
          <a:lstStyle/>
          <a:p>
            <a:pPr marL="0" indent="0">
              <a:buFont typeface="Symbol" pitchFamily="-65" charset="2"/>
              <a:buNone/>
            </a:pPr>
            <a:r>
              <a:rPr lang="en-US" sz="2800" b="0" smtClean="0"/>
              <a:t>Whitespace is meaningful in Python: especially indentation and placement of newlines</a:t>
            </a:r>
          </a:p>
          <a:p>
            <a:pPr marL="0" indent="0"/>
            <a:r>
              <a:rPr lang="en-US" sz="2800" b="0" smtClean="0"/>
              <a:t>Use a newline to end a line of code</a:t>
            </a:r>
          </a:p>
          <a:p>
            <a:pPr marL="636588" lvl="2" indent="-236538">
              <a:buFontTx/>
              <a:buNone/>
            </a:pPr>
            <a:r>
              <a:rPr lang="en-US" smtClean="0">
                <a:ea typeface="ＭＳ Ｐゴシック" pitchFamily="-65" charset="-128"/>
              </a:rPr>
              <a:t>Use </a:t>
            </a:r>
            <a:r>
              <a:rPr lang="en-US" smtClean="0">
                <a:solidFill>
                  <a:schemeClr val="accent2"/>
                </a:solidFill>
                <a:latin typeface="Lucida Sans Typewriter" pitchFamily="-65" charset="0"/>
                <a:ea typeface="ＭＳ Ｐゴシック" pitchFamily="-65" charset="-128"/>
              </a:rPr>
              <a:t>\ </a:t>
            </a:r>
            <a:r>
              <a:rPr lang="en-US" smtClean="0">
                <a:ea typeface="ＭＳ Ｐゴシック" pitchFamily="-65" charset="-128"/>
              </a:rPr>
              <a:t>when must go to next line prematurely</a:t>
            </a:r>
          </a:p>
          <a:p>
            <a:pPr marL="0" indent="0"/>
            <a:r>
              <a:rPr lang="en-US" sz="2800" b="0" smtClean="0"/>
              <a:t>No braces </a:t>
            </a:r>
            <a:r>
              <a:rPr lang="en-US" sz="2800" b="0" smtClean="0">
                <a:solidFill>
                  <a:schemeClr val="accent2"/>
                </a:solidFill>
                <a:latin typeface="Lucida Sans Typewriter" pitchFamily="-65" charset="0"/>
              </a:rPr>
              <a:t>{}</a:t>
            </a:r>
            <a:r>
              <a:rPr lang="en-US" sz="2800" b="0" smtClean="0"/>
              <a:t> to mark blocks of code, use </a:t>
            </a:r>
            <a:r>
              <a:rPr lang="en-US" sz="2800" b="0" i="1" smtClean="0"/>
              <a:t>consistent</a:t>
            </a:r>
            <a:r>
              <a:rPr lang="en-US" sz="2800" b="0" smtClean="0"/>
              <a:t> indentation instead</a:t>
            </a:r>
          </a:p>
          <a:p>
            <a:pPr marL="636588" lvl="2" indent="-236538">
              <a:buFont typeface="Arial" charset="0"/>
              <a:buChar char="•"/>
            </a:pPr>
            <a:r>
              <a:rPr lang="en-US" smtClean="0">
                <a:ea typeface="ＭＳ Ｐゴシック" pitchFamily="-65" charset="-128"/>
              </a:rPr>
              <a:t>First line with </a:t>
            </a:r>
            <a:r>
              <a:rPr lang="en-US" i="1" smtClean="0">
                <a:ea typeface="ＭＳ Ｐゴシック" pitchFamily="-65" charset="-128"/>
              </a:rPr>
              <a:t>less</a:t>
            </a:r>
            <a:r>
              <a:rPr lang="en-US" smtClean="0">
                <a:ea typeface="ＭＳ Ｐゴシック" pitchFamily="-65" charset="-128"/>
              </a:rPr>
              <a:t> indentation is outside of the block</a:t>
            </a:r>
          </a:p>
          <a:p>
            <a:pPr marL="636588" lvl="2" indent="-236538">
              <a:buFont typeface="Arial" charset="0"/>
              <a:buChar char="•"/>
            </a:pPr>
            <a:r>
              <a:rPr lang="en-US" smtClean="0">
                <a:ea typeface="ＭＳ Ｐゴシック" pitchFamily="-65" charset="-128"/>
              </a:rPr>
              <a:t>First line with </a:t>
            </a:r>
            <a:r>
              <a:rPr lang="en-US" i="1" smtClean="0">
                <a:ea typeface="ＭＳ Ｐゴシック" pitchFamily="-65" charset="-128"/>
              </a:rPr>
              <a:t>more</a:t>
            </a:r>
            <a:r>
              <a:rPr lang="en-US" smtClean="0">
                <a:ea typeface="ＭＳ Ｐゴシック" pitchFamily="-65" charset="-128"/>
              </a:rPr>
              <a:t> indentation starts a nested block</a:t>
            </a:r>
          </a:p>
          <a:p>
            <a:pPr marL="0" indent="0"/>
            <a:r>
              <a:rPr lang="en-US" sz="2800" b="0" smtClean="0"/>
              <a:t>Colons start of a new block in many constructs, e.g. function definitions, then clauses</a:t>
            </a:r>
          </a:p>
        </p:txBody>
      </p:sp>
    </p:spTree>
    <p:extLst>
      <p:ext uri="{BB962C8B-B14F-4D97-AF65-F5344CB8AC3E}">
        <p14:creationId xmlns:p14="http://schemas.microsoft.com/office/powerpoint/2010/main" val="176775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Comments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5334000"/>
          </a:xfrm>
        </p:spPr>
        <p:txBody>
          <a:bodyPr/>
          <a:lstStyle/>
          <a:p>
            <a:pPr marL="236538" indent="-236538"/>
            <a:r>
              <a:rPr lang="en-US" sz="2800" b="0" smtClean="0"/>
              <a:t>Start comments with </a:t>
            </a:r>
            <a:r>
              <a:rPr lang="en-US" sz="2800" b="0" smtClean="0">
                <a:solidFill>
                  <a:schemeClr val="accent2"/>
                </a:solidFill>
              </a:rPr>
              <a:t>#, </a:t>
            </a:r>
            <a:r>
              <a:rPr lang="en-US" sz="2800" b="0" smtClean="0"/>
              <a:t>rest of line is ignored</a:t>
            </a:r>
          </a:p>
          <a:p>
            <a:pPr marL="236538" indent="-236538"/>
            <a:r>
              <a:rPr lang="en-US" sz="2800" b="0" smtClean="0"/>
              <a:t>Can include a “documentation string” as the first line of a new function or class you define</a:t>
            </a:r>
          </a:p>
          <a:p>
            <a:pPr marL="236538" indent="-236538"/>
            <a:r>
              <a:rPr lang="en-US" sz="2800" b="0" smtClean="0"/>
              <a:t>Development environments, debugger, and other tools use it: it’s good style to include one</a:t>
            </a:r>
          </a:p>
          <a:p>
            <a:pPr lvl="1">
              <a:buFontTx/>
              <a:buNone/>
            </a:pPr>
            <a:endParaRPr lang="en-US" sz="800" smtClean="0">
              <a:solidFill>
                <a:srgbClr val="FF6600"/>
              </a:solidFill>
              <a:latin typeface="Courier New" pitchFamily="-65" charset="0"/>
              <a:ea typeface="ＭＳ Ｐゴシック" pitchFamily="-65" charset="-128"/>
            </a:endParaRPr>
          </a:p>
          <a:p>
            <a:pPr lvl="1">
              <a:buFontTx/>
              <a:buNone/>
            </a:pPr>
            <a:r>
              <a:rPr lang="en-US" sz="2400" smtClean="0">
                <a:solidFill>
                  <a:srgbClr val="FF6600"/>
                </a:solidFill>
                <a:latin typeface="Courier New" pitchFamily="-65" charset="0"/>
                <a:ea typeface="ＭＳ Ｐゴシック" pitchFamily="-65" charset="-128"/>
              </a:rPr>
              <a:t>def fact</a:t>
            </a:r>
            <a:r>
              <a:rPr lang="en-US" sz="2400" smtClean="0">
                <a:latin typeface="Courier New" pitchFamily="-65" charset="0"/>
                <a:ea typeface="ＭＳ Ｐゴシック" pitchFamily="-65" charset="-128"/>
              </a:rPr>
              <a:t>(n):</a:t>
            </a:r>
          </a:p>
          <a:p>
            <a:pPr lvl="1">
              <a:buFontTx/>
              <a:buNone/>
            </a:pPr>
            <a:r>
              <a:rPr lang="en-US" sz="2400" smtClean="0">
                <a:solidFill>
                  <a:srgbClr val="008000"/>
                </a:solidFill>
                <a:latin typeface="Courier New" pitchFamily="-65" charset="0"/>
                <a:ea typeface="ＭＳ Ｐゴシック" pitchFamily="-65" charset="-128"/>
              </a:rPr>
              <a:t>  “““fact(n) assumes n is a positive integer and returns facorial of n.”””</a:t>
            </a:r>
            <a:br>
              <a:rPr lang="en-US" sz="2400" smtClean="0">
                <a:solidFill>
                  <a:srgbClr val="008000"/>
                </a:solidFill>
                <a:latin typeface="Courier New" pitchFamily="-65" charset="0"/>
                <a:ea typeface="ＭＳ Ｐゴシック" pitchFamily="-65" charset="-128"/>
              </a:rPr>
            </a:br>
            <a:r>
              <a:rPr lang="en-US" sz="2400" smtClean="0">
                <a:solidFill>
                  <a:srgbClr val="008000"/>
                </a:solidFill>
                <a:latin typeface="Courier New" pitchFamily="-65" charset="0"/>
                <a:ea typeface="ＭＳ Ｐゴシック" pitchFamily="-65" charset="-128"/>
              </a:rPr>
              <a:t>assert(n&gt;0)</a:t>
            </a:r>
          </a:p>
          <a:p>
            <a:pPr lvl="1">
              <a:buFontTx/>
              <a:buNone/>
            </a:pPr>
            <a:r>
              <a:rPr lang="en-US" sz="2400" smtClean="0">
                <a:solidFill>
                  <a:srgbClr val="008000"/>
                </a:solidFill>
                <a:latin typeface="Courier New" pitchFamily="-65" charset="0"/>
                <a:ea typeface="ＭＳ Ｐゴシック" pitchFamily="-65" charset="-128"/>
              </a:rPr>
              <a:t>	return 1 if n==1 else n*fact(n-1) </a:t>
            </a:r>
            <a:endParaRPr lang="en-US" sz="2400" smtClean="0">
              <a:latin typeface="Courier New" pitchFamily="-65" charset="0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30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1/5 Brief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History of Python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dirty="0" smtClean="0"/>
              <a:t>Invented in the Netherlands, early 90s by </a:t>
            </a:r>
            <a:r>
              <a:rPr lang="en-US" sz="3200" b="0" dirty="0" smtClean="0">
                <a:solidFill>
                  <a:srgbClr val="FF0000"/>
                </a:solidFill>
              </a:rPr>
              <a:t>Guido van </a:t>
            </a:r>
            <a:r>
              <a:rPr lang="en-US" sz="3200" b="0" dirty="0" err="1" smtClean="0">
                <a:solidFill>
                  <a:srgbClr val="FF0000"/>
                </a:solidFill>
              </a:rPr>
              <a:t>Rossum</a:t>
            </a:r>
            <a:endParaRPr lang="en-US" sz="3200" b="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sz="3200" b="0" dirty="0" smtClean="0"/>
          </a:p>
          <a:p>
            <a:pPr>
              <a:lnSpc>
                <a:spcPct val="90000"/>
              </a:lnSpc>
            </a:pPr>
            <a:r>
              <a:rPr lang="en-US" sz="3200" b="0" dirty="0" smtClean="0"/>
              <a:t>Open </a:t>
            </a:r>
            <a:r>
              <a:rPr lang="en-US" sz="3200" b="0" dirty="0" smtClean="0"/>
              <a:t>sourced from the beginning</a:t>
            </a:r>
          </a:p>
          <a:p>
            <a:pPr>
              <a:lnSpc>
                <a:spcPct val="90000"/>
              </a:lnSpc>
            </a:pPr>
            <a:endParaRPr lang="en-US" sz="3200" b="0" dirty="0" smtClean="0"/>
          </a:p>
          <a:p>
            <a:pPr>
              <a:lnSpc>
                <a:spcPct val="90000"/>
              </a:lnSpc>
            </a:pPr>
            <a:r>
              <a:rPr lang="en-US" sz="3200" b="0" dirty="0" smtClean="0"/>
              <a:t>Used </a:t>
            </a:r>
            <a:r>
              <a:rPr lang="en-US" sz="3200" b="0" dirty="0" smtClean="0"/>
              <a:t>by Google from the beginning</a:t>
            </a:r>
          </a:p>
          <a:p>
            <a:pPr>
              <a:lnSpc>
                <a:spcPct val="90000"/>
              </a:lnSpc>
            </a:pPr>
            <a:endParaRPr lang="en-US" sz="3200" b="0" dirty="0" smtClean="0"/>
          </a:p>
          <a:p>
            <a:pPr>
              <a:lnSpc>
                <a:spcPct val="90000"/>
              </a:lnSpc>
            </a:pPr>
            <a:r>
              <a:rPr lang="en-US" sz="3200" b="0" dirty="0" smtClean="0"/>
              <a:t>Increasingly </a:t>
            </a:r>
            <a:r>
              <a:rPr lang="en-US" sz="3200" b="0" dirty="0" smtClean="0"/>
              <a:t>popular</a:t>
            </a:r>
          </a:p>
        </p:txBody>
      </p:sp>
    </p:spTree>
    <p:extLst>
      <p:ext uri="{BB962C8B-B14F-4D97-AF65-F5344CB8AC3E}">
        <p14:creationId xmlns:p14="http://schemas.microsoft.com/office/powerpoint/2010/main" val="174582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Python’s Benevolent Dictator For Life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04800" y="2090738"/>
            <a:ext cx="52578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3200"/>
              <a:t>“Python is an experiment in how  much freedom program-mers need.  Too much freedom and nobody can read another's code; too little and expressive-ness is endangered.”</a:t>
            </a:r>
          </a:p>
          <a:p>
            <a:pPr eaLnBrk="0" hangingPunct="0"/>
            <a:r>
              <a:rPr lang="en-US" sz="3200"/>
              <a:t>      - Guido van Rossum </a:t>
            </a:r>
          </a:p>
        </p:txBody>
      </p:sp>
      <p:pic>
        <p:nvPicPr>
          <p:cNvPr id="2150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00200"/>
            <a:ext cx="284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71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http://docs.python.org/</a:t>
            </a:r>
          </a:p>
        </p:txBody>
      </p:sp>
      <p:pic>
        <p:nvPicPr>
          <p:cNvPr id="22531" name="Picture 4" descr="Picture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44575"/>
            <a:ext cx="8153400" cy="604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141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 Python tutorial is good!</a:t>
            </a:r>
          </a:p>
        </p:txBody>
      </p:sp>
      <p:pic>
        <p:nvPicPr>
          <p:cNvPr id="24579" name="Picture 3" descr="Picture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29600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005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371600"/>
            <a:ext cx="8229600" cy="2895600"/>
          </a:xfrm>
        </p:spPr>
        <p:txBody>
          <a:bodyPr/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2/5 Python Types</a:t>
            </a:r>
            <a:endParaRPr lang="en-US" sz="80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5603" name="Picture 5" descr="AN03634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3962400"/>
            <a:ext cx="23749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3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Python2  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vs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Python3</a:t>
            </a: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305800" cy="5334000"/>
          </a:xfrm>
        </p:spPr>
        <p:txBody>
          <a:bodyPr/>
          <a:lstStyle/>
          <a:p>
            <a:r>
              <a:rPr lang="en-IN" sz="2000" dirty="0"/>
              <a:t>Python2 and Python3</a:t>
            </a:r>
            <a:endParaRPr lang="en-US" sz="2000" dirty="0"/>
          </a:p>
          <a:p>
            <a:r>
              <a:rPr lang="en-IN" sz="2000" dirty="0">
                <a:solidFill>
                  <a:srgbClr val="FF0000"/>
                </a:solidFill>
              </a:rPr>
              <a:t>Latest: 3.8.3 - some new features/ libraries in built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IN" sz="2000" dirty="0">
                <a:solidFill>
                  <a:srgbClr val="FF0000"/>
                </a:solidFill>
              </a:rPr>
              <a:t>Python2.x last support date was Jan 1 2020. No new </a:t>
            </a:r>
            <a:r>
              <a:rPr lang="en-IN" sz="2000" dirty="0" smtClean="0">
                <a:solidFill>
                  <a:srgbClr val="FF0000"/>
                </a:solidFill>
              </a:rPr>
              <a:t>libraries </a:t>
            </a:r>
            <a:r>
              <a:rPr lang="en-IN" sz="2000" dirty="0">
                <a:solidFill>
                  <a:srgbClr val="FF0000"/>
                </a:solidFill>
              </a:rPr>
              <a:t>will be on python2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IN" sz="2000" dirty="0" smtClean="0"/>
              <a:t>print </a:t>
            </a:r>
            <a:r>
              <a:rPr lang="en-IN" sz="2000" dirty="0"/>
              <a:t>'Hello, Geeks'      # Python 3.x doesn't support   </a:t>
            </a:r>
            <a:r>
              <a:rPr lang="en-IN" sz="2000" dirty="0" smtClean="0"/>
              <a:t>(designed </a:t>
            </a:r>
            <a:r>
              <a:rPr lang="en-IN" sz="2000" dirty="0"/>
              <a:t>for only python2.x)</a:t>
            </a:r>
            <a:endParaRPr lang="en-US" sz="2000" dirty="0"/>
          </a:p>
          <a:p>
            <a:r>
              <a:rPr lang="en-IN" sz="2000" dirty="0"/>
              <a:t>print('Hope You like these facts')   # Python3 support</a:t>
            </a:r>
            <a:endParaRPr lang="en-US" sz="2000" dirty="0"/>
          </a:p>
          <a:p>
            <a:r>
              <a:rPr lang="en-IN" sz="2000" dirty="0"/>
              <a:t> </a:t>
            </a:r>
            <a:endParaRPr lang="en-US" sz="2000" dirty="0"/>
          </a:p>
          <a:p>
            <a:r>
              <a:rPr lang="en-IN" sz="2000" dirty="0" err="1"/>
              <a:t>raw_input</a:t>
            </a:r>
            <a:r>
              <a:rPr lang="en-IN" sz="2000" dirty="0"/>
              <a:t>() will return the string in python2</a:t>
            </a:r>
            <a:endParaRPr lang="en-US" sz="2000" dirty="0"/>
          </a:p>
          <a:p>
            <a:r>
              <a:rPr lang="en-IN" sz="2000" dirty="0"/>
              <a:t>input() in python3 in integer</a:t>
            </a:r>
            <a:endParaRPr lang="en-US" sz="2000" dirty="0"/>
          </a:p>
          <a:p>
            <a:r>
              <a:rPr lang="en-IN" sz="2000" dirty="0"/>
              <a:t> </a:t>
            </a:r>
            <a:endParaRPr lang="en-US" sz="2000" dirty="0"/>
          </a:p>
          <a:p>
            <a:r>
              <a:rPr lang="en-IN" sz="2000" dirty="0"/>
              <a:t>As we can see, if we use </a:t>
            </a:r>
            <a:r>
              <a:rPr lang="en-IN" sz="2000" dirty="0">
                <a:solidFill>
                  <a:srgbClr val="FF0000"/>
                </a:solidFill>
              </a:rPr>
              <a:t>parentheses</a:t>
            </a:r>
            <a:r>
              <a:rPr lang="en-IN" sz="2000" dirty="0"/>
              <a:t> in python 2.x then there is no issue but if we don’t use parentheses in python 3.x, we get </a:t>
            </a:r>
            <a:r>
              <a:rPr lang="en-IN" sz="2000" dirty="0" err="1"/>
              <a:t>SyntaxError</a:t>
            </a:r>
            <a:r>
              <a:rPr lang="en-IN" sz="2000" dirty="0"/>
              <a:t>.</a:t>
            </a:r>
            <a:endParaRPr lang="en-US" sz="2000" dirty="0"/>
          </a:p>
          <a:p>
            <a:r>
              <a:rPr lang="en-IN" sz="2000" dirty="0"/>
              <a:t> 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200" dirty="0" smtClean="0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675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Python3 is important</a:t>
            </a: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793498"/>
              </p:ext>
            </p:extLst>
          </p:nvPr>
        </p:nvGraphicFramePr>
        <p:xfrm>
          <a:off x="685800" y="1295400"/>
          <a:ext cx="7772400" cy="2560320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Many recent developers are creating libraries which you can only use with Python 3.	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dirty="0" smtClean="0">
                        <a:effectLst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That’s because Python 2 won’t be available after 2020. Mass Python 3 adoption is the clear direction of the future.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dirty="0" smtClean="0">
                        <a:effectLst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effectLst/>
                          <a:hlinkClick r:id="rId2"/>
                        </a:rPr>
                        <a:t>https://www.guru99.com/images/1/032219_1004_Python2vsPy2.png</a:t>
                      </a:r>
                      <a:endParaRPr lang="en-US" dirty="0" smtClean="0">
                        <a:effectLst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dirty="0">
                        <a:effectLst/>
                      </a:endParaRPr>
                    </a:p>
                  </a:txBody>
                  <a:tcPr marL="89252" marR="8925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0" y="3643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  <a:cs typeface="Arial" charset="0"/>
              </a:rPr>
              <a:t/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  <a:cs typeface="Arial" charset="0"/>
              </a:rPr>
            </a:b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  <a:cs typeface="Arial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4850" y="3641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  <a:cs typeface="Arial" charset="0"/>
              </a:rPr>
              <a:t/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  <a:cs typeface="Arial" charset="0"/>
              </a:rPr>
            </a:b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  <a:cs typeface="Arial" charset="0"/>
            </a:endParaRPr>
          </a:p>
        </p:txBody>
      </p:sp>
      <p:pic>
        <p:nvPicPr>
          <p:cNvPr id="118787" name="Picture 3" descr="C:\Users\windows\Downloads\032219_1004_Python2vsPy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641725"/>
            <a:ext cx="7905750" cy="309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330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</Words>
  <Application>Microsoft Office PowerPoint</Application>
  <PresentationFormat>On-screen Show (4:3)</PresentationFormat>
  <Paragraphs>144</Paragraphs>
  <Slides>22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Learn Python</vt:lpstr>
      <vt:lpstr>Overview</vt:lpstr>
      <vt:lpstr>1/5 Brief History of Python</vt:lpstr>
      <vt:lpstr>Python’s Benevolent Dictator For Life</vt:lpstr>
      <vt:lpstr>http://docs.python.org/</vt:lpstr>
      <vt:lpstr>The Python tutorial is good!</vt:lpstr>
      <vt:lpstr>2/5 Python Types</vt:lpstr>
      <vt:lpstr>Python2  vs  Python3</vt:lpstr>
      <vt:lpstr>Python3 is important</vt:lpstr>
      <vt:lpstr>3/5 Running Python</vt:lpstr>
      <vt:lpstr>Running Python</vt:lpstr>
      <vt:lpstr>IDLE Development Environment</vt:lpstr>
      <vt:lpstr>Running Interactively on UNIX</vt:lpstr>
      <vt:lpstr>Python Scripts</vt:lpstr>
      <vt:lpstr>The Python Execution types</vt:lpstr>
      <vt:lpstr>Installing</vt:lpstr>
      <vt:lpstr>The Basics</vt:lpstr>
      <vt:lpstr>A Code Sample (in IDLE)</vt:lpstr>
      <vt:lpstr>Enough to Understand the Code</vt:lpstr>
      <vt:lpstr>Basic Datatypes</vt:lpstr>
      <vt:lpstr>Whitespace</vt:lpstr>
      <vt:lpstr>Comments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Python</dc:title>
  <dc:creator>windows</dc:creator>
  <cp:lastModifiedBy>windows</cp:lastModifiedBy>
  <cp:revision>1</cp:revision>
  <dcterms:created xsi:type="dcterms:W3CDTF">2021-12-29T03:56:47Z</dcterms:created>
  <dcterms:modified xsi:type="dcterms:W3CDTF">2021-12-29T03:57:00Z</dcterms:modified>
</cp:coreProperties>
</file>