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90" r:id="rId3"/>
    <p:sldId id="261" r:id="rId4"/>
    <p:sldId id="272" r:id="rId5"/>
    <p:sldId id="273" r:id="rId6"/>
    <p:sldId id="274" r:id="rId7"/>
    <p:sldId id="275" r:id="rId8"/>
    <p:sldId id="277" r:id="rId9"/>
    <p:sldId id="276" r:id="rId10"/>
    <p:sldId id="278" r:id="rId11"/>
    <p:sldId id="279" r:id="rId12"/>
    <p:sldId id="280" r:id="rId13"/>
    <p:sldId id="262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 snapToGrid="0">
      <p:cViewPr>
        <p:scale>
          <a:sx n="75" d="100"/>
          <a:sy n="75" d="100"/>
        </p:scale>
        <p:origin x="112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D5527-EC2B-4108-A02D-93D854F52E25}" type="datetimeFigureOut">
              <a:rPr lang="en-IN" smtClean="0"/>
              <a:t>20-11-2022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F3FD0-6B05-4DAD-A0C6-4D251538D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30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19DA-D64E-4C6E-AD54-439B07654392}" type="datetime1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6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E16E-AD0C-4038-B007-43D221137473}" type="datetime1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1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C457C-93B8-4D98-A710-793E1881A801}" type="datetime1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7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29E4C-B398-4A2A-8579-61AFCD89378D}" type="datetime1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07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5E3B8-F155-4486-9C54-A8B5F181FB4D}" type="datetime1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73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28350-B85C-46E0-84E7-4021E668F25B}" type="datetime1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7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E58EA-9DC7-4322-91C7-0E1D44AF9A65}" type="datetime1">
              <a:rPr lang="en-IN" smtClean="0"/>
              <a:t>20-11-2022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56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8D5-2CE7-45F4-8136-E7BE12F5B1E7}" type="datetime1">
              <a:rPr lang="en-IN" smtClean="0"/>
              <a:t>20-11-2022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77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B7B9E-0DDD-429D-AA0A-0B3914A857A1}" type="datetime1">
              <a:rPr lang="en-IN" smtClean="0"/>
              <a:t>20-11-2022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18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6C696-7A50-43FC-8633-6F0DD786D3A2}" type="datetime1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56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B1194-94F7-43EE-8227-84AB200534B4}" type="datetime1">
              <a:rPr lang="en-IN" smtClean="0"/>
              <a:t>20-11-2022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0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62180-1E08-4252-BDF5-1F5870799152}" type="datetime1">
              <a:rPr lang="en-IN" smtClean="0"/>
              <a:t>20-11-2022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0C4E3-CFC1-4A2B-B820-C16620AE9A5E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2" t="12576" r="20202" b="17631"/>
          <a:stretch/>
        </p:blipFill>
        <p:spPr>
          <a:xfrm>
            <a:off x="36949" y="37958"/>
            <a:ext cx="4211782" cy="10811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077" y="45466"/>
            <a:ext cx="4066087" cy="103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Presentation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Vehicle Insurance claim Analysis &amp; Prediction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8170A-869A-C609-90F3-716F5428E2AE}"/>
              </a:ext>
            </a:extLst>
          </p:cNvPr>
          <p:cNvSpPr txBox="1"/>
          <p:nvPr/>
        </p:nvSpPr>
        <p:spPr>
          <a:xfrm>
            <a:off x="8910320" y="5212081"/>
            <a:ext cx="2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– koshy mathew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0B6F6C-468E-51FC-60C9-F95E03ED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DD83-AF92-4F28-8D7F-B3652FF6DCE8}" type="datetime1">
              <a:rPr lang="en-IN" smtClean="0"/>
              <a:t>20-11-2022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0FEF5-A9F1-041D-D02D-DAF05EE8D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82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6DF7BAB-BFD0-EA7E-9249-166FB7B8B5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8" y="1418897"/>
            <a:ext cx="7139672" cy="495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C14D11-EEA9-0F6A-F605-37D808EFE54F}"/>
              </a:ext>
            </a:extLst>
          </p:cNvPr>
          <p:cNvSpPr txBox="1"/>
          <p:nvPr/>
        </p:nvSpPr>
        <p:spPr>
          <a:xfrm flipH="1">
            <a:off x="7995920" y="1849821"/>
            <a:ext cx="33934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-We can see outcome categories are equally distributed along range of credit score and annual mileage as the medians are equal for 0 and 1 , for DUIS also</a:t>
            </a:r>
          </a:p>
          <a:p>
            <a:endParaRPr lang="en-IN" dirty="0"/>
          </a:p>
          <a:p>
            <a:r>
              <a:rPr lang="en-IN" dirty="0"/>
              <a:t>- For speed violations we can see the rejected claim records are maximum with speed violations </a:t>
            </a:r>
          </a:p>
          <a:p>
            <a:endParaRPr lang="en-IN" dirty="0"/>
          </a:p>
          <a:p>
            <a:r>
              <a:rPr lang="en-IN" dirty="0"/>
              <a:t>- For past accidents we can see rejected claim records  highly positive skewed while for accepted claims there is some level of median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4F7AA-89D2-89D4-A05D-1DA6BECF8302}"/>
              </a:ext>
            </a:extLst>
          </p:cNvPr>
          <p:cNvSpPr txBox="1"/>
          <p:nvPr/>
        </p:nvSpPr>
        <p:spPr>
          <a:xfrm flipH="1">
            <a:off x="279398" y="1049565"/>
            <a:ext cx="8569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Boxplot comparison between target variable (OUTCOME) &amp; numerical features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2C96E-282D-9E87-DDE5-1F0D1915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64EEF-981D-42CB-ADB2-22BE7317BC12}" type="datetime1">
              <a:rPr lang="en-IN" smtClean="0"/>
              <a:t>20-11-2022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CDA85-679C-7E6E-FA22-CF3EE3F9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403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5AAF0ED-4334-0099-FE64-40F997B0D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64" y="1805623"/>
            <a:ext cx="7342756" cy="480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A2F406-57B1-5E0B-0BC3-B7EE05A3D24D}"/>
              </a:ext>
            </a:extLst>
          </p:cNvPr>
          <p:cNvSpPr txBox="1"/>
          <p:nvPr/>
        </p:nvSpPr>
        <p:spPr>
          <a:xfrm flipH="1">
            <a:off x="1102358" y="1259840"/>
            <a:ext cx="530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Correlation heat map – numerical variables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011740-A342-EF55-6DEA-670672DB1627}"/>
              </a:ext>
            </a:extLst>
          </p:cNvPr>
          <p:cNvSpPr txBox="1"/>
          <p:nvPr/>
        </p:nvSpPr>
        <p:spPr>
          <a:xfrm flipH="1">
            <a:off x="8945879" y="2133600"/>
            <a:ext cx="26466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we had observed in pair plot graph also. there were no significant linear relation among  variables .</a:t>
            </a:r>
          </a:p>
          <a:p>
            <a:r>
              <a:rPr lang="en-IN" dirty="0"/>
              <a:t>Here also we can see , there are no significant correlation among variables as the values of correlation are very low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677CE-ACC0-D4E1-6E19-06A58821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6734-B4D2-4532-B4EC-D8399221C374}" type="datetime1">
              <a:rPr lang="en-IN" smtClean="0"/>
              <a:t>20-11-2022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08BBBE-083B-2452-5793-C0CAD419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575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2A91942-CF96-4E10-7843-9CCF33C42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400334"/>
            <a:ext cx="6959600" cy="520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40539-A0D6-FBDC-E879-6A32B2ADD107}"/>
              </a:ext>
            </a:extLst>
          </p:cNvPr>
          <p:cNvSpPr txBox="1"/>
          <p:nvPr/>
        </p:nvSpPr>
        <p:spPr>
          <a:xfrm flipH="1">
            <a:off x="7686136" y="2016135"/>
            <a:ext cx="44339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We can see ages greater than 40 have high rejection to acceptance ratio </a:t>
            </a:r>
          </a:p>
          <a:p>
            <a:pPr marL="285750" indent="-285750">
              <a:buFontTx/>
              <a:buChar char="-"/>
            </a:pPr>
            <a:r>
              <a:rPr lang="en-IN" dirty="0"/>
              <a:t>Males have higher rejection to acceptance ratio for claims</a:t>
            </a:r>
          </a:p>
          <a:p>
            <a:pPr marL="285750" indent="-285750">
              <a:buFontTx/>
              <a:buChar char="-"/>
            </a:pPr>
            <a:r>
              <a:rPr lang="en-IN" dirty="0"/>
              <a:t>People with driving exp 0-9have high rejection to acceptance ratio</a:t>
            </a:r>
          </a:p>
          <a:p>
            <a:pPr marL="285750" indent="-285750">
              <a:buFontTx/>
              <a:buChar char="-"/>
            </a:pPr>
            <a:r>
              <a:rPr lang="en-IN" dirty="0"/>
              <a:t>High school qualified have higher rejection ratio </a:t>
            </a:r>
          </a:p>
          <a:p>
            <a:pPr marL="285750" indent="-285750">
              <a:buFontTx/>
              <a:buChar char="-"/>
            </a:pPr>
            <a:r>
              <a:rPr lang="en-IN" dirty="0"/>
              <a:t>Upper class people have high rejection to acceptance ratio</a:t>
            </a:r>
          </a:p>
          <a:p>
            <a:pPr marL="285750" indent="-285750">
              <a:buFontTx/>
              <a:buChar char="-"/>
            </a:pPr>
            <a:r>
              <a:rPr lang="en-IN" dirty="0"/>
              <a:t>Vehicles older than 2015 have higher rejection to acceptance ratio</a:t>
            </a:r>
          </a:p>
          <a:p>
            <a:pPr marL="285750" indent="-285750">
              <a:buFontTx/>
              <a:buChar char="-"/>
            </a:pPr>
            <a:r>
              <a:rPr lang="en-IN" dirty="0"/>
              <a:t>Sports car have higher rejection to acceptance ratio 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C4B43-7AF4-B517-B865-0AD94A53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522F3-F09E-4B94-A6D1-346816E63ABA}" type="datetime1">
              <a:rPr lang="en-IN" smtClean="0"/>
              <a:t>20-11-2022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B5836B-C067-79E3-6DA8-8DC0E663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122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72318"/>
            <a:ext cx="10515600" cy="1091757"/>
          </a:xfrm>
        </p:spPr>
        <p:txBody>
          <a:bodyPr/>
          <a:lstStyle/>
          <a:p>
            <a:pPr algn="ctr"/>
            <a:r>
              <a:rPr lang="en-IN" dirty="0"/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273" y="2248279"/>
            <a:ext cx="10515600" cy="435133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/>
              <a:t>Null values :- there were no null values in the data </a:t>
            </a:r>
          </a:p>
          <a:p>
            <a:pPr marL="342900" indent="-342900">
              <a:buAutoNum type="arabicPeriod"/>
            </a:pPr>
            <a:r>
              <a:rPr lang="en-US" sz="1800" dirty="0"/>
              <a:t>Postal codes and id features  were removed as it will not contribute to the training</a:t>
            </a:r>
          </a:p>
          <a:p>
            <a:pPr marL="342900" indent="-342900">
              <a:buAutoNum type="arabicPeriod"/>
            </a:pPr>
            <a:r>
              <a:rPr lang="en-US" sz="1800" dirty="0"/>
              <a:t>Outliers :-</a:t>
            </a:r>
          </a:p>
          <a:p>
            <a:pPr marL="0" indent="0">
              <a:buNone/>
            </a:pPr>
            <a:r>
              <a:rPr lang="en-US" sz="1800" dirty="0"/>
              <a:t>               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      - we can see high outliers in features PAST_ACCIDENTS , DUIS , SPEEDING_VIOLATIONS , but as we have </a:t>
            </a:r>
          </a:p>
          <a:p>
            <a:pPr marL="0" indent="0">
              <a:buNone/>
            </a:pPr>
            <a:r>
              <a:rPr lang="en-IN" sz="1800" dirty="0"/>
              <a:t>              have seen in the univariate analysis they are discrete continuous and each value has some frequency</a:t>
            </a:r>
          </a:p>
          <a:p>
            <a:pPr marL="0" indent="0">
              <a:buNone/>
            </a:pPr>
            <a:r>
              <a:rPr lang="en-IN" sz="1800" dirty="0"/>
              <a:t>              so treating them would change  data and impact training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6F2A0-0204-D74D-8F65-B2B317FA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614" y="3068104"/>
            <a:ext cx="3751453" cy="196613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E287E8-730D-4EA5-0A0D-167CBA59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0113-DCA5-4896-9A62-359EC5C2662C}" type="datetime1">
              <a:rPr lang="en-IN" smtClean="0"/>
              <a:t>20-11-2022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4A1E12-3A72-B6B0-36D4-0136B2F4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26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9A59-E8AF-2F0B-1BFE-34CBC1AC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en-US" dirty="0"/>
              <a:t>                         Data preparation </a:t>
            </a:r>
            <a:r>
              <a:rPr lang="en-US" dirty="0" err="1"/>
              <a:t>cont</a:t>
            </a:r>
            <a:r>
              <a:rPr lang="en-US" dirty="0"/>
              <a:t>….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4D169-0058-9948-1365-085F9401B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112"/>
            <a:ext cx="10515600" cy="5150211"/>
          </a:xfrm>
        </p:spPr>
        <p:txBody>
          <a:bodyPr>
            <a:normAutofit/>
          </a:bodyPr>
          <a:lstStyle/>
          <a:p>
            <a:r>
              <a:rPr lang="en-US" sz="1800" dirty="0"/>
              <a:t>Feature engineering –</a:t>
            </a:r>
          </a:p>
          <a:p>
            <a:pPr lvl="1"/>
            <a:r>
              <a:rPr lang="en-US" sz="1800" dirty="0"/>
              <a:t>Binning of data – features ANNUAL MILEAGE , SPEEDING VIOLATIONS , DUIS  , PAST ACCIDENTS , CREDIT SCORE were binned , they were cut based on the higher frequency range to lower</a:t>
            </a:r>
          </a:p>
          <a:p>
            <a:pPr lvl="1"/>
            <a:r>
              <a:rPr lang="en-US" sz="1800" dirty="0"/>
              <a:t>Data encoding was done for categorical variables with one hot encoding and ordinal encoding </a:t>
            </a:r>
          </a:p>
          <a:p>
            <a:pPr lvl="1"/>
            <a:r>
              <a:rPr lang="en-US" sz="1800" dirty="0"/>
              <a:t>Clustering – To have a feature which divides complete variables based on there characteristics , so clustering was done . Now we can see after binning,  whole features became categorical , so K-Mode clustering was done  Optimal k was </a:t>
            </a:r>
            <a:r>
              <a:rPr lang="en-US" sz="1800" dirty="0" err="1"/>
              <a:t>choosen</a:t>
            </a:r>
            <a:r>
              <a:rPr lang="en-US" sz="1800" dirty="0"/>
              <a:t> based on </a:t>
            </a:r>
            <a:r>
              <a:rPr lang="en-US" sz="1800" dirty="0" err="1"/>
              <a:t>wss</a:t>
            </a:r>
            <a:r>
              <a:rPr lang="en-US" sz="1800" dirty="0"/>
              <a:t> plot as below which was 3 </a:t>
            </a:r>
          </a:p>
          <a:p>
            <a:pPr marL="457200" lvl="1" indent="0">
              <a:buNone/>
            </a:pPr>
            <a:r>
              <a:rPr lang="en-US" sz="1800" dirty="0"/>
              <a:t>              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Train / test split :- now in order to check trained data for stability and accuracy we split data in train and test data . So out of the given data 70 % used for training and 30% for testing   </a:t>
            </a:r>
          </a:p>
          <a:p>
            <a:pPr marL="457200" lvl="1" indent="0">
              <a:buNone/>
            </a:pPr>
            <a:endParaRPr lang="en-IN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52D43-48B3-F929-3AB9-34C5A799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29" y="3440702"/>
            <a:ext cx="3848433" cy="2415749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35230BF-46BD-A48C-3601-057908EB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14A-8E63-4275-BC3B-A0B9A61811B6}" type="datetime1">
              <a:rPr lang="en-IN" smtClean="0"/>
              <a:t>20-11-2022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42C29-CB4C-7745-4878-E6A80CDFB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786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C023-17A8-F0FF-A9F8-17D631782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9"/>
            <a:ext cx="10515600" cy="1325563"/>
          </a:xfrm>
        </p:spPr>
        <p:txBody>
          <a:bodyPr/>
          <a:lstStyle/>
          <a:p>
            <a:r>
              <a:rPr lang="en-US" dirty="0"/>
              <a:t>              </a:t>
            </a:r>
            <a:br>
              <a:rPr lang="en-US" dirty="0"/>
            </a:br>
            <a:r>
              <a:rPr lang="en-US" dirty="0"/>
              <a:t>                  </a:t>
            </a:r>
            <a:r>
              <a:rPr lang="en-IN" dirty="0"/>
              <a:t>Model Building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D1A1-68CF-E0E1-21BC-5D91161D7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188" y="1976455"/>
            <a:ext cx="10515600" cy="43513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IN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5BCB1A-D548-C6FE-AA8B-B3D60FBDB181}"/>
              </a:ext>
            </a:extLst>
          </p:cNvPr>
          <p:cNvSpPr txBox="1">
            <a:spLocks/>
          </p:cNvSpPr>
          <p:nvPr/>
        </p:nvSpPr>
        <p:spPr>
          <a:xfrm>
            <a:off x="668517" y="186628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endParaRPr lang="en-US" sz="1800" dirty="0"/>
          </a:p>
          <a:p>
            <a:pPr lvl="1" algn="just">
              <a:lnSpc>
                <a:spcPct val="150000"/>
              </a:lnSpc>
            </a:pPr>
            <a:endParaRPr lang="en-US" sz="1800" dirty="0"/>
          </a:p>
          <a:p>
            <a:pPr lvl="1" algn="just">
              <a:lnSpc>
                <a:spcPct val="150000"/>
              </a:lnSpc>
            </a:pPr>
            <a:r>
              <a:rPr lang="en-US" sz="1800" dirty="0"/>
              <a:t>Few models were tried out but it was observed that simple tree based model or distance based models were not performing good 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Ensemble models like </a:t>
            </a:r>
            <a:r>
              <a:rPr lang="en-US" sz="1800" dirty="0" err="1"/>
              <a:t>Xgboost</a:t>
            </a:r>
            <a:r>
              <a:rPr lang="en-US" sz="1800" dirty="0"/>
              <a:t> , Light GBM started to give relatively good results 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Finally CATBOOST model gave the best after certain hyper tuning 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Evaluation metrics used is Log loss Metrics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Details of performance of some the models can be seen in following slide</a:t>
            </a:r>
            <a:endParaRPr lang="en-IN" sz="18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83993-3D32-DF66-5EF3-4259A6A4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2BB5-2BAC-48FC-993D-3DB793025FB1}" type="datetime1">
              <a:rPr lang="en-IN" smtClean="0"/>
              <a:t>20-11-2022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D1D5F-A4E3-A0D9-0C15-75D7C0BF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0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CB66-D210-DB47-D23E-2430A891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B1C4E3A-636D-1A38-994F-D00F9B910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036603"/>
              </p:ext>
            </p:extLst>
          </p:nvPr>
        </p:nvGraphicFramePr>
        <p:xfrm>
          <a:off x="1654927" y="1602894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233">
                  <a:extLst>
                    <a:ext uri="{9D8B030D-6E8A-4147-A177-3AD203B41FA5}">
                      <a16:colId xmlns:a16="http://schemas.microsoft.com/office/drawing/2014/main" val="2942221727"/>
                    </a:ext>
                  </a:extLst>
                </a:gridCol>
                <a:gridCol w="2914767">
                  <a:extLst>
                    <a:ext uri="{9D8B030D-6E8A-4147-A177-3AD203B41FA5}">
                      <a16:colId xmlns:a16="http://schemas.microsoft.com/office/drawing/2014/main" val="26530956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83492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1933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serial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55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18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6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XGB classifier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62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LGBM classifier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0.6719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Neural networks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0.6808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0.6817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965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 boost classifier (best)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0.6795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0.6818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30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227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8DB46A-08A1-FA4A-B11A-5B3EA0B56529}"/>
              </a:ext>
            </a:extLst>
          </p:cNvPr>
          <p:cNvSpPr txBox="1"/>
          <p:nvPr/>
        </p:nvSpPr>
        <p:spPr>
          <a:xfrm flipH="1">
            <a:off x="1654927" y="1233562"/>
            <a:ext cx="731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Model performances on train and test set (log loss metrics used  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76DA7-1290-C5D3-D5C8-7CEA04AFE7F4}"/>
              </a:ext>
            </a:extLst>
          </p:cNvPr>
          <p:cNvSpPr txBox="1"/>
          <p:nvPr/>
        </p:nvSpPr>
        <p:spPr>
          <a:xfrm>
            <a:off x="1849120" y="5090160"/>
            <a:ext cx="802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   random forest is highly overfitting </a:t>
            </a:r>
          </a:p>
          <a:p>
            <a:pPr marL="285750" indent="-285750">
              <a:buFontTx/>
              <a:buChar char="-"/>
            </a:pPr>
            <a:r>
              <a:rPr lang="en-IN" dirty="0"/>
              <a:t>Logistic regression , </a:t>
            </a:r>
            <a:r>
              <a:rPr lang="en-IN" dirty="0" err="1"/>
              <a:t>xgb</a:t>
            </a:r>
            <a:r>
              <a:rPr lang="en-IN" dirty="0"/>
              <a:t> classifier , LGBM classifier , neural networks have relatively good repeatability but are low on accuracy on final test set </a:t>
            </a:r>
          </a:p>
          <a:p>
            <a:pPr marL="285750" indent="-285750">
              <a:buFontTx/>
              <a:buChar char="-"/>
            </a:pPr>
            <a:r>
              <a:rPr lang="en-IN" dirty="0"/>
              <a:t>Cat Boost classifier was considered best in accuracy and repeatability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9B69981-7925-3AEA-4B9D-A8FF9A8C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F097D-D905-4001-9C2E-8312B4541628}" type="datetime1">
              <a:rPr lang="en-IN" smtClean="0"/>
              <a:t>20-11-2022</a:t>
            </a:fld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F1283-B58D-C496-C089-6B21F04E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777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6401-FFB4-B5E2-771F-BA2A6A72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Best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CF499-F9C0-13B1-ACA2-0999FE13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CAT boost classifier :-  this algorithm performed well in terms of accuracy as well as stability on final testing .</a:t>
            </a:r>
          </a:p>
          <a:p>
            <a:pPr marL="0" indent="0">
              <a:buNone/>
            </a:pPr>
            <a:r>
              <a:rPr lang="en-IN" sz="1800" dirty="0"/>
              <a:t>     main reason for good performance could be that all features were categorical and CAT boost best performs </a:t>
            </a:r>
          </a:p>
          <a:p>
            <a:pPr marL="0" indent="0">
              <a:buNone/>
            </a:pPr>
            <a:r>
              <a:rPr lang="en-IN" sz="1800" dirty="0"/>
              <a:t>     on categorical features </a:t>
            </a:r>
          </a:p>
          <a:p>
            <a:r>
              <a:rPr lang="en-IN" sz="1800" dirty="0"/>
              <a:t>Hyper tuning of the model was done using OPTUNA :</a:t>
            </a:r>
          </a:p>
          <a:p>
            <a:pPr lvl="1"/>
            <a:r>
              <a:rPr lang="en-IN" sz="1800" dirty="0"/>
              <a:t>it was tuned on mainly iterations , learning rate , random strength and l2_leaf_reg</a:t>
            </a:r>
          </a:p>
          <a:p>
            <a:pPr lvl="1"/>
            <a:r>
              <a:rPr lang="en-IN" sz="1800" dirty="0"/>
              <a:t>Best parameters after 20 trials were as follows :-</a:t>
            </a:r>
          </a:p>
          <a:p>
            <a:pPr marL="457200" lvl="1" indent="0">
              <a:buNone/>
            </a:pPr>
            <a:r>
              <a:rPr lang="en-IN" sz="1800" dirty="0"/>
              <a:t>             </a:t>
            </a:r>
          </a:p>
          <a:p>
            <a:pPr marL="457200" lvl="1" indent="0">
              <a:buNone/>
            </a:pPr>
            <a:r>
              <a:rPr lang="en-IN" sz="1800" dirty="0"/>
              <a:t>       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085B0-6C51-921B-74DC-10F109734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960" y="4188426"/>
            <a:ext cx="5456039" cy="1531654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A34FC5C-FF95-8C54-CDED-1A119A78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70B11-D200-4516-8464-CD711B984267}" type="datetime1">
              <a:rPr lang="en-IN" smtClean="0"/>
              <a:t>20-11-2022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C4AB6-1880-15B8-B524-D10A34E6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553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8F248-0BF0-6366-8FE2-186CFC37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Best Model </a:t>
            </a:r>
            <a:r>
              <a:rPr lang="en-IN" dirty="0" err="1"/>
              <a:t>cont</a:t>
            </a:r>
            <a:r>
              <a:rPr lang="en-IN" dirty="0"/>
              <a:t>….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BAC7E-F165-B627-BE13-8531B08AB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867" y="1871324"/>
            <a:ext cx="5285893" cy="41380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FE05CA-96B1-073B-7D99-619754538792}"/>
              </a:ext>
            </a:extLst>
          </p:cNvPr>
          <p:cNvSpPr txBox="1"/>
          <p:nvPr/>
        </p:nvSpPr>
        <p:spPr>
          <a:xfrm>
            <a:off x="7813040" y="1960880"/>
            <a:ext cx="30937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We can see in important features driving experience , type of vehicle and annual mileage are top contributors to prediction </a:t>
            </a:r>
          </a:p>
          <a:p>
            <a:pPr marL="285750" indent="-285750">
              <a:buFontTx/>
              <a:buChar char="-"/>
            </a:pPr>
            <a:r>
              <a:rPr lang="en-IN" dirty="0"/>
              <a:t>Above features will play important role while considering future claims</a:t>
            </a:r>
          </a:p>
          <a:p>
            <a:pPr marL="285750" indent="-285750">
              <a:buFontTx/>
              <a:buChar char="-"/>
            </a:pPr>
            <a:r>
              <a:rPr lang="en-IN" dirty="0"/>
              <a:t>Other important features that followed are education , income and age 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2ACB7-E752-16C5-EAD3-02828AF9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3594-96FB-4E86-A0D0-00C081E99404}" type="datetime1">
              <a:rPr lang="en-IN" smtClean="0"/>
              <a:t>20-11-2022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BBC7F6-E07E-261C-DBEC-8AFCB567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86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7822-A6A6-325F-60EF-370B6DFB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Best Model </a:t>
            </a:r>
            <a:r>
              <a:rPr lang="en-IN" dirty="0" err="1"/>
              <a:t>cont</a:t>
            </a:r>
            <a:r>
              <a:rPr lang="en-IN" dirty="0"/>
              <a:t>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E89E2-A87C-BE18-B967-1E4CEB66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Model gave good accuracy with relatively consistent repeatability </a:t>
            </a:r>
          </a:p>
          <a:p>
            <a:r>
              <a:rPr lang="en-IN" sz="1800" dirty="0"/>
              <a:t>Comparing other model it can be deployed as it showed good stability </a:t>
            </a:r>
            <a:r>
              <a:rPr lang="en-IN" sz="1800" dirty="0" err="1"/>
              <a:t>i.e</a:t>
            </a:r>
            <a:r>
              <a:rPr lang="en-IN" sz="1800" dirty="0"/>
              <a:t> less overfitting and  good accuracy</a:t>
            </a:r>
          </a:p>
          <a:p>
            <a:r>
              <a:rPr lang="en-IN" sz="1800" dirty="0"/>
              <a:t>Business insight from the model  we can </a:t>
            </a:r>
            <a:r>
              <a:rPr lang="en-IN" sz="1800" b="1" dirty="0"/>
              <a:t>see driver experience , type of vehicle and annual mileage </a:t>
            </a:r>
            <a:r>
              <a:rPr lang="en-IN" sz="1800" dirty="0"/>
              <a:t>as important parameter for prediction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4D08-1A22-5A3E-E577-B0DFA08C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1D16D-D283-4D02-AA1B-82AE0831BBE8}" type="datetime1">
              <a:rPr lang="en-IN" smtClean="0"/>
              <a:t>20-11-2022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6CE1D-1B49-001D-4B16-C346EC67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07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C1AF-8B32-8F88-F7C7-3C50EF39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   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77F81-B5BA-1D24-2E14-C37E27591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understanding          -        3-12 </a:t>
            </a:r>
          </a:p>
          <a:p>
            <a:r>
              <a:rPr lang="en-IN" dirty="0"/>
              <a:t>Data  preparations            -        13-14</a:t>
            </a:r>
          </a:p>
          <a:p>
            <a:r>
              <a:rPr lang="en-IN" dirty="0"/>
              <a:t>Model building &amp; evaluations   - 15 -16</a:t>
            </a:r>
          </a:p>
          <a:p>
            <a:r>
              <a:rPr lang="en-IN" dirty="0"/>
              <a:t>Best model                                   -  17-19</a:t>
            </a:r>
          </a:p>
          <a:p>
            <a:r>
              <a:rPr lang="en-IN" dirty="0"/>
              <a:t>Summary &amp; Recommendation  -  20</a:t>
            </a:r>
          </a:p>
          <a:p>
            <a:r>
              <a:rPr lang="en-IN" dirty="0"/>
              <a:t>Business Recommendations      - 21-22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0BF0-CCF9-469D-DAE5-D27732A2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E8EF0-E5EF-49B0-A914-62693F594C8A}" type="datetime1">
              <a:rPr lang="en-IN" smtClean="0"/>
              <a:t>20-11-2022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F2ED5-2BC4-8BC3-D78D-3A1CD790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677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905D-B118-4C7C-D65A-84EC633B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IN" dirty="0"/>
              <a:t>              summary and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51067-69F5-0445-F179-2D13FBDE3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/>
              <a:t>Summary :-</a:t>
            </a:r>
          </a:p>
          <a:p>
            <a:pPr lvl="1"/>
            <a:r>
              <a:rPr lang="en-IN" sz="1800" dirty="0"/>
              <a:t>Most of the applicants for claim are above 40 </a:t>
            </a:r>
          </a:p>
          <a:p>
            <a:pPr lvl="1"/>
            <a:r>
              <a:rPr lang="en-IN" sz="1800" dirty="0"/>
              <a:t>Male applicants are more with higher rejection ratios </a:t>
            </a:r>
          </a:p>
          <a:p>
            <a:pPr lvl="1"/>
            <a:r>
              <a:rPr lang="en-IN" sz="1800" dirty="0"/>
              <a:t>People with less driving experience have higher rejection ratio</a:t>
            </a:r>
          </a:p>
          <a:p>
            <a:pPr lvl="1"/>
            <a:r>
              <a:rPr lang="en-IN" sz="1800" dirty="0"/>
              <a:t>People with higher past accidents have higher rejection ratio</a:t>
            </a:r>
          </a:p>
          <a:p>
            <a:pPr lvl="1"/>
            <a:r>
              <a:rPr lang="en-IN" sz="1800" dirty="0"/>
              <a:t>Sports vehicle claim request  are more with high rejection </a:t>
            </a:r>
          </a:p>
          <a:p>
            <a:pPr lvl="1"/>
            <a:r>
              <a:rPr lang="en-IN" sz="1800" dirty="0"/>
              <a:t>Upper class claims are more and have high rejection ratio</a:t>
            </a:r>
          </a:p>
          <a:p>
            <a:pPr lvl="1"/>
            <a:r>
              <a:rPr lang="en-IN" sz="1800" dirty="0"/>
              <a:t>Very less correlation among variables</a:t>
            </a:r>
          </a:p>
          <a:p>
            <a:pPr lvl="1"/>
            <a:r>
              <a:rPr lang="en-IN" sz="1800" dirty="0"/>
              <a:t>CAT boost is the best algorithm decided based on accuracy and stability </a:t>
            </a:r>
          </a:p>
          <a:p>
            <a:r>
              <a:rPr lang="en-IN" sz="1800" dirty="0"/>
              <a:t>Recommendations:-</a:t>
            </a:r>
          </a:p>
          <a:p>
            <a:pPr lvl="1"/>
            <a:r>
              <a:rPr lang="en-IN" sz="1800" dirty="0"/>
              <a:t>more diverse data is required for further study  and high accuracy, like gender feature was un balanced with more male applicants , upper class category in income feature are relatively high in data , claims had more record with sports vehicle category</a:t>
            </a:r>
          </a:p>
          <a:p>
            <a:pPr lvl="1"/>
            <a:r>
              <a:rPr lang="en-IN" sz="1800" dirty="0"/>
              <a:t>Cat boost is best algorithm to deploy in production </a:t>
            </a:r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marL="457200" lvl="1" indent="0">
              <a:buNone/>
            </a:pPr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sz="1800" dirty="0"/>
          </a:p>
          <a:p>
            <a:pPr lvl="1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DF169-0031-D5BF-A6BF-C4993A25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7ADF5-9EB0-41EF-B3A4-6AD56B2E0D73}" type="datetime1">
              <a:rPr lang="en-IN" smtClean="0"/>
              <a:t>20-11-2022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A7EF6-B819-762B-F0A9-E7FDB390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58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9B76-29BE-DBB7-A940-65E05159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business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5C2A-810A-7E28-C21C-91FB66046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705"/>
            <a:ext cx="10515600" cy="54082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We can see drivers with less experience have higher claims and higher rejection ratio and most of the claims are from the  owners of the car . So it can be assumed relatively new cars  are up for claims . In that case following can be ensured for good business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Higher premium on new cars that should be basic 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stringent measures on seeing the authenticity of claims specially for new cars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Records with higher past accidents should be checked stringently as higher rejections are recorded on analysis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Drivers under influence are very basic on rejection to claims so should be thoroughly checked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Higher number of claims can be noted from people having age more than 65 + with high rejections so thoroughly examined claims before acceptance for such age limit</a:t>
            </a:r>
          </a:p>
          <a:p>
            <a:pPr>
              <a:lnSpc>
                <a:spcPct val="150000"/>
              </a:lnSpc>
            </a:pPr>
            <a:endParaRPr lang="en-IN" sz="1800" dirty="0"/>
          </a:p>
          <a:p>
            <a:pPr lvl="1"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A5C7C-01CB-ECC9-7325-DE44801A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21EE9-EBC6-47F0-9BA5-215CCB40AD1D}" type="datetime1">
              <a:rPr lang="en-IN" smtClean="0"/>
              <a:t>20-11-2022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0D476-B9CC-EE85-8000-83B50589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757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B940-BB28-C2CD-A2CB-4BFBB421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IN" dirty="0"/>
              <a:t>                  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0406A-6AE4-B92D-9B78-617453C1D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Thorough examination to be done on claims with higher number of speed violation plus higher past accidents they are most probably rejected because of there mistakes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Further high applicants hold sport cars and their rejection ratio are also high , so it should be carefully seen as accidents might have caused of there negligence in rash driving 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2A55C-C161-E77F-8997-74FFF591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68291-9069-480D-8933-610415558131}" type="datetime1">
              <a:rPr lang="en-IN" smtClean="0"/>
              <a:t>20-11-2022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5CD1F-4DF0-DBCA-ADCE-0AAAB373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029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09" y="1175323"/>
            <a:ext cx="10515600" cy="841910"/>
          </a:xfrm>
        </p:spPr>
        <p:txBody>
          <a:bodyPr/>
          <a:lstStyle/>
          <a:p>
            <a:pPr algn="ctr"/>
            <a:r>
              <a:rPr lang="en-IN"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4923"/>
            <a:ext cx="10515600" cy="3801521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200000"/>
              </a:lnSpc>
              <a:buAutoNum type="arabicPeriod"/>
            </a:pPr>
            <a:r>
              <a:rPr lang="en-IN" sz="1800" dirty="0"/>
              <a:t>Data dimensionality and info :-</a:t>
            </a:r>
          </a:p>
          <a:p>
            <a:pPr marL="800100" lvl="1" indent="-342900" algn="just">
              <a:lnSpc>
                <a:spcPct val="200000"/>
              </a:lnSpc>
              <a:buAutoNum type="arabicPeriod"/>
            </a:pPr>
            <a:r>
              <a:rPr lang="en-IN" sz="1800" dirty="0"/>
              <a:t>Data given for training has 105000 records and data on which to be predicted has 45000 records </a:t>
            </a:r>
          </a:p>
          <a:p>
            <a:pPr marL="800100" lvl="1" indent="-342900" algn="just">
              <a:lnSpc>
                <a:spcPct val="200000"/>
              </a:lnSpc>
              <a:buAutoNum type="arabicPeriod"/>
            </a:pPr>
            <a:r>
              <a:rPr lang="en-IN" sz="1800" dirty="0"/>
              <a:t>It has 18 columns or features </a:t>
            </a:r>
          </a:p>
          <a:p>
            <a:pPr marL="800100" lvl="1" indent="-342900" algn="just">
              <a:lnSpc>
                <a:spcPct val="200000"/>
              </a:lnSpc>
              <a:buAutoNum type="arabicPeriod"/>
            </a:pPr>
            <a:r>
              <a:rPr lang="en-IN" sz="1800" dirty="0"/>
              <a:t>Data types – float(6) , int64(5) , object(7)</a:t>
            </a:r>
          </a:p>
          <a:p>
            <a:pPr marL="342900" indent="-342900" algn="just">
              <a:lnSpc>
                <a:spcPct val="200000"/>
              </a:lnSpc>
              <a:buAutoNum type="arabicPeriod" startAt="2"/>
            </a:pPr>
            <a:r>
              <a:rPr lang="en-IN" sz="1800" dirty="0"/>
              <a:t>There are no null values present in the data </a:t>
            </a:r>
          </a:p>
          <a:p>
            <a:pPr marL="0" indent="0" algn="just">
              <a:lnSpc>
                <a:spcPct val="200000"/>
              </a:lnSpc>
              <a:buNone/>
            </a:pPr>
            <a:endParaRPr lang="en-IN" sz="1800" dirty="0"/>
          </a:p>
          <a:p>
            <a:pPr marL="800100" lvl="1" indent="-342900" algn="just">
              <a:lnSpc>
                <a:spcPct val="200000"/>
              </a:lnSpc>
              <a:buAutoNum type="arabicPeriod"/>
            </a:pPr>
            <a:endParaRPr lang="en-IN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1F687-10B4-48FB-818E-7F7C13199649}"/>
              </a:ext>
            </a:extLst>
          </p:cNvPr>
          <p:cNvSpPr/>
          <p:nvPr/>
        </p:nvSpPr>
        <p:spPr>
          <a:xfrm>
            <a:off x="0" y="6755089"/>
            <a:ext cx="12192000" cy="142240"/>
          </a:xfrm>
          <a:prstGeom prst="rect">
            <a:avLst/>
          </a:prstGeom>
          <a:solidFill>
            <a:srgbClr val="EAB716"/>
          </a:solidFill>
          <a:ln w="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FEC74-ACD1-25C8-8D44-2DAE7D18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CAB03-9EBC-43C0-BF33-BD19241E11F2}" type="datetime1">
              <a:rPr lang="en-IN" smtClean="0"/>
              <a:t>20-11-2022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55F8E-B7E0-28E8-27D8-37B0188E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02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47E2-C147-19E9-4CAD-AA0C04D7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/>
              <a:t>                 Data understanding continued…….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6B806-1374-822F-7E7C-6DB18354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978"/>
            <a:ext cx="10515600" cy="48999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dirty="0"/>
              <a:t>3.  Summary statistics :-</a:t>
            </a:r>
          </a:p>
          <a:p>
            <a:pPr marL="0" indent="0">
              <a:buNone/>
            </a:pPr>
            <a:r>
              <a:rPr lang="en-IN" sz="1800" dirty="0"/>
              <a:t>    univariate analysis –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     - we can see median for credit score is 0.60 and max going 0.95 and mean and median is almost equal so a </a:t>
            </a:r>
          </a:p>
          <a:p>
            <a:pPr marL="0" indent="0">
              <a:buNone/>
            </a:pPr>
            <a:r>
              <a:rPr lang="en-IN" sz="1800" dirty="0"/>
              <a:t>       kind of normal distribution observed  </a:t>
            </a:r>
          </a:p>
          <a:p>
            <a:pPr marL="0" indent="0">
              <a:buNone/>
            </a:pPr>
            <a:r>
              <a:rPr lang="en-IN" sz="1800" dirty="0"/>
              <a:t>     - annual mileage median is 11000 and maximum in record is 21000 with minimum2000 , here also mean</a:t>
            </a:r>
          </a:p>
          <a:p>
            <a:pPr marL="0" indent="0">
              <a:buNone/>
            </a:pPr>
            <a:r>
              <a:rPr lang="en-IN" sz="1800" dirty="0"/>
              <a:t>       mean and median almost equal so a normal distribution statistically observed</a:t>
            </a:r>
          </a:p>
          <a:p>
            <a:pPr marL="0" indent="0">
              <a:buNone/>
            </a:pPr>
            <a:r>
              <a:rPr lang="en-IN" sz="1800" dirty="0"/>
              <a:t>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5CF83-BB1F-E82D-166A-BA4DA0E3C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74" y="1956359"/>
            <a:ext cx="7986452" cy="22099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238C9-0C5B-0AD5-7333-C22122BA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D854-C48A-40C9-BAD2-0039BF4EF3E0}" type="datetime1">
              <a:rPr lang="en-IN" smtClean="0"/>
              <a:t>20-11-2022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DE943-1169-A106-5FC2-27A7B36B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94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307B-52B6-0433-CE66-334D4C59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Continued ……….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721F-2BEE-206A-51DB-50C350FA9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51" y="19858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  - for speed violation median and minimum is 0 and maximum 20 , could be having  high outliers here and</a:t>
            </a:r>
          </a:p>
          <a:p>
            <a:pPr marL="0" indent="0">
              <a:buNone/>
            </a:pPr>
            <a:r>
              <a:rPr lang="en-IN" sz="1800" dirty="0"/>
              <a:t>     mean is more than median so positively skewed</a:t>
            </a:r>
          </a:p>
          <a:p>
            <a:pPr marL="0" indent="0">
              <a:buNone/>
            </a:pPr>
            <a:r>
              <a:rPr lang="en-IN" sz="1800" dirty="0"/>
              <a:t>  -  for DUIS also median and minimum is 0 and maximum is 6 , could be having high outliers and  mean is more </a:t>
            </a:r>
          </a:p>
          <a:p>
            <a:pPr marL="0" indent="0">
              <a:buNone/>
            </a:pPr>
            <a:r>
              <a:rPr lang="en-IN" sz="1800" dirty="0"/>
              <a:t>     than median so positively skewed </a:t>
            </a:r>
          </a:p>
          <a:p>
            <a:pPr marL="0" indent="0">
              <a:buNone/>
            </a:pPr>
            <a:r>
              <a:rPr lang="en-IN" sz="1800" dirty="0"/>
              <a:t>  -  for past accidents as well minimum and median is 0 and maximum is 15 , high outliers could be there and </a:t>
            </a:r>
          </a:p>
          <a:p>
            <a:pPr marL="0" indent="0">
              <a:buNone/>
            </a:pPr>
            <a:r>
              <a:rPr lang="en-IN" sz="1800" dirty="0"/>
              <a:t>     mean is more than median so positively skewness can be observed 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3CE52-ADD7-6725-6098-9801C287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3203F-16A3-492F-9DD2-691A80ABE60B}" type="datetime1">
              <a:rPr lang="en-IN" smtClean="0"/>
              <a:t>20-11-2022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18C0-35A1-5109-D35D-2640FCA6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45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8BCB-4A3D-85DF-0FD6-B473F1B2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continued ………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3EEB3A-13AF-B53F-C27F-1227CE25AD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25" y="1367699"/>
            <a:ext cx="7315199" cy="525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9D6B9-841F-D0FE-FF83-C22899855573}"/>
              </a:ext>
            </a:extLst>
          </p:cNvPr>
          <p:cNvSpPr txBox="1"/>
          <p:nvPr/>
        </p:nvSpPr>
        <p:spPr>
          <a:xfrm flipH="1">
            <a:off x="8501562" y="1574276"/>
            <a:ext cx="276346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-we can see credit score and annual mileage having normal distribution shape and less outliers </a:t>
            </a:r>
          </a:p>
          <a:p>
            <a:endParaRPr lang="en-IN" dirty="0"/>
          </a:p>
          <a:p>
            <a:r>
              <a:rPr lang="en-IN" dirty="0"/>
              <a:t>- Speeding violations , DUIS and past accidents is highly right skewed with many outliers but one thing to be noticed is that values are discrete  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7AFA2-CA44-A999-CE98-8DDFF069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1340-6353-4170-87BA-2881E748820E}" type="datetime1">
              <a:rPr lang="en-IN" smtClean="0"/>
              <a:t>20-11-2022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0C2BA-A493-0558-F065-CD3E5927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26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86AD-2B74-9B71-2FE1-83EF172C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continued ……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15A91A9-EF7B-6DE2-06D2-559747C5D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5855138" cy="506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E7D2EC-D1E8-AF31-9557-F67DBC6A22A4}"/>
              </a:ext>
            </a:extLst>
          </p:cNvPr>
          <p:cNvSpPr txBox="1"/>
          <p:nvPr/>
        </p:nvSpPr>
        <p:spPr>
          <a:xfrm flipH="1">
            <a:off x="7003567" y="1690688"/>
            <a:ext cx="49782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dirty="0"/>
              <a:t>We can see age groups above 40  and 65  have more record of insurance applicants</a:t>
            </a:r>
          </a:p>
          <a:p>
            <a:pPr marL="285750" indent="-285750">
              <a:buFontTx/>
              <a:buChar char="-"/>
            </a:pPr>
            <a:r>
              <a:rPr lang="en-IN" dirty="0"/>
              <a:t>Male applicants are more </a:t>
            </a:r>
          </a:p>
          <a:p>
            <a:pPr marL="285750" indent="-285750">
              <a:buFontTx/>
              <a:buChar char="-"/>
            </a:pPr>
            <a:r>
              <a:rPr lang="en-IN" dirty="0"/>
              <a:t>Driving exp 0-9 and 20-29 are more the applicants </a:t>
            </a:r>
          </a:p>
          <a:p>
            <a:pPr marL="285750" indent="-285750">
              <a:buFontTx/>
              <a:buChar char="-"/>
            </a:pPr>
            <a:r>
              <a:rPr lang="en-IN" dirty="0"/>
              <a:t>High school graduates are more among the records</a:t>
            </a:r>
          </a:p>
          <a:p>
            <a:pPr marL="285750" indent="-285750">
              <a:buFontTx/>
              <a:buChar char="-"/>
            </a:pPr>
            <a:r>
              <a:rPr lang="en-IN" dirty="0"/>
              <a:t>Upper class people are significantly high in records</a:t>
            </a:r>
          </a:p>
          <a:p>
            <a:pPr marL="285750" indent="-285750">
              <a:buFontTx/>
              <a:buChar char="-"/>
            </a:pPr>
            <a:r>
              <a:rPr lang="en-IN" dirty="0"/>
              <a:t>Married people slightly high on records</a:t>
            </a:r>
          </a:p>
          <a:p>
            <a:pPr marL="285750" indent="-285750">
              <a:buFontTx/>
              <a:buChar char="-"/>
            </a:pPr>
            <a:r>
              <a:rPr lang="en-IN" dirty="0"/>
              <a:t>Sports vehicle category is much higher on claim applicants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11365E-8E8E-BBFF-D0D1-D5ACA843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CF12-C290-4B0E-A66F-CEB25F62A902}" type="datetime1">
              <a:rPr lang="en-IN" smtClean="0"/>
              <a:t>20-11-2022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DB158-50AB-6437-B84A-E4ADB6EC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7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87FF-7BA7-D1C6-9E25-2C59831C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continued 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4B46-EA0E-12C4-53F5-FBF039572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Target variable (OUTCOME) distribution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59FF4-246E-79EE-B056-712974E95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96" y="2331215"/>
            <a:ext cx="4975308" cy="2944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EACA6B-27FE-72CE-BD23-92EABA78D134}"/>
              </a:ext>
            </a:extLst>
          </p:cNvPr>
          <p:cNvSpPr txBox="1"/>
          <p:nvPr/>
        </p:nvSpPr>
        <p:spPr>
          <a:xfrm flipH="1">
            <a:off x="7777655" y="2722179"/>
            <a:ext cx="29849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can see  0 </a:t>
            </a:r>
            <a:r>
              <a:rPr lang="en-IN" dirty="0" err="1"/>
              <a:t>i.e</a:t>
            </a:r>
            <a:r>
              <a:rPr lang="en-IN" dirty="0"/>
              <a:t> rejected claims are more than accepted one denoted by 1 in given data , but not that much of a difference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1D01D1-C71F-3251-E16E-9F6213370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391" y="5307441"/>
            <a:ext cx="2132988" cy="86952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FDE9E-26BC-38B5-AAD2-82CE9C1E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B1D5F-6FF4-452F-BA07-075EC1D87F42}" type="datetime1">
              <a:rPr lang="en-IN" smtClean="0"/>
              <a:t>20-11-2022</a:t>
            </a:fld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62312-C9F1-51BF-2D61-A4DD9273E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2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43B4-F41D-43DA-43FB-82394D816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89"/>
          </a:xfrm>
        </p:spPr>
        <p:txBody>
          <a:bodyPr/>
          <a:lstStyle/>
          <a:p>
            <a:r>
              <a:rPr lang="en-IN" dirty="0"/>
              <a:t>                                    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1A20B0B-4475-09B3-79EF-234EA9DFEC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61241"/>
            <a:ext cx="7433469" cy="536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6C7D04-AC2A-88DE-4A35-61CDEA349345}"/>
              </a:ext>
            </a:extLst>
          </p:cNvPr>
          <p:cNvSpPr txBox="1"/>
          <p:nvPr/>
        </p:nvSpPr>
        <p:spPr>
          <a:xfrm flipH="1">
            <a:off x="1296449" y="915687"/>
            <a:ext cx="529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Bivariate variate analysis – numerical  pair plot</a:t>
            </a:r>
          </a:p>
          <a:p>
            <a:r>
              <a:rPr lang="en-IN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6278F-C8F0-ECA7-8CFE-444777E767C5}"/>
              </a:ext>
            </a:extLst>
          </p:cNvPr>
          <p:cNvSpPr txBox="1"/>
          <p:nvPr/>
        </p:nvSpPr>
        <p:spPr>
          <a:xfrm flipH="1">
            <a:off x="8411953" y="1545021"/>
            <a:ext cx="35698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 We can see not much of linear relations among features </a:t>
            </a:r>
          </a:p>
          <a:p>
            <a:endParaRPr lang="en-IN" dirty="0"/>
          </a:p>
          <a:p>
            <a:r>
              <a:rPr lang="en-IN" dirty="0"/>
              <a:t>- If we just see comparison of target variable (OUTCOME) with other variables we can see both categories  of outcome some what equal  in distribution among the feature except some which we </a:t>
            </a:r>
            <a:r>
              <a:rPr lang="en-IN" dirty="0" err="1"/>
              <a:t>we</a:t>
            </a:r>
            <a:r>
              <a:rPr lang="en-IN" dirty="0"/>
              <a:t> will identify in next comparison 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3FA2C-A5A1-6194-448B-776DF44A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27C70-B5C0-4784-991E-E9822361636F}" type="datetime1">
              <a:rPr lang="en-IN" smtClean="0"/>
              <a:t>20-11-2022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C1F1E-36D9-3C25-1BAA-26F73F04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0C4E3-CFC1-4A2B-B820-C16620AE9A5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286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1396</TotalTime>
  <Words>1615</Words>
  <Application>Microsoft Office PowerPoint</Application>
  <PresentationFormat>Widescreen</PresentationFormat>
  <Paragraphs>258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Presentation </vt:lpstr>
      <vt:lpstr>                                  Index</vt:lpstr>
      <vt:lpstr>Data Understanding</vt:lpstr>
      <vt:lpstr>                 Data understanding continued……. </vt:lpstr>
      <vt:lpstr>                        Continued ……….</vt:lpstr>
      <vt:lpstr>                         continued ………</vt:lpstr>
      <vt:lpstr>                        continued ……</vt:lpstr>
      <vt:lpstr>                          continued …..</vt:lpstr>
      <vt:lpstr>                                     </vt:lpstr>
      <vt:lpstr>PowerPoint Presentation</vt:lpstr>
      <vt:lpstr>PowerPoint Presentation</vt:lpstr>
      <vt:lpstr>PowerPoint Presentation</vt:lpstr>
      <vt:lpstr>Data Preparation</vt:lpstr>
      <vt:lpstr>                         Data preparation cont….</vt:lpstr>
      <vt:lpstr>                                 Model Building &amp; Evaluation</vt:lpstr>
      <vt:lpstr>                         </vt:lpstr>
      <vt:lpstr>                       Best Model</vt:lpstr>
      <vt:lpstr>                           Best Model cont….</vt:lpstr>
      <vt:lpstr>                          Best Model cont…..</vt:lpstr>
      <vt:lpstr>              summary and recommendations </vt:lpstr>
      <vt:lpstr>                       business Recommendations </vt:lpstr>
      <vt:lpstr>                  business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 Template</dc:title>
  <dc:creator>Vallurupalli Vamsi</dc:creator>
  <cp:lastModifiedBy>Koshy Mathew [HHV PUMPS]</cp:lastModifiedBy>
  <cp:revision>86</cp:revision>
  <dcterms:created xsi:type="dcterms:W3CDTF">2021-10-04T06:25:05Z</dcterms:created>
  <dcterms:modified xsi:type="dcterms:W3CDTF">2022-11-20T10:25:02Z</dcterms:modified>
</cp:coreProperties>
</file>