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tags/tag1.xml" ContentType="application/vnd.openxmlformats-officedocument.presentationml.tags+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00" r:id="rId1"/>
  </p:sldMasterIdLst>
  <p:notesMasterIdLst>
    <p:notesMasterId r:id="rId163"/>
  </p:notesMasterIdLst>
  <p:handoutMasterIdLst>
    <p:handoutMasterId r:id="rId164"/>
  </p:handoutMasterIdLst>
  <p:sldIdLst>
    <p:sldId id="256" r:id="rId2"/>
    <p:sldId id="421" r:id="rId3"/>
    <p:sldId id="422" r:id="rId4"/>
    <p:sldId id="423" r:id="rId5"/>
    <p:sldId id="424" r:id="rId6"/>
    <p:sldId id="562" r:id="rId7"/>
    <p:sldId id="425" r:id="rId8"/>
    <p:sldId id="557" r:id="rId9"/>
    <p:sldId id="564" r:id="rId10"/>
    <p:sldId id="515" r:id="rId11"/>
    <p:sldId id="563" r:id="rId12"/>
    <p:sldId id="565" r:id="rId13"/>
    <p:sldId id="566" r:id="rId14"/>
    <p:sldId id="567" r:id="rId15"/>
    <p:sldId id="568" r:id="rId16"/>
    <p:sldId id="569" r:id="rId17"/>
    <p:sldId id="516" r:id="rId18"/>
    <p:sldId id="570" r:id="rId19"/>
    <p:sldId id="571" r:id="rId20"/>
    <p:sldId id="572" r:id="rId21"/>
    <p:sldId id="573" r:id="rId22"/>
    <p:sldId id="574" r:id="rId23"/>
    <p:sldId id="575" r:id="rId24"/>
    <p:sldId id="427" r:id="rId25"/>
    <p:sldId id="428" r:id="rId26"/>
    <p:sldId id="429" r:id="rId27"/>
    <p:sldId id="543" r:id="rId28"/>
    <p:sldId id="550" r:id="rId29"/>
    <p:sldId id="430" r:id="rId30"/>
    <p:sldId id="540" r:id="rId31"/>
    <p:sldId id="426" r:id="rId32"/>
    <p:sldId id="454" r:id="rId33"/>
    <p:sldId id="455" r:id="rId34"/>
    <p:sldId id="456" r:id="rId35"/>
    <p:sldId id="522" r:id="rId36"/>
    <p:sldId id="523" r:id="rId37"/>
    <p:sldId id="524" r:id="rId38"/>
    <p:sldId id="525" r:id="rId39"/>
    <p:sldId id="526" r:id="rId40"/>
    <p:sldId id="527" r:id="rId41"/>
    <p:sldId id="528" r:id="rId42"/>
    <p:sldId id="529" r:id="rId43"/>
    <p:sldId id="576" r:id="rId44"/>
    <p:sldId id="577" r:id="rId45"/>
    <p:sldId id="578" r:id="rId46"/>
    <p:sldId id="579" r:id="rId47"/>
    <p:sldId id="580" r:id="rId48"/>
    <p:sldId id="581" r:id="rId49"/>
    <p:sldId id="582" r:id="rId50"/>
    <p:sldId id="583" r:id="rId51"/>
    <p:sldId id="584" r:id="rId52"/>
    <p:sldId id="585" r:id="rId53"/>
    <p:sldId id="586" r:id="rId54"/>
    <p:sldId id="587" r:id="rId55"/>
    <p:sldId id="588" r:id="rId56"/>
    <p:sldId id="589" r:id="rId57"/>
    <p:sldId id="590" r:id="rId58"/>
    <p:sldId id="432" r:id="rId59"/>
    <p:sldId id="431" r:id="rId60"/>
    <p:sldId id="433" r:id="rId61"/>
    <p:sldId id="533" r:id="rId62"/>
    <p:sldId id="519" r:id="rId63"/>
    <p:sldId id="502" r:id="rId64"/>
    <p:sldId id="503" r:id="rId65"/>
    <p:sldId id="504" r:id="rId66"/>
    <p:sldId id="399" r:id="rId67"/>
    <p:sldId id="400" r:id="rId68"/>
    <p:sldId id="402" r:id="rId69"/>
    <p:sldId id="403" r:id="rId70"/>
    <p:sldId id="404" r:id="rId71"/>
    <p:sldId id="405" r:id="rId72"/>
    <p:sldId id="406" r:id="rId73"/>
    <p:sldId id="407" r:id="rId74"/>
    <p:sldId id="343" r:id="rId75"/>
    <p:sldId id="408" r:id="rId76"/>
    <p:sldId id="412" r:id="rId77"/>
    <p:sldId id="268" r:id="rId78"/>
    <p:sldId id="300" r:id="rId79"/>
    <p:sldId id="286" r:id="rId80"/>
    <p:sldId id="290" r:id="rId81"/>
    <p:sldId id="325" r:id="rId82"/>
    <p:sldId id="294" r:id="rId83"/>
    <p:sldId id="520" r:id="rId84"/>
    <p:sldId id="326" r:id="rId85"/>
    <p:sldId id="552" r:id="rId86"/>
    <p:sldId id="331" r:id="rId87"/>
    <p:sldId id="591" r:id="rId88"/>
    <p:sldId id="592" r:id="rId89"/>
    <p:sldId id="329" r:id="rId90"/>
    <p:sldId id="332" r:id="rId91"/>
    <p:sldId id="330" r:id="rId92"/>
    <p:sldId id="333" r:id="rId93"/>
    <p:sldId id="335" r:id="rId94"/>
    <p:sldId id="375" r:id="rId95"/>
    <p:sldId id="539" r:id="rId96"/>
    <p:sldId id="443" r:id="rId97"/>
    <p:sldId id="442" r:id="rId98"/>
    <p:sldId id="435" r:id="rId99"/>
    <p:sldId id="374" r:id="rId100"/>
    <p:sldId id="367" r:id="rId101"/>
    <p:sldId id="378" r:id="rId102"/>
    <p:sldId id="373" r:id="rId103"/>
    <p:sldId id="362" r:id="rId104"/>
    <p:sldId id="365" r:id="rId105"/>
    <p:sldId id="366" r:id="rId106"/>
    <p:sldId id="364" r:id="rId107"/>
    <p:sldId id="344" r:id="rId108"/>
    <p:sldId id="368" r:id="rId109"/>
    <p:sldId id="345" r:id="rId110"/>
    <p:sldId id="395" r:id="rId111"/>
    <p:sldId id="397" r:id="rId112"/>
    <p:sldId id="384" r:id="rId113"/>
    <p:sldId id="416" r:id="rId114"/>
    <p:sldId id="388" r:id="rId115"/>
    <p:sldId id="393" r:id="rId116"/>
    <p:sldId id="420" r:id="rId117"/>
    <p:sldId id="354" r:id="rId118"/>
    <p:sldId id="383" r:id="rId119"/>
    <p:sldId id="355" r:id="rId120"/>
    <p:sldId id="386" r:id="rId121"/>
    <p:sldId id="359" r:id="rId122"/>
    <p:sldId id="357" r:id="rId123"/>
    <p:sldId id="391" r:id="rId124"/>
    <p:sldId id="390" r:id="rId125"/>
    <p:sldId id="392" r:id="rId126"/>
    <p:sldId id="356" r:id="rId127"/>
    <p:sldId id="358" r:id="rId128"/>
    <p:sldId id="385" r:id="rId129"/>
    <p:sldId id="353" r:id="rId130"/>
    <p:sldId id="438" r:id="rId131"/>
    <p:sldId id="439" r:id="rId132"/>
    <p:sldId id="510" r:id="rId133"/>
    <p:sldId id="593" r:id="rId134"/>
    <p:sldId id="446" r:id="rId135"/>
    <p:sldId id="447" r:id="rId136"/>
    <p:sldId id="554" r:id="rId137"/>
    <p:sldId id="594" r:id="rId138"/>
    <p:sldId id="449" r:id="rId139"/>
    <p:sldId id="450" r:id="rId140"/>
    <p:sldId id="451" r:id="rId141"/>
    <p:sldId id="505" r:id="rId142"/>
    <p:sldId id="506" r:id="rId143"/>
    <p:sldId id="507" r:id="rId144"/>
    <p:sldId id="508" r:id="rId145"/>
    <p:sldId id="534" r:id="rId146"/>
    <p:sldId id="536" r:id="rId147"/>
    <p:sldId id="452" r:id="rId148"/>
    <p:sldId id="509" r:id="rId149"/>
    <p:sldId id="537" r:id="rId150"/>
    <p:sldId id="453" r:id="rId151"/>
    <p:sldId id="473" r:id="rId152"/>
    <p:sldId id="474" r:id="rId153"/>
    <p:sldId id="475" r:id="rId154"/>
    <p:sldId id="556" r:id="rId155"/>
    <p:sldId id="491" r:id="rId156"/>
    <p:sldId id="492" r:id="rId157"/>
    <p:sldId id="477" r:id="rId158"/>
    <p:sldId id="530" r:id="rId159"/>
    <p:sldId id="538" r:id="rId160"/>
    <p:sldId id="595" r:id="rId161"/>
    <p:sldId id="481" r:id="rId162"/>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ACF41939-C1EE-4DEA-8932-A32B4D722E81}">
          <p14:sldIdLst>
            <p14:sldId id="256"/>
          </p14:sldIdLst>
        </p14:section>
        <p14:section name="Ch1. Intro" id="{4A41FC5C-50FE-4251-BFD8-9E0D5F641D1C}">
          <p14:sldIdLst>
            <p14:sldId id="421"/>
            <p14:sldId id="422"/>
            <p14:sldId id="423"/>
            <p14:sldId id="424"/>
            <p14:sldId id="562"/>
            <p14:sldId id="425"/>
            <p14:sldId id="557"/>
            <p14:sldId id="564"/>
            <p14:sldId id="515"/>
            <p14:sldId id="563"/>
            <p14:sldId id="565"/>
            <p14:sldId id="566"/>
            <p14:sldId id="567"/>
            <p14:sldId id="568"/>
            <p14:sldId id="569"/>
            <p14:sldId id="516"/>
            <p14:sldId id="570"/>
            <p14:sldId id="571"/>
            <p14:sldId id="572"/>
            <p14:sldId id="573"/>
            <p14:sldId id="574"/>
            <p14:sldId id="575"/>
            <p14:sldId id="427"/>
            <p14:sldId id="428"/>
            <p14:sldId id="429"/>
            <p14:sldId id="543"/>
            <p14:sldId id="550"/>
            <p14:sldId id="430"/>
            <p14:sldId id="540"/>
            <p14:sldId id="426"/>
          </p14:sldIdLst>
        </p14:section>
        <p14:section name="Ch6. T vs. M labial harmony" id="{828C965D-C402-40AE-8647-9BCFC93BC1E5}">
          <p14:sldIdLst>
            <p14:sldId id="454"/>
            <p14:sldId id="455"/>
            <p14:sldId id="456"/>
            <p14:sldId id="522"/>
            <p14:sldId id="523"/>
            <p14:sldId id="524"/>
            <p14:sldId id="525"/>
            <p14:sldId id="526"/>
            <p14:sldId id="527"/>
            <p14:sldId id="528"/>
            <p14:sldId id="529"/>
            <p14:sldId id="576"/>
            <p14:sldId id="577"/>
            <p14:sldId id="578"/>
            <p14:sldId id="579"/>
            <p14:sldId id="580"/>
            <p14:sldId id="581"/>
            <p14:sldId id="582"/>
            <p14:sldId id="583"/>
            <p14:sldId id="584"/>
            <p14:sldId id="585"/>
            <p14:sldId id="586"/>
            <p14:sldId id="587"/>
            <p14:sldId id="588"/>
            <p14:sldId id="589"/>
            <p14:sldId id="590"/>
          </p14:sldIdLst>
        </p14:section>
        <p14:section name="Ch3. Mongolic" id="{DA14D9D1-E644-49FF-A601-F8B621CBBC25}">
          <p14:sldIdLst>
            <p14:sldId id="432"/>
            <p14:sldId id="431"/>
            <p14:sldId id="433"/>
            <p14:sldId id="533"/>
            <p14:sldId id="519"/>
            <p14:sldId id="502"/>
            <p14:sldId id="503"/>
            <p14:sldId id="504"/>
          </p14:sldIdLst>
        </p14:section>
        <p14:section name="3.3.1. Mong V shift" id="{40885655-355A-49AE-80B9-8112B8BCE304}">
          <p14:sldIdLst>
            <p14:sldId id="399"/>
            <p14:sldId id="400"/>
            <p14:sldId id="402"/>
            <p14:sldId id="403"/>
            <p14:sldId id="404"/>
            <p14:sldId id="405"/>
            <p14:sldId id="406"/>
            <p14:sldId id="407"/>
          </p14:sldIdLst>
        </p14:section>
        <p14:section name="3.3.2. OM-RTR" id="{FBF88596-542C-42A2-88AF-C8B28AE942D9}">
          <p14:sldIdLst>
            <p14:sldId id="343"/>
            <p14:sldId id="408"/>
            <p14:sldId id="412"/>
            <p14:sldId id="268"/>
            <p14:sldId id="300"/>
            <p14:sldId id="286"/>
            <p14:sldId id="290"/>
            <p14:sldId id="325"/>
            <p14:sldId id="294"/>
            <p14:sldId id="520"/>
            <p14:sldId id="326"/>
            <p14:sldId id="552"/>
          </p14:sldIdLst>
        </p14:section>
        <p14:section name="3.3.3. Mong V history" id="{CE38E143-19EE-48C0-A0DA-F3D4B4CC4D56}">
          <p14:sldIdLst>
            <p14:sldId id="331"/>
            <p14:sldId id="591"/>
            <p14:sldId id="592"/>
            <p14:sldId id="329"/>
            <p14:sldId id="332"/>
            <p14:sldId id="330"/>
            <p14:sldId id="333"/>
            <p14:sldId id="335"/>
          </p14:sldIdLst>
        </p14:section>
        <p14:section name="Ch4. Korean" id="{D288AB3A-91F3-4768-829D-6BB21DFB6390}">
          <p14:sldIdLst>
            <p14:sldId id="375"/>
            <p14:sldId id="539"/>
            <p14:sldId id="443"/>
          </p14:sldIdLst>
        </p14:section>
        <p14:section name="4.5. Korean V shift" id="{BB4DE598-2943-44B3-BE60-69F4A698BC9E}">
          <p14:sldIdLst>
            <p14:sldId id="442"/>
            <p14:sldId id="435"/>
            <p14:sldId id="374"/>
            <p14:sldId id="367"/>
            <p14:sldId id="378"/>
            <p14:sldId id="373"/>
            <p14:sldId id="362"/>
            <p14:sldId id="365"/>
            <p14:sldId id="366"/>
            <p14:sldId id="364"/>
            <p14:sldId id="344"/>
            <p14:sldId id="368"/>
            <p14:sldId id="345"/>
          </p14:sldIdLst>
        </p14:section>
        <p14:section name="Problems" id="{BB4A992C-4685-46F1-A000-A0D44FFDF7D1}">
          <p14:sldIdLst>
            <p14:sldId id="395"/>
            <p14:sldId id="397"/>
            <p14:sldId id="384"/>
            <p14:sldId id="416"/>
            <p14:sldId id="388"/>
            <p14:sldId id="393"/>
            <p14:sldId id="420"/>
          </p14:sldIdLst>
        </p14:section>
        <p14:section name="Citation of criticisms" id="{57C522F4-7544-41A9-BC5A-DF981D44DA35}">
          <p14:sldIdLst>
            <p14:sldId id="354"/>
            <p14:sldId id="383"/>
            <p14:sldId id="355"/>
            <p14:sldId id="386"/>
            <p14:sldId id="359"/>
            <p14:sldId id="357"/>
            <p14:sldId id="391"/>
            <p14:sldId id="390"/>
            <p14:sldId id="392"/>
            <p14:sldId id="356"/>
            <p14:sldId id="358"/>
            <p14:sldId id="385"/>
            <p14:sldId id="353"/>
            <p14:sldId id="438"/>
            <p14:sldId id="439"/>
          </p14:sldIdLst>
        </p14:section>
        <p14:section name="4.2. to 4.4." id="{E967F0B4-BB6C-4838-A60B-5CEF2CE91233}">
          <p14:sldIdLst>
            <p14:sldId id="510"/>
            <p14:sldId id="593"/>
            <p14:sldId id="446"/>
            <p14:sldId id="447"/>
            <p14:sldId id="554"/>
            <p14:sldId id="594"/>
          </p14:sldIdLst>
        </p14:section>
        <p14:section name="Ch5. Tungusic" id="{AC1667FA-31BF-45A0-B0B0-6BBA571FF2FB}">
          <p14:sldIdLst>
            <p14:sldId id="449"/>
            <p14:sldId id="450"/>
            <p14:sldId id="451"/>
            <p14:sldId id="505"/>
            <p14:sldId id="506"/>
            <p14:sldId id="507"/>
            <p14:sldId id="508"/>
            <p14:sldId id="534"/>
            <p14:sldId id="536"/>
            <p14:sldId id="452"/>
            <p14:sldId id="509"/>
            <p14:sldId id="537"/>
            <p14:sldId id="453"/>
          </p14:sldIdLst>
        </p14:section>
        <p14:section name="Ch7. Conclusion" id="{EA7C3AE0-5ECA-4ACB-A5F3-7B1F2988F055}">
          <p14:sldIdLst>
            <p14:sldId id="473"/>
            <p14:sldId id="474"/>
            <p14:sldId id="475"/>
            <p14:sldId id="556"/>
            <p14:sldId id="491"/>
            <p14:sldId id="492"/>
            <p14:sldId id="477"/>
            <p14:sldId id="530"/>
            <p14:sldId id="538"/>
            <p14:sldId id="595"/>
            <p14:sldId id="48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3467" autoAdjust="0"/>
    <p:restoredTop sz="60988" autoAdjust="0"/>
  </p:normalViewPr>
  <p:slideViewPr>
    <p:cSldViewPr>
      <p:cViewPr>
        <p:scale>
          <a:sx n="40" d="100"/>
          <a:sy n="40" d="100"/>
        </p:scale>
        <p:origin x="-318" y="-72"/>
      </p:cViewPr>
      <p:guideLst>
        <p:guide orient="horz" pos="2160"/>
        <p:guide pos="2880"/>
      </p:guideLst>
    </p:cSldViewPr>
  </p:slideViewPr>
  <p:outlineViewPr>
    <p:cViewPr>
      <p:scale>
        <a:sx n="33" d="100"/>
        <a:sy n="33" d="100"/>
      </p:scale>
      <p:origin x="0" y="72576"/>
    </p:cViewPr>
  </p:outlineViewPr>
  <p:notesTextViewPr>
    <p:cViewPr>
      <p:scale>
        <a:sx n="1" d="1"/>
        <a:sy n="1" d="1"/>
      </p:scale>
      <p:origin x="0" y="0"/>
    </p:cViewPr>
  </p:notesTextViewPr>
  <p:sorterViewPr>
    <p:cViewPr>
      <p:scale>
        <a:sx n="90" d="100"/>
        <a:sy n="90" d="100"/>
      </p:scale>
      <p:origin x="0" y="19500"/>
    </p:cViewPr>
  </p:sorterViewPr>
  <p:notesViewPr>
    <p:cSldViewPr>
      <p:cViewPr varScale="1">
        <p:scale>
          <a:sx n="39" d="100"/>
          <a:sy n="39" d="100"/>
        </p:scale>
        <p:origin x="-223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AFB432-F3DC-46D4-91BC-166AAD543B9A}"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pPr latinLnBrk="1"/>
          <a:endParaRPr lang="ko-KR" altLang="en-US"/>
        </a:p>
      </dgm:t>
    </dgm:pt>
    <dgm:pt modelId="{4B08B7B2-802B-49B3-A5EA-29B376BC633C}">
      <dgm:prSet phldrT="[Text]">
        <dgm:style>
          <a:lnRef idx="2">
            <a:schemeClr val="accent6"/>
          </a:lnRef>
          <a:fillRef idx="1">
            <a:schemeClr val="lt1"/>
          </a:fillRef>
          <a:effectRef idx="0">
            <a:schemeClr val="accent6"/>
          </a:effectRef>
          <a:fontRef idx="minor">
            <a:schemeClr val="dk1"/>
          </a:fontRef>
        </dgm:style>
      </dgm:prSet>
      <dgm:spPr/>
      <dgm:t>
        <a:bodyPr/>
        <a:lstStyle/>
        <a:p>
          <a:pPr latinLnBrk="1"/>
          <a:r>
            <a:rPr lang="en-US" altLang="ko-KR" dirty="0" smtClean="0"/>
            <a:t>Old Mongolian</a:t>
          </a:r>
          <a:endParaRPr lang="ko-KR" altLang="en-US" dirty="0"/>
        </a:p>
      </dgm:t>
    </dgm:pt>
    <dgm:pt modelId="{2E65AFAF-984E-483C-81D6-C674E359264C}" type="parTrans" cxnId="{80C64549-A282-46C8-9475-07EA92A12505}">
      <dgm:prSet/>
      <dgm:spPr/>
      <dgm:t>
        <a:bodyPr/>
        <a:lstStyle/>
        <a:p>
          <a:pPr latinLnBrk="1"/>
          <a:endParaRPr lang="ko-KR" altLang="en-US"/>
        </a:p>
      </dgm:t>
    </dgm:pt>
    <dgm:pt modelId="{756B4B11-6D5E-41C0-8613-5B37898DB2A6}" type="sibTrans" cxnId="{80C64549-A282-46C8-9475-07EA92A12505}">
      <dgm:prSet/>
      <dgm:spPr/>
      <dgm:t>
        <a:bodyPr/>
        <a:lstStyle/>
        <a:p>
          <a:pPr latinLnBrk="1"/>
          <a:endParaRPr lang="ko-KR" altLang="en-US"/>
        </a:p>
      </dgm:t>
    </dgm:pt>
    <dgm:pt modelId="{3B97FB78-631E-45DB-BAB0-8D14ACF4509B}">
      <dgm:prSet phldrT="[Text]">
        <dgm:style>
          <a:lnRef idx="2">
            <a:schemeClr val="accent6"/>
          </a:lnRef>
          <a:fillRef idx="1">
            <a:schemeClr val="lt1"/>
          </a:fillRef>
          <a:effectRef idx="0">
            <a:schemeClr val="accent6"/>
          </a:effectRef>
          <a:fontRef idx="minor">
            <a:schemeClr val="dk1"/>
          </a:fontRef>
        </dgm:style>
      </dgm:prSet>
      <dgm:spPr/>
      <dgm:t>
        <a:bodyPr/>
        <a:lstStyle/>
        <a:p>
          <a:pPr latinLnBrk="1"/>
          <a:r>
            <a:rPr lang="en-US" altLang="ko-KR" dirty="0" smtClean="0"/>
            <a:t>Kalmyk/</a:t>
          </a:r>
          <a:r>
            <a:rPr lang="en-US" altLang="ko-KR" dirty="0" err="1" smtClean="0"/>
            <a:t>Oirat</a:t>
          </a:r>
          <a:endParaRPr lang="ko-KR" altLang="en-US" dirty="0"/>
        </a:p>
      </dgm:t>
    </dgm:pt>
    <dgm:pt modelId="{327B3C8C-7553-4464-894B-0C328F6CECB6}" type="parTrans" cxnId="{BD0047A5-8BF2-4344-8D38-8BE2D634F6F4}">
      <dgm:prSet/>
      <dgm:spPr/>
      <dgm:t>
        <a:bodyPr/>
        <a:lstStyle/>
        <a:p>
          <a:pPr latinLnBrk="1"/>
          <a:endParaRPr lang="ko-KR" altLang="en-US"/>
        </a:p>
      </dgm:t>
    </dgm:pt>
    <dgm:pt modelId="{2B930EA7-AE07-4FDA-B8F1-B43A145EC34E}" type="sibTrans" cxnId="{BD0047A5-8BF2-4344-8D38-8BE2D634F6F4}">
      <dgm:prSet/>
      <dgm:spPr/>
      <dgm:t>
        <a:bodyPr/>
        <a:lstStyle/>
        <a:p>
          <a:pPr latinLnBrk="1"/>
          <a:endParaRPr lang="ko-KR" altLang="en-US"/>
        </a:p>
      </dgm:t>
    </dgm:pt>
    <dgm:pt modelId="{AB78F9BC-E8D9-4346-A5AC-F81D4DD5C44B}">
      <dgm:prSet phldrT="[Text]">
        <dgm:style>
          <a:lnRef idx="2">
            <a:schemeClr val="accent6"/>
          </a:lnRef>
          <a:fillRef idx="1">
            <a:schemeClr val="lt1"/>
          </a:fillRef>
          <a:effectRef idx="0">
            <a:schemeClr val="accent6"/>
          </a:effectRef>
          <a:fontRef idx="minor">
            <a:schemeClr val="dk1"/>
          </a:fontRef>
        </dgm:style>
      </dgm:prSet>
      <dgm:spPr/>
      <dgm:t>
        <a:bodyPr/>
        <a:lstStyle/>
        <a:p>
          <a:pPr latinLnBrk="1"/>
          <a:r>
            <a:rPr lang="en-US" altLang="ko-KR" dirty="0" err="1" smtClean="0"/>
            <a:t>Monguor</a:t>
          </a:r>
          <a:endParaRPr lang="ko-KR" altLang="en-US" dirty="0"/>
        </a:p>
      </dgm:t>
    </dgm:pt>
    <dgm:pt modelId="{F1F178DC-6DFE-4880-9B08-2EB8255149D6}" type="parTrans" cxnId="{0017276A-52A5-4B5C-8DB6-560EB88CC182}">
      <dgm:prSet/>
      <dgm:spPr/>
      <dgm:t>
        <a:bodyPr/>
        <a:lstStyle/>
        <a:p>
          <a:pPr latinLnBrk="1"/>
          <a:endParaRPr lang="ko-KR" altLang="en-US"/>
        </a:p>
      </dgm:t>
    </dgm:pt>
    <dgm:pt modelId="{C76E02D1-7A44-4B8A-B49A-224681C7B689}" type="sibTrans" cxnId="{0017276A-52A5-4B5C-8DB6-560EB88CC182}">
      <dgm:prSet/>
      <dgm:spPr/>
      <dgm:t>
        <a:bodyPr/>
        <a:lstStyle/>
        <a:p>
          <a:pPr latinLnBrk="1"/>
          <a:endParaRPr lang="ko-KR" altLang="en-US"/>
        </a:p>
      </dgm:t>
    </dgm:pt>
    <dgm:pt modelId="{4543D960-72B5-494F-9442-E4C2A67D67B2}">
      <dgm:prSet phldrT="[Text]">
        <dgm:style>
          <a:lnRef idx="2">
            <a:schemeClr val="accent6"/>
          </a:lnRef>
          <a:fillRef idx="1">
            <a:schemeClr val="lt1"/>
          </a:fillRef>
          <a:effectRef idx="0">
            <a:schemeClr val="accent6"/>
          </a:effectRef>
          <a:fontRef idx="minor">
            <a:schemeClr val="dk1"/>
          </a:fontRef>
        </dgm:style>
      </dgm:prSet>
      <dgm:spPr/>
      <dgm:t>
        <a:bodyPr/>
        <a:lstStyle/>
        <a:p>
          <a:pPr latinLnBrk="1"/>
          <a:r>
            <a:rPr lang="en-US" altLang="ko-KR" dirty="0" err="1" smtClean="0"/>
            <a:t>Khalkha</a:t>
          </a:r>
          <a:endParaRPr lang="ko-KR" altLang="en-US" dirty="0"/>
        </a:p>
      </dgm:t>
    </dgm:pt>
    <dgm:pt modelId="{D17E7BC0-20B4-42AA-AB2B-B3B2F9BDADF3}" type="parTrans" cxnId="{57253552-0B51-419D-9F1D-9925069A4E3B}">
      <dgm:prSet/>
      <dgm:spPr/>
      <dgm:t>
        <a:bodyPr/>
        <a:lstStyle/>
        <a:p>
          <a:pPr latinLnBrk="1"/>
          <a:endParaRPr lang="ko-KR" altLang="en-US"/>
        </a:p>
      </dgm:t>
    </dgm:pt>
    <dgm:pt modelId="{DCE9ACE2-CF29-47C2-9D50-F5BBC9DA8045}" type="sibTrans" cxnId="{57253552-0B51-419D-9F1D-9925069A4E3B}">
      <dgm:prSet/>
      <dgm:spPr/>
      <dgm:t>
        <a:bodyPr/>
        <a:lstStyle/>
        <a:p>
          <a:pPr latinLnBrk="1"/>
          <a:endParaRPr lang="ko-KR" altLang="en-US"/>
        </a:p>
      </dgm:t>
    </dgm:pt>
    <dgm:pt modelId="{8ECB993F-2E96-46E0-9DA9-D04A0941B719}">
      <dgm:prSet phldrT="[Text]">
        <dgm:style>
          <a:lnRef idx="2">
            <a:schemeClr val="accent6"/>
          </a:lnRef>
          <a:fillRef idx="1">
            <a:schemeClr val="lt1"/>
          </a:fillRef>
          <a:effectRef idx="0">
            <a:schemeClr val="accent6"/>
          </a:effectRef>
          <a:fontRef idx="minor">
            <a:schemeClr val="dk1"/>
          </a:fontRef>
        </dgm:style>
      </dgm:prSet>
      <dgm:spPr/>
      <dgm:t>
        <a:bodyPr/>
        <a:lstStyle/>
        <a:p>
          <a:pPr latinLnBrk="1"/>
          <a:r>
            <a:rPr lang="en-US" altLang="ko-KR" dirty="0" err="1" smtClean="0"/>
            <a:t>Dagur</a:t>
          </a:r>
          <a:endParaRPr lang="ko-KR" altLang="en-US" dirty="0"/>
        </a:p>
      </dgm:t>
    </dgm:pt>
    <dgm:pt modelId="{88A4A615-837E-4CA0-91AF-CE13CB3A6752}" type="parTrans" cxnId="{E43CCA98-0A72-40F6-BB95-C0FF474EBDF1}">
      <dgm:prSet/>
      <dgm:spPr/>
      <dgm:t>
        <a:bodyPr/>
        <a:lstStyle/>
        <a:p>
          <a:pPr latinLnBrk="1"/>
          <a:endParaRPr lang="ko-KR" altLang="en-US"/>
        </a:p>
      </dgm:t>
    </dgm:pt>
    <dgm:pt modelId="{3A0B8115-5735-47B8-930D-9CD18C37CBE7}" type="sibTrans" cxnId="{E43CCA98-0A72-40F6-BB95-C0FF474EBDF1}">
      <dgm:prSet/>
      <dgm:spPr/>
      <dgm:t>
        <a:bodyPr/>
        <a:lstStyle/>
        <a:p>
          <a:pPr latinLnBrk="1"/>
          <a:endParaRPr lang="ko-KR" altLang="en-US"/>
        </a:p>
      </dgm:t>
    </dgm:pt>
    <dgm:pt modelId="{06F2B63A-5EC5-4C02-BEF7-9EFCA50F683C}" type="pres">
      <dgm:prSet presAssocID="{AEAFB432-F3DC-46D4-91BC-166AAD543B9A}" presName="diagram" presStyleCnt="0">
        <dgm:presLayoutVars>
          <dgm:chPref val="1"/>
          <dgm:dir/>
          <dgm:animOne val="branch"/>
          <dgm:animLvl val="lvl"/>
          <dgm:resizeHandles val="exact"/>
        </dgm:presLayoutVars>
      </dgm:prSet>
      <dgm:spPr/>
      <dgm:t>
        <a:bodyPr/>
        <a:lstStyle/>
        <a:p>
          <a:pPr latinLnBrk="1"/>
          <a:endParaRPr lang="ko-KR" altLang="en-US"/>
        </a:p>
      </dgm:t>
    </dgm:pt>
    <dgm:pt modelId="{B7F7BAA8-49D7-4A2A-A9C9-C69426885AB9}" type="pres">
      <dgm:prSet presAssocID="{4B08B7B2-802B-49B3-A5EA-29B376BC633C}" presName="root1" presStyleCnt="0"/>
      <dgm:spPr/>
    </dgm:pt>
    <dgm:pt modelId="{68FC1D88-13D4-40C5-820C-534AE75D1346}" type="pres">
      <dgm:prSet presAssocID="{4B08B7B2-802B-49B3-A5EA-29B376BC633C}" presName="LevelOneTextNode" presStyleLbl="node0" presStyleIdx="0" presStyleCnt="1">
        <dgm:presLayoutVars>
          <dgm:chPref val="3"/>
        </dgm:presLayoutVars>
      </dgm:prSet>
      <dgm:spPr/>
      <dgm:t>
        <a:bodyPr/>
        <a:lstStyle/>
        <a:p>
          <a:pPr latinLnBrk="1"/>
          <a:endParaRPr lang="ko-KR" altLang="en-US"/>
        </a:p>
      </dgm:t>
    </dgm:pt>
    <dgm:pt modelId="{DFDF7BAB-25D7-476A-A608-E1D6959DAA0A}" type="pres">
      <dgm:prSet presAssocID="{4B08B7B2-802B-49B3-A5EA-29B376BC633C}" presName="level2hierChild" presStyleCnt="0"/>
      <dgm:spPr/>
    </dgm:pt>
    <dgm:pt modelId="{5280AC67-031E-4D11-8BAC-E6BCD454A7CA}" type="pres">
      <dgm:prSet presAssocID="{327B3C8C-7553-4464-894B-0C328F6CECB6}" presName="conn2-1" presStyleLbl="parChTrans1D2" presStyleIdx="0" presStyleCnt="4"/>
      <dgm:spPr/>
      <dgm:t>
        <a:bodyPr/>
        <a:lstStyle/>
        <a:p>
          <a:pPr latinLnBrk="1"/>
          <a:endParaRPr lang="ko-KR" altLang="en-US"/>
        </a:p>
      </dgm:t>
    </dgm:pt>
    <dgm:pt modelId="{B9F55F1B-7C1C-48DC-A140-7A3C02574DCA}" type="pres">
      <dgm:prSet presAssocID="{327B3C8C-7553-4464-894B-0C328F6CECB6}" presName="connTx" presStyleLbl="parChTrans1D2" presStyleIdx="0" presStyleCnt="4"/>
      <dgm:spPr/>
      <dgm:t>
        <a:bodyPr/>
        <a:lstStyle/>
        <a:p>
          <a:pPr latinLnBrk="1"/>
          <a:endParaRPr lang="ko-KR" altLang="en-US"/>
        </a:p>
      </dgm:t>
    </dgm:pt>
    <dgm:pt modelId="{82F34617-27C0-41F3-9075-41E68DB924D8}" type="pres">
      <dgm:prSet presAssocID="{3B97FB78-631E-45DB-BAB0-8D14ACF4509B}" presName="root2" presStyleCnt="0"/>
      <dgm:spPr/>
    </dgm:pt>
    <dgm:pt modelId="{84FC2A9D-660A-4BEE-9A75-E832788C944A}" type="pres">
      <dgm:prSet presAssocID="{3B97FB78-631E-45DB-BAB0-8D14ACF4509B}" presName="LevelTwoTextNode" presStyleLbl="node2" presStyleIdx="0" presStyleCnt="4">
        <dgm:presLayoutVars>
          <dgm:chPref val="3"/>
        </dgm:presLayoutVars>
      </dgm:prSet>
      <dgm:spPr/>
      <dgm:t>
        <a:bodyPr/>
        <a:lstStyle/>
        <a:p>
          <a:pPr latinLnBrk="1"/>
          <a:endParaRPr lang="ko-KR" altLang="en-US"/>
        </a:p>
      </dgm:t>
    </dgm:pt>
    <dgm:pt modelId="{316B7F28-CAC5-4B33-996A-019E47272363}" type="pres">
      <dgm:prSet presAssocID="{3B97FB78-631E-45DB-BAB0-8D14ACF4509B}" presName="level3hierChild" presStyleCnt="0"/>
      <dgm:spPr/>
    </dgm:pt>
    <dgm:pt modelId="{5DC90305-5B16-4024-9283-57BA5AB231EF}" type="pres">
      <dgm:prSet presAssocID="{F1F178DC-6DFE-4880-9B08-2EB8255149D6}" presName="conn2-1" presStyleLbl="parChTrans1D2" presStyleIdx="1" presStyleCnt="4"/>
      <dgm:spPr/>
      <dgm:t>
        <a:bodyPr/>
        <a:lstStyle/>
        <a:p>
          <a:pPr latinLnBrk="1"/>
          <a:endParaRPr lang="ko-KR" altLang="en-US"/>
        </a:p>
      </dgm:t>
    </dgm:pt>
    <dgm:pt modelId="{84433009-CF71-4A12-B28D-EE383DCB2046}" type="pres">
      <dgm:prSet presAssocID="{F1F178DC-6DFE-4880-9B08-2EB8255149D6}" presName="connTx" presStyleLbl="parChTrans1D2" presStyleIdx="1" presStyleCnt="4"/>
      <dgm:spPr/>
      <dgm:t>
        <a:bodyPr/>
        <a:lstStyle/>
        <a:p>
          <a:pPr latinLnBrk="1"/>
          <a:endParaRPr lang="ko-KR" altLang="en-US"/>
        </a:p>
      </dgm:t>
    </dgm:pt>
    <dgm:pt modelId="{B5A33B38-ADBB-4A4B-9A1B-EA9CF0CEA902}" type="pres">
      <dgm:prSet presAssocID="{AB78F9BC-E8D9-4346-A5AC-F81D4DD5C44B}" presName="root2" presStyleCnt="0"/>
      <dgm:spPr/>
    </dgm:pt>
    <dgm:pt modelId="{390B78DE-4677-4080-94C5-9127F1C50477}" type="pres">
      <dgm:prSet presAssocID="{AB78F9BC-E8D9-4346-A5AC-F81D4DD5C44B}" presName="LevelTwoTextNode" presStyleLbl="node2" presStyleIdx="1" presStyleCnt="4">
        <dgm:presLayoutVars>
          <dgm:chPref val="3"/>
        </dgm:presLayoutVars>
      </dgm:prSet>
      <dgm:spPr/>
      <dgm:t>
        <a:bodyPr/>
        <a:lstStyle/>
        <a:p>
          <a:pPr latinLnBrk="1"/>
          <a:endParaRPr lang="ko-KR" altLang="en-US"/>
        </a:p>
      </dgm:t>
    </dgm:pt>
    <dgm:pt modelId="{E03335A8-2D61-49E5-9CC8-DF559895578E}" type="pres">
      <dgm:prSet presAssocID="{AB78F9BC-E8D9-4346-A5AC-F81D4DD5C44B}" presName="level3hierChild" presStyleCnt="0"/>
      <dgm:spPr/>
    </dgm:pt>
    <dgm:pt modelId="{10FF932A-C2CB-49C8-A81F-D4BA2732C7E1}" type="pres">
      <dgm:prSet presAssocID="{D17E7BC0-20B4-42AA-AB2B-B3B2F9BDADF3}" presName="conn2-1" presStyleLbl="parChTrans1D2" presStyleIdx="2" presStyleCnt="4"/>
      <dgm:spPr/>
      <dgm:t>
        <a:bodyPr/>
        <a:lstStyle/>
        <a:p>
          <a:pPr latinLnBrk="1"/>
          <a:endParaRPr lang="ko-KR" altLang="en-US"/>
        </a:p>
      </dgm:t>
    </dgm:pt>
    <dgm:pt modelId="{F09C87BE-0F59-4204-8F04-37D0099D4837}" type="pres">
      <dgm:prSet presAssocID="{D17E7BC0-20B4-42AA-AB2B-B3B2F9BDADF3}" presName="connTx" presStyleLbl="parChTrans1D2" presStyleIdx="2" presStyleCnt="4"/>
      <dgm:spPr/>
      <dgm:t>
        <a:bodyPr/>
        <a:lstStyle/>
        <a:p>
          <a:pPr latinLnBrk="1"/>
          <a:endParaRPr lang="ko-KR" altLang="en-US"/>
        </a:p>
      </dgm:t>
    </dgm:pt>
    <dgm:pt modelId="{99C7E1E4-CBC3-4D3A-BDAE-BADD1B8B87B3}" type="pres">
      <dgm:prSet presAssocID="{4543D960-72B5-494F-9442-E4C2A67D67B2}" presName="root2" presStyleCnt="0"/>
      <dgm:spPr/>
    </dgm:pt>
    <dgm:pt modelId="{8EE0FDF7-C2B1-4B77-97C0-CA4D83A0BCAD}" type="pres">
      <dgm:prSet presAssocID="{4543D960-72B5-494F-9442-E4C2A67D67B2}" presName="LevelTwoTextNode" presStyleLbl="node2" presStyleIdx="2" presStyleCnt="4">
        <dgm:presLayoutVars>
          <dgm:chPref val="3"/>
        </dgm:presLayoutVars>
      </dgm:prSet>
      <dgm:spPr/>
      <dgm:t>
        <a:bodyPr/>
        <a:lstStyle/>
        <a:p>
          <a:pPr latinLnBrk="1"/>
          <a:endParaRPr lang="ko-KR" altLang="en-US"/>
        </a:p>
      </dgm:t>
    </dgm:pt>
    <dgm:pt modelId="{140E7019-E9CE-4135-A648-7EEE364277FE}" type="pres">
      <dgm:prSet presAssocID="{4543D960-72B5-494F-9442-E4C2A67D67B2}" presName="level3hierChild" presStyleCnt="0"/>
      <dgm:spPr/>
    </dgm:pt>
    <dgm:pt modelId="{144E763F-F129-4B04-9BB9-A6B1015D2151}" type="pres">
      <dgm:prSet presAssocID="{88A4A615-837E-4CA0-91AF-CE13CB3A6752}" presName="conn2-1" presStyleLbl="parChTrans1D2" presStyleIdx="3" presStyleCnt="4"/>
      <dgm:spPr/>
      <dgm:t>
        <a:bodyPr/>
        <a:lstStyle/>
        <a:p>
          <a:pPr latinLnBrk="1"/>
          <a:endParaRPr lang="ko-KR" altLang="en-US"/>
        </a:p>
      </dgm:t>
    </dgm:pt>
    <dgm:pt modelId="{A26C654F-A2FF-4E7F-B8AC-C103A4665DFE}" type="pres">
      <dgm:prSet presAssocID="{88A4A615-837E-4CA0-91AF-CE13CB3A6752}" presName="connTx" presStyleLbl="parChTrans1D2" presStyleIdx="3" presStyleCnt="4"/>
      <dgm:spPr/>
      <dgm:t>
        <a:bodyPr/>
        <a:lstStyle/>
        <a:p>
          <a:pPr latinLnBrk="1"/>
          <a:endParaRPr lang="ko-KR" altLang="en-US"/>
        </a:p>
      </dgm:t>
    </dgm:pt>
    <dgm:pt modelId="{F229C97E-4B8C-4D44-B250-95429EB9F07D}" type="pres">
      <dgm:prSet presAssocID="{8ECB993F-2E96-46E0-9DA9-D04A0941B719}" presName="root2" presStyleCnt="0"/>
      <dgm:spPr/>
    </dgm:pt>
    <dgm:pt modelId="{007D874D-E7EF-41AC-A705-E8E9C41AEC03}" type="pres">
      <dgm:prSet presAssocID="{8ECB993F-2E96-46E0-9DA9-D04A0941B719}" presName="LevelTwoTextNode" presStyleLbl="node2" presStyleIdx="3" presStyleCnt="4">
        <dgm:presLayoutVars>
          <dgm:chPref val="3"/>
        </dgm:presLayoutVars>
      </dgm:prSet>
      <dgm:spPr/>
      <dgm:t>
        <a:bodyPr/>
        <a:lstStyle/>
        <a:p>
          <a:pPr latinLnBrk="1"/>
          <a:endParaRPr lang="ko-KR" altLang="en-US"/>
        </a:p>
      </dgm:t>
    </dgm:pt>
    <dgm:pt modelId="{90B728C1-2583-4391-9053-352BA278A2A2}" type="pres">
      <dgm:prSet presAssocID="{8ECB993F-2E96-46E0-9DA9-D04A0941B719}" presName="level3hierChild" presStyleCnt="0"/>
      <dgm:spPr/>
    </dgm:pt>
  </dgm:ptLst>
  <dgm:cxnLst>
    <dgm:cxn modelId="{80C64549-A282-46C8-9475-07EA92A12505}" srcId="{AEAFB432-F3DC-46D4-91BC-166AAD543B9A}" destId="{4B08B7B2-802B-49B3-A5EA-29B376BC633C}" srcOrd="0" destOrd="0" parTransId="{2E65AFAF-984E-483C-81D6-C674E359264C}" sibTransId="{756B4B11-6D5E-41C0-8613-5B37898DB2A6}"/>
    <dgm:cxn modelId="{D70F86AC-AB91-4590-9B83-E13699F32A7B}" type="presOf" srcId="{AB78F9BC-E8D9-4346-A5AC-F81D4DD5C44B}" destId="{390B78DE-4677-4080-94C5-9127F1C50477}" srcOrd="0" destOrd="0" presId="urn:microsoft.com/office/officeart/2005/8/layout/hierarchy2"/>
    <dgm:cxn modelId="{136286A9-5B1C-4988-AD8C-D21C94555B17}" type="presOf" srcId="{F1F178DC-6DFE-4880-9B08-2EB8255149D6}" destId="{5DC90305-5B16-4024-9283-57BA5AB231EF}" srcOrd="0" destOrd="0" presId="urn:microsoft.com/office/officeart/2005/8/layout/hierarchy2"/>
    <dgm:cxn modelId="{E43CCA98-0A72-40F6-BB95-C0FF474EBDF1}" srcId="{4B08B7B2-802B-49B3-A5EA-29B376BC633C}" destId="{8ECB993F-2E96-46E0-9DA9-D04A0941B719}" srcOrd="3" destOrd="0" parTransId="{88A4A615-837E-4CA0-91AF-CE13CB3A6752}" sibTransId="{3A0B8115-5735-47B8-930D-9CD18C37CBE7}"/>
    <dgm:cxn modelId="{045FD9B9-DFF0-45E8-8EDA-737E6C059D34}" type="presOf" srcId="{4543D960-72B5-494F-9442-E4C2A67D67B2}" destId="{8EE0FDF7-C2B1-4B77-97C0-CA4D83A0BCAD}" srcOrd="0" destOrd="0" presId="urn:microsoft.com/office/officeart/2005/8/layout/hierarchy2"/>
    <dgm:cxn modelId="{9F461843-017D-42BA-910F-2A7D0CAF787C}" type="presOf" srcId="{D17E7BC0-20B4-42AA-AB2B-B3B2F9BDADF3}" destId="{10FF932A-C2CB-49C8-A81F-D4BA2732C7E1}" srcOrd="0" destOrd="0" presId="urn:microsoft.com/office/officeart/2005/8/layout/hierarchy2"/>
    <dgm:cxn modelId="{BD0047A5-8BF2-4344-8D38-8BE2D634F6F4}" srcId="{4B08B7B2-802B-49B3-A5EA-29B376BC633C}" destId="{3B97FB78-631E-45DB-BAB0-8D14ACF4509B}" srcOrd="0" destOrd="0" parTransId="{327B3C8C-7553-4464-894B-0C328F6CECB6}" sibTransId="{2B930EA7-AE07-4FDA-B8F1-B43A145EC34E}"/>
    <dgm:cxn modelId="{AF2D7895-527D-4DA0-AFA4-C2D5DCCC7134}" type="presOf" srcId="{88A4A615-837E-4CA0-91AF-CE13CB3A6752}" destId="{144E763F-F129-4B04-9BB9-A6B1015D2151}" srcOrd="0" destOrd="0" presId="urn:microsoft.com/office/officeart/2005/8/layout/hierarchy2"/>
    <dgm:cxn modelId="{4B406C43-46F4-4778-B09E-81DBCB150E4C}" type="presOf" srcId="{D17E7BC0-20B4-42AA-AB2B-B3B2F9BDADF3}" destId="{F09C87BE-0F59-4204-8F04-37D0099D4837}" srcOrd="1" destOrd="0" presId="urn:microsoft.com/office/officeart/2005/8/layout/hierarchy2"/>
    <dgm:cxn modelId="{A61C8832-124B-4CD7-BEE1-EB46B8651102}" type="presOf" srcId="{88A4A615-837E-4CA0-91AF-CE13CB3A6752}" destId="{A26C654F-A2FF-4E7F-B8AC-C103A4665DFE}" srcOrd="1" destOrd="0" presId="urn:microsoft.com/office/officeart/2005/8/layout/hierarchy2"/>
    <dgm:cxn modelId="{57253552-0B51-419D-9F1D-9925069A4E3B}" srcId="{4B08B7B2-802B-49B3-A5EA-29B376BC633C}" destId="{4543D960-72B5-494F-9442-E4C2A67D67B2}" srcOrd="2" destOrd="0" parTransId="{D17E7BC0-20B4-42AA-AB2B-B3B2F9BDADF3}" sibTransId="{DCE9ACE2-CF29-47C2-9D50-F5BBC9DA8045}"/>
    <dgm:cxn modelId="{0E1DC8A8-98F8-4BC1-AA11-2BCA0C2442EF}" type="presOf" srcId="{327B3C8C-7553-4464-894B-0C328F6CECB6}" destId="{B9F55F1B-7C1C-48DC-A140-7A3C02574DCA}" srcOrd="1" destOrd="0" presId="urn:microsoft.com/office/officeart/2005/8/layout/hierarchy2"/>
    <dgm:cxn modelId="{FC0ECC7A-1B4D-4C6C-9CAA-2DC342311B4E}" type="presOf" srcId="{3B97FB78-631E-45DB-BAB0-8D14ACF4509B}" destId="{84FC2A9D-660A-4BEE-9A75-E832788C944A}" srcOrd="0" destOrd="0" presId="urn:microsoft.com/office/officeart/2005/8/layout/hierarchy2"/>
    <dgm:cxn modelId="{D3346E8F-AD32-4DCA-A82E-680C9CA014F5}" type="presOf" srcId="{8ECB993F-2E96-46E0-9DA9-D04A0941B719}" destId="{007D874D-E7EF-41AC-A705-E8E9C41AEC03}" srcOrd="0" destOrd="0" presId="urn:microsoft.com/office/officeart/2005/8/layout/hierarchy2"/>
    <dgm:cxn modelId="{0017276A-52A5-4B5C-8DB6-560EB88CC182}" srcId="{4B08B7B2-802B-49B3-A5EA-29B376BC633C}" destId="{AB78F9BC-E8D9-4346-A5AC-F81D4DD5C44B}" srcOrd="1" destOrd="0" parTransId="{F1F178DC-6DFE-4880-9B08-2EB8255149D6}" sibTransId="{C76E02D1-7A44-4B8A-B49A-224681C7B689}"/>
    <dgm:cxn modelId="{D2A4EEF7-941D-4D01-86E0-54C6CB82CC94}" type="presOf" srcId="{F1F178DC-6DFE-4880-9B08-2EB8255149D6}" destId="{84433009-CF71-4A12-B28D-EE383DCB2046}" srcOrd="1" destOrd="0" presId="urn:microsoft.com/office/officeart/2005/8/layout/hierarchy2"/>
    <dgm:cxn modelId="{7486EB29-6B0C-4922-9C20-D83D4BFACF5E}" type="presOf" srcId="{4B08B7B2-802B-49B3-A5EA-29B376BC633C}" destId="{68FC1D88-13D4-40C5-820C-534AE75D1346}" srcOrd="0" destOrd="0" presId="urn:microsoft.com/office/officeart/2005/8/layout/hierarchy2"/>
    <dgm:cxn modelId="{649AB9CF-E20E-428E-A885-80529F3FB0E1}" type="presOf" srcId="{327B3C8C-7553-4464-894B-0C328F6CECB6}" destId="{5280AC67-031E-4D11-8BAC-E6BCD454A7CA}" srcOrd="0" destOrd="0" presId="urn:microsoft.com/office/officeart/2005/8/layout/hierarchy2"/>
    <dgm:cxn modelId="{999867D9-9762-443D-8594-3D26FA78A53B}" type="presOf" srcId="{AEAFB432-F3DC-46D4-91BC-166AAD543B9A}" destId="{06F2B63A-5EC5-4C02-BEF7-9EFCA50F683C}" srcOrd="0" destOrd="0" presId="urn:microsoft.com/office/officeart/2005/8/layout/hierarchy2"/>
    <dgm:cxn modelId="{71CBC7A6-1272-4251-BE8E-E5503442E7C2}" type="presParOf" srcId="{06F2B63A-5EC5-4C02-BEF7-9EFCA50F683C}" destId="{B7F7BAA8-49D7-4A2A-A9C9-C69426885AB9}" srcOrd="0" destOrd="0" presId="urn:microsoft.com/office/officeart/2005/8/layout/hierarchy2"/>
    <dgm:cxn modelId="{69583311-A9AB-47D1-AA11-0BD06FCEB29A}" type="presParOf" srcId="{B7F7BAA8-49D7-4A2A-A9C9-C69426885AB9}" destId="{68FC1D88-13D4-40C5-820C-534AE75D1346}" srcOrd="0" destOrd="0" presId="urn:microsoft.com/office/officeart/2005/8/layout/hierarchy2"/>
    <dgm:cxn modelId="{D94C7A13-827B-46EB-AC86-395D56086570}" type="presParOf" srcId="{B7F7BAA8-49D7-4A2A-A9C9-C69426885AB9}" destId="{DFDF7BAB-25D7-476A-A608-E1D6959DAA0A}" srcOrd="1" destOrd="0" presId="urn:microsoft.com/office/officeart/2005/8/layout/hierarchy2"/>
    <dgm:cxn modelId="{CC606996-E9E7-4BCA-9848-DEE117067B21}" type="presParOf" srcId="{DFDF7BAB-25D7-476A-A608-E1D6959DAA0A}" destId="{5280AC67-031E-4D11-8BAC-E6BCD454A7CA}" srcOrd="0" destOrd="0" presId="urn:microsoft.com/office/officeart/2005/8/layout/hierarchy2"/>
    <dgm:cxn modelId="{2B7CA2D4-91DC-4AA9-923D-607340A4544E}" type="presParOf" srcId="{5280AC67-031E-4D11-8BAC-E6BCD454A7CA}" destId="{B9F55F1B-7C1C-48DC-A140-7A3C02574DCA}" srcOrd="0" destOrd="0" presId="urn:microsoft.com/office/officeart/2005/8/layout/hierarchy2"/>
    <dgm:cxn modelId="{09F9F032-0A3C-4394-A8AB-72CF51475781}" type="presParOf" srcId="{DFDF7BAB-25D7-476A-A608-E1D6959DAA0A}" destId="{82F34617-27C0-41F3-9075-41E68DB924D8}" srcOrd="1" destOrd="0" presId="urn:microsoft.com/office/officeart/2005/8/layout/hierarchy2"/>
    <dgm:cxn modelId="{C11338CD-F039-44E7-B1A8-D0DB254B72C7}" type="presParOf" srcId="{82F34617-27C0-41F3-9075-41E68DB924D8}" destId="{84FC2A9D-660A-4BEE-9A75-E832788C944A}" srcOrd="0" destOrd="0" presId="urn:microsoft.com/office/officeart/2005/8/layout/hierarchy2"/>
    <dgm:cxn modelId="{E61B215A-1723-4C7E-8D73-75CD7E324353}" type="presParOf" srcId="{82F34617-27C0-41F3-9075-41E68DB924D8}" destId="{316B7F28-CAC5-4B33-996A-019E47272363}" srcOrd="1" destOrd="0" presId="urn:microsoft.com/office/officeart/2005/8/layout/hierarchy2"/>
    <dgm:cxn modelId="{6FF91DF9-EEB8-484F-86F3-0C9DA3690D8C}" type="presParOf" srcId="{DFDF7BAB-25D7-476A-A608-E1D6959DAA0A}" destId="{5DC90305-5B16-4024-9283-57BA5AB231EF}" srcOrd="2" destOrd="0" presId="urn:microsoft.com/office/officeart/2005/8/layout/hierarchy2"/>
    <dgm:cxn modelId="{16D910E7-3C0D-44BC-9BED-AEC4D106A0D8}" type="presParOf" srcId="{5DC90305-5B16-4024-9283-57BA5AB231EF}" destId="{84433009-CF71-4A12-B28D-EE383DCB2046}" srcOrd="0" destOrd="0" presId="urn:microsoft.com/office/officeart/2005/8/layout/hierarchy2"/>
    <dgm:cxn modelId="{F38596F3-9A8F-4D62-8493-523BD8377011}" type="presParOf" srcId="{DFDF7BAB-25D7-476A-A608-E1D6959DAA0A}" destId="{B5A33B38-ADBB-4A4B-9A1B-EA9CF0CEA902}" srcOrd="3" destOrd="0" presId="urn:microsoft.com/office/officeart/2005/8/layout/hierarchy2"/>
    <dgm:cxn modelId="{F9ABE143-1C49-4756-AABE-C6372B6A8A51}" type="presParOf" srcId="{B5A33B38-ADBB-4A4B-9A1B-EA9CF0CEA902}" destId="{390B78DE-4677-4080-94C5-9127F1C50477}" srcOrd="0" destOrd="0" presId="urn:microsoft.com/office/officeart/2005/8/layout/hierarchy2"/>
    <dgm:cxn modelId="{CB4B781F-3862-452A-BA32-706212E705CE}" type="presParOf" srcId="{B5A33B38-ADBB-4A4B-9A1B-EA9CF0CEA902}" destId="{E03335A8-2D61-49E5-9CC8-DF559895578E}" srcOrd="1" destOrd="0" presId="urn:microsoft.com/office/officeart/2005/8/layout/hierarchy2"/>
    <dgm:cxn modelId="{CC18976F-B9BB-4577-B3B4-A49735852C05}" type="presParOf" srcId="{DFDF7BAB-25D7-476A-A608-E1D6959DAA0A}" destId="{10FF932A-C2CB-49C8-A81F-D4BA2732C7E1}" srcOrd="4" destOrd="0" presId="urn:microsoft.com/office/officeart/2005/8/layout/hierarchy2"/>
    <dgm:cxn modelId="{4E0282D7-1959-4932-AF69-B4251A103E5A}" type="presParOf" srcId="{10FF932A-C2CB-49C8-A81F-D4BA2732C7E1}" destId="{F09C87BE-0F59-4204-8F04-37D0099D4837}" srcOrd="0" destOrd="0" presId="urn:microsoft.com/office/officeart/2005/8/layout/hierarchy2"/>
    <dgm:cxn modelId="{3AE6C8FA-848C-4E4F-BB15-82410AC600CC}" type="presParOf" srcId="{DFDF7BAB-25D7-476A-A608-E1D6959DAA0A}" destId="{99C7E1E4-CBC3-4D3A-BDAE-BADD1B8B87B3}" srcOrd="5" destOrd="0" presId="urn:microsoft.com/office/officeart/2005/8/layout/hierarchy2"/>
    <dgm:cxn modelId="{A7B130F9-DEF9-4953-9CB5-5177F8F88FB0}" type="presParOf" srcId="{99C7E1E4-CBC3-4D3A-BDAE-BADD1B8B87B3}" destId="{8EE0FDF7-C2B1-4B77-97C0-CA4D83A0BCAD}" srcOrd="0" destOrd="0" presId="urn:microsoft.com/office/officeart/2005/8/layout/hierarchy2"/>
    <dgm:cxn modelId="{3BAF8508-A025-47F3-8A38-C389B9514521}" type="presParOf" srcId="{99C7E1E4-CBC3-4D3A-BDAE-BADD1B8B87B3}" destId="{140E7019-E9CE-4135-A648-7EEE364277FE}" srcOrd="1" destOrd="0" presId="urn:microsoft.com/office/officeart/2005/8/layout/hierarchy2"/>
    <dgm:cxn modelId="{2D042087-E8FF-499C-98E5-6EE514B6DE42}" type="presParOf" srcId="{DFDF7BAB-25D7-476A-A608-E1D6959DAA0A}" destId="{144E763F-F129-4B04-9BB9-A6B1015D2151}" srcOrd="6" destOrd="0" presId="urn:microsoft.com/office/officeart/2005/8/layout/hierarchy2"/>
    <dgm:cxn modelId="{7399F681-C5E6-4F97-B5CB-62D1B2F6A1EE}" type="presParOf" srcId="{144E763F-F129-4B04-9BB9-A6B1015D2151}" destId="{A26C654F-A2FF-4E7F-B8AC-C103A4665DFE}" srcOrd="0" destOrd="0" presId="urn:microsoft.com/office/officeart/2005/8/layout/hierarchy2"/>
    <dgm:cxn modelId="{1EB1D2C9-FC0B-411F-9EC4-30D8C28E07DA}" type="presParOf" srcId="{DFDF7BAB-25D7-476A-A608-E1D6959DAA0A}" destId="{F229C97E-4B8C-4D44-B250-95429EB9F07D}" srcOrd="7" destOrd="0" presId="urn:microsoft.com/office/officeart/2005/8/layout/hierarchy2"/>
    <dgm:cxn modelId="{C99E7C3C-A60B-40FA-AFD7-DEF49FDFE271}" type="presParOf" srcId="{F229C97E-4B8C-4D44-B250-95429EB9F07D}" destId="{007D874D-E7EF-41AC-A705-E8E9C41AEC03}" srcOrd="0" destOrd="0" presId="urn:microsoft.com/office/officeart/2005/8/layout/hierarchy2"/>
    <dgm:cxn modelId="{5940EF2B-579E-47B6-8383-4B7A4B729C92}" type="presParOf" srcId="{F229C97E-4B8C-4D44-B250-95429EB9F07D}" destId="{90B728C1-2583-4391-9053-352BA278A2A2}"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AFB432-F3DC-46D4-91BC-166AAD543B9A}"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pPr latinLnBrk="1"/>
          <a:endParaRPr lang="ko-KR" altLang="en-US"/>
        </a:p>
      </dgm:t>
    </dgm:pt>
    <dgm:pt modelId="{4B08B7B2-802B-49B3-A5EA-29B376BC633C}">
      <dgm:prSet phldrT="[Text]">
        <dgm:style>
          <a:lnRef idx="2">
            <a:schemeClr val="accent6"/>
          </a:lnRef>
          <a:fillRef idx="1">
            <a:schemeClr val="lt1"/>
          </a:fillRef>
          <a:effectRef idx="0">
            <a:schemeClr val="accent6"/>
          </a:effectRef>
          <a:fontRef idx="minor">
            <a:schemeClr val="dk1"/>
          </a:fontRef>
        </dgm:style>
      </dgm:prSet>
      <dgm:spPr/>
      <dgm:t>
        <a:bodyPr/>
        <a:lstStyle/>
        <a:p>
          <a:pPr latinLnBrk="1"/>
          <a:r>
            <a:rPr lang="en-US" altLang="ko-KR" dirty="0" smtClean="0"/>
            <a:t>Old Mongolian</a:t>
          </a:r>
          <a:endParaRPr lang="ko-KR" altLang="en-US" dirty="0"/>
        </a:p>
      </dgm:t>
    </dgm:pt>
    <dgm:pt modelId="{2E65AFAF-984E-483C-81D6-C674E359264C}" type="parTrans" cxnId="{80C64549-A282-46C8-9475-07EA92A12505}">
      <dgm:prSet/>
      <dgm:spPr/>
      <dgm:t>
        <a:bodyPr/>
        <a:lstStyle/>
        <a:p>
          <a:pPr latinLnBrk="1"/>
          <a:endParaRPr lang="ko-KR" altLang="en-US"/>
        </a:p>
      </dgm:t>
    </dgm:pt>
    <dgm:pt modelId="{756B4B11-6D5E-41C0-8613-5B37898DB2A6}" type="sibTrans" cxnId="{80C64549-A282-46C8-9475-07EA92A12505}">
      <dgm:prSet/>
      <dgm:spPr/>
      <dgm:t>
        <a:bodyPr/>
        <a:lstStyle/>
        <a:p>
          <a:pPr latinLnBrk="1"/>
          <a:endParaRPr lang="ko-KR" altLang="en-US"/>
        </a:p>
      </dgm:t>
    </dgm:pt>
    <dgm:pt modelId="{3B97FB78-631E-45DB-BAB0-8D14ACF4509B}">
      <dgm:prSet phldrT="[Text]">
        <dgm:style>
          <a:lnRef idx="2">
            <a:schemeClr val="accent6"/>
          </a:lnRef>
          <a:fillRef idx="1">
            <a:schemeClr val="lt1"/>
          </a:fillRef>
          <a:effectRef idx="0">
            <a:schemeClr val="accent6"/>
          </a:effectRef>
          <a:fontRef idx="minor">
            <a:schemeClr val="dk1"/>
          </a:fontRef>
        </dgm:style>
      </dgm:prSet>
      <dgm:spPr/>
      <dgm:t>
        <a:bodyPr/>
        <a:lstStyle/>
        <a:p>
          <a:pPr latinLnBrk="1"/>
          <a:r>
            <a:rPr lang="en-US" altLang="ko-KR" dirty="0" smtClean="0"/>
            <a:t>Kalmyk/</a:t>
          </a:r>
          <a:r>
            <a:rPr lang="en-US" altLang="ko-KR" dirty="0" err="1" smtClean="0"/>
            <a:t>Oirat</a:t>
          </a:r>
          <a:endParaRPr lang="ko-KR" altLang="en-US" dirty="0"/>
        </a:p>
      </dgm:t>
    </dgm:pt>
    <dgm:pt modelId="{327B3C8C-7553-4464-894B-0C328F6CECB6}" type="parTrans" cxnId="{BD0047A5-8BF2-4344-8D38-8BE2D634F6F4}">
      <dgm:prSet/>
      <dgm:spPr/>
      <dgm:t>
        <a:bodyPr/>
        <a:lstStyle/>
        <a:p>
          <a:pPr latinLnBrk="1"/>
          <a:endParaRPr lang="ko-KR" altLang="en-US"/>
        </a:p>
      </dgm:t>
    </dgm:pt>
    <dgm:pt modelId="{2B930EA7-AE07-4FDA-B8F1-B43A145EC34E}" type="sibTrans" cxnId="{BD0047A5-8BF2-4344-8D38-8BE2D634F6F4}">
      <dgm:prSet/>
      <dgm:spPr/>
      <dgm:t>
        <a:bodyPr/>
        <a:lstStyle/>
        <a:p>
          <a:pPr latinLnBrk="1"/>
          <a:endParaRPr lang="ko-KR" altLang="en-US"/>
        </a:p>
      </dgm:t>
    </dgm:pt>
    <dgm:pt modelId="{AB78F9BC-E8D9-4346-A5AC-F81D4DD5C44B}">
      <dgm:prSet phldrT="[Text]">
        <dgm:style>
          <a:lnRef idx="2">
            <a:schemeClr val="accent6"/>
          </a:lnRef>
          <a:fillRef idx="1">
            <a:schemeClr val="lt1"/>
          </a:fillRef>
          <a:effectRef idx="0">
            <a:schemeClr val="accent6"/>
          </a:effectRef>
          <a:fontRef idx="minor">
            <a:schemeClr val="dk1"/>
          </a:fontRef>
        </dgm:style>
      </dgm:prSet>
      <dgm:spPr/>
      <dgm:t>
        <a:bodyPr/>
        <a:lstStyle/>
        <a:p>
          <a:pPr latinLnBrk="1"/>
          <a:r>
            <a:rPr lang="en-US" altLang="ko-KR" dirty="0" err="1" smtClean="0"/>
            <a:t>Monguor</a:t>
          </a:r>
          <a:endParaRPr lang="ko-KR" altLang="en-US" dirty="0"/>
        </a:p>
      </dgm:t>
    </dgm:pt>
    <dgm:pt modelId="{F1F178DC-6DFE-4880-9B08-2EB8255149D6}" type="parTrans" cxnId="{0017276A-52A5-4B5C-8DB6-560EB88CC182}">
      <dgm:prSet/>
      <dgm:spPr/>
      <dgm:t>
        <a:bodyPr/>
        <a:lstStyle/>
        <a:p>
          <a:pPr latinLnBrk="1"/>
          <a:endParaRPr lang="ko-KR" altLang="en-US"/>
        </a:p>
      </dgm:t>
    </dgm:pt>
    <dgm:pt modelId="{C76E02D1-7A44-4B8A-B49A-224681C7B689}" type="sibTrans" cxnId="{0017276A-52A5-4B5C-8DB6-560EB88CC182}">
      <dgm:prSet/>
      <dgm:spPr/>
      <dgm:t>
        <a:bodyPr/>
        <a:lstStyle/>
        <a:p>
          <a:pPr latinLnBrk="1"/>
          <a:endParaRPr lang="ko-KR" altLang="en-US"/>
        </a:p>
      </dgm:t>
    </dgm:pt>
    <dgm:pt modelId="{4543D960-72B5-494F-9442-E4C2A67D67B2}">
      <dgm:prSet phldrT="[Text]">
        <dgm:style>
          <a:lnRef idx="2">
            <a:schemeClr val="accent6"/>
          </a:lnRef>
          <a:fillRef idx="1">
            <a:schemeClr val="lt1"/>
          </a:fillRef>
          <a:effectRef idx="0">
            <a:schemeClr val="accent6"/>
          </a:effectRef>
          <a:fontRef idx="minor">
            <a:schemeClr val="dk1"/>
          </a:fontRef>
        </dgm:style>
      </dgm:prSet>
      <dgm:spPr/>
      <dgm:t>
        <a:bodyPr/>
        <a:lstStyle/>
        <a:p>
          <a:pPr latinLnBrk="1"/>
          <a:r>
            <a:rPr lang="en-US" altLang="ko-KR" dirty="0" err="1" smtClean="0"/>
            <a:t>Khalkha</a:t>
          </a:r>
          <a:endParaRPr lang="ko-KR" altLang="en-US" dirty="0"/>
        </a:p>
      </dgm:t>
    </dgm:pt>
    <dgm:pt modelId="{D17E7BC0-20B4-42AA-AB2B-B3B2F9BDADF3}" type="parTrans" cxnId="{57253552-0B51-419D-9F1D-9925069A4E3B}">
      <dgm:prSet/>
      <dgm:spPr/>
      <dgm:t>
        <a:bodyPr/>
        <a:lstStyle/>
        <a:p>
          <a:pPr latinLnBrk="1"/>
          <a:endParaRPr lang="ko-KR" altLang="en-US"/>
        </a:p>
      </dgm:t>
    </dgm:pt>
    <dgm:pt modelId="{DCE9ACE2-CF29-47C2-9D50-F5BBC9DA8045}" type="sibTrans" cxnId="{57253552-0B51-419D-9F1D-9925069A4E3B}">
      <dgm:prSet/>
      <dgm:spPr/>
      <dgm:t>
        <a:bodyPr/>
        <a:lstStyle/>
        <a:p>
          <a:pPr latinLnBrk="1"/>
          <a:endParaRPr lang="ko-KR" altLang="en-US"/>
        </a:p>
      </dgm:t>
    </dgm:pt>
    <dgm:pt modelId="{8ECB993F-2E96-46E0-9DA9-D04A0941B719}">
      <dgm:prSet phldrT="[Text]">
        <dgm:style>
          <a:lnRef idx="2">
            <a:schemeClr val="accent6"/>
          </a:lnRef>
          <a:fillRef idx="1">
            <a:schemeClr val="lt1"/>
          </a:fillRef>
          <a:effectRef idx="0">
            <a:schemeClr val="accent6"/>
          </a:effectRef>
          <a:fontRef idx="minor">
            <a:schemeClr val="dk1"/>
          </a:fontRef>
        </dgm:style>
      </dgm:prSet>
      <dgm:spPr/>
      <dgm:t>
        <a:bodyPr/>
        <a:lstStyle/>
        <a:p>
          <a:pPr latinLnBrk="1"/>
          <a:r>
            <a:rPr lang="en-US" altLang="ko-KR" dirty="0" err="1" smtClean="0"/>
            <a:t>Dagur</a:t>
          </a:r>
          <a:endParaRPr lang="ko-KR" altLang="en-US" dirty="0"/>
        </a:p>
      </dgm:t>
    </dgm:pt>
    <dgm:pt modelId="{88A4A615-837E-4CA0-91AF-CE13CB3A6752}" type="parTrans" cxnId="{E43CCA98-0A72-40F6-BB95-C0FF474EBDF1}">
      <dgm:prSet/>
      <dgm:spPr/>
      <dgm:t>
        <a:bodyPr/>
        <a:lstStyle/>
        <a:p>
          <a:pPr latinLnBrk="1"/>
          <a:endParaRPr lang="ko-KR" altLang="en-US"/>
        </a:p>
      </dgm:t>
    </dgm:pt>
    <dgm:pt modelId="{3A0B8115-5735-47B8-930D-9CD18C37CBE7}" type="sibTrans" cxnId="{E43CCA98-0A72-40F6-BB95-C0FF474EBDF1}">
      <dgm:prSet/>
      <dgm:spPr/>
      <dgm:t>
        <a:bodyPr/>
        <a:lstStyle/>
        <a:p>
          <a:pPr latinLnBrk="1"/>
          <a:endParaRPr lang="ko-KR" altLang="en-US"/>
        </a:p>
      </dgm:t>
    </dgm:pt>
    <dgm:pt modelId="{06F2B63A-5EC5-4C02-BEF7-9EFCA50F683C}" type="pres">
      <dgm:prSet presAssocID="{AEAFB432-F3DC-46D4-91BC-166AAD543B9A}" presName="diagram" presStyleCnt="0">
        <dgm:presLayoutVars>
          <dgm:chPref val="1"/>
          <dgm:dir/>
          <dgm:animOne val="branch"/>
          <dgm:animLvl val="lvl"/>
          <dgm:resizeHandles val="exact"/>
        </dgm:presLayoutVars>
      </dgm:prSet>
      <dgm:spPr/>
      <dgm:t>
        <a:bodyPr/>
        <a:lstStyle/>
        <a:p>
          <a:pPr latinLnBrk="1"/>
          <a:endParaRPr lang="ko-KR" altLang="en-US"/>
        </a:p>
      </dgm:t>
    </dgm:pt>
    <dgm:pt modelId="{B7F7BAA8-49D7-4A2A-A9C9-C69426885AB9}" type="pres">
      <dgm:prSet presAssocID="{4B08B7B2-802B-49B3-A5EA-29B376BC633C}" presName="root1" presStyleCnt="0"/>
      <dgm:spPr/>
    </dgm:pt>
    <dgm:pt modelId="{68FC1D88-13D4-40C5-820C-534AE75D1346}" type="pres">
      <dgm:prSet presAssocID="{4B08B7B2-802B-49B3-A5EA-29B376BC633C}" presName="LevelOneTextNode" presStyleLbl="node0" presStyleIdx="0" presStyleCnt="1">
        <dgm:presLayoutVars>
          <dgm:chPref val="3"/>
        </dgm:presLayoutVars>
      </dgm:prSet>
      <dgm:spPr/>
      <dgm:t>
        <a:bodyPr/>
        <a:lstStyle/>
        <a:p>
          <a:pPr latinLnBrk="1"/>
          <a:endParaRPr lang="ko-KR" altLang="en-US"/>
        </a:p>
      </dgm:t>
    </dgm:pt>
    <dgm:pt modelId="{DFDF7BAB-25D7-476A-A608-E1D6959DAA0A}" type="pres">
      <dgm:prSet presAssocID="{4B08B7B2-802B-49B3-A5EA-29B376BC633C}" presName="level2hierChild" presStyleCnt="0"/>
      <dgm:spPr/>
    </dgm:pt>
    <dgm:pt modelId="{5280AC67-031E-4D11-8BAC-E6BCD454A7CA}" type="pres">
      <dgm:prSet presAssocID="{327B3C8C-7553-4464-894B-0C328F6CECB6}" presName="conn2-1" presStyleLbl="parChTrans1D2" presStyleIdx="0" presStyleCnt="4"/>
      <dgm:spPr/>
      <dgm:t>
        <a:bodyPr/>
        <a:lstStyle/>
        <a:p>
          <a:pPr latinLnBrk="1"/>
          <a:endParaRPr lang="ko-KR" altLang="en-US"/>
        </a:p>
      </dgm:t>
    </dgm:pt>
    <dgm:pt modelId="{B9F55F1B-7C1C-48DC-A140-7A3C02574DCA}" type="pres">
      <dgm:prSet presAssocID="{327B3C8C-7553-4464-894B-0C328F6CECB6}" presName="connTx" presStyleLbl="parChTrans1D2" presStyleIdx="0" presStyleCnt="4"/>
      <dgm:spPr/>
      <dgm:t>
        <a:bodyPr/>
        <a:lstStyle/>
        <a:p>
          <a:pPr latinLnBrk="1"/>
          <a:endParaRPr lang="ko-KR" altLang="en-US"/>
        </a:p>
      </dgm:t>
    </dgm:pt>
    <dgm:pt modelId="{82F34617-27C0-41F3-9075-41E68DB924D8}" type="pres">
      <dgm:prSet presAssocID="{3B97FB78-631E-45DB-BAB0-8D14ACF4509B}" presName="root2" presStyleCnt="0"/>
      <dgm:spPr/>
    </dgm:pt>
    <dgm:pt modelId="{84FC2A9D-660A-4BEE-9A75-E832788C944A}" type="pres">
      <dgm:prSet presAssocID="{3B97FB78-631E-45DB-BAB0-8D14ACF4509B}" presName="LevelTwoTextNode" presStyleLbl="node2" presStyleIdx="0" presStyleCnt="4">
        <dgm:presLayoutVars>
          <dgm:chPref val="3"/>
        </dgm:presLayoutVars>
      </dgm:prSet>
      <dgm:spPr/>
      <dgm:t>
        <a:bodyPr/>
        <a:lstStyle/>
        <a:p>
          <a:pPr latinLnBrk="1"/>
          <a:endParaRPr lang="ko-KR" altLang="en-US"/>
        </a:p>
      </dgm:t>
    </dgm:pt>
    <dgm:pt modelId="{316B7F28-CAC5-4B33-996A-019E47272363}" type="pres">
      <dgm:prSet presAssocID="{3B97FB78-631E-45DB-BAB0-8D14ACF4509B}" presName="level3hierChild" presStyleCnt="0"/>
      <dgm:spPr/>
    </dgm:pt>
    <dgm:pt modelId="{5DC90305-5B16-4024-9283-57BA5AB231EF}" type="pres">
      <dgm:prSet presAssocID="{F1F178DC-6DFE-4880-9B08-2EB8255149D6}" presName="conn2-1" presStyleLbl="parChTrans1D2" presStyleIdx="1" presStyleCnt="4"/>
      <dgm:spPr/>
      <dgm:t>
        <a:bodyPr/>
        <a:lstStyle/>
        <a:p>
          <a:pPr latinLnBrk="1"/>
          <a:endParaRPr lang="ko-KR" altLang="en-US"/>
        </a:p>
      </dgm:t>
    </dgm:pt>
    <dgm:pt modelId="{84433009-CF71-4A12-B28D-EE383DCB2046}" type="pres">
      <dgm:prSet presAssocID="{F1F178DC-6DFE-4880-9B08-2EB8255149D6}" presName="connTx" presStyleLbl="parChTrans1D2" presStyleIdx="1" presStyleCnt="4"/>
      <dgm:spPr/>
      <dgm:t>
        <a:bodyPr/>
        <a:lstStyle/>
        <a:p>
          <a:pPr latinLnBrk="1"/>
          <a:endParaRPr lang="ko-KR" altLang="en-US"/>
        </a:p>
      </dgm:t>
    </dgm:pt>
    <dgm:pt modelId="{B5A33B38-ADBB-4A4B-9A1B-EA9CF0CEA902}" type="pres">
      <dgm:prSet presAssocID="{AB78F9BC-E8D9-4346-A5AC-F81D4DD5C44B}" presName="root2" presStyleCnt="0"/>
      <dgm:spPr/>
    </dgm:pt>
    <dgm:pt modelId="{390B78DE-4677-4080-94C5-9127F1C50477}" type="pres">
      <dgm:prSet presAssocID="{AB78F9BC-E8D9-4346-A5AC-F81D4DD5C44B}" presName="LevelTwoTextNode" presStyleLbl="node2" presStyleIdx="1" presStyleCnt="4">
        <dgm:presLayoutVars>
          <dgm:chPref val="3"/>
        </dgm:presLayoutVars>
      </dgm:prSet>
      <dgm:spPr/>
      <dgm:t>
        <a:bodyPr/>
        <a:lstStyle/>
        <a:p>
          <a:pPr latinLnBrk="1"/>
          <a:endParaRPr lang="ko-KR" altLang="en-US"/>
        </a:p>
      </dgm:t>
    </dgm:pt>
    <dgm:pt modelId="{E03335A8-2D61-49E5-9CC8-DF559895578E}" type="pres">
      <dgm:prSet presAssocID="{AB78F9BC-E8D9-4346-A5AC-F81D4DD5C44B}" presName="level3hierChild" presStyleCnt="0"/>
      <dgm:spPr/>
    </dgm:pt>
    <dgm:pt modelId="{10FF932A-C2CB-49C8-A81F-D4BA2732C7E1}" type="pres">
      <dgm:prSet presAssocID="{D17E7BC0-20B4-42AA-AB2B-B3B2F9BDADF3}" presName="conn2-1" presStyleLbl="parChTrans1D2" presStyleIdx="2" presStyleCnt="4"/>
      <dgm:spPr/>
      <dgm:t>
        <a:bodyPr/>
        <a:lstStyle/>
        <a:p>
          <a:pPr latinLnBrk="1"/>
          <a:endParaRPr lang="ko-KR" altLang="en-US"/>
        </a:p>
      </dgm:t>
    </dgm:pt>
    <dgm:pt modelId="{F09C87BE-0F59-4204-8F04-37D0099D4837}" type="pres">
      <dgm:prSet presAssocID="{D17E7BC0-20B4-42AA-AB2B-B3B2F9BDADF3}" presName="connTx" presStyleLbl="parChTrans1D2" presStyleIdx="2" presStyleCnt="4"/>
      <dgm:spPr/>
      <dgm:t>
        <a:bodyPr/>
        <a:lstStyle/>
        <a:p>
          <a:pPr latinLnBrk="1"/>
          <a:endParaRPr lang="ko-KR" altLang="en-US"/>
        </a:p>
      </dgm:t>
    </dgm:pt>
    <dgm:pt modelId="{99C7E1E4-CBC3-4D3A-BDAE-BADD1B8B87B3}" type="pres">
      <dgm:prSet presAssocID="{4543D960-72B5-494F-9442-E4C2A67D67B2}" presName="root2" presStyleCnt="0"/>
      <dgm:spPr/>
    </dgm:pt>
    <dgm:pt modelId="{8EE0FDF7-C2B1-4B77-97C0-CA4D83A0BCAD}" type="pres">
      <dgm:prSet presAssocID="{4543D960-72B5-494F-9442-E4C2A67D67B2}" presName="LevelTwoTextNode" presStyleLbl="node2" presStyleIdx="2" presStyleCnt="4">
        <dgm:presLayoutVars>
          <dgm:chPref val="3"/>
        </dgm:presLayoutVars>
      </dgm:prSet>
      <dgm:spPr/>
      <dgm:t>
        <a:bodyPr/>
        <a:lstStyle/>
        <a:p>
          <a:pPr latinLnBrk="1"/>
          <a:endParaRPr lang="ko-KR" altLang="en-US"/>
        </a:p>
      </dgm:t>
    </dgm:pt>
    <dgm:pt modelId="{140E7019-E9CE-4135-A648-7EEE364277FE}" type="pres">
      <dgm:prSet presAssocID="{4543D960-72B5-494F-9442-E4C2A67D67B2}" presName="level3hierChild" presStyleCnt="0"/>
      <dgm:spPr/>
    </dgm:pt>
    <dgm:pt modelId="{144E763F-F129-4B04-9BB9-A6B1015D2151}" type="pres">
      <dgm:prSet presAssocID="{88A4A615-837E-4CA0-91AF-CE13CB3A6752}" presName="conn2-1" presStyleLbl="parChTrans1D2" presStyleIdx="3" presStyleCnt="4"/>
      <dgm:spPr/>
      <dgm:t>
        <a:bodyPr/>
        <a:lstStyle/>
        <a:p>
          <a:pPr latinLnBrk="1"/>
          <a:endParaRPr lang="ko-KR" altLang="en-US"/>
        </a:p>
      </dgm:t>
    </dgm:pt>
    <dgm:pt modelId="{A26C654F-A2FF-4E7F-B8AC-C103A4665DFE}" type="pres">
      <dgm:prSet presAssocID="{88A4A615-837E-4CA0-91AF-CE13CB3A6752}" presName="connTx" presStyleLbl="parChTrans1D2" presStyleIdx="3" presStyleCnt="4"/>
      <dgm:spPr/>
      <dgm:t>
        <a:bodyPr/>
        <a:lstStyle/>
        <a:p>
          <a:pPr latinLnBrk="1"/>
          <a:endParaRPr lang="ko-KR" altLang="en-US"/>
        </a:p>
      </dgm:t>
    </dgm:pt>
    <dgm:pt modelId="{F229C97E-4B8C-4D44-B250-95429EB9F07D}" type="pres">
      <dgm:prSet presAssocID="{8ECB993F-2E96-46E0-9DA9-D04A0941B719}" presName="root2" presStyleCnt="0"/>
      <dgm:spPr/>
    </dgm:pt>
    <dgm:pt modelId="{007D874D-E7EF-41AC-A705-E8E9C41AEC03}" type="pres">
      <dgm:prSet presAssocID="{8ECB993F-2E96-46E0-9DA9-D04A0941B719}" presName="LevelTwoTextNode" presStyleLbl="node2" presStyleIdx="3" presStyleCnt="4">
        <dgm:presLayoutVars>
          <dgm:chPref val="3"/>
        </dgm:presLayoutVars>
      </dgm:prSet>
      <dgm:spPr/>
      <dgm:t>
        <a:bodyPr/>
        <a:lstStyle/>
        <a:p>
          <a:pPr latinLnBrk="1"/>
          <a:endParaRPr lang="ko-KR" altLang="en-US"/>
        </a:p>
      </dgm:t>
    </dgm:pt>
    <dgm:pt modelId="{90B728C1-2583-4391-9053-352BA278A2A2}" type="pres">
      <dgm:prSet presAssocID="{8ECB993F-2E96-46E0-9DA9-D04A0941B719}" presName="level3hierChild" presStyleCnt="0"/>
      <dgm:spPr/>
    </dgm:pt>
  </dgm:ptLst>
  <dgm:cxnLst>
    <dgm:cxn modelId="{39CB79E6-5E72-4A08-9695-0ED4F940177C}" type="presOf" srcId="{327B3C8C-7553-4464-894B-0C328F6CECB6}" destId="{5280AC67-031E-4D11-8BAC-E6BCD454A7CA}" srcOrd="0" destOrd="0" presId="urn:microsoft.com/office/officeart/2005/8/layout/hierarchy2"/>
    <dgm:cxn modelId="{0173678F-2355-42A5-ADB5-51C05074C859}" type="presOf" srcId="{AEAFB432-F3DC-46D4-91BC-166AAD543B9A}" destId="{06F2B63A-5EC5-4C02-BEF7-9EFCA50F683C}" srcOrd="0" destOrd="0" presId="urn:microsoft.com/office/officeart/2005/8/layout/hierarchy2"/>
    <dgm:cxn modelId="{A4AF6580-B0D5-4DBB-A293-912CB46C6DA3}" type="presOf" srcId="{8ECB993F-2E96-46E0-9DA9-D04A0941B719}" destId="{007D874D-E7EF-41AC-A705-E8E9C41AEC03}" srcOrd="0" destOrd="0" presId="urn:microsoft.com/office/officeart/2005/8/layout/hierarchy2"/>
    <dgm:cxn modelId="{80C64549-A282-46C8-9475-07EA92A12505}" srcId="{AEAFB432-F3DC-46D4-91BC-166AAD543B9A}" destId="{4B08B7B2-802B-49B3-A5EA-29B376BC633C}" srcOrd="0" destOrd="0" parTransId="{2E65AFAF-984E-483C-81D6-C674E359264C}" sibTransId="{756B4B11-6D5E-41C0-8613-5B37898DB2A6}"/>
    <dgm:cxn modelId="{0DD227A3-92F2-426D-BDFC-6756FFDA318C}" type="presOf" srcId="{327B3C8C-7553-4464-894B-0C328F6CECB6}" destId="{B9F55F1B-7C1C-48DC-A140-7A3C02574DCA}" srcOrd="1" destOrd="0" presId="urn:microsoft.com/office/officeart/2005/8/layout/hierarchy2"/>
    <dgm:cxn modelId="{0464B1FB-19E3-41DB-BEF8-D41ACCFE5311}" type="presOf" srcId="{3B97FB78-631E-45DB-BAB0-8D14ACF4509B}" destId="{84FC2A9D-660A-4BEE-9A75-E832788C944A}" srcOrd="0" destOrd="0" presId="urn:microsoft.com/office/officeart/2005/8/layout/hierarchy2"/>
    <dgm:cxn modelId="{E43CCA98-0A72-40F6-BB95-C0FF474EBDF1}" srcId="{4B08B7B2-802B-49B3-A5EA-29B376BC633C}" destId="{8ECB993F-2E96-46E0-9DA9-D04A0941B719}" srcOrd="3" destOrd="0" parTransId="{88A4A615-837E-4CA0-91AF-CE13CB3A6752}" sibTransId="{3A0B8115-5735-47B8-930D-9CD18C37CBE7}"/>
    <dgm:cxn modelId="{BD0047A5-8BF2-4344-8D38-8BE2D634F6F4}" srcId="{4B08B7B2-802B-49B3-A5EA-29B376BC633C}" destId="{3B97FB78-631E-45DB-BAB0-8D14ACF4509B}" srcOrd="0" destOrd="0" parTransId="{327B3C8C-7553-4464-894B-0C328F6CECB6}" sibTransId="{2B930EA7-AE07-4FDA-B8F1-B43A145EC34E}"/>
    <dgm:cxn modelId="{426522D1-4992-4E61-9854-1B7303CAF42A}" type="presOf" srcId="{88A4A615-837E-4CA0-91AF-CE13CB3A6752}" destId="{144E763F-F129-4B04-9BB9-A6B1015D2151}" srcOrd="0" destOrd="0" presId="urn:microsoft.com/office/officeart/2005/8/layout/hierarchy2"/>
    <dgm:cxn modelId="{B7E34FAD-0458-4A30-B8BB-9E42BB0DEB62}" type="presOf" srcId="{F1F178DC-6DFE-4880-9B08-2EB8255149D6}" destId="{5DC90305-5B16-4024-9283-57BA5AB231EF}" srcOrd="0" destOrd="0" presId="urn:microsoft.com/office/officeart/2005/8/layout/hierarchy2"/>
    <dgm:cxn modelId="{B66A1060-D6B4-48A3-BE7E-3D5880CD4DA9}" type="presOf" srcId="{4B08B7B2-802B-49B3-A5EA-29B376BC633C}" destId="{68FC1D88-13D4-40C5-820C-534AE75D1346}" srcOrd="0" destOrd="0" presId="urn:microsoft.com/office/officeart/2005/8/layout/hierarchy2"/>
    <dgm:cxn modelId="{3BB33134-7D29-475A-8CD2-9A0FB39061EC}" type="presOf" srcId="{88A4A615-837E-4CA0-91AF-CE13CB3A6752}" destId="{A26C654F-A2FF-4E7F-B8AC-C103A4665DFE}" srcOrd="1" destOrd="0" presId="urn:microsoft.com/office/officeart/2005/8/layout/hierarchy2"/>
    <dgm:cxn modelId="{99C82F75-6A03-4A4C-8BDF-4F3B3E19401D}" type="presOf" srcId="{4543D960-72B5-494F-9442-E4C2A67D67B2}" destId="{8EE0FDF7-C2B1-4B77-97C0-CA4D83A0BCAD}" srcOrd="0" destOrd="0" presId="urn:microsoft.com/office/officeart/2005/8/layout/hierarchy2"/>
    <dgm:cxn modelId="{57253552-0B51-419D-9F1D-9925069A4E3B}" srcId="{4B08B7B2-802B-49B3-A5EA-29B376BC633C}" destId="{4543D960-72B5-494F-9442-E4C2A67D67B2}" srcOrd="2" destOrd="0" parTransId="{D17E7BC0-20B4-42AA-AB2B-B3B2F9BDADF3}" sibTransId="{DCE9ACE2-CF29-47C2-9D50-F5BBC9DA8045}"/>
    <dgm:cxn modelId="{81635C79-4731-4673-A953-B369FB722E07}" type="presOf" srcId="{AB78F9BC-E8D9-4346-A5AC-F81D4DD5C44B}" destId="{390B78DE-4677-4080-94C5-9127F1C50477}" srcOrd="0" destOrd="0" presId="urn:microsoft.com/office/officeart/2005/8/layout/hierarchy2"/>
    <dgm:cxn modelId="{0017276A-52A5-4B5C-8DB6-560EB88CC182}" srcId="{4B08B7B2-802B-49B3-A5EA-29B376BC633C}" destId="{AB78F9BC-E8D9-4346-A5AC-F81D4DD5C44B}" srcOrd="1" destOrd="0" parTransId="{F1F178DC-6DFE-4880-9B08-2EB8255149D6}" sibTransId="{C76E02D1-7A44-4B8A-B49A-224681C7B689}"/>
    <dgm:cxn modelId="{1A26015D-500C-4EB8-B160-FD5D65C56159}" type="presOf" srcId="{D17E7BC0-20B4-42AA-AB2B-B3B2F9BDADF3}" destId="{F09C87BE-0F59-4204-8F04-37D0099D4837}" srcOrd="1" destOrd="0" presId="urn:microsoft.com/office/officeart/2005/8/layout/hierarchy2"/>
    <dgm:cxn modelId="{AAB92F97-4D98-4727-98A0-FB063A7E901A}" type="presOf" srcId="{F1F178DC-6DFE-4880-9B08-2EB8255149D6}" destId="{84433009-CF71-4A12-B28D-EE383DCB2046}" srcOrd="1" destOrd="0" presId="urn:microsoft.com/office/officeart/2005/8/layout/hierarchy2"/>
    <dgm:cxn modelId="{CFD1855E-EB03-4EFD-8E04-C78C2D60C95B}" type="presOf" srcId="{D17E7BC0-20B4-42AA-AB2B-B3B2F9BDADF3}" destId="{10FF932A-C2CB-49C8-A81F-D4BA2732C7E1}" srcOrd="0" destOrd="0" presId="urn:microsoft.com/office/officeart/2005/8/layout/hierarchy2"/>
    <dgm:cxn modelId="{1A4C5BC5-E969-4BDB-8640-F8768EEA2E99}" type="presParOf" srcId="{06F2B63A-5EC5-4C02-BEF7-9EFCA50F683C}" destId="{B7F7BAA8-49D7-4A2A-A9C9-C69426885AB9}" srcOrd="0" destOrd="0" presId="urn:microsoft.com/office/officeart/2005/8/layout/hierarchy2"/>
    <dgm:cxn modelId="{B1055B6B-0FA1-425D-9EB3-D219EB4C36A4}" type="presParOf" srcId="{B7F7BAA8-49D7-4A2A-A9C9-C69426885AB9}" destId="{68FC1D88-13D4-40C5-820C-534AE75D1346}" srcOrd="0" destOrd="0" presId="urn:microsoft.com/office/officeart/2005/8/layout/hierarchy2"/>
    <dgm:cxn modelId="{F831C71C-31B3-4791-931D-88C1F10CBDD5}" type="presParOf" srcId="{B7F7BAA8-49D7-4A2A-A9C9-C69426885AB9}" destId="{DFDF7BAB-25D7-476A-A608-E1D6959DAA0A}" srcOrd="1" destOrd="0" presId="urn:microsoft.com/office/officeart/2005/8/layout/hierarchy2"/>
    <dgm:cxn modelId="{24B9D1CC-4957-4839-AEEB-C25792926E48}" type="presParOf" srcId="{DFDF7BAB-25D7-476A-A608-E1D6959DAA0A}" destId="{5280AC67-031E-4D11-8BAC-E6BCD454A7CA}" srcOrd="0" destOrd="0" presId="urn:microsoft.com/office/officeart/2005/8/layout/hierarchy2"/>
    <dgm:cxn modelId="{B0DEEA22-D3CB-4D73-AAE7-5581E72AA05D}" type="presParOf" srcId="{5280AC67-031E-4D11-8BAC-E6BCD454A7CA}" destId="{B9F55F1B-7C1C-48DC-A140-7A3C02574DCA}" srcOrd="0" destOrd="0" presId="urn:microsoft.com/office/officeart/2005/8/layout/hierarchy2"/>
    <dgm:cxn modelId="{F98429A9-4D73-4FBD-AD29-4E063AB62597}" type="presParOf" srcId="{DFDF7BAB-25D7-476A-A608-E1D6959DAA0A}" destId="{82F34617-27C0-41F3-9075-41E68DB924D8}" srcOrd="1" destOrd="0" presId="urn:microsoft.com/office/officeart/2005/8/layout/hierarchy2"/>
    <dgm:cxn modelId="{AC935AD1-9C53-430C-8144-4DA163B911FC}" type="presParOf" srcId="{82F34617-27C0-41F3-9075-41E68DB924D8}" destId="{84FC2A9D-660A-4BEE-9A75-E832788C944A}" srcOrd="0" destOrd="0" presId="urn:microsoft.com/office/officeart/2005/8/layout/hierarchy2"/>
    <dgm:cxn modelId="{81FCC975-16F4-4A3B-A607-86BC1316D23F}" type="presParOf" srcId="{82F34617-27C0-41F3-9075-41E68DB924D8}" destId="{316B7F28-CAC5-4B33-996A-019E47272363}" srcOrd="1" destOrd="0" presId="urn:microsoft.com/office/officeart/2005/8/layout/hierarchy2"/>
    <dgm:cxn modelId="{E4C384A1-A2EB-4DA2-B885-D2BF7B217472}" type="presParOf" srcId="{DFDF7BAB-25D7-476A-A608-E1D6959DAA0A}" destId="{5DC90305-5B16-4024-9283-57BA5AB231EF}" srcOrd="2" destOrd="0" presId="urn:microsoft.com/office/officeart/2005/8/layout/hierarchy2"/>
    <dgm:cxn modelId="{D544EFA6-F15F-48F3-9F5E-AA5FA06BC6D4}" type="presParOf" srcId="{5DC90305-5B16-4024-9283-57BA5AB231EF}" destId="{84433009-CF71-4A12-B28D-EE383DCB2046}" srcOrd="0" destOrd="0" presId="urn:microsoft.com/office/officeart/2005/8/layout/hierarchy2"/>
    <dgm:cxn modelId="{31631346-E221-42E2-9C08-9D5927F4A908}" type="presParOf" srcId="{DFDF7BAB-25D7-476A-A608-E1D6959DAA0A}" destId="{B5A33B38-ADBB-4A4B-9A1B-EA9CF0CEA902}" srcOrd="3" destOrd="0" presId="urn:microsoft.com/office/officeart/2005/8/layout/hierarchy2"/>
    <dgm:cxn modelId="{E701A1AA-97AB-46DA-BCB5-424B9FE0456E}" type="presParOf" srcId="{B5A33B38-ADBB-4A4B-9A1B-EA9CF0CEA902}" destId="{390B78DE-4677-4080-94C5-9127F1C50477}" srcOrd="0" destOrd="0" presId="urn:microsoft.com/office/officeart/2005/8/layout/hierarchy2"/>
    <dgm:cxn modelId="{2EE1DED0-F261-4466-A3F0-1B0C2DFC992E}" type="presParOf" srcId="{B5A33B38-ADBB-4A4B-9A1B-EA9CF0CEA902}" destId="{E03335A8-2D61-49E5-9CC8-DF559895578E}" srcOrd="1" destOrd="0" presId="urn:microsoft.com/office/officeart/2005/8/layout/hierarchy2"/>
    <dgm:cxn modelId="{7BAE87E5-FA1B-4F1D-87B1-D1DDE60DD06C}" type="presParOf" srcId="{DFDF7BAB-25D7-476A-A608-E1D6959DAA0A}" destId="{10FF932A-C2CB-49C8-A81F-D4BA2732C7E1}" srcOrd="4" destOrd="0" presId="urn:microsoft.com/office/officeart/2005/8/layout/hierarchy2"/>
    <dgm:cxn modelId="{7227E20C-337C-4EC2-B0BF-8E1B944728D8}" type="presParOf" srcId="{10FF932A-C2CB-49C8-A81F-D4BA2732C7E1}" destId="{F09C87BE-0F59-4204-8F04-37D0099D4837}" srcOrd="0" destOrd="0" presId="urn:microsoft.com/office/officeart/2005/8/layout/hierarchy2"/>
    <dgm:cxn modelId="{D0D438A4-693B-4292-A7B2-730F040068CE}" type="presParOf" srcId="{DFDF7BAB-25D7-476A-A608-E1D6959DAA0A}" destId="{99C7E1E4-CBC3-4D3A-BDAE-BADD1B8B87B3}" srcOrd="5" destOrd="0" presId="urn:microsoft.com/office/officeart/2005/8/layout/hierarchy2"/>
    <dgm:cxn modelId="{336E4FF7-6845-49E0-A91F-4D5588B906C1}" type="presParOf" srcId="{99C7E1E4-CBC3-4D3A-BDAE-BADD1B8B87B3}" destId="{8EE0FDF7-C2B1-4B77-97C0-CA4D83A0BCAD}" srcOrd="0" destOrd="0" presId="urn:microsoft.com/office/officeart/2005/8/layout/hierarchy2"/>
    <dgm:cxn modelId="{F422BD4D-992E-4A47-9A4E-0CE98A88A260}" type="presParOf" srcId="{99C7E1E4-CBC3-4D3A-BDAE-BADD1B8B87B3}" destId="{140E7019-E9CE-4135-A648-7EEE364277FE}" srcOrd="1" destOrd="0" presId="urn:microsoft.com/office/officeart/2005/8/layout/hierarchy2"/>
    <dgm:cxn modelId="{E2930FC3-ABFF-4D17-98C7-276896E1C178}" type="presParOf" srcId="{DFDF7BAB-25D7-476A-A608-E1D6959DAA0A}" destId="{144E763F-F129-4B04-9BB9-A6B1015D2151}" srcOrd="6" destOrd="0" presId="urn:microsoft.com/office/officeart/2005/8/layout/hierarchy2"/>
    <dgm:cxn modelId="{8F6E4841-441D-4AA4-8FAD-34C253A5E16A}" type="presParOf" srcId="{144E763F-F129-4B04-9BB9-A6B1015D2151}" destId="{A26C654F-A2FF-4E7F-B8AC-C103A4665DFE}" srcOrd="0" destOrd="0" presId="urn:microsoft.com/office/officeart/2005/8/layout/hierarchy2"/>
    <dgm:cxn modelId="{DEE9BC8A-59E7-4AD9-985F-842641A1AE48}" type="presParOf" srcId="{DFDF7BAB-25D7-476A-A608-E1D6959DAA0A}" destId="{F229C97E-4B8C-4D44-B250-95429EB9F07D}" srcOrd="7" destOrd="0" presId="urn:microsoft.com/office/officeart/2005/8/layout/hierarchy2"/>
    <dgm:cxn modelId="{D8F15DA6-AE82-4BF8-B20C-E3B3C2AFF8AD}" type="presParOf" srcId="{F229C97E-4B8C-4D44-B250-95429EB9F07D}" destId="{007D874D-E7EF-41AC-A705-E8E9C41AEC03}" srcOrd="0" destOrd="0" presId="urn:microsoft.com/office/officeart/2005/8/layout/hierarchy2"/>
    <dgm:cxn modelId="{6AFC3167-1A43-4256-9FF7-677AC1E673B7}" type="presParOf" srcId="{F229C97E-4B8C-4D44-B250-95429EB9F07D}" destId="{90B728C1-2583-4391-9053-352BA278A2A2}"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FC1D88-13D4-40C5-820C-534AE75D1346}">
      <dsp:nvSpPr>
        <dsp:cNvPr id="0" name=""/>
        <dsp:cNvSpPr/>
      </dsp:nvSpPr>
      <dsp:spPr>
        <a:xfrm>
          <a:off x="1116" y="2262420"/>
          <a:ext cx="2380319" cy="1190159"/>
        </a:xfrm>
        <a:prstGeom prst="roundRect">
          <a:avLst>
            <a:gd name="adj" fmla="val 10000"/>
          </a:avLst>
        </a:prstGeom>
        <a:solidFill>
          <a:schemeClr val="lt1"/>
        </a:solidFill>
        <a:ln w="1905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20320" tIns="20320" rIns="20320" bIns="20320" numCol="1" spcCol="1270" anchor="ctr" anchorCtr="0">
          <a:noAutofit/>
        </a:bodyPr>
        <a:lstStyle/>
        <a:p>
          <a:pPr lvl="0" algn="ctr" defTabSz="1422400" latinLnBrk="1">
            <a:lnSpc>
              <a:spcPct val="90000"/>
            </a:lnSpc>
            <a:spcBef>
              <a:spcPct val="0"/>
            </a:spcBef>
            <a:spcAft>
              <a:spcPct val="35000"/>
            </a:spcAft>
          </a:pPr>
          <a:r>
            <a:rPr lang="en-US" altLang="ko-KR" sz="3200" kern="1200" dirty="0" smtClean="0"/>
            <a:t>Old Mongolian</a:t>
          </a:r>
          <a:endParaRPr lang="ko-KR" altLang="en-US" sz="3200" kern="1200" dirty="0"/>
        </a:p>
      </dsp:txBody>
      <dsp:txXfrm>
        <a:off x="35975" y="2297279"/>
        <a:ext cx="2310601" cy="1120441"/>
      </dsp:txXfrm>
    </dsp:sp>
    <dsp:sp modelId="{5280AC67-031E-4D11-8BAC-E6BCD454A7CA}">
      <dsp:nvSpPr>
        <dsp:cNvPr id="0" name=""/>
        <dsp:cNvSpPr/>
      </dsp:nvSpPr>
      <dsp:spPr>
        <a:xfrm rot="17692822">
          <a:off x="1725967" y="1812244"/>
          <a:ext cx="2263064" cy="37485"/>
        </a:xfrm>
        <a:custGeom>
          <a:avLst/>
          <a:gdLst/>
          <a:ahLst/>
          <a:cxnLst/>
          <a:rect l="0" t="0" r="0" b="0"/>
          <a:pathLst>
            <a:path>
              <a:moveTo>
                <a:pt x="0" y="18742"/>
              </a:moveTo>
              <a:lnTo>
                <a:pt x="2263064" y="18742"/>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latinLnBrk="1">
            <a:lnSpc>
              <a:spcPct val="90000"/>
            </a:lnSpc>
            <a:spcBef>
              <a:spcPct val="0"/>
            </a:spcBef>
            <a:spcAft>
              <a:spcPct val="35000"/>
            </a:spcAft>
          </a:pPr>
          <a:endParaRPr lang="ko-KR" altLang="en-US" sz="800" kern="1200"/>
        </a:p>
      </dsp:txBody>
      <dsp:txXfrm>
        <a:off x="2800923" y="1774410"/>
        <a:ext cx="113153" cy="113153"/>
      </dsp:txXfrm>
    </dsp:sp>
    <dsp:sp modelId="{84FC2A9D-660A-4BEE-9A75-E832788C944A}">
      <dsp:nvSpPr>
        <dsp:cNvPr id="0" name=""/>
        <dsp:cNvSpPr/>
      </dsp:nvSpPr>
      <dsp:spPr>
        <a:xfrm>
          <a:off x="3333563" y="209394"/>
          <a:ext cx="2380319" cy="1190159"/>
        </a:xfrm>
        <a:prstGeom prst="roundRect">
          <a:avLst>
            <a:gd name="adj" fmla="val 10000"/>
          </a:avLst>
        </a:prstGeom>
        <a:solidFill>
          <a:schemeClr val="lt1"/>
        </a:solidFill>
        <a:ln w="1905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20320" tIns="20320" rIns="20320" bIns="20320" numCol="1" spcCol="1270" anchor="ctr" anchorCtr="0">
          <a:noAutofit/>
        </a:bodyPr>
        <a:lstStyle/>
        <a:p>
          <a:pPr lvl="0" algn="ctr" defTabSz="1422400" latinLnBrk="1">
            <a:lnSpc>
              <a:spcPct val="90000"/>
            </a:lnSpc>
            <a:spcBef>
              <a:spcPct val="0"/>
            </a:spcBef>
            <a:spcAft>
              <a:spcPct val="35000"/>
            </a:spcAft>
          </a:pPr>
          <a:r>
            <a:rPr lang="en-US" altLang="ko-KR" sz="3200" kern="1200" dirty="0" smtClean="0"/>
            <a:t>Kalmyk/</a:t>
          </a:r>
          <a:r>
            <a:rPr lang="en-US" altLang="ko-KR" sz="3200" kern="1200" dirty="0" err="1" smtClean="0"/>
            <a:t>Oirat</a:t>
          </a:r>
          <a:endParaRPr lang="ko-KR" altLang="en-US" sz="3200" kern="1200" dirty="0"/>
        </a:p>
      </dsp:txBody>
      <dsp:txXfrm>
        <a:off x="3368422" y="244253"/>
        <a:ext cx="2310601" cy="1120441"/>
      </dsp:txXfrm>
    </dsp:sp>
    <dsp:sp modelId="{5DC90305-5B16-4024-9283-57BA5AB231EF}">
      <dsp:nvSpPr>
        <dsp:cNvPr id="0" name=""/>
        <dsp:cNvSpPr/>
      </dsp:nvSpPr>
      <dsp:spPr>
        <a:xfrm rot="19457599">
          <a:off x="2271225" y="2496586"/>
          <a:ext cx="1172549" cy="37485"/>
        </a:xfrm>
        <a:custGeom>
          <a:avLst/>
          <a:gdLst/>
          <a:ahLst/>
          <a:cxnLst/>
          <a:rect l="0" t="0" r="0" b="0"/>
          <a:pathLst>
            <a:path>
              <a:moveTo>
                <a:pt x="0" y="18742"/>
              </a:moveTo>
              <a:lnTo>
                <a:pt x="1172549" y="18742"/>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latinLnBrk="1">
            <a:lnSpc>
              <a:spcPct val="90000"/>
            </a:lnSpc>
            <a:spcBef>
              <a:spcPct val="0"/>
            </a:spcBef>
            <a:spcAft>
              <a:spcPct val="35000"/>
            </a:spcAft>
          </a:pPr>
          <a:endParaRPr lang="ko-KR" altLang="en-US" sz="500" kern="1200"/>
        </a:p>
      </dsp:txBody>
      <dsp:txXfrm>
        <a:off x="2828186" y="2486015"/>
        <a:ext cx="58627" cy="58627"/>
      </dsp:txXfrm>
    </dsp:sp>
    <dsp:sp modelId="{390B78DE-4677-4080-94C5-9127F1C50477}">
      <dsp:nvSpPr>
        <dsp:cNvPr id="0" name=""/>
        <dsp:cNvSpPr/>
      </dsp:nvSpPr>
      <dsp:spPr>
        <a:xfrm>
          <a:off x="3333563" y="1578078"/>
          <a:ext cx="2380319" cy="1190159"/>
        </a:xfrm>
        <a:prstGeom prst="roundRect">
          <a:avLst>
            <a:gd name="adj" fmla="val 10000"/>
          </a:avLst>
        </a:prstGeom>
        <a:solidFill>
          <a:schemeClr val="lt1"/>
        </a:solidFill>
        <a:ln w="1905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20320" tIns="20320" rIns="20320" bIns="20320" numCol="1" spcCol="1270" anchor="ctr" anchorCtr="0">
          <a:noAutofit/>
        </a:bodyPr>
        <a:lstStyle/>
        <a:p>
          <a:pPr lvl="0" algn="ctr" defTabSz="1422400" latinLnBrk="1">
            <a:lnSpc>
              <a:spcPct val="90000"/>
            </a:lnSpc>
            <a:spcBef>
              <a:spcPct val="0"/>
            </a:spcBef>
            <a:spcAft>
              <a:spcPct val="35000"/>
            </a:spcAft>
          </a:pPr>
          <a:r>
            <a:rPr lang="en-US" altLang="ko-KR" sz="3200" kern="1200" dirty="0" err="1" smtClean="0"/>
            <a:t>Monguor</a:t>
          </a:r>
          <a:endParaRPr lang="ko-KR" altLang="en-US" sz="3200" kern="1200" dirty="0"/>
        </a:p>
      </dsp:txBody>
      <dsp:txXfrm>
        <a:off x="3368422" y="1612937"/>
        <a:ext cx="2310601" cy="1120441"/>
      </dsp:txXfrm>
    </dsp:sp>
    <dsp:sp modelId="{10FF932A-C2CB-49C8-A81F-D4BA2732C7E1}">
      <dsp:nvSpPr>
        <dsp:cNvPr id="0" name=""/>
        <dsp:cNvSpPr/>
      </dsp:nvSpPr>
      <dsp:spPr>
        <a:xfrm rot="2142401">
          <a:off x="2271225" y="3180928"/>
          <a:ext cx="1172549" cy="37485"/>
        </a:xfrm>
        <a:custGeom>
          <a:avLst/>
          <a:gdLst/>
          <a:ahLst/>
          <a:cxnLst/>
          <a:rect l="0" t="0" r="0" b="0"/>
          <a:pathLst>
            <a:path>
              <a:moveTo>
                <a:pt x="0" y="18742"/>
              </a:moveTo>
              <a:lnTo>
                <a:pt x="1172549" y="18742"/>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latinLnBrk="1">
            <a:lnSpc>
              <a:spcPct val="90000"/>
            </a:lnSpc>
            <a:spcBef>
              <a:spcPct val="0"/>
            </a:spcBef>
            <a:spcAft>
              <a:spcPct val="35000"/>
            </a:spcAft>
          </a:pPr>
          <a:endParaRPr lang="ko-KR" altLang="en-US" sz="500" kern="1200"/>
        </a:p>
      </dsp:txBody>
      <dsp:txXfrm>
        <a:off x="2828186" y="3170357"/>
        <a:ext cx="58627" cy="58627"/>
      </dsp:txXfrm>
    </dsp:sp>
    <dsp:sp modelId="{8EE0FDF7-C2B1-4B77-97C0-CA4D83A0BCAD}">
      <dsp:nvSpPr>
        <dsp:cNvPr id="0" name=""/>
        <dsp:cNvSpPr/>
      </dsp:nvSpPr>
      <dsp:spPr>
        <a:xfrm>
          <a:off x="3333563" y="2946761"/>
          <a:ext cx="2380319" cy="1190159"/>
        </a:xfrm>
        <a:prstGeom prst="roundRect">
          <a:avLst>
            <a:gd name="adj" fmla="val 10000"/>
          </a:avLst>
        </a:prstGeom>
        <a:solidFill>
          <a:schemeClr val="lt1"/>
        </a:solidFill>
        <a:ln w="1905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20320" tIns="20320" rIns="20320" bIns="20320" numCol="1" spcCol="1270" anchor="ctr" anchorCtr="0">
          <a:noAutofit/>
        </a:bodyPr>
        <a:lstStyle/>
        <a:p>
          <a:pPr lvl="0" algn="ctr" defTabSz="1422400" latinLnBrk="1">
            <a:lnSpc>
              <a:spcPct val="90000"/>
            </a:lnSpc>
            <a:spcBef>
              <a:spcPct val="0"/>
            </a:spcBef>
            <a:spcAft>
              <a:spcPct val="35000"/>
            </a:spcAft>
          </a:pPr>
          <a:r>
            <a:rPr lang="en-US" altLang="ko-KR" sz="3200" kern="1200" dirty="0" err="1" smtClean="0"/>
            <a:t>Khalkha</a:t>
          </a:r>
          <a:endParaRPr lang="ko-KR" altLang="en-US" sz="3200" kern="1200" dirty="0"/>
        </a:p>
      </dsp:txBody>
      <dsp:txXfrm>
        <a:off x="3368422" y="2981620"/>
        <a:ext cx="2310601" cy="1120441"/>
      </dsp:txXfrm>
    </dsp:sp>
    <dsp:sp modelId="{144E763F-F129-4B04-9BB9-A6B1015D2151}">
      <dsp:nvSpPr>
        <dsp:cNvPr id="0" name=""/>
        <dsp:cNvSpPr/>
      </dsp:nvSpPr>
      <dsp:spPr>
        <a:xfrm rot="3907178">
          <a:off x="1725967" y="3865270"/>
          <a:ext cx="2263064" cy="37485"/>
        </a:xfrm>
        <a:custGeom>
          <a:avLst/>
          <a:gdLst/>
          <a:ahLst/>
          <a:cxnLst/>
          <a:rect l="0" t="0" r="0" b="0"/>
          <a:pathLst>
            <a:path>
              <a:moveTo>
                <a:pt x="0" y="18742"/>
              </a:moveTo>
              <a:lnTo>
                <a:pt x="2263064" y="18742"/>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latinLnBrk="1">
            <a:lnSpc>
              <a:spcPct val="90000"/>
            </a:lnSpc>
            <a:spcBef>
              <a:spcPct val="0"/>
            </a:spcBef>
            <a:spcAft>
              <a:spcPct val="35000"/>
            </a:spcAft>
          </a:pPr>
          <a:endParaRPr lang="ko-KR" altLang="en-US" sz="800" kern="1200"/>
        </a:p>
      </dsp:txBody>
      <dsp:txXfrm>
        <a:off x="2800923" y="3827436"/>
        <a:ext cx="113153" cy="113153"/>
      </dsp:txXfrm>
    </dsp:sp>
    <dsp:sp modelId="{007D874D-E7EF-41AC-A705-E8E9C41AEC03}">
      <dsp:nvSpPr>
        <dsp:cNvPr id="0" name=""/>
        <dsp:cNvSpPr/>
      </dsp:nvSpPr>
      <dsp:spPr>
        <a:xfrm>
          <a:off x="3333563" y="4315445"/>
          <a:ext cx="2380319" cy="1190159"/>
        </a:xfrm>
        <a:prstGeom prst="roundRect">
          <a:avLst>
            <a:gd name="adj" fmla="val 10000"/>
          </a:avLst>
        </a:prstGeom>
        <a:solidFill>
          <a:schemeClr val="lt1"/>
        </a:solidFill>
        <a:ln w="1905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20320" tIns="20320" rIns="20320" bIns="20320" numCol="1" spcCol="1270" anchor="ctr" anchorCtr="0">
          <a:noAutofit/>
        </a:bodyPr>
        <a:lstStyle/>
        <a:p>
          <a:pPr lvl="0" algn="ctr" defTabSz="1422400" latinLnBrk="1">
            <a:lnSpc>
              <a:spcPct val="90000"/>
            </a:lnSpc>
            <a:spcBef>
              <a:spcPct val="0"/>
            </a:spcBef>
            <a:spcAft>
              <a:spcPct val="35000"/>
            </a:spcAft>
          </a:pPr>
          <a:r>
            <a:rPr lang="en-US" altLang="ko-KR" sz="3200" kern="1200" dirty="0" err="1" smtClean="0"/>
            <a:t>Dagur</a:t>
          </a:r>
          <a:endParaRPr lang="ko-KR" altLang="en-US" sz="3200" kern="1200" dirty="0"/>
        </a:p>
      </dsp:txBody>
      <dsp:txXfrm>
        <a:off x="3368422" y="4350304"/>
        <a:ext cx="2310601" cy="11204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FC1D88-13D4-40C5-820C-534AE75D1346}">
      <dsp:nvSpPr>
        <dsp:cNvPr id="0" name=""/>
        <dsp:cNvSpPr/>
      </dsp:nvSpPr>
      <dsp:spPr>
        <a:xfrm>
          <a:off x="1116" y="2262420"/>
          <a:ext cx="2380319" cy="1190159"/>
        </a:xfrm>
        <a:prstGeom prst="roundRect">
          <a:avLst>
            <a:gd name="adj" fmla="val 10000"/>
          </a:avLst>
        </a:prstGeom>
        <a:solidFill>
          <a:schemeClr val="lt1"/>
        </a:solidFill>
        <a:ln w="1905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20320" tIns="20320" rIns="20320" bIns="20320" numCol="1" spcCol="1270" anchor="ctr" anchorCtr="0">
          <a:noAutofit/>
        </a:bodyPr>
        <a:lstStyle/>
        <a:p>
          <a:pPr lvl="0" algn="ctr" defTabSz="1422400" latinLnBrk="1">
            <a:lnSpc>
              <a:spcPct val="90000"/>
            </a:lnSpc>
            <a:spcBef>
              <a:spcPct val="0"/>
            </a:spcBef>
            <a:spcAft>
              <a:spcPct val="35000"/>
            </a:spcAft>
          </a:pPr>
          <a:r>
            <a:rPr lang="en-US" altLang="ko-KR" sz="3200" kern="1200" dirty="0" smtClean="0"/>
            <a:t>Old Mongolian</a:t>
          </a:r>
          <a:endParaRPr lang="ko-KR" altLang="en-US" sz="3200" kern="1200" dirty="0"/>
        </a:p>
      </dsp:txBody>
      <dsp:txXfrm>
        <a:off x="35975" y="2297279"/>
        <a:ext cx="2310601" cy="1120441"/>
      </dsp:txXfrm>
    </dsp:sp>
    <dsp:sp modelId="{5280AC67-031E-4D11-8BAC-E6BCD454A7CA}">
      <dsp:nvSpPr>
        <dsp:cNvPr id="0" name=""/>
        <dsp:cNvSpPr/>
      </dsp:nvSpPr>
      <dsp:spPr>
        <a:xfrm rot="17692822">
          <a:off x="1725967" y="1812244"/>
          <a:ext cx="2263064" cy="37485"/>
        </a:xfrm>
        <a:custGeom>
          <a:avLst/>
          <a:gdLst/>
          <a:ahLst/>
          <a:cxnLst/>
          <a:rect l="0" t="0" r="0" b="0"/>
          <a:pathLst>
            <a:path>
              <a:moveTo>
                <a:pt x="0" y="18742"/>
              </a:moveTo>
              <a:lnTo>
                <a:pt x="2263064" y="18742"/>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latinLnBrk="1">
            <a:lnSpc>
              <a:spcPct val="90000"/>
            </a:lnSpc>
            <a:spcBef>
              <a:spcPct val="0"/>
            </a:spcBef>
            <a:spcAft>
              <a:spcPct val="35000"/>
            </a:spcAft>
          </a:pPr>
          <a:endParaRPr lang="ko-KR" altLang="en-US" sz="800" kern="1200"/>
        </a:p>
      </dsp:txBody>
      <dsp:txXfrm>
        <a:off x="2800923" y="1774410"/>
        <a:ext cx="113153" cy="113153"/>
      </dsp:txXfrm>
    </dsp:sp>
    <dsp:sp modelId="{84FC2A9D-660A-4BEE-9A75-E832788C944A}">
      <dsp:nvSpPr>
        <dsp:cNvPr id="0" name=""/>
        <dsp:cNvSpPr/>
      </dsp:nvSpPr>
      <dsp:spPr>
        <a:xfrm>
          <a:off x="3333563" y="209394"/>
          <a:ext cx="2380319" cy="1190159"/>
        </a:xfrm>
        <a:prstGeom prst="roundRect">
          <a:avLst>
            <a:gd name="adj" fmla="val 10000"/>
          </a:avLst>
        </a:prstGeom>
        <a:solidFill>
          <a:schemeClr val="lt1"/>
        </a:solidFill>
        <a:ln w="1905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20320" tIns="20320" rIns="20320" bIns="20320" numCol="1" spcCol="1270" anchor="ctr" anchorCtr="0">
          <a:noAutofit/>
        </a:bodyPr>
        <a:lstStyle/>
        <a:p>
          <a:pPr lvl="0" algn="ctr" defTabSz="1422400" latinLnBrk="1">
            <a:lnSpc>
              <a:spcPct val="90000"/>
            </a:lnSpc>
            <a:spcBef>
              <a:spcPct val="0"/>
            </a:spcBef>
            <a:spcAft>
              <a:spcPct val="35000"/>
            </a:spcAft>
          </a:pPr>
          <a:r>
            <a:rPr lang="en-US" altLang="ko-KR" sz="3200" kern="1200" dirty="0" smtClean="0"/>
            <a:t>Kalmyk/</a:t>
          </a:r>
          <a:r>
            <a:rPr lang="en-US" altLang="ko-KR" sz="3200" kern="1200" dirty="0" err="1" smtClean="0"/>
            <a:t>Oirat</a:t>
          </a:r>
          <a:endParaRPr lang="ko-KR" altLang="en-US" sz="3200" kern="1200" dirty="0"/>
        </a:p>
      </dsp:txBody>
      <dsp:txXfrm>
        <a:off x="3368422" y="244253"/>
        <a:ext cx="2310601" cy="1120441"/>
      </dsp:txXfrm>
    </dsp:sp>
    <dsp:sp modelId="{5DC90305-5B16-4024-9283-57BA5AB231EF}">
      <dsp:nvSpPr>
        <dsp:cNvPr id="0" name=""/>
        <dsp:cNvSpPr/>
      </dsp:nvSpPr>
      <dsp:spPr>
        <a:xfrm rot="19457599">
          <a:off x="2271225" y="2496586"/>
          <a:ext cx="1172549" cy="37485"/>
        </a:xfrm>
        <a:custGeom>
          <a:avLst/>
          <a:gdLst/>
          <a:ahLst/>
          <a:cxnLst/>
          <a:rect l="0" t="0" r="0" b="0"/>
          <a:pathLst>
            <a:path>
              <a:moveTo>
                <a:pt x="0" y="18742"/>
              </a:moveTo>
              <a:lnTo>
                <a:pt x="1172549" y="18742"/>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latinLnBrk="1">
            <a:lnSpc>
              <a:spcPct val="90000"/>
            </a:lnSpc>
            <a:spcBef>
              <a:spcPct val="0"/>
            </a:spcBef>
            <a:spcAft>
              <a:spcPct val="35000"/>
            </a:spcAft>
          </a:pPr>
          <a:endParaRPr lang="ko-KR" altLang="en-US" sz="500" kern="1200"/>
        </a:p>
      </dsp:txBody>
      <dsp:txXfrm>
        <a:off x="2828186" y="2486015"/>
        <a:ext cx="58627" cy="58627"/>
      </dsp:txXfrm>
    </dsp:sp>
    <dsp:sp modelId="{390B78DE-4677-4080-94C5-9127F1C50477}">
      <dsp:nvSpPr>
        <dsp:cNvPr id="0" name=""/>
        <dsp:cNvSpPr/>
      </dsp:nvSpPr>
      <dsp:spPr>
        <a:xfrm>
          <a:off x="3333563" y="1578078"/>
          <a:ext cx="2380319" cy="1190159"/>
        </a:xfrm>
        <a:prstGeom prst="roundRect">
          <a:avLst>
            <a:gd name="adj" fmla="val 10000"/>
          </a:avLst>
        </a:prstGeom>
        <a:solidFill>
          <a:schemeClr val="lt1"/>
        </a:solidFill>
        <a:ln w="1905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20320" tIns="20320" rIns="20320" bIns="20320" numCol="1" spcCol="1270" anchor="ctr" anchorCtr="0">
          <a:noAutofit/>
        </a:bodyPr>
        <a:lstStyle/>
        <a:p>
          <a:pPr lvl="0" algn="ctr" defTabSz="1422400" latinLnBrk="1">
            <a:lnSpc>
              <a:spcPct val="90000"/>
            </a:lnSpc>
            <a:spcBef>
              <a:spcPct val="0"/>
            </a:spcBef>
            <a:spcAft>
              <a:spcPct val="35000"/>
            </a:spcAft>
          </a:pPr>
          <a:r>
            <a:rPr lang="en-US" altLang="ko-KR" sz="3200" kern="1200" dirty="0" err="1" smtClean="0"/>
            <a:t>Monguor</a:t>
          </a:r>
          <a:endParaRPr lang="ko-KR" altLang="en-US" sz="3200" kern="1200" dirty="0"/>
        </a:p>
      </dsp:txBody>
      <dsp:txXfrm>
        <a:off x="3368422" y="1612937"/>
        <a:ext cx="2310601" cy="1120441"/>
      </dsp:txXfrm>
    </dsp:sp>
    <dsp:sp modelId="{10FF932A-C2CB-49C8-A81F-D4BA2732C7E1}">
      <dsp:nvSpPr>
        <dsp:cNvPr id="0" name=""/>
        <dsp:cNvSpPr/>
      </dsp:nvSpPr>
      <dsp:spPr>
        <a:xfrm rot="2142401">
          <a:off x="2271225" y="3180928"/>
          <a:ext cx="1172549" cy="37485"/>
        </a:xfrm>
        <a:custGeom>
          <a:avLst/>
          <a:gdLst/>
          <a:ahLst/>
          <a:cxnLst/>
          <a:rect l="0" t="0" r="0" b="0"/>
          <a:pathLst>
            <a:path>
              <a:moveTo>
                <a:pt x="0" y="18742"/>
              </a:moveTo>
              <a:lnTo>
                <a:pt x="1172549" y="18742"/>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latinLnBrk="1">
            <a:lnSpc>
              <a:spcPct val="90000"/>
            </a:lnSpc>
            <a:spcBef>
              <a:spcPct val="0"/>
            </a:spcBef>
            <a:spcAft>
              <a:spcPct val="35000"/>
            </a:spcAft>
          </a:pPr>
          <a:endParaRPr lang="ko-KR" altLang="en-US" sz="500" kern="1200"/>
        </a:p>
      </dsp:txBody>
      <dsp:txXfrm>
        <a:off x="2828186" y="3170357"/>
        <a:ext cx="58627" cy="58627"/>
      </dsp:txXfrm>
    </dsp:sp>
    <dsp:sp modelId="{8EE0FDF7-C2B1-4B77-97C0-CA4D83A0BCAD}">
      <dsp:nvSpPr>
        <dsp:cNvPr id="0" name=""/>
        <dsp:cNvSpPr/>
      </dsp:nvSpPr>
      <dsp:spPr>
        <a:xfrm>
          <a:off x="3333563" y="2946761"/>
          <a:ext cx="2380319" cy="1190159"/>
        </a:xfrm>
        <a:prstGeom prst="roundRect">
          <a:avLst>
            <a:gd name="adj" fmla="val 10000"/>
          </a:avLst>
        </a:prstGeom>
        <a:solidFill>
          <a:schemeClr val="lt1"/>
        </a:solidFill>
        <a:ln w="1905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20320" tIns="20320" rIns="20320" bIns="20320" numCol="1" spcCol="1270" anchor="ctr" anchorCtr="0">
          <a:noAutofit/>
        </a:bodyPr>
        <a:lstStyle/>
        <a:p>
          <a:pPr lvl="0" algn="ctr" defTabSz="1422400" latinLnBrk="1">
            <a:lnSpc>
              <a:spcPct val="90000"/>
            </a:lnSpc>
            <a:spcBef>
              <a:spcPct val="0"/>
            </a:spcBef>
            <a:spcAft>
              <a:spcPct val="35000"/>
            </a:spcAft>
          </a:pPr>
          <a:r>
            <a:rPr lang="en-US" altLang="ko-KR" sz="3200" kern="1200" dirty="0" err="1" smtClean="0"/>
            <a:t>Khalkha</a:t>
          </a:r>
          <a:endParaRPr lang="ko-KR" altLang="en-US" sz="3200" kern="1200" dirty="0"/>
        </a:p>
      </dsp:txBody>
      <dsp:txXfrm>
        <a:off x="3368422" y="2981620"/>
        <a:ext cx="2310601" cy="1120441"/>
      </dsp:txXfrm>
    </dsp:sp>
    <dsp:sp modelId="{144E763F-F129-4B04-9BB9-A6B1015D2151}">
      <dsp:nvSpPr>
        <dsp:cNvPr id="0" name=""/>
        <dsp:cNvSpPr/>
      </dsp:nvSpPr>
      <dsp:spPr>
        <a:xfrm rot="3907178">
          <a:off x="1725967" y="3865270"/>
          <a:ext cx="2263064" cy="37485"/>
        </a:xfrm>
        <a:custGeom>
          <a:avLst/>
          <a:gdLst/>
          <a:ahLst/>
          <a:cxnLst/>
          <a:rect l="0" t="0" r="0" b="0"/>
          <a:pathLst>
            <a:path>
              <a:moveTo>
                <a:pt x="0" y="18742"/>
              </a:moveTo>
              <a:lnTo>
                <a:pt x="2263064" y="18742"/>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latinLnBrk="1">
            <a:lnSpc>
              <a:spcPct val="90000"/>
            </a:lnSpc>
            <a:spcBef>
              <a:spcPct val="0"/>
            </a:spcBef>
            <a:spcAft>
              <a:spcPct val="35000"/>
            </a:spcAft>
          </a:pPr>
          <a:endParaRPr lang="ko-KR" altLang="en-US" sz="800" kern="1200"/>
        </a:p>
      </dsp:txBody>
      <dsp:txXfrm>
        <a:off x="2800923" y="3827436"/>
        <a:ext cx="113153" cy="113153"/>
      </dsp:txXfrm>
    </dsp:sp>
    <dsp:sp modelId="{007D874D-E7EF-41AC-A705-E8E9C41AEC03}">
      <dsp:nvSpPr>
        <dsp:cNvPr id="0" name=""/>
        <dsp:cNvSpPr/>
      </dsp:nvSpPr>
      <dsp:spPr>
        <a:xfrm>
          <a:off x="3333563" y="4315445"/>
          <a:ext cx="2380319" cy="1190159"/>
        </a:xfrm>
        <a:prstGeom prst="roundRect">
          <a:avLst>
            <a:gd name="adj" fmla="val 10000"/>
          </a:avLst>
        </a:prstGeom>
        <a:solidFill>
          <a:schemeClr val="lt1"/>
        </a:solidFill>
        <a:ln w="1905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20320" tIns="20320" rIns="20320" bIns="20320" numCol="1" spcCol="1270" anchor="ctr" anchorCtr="0">
          <a:noAutofit/>
        </a:bodyPr>
        <a:lstStyle/>
        <a:p>
          <a:pPr lvl="0" algn="ctr" defTabSz="1422400" latinLnBrk="1">
            <a:lnSpc>
              <a:spcPct val="90000"/>
            </a:lnSpc>
            <a:spcBef>
              <a:spcPct val="0"/>
            </a:spcBef>
            <a:spcAft>
              <a:spcPct val="35000"/>
            </a:spcAft>
          </a:pPr>
          <a:r>
            <a:rPr lang="en-US" altLang="ko-KR" sz="3200" kern="1200" dirty="0" err="1" smtClean="0"/>
            <a:t>Dagur</a:t>
          </a:r>
          <a:endParaRPr lang="ko-KR" altLang="en-US" sz="3200" kern="1200" dirty="0"/>
        </a:p>
      </dsp:txBody>
      <dsp:txXfrm>
        <a:off x="3368422" y="4350304"/>
        <a:ext cx="2310601" cy="112044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35CDBE-C67A-45F5-979D-CDB636C9EB17}" type="datetimeFigureOut">
              <a:rPr lang="ko-KR" altLang="en-US" smtClean="0"/>
              <a:pPr/>
              <a:t>2013-01-23</a:t>
            </a:fld>
            <a:endParaRPr lang="ko-KR"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1930025-4999-45EB-99AE-0EE82FE71A97}" type="slidenum">
              <a:rPr lang="ko-KR" altLang="en-US" smtClean="0"/>
              <a:pPr/>
              <a:t>‹#›</a:t>
            </a:fld>
            <a:endParaRPr lang="ko-KR" altLang="en-US"/>
          </a:p>
        </p:txBody>
      </p:sp>
    </p:spTree>
    <p:extLst>
      <p:ext uri="{BB962C8B-B14F-4D97-AF65-F5344CB8AC3E}">
        <p14:creationId xmlns:p14="http://schemas.microsoft.com/office/powerpoint/2010/main" val="24627994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DAE8B3-3D8D-4E92-A1EC-6DAAD654D06A}" type="datetimeFigureOut">
              <a:rPr lang="ko-KR" altLang="en-US" smtClean="0"/>
              <a:pPr/>
              <a:t>2013-01-23</a:t>
            </a:fld>
            <a:endParaRPr lang="ko-KR"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C35541-4843-492B-82E9-2141ECAECDE3}" type="slidenum">
              <a:rPr lang="ko-KR" altLang="en-US" smtClean="0"/>
              <a:pPr/>
              <a:t>‹#›</a:t>
            </a:fld>
            <a:endParaRPr lang="ko-KR" altLang="en-US"/>
          </a:p>
        </p:txBody>
      </p:sp>
    </p:spTree>
    <p:extLst>
      <p:ext uri="{BB962C8B-B14F-4D97-AF65-F5344CB8AC3E}">
        <p14:creationId xmlns:p14="http://schemas.microsoft.com/office/powerpoint/2010/main" val="32198260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baseline="0" dirty="0" smtClean="0"/>
              <a:t>박사논문 제목</a:t>
            </a:r>
            <a:endParaRPr lang="en-US" altLang="ko-KR" baseline="0" dirty="0" smtClean="0"/>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dirty="0" smtClean="0"/>
              <a:t>“</a:t>
            </a:r>
            <a:r>
              <a:rPr lang="en-US" sz="1200" dirty="0" smtClean="0"/>
              <a:t>Tongue </a:t>
            </a:r>
            <a:r>
              <a:rPr lang="en-US" sz="1200" dirty="0" smtClean="0"/>
              <a:t>Root Harmony and Vowel Contrast in Northeast Asian </a:t>
            </a:r>
            <a:r>
              <a:rPr lang="en-US" sz="1200" dirty="0" smtClean="0"/>
              <a:t>Languages”</a:t>
            </a:r>
          </a:p>
          <a:p>
            <a:pPr marL="0" marR="0" indent="0" algn="l" defTabSz="914400" rtl="0" eaLnBrk="1" fontAlgn="auto" latinLnBrk="1"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200" baseline="0" dirty="0" smtClean="0"/>
              <a:t>오늘 발표는 박사논문의 주요 내용을 전체적으로 훑어 </a:t>
            </a:r>
            <a:r>
              <a:rPr lang="en-US" altLang="ko-KR" sz="1200" baseline="0" dirty="0" smtClean="0"/>
              <a:t>‘</a:t>
            </a:r>
            <a:r>
              <a:rPr lang="ko-KR" altLang="en-US" sz="1200" baseline="0" dirty="0" smtClean="0"/>
              <a:t>가볍게</a:t>
            </a:r>
            <a:r>
              <a:rPr lang="en-US" altLang="ko-KR" sz="1200" baseline="0" dirty="0" smtClean="0"/>
              <a:t>’ </a:t>
            </a:r>
            <a:r>
              <a:rPr lang="ko-KR" altLang="en-US" sz="1200" baseline="0" dirty="0" smtClean="0"/>
              <a:t>소개하는</a:t>
            </a:r>
            <a:r>
              <a:rPr lang="en-US" sz="1200" dirty="0" smtClean="0"/>
              <a:t> </a:t>
            </a:r>
            <a:r>
              <a:rPr lang="ko-KR" altLang="en-US" sz="1200" dirty="0" smtClean="0"/>
              <a:t>데에 목표를 둠</a:t>
            </a:r>
            <a:r>
              <a:rPr lang="en-US" altLang="ko-KR" sz="1200" dirty="0" smtClean="0"/>
              <a:t>.</a:t>
            </a: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200" dirty="0" smtClean="0">
                <a:sym typeface="Wingdings"/>
              </a:rPr>
              <a:t>주어진 시간 안에 전체를 일별할 수 있을는지</a:t>
            </a:r>
            <a:r>
              <a:rPr lang="en-US" altLang="ko-KR" sz="1200" dirty="0" smtClean="0">
                <a:sym typeface="Wingdings"/>
              </a:rPr>
              <a:t>, </a:t>
            </a:r>
            <a:r>
              <a:rPr lang="ko-KR" altLang="en-US" sz="1200" dirty="0" smtClean="0">
                <a:sym typeface="Wingdings"/>
              </a:rPr>
              <a:t>혹은 처음 내용을 접하는 분들이 소화하기 쉽게 전달이 잘 될는지 걱정 </a:t>
            </a:r>
            <a:r>
              <a:rPr lang="en-US" altLang="ko-KR" dirty="0" smtClean="0">
                <a:sym typeface="Wingdings"/>
              </a:rPr>
              <a:t></a:t>
            </a:r>
            <a:endParaRPr lang="en-US" sz="1200" dirty="0" smtClean="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1</a:t>
            </a:fld>
            <a:endParaRPr lang="ko-KR" altLang="en-US"/>
          </a:p>
        </p:txBody>
      </p:sp>
    </p:spTree>
    <p:extLst>
      <p:ext uri="{BB962C8B-B14F-4D97-AF65-F5344CB8AC3E}">
        <p14:creationId xmlns:p14="http://schemas.microsoft.com/office/powerpoint/2010/main" val="4021029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ltLang="en-US" sz="1200" kern="1200" dirty="0" smtClean="0">
                <a:solidFill>
                  <a:schemeClr val="tx1"/>
                </a:solidFill>
                <a:effectLst/>
                <a:latin typeface="+mn-lt"/>
                <a:ea typeface="+mn-ea"/>
                <a:cs typeface="+mn-cs"/>
              </a:rPr>
              <a:t>구체적인</a:t>
            </a:r>
            <a:r>
              <a:rPr lang="ko-KR" altLang="en-US" sz="1200" kern="1200" baseline="0" dirty="0" smtClean="0">
                <a:solidFill>
                  <a:schemeClr val="tx1"/>
                </a:solidFill>
                <a:effectLst/>
                <a:latin typeface="+mn-lt"/>
                <a:ea typeface="+mn-ea"/>
                <a:cs typeface="+mn-cs"/>
              </a:rPr>
              <a:t> 예를 들어보죠</a:t>
            </a:r>
            <a:r>
              <a:rPr lang="en-US" altLang="ko-KR" sz="1200" kern="1200" baseline="0" dirty="0" smtClean="0">
                <a:solidFill>
                  <a:schemeClr val="tx1"/>
                </a:solidFill>
                <a:effectLst/>
                <a:latin typeface="+mn-lt"/>
                <a:ea typeface="+mn-ea"/>
                <a:cs typeface="+mn-cs"/>
              </a:rPr>
              <a:t>. </a:t>
            </a:r>
            <a:r>
              <a:rPr lang="ko-KR" altLang="en-US" sz="1200" kern="1200" baseline="0" dirty="0" smtClean="0">
                <a:solidFill>
                  <a:schemeClr val="tx1"/>
                </a:solidFill>
                <a:effectLst/>
                <a:latin typeface="+mn-lt"/>
                <a:ea typeface="+mn-ea"/>
                <a:cs typeface="+mn-cs"/>
              </a:rPr>
              <a:t>여기 보이는 것은 </a:t>
            </a:r>
            <a:r>
              <a:rPr lang="en-US" altLang="ko-KR" sz="1200" kern="1200" baseline="0" dirty="0" smtClean="0">
                <a:solidFill>
                  <a:schemeClr val="tx1"/>
                </a:solidFill>
                <a:effectLst/>
                <a:latin typeface="+mn-lt"/>
                <a:ea typeface="+mn-ea"/>
                <a:cs typeface="+mn-cs"/>
              </a:rPr>
              <a:t>Inuit </a:t>
            </a:r>
            <a:r>
              <a:rPr lang="ko-KR" altLang="en-US" sz="1200" kern="1200" baseline="0" dirty="0" smtClean="0">
                <a:solidFill>
                  <a:schemeClr val="tx1"/>
                </a:solidFill>
                <a:effectLst/>
                <a:latin typeface="+mn-lt"/>
                <a:ea typeface="+mn-ea"/>
                <a:cs typeface="+mn-cs"/>
              </a:rPr>
              <a:t>언어의 모음체계인데요 </a:t>
            </a:r>
            <a:r>
              <a:rPr lang="en-US" altLang="ko-KR" dirty="0" smtClean="0">
                <a:sym typeface="Wingdings"/>
              </a:rPr>
              <a:t>, </a:t>
            </a:r>
            <a:r>
              <a:rPr lang="ko-KR" altLang="en-US" dirty="0" smtClean="0">
                <a:sym typeface="Wingdings"/>
              </a:rPr>
              <a:t>먼저 왼쪽은 </a:t>
            </a:r>
            <a:r>
              <a:rPr lang="en-US" sz="1200" kern="1200" dirty="0" smtClean="0">
                <a:solidFill>
                  <a:schemeClr val="tx1"/>
                </a:solidFill>
                <a:effectLst/>
                <a:latin typeface="+mn-lt"/>
                <a:ea typeface="+mn-ea"/>
                <a:cs typeface="+mn-cs"/>
              </a:rPr>
              <a:t>Proto-Eskimo</a:t>
            </a:r>
            <a:r>
              <a:rPr lang="ko-KR" altLang="en-US" sz="1200" kern="1200" dirty="0" smtClean="0">
                <a:solidFill>
                  <a:schemeClr val="tx1"/>
                </a:solidFill>
                <a:effectLst/>
                <a:latin typeface="+mn-lt"/>
                <a:ea typeface="+mn-ea"/>
                <a:cs typeface="+mn-cs"/>
              </a:rPr>
              <a:t>와 일부 현대 방언의 </a:t>
            </a:r>
            <a:r>
              <a:rPr lang="en-US" altLang="ko-KR" sz="1200" kern="1200" dirty="0" smtClean="0">
                <a:solidFill>
                  <a:schemeClr val="tx1"/>
                </a:solidFill>
                <a:effectLst/>
                <a:latin typeface="+mn-lt"/>
                <a:ea typeface="+mn-ea"/>
                <a:cs typeface="+mn-cs"/>
              </a:rPr>
              <a:t>4</a:t>
            </a:r>
            <a:r>
              <a:rPr lang="ko-KR" altLang="en-US" sz="1200" kern="1200" dirty="0" smtClean="0">
                <a:solidFill>
                  <a:schemeClr val="tx1"/>
                </a:solidFill>
                <a:effectLst/>
                <a:latin typeface="+mn-lt"/>
                <a:ea typeface="+mn-ea"/>
                <a:cs typeface="+mn-cs"/>
              </a:rPr>
              <a:t>모음 체계이고 </a:t>
            </a:r>
            <a:r>
              <a:rPr lang="en-US" sz="1200" kern="1200" dirty="0" smtClean="0">
                <a:solidFill>
                  <a:schemeClr val="tx1"/>
                </a:solidFill>
                <a:effectLst/>
                <a:latin typeface="+mn-lt"/>
                <a:ea typeface="+mn-ea"/>
                <a:cs typeface="+mn-cs"/>
              </a:rPr>
              <a:t> </a:t>
            </a:r>
            <a:r>
              <a:rPr lang="en-US" altLang="ko-KR" dirty="0" smtClean="0">
                <a:sym typeface="Wingdings"/>
              </a:rPr>
              <a:t> </a:t>
            </a:r>
            <a:r>
              <a:rPr lang="ko-KR" altLang="en-US" dirty="0" smtClean="0">
                <a:sym typeface="Wingdings"/>
              </a:rPr>
              <a:t>오른쪽에 보이는 것은 대부분의 현대 </a:t>
            </a:r>
            <a:r>
              <a:rPr lang="ko-KR" altLang="en-US" baseline="0" dirty="0" smtClean="0">
                <a:sym typeface="Wingdings"/>
              </a:rPr>
              <a:t>방언들의 </a:t>
            </a:r>
            <a:r>
              <a:rPr lang="en-US" altLang="ko-KR" baseline="0" dirty="0" smtClean="0">
                <a:sym typeface="Wingdings"/>
              </a:rPr>
              <a:t>3</a:t>
            </a:r>
            <a:r>
              <a:rPr lang="ko-KR" altLang="en-US" baseline="0" dirty="0" smtClean="0">
                <a:sym typeface="Wingdings"/>
              </a:rPr>
              <a:t>모음 체계의 대립 위계입니다</a:t>
            </a:r>
            <a:r>
              <a:rPr lang="en-US" altLang="ko-KR" baseline="0" dirty="0" smtClean="0">
                <a:sym typeface="Wingdings"/>
              </a:rPr>
              <a:t>. </a:t>
            </a:r>
          </a:p>
          <a:p>
            <a:endParaRPr lang="en-US" sz="1200" kern="1200" baseline="0" dirty="0" smtClean="0">
              <a:solidFill>
                <a:schemeClr val="tx1"/>
              </a:solidFill>
              <a:effectLst/>
              <a:latin typeface="+mn-lt"/>
              <a:ea typeface="+mn-ea"/>
              <a:cs typeface="+mn-cs"/>
              <a:sym typeface="Wingdings"/>
            </a:endParaRPr>
          </a:p>
          <a:p>
            <a:r>
              <a:rPr lang="ko-KR" altLang="en-US" sz="1200" kern="1200" baseline="0" dirty="0" smtClean="0">
                <a:solidFill>
                  <a:schemeClr val="tx1"/>
                </a:solidFill>
                <a:effectLst/>
                <a:latin typeface="+mn-lt"/>
                <a:ea typeface="+mn-ea"/>
                <a:cs typeface="+mn-cs"/>
                <a:sym typeface="Wingdings"/>
              </a:rPr>
              <a:t>왼쪽의 </a:t>
            </a:r>
            <a:r>
              <a:rPr lang="en-US" altLang="ko-KR" sz="1200" kern="1200" baseline="0" dirty="0" smtClean="0">
                <a:solidFill>
                  <a:schemeClr val="tx1"/>
                </a:solidFill>
                <a:effectLst/>
                <a:latin typeface="+mn-lt"/>
                <a:ea typeface="+mn-ea"/>
                <a:cs typeface="+mn-cs"/>
                <a:sym typeface="Wingdings"/>
              </a:rPr>
              <a:t>4</a:t>
            </a:r>
            <a:r>
              <a:rPr lang="ko-KR" altLang="en-US" sz="1200" kern="1200" baseline="0" dirty="0" smtClean="0">
                <a:solidFill>
                  <a:schemeClr val="tx1"/>
                </a:solidFill>
                <a:effectLst/>
                <a:latin typeface="+mn-lt"/>
                <a:ea typeface="+mn-ea"/>
                <a:cs typeface="+mn-cs"/>
                <a:sym typeface="Wingdings"/>
              </a:rPr>
              <a:t>모음체계의 공시적인 음운 현상들을 보면 </a:t>
            </a:r>
            <a:r>
              <a:rPr lang="en-US"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low], [labial], </a:t>
            </a:r>
            <a:r>
              <a:rPr lang="ko-KR" altLang="en-US" sz="1200" kern="1200" dirty="0" smtClean="0">
                <a:solidFill>
                  <a:schemeClr val="tx1"/>
                </a:solidFill>
                <a:effectLst/>
                <a:latin typeface="+mn-lt"/>
                <a:ea typeface="+mn-ea"/>
                <a:cs typeface="+mn-cs"/>
              </a:rPr>
              <a:t>그리고 </a:t>
            </a:r>
            <a:r>
              <a:rPr lang="en-US"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coronal] </a:t>
            </a:r>
            <a:r>
              <a:rPr lang="ko-KR" altLang="en-US" sz="1200" kern="1200" dirty="0" smtClean="0">
                <a:solidFill>
                  <a:schemeClr val="tx1"/>
                </a:solidFill>
                <a:effectLst/>
                <a:latin typeface="+mn-lt"/>
                <a:ea typeface="+mn-ea"/>
                <a:cs typeface="+mn-cs"/>
              </a:rPr>
              <a:t>자질이 </a:t>
            </a:r>
            <a:r>
              <a:rPr lang="en-US" sz="1200" kern="1200" dirty="0" smtClean="0">
                <a:solidFill>
                  <a:schemeClr val="tx1"/>
                </a:solidFill>
                <a:effectLst/>
                <a:latin typeface="+mn-lt"/>
                <a:ea typeface="+mn-ea"/>
                <a:cs typeface="+mn-cs"/>
              </a:rPr>
              <a:t>phonologically active, </a:t>
            </a:r>
            <a:r>
              <a:rPr lang="ko-KR" altLang="en-US" sz="1200" kern="1200" dirty="0" smtClean="0">
                <a:solidFill>
                  <a:schemeClr val="tx1"/>
                </a:solidFill>
                <a:effectLst/>
                <a:latin typeface="+mn-lt"/>
                <a:ea typeface="+mn-ea"/>
                <a:cs typeface="+mn-cs"/>
              </a:rPr>
              <a:t>즉 음운론적으로 활성상태이고 따라서 대립적 자질임을 알 수 있다고 합니다</a:t>
            </a:r>
            <a:r>
              <a:rPr lang="en-US" altLang="ko-KR" sz="1200" kern="1200" dirty="0" smtClean="0">
                <a:solidFill>
                  <a:schemeClr val="tx1"/>
                </a:solidFill>
                <a:effectLst/>
                <a:latin typeface="+mn-lt"/>
                <a:ea typeface="+mn-ea"/>
                <a:cs typeface="+mn-cs"/>
              </a:rPr>
              <a:t>. </a:t>
            </a:r>
            <a:r>
              <a:rPr lang="ko-KR" altLang="en-US" sz="1200" kern="1200" dirty="0" smtClean="0">
                <a:solidFill>
                  <a:schemeClr val="tx1"/>
                </a:solidFill>
                <a:effectLst/>
                <a:latin typeface="+mn-lt"/>
                <a:ea typeface="+mn-ea"/>
                <a:cs typeface="+mn-cs"/>
              </a:rPr>
              <a:t>그리고 그 위계는 </a:t>
            </a:r>
            <a:r>
              <a:rPr lang="en-US" sz="1200" kern="1200" baseline="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low] &gt; [labial] &gt; [coronal</a:t>
            </a:r>
            <a:r>
              <a:rPr lang="en-US" sz="1200" kern="1200" baseline="0" dirty="0" smtClean="0">
                <a:solidFill>
                  <a:schemeClr val="tx1"/>
                </a:solidFill>
                <a:effectLst/>
                <a:latin typeface="+mn-lt"/>
                <a:ea typeface="+mn-ea"/>
                <a:cs typeface="+mn-cs"/>
              </a:rPr>
              <a:t>]</a:t>
            </a:r>
            <a:r>
              <a:rPr lang="ko-KR" altLang="en-US" sz="1200" kern="1200" baseline="0" dirty="0" smtClean="0">
                <a:solidFill>
                  <a:schemeClr val="tx1"/>
                </a:solidFill>
                <a:effectLst/>
                <a:latin typeface="+mn-lt"/>
                <a:ea typeface="+mn-ea"/>
                <a:cs typeface="+mn-cs"/>
              </a:rPr>
              <a:t>로 분석이 됩니다</a:t>
            </a:r>
            <a:r>
              <a:rPr lang="en-US" altLang="ko-KR" sz="1200" kern="1200" baseline="0" dirty="0" smtClean="0">
                <a:solidFill>
                  <a:schemeClr val="tx1"/>
                </a:solidFill>
                <a:effectLst/>
                <a:latin typeface="+mn-lt"/>
                <a:ea typeface="+mn-ea"/>
                <a:cs typeface="+mn-cs"/>
              </a:rPr>
              <a:t>. </a:t>
            </a:r>
            <a:r>
              <a:rPr lang="ko-KR" altLang="en-US" sz="1200" kern="1200" baseline="0" dirty="0" smtClean="0">
                <a:solidFill>
                  <a:schemeClr val="tx1"/>
                </a:solidFill>
                <a:effectLst/>
                <a:latin typeface="+mn-lt"/>
                <a:ea typeface="+mn-ea"/>
                <a:cs typeface="+mn-cs"/>
              </a:rPr>
              <a:t>이 대립위계 하에서 보면 </a:t>
            </a:r>
            <a:r>
              <a:rPr lang="en-US"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ə</a:t>
            </a:r>
            <a:r>
              <a:rPr lang="en-US" sz="1200" kern="1200" dirty="0" smtClean="0">
                <a:solidFill>
                  <a:schemeClr val="tx1"/>
                </a:solidFill>
                <a:effectLst/>
                <a:latin typeface="+mn-lt"/>
                <a:ea typeface="+mn-ea"/>
                <a:cs typeface="+mn-cs"/>
              </a:rPr>
              <a:t>/</a:t>
            </a:r>
            <a:r>
              <a:rPr lang="ko-KR" altLang="en-US" sz="1200" kern="1200" dirty="0" smtClean="0">
                <a:solidFill>
                  <a:schemeClr val="tx1"/>
                </a:solidFill>
                <a:effectLst/>
                <a:latin typeface="+mn-lt"/>
                <a:ea typeface="+mn-ea"/>
                <a:cs typeface="+mn-cs"/>
              </a:rPr>
              <a:t>가 가장 무표</a:t>
            </a:r>
            <a:r>
              <a:rPr lang="en-US" altLang="ko-KR" sz="1200" kern="1200" baseline="0" dirty="0" smtClean="0">
                <a:solidFill>
                  <a:schemeClr val="tx1"/>
                </a:solidFill>
                <a:effectLst/>
                <a:latin typeface="+mn-lt"/>
                <a:ea typeface="+mn-ea"/>
                <a:cs typeface="+mn-cs"/>
              </a:rPr>
              <a:t> </a:t>
            </a:r>
            <a:r>
              <a:rPr lang="en-US" altLang="ko-KR" sz="1200" kern="1200" baseline="0" dirty="0" smtClean="0">
                <a:solidFill>
                  <a:schemeClr val="tx1"/>
                </a:solidFill>
                <a:effectLst/>
                <a:latin typeface="+mn-lt"/>
                <a:ea typeface="+mn-ea"/>
                <a:cs typeface="+mn-cs"/>
                <a:sym typeface="Wingdings" pitchFamily="2" charset="2"/>
              </a:rPr>
              <a:t> </a:t>
            </a:r>
            <a:r>
              <a:rPr lang="ko-KR" altLang="en-US" sz="1200" kern="1200" baseline="0" dirty="0" smtClean="0">
                <a:solidFill>
                  <a:schemeClr val="tx1"/>
                </a:solidFill>
                <a:effectLst/>
                <a:latin typeface="+mn-lt"/>
                <a:ea typeface="+mn-ea"/>
                <a:cs typeface="+mn-cs"/>
                <a:sym typeface="Wingdings" pitchFamily="2" charset="2"/>
              </a:rPr>
              <a:t>맞는 분석</a:t>
            </a:r>
            <a:r>
              <a:rPr lang="en-US" altLang="ko-KR" sz="1200" kern="1200" baseline="0" dirty="0" smtClean="0">
                <a:solidFill>
                  <a:schemeClr val="tx1"/>
                </a:solidFill>
                <a:effectLst/>
                <a:latin typeface="+mn-lt"/>
                <a:ea typeface="+mn-ea"/>
                <a:cs typeface="+mn-cs"/>
                <a:sym typeface="Wingdings" pitchFamily="2" charset="2"/>
              </a:rPr>
              <a:t>: </a:t>
            </a:r>
            <a:r>
              <a:rPr lang="ko-KR" altLang="en-US" sz="1200" kern="1200" baseline="0" dirty="0" smtClean="0">
                <a:solidFill>
                  <a:schemeClr val="tx1"/>
                </a:solidFill>
                <a:effectLst/>
                <a:latin typeface="+mn-lt"/>
                <a:ea typeface="+mn-ea"/>
                <a:cs typeface="+mn-cs"/>
                <a:sym typeface="Wingdings" pitchFamily="2" charset="2"/>
              </a:rPr>
              <a:t>분포도 제한되고 동화와 같은 음운현상의 </a:t>
            </a:r>
            <a:r>
              <a:rPr lang="en-US" altLang="ko-KR" sz="1200" kern="1200" baseline="0" dirty="0" smtClean="0">
                <a:solidFill>
                  <a:schemeClr val="tx1"/>
                </a:solidFill>
                <a:effectLst/>
                <a:latin typeface="+mn-lt"/>
                <a:ea typeface="+mn-ea"/>
                <a:cs typeface="+mn-cs"/>
                <a:sym typeface="Wingdings" pitchFamily="2" charset="2"/>
              </a:rPr>
              <a:t>target</a:t>
            </a:r>
            <a:r>
              <a:rPr lang="ko-KR" altLang="en-US" sz="1200" kern="1200" baseline="0" dirty="0" smtClean="0">
                <a:solidFill>
                  <a:schemeClr val="tx1"/>
                </a:solidFill>
                <a:effectLst/>
                <a:latin typeface="+mn-lt"/>
                <a:ea typeface="+mn-ea"/>
                <a:cs typeface="+mn-cs"/>
                <a:sym typeface="Wingdings" pitchFamily="2" charset="2"/>
              </a:rPr>
              <a:t>이 됨</a:t>
            </a:r>
            <a:r>
              <a:rPr lang="en-US" altLang="ko-KR" sz="1200" kern="1200" baseline="0" dirty="0" smtClean="0">
                <a:solidFill>
                  <a:schemeClr val="tx1"/>
                </a:solidFill>
                <a:effectLst/>
                <a:latin typeface="+mn-lt"/>
                <a:ea typeface="+mn-ea"/>
                <a:cs typeface="+mn-cs"/>
                <a:sym typeface="Wingdings" pitchFamily="2" charset="2"/>
              </a:rPr>
              <a:t>.</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ko-KR" altLang="en-US" sz="1200" kern="1200" baseline="0" dirty="0" smtClean="0">
                <a:solidFill>
                  <a:schemeClr val="tx1"/>
                </a:solidFill>
                <a:effectLst/>
                <a:latin typeface="+mn-lt"/>
                <a:ea typeface="+mn-ea"/>
                <a:cs typeface="+mn-cs"/>
              </a:rPr>
              <a:t>오른쪽의 </a:t>
            </a:r>
            <a:r>
              <a:rPr lang="en-US" altLang="ko-KR" sz="1200" kern="1200" baseline="0" dirty="0" smtClean="0">
                <a:solidFill>
                  <a:schemeClr val="tx1"/>
                </a:solidFill>
                <a:effectLst/>
                <a:latin typeface="+mn-lt"/>
                <a:ea typeface="+mn-ea"/>
                <a:cs typeface="+mn-cs"/>
              </a:rPr>
              <a:t>3</a:t>
            </a:r>
            <a:r>
              <a:rPr lang="ko-KR" altLang="en-US" sz="1200" kern="1200" baseline="0" dirty="0" smtClean="0">
                <a:solidFill>
                  <a:schemeClr val="tx1"/>
                </a:solidFill>
                <a:effectLst/>
                <a:latin typeface="+mn-lt"/>
                <a:ea typeface="+mn-ea"/>
                <a:cs typeface="+mn-cs"/>
              </a:rPr>
              <a:t>모음 체계는 역사적으로는 원시 에스키모어의 </a:t>
            </a:r>
            <a:r>
              <a:rPr lang="en-US" altLang="ko-KR" sz="1200" kern="1200" dirty="0" smtClean="0">
                <a:solidFill>
                  <a:schemeClr val="tx1"/>
                </a:solidFill>
                <a:effectLst/>
                <a:latin typeface="+mn-lt"/>
                <a:ea typeface="+mn-ea"/>
                <a:cs typeface="+mn-cs"/>
              </a:rPr>
              <a:t>*/ə/</a:t>
            </a:r>
            <a:r>
              <a:rPr lang="ko-KR" altLang="en-US" sz="1200" kern="1200" dirty="0" smtClean="0">
                <a:solidFill>
                  <a:schemeClr val="tx1"/>
                </a:solidFill>
                <a:effectLst/>
                <a:latin typeface="+mn-lt"/>
                <a:ea typeface="+mn-ea"/>
                <a:cs typeface="+mn-cs"/>
              </a:rPr>
              <a:t>와 </a:t>
            </a:r>
            <a:r>
              <a:rPr lang="en-US"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a:t>
            </a:r>
            <a:r>
              <a:rPr lang="ko-KR" altLang="en-US" sz="1200" kern="1200" dirty="0" smtClean="0">
                <a:solidFill>
                  <a:schemeClr val="tx1"/>
                </a:solidFill>
                <a:effectLst/>
                <a:latin typeface="+mn-lt"/>
                <a:ea typeface="+mn-ea"/>
                <a:cs typeface="+mn-cs"/>
              </a:rPr>
              <a:t>가 합류해서 나타난 결과인데</a:t>
            </a:r>
            <a:r>
              <a:rPr lang="en-US" altLang="ko-KR"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 </a:t>
            </a:r>
            <a:r>
              <a:rPr lang="ko-KR" altLang="en-US" sz="1200" kern="1200" dirty="0" smtClean="0">
                <a:solidFill>
                  <a:schemeClr val="tx1"/>
                </a:solidFill>
                <a:effectLst/>
                <a:latin typeface="+mn-lt"/>
                <a:ea typeface="+mn-ea"/>
                <a:cs typeface="+mn-cs"/>
              </a:rPr>
              <a:t>그 공시적인 대립위계를 보면 </a:t>
            </a:r>
            <a:r>
              <a:rPr lang="en-US" altLang="ko-KR" sz="1200" kern="1200" baseline="0" dirty="0" smtClean="0">
                <a:solidFill>
                  <a:schemeClr val="tx1"/>
                </a:solidFill>
                <a:effectLst/>
                <a:latin typeface="+mn-lt"/>
                <a:ea typeface="+mn-ea"/>
                <a:cs typeface="+mn-cs"/>
              </a:rPr>
              <a:t>[low] &gt; [labial]. </a:t>
            </a:r>
            <a:r>
              <a:rPr lang="ko-KR" altLang="en-US" sz="1200" kern="1200" dirty="0" smtClean="0">
                <a:solidFill>
                  <a:schemeClr val="tx1"/>
                </a:solidFill>
                <a:effectLst/>
                <a:latin typeface="+mn-lt"/>
                <a:ea typeface="+mn-ea"/>
                <a:cs typeface="+mn-cs"/>
              </a:rPr>
              <a:t>오직 두 개 자질만</a:t>
            </a:r>
            <a:r>
              <a:rPr lang="ko-KR" altLang="en-US" sz="1200" kern="1200" baseline="0" dirty="0" smtClean="0">
                <a:solidFill>
                  <a:schemeClr val="tx1"/>
                </a:solidFill>
                <a:effectLst/>
                <a:latin typeface="+mn-lt"/>
                <a:ea typeface="+mn-ea"/>
                <a:cs typeface="+mn-cs"/>
              </a:rPr>
              <a:t> 대립적이고 </a:t>
            </a:r>
            <a:r>
              <a:rPr lang="en-US" altLang="ko-KR" sz="1200" kern="1200" baseline="0" dirty="0" smtClean="0">
                <a:solidFill>
                  <a:schemeClr val="tx1"/>
                </a:solidFill>
                <a:effectLst/>
                <a:latin typeface="+mn-lt"/>
                <a:ea typeface="+mn-ea"/>
                <a:cs typeface="+mn-cs"/>
              </a:rPr>
              <a:t>[c</a:t>
            </a:r>
            <a:r>
              <a:rPr lang="en-US" sz="1200" kern="1200" baseline="0" dirty="0" smtClean="0">
                <a:solidFill>
                  <a:schemeClr val="tx1"/>
                </a:solidFill>
                <a:effectLst/>
                <a:latin typeface="+mn-lt"/>
                <a:ea typeface="+mn-ea"/>
                <a:cs typeface="+mn-cs"/>
              </a:rPr>
              <a:t>oronal]</a:t>
            </a:r>
            <a:r>
              <a:rPr lang="ko-KR" altLang="en-US" sz="1200" kern="1200" baseline="0" dirty="0" smtClean="0">
                <a:solidFill>
                  <a:schemeClr val="tx1"/>
                </a:solidFill>
                <a:effectLst/>
                <a:latin typeface="+mn-lt"/>
                <a:ea typeface="+mn-ea"/>
                <a:cs typeface="+mn-cs"/>
              </a:rPr>
              <a:t>은 더 이상 대립자질이 아닙니다</a:t>
            </a:r>
            <a:r>
              <a:rPr lang="en-US" altLang="ko-KR" sz="1200" kern="1200" baseline="0" dirty="0" smtClean="0">
                <a:solidFill>
                  <a:schemeClr val="tx1"/>
                </a:solidFill>
                <a:effectLst/>
                <a:latin typeface="+mn-lt"/>
                <a:ea typeface="+mn-ea"/>
                <a:cs typeface="+mn-cs"/>
              </a:rPr>
              <a:t>. </a:t>
            </a:r>
            <a:r>
              <a:rPr lang="ko-KR" altLang="en-US" sz="1200" kern="1200" baseline="0" dirty="0" smtClean="0">
                <a:solidFill>
                  <a:schemeClr val="tx1"/>
                </a:solidFill>
                <a:effectLst/>
                <a:latin typeface="+mn-lt"/>
                <a:ea typeface="+mn-ea"/>
                <a:cs typeface="+mn-cs"/>
              </a:rPr>
              <a:t>잉여적이죠</a:t>
            </a:r>
            <a:r>
              <a:rPr lang="en-US" altLang="ko-KR" sz="1200" kern="1200" baseline="0" dirty="0" smtClean="0">
                <a:solidFill>
                  <a:schemeClr val="tx1"/>
                </a:solidFill>
                <a:effectLst/>
                <a:latin typeface="+mn-lt"/>
                <a:ea typeface="+mn-ea"/>
                <a:cs typeface="+mn-cs"/>
              </a:rPr>
              <a:t>. </a:t>
            </a:r>
            <a:r>
              <a:rPr lang="ko-KR" altLang="en-US" sz="1200" kern="1200" baseline="0" dirty="0" smtClean="0">
                <a:solidFill>
                  <a:schemeClr val="tx1"/>
                </a:solidFill>
                <a:effectLst/>
                <a:latin typeface="+mn-lt"/>
                <a:ea typeface="+mn-ea"/>
                <a:cs typeface="+mn-cs"/>
              </a:rPr>
              <a:t>이러한 분석의 타당성은 이들 방언에서 더 이상 구개음화가 일어나지 않는다는 점이라든지 </a:t>
            </a:r>
            <a:r>
              <a:rPr lang="en-US" altLang="ko-KR" sz="1200" kern="1200" baseline="0" dirty="0" smtClean="0">
                <a:solidFill>
                  <a:schemeClr val="tx1"/>
                </a:solidFill>
                <a:effectLst/>
                <a:latin typeface="+mn-lt"/>
                <a:ea typeface="+mn-ea"/>
                <a:cs typeface="+mn-cs"/>
              </a:rPr>
              <a:t>/i/</a:t>
            </a:r>
            <a:r>
              <a:rPr lang="en-US" sz="1200" kern="1200" baseline="0" dirty="0" smtClean="0">
                <a:solidFill>
                  <a:schemeClr val="tx1"/>
                </a:solidFill>
                <a:effectLst/>
                <a:latin typeface="+mn-lt"/>
                <a:ea typeface="+mn-ea"/>
                <a:cs typeface="+mn-cs"/>
              </a:rPr>
              <a:t> </a:t>
            </a:r>
            <a:r>
              <a:rPr lang="ko-KR" altLang="en-US" sz="1200" kern="1200" baseline="0" dirty="0" smtClean="0">
                <a:solidFill>
                  <a:schemeClr val="tx1"/>
                </a:solidFill>
                <a:effectLst/>
                <a:latin typeface="+mn-lt"/>
                <a:ea typeface="+mn-ea"/>
                <a:cs typeface="+mn-cs"/>
              </a:rPr>
              <a:t>모음이 가장 무표적인 모음으로 기능한다든지 하는 사실을 통해 확인할 수 있습니다</a:t>
            </a:r>
            <a:r>
              <a:rPr lang="en-US" altLang="ko-KR" sz="1200" kern="1200" baseline="0" dirty="0" smtClean="0">
                <a:solidFill>
                  <a:schemeClr val="tx1"/>
                </a:solidFill>
                <a:effectLst/>
                <a:latin typeface="+mn-lt"/>
                <a:ea typeface="+mn-ea"/>
                <a:cs typeface="+mn-cs"/>
              </a:rPr>
              <a:t>.</a:t>
            </a:r>
            <a:r>
              <a:rPr lang="ko-KR" altLang="en-US" sz="1200" kern="1200" baseline="0" dirty="0" smtClean="0">
                <a:solidFill>
                  <a:schemeClr val="tx1"/>
                </a:solidFill>
                <a:effectLst/>
                <a:latin typeface="+mn-lt"/>
                <a:ea typeface="+mn-ea"/>
                <a:cs typeface="+mn-cs"/>
              </a:rPr>
              <a:t> </a:t>
            </a:r>
            <a:r>
              <a:rPr lang="en-US" altLang="ko-KR" dirty="0" smtClean="0">
                <a:sym typeface="Wingdings"/>
              </a:rPr>
              <a:t></a:t>
            </a:r>
          </a:p>
          <a:p>
            <a:endParaRPr lang="en-US" sz="1200" kern="1200" baseline="0" dirty="0" smtClean="0">
              <a:solidFill>
                <a:schemeClr val="tx1"/>
              </a:solidFill>
              <a:effectLst/>
              <a:latin typeface="+mn-lt"/>
              <a:ea typeface="+mn-ea"/>
              <a:cs typeface="+mn-cs"/>
              <a:sym typeface="Wingdings"/>
            </a:endParaRPr>
          </a:p>
          <a:p>
            <a:r>
              <a:rPr lang="en-US" altLang="ko-KR" sz="1200" kern="1200" baseline="0" dirty="0" smtClean="0">
                <a:solidFill>
                  <a:schemeClr val="tx1"/>
                </a:solidFill>
                <a:effectLst/>
                <a:latin typeface="+mn-lt"/>
                <a:ea typeface="+mn-ea"/>
                <a:cs typeface="+mn-cs"/>
                <a:sym typeface="Wingdings"/>
              </a:rPr>
              <a:t>4</a:t>
            </a:r>
            <a:r>
              <a:rPr lang="ko-KR" altLang="en-US" sz="1200" kern="1200" baseline="0" dirty="0" smtClean="0">
                <a:solidFill>
                  <a:schemeClr val="tx1"/>
                </a:solidFill>
                <a:effectLst/>
                <a:latin typeface="+mn-lt"/>
                <a:ea typeface="+mn-ea"/>
                <a:cs typeface="+mn-cs"/>
                <a:sym typeface="Wingdings"/>
              </a:rPr>
              <a:t>모음체계와 </a:t>
            </a:r>
            <a:r>
              <a:rPr lang="en-US" altLang="ko-KR" sz="1200" kern="1200" baseline="0" dirty="0" smtClean="0">
                <a:solidFill>
                  <a:schemeClr val="tx1"/>
                </a:solidFill>
                <a:effectLst/>
                <a:latin typeface="+mn-lt"/>
                <a:ea typeface="+mn-ea"/>
                <a:cs typeface="+mn-cs"/>
                <a:sym typeface="Wingdings"/>
              </a:rPr>
              <a:t>3</a:t>
            </a:r>
            <a:r>
              <a:rPr lang="ko-KR" altLang="en-US" sz="1200" kern="1200" baseline="0" dirty="0" smtClean="0">
                <a:solidFill>
                  <a:schemeClr val="tx1"/>
                </a:solidFill>
                <a:effectLst/>
                <a:latin typeface="+mn-lt"/>
                <a:ea typeface="+mn-ea"/>
                <a:cs typeface="+mn-cs"/>
                <a:sym typeface="Wingdings"/>
              </a:rPr>
              <a:t>모음체계의 공시적인 차이가 잘 설명되는 것이지요</a:t>
            </a:r>
            <a:r>
              <a:rPr lang="en-US" altLang="ko-KR" sz="1200" kern="1200" baseline="0" dirty="0" smtClean="0">
                <a:solidFill>
                  <a:schemeClr val="tx1"/>
                </a:solidFill>
                <a:effectLst/>
                <a:latin typeface="+mn-lt"/>
                <a:ea typeface="+mn-ea"/>
                <a:cs typeface="+mn-cs"/>
                <a:sym typeface="Wingdings"/>
              </a:rPr>
              <a:t>. </a:t>
            </a:r>
            <a:r>
              <a:rPr lang="ko-KR" altLang="en-US" sz="1200" kern="1200" baseline="0" dirty="0" smtClean="0">
                <a:solidFill>
                  <a:schemeClr val="tx1"/>
                </a:solidFill>
                <a:effectLst/>
                <a:latin typeface="+mn-lt"/>
                <a:ea typeface="+mn-ea"/>
                <a:cs typeface="+mn-cs"/>
                <a:sym typeface="Wingdings"/>
              </a:rPr>
              <a:t>그런데 이에 덧붙여서 원시 에스키모어의 </a:t>
            </a:r>
            <a:r>
              <a:rPr lang="en-US" altLang="ko-KR" sz="1200" kern="1200" baseline="0" dirty="0" smtClean="0">
                <a:solidFill>
                  <a:schemeClr val="tx1"/>
                </a:solidFill>
                <a:effectLst/>
                <a:latin typeface="+mn-lt"/>
                <a:ea typeface="+mn-ea"/>
                <a:cs typeface="+mn-cs"/>
                <a:sym typeface="Wingdings"/>
              </a:rPr>
              <a:t>4</a:t>
            </a:r>
            <a:r>
              <a:rPr lang="ko-KR" altLang="en-US" sz="1200" kern="1200" baseline="0" dirty="0" smtClean="0">
                <a:solidFill>
                  <a:schemeClr val="tx1"/>
                </a:solidFill>
                <a:effectLst/>
                <a:latin typeface="+mn-lt"/>
                <a:ea typeface="+mn-ea"/>
                <a:cs typeface="+mn-cs"/>
                <a:sym typeface="Wingdings"/>
              </a:rPr>
              <a:t>모음체계에서 </a:t>
            </a:r>
            <a:r>
              <a:rPr lang="en-US" altLang="ko-KR" sz="1200" kern="1200" baseline="0" dirty="0" smtClean="0">
                <a:solidFill>
                  <a:schemeClr val="tx1"/>
                </a:solidFill>
                <a:effectLst/>
                <a:latin typeface="+mn-lt"/>
                <a:ea typeface="+mn-ea"/>
                <a:cs typeface="+mn-cs"/>
                <a:sym typeface="Wingdings"/>
              </a:rPr>
              <a:t>3</a:t>
            </a:r>
            <a:r>
              <a:rPr lang="ko-KR" altLang="en-US" sz="1200" kern="1200" baseline="0" dirty="0" smtClean="0">
                <a:solidFill>
                  <a:schemeClr val="tx1"/>
                </a:solidFill>
                <a:effectLst/>
                <a:latin typeface="+mn-lt"/>
                <a:ea typeface="+mn-ea"/>
                <a:cs typeface="+mn-cs"/>
                <a:sym typeface="Wingdings"/>
              </a:rPr>
              <a:t>모음체계로의 역사적 변화 또한 대립위계의 변화로 잘 설명이 되는 듯합니다</a:t>
            </a:r>
            <a:r>
              <a:rPr lang="en-US" altLang="ko-KR" sz="1200" kern="1200" baseline="0" dirty="0" smtClean="0">
                <a:solidFill>
                  <a:schemeClr val="tx1"/>
                </a:solidFill>
                <a:effectLst/>
                <a:latin typeface="+mn-lt"/>
                <a:ea typeface="+mn-ea"/>
                <a:cs typeface="+mn-cs"/>
                <a:sym typeface="Wingdings"/>
              </a:rPr>
              <a:t>.</a:t>
            </a:r>
          </a:p>
          <a:p>
            <a:endParaRPr lang="en-US" altLang="ko-KR" sz="1200" kern="1200" baseline="0" dirty="0" smtClean="0">
              <a:solidFill>
                <a:schemeClr val="tx1"/>
              </a:solidFill>
              <a:effectLst/>
              <a:latin typeface="+mn-lt"/>
              <a:ea typeface="+mn-ea"/>
              <a:cs typeface="+mn-cs"/>
              <a:sym typeface="Wingdings"/>
            </a:endParaRPr>
          </a:p>
          <a:p>
            <a:r>
              <a:rPr lang="ko-KR" altLang="en-US" sz="1200" kern="1200" baseline="0" dirty="0" smtClean="0">
                <a:solidFill>
                  <a:schemeClr val="tx1"/>
                </a:solidFill>
                <a:effectLst/>
                <a:latin typeface="+mn-lt"/>
                <a:ea typeface="+mn-ea"/>
                <a:cs typeface="+mn-cs"/>
                <a:sym typeface="Wingdings"/>
              </a:rPr>
              <a:t> </a:t>
            </a:r>
            <a:r>
              <a:rPr lang="en-US" altLang="ko-KR" sz="1200" kern="1200" baseline="0" dirty="0" smtClean="0">
                <a:solidFill>
                  <a:schemeClr val="tx1"/>
                </a:solidFill>
                <a:effectLst/>
                <a:latin typeface="+mn-lt"/>
                <a:ea typeface="+mn-ea"/>
                <a:cs typeface="+mn-cs"/>
                <a:sym typeface="Wingdings"/>
              </a:rPr>
              <a:t>[coronal] </a:t>
            </a:r>
            <a:r>
              <a:rPr lang="ko-KR" altLang="en-US" sz="1200" kern="1200" baseline="0" dirty="0" smtClean="0">
                <a:solidFill>
                  <a:schemeClr val="tx1"/>
                </a:solidFill>
                <a:effectLst/>
                <a:latin typeface="+mn-lt"/>
                <a:ea typeface="+mn-ea"/>
                <a:cs typeface="+mn-cs"/>
                <a:sym typeface="Wingdings"/>
              </a:rPr>
              <a:t>자질의 소실과 관련이 있</a:t>
            </a:r>
            <a:endParaRPr lang="en-US" sz="1200" kern="1200" baseline="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10</a:t>
            </a:fld>
            <a:endParaRPr lang="ko-KR" altLang="en-US"/>
          </a:p>
        </p:txBody>
      </p:sp>
    </p:spTree>
    <p:extLst>
      <p:ext uri="{BB962C8B-B14F-4D97-AF65-F5344CB8AC3E}">
        <p14:creationId xmlns:p14="http://schemas.microsoft.com/office/powerpoint/2010/main" val="2429726683"/>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Finally, the lowered </a:t>
            </a:r>
            <a:r>
              <a:rPr lang="ko-KR" altLang="en-US" sz="1200" kern="1200" dirty="0" smtClean="0">
                <a:solidFill>
                  <a:schemeClr val="tx1"/>
                </a:solidFill>
                <a:effectLst/>
                <a:latin typeface="+mn-lt"/>
                <a:ea typeface="+mn-ea"/>
                <a:cs typeface="+mn-cs"/>
              </a:rPr>
              <a:t>아래 아 </a:t>
            </a:r>
            <a:r>
              <a:rPr lang="en-US" altLang="ko-KR" sz="1200" kern="1200" dirty="0" smtClean="0">
                <a:solidFill>
                  <a:schemeClr val="tx1"/>
                </a:solidFill>
                <a:effectLst/>
                <a:latin typeface="+mn-lt"/>
                <a:ea typeface="+mn-ea"/>
                <a:cs typeface="+mn-cs"/>
              </a:rPr>
              <a:t>(</a:t>
            </a:r>
            <a:r>
              <a:rPr lang="en-US" sz="1200" b="0" kern="1200" dirty="0" smtClean="0">
                <a:solidFill>
                  <a:schemeClr val="tx1"/>
                </a:solidFill>
                <a:effectLst/>
                <a:latin typeface="+mn-lt"/>
                <a:ea typeface="+mn-ea"/>
                <a:cs typeface="+mn-cs"/>
              </a:rPr>
              <a:t>ɔ: open o) </a:t>
            </a:r>
            <a:r>
              <a:rPr lang="en-US" altLang="ko-KR" dirty="0" smtClean="0">
                <a:sym typeface="Wingdings"/>
              </a:rPr>
              <a:t> </a:t>
            </a:r>
            <a:r>
              <a:rPr lang="en-US" sz="1200" b="0" kern="1200" dirty="0" smtClean="0">
                <a:solidFill>
                  <a:schemeClr val="tx1"/>
                </a:solidFill>
                <a:effectLst/>
                <a:latin typeface="+mn-lt"/>
                <a:ea typeface="+mn-ea"/>
                <a:cs typeface="+mn-cs"/>
              </a:rPr>
              <a:t>became unrounded and realized as [ʌ] (turned v) and </a:t>
            </a:r>
            <a:r>
              <a:rPr lang="en-US" altLang="ko-KR" dirty="0" smtClean="0">
                <a:sym typeface="Wingdings"/>
              </a:rPr>
              <a:t> </a:t>
            </a:r>
            <a:r>
              <a:rPr lang="en-US" sz="1200" b="0" kern="1200" dirty="0" smtClean="0">
                <a:solidFill>
                  <a:schemeClr val="tx1"/>
                </a:solidFill>
                <a:effectLst/>
                <a:latin typeface="+mn-lt"/>
                <a:ea typeface="+mn-ea"/>
                <a:cs typeface="+mn-cs"/>
              </a:rPr>
              <a:t>disappeared </a:t>
            </a:r>
            <a:r>
              <a:rPr lang="en-US" sz="1200" kern="1200" dirty="0" smtClean="0">
                <a:solidFill>
                  <a:schemeClr val="tx1"/>
                </a:solidFill>
                <a:effectLst/>
                <a:latin typeface="+mn-lt"/>
                <a:ea typeface="+mn-ea"/>
                <a:cs typeface="+mn-cs"/>
              </a:rPr>
              <a:t>later through</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so-called two-step loss.</a:t>
            </a:r>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105</a:t>
            </a:fld>
            <a:endParaRPr lang="ko-KR" altLang="en-US"/>
          </a:p>
        </p:txBody>
      </p:sp>
    </p:spTree>
    <p:extLst>
      <p:ext uri="{BB962C8B-B14F-4D97-AF65-F5344CB8AC3E}">
        <p14:creationId xmlns:p14="http://schemas.microsoft.com/office/powerpoint/2010/main" val="134505336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smtClean="0"/>
              <a:t>There are two pieces</a:t>
            </a:r>
            <a:r>
              <a:rPr lang="en-US" altLang="ko-KR" baseline="0" dirty="0" smtClean="0"/>
              <a:t> of documentary evidence for the proposed vowel shift hypothesis. The first piece comes from Mongolian loanwords found in </a:t>
            </a:r>
            <a:r>
              <a:rPr lang="ko-KR" altLang="en-US" baseline="0" dirty="0" smtClean="0"/>
              <a:t>번역박통사 </a:t>
            </a:r>
            <a:r>
              <a:rPr lang="en-US" altLang="ko-KR" baseline="0" dirty="0" smtClean="0"/>
              <a:t>and </a:t>
            </a:r>
            <a:r>
              <a:rPr lang="ko-KR" altLang="en-US" baseline="0" dirty="0" smtClean="0"/>
              <a:t>훈몽자회</a:t>
            </a:r>
            <a:r>
              <a:rPr lang="en-US" altLang="ko-KR" baseline="0" dirty="0" smtClean="0"/>
              <a:t>. The second piece of evidence is from Chinese transcriptions of </a:t>
            </a:r>
            <a:r>
              <a:rPr lang="ko-KR" altLang="en-US" baseline="0" dirty="0" smtClean="0"/>
              <a:t>고려 </a:t>
            </a:r>
            <a:r>
              <a:rPr lang="en-US" altLang="ko-KR" baseline="0" dirty="0" smtClean="0"/>
              <a:t>lexical items in </a:t>
            </a:r>
            <a:r>
              <a:rPr lang="ko-KR" altLang="en-US" baseline="0" dirty="0" smtClean="0"/>
              <a:t>계림유사</a:t>
            </a:r>
            <a:r>
              <a:rPr lang="en-US" altLang="ko-KR" baseline="0" dirty="0" smtClean="0"/>
              <a:t>.</a:t>
            </a:r>
          </a:p>
          <a:p>
            <a:r>
              <a:rPr lang="en-US" altLang="ko-KR" baseline="0" dirty="0" smtClean="0"/>
              <a:t>So, basically Mongolian and Chinese are serving as the basis of the reconstruction of Korean vowels.</a:t>
            </a:r>
          </a:p>
          <a:p>
            <a:endParaRPr lang="en-US" altLang="ko-KR" baseline="0" dirty="0" smtClean="0"/>
          </a:p>
          <a:p>
            <a:r>
              <a:rPr lang="en-US" altLang="ko-KR" dirty="0" smtClean="0"/>
              <a:t>Cf. </a:t>
            </a:r>
            <a:r>
              <a:rPr lang="ko-KR" altLang="en-US" dirty="0" smtClean="0"/>
              <a:t>捺</a:t>
            </a:r>
            <a:r>
              <a:rPr lang="en-US" altLang="ko-KR" dirty="0" smtClean="0"/>
              <a:t>: </a:t>
            </a:r>
            <a:r>
              <a:rPr lang="ko-KR" altLang="en-US" dirty="0" smtClean="0"/>
              <a:t>누를 날 </a:t>
            </a:r>
            <a:r>
              <a:rPr lang="en-US" altLang="ko-KR" dirty="0" smtClean="0"/>
              <a:t>(</a:t>
            </a:r>
            <a:r>
              <a:rPr lang="ko-KR" altLang="en-US" dirty="0" smtClean="0"/>
              <a:t>捺印 날인</a:t>
            </a:r>
            <a:r>
              <a:rPr lang="en-US" altLang="ko-KR" dirty="0" smtClean="0"/>
              <a:t>)</a:t>
            </a:r>
            <a:endParaRPr lang="ko-KR" altLang="en-US" dirty="0"/>
          </a:p>
        </p:txBody>
      </p:sp>
      <p:sp>
        <p:nvSpPr>
          <p:cNvPr id="4" name="슬라이드 번호 개체 틀 3"/>
          <p:cNvSpPr>
            <a:spLocks noGrp="1"/>
          </p:cNvSpPr>
          <p:nvPr>
            <p:ph type="sldNum" sz="quarter" idx="10"/>
          </p:nvPr>
        </p:nvSpPr>
        <p:spPr/>
        <p:txBody>
          <a:bodyPr/>
          <a:lstStyle/>
          <a:p>
            <a:fld id="{A6C35541-4843-492B-82E9-2141ECAECDE3}" type="slidenum">
              <a:rPr lang="ko-KR" altLang="en-US" smtClean="0"/>
              <a:pPr/>
              <a:t>106</a:t>
            </a:fld>
            <a:endParaRPr lang="ko-KR"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dirty="0" smtClean="0"/>
              <a:t>The primary evidence of the proposed vowel shift comes from </a:t>
            </a:r>
            <a:r>
              <a:rPr lang="en-US" altLang="ko-KR" baseline="0" dirty="0" smtClean="0"/>
              <a:t>the correspondence between Old Mongolian and Middle Korean vowels </a:t>
            </a:r>
            <a:r>
              <a:rPr lang="en-US" altLang="ko-KR" sz="1200" baseline="0" dirty="0" smtClean="0">
                <a:latin typeface="Doulos SIL" pitchFamily="2" charset="0"/>
                <a:ea typeface="Doulos SIL" pitchFamily="2" charset="0"/>
                <a:cs typeface="Doulos SIL" pitchFamily="2" charset="0"/>
              </a:rPr>
              <a:t>summarized in </a:t>
            </a:r>
            <a:r>
              <a:rPr lang="en-US" altLang="ko-KR" dirty="0" smtClean="0">
                <a:sym typeface="Wingdings"/>
              </a:rPr>
              <a:t> </a:t>
            </a:r>
            <a:r>
              <a:rPr lang="en-US" altLang="ko-KR" baseline="0" dirty="0" smtClean="0">
                <a:sym typeface="Wingdings"/>
              </a:rPr>
              <a:t>this</a:t>
            </a:r>
            <a:r>
              <a:rPr lang="en-US" altLang="ko-KR" dirty="0" smtClean="0">
                <a:sym typeface="Wingdings"/>
              </a:rPr>
              <a:t> correspondence table.  Here are the representative examples taken from KM Lee 1964. Note that the correspondence between  </a:t>
            </a:r>
            <a:r>
              <a:rPr lang="en-US" altLang="ko-KR" dirty="0" err="1" smtClean="0">
                <a:sym typeface="Wingdings"/>
              </a:rPr>
              <a:t>Mong</a:t>
            </a:r>
            <a:r>
              <a:rPr lang="en-US" altLang="ko-KR" dirty="0" smtClean="0">
                <a:sym typeface="Wingdings"/>
              </a:rPr>
              <a:t> </a:t>
            </a:r>
            <a:r>
              <a:rPr lang="en-US" altLang="ko-KR" sz="1200" dirty="0" smtClean="0">
                <a:latin typeface="Doulos SIL" pitchFamily="2" charset="0"/>
                <a:ea typeface="Doulos SIL" pitchFamily="2" charset="0"/>
                <a:cs typeface="Doulos SIL" pitchFamily="2" charset="0"/>
              </a:rPr>
              <a:t>ü and Korean </a:t>
            </a:r>
            <a:r>
              <a:rPr lang="ko-KR" altLang="en-US" sz="1200" dirty="0" smtClean="0">
                <a:latin typeface="Doulos SIL" pitchFamily="2" charset="0"/>
                <a:ea typeface="Doulos SIL" pitchFamily="2" charset="0"/>
                <a:cs typeface="Doulos SIL" pitchFamily="2" charset="0"/>
              </a:rPr>
              <a:t>ㅜ</a:t>
            </a:r>
            <a:r>
              <a:rPr lang="en-US" altLang="ko-KR" sz="1200" dirty="0" smtClean="0">
                <a:latin typeface="Doulos SIL" pitchFamily="2" charset="0"/>
                <a:ea typeface="Doulos SIL" pitchFamily="2" charset="0"/>
                <a:cs typeface="Doulos SIL" pitchFamily="2" charset="0"/>
              </a:rPr>
              <a:t>,</a:t>
            </a:r>
            <a:r>
              <a:rPr lang="en-US" altLang="ko-KR" sz="1200" baseline="0" dirty="0" smtClean="0">
                <a:latin typeface="Doulos SIL" pitchFamily="2" charset="0"/>
                <a:ea typeface="Doulos SIL" pitchFamily="2" charset="0"/>
                <a:cs typeface="Doulos SIL" pitchFamily="2" charset="0"/>
              </a:rPr>
              <a:t> </a:t>
            </a:r>
            <a:r>
              <a:rPr lang="en-US" altLang="ko-KR" dirty="0" smtClean="0">
                <a:sym typeface="Wingdings"/>
              </a:rPr>
              <a:t> </a:t>
            </a:r>
            <a:r>
              <a:rPr lang="en-US" altLang="ko-KR" sz="1200" dirty="0" smtClean="0">
                <a:latin typeface="Doulos SIL" pitchFamily="2" charset="0"/>
                <a:ea typeface="Doulos SIL" pitchFamily="2" charset="0"/>
                <a:cs typeface="Doulos SIL" pitchFamily="2" charset="0"/>
              </a:rPr>
              <a:t>ö and</a:t>
            </a:r>
            <a:r>
              <a:rPr lang="en-US" altLang="ko-KR" sz="1200" baseline="0" dirty="0" smtClean="0">
                <a:latin typeface="Doulos SIL" pitchFamily="2" charset="0"/>
                <a:ea typeface="Doulos SIL" pitchFamily="2" charset="0"/>
                <a:cs typeface="Doulos SIL" pitchFamily="2" charset="0"/>
              </a:rPr>
              <a:t> </a:t>
            </a:r>
            <a:r>
              <a:rPr lang="ko-KR" altLang="en-US" sz="1200" baseline="0" dirty="0" smtClean="0">
                <a:latin typeface="Doulos SIL" pitchFamily="2" charset="0"/>
                <a:ea typeface="Doulos SIL" pitchFamily="2" charset="0"/>
                <a:cs typeface="Doulos SIL" pitchFamily="2" charset="0"/>
              </a:rPr>
              <a:t>ㅝ</a:t>
            </a:r>
            <a:r>
              <a:rPr lang="en-US" altLang="ko-KR" sz="1200" baseline="0" dirty="0" smtClean="0">
                <a:latin typeface="Doulos SIL" pitchFamily="2" charset="0"/>
                <a:ea typeface="Doulos SIL" pitchFamily="2" charset="0"/>
                <a:cs typeface="Doulos SIL" pitchFamily="2" charset="0"/>
              </a:rPr>
              <a:t>, </a:t>
            </a:r>
            <a:r>
              <a:rPr lang="en-US" altLang="ko-KR" dirty="0" smtClean="0">
                <a:sym typeface="Wingdings"/>
              </a:rPr>
              <a:t> </a:t>
            </a:r>
            <a:r>
              <a:rPr lang="en-US" altLang="ko-KR" sz="1200" baseline="0" dirty="0" smtClean="0">
                <a:latin typeface="Doulos SIL" pitchFamily="2" charset="0"/>
                <a:ea typeface="Doulos SIL" pitchFamily="2" charset="0"/>
                <a:cs typeface="Doulos SIL" pitchFamily="2" charset="0"/>
              </a:rPr>
              <a:t>u and </a:t>
            </a:r>
            <a:r>
              <a:rPr lang="ko-KR" altLang="en-US" sz="1200" baseline="0" dirty="0" smtClean="0">
                <a:latin typeface="Doulos SIL" pitchFamily="2" charset="0"/>
                <a:ea typeface="Doulos SIL" pitchFamily="2" charset="0"/>
                <a:cs typeface="Doulos SIL" pitchFamily="2" charset="0"/>
              </a:rPr>
              <a:t>ㅗ</a:t>
            </a:r>
            <a:r>
              <a:rPr lang="en-US" altLang="ko-KR" sz="1200" baseline="0" dirty="0" smtClean="0">
                <a:latin typeface="Doulos SIL" pitchFamily="2" charset="0"/>
                <a:ea typeface="Doulos SIL" pitchFamily="2" charset="0"/>
                <a:cs typeface="Doulos SIL" pitchFamily="2" charset="0"/>
              </a:rPr>
              <a:t>, and o and </a:t>
            </a:r>
            <a:r>
              <a:rPr lang="ko-KR" altLang="en-US" sz="1200" baseline="0" dirty="0" smtClean="0">
                <a:latin typeface="Doulos SIL" pitchFamily="2" charset="0"/>
                <a:ea typeface="Doulos SIL" pitchFamily="2" charset="0"/>
                <a:cs typeface="Doulos SIL" pitchFamily="2" charset="0"/>
              </a:rPr>
              <a:t>ㅗ</a:t>
            </a:r>
            <a:r>
              <a:rPr lang="en-US" altLang="ko-KR" sz="1200" baseline="0" dirty="0" smtClean="0">
                <a:latin typeface="Doulos SIL" pitchFamily="2" charset="0"/>
                <a:ea typeface="Doulos SIL" pitchFamily="2" charset="0"/>
                <a:cs typeface="Doulos SIL" pitchFamily="2" charset="0"/>
              </a:rPr>
              <a:t>.</a:t>
            </a:r>
            <a:endParaRPr lang="ko-KR" altLang="en-US" dirty="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107</a:t>
            </a:fld>
            <a:endParaRPr lang="ko-KR" altLang="en-US"/>
          </a:p>
        </p:txBody>
      </p:sp>
    </p:spTree>
    <p:extLst>
      <p:ext uri="{BB962C8B-B14F-4D97-AF65-F5344CB8AC3E}">
        <p14:creationId xmlns:p14="http://schemas.microsoft.com/office/powerpoint/2010/main" val="4199416830"/>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dirty="0" smtClean="0"/>
              <a:t>Here, the critical question is, why was the Korean vowel </a:t>
            </a:r>
            <a:r>
              <a:rPr lang="ko-KR" altLang="en-US" dirty="0" smtClean="0"/>
              <a:t>ㅜ </a:t>
            </a:r>
            <a:r>
              <a:rPr lang="en-US" altLang="ko-KR" dirty="0" smtClean="0"/>
              <a:t>equated to a front vowel? Under the assumption</a:t>
            </a:r>
            <a:r>
              <a:rPr lang="en-US" altLang="ko-KR" baseline="0" dirty="0" smtClean="0"/>
              <a:t> that Old Mongolian had a palatal system, </a:t>
            </a:r>
            <a:r>
              <a:rPr lang="en-US" altLang="ko-KR" dirty="0" smtClean="0"/>
              <a:t>Prof.</a:t>
            </a:r>
            <a:r>
              <a:rPr lang="en-US" altLang="ko-KR" baseline="0" dirty="0" smtClean="0"/>
              <a:t> KM Lee considered these correspondences as evidence that </a:t>
            </a:r>
            <a:r>
              <a:rPr lang="en-US" altLang="ko-KR" dirty="0" smtClean="0">
                <a:sym typeface="Wingdings"/>
              </a:rPr>
              <a:t> </a:t>
            </a:r>
            <a:r>
              <a:rPr lang="ko-KR" altLang="en-US" dirty="0" smtClean="0"/>
              <a:t>ㅜ </a:t>
            </a:r>
            <a:r>
              <a:rPr lang="en-US" altLang="ko-KR" dirty="0" smtClean="0"/>
              <a:t>was originally a front vowel (more precisely a central vowel),</a:t>
            </a:r>
            <a:r>
              <a:rPr lang="en-US" altLang="ko-KR" dirty="0" smtClean="0">
                <a:cs typeface="Times New Roman"/>
              </a:rPr>
              <a:t> but moved backward</a:t>
            </a:r>
            <a:r>
              <a:rPr lang="en-US" altLang="ko-KR" baseline="0" dirty="0" smtClean="0">
                <a:cs typeface="Times New Roman"/>
              </a:rPr>
              <a:t> later, and that</a:t>
            </a:r>
            <a:r>
              <a:rPr lang="en-US" dirty="0" smtClean="0">
                <a:cs typeface="Times New Roman"/>
              </a:rPr>
              <a:t> </a:t>
            </a:r>
            <a:r>
              <a:rPr lang="en-US" altLang="ko-KR" dirty="0" smtClean="0">
                <a:sym typeface="Wingdings"/>
              </a:rPr>
              <a:t> </a:t>
            </a:r>
            <a:r>
              <a:rPr lang="ko-KR" altLang="en-US" dirty="0" smtClean="0">
                <a:cs typeface="Times New Roman"/>
              </a:rPr>
              <a:t>ㅓ </a:t>
            </a:r>
            <a:r>
              <a:rPr lang="en-US" altLang="ko-KR" dirty="0" smtClean="0">
                <a:cs typeface="Times New Roman"/>
              </a:rPr>
              <a:t>was a front vowel and later became centralized.</a:t>
            </a:r>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108</a:t>
            </a:fld>
            <a:endParaRPr lang="ko-KR" altLang="en-US"/>
          </a:p>
        </p:txBody>
      </p:sp>
    </p:spTree>
    <p:extLst>
      <p:ext uri="{BB962C8B-B14F-4D97-AF65-F5344CB8AC3E}">
        <p14:creationId xmlns:p14="http://schemas.microsoft.com/office/powerpoint/2010/main" val="164061891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1" hangingPunct="1">
              <a:lnSpc>
                <a:spcPct val="100000"/>
              </a:lnSpc>
              <a:spcBef>
                <a:spcPts val="0"/>
              </a:spcBef>
              <a:spcAft>
                <a:spcPts val="0"/>
              </a:spcAft>
              <a:buClrTx/>
              <a:buSzTx/>
              <a:buFontTx/>
              <a:buNone/>
              <a:tabLst/>
              <a:defRPr/>
            </a:pPr>
            <a:r>
              <a:rPr lang="en-US" altLang="ko-KR" dirty="0" smtClean="0">
                <a:cs typeface="Times New Roman"/>
              </a:rPr>
              <a:t>The Chinese</a:t>
            </a:r>
            <a:r>
              <a:rPr lang="en-US" altLang="ko-KR" baseline="0" dirty="0" smtClean="0">
                <a:cs typeface="Times New Roman"/>
              </a:rPr>
              <a:t> transcriptions in </a:t>
            </a:r>
            <a:r>
              <a:rPr lang="ko-KR" altLang="en-US" baseline="0" dirty="0" smtClean="0">
                <a:cs typeface="Times New Roman"/>
              </a:rPr>
              <a:t>계림유사 </a:t>
            </a:r>
            <a:r>
              <a:rPr lang="en-US" altLang="ko-KR" baseline="0" dirty="0" smtClean="0">
                <a:cs typeface="Times New Roman"/>
              </a:rPr>
              <a:t>are also believed to support the vowel shift, although the support seems partial at best.</a:t>
            </a:r>
          </a:p>
          <a:p>
            <a:pPr marL="0" marR="0" lvl="1" indent="0" algn="l" defTabSz="914400" rtl="0" eaLnBrk="1" fontAlgn="auto" latinLnBrk="1" hangingPunct="1">
              <a:lnSpc>
                <a:spcPct val="100000"/>
              </a:lnSpc>
              <a:spcBef>
                <a:spcPts val="0"/>
              </a:spcBef>
              <a:spcAft>
                <a:spcPts val="0"/>
              </a:spcAft>
              <a:buClrTx/>
              <a:buSzTx/>
              <a:buFontTx/>
              <a:buNone/>
              <a:tabLst/>
              <a:defRPr/>
            </a:pPr>
            <a:r>
              <a:rPr lang="en-US" altLang="ko-KR" dirty="0" smtClean="0">
                <a:sym typeface="Wingdings"/>
              </a:rPr>
              <a:t> </a:t>
            </a:r>
            <a:r>
              <a:rPr lang="en-US" baseline="0" dirty="0" smtClean="0">
                <a:cs typeface="Times New Roman"/>
              </a:rPr>
              <a:t>First, the Late Middle Korean </a:t>
            </a:r>
            <a:r>
              <a:rPr lang="en-US" baseline="0" dirty="0" err="1" smtClean="0">
                <a:cs typeface="Times New Roman"/>
              </a:rPr>
              <a:t>alay</a:t>
            </a:r>
            <a:r>
              <a:rPr lang="en-US" baseline="0" dirty="0" smtClean="0">
                <a:cs typeface="Times New Roman"/>
              </a:rPr>
              <a:t> a corresponds to open o in Chinese, </a:t>
            </a:r>
            <a:r>
              <a:rPr lang="en-US" altLang="ko-KR" dirty="0" smtClean="0">
                <a:sym typeface="Wingdings"/>
              </a:rPr>
              <a:t> </a:t>
            </a:r>
            <a:r>
              <a:rPr lang="en-US" baseline="0" dirty="0" smtClean="0">
                <a:cs typeface="Times New Roman"/>
              </a:rPr>
              <a:t>which supports the last step of the push chain shift.</a:t>
            </a:r>
            <a:endParaRPr lang="en-US" dirty="0" smtClean="0"/>
          </a:p>
          <a:p>
            <a:r>
              <a:rPr lang="en-US" altLang="ko-KR" dirty="0" smtClean="0">
                <a:sym typeface="Wingdings"/>
              </a:rPr>
              <a:t> </a:t>
            </a:r>
            <a:r>
              <a:rPr lang="en-US" dirty="0" smtClean="0"/>
              <a:t>Second, the Late</a:t>
            </a:r>
            <a:r>
              <a:rPr lang="en-US" baseline="0" dirty="0" smtClean="0"/>
              <a:t> Middle Korean </a:t>
            </a:r>
            <a:r>
              <a:rPr lang="ko-KR" altLang="en-US" baseline="0" dirty="0" smtClean="0"/>
              <a:t>으 </a:t>
            </a:r>
            <a:r>
              <a:rPr lang="en-US" altLang="ko-KR" baseline="0" dirty="0" smtClean="0"/>
              <a:t>corresponds to Chinese schwa, </a:t>
            </a:r>
            <a:r>
              <a:rPr lang="en-US" altLang="ko-KR" dirty="0" smtClean="0">
                <a:sym typeface="Wingdings"/>
              </a:rPr>
              <a:t> </a:t>
            </a:r>
            <a:r>
              <a:rPr lang="en-US" altLang="ko-KR" baseline="0" dirty="0" smtClean="0"/>
              <a:t>which supports the fourth step of the shift.</a:t>
            </a:r>
            <a:endParaRPr lang="en-US" dirty="0" smtClean="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109</a:t>
            </a:fld>
            <a:endParaRPr lang="ko-KR" altLang="en-US"/>
          </a:p>
        </p:txBody>
      </p:sp>
    </p:spTree>
    <p:extLst>
      <p:ext uri="{BB962C8B-B14F-4D97-AF65-F5344CB8AC3E}">
        <p14:creationId xmlns:p14="http://schemas.microsoft.com/office/powerpoint/2010/main" val="407960490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have been many </a:t>
            </a:r>
            <a:r>
              <a:rPr lang="en-US" baseline="0" dirty="0" err="1" smtClean="0"/>
              <a:t>many</a:t>
            </a:r>
            <a:r>
              <a:rPr lang="en-US" baseline="0" dirty="0" smtClean="0"/>
              <a:t> criticisms and questions on this vowel shift hypothesis. Some of them are cited in the handout from page 20 to 32.</a:t>
            </a:r>
            <a:r>
              <a:rPr lang="en-US" altLang="ko-KR" baseline="0" dirty="0" smtClean="0"/>
              <a:t> Due to time constraint, </a:t>
            </a:r>
            <a:r>
              <a:rPr lang="en-US" baseline="0" dirty="0" smtClean="0"/>
              <a:t>I can’t go over all of them. So, </a:t>
            </a:r>
            <a:r>
              <a:rPr lang="en-US" altLang="ko-KR" baseline="0" dirty="0" smtClean="0"/>
              <a:t>I’ll briefly mention just two or three of them and let you read the remaining part by yourself. </a:t>
            </a:r>
            <a:endParaRPr lang="en-US" dirty="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110</a:t>
            </a:fld>
            <a:endParaRPr lang="ko-KR" altLang="en-US"/>
          </a:p>
        </p:txBody>
      </p:sp>
    </p:spTree>
    <p:extLst>
      <p:ext uri="{BB962C8B-B14F-4D97-AF65-F5344CB8AC3E}">
        <p14:creationId xmlns:p14="http://schemas.microsoft.com/office/powerpoint/2010/main" val="262745432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Let</a:t>
            </a:r>
            <a:r>
              <a:rPr lang="en-US" altLang="ko-KR" baseline="0" dirty="0" smtClean="0"/>
              <a:t> me skip this.</a:t>
            </a:r>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111</a:t>
            </a:fld>
            <a:endParaRPr lang="ko-KR" altLang="en-US"/>
          </a:p>
        </p:txBody>
      </p:sp>
    </p:spTree>
    <p:extLst>
      <p:ext uri="{BB962C8B-B14F-4D97-AF65-F5344CB8AC3E}">
        <p14:creationId xmlns:p14="http://schemas.microsoft.com/office/powerpoint/2010/main" val="227826610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The Korean vowel shift hypothesis has many </a:t>
            </a:r>
            <a:r>
              <a:rPr lang="en-US" altLang="ko-KR" dirty="0" err="1" smtClean="0"/>
              <a:t>many</a:t>
            </a:r>
            <a:r>
              <a:rPr lang="en-US" altLang="ko-KR" dirty="0" smtClean="0"/>
              <a:t> problems. It is </a:t>
            </a:r>
            <a:r>
              <a:rPr lang="en-US" altLang="ko-KR" baseline="0" dirty="0" smtClean="0"/>
              <a:t>worse than the Mongolic vowel shift hypothesis. </a:t>
            </a:r>
            <a:r>
              <a:rPr lang="en-US" altLang="ko-KR" dirty="0" smtClean="0">
                <a:sym typeface="Wingdings"/>
              </a:rPr>
              <a:t> </a:t>
            </a:r>
            <a:r>
              <a:rPr lang="en-US" altLang="ko-KR" baseline="0" dirty="0" smtClean="0"/>
              <a:t>Since </a:t>
            </a:r>
            <a:r>
              <a:rPr lang="en-US" altLang="ko-KR" dirty="0" smtClean="0"/>
              <a:t>there is no modern reflexes of the proposed front-back vowel contrast in any of the modern Korean dialects,</a:t>
            </a:r>
            <a:r>
              <a:rPr lang="en-US" altLang="ko-KR" baseline="0" dirty="0" smtClean="0"/>
              <a:t> it is simply impossible to reconstruct such a system</a:t>
            </a:r>
            <a:r>
              <a:rPr lang="en-US" altLang="ko-KR" dirty="0" smtClean="0"/>
              <a:t>.</a:t>
            </a:r>
            <a:r>
              <a:rPr lang="en-US" altLang="ko-KR" baseline="0" dirty="0" smtClean="0"/>
              <a:t> </a:t>
            </a:r>
            <a:r>
              <a:rPr lang="en-US" altLang="ko-KR" dirty="0" smtClean="0">
                <a:sym typeface="Wingdings"/>
              </a:rPr>
              <a:t> </a:t>
            </a:r>
            <a:r>
              <a:rPr lang="en-US" altLang="ko-KR" baseline="0" dirty="0" smtClean="0"/>
              <a:t>What we get is </a:t>
            </a:r>
            <a:r>
              <a:rPr lang="en-US" altLang="ko-KR" dirty="0" smtClean="0">
                <a:sym typeface="Wingdings"/>
              </a:rPr>
              <a:t> the same system as that of Middle Korean</a:t>
            </a:r>
            <a:r>
              <a:rPr lang="en-US" altLang="ko-KR" baseline="0" dirty="0" smtClean="0">
                <a:sym typeface="Wingdings"/>
              </a:rPr>
              <a:t>.</a:t>
            </a:r>
            <a:endParaRPr lang="ko-KR" altLang="en-US" dirty="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112</a:t>
            </a:fld>
            <a:endParaRPr lang="ko-KR" altLang="en-US"/>
          </a:p>
        </p:txBody>
      </p:sp>
    </p:spTree>
    <p:extLst>
      <p:ext uri="{BB962C8B-B14F-4D97-AF65-F5344CB8AC3E}">
        <p14:creationId xmlns:p14="http://schemas.microsoft.com/office/powerpoint/2010/main" val="4193739999"/>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The proposed</a:t>
            </a:r>
            <a:r>
              <a:rPr lang="en-US" baseline="0" dirty="0" smtClean="0"/>
              <a:t> shift </a:t>
            </a:r>
            <a:r>
              <a:rPr lang="en-US" dirty="0" smtClean="0"/>
              <a:t>constitutes a counterexample</a:t>
            </a:r>
            <a:r>
              <a:rPr lang="en-US" baseline="0" dirty="0" smtClean="0"/>
              <a:t> </a:t>
            </a:r>
            <a:r>
              <a:rPr lang="en-US" altLang="ko-KR" dirty="0" smtClean="0"/>
              <a:t>to the </a:t>
            </a:r>
            <a:r>
              <a:rPr lang="en-US" baseline="0" dirty="0" err="1" smtClean="0"/>
              <a:t>Labovian</a:t>
            </a:r>
            <a:r>
              <a:rPr lang="en-US" baseline="0" dirty="0" smtClean="0"/>
              <a:t> principles of vowel shift, as is the case with the proposed Mongolic vowel shift.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there are whole a lot more criticisms that I cannot simply introduce here because of the time and space constraints.</a:t>
            </a:r>
            <a:endParaRPr lang="en-US" dirty="0" smtClean="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113</a:t>
            </a:fld>
            <a:endParaRPr lang="ko-KR" altLang="en-US"/>
          </a:p>
        </p:txBody>
      </p:sp>
    </p:spTree>
    <p:extLst>
      <p:ext uri="{BB962C8B-B14F-4D97-AF65-F5344CB8AC3E}">
        <p14:creationId xmlns:p14="http://schemas.microsoft.com/office/powerpoint/2010/main" val="2803091671"/>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Also, the proposed shift makes wrong predictions. </a:t>
            </a:r>
            <a:r>
              <a:rPr lang="en-US" altLang="ko-KR" dirty="0" smtClean="0">
                <a:sym typeface="Wingdings"/>
              </a:rPr>
              <a:t> A</a:t>
            </a:r>
            <a:r>
              <a:rPr lang="en-US" altLang="ko-KR" dirty="0" smtClean="0"/>
              <a:t>s pointed out by Hattori,</a:t>
            </a:r>
            <a:r>
              <a:rPr lang="en-US" altLang="ko-KR" baseline="0" dirty="0" smtClean="0"/>
              <a:t> for example, </a:t>
            </a:r>
            <a:r>
              <a:rPr lang="en-US" altLang="ko-KR" dirty="0" smtClean="0">
                <a:sym typeface="Wingdings"/>
              </a:rPr>
              <a:t> </a:t>
            </a:r>
            <a:r>
              <a:rPr lang="en-US" altLang="ko-KR" baseline="0" dirty="0" smtClean="0"/>
              <a:t>given this Early Middle Korean vowel system, the Mongolian vowel o is expected to be transcribed as </a:t>
            </a:r>
            <a:r>
              <a:rPr lang="en-US" altLang="ko-KR" dirty="0" smtClean="0">
                <a:sym typeface="Wingdings"/>
              </a:rPr>
              <a:t> </a:t>
            </a:r>
            <a:r>
              <a:rPr lang="en-US" altLang="ko-KR" baseline="0" dirty="0" err="1" smtClean="0"/>
              <a:t>alay</a:t>
            </a:r>
            <a:r>
              <a:rPr lang="en-US" altLang="ko-KR" baseline="0" dirty="0" smtClean="0"/>
              <a:t> a in Korean. </a:t>
            </a:r>
            <a:r>
              <a:rPr lang="en-US" altLang="ko-KR" dirty="0" smtClean="0">
                <a:sym typeface="Wingdings"/>
              </a:rPr>
              <a:t> </a:t>
            </a:r>
            <a:r>
              <a:rPr lang="en-US" altLang="ko-KR" baseline="0" dirty="0" smtClean="0"/>
              <a:t>Martin (2000) also came up with a very interesting question: </a:t>
            </a:r>
            <a:r>
              <a:rPr lang="en-US" altLang="ko-KR" dirty="0" smtClean="0"/>
              <a:t>“Did the people of ‘</a:t>
            </a:r>
            <a:r>
              <a:rPr lang="en-US" altLang="ko-KR" dirty="0" err="1" smtClean="0"/>
              <a:t>Kwolye</a:t>
            </a:r>
            <a:r>
              <a:rPr lang="en-US" altLang="ko-KR" dirty="0" smtClean="0"/>
              <a:t>’(</a:t>
            </a:r>
            <a:r>
              <a:rPr lang="ko-KR" altLang="en-US" dirty="0" smtClean="0"/>
              <a:t>高麗</a:t>
            </a:r>
            <a:r>
              <a:rPr lang="en-US" altLang="ko-KR" dirty="0" smtClean="0"/>
              <a:t>) call their nation /</a:t>
            </a:r>
            <a:r>
              <a:rPr lang="en-US" altLang="ko-KR" dirty="0" err="1" smtClean="0"/>
              <a:t>kwulya</a:t>
            </a:r>
            <a:r>
              <a:rPr lang="en-US" altLang="ko-KR" dirty="0" smtClean="0"/>
              <a:t>/ as required by the vowel-shift hypothesis?” </a:t>
            </a:r>
            <a:r>
              <a:rPr lang="en-US" altLang="ko-KR" baseline="0" dirty="0" smtClean="0"/>
              <a:t>As far as I know, all these questions and criticisms have never been answered by the proponents of the vowel shift hypothesis, </a:t>
            </a:r>
            <a:endParaRPr lang="ko-KR" altLang="en-US" dirty="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114</a:t>
            </a:fld>
            <a:endParaRPr lang="ko-KR" altLang="en-US"/>
          </a:p>
        </p:txBody>
      </p:sp>
    </p:spTree>
    <p:extLst>
      <p:ext uri="{BB962C8B-B14F-4D97-AF65-F5344CB8AC3E}">
        <p14:creationId xmlns:p14="http://schemas.microsoft.com/office/powerpoint/2010/main" val="3176469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Demotion</a:t>
            </a:r>
            <a:r>
              <a:rPr lang="ko-KR" altLang="en-US" dirty="0" smtClean="0"/>
              <a:t>은 존재하지 않을지도 모른다고 생각합니다</a:t>
            </a:r>
            <a:r>
              <a:rPr lang="en-US" altLang="ko-KR" dirty="0" smtClean="0"/>
              <a:t>. Motivation</a:t>
            </a:r>
            <a:r>
              <a:rPr lang="ko-KR" altLang="en-US" dirty="0" smtClean="0"/>
              <a:t>이 없는 듯</a:t>
            </a:r>
            <a:r>
              <a:rPr lang="en-US" altLang="ko-KR" dirty="0" smtClean="0"/>
              <a:t>.</a:t>
            </a:r>
            <a:endParaRPr lang="ko-KR" altLang="en-US" dirty="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13</a:t>
            </a:fld>
            <a:endParaRPr lang="ko-KR" altLang="en-US"/>
          </a:p>
        </p:txBody>
      </p:sp>
    </p:spTree>
    <p:extLst>
      <p:ext uri="{BB962C8B-B14F-4D97-AF65-F5344CB8AC3E}">
        <p14:creationId xmlns:p14="http://schemas.microsoft.com/office/powerpoint/2010/main" val="3136728118"/>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smtClean="0"/>
              <a:t>I</a:t>
            </a:r>
            <a:r>
              <a:rPr lang="en-US" altLang="ko-KR" baseline="0" dirty="0" smtClean="0"/>
              <a:t> follow the RTR analysis by </a:t>
            </a:r>
            <a:r>
              <a:rPr lang="en-US" altLang="ko-KR" baseline="0" dirty="0" err="1" smtClean="0"/>
              <a:t>Juwon</a:t>
            </a:r>
            <a:r>
              <a:rPr lang="en-US" altLang="ko-KR" baseline="0" dirty="0" smtClean="0"/>
              <a:t> Kim and Jong-</a:t>
            </a:r>
            <a:r>
              <a:rPr lang="en-US" altLang="ko-KR" baseline="0" dirty="0" err="1" smtClean="0"/>
              <a:t>Kyoo</a:t>
            </a:r>
            <a:r>
              <a:rPr lang="en-US" altLang="ko-KR" baseline="0" dirty="0" smtClean="0"/>
              <a:t> Kim. </a:t>
            </a:r>
            <a:r>
              <a:rPr lang="en-US" altLang="ko-KR" dirty="0" smtClean="0"/>
              <a:t>This RTR analysis solves all the aforementioned</a:t>
            </a:r>
            <a:r>
              <a:rPr lang="en-US" altLang="ko-KR" baseline="0" dirty="0" smtClean="0"/>
              <a:t> </a:t>
            </a:r>
            <a:r>
              <a:rPr lang="en-US" altLang="ko-KR" dirty="0" smtClean="0"/>
              <a:t>problems that the</a:t>
            </a:r>
            <a:r>
              <a:rPr lang="en-US" altLang="ko-KR" baseline="0" dirty="0" smtClean="0"/>
              <a:t> proposed Korean Vowel Shift hypothesis faces with. It’s economical because there is no need to assume a vowel shift, and consistent with recent findings that many Altaic languages, especially Mongolic and </a:t>
            </a:r>
            <a:r>
              <a:rPr lang="en-US" altLang="ko-KR" baseline="0" dirty="0" err="1" smtClean="0"/>
              <a:t>Tungusic</a:t>
            </a:r>
            <a:r>
              <a:rPr lang="en-US" altLang="ko-KR" baseline="0" dirty="0" smtClean="0"/>
              <a:t>, have an RTR harmony, although many of them have been analyzed as a palatal harmony system before. </a:t>
            </a:r>
            <a:endParaRPr lang="en-US" altLang="ko-KR" dirty="0" smtClean="0"/>
          </a:p>
          <a:p>
            <a:r>
              <a:rPr lang="en-US" altLang="ko-KR" dirty="0" smtClean="0"/>
              <a:t>But, still, </a:t>
            </a:r>
            <a:r>
              <a:rPr lang="en-US" sz="1200" kern="1200" dirty="0" smtClean="0">
                <a:solidFill>
                  <a:schemeClr val="tx1"/>
                </a:solidFill>
                <a:effectLst/>
                <a:latin typeface="+mn-lt"/>
                <a:ea typeface="+mn-ea"/>
                <a:cs typeface="+mn-cs"/>
              </a:rPr>
              <a:t>the TR analysis does not exclude the possibility of a palatal-to-TR shift at an “earlier” stage,</a:t>
            </a:r>
            <a:r>
              <a:rPr lang="en-US" sz="1200" kern="1200" baseline="0" dirty="0" smtClean="0">
                <a:solidFill>
                  <a:schemeClr val="tx1"/>
                </a:solidFill>
                <a:effectLst/>
                <a:latin typeface="+mn-lt"/>
                <a:ea typeface="+mn-ea"/>
                <a:cs typeface="+mn-cs"/>
              </a:rPr>
              <a:t> as long as we have the Mongolian loanwords data.</a:t>
            </a:r>
            <a:endParaRPr lang="en-US" altLang="ko-KR" dirty="0" smtClean="0"/>
          </a:p>
          <a:p>
            <a:endParaRPr lang="en-US" altLang="ko-KR" dirty="0" smtClean="0"/>
          </a:p>
          <a:p>
            <a:endParaRPr lang="ko-KR" altLang="en-US" dirty="0"/>
          </a:p>
        </p:txBody>
      </p:sp>
      <p:sp>
        <p:nvSpPr>
          <p:cNvPr id="4" name="슬라이드 번호 개체 틀 3"/>
          <p:cNvSpPr>
            <a:spLocks noGrp="1"/>
          </p:cNvSpPr>
          <p:nvPr>
            <p:ph type="sldNum" sz="quarter" idx="10"/>
          </p:nvPr>
        </p:nvSpPr>
        <p:spPr/>
        <p:txBody>
          <a:bodyPr/>
          <a:lstStyle/>
          <a:p>
            <a:fld id="{A6C35541-4843-492B-82E9-2141ECAECDE3}" type="slidenum">
              <a:rPr lang="ko-KR" altLang="en-US" smtClean="0"/>
              <a:pPr/>
              <a:t>115</a:t>
            </a:fld>
            <a:endParaRPr lang="ko-KR"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smtClean="0"/>
              <a:t>Cf. S Kang (1997): a chapter</a:t>
            </a:r>
            <a:r>
              <a:rPr lang="en-US" altLang="ko-KR" baseline="0" dirty="0" smtClean="0"/>
              <a:t> in &lt;</a:t>
            </a:r>
            <a:r>
              <a:rPr lang="en-US" altLang="ko-KR" dirty="0" smtClean="0"/>
              <a:t>The Korean alphabet: its history and structure&gt;</a:t>
            </a:r>
          </a:p>
          <a:p>
            <a:r>
              <a:rPr lang="en-US" altLang="ko-KR" dirty="0" smtClean="0"/>
              <a:t>Kim-</a:t>
            </a:r>
            <a:r>
              <a:rPr lang="en-US" altLang="ko-KR" dirty="0" err="1" smtClean="0"/>
              <a:t>Renaud’s</a:t>
            </a:r>
            <a:r>
              <a:rPr lang="en-US" altLang="ko-KR" dirty="0" smtClean="0"/>
              <a:t> introduction on p6 “</a:t>
            </a:r>
            <a:r>
              <a:rPr lang="en-US" altLang="ko-KR" dirty="0" err="1" smtClean="0"/>
              <a:t>Sinhang</a:t>
            </a:r>
            <a:r>
              <a:rPr lang="ko-KR" altLang="en-US" dirty="0" smtClean="0"/>
              <a:t> </a:t>
            </a:r>
            <a:r>
              <a:rPr lang="en-US" altLang="ko-KR" dirty="0" smtClean="0"/>
              <a:t>Kang’s chapter demonstrates a close correlation</a:t>
            </a:r>
            <a:r>
              <a:rPr lang="en-US" altLang="ko-KR" baseline="0" dirty="0" smtClean="0"/>
              <a:t> between the vowel system of </a:t>
            </a:r>
            <a:r>
              <a:rPr lang="en-US" altLang="ko-KR" baseline="0" dirty="0" err="1" smtClean="0"/>
              <a:t>Tongguk</a:t>
            </a:r>
            <a:r>
              <a:rPr lang="en-US" altLang="ko-KR" baseline="0" dirty="0" smtClean="0"/>
              <a:t> </a:t>
            </a:r>
            <a:r>
              <a:rPr lang="en-US" altLang="ko-KR" baseline="0" dirty="0" err="1" smtClean="0"/>
              <a:t>chong’un</a:t>
            </a:r>
            <a:r>
              <a:rPr lang="en-US" altLang="ko-KR" baseline="0" dirty="0" smtClean="0"/>
              <a:t> (Correct Rhymes of the Eastern Country) and the actual Sino-Korean pronunciation of </a:t>
            </a:r>
            <a:r>
              <a:rPr lang="en-US" altLang="ko-KR" baseline="0" dirty="0" err="1" smtClean="0"/>
              <a:t>chinese</a:t>
            </a:r>
            <a:r>
              <a:rPr lang="en-US" altLang="ko-KR" baseline="0" dirty="0" smtClean="0"/>
              <a:t> characters of that time. He then presents a convincing piece of evidence that the vowel system of the time was closer to the modern vowel system than generally though, challenging the hypothesis that a Great Vowel Shift occurred after the invention of the alphabet (e.g., </a:t>
            </a:r>
            <a:r>
              <a:rPr lang="en-US" altLang="ko-KR" baseline="0" dirty="0" err="1" smtClean="0"/>
              <a:t>Wanjin</a:t>
            </a:r>
            <a:r>
              <a:rPr lang="en-US" altLang="ko-KR" baseline="0" dirty="0" smtClean="0"/>
              <a:t> Kim 1963).”</a:t>
            </a:r>
          </a:p>
        </p:txBody>
      </p:sp>
      <p:sp>
        <p:nvSpPr>
          <p:cNvPr id="4" name="슬라이드 번호 개체 틀 3"/>
          <p:cNvSpPr>
            <a:spLocks noGrp="1"/>
          </p:cNvSpPr>
          <p:nvPr>
            <p:ph type="sldNum" sz="quarter" idx="10"/>
          </p:nvPr>
        </p:nvSpPr>
        <p:spPr/>
        <p:txBody>
          <a:bodyPr/>
          <a:lstStyle/>
          <a:p>
            <a:fld id="{A6C35541-4843-492B-82E9-2141ECAECDE3}" type="slidenum">
              <a:rPr lang="ko-KR" altLang="en-US" smtClean="0"/>
              <a:pPr/>
              <a:t>117</a:t>
            </a:fld>
            <a:endParaRPr lang="ko-KR"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smtClean="0"/>
              <a:t>Cf. S Kang (1997): a chapter</a:t>
            </a:r>
            <a:r>
              <a:rPr lang="en-US" altLang="ko-KR" baseline="0" dirty="0" smtClean="0"/>
              <a:t> in &lt;</a:t>
            </a:r>
            <a:r>
              <a:rPr lang="en-US" altLang="ko-KR" dirty="0" smtClean="0"/>
              <a:t>The Korean alphabet: its history and structure&gt;</a:t>
            </a:r>
          </a:p>
          <a:p>
            <a:r>
              <a:rPr lang="en-US" altLang="ko-KR" dirty="0" smtClean="0"/>
              <a:t>Kim-</a:t>
            </a:r>
            <a:r>
              <a:rPr lang="en-US" altLang="ko-KR" dirty="0" err="1" smtClean="0"/>
              <a:t>Renaud’s</a:t>
            </a:r>
            <a:r>
              <a:rPr lang="en-US" altLang="ko-KR" dirty="0" smtClean="0"/>
              <a:t> introduction on p6 “</a:t>
            </a:r>
            <a:r>
              <a:rPr lang="en-US" altLang="ko-KR" dirty="0" err="1" smtClean="0"/>
              <a:t>Sinhang</a:t>
            </a:r>
            <a:r>
              <a:rPr lang="ko-KR" altLang="en-US" dirty="0" smtClean="0"/>
              <a:t> </a:t>
            </a:r>
            <a:r>
              <a:rPr lang="en-US" altLang="ko-KR" dirty="0" smtClean="0"/>
              <a:t>Kang’s chapter demonstrates a close correlation</a:t>
            </a:r>
            <a:r>
              <a:rPr lang="en-US" altLang="ko-KR" baseline="0" dirty="0" smtClean="0"/>
              <a:t> between the vowel system of </a:t>
            </a:r>
            <a:r>
              <a:rPr lang="en-US" altLang="ko-KR" baseline="0" dirty="0" err="1" smtClean="0"/>
              <a:t>Tongguk</a:t>
            </a:r>
            <a:r>
              <a:rPr lang="en-US" altLang="ko-KR" baseline="0" dirty="0" smtClean="0"/>
              <a:t> </a:t>
            </a:r>
            <a:r>
              <a:rPr lang="en-US" altLang="ko-KR" baseline="0" dirty="0" err="1" smtClean="0"/>
              <a:t>chong’un</a:t>
            </a:r>
            <a:r>
              <a:rPr lang="en-US" altLang="ko-KR" baseline="0" dirty="0" smtClean="0"/>
              <a:t> (Correct Rhymes of the Eastern Country) and the actual Sino-Korean pronunciation of </a:t>
            </a:r>
            <a:r>
              <a:rPr lang="en-US" altLang="ko-KR" baseline="0" dirty="0" err="1" smtClean="0"/>
              <a:t>chinese</a:t>
            </a:r>
            <a:r>
              <a:rPr lang="en-US" altLang="ko-KR" baseline="0" dirty="0" smtClean="0"/>
              <a:t> characters of that time. He then presents a convincing piece of evidence that the vowel system of the time was closer to the modern vowel system than generally though, challenging the hypothesis that a Great Vowel Shift occurred after the invention of the alphabet (e.g., </a:t>
            </a:r>
            <a:r>
              <a:rPr lang="en-US" altLang="ko-KR" baseline="0" dirty="0" err="1" smtClean="0"/>
              <a:t>Wanjin</a:t>
            </a:r>
            <a:r>
              <a:rPr lang="en-US" altLang="ko-KR" baseline="0" dirty="0" smtClean="0"/>
              <a:t> Kim 1963).”</a:t>
            </a:r>
          </a:p>
        </p:txBody>
      </p:sp>
      <p:sp>
        <p:nvSpPr>
          <p:cNvPr id="4" name="슬라이드 번호 개체 틀 3"/>
          <p:cNvSpPr>
            <a:spLocks noGrp="1"/>
          </p:cNvSpPr>
          <p:nvPr>
            <p:ph type="sldNum" sz="quarter" idx="10"/>
          </p:nvPr>
        </p:nvSpPr>
        <p:spPr/>
        <p:txBody>
          <a:bodyPr/>
          <a:lstStyle/>
          <a:p>
            <a:fld id="{A6C35541-4843-492B-82E9-2141ECAECDE3}" type="slidenum">
              <a:rPr lang="ko-KR" altLang="en-US" smtClean="0"/>
              <a:pPr/>
              <a:t>118</a:t>
            </a:fld>
            <a:endParaRPr lang="ko-KR"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1" hangingPunct="1">
              <a:lnSpc>
                <a:spcPct val="100000"/>
              </a:lnSpc>
              <a:spcBef>
                <a:spcPts val="0"/>
              </a:spcBef>
              <a:spcAft>
                <a:spcPts val="0"/>
              </a:spcAft>
              <a:buClrTx/>
              <a:buSzTx/>
              <a:buFontTx/>
              <a:buNone/>
              <a:tabLst/>
              <a:defRPr/>
            </a:pPr>
            <a:r>
              <a:rPr lang="en-US" dirty="0" smtClean="0"/>
              <a:t>Korean does not have a contrast between long and short vowels, so the single series of vowels would be expected to follow Principles I and III, moving up and to the front. But in the development of Early Middle Korean (13</a:t>
            </a:r>
            <a:r>
              <a:rPr lang="en-US" baseline="30000" dirty="0" smtClean="0"/>
              <a:t>th</a:t>
            </a:r>
            <a:r>
              <a:rPr lang="en-US" dirty="0" smtClean="0"/>
              <a:t> century) to Late Middle Korean (15</a:t>
            </a:r>
            <a:r>
              <a:rPr lang="en-US" baseline="30000" dirty="0" smtClean="0"/>
              <a:t>th</a:t>
            </a:r>
            <a:r>
              <a:rPr lang="en-US" dirty="0" smtClean="0"/>
              <a:t> century), we see extended chain shifts to the back and downward.” (</a:t>
            </a:r>
            <a:r>
              <a:rPr lang="en-US" dirty="0" err="1" smtClean="0"/>
              <a:t>Labov</a:t>
            </a:r>
            <a:r>
              <a:rPr lang="en-US" dirty="0" smtClean="0"/>
              <a:t> 1994:138)</a:t>
            </a:r>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121</a:t>
            </a:fld>
            <a:endParaRPr lang="ko-KR" altLang="en-US"/>
          </a:p>
        </p:txBody>
      </p:sp>
    </p:spTree>
    <p:extLst>
      <p:ext uri="{BB962C8B-B14F-4D97-AF65-F5344CB8AC3E}">
        <p14:creationId xmlns:p14="http://schemas.microsoft.com/office/powerpoint/2010/main" val="2803091671"/>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ltLang="en-US" dirty="0" smtClean="0"/>
              <a:t>이기문의 연구보다 진일보한 점은 이기문 당대에는 </a:t>
            </a:r>
            <a:r>
              <a:rPr lang="en-US" altLang="ko-KR" dirty="0" smtClean="0"/>
              <a:t>available</a:t>
            </a:r>
            <a:r>
              <a:rPr lang="ko-KR" altLang="en-US" dirty="0" smtClean="0"/>
              <a:t>하지 않았던 송대한음을 바탕으로 계림유사를 연구하였다는 점</a:t>
            </a:r>
            <a:r>
              <a:rPr lang="en-US" altLang="ko-KR" dirty="0" smtClean="0"/>
              <a:t>.</a:t>
            </a:r>
          </a:p>
          <a:p>
            <a:endParaRPr lang="en-US" altLang="ko-KR" dirty="0" smtClean="0"/>
          </a:p>
          <a:p>
            <a:r>
              <a:rPr lang="ko-KR" altLang="en-US" dirty="0" smtClean="0"/>
              <a:t>권인한</a:t>
            </a:r>
            <a:r>
              <a:rPr lang="en-US" altLang="ko-KR" dirty="0" smtClean="0"/>
              <a:t>.</a:t>
            </a:r>
            <a:r>
              <a:rPr lang="ko-KR" altLang="en-US" dirty="0" smtClean="0"/>
              <a:t> </a:t>
            </a:r>
            <a:r>
              <a:rPr lang="en-US" altLang="ko-KR" dirty="0" smtClean="0"/>
              <a:t>1995[1998]. </a:t>
            </a:r>
            <a:r>
              <a:rPr lang="ko-KR" altLang="en-US" dirty="0" smtClean="0"/>
              <a:t>조선관역어의 음운론적 연구</a:t>
            </a:r>
            <a:r>
              <a:rPr lang="en-US" altLang="ko-KR" dirty="0" smtClean="0"/>
              <a:t>. </a:t>
            </a:r>
            <a:r>
              <a:rPr lang="ko-KR" altLang="en-US" dirty="0" smtClean="0"/>
              <a:t>서울대학교 박사학위 논문</a:t>
            </a:r>
            <a:r>
              <a:rPr lang="en-US" altLang="ko-KR" dirty="0" smtClean="0"/>
              <a:t>.</a:t>
            </a:r>
          </a:p>
          <a:p>
            <a:r>
              <a:rPr lang="en-US" altLang="ko-KR" dirty="0" smtClean="0"/>
              <a:t>-&gt; </a:t>
            </a:r>
            <a:r>
              <a:rPr lang="ko-KR" altLang="en-US" dirty="0" smtClean="0"/>
              <a:t>후기중세국어</a:t>
            </a:r>
            <a:r>
              <a:rPr lang="en-US" altLang="ko-KR" dirty="0" smtClean="0"/>
              <a:t>(15c)</a:t>
            </a:r>
            <a:r>
              <a:rPr lang="ko-KR" altLang="en-US" dirty="0" smtClean="0"/>
              <a:t>에 대해 비슷한 결론</a:t>
            </a:r>
            <a:r>
              <a:rPr lang="en-US" altLang="ko-KR" dirty="0" smtClean="0"/>
              <a:t>. </a:t>
            </a:r>
            <a:r>
              <a:rPr lang="ko-KR" altLang="en-US" dirty="0" smtClean="0"/>
              <a:t>김완진의 모음체계를 선호</a:t>
            </a:r>
            <a:r>
              <a:rPr lang="en-US" altLang="ko-KR" dirty="0" smtClean="0"/>
              <a:t>. </a:t>
            </a:r>
            <a:endParaRPr lang="en-US" dirty="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125</a:t>
            </a:fld>
            <a:endParaRPr lang="ko-KR" altLang="en-US"/>
          </a:p>
        </p:txBody>
      </p:sp>
    </p:spTree>
    <p:extLst>
      <p:ext uri="{BB962C8B-B14F-4D97-AF65-F5344CB8AC3E}">
        <p14:creationId xmlns:p14="http://schemas.microsoft.com/office/powerpoint/2010/main" val="3755221017"/>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ko-KR" altLang="en-US" dirty="0" smtClean="0"/>
              <a:t>고구려 </a:t>
            </a:r>
            <a:r>
              <a:rPr lang="en-US" altLang="ko-KR" dirty="0" smtClean="0"/>
              <a:t>not </a:t>
            </a:r>
            <a:r>
              <a:rPr lang="ko-KR" altLang="en-US" dirty="0" smtClean="0"/>
              <a:t>구구려</a:t>
            </a:r>
            <a:endParaRPr lang="ko-KR" altLang="en-US" dirty="0"/>
          </a:p>
        </p:txBody>
      </p:sp>
      <p:sp>
        <p:nvSpPr>
          <p:cNvPr id="4" name="슬라이드 번호 개체 틀 3"/>
          <p:cNvSpPr>
            <a:spLocks noGrp="1"/>
          </p:cNvSpPr>
          <p:nvPr>
            <p:ph type="sldNum" sz="quarter" idx="10"/>
          </p:nvPr>
        </p:nvSpPr>
        <p:spPr/>
        <p:txBody>
          <a:bodyPr/>
          <a:lstStyle/>
          <a:p>
            <a:fld id="{A6C35541-4843-492B-82E9-2141ECAECDE3}" type="slidenum">
              <a:rPr lang="ko-KR" altLang="en-US" smtClean="0"/>
              <a:pPr/>
              <a:t>126</a:t>
            </a:fld>
            <a:endParaRPr lang="ko-KR"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ko-KR" altLang="en-US" dirty="0" smtClean="0"/>
              <a:t>김주원 </a:t>
            </a:r>
            <a:r>
              <a:rPr lang="ko-KR" altLang="en-US" dirty="0" err="1" smtClean="0"/>
              <a:t>청학음</a:t>
            </a:r>
            <a:r>
              <a:rPr lang="en-US" altLang="ko-KR" dirty="0" smtClean="0"/>
              <a:t>? </a:t>
            </a:r>
            <a:r>
              <a:rPr lang="ko-KR" altLang="en-US" dirty="0" smtClean="0"/>
              <a:t>관련 논의와도 비슷하군</a:t>
            </a:r>
            <a:r>
              <a:rPr lang="en-US" altLang="ko-KR" dirty="0" smtClean="0"/>
              <a:t>.</a:t>
            </a:r>
            <a:endParaRPr lang="ko-KR" altLang="en-US" dirty="0"/>
          </a:p>
        </p:txBody>
      </p:sp>
      <p:sp>
        <p:nvSpPr>
          <p:cNvPr id="4" name="슬라이드 번호 개체 틀 3"/>
          <p:cNvSpPr>
            <a:spLocks noGrp="1"/>
          </p:cNvSpPr>
          <p:nvPr>
            <p:ph type="sldNum" sz="quarter" idx="10"/>
          </p:nvPr>
        </p:nvSpPr>
        <p:spPr/>
        <p:txBody>
          <a:bodyPr/>
          <a:lstStyle/>
          <a:p>
            <a:fld id="{A6C35541-4843-492B-82E9-2141ECAECDE3}" type="slidenum">
              <a:rPr lang="ko-KR" altLang="en-US" smtClean="0"/>
              <a:pPr/>
              <a:t>128</a:t>
            </a:fld>
            <a:endParaRPr lang="ko-KR"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sym typeface="Wingdings"/>
              </a:rPr>
              <a:t>To the contrary, once we accept</a:t>
            </a:r>
            <a:r>
              <a:rPr lang="en-US" altLang="ko-KR" baseline="0" dirty="0" smtClean="0">
                <a:sym typeface="Wingdings"/>
              </a:rPr>
              <a:t> my </a:t>
            </a:r>
            <a:r>
              <a:rPr lang="en-US" altLang="ko-KR" baseline="0" dirty="0" err="1" smtClean="0">
                <a:sym typeface="Wingdings"/>
              </a:rPr>
              <a:t>RTR</a:t>
            </a:r>
            <a:r>
              <a:rPr lang="en-US" altLang="ko-KR" baseline="0" dirty="0" smtClean="0">
                <a:sym typeface="Wingdings"/>
              </a:rPr>
              <a:t> analysis of Old Mongolian proposed in Chapter 3, </a:t>
            </a:r>
            <a:r>
              <a:rPr lang="en-US" altLang="ko-KR" baseline="0" dirty="0" smtClean="0"/>
              <a:t>t</a:t>
            </a:r>
            <a:r>
              <a:rPr lang="en-US" altLang="ko-KR" dirty="0" smtClean="0"/>
              <a:t>he vowel correspondence</a:t>
            </a:r>
            <a:r>
              <a:rPr lang="en-US" altLang="ko-KR" baseline="0" dirty="0" smtClean="0"/>
              <a:t> between OM and MK (which was used as primary evidence for the shift hypothesis) is now considered to be very straightforward</a:t>
            </a:r>
            <a:r>
              <a:rPr lang="en-US" altLang="ko-KR" dirty="0" smtClean="0"/>
              <a:t>. First, </a:t>
            </a:r>
            <a:r>
              <a:rPr lang="en-US" altLang="ko-KR" dirty="0" smtClean="0">
                <a:sym typeface="Wingdings"/>
              </a:rPr>
              <a:t> t</a:t>
            </a:r>
            <a:r>
              <a:rPr lang="en-US" altLang="ko-KR" dirty="0" smtClean="0"/>
              <a:t>he Mongolic umlaut u has</a:t>
            </a:r>
            <a:r>
              <a:rPr lang="en-US" altLang="ko-KR" baseline="0" dirty="0" smtClean="0"/>
              <a:t> the same value as the Korean u.</a:t>
            </a:r>
            <a:r>
              <a:rPr lang="en-US" altLang="ko-KR" dirty="0" smtClean="0"/>
              <a:t> Second, </a:t>
            </a:r>
            <a:r>
              <a:rPr lang="en-US" altLang="ko-KR" dirty="0" smtClean="0">
                <a:sym typeface="Wingdings"/>
              </a:rPr>
              <a:t> </a:t>
            </a:r>
            <a:r>
              <a:rPr lang="en-US" altLang="ko-KR" dirty="0" smtClean="0"/>
              <a:t>MK</a:t>
            </a:r>
            <a:r>
              <a:rPr lang="en-US" altLang="ko-KR" baseline="0" dirty="0" smtClean="0"/>
              <a:t> /o/ is the only rounded RTR vowel, thus corresponds to both /upsilon/ and /open o/ in OM. Third, </a:t>
            </a:r>
            <a:r>
              <a:rPr lang="en-US" altLang="ko-KR" dirty="0" smtClean="0">
                <a:sym typeface="Wingdings"/>
              </a:rPr>
              <a:t> the transcription of OM umlaut</a:t>
            </a:r>
            <a:r>
              <a:rPr lang="en-US" altLang="ko-KR" baseline="0" dirty="0" smtClean="0">
                <a:sym typeface="Wingdings"/>
              </a:rPr>
              <a:t> </a:t>
            </a:r>
            <a:r>
              <a:rPr lang="en-US" altLang="ko-KR" dirty="0" smtClean="0">
                <a:sym typeface="Wingdings"/>
              </a:rPr>
              <a:t>o with MK /</a:t>
            </a:r>
            <a:r>
              <a:rPr lang="ko-KR" altLang="en-US" dirty="0" smtClean="0">
                <a:sym typeface="Wingdings"/>
              </a:rPr>
              <a:t>워</a:t>
            </a:r>
            <a:r>
              <a:rPr lang="en-US" altLang="ko-KR" dirty="0" smtClean="0">
                <a:sym typeface="Wingdings"/>
              </a:rPr>
              <a:t>/ is also understandable: the labial glide is added to MK /</a:t>
            </a:r>
            <a:r>
              <a:rPr lang="en-US" altLang="ko-KR" dirty="0" smtClean="0">
                <a:latin typeface="Times New Roman"/>
                <a:cs typeface="Times New Roman"/>
                <a:sym typeface="Wingdings"/>
              </a:rPr>
              <a:t>ə</a:t>
            </a:r>
            <a:r>
              <a:rPr lang="en-US" altLang="ko-KR" dirty="0" smtClean="0">
                <a:sym typeface="Wingdings"/>
              </a:rPr>
              <a:t>/</a:t>
            </a:r>
            <a:r>
              <a:rPr lang="en-US" altLang="ko-KR" baseline="0" dirty="0" smtClean="0">
                <a:sym typeface="Wingdings"/>
              </a:rPr>
              <a:t> to denote the labiality of the original OM vowel.</a:t>
            </a:r>
            <a:endParaRPr lang="en-US" altLang="ko-KR" baseline="0" dirty="0">
              <a:sym typeface="Wingdings"/>
            </a:endParaRPr>
          </a:p>
          <a:p>
            <a:endParaRPr lang="en-US" altLang="ko-KR" baseline="0" dirty="0">
              <a:sym typeface="Wingdings"/>
            </a:endParaRPr>
          </a:p>
          <a:p>
            <a:r>
              <a:rPr lang="en-US" altLang="ko-KR" baseline="0" dirty="0" smtClean="0">
                <a:sym typeface="Wingdings"/>
              </a:rPr>
              <a:t>Thus, I conclude that there was no vowel shift in the history of the Korean language, just as there was no vowel shift in the history of the Mongolic languages!</a:t>
            </a:r>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130</a:t>
            </a:fld>
            <a:endParaRPr lang="ko-KR" altLang="en-US"/>
          </a:p>
        </p:txBody>
      </p:sp>
    </p:spTree>
    <p:extLst>
      <p:ext uri="{BB962C8B-B14F-4D97-AF65-F5344CB8AC3E}">
        <p14:creationId xmlns:p14="http://schemas.microsoft.com/office/powerpoint/2010/main" val="2618195658"/>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baseline="0" dirty="0" smtClean="0"/>
              <a:t>Here is the conclusion. [</a:t>
            </a:r>
            <a:r>
              <a:rPr lang="ko-KR" altLang="en-US" baseline="0" dirty="0" smtClean="0"/>
              <a:t>내용 그냥 읽기</a:t>
            </a:r>
            <a:r>
              <a:rPr lang="en-US" altLang="ko-KR" baseline="0" dirty="0" smtClean="0"/>
              <a:t>]</a:t>
            </a:r>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131</a:t>
            </a:fld>
            <a:endParaRPr lang="ko-KR" altLang="en-US"/>
          </a:p>
        </p:txBody>
      </p:sp>
    </p:spTree>
    <p:extLst>
      <p:ext uri="{BB962C8B-B14F-4D97-AF65-F5344CB8AC3E}">
        <p14:creationId xmlns:p14="http://schemas.microsoft.com/office/powerpoint/2010/main" val="1820278105"/>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sym typeface="Wingdings"/>
              </a:rPr>
              <a:t>The Middle Korean vowel system is analyzed as an </a:t>
            </a:r>
            <a:r>
              <a:rPr lang="en-US" altLang="ko-KR" dirty="0" err="1" smtClean="0">
                <a:sym typeface="Wingdings"/>
              </a:rPr>
              <a:t>RTR</a:t>
            </a:r>
            <a:r>
              <a:rPr lang="en-US" altLang="ko-KR" dirty="0" smtClean="0">
                <a:sym typeface="Wingdings"/>
              </a:rPr>
              <a:t>-based</a:t>
            </a:r>
            <a:r>
              <a:rPr lang="en-US" altLang="ko-KR" baseline="0" dirty="0" smtClean="0">
                <a:sym typeface="Wingdings"/>
              </a:rPr>
              <a:t> two-height system with the contrastive hierarchy [coronal] &gt; [low] &gt; [labial] &gt; [</a:t>
            </a:r>
            <a:r>
              <a:rPr lang="en-US" altLang="ko-KR" baseline="0" dirty="0" err="1" smtClean="0">
                <a:sym typeface="Wingdings"/>
              </a:rPr>
              <a:t>RTR</a:t>
            </a:r>
            <a:r>
              <a:rPr lang="en-US" altLang="ko-KR" baseline="0" dirty="0" smtClean="0">
                <a:sym typeface="Wingdings"/>
              </a:rPr>
              <a:t>], which is basically identical to the </a:t>
            </a:r>
            <a:r>
              <a:rPr lang="en-US" altLang="ko-KR" baseline="0" dirty="0" err="1" smtClean="0">
                <a:sym typeface="Wingdings"/>
              </a:rPr>
              <a:t>Khalkha</a:t>
            </a:r>
            <a:r>
              <a:rPr lang="en-US" altLang="ko-KR" baseline="0" dirty="0" smtClean="0">
                <a:sym typeface="Wingdings"/>
              </a:rPr>
              <a:t> hierarchy. </a:t>
            </a:r>
            <a:r>
              <a:rPr lang="en-US" altLang="ko-KR" dirty="0" smtClean="0">
                <a:sym typeface="Wingdings"/>
              </a:rPr>
              <a:t> There</a:t>
            </a:r>
            <a:r>
              <a:rPr lang="en-US" altLang="ko-KR" baseline="0" dirty="0" smtClean="0">
                <a:sym typeface="Wingdings"/>
              </a:rPr>
              <a:t> was a merger between ‘barred i’ and ‘turned v’ in non-initial syllables, which is called the first merger of ‘turned v’. I consider this to be an </a:t>
            </a:r>
            <a:r>
              <a:rPr lang="en-US" altLang="ko-KR" baseline="0" dirty="0" err="1" smtClean="0">
                <a:sym typeface="Wingdings"/>
              </a:rPr>
              <a:t>RTR</a:t>
            </a:r>
            <a:r>
              <a:rPr lang="en-US" altLang="ko-KR" baseline="0" dirty="0" smtClean="0">
                <a:sym typeface="Wingdings"/>
              </a:rPr>
              <a:t> neutralization conditioned by the phonetic overlap as well as the minimal contrast between the two vowels.</a:t>
            </a:r>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132</a:t>
            </a:fld>
            <a:endParaRPr lang="ko-KR" altLang="en-US"/>
          </a:p>
        </p:txBody>
      </p:sp>
    </p:spTree>
    <p:extLst>
      <p:ext uri="{BB962C8B-B14F-4D97-AF65-F5344CB8AC3E}">
        <p14:creationId xmlns:p14="http://schemas.microsoft.com/office/powerpoint/2010/main" val="218316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ltLang="en-US" dirty="0" smtClean="0"/>
              <a:t>이러한 변화는 </a:t>
            </a:r>
            <a:r>
              <a:rPr lang="en-US" altLang="ko-KR" dirty="0" smtClean="0"/>
              <a:t>inventory size</a:t>
            </a:r>
            <a:r>
              <a:rPr lang="ko-KR" altLang="en-US" dirty="0" smtClean="0"/>
              <a:t>의 변화와 주로 관련됨</a:t>
            </a:r>
            <a:r>
              <a:rPr lang="en-US" altLang="ko-KR" dirty="0" smtClean="0"/>
              <a:t>.</a:t>
            </a:r>
          </a:p>
          <a:p>
            <a:r>
              <a:rPr lang="ko-KR" altLang="en-US" dirty="0" smtClean="0"/>
              <a:t>예컨대</a:t>
            </a:r>
            <a:r>
              <a:rPr lang="en-US" altLang="ko-KR" dirty="0" smtClean="0"/>
              <a:t>, </a:t>
            </a:r>
            <a:r>
              <a:rPr lang="ko-KR" altLang="en-US" dirty="0" smtClean="0"/>
              <a:t>앞서 보았던 </a:t>
            </a:r>
            <a:r>
              <a:rPr lang="en-US" altLang="ko-KR" dirty="0" smtClean="0"/>
              <a:t>Inuit </a:t>
            </a:r>
            <a:r>
              <a:rPr lang="ko-KR" altLang="en-US" dirty="0" smtClean="0"/>
              <a:t>모음체계의 변화를 보면</a:t>
            </a:r>
            <a:r>
              <a:rPr lang="en-US" altLang="ko-KR" dirty="0" smtClean="0"/>
              <a:t>,</a:t>
            </a:r>
          </a:p>
          <a:p>
            <a:r>
              <a:rPr lang="ko-KR" altLang="en-US" dirty="0" smtClean="0"/>
              <a:t>대립위계상 최하위에 놓이는 자질의 소실이 그 변화의 핵심이고</a:t>
            </a:r>
            <a:r>
              <a:rPr lang="en-US" altLang="ko-KR" dirty="0" smtClean="0"/>
              <a:t>,</a:t>
            </a:r>
          </a:p>
          <a:p>
            <a:r>
              <a:rPr lang="ko-KR" altLang="en-US" dirty="0" smtClean="0"/>
              <a:t>이는 다시 해당 자질에 의한 대립의 중화</a:t>
            </a:r>
            <a:r>
              <a:rPr lang="en-US" altLang="ko-KR" dirty="0" smtClean="0"/>
              <a:t>, </a:t>
            </a:r>
            <a:r>
              <a:rPr lang="ko-KR" altLang="en-US" dirty="0" smtClean="0"/>
              <a:t>합류에 의한 음소의 소실과 관련되는 것임</a:t>
            </a:r>
            <a:endParaRPr lang="ko-KR" altLang="en-US" dirty="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14</a:t>
            </a:fld>
            <a:endParaRPr lang="ko-KR" altLang="en-US"/>
          </a:p>
        </p:txBody>
      </p:sp>
    </p:spTree>
    <p:extLst>
      <p:ext uri="{BB962C8B-B14F-4D97-AF65-F5344CB8AC3E}">
        <p14:creationId xmlns:p14="http://schemas.microsoft.com/office/powerpoint/2010/main" val="1250948476"/>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baseline="0" dirty="0" smtClean="0">
                <a:sym typeface="Wingdings"/>
              </a:rPr>
              <a:t>Coronal &gt; high = low &gt; labial</a:t>
            </a:r>
            <a:endParaRPr lang="en-US" altLang="ko-KR" baseline="0" dirty="0" smtClean="0">
              <a:sym typeface="Wingdings"/>
            </a:endParaRPr>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134</a:t>
            </a:fld>
            <a:endParaRPr lang="ko-KR" altLang="en-US"/>
          </a:p>
        </p:txBody>
      </p:sp>
    </p:spTree>
    <p:extLst>
      <p:ext uri="{BB962C8B-B14F-4D97-AF65-F5344CB8AC3E}">
        <p14:creationId xmlns:p14="http://schemas.microsoft.com/office/powerpoint/2010/main" val="3854612403"/>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err="1" smtClean="0"/>
              <a:t>EModK</a:t>
            </a:r>
            <a:r>
              <a:rPr lang="ko-KR" altLang="en-US" dirty="0" smtClean="0"/>
              <a:t>에서 </a:t>
            </a:r>
            <a:r>
              <a:rPr lang="en-US" altLang="ko-KR" dirty="0" smtClean="0"/>
              <a:t>high</a:t>
            </a:r>
            <a:r>
              <a:rPr lang="ko-KR" altLang="en-US" dirty="0" smtClean="0"/>
              <a:t>와 </a:t>
            </a:r>
            <a:r>
              <a:rPr lang="en-US" altLang="ko-KR" dirty="0" smtClean="0"/>
              <a:t>low</a:t>
            </a:r>
            <a:r>
              <a:rPr lang="ko-KR" altLang="en-US" dirty="0" smtClean="0"/>
              <a:t>간 랭킹 동률로 가정</a:t>
            </a:r>
            <a:r>
              <a:rPr lang="en-US" altLang="ko-KR" dirty="0" smtClean="0"/>
              <a:t>.</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smtClean="0"/>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dirty="0" smtClean="0"/>
              <a:t>제주만 </a:t>
            </a:r>
            <a:r>
              <a:rPr lang="en-US" altLang="ko-KR" dirty="0" smtClean="0"/>
              <a:t>high &gt; low</a:t>
            </a:r>
            <a:r>
              <a:rPr lang="ko-KR" altLang="en-US" dirty="0" smtClean="0"/>
              <a:t>로 발전</a:t>
            </a:r>
            <a:endParaRPr lang="en-US" altLang="ko-KR" dirty="0" smtClean="0"/>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dirty="0" smtClean="0"/>
              <a:t>나머지는 </a:t>
            </a:r>
            <a:r>
              <a:rPr lang="en-US" altLang="ko-KR" dirty="0" smtClean="0"/>
              <a:t>low &gt;</a:t>
            </a:r>
            <a:r>
              <a:rPr lang="en-US" altLang="ko-KR" baseline="0" dirty="0" smtClean="0"/>
              <a:t> high</a:t>
            </a:r>
            <a:r>
              <a:rPr lang="ko-KR" altLang="en-US" baseline="0" dirty="0" smtClean="0"/>
              <a:t>로 발전</a:t>
            </a:r>
            <a:r>
              <a:rPr lang="en-US" altLang="ko-KR" baseline="0" dirty="0" smtClean="0"/>
              <a:t>(</a:t>
            </a:r>
            <a:r>
              <a:rPr lang="ko-KR" altLang="en-US" baseline="0" dirty="0" smtClean="0"/>
              <a:t>혹은 유지</a:t>
            </a:r>
            <a:r>
              <a:rPr lang="en-US" altLang="ko-KR" baseline="0" dirty="0" smtClean="0"/>
              <a:t>)</a:t>
            </a:r>
            <a:endParaRPr lang="en-US" altLang="ko-KR" dirty="0" smtClean="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135</a:t>
            </a:fld>
            <a:endParaRPr lang="ko-KR" altLang="en-US"/>
          </a:p>
        </p:txBody>
      </p:sp>
    </p:spTree>
    <p:extLst>
      <p:ext uri="{BB962C8B-B14F-4D97-AF65-F5344CB8AC3E}">
        <p14:creationId xmlns:p14="http://schemas.microsoft.com/office/powerpoint/2010/main" val="3854612403"/>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smtClean="0"/>
              <a:t>Central</a:t>
            </a:r>
            <a:r>
              <a:rPr lang="en-US" altLang="ko-KR" baseline="0" dirty="0" smtClean="0"/>
              <a:t> Korean</a:t>
            </a:r>
            <a:r>
              <a:rPr lang="ko-KR" altLang="en-US" baseline="0" dirty="0" smtClean="0"/>
              <a:t>의 </a:t>
            </a:r>
            <a:r>
              <a:rPr lang="en-US" altLang="ko-KR" baseline="0" dirty="0" smtClean="0"/>
              <a:t>20</a:t>
            </a:r>
            <a:r>
              <a:rPr lang="ko-KR" altLang="en-US" baseline="0" dirty="0" smtClean="0"/>
              <a:t>세기 초기 위계는</a:t>
            </a:r>
            <a:endParaRPr lang="en-US" altLang="ko-KR" baseline="0" dirty="0" smtClean="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baseline="0" dirty="0" smtClean="0"/>
              <a:t>Coronal &gt; low &gt; high &gt; labial</a:t>
            </a:r>
            <a:r>
              <a:rPr lang="ko-KR" altLang="en-US" baseline="0" dirty="0" smtClean="0"/>
              <a:t>로 가정함</a:t>
            </a:r>
            <a:r>
              <a:rPr lang="en-US" altLang="ko-KR" baseline="0" dirty="0" smtClean="0"/>
              <a:t>.</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baseline="0" dirty="0" smtClean="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baseline="0" dirty="0" smtClean="0"/>
              <a:t>From 20</a:t>
            </a:r>
            <a:r>
              <a:rPr lang="en-US" altLang="ko-KR" baseline="30000" dirty="0" smtClean="0"/>
              <a:t>th</a:t>
            </a:r>
            <a:r>
              <a:rPr lang="en-US" altLang="ko-KR" baseline="0" dirty="0" smtClean="0"/>
              <a:t> </a:t>
            </a:r>
            <a:r>
              <a:rPr lang="ko-KR" altLang="en-US" baseline="0" dirty="0" smtClean="0"/>
              <a:t>초기 </a:t>
            </a:r>
            <a:r>
              <a:rPr lang="en-US" altLang="ko-KR" baseline="0" dirty="0" smtClean="0"/>
              <a:t>to 20th </a:t>
            </a:r>
            <a:r>
              <a:rPr lang="ko-KR" altLang="en-US" baseline="0" dirty="0" smtClean="0"/>
              <a:t>후기</a:t>
            </a:r>
            <a:r>
              <a:rPr lang="en-US" altLang="ko-KR" baseline="0" dirty="0" smtClean="0"/>
              <a:t>:</a:t>
            </a:r>
          </a:p>
          <a:p>
            <a:pPr marL="171450" marR="0" lvl="0" indent="-171450" algn="l" defTabSz="914400" rtl="0" eaLnBrk="1" fontAlgn="auto" latinLnBrk="1" hangingPunct="1">
              <a:lnSpc>
                <a:spcPct val="100000"/>
              </a:lnSpc>
              <a:spcBef>
                <a:spcPts val="0"/>
              </a:spcBef>
              <a:spcAft>
                <a:spcPts val="0"/>
              </a:spcAft>
              <a:buClrTx/>
              <a:buSzTx/>
              <a:buFont typeface="Wingdings"/>
              <a:buChar char="à"/>
              <a:tabLst/>
              <a:defRPr/>
            </a:pPr>
            <a:r>
              <a:rPr lang="en-US" altLang="ko-KR" baseline="0" dirty="0" smtClean="0">
                <a:sym typeface="Wingdings" pitchFamily="2" charset="2"/>
              </a:rPr>
              <a:t>Inversion between [low] and [high] (promotion of [high])</a:t>
            </a:r>
          </a:p>
          <a:p>
            <a:pPr marL="171450" marR="0" lvl="0" indent="-171450" algn="l" defTabSz="914400" rtl="0" eaLnBrk="1" fontAlgn="auto" latinLnBrk="1" hangingPunct="1">
              <a:lnSpc>
                <a:spcPct val="100000"/>
              </a:lnSpc>
              <a:spcBef>
                <a:spcPts val="0"/>
              </a:spcBef>
              <a:spcAft>
                <a:spcPts val="0"/>
              </a:spcAft>
              <a:buClrTx/>
              <a:buSzTx/>
              <a:buFont typeface="Wingdings"/>
              <a:buChar char="à"/>
              <a:tabLst/>
              <a:defRPr/>
            </a:pPr>
            <a:endParaRPr lang="en-US" altLang="ko-KR" baseline="0" dirty="0" smtClean="0">
              <a:sym typeface="Wingdings" pitchFamily="2" charset="2"/>
            </a:endParaRPr>
          </a:p>
          <a:p>
            <a:pPr marL="171450" marR="0" lvl="0" indent="-171450" algn="l" defTabSz="914400" rtl="0" eaLnBrk="1" fontAlgn="auto" latinLnBrk="1" hangingPunct="1">
              <a:lnSpc>
                <a:spcPct val="100000"/>
              </a:lnSpc>
              <a:spcBef>
                <a:spcPts val="0"/>
              </a:spcBef>
              <a:spcAft>
                <a:spcPts val="0"/>
              </a:spcAft>
              <a:buClrTx/>
              <a:buSzTx/>
              <a:buFont typeface="Wingdings"/>
              <a:buChar char="à"/>
              <a:tabLst/>
              <a:defRPr/>
            </a:pPr>
            <a:r>
              <a:rPr lang="en-US" altLang="ko-KR" baseline="0" dirty="0" smtClean="0">
                <a:sym typeface="Wingdings" pitchFamily="2" charset="2"/>
              </a:rPr>
              <a:t>Cf. mid vowel raising</a:t>
            </a:r>
            <a:endParaRPr lang="en-US" altLang="ko-KR" baseline="0" dirty="0" smtClean="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136</a:t>
            </a:fld>
            <a:endParaRPr lang="ko-KR" altLang="en-US"/>
          </a:p>
        </p:txBody>
      </p:sp>
    </p:spTree>
    <p:extLst>
      <p:ext uri="{BB962C8B-B14F-4D97-AF65-F5344CB8AC3E}">
        <p14:creationId xmlns:p14="http://schemas.microsoft.com/office/powerpoint/2010/main" val="3854612403"/>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move on to</a:t>
            </a:r>
            <a:r>
              <a:rPr lang="en-US" baseline="0" dirty="0" smtClean="0"/>
              <a:t> Chapter 5. </a:t>
            </a:r>
            <a:r>
              <a:rPr lang="en-US" baseline="0" dirty="0" err="1" smtClean="0"/>
              <a:t>Tungusic</a:t>
            </a:r>
            <a:r>
              <a:rPr lang="en-US" baseline="0" dirty="0" smtClean="0"/>
              <a:t> languages, </a:t>
            </a:r>
            <a:r>
              <a:rPr lang="en-US" altLang="ko-KR" dirty="0" smtClean="0">
                <a:sym typeface="Wingdings"/>
              </a:rPr>
              <a:t></a:t>
            </a:r>
            <a:endParaRPr lang="en-US" dirty="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138</a:t>
            </a:fld>
            <a:endParaRPr lang="ko-KR" altLang="en-US"/>
          </a:p>
        </p:txBody>
      </p:sp>
    </p:spTree>
    <p:extLst>
      <p:ext uri="{BB962C8B-B14F-4D97-AF65-F5344CB8AC3E}">
        <p14:creationId xmlns:p14="http://schemas.microsoft.com/office/powerpoint/2010/main" val="1581998200"/>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smtClean="0">
                <a:sym typeface="Wingdings"/>
              </a:rPr>
              <a:t>where I attempted</a:t>
            </a:r>
            <a:r>
              <a:rPr lang="en-US" altLang="ko-KR" baseline="0" dirty="0" smtClean="0">
                <a:sym typeface="Wingdings"/>
              </a:rPr>
              <a:t> a contrastive hierarchy analysis of all the 11 or so </a:t>
            </a:r>
            <a:r>
              <a:rPr lang="en-US" altLang="ko-KR" baseline="0" dirty="0" err="1" smtClean="0">
                <a:sym typeface="Wingdings"/>
              </a:rPr>
              <a:t>Tungusic</a:t>
            </a:r>
            <a:r>
              <a:rPr lang="en-US" altLang="ko-KR" baseline="0" dirty="0" smtClean="0">
                <a:sym typeface="Wingdings"/>
              </a:rPr>
              <a:t> languages.</a:t>
            </a:r>
            <a:endParaRPr lang="en-US" altLang="ko-KR" dirty="0" smtClean="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139</a:t>
            </a:fld>
            <a:endParaRPr lang="ko-KR" altLang="en-US"/>
          </a:p>
        </p:txBody>
      </p:sp>
    </p:spTree>
    <p:extLst>
      <p:ext uri="{BB962C8B-B14F-4D97-AF65-F5344CB8AC3E}">
        <p14:creationId xmlns:p14="http://schemas.microsoft.com/office/powerpoint/2010/main" val="3854612403"/>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a:buNone/>
            </a:pPr>
            <a:r>
              <a:rPr lang="en-US" altLang="ko-KR" baseline="0" dirty="0" smtClean="0">
                <a:sym typeface="Wingdings"/>
              </a:rPr>
              <a:t>First, </a:t>
            </a:r>
            <a:r>
              <a:rPr lang="en-US" dirty="0" smtClean="0"/>
              <a:t>Southern </a:t>
            </a:r>
            <a:r>
              <a:rPr lang="en-US" dirty="0" err="1" smtClean="0"/>
              <a:t>Tungusic</a:t>
            </a:r>
            <a:r>
              <a:rPr lang="en-US" dirty="0" smtClean="0"/>
              <a:t> languages. A few things to be noted:</a:t>
            </a:r>
            <a:r>
              <a:rPr lang="en-US" baseline="0" dirty="0" smtClean="0"/>
              <a:t> first, </a:t>
            </a:r>
            <a:r>
              <a:rPr lang="en-US" altLang="ko-KR" dirty="0" smtClean="0">
                <a:sym typeface="Wingdings"/>
              </a:rPr>
              <a:t> </a:t>
            </a:r>
            <a:r>
              <a:rPr lang="en-US" baseline="0" dirty="0" smtClean="0"/>
              <a:t>I proposed an </a:t>
            </a:r>
            <a:r>
              <a:rPr lang="en-US" baseline="0" dirty="0" err="1" smtClean="0"/>
              <a:t>RTR</a:t>
            </a:r>
            <a:r>
              <a:rPr lang="en-US" baseline="0" dirty="0" smtClean="0"/>
              <a:t> analysis instead of Zhang and Dresher’s </a:t>
            </a:r>
            <a:r>
              <a:rPr lang="en-US" baseline="0" dirty="0" err="1" smtClean="0"/>
              <a:t>ATR</a:t>
            </a:r>
            <a:r>
              <a:rPr lang="en-US" baseline="0" dirty="0" smtClean="0"/>
              <a:t> analysis. Second, I demonstrated that </a:t>
            </a:r>
            <a:r>
              <a:rPr lang="en-US" baseline="0" dirty="0" err="1" smtClean="0"/>
              <a:t>Oroch</a:t>
            </a:r>
            <a:r>
              <a:rPr lang="en-US" baseline="0" dirty="0" smtClean="0"/>
              <a:t> has the same contrastive hierarchy as in Written Manchu, although </a:t>
            </a:r>
            <a:r>
              <a:rPr lang="en-US" baseline="0" dirty="0" err="1" smtClean="0"/>
              <a:t>Tolskaya</a:t>
            </a:r>
            <a:r>
              <a:rPr lang="en-US" baseline="0" dirty="0" smtClean="0"/>
              <a:t> and Nevins specifically claimed that a CH analysis for </a:t>
            </a:r>
            <a:r>
              <a:rPr lang="en-US" baseline="0" dirty="0" err="1" smtClean="0"/>
              <a:t>Oroch</a:t>
            </a:r>
            <a:r>
              <a:rPr lang="en-US" baseline="0" dirty="0" smtClean="0"/>
              <a:t> is impossible. Finally, I proposed an </a:t>
            </a:r>
            <a:r>
              <a:rPr lang="en-US" baseline="0" dirty="0" err="1" smtClean="0"/>
              <a:t>RTR</a:t>
            </a:r>
            <a:r>
              <a:rPr lang="en-US" baseline="0" dirty="0" smtClean="0"/>
              <a:t> analysis for both </a:t>
            </a:r>
            <a:r>
              <a:rPr lang="en-US" altLang="ko-KR" dirty="0" smtClean="0">
                <a:sym typeface="Wingdings"/>
              </a:rPr>
              <a:t> </a:t>
            </a:r>
            <a:r>
              <a:rPr lang="en-US" baseline="0" dirty="0" err="1" smtClean="0"/>
              <a:t>Udihe</a:t>
            </a:r>
            <a:r>
              <a:rPr lang="en-US" baseline="0" dirty="0" smtClean="0"/>
              <a:t> and </a:t>
            </a:r>
            <a:r>
              <a:rPr lang="en-US" altLang="ko-KR" dirty="0" smtClean="0">
                <a:sym typeface="Wingdings"/>
              </a:rPr>
              <a:t> </a:t>
            </a:r>
            <a:r>
              <a:rPr lang="en-US" baseline="0" dirty="0" err="1" smtClean="0"/>
              <a:t>Nanai</a:t>
            </a:r>
            <a:r>
              <a:rPr lang="en-US" baseline="0" dirty="0" smtClean="0"/>
              <a:t>, although a height harmony analysis is also tempting and, actually, has previously been proposed. </a:t>
            </a:r>
            <a:r>
              <a:rPr lang="en-US" dirty="0" smtClean="0"/>
              <a:t>The result is that all Southern </a:t>
            </a:r>
            <a:r>
              <a:rPr lang="en-US" dirty="0" err="1" smtClean="0"/>
              <a:t>Tungusic</a:t>
            </a:r>
            <a:r>
              <a:rPr lang="en-US" dirty="0" smtClean="0"/>
              <a:t> languages are assigned the same CH, [low] &gt; [</a:t>
            </a:r>
            <a:r>
              <a:rPr lang="en-US" dirty="0" err="1" smtClean="0"/>
              <a:t>cor</a:t>
            </a:r>
            <a:r>
              <a:rPr lang="en-US" dirty="0" smtClean="0"/>
              <a:t>] &gt; [</a:t>
            </a:r>
            <a:r>
              <a:rPr lang="en-US" dirty="0" err="1" smtClean="0"/>
              <a:t>RTR</a:t>
            </a:r>
            <a:r>
              <a:rPr lang="en-US" dirty="0" smtClean="0"/>
              <a:t>] &gt; [lab], although </a:t>
            </a:r>
            <a:r>
              <a:rPr lang="en-US" dirty="0" err="1" smtClean="0"/>
              <a:t>Nanai</a:t>
            </a:r>
            <a:r>
              <a:rPr lang="en-US" dirty="0" smtClean="0"/>
              <a:t> lost the [labial] contrast.</a:t>
            </a:r>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140</a:t>
            </a:fld>
            <a:endParaRPr lang="ko-KR" altLang="en-US"/>
          </a:p>
        </p:txBody>
      </p:sp>
    </p:spTree>
    <p:extLst>
      <p:ext uri="{BB962C8B-B14F-4D97-AF65-F5344CB8AC3E}">
        <p14:creationId xmlns:p14="http://schemas.microsoft.com/office/powerpoint/2010/main" val="3854612403"/>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r>
              <a:rPr lang="en-US" smtClean="0"/>
              <a:t>2/13/2011</a:t>
            </a:r>
            <a:endParaRPr lang="en-US"/>
          </a:p>
        </p:txBody>
      </p:sp>
    </p:spTree>
    <p:extLst>
      <p:ext uri="{BB962C8B-B14F-4D97-AF65-F5344CB8AC3E}">
        <p14:creationId xmlns:p14="http://schemas.microsoft.com/office/powerpoint/2010/main" val="1830618893"/>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smtClean="0">
                <a:sym typeface="Wingdings"/>
              </a:rPr>
              <a:t>Northern </a:t>
            </a:r>
            <a:r>
              <a:rPr lang="en-US" altLang="ko-KR" dirty="0" err="1" smtClean="0">
                <a:sym typeface="Wingdings"/>
              </a:rPr>
              <a:t>Tungusic</a:t>
            </a:r>
            <a:r>
              <a:rPr lang="en-US" altLang="ko-KR" dirty="0" smtClean="0">
                <a:sym typeface="Wingdings"/>
              </a:rPr>
              <a:t> languages seem to have similar (if not identical)</a:t>
            </a:r>
            <a:r>
              <a:rPr lang="en-US" altLang="ko-KR" baseline="0" dirty="0" smtClean="0">
                <a:sym typeface="Wingdings"/>
              </a:rPr>
              <a:t> contrastive hierarchy. Previously, </a:t>
            </a:r>
            <a:r>
              <a:rPr lang="en-US" altLang="ko-KR" baseline="0" dirty="0" err="1" smtClean="0">
                <a:sym typeface="Wingdings"/>
              </a:rPr>
              <a:t>Oroqen</a:t>
            </a:r>
            <a:r>
              <a:rPr lang="en-US" altLang="ko-KR" baseline="0" dirty="0" smtClean="0">
                <a:sym typeface="Wingdings"/>
              </a:rPr>
              <a:t> was analyzed with the contrastive hierarchy </a:t>
            </a:r>
            <a:r>
              <a:rPr lang="en-US" dirty="0" smtClean="0"/>
              <a:t>[low] &gt; [</a:t>
            </a:r>
            <a:r>
              <a:rPr lang="en-US" dirty="0" err="1" smtClean="0"/>
              <a:t>cor</a:t>
            </a:r>
            <a:r>
              <a:rPr lang="en-US" dirty="0" smtClean="0"/>
              <a:t>] &gt; [lab] &gt; [</a:t>
            </a:r>
            <a:r>
              <a:rPr lang="en-US" dirty="0" err="1" smtClean="0"/>
              <a:t>RTR</a:t>
            </a:r>
            <a:r>
              <a:rPr lang="en-US" dirty="0" smtClean="0"/>
              <a:t>]  by Zhang. Here I accept Zhang’s proposal and assign the same CH to </a:t>
            </a:r>
            <a:r>
              <a:rPr lang="en-US" dirty="0" err="1" smtClean="0"/>
              <a:t>Ewen</a:t>
            </a:r>
            <a:r>
              <a:rPr lang="en-US" dirty="0" smtClean="0"/>
              <a:t>. However,</a:t>
            </a:r>
            <a:r>
              <a:rPr lang="en-US" baseline="0" dirty="0" smtClean="0"/>
              <a:t> it should be noted that there is no decisive evidence for the relative ranking between [lab] and [</a:t>
            </a:r>
            <a:r>
              <a:rPr lang="en-US" baseline="0" dirty="0" err="1" smtClean="0"/>
              <a:t>RTR</a:t>
            </a:r>
            <a:r>
              <a:rPr lang="en-US" baseline="0" dirty="0" smtClean="0"/>
              <a:t>]. As in all Southern </a:t>
            </a:r>
            <a:r>
              <a:rPr lang="en-US" baseline="0" dirty="0" err="1" smtClean="0"/>
              <a:t>Tungusic</a:t>
            </a:r>
            <a:r>
              <a:rPr lang="en-US" baseline="0" dirty="0" smtClean="0"/>
              <a:t> languages, [</a:t>
            </a:r>
            <a:r>
              <a:rPr lang="en-US" baseline="0" dirty="0" err="1" smtClean="0"/>
              <a:t>RTR</a:t>
            </a:r>
            <a:r>
              <a:rPr lang="en-US" baseline="0" dirty="0" smtClean="0"/>
              <a:t>] can be ordered before [labial] without causing any problem.</a:t>
            </a:r>
            <a:endParaRPr lang="en-US" altLang="ko-KR" dirty="0" smtClean="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147</a:t>
            </a:fld>
            <a:endParaRPr lang="ko-KR" altLang="en-US"/>
          </a:p>
        </p:txBody>
      </p:sp>
    </p:spTree>
    <p:extLst>
      <p:ext uri="{BB962C8B-B14F-4D97-AF65-F5344CB8AC3E}">
        <p14:creationId xmlns:p14="http://schemas.microsoft.com/office/powerpoint/2010/main" val="3854612403"/>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r>
              <a:rPr lang="en-US" smtClean="0"/>
              <a:t>2/13/2011</a:t>
            </a:r>
            <a:endParaRPr lang="en-US"/>
          </a:p>
        </p:txBody>
      </p:sp>
    </p:spTree>
    <p:extLst>
      <p:ext uri="{BB962C8B-B14F-4D97-AF65-F5344CB8AC3E}">
        <p14:creationId xmlns:p14="http://schemas.microsoft.com/office/powerpoint/2010/main" val="2511851054"/>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labial harmony</a:t>
            </a:r>
            <a:endParaRPr lang="en-US" dirty="0"/>
          </a:p>
        </p:txBody>
      </p:sp>
      <p:sp>
        <p:nvSpPr>
          <p:cNvPr id="4" name="Date Placeholder 3"/>
          <p:cNvSpPr>
            <a:spLocks noGrp="1"/>
          </p:cNvSpPr>
          <p:nvPr>
            <p:ph type="dt" idx="10"/>
          </p:nvPr>
        </p:nvSpPr>
        <p:spPr/>
        <p:txBody>
          <a:bodyPr/>
          <a:lstStyle/>
          <a:p>
            <a:r>
              <a:rPr lang="en-US" smtClean="0"/>
              <a:t>2/13/2011</a:t>
            </a:r>
            <a:endParaRPr lang="en-US"/>
          </a:p>
        </p:txBody>
      </p:sp>
    </p:spTree>
    <p:extLst>
      <p:ext uri="{BB962C8B-B14F-4D97-AF65-F5344CB8AC3E}">
        <p14:creationId xmlns:p14="http://schemas.microsoft.com/office/powerpoint/2010/main" val="2511851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Fission (</a:t>
            </a:r>
            <a:r>
              <a:rPr lang="ko-KR" altLang="en-US" dirty="0" smtClean="0"/>
              <a:t>분열</a:t>
            </a:r>
            <a:r>
              <a:rPr lang="en-US" altLang="ko-KR" dirty="0" smtClean="0"/>
              <a:t>)</a:t>
            </a:r>
            <a:r>
              <a:rPr lang="ko-KR" altLang="en-US" dirty="0" smtClean="0"/>
              <a:t>의 예</a:t>
            </a:r>
            <a:r>
              <a:rPr lang="en-US" altLang="ko-KR" dirty="0" smtClean="0"/>
              <a:t>: </a:t>
            </a:r>
            <a:r>
              <a:rPr lang="ko-KR" altLang="en-US" dirty="0" smtClean="0"/>
              <a:t>한국어 모음체계의 변화 과정</a:t>
            </a:r>
            <a:endParaRPr lang="en-US" altLang="ko-KR" dirty="0" smtClean="0"/>
          </a:p>
          <a:p>
            <a:endParaRPr lang="en-US" altLang="ko-KR" dirty="0" smtClean="0"/>
          </a:p>
          <a:p>
            <a:r>
              <a:rPr lang="en-US" altLang="ko-KR" dirty="0" smtClean="0"/>
              <a:t>Fusion (</a:t>
            </a:r>
            <a:r>
              <a:rPr lang="ko-KR" altLang="en-US" dirty="0" smtClean="0"/>
              <a:t>융합</a:t>
            </a:r>
            <a:r>
              <a:rPr lang="en-US" altLang="ko-KR" dirty="0" smtClean="0"/>
              <a:t>)</a:t>
            </a:r>
            <a:r>
              <a:rPr lang="ko-KR" altLang="en-US" dirty="0" smtClean="0"/>
              <a:t>의 예는 입증된 바는 없지만 가설적으로 </a:t>
            </a:r>
            <a:r>
              <a:rPr lang="en-US" altLang="ko-KR" dirty="0" smtClean="0"/>
              <a:t>proto-Altaic</a:t>
            </a:r>
            <a:r>
              <a:rPr lang="ko-KR" altLang="en-US" dirty="0" smtClean="0"/>
              <a:t>에서 </a:t>
            </a:r>
            <a:r>
              <a:rPr lang="en-US" altLang="ko-KR" dirty="0" smtClean="0"/>
              <a:t>proto-Turkic</a:t>
            </a:r>
            <a:r>
              <a:rPr lang="ko-KR" altLang="en-US" dirty="0" smtClean="0"/>
              <a:t>으로의 변화 과정에서 나타났을 것으로 추정해 볼 수 있습니다</a:t>
            </a:r>
            <a:r>
              <a:rPr lang="en-US" altLang="ko-KR" dirty="0" smtClean="0"/>
              <a:t>. </a:t>
            </a:r>
            <a:r>
              <a:rPr lang="ko-KR" altLang="en-US" dirty="0" smtClean="0"/>
              <a:t>구체적인 내용은 다루지 않겠습니다</a:t>
            </a:r>
            <a:r>
              <a:rPr lang="en-US" altLang="ko-KR" dirty="0" smtClean="0"/>
              <a:t>.</a:t>
            </a:r>
            <a:endParaRPr lang="ko-KR" altLang="en-US" dirty="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15</a:t>
            </a:fld>
            <a:endParaRPr lang="ko-KR" altLang="en-US"/>
          </a:p>
        </p:txBody>
      </p:sp>
    </p:spTree>
    <p:extLst>
      <p:ext uri="{BB962C8B-B14F-4D97-AF65-F5344CB8AC3E}">
        <p14:creationId xmlns:p14="http://schemas.microsoft.com/office/powerpoint/2010/main" val="1513749364"/>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smtClean="0">
                <a:sym typeface="Wingdings"/>
              </a:rPr>
              <a:t>All modern </a:t>
            </a:r>
            <a:r>
              <a:rPr lang="en-US" altLang="ko-KR" dirty="0" err="1" smtClean="0">
                <a:sym typeface="Wingdings"/>
              </a:rPr>
              <a:t>Tungusic</a:t>
            </a:r>
            <a:r>
              <a:rPr lang="en-US" altLang="ko-KR" dirty="0" smtClean="0">
                <a:sym typeface="Wingdings"/>
              </a:rPr>
              <a:t> languages are characterized</a:t>
            </a:r>
            <a:r>
              <a:rPr lang="en-US" altLang="ko-KR" baseline="0" dirty="0" smtClean="0">
                <a:sym typeface="Wingdings"/>
              </a:rPr>
              <a:t> as having a regular </a:t>
            </a:r>
            <a:r>
              <a:rPr lang="en-US" altLang="ko-KR" baseline="0" dirty="0" err="1" smtClean="0">
                <a:sym typeface="Wingdings"/>
              </a:rPr>
              <a:t>RTR</a:t>
            </a:r>
            <a:r>
              <a:rPr lang="en-US" altLang="ko-KR" baseline="0" dirty="0" smtClean="0">
                <a:sym typeface="Wingdings"/>
              </a:rPr>
              <a:t> harmony or a trace of it. Then, this leads us to assume that the original vowel contrast in Proto-</a:t>
            </a:r>
            <a:r>
              <a:rPr lang="en-US" altLang="ko-KR" baseline="0" dirty="0" err="1" smtClean="0">
                <a:sym typeface="Wingdings"/>
              </a:rPr>
              <a:t>Tungusic</a:t>
            </a:r>
            <a:r>
              <a:rPr lang="en-US" altLang="ko-KR" baseline="0" dirty="0" smtClean="0">
                <a:sym typeface="Wingdings"/>
              </a:rPr>
              <a:t> was also based on [</a:t>
            </a:r>
            <a:r>
              <a:rPr lang="en-US" altLang="ko-KR" baseline="0" dirty="0" err="1" smtClean="0">
                <a:sym typeface="Wingdings"/>
              </a:rPr>
              <a:t>RTR</a:t>
            </a:r>
            <a:r>
              <a:rPr lang="en-US" altLang="ko-KR" baseline="0" dirty="0" smtClean="0">
                <a:sym typeface="Wingdings"/>
              </a:rPr>
              <a:t>]. This is consistent with Bing Li’s (1996) view on the </a:t>
            </a:r>
            <a:r>
              <a:rPr lang="en-US" altLang="ko-KR" baseline="0" dirty="0" err="1" smtClean="0">
                <a:sym typeface="Wingdings"/>
              </a:rPr>
              <a:t>Tungusic</a:t>
            </a:r>
            <a:r>
              <a:rPr lang="en-US" altLang="ko-KR" baseline="0" dirty="0" smtClean="0">
                <a:sym typeface="Wingdings"/>
              </a:rPr>
              <a:t> vowel changes, and also consistent with the more recent reconstruction of proto-</a:t>
            </a:r>
            <a:r>
              <a:rPr lang="en-US" altLang="ko-KR" baseline="0" dirty="0" err="1" smtClean="0">
                <a:sym typeface="Wingdings"/>
              </a:rPr>
              <a:t>Tungusic</a:t>
            </a:r>
            <a:r>
              <a:rPr lang="en-US" altLang="ko-KR" baseline="0" dirty="0" smtClean="0">
                <a:sym typeface="Wingdings"/>
              </a:rPr>
              <a:t> vowels by Joseph and Whitman (2012).</a:t>
            </a:r>
            <a:endParaRPr lang="en-US" altLang="ko-KR" dirty="0" smtClean="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150</a:t>
            </a:fld>
            <a:endParaRPr lang="ko-KR" altLang="en-US"/>
          </a:p>
        </p:txBody>
      </p:sp>
    </p:spTree>
    <p:extLst>
      <p:ext uri="{BB962C8B-B14F-4D97-AF65-F5344CB8AC3E}">
        <p14:creationId xmlns:p14="http://schemas.microsoft.com/office/powerpoint/2010/main" val="3854612403"/>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altLang="ko-KR" dirty="0" smtClean="0"/>
              <a:t>Okay. Chapter 7. Conclusion.</a:t>
            </a:r>
          </a:p>
        </p:txBody>
      </p:sp>
      <p:sp>
        <p:nvSpPr>
          <p:cNvPr id="4" name="Date Placeholder 3"/>
          <p:cNvSpPr>
            <a:spLocks noGrp="1"/>
          </p:cNvSpPr>
          <p:nvPr>
            <p:ph type="dt" idx="10"/>
          </p:nvPr>
        </p:nvSpPr>
        <p:spPr/>
        <p:txBody>
          <a:bodyPr/>
          <a:lstStyle/>
          <a:p>
            <a:r>
              <a:rPr lang="en-US" smtClean="0"/>
              <a:t>2/13/2011</a:t>
            </a:r>
            <a:endParaRPr lang="en-US"/>
          </a:p>
        </p:txBody>
      </p:sp>
    </p:spTree>
    <p:extLst>
      <p:ext uri="{BB962C8B-B14F-4D97-AF65-F5344CB8AC3E}">
        <p14:creationId xmlns:p14="http://schemas.microsoft.com/office/powerpoint/2010/main" val="3778250244"/>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 typeface="Arial" pitchFamily="34" charset="0"/>
              <a:buNone/>
              <a:tabLst/>
              <a:defRPr/>
            </a:pPr>
            <a:r>
              <a:rPr lang="en-US" altLang="ko-KR" dirty="0" smtClean="0"/>
              <a:t>Here is the summary of the</a:t>
            </a:r>
            <a:r>
              <a:rPr lang="en-US" altLang="ko-KR" baseline="0" dirty="0" smtClean="0"/>
              <a:t> contrastive hierarchy analyses I proposed for </a:t>
            </a:r>
            <a:r>
              <a:rPr lang="en-US" altLang="ko-KR" dirty="0" smtClean="0">
                <a:sym typeface="Wingdings"/>
              </a:rPr>
              <a:t> </a:t>
            </a:r>
            <a:r>
              <a:rPr lang="en-US" altLang="ko-KR" baseline="0" dirty="0" smtClean="0"/>
              <a:t>Mongolic, </a:t>
            </a:r>
            <a:r>
              <a:rPr lang="en-US" altLang="ko-KR" dirty="0" smtClean="0">
                <a:sym typeface="Wingdings"/>
              </a:rPr>
              <a:t> </a:t>
            </a:r>
            <a:r>
              <a:rPr lang="en-US" altLang="ko-KR" baseline="0" dirty="0" err="1" smtClean="0"/>
              <a:t>Tungusic</a:t>
            </a:r>
            <a:r>
              <a:rPr lang="en-US" altLang="ko-KR" baseline="0" dirty="0" smtClean="0"/>
              <a:t>, </a:t>
            </a:r>
            <a:r>
              <a:rPr lang="en-US" altLang="ko-KR" dirty="0" smtClean="0">
                <a:sym typeface="Wingdings"/>
              </a:rPr>
              <a:t> (and Korean).</a:t>
            </a:r>
            <a:endParaRPr lang="en-US" altLang="ko-KR" baseline="0" dirty="0" smtClean="0"/>
          </a:p>
          <a:p>
            <a:pPr marL="171450" indent="-171450">
              <a:buFont typeface="Arial" pitchFamily="34" charset="0"/>
              <a:buChar char="•"/>
            </a:pPr>
            <a:endParaRPr lang="en-US" altLang="ko-KR" baseline="0" dirty="0" smtClean="0"/>
          </a:p>
        </p:txBody>
      </p:sp>
      <p:sp>
        <p:nvSpPr>
          <p:cNvPr id="4" name="Date Placeholder 3"/>
          <p:cNvSpPr>
            <a:spLocks noGrp="1"/>
          </p:cNvSpPr>
          <p:nvPr>
            <p:ph type="dt" idx="10"/>
          </p:nvPr>
        </p:nvSpPr>
        <p:spPr/>
        <p:txBody>
          <a:bodyPr/>
          <a:lstStyle/>
          <a:p>
            <a:r>
              <a:rPr lang="en-US" smtClean="0"/>
              <a:t>2/13/2011</a:t>
            </a:r>
            <a:endParaRPr lang="en-US"/>
          </a:p>
        </p:txBody>
      </p:sp>
    </p:spTree>
    <p:extLst>
      <p:ext uri="{BB962C8B-B14F-4D97-AF65-F5344CB8AC3E}">
        <p14:creationId xmlns:p14="http://schemas.microsoft.com/office/powerpoint/2010/main" val="3251286169"/>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 typeface="Arial" pitchFamily="34" charset="0"/>
              <a:buNone/>
              <a:tabLst/>
              <a:defRPr/>
            </a:pPr>
            <a:r>
              <a:rPr lang="en-US" altLang="ko-KR" baseline="0" dirty="0" smtClean="0"/>
              <a:t>Here let me remind you of just a couple of notable differences among these languages.</a:t>
            </a:r>
          </a:p>
          <a:p>
            <a:pPr marL="0" marR="0" indent="0" algn="l" defTabSz="914400" rtl="0" eaLnBrk="1" fontAlgn="auto" latinLnBrk="1" hangingPunct="1">
              <a:lnSpc>
                <a:spcPct val="100000"/>
              </a:lnSpc>
              <a:spcBef>
                <a:spcPts val="0"/>
              </a:spcBef>
              <a:spcAft>
                <a:spcPts val="0"/>
              </a:spcAft>
              <a:buClrTx/>
              <a:buSzTx/>
              <a:buFont typeface="Arial" pitchFamily="34" charset="0"/>
              <a:buNone/>
              <a:tabLst/>
              <a:defRPr/>
            </a:pPr>
            <a:endParaRPr lang="en-US" altLang="ko-KR" baseline="0" dirty="0" smtClean="0"/>
          </a:p>
          <a:p>
            <a:pPr marL="0" marR="0" indent="0" algn="l" defTabSz="914400" rtl="0" eaLnBrk="1" fontAlgn="auto" latinLnBrk="1" hangingPunct="1">
              <a:lnSpc>
                <a:spcPct val="100000"/>
              </a:lnSpc>
              <a:spcBef>
                <a:spcPts val="0"/>
              </a:spcBef>
              <a:spcAft>
                <a:spcPts val="0"/>
              </a:spcAft>
              <a:buClrTx/>
              <a:buSzTx/>
              <a:buFont typeface="Arial" pitchFamily="34" charset="0"/>
              <a:buNone/>
              <a:tabLst/>
              <a:defRPr/>
            </a:pPr>
            <a:r>
              <a:rPr lang="en-US" altLang="ko-KR" baseline="0" dirty="0" smtClean="0"/>
              <a:t>First, as we have seen in Chapter 6, there is a minimal difference between Mongolic and </a:t>
            </a:r>
            <a:r>
              <a:rPr lang="en-US" altLang="ko-KR" baseline="0" dirty="0" err="1" smtClean="0"/>
              <a:t>Tungusic</a:t>
            </a:r>
            <a:r>
              <a:rPr lang="en-US" altLang="ko-KR" baseline="0" dirty="0" smtClean="0"/>
              <a:t> languages, namely the relative ordering between [coronal] and [low] features.</a:t>
            </a:r>
          </a:p>
          <a:p>
            <a:pPr marL="0" marR="0" indent="0" algn="l" defTabSz="914400" rtl="0" eaLnBrk="1" fontAlgn="auto" latinLnBrk="1" hangingPunct="1">
              <a:lnSpc>
                <a:spcPct val="100000"/>
              </a:lnSpc>
              <a:spcBef>
                <a:spcPts val="0"/>
              </a:spcBef>
              <a:spcAft>
                <a:spcPts val="0"/>
              </a:spcAft>
              <a:buClrTx/>
              <a:buSzTx/>
              <a:buFont typeface="Arial" pitchFamily="34" charset="0"/>
              <a:buNone/>
              <a:tabLst/>
              <a:defRPr/>
            </a:pPr>
            <a:endParaRPr lang="en-US" altLang="ko-KR" baseline="0" dirty="0" smtClean="0"/>
          </a:p>
          <a:p>
            <a:pPr marL="0" marR="0" indent="0" algn="l" defTabSz="914400" rtl="0" eaLnBrk="1" fontAlgn="auto" latinLnBrk="1" hangingPunct="1">
              <a:lnSpc>
                <a:spcPct val="100000"/>
              </a:lnSpc>
              <a:spcBef>
                <a:spcPts val="0"/>
              </a:spcBef>
              <a:spcAft>
                <a:spcPts val="0"/>
              </a:spcAft>
              <a:buClrTx/>
              <a:buSzTx/>
              <a:buFont typeface="Arial" pitchFamily="34" charset="0"/>
              <a:buNone/>
              <a:tabLst/>
              <a:defRPr/>
            </a:pPr>
            <a:r>
              <a:rPr lang="en-US" altLang="ko-KR" baseline="0" dirty="0" smtClean="0"/>
              <a:t>Second, there is a difference between Korean vs. Mongolic/</a:t>
            </a:r>
            <a:r>
              <a:rPr lang="en-US" altLang="ko-KR" baseline="0" dirty="0" err="1" smtClean="0"/>
              <a:t>Tungusic</a:t>
            </a:r>
            <a:r>
              <a:rPr lang="en-US" altLang="ko-KR" baseline="0" dirty="0" smtClean="0"/>
              <a:t> groups. </a:t>
            </a:r>
            <a:r>
              <a:rPr lang="en-US" altLang="ko-KR" sz="1200" kern="1200" dirty="0" smtClean="0">
                <a:solidFill>
                  <a:schemeClr val="tx1"/>
                </a:solidFill>
                <a:effectLst/>
                <a:latin typeface="+mn-lt"/>
                <a:ea typeface="+mn-ea"/>
                <a:cs typeface="+mn-cs"/>
              </a:rPr>
              <a:t>The difference is found in the inventory: </a:t>
            </a:r>
            <a:r>
              <a:rPr lang="en-US" altLang="ko-KR" dirty="0" smtClean="0">
                <a:sym typeface="Wingdings"/>
              </a:rPr>
              <a:t> </a:t>
            </a:r>
            <a:r>
              <a:rPr lang="en-US" altLang="ko-KR" sz="1200" kern="1200" dirty="0" smtClean="0">
                <a:solidFill>
                  <a:schemeClr val="tx1"/>
                </a:solidFill>
                <a:effectLst/>
                <a:latin typeface="+mn-lt"/>
                <a:ea typeface="+mn-ea"/>
                <a:cs typeface="+mn-cs"/>
              </a:rPr>
              <a:t>Middle Korean exploits the high back region for the labial contrast instead </a:t>
            </a:r>
            <a:r>
              <a:rPr lang="en-US" altLang="ko-KR" dirty="0" smtClean="0">
                <a:sym typeface="Wingdings"/>
              </a:rPr>
              <a:t> </a:t>
            </a:r>
            <a:r>
              <a:rPr lang="en-US" altLang="ko-KR" sz="1200" kern="1200" dirty="0" smtClean="0">
                <a:solidFill>
                  <a:schemeClr val="tx1"/>
                </a:solidFill>
                <a:effectLst/>
                <a:latin typeface="+mn-lt"/>
                <a:ea typeface="+mn-ea"/>
                <a:cs typeface="+mn-cs"/>
              </a:rPr>
              <a:t>the low back region in,</a:t>
            </a:r>
            <a:r>
              <a:rPr lang="en-US" altLang="ko-KR" sz="1200" kern="1200" baseline="0" dirty="0" smtClean="0">
                <a:solidFill>
                  <a:schemeClr val="tx1"/>
                </a:solidFill>
                <a:effectLst/>
                <a:latin typeface="+mn-lt"/>
                <a:ea typeface="+mn-ea"/>
                <a:cs typeface="+mn-cs"/>
              </a:rPr>
              <a:t> e.g., </a:t>
            </a:r>
            <a:r>
              <a:rPr lang="en-US" altLang="ko-KR" sz="1200" kern="1200" baseline="0" dirty="0" err="1" smtClean="0">
                <a:solidFill>
                  <a:schemeClr val="tx1"/>
                </a:solidFill>
                <a:effectLst/>
                <a:latin typeface="+mn-lt"/>
                <a:ea typeface="+mn-ea"/>
                <a:cs typeface="+mn-cs"/>
              </a:rPr>
              <a:t>Khalkha</a:t>
            </a:r>
            <a:r>
              <a:rPr lang="en-US" altLang="ko-KR" sz="1200" kern="1200" baseline="0" dirty="0" smtClean="0">
                <a:solidFill>
                  <a:schemeClr val="tx1"/>
                </a:solidFill>
                <a:effectLst/>
                <a:latin typeface="+mn-lt"/>
                <a:ea typeface="+mn-ea"/>
                <a:cs typeface="+mn-cs"/>
              </a:rPr>
              <a:t> Mongolian. </a:t>
            </a:r>
          </a:p>
          <a:p>
            <a:pPr marL="0" marR="0" indent="0" algn="l" defTabSz="914400" rtl="0" eaLnBrk="1" fontAlgn="auto" latinLnBrk="1" hangingPunct="1">
              <a:lnSpc>
                <a:spcPct val="100000"/>
              </a:lnSpc>
              <a:spcBef>
                <a:spcPts val="0"/>
              </a:spcBef>
              <a:spcAft>
                <a:spcPts val="0"/>
              </a:spcAft>
              <a:buClrTx/>
              <a:buSzTx/>
              <a:buFont typeface="Arial" pitchFamily="34" charset="0"/>
              <a:buNone/>
              <a:tabLst/>
              <a:defRPr/>
            </a:pPr>
            <a:endParaRPr lang="en-US"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 typeface="Arial" pitchFamily="34" charset="0"/>
              <a:buNone/>
              <a:tabLst/>
              <a:defRPr/>
            </a:pPr>
            <a:r>
              <a:rPr lang="en-US" altLang="ko-KR" sz="1200" kern="1200" dirty="0" smtClean="0">
                <a:solidFill>
                  <a:schemeClr val="tx1"/>
                </a:solidFill>
                <a:effectLst/>
                <a:latin typeface="+mn-lt"/>
                <a:ea typeface="+mn-ea"/>
                <a:cs typeface="+mn-cs"/>
              </a:rPr>
              <a:t>Also, in Korean, the original two-way height distinction in Middle Korean changed into the three-way height distinction</a:t>
            </a:r>
            <a:r>
              <a:rPr lang="en-US" altLang="ko-KR" sz="1200" kern="1200" baseline="0" dirty="0" smtClean="0">
                <a:solidFill>
                  <a:schemeClr val="tx1"/>
                </a:solidFill>
                <a:effectLst/>
                <a:latin typeface="+mn-lt"/>
                <a:ea typeface="+mn-ea"/>
                <a:cs typeface="+mn-cs"/>
              </a:rPr>
              <a:t>.</a:t>
            </a:r>
            <a:r>
              <a:rPr lang="en-US" altLang="ko-KR" sz="1200" kern="1200" dirty="0" smtClean="0">
                <a:solidFill>
                  <a:schemeClr val="tx1"/>
                </a:solidFill>
                <a:effectLst/>
                <a:latin typeface="+mn-lt"/>
                <a:ea typeface="+mn-ea"/>
                <a:cs typeface="+mn-cs"/>
              </a:rPr>
              <a:t> By contrast, the two-way height distinction is very stable in other Altaic vowel systems.</a:t>
            </a:r>
            <a:endParaRPr lang="ko-KR" altLang="en-US" dirty="0" smtClean="0"/>
          </a:p>
          <a:p>
            <a:pPr marL="171450" indent="-171450">
              <a:buFont typeface="Arial" pitchFamily="34" charset="0"/>
              <a:buChar char="•"/>
            </a:pPr>
            <a:endParaRPr lang="en-US" dirty="0" smtClean="0"/>
          </a:p>
        </p:txBody>
      </p:sp>
      <p:sp>
        <p:nvSpPr>
          <p:cNvPr id="4" name="Date Placeholder 3"/>
          <p:cNvSpPr>
            <a:spLocks noGrp="1"/>
          </p:cNvSpPr>
          <p:nvPr>
            <p:ph type="dt" idx="10"/>
          </p:nvPr>
        </p:nvSpPr>
        <p:spPr/>
        <p:txBody>
          <a:bodyPr/>
          <a:lstStyle/>
          <a:p>
            <a:r>
              <a:rPr lang="en-US" smtClean="0"/>
              <a:t>2/13/2011</a:t>
            </a:r>
            <a:endParaRPr lang="en-US"/>
          </a:p>
        </p:txBody>
      </p:sp>
    </p:spTree>
    <p:extLst>
      <p:ext uri="{BB962C8B-B14F-4D97-AF65-F5344CB8AC3E}">
        <p14:creationId xmlns:p14="http://schemas.microsoft.com/office/powerpoint/2010/main" val="2818498155"/>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dirty="0" smtClean="0"/>
              <a:t>Then,</a:t>
            </a:r>
            <a:r>
              <a:rPr lang="en-US" baseline="0" dirty="0" smtClean="0"/>
              <a:t> how about Turkic languages? </a:t>
            </a:r>
            <a:r>
              <a:rPr lang="en-US" altLang="ko-KR" dirty="0" smtClean="0">
                <a:sym typeface="Wingdings"/>
              </a:rPr>
              <a:t> Here </a:t>
            </a:r>
            <a:r>
              <a:rPr lang="en-US" dirty="0" smtClean="0"/>
              <a:t>I present a preliminary analysis of Turkic contrastive hierarchies.</a:t>
            </a:r>
          </a:p>
          <a:p>
            <a:pPr marL="0" indent="0">
              <a:buFont typeface="Arial" pitchFamily="34" charset="0"/>
              <a:buNone/>
            </a:pPr>
            <a:endParaRPr lang="en-US" dirty="0" smtClean="0"/>
          </a:p>
          <a:p>
            <a:pPr marL="0" indent="0">
              <a:buFont typeface="Arial" pitchFamily="34" charset="0"/>
              <a:buNone/>
            </a:pPr>
            <a:r>
              <a:rPr lang="en-US" altLang="ko-KR" dirty="0" smtClean="0">
                <a:sym typeface="Wingdings"/>
              </a:rPr>
              <a:t> </a:t>
            </a:r>
            <a:r>
              <a:rPr lang="en-US" dirty="0" smtClean="0"/>
              <a:t>There are notable differences. First, most Turkic vowel systems are symmetrical,</a:t>
            </a:r>
            <a:r>
              <a:rPr lang="en-US" baseline="0" dirty="0" smtClean="0"/>
              <a:t> allowing the features to be freely ordered.</a:t>
            </a:r>
          </a:p>
          <a:p>
            <a:pPr marL="0" indent="0">
              <a:buFont typeface="Arial" pitchFamily="34" charset="0"/>
              <a:buNone/>
            </a:pPr>
            <a:r>
              <a:rPr lang="en-US" baseline="0" dirty="0" smtClean="0"/>
              <a:t>Second, unlike non-Turkic Altaic languages, they typically have a 3-feature system with palatal harmony.</a:t>
            </a:r>
          </a:p>
          <a:p>
            <a:pPr marL="0" indent="0">
              <a:buFont typeface="Arial" pitchFamily="34" charset="0"/>
              <a:buNone/>
            </a:pPr>
            <a:r>
              <a:rPr lang="en-US" baseline="0" dirty="0" smtClean="0"/>
              <a:t>This is related to the absence of [coronal] feature. Instead of [coronal], Turkic languages have [dorsal] feature. Thus, there is no </a:t>
            </a:r>
            <a:r>
              <a:rPr lang="en-US" baseline="0" dirty="0" err="1" smtClean="0"/>
              <a:t>coronalization</a:t>
            </a:r>
            <a:r>
              <a:rPr lang="en-US" baseline="0" dirty="0" smtClean="0"/>
              <a:t>. Rather, more commonly found is velar fronting.</a:t>
            </a:r>
          </a:p>
          <a:p>
            <a:pPr marL="0" indent="0">
              <a:buFont typeface="Arial" pitchFamily="34" charset="0"/>
              <a:buNone/>
            </a:pPr>
            <a:endParaRPr lang="en-US" baseline="0" dirty="0" smtClean="0"/>
          </a:p>
          <a:p>
            <a:pPr marL="0" indent="0">
              <a:buFont typeface="Arial" pitchFamily="34" charset="0"/>
              <a:buNone/>
            </a:pPr>
            <a:endParaRPr lang="en-US" baseline="0" dirty="0" smtClean="0"/>
          </a:p>
          <a:p>
            <a:pPr marL="0" indent="0">
              <a:buFont typeface="Arial" pitchFamily="34" charset="0"/>
              <a:buNone/>
            </a:pPr>
            <a:endParaRPr lang="en-US" dirty="0" smtClean="0"/>
          </a:p>
          <a:p>
            <a:pPr marL="171450" indent="-171450">
              <a:buFont typeface="Arial" pitchFamily="34" charset="0"/>
              <a:buChar char="•"/>
            </a:pPr>
            <a:endParaRPr lang="en-US" dirty="0" smtClean="0"/>
          </a:p>
        </p:txBody>
      </p:sp>
      <p:sp>
        <p:nvSpPr>
          <p:cNvPr id="4" name="Date Placeholder 3"/>
          <p:cNvSpPr>
            <a:spLocks noGrp="1"/>
          </p:cNvSpPr>
          <p:nvPr>
            <p:ph type="dt" idx="10"/>
          </p:nvPr>
        </p:nvSpPr>
        <p:spPr/>
        <p:txBody>
          <a:bodyPr/>
          <a:lstStyle/>
          <a:p>
            <a:r>
              <a:rPr lang="en-US" smtClean="0"/>
              <a:t>2/13/2011</a:t>
            </a:r>
            <a:endParaRPr lang="en-US"/>
          </a:p>
        </p:txBody>
      </p:sp>
    </p:spTree>
    <p:extLst>
      <p:ext uri="{BB962C8B-B14F-4D97-AF65-F5344CB8AC3E}">
        <p14:creationId xmlns:p14="http://schemas.microsoft.com/office/powerpoint/2010/main" val="2818498155"/>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baseline="0" dirty="0" smtClean="0"/>
              <a:t>A typical example is Turkish which has a symmetrical three-feature eight-vowel system with palatal harmony and velar fronting.</a:t>
            </a:r>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155</a:t>
            </a:fld>
            <a:endParaRPr lang="ko-KR" altLang="en-US"/>
          </a:p>
        </p:txBody>
      </p:sp>
    </p:spTree>
    <p:extLst>
      <p:ext uri="{BB962C8B-B14F-4D97-AF65-F5344CB8AC3E}">
        <p14:creationId xmlns:p14="http://schemas.microsoft.com/office/powerpoint/2010/main" val="3918225940"/>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dirty="0" smtClean="0"/>
              <a:t>Unlike Turkish, </a:t>
            </a:r>
            <a:r>
              <a:rPr lang="en-US" baseline="0" dirty="0" smtClean="0"/>
              <a:t>Uyghur has a 7-vowel system in which /i/ is neutral to palatal harmony. Still, a </a:t>
            </a:r>
            <a:r>
              <a:rPr lang="en-US" dirty="0" smtClean="0"/>
              <a:t>3-feature</a:t>
            </a:r>
            <a:r>
              <a:rPr lang="en-US" baseline="0" dirty="0" smtClean="0"/>
              <a:t> analysis works, since i</a:t>
            </a:r>
            <a:r>
              <a:rPr lang="en-US" dirty="0" smtClean="0"/>
              <a:t>f we rank</a:t>
            </a:r>
            <a:r>
              <a:rPr lang="en-US" baseline="0" dirty="0" smtClean="0"/>
              <a:t> </a:t>
            </a:r>
            <a:r>
              <a:rPr lang="en-US" dirty="0" smtClean="0"/>
              <a:t>the harmonic feature [dorsal] at the bottom, it will be redundant </a:t>
            </a:r>
            <a:r>
              <a:rPr lang="en-US" baseline="0" dirty="0" smtClean="0"/>
              <a:t>for /i/.</a:t>
            </a:r>
          </a:p>
        </p:txBody>
      </p:sp>
      <p:sp>
        <p:nvSpPr>
          <p:cNvPr id="4" name="Date Placeholder 3"/>
          <p:cNvSpPr>
            <a:spLocks noGrp="1"/>
          </p:cNvSpPr>
          <p:nvPr>
            <p:ph type="dt" idx="10"/>
          </p:nvPr>
        </p:nvSpPr>
        <p:spPr/>
        <p:txBody>
          <a:bodyPr/>
          <a:lstStyle/>
          <a:p>
            <a:r>
              <a:rPr lang="en-US" smtClean="0"/>
              <a:t>2/13/2011</a:t>
            </a:r>
            <a:endParaRPr lang="en-US"/>
          </a:p>
        </p:txBody>
      </p:sp>
    </p:spTree>
    <p:extLst>
      <p:ext uri="{BB962C8B-B14F-4D97-AF65-F5344CB8AC3E}">
        <p14:creationId xmlns:p14="http://schemas.microsoft.com/office/powerpoint/2010/main" val="2210224419"/>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1" hangingPunct="1">
              <a:lnSpc>
                <a:spcPct val="100000"/>
              </a:lnSpc>
              <a:spcBef>
                <a:spcPts val="0"/>
              </a:spcBef>
              <a:spcAft>
                <a:spcPts val="0"/>
              </a:spcAft>
              <a:buClrTx/>
              <a:buSzTx/>
              <a:buFont typeface="Arial" pitchFamily="34" charset="0"/>
              <a:buChar char="•"/>
              <a:tabLst/>
              <a:defRPr/>
            </a:pPr>
            <a:r>
              <a:rPr lang="en-US" baseline="0" dirty="0" smtClean="0"/>
              <a:t>Note that the Uyghur inventory is remarkably similar to the Kalmyk/</a:t>
            </a:r>
            <a:r>
              <a:rPr lang="en-US" baseline="0" dirty="0" err="1" smtClean="0"/>
              <a:t>Oirat</a:t>
            </a:r>
            <a:r>
              <a:rPr lang="en-US" baseline="0" dirty="0" smtClean="0"/>
              <a:t> inventory. However, Kalmyk/</a:t>
            </a:r>
            <a:r>
              <a:rPr lang="en-US" baseline="0" dirty="0" err="1" smtClean="0"/>
              <a:t>Oirat</a:t>
            </a:r>
            <a:r>
              <a:rPr lang="en-US" baseline="0" dirty="0" smtClean="0"/>
              <a:t> cannot be reduced to a 3-feature hierarchy because of the </a:t>
            </a:r>
            <a:r>
              <a:rPr lang="en-US" baseline="0" dirty="0" err="1" smtClean="0"/>
              <a:t>coronality</a:t>
            </a:r>
            <a:r>
              <a:rPr lang="en-US" baseline="0" dirty="0" smtClean="0"/>
              <a:t> of /i/.</a:t>
            </a:r>
          </a:p>
          <a:p>
            <a:pPr marL="171450" indent="-171450">
              <a:buFont typeface="Arial" pitchFamily="34" charset="0"/>
              <a:buChar char="•"/>
            </a:pPr>
            <a:endParaRPr lang="en-US" altLang="ko-KR" baseline="0" dirty="0" smtClean="0"/>
          </a:p>
          <a:p>
            <a:pPr marL="171450" indent="-171450">
              <a:buFont typeface="Arial" pitchFamily="34" charset="0"/>
              <a:buChar char="•"/>
            </a:pPr>
            <a:r>
              <a:rPr lang="en-US" altLang="ko-KR" baseline="0" dirty="0" smtClean="0"/>
              <a:t>To the contrary, Kazakh, the only Turkic language that has been claimed in the literature to have an </a:t>
            </a:r>
            <a:r>
              <a:rPr lang="en-US" altLang="ko-KR" baseline="0" dirty="0" err="1" smtClean="0"/>
              <a:t>RTR</a:t>
            </a:r>
            <a:r>
              <a:rPr lang="en-US" altLang="ko-KR" baseline="0" dirty="0" smtClean="0"/>
              <a:t> system does not require a 4-feature contrastive hierarchy, when we consider its phonological patterns.</a:t>
            </a:r>
          </a:p>
        </p:txBody>
      </p:sp>
      <p:sp>
        <p:nvSpPr>
          <p:cNvPr id="4" name="Date Placeholder 3"/>
          <p:cNvSpPr>
            <a:spLocks noGrp="1"/>
          </p:cNvSpPr>
          <p:nvPr>
            <p:ph type="dt" idx="10"/>
          </p:nvPr>
        </p:nvSpPr>
        <p:spPr/>
        <p:txBody>
          <a:bodyPr/>
          <a:lstStyle/>
          <a:p>
            <a:r>
              <a:rPr lang="en-US" smtClean="0"/>
              <a:t>2/13/2011</a:t>
            </a:r>
            <a:endParaRPr lang="en-US"/>
          </a:p>
        </p:txBody>
      </p:sp>
    </p:spTree>
    <p:extLst>
      <p:ext uri="{BB962C8B-B14F-4D97-AF65-F5344CB8AC3E}">
        <p14:creationId xmlns:p14="http://schemas.microsoft.com/office/powerpoint/2010/main" val="2151871711"/>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dirty="0" smtClean="0">
                <a:sym typeface="Wingdings" pitchFamily="2" charset="2"/>
              </a:rPr>
              <a:t>The presence vs. absence of [coronal</a:t>
            </a:r>
            <a:r>
              <a:rPr lang="en-US" baseline="0" dirty="0" smtClean="0">
                <a:sym typeface="Wingdings" pitchFamily="2" charset="2"/>
              </a:rPr>
              <a:t>] as a c</a:t>
            </a:r>
            <a:r>
              <a:rPr lang="en-US" dirty="0" smtClean="0">
                <a:sym typeface="Wingdings" pitchFamily="2" charset="2"/>
              </a:rPr>
              <a:t>ontrastive feature seems to have a further effect on </a:t>
            </a:r>
            <a:r>
              <a:rPr lang="en-US" dirty="0" smtClean="0"/>
              <a:t>the shape of vowel inventory.</a:t>
            </a:r>
          </a:p>
          <a:p>
            <a:pPr marL="0" marR="0" indent="0" algn="l" defTabSz="914400" rtl="0" eaLnBrk="1" fontAlgn="auto" latinLnBrk="1" hangingPunct="1">
              <a:lnSpc>
                <a:spcPct val="100000"/>
              </a:lnSpc>
              <a:spcBef>
                <a:spcPts val="0"/>
              </a:spcBef>
              <a:spcAft>
                <a:spcPts val="0"/>
              </a:spcAft>
              <a:buClrTx/>
              <a:buSzTx/>
              <a:buFontTx/>
              <a:buNone/>
              <a:tabLst/>
              <a:defRPr/>
            </a:pPr>
            <a:r>
              <a:rPr lang="en-US" dirty="0" smtClean="0"/>
              <a:t>In</a:t>
            </a:r>
            <a:r>
              <a:rPr lang="en-US" baseline="0" dirty="0" smtClean="0"/>
              <a:t> non-Turkic languages where [coronal] is available, there are no non-high front vowels, whereas in Turkic languages, both high and low front vowels are fully exploited. This can be ascribed to the antagonistic feature combination between [+coronal] and [+low] in non-Turkic languages. The coronal constriction is negatively influenced by the jaw dropping for low vowels. By contrast, there is no such an antagonistic relationship between [-dorsal] and [+low].</a:t>
            </a:r>
            <a:endParaRPr lang="en-US" dirty="0" smtClean="0"/>
          </a:p>
          <a:p>
            <a:endParaRPr lang="en-US" altLang="ko-KR" dirty="0" smtClean="0"/>
          </a:p>
          <a:p>
            <a:r>
              <a:rPr lang="en-US" altLang="ko-KR" dirty="0" smtClean="0"/>
              <a:t>[Don’t read this!]</a:t>
            </a:r>
          </a:p>
          <a:p>
            <a:r>
              <a:rPr lang="en-US" altLang="ko-KR" dirty="0" smtClean="0"/>
              <a:t>Refer to Mackenzie’s translation of CH into OT: *[CORONAL, +low], *[LOW,</a:t>
            </a:r>
            <a:r>
              <a:rPr lang="en-US" altLang="ko-KR" baseline="0" dirty="0" smtClean="0"/>
              <a:t> </a:t>
            </a:r>
            <a:r>
              <a:rPr lang="en-US" altLang="ko-KR" dirty="0" smtClean="0"/>
              <a:t>+</a:t>
            </a:r>
            <a:r>
              <a:rPr lang="en-US" altLang="ko-KR" dirty="0" err="1" smtClean="0"/>
              <a:t>cor</a:t>
            </a:r>
            <a:r>
              <a:rPr lang="en-US" altLang="ko-KR" baseline="0" dirty="0" smtClean="0"/>
              <a:t>] ?</a:t>
            </a:r>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158</a:t>
            </a:fld>
            <a:endParaRPr lang="ko-KR" altLang="en-US"/>
          </a:p>
        </p:txBody>
      </p:sp>
    </p:spTree>
    <p:extLst>
      <p:ext uri="{BB962C8B-B14F-4D97-AF65-F5344CB8AC3E}">
        <p14:creationId xmlns:p14="http://schemas.microsoft.com/office/powerpoint/2010/main" val="783718626"/>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as we have established an </a:t>
            </a:r>
            <a:r>
              <a:rPr lang="en-US" dirty="0" err="1" smtClean="0"/>
              <a:t>RTR</a:t>
            </a:r>
            <a:r>
              <a:rPr lang="en-US" dirty="0" smtClean="0"/>
              <a:t> system for the original Mongolic, </a:t>
            </a:r>
            <a:r>
              <a:rPr lang="en-US" dirty="0" err="1" smtClean="0"/>
              <a:t>Tungusic</a:t>
            </a:r>
            <a:r>
              <a:rPr lang="en-US" dirty="0" smtClean="0"/>
              <a:t>, and Korean vowels, it follows that proto-Altaic may have had an </a:t>
            </a:r>
            <a:r>
              <a:rPr lang="en-US" dirty="0" err="1" smtClean="0"/>
              <a:t>RTR</a:t>
            </a:r>
            <a:r>
              <a:rPr lang="en-US" dirty="0" smtClean="0"/>
              <a:t> system as well,</a:t>
            </a:r>
            <a:r>
              <a:rPr lang="en-US" baseline="0" dirty="0" smtClean="0"/>
              <a:t> </a:t>
            </a:r>
            <a:r>
              <a:rPr lang="en-US" dirty="0" smtClean="0"/>
              <a:t>in case</a:t>
            </a:r>
            <a:r>
              <a:rPr lang="en-US" baseline="0" dirty="0" smtClean="0"/>
              <a:t> we want to believe that the Altaic hypothesis is still valid.</a:t>
            </a:r>
            <a:endParaRPr lang="en-US" dirty="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159</a:t>
            </a:fld>
            <a:endParaRPr lang="ko-KR" altLang="en-US"/>
          </a:p>
        </p:txBody>
      </p:sp>
    </p:spTree>
    <p:extLst>
      <p:ext uri="{BB962C8B-B14F-4D97-AF65-F5344CB8AC3E}">
        <p14:creationId xmlns:p14="http://schemas.microsoft.com/office/powerpoint/2010/main" val="19927650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ltLang="en-US" dirty="0" smtClean="0"/>
              <a:t>한 자질의 부차적인 성격을 음운론적으로 재해석하는 것을 말함</a:t>
            </a:r>
            <a:r>
              <a:rPr lang="en-US" altLang="ko-KR" dirty="0" smtClean="0"/>
              <a:t>.</a:t>
            </a:r>
          </a:p>
          <a:p>
            <a:r>
              <a:rPr lang="ko-KR" altLang="en-US" dirty="0" smtClean="0"/>
              <a:t>예컨대 설축의 대립에 수반되는 비대립적</a:t>
            </a:r>
            <a:r>
              <a:rPr lang="en-US" altLang="ko-KR" dirty="0" smtClean="0"/>
              <a:t>, </a:t>
            </a:r>
            <a:r>
              <a:rPr lang="ko-KR" altLang="en-US" dirty="0" smtClean="0"/>
              <a:t>잉여적인 혓몸의 전후 위치 차이를 대립적인 것으로 재해석하여 </a:t>
            </a:r>
            <a:r>
              <a:rPr lang="en-US" altLang="ko-KR" dirty="0" smtClean="0"/>
              <a:t>RTR </a:t>
            </a:r>
            <a:r>
              <a:rPr lang="ko-KR" altLang="en-US" dirty="0" smtClean="0"/>
              <a:t>대신 </a:t>
            </a:r>
            <a:r>
              <a:rPr lang="en-US" altLang="ko-KR" dirty="0" smtClean="0"/>
              <a:t>dorsal </a:t>
            </a:r>
            <a:r>
              <a:rPr lang="ko-KR" altLang="en-US" dirty="0" smtClean="0"/>
              <a:t>자질로 대체하는 것과 같은 변화를 말합니다</a:t>
            </a:r>
            <a:r>
              <a:rPr lang="en-US" altLang="ko-KR" dirty="0" smtClean="0"/>
              <a:t>. </a:t>
            </a:r>
            <a:r>
              <a:rPr lang="ko-KR" altLang="en-US" dirty="0" smtClean="0"/>
              <a:t>칼묵</a:t>
            </a:r>
            <a:r>
              <a:rPr lang="en-US" altLang="ko-KR" dirty="0" smtClean="0"/>
              <a:t>/</a:t>
            </a:r>
            <a:r>
              <a:rPr lang="ko-KR" altLang="en-US" dirty="0" smtClean="0"/>
              <a:t>오이라트어가 다른 몽골언어들과 달리 구개적 조화를 가지고 있는 사실을 </a:t>
            </a:r>
            <a:r>
              <a:rPr lang="en-US" altLang="ko-KR" dirty="0" smtClean="0"/>
              <a:t>reanalysis</a:t>
            </a:r>
            <a:r>
              <a:rPr lang="ko-KR" altLang="en-US" dirty="0" smtClean="0"/>
              <a:t>에 의한 변화로 볼 수 있겠습니다</a:t>
            </a:r>
            <a:r>
              <a:rPr lang="en-US" altLang="ko-KR" dirty="0" smtClean="0"/>
              <a:t>.</a:t>
            </a:r>
            <a:endParaRPr lang="ko-KR" altLang="en-US" dirty="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16</a:t>
            </a:fld>
            <a:endParaRPr lang="ko-KR" altLang="en-US"/>
          </a:p>
        </p:txBody>
      </p:sp>
    </p:spTree>
    <p:extLst>
      <p:ext uri="{BB962C8B-B14F-4D97-AF65-F5344CB8AC3E}">
        <p14:creationId xmlns:p14="http://schemas.microsoft.com/office/powerpoint/2010/main" val="3689642717"/>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160</a:t>
            </a:fld>
            <a:endParaRPr lang="ko-KR" altLang="en-US"/>
          </a:p>
        </p:txBody>
      </p:sp>
    </p:spTree>
    <p:extLst>
      <p:ext uri="{BB962C8B-B14F-4D97-AF65-F5344CB8AC3E}">
        <p14:creationId xmlns:p14="http://schemas.microsoft.com/office/powerpoint/2010/main" val="2863559279"/>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altLang="ko-KR" dirty="0" smtClean="0"/>
              <a:t>In this dissertation, I rewrite the vocalic history of the Northeast Asian languages,</a:t>
            </a:r>
            <a:r>
              <a:rPr lang="en-US" altLang="ko-KR" baseline="0" dirty="0" smtClean="0"/>
              <a:t> </a:t>
            </a:r>
            <a:r>
              <a:rPr lang="en-US" altLang="ko-KR" baseline="0" dirty="0" err="1" smtClean="0"/>
              <a:t>prividing</a:t>
            </a:r>
            <a:r>
              <a:rPr lang="en-US" altLang="ko-KR" baseline="0" dirty="0" smtClean="0"/>
              <a:t> all Mongolic, </a:t>
            </a:r>
            <a:r>
              <a:rPr lang="en-US" altLang="ko-KR" baseline="0" dirty="0" err="1" smtClean="0"/>
              <a:t>Koreanic</a:t>
            </a:r>
            <a:r>
              <a:rPr lang="en-US" altLang="ko-KR" baseline="0" dirty="0" smtClean="0"/>
              <a:t>, and </a:t>
            </a:r>
            <a:r>
              <a:rPr lang="en-US" altLang="ko-KR" baseline="0" dirty="0" err="1" smtClean="0"/>
              <a:t>Tungusic</a:t>
            </a:r>
            <a:r>
              <a:rPr lang="en-US" altLang="ko-KR" baseline="0" dirty="0" smtClean="0"/>
              <a:t> with an </a:t>
            </a:r>
            <a:r>
              <a:rPr lang="en-US" altLang="ko-KR" baseline="0" dirty="0" err="1" smtClean="0"/>
              <a:t>RTR</a:t>
            </a:r>
            <a:r>
              <a:rPr lang="en-US" altLang="ko-KR" baseline="0" dirty="0" smtClean="0"/>
              <a:t> analysis for their original vowel system. I also provide a reasonable scenario on the historical development of the vowel systems which is plausibly connected to the synchronic variations of the modern varieties. The result also provides a vowel typology which explains important similarities and dissimilarities among the so-called </a:t>
            </a:r>
            <a:r>
              <a:rPr lang="en-US" altLang="ko-KR" baseline="0" smtClean="0"/>
              <a:t>Altaic languages.</a:t>
            </a:r>
            <a:endParaRPr lang="ko-KR" altLang="en-US" dirty="0"/>
          </a:p>
        </p:txBody>
      </p:sp>
      <p:sp>
        <p:nvSpPr>
          <p:cNvPr id="4" name="Date Placeholder 3"/>
          <p:cNvSpPr>
            <a:spLocks noGrp="1"/>
          </p:cNvSpPr>
          <p:nvPr>
            <p:ph type="dt" idx="10"/>
          </p:nvPr>
        </p:nvSpPr>
        <p:spPr/>
        <p:txBody>
          <a:bodyPr/>
          <a:lstStyle/>
          <a:p>
            <a:r>
              <a:rPr lang="en-US" smtClean="0"/>
              <a:t>2/13/2011</a:t>
            </a:r>
            <a:endParaRPr lang="en-US"/>
          </a:p>
        </p:txBody>
      </p:sp>
    </p:spTree>
    <p:extLst>
      <p:ext uri="{BB962C8B-B14F-4D97-AF65-F5344CB8AC3E}">
        <p14:creationId xmlns:p14="http://schemas.microsoft.com/office/powerpoint/2010/main" val="6230518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ltLang="en-US" sz="1200" kern="1200" dirty="0" smtClean="0">
                <a:solidFill>
                  <a:schemeClr val="tx1"/>
                </a:solidFill>
                <a:effectLst/>
                <a:latin typeface="+mn-lt"/>
                <a:ea typeface="+mn-ea"/>
                <a:cs typeface="+mn-cs"/>
              </a:rPr>
              <a:t>생략</a:t>
            </a:r>
            <a:r>
              <a:rPr lang="en-US" altLang="ko-KR" sz="120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17</a:t>
            </a:fld>
            <a:endParaRPr lang="ko-KR" altLang="en-US"/>
          </a:p>
        </p:txBody>
      </p:sp>
    </p:spTree>
    <p:extLst>
      <p:ext uri="{BB962C8B-B14F-4D97-AF65-F5344CB8AC3E}">
        <p14:creationId xmlns:p14="http://schemas.microsoft.com/office/powerpoint/2010/main" val="12878624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ltLang="en-US" dirty="0" smtClean="0"/>
              <a:t>네모는 </a:t>
            </a:r>
            <a:r>
              <a:rPr lang="en-US" altLang="ko-KR" dirty="0" smtClean="0"/>
              <a:t>non-terminal, </a:t>
            </a:r>
            <a:r>
              <a:rPr lang="ko-KR" altLang="en-US" dirty="0" smtClean="0"/>
              <a:t>동그라미는 </a:t>
            </a:r>
            <a:r>
              <a:rPr lang="en-US" altLang="ko-KR" dirty="0" smtClean="0"/>
              <a:t>terminal branching node.</a:t>
            </a:r>
          </a:p>
          <a:p>
            <a:endParaRPr lang="en-US" altLang="ko-KR" dirty="0" smtClean="0"/>
          </a:p>
          <a:p>
            <a:r>
              <a:rPr lang="en-US" altLang="ko-KR" dirty="0" smtClean="0"/>
              <a:t>“</a:t>
            </a:r>
            <a:r>
              <a:rPr lang="ko-KR" altLang="en-US" dirty="0" smtClean="0"/>
              <a:t>최소 대립</a:t>
            </a:r>
            <a:r>
              <a:rPr lang="en-US" altLang="ko-KR" dirty="0" smtClean="0"/>
              <a:t>”</a:t>
            </a:r>
            <a:r>
              <a:rPr lang="ko-KR" altLang="en-US" dirty="0" smtClean="0"/>
              <a:t>이란 것은 </a:t>
            </a:r>
            <a:r>
              <a:rPr lang="en-US" altLang="ko-KR" dirty="0" smtClean="0"/>
              <a:t>terminal branching node</a:t>
            </a:r>
            <a:r>
              <a:rPr lang="ko-KR" altLang="en-US" dirty="0" smtClean="0"/>
              <a:t>의 두 말단 요소들간의 대립을 말하는 것으로 규정하고</a:t>
            </a:r>
            <a:r>
              <a:rPr lang="en-US" altLang="ko-KR" dirty="0" smtClean="0"/>
              <a:t>, </a:t>
            </a:r>
            <a:r>
              <a:rPr lang="ko-KR" altLang="en-US" dirty="0" smtClean="0"/>
              <a:t>중화</a:t>
            </a:r>
            <a:r>
              <a:rPr lang="en-US" altLang="ko-KR" dirty="0" smtClean="0"/>
              <a:t>/</a:t>
            </a:r>
            <a:r>
              <a:rPr lang="ko-KR" altLang="en-US" dirty="0" smtClean="0"/>
              <a:t>합류는 바로 이들 간에 나타나는 것으로 봄</a:t>
            </a:r>
            <a:r>
              <a:rPr lang="en-US" altLang="ko-KR" dirty="0" smtClean="0"/>
              <a:t>.</a:t>
            </a:r>
          </a:p>
          <a:p>
            <a:endParaRPr lang="en-US" altLang="ko-KR" dirty="0" smtClean="0"/>
          </a:p>
          <a:p>
            <a:r>
              <a:rPr lang="ko-KR" altLang="en-US" dirty="0" smtClean="0"/>
              <a:t>이 때 이 </a:t>
            </a:r>
            <a:r>
              <a:rPr lang="en-US" altLang="ko-KR" dirty="0" smtClean="0"/>
              <a:t>“</a:t>
            </a:r>
            <a:r>
              <a:rPr lang="ko-KR" altLang="en-US" dirty="0" smtClean="0"/>
              <a:t>최소 대립</a:t>
            </a:r>
            <a:r>
              <a:rPr lang="en-US" altLang="ko-KR" dirty="0" smtClean="0"/>
              <a:t>”</a:t>
            </a:r>
            <a:r>
              <a:rPr lang="ko-KR" altLang="en-US" dirty="0" smtClean="0"/>
              <a:t>이 최하위 자질에 의한 대립을 일컫는 것이 아님을 유의할 필요</a:t>
            </a:r>
            <a:r>
              <a:rPr lang="en-US" altLang="ko-KR" baseline="0" dirty="0" smtClean="0"/>
              <a:t> (</a:t>
            </a:r>
            <a:r>
              <a:rPr lang="ko-KR" altLang="en-US" baseline="0" dirty="0" smtClean="0"/>
              <a:t>특히 만주어의 경우</a:t>
            </a:r>
            <a:r>
              <a:rPr lang="en-US" altLang="ko-KR" baseline="0" dirty="0" smtClean="0"/>
              <a:t>)</a:t>
            </a:r>
            <a:endParaRPr lang="en-US" altLang="ko-KR" dirty="0" smtClean="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18</a:t>
            </a:fld>
            <a:endParaRPr lang="ko-KR" altLang="en-US"/>
          </a:p>
        </p:txBody>
      </p:sp>
    </p:spTree>
    <p:extLst>
      <p:ext uri="{BB962C8B-B14F-4D97-AF65-F5344CB8AC3E}">
        <p14:creationId xmlns:p14="http://schemas.microsoft.com/office/powerpoint/2010/main" val="7333376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ltLang="en-US" dirty="0" smtClean="0"/>
              <a:t>대립 위계 이론의 기본 가정이 </a:t>
            </a:r>
            <a:r>
              <a:rPr lang="en-US" altLang="ko-KR" dirty="0" smtClean="0"/>
              <a:t>“</a:t>
            </a:r>
            <a:r>
              <a:rPr lang="ko-KR" altLang="en-US" dirty="0" smtClean="0"/>
              <a:t>오직 대립 자질만이 음운론적으로 활성이다</a:t>
            </a:r>
            <a:r>
              <a:rPr lang="en-US" altLang="ko-KR" dirty="0" smtClean="0"/>
              <a:t>”</a:t>
            </a:r>
            <a:r>
              <a:rPr lang="ko-KR" altLang="en-US" dirty="0" smtClean="0"/>
              <a:t>라는 것이었는데</a:t>
            </a:r>
            <a:r>
              <a:rPr lang="en-US" altLang="ko-KR" dirty="0" smtClean="0"/>
              <a:t>, </a:t>
            </a:r>
            <a:r>
              <a:rPr lang="ko-KR" altLang="en-US" dirty="0" smtClean="0"/>
              <a:t>이와 반대되는 입장도 있음</a:t>
            </a:r>
            <a:r>
              <a:rPr lang="en-US" altLang="ko-KR" dirty="0" smtClean="0"/>
              <a:t>.</a:t>
            </a:r>
          </a:p>
          <a:p>
            <a:endParaRPr lang="en-US" altLang="ko-KR" dirty="0" smtClean="0"/>
          </a:p>
          <a:p>
            <a:r>
              <a:rPr lang="ko-KR" altLang="en-US" dirty="0" smtClean="0"/>
              <a:t>예를 들면 </a:t>
            </a:r>
            <a:r>
              <a:rPr lang="en-US" altLang="ko-KR" dirty="0" smtClean="0"/>
              <a:t>Visibility Theory</a:t>
            </a:r>
            <a:r>
              <a:rPr lang="ko-KR" altLang="en-US" dirty="0" smtClean="0"/>
              <a:t>라는 것이 있는데</a:t>
            </a:r>
            <a:r>
              <a:rPr lang="en-US" altLang="ko-KR" dirty="0" smtClean="0"/>
              <a:t>, </a:t>
            </a:r>
            <a:r>
              <a:rPr lang="ko-KR" altLang="en-US" dirty="0" smtClean="0"/>
              <a:t>이 이론은 어떤 규칙이 볼 수 있는 자질</a:t>
            </a:r>
            <a:r>
              <a:rPr lang="en-US" altLang="ko-KR" dirty="0" smtClean="0"/>
              <a:t>,</a:t>
            </a:r>
            <a:r>
              <a:rPr lang="en-US" altLang="ko-KR" baseline="0" dirty="0" smtClean="0"/>
              <a:t> </a:t>
            </a:r>
            <a:r>
              <a:rPr lang="ko-KR" altLang="en-US" baseline="0" dirty="0" smtClean="0"/>
              <a:t>즉 그 규칙에 관여적인 자질의 성격이 </a:t>
            </a:r>
            <a:r>
              <a:rPr lang="ko-KR" altLang="en-US" dirty="0" smtClean="0"/>
              <a:t>규칙에 따라서 다르며 크게 유표적 자질에만 </a:t>
            </a:r>
            <a:r>
              <a:rPr lang="en-US" altLang="ko-KR" dirty="0" smtClean="0"/>
              <a:t>sensitive</a:t>
            </a:r>
            <a:r>
              <a:rPr lang="ko-KR" altLang="en-US" dirty="0" smtClean="0"/>
              <a:t>한 규칙들</a:t>
            </a:r>
            <a:r>
              <a:rPr lang="en-US" altLang="ko-KR" dirty="0" smtClean="0"/>
              <a:t>, </a:t>
            </a:r>
            <a:r>
              <a:rPr lang="ko-KR" altLang="en-US" dirty="0" smtClean="0"/>
              <a:t>대립자질들에</a:t>
            </a:r>
            <a:r>
              <a:rPr lang="ko-KR" altLang="en-US" baseline="0" dirty="0" smtClean="0"/>
              <a:t> 대해 </a:t>
            </a:r>
            <a:r>
              <a:rPr lang="en-US" altLang="ko-KR" baseline="0" dirty="0" smtClean="0"/>
              <a:t>sensitive</a:t>
            </a:r>
            <a:r>
              <a:rPr lang="ko-KR" altLang="en-US" baseline="0" dirty="0" smtClean="0"/>
              <a:t>한 규칙들</a:t>
            </a:r>
            <a:r>
              <a:rPr lang="en-US" altLang="ko-KR" baseline="0" dirty="0" smtClean="0"/>
              <a:t>, </a:t>
            </a:r>
            <a:r>
              <a:rPr lang="ko-KR" altLang="en-US" baseline="0" dirty="0" smtClean="0"/>
              <a:t>그리고 그런 구분없이 모든 종류의 자질에 </a:t>
            </a:r>
            <a:r>
              <a:rPr lang="en-US" altLang="ko-KR" baseline="0" dirty="0" smtClean="0"/>
              <a:t>sensitive</a:t>
            </a:r>
            <a:r>
              <a:rPr lang="ko-KR" altLang="en-US" baseline="0" dirty="0" smtClean="0"/>
              <a:t>한 규칙들이 있을 수 있다고 봅니다</a:t>
            </a:r>
            <a:r>
              <a:rPr lang="en-US" altLang="ko-KR" baseline="0" dirty="0" smtClean="0"/>
              <a:t>.</a:t>
            </a:r>
          </a:p>
          <a:p>
            <a:endParaRPr lang="en-US" altLang="ko-KR" baseline="0" dirty="0" smtClean="0"/>
          </a:p>
          <a:p>
            <a:r>
              <a:rPr lang="ko-KR" altLang="en-US" baseline="0" dirty="0" smtClean="0"/>
              <a:t>예컨대 </a:t>
            </a:r>
            <a:r>
              <a:rPr lang="en-US" altLang="ko-KR" baseline="0" dirty="0" smtClean="0"/>
              <a:t>Andrew Nevins</a:t>
            </a:r>
            <a:r>
              <a:rPr lang="ko-KR" altLang="en-US" baseline="0" dirty="0" smtClean="0"/>
              <a:t>와 같은 사람이 이런 입장을 취하는데요</a:t>
            </a:r>
            <a:r>
              <a:rPr lang="en-US" altLang="ko-KR" baseline="0" dirty="0" smtClean="0"/>
              <a:t>, </a:t>
            </a:r>
            <a:r>
              <a:rPr lang="ko-KR" altLang="en-US" baseline="0" dirty="0" smtClean="0"/>
              <a:t>이 분의 책 </a:t>
            </a:r>
            <a:r>
              <a:rPr lang="en-US" altLang="ko-KR" baseline="0" dirty="0" smtClean="0"/>
              <a:t>Locality in vowel harmony (2010)</a:t>
            </a:r>
            <a:r>
              <a:rPr lang="ko-KR" altLang="en-US" baseline="0" dirty="0" smtClean="0"/>
              <a:t>를 보면 여러 알타이언어들의 모음조화와 투명</a:t>
            </a:r>
            <a:r>
              <a:rPr lang="en-US" altLang="ko-KR" baseline="0" dirty="0" smtClean="0"/>
              <a:t>/</a:t>
            </a:r>
            <a:r>
              <a:rPr lang="ko-KR" altLang="en-US" baseline="0" dirty="0" smtClean="0"/>
              <a:t>불투명 모음의 문제를 다루면서 </a:t>
            </a:r>
            <a:r>
              <a:rPr lang="en-US" altLang="ko-KR" baseline="0" dirty="0" smtClean="0"/>
              <a:t>visibility theory</a:t>
            </a:r>
            <a:r>
              <a:rPr lang="ko-KR" altLang="en-US" baseline="0" dirty="0" smtClean="0"/>
              <a:t>를 이용하고 있는데</a:t>
            </a:r>
            <a:r>
              <a:rPr lang="en-US" altLang="ko-KR" baseline="0" dirty="0" smtClean="0"/>
              <a:t>,</a:t>
            </a:r>
          </a:p>
          <a:p>
            <a:endParaRPr lang="en-US" altLang="ko-KR" baseline="0" dirty="0" smtClean="0"/>
          </a:p>
          <a:p>
            <a:r>
              <a:rPr lang="ko-KR" altLang="en-US" baseline="0" dirty="0" smtClean="0"/>
              <a:t>제가 볼 때에는</a:t>
            </a:r>
            <a:r>
              <a:rPr lang="en-US" altLang="ko-KR" baseline="0" dirty="0" smtClean="0"/>
              <a:t>,</a:t>
            </a:r>
            <a:r>
              <a:rPr lang="ko-KR" altLang="en-US" baseline="0" dirty="0" smtClean="0"/>
              <a:t> 이와 같은 </a:t>
            </a:r>
            <a:r>
              <a:rPr lang="en-US" altLang="ko-KR" baseline="0" dirty="0" smtClean="0"/>
              <a:t>visibility theory</a:t>
            </a:r>
            <a:r>
              <a:rPr lang="ko-KR" altLang="en-US" baseline="0" dirty="0" smtClean="0"/>
              <a:t>가</a:t>
            </a:r>
            <a:r>
              <a:rPr lang="en-US" altLang="ko-KR" baseline="0" dirty="0" smtClean="0"/>
              <a:t>, </a:t>
            </a:r>
            <a:r>
              <a:rPr lang="ko-KR" altLang="en-US" baseline="0" dirty="0" smtClean="0"/>
              <a:t>적어도 알타이 언어들을 다루는 경우에는</a:t>
            </a:r>
            <a:r>
              <a:rPr lang="en-US" altLang="ko-KR" baseline="0" dirty="0" smtClean="0"/>
              <a:t>, </a:t>
            </a:r>
            <a:r>
              <a:rPr lang="ko-KR" altLang="en-US" baseline="0" dirty="0" smtClean="0"/>
              <a:t>불필요한 것이 아닌가 생각합니다</a:t>
            </a:r>
            <a:r>
              <a:rPr lang="en-US" altLang="ko-KR" baseline="0" dirty="0" smtClean="0"/>
              <a:t>. </a:t>
            </a:r>
            <a:r>
              <a:rPr lang="ko-KR" altLang="en-US" baseline="0" dirty="0" smtClean="0"/>
              <a:t>이하의 발표에서 관련 내용을 자세하게 다루지는 않겠습니다</a:t>
            </a:r>
            <a:r>
              <a:rPr lang="en-US" altLang="ko-KR" baseline="0" dirty="0" smtClean="0"/>
              <a:t>.</a:t>
            </a:r>
            <a:endParaRPr lang="ko-KR" altLang="en-US" dirty="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19</a:t>
            </a:fld>
            <a:endParaRPr lang="ko-KR" altLang="en-US"/>
          </a:p>
        </p:txBody>
      </p:sp>
    </p:spTree>
    <p:extLst>
      <p:ext uri="{BB962C8B-B14F-4D97-AF65-F5344CB8AC3E}">
        <p14:creationId xmlns:p14="http://schemas.microsoft.com/office/powerpoint/2010/main" val="7756080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ltLang="en-US" dirty="0" smtClean="0"/>
              <a:t>다음은 자질의 문제입니다</a:t>
            </a:r>
            <a:r>
              <a:rPr lang="en-US" altLang="ko-KR" dirty="0" smtClean="0"/>
              <a:t>.</a:t>
            </a:r>
            <a:endParaRPr lang="ko-KR" altLang="en-US" dirty="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20</a:t>
            </a:fld>
            <a:endParaRPr lang="ko-KR" altLang="en-US"/>
          </a:p>
        </p:txBody>
      </p:sp>
    </p:spTree>
    <p:extLst>
      <p:ext uri="{BB962C8B-B14F-4D97-AF65-F5344CB8AC3E}">
        <p14:creationId xmlns:p14="http://schemas.microsoft.com/office/powerpoint/2010/main" val="30378994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ltLang="en-US" sz="1200" kern="1200" dirty="0" smtClean="0">
                <a:solidFill>
                  <a:schemeClr val="tx1"/>
                </a:solidFill>
                <a:effectLst/>
                <a:latin typeface="+mn-lt"/>
                <a:ea typeface="+mn-ea"/>
                <a:cs typeface="+mn-cs"/>
              </a:rPr>
              <a:t>앞서 </a:t>
            </a:r>
            <a:r>
              <a:rPr lang="en-US" sz="1200" kern="1200" dirty="0" smtClean="0">
                <a:solidFill>
                  <a:schemeClr val="tx1"/>
                </a:solidFill>
                <a:effectLst/>
                <a:latin typeface="+mn-lt"/>
                <a:ea typeface="+mn-ea"/>
                <a:cs typeface="+mn-cs"/>
              </a:rPr>
              <a:t>Inuit</a:t>
            </a:r>
            <a:r>
              <a:rPr lang="ko-KR" altLang="en-US" sz="1200" kern="1200" dirty="0" smtClean="0">
                <a:solidFill>
                  <a:schemeClr val="tx1"/>
                </a:solidFill>
                <a:effectLst/>
                <a:latin typeface="+mn-lt"/>
                <a:ea typeface="+mn-ea"/>
                <a:cs typeface="+mn-cs"/>
              </a:rPr>
              <a:t>어의 예에서</a:t>
            </a:r>
            <a:r>
              <a:rPr lang="en-US" sz="1200" kern="1200" dirty="0" smtClean="0">
                <a:solidFill>
                  <a:schemeClr val="tx1"/>
                </a:solidFill>
                <a:effectLst/>
                <a:latin typeface="+mn-lt"/>
                <a:ea typeface="+mn-ea"/>
                <a:cs typeface="+mn-cs"/>
              </a:rPr>
              <a:t> Dresher</a:t>
            </a:r>
            <a:r>
              <a:rPr lang="ko-KR" altLang="en-US" sz="1200" kern="1200" dirty="0" smtClean="0">
                <a:solidFill>
                  <a:schemeClr val="tx1"/>
                </a:solidFill>
                <a:effectLst/>
                <a:latin typeface="+mn-lt"/>
                <a:ea typeface="+mn-ea"/>
                <a:cs typeface="+mn-cs"/>
              </a:rPr>
              <a:t>가 </a:t>
            </a:r>
            <a:r>
              <a:rPr lang="en-US"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coronal</a:t>
            </a:r>
            <a:r>
              <a:rPr lang="en-US" sz="1200" kern="1200" dirty="0" smtClean="0">
                <a:solidFill>
                  <a:schemeClr val="tx1"/>
                </a:solidFill>
                <a:effectLst/>
                <a:latin typeface="+mn-lt"/>
                <a:ea typeface="+mn-ea"/>
                <a:cs typeface="+mn-cs"/>
              </a:rPr>
              <a:t>]</a:t>
            </a:r>
            <a:r>
              <a:rPr lang="ko-KR" altLang="en-US" sz="1200" kern="1200" dirty="0" smtClean="0">
                <a:solidFill>
                  <a:schemeClr val="tx1"/>
                </a:solidFill>
                <a:effectLst/>
                <a:latin typeface="+mn-lt"/>
                <a:ea typeface="+mn-ea"/>
                <a:cs typeface="+mn-cs"/>
              </a:rPr>
              <a:t>과</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labial] </a:t>
            </a:r>
            <a:r>
              <a:rPr lang="ko-KR" altLang="en-US" sz="1200" kern="1200" dirty="0" smtClean="0">
                <a:solidFill>
                  <a:schemeClr val="tx1"/>
                </a:solidFill>
                <a:effectLst/>
                <a:latin typeface="+mn-lt"/>
                <a:ea typeface="+mn-ea"/>
                <a:cs typeface="+mn-cs"/>
              </a:rPr>
              <a:t>자질을 사용하는 것을 보았습니다</a:t>
            </a:r>
            <a:r>
              <a:rPr lang="en-US" altLang="ko-KR" sz="1200" kern="1200" dirty="0" smtClean="0">
                <a:solidFill>
                  <a:schemeClr val="tx1"/>
                </a:solidFill>
                <a:effectLst/>
                <a:latin typeface="+mn-lt"/>
                <a:ea typeface="+mn-ea"/>
                <a:cs typeface="+mn-cs"/>
              </a:rPr>
              <a:t>. </a:t>
            </a:r>
            <a:r>
              <a:rPr lang="ko-KR" altLang="en-US" sz="1200" kern="1200" dirty="0" smtClean="0">
                <a:solidFill>
                  <a:schemeClr val="tx1"/>
                </a:solidFill>
                <a:effectLst/>
                <a:latin typeface="+mn-lt"/>
                <a:ea typeface="+mn-ea"/>
                <a:cs typeface="+mn-cs"/>
              </a:rPr>
              <a:t>이들 자질은 </a:t>
            </a:r>
            <a:r>
              <a:rPr lang="en-US"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front] </a:t>
            </a:r>
            <a:r>
              <a:rPr lang="en-US" sz="1200" kern="1200" dirty="0" smtClean="0">
                <a:solidFill>
                  <a:schemeClr val="tx1"/>
                </a:solidFill>
                <a:effectLst/>
                <a:latin typeface="+mn-lt"/>
                <a:ea typeface="+mn-ea"/>
                <a:cs typeface="+mn-cs"/>
              </a:rPr>
              <a:t>(</a:t>
            </a:r>
            <a:r>
              <a:rPr lang="ko-KR" altLang="en-US" sz="1200" kern="1200" dirty="0" smtClean="0">
                <a:solidFill>
                  <a:schemeClr val="tx1"/>
                </a:solidFill>
                <a:effectLst/>
                <a:latin typeface="+mn-lt"/>
                <a:ea typeface="+mn-ea"/>
                <a:cs typeface="+mn-cs"/>
              </a:rPr>
              <a:t>또는</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[back</a:t>
            </a:r>
            <a:r>
              <a:rPr lang="en-US" sz="1200" kern="1200" dirty="0" smtClean="0">
                <a:solidFill>
                  <a:schemeClr val="tx1"/>
                </a:solidFill>
                <a:effectLst/>
                <a:latin typeface="+mn-lt"/>
                <a:ea typeface="+mn-ea"/>
                <a:cs typeface="+mn-cs"/>
              </a:rPr>
              <a:t>])</a:t>
            </a:r>
            <a:r>
              <a:rPr lang="ko-KR" altLang="en-US" sz="1200" kern="1200" dirty="0" smtClean="0">
                <a:solidFill>
                  <a:schemeClr val="tx1"/>
                </a:solidFill>
                <a:effectLst/>
                <a:latin typeface="+mn-lt"/>
                <a:ea typeface="+mn-ea"/>
                <a:cs typeface="+mn-cs"/>
              </a:rPr>
              <a:t>이나</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[round</a:t>
            </a:r>
            <a:r>
              <a:rPr lang="en-US" sz="1200" kern="1200" dirty="0" smtClean="0">
                <a:solidFill>
                  <a:schemeClr val="tx1"/>
                </a:solidFill>
                <a:effectLst/>
                <a:latin typeface="+mn-lt"/>
                <a:ea typeface="+mn-ea"/>
                <a:cs typeface="+mn-cs"/>
              </a:rPr>
              <a:t>] </a:t>
            </a:r>
            <a:r>
              <a:rPr lang="ko-KR" altLang="en-US" sz="1200" kern="1200" dirty="0" smtClean="0">
                <a:solidFill>
                  <a:schemeClr val="tx1"/>
                </a:solidFill>
                <a:effectLst/>
                <a:latin typeface="+mn-lt"/>
                <a:ea typeface="+mn-ea"/>
                <a:cs typeface="+mn-cs"/>
              </a:rPr>
              <a:t>자질로 바꾸어 써도 무방한데요</a:t>
            </a:r>
            <a:r>
              <a:rPr lang="en-US" altLang="ko-KR" sz="1200" kern="1200" dirty="0" smtClean="0">
                <a:solidFill>
                  <a:schemeClr val="tx1"/>
                </a:solidFill>
                <a:effectLst/>
                <a:latin typeface="+mn-lt"/>
                <a:ea typeface="+mn-ea"/>
                <a:cs typeface="+mn-cs"/>
              </a:rPr>
              <a:t>, </a:t>
            </a:r>
            <a:r>
              <a:rPr lang="ko-KR" altLang="en-US" sz="1200" kern="1200" dirty="0" smtClean="0">
                <a:solidFill>
                  <a:schemeClr val="tx1"/>
                </a:solidFill>
                <a:effectLst/>
                <a:latin typeface="+mn-lt"/>
                <a:ea typeface="+mn-ea"/>
                <a:cs typeface="+mn-cs"/>
              </a:rPr>
              <a:t>사실 이들 자질을 사용할 때에는 조금 더 조심스럽게 접근을 해야할 필요성이 있습니다</a:t>
            </a:r>
            <a:r>
              <a:rPr lang="en-US" altLang="ko-KR" sz="1200" kern="1200" dirty="0" smtClean="0">
                <a:solidFill>
                  <a:schemeClr val="tx1"/>
                </a:solidFill>
                <a:effectLst/>
                <a:latin typeface="+mn-lt"/>
                <a:ea typeface="+mn-ea"/>
                <a:cs typeface="+mn-cs"/>
              </a:rPr>
              <a:t>. </a:t>
            </a:r>
            <a:r>
              <a:rPr lang="ko-KR" altLang="en-US" sz="1200" kern="1200" dirty="0" smtClean="0">
                <a:solidFill>
                  <a:schemeClr val="tx1"/>
                </a:solidFill>
                <a:effectLst/>
                <a:latin typeface="+mn-lt"/>
                <a:ea typeface="+mn-ea"/>
                <a:cs typeface="+mn-cs"/>
              </a:rPr>
              <a:t>저는 같은 자질을 앞으로 사용하게 되더라도 좀 더 세부적인 자질에 대한 정의를 밑바탕에 깔고 사용하려고 하는데요</a:t>
            </a:r>
            <a:r>
              <a:rPr lang="en-US" altLang="ko-KR" sz="1200" kern="1200" dirty="0" smtClean="0">
                <a:solidFill>
                  <a:schemeClr val="tx1"/>
                </a:solidFill>
                <a:effectLst/>
                <a:latin typeface="+mn-lt"/>
                <a:ea typeface="+mn-ea"/>
                <a:cs typeface="+mn-cs"/>
              </a:rPr>
              <a:t>, </a:t>
            </a:r>
            <a:r>
              <a:rPr lang="ko-KR" altLang="en-US" sz="1200" kern="1200" dirty="0" smtClean="0">
                <a:solidFill>
                  <a:schemeClr val="tx1"/>
                </a:solidFill>
                <a:effectLst/>
                <a:latin typeface="+mn-lt"/>
                <a:ea typeface="+mn-ea"/>
                <a:cs typeface="+mn-cs"/>
              </a:rPr>
              <a:t>기본적으로 음운 자질에 대한 </a:t>
            </a:r>
            <a:r>
              <a:rPr lang="en-US" altLang="ko-KR" sz="1200" kern="1200" dirty="0" smtClean="0">
                <a:solidFill>
                  <a:schemeClr val="tx1"/>
                </a:solidFill>
                <a:effectLst/>
                <a:latin typeface="+mn-lt"/>
                <a:ea typeface="+mn-ea"/>
                <a:cs typeface="+mn-cs"/>
              </a:rPr>
              <a:t>Halle </a:t>
            </a:r>
            <a:r>
              <a:rPr lang="ko-KR" altLang="en-US" sz="1200" kern="1200" dirty="0" smtClean="0">
                <a:solidFill>
                  <a:schemeClr val="tx1"/>
                </a:solidFill>
                <a:effectLst/>
                <a:latin typeface="+mn-lt"/>
                <a:ea typeface="+mn-ea"/>
                <a:cs typeface="+mn-cs"/>
              </a:rPr>
              <a:t>류의 </a:t>
            </a:r>
            <a:r>
              <a:rPr lang="en-US" sz="1200" kern="1200" baseline="0" dirty="0" smtClean="0">
                <a:solidFill>
                  <a:schemeClr val="tx1"/>
                </a:solidFill>
                <a:effectLst/>
                <a:latin typeface="+mn-lt"/>
                <a:ea typeface="+mn-ea"/>
                <a:cs typeface="+mn-cs"/>
              </a:rPr>
              <a:t>Articulator </a:t>
            </a:r>
            <a:r>
              <a:rPr lang="ko-KR" altLang="en-US" sz="1200" kern="1200" baseline="0" dirty="0" smtClean="0">
                <a:solidFill>
                  <a:schemeClr val="tx1"/>
                </a:solidFill>
                <a:effectLst/>
                <a:latin typeface="+mn-lt"/>
                <a:ea typeface="+mn-ea"/>
                <a:cs typeface="+mn-cs"/>
              </a:rPr>
              <a:t>기반의 자질기하학</a:t>
            </a:r>
            <a:r>
              <a:rPr lang="en-US" altLang="ko-KR" sz="1200" kern="1200" baseline="0" dirty="0" smtClean="0">
                <a:solidFill>
                  <a:schemeClr val="tx1"/>
                </a:solidFill>
                <a:effectLst/>
                <a:latin typeface="+mn-lt"/>
                <a:ea typeface="+mn-ea"/>
                <a:cs typeface="+mn-cs"/>
              </a:rPr>
              <a:t>(feature geometry)</a:t>
            </a:r>
            <a:r>
              <a:rPr lang="en-US" sz="1200" kern="1200" baseline="0" dirty="0" smtClean="0">
                <a:solidFill>
                  <a:schemeClr val="tx1"/>
                </a:solidFill>
                <a:effectLst/>
                <a:latin typeface="+mn-lt"/>
                <a:ea typeface="+mn-ea"/>
                <a:cs typeface="+mn-cs"/>
              </a:rPr>
              <a:t> model</a:t>
            </a:r>
            <a:r>
              <a:rPr lang="ko-KR" altLang="en-US" sz="1200" kern="1200" baseline="0" dirty="0" smtClean="0">
                <a:solidFill>
                  <a:schemeClr val="tx1"/>
                </a:solidFill>
                <a:effectLst/>
                <a:latin typeface="+mn-lt"/>
                <a:ea typeface="+mn-ea"/>
                <a:cs typeface="+mn-cs"/>
              </a:rPr>
              <a:t>을 사용하려고 합니다</a:t>
            </a:r>
            <a:r>
              <a:rPr lang="en-US" altLang="ko-KR" sz="1200" kern="1200" baseline="0" dirty="0" smtClean="0">
                <a:solidFill>
                  <a:schemeClr val="tx1"/>
                </a:solidFill>
                <a:effectLst/>
                <a:latin typeface="+mn-lt"/>
                <a:ea typeface="+mn-ea"/>
                <a:cs typeface="+mn-cs"/>
              </a:rPr>
              <a:t>. </a:t>
            </a:r>
            <a:r>
              <a:rPr lang="ko-KR" altLang="en-US" sz="1200" kern="1200" baseline="0" dirty="0" smtClean="0">
                <a:solidFill>
                  <a:schemeClr val="tx1"/>
                </a:solidFill>
                <a:effectLst/>
                <a:latin typeface="+mn-lt"/>
                <a:ea typeface="+mn-ea"/>
                <a:cs typeface="+mn-cs"/>
              </a:rPr>
              <a:t>여기서 특히 중요한 것은 </a:t>
            </a:r>
            <a:r>
              <a:rPr lang="en-US" sz="1200" kern="1200" baseline="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coronal</a:t>
            </a:r>
            <a:r>
              <a:rPr lang="en-US" sz="1200" kern="1200" baseline="0" dirty="0" smtClean="0">
                <a:solidFill>
                  <a:schemeClr val="tx1"/>
                </a:solidFill>
                <a:effectLst/>
                <a:latin typeface="+mn-lt"/>
                <a:ea typeface="+mn-ea"/>
                <a:cs typeface="+mn-cs"/>
              </a:rPr>
              <a:t>]</a:t>
            </a:r>
            <a:r>
              <a:rPr lang="ko-KR" altLang="en-US" sz="1200" kern="1200" baseline="0" dirty="0" smtClean="0">
                <a:solidFill>
                  <a:schemeClr val="tx1"/>
                </a:solidFill>
                <a:effectLst/>
                <a:latin typeface="+mn-lt"/>
                <a:ea typeface="+mn-ea"/>
                <a:cs typeface="+mn-cs"/>
              </a:rPr>
              <a:t>과 </a:t>
            </a:r>
            <a:r>
              <a:rPr lang="en-US" sz="1200" kern="1200" baseline="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dorsal</a:t>
            </a:r>
            <a:r>
              <a:rPr lang="en-US" sz="1200" kern="1200" baseline="0" dirty="0" smtClean="0">
                <a:solidFill>
                  <a:schemeClr val="tx1"/>
                </a:solidFill>
                <a:effectLst/>
                <a:latin typeface="+mn-lt"/>
                <a:ea typeface="+mn-ea"/>
                <a:cs typeface="+mn-cs"/>
              </a:rPr>
              <a:t>] </a:t>
            </a:r>
            <a:r>
              <a:rPr lang="ko-KR" altLang="en-US" sz="1200" kern="1200" baseline="0" dirty="0" smtClean="0">
                <a:solidFill>
                  <a:schemeClr val="tx1"/>
                </a:solidFill>
                <a:effectLst/>
                <a:latin typeface="+mn-lt"/>
                <a:ea typeface="+mn-ea"/>
                <a:cs typeface="+mn-cs"/>
              </a:rPr>
              <a:t>자질의 구분입니다</a:t>
            </a:r>
            <a:r>
              <a:rPr lang="en-US" sz="1200" kern="1200" baseline="0" dirty="0" smtClean="0">
                <a:solidFill>
                  <a:schemeClr val="tx1"/>
                </a:solidFill>
                <a:effectLst/>
                <a:latin typeface="+mn-lt"/>
                <a:ea typeface="+mn-ea"/>
                <a:cs typeface="+mn-cs"/>
              </a:rPr>
              <a:t>.</a:t>
            </a:r>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21</a:t>
            </a:fld>
            <a:endParaRPr lang="ko-KR" altLang="en-US"/>
          </a:p>
        </p:txBody>
      </p:sp>
    </p:spTree>
    <p:extLst>
      <p:ext uri="{BB962C8B-B14F-4D97-AF65-F5344CB8AC3E}">
        <p14:creationId xmlns:p14="http://schemas.microsoft.com/office/powerpoint/2010/main" val="3047523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baseline="0" dirty="0" smtClean="0">
                <a:sym typeface="Wingdings"/>
              </a:rPr>
              <a:t>먼저 서론에 해당하는 내용들을 좀 짚어 보겠습니다</a:t>
            </a:r>
            <a:r>
              <a:rPr lang="en-US" altLang="ko-KR" baseline="0" dirty="0" smtClean="0">
                <a:sym typeface="Wingdings"/>
              </a:rPr>
              <a:t>. </a:t>
            </a:r>
            <a:r>
              <a:rPr lang="en-US" altLang="ko-KR" dirty="0" smtClean="0">
                <a:sym typeface="Wingdings"/>
              </a:rPr>
              <a:t></a:t>
            </a:r>
            <a:endParaRPr lang="en-US" altLang="ko-KR" dirty="0" smtClean="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2</a:t>
            </a:fld>
            <a:endParaRPr lang="ko-KR" altLang="en-US"/>
          </a:p>
        </p:txBody>
      </p:sp>
    </p:spTree>
    <p:extLst>
      <p:ext uri="{BB962C8B-B14F-4D97-AF65-F5344CB8AC3E}">
        <p14:creationId xmlns:p14="http://schemas.microsoft.com/office/powerpoint/2010/main" val="14958953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Articulator Theory, </a:t>
            </a:r>
            <a:r>
              <a:rPr lang="ko-KR" altLang="en-US" sz="1200" kern="1200" dirty="0" smtClean="0">
                <a:solidFill>
                  <a:schemeClr val="tx1"/>
                </a:solidFill>
                <a:effectLst/>
                <a:latin typeface="+mn-lt"/>
                <a:ea typeface="+mn-ea"/>
                <a:cs typeface="+mn-cs"/>
              </a:rPr>
              <a:t>더 구체적으로는 </a:t>
            </a:r>
            <a:r>
              <a:rPr lang="en-US" sz="1200" kern="1200" dirty="0" smtClean="0">
                <a:solidFill>
                  <a:schemeClr val="tx1"/>
                </a:solidFill>
                <a:effectLst/>
                <a:latin typeface="+mn-lt"/>
                <a:ea typeface="+mn-ea"/>
                <a:cs typeface="+mn-cs"/>
              </a:rPr>
              <a:t>Calabrese </a:t>
            </a:r>
            <a:r>
              <a:rPr lang="en-US" sz="1200" kern="1200" dirty="0" smtClean="0">
                <a:solidFill>
                  <a:schemeClr val="tx1"/>
                </a:solidFill>
                <a:effectLst/>
                <a:latin typeface="+mn-lt"/>
                <a:ea typeface="+mn-ea"/>
                <a:cs typeface="+mn-cs"/>
              </a:rPr>
              <a:t>(2005, pp. 312–3</a:t>
            </a:r>
            <a:r>
              <a:rPr lang="en-US" sz="1200" kern="1200" dirty="0" smtClean="0">
                <a:solidFill>
                  <a:schemeClr val="tx1"/>
                </a:solidFill>
                <a:effectLst/>
                <a:latin typeface="+mn-lt"/>
                <a:ea typeface="+mn-ea"/>
                <a:cs typeface="+mn-cs"/>
              </a:rPr>
              <a:t>)</a:t>
            </a:r>
            <a:r>
              <a:rPr lang="ko-KR" altLang="en-US" sz="1200" kern="1200" dirty="0" smtClean="0">
                <a:solidFill>
                  <a:schemeClr val="tx1"/>
                </a:solidFill>
                <a:effectLst/>
                <a:latin typeface="+mn-lt"/>
                <a:ea typeface="+mn-ea"/>
                <a:cs typeface="+mn-cs"/>
              </a:rPr>
              <a:t>의 구분을 따라</a:t>
            </a:r>
            <a:r>
              <a:rPr lang="en-US" altLang="ko-KR" sz="1200" kern="1200" dirty="0" smtClean="0">
                <a:solidFill>
                  <a:schemeClr val="tx1"/>
                </a:solidFill>
                <a:effectLst/>
                <a:latin typeface="+mn-lt"/>
                <a:ea typeface="+mn-ea"/>
                <a:cs typeface="+mn-cs"/>
              </a:rPr>
              <a:t>, </a:t>
            </a:r>
            <a:r>
              <a:rPr lang="ko-KR" altLang="en-US" sz="1200" kern="1200" dirty="0" smtClean="0">
                <a:solidFill>
                  <a:schemeClr val="tx1"/>
                </a:solidFill>
                <a:effectLst/>
                <a:latin typeface="+mn-lt"/>
                <a:ea typeface="+mn-ea"/>
                <a:cs typeface="+mn-cs"/>
              </a:rPr>
              <a:t>저는 여기서 </a:t>
            </a:r>
            <a:r>
              <a:rPr lang="en-US" altLang="ko-KR" sz="1200" kern="1200" dirty="0" smtClean="0">
                <a:solidFill>
                  <a:schemeClr val="tx1"/>
                </a:solidFill>
                <a:effectLst/>
                <a:latin typeface="+mn-lt"/>
                <a:ea typeface="+mn-ea"/>
                <a:cs typeface="+mn-cs"/>
              </a:rPr>
              <a:t>simple</a:t>
            </a:r>
            <a:r>
              <a:rPr lang="en-US" altLang="ko-KR" sz="1200" kern="1200" baseline="0" dirty="0" smtClean="0">
                <a:solidFill>
                  <a:schemeClr val="tx1"/>
                </a:solidFill>
                <a:effectLst/>
                <a:latin typeface="+mn-lt"/>
                <a:ea typeface="+mn-ea"/>
                <a:cs typeface="+mn-cs"/>
              </a:rPr>
              <a:t> front vowel</a:t>
            </a:r>
            <a:r>
              <a:rPr lang="ko-KR" altLang="en-US" sz="1200" kern="1200" dirty="0" smtClean="0">
                <a:solidFill>
                  <a:schemeClr val="tx1"/>
                </a:solidFill>
                <a:effectLst/>
                <a:latin typeface="+mn-lt"/>
                <a:ea typeface="+mn-ea"/>
                <a:cs typeface="+mn-cs"/>
              </a:rPr>
              <a:t>과 </a:t>
            </a:r>
            <a:r>
              <a:rPr lang="en-US" sz="1200" kern="1200" dirty="0" smtClean="0">
                <a:solidFill>
                  <a:schemeClr val="tx1"/>
                </a:solidFill>
                <a:effectLst/>
                <a:latin typeface="+mn-lt"/>
                <a:ea typeface="+mn-ea"/>
                <a:cs typeface="+mn-cs"/>
              </a:rPr>
              <a:t>coronal </a:t>
            </a:r>
            <a:r>
              <a:rPr lang="en-US" sz="1200" kern="1200" dirty="0" smtClean="0">
                <a:solidFill>
                  <a:schemeClr val="tx1"/>
                </a:solidFill>
                <a:effectLst/>
                <a:latin typeface="+mn-lt"/>
                <a:ea typeface="+mn-ea"/>
                <a:cs typeface="+mn-cs"/>
              </a:rPr>
              <a:t>front </a:t>
            </a:r>
            <a:r>
              <a:rPr lang="en-US" sz="1200" kern="1200" dirty="0" smtClean="0">
                <a:solidFill>
                  <a:schemeClr val="tx1"/>
                </a:solidFill>
                <a:effectLst/>
                <a:latin typeface="+mn-lt"/>
                <a:ea typeface="+mn-ea"/>
                <a:cs typeface="+mn-cs"/>
              </a:rPr>
              <a:t>vowels</a:t>
            </a:r>
            <a:r>
              <a:rPr lang="ko-KR" altLang="en-US" sz="1200" kern="1200" dirty="0" smtClean="0">
                <a:solidFill>
                  <a:schemeClr val="tx1"/>
                </a:solidFill>
                <a:effectLst/>
                <a:latin typeface="+mn-lt"/>
                <a:ea typeface="+mn-ea"/>
                <a:cs typeface="+mn-cs"/>
              </a:rPr>
              <a:t>을 구분합니다</a:t>
            </a:r>
            <a:r>
              <a:rPr lang="en-US" altLang="ko-KR" sz="1200" kern="1200" dirty="0" smtClean="0">
                <a:solidFill>
                  <a:schemeClr val="tx1"/>
                </a:solidFill>
                <a:effectLst/>
                <a:latin typeface="+mn-lt"/>
                <a:ea typeface="+mn-ea"/>
                <a:cs typeface="+mn-cs"/>
              </a:rPr>
              <a:t>. </a:t>
            </a:r>
            <a:r>
              <a:rPr lang="en-US" altLang="ko-KR" dirty="0" smtClean="0">
                <a:sym typeface="Wingdings"/>
              </a:rPr>
              <a:t> </a:t>
            </a:r>
            <a:r>
              <a:rPr lang="ko-KR" altLang="en-US" dirty="0" smtClean="0">
                <a:sym typeface="Wingdings"/>
              </a:rPr>
              <a:t>모든 전설모음은 </a:t>
            </a:r>
            <a:r>
              <a:rPr lang="en-US" sz="1200" kern="1200" dirty="0" smtClean="0">
                <a:solidFill>
                  <a:schemeClr val="tx1"/>
                </a:solidFill>
                <a:effectLst/>
                <a:latin typeface="+mn-lt"/>
                <a:ea typeface="+mn-ea"/>
                <a:cs typeface="+mn-cs"/>
              </a:rPr>
              <a:t>Tongue </a:t>
            </a:r>
            <a:r>
              <a:rPr lang="en-US" sz="1200" kern="1200" dirty="0" smtClean="0">
                <a:solidFill>
                  <a:schemeClr val="tx1"/>
                </a:solidFill>
                <a:effectLst/>
                <a:latin typeface="+mn-lt"/>
                <a:ea typeface="+mn-ea"/>
                <a:cs typeface="+mn-cs"/>
              </a:rPr>
              <a:t>Body </a:t>
            </a:r>
            <a:r>
              <a:rPr lang="en-US" sz="1200" kern="1200" dirty="0" smtClean="0">
                <a:solidFill>
                  <a:schemeClr val="tx1"/>
                </a:solidFill>
                <a:effectLst/>
                <a:latin typeface="+mn-lt"/>
                <a:ea typeface="+mn-ea"/>
                <a:cs typeface="+mn-cs"/>
              </a:rPr>
              <a:t>fronting (</a:t>
            </a:r>
            <a:r>
              <a:rPr lang="ko-KR" altLang="en-US" sz="1200" kern="1200" dirty="0" smtClean="0">
                <a:solidFill>
                  <a:schemeClr val="tx1"/>
                </a:solidFill>
                <a:effectLst/>
                <a:latin typeface="+mn-lt"/>
                <a:ea typeface="+mn-ea"/>
                <a:cs typeface="+mn-cs"/>
              </a:rPr>
              <a:t>혓몸의 전진</a:t>
            </a:r>
            <a:r>
              <a:rPr lang="en-US" altLang="ko-KR" sz="1200" kern="1200" dirty="0" smtClean="0">
                <a:solidFill>
                  <a:schemeClr val="tx1"/>
                </a:solidFill>
                <a:effectLst/>
                <a:latin typeface="+mn-lt"/>
                <a:ea typeface="+mn-ea"/>
                <a:cs typeface="+mn-cs"/>
              </a:rPr>
              <a:t>)</a:t>
            </a:r>
            <a:r>
              <a:rPr lang="ko-KR" altLang="en-US" sz="1200" kern="1200" dirty="0" smtClean="0">
                <a:solidFill>
                  <a:schemeClr val="tx1"/>
                </a:solidFill>
                <a:effectLst/>
                <a:latin typeface="+mn-lt"/>
                <a:ea typeface="+mn-ea"/>
                <a:cs typeface="+mn-cs"/>
              </a:rPr>
              <a:t>에 의한 것인 반면</a:t>
            </a:r>
            <a:r>
              <a:rPr lang="en-US" sz="1200" kern="1200" dirty="0" smtClean="0">
                <a:solidFill>
                  <a:schemeClr val="tx1"/>
                </a:solidFill>
                <a:effectLst/>
                <a:latin typeface="+mn-lt"/>
                <a:ea typeface="+mn-ea"/>
                <a:cs typeface="+mn-cs"/>
              </a:rPr>
              <a:t>, </a:t>
            </a:r>
            <a:r>
              <a:rPr lang="en-US" altLang="ko-KR" dirty="0" smtClean="0">
                <a:sym typeface="Wingdings"/>
              </a:rPr>
              <a:t>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coronalization</a:t>
            </a:r>
            <a:r>
              <a:rPr lang="en-US" sz="1200" kern="1200" dirty="0" smtClean="0">
                <a:solidFill>
                  <a:schemeClr val="tx1"/>
                </a:solidFill>
                <a:effectLst/>
                <a:latin typeface="+mn-lt"/>
                <a:ea typeface="+mn-ea"/>
                <a:cs typeface="+mn-cs"/>
              </a:rPr>
              <a:t>’</a:t>
            </a:r>
            <a:r>
              <a:rPr lang="ko-KR" altLang="en-US" sz="1200" kern="1200" dirty="0" smtClean="0">
                <a:solidFill>
                  <a:schemeClr val="tx1"/>
                </a:solidFill>
                <a:effectLst/>
                <a:latin typeface="+mn-lt"/>
                <a:ea typeface="+mn-ea"/>
                <a:cs typeface="+mn-cs"/>
              </a:rPr>
              <a:t>을 일으키는 모음들은</a:t>
            </a:r>
            <a:r>
              <a:rPr lang="en-US" altLang="ko-KR" sz="1200" kern="1200" dirty="0" smtClean="0">
                <a:solidFill>
                  <a:schemeClr val="tx1"/>
                </a:solidFill>
                <a:effectLst/>
                <a:latin typeface="+mn-lt"/>
                <a:ea typeface="+mn-ea"/>
                <a:cs typeface="+mn-cs"/>
              </a:rPr>
              <a:t>, </a:t>
            </a:r>
            <a:r>
              <a:rPr lang="ko-KR" altLang="en-US" sz="1200" kern="1200" dirty="0" smtClean="0">
                <a:solidFill>
                  <a:schemeClr val="tx1"/>
                </a:solidFill>
                <a:effectLst/>
                <a:latin typeface="+mn-lt"/>
                <a:ea typeface="+mn-ea"/>
                <a:cs typeface="+mn-cs"/>
              </a:rPr>
              <a:t>대체로 </a:t>
            </a:r>
            <a:r>
              <a:rPr lang="en-US" altLang="ko-KR" sz="1200" kern="1200" dirty="0" smtClean="0">
                <a:solidFill>
                  <a:schemeClr val="tx1"/>
                </a:solidFill>
                <a:effectLst/>
                <a:latin typeface="+mn-lt"/>
                <a:ea typeface="+mn-ea"/>
                <a:cs typeface="+mn-cs"/>
              </a:rPr>
              <a:t>/i/</a:t>
            </a:r>
            <a:r>
              <a:rPr lang="ko-KR" altLang="en-US" sz="1200" kern="1200" dirty="0" smtClean="0">
                <a:solidFill>
                  <a:schemeClr val="tx1"/>
                </a:solidFill>
                <a:effectLst/>
                <a:latin typeface="+mn-lt"/>
                <a:ea typeface="+mn-ea"/>
                <a:cs typeface="+mn-cs"/>
              </a:rPr>
              <a:t>와 같은 </a:t>
            </a:r>
            <a:r>
              <a:rPr lang="en-US" sz="1200" kern="1200" dirty="0" smtClean="0">
                <a:solidFill>
                  <a:schemeClr val="tx1"/>
                </a:solidFill>
                <a:effectLst/>
                <a:latin typeface="+mn-lt"/>
                <a:ea typeface="+mn-ea"/>
                <a:cs typeface="+mn-cs"/>
              </a:rPr>
              <a:t>high </a:t>
            </a:r>
            <a:r>
              <a:rPr lang="en-US" sz="1200" kern="1200" dirty="0" smtClean="0">
                <a:solidFill>
                  <a:schemeClr val="tx1"/>
                </a:solidFill>
                <a:effectLst/>
                <a:latin typeface="+mn-lt"/>
                <a:ea typeface="+mn-ea"/>
                <a:cs typeface="+mn-cs"/>
              </a:rPr>
              <a:t>front </a:t>
            </a:r>
            <a:r>
              <a:rPr lang="en-US" sz="1200" kern="1200" dirty="0" smtClean="0">
                <a:solidFill>
                  <a:schemeClr val="tx1"/>
                </a:solidFill>
                <a:effectLst/>
                <a:latin typeface="+mn-lt"/>
                <a:ea typeface="+mn-ea"/>
                <a:cs typeface="+mn-cs"/>
              </a:rPr>
              <a:t>vowel</a:t>
            </a:r>
            <a:r>
              <a:rPr lang="ko-KR" altLang="en-US" sz="1200" kern="1200" dirty="0" smtClean="0">
                <a:solidFill>
                  <a:schemeClr val="tx1"/>
                </a:solidFill>
                <a:effectLst/>
                <a:latin typeface="+mn-lt"/>
                <a:ea typeface="+mn-ea"/>
                <a:cs typeface="+mn-cs"/>
              </a:rPr>
              <a:t>인데</a:t>
            </a:r>
            <a:r>
              <a:rPr lang="en-US" altLang="ko-KR" sz="1200" kern="1200" dirty="0" smtClean="0">
                <a:solidFill>
                  <a:schemeClr val="tx1"/>
                </a:solidFill>
                <a:effectLst/>
                <a:latin typeface="+mn-lt"/>
                <a:ea typeface="+mn-ea"/>
                <a:cs typeface="+mn-cs"/>
              </a:rPr>
              <a:t>, </a:t>
            </a:r>
            <a:r>
              <a:rPr lang="en-US" altLang="ko-KR" dirty="0" smtClean="0">
                <a:sym typeface="Wingdings"/>
              </a:rPr>
              <a:t> </a:t>
            </a:r>
            <a:r>
              <a:rPr lang="en-US" sz="1200" kern="1200" dirty="0" smtClean="0">
                <a:solidFill>
                  <a:schemeClr val="tx1"/>
                </a:solidFill>
                <a:effectLst/>
                <a:latin typeface="+mn-lt"/>
                <a:ea typeface="+mn-ea"/>
                <a:cs typeface="+mn-cs"/>
              </a:rPr>
              <a:t>Tongue</a:t>
            </a:r>
            <a:r>
              <a:rPr lang="en-US" sz="120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Body </a:t>
            </a:r>
            <a:r>
              <a:rPr lang="en-US" sz="1200" kern="1200" baseline="0" dirty="0" smtClean="0">
                <a:solidFill>
                  <a:schemeClr val="tx1"/>
                </a:solidFill>
                <a:effectLst/>
                <a:latin typeface="+mn-lt"/>
                <a:ea typeface="+mn-ea"/>
                <a:cs typeface="+mn-cs"/>
              </a:rPr>
              <a:t>fronting</a:t>
            </a:r>
            <a:r>
              <a:rPr lang="ko-KR" altLang="en-US" sz="1200" kern="1200" baseline="0" dirty="0" smtClean="0">
                <a:solidFill>
                  <a:schemeClr val="tx1"/>
                </a:solidFill>
                <a:effectLst/>
                <a:latin typeface="+mn-lt"/>
                <a:ea typeface="+mn-ea"/>
                <a:cs typeface="+mn-cs"/>
              </a:rPr>
              <a:t>뿐만 아니라</a:t>
            </a:r>
            <a:r>
              <a:rPr lang="en-US" sz="1200" kern="1200" baseline="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a:t>
            </a:r>
            <a:r>
              <a:rPr lang="en-US" altLang="ko-KR" dirty="0" smtClean="0">
                <a:sym typeface="Wingdings"/>
              </a:rPr>
              <a:t> </a:t>
            </a:r>
            <a:r>
              <a:rPr lang="ko-KR" altLang="en-US" dirty="0" smtClean="0">
                <a:sym typeface="Wingdings"/>
              </a:rPr>
              <a:t>혓날</a:t>
            </a:r>
            <a:r>
              <a:rPr lang="en-US" altLang="ko-KR" dirty="0" smtClean="0">
                <a:sym typeface="Wingdings"/>
              </a:rPr>
              <a:t>(tongue blade)</a:t>
            </a:r>
            <a:r>
              <a:rPr lang="ko-KR" altLang="en-US" dirty="0" smtClean="0">
                <a:sym typeface="Wingdings"/>
              </a:rPr>
              <a:t>에 의한 추가적인 조음을 수반합니다</a:t>
            </a:r>
            <a:r>
              <a:rPr lang="en-US" altLang="ko-KR" dirty="0" smtClean="0">
                <a:sym typeface="Wingdings"/>
              </a:rPr>
              <a:t>.</a:t>
            </a:r>
            <a:endParaRPr lang="en-US"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Kenstowicz</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(1994, pp. 143-4 &amp; 465</a:t>
            </a:r>
            <a:r>
              <a:rPr lang="en-US" sz="1200" kern="1200" dirty="0" smtClean="0">
                <a:solidFill>
                  <a:schemeClr val="tx1"/>
                </a:solidFill>
                <a:effectLst/>
                <a:latin typeface="+mn-lt"/>
                <a:ea typeface="+mn-ea"/>
                <a:cs typeface="+mn-cs"/>
              </a:rPr>
              <a:t>)</a:t>
            </a:r>
            <a:r>
              <a:rPr lang="ko-KR" altLang="en-US" sz="1200" kern="1200" dirty="0" smtClean="0">
                <a:solidFill>
                  <a:schemeClr val="tx1"/>
                </a:solidFill>
                <a:effectLst/>
                <a:latin typeface="+mn-lt"/>
                <a:ea typeface="+mn-ea"/>
                <a:cs typeface="+mn-cs"/>
              </a:rPr>
              <a:t>에 의하면 이러한 구분은 관여하는</a:t>
            </a:r>
            <a:r>
              <a:rPr lang="ko-KR" altLang="en-US" sz="1200" kern="1200" baseline="0" dirty="0" smtClean="0">
                <a:solidFill>
                  <a:schemeClr val="tx1"/>
                </a:solidFill>
                <a:effectLst/>
                <a:latin typeface="+mn-lt"/>
                <a:ea typeface="+mn-ea"/>
                <a:cs typeface="+mn-cs"/>
              </a:rPr>
              <a:t> 근육의 차이로도 뒷받침이 될 수 있습니다</a:t>
            </a:r>
            <a:r>
              <a:rPr lang="en-US" altLang="ko-KR" sz="1200" kern="1200" baseline="0" dirty="0" smtClean="0">
                <a:solidFill>
                  <a:schemeClr val="tx1"/>
                </a:solidFill>
                <a:effectLst/>
                <a:latin typeface="+mn-lt"/>
                <a:ea typeface="+mn-ea"/>
                <a:cs typeface="+mn-cs"/>
              </a:rPr>
              <a:t>. </a:t>
            </a:r>
            <a:r>
              <a:rPr lang="ko-KR" altLang="en-US" sz="1200" kern="1200" baseline="0" dirty="0" smtClean="0">
                <a:solidFill>
                  <a:schemeClr val="tx1"/>
                </a:solidFill>
                <a:effectLst/>
                <a:latin typeface="+mn-lt"/>
                <a:ea typeface="+mn-ea"/>
                <a:cs typeface="+mn-cs"/>
              </a:rPr>
              <a:t>즉</a:t>
            </a:r>
            <a:r>
              <a:rPr lang="en-US" altLang="ko-KR" sz="1200" kern="1200" baseline="0" dirty="0" smtClean="0">
                <a:solidFill>
                  <a:schemeClr val="tx1"/>
                </a:solidFill>
                <a:effectLst/>
                <a:latin typeface="+mn-lt"/>
                <a:ea typeface="+mn-ea"/>
                <a:cs typeface="+mn-cs"/>
              </a:rPr>
              <a:t>, </a:t>
            </a:r>
            <a:r>
              <a:rPr lang="ko-KR" altLang="en-US" sz="1200" kern="1200" baseline="0" dirty="0" smtClean="0">
                <a:solidFill>
                  <a:schemeClr val="tx1"/>
                </a:solidFill>
                <a:effectLst/>
                <a:latin typeface="+mn-lt"/>
                <a:ea typeface="+mn-ea"/>
                <a:cs typeface="+mn-cs"/>
              </a:rPr>
              <a:t>자음</a:t>
            </a:r>
            <a:r>
              <a:rPr lang="en-US" altLang="ko-KR" sz="1200" kern="1200" baseline="0" dirty="0" smtClean="0">
                <a:solidFill>
                  <a:schemeClr val="tx1"/>
                </a:solidFill>
                <a:effectLst/>
                <a:latin typeface="+mn-lt"/>
                <a:ea typeface="+mn-ea"/>
                <a:cs typeface="+mn-cs"/>
              </a:rPr>
              <a:t>/</a:t>
            </a:r>
            <a:r>
              <a:rPr lang="ko-KR" altLang="en-US" sz="1200" kern="1200" baseline="0" dirty="0" smtClean="0">
                <a:solidFill>
                  <a:schemeClr val="tx1"/>
                </a:solidFill>
                <a:effectLst/>
                <a:latin typeface="+mn-lt"/>
                <a:ea typeface="+mn-ea"/>
                <a:cs typeface="+mn-cs"/>
              </a:rPr>
              <a:t>모음 불문하고 </a:t>
            </a:r>
            <a:r>
              <a:rPr lang="en-US" sz="1200" kern="1200" dirty="0" smtClean="0">
                <a:solidFill>
                  <a:schemeClr val="tx1"/>
                </a:solidFill>
                <a:effectLst/>
                <a:latin typeface="+mn-lt"/>
                <a:ea typeface="+mn-ea"/>
                <a:cs typeface="+mn-cs"/>
              </a:rPr>
              <a:t>coronal segment</a:t>
            </a:r>
            <a:r>
              <a:rPr lang="ko-KR" altLang="en-US" sz="1200" kern="1200" dirty="0" smtClean="0">
                <a:solidFill>
                  <a:schemeClr val="tx1"/>
                </a:solidFill>
                <a:effectLst/>
                <a:latin typeface="+mn-lt"/>
                <a:ea typeface="+mn-ea"/>
                <a:cs typeface="+mn-cs"/>
              </a:rPr>
              <a:t>라고 하면 혀 </a:t>
            </a:r>
            <a:r>
              <a:rPr lang="en-US" sz="1200" kern="1200" dirty="0" smtClean="0">
                <a:solidFill>
                  <a:schemeClr val="tx1"/>
                </a:solidFill>
                <a:effectLst/>
                <a:latin typeface="+mn-lt"/>
                <a:ea typeface="+mn-ea"/>
                <a:cs typeface="+mn-cs"/>
              </a:rPr>
              <a:t>intrinsic </a:t>
            </a:r>
            <a:r>
              <a:rPr lang="en-US" sz="1200" kern="1200" dirty="0" smtClean="0">
                <a:solidFill>
                  <a:schemeClr val="tx1"/>
                </a:solidFill>
                <a:effectLst/>
                <a:latin typeface="+mn-lt"/>
                <a:ea typeface="+mn-ea"/>
                <a:cs typeface="+mn-cs"/>
              </a:rPr>
              <a:t>longitudinal </a:t>
            </a:r>
            <a:r>
              <a:rPr lang="en-US" sz="1200" kern="1200" dirty="0" smtClean="0">
                <a:solidFill>
                  <a:schemeClr val="tx1"/>
                </a:solidFill>
                <a:effectLst/>
                <a:latin typeface="+mn-lt"/>
                <a:ea typeface="+mn-ea"/>
                <a:cs typeface="+mn-cs"/>
              </a:rPr>
              <a:t>muscle</a:t>
            </a:r>
            <a:r>
              <a:rPr lang="ko-KR" altLang="en-US" sz="1200" kern="1200" dirty="0" smtClean="0">
                <a:solidFill>
                  <a:schemeClr val="tx1"/>
                </a:solidFill>
                <a:effectLst/>
                <a:latin typeface="+mn-lt"/>
                <a:ea typeface="+mn-ea"/>
                <a:cs typeface="+mn-cs"/>
              </a:rPr>
              <a:t>의 수축을 수반하는 것인 반면</a:t>
            </a:r>
            <a:r>
              <a:rPr lang="en-US" altLang="ko-KR"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a:t>
            </a:r>
            <a:r>
              <a:rPr lang="ko-KR" altLang="en-US" sz="1200" kern="1200" dirty="0" smtClean="0">
                <a:solidFill>
                  <a:schemeClr val="tx1"/>
                </a:solidFill>
                <a:effectLst/>
                <a:latin typeface="+mn-lt"/>
                <a:ea typeface="+mn-ea"/>
                <a:cs typeface="+mn-cs"/>
              </a:rPr>
              <a:t>일반적인 전설모음들은 </a:t>
            </a:r>
            <a:r>
              <a:rPr lang="en-US" sz="1200" kern="1200" dirty="0" err="1" smtClean="0">
                <a:solidFill>
                  <a:schemeClr val="tx1"/>
                </a:solidFill>
                <a:effectLst/>
                <a:latin typeface="+mn-lt"/>
                <a:ea typeface="+mn-ea"/>
                <a:cs typeface="+mn-cs"/>
              </a:rPr>
              <a:t>genioglossus</a:t>
            </a:r>
            <a:r>
              <a:rPr lang="ko-KR" altLang="en-US" sz="1200" kern="1200" dirty="0" smtClean="0">
                <a:solidFill>
                  <a:schemeClr val="tx1"/>
                </a:solidFill>
                <a:effectLst/>
                <a:latin typeface="+mn-lt"/>
                <a:ea typeface="+mn-ea"/>
                <a:cs typeface="+mn-cs"/>
              </a:rPr>
              <a:t>라고 불리는</a:t>
            </a:r>
            <a:r>
              <a:rPr lang="en-US" sz="1200" kern="1200" dirty="0" smtClean="0">
                <a:solidFill>
                  <a:schemeClr val="tx1"/>
                </a:solidFill>
                <a:effectLst/>
                <a:latin typeface="+mn-lt"/>
                <a:ea typeface="+mn-ea"/>
                <a:cs typeface="+mn-cs"/>
              </a:rPr>
              <a:t>, </a:t>
            </a:r>
            <a:r>
              <a:rPr lang="ko-KR" altLang="en-US" sz="1200" kern="1200" dirty="0" smtClean="0">
                <a:solidFill>
                  <a:schemeClr val="tx1"/>
                </a:solidFill>
                <a:effectLst/>
                <a:latin typeface="+mn-lt"/>
                <a:ea typeface="+mn-ea"/>
                <a:cs typeface="+mn-cs"/>
              </a:rPr>
              <a:t>여기 그림 상에서 붉은색으로 칠해진 별도의 근육의 수축에 의한 것이라고 합니다</a:t>
            </a:r>
            <a:r>
              <a:rPr lang="en-US" altLang="ko-KR" sz="1200" kern="1200" dirty="0" smtClean="0">
                <a:solidFill>
                  <a:schemeClr val="tx1"/>
                </a:solidFill>
                <a:effectLst/>
                <a:latin typeface="+mn-lt"/>
                <a:ea typeface="+mn-ea"/>
                <a:cs typeface="+mn-cs"/>
              </a:rPr>
              <a:t>. </a:t>
            </a:r>
            <a:r>
              <a:rPr lang="ko-KR" altLang="en-US" sz="1200" kern="1200" dirty="0" smtClean="0">
                <a:solidFill>
                  <a:schemeClr val="tx1"/>
                </a:solidFill>
                <a:effectLst/>
                <a:latin typeface="+mn-lt"/>
                <a:ea typeface="+mn-ea"/>
                <a:cs typeface="+mn-cs"/>
              </a:rPr>
              <a:t>이 </a:t>
            </a:r>
            <a:r>
              <a:rPr lang="en-US" altLang="ko-KR" sz="1200" kern="1200" dirty="0" err="1" smtClean="0">
                <a:solidFill>
                  <a:schemeClr val="tx1"/>
                </a:solidFill>
                <a:effectLst/>
                <a:latin typeface="+mn-lt"/>
                <a:ea typeface="+mn-ea"/>
                <a:cs typeface="+mn-cs"/>
              </a:rPr>
              <a:t>genioglossus</a:t>
            </a:r>
            <a:r>
              <a:rPr lang="ko-KR" altLang="en-US" sz="1200" kern="1200" dirty="0" smtClean="0">
                <a:solidFill>
                  <a:schemeClr val="tx1"/>
                </a:solidFill>
                <a:effectLst/>
                <a:latin typeface="+mn-lt"/>
                <a:ea typeface="+mn-ea"/>
                <a:cs typeface="+mn-cs"/>
              </a:rPr>
              <a:t>는 바로 혓몸과 아랫턱을 연결시켜 주고 혓몸의 앞뒤 방향 움직임을 제어하는 근육이죠</a:t>
            </a:r>
            <a:r>
              <a:rPr lang="en-US" altLang="ko-K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171450" marR="0" indent="-171450" algn="l" defTabSz="914400" rtl="0" eaLnBrk="1" fontAlgn="auto" latinLnBrk="1" hangingPunct="1">
              <a:lnSpc>
                <a:spcPct val="100000"/>
              </a:lnSpc>
              <a:spcBef>
                <a:spcPts val="0"/>
              </a:spcBef>
              <a:spcAft>
                <a:spcPts val="0"/>
              </a:spcAft>
              <a:buClrTx/>
              <a:buSzTx/>
              <a:buFont typeface="Wingdings"/>
              <a:buChar char="8"/>
              <a:tabLst/>
              <a:defRPr/>
            </a:pPr>
            <a:r>
              <a:rPr lang="ko-KR" altLang="en-US" sz="1200" kern="1200" dirty="0" smtClean="0">
                <a:solidFill>
                  <a:schemeClr val="tx1"/>
                </a:solidFill>
                <a:effectLst/>
                <a:latin typeface="+mn-lt"/>
                <a:ea typeface="+mn-ea"/>
                <a:cs typeface="+mn-cs"/>
              </a:rPr>
              <a:t>이렇게 자질을 구분하게 되면</a:t>
            </a:r>
            <a:r>
              <a:rPr lang="en-US" altLang="ko-KR" sz="1200" kern="1200" dirty="0" smtClean="0">
                <a:solidFill>
                  <a:schemeClr val="tx1"/>
                </a:solidFill>
                <a:effectLst/>
                <a:latin typeface="+mn-lt"/>
                <a:ea typeface="+mn-ea"/>
                <a:cs typeface="+mn-cs"/>
              </a:rPr>
              <a:t>, </a:t>
            </a:r>
            <a:r>
              <a:rPr lang="ko-KR" altLang="en-US" sz="1200" kern="1200" dirty="0" smtClean="0">
                <a:solidFill>
                  <a:schemeClr val="tx1"/>
                </a:solidFill>
                <a:effectLst/>
                <a:latin typeface="+mn-lt"/>
                <a:ea typeface="+mn-ea"/>
                <a:cs typeface="+mn-cs"/>
              </a:rPr>
              <a:t>소위 </a:t>
            </a:r>
            <a:r>
              <a:rPr lang="en-US" sz="1200" kern="1200" dirty="0" smtClean="0">
                <a:solidFill>
                  <a:schemeClr val="tx1"/>
                </a:solidFill>
                <a:effectLst/>
                <a:latin typeface="+mn-lt"/>
                <a:ea typeface="+mn-ea"/>
                <a:cs typeface="+mn-cs"/>
              </a:rPr>
              <a:t>velar fronting</a:t>
            </a:r>
            <a:r>
              <a:rPr lang="ko-KR" altLang="en-US" sz="1200" kern="1200" dirty="0" smtClean="0">
                <a:solidFill>
                  <a:schemeClr val="tx1"/>
                </a:solidFill>
                <a:effectLst/>
                <a:latin typeface="+mn-lt"/>
                <a:ea typeface="+mn-ea"/>
                <a:cs typeface="+mn-cs"/>
              </a:rPr>
              <a:t>이라 불리는 현상과 </a:t>
            </a:r>
            <a:r>
              <a:rPr lang="en-US" sz="1200" kern="1200" dirty="0" err="1" smtClean="0">
                <a:solidFill>
                  <a:schemeClr val="tx1"/>
                </a:solidFill>
                <a:effectLst/>
                <a:latin typeface="+mn-lt"/>
                <a:ea typeface="+mn-ea"/>
                <a:cs typeface="+mn-cs"/>
              </a:rPr>
              <a:t>coronalization</a:t>
            </a:r>
            <a:r>
              <a:rPr lang="ko-KR" altLang="en-US" sz="1200" kern="1200" dirty="0" smtClean="0">
                <a:solidFill>
                  <a:schemeClr val="tx1"/>
                </a:solidFill>
                <a:effectLst/>
                <a:latin typeface="+mn-lt"/>
                <a:ea typeface="+mn-ea"/>
                <a:cs typeface="+mn-cs"/>
              </a:rPr>
              <a:t>이라 부를 만한 현상을 음운론적으로 자연스럽게 구분하게 됩니다</a:t>
            </a:r>
            <a:r>
              <a:rPr lang="en-US" altLang="ko-KR" sz="1200" kern="1200" dirty="0" smtClean="0">
                <a:solidFill>
                  <a:schemeClr val="tx1"/>
                </a:solidFill>
                <a:effectLst/>
                <a:latin typeface="+mn-lt"/>
                <a:ea typeface="+mn-ea"/>
                <a:cs typeface="+mn-cs"/>
              </a:rPr>
              <a:t>. </a:t>
            </a:r>
            <a:r>
              <a:rPr lang="ko-KR" altLang="en-US" sz="1200" kern="1200" dirty="0" smtClean="0">
                <a:solidFill>
                  <a:schemeClr val="tx1"/>
                </a:solidFill>
                <a:effectLst/>
                <a:latin typeface="+mn-lt"/>
                <a:ea typeface="+mn-ea"/>
                <a:cs typeface="+mn-cs"/>
              </a:rPr>
              <a:t>즉 </a:t>
            </a:r>
            <a:r>
              <a:rPr lang="en-US" sz="1200" kern="1200" dirty="0" smtClean="0">
                <a:solidFill>
                  <a:schemeClr val="tx1"/>
                </a:solidFill>
                <a:effectLst/>
                <a:latin typeface="+mn-lt"/>
                <a:ea typeface="+mn-ea"/>
                <a:cs typeface="+mn-cs"/>
              </a:rPr>
              <a:t>Velar fronting</a:t>
            </a:r>
            <a:r>
              <a:rPr lang="ko-KR" altLang="en-US" sz="1200" kern="1200" dirty="0" smtClean="0">
                <a:solidFill>
                  <a:schemeClr val="tx1"/>
                </a:solidFill>
                <a:effectLst/>
                <a:latin typeface="+mn-lt"/>
                <a:ea typeface="+mn-ea"/>
                <a:cs typeface="+mn-cs"/>
              </a:rPr>
              <a:t>은 </a:t>
            </a:r>
            <a:r>
              <a:rPr lang="en-US"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spreading of the feature </a:t>
            </a:r>
            <a:r>
              <a:rPr lang="en-US" sz="1200" kern="1200" dirty="0" smtClean="0">
                <a:solidFill>
                  <a:schemeClr val="tx1"/>
                </a:solidFill>
                <a:effectLst/>
                <a:latin typeface="+mn-lt"/>
                <a:ea typeface="+mn-ea"/>
                <a:cs typeface="+mn-cs"/>
              </a:rPr>
              <a:t>[-dorsal</a:t>
            </a:r>
            <a:r>
              <a:rPr lang="en-US" sz="1200" kern="1200" baseline="0" dirty="0" smtClean="0">
                <a:solidFill>
                  <a:schemeClr val="tx1"/>
                </a:solidFill>
                <a:effectLst/>
                <a:latin typeface="+mn-lt"/>
                <a:ea typeface="+mn-ea"/>
                <a:cs typeface="+mn-cs"/>
              </a:rPr>
              <a:t> (</a:t>
            </a:r>
            <a:r>
              <a:rPr lang="ko-KR" altLang="en-US" sz="1200" kern="1200" baseline="0" dirty="0" smtClean="0">
                <a:solidFill>
                  <a:schemeClr val="tx1"/>
                </a:solidFill>
                <a:effectLst/>
                <a:latin typeface="+mn-lt"/>
                <a:ea typeface="+mn-ea"/>
                <a:cs typeface="+mn-cs"/>
              </a:rPr>
              <a:t>또는 </a:t>
            </a:r>
            <a:r>
              <a:rPr lang="en-US" altLang="ko-KR" sz="1200" kern="1200" baseline="0" dirty="0" smtClean="0">
                <a:solidFill>
                  <a:schemeClr val="tx1"/>
                </a:solidFill>
                <a:effectLst/>
                <a:latin typeface="+mn-lt"/>
                <a:ea typeface="+mn-ea"/>
                <a:cs typeface="+mn-cs"/>
              </a:rPr>
              <a:t>–back)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coronalization</a:t>
            </a:r>
            <a:r>
              <a:rPr lang="ko-KR" altLang="en-US" sz="1200" kern="1200" dirty="0" smtClean="0">
                <a:solidFill>
                  <a:schemeClr val="tx1"/>
                </a:solidFill>
                <a:effectLst/>
                <a:latin typeface="+mn-lt"/>
                <a:ea typeface="+mn-ea"/>
                <a:cs typeface="+mn-cs"/>
              </a:rPr>
              <a:t>은 </a:t>
            </a:r>
            <a:r>
              <a:rPr lang="en-US"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spreading of </a:t>
            </a:r>
            <a:r>
              <a:rPr lang="en-US" sz="1200" kern="1200" dirty="0" smtClean="0">
                <a:solidFill>
                  <a:schemeClr val="tx1"/>
                </a:solidFill>
                <a:effectLst/>
                <a:latin typeface="+mn-lt"/>
                <a:ea typeface="+mn-ea"/>
                <a:cs typeface="+mn-cs"/>
              </a:rPr>
              <a:t>[+coronal] (</a:t>
            </a:r>
            <a:r>
              <a:rPr lang="ko-KR" altLang="en-US" sz="1200" kern="1200" dirty="0" smtClean="0">
                <a:solidFill>
                  <a:schemeClr val="tx1"/>
                </a:solidFill>
                <a:effectLst/>
                <a:latin typeface="+mn-lt"/>
                <a:ea typeface="+mn-ea"/>
                <a:cs typeface="+mn-cs"/>
              </a:rPr>
              <a:t>엄밀하게는 </a:t>
            </a:r>
            <a:r>
              <a:rPr lang="en-US"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anterior] and [+distributed] (Calabrese, 2005, p. 315</a:t>
            </a:r>
            <a:r>
              <a:rPr lang="en-US" sz="1200" kern="1200" dirty="0" smtClean="0">
                <a:solidFill>
                  <a:schemeClr val="tx1"/>
                </a:solidFill>
                <a:effectLst/>
                <a:latin typeface="+mn-lt"/>
                <a:ea typeface="+mn-ea"/>
                <a:cs typeface="+mn-cs"/>
              </a:rPr>
              <a:t>))</a:t>
            </a:r>
            <a:r>
              <a:rPr lang="ko-KR" altLang="en-US" sz="1200" kern="1200" dirty="0" smtClean="0">
                <a:solidFill>
                  <a:schemeClr val="tx1"/>
                </a:solidFill>
                <a:effectLst/>
                <a:latin typeface="+mn-lt"/>
                <a:ea typeface="+mn-ea"/>
                <a:cs typeface="+mn-cs"/>
              </a:rPr>
              <a:t>으로 표현되는 것입니다</a:t>
            </a:r>
            <a:r>
              <a:rPr lang="en-US" altLang="ko-KR" sz="1200" kern="1200" dirty="0" smtClean="0">
                <a:solidFill>
                  <a:schemeClr val="tx1"/>
                </a:solidFill>
                <a:effectLst/>
                <a:latin typeface="+mn-lt"/>
                <a:ea typeface="+mn-ea"/>
                <a:cs typeface="+mn-cs"/>
              </a:rPr>
              <a:t>.</a:t>
            </a:r>
            <a:endParaRPr lang="en-US" dirty="0" smtClean="0"/>
          </a:p>
          <a:p>
            <a:endParaRPr lang="en-US" dirty="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22</a:t>
            </a:fld>
            <a:endParaRPr lang="ko-KR" altLang="en-US"/>
          </a:p>
        </p:txBody>
      </p:sp>
    </p:spTree>
    <p:extLst>
      <p:ext uri="{BB962C8B-B14F-4D97-AF65-F5344CB8AC3E}">
        <p14:creationId xmlns:p14="http://schemas.microsoft.com/office/powerpoint/2010/main" val="9595026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200" kern="1200" baseline="0" dirty="0" smtClean="0">
                <a:solidFill>
                  <a:schemeClr val="tx1"/>
                </a:solidFill>
                <a:effectLst/>
                <a:latin typeface="+mn-lt"/>
                <a:ea typeface="+mn-ea"/>
                <a:cs typeface="+mn-cs"/>
              </a:rPr>
              <a:t>다음으로 생각해 볼 문제가 </a:t>
            </a:r>
            <a:r>
              <a:rPr lang="en-US" altLang="ko-KR" sz="1200" kern="1200" baseline="0" dirty="0" smtClean="0">
                <a:solidFill>
                  <a:schemeClr val="tx1"/>
                </a:solidFill>
                <a:effectLst/>
                <a:latin typeface="+mn-lt"/>
                <a:ea typeface="+mn-ea"/>
                <a:cs typeface="+mn-cs"/>
              </a:rPr>
              <a:t>[ATR]</a:t>
            </a:r>
            <a:r>
              <a:rPr lang="ko-KR" altLang="en-US" sz="1200" kern="1200" baseline="0" dirty="0" smtClean="0">
                <a:solidFill>
                  <a:schemeClr val="tx1"/>
                </a:solidFill>
                <a:effectLst/>
                <a:latin typeface="+mn-lt"/>
                <a:ea typeface="+mn-ea"/>
                <a:cs typeface="+mn-cs"/>
              </a:rPr>
              <a:t>과 </a:t>
            </a:r>
            <a:r>
              <a:rPr lang="en-US" altLang="ko-KR" sz="1200" kern="1200" baseline="0" dirty="0" smtClean="0">
                <a:solidFill>
                  <a:schemeClr val="tx1"/>
                </a:solidFill>
                <a:effectLst/>
                <a:latin typeface="+mn-lt"/>
                <a:ea typeface="+mn-ea"/>
                <a:cs typeface="+mn-cs"/>
              </a:rPr>
              <a:t>[RTR] </a:t>
            </a:r>
            <a:r>
              <a:rPr lang="ko-KR" altLang="en-US" sz="1200" kern="1200" baseline="0" dirty="0" smtClean="0">
                <a:solidFill>
                  <a:schemeClr val="tx1"/>
                </a:solidFill>
                <a:effectLst/>
                <a:latin typeface="+mn-lt"/>
                <a:ea typeface="+mn-ea"/>
                <a:cs typeface="+mn-cs"/>
              </a:rPr>
              <a:t>이 두 자질의 관계에 대한 것입니다</a:t>
            </a:r>
            <a:r>
              <a:rPr lang="en-US" altLang="ko-KR" sz="1200" kern="1200" baseline="0" dirty="0" smtClean="0">
                <a:solidFill>
                  <a:schemeClr val="tx1"/>
                </a:solidFill>
                <a:effectLst/>
                <a:latin typeface="+mn-lt"/>
                <a:ea typeface="+mn-ea"/>
                <a:cs typeface="+mn-cs"/>
              </a:rPr>
              <a:t>. </a:t>
            </a:r>
            <a:r>
              <a:rPr lang="en-US" altLang="ko-KR" dirty="0" smtClean="0">
                <a:sym typeface="Wingdings"/>
              </a:rPr>
              <a:t> </a:t>
            </a:r>
            <a:r>
              <a:rPr lang="ko-KR" altLang="en-US" dirty="0" smtClean="0">
                <a:sym typeface="Wingdings"/>
              </a:rPr>
              <a:t>쉽지 않은 문제인데</a:t>
            </a:r>
            <a:r>
              <a:rPr lang="en-US" altLang="ko-KR" dirty="0" smtClean="0">
                <a:sym typeface="Wingdings"/>
              </a:rPr>
              <a:t>, </a:t>
            </a:r>
            <a:r>
              <a:rPr lang="ko-KR" altLang="en-US" dirty="0" smtClean="0">
                <a:sym typeface="Wingdings"/>
              </a:rPr>
              <a:t>일단 저는 여기서 두 자질의 관계를 </a:t>
            </a:r>
            <a:r>
              <a:rPr lang="en-US" altLang="ko-KR" dirty="0" smtClean="0">
                <a:sym typeface="Wingdings"/>
              </a:rPr>
              <a:t>[high]</a:t>
            </a:r>
            <a:r>
              <a:rPr lang="ko-KR" altLang="en-US" dirty="0" smtClean="0">
                <a:sym typeface="Wingdings"/>
              </a:rPr>
              <a:t>와 </a:t>
            </a:r>
            <a:r>
              <a:rPr lang="en-US" altLang="ko-KR" dirty="0" smtClean="0">
                <a:sym typeface="Wingdings"/>
              </a:rPr>
              <a:t>[low] </a:t>
            </a:r>
            <a:r>
              <a:rPr lang="ko-KR" altLang="en-US" dirty="0" smtClean="0">
                <a:sym typeface="Wingdings"/>
              </a:rPr>
              <a:t>자질의 관계와 병렬적인 것으로 가정하고 둘 중 어느 자질을 써야할 지에 대해서는 해당 언어의 음운현상들에서 유표성을 판단 기준으로 하여 자질을 선택하는 것으로 하였습니다</a:t>
            </a:r>
            <a:r>
              <a:rPr lang="en-US" altLang="ko-KR" dirty="0" smtClean="0">
                <a:sym typeface="Wingdings"/>
              </a:rPr>
              <a:t>. </a:t>
            </a:r>
            <a:r>
              <a:rPr lang="ko-KR" altLang="en-US" dirty="0" smtClean="0">
                <a:sym typeface="Wingdings"/>
              </a:rPr>
              <a:t>이러한 바탕 하에서 보면</a:t>
            </a:r>
            <a:r>
              <a:rPr lang="en-US" altLang="ko-KR" dirty="0" smtClean="0">
                <a:sym typeface="Wingdings"/>
              </a:rPr>
              <a:t>, </a:t>
            </a:r>
            <a:r>
              <a:rPr lang="ko-KR" altLang="en-US" dirty="0" smtClean="0">
                <a:sym typeface="Wingdings"/>
              </a:rPr>
              <a:t>알타이언어들에서 설축의 대립을 한다고 할 때 </a:t>
            </a:r>
            <a:r>
              <a:rPr lang="en-US" altLang="ko-KR" dirty="0" smtClean="0">
                <a:sym typeface="Wingdings"/>
              </a:rPr>
              <a:t>[ATR] </a:t>
            </a:r>
            <a:r>
              <a:rPr lang="ko-KR" altLang="en-US" dirty="0" smtClean="0">
                <a:sym typeface="Wingdings"/>
              </a:rPr>
              <a:t>자질보다는 </a:t>
            </a:r>
            <a:r>
              <a:rPr lang="en-US" altLang="ko-KR" dirty="0" smtClean="0">
                <a:sym typeface="Wingdings"/>
              </a:rPr>
              <a:t>[RTR] </a:t>
            </a:r>
            <a:r>
              <a:rPr lang="ko-KR" altLang="en-US" dirty="0" smtClean="0">
                <a:sym typeface="Wingdings"/>
              </a:rPr>
              <a:t>자질을 사용하는 것이 옳다는 판단을 하였는데</a:t>
            </a:r>
            <a:r>
              <a:rPr lang="en-US" altLang="ko-KR" dirty="0" smtClean="0">
                <a:sym typeface="Wingdings"/>
              </a:rPr>
              <a:t>, </a:t>
            </a:r>
            <a:r>
              <a:rPr lang="ko-KR" altLang="en-US" dirty="0" smtClean="0">
                <a:sym typeface="Wingdings"/>
              </a:rPr>
              <a:t>이</a:t>
            </a:r>
            <a:r>
              <a:rPr lang="ko-KR" altLang="en-US" baseline="0" dirty="0" smtClean="0">
                <a:sym typeface="Wingdings"/>
              </a:rPr>
              <a:t> 문제는 오늘 발표의 핵심 내용과는 다소 거리가 있으므로 더 언급하지 않겠습니다</a:t>
            </a:r>
            <a:r>
              <a:rPr lang="en-US" altLang="ko-KR" baseline="0" dirty="0" smtClean="0">
                <a:sym typeface="Wingdings"/>
              </a:rPr>
              <a:t>.</a:t>
            </a:r>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23</a:t>
            </a:fld>
            <a:endParaRPr lang="ko-KR" altLang="en-US"/>
          </a:p>
        </p:txBody>
      </p:sp>
    </p:spTree>
    <p:extLst>
      <p:ext uri="{BB962C8B-B14F-4D97-AF65-F5344CB8AC3E}">
        <p14:creationId xmlns:p14="http://schemas.microsoft.com/office/powerpoint/2010/main" val="35667708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smtClean="0"/>
              <a:t>알타이언어 모음체계의 대립위계를 본격적으로 다루기 전에 마지막으로 </a:t>
            </a:r>
            <a:r>
              <a:rPr lang="en-US" altLang="ko-KR" dirty="0" smtClean="0"/>
              <a:t>RTR</a:t>
            </a:r>
            <a:r>
              <a:rPr lang="ko-KR" altLang="en-US" dirty="0" smtClean="0"/>
              <a:t>에 의한 모음대립의 음성학적인 본질이 무엇인지 잠깐 살펴 볼 수 있으면 좋겠는데</a:t>
            </a:r>
            <a:r>
              <a:rPr lang="en-US" altLang="ko-KR" dirty="0" smtClean="0"/>
              <a:t>… </a:t>
            </a:r>
            <a:r>
              <a:rPr lang="ko-KR" altLang="en-US" dirty="0" smtClean="0"/>
              <a:t>시간이 많지 않으므로 생략하도록 하겠습니다</a:t>
            </a:r>
            <a:r>
              <a:rPr lang="en-US" altLang="ko-KR" dirty="0" smtClean="0"/>
              <a:t>.</a:t>
            </a:r>
            <a:endParaRPr lang="en-US" altLang="ko-KR" dirty="0" smtClean="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24</a:t>
            </a:fld>
            <a:endParaRPr lang="ko-KR" altLang="en-US"/>
          </a:p>
        </p:txBody>
      </p:sp>
    </p:spTree>
    <p:extLst>
      <p:ext uri="{BB962C8B-B14F-4D97-AF65-F5344CB8AC3E}">
        <p14:creationId xmlns:p14="http://schemas.microsoft.com/office/powerpoint/2010/main" val="14958953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 give a sketchy overview of the instrumental phonetic</a:t>
            </a:r>
            <a:r>
              <a:rPr lang="en-US" baseline="0" dirty="0" smtClean="0"/>
              <a:t> studies of tongue root contrast, which can be grouped into two: </a:t>
            </a:r>
            <a:r>
              <a:rPr lang="en-US" altLang="ko-KR" dirty="0" smtClean="0">
                <a:sym typeface="Wingdings"/>
              </a:rPr>
              <a:t> </a:t>
            </a:r>
            <a:r>
              <a:rPr lang="en-US" baseline="0" dirty="0" smtClean="0"/>
              <a:t>articulatory and acoustic studies. These are mostly done with West-African </a:t>
            </a:r>
            <a:r>
              <a:rPr lang="en-US" baseline="0" dirty="0" err="1" smtClean="0"/>
              <a:t>ATR</a:t>
            </a:r>
            <a:r>
              <a:rPr lang="en-US" baseline="0" dirty="0" smtClean="0"/>
              <a:t> languages.</a:t>
            </a:r>
          </a:p>
          <a:p>
            <a:endParaRPr lang="en-US" baseline="0" dirty="0" smtClean="0"/>
          </a:p>
          <a:p>
            <a:r>
              <a:rPr lang="en-US" baseline="0" dirty="0" smtClean="0"/>
              <a:t>On the one hand, articulatory studies have been involving </a:t>
            </a:r>
            <a:r>
              <a:rPr lang="en-US" altLang="ko-KR" dirty="0" smtClean="0">
                <a:sym typeface="Wingdings"/>
              </a:rPr>
              <a:t> </a:t>
            </a:r>
            <a:r>
              <a:rPr lang="en-US" baseline="0" dirty="0" smtClean="0"/>
              <a:t>X-rays, MRI, Ultrasound, </a:t>
            </a:r>
            <a:r>
              <a:rPr lang="en-US" baseline="0" dirty="0" err="1" smtClean="0"/>
              <a:t>Electroglottography</a:t>
            </a:r>
            <a:r>
              <a:rPr lang="en-US" baseline="0" dirty="0" smtClean="0"/>
              <a:t>, and endoscopy, so far.</a:t>
            </a:r>
          </a:p>
          <a:p>
            <a:r>
              <a:rPr lang="en-US" baseline="0" dirty="0" smtClean="0"/>
              <a:t>These studies have found that </a:t>
            </a:r>
            <a:r>
              <a:rPr lang="en-US" altLang="ko-KR" dirty="0" smtClean="0">
                <a:sym typeface="Wingdings"/>
              </a:rPr>
              <a:t> </a:t>
            </a:r>
            <a:r>
              <a:rPr lang="en-US" altLang="ko-KR" dirty="0" err="1" smtClean="0">
                <a:sym typeface="Wingdings"/>
              </a:rPr>
              <a:t>ATR</a:t>
            </a:r>
            <a:r>
              <a:rPr lang="en-US" altLang="ko-KR" dirty="0" smtClean="0">
                <a:sym typeface="Wingdings"/>
              </a:rPr>
              <a:t> vowels</a:t>
            </a:r>
            <a:r>
              <a:rPr lang="en-US" baseline="0" dirty="0" smtClean="0"/>
              <a:t> are produced with </a:t>
            </a:r>
            <a:r>
              <a:rPr lang="en-US" dirty="0" smtClean="0"/>
              <a:t>advanced tongue root and lowered larynx resulting in the overall expansion of the pharyngeal cavity, and </a:t>
            </a:r>
            <a:r>
              <a:rPr lang="en-US" altLang="ko-KR" dirty="0" smtClean="0">
                <a:sym typeface="Wingdings"/>
              </a:rPr>
              <a:t> </a:t>
            </a:r>
            <a:r>
              <a:rPr lang="en-US" dirty="0" smtClean="0"/>
              <a:t>also found that </a:t>
            </a:r>
            <a:r>
              <a:rPr lang="en-US" dirty="0" err="1" smtClean="0"/>
              <a:t>ATR</a:t>
            </a:r>
            <a:r>
              <a:rPr lang="en-US" dirty="0" smtClean="0"/>
              <a:t> vowels are produced with the ‘lateral’ expansion of the pharyngeal cavity as well. </a:t>
            </a:r>
            <a:r>
              <a:rPr lang="en-US" altLang="ko-KR" dirty="0" smtClean="0">
                <a:sym typeface="Wingdings"/>
              </a:rPr>
              <a:t> </a:t>
            </a:r>
            <a:r>
              <a:rPr lang="en-US" dirty="0" smtClean="0"/>
              <a:t>Some</a:t>
            </a:r>
            <a:r>
              <a:rPr lang="en-US" baseline="0" dirty="0" smtClean="0"/>
              <a:t> ultrasound studies have observed the actual tongue root advancement for </a:t>
            </a:r>
            <a:r>
              <a:rPr lang="en-US" baseline="0" dirty="0" err="1" smtClean="0"/>
              <a:t>ATR</a:t>
            </a:r>
            <a:r>
              <a:rPr lang="en-US" baseline="0" dirty="0" smtClean="0"/>
              <a:t> vowels</a:t>
            </a:r>
            <a:r>
              <a:rPr lang="en-US" dirty="0" smtClean="0"/>
              <a:t> compared to the non-advanced position called inter-speech posture. This may suggest</a:t>
            </a:r>
            <a:r>
              <a:rPr lang="en-US" baseline="0" dirty="0" smtClean="0"/>
              <a:t> a direct mapping between a phonological feature and its relevant articulatory gesture</a:t>
            </a:r>
            <a:r>
              <a:rPr lang="en-US" dirty="0" smtClean="0"/>
              <a:t>.</a:t>
            </a:r>
          </a:p>
          <a:p>
            <a:endParaRPr lang="en-US" baseline="0" dirty="0" smtClean="0"/>
          </a:p>
          <a:p>
            <a:r>
              <a:rPr lang="en-US" baseline="0" dirty="0" smtClean="0"/>
              <a:t>On the other hand, acoustic studies have focused on various acoustic cues </a:t>
            </a:r>
            <a:r>
              <a:rPr lang="en-US" altLang="ko-KR" dirty="0" smtClean="0">
                <a:sym typeface="Wingdings"/>
              </a:rPr>
              <a:t> </a:t>
            </a:r>
            <a:r>
              <a:rPr lang="en-US" baseline="0" dirty="0" smtClean="0"/>
              <a:t>such as formant frequencies, bandwidth, and spectral slope. F1 is almost the only reliable cue for the distinction between harmonic vowel pairs, whereas the reliability of other various cues is not very consistent across vowel pairs, speakers, languages, and so on. Even the reliability of F1 should be considered carefully, since sometimes we find some overlap, in terms of F1 values, between, for example, high retracted vowels and mid advanced vowels.</a:t>
            </a:r>
          </a:p>
          <a:p>
            <a:endParaRPr lang="en-US" baseline="0" dirty="0" smtClean="0"/>
          </a:p>
          <a:p>
            <a:r>
              <a:rPr lang="en-US" baseline="0" dirty="0" smtClean="0"/>
              <a:t>There have been some X-ray studies of vowels in Northeast Asian languages, by and large with similar findings as in West-African languages. However, there seems to be no other types of articulatory studies. As for acoustic studies, although there are quite a few studies on F1 and F2, duration, or pitch, there have been almost no serious attempt to find the cue for the harmonic contrast.</a:t>
            </a:r>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25</a:t>
            </a:fld>
            <a:endParaRPr lang="ko-KR" altLang="en-US"/>
          </a:p>
        </p:txBody>
      </p:sp>
    </p:spTree>
    <p:extLst>
      <p:ext uri="{BB962C8B-B14F-4D97-AF65-F5344CB8AC3E}">
        <p14:creationId xmlns:p14="http://schemas.microsoft.com/office/powerpoint/2010/main" val="26642104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atinLnBrk="0"/>
            <a:r>
              <a:rPr lang="en-US" dirty="0" smtClean="0"/>
              <a:t>Keeping this in mind, I have been conducting acoustic studies of the vowel contrast in these languages...... VERY</a:t>
            </a:r>
            <a:r>
              <a:rPr lang="en-US" baseline="0" dirty="0" smtClean="0"/>
              <a:t> SLOWLY. </a:t>
            </a:r>
          </a:p>
          <a:p>
            <a:pPr latinLnBrk="0"/>
            <a:r>
              <a:rPr lang="en-US" baseline="0" dirty="0" smtClean="0"/>
              <a:t>Today I will show only some preliminary results.</a:t>
            </a:r>
          </a:p>
          <a:p>
            <a:pPr latinLnBrk="0"/>
            <a:endParaRPr lang="en-US" baseline="0" dirty="0" smtClean="0"/>
          </a:p>
          <a:p>
            <a:pPr latinLnBrk="0"/>
            <a:r>
              <a:rPr lang="en-US" baseline="0" dirty="0" smtClean="0"/>
              <a:t>There are two languages I am looking at: </a:t>
            </a:r>
            <a:r>
              <a:rPr lang="en-US" altLang="ko-KR" dirty="0" smtClean="0">
                <a:sym typeface="Wingdings"/>
              </a:rPr>
              <a:t> </a:t>
            </a:r>
            <a:r>
              <a:rPr lang="en-US" baseline="0" dirty="0" err="1" smtClean="0"/>
              <a:t>Khalkha</a:t>
            </a:r>
            <a:r>
              <a:rPr lang="en-US" baseline="0" dirty="0" smtClean="0"/>
              <a:t>, a Mongolic, and </a:t>
            </a:r>
            <a:r>
              <a:rPr lang="en-US" altLang="ko-KR" dirty="0" smtClean="0">
                <a:sym typeface="Wingdings"/>
              </a:rPr>
              <a:t> </a:t>
            </a:r>
            <a:r>
              <a:rPr lang="en-US" baseline="0" dirty="0" err="1" smtClean="0"/>
              <a:t>Ewen</a:t>
            </a:r>
            <a:r>
              <a:rPr lang="en-US" baseline="0" dirty="0" smtClean="0"/>
              <a:t>, a </a:t>
            </a:r>
            <a:r>
              <a:rPr lang="en-US" baseline="0" dirty="0" err="1" smtClean="0"/>
              <a:t>Tungusic</a:t>
            </a:r>
            <a:r>
              <a:rPr lang="en-US" baseline="0" dirty="0" smtClean="0"/>
              <a:t> language. They are both canonical </a:t>
            </a:r>
            <a:r>
              <a:rPr lang="en-US" baseline="0" dirty="0" err="1" smtClean="0"/>
              <a:t>RTR</a:t>
            </a:r>
            <a:r>
              <a:rPr lang="en-US" baseline="0" dirty="0" smtClean="0"/>
              <a:t> harmony languages, </a:t>
            </a:r>
            <a:r>
              <a:rPr lang="en-US" altLang="ko-KR" dirty="0" smtClean="0">
                <a:sym typeface="Wingdings"/>
              </a:rPr>
              <a:t> </a:t>
            </a:r>
            <a:r>
              <a:rPr lang="en-US" baseline="0" dirty="0" smtClean="0"/>
              <a:t>with these harmonic vowel pairs.</a:t>
            </a:r>
            <a:endParaRPr lang="en-US" dirty="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26</a:t>
            </a:fld>
            <a:endParaRPr lang="ko-KR" altLang="en-US"/>
          </a:p>
        </p:txBody>
      </p:sp>
    </p:spTree>
    <p:extLst>
      <p:ext uri="{BB962C8B-B14F-4D97-AF65-F5344CB8AC3E}">
        <p14:creationId xmlns:p14="http://schemas.microsoft.com/office/powerpoint/2010/main" val="40708688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dirty="0" smtClean="0"/>
              <a:t>This is the formant chart for </a:t>
            </a:r>
            <a:r>
              <a:rPr lang="en-US" dirty="0" err="1" smtClean="0"/>
              <a:t>Khalkha</a:t>
            </a:r>
            <a:r>
              <a:rPr lang="en-US" dirty="0" smtClean="0"/>
              <a:t> speaker f3.</a:t>
            </a:r>
            <a:r>
              <a:rPr lang="en-US" baseline="0" dirty="0" smtClean="0"/>
              <a:t> Here, i</a:t>
            </a:r>
            <a:r>
              <a:rPr lang="en-US" dirty="0" smtClean="0"/>
              <a:t>t is noticeable that all harmonic</a:t>
            </a:r>
            <a:r>
              <a:rPr lang="en-US" baseline="0" dirty="0" smtClean="0"/>
              <a:t> pairs show some F1 differences. </a:t>
            </a:r>
            <a:r>
              <a:rPr lang="en-US" dirty="0" smtClean="0">
                <a:latin typeface="Times New Roman"/>
                <a:cs typeface="Times New Roman"/>
              </a:rPr>
              <a:t>However, t</a:t>
            </a:r>
            <a:r>
              <a:rPr lang="en-US" baseline="0" dirty="0" smtClean="0"/>
              <a:t>here is</a:t>
            </a:r>
            <a:r>
              <a:rPr lang="en-US" dirty="0" smtClean="0"/>
              <a:t> a considerable overlap between the high </a:t>
            </a:r>
            <a:r>
              <a:rPr lang="en-US" dirty="0" err="1" smtClean="0"/>
              <a:t>RTR</a:t>
            </a:r>
            <a:r>
              <a:rPr lang="en-US" dirty="0" smtClean="0"/>
              <a:t> vowel /</a:t>
            </a:r>
            <a:r>
              <a:rPr lang="en-US" dirty="0" smtClean="0">
                <a:latin typeface="Times New Roman"/>
                <a:cs typeface="Times New Roman"/>
              </a:rPr>
              <a:t>ʊ/ and the mid non-</a:t>
            </a:r>
            <a:r>
              <a:rPr lang="en-US" dirty="0" err="1" smtClean="0">
                <a:latin typeface="Times New Roman"/>
                <a:cs typeface="Times New Roman"/>
              </a:rPr>
              <a:t>RTR</a:t>
            </a:r>
            <a:r>
              <a:rPr lang="en-US" dirty="0" smtClean="0">
                <a:latin typeface="Times New Roman"/>
                <a:cs typeface="Times New Roman"/>
              </a:rPr>
              <a:t> vowel </a:t>
            </a:r>
            <a:r>
              <a:rPr lang="en-US" dirty="0" smtClean="0"/>
              <a:t>/o/.</a:t>
            </a:r>
          </a:p>
          <a:p>
            <a:endParaRPr lang="en-US" baseline="0" dirty="0" smtClean="0"/>
          </a:p>
          <a:p>
            <a:r>
              <a:rPr lang="en-US" baseline="0" dirty="0" smtClean="0"/>
              <a:t>Also, F2 doesn’t seem to work for the vowel pairs /u/ vs. /</a:t>
            </a:r>
            <a:r>
              <a:rPr lang="en-US" dirty="0" smtClean="0">
                <a:latin typeface="Times New Roman"/>
                <a:cs typeface="Times New Roman"/>
              </a:rPr>
              <a:t>ʊ/, and /o/ vs. /ɔ/.</a:t>
            </a:r>
            <a:endParaRPr lang="en-US" dirty="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27</a:t>
            </a:fld>
            <a:endParaRPr lang="ko-KR" altLang="en-US"/>
          </a:p>
        </p:txBody>
      </p:sp>
    </p:spTree>
    <p:extLst>
      <p:ext uri="{BB962C8B-B14F-4D97-AF65-F5344CB8AC3E}">
        <p14:creationId xmlns:p14="http://schemas.microsoft.com/office/powerpoint/2010/main" val="4534375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However, for some other speakers (e.g., f5), this correlation can be reversed for back rounded vowels, meaning that non-</a:t>
            </a:r>
            <a:r>
              <a:rPr lang="en-US" baseline="0" dirty="0" err="1" smtClean="0"/>
              <a:t>RTR</a:t>
            </a:r>
            <a:r>
              <a:rPr lang="en-US" baseline="0" dirty="0" smtClean="0"/>
              <a:t> vowels are more peripheral than </a:t>
            </a:r>
            <a:r>
              <a:rPr lang="en-US" baseline="0" dirty="0" err="1" smtClean="0"/>
              <a:t>RTR</a:t>
            </a:r>
            <a:r>
              <a:rPr lang="en-US" baseline="0" dirty="0" smtClean="0"/>
              <a:t> vowels.</a:t>
            </a:r>
            <a:endParaRPr lang="en-US" dirty="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28</a:t>
            </a:fld>
            <a:endParaRPr lang="ko-KR" altLang="en-US"/>
          </a:p>
        </p:txBody>
      </p:sp>
    </p:spTree>
    <p:extLst>
      <p:ext uri="{BB962C8B-B14F-4D97-AF65-F5344CB8AC3E}">
        <p14:creationId xmlns:p14="http://schemas.microsoft.com/office/powerpoint/2010/main" val="20782616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 is a</a:t>
            </a:r>
            <a:r>
              <a:rPr lang="en-US" sz="1200" kern="1200" baseline="0" dirty="0" smtClean="0">
                <a:solidFill>
                  <a:schemeClr val="tx1"/>
                </a:solidFill>
                <a:effectLst/>
                <a:latin typeface="+mn-lt"/>
                <a:ea typeface="+mn-ea"/>
                <a:cs typeface="+mn-cs"/>
              </a:rPr>
              <a:t> table showing the overall results, although it</a:t>
            </a:r>
            <a:r>
              <a:rPr lang="en-US" sz="1200" kern="1200" dirty="0" smtClean="0">
                <a:solidFill>
                  <a:schemeClr val="tx1"/>
                </a:solidFill>
                <a:effectLst/>
                <a:latin typeface="+mn-lt"/>
                <a:ea typeface="+mn-ea"/>
                <a:cs typeface="+mn-cs"/>
              </a:rPr>
              <a:t> reflects the result from only one set of recordings [Don’t read: #</a:t>
            </a:r>
            <a:r>
              <a:rPr lang="en-US" sz="1200" kern="1200" dirty="0" err="1" smtClean="0">
                <a:solidFill>
                  <a:schemeClr val="tx1"/>
                </a:solidFill>
                <a:effectLst/>
                <a:latin typeface="+mn-lt"/>
                <a:ea typeface="+mn-ea"/>
                <a:cs typeface="+mn-cs"/>
              </a:rPr>
              <a:t>Vr</a:t>
            </a:r>
            <a:r>
              <a:rPr lang="en-US" sz="1200" kern="1200" dirty="0" smtClean="0">
                <a:solidFill>
                  <a:schemeClr val="tx1"/>
                </a:solidFill>
                <a:effectLst/>
                <a:latin typeface="+mn-lt"/>
                <a:ea typeface="+mn-ea"/>
                <a:cs typeface="+mn-cs"/>
              </a:rPr>
              <a:t> word set,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5 female speakers and 4 male speakers.] This needs to be carefully studied.</a:t>
            </a:r>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29</a:t>
            </a:fld>
            <a:endParaRPr lang="ko-KR" altLang="en-US"/>
          </a:p>
        </p:txBody>
      </p:sp>
    </p:spTree>
    <p:extLst>
      <p:ext uri="{BB962C8B-B14F-4D97-AF65-F5344CB8AC3E}">
        <p14:creationId xmlns:p14="http://schemas.microsoft.com/office/powerpoint/2010/main" val="4327284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what the vowels</a:t>
            </a:r>
            <a:r>
              <a:rPr lang="en-US" baseline="0" dirty="0" smtClean="0"/>
              <a:t> of </a:t>
            </a:r>
            <a:r>
              <a:rPr lang="en-US" baseline="0" dirty="0" err="1" smtClean="0"/>
              <a:t>Ewen</a:t>
            </a:r>
            <a:r>
              <a:rPr lang="en-US" baseline="0" dirty="0" smtClean="0"/>
              <a:t> look like.</a:t>
            </a:r>
            <a:endParaRPr lang="en-US" dirty="0" smtClean="0"/>
          </a:p>
          <a:p>
            <a:endParaRPr lang="en-US" dirty="0" smtClean="0"/>
          </a:p>
          <a:p>
            <a:r>
              <a:rPr lang="en-US" dirty="0" smtClean="0"/>
              <a:t>[Don’t read this!]</a:t>
            </a:r>
          </a:p>
          <a:p>
            <a:r>
              <a:rPr lang="en-US" dirty="0" smtClean="0"/>
              <a:t>This is from the 2006 recordings (only one speaker, total 908 tokens, pulled across all contexts).</a:t>
            </a:r>
          </a:p>
          <a:p>
            <a:r>
              <a:rPr lang="en-US" dirty="0" smtClean="0"/>
              <a:t>What</a:t>
            </a:r>
            <a:r>
              <a:rPr lang="en-US" baseline="0" dirty="0" smtClean="0"/>
              <a:t> I’m working on is the 2007 recordings. I expect similar results.</a:t>
            </a:r>
            <a:endParaRPr lang="en-US" dirty="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30</a:t>
            </a:fld>
            <a:endParaRPr lang="ko-KR" altLang="en-US"/>
          </a:p>
        </p:txBody>
      </p:sp>
    </p:spTree>
    <p:extLst>
      <p:ext uri="{BB962C8B-B14F-4D97-AF65-F5344CB8AC3E}">
        <p14:creationId xmlns:p14="http://schemas.microsoft.com/office/powerpoint/2010/main" val="16579652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a:buNone/>
            </a:pPr>
            <a:endParaRPr lang="en-US" dirty="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31</a:t>
            </a:fld>
            <a:endParaRPr lang="ko-KR" altLang="en-US"/>
          </a:p>
        </p:txBody>
      </p:sp>
    </p:spTree>
    <p:extLst>
      <p:ext uri="{BB962C8B-B14F-4D97-AF65-F5344CB8AC3E}">
        <p14:creationId xmlns:p14="http://schemas.microsoft.com/office/powerpoint/2010/main" val="232964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ltLang="en-US" dirty="0" smtClean="0"/>
              <a:t>제 연구의 기본적인 목표는 다음과 같습니다</a:t>
            </a:r>
            <a:r>
              <a:rPr lang="en-US" altLang="ko-KR" dirty="0" smtClean="0"/>
              <a:t>. </a:t>
            </a:r>
            <a:r>
              <a:rPr lang="en-US" altLang="ko-KR" dirty="0" smtClean="0">
                <a:sym typeface="Wingdings"/>
              </a:rPr>
              <a:t></a:t>
            </a:r>
            <a:endParaRPr lang="en-US" altLang="ko-KR" dirty="0" smtClean="0"/>
          </a:p>
          <a:p>
            <a:endParaRPr lang="en-US" altLang="ko-KR" dirty="0" smtClean="0"/>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smtClean="0"/>
              <a:t>우선</a:t>
            </a:r>
            <a:r>
              <a:rPr lang="en-US" altLang="ko-KR" dirty="0" smtClean="0"/>
              <a:t>, </a:t>
            </a:r>
            <a:r>
              <a:rPr lang="ko-KR" altLang="en-US" dirty="0" smtClean="0"/>
              <a:t>알타이어 </a:t>
            </a:r>
            <a:r>
              <a:rPr lang="ko-KR" altLang="en-US" dirty="0" smtClean="0"/>
              <a:t>모음체계의 역사</a:t>
            </a:r>
            <a:r>
              <a:rPr lang="ko-KR" altLang="en-US" baseline="0" dirty="0" smtClean="0"/>
              <a:t> 다시 </a:t>
            </a:r>
            <a:r>
              <a:rPr lang="ko-KR" altLang="en-US" baseline="0" dirty="0" smtClean="0"/>
              <a:t>쓰기</a:t>
            </a:r>
            <a:r>
              <a:rPr lang="en-US" altLang="ko-KR" baseline="0" dirty="0" smtClean="0"/>
              <a:t>.</a:t>
            </a:r>
            <a:r>
              <a:rPr lang="en-US" altLang="ko-KR" dirty="0" smtClean="0">
                <a:sym typeface="Wingdings"/>
              </a:rPr>
              <a:t> </a:t>
            </a:r>
            <a:endParaRPr lang="en-US" altLang="ko-KR" baseline="0" dirty="0" smtClean="0"/>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baseline="0" dirty="0" smtClean="0"/>
              <a:t>특히 몽골어 계통의 언어와 한국어의 역사에서 거론되는 소위 </a:t>
            </a:r>
            <a:r>
              <a:rPr lang="en-US" altLang="ko-KR" baseline="0" dirty="0" smtClean="0"/>
              <a:t>‘</a:t>
            </a:r>
            <a:r>
              <a:rPr lang="ko-KR" altLang="en-US" baseline="0" dirty="0" smtClean="0"/>
              <a:t>모음 추이</a:t>
            </a:r>
            <a:r>
              <a:rPr lang="en-US" altLang="ko-KR" baseline="0" dirty="0" smtClean="0"/>
              <a:t> </a:t>
            </a:r>
            <a:r>
              <a:rPr lang="ko-KR" altLang="en-US" baseline="0" dirty="0" smtClean="0"/>
              <a:t>가설</a:t>
            </a:r>
            <a:r>
              <a:rPr lang="en-US" altLang="ko-KR" baseline="0" dirty="0" smtClean="0"/>
              <a:t>’</a:t>
            </a:r>
            <a:r>
              <a:rPr lang="ko-KR" altLang="en-US" baseline="0" dirty="0" smtClean="0"/>
              <a:t>을 부정하는 바탕 위에서 </a:t>
            </a:r>
            <a:r>
              <a:rPr lang="en-US" altLang="ko-KR" dirty="0" smtClean="0">
                <a:sym typeface="Wingdings"/>
              </a:rPr>
              <a:t></a:t>
            </a:r>
            <a:endParaRPr lang="en-US" altLang="ko-KR" baseline="0" dirty="0" smtClean="0"/>
          </a:p>
          <a:p>
            <a:r>
              <a:rPr lang="ko-KR" altLang="en-US" baseline="0" dirty="0" smtClean="0"/>
              <a:t>각 언어의 알려진 역사적 단계마다의 공시적 체계를 확립하고 이를 바탕으로 체계의 통시적 변화를 추적하는 방식을 취했습니다</a:t>
            </a:r>
            <a:r>
              <a:rPr lang="en-US" altLang="ko-KR" baseline="0" dirty="0" smtClean="0"/>
              <a:t>. </a:t>
            </a:r>
            <a:r>
              <a:rPr lang="en-US" altLang="ko-KR" dirty="0" smtClean="0">
                <a:sym typeface="Wingdings"/>
              </a:rPr>
              <a:t></a:t>
            </a:r>
            <a:endParaRPr lang="en-US" altLang="ko-KR" baseline="0" dirty="0" smtClean="0"/>
          </a:p>
          <a:p>
            <a:endParaRPr lang="en-US" altLang="ko-KR" baseline="0" dirty="0" smtClean="0"/>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baseline="0" dirty="0" smtClean="0"/>
              <a:t>이러한 과정을 통해서 알타이어에서 나타나는 음운체계의 변화 유형을 역사언어학의 변화 모델로 제안을 하고 </a:t>
            </a:r>
            <a:r>
              <a:rPr lang="en-US" altLang="ko-KR" dirty="0" smtClean="0">
                <a:sym typeface="Wingdings"/>
              </a:rPr>
              <a:t></a:t>
            </a:r>
            <a:endParaRPr lang="en-US" altLang="ko-KR" baseline="0" dirty="0" smtClean="0"/>
          </a:p>
          <a:p>
            <a:endParaRPr lang="en-US" altLang="ko-KR" dirty="0" smtClean="0"/>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smtClean="0"/>
              <a:t>알타이언어의 모음체계의 유형론적 차이를</a:t>
            </a:r>
            <a:r>
              <a:rPr lang="en-US" altLang="ko-KR" dirty="0" smtClean="0"/>
              <a:t>,</a:t>
            </a:r>
            <a:r>
              <a:rPr lang="ko-KR" altLang="en-US" dirty="0" smtClean="0"/>
              <a:t> 특히 터키어 계열과 그밖의 언어 계열의 차이를 중심으로</a:t>
            </a:r>
            <a:r>
              <a:rPr lang="en-US" altLang="ko-KR" dirty="0" smtClean="0"/>
              <a:t>,</a:t>
            </a:r>
            <a:r>
              <a:rPr lang="ko-KR" altLang="en-US" dirty="0" smtClean="0"/>
              <a:t> 제안을 하고자 합니다</a:t>
            </a:r>
            <a:r>
              <a:rPr lang="en-US" altLang="ko-KR" dirty="0" smtClean="0"/>
              <a:t>.</a:t>
            </a:r>
            <a:r>
              <a:rPr lang="en-US" altLang="ko-KR" dirty="0" smtClean="0">
                <a:sym typeface="Wingdings"/>
              </a:rPr>
              <a:t> </a:t>
            </a:r>
            <a:endParaRPr lang="en-US" altLang="ko-KR" baseline="0" dirty="0" smtClean="0"/>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dirty="0" smtClean="0"/>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smtClean="0"/>
              <a:t>마지막으로 한 가지 더 추가하자면</a:t>
            </a:r>
            <a:r>
              <a:rPr lang="en-US" altLang="ko-KR" dirty="0" smtClean="0"/>
              <a:t>, </a:t>
            </a:r>
            <a:r>
              <a:rPr lang="ko-KR" altLang="en-US" dirty="0" smtClean="0"/>
              <a:t>이론음운론에서 알타이언어 자료</a:t>
            </a:r>
            <a:r>
              <a:rPr lang="en-US" altLang="ko-KR" dirty="0" smtClean="0"/>
              <a:t>, </a:t>
            </a:r>
            <a:r>
              <a:rPr lang="ko-KR" altLang="en-US" dirty="0" smtClean="0"/>
              <a:t>특히 모음조화를 분석한 논문들이 있는데</a:t>
            </a:r>
            <a:r>
              <a:rPr lang="en-US" altLang="ko-KR" dirty="0" smtClean="0"/>
              <a:t>, </a:t>
            </a:r>
            <a:r>
              <a:rPr lang="ko-KR" altLang="en-US" dirty="0" smtClean="0"/>
              <a:t>가능하면 그런 내용들도 제 관점에서 보다 나은 분석을 제시하려고 합니다</a:t>
            </a:r>
            <a:r>
              <a:rPr lang="en-US" altLang="ko-KR" dirty="0" smtClean="0"/>
              <a:t>. </a:t>
            </a:r>
            <a:r>
              <a:rPr lang="ko-KR" altLang="en-US" dirty="0" smtClean="0"/>
              <a:t>그러한 대표적인 주제가 모음조화에 대한 투명</a:t>
            </a:r>
            <a:r>
              <a:rPr lang="en-US" altLang="ko-KR" dirty="0" smtClean="0"/>
              <a:t>/</a:t>
            </a:r>
            <a:r>
              <a:rPr lang="ko-KR" altLang="en-US" dirty="0" smtClean="0"/>
              <a:t>불투명 모음의 문제입니다</a:t>
            </a:r>
            <a:r>
              <a:rPr lang="en-US" altLang="ko-KR" dirty="0" smtClean="0"/>
              <a:t>. </a:t>
            </a: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dirty="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3</a:t>
            </a:fld>
            <a:endParaRPr lang="ko-KR" altLang="en-US"/>
          </a:p>
        </p:txBody>
      </p:sp>
    </p:spTree>
    <p:extLst>
      <p:ext uri="{BB962C8B-B14F-4D97-AF65-F5344CB8AC3E}">
        <p14:creationId xmlns:p14="http://schemas.microsoft.com/office/powerpoint/2010/main" val="8878541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ltLang="en-US" dirty="0" smtClean="0"/>
              <a:t>박사논문의 체재와는 순서를 좀 달리해서</a:t>
            </a:r>
            <a:r>
              <a:rPr lang="en-US" altLang="ko-KR" dirty="0" smtClean="0"/>
              <a:t>…</a:t>
            </a:r>
          </a:p>
          <a:p>
            <a:endParaRPr lang="en-US" altLang="ko-KR" dirty="0" smtClean="0"/>
          </a:p>
          <a:p>
            <a:r>
              <a:rPr lang="ko-KR" altLang="en-US" dirty="0" smtClean="0"/>
              <a:t>기본적인 내용은 재작년 알타이학보에 한국어 논문으로 실린 바 있음</a:t>
            </a:r>
            <a:r>
              <a:rPr lang="en-US" altLang="ko-KR" dirty="0" smtClean="0"/>
              <a:t>.</a:t>
            </a:r>
            <a:r>
              <a:rPr lang="ko-KR" altLang="en-US" dirty="0" smtClean="0"/>
              <a:t>  </a:t>
            </a:r>
            <a:endParaRPr lang="en-US" dirty="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32</a:t>
            </a:fld>
            <a:endParaRPr lang="ko-KR" altLang="en-US"/>
          </a:p>
        </p:txBody>
      </p:sp>
    </p:spTree>
    <p:extLst>
      <p:ext uri="{BB962C8B-B14F-4D97-AF65-F5344CB8AC3E}">
        <p14:creationId xmlns:p14="http://schemas.microsoft.com/office/powerpoint/2010/main" val="3173651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Date Placeholder 3"/>
          <p:cNvSpPr>
            <a:spLocks noGrp="1"/>
          </p:cNvSpPr>
          <p:nvPr>
            <p:ph type="dt" idx="10"/>
          </p:nvPr>
        </p:nvSpPr>
        <p:spPr/>
        <p:txBody>
          <a:bodyPr/>
          <a:lstStyle/>
          <a:p>
            <a:r>
              <a:rPr lang="en-US" smtClean="0"/>
              <a:t>2/13/2011</a:t>
            </a:r>
            <a:endParaRPr lang="en-US"/>
          </a:p>
        </p:txBody>
      </p:sp>
    </p:spTree>
    <p:extLst>
      <p:ext uri="{BB962C8B-B14F-4D97-AF65-F5344CB8AC3E}">
        <p14:creationId xmlns:p14="http://schemas.microsoft.com/office/powerpoint/2010/main" val="11255776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336" indent="-173336">
              <a:buFont typeface="Arial" pitchFamily="34" charset="0"/>
              <a:buChar char="•"/>
            </a:pPr>
            <a:r>
              <a:rPr lang="en-US" dirty="0" smtClean="0"/>
              <a:t>This minimal contrast is NOT</a:t>
            </a:r>
            <a:r>
              <a:rPr lang="en-US" baseline="0" dirty="0" smtClean="0"/>
              <a:t> </a:t>
            </a:r>
            <a:r>
              <a:rPr lang="en-US" dirty="0" smtClean="0"/>
              <a:t>JUST between</a:t>
            </a:r>
            <a:r>
              <a:rPr lang="en-US" baseline="0" dirty="0" smtClean="0"/>
              <a:t> these two particular languages, BUT rather between t</a:t>
            </a:r>
            <a:r>
              <a:rPr lang="en-US" dirty="0" smtClean="0"/>
              <a:t>he two ENTIRE language groups. </a:t>
            </a:r>
          </a:p>
          <a:p>
            <a:pPr marL="173336" indent="-173336">
              <a:buFont typeface="Arial" pitchFamily="34" charset="0"/>
              <a:buChar char="•"/>
            </a:pPr>
            <a:r>
              <a:rPr lang="en-US" altLang="ko-KR" b="0" baseline="0" dirty="0" smtClean="0">
                <a:effectLst/>
                <a:sym typeface="Wingdings"/>
              </a:rPr>
              <a:t>Exactly the same pattern is found in all </a:t>
            </a:r>
            <a:r>
              <a:rPr lang="en-US" altLang="ko-KR" b="0" baseline="0" dirty="0" err="1" smtClean="0">
                <a:effectLst/>
                <a:sym typeface="Wingdings"/>
              </a:rPr>
              <a:t>Tungusic</a:t>
            </a:r>
            <a:r>
              <a:rPr lang="en-US" altLang="ko-KR" b="0" baseline="0" dirty="0" smtClean="0">
                <a:effectLst/>
                <a:sym typeface="Wingdings"/>
              </a:rPr>
              <a:t> and Mongolic languages known to have labial harmony.</a:t>
            </a:r>
          </a:p>
          <a:p>
            <a:pPr marL="173336" indent="-173336">
              <a:buFont typeface="Arial" pitchFamily="34" charset="0"/>
              <a:buChar char="•"/>
            </a:pPr>
            <a:r>
              <a:rPr lang="en-US" b="0" baseline="0" dirty="0" smtClean="0">
                <a:effectLst/>
                <a:sym typeface="Wingdings"/>
              </a:rPr>
              <a:t>So, our analysis should work for all relevant </a:t>
            </a:r>
            <a:r>
              <a:rPr lang="en-US" b="0" baseline="0" dirty="0" err="1" smtClean="0">
                <a:effectLst/>
                <a:sym typeface="Wingdings"/>
              </a:rPr>
              <a:t>Tungusic</a:t>
            </a:r>
            <a:r>
              <a:rPr lang="en-US" b="0" baseline="0" dirty="0" smtClean="0">
                <a:effectLst/>
                <a:sym typeface="Wingdings"/>
              </a:rPr>
              <a:t> and Mongolic languages.</a:t>
            </a:r>
            <a:endParaRPr lang="en-US" dirty="0" smtClean="0"/>
          </a:p>
        </p:txBody>
      </p:sp>
      <p:sp>
        <p:nvSpPr>
          <p:cNvPr id="4" name="Date Placeholder 3"/>
          <p:cNvSpPr>
            <a:spLocks noGrp="1"/>
          </p:cNvSpPr>
          <p:nvPr>
            <p:ph type="dt" idx="10"/>
          </p:nvPr>
        </p:nvSpPr>
        <p:spPr/>
        <p:txBody>
          <a:bodyPr/>
          <a:lstStyle/>
          <a:p>
            <a:r>
              <a:rPr lang="en-US" smtClean="0"/>
              <a:t>2/13/2011</a:t>
            </a:r>
            <a:endParaRPr lang="en-US"/>
          </a:p>
        </p:txBody>
      </p:sp>
    </p:spTree>
    <p:extLst>
      <p:ext uri="{BB962C8B-B14F-4D97-AF65-F5344CB8AC3E}">
        <p14:creationId xmlns:p14="http://schemas.microsoft.com/office/powerpoint/2010/main" val="33243915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336" indent="-173336">
              <a:buFont typeface="Arial" pitchFamily="34" charset="0"/>
              <a:buChar char="•"/>
            </a:pPr>
            <a:r>
              <a:rPr lang="en-US" altLang="ko-KR" baseline="0" dirty="0" smtClean="0"/>
              <a:t>As far as I know, there are three approaches that deal with both </a:t>
            </a:r>
            <a:r>
              <a:rPr lang="en-US" altLang="ko-KR" baseline="0" dirty="0" err="1" smtClean="0"/>
              <a:t>Tungusic</a:t>
            </a:r>
            <a:r>
              <a:rPr lang="en-US" altLang="ko-KR" baseline="0" dirty="0" smtClean="0"/>
              <a:t> and Mongolic data together: van der </a:t>
            </a:r>
            <a:r>
              <a:rPr lang="en-US" altLang="ko-KR" baseline="0" dirty="0" err="1" smtClean="0"/>
              <a:t>Hulst</a:t>
            </a:r>
            <a:r>
              <a:rPr lang="en-US" altLang="ko-KR" baseline="0" dirty="0" smtClean="0"/>
              <a:t> and Smith (1988), </a:t>
            </a:r>
            <a:r>
              <a:rPr lang="en-US" altLang="ko-KR" baseline="0" dirty="0" err="1" smtClean="0"/>
              <a:t>Kaun</a:t>
            </a:r>
            <a:r>
              <a:rPr lang="en-US" altLang="ko-KR" baseline="0" dirty="0" smtClean="0"/>
              <a:t> (1995), and Nevins (2010).</a:t>
            </a:r>
          </a:p>
          <a:p>
            <a:pPr marL="173336" lvl="1" indent="-173336" defTabSz="924458">
              <a:buFont typeface="Arial" pitchFamily="34" charset="0"/>
              <a:buChar char="•"/>
              <a:defRPr/>
            </a:pPr>
            <a:r>
              <a:rPr lang="en-US" altLang="ko-KR" dirty="0" smtClean="0"/>
              <a:t>The basic question across all these analyses </a:t>
            </a:r>
            <a:r>
              <a:rPr lang="en-US" altLang="ko-KR" baseline="0" dirty="0" smtClean="0"/>
              <a:t>is how we can make a transparent vowel invisible w.r.t labial harmony process. </a:t>
            </a:r>
          </a:p>
          <a:p>
            <a:pPr marL="173336" lvl="1" indent="-173336" defTabSz="924458">
              <a:buFont typeface="Arial" pitchFamily="34" charset="0"/>
              <a:buChar char="•"/>
              <a:defRPr/>
            </a:pPr>
            <a:r>
              <a:rPr lang="en-US" altLang="ko-KR" b="0" baseline="0" dirty="0" smtClean="0">
                <a:effectLst/>
                <a:sym typeface="Wingdings"/>
              </a:rPr>
              <a:t> </a:t>
            </a:r>
            <a:r>
              <a:rPr lang="en-US" altLang="ko-KR" dirty="0" smtClean="0"/>
              <a:t>van der </a:t>
            </a:r>
            <a:r>
              <a:rPr lang="en-US" altLang="ko-KR" dirty="0" err="1" smtClean="0"/>
              <a:t>Hulst</a:t>
            </a:r>
            <a:r>
              <a:rPr lang="en-US" altLang="ko-KR" dirty="0" smtClean="0"/>
              <a:t> and Smith makes use of </a:t>
            </a:r>
            <a:r>
              <a:rPr lang="en-US" altLang="ko-KR" dirty="0" err="1" smtClean="0"/>
              <a:t>underspecification</a:t>
            </a:r>
            <a:r>
              <a:rPr lang="en-US" altLang="ko-KR" dirty="0" smtClean="0"/>
              <a:t>: Mongolic</a:t>
            </a:r>
            <a:r>
              <a:rPr lang="en-US" altLang="ko-KR" baseline="0" dirty="0" smtClean="0"/>
              <a:t> </a:t>
            </a:r>
            <a:r>
              <a:rPr lang="en-US" altLang="ko-KR" dirty="0" smtClean="0"/>
              <a:t>/i/ </a:t>
            </a:r>
            <a:r>
              <a:rPr lang="en-US" altLang="ko-KR" baseline="0" dirty="0" smtClean="0"/>
              <a:t>is </a:t>
            </a:r>
            <a:r>
              <a:rPr lang="en-US" altLang="ko-KR" dirty="0" smtClean="0"/>
              <a:t>underspecified for the blocking feature,</a:t>
            </a:r>
            <a:r>
              <a:rPr lang="en-US" altLang="ko-KR" baseline="0" dirty="0" smtClean="0"/>
              <a:t> </a:t>
            </a:r>
            <a:r>
              <a:rPr lang="en-US" altLang="ko-KR" dirty="0" smtClean="0"/>
              <a:t>as opposed to </a:t>
            </a:r>
            <a:r>
              <a:rPr lang="en-US" altLang="ko-KR" dirty="0" err="1" smtClean="0"/>
              <a:t>Tungusic</a:t>
            </a:r>
            <a:r>
              <a:rPr lang="en-US" altLang="ko-KR" dirty="0" smtClean="0"/>
              <a:t> /i/</a:t>
            </a:r>
            <a:r>
              <a:rPr lang="en-US" altLang="ko-KR" baseline="0" dirty="0" smtClean="0"/>
              <a:t> which is </a:t>
            </a:r>
            <a:r>
              <a:rPr lang="en-US" altLang="ko-KR" baseline="0" dirty="0" err="1" smtClean="0"/>
              <a:t>prespecified</a:t>
            </a:r>
            <a:r>
              <a:rPr lang="en-US" altLang="ko-KR" baseline="0" dirty="0" smtClean="0"/>
              <a:t> for the same feature. I think this is intuitively right. But, their actual solution is wrong. </a:t>
            </a:r>
            <a:r>
              <a:rPr lang="en-US" altLang="ko-KR" b="0" baseline="0" dirty="0" smtClean="0">
                <a:effectLst/>
                <a:sym typeface="Wingdings"/>
              </a:rPr>
              <a:t> </a:t>
            </a:r>
            <a:r>
              <a:rPr lang="en-US" altLang="ko-KR" baseline="0" dirty="0" smtClean="0"/>
              <a:t>More than anything else, it cannot be applied to other Mongolic varieties such as </a:t>
            </a:r>
            <a:r>
              <a:rPr lang="en-US" altLang="ko-KR" baseline="0" dirty="0" err="1" smtClean="0"/>
              <a:t>Chakhar</a:t>
            </a:r>
            <a:r>
              <a:rPr lang="en-US" altLang="ko-KR" baseline="0" dirty="0" smtClean="0"/>
              <a:t> Mongolian.</a:t>
            </a:r>
          </a:p>
          <a:p>
            <a:pPr marL="173336" lvl="1" indent="-173336" defTabSz="924458">
              <a:buFont typeface="Arial" pitchFamily="34" charset="0"/>
              <a:buChar char="•"/>
              <a:defRPr/>
            </a:pPr>
            <a:r>
              <a:rPr lang="en-US" altLang="ko-KR" b="0" baseline="0" dirty="0" smtClean="0">
                <a:effectLst/>
                <a:sym typeface="Wingdings"/>
              </a:rPr>
              <a:t>Next,  </a:t>
            </a:r>
            <a:r>
              <a:rPr lang="en-US" altLang="ko-KR" baseline="0" dirty="0" err="1" smtClean="0"/>
              <a:t>Kaun’s</a:t>
            </a:r>
            <a:r>
              <a:rPr lang="en-US" altLang="ko-KR" baseline="0" dirty="0" smtClean="0"/>
              <a:t> Optimality Theoretic approach is that </a:t>
            </a:r>
            <a:r>
              <a:rPr lang="en-US" altLang="ko-KR" baseline="0" dirty="0" err="1" smtClean="0"/>
              <a:t>Tungusic</a:t>
            </a:r>
            <a:r>
              <a:rPr lang="en-US" altLang="ko-KR" baseline="0" dirty="0" smtClean="0"/>
              <a:t> and Mongolic languages differ from each other </a:t>
            </a:r>
            <a:r>
              <a:rPr lang="en-US" altLang="ko-KR" b="0" baseline="0" dirty="0" smtClean="0">
                <a:effectLst/>
                <a:sym typeface="Wingdings"/>
              </a:rPr>
              <a:t> </a:t>
            </a:r>
            <a:r>
              <a:rPr lang="en-US" altLang="ko-KR" baseline="0" dirty="0" smtClean="0"/>
              <a:t>in terms of their cut-off points on the proposed Transparency Continuum. In </a:t>
            </a:r>
            <a:r>
              <a:rPr lang="en-US" altLang="ko-KR" baseline="0" dirty="0" err="1" smtClean="0"/>
              <a:t>Tungusic</a:t>
            </a:r>
            <a:r>
              <a:rPr lang="en-US" altLang="ko-KR" baseline="0" dirty="0" smtClean="0"/>
              <a:t>, </a:t>
            </a:r>
            <a:r>
              <a:rPr lang="en-US" altLang="ko-KR" b="0" baseline="0" dirty="0" smtClean="0">
                <a:effectLst/>
                <a:sym typeface="Wingdings"/>
              </a:rPr>
              <a:t> </a:t>
            </a:r>
            <a:r>
              <a:rPr lang="en-US" altLang="ko-KR" baseline="0" dirty="0" smtClean="0"/>
              <a:t>only consonants can be transparent, whereas in Mongolic, </a:t>
            </a:r>
            <a:r>
              <a:rPr lang="en-US" altLang="ko-KR" b="0" baseline="0" dirty="0" smtClean="0">
                <a:effectLst/>
                <a:sym typeface="Wingdings"/>
              </a:rPr>
              <a:t></a:t>
            </a:r>
            <a:r>
              <a:rPr lang="en-US" altLang="ko-KR" baseline="0" dirty="0" smtClean="0"/>
              <a:t> high vowels (but not other classes of vowels) can also be transparent. However, this transparency continuum is only provisional and has never been justified. Also, the opacity of high rounded vowels requires a separate explanation.</a:t>
            </a:r>
          </a:p>
          <a:p>
            <a:pPr marL="173336" marR="0" lvl="1" indent="-173336" algn="l" defTabSz="924458" rtl="0" eaLnBrk="1" fontAlgn="auto" latinLnBrk="0" hangingPunct="1">
              <a:lnSpc>
                <a:spcPct val="100000"/>
              </a:lnSpc>
              <a:spcBef>
                <a:spcPts val="0"/>
              </a:spcBef>
              <a:spcAft>
                <a:spcPts val="0"/>
              </a:spcAft>
              <a:buClrTx/>
              <a:buSzTx/>
              <a:buFont typeface="Arial" pitchFamily="34" charset="0"/>
              <a:buChar char="•"/>
              <a:tabLst/>
              <a:defRPr/>
            </a:pPr>
            <a:r>
              <a:rPr lang="en-US" altLang="ko-KR" b="0" baseline="0" dirty="0" smtClean="0">
                <a:effectLst/>
                <a:sym typeface="Wingdings"/>
              </a:rPr>
              <a:t> </a:t>
            </a:r>
            <a:r>
              <a:rPr lang="en-US" altLang="ko-KR" baseline="0" dirty="0" smtClean="0"/>
              <a:t>Nevins’ approach is based on his </a:t>
            </a:r>
            <a:r>
              <a:rPr lang="en-US" dirty="0" smtClean="0"/>
              <a:t>Search-and-Copy model of vowel harmony</a:t>
            </a:r>
            <a:r>
              <a:rPr lang="en-US" baseline="0" dirty="0" smtClean="0"/>
              <a:t> and Visibility Theory.</a:t>
            </a:r>
            <a:r>
              <a:rPr lang="en-US" dirty="0" smtClean="0"/>
              <a:t> In his model, the difference is ascribed to the relativized search options: </a:t>
            </a:r>
            <a:r>
              <a:rPr lang="en-US" altLang="ko-KR" b="0" baseline="0" dirty="0" smtClean="0">
                <a:effectLst/>
                <a:sym typeface="Wingdings"/>
              </a:rPr>
              <a:t> </a:t>
            </a:r>
            <a:r>
              <a:rPr lang="en-US" baseline="0" dirty="0" err="1" smtClean="0"/>
              <a:t>Tungusic</a:t>
            </a:r>
            <a:r>
              <a:rPr lang="en-US" baseline="0" dirty="0" smtClean="0"/>
              <a:t>  labial harmony searches for all values, whereas </a:t>
            </a:r>
            <a:r>
              <a:rPr lang="en-US" altLang="ko-KR" b="0" baseline="0" dirty="0" smtClean="0">
                <a:effectLst/>
                <a:sym typeface="Wingdings"/>
              </a:rPr>
              <a:t> </a:t>
            </a:r>
            <a:r>
              <a:rPr lang="en-US" dirty="0" smtClean="0"/>
              <a:t>Mongolic</a:t>
            </a:r>
            <a:r>
              <a:rPr lang="en-US" baseline="0" dirty="0" smtClean="0"/>
              <a:t> labial harmony is relativized to marked values only. Mongolic /i/ has an unmarked value, namely [-round], thus invisible to the Search process. Again, Nevins provides two separate solutions to high unrounded vowels and high rounded vowels. Furthermore, his proposal involves unnecessary machinery such as defective intervention, sonority threshold for transparency (which resembles </a:t>
            </a:r>
            <a:r>
              <a:rPr lang="en-US" baseline="0" dirty="0" err="1" smtClean="0"/>
              <a:t>Kaun’s</a:t>
            </a:r>
            <a:r>
              <a:rPr lang="en-US" baseline="0" dirty="0" smtClean="0"/>
              <a:t> approach a lot), and value-</a:t>
            </a:r>
            <a:r>
              <a:rPr lang="en-US" baseline="0" dirty="0" err="1" smtClean="0"/>
              <a:t>parametrization</a:t>
            </a:r>
            <a:r>
              <a:rPr lang="en-US" baseline="0" dirty="0" smtClean="0"/>
              <a:t>. The independent motivation of these proposed apparatuses is highly doubtful. [Don’t read below: not well developed]</a:t>
            </a:r>
          </a:p>
          <a:p>
            <a:pPr marL="173336" marR="0" lvl="1" indent="-173336" algn="l" defTabSz="924458" rtl="0" eaLnBrk="1" fontAlgn="auto" latinLnBrk="0" hangingPunct="1">
              <a:lnSpc>
                <a:spcPct val="100000"/>
              </a:lnSpc>
              <a:spcBef>
                <a:spcPts val="0"/>
              </a:spcBef>
              <a:spcAft>
                <a:spcPts val="0"/>
              </a:spcAft>
              <a:buClrTx/>
              <a:buSzTx/>
              <a:buFont typeface="Arial" pitchFamily="34" charset="0"/>
              <a:buChar char="•"/>
              <a:tabLst/>
              <a:defRPr/>
            </a:pPr>
            <a:endParaRPr lang="en-US" baseline="0" dirty="0" smtClean="0"/>
          </a:p>
          <a:p>
            <a:pPr marL="173336" marR="0" lvl="1" indent="-173336" algn="l" defTabSz="924458" rtl="0" eaLnBrk="1" fontAlgn="auto" latinLnBrk="0" hangingPunct="1">
              <a:lnSpc>
                <a:spcPct val="100000"/>
              </a:lnSpc>
              <a:spcBef>
                <a:spcPts val="0"/>
              </a:spcBef>
              <a:spcAft>
                <a:spcPts val="0"/>
              </a:spcAft>
              <a:buClrTx/>
              <a:buSzTx/>
              <a:buFont typeface="Arial" pitchFamily="34" charset="0"/>
              <a:buChar char="•"/>
              <a:tabLst/>
              <a:defRPr/>
            </a:pPr>
            <a:r>
              <a:rPr lang="en-US" b="1" baseline="0" dirty="0" smtClean="0"/>
              <a:t>Nevins’s approach may not be able to generalize the Mongolic vs. </a:t>
            </a:r>
            <a:r>
              <a:rPr lang="en-US" b="1" baseline="0" dirty="0" err="1" smtClean="0"/>
              <a:t>Tungusic</a:t>
            </a:r>
            <a:r>
              <a:rPr lang="en-US" b="1" baseline="0" dirty="0" smtClean="0"/>
              <a:t> difference. Since the </a:t>
            </a:r>
            <a:r>
              <a:rPr lang="en-US" b="1" baseline="0" dirty="0" err="1" smtClean="0"/>
              <a:t>contrastiveness</a:t>
            </a:r>
            <a:r>
              <a:rPr lang="en-US" b="1" baseline="0" dirty="0" smtClean="0"/>
              <a:t> of a feature for a vowel is greatly influenced by the shape of the inventory, the variation in the vowel inventory within a language family may result in a variation in the value-</a:t>
            </a:r>
            <a:r>
              <a:rPr lang="en-US" b="1" baseline="0" dirty="0" err="1" smtClean="0"/>
              <a:t>relativization</a:t>
            </a:r>
            <a:r>
              <a:rPr lang="en-US" b="1" baseline="0" dirty="0" smtClean="0"/>
              <a:t>.</a:t>
            </a:r>
          </a:p>
        </p:txBody>
      </p:sp>
      <p:sp>
        <p:nvSpPr>
          <p:cNvPr id="4" name="Date Placeholder 3"/>
          <p:cNvSpPr>
            <a:spLocks noGrp="1"/>
          </p:cNvSpPr>
          <p:nvPr>
            <p:ph type="dt" idx="10"/>
          </p:nvPr>
        </p:nvSpPr>
        <p:spPr/>
        <p:txBody>
          <a:bodyPr/>
          <a:lstStyle/>
          <a:p>
            <a:r>
              <a:rPr lang="en-US" smtClean="0"/>
              <a:t>2/13/2011</a:t>
            </a:r>
            <a:endParaRPr lang="en-US"/>
          </a:p>
        </p:txBody>
      </p:sp>
    </p:spTree>
    <p:extLst>
      <p:ext uri="{BB962C8B-B14F-4D97-AF65-F5344CB8AC3E}">
        <p14:creationId xmlns:p14="http://schemas.microsoft.com/office/powerpoint/2010/main" val="11507628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336" indent="-173336">
              <a:buFont typeface="Arial" pitchFamily="34" charset="0"/>
              <a:buChar char="•"/>
            </a:pPr>
            <a:r>
              <a:rPr lang="en-US" altLang="ko-KR" dirty="0" smtClean="0">
                <a:sym typeface="Wingdings"/>
              </a:rPr>
              <a:t>van der </a:t>
            </a:r>
            <a:r>
              <a:rPr lang="en-US" altLang="ko-KR" dirty="0" err="1" smtClean="0"/>
              <a:t>Hulst</a:t>
            </a:r>
            <a:r>
              <a:rPr lang="en-US" altLang="ko-KR" dirty="0" smtClean="0"/>
              <a:t> and Smith’s analysis is based on a version</a:t>
            </a:r>
            <a:r>
              <a:rPr lang="en-US" altLang="ko-KR" baseline="0" dirty="0" smtClean="0"/>
              <a:t> of </a:t>
            </a:r>
            <a:r>
              <a:rPr lang="en-US" altLang="ko-KR" i="1" dirty="0" smtClean="0"/>
              <a:t>dependency phonology</a:t>
            </a:r>
            <a:r>
              <a:rPr lang="en-US" altLang="ko-KR" dirty="0" smtClean="0"/>
              <a:t>,</a:t>
            </a:r>
            <a:r>
              <a:rPr lang="en-US" altLang="ko-KR" baseline="0" dirty="0" smtClean="0"/>
              <a:t> whereby the interpretation of the vocalic features depends on their status as either head or dependent. </a:t>
            </a:r>
          </a:p>
          <a:p>
            <a:pPr marL="173336" indent="-173336">
              <a:buFont typeface="Arial" pitchFamily="34" charset="0"/>
              <a:buChar char="•"/>
            </a:pPr>
            <a:r>
              <a:rPr lang="en-US" altLang="ko-KR" baseline="0" dirty="0" smtClean="0"/>
              <a:t>So, for example, the feature represented by [I] has two different interpretations: </a:t>
            </a:r>
            <a:r>
              <a:rPr lang="en-US" altLang="ko-KR" b="0" baseline="0" dirty="0" smtClean="0">
                <a:effectLst/>
                <a:sym typeface="Wingdings"/>
              </a:rPr>
              <a:t> </a:t>
            </a:r>
            <a:r>
              <a:rPr lang="en-US" altLang="ko-KR" baseline="0" dirty="0" smtClean="0"/>
              <a:t>‘palatal constriction’ when it’s a governing feature and </a:t>
            </a:r>
            <a:r>
              <a:rPr lang="en-US" altLang="ko-KR" b="0" baseline="0" dirty="0" smtClean="0">
                <a:effectLst/>
                <a:sym typeface="Wingdings"/>
              </a:rPr>
              <a:t> </a:t>
            </a:r>
            <a:r>
              <a:rPr lang="en-US" altLang="ko-KR" baseline="0" dirty="0" smtClean="0"/>
              <a:t>‘expanded pharyngeal cavity’ (that is, ATR) when it’s a dependent feature.</a:t>
            </a:r>
          </a:p>
          <a:p>
            <a:pPr marL="173336" indent="-173336">
              <a:buFont typeface="Arial" pitchFamily="34" charset="0"/>
              <a:buChar char="•"/>
            </a:pPr>
            <a:endParaRPr lang="en-US" altLang="ko-KR" baseline="0" dirty="0" smtClean="0"/>
          </a:p>
          <a:p>
            <a:pPr marL="173336" indent="-173336">
              <a:buFont typeface="Arial" pitchFamily="34" charset="0"/>
              <a:buChar char="•"/>
            </a:pPr>
            <a:r>
              <a:rPr lang="en-US" altLang="ko-KR" baseline="0" dirty="0" smtClean="0"/>
              <a:t>Cf. [Don’t read!] This is based on Wood’s (1982) articulatory model.</a:t>
            </a:r>
          </a:p>
        </p:txBody>
      </p:sp>
      <p:sp>
        <p:nvSpPr>
          <p:cNvPr id="4" name="Date Placeholder 3"/>
          <p:cNvSpPr>
            <a:spLocks noGrp="1"/>
          </p:cNvSpPr>
          <p:nvPr>
            <p:ph type="dt" idx="10"/>
          </p:nvPr>
        </p:nvSpPr>
        <p:spPr/>
        <p:txBody>
          <a:bodyPr/>
          <a:lstStyle/>
          <a:p>
            <a:r>
              <a:rPr lang="en-US" smtClean="0"/>
              <a:t>2/13/2011</a:t>
            </a:r>
            <a:endParaRPr lang="en-US"/>
          </a:p>
        </p:txBody>
      </p:sp>
    </p:spTree>
    <p:extLst>
      <p:ext uri="{BB962C8B-B14F-4D97-AF65-F5344CB8AC3E}">
        <p14:creationId xmlns:p14="http://schemas.microsoft.com/office/powerpoint/2010/main" val="4734043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336" marR="0" indent="-173336"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dirty="0" smtClean="0">
                <a:sym typeface="Wingdings"/>
              </a:rPr>
              <a:t>They</a:t>
            </a:r>
            <a:r>
              <a:rPr lang="en-US" altLang="ko-KR" baseline="0" dirty="0" smtClean="0">
                <a:sym typeface="Wingdings"/>
              </a:rPr>
              <a:t> adopt </a:t>
            </a:r>
            <a:r>
              <a:rPr lang="en-US" altLang="ko-KR" baseline="0" dirty="0" err="1" smtClean="0"/>
              <a:t>Mester’s</a:t>
            </a:r>
            <a:r>
              <a:rPr lang="en-US" altLang="ko-KR" baseline="0" dirty="0" smtClean="0"/>
              <a:t> </a:t>
            </a:r>
            <a:r>
              <a:rPr lang="en-US" altLang="ko-KR" i="1" baseline="0" dirty="0" err="1" smtClean="0"/>
              <a:t>fusional</a:t>
            </a:r>
            <a:r>
              <a:rPr lang="en-US" altLang="ko-KR" i="1" baseline="0" dirty="0" smtClean="0"/>
              <a:t> harmony </a:t>
            </a:r>
            <a:r>
              <a:rPr lang="en-US" altLang="ko-KR" i="0" baseline="0" dirty="0" smtClean="0"/>
              <a:t>model which was originally proposed for ‘parasitic’ or ‘height-stratified’ </a:t>
            </a:r>
            <a:r>
              <a:rPr lang="en-US" altLang="ko-KR" baseline="0" dirty="0" smtClean="0"/>
              <a:t>labial harmony in </a:t>
            </a:r>
            <a:r>
              <a:rPr lang="en-US" altLang="ko-KR" i="1" baseline="0" dirty="0" err="1" smtClean="0"/>
              <a:t>Yawelmani</a:t>
            </a:r>
            <a:r>
              <a:rPr lang="en-US" altLang="ko-KR" i="1" baseline="0" dirty="0" smtClean="0"/>
              <a:t> </a:t>
            </a:r>
            <a:r>
              <a:rPr lang="en-US" altLang="ko-KR" i="1" baseline="0" dirty="0" err="1" smtClean="0"/>
              <a:t>Yokuts</a:t>
            </a:r>
            <a:r>
              <a:rPr lang="en-US" altLang="ko-KR" i="1" baseline="0" dirty="0" smtClean="0"/>
              <a:t>.</a:t>
            </a:r>
            <a:endParaRPr lang="en-US" altLang="ko-KR" baseline="0" dirty="0" smtClean="0"/>
          </a:p>
          <a:p>
            <a:pPr marL="173336" marR="0" indent="-173336"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baseline="0" dirty="0" smtClean="0"/>
              <a:t>In this model, vowel harmony is dependent on the presence of some other feature [F]. </a:t>
            </a:r>
            <a:r>
              <a:rPr lang="en-US" altLang="ko-KR" dirty="0" smtClean="0">
                <a:sym typeface="Wingdings"/>
              </a:rPr>
              <a:t> </a:t>
            </a:r>
            <a:r>
              <a:rPr lang="en-US" altLang="ko-KR" baseline="0" dirty="0" smtClean="0"/>
              <a:t>In our </a:t>
            </a:r>
            <a:r>
              <a:rPr lang="en-US" altLang="ko-KR" baseline="0" dirty="0" err="1" smtClean="0"/>
              <a:t>Tungusic</a:t>
            </a:r>
            <a:r>
              <a:rPr lang="en-US" altLang="ko-KR" baseline="0" dirty="0" smtClean="0"/>
              <a:t> and Mongolic cases, </a:t>
            </a:r>
            <a:r>
              <a:rPr lang="en-US" altLang="ko-KR" dirty="0" smtClean="0">
                <a:sym typeface="Wingdings"/>
              </a:rPr>
              <a:t> </a:t>
            </a:r>
            <a:r>
              <a:rPr lang="en-US" altLang="ko-KR" baseline="0" dirty="0" smtClean="0"/>
              <a:t>labial harmony is dependent on the height feature.</a:t>
            </a:r>
          </a:p>
        </p:txBody>
      </p:sp>
      <p:sp>
        <p:nvSpPr>
          <p:cNvPr id="4" name="Date Placeholder 3"/>
          <p:cNvSpPr>
            <a:spLocks noGrp="1"/>
          </p:cNvSpPr>
          <p:nvPr>
            <p:ph type="dt" idx="10"/>
          </p:nvPr>
        </p:nvSpPr>
        <p:spPr/>
        <p:txBody>
          <a:bodyPr/>
          <a:lstStyle/>
          <a:p>
            <a:r>
              <a:rPr lang="en-US" smtClean="0"/>
              <a:t>2/13/2011</a:t>
            </a:r>
            <a:endParaRPr lang="en-US"/>
          </a:p>
        </p:txBody>
      </p:sp>
    </p:spTree>
    <p:extLst>
      <p:ext uri="{BB962C8B-B14F-4D97-AF65-F5344CB8AC3E}">
        <p14:creationId xmlns:p14="http://schemas.microsoft.com/office/powerpoint/2010/main" val="4734043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336" indent="-173336" defTabSz="924458">
              <a:buFont typeface="Arial" pitchFamily="34" charset="0"/>
              <a:buChar char="•"/>
            </a:pPr>
            <a:r>
              <a:rPr lang="en-US" baseline="0" dirty="0" smtClean="0"/>
              <a:t>In </a:t>
            </a:r>
            <a:r>
              <a:rPr lang="en-US" baseline="0" dirty="0" err="1" smtClean="0"/>
              <a:t>Yawelmani</a:t>
            </a:r>
            <a:r>
              <a:rPr lang="en-US" baseline="0" dirty="0" smtClean="0"/>
              <a:t> </a:t>
            </a:r>
            <a:r>
              <a:rPr lang="en-US" baseline="0" dirty="0" err="1" smtClean="0"/>
              <a:t>Yokuts</a:t>
            </a:r>
            <a:r>
              <a:rPr lang="en-US" baseline="0" dirty="0" smtClean="0"/>
              <a:t>, the labial harmony is height-stratified or height-bounded </a:t>
            </a:r>
            <a:r>
              <a:rPr lang="en-US" altLang="ko-KR" baseline="0" dirty="0" smtClean="0">
                <a:sym typeface="Wingdings"/>
              </a:rPr>
              <a:t></a:t>
            </a:r>
            <a:r>
              <a:rPr lang="en-US" baseline="0" dirty="0" smtClean="0"/>
              <a:t>, in the sense that rounded vowels can round the following vowel only when they share the same height.</a:t>
            </a:r>
          </a:p>
          <a:p>
            <a:pPr marL="173336" indent="-173336" defTabSz="924458">
              <a:buFont typeface="Arial" pitchFamily="34" charset="0"/>
              <a:buChar char="•"/>
            </a:pPr>
            <a:r>
              <a:rPr lang="en-US" altLang="ko-KR" baseline="0" dirty="0" smtClean="0">
                <a:sym typeface="Wingdings"/>
              </a:rPr>
              <a:t> </a:t>
            </a:r>
            <a:r>
              <a:rPr lang="en-US" baseline="0" dirty="0" smtClean="0"/>
              <a:t>Thus </a:t>
            </a:r>
            <a:r>
              <a:rPr lang="en-US" baseline="0" dirty="0" err="1" smtClean="0"/>
              <a:t>Mester</a:t>
            </a:r>
            <a:r>
              <a:rPr lang="en-US" baseline="0" dirty="0" smtClean="0"/>
              <a:t> assumes that t</a:t>
            </a:r>
            <a:r>
              <a:rPr lang="en-US" altLang="ko-KR" dirty="0" smtClean="0"/>
              <a:t>he [round] tier is dependent on the [high] tier.</a:t>
            </a:r>
          </a:p>
          <a:p>
            <a:pPr marL="173336" indent="-173336" defTabSz="924458">
              <a:buFont typeface="Arial" pitchFamily="34" charset="0"/>
              <a:buChar char="•"/>
            </a:pPr>
            <a:r>
              <a:rPr lang="en-US" altLang="ko-KR" baseline="0" dirty="0" smtClean="0">
                <a:sym typeface="Wingdings"/>
              </a:rPr>
              <a:t> </a:t>
            </a:r>
            <a:r>
              <a:rPr lang="en-US" altLang="ko-KR" dirty="0" smtClean="0"/>
              <a:t>So, if the vowels</a:t>
            </a:r>
            <a:r>
              <a:rPr lang="en-US" altLang="ko-KR" baseline="0" dirty="0" smtClean="0"/>
              <a:t> share the same height, </a:t>
            </a:r>
            <a:r>
              <a:rPr lang="en-US" altLang="ko-KR" baseline="0" dirty="0" err="1" smtClean="0"/>
              <a:t>fusional</a:t>
            </a:r>
            <a:r>
              <a:rPr lang="en-US" altLang="ko-KR" baseline="0" dirty="0" smtClean="0"/>
              <a:t> harmony applies.</a:t>
            </a:r>
          </a:p>
          <a:p>
            <a:pPr marL="173336" indent="-173336" defTabSz="924458">
              <a:buFont typeface="Arial" pitchFamily="34" charset="0"/>
              <a:buChar char="•"/>
            </a:pPr>
            <a:r>
              <a:rPr lang="en-US" altLang="ko-KR" baseline="0" dirty="0" smtClean="0">
                <a:sym typeface="Wingdings"/>
              </a:rPr>
              <a:t> If different height, then </a:t>
            </a:r>
            <a:r>
              <a:rPr lang="en-US" altLang="ko-KR" baseline="0" dirty="0" err="1" smtClean="0">
                <a:sym typeface="Wingdings"/>
              </a:rPr>
              <a:t>fusional</a:t>
            </a:r>
            <a:r>
              <a:rPr lang="en-US" altLang="ko-KR" baseline="0" dirty="0" smtClean="0">
                <a:sym typeface="Wingdings"/>
              </a:rPr>
              <a:t> harmony doesn’t apply and a default value for [round] is assigned.</a:t>
            </a:r>
            <a:endParaRPr lang="en-US" altLang="ko-KR" dirty="0" smtClean="0"/>
          </a:p>
          <a:p>
            <a:pPr marL="173336" indent="-173336" defTabSz="924458">
              <a:buFont typeface="Arial" pitchFamily="34" charset="0"/>
              <a:buChar char="•"/>
            </a:pPr>
            <a:endParaRPr lang="en-US" baseline="0" dirty="0" smtClean="0"/>
          </a:p>
          <a:p>
            <a:pPr marL="173336" indent="-173336">
              <a:buFont typeface="Arial" pitchFamily="34" charset="0"/>
              <a:buChar char="•"/>
            </a:pPr>
            <a:endParaRPr lang="en-US" dirty="0"/>
          </a:p>
        </p:txBody>
      </p:sp>
      <p:sp>
        <p:nvSpPr>
          <p:cNvPr id="4" name="Date Placeholder 3"/>
          <p:cNvSpPr>
            <a:spLocks noGrp="1"/>
          </p:cNvSpPr>
          <p:nvPr>
            <p:ph type="dt" idx="10"/>
          </p:nvPr>
        </p:nvSpPr>
        <p:spPr/>
        <p:txBody>
          <a:bodyPr/>
          <a:lstStyle/>
          <a:p>
            <a:r>
              <a:rPr lang="en-US" smtClean="0"/>
              <a:t>2/13/2011</a:t>
            </a:r>
            <a:endParaRPr lang="en-US"/>
          </a:p>
        </p:txBody>
      </p:sp>
    </p:spTree>
    <p:extLst>
      <p:ext uri="{BB962C8B-B14F-4D97-AF65-F5344CB8AC3E}">
        <p14:creationId xmlns:p14="http://schemas.microsoft.com/office/powerpoint/2010/main" val="26612286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336" indent="-173336">
              <a:buFont typeface="Arial" pitchFamily="34" charset="0"/>
              <a:buChar char="•"/>
            </a:pPr>
            <a:r>
              <a:rPr lang="en-US" dirty="0" smtClean="0"/>
              <a:t>Van der </a:t>
            </a:r>
            <a:r>
              <a:rPr lang="en-US" dirty="0" err="1" smtClean="0"/>
              <a:t>Hulst</a:t>
            </a:r>
            <a:r>
              <a:rPr lang="en-US" dirty="0" smtClean="0"/>
              <a:t> and Smith compares Standard </a:t>
            </a:r>
            <a:r>
              <a:rPr lang="en-US" dirty="0" err="1" smtClean="0"/>
              <a:t>Ewenki</a:t>
            </a:r>
            <a:r>
              <a:rPr lang="en-US" dirty="0" smtClean="0"/>
              <a:t>, a </a:t>
            </a:r>
            <a:r>
              <a:rPr lang="en-US" dirty="0" err="1" smtClean="0"/>
              <a:t>Tungusic</a:t>
            </a:r>
            <a:r>
              <a:rPr lang="en-US" dirty="0" smtClean="0"/>
              <a:t> language, and </a:t>
            </a:r>
            <a:r>
              <a:rPr lang="en-US" dirty="0" err="1" smtClean="0"/>
              <a:t>Khalkha</a:t>
            </a:r>
            <a:r>
              <a:rPr lang="en-US" dirty="0" smtClean="0"/>
              <a:t>,</a:t>
            </a:r>
            <a:r>
              <a:rPr lang="en-US" baseline="0" dirty="0" smtClean="0"/>
              <a:t> the standard Mongolian.</a:t>
            </a:r>
            <a:endParaRPr lang="en-US" dirty="0" smtClean="0"/>
          </a:p>
          <a:p>
            <a:pPr marL="173336" indent="-173336">
              <a:buFont typeface="Arial" pitchFamily="34" charset="0"/>
              <a:buChar char="•"/>
            </a:pPr>
            <a:r>
              <a:rPr lang="en-US" baseline="0" dirty="0" smtClean="0"/>
              <a:t>First, </a:t>
            </a:r>
            <a:r>
              <a:rPr lang="en-US" altLang="ko-KR" dirty="0" smtClean="0">
                <a:sym typeface="Wingdings"/>
              </a:rPr>
              <a:t> </a:t>
            </a:r>
            <a:r>
              <a:rPr lang="en-US" altLang="ko-KR" dirty="0" err="1" smtClean="0">
                <a:sym typeface="Wingdings"/>
              </a:rPr>
              <a:t>Khalkha</a:t>
            </a:r>
            <a:r>
              <a:rPr lang="en-US" altLang="ko-KR" dirty="0" smtClean="0">
                <a:sym typeface="Wingdings"/>
              </a:rPr>
              <a:t> Mongolian has 7 vowel phonemes.</a:t>
            </a:r>
            <a:endParaRPr lang="en-US" dirty="0" smtClean="0"/>
          </a:p>
          <a:p>
            <a:pPr marL="173336" indent="-173336" defTabSz="924458">
              <a:buFont typeface="Arial" pitchFamily="34" charset="0"/>
              <a:buChar char="•"/>
              <a:defRPr/>
            </a:pPr>
            <a:r>
              <a:rPr lang="en-US" dirty="0" smtClean="0"/>
              <a:t>Notably, </a:t>
            </a:r>
            <a:r>
              <a:rPr lang="en-US" altLang="ko-KR" dirty="0" smtClean="0">
                <a:sym typeface="Wingdings"/>
              </a:rPr>
              <a:t> the vowel </a:t>
            </a:r>
            <a:r>
              <a:rPr lang="en-US" dirty="0" smtClean="0"/>
              <a:t>/e/ is the [+ATR] counterpart to the vowel /a/. According</a:t>
            </a:r>
            <a:r>
              <a:rPr lang="en-US" baseline="0" dirty="0" smtClean="0"/>
              <a:t> to H&amp;S, t</a:t>
            </a:r>
            <a:r>
              <a:rPr lang="en-US" dirty="0" smtClean="0"/>
              <a:t>he</a:t>
            </a:r>
            <a:r>
              <a:rPr lang="en-US" baseline="0" dirty="0" smtClean="0"/>
              <a:t> underlying representation of /e/ </a:t>
            </a:r>
            <a:r>
              <a:rPr lang="en-US" altLang="ko-KR" dirty="0" smtClean="0">
                <a:sym typeface="Wingdings"/>
              </a:rPr>
              <a:t> </a:t>
            </a:r>
            <a:r>
              <a:rPr lang="en-US" baseline="0" dirty="0" smtClean="0"/>
              <a:t>must be like this (/A</a:t>
            </a:r>
            <a:r>
              <a:rPr lang="en-US" baseline="30000" dirty="0" smtClean="0"/>
              <a:t>i</a:t>
            </a:r>
            <a:r>
              <a:rPr lang="en-US" baseline="0" dirty="0" smtClean="0"/>
              <a:t>/). This means that we have to have a redundancy rule </a:t>
            </a:r>
            <a:r>
              <a:rPr lang="en-US" altLang="ko-KR" dirty="0" smtClean="0">
                <a:sym typeface="Wingdings"/>
              </a:rPr>
              <a:t> </a:t>
            </a:r>
            <a:r>
              <a:rPr lang="en-US" baseline="0" dirty="0" smtClean="0"/>
              <a:t>introducing the feature [I].</a:t>
            </a:r>
          </a:p>
          <a:p>
            <a:pPr marL="173336" indent="-173336" defTabSz="924458">
              <a:buFont typeface="Arial" pitchFamily="34" charset="0"/>
              <a:buChar char="•"/>
              <a:defRPr/>
            </a:pPr>
            <a:r>
              <a:rPr lang="en-US" altLang="ko-KR" baseline="0" dirty="0" smtClean="0"/>
              <a:t>Thanks to this redundancy rule, </a:t>
            </a:r>
            <a:r>
              <a:rPr lang="en-US" altLang="ko-KR" dirty="0" smtClean="0">
                <a:sym typeface="Wingdings"/>
              </a:rPr>
              <a:t></a:t>
            </a:r>
            <a:r>
              <a:rPr lang="en-US" altLang="ko-KR" baseline="0" dirty="0" smtClean="0">
                <a:sym typeface="Wingdings"/>
              </a:rPr>
              <a:t> </a:t>
            </a:r>
            <a:r>
              <a:rPr lang="en-US" altLang="ko-KR" baseline="0" dirty="0" smtClean="0"/>
              <a:t>the underlying representation of /i/ can also be simplified so that it does not have any governing feature. </a:t>
            </a:r>
          </a:p>
          <a:p>
            <a:pPr marL="173336" indent="-173336" defTabSz="924458">
              <a:buFont typeface="Arial" pitchFamily="34" charset="0"/>
              <a:buChar char="•"/>
              <a:defRPr/>
            </a:pPr>
            <a:r>
              <a:rPr lang="en-US" altLang="ko-KR" dirty="0" smtClean="0">
                <a:sym typeface="Wingdings"/>
              </a:rPr>
              <a:t>On the other hand,  </a:t>
            </a:r>
            <a:r>
              <a:rPr lang="en-US" altLang="ko-KR" dirty="0" smtClean="0"/>
              <a:t>Standard </a:t>
            </a:r>
            <a:r>
              <a:rPr lang="en-US" altLang="ko-KR" dirty="0" err="1" smtClean="0"/>
              <a:t>Ewenki</a:t>
            </a:r>
            <a:r>
              <a:rPr lang="en-US" altLang="ko-KR" dirty="0" smtClean="0"/>
              <a:t> has 6 vowel phonemes.</a:t>
            </a:r>
            <a:endParaRPr lang="en-US" altLang="ko-KR" baseline="0" dirty="0" smtClean="0"/>
          </a:p>
          <a:p>
            <a:pPr marL="173336" indent="-173336" defTabSz="924458">
              <a:buFont typeface="Arial" pitchFamily="34" charset="0"/>
              <a:buChar char="•"/>
              <a:defRPr/>
            </a:pPr>
            <a:r>
              <a:rPr lang="en-US" altLang="ko-KR" dirty="0" smtClean="0">
                <a:sym typeface="Wingdings"/>
              </a:rPr>
              <a:t>In contrast to </a:t>
            </a:r>
            <a:r>
              <a:rPr lang="en-US" altLang="ko-KR" dirty="0" err="1" smtClean="0">
                <a:sym typeface="Wingdings"/>
              </a:rPr>
              <a:t>Khalkha</a:t>
            </a:r>
            <a:r>
              <a:rPr lang="en-US" altLang="ko-KR" dirty="0" smtClean="0">
                <a:sym typeface="Wingdings"/>
              </a:rPr>
              <a:t>,  </a:t>
            </a:r>
            <a:r>
              <a:rPr lang="en-US" altLang="ko-KR" baseline="0" dirty="0" smtClean="0"/>
              <a:t>the ATR counterpart to /a/ in Standard </a:t>
            </a:r>
            <a:r>
              <a:rPr lang="en-US" altLang="ko-KR" baseline="0" dirty="0" err="1" smtClean="0"/>
              <a:t>Ewenki</a:t>
            </a:r>
            <a:r>
              <a:rPr lang="en-US" altLang="ko-KR" baseline="0" dirty="0" smtClean="0"/>
              <a:t> is a schwa-like vowel /ə/. Due to this different surface phonetics of the low unrounded vowels, Standard </a:t>
            </a:r>
            <a:r>
              <a:rPr lang="en-US" altLang="ko-KR" baseline="0" dirty="0" err="1" smtClean="0"/>
              <a:t>Ewenki</a:t>
            </a:r>
            <a:r>
              <a:rPr lang="en-US" altLang="ko-KR" baseline="0" dirty="0" smtClean="0"/>
              <a:t> doesn’t require any redundancy rule. Therefore, </a:t>
            </a:r>
            <a:r>
              <a:rPr lang="en-US" altLang="ko-KR" dirty="0" smtClean="0">
                <a:sym typeface="Wingdings"/>
              </a:rPr>
              <a:t> </a:t>
            </a:r>
            <a:r>
              <a:rPr lang="en-US" altLang="ko-KR" baseline="0" dirty="0" smtClean="0"/>
              <a:t>the vowel /i/ should have the governing feature [I] </a:t>
            </a:r>
            <a:r>
              <a:rPr lang="en-US" altLang="ko-KR" baseline="0" dirty="0" err="1" smtClean="0"/>
              <a:t>underlyingly</a:t>
            </a:r>
            <a:r>
              <a:rPr lang="en-US" altLang="ko-KR" baseline="0" dirty="0" smtClean="0"/>
              <a:t>.</a:t>
            </a:r>
          </a:p>
          <a:p>
            <a:pPr marL="173336" indent="-173336" defTabSz="924458">
              <a:buFont typeface="Arial" pitchFamily="34" charset="0"/>
              <a:buChar char="•"/>
              <a:defRPr/>
            </a:pPr>
            <a:r>
              <a:rPr lang="en-US" altLang="ko-KR" baseline="0" dirty="0" smtClean="0"/>
              <a:t>Thus, </a:t>
            </a:r>
            <a:r>
              <a:rPr lang="en-US" altLang="ko-KR" dirty="0" smtClean="0">
                <a:sym typeface="Wingdings"/>
              </a:rPr>
              <a:t> </a:t>
            </a:r>
            <a:r>
              <a:rPr lang="en-US" altLang="ko-KR" baseline="0" dirty="0" err="1" smtClean="0"/>
              <a:t>Tungusic</a:t>
            </a:r>
            <a:r>
              <a:rPr lang="en-US" altLang="ko-KR" baseline="0" dirty="0" smtClean="0"/>
              <a:t> and Mongolic /i/ get different underlying specifications.</a:t>
            </a:r>
          </a:p>
          <a:p>
            <a:pPr marL="173336" indent="-173336" defTabSz="924458">
              <a:buFont typeface="Arial" pitchFamily="34" charset="0"/>
              <a:buChar char="•"/>
              <a:defRPr/>
            </a:pPr>
            <a:r>
              <a:rPr lang="en-US" altLang="ko-KR" baseline="0" dirty="0" smtClean="0"/>
              <a:t>Also, note that </a:t>
            </a:r>
            <a:r>
              <a:rPr lang="en-US" altLang="ko-KR" dirty="0" smtClean="0">
                <a:sym typeface="Wingdings"/>
              </a:rPr>
              <a:t></a:t>
            </a:r>
            <a:r>
              <a:rPr lang="en-US" altLang="ko-KR" baseline="0" dirty="0" smtClean="0">
                <a:sym typeface="Wingdings"/>
              </a:rPr>
              <a:t> </a:t>
            </a:r>
            <a:r>
              <a:rPr lang="en-US" altLang="ko-KR" baseline="0" dirty="0" smtClean="0"/>
              <a:t>all high unrounded vowels in both </a:t>
            </a:r>
            <a:r>
              <a:rPr lang="en-US" altLang="ko-KR" baseline="0" dirty="0" err="1" smtClean="0"/>
              <a:t>Tungusic</a:t>
            </a:r>
            <a:r>
              <a:rPr lang="en-US" altLang="ko-KR" baseline="0" dirty="0" smtClean="0"/>
              <a:t> and Mongolic have underlying governing feature [U].</a:t>
            </a:r>
          </a:p>
        </p:txBody>
      </p:sp>
      <p:sp>
        <p:nvSpPr>
          <p:cNvPr id="4" name="Date Placeholder 3"/>
          <p:cNvSpPr>
            <a:spLocks noGrp="1"/>
          </p:cNvSpPr>
          <p:nvPr>
            <p:ph type="dt" idx="10"/>
          </p:nvPr>
        </p:nvSpPr>
        <p:spPr/>
        <p:txBody>
          <a:bodyPr/>
          <a:lstStyle/>
          <a:p>
            <a:r>
              <a:rPr lang="en-US" smtClean="0"/>
              <a:t>2/13/2011</a:t>
            </a:r>
            <a:endParaRPr lang="en-US"/>
          </a:p>
        </p:txBody>
      </p:sp>
    </p:spTree>
    <p:extLst>
      <p:ext uri="{BB962C8B-B14F-4D97-AF65-F5344CB8AC3E}">
        <p14:creationId xmlns:p14="http://schemas.microsoft.com/office/powerpoint/2010/main" val="28150848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336" indent="-173336">
              <a:buFont typeface="Arial" pitchFamily="34" charset="0"/>
              <a:buChar char="•"/>
            </a:pPr>
            <a:r>
              <a:rPr lang="en-US" altLang="ko-KR" dirty="0" smtClean="0"/>
              <a:t>Now, the opaque vowels in</a:t>
            </a:r>
            <a:r>
              <a:rPr lang="en-US" altLang="ko-KR" baseline="0" dirty="0" smtClean="0"/>
              <a:t> both </a:t>
            </a:r>
            <a:r>
              <a:rPr lang="en-US" altLang="ko-KR" baseline="0" dirty="0" err="1" smtClean="0"/>
              <a:t>Tungusic</a:t>
            </a:r>
            <a:r>
              <a:rPr lang="en-US" altLang="ko-KR" baseline="0" dirty="0" smtClean="0"/>
              <a:t> and Mongolic can be represented like this.</a:t>
            </a:r>
            <a:r>
              <a:rPr lang="en-US" altLang="ko-KR" dirty="0" smtClean="0"/>
              <a:t> </a:t>
            </a:r>
            <a:r>
              <a:rPr lang="en-US" altLang="ko-KR" dirty="0" smtClean="0">
                <a:sym typeface="Wingdings"/>
              </a:rPr>
              <a:t></a:t>
            </a:r>
            <a:endParaRPr lang="en-US" altLang="ko-KR" dirty="0" smtClean="0"/>
          </a:p>
          <a:p>
            <a:pPr marL="173336" indent="-173336" defTabSz="924458">
              <a:buFont typeface="Arial" pitchFamily="34" charset="0"/>
              <a:buChar char="•"/>
              <a:defRPr/>
            </a:pPr>
            <a:r>
              <a:rPr lang="en-US" altLang="ko-KR" dirty="0" smtClean="0"/>
              <a:t>High rounded vowels in both Standard </a:t>
            </a:r>
            <a:r>
              <a:rPr lang="en-US" altLang="ko-KR" dirty="0" err="1" smtClean="0"/>
              <a:t>Ewenki</a:t>
            </a:r>
            <a:r>
              <a:rPr lang="en-US" altLang="ko-KR" dirty="0" smtClean="0"/>
              <a:t> and </a:t>
            </a:r>
            <a:r>
              <a:rPr lang="en-US" altLang="ko-KR" dirty="0" err="1" smtClean="0"/>
              <a:t>Khalkha</a:t>
            </a:r>
            <a:r>
              <a:rPr lang="en-US" altLang="ko-KR" dirty="0" smtClean="0"/>
              <a:t> are opaque to labial</a:t>
            </a:r>
            <a:r>
              <a:rPr lang="en-US" altLang="ko-KR" baseline="0" dirty="0" smtClean="0"/>
              <a:t> harmony, </a:t>
            </a:r>
            <a:r>
              <a:rPr lang="en-US" altLang="ko-KR" dirty="0" smtClean="0">
                <a:sym typeface="Wingdings"/>
              </a:rPr>
              <a:t> </a:t>
            </a:r>
            <a:r>
              <a:rPr lang="en-US" altLang="ko-KR" baseline="0" dirty="0" smtClean="0"/>
              <a:t>because they have a governing feature [U] which blocks the fusion.</a:t>
            </a:r>
          </a:p>
          <a:p>
            <a:pPr marL="173336" indent="-173336" defTabSz="924458">
              <a:buFont typeface="Arial" pitchFamily="34" charset="0"/>
              <a:buChar char="•"/>
              <a:defRPr/>
            </a:pPr>
            <a:r>
              <a:rPr lang="en-US" altLang="ko-KR" baseline="0" dirty="0" smtClean="0"/>
              <a:t>In a similar vein, </a:t>
            </a:r>
            <a:r>
              <a:rPr lang="en-US" altLang="ko-KR" baseline="0" dirty="0" err="1" smtClean="0"/>
              <a:t>Tungusic</a:t>
            </a:r>
            <a:r>
              <a:rPr lang="en-US" altLang="ko-KR" baseline="0" dirty="0" smtClean="0"/>
              <a:t> /i/, which has a different governing feature [I] </a:t>
            </a:r>
            <a:r>
              <a:rPr lang="en-US" altLang="ko-KR" dirty="0" smtClean="0">
                <a:sym typeface="Wingdings"/>
              </a:rPr>
              <a:t>, has the same effect of blocking</a:t>
            </a:r>
            <a:r>
              <a:rPr lang="en-US" altLang="ko-KR" baseline="0" dirty="0" smtClean="0">
                <a:sym typeface="Wingdings"/>
              </a:rPr>
              <a:t> the </a:t>
            </a:r>
            <a:r>
              <a:rPr lang="en-US" altLang="ko-KR" baseline="0" dirty="0" err="1" smtClean="0">
                <a:sym typeface="Wingdings"/>
              </a:rPr>
              <a:t>fusional</a:t>
            </a:r>
            <a:r>
              <a:rPr lang="en-US" altLang="ko-KR" baseline="0" dirty="0" smtClean="0">
                <a:sym typeface="Wingdings"/>
              </a:rPr>
              <a:t> harmony.</a:t>
            </a:r>
            <a:r>
              <a:rPr lang="en-US" altLang="ko-KR" dirty="0" smtClean="0">
                <a:sym typeface="Wingdings"/>
              </a:rPr>
              <a:t> </a:t>
            </a:r>
            <a:endParaRPr lang="ko-KR" altLang="en-US" dirty="0"/>
          </a:p>
        </p:txBody>
      </p:sp>
      <p:sp>
        <p:nvSpPr>
          <p:cNvPr id="4" name="Date Placeholder 3"/>
          <p:cNvSpPr>
            <a:spLocks noGrp="1"/>
          </p:cNvSpPr>
          <p:nvPr>
            <p:ph type="dt" idx="10"/>
          </p:nvPr>
        </p:nvSpPr>
        <p:spPr/>
        <p:txBody>
          <a:bodyPr/>
          <a:lstStyle/>
          <a:p>
            <a:r>
              <a:rPr lang="en-US" smtClean="0"/>
              <a:t>2/13/2011</a:t>
            </a:r>
            <a:endParaRPr lang="en-US"/>
          </a:p>
        </p:txBody>
      </p:sp>
    </p:spTree>
    <p:extLst>
      <p:ext uri="{BB962C8B-B14F-4D97-AF65-F5344CB8AC3E}">
        <p14:creationId xmlns:p14="http://schemas.microsoft.com/office/powerpoint/2010/main" val="10819276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336" indent="-173336">
              <a:buFont typeface="Arial" pitchFamily="34" charset="0"/>
              <a:buChar char="•"/>
            </a:pPr>
            <a:r>
              <a:rPr lang="en-US" dirty="0" smtClean="0"/>
              <a:t>On the other hand, </a:t>
            </a:r>
            <a:r>
              <a:rPr lang="en-US" dirty="0" smtClean="0">
                <a:sym typeface="Wingdings"/>
              </a:rPr>
              <a:t> </a:t>
            </a:r>
            <a:r>
              <a:rPr lang="en-US" dirty="0" smtClean="0"/>
              <a:t>Mongolic /i/ lacks the </a:t>
            </a:r>
            <a:r>
              <a:rPr lang="en-US" baseline="0" dirty="0" smtClean="0"/>
              <a:t>governing feature [I] in its </a:t>
            </a:r>
            <a:r>
              <a:rPr lang="en-US" dirty="0" smtClean="0"/>
              <a:t>underlying representation.</a:t>
            </a:r>
            <a:r>
              <a:rPr lang="en-US" baseline="0" dirty="0" smtClean="0"/>
              <a:t> </a:t>
            </a:r>
            <a:r>
              <a:rPr lang="en-US" dirty="0" smtClean="0">
                <a:sym typeface="Wingdings"/>
              </a:rPr>
              <a:t> </a:t>
            </a:r>
            <a:endParaRPr lang="en-US" dirty="0" smtClean="0"/>
          </a:p>
          <a:p>
            <a:pPr marL="173336" indent="-173336">
              <a:buFont typeface="Arial" pitchFamily="34" charset="0"/>
              <a:buChar char="•"/>
            </a:pPr>
            <a:r>
              <a:rPr lang="en-US" dirty="0" smtClean="0"/>
              <a:t>This “empty node” does not count as a barrier to the fusion. Thus,</a:t>
            </a:r>
            <a:r>
              <a:rPr lang="en-US" baseline="0" dirty="0" smtClean="0"/>
              <a:t> Mongolic /i/ is transparent.</a:t>
            </a:r>
            <a:endParaRPr lang="en-US" dirty="0"/>
          </a:p>
        </p:txBody>
      </p:sp>
      <p:sp>
        <p:nvSpPr>
          <p:cNvPr id="4" name="Date Placeholder 3"/>
          <p:cNvSpPr>
            <a:spLocks noGrp="1"/>
          </p:cNvSpPr>
          <p:nvPr>
            <p:ph type="dt" idx="10"/>
          </p:nvPr>
        </p:nvSpPr>
        <p:spPr/>
        <p:txBody>
          <a:bodyPr/>
          <a:lstStyle/>
          <a:p>
            <a:r>
              <a:rPr lang="en-US" smtClean="0"/>
              <a:t>2/13/2011</a:t>
            </a:r>
            <a:endParaRPr lang="en-US"/>
          </a:p>
        </p:txBody>
      </p:sp>
    </p:spTree>
    <p:extLst>
      <p:ext uri="{BB962C8B-B14F-4D97-AF65-F5344CB8AC3E}">
        <p14:creationId xmlns:p14="http://schemas.microsoft.com/office/powerpoint/2010/main" val="1004593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ltLang="en-US" sz="1200" kern="1200" dirty="0" smtClean="0">
                <a:solidFill>
                  <a:schemeClr val="tx1"/>
                </a:solidFill>
                <a:effectLst/>
                <a:latin typeface="+mn-lt"/>
                <a:ea typeface="+mn-ea"/>
                <a:cs typeface="+mn-cs"/>
              </a:rPr>
              <a:t>먼저 대상언어를 소개하겠습니다</a:t>
            </a:r>
            <a:r>
              <a:rPr lang="en-US" altLang="ko-KR" sz="1200" kern="1200" dirty="0" smtClean="0">
                <a:solidFill>
                  <a:schemeClr val="tx1"/>
                </a:solidFill>
                <a:effectLst/>
                <a:latin typeface="+mn-lt"/>
                <a:ea typeface="+mn-ea"/>
                <a:cs typeface="+mn-cs"/>
              </a:rPr>
              <a:t>. </a:t>
            </a:r>
            <a:r>
              <a:rPr lang="ko-KR" altLang="en-US" sz="1200" kern="1200" dirty="0" smtClean="0">
                <a:solidFill>
                  <a:schemeClr val="tx1"/>
                </a:solidFill>
                <a:effectLst/>
                <a:latin typeface="+mn-lt"/>
                <a:ea typeface="+mn-ea"/>
                <a:cs typeface="+mn-cs"/>
              </a:rPr>
              <a:t>제 박사논문 제목에는 </a:t>
            </a:r>
            <a:r>
              <a:rPr lang="en-US" sz="1200" kern="1200" dirty="0" smtClean="0">
                <a:solidFill>
                  <a:schemeClr val="tx1"/>
                </a:solidFill>
                <a:effectLst/>
                <a:latin typeface="+mn-lt"/>
                <a:ea typeface="+mn-ea"/>
                <a:cs typeface="+mn-cs"/>
              </a:rPr>
              <a:t>Northeast Asian languages </a:t>
            </a:r>
            <a:r>
              <a:rPr lang="ko-KR" altLang="en-US" sz="1200" kern="1200" dirty="0" smtClean="0">
                <a:solidFill>
                  <a:schemeClr val="tx1"/>
                </a:solidFill>
                <a:effectLst/>
                <a:latin typeface="+mn-lt"/>
                <a:ea typeface="+mn-ea"/>
                <a:cs typeface="+mn-cs"/>
              </a:rPr>
              <a:t>즉</a:t>
            </a:r>
            <a:r>
              <a:rPr lang="en-US" altLang="ko-KR" sz="1200" kern="1200" dirty="0" smtClean="0">
                <a:solidFill>
                  <a:schemeClr val="tx1"/>
                </a:solidFill>
                <a:effectLst/>
                <a:latin typeface="+mn-lt"/>
                <a:ea typeface="+mn-ea"/>
                <a:cs typeface="+mn-cs"/>
              </a:rPr>
              <a:t>, </a:t>
            </a:r>
            <a:r>
              <a:rPr lang="ko-KR" altLang="en-US" sz="1200" kern="1200" dirty="0" smtClean="0">
                <a:solidFill>
                  <a:schemeClr val="tx1"/>
                </a:solidFill>
                <a:effectLst/>
                <a:latin typeface="+mn-lt"/>
                <a:ea typeface="+mn-ea"/>
                <a:cs typeface="+mn-cs"/>
              </a:rPr>
              <a:t>북동 내지 동북아시아의 언어들이라고 되어 있는데요</a:t>
            </a:r>
            <a:r>
              <a:rPr lang="en-US" altLang="ko-KR"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ko-KR" altLang="en-US" sz="1200" kern="1200" dirty="0" smtClean="0">
                <a:solidFill>
                  <a:schemeClr val="tx1"/>
                </a:solidFill>
                <a:effectLst/>
                <a:latin typeface="+mn-lt"/>
                <a:ea typeface="+mn-ea"/>
                <a:cs typeface="+mn-cs"/>
              </a:rPr>
              <a:t>이 지역에는 보시는 바와 같이 </a:t>
            </a:r>
            <a:r>
              <a:rPr lang="en-US" altLang="ko-KR" sz="1200" kern="1200" dirty="0" smtClean="0">
                <a:solidFill>
                  <a:schemeClr val="tx1"/>
                </a:solidFill>
                <a:effectLst/>
                <a:latin typeface="+mn-lt"/>
                <a:ea typeface="+mn-ea"/>
                <a:cs typeface="+mn-cs"/>
              </a:rPr>
              <a:t>10</a:t>
            </a:r>
            <a:r>
              <a:rPr lang="ko-KR" altLang="en-US" sz="1200" kern="1200" dirty="0" smtClean="0">
                <a:solidFill>
                  <a:schemeClr val="tx1"/>
                </a:solidFill>
                <a:effectLst/>
                <a:latin typeface="+mn-lt"/>
                <a:ea typeface="+mn-ea"/>
                <a:cs typeface="+mn-cs"/>
              </a:rPr>
              <a:t>개 어족 내지 어군이 존재</a:t>
            </a:r>
            <a:r>
              <a:rPr lang="en-US" altLang="ko-KR" sz="1200" kern="1200" dirty="0" smtClean="0">
                <a:solidFill>
                  <a:schemeClr val="tx1"/>
                </a:solidFill>
                <a:effectLst/>
                <a:latin typeface="+mn-lt"/>
                <a:ea typeface="+mn-ea"/>
                <a:cs typeface="+mn-cs"/>
              </a:rPr>
              <a:t>. </a:t>
            </a:r>
          </a:p>
          <a:p>
            <a:r>
              <a:rPr lang="ko-KR" altLang="en-US" dirty="0" smtClean="0">
                <a:sym typeface="Wingdings"/>
              </a:rPr>
              <a:t>이를 크게 </a:t>
            </a:r>
            <a:r>
              <a:rPr lang="en-US" altLang="ko-KR" dirty="0" smtClean="0">
                <a:sym typeface="Wingdings"/>
              </a:rPr>
              <a:t>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Paleosiberian</a:t>
            </a:r>
            <a:r>
              <a:rPr lang="en-US" sz="1200" kern="1200" dirty="0" smtClean="0">
                <a:solidFill>
                  <a:schemeClr val="tx1"/>
                </a:solidFill>
                <a:effectLst/>
                <a:latin typeface="+mn-lt"/>
                <a:ea typeface="+mn-ea"/>
                <a:cs typeface="+mn-cs"/>
              </a:rPr>
              <a:t>’ </a:t>
            </a:r>
            <a:r>
              <a:rPr lang="ko-KR" altLang="en-US" sz="1200" kern="1200" dirty="0" smtClean="0">
                <a:solidFill>
                  <a:schemeClr val="tx1"/>
                </a:solidFill>
                <a:effectLst/>
                <a:latin typeface="+mn-lt"/>
                <a:ea typeface="+mn-ea"/>
                <a:cs typeface="+mn-cs"/>
              </a:rPr>
              <a:t>언어들과</a:t>
            </a:r>
            <a:r>
              <a:rPr lang="en-US" sz="1200" kern="1200" dirty="0" smtClean="0">
                <a:solidFill>
                  <a:schemeClr val="tx1"/>
                </a:solidFill>
                <a:effectLst/>
                <a:latin typeface="+mn-lt"/>
                <a:ea typeface="+mn-ea"/>
                <a:cs typeface="+mn-cs"/>
              </a:rPr>
              <a:t> </a:t>
            </a:r>
            <a:r>
              <a:rPr lang="en-US" altLang="ko-KR" dirty="0" smtClean="0">
                <a:sym typeface="Wingdings"/>
              </a:rPr>
              <a:t>  </a:t>
            </a:r>
            <a:r>
              <a:rPr lang="en-US" sz="1200" kern="1200" dirty="0" smtClean="0">
                <a:solidFill>
                  <a:schemeClr val="tx1"/>
                </a:solidFill>
                <a:effectLst/>
                <a:latin typeface="+mn-lt"/>
                <a:ea typeface="+mn-ea"/>
                <a:cs typeface="+mn-cs"/>
              </a:rPr>
              <a:t>‘Altaic’ </a:t>
            </a:r>
            <a:r>
              <a:rPr lang="ko-KR" altLang="en-US" sz="1200" kern="1200" dirty="0" smtClean="0">
                <a:solidFill>
                  <a:schemeClr val="tx1"/>
                </a:solidFill>
                <a:effectLst/>
                <a:latin typeface="+mn-lt"/>
                <a:ea typeface="+mn-ea"/>
                <a:cs typeface="+mn-cs"/>
              </a:rPr>
              <a:t>언어들로 구분</a:t>
            </a:r>
            <a:r>
              <a:rPr lang="en-US" sz="1200" kern="1200" dirty="0" smtClean="0">
                <a:solidFill>
                  <a:schemeClr val="tx1"/>
                </a:solidFill>
                <a:effectLst/>
                <a:latin typeface="+mn-lt"/>
                <a:ea typeface="+mn-ea"/>
                <a:cs typeface="+mn-cs"/>
              </a:rPr>
              <a:t>. </a:t>
            </a:r>
            <a:endParaRPr lang="en-US" sz="1200" kern="1200" baseline="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ko-KR" altLang="en-US" sz="1200" kern="1200" dirty="0" smtClean="0">
                <a:solidFill>
                  <a:schemeClr val="tx1"/>
                </a:solidFill>
                <a:effectLst/>
                <a:latin typeface="+mn-lt"/>
                <a:ea typeface="+mn-ea"/>
                <a:cs typeface="+mn-cs"/>
              </a:rPr>
              <a:t>이들 알타이 언어들 중에서도 제가 주로 분석한 언어들은 다음의 세 가지</a:t>
            </a:r>
            <a:r>
              <a:rPr lang="en-US" sz="1200" kern="1200" baseline="0" dirty="0" smtClean="0">
                <a:solidFill>
                  <a:schemeClr val="tx1"/>
                </a:solidFill>
                <a:effectLst/>
                <a:latin typeface="+mn-lt"/>
                <a:ea typeface="+mn-ea"/>
                <a:cs typeface="+mn-cs"/>
              </a:rPr>
              <a:t> </a:t>
            </a:r>
            <a:r>
              <a:rPr lang="en-US" altLang="ko-KR" dirty="0" smtClean="0">
                <a:sym typeface="Wingdings"/>
              </a:rPr>
              <a:t> </a:t>
            </a:r>
            <a:r>
              <a:rPr lang="ko-KR" altLang="en-US" dirty="0" smtClean="0">
                <a:sym typeface="Wingdings"/>
              </a:rPr>
              <a:t>즉</a:t>
            </a:r>
            <a:r>
              <a:rPr lang="en-US" altLang="ko-KR" dirty="0" smtClean="0">
                <a:sym typeface="Wingdings"/>
              </a:rPr>
              <a:t>, </a:t>
            </a:r>
            <a:r>
              <a:rPr lang="ko-KR" altLang="en-US" dirty="0" smtClean="0">
                <a:sym typeface="Wingdings"/>
              </a:rPr>
              <a:t>한국어</a:t>
            </a:r>
            <a:r>
              <a:rPr lang="en-US" altLang="ko-KR" dirty="0" smtClean="0">
                <a:sym typeface="Wingdings"/>
              </a:rPr>
              <a:t>, </a:t>
            </a:r>
            <a:r>
              <a:rPr lang="ko-KR" altLang="en-US" dirty="0" smtClean="0">
                <a:sym typeface="Wingdings"/>
              </a:rPr>
              <a:t>몽골어</a:t>
            </a:r>
            <a:r>
              <a:rPr lang="en-US" altLang="ko-KR" dirty="0" smtClean="0">
                <a:sym typeface="Wingdings"/>
              </a:rPr>
              <a:t>, </a:t>
            </a:r>
            <a:r>
              <a:rPr lang="ko-KR" altLang="en-US" dirty="0" smtClean="0">
                <a:sym typeface="Wingdings"/>
              </a:rPr>
              <a:t>퉁구스어 계열</a:t>
            </a:r>
            <a:r>
              <a:rPr lang="en-US" altLang="ko-KR" dirty="0" smtClean="0">
                <a:sym typeface="Wingdings"/>
              </a:rPr>
              <a: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ko-KR" altLang="en-US" sz="1200" kern="1200" dirty="0" smtClean="0">
                <a:solidFill>
                  <a:schemeClr val="tx1"/>
                </a:solidFill>
                <a:effectLst/>
                <a:latin typeface="+mn-lt"/>
                <a:ea typeface="+mn-ea"/>
                <a:cs typeface="+mn-cs"/>
              </a:rPr>
              <a:t>터키어 계열 언어들의 모음체계는 제가 아주 자세하게 들여다 보지는 못했는데</a:t>
            </a:r>
            <a:r>
              <a:rPr lang="en-US" altLang="ko-KR" sz="1200" kern="1200" dirty="0" smtClean="0">
                <a:solidFill>
                  <a:schemeClr val="tx1"/>
                </a:solidFill>
                <a:effectLst/>
                <a:latin typeface="+mn-lt"/>
                <a:ea typeface="+mn-ea"/>
                <a:cs typeface="+mn-cs"/>
              </a:rPr>
              <a:t>, </a:t>
            </a:r>
            <a:r>
              <a:rPr lang="ko-KR" altLang="en-US" sz="1200" kern="1200" dirty="0" smtClean="0">
                <a:solidFill>
                  <a:schemeClr val="tx1"/>
                </a:solidFill>
                <a:effectLst/>
                <a:latin typeface="+mn-lt"/>
                <a:ea typeface="+mn-ea"/>
                <a:cs typeface="+mn-cs"/>
              </a:rPr>
              <a:t>비터키어 계열과의 비교를 위해 언급을 하도록 하겠습니다</a:t>
            </a:r>
            <a:r>
              <a:rPr lang="en-US" altLang="ko-KR"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4</a:t>
            </a:fld>
            <a:endParaRPr lang="ko-KR" altLang="en-US"/>
          </a:p>
        </p:txBody>
      </p:sp>
    </p:spTree>
    <p:extLst>
      <p:ext uri="{BB962C8B-B14F-4D97-AF65-F5344CB8AC3E}">
        <p14:creationId xmlns:p14="http://schemas.microsoft.com/office/powerpoint/2010/main" val="26111517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336" indent="-173336">
              <a:buFont typeface="Arial" pitchFamily="34" charset="0"/>
              <a:buChar char="•"/>
            </a:pPr>
            <a:r>
              <a:rPr lang="en-US" altLang="ko-KR" dirty="0" smtClean="0"/>
              <a:t>However, this analysis poses several serious problems.</a:t>
            </a:r>
          </a:p>
          <a:p>
            <a:pPr marL="173336" indent="-173336">
              <a:buFont typeface="Arial" pitchFamily="34" charset="0"/>
              <a:buChar char="•"/>
            </a:pPr>
            <a:r>
              <a:rPr lang="en-US" altLang="ko-KR" dirty="0" smtClean="0"/>
              <a:t>More than anything else</a:t>
            </a:r>
            <a:r>
              <a:rPr lang="en-US" altLang="ko-KR" baseline="0" dirty="0" smtClean="0"/>
              <a:t>, it simply doesn’t work for other Mongolian varieties such as </a:t>
            </a:r>
            <a:r>
              <a:rPr lang="en-US" altLang="ko-KR" baseline="0" dirty="0" err="1" smtClean="0"/>
              <a:t>Chakhar</a:t>
            </a:r>
            <a:r>
              <a:rPr lang="en-US" altLang="ko-KR" baseline="0" dirty="0" smtClean="0"/>
              <a:t> Mongolian.</a:t>
            </a:r>
          </a:p>
          <a:p>
            <a:pPr marL="173336" indent="-173336">
              <a:buFont typeface="Arial" pitchFamily="34" charset="0"/>
              <a:buChar char="•"/>
            </a:pPr>
            <a:r>
              <a:rPr lang="en-US" altLang="ko-KR" baseline="0" dirty="0" smtClean="0"/>
              <a:t>Although </a:t>
            </a:r>
            <a:r>
              <a:rPr lang="en-US" altLang="ko-KR" baseline="0" dirty="0" err="1" smtClean="0"/>
              <a:t>Chakhar</a:t>
            </a:r>
            <a:r>
              <a:rPr lang="en-US" altLang="ko-KR" baseline="0" dirty="0" smtClean="0"/>
              <a:t> Mongolian has a richer vowel inventory than </a:t>
            </a:r>
            <a:r>
              <a:rPr lang="en-US" altLang="ko-KR" baseline="0" dirty="0" err="1" smtClean="0"/>
              <a:t>Khalkha</a:t>
            </a:r>
            <a:r>
              <a:rPr lang="en-US" altLang="ko-KR" baseline="0" dirty="0" smtClean="0"/>
              <a:t>, the vowel harmony pattern is exactly the same: high unrounded vowels are transparent, whereas high rounded vowels are opaque.</a:t>
            </a:r>
          </a:p>
          <a:p>
            <a:pPr marL="173336" indent="-173336">
              <a:buFont typeface="Arial" pitchFamily="34" charset="0"/>
              <a:buChar char="•"/>
            </a:pPr>
            <a:r>
              <a:rPr lang="en-US" altLang="ko-KR" baseline="0" dirty="0" smtClean="0"/>
              <a:t>However, unlike </a:t>
            </a:r>
            <a:r>
              <a:rPr lang="en-US" altLang="ko-KR" baseline="0" dirty="0" err="1" smtClean="0"/>
              <a:t>Khalkha</a:t>
            </a:r>
            <a:r>
              <a:rPr lang="en-US" altLang="ko-KR" baseline="0" dirty="0" smtClean="0"/>
              <a:t>, </a:t>
            </a:r>
            <a:r>
              <a:rPr lang="en-US" altLang="ko-KR" baseline="0" dirty="0" err="1" smtClean="0"/>
              <a:t>Chakhar</a:t>
            </a:r>
            <a:r>
              <a:rPr lang="en-US" altLang="ko-KR" baseline="0" dirty="0" smtClean="0"/>
              <a:t> has </a:t>
            </a:r>
            <a:r>
              <a:rPr lang="en-US" altLang="ko-KR" baseline="0" dirty="0" smtClean="0">
                <a:sym typeface="Wingdings"/>
              </a:rPr>
              <a:t> </a:t>
            </a:r>
            <a:r>
              <a:rPr lang="en-US" altLang="ko-KR" baseline="0" dirty="0" smtClean="0"/>
              <a:t>/schwa/-like vowel as the ATR counterpart to /a/, just like Standard </a:t>
            </a:r>
            <a:r>
              <a:rPr lang="en-US" altLang="ko-KR" baseline="0" dirty="0" err="1" smtClean="0"/>
              <a:t>Ewenki</a:t>
            </a:r>
            <a:r>
              <a:rPr lang="en-US" altLang="ko-KR" baseline="0" dirty="0" smtClean="0"/>
              <a:t>. This means that there is no redundancy rule which later introduces the governing feature [I] to /i/. Without this redundancy rule, the underlying representation of high unrounded vowels must bear the governing feature [I]. Then, the prediction is that the high vowel /i/ (as well as its RTR counterpart) would be opaque, not transparent. This is not the case, however.</a:t>
            </a:r>
            <a:endParaRPr lang="ko-KR" altLang="en-US" dirty="0"/>
          </a:p>
        </p:txBody>
      </p:sp>
      <p:sp>
        <p:nvSpPr>
          <p:cNvPr id="4" name="Date Placeholder 3"/>
          <p:cNvSpPr>
            <a:spLocks noGrp="1"/>
          </p:cNvSpPr>
          <p:nvPr>
            <p:ph type="dt" idx="10"/>
          </p:nvPr>
        </p:nvSpPr>
        <p:spPr/>
        <p:txBody>
          <a:bodyPr/>
          <a:lstStyle/>
          <a:p>
            <a:r>
              <a:rPr lang="en-US" smtClean="0"/>
              <a:t>2/13/2011</a:t>
            </a:r>
            <a:endParaRPr lang="en-US"/>
          </a:p>
        </p:txBody>
      </p:sp>
    </p:spTree>
    <p:extLst>
      <p:ext uri="{BB962C8B-B14F-4D97-AF65-F5344CB8AC3E}">
        <p14:creationId xmlns:p14="http://schemas.microsoft.com/office/powerpoint/2010/main" val="39848422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Date Placeholder 3"/>
          <p:cNvSpPr>
            <a:spLocks noGrp="1"/>
          </p:cNvSpPr>
          <p:nvPr>
            <p:ph type="dt" idx="10"/>
          </p:nvPr>
        </p:nvSpPr>
        <p:spPr/>
        <p:txBody>
          <a:bodyPr/>
          <a:lstStyle/>
          <a:p>
            <a:r>
              <a:rPr lang="en-US" smtClean="0"/>
              <a:t>2/13/2011</a:t>
            </a:r>
            <a:endParaRPr lang="en-US"/>
          </a:p>
        </p:txBody>
      </p:sp>
    </p:spTree>
    <p:extLst>
      <p:ext uri="{BB962C8B-B14F-4D97-AF65-F5344CB8AC3E}">
        <p14:creationId xmlns:p14="http://schemas.microsoft.com/office/powerpoint/2010/main" val="36828555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336" indent="-173336" defTabSz="924458">
              <a:buFont typeface="Arial" pitchFamily="34" charset="0"/>
              <a:buChar char="•"/>
            </a:pPr>
            <a:r>
              <a:rPr lang="en-US" sz="1200" kern="1200" dirty="0" err="1" smtClean="0">
                <a:solidFill>
                  <a:schemeClr val="tx1"/>
                </a:solidFill>
                <a:effectLst/>
                <a:latin typeface="+mn-lt"/>
                <a:ea typeface="+mn-ea"/>
                <a:cs typeface="+mn-cs"/>
              </a:rPr>
              <a:t>Oroqen</a:t>
            </a:r>
            <a:r>
              <a:rPr lang="en-US" sz="1200" kern="1200" dirty="0" smtClean="0">
                <a:solidFill>
                  <a:schemeClr val="tx1"/>
                </a:solidFill>
                <a:effectLst/>
                <a:latin typeface="+mn-lt"/>
                <a:ea typeface="+mn-ea"/>
                <a:cs typeface="+mn-cs"/>
              </a:rPr>
              <a:t>, a </a:t>
            </a:r>
            <a:r>
              <a:rPr lang="en-US" sz="1200" kern="1200" dirty="0" err="1" smtClean="0">
                <a:solidFill>
                  <a:schemeClr val="tx1"/>
                </a:solidFill>
                <a:effectLst/>
                <a:latin typeface="+mn-lt"/>
                <a:ea typeface="+mn-ea"/>
                <a:cs typeface="+mn-cs"/>
              </a:rPr>
              <a:t>Tungusic</a:t>
            </a:r>
            <a:r>
              <a:rPr lang="en-US" sz="1200" kern="1200" dirty="0" smtClean="0">
                <a:solidFill>
                  <a:schemeClr val="tx1"/>
                </a:solidFill>
                <a:effectLst/>
                <a:latin typeface="+mn-lt"/>
                <a:ea typeface="+mn-ea"/>
                <a:cs typeface="+mn-cs"/>
              </a:rPr>
              <a:t> language, has a 7-vowel system. </a:t>
            </a:r>
            <a:r>
              <a:rPr lang="en-US" sz="1200" kern="1200" dirty="0" err="1" smtClean="0">
                <a:solidFill>
                  <a:schemeClr val="tx1"/>
                </a:solidFill>
                <a:effectLst/>
                <a:latin typeface="+mn-lt"/>
                <a:ea typeface="+mn-ea"/>
                <a:cs typeface="+mn-cs"/>
              </a:rPr>
              <a:t>Khalkha</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 Mongolic language, also has a 7-vowel system. The only difference, on the surface phonetics, is that </a:t>
            </a:r>
            <a:r>
              <a:rPr lang="en-US" sz="1200" kern="1200" baseline="0" dirty="0" err="1" smtClean="0">
                <a:solidFill>
                  <a:schemeClr val="tx1"/>
                </a:solidFill>
                <a:effectLst/>
                <a:latin typeface="+mn-lt"/>
                <a:ea typeface="+mn-ea"/>
                <a:cs typeface="+mn-cs"/>
              </a:rPr>
              <a:t>Oroqen</a:t>
            </a:r>
            <a:r>
              <a:rPr lang="en-US" sz="1200" kern="1200" baseline="0" dirty="0" smtClean="0">
                <a:solidFill>
                  <a:schemeClr val="tx1"/>
                </a:solidFill>
                <a:effectLst/>
                <a:latin typeface="+mn-lt"/>
                <a:ea typeface="+mn-ea"/>
                <a:cs typeface="+mn-cs"/>
              </a:rPr>
              <a:t> has schwa like vowel instead of </a:t>
            </a:r>
            <a:r>
              <a:rPr lang="en-US" sz="1200" kern="1200" baseline="0" dirty="0" err="1" smtClean="0">
                <a:solidFill>
                  <a:schemeClr val="tx1"/>
                </a:solidFill>
                <a:effectLst/>
                <a:latin typeface="+mn-lt"/>
                <a:ea typeface="+mn-ea"/>
                <a:cs typeface="+mn-cs"/>
              </a:rPr>
              <a:t>Khalkha</a:t>
            </a:r>
            <a:r>
              <a:rPr lang="en-US" sz="1200" kern="1200" baseline="0" dirty="0" smtClean="0">
                <a:solidFill>
                  <a:schemeClr val="tx1"/>
                </a:solidFill>
                <a:effectLst/>
                <a:latin typeface="+mn-lt"/>
                <a:ea typeface="+mn-ea"/>
                <a:cs typeface="+mn-cs"/>
              </a:rPr>
              <a:t> /e/</a:t>
            </a:r>
            <a:r>
              <a:rPr lang="en-US" sz="1200" kern="1200" dirty="0" smtClean="0">
                <a:solidFill>
                  <a:schemeClr val="tx1"/>
                </a:solidFill>
                <a:effectLst/>
                <a:latin typeface="+mn-lt"/>
                <a:ea typeface="+mn-ea"/>
                <a:cs typeface="+mn-cs"/>
              </a:rPr>
              <a:t>. But their</a:t>
            </a:r>
            <a:r>
              <a:rPr lang="en-US" sz="1200" kern="1200" baseline="0" dirty="0" smtClean="0">
                <a:solidFill>
                  <a:schemeClr val="tx1"/>
                </a:solidFill>
                <a:effectLst/>
                <a:latin typeface="+mn-lt"/>
                <a:ea typeface="+mn-ea"/>
                <a:cs typeface="+mn-cs"/>
              </a:rPr>
              <a:t> phonological behavior is pretty much the same. From this observation on the inventory,</a:t>
            </a:r>
            <a:r>
              <a:rPr lang="en-US" sz="1200" kern="1200" dirty="0" smtClean="0">
                <a:solidFill>
                  <a:schemeClr val="tx1"/>
                </a:solidFill>
                <a:effectLst/>
                <a:latin typeface="+mn-lt"/>
                <a:ea typeface="+mn-ea"/>
                <a:cs typeface="+mn-cs"/>
              </a:rPr>
              <a:t> can you tell whether </a:t>
            </a:r>
            <a:r>
              <a:rPr lang="en-US" sz="1200" kern="1200" baseline="0" dirty="0" smtClean="0">
                <a:solidFill>
                  <a:schemeClr val="tx1"/>
                </a:solidFill>
                <a:effectLst/>
                <a:latin typeface="+mn-lt"/>
                <a:ea typeface="+mn-ea"/>
                <a:cs typeface="+mn-cs"/>
              </a:rPr>
              <a:t>they are typologically the same type or not?</a:t>
            </a:r>
          </a:p>
          <a:p>
            <a:pPr marL="173336" indent="-173336" defTabSz="924458">
              <a:buFont typeface="Arial" pitchFamily="34" charset="0"/>
              <a:buChar char="•"/>
            </a:pPr>
            <a:r>
              <a:rPr lang="en-US" sz="1200" kern="1200" baseline="0" dirty="0" smtClean="0">
                <a:solidFill>
                  <a:schemeClr val="tx1"/>
                </a:solidFill>
                <a:effectLst/>
                <a:latin typeface="+mn-lt"/>
                <a:ea typeface="+mn-ea"/>
                <a:cs typeface="+mn-cs"/>
              </a:rPr>
              <a:t>My answer is that they share the same contrastive features but there is a minimal difference in the feature hierarchy.</a:t>
            </a:r>
          </a:p>
          <a:p>
            <a:pPr marL="173336" indent="-173336" defTabSz="924458">
              <a:buFont typeface="Arial" pitchFamily="34" charset="0"/>
              <a:buChar char="•"/>
            </a:pPr>
            <a:endParaRPr lang="en-US" baseline="0" dirty="0" smtClean="0"/>
          </a:p>
        </p:txBody>
      </p:sp>
      <p:sp>
        <p:nvSpPr>
          <p:cNvPr id="4" name="Date Placeholder 3"/>
          <p:cNvSpPr>
            <a:spLocks noGrp="1"/>
          </p:cNvSpPr>
          <p:nvPr>
            <p:ph type="dt" idx="10"/>
          </p:nvPr>
        </p:nvSpPr>
        <p:spPr/>
        <p:txBody>
          <a:bodyPr/>
          <a:lstStyle/>
          <a:p>
            <a:r>
              <a:rPr lang="en-US" smtClean="0"/>
              <a:t>2/13/2011</a:t>
            </a:r>
            <a:endParaRPr lang="en-US"/>
          </a:p>
        </p:txBody>
      </p:sp>
    </p:spTree>
    <p:extLst>
      <p:ext uri="{BB962C8B-B14F-4D97-AF65-F5344CB8AC3E}">
        <p14:creationId xmlns:p14="http://schemas.microsoft.com/office/powerpoint/2010/main" val="27647552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336" marR="0" indent="-173336"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We identify four contrastive features, [coronal], [RTR], [labial], and [low], based on the phonological patterns in </a:t>
            </a:r>
            <a:r>
              <a:rPr lang="en-US" sz="1200" kern="1200" dirty="0" err="1" smtClean="0">
                <a:solidFill>
                  <a:schemeClr val="tx1"/>
                </a:solidFill>
                <a:effectLst/>
                <a:latin typeface="+mn-lt"/>
                <a:ea typeface="+mn-ea"/>
                <a:cs typeface="+mn-cs"/>
              </a:rPr>
              <a:t>Oroqen</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Khalkha</a:t>
            </a:r>
            <a:r>
              <a:rPr lang="en-US" sz="1200" kern="1200" baseline="0" dirty="0" smtClean="0">
                <a:solidFill>
                  <a:schemeClr val="tx1"/>
                </a:solidFill>
                <a:effectLst/>
                <a:latin typeface="+mn-lt"/>
                <a:ea typeface="+mn-ea"/>
                <a:cs typeface="+mn-cs"/>
              </a:rPr>
              <a:t> as summarized here</a:t>
            </a:r>
            <a:r>
              <a:rPr lang="en-US" altLang="ko-KR" sz="1200" kern="1200" dirty="0" smtClean="0">
                <a:solidFill>
                  <a:schemeClr val="tx1"/>
                </a:solidFill>
                <a:effectLst/>
                <a:latin typeface="+mn-lt"/>
                <a:ea typeface="+mn-ea"/>
                <a:cs typeface="+mn-cs"/>
              </a:rPr>
              <a:t>.</a:t>
            </a:r>
          </a:p>
          <a:p>
            <a:pPr marL="173336" indent="-173336">
              <a:buFont typeface="Arial" pitchFamily="34" charset="0"/>
              <a:buChar char="•"/>
            </a:pPr>
            <a:r>
              <a:rPr lang="en-US" baseline="0" dirty="0" smtClean="0"/>
              <a:t>First, [coronal] is evidenced by palatalization or vowel umlaut. Second, [RTR] and [labial] are evidenced by the tongue root harmony and labial harmony, respectively. Third, [low] is evidenced by certain restrictions on the trigger/target/blocking segments in vowel harmony.</a:t>
            </a:r>
          </a:p>
          <a:p>
            <a:pPr marL="173336" indent="-173336">
              <a:buFont typeface="Arial" pitchFamily="34" charset="0"/>
              <a:buChar char="•"/>
            </a:pPr>
            <a:r>
              <a:rPr lang="en-US" baseline="0" dirty="0" smtClean="0"/>
              <a:t>We will briefly go over the relevant patterns one by one.</a:t>
            </a:r>
          </a:p>
          <a:p>
            <a:pPr marL="173336" indent="-173336">
              <a:buFont typeface="Arial" pitchFamily="34" charset="0"/>
              <a:buChar char="•"/>
            </a:pPr>
            <a:endParaRPr lang="en-US" baseline="0" dirty="0" smtClean="0"/>
          </a:p>
          <a:p>
            <a:pPr marL="173336" indent="-173336">
              <a:buFont typeface="Arial" pitchFamily="34" charset="0"/>
              <a:buChar char="•"/>
            </a:pPr>
            <a:endParaRPr lang="en-US" dirty="0"/>
          </a:p>
        </p:txBody>
      </p:sp>
      <p:sp>
        <p:nvSpPr>
          <p:cNvPr id="4" name="Date Placeholder 3"/>
          <p:cNvSpPr>
            <a:spLocks noGrp="1"/>
          </p:cNvSpPr>
          <p:nvPr>
            <p:ph type="dt" idx="10"/>
          </p:nvPr>
        </p:nvSpPr>
        <p:spPr/>
        <p:txBody>
          <a:bodyPr/>
          <a:lstStyle/>
          <a:p>
            <a:r>
              <a:rPr lang="en-US" smtClean="0"/>
              <a:t>2/13/2011</a:t>
            </a:r>
            <a:endParaRPr lang="en-US"/>
          </a:p>
        </p:txBody>
      </p:sp>
    </p:spTree>
    <p:extLst>
      <p:ext uri="{BB962C8B-B14F-4D97-AF65-F5344CB8AC3E}">
        <p14:creationId xmlns:p14="http://schemas.microsoft.com/office/powerpoint/2010/main" val="9037155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336" indent="-173336">
              <a:buFont typeface="Arial" pitchFamily="34" charset="0"/>
              <a:buChar char="•"/>
            </a:pPr>
            <a:r>
              <a:rPr lang="en-US" dirty="0" smtClean="0"/>
              <a:t>Here is the evidence for [coronal].</a:t>
            </a:r>
            <a:endParaRPr lang="en-US" dirty="0"/>
          </a:p>
          <a:p>
            <a:pPr marL="173336" indent="-173336">
              <a:buFont typeface="Arial" pitchFamily="34" charset="0"/>
              <a:buChar char="•"/>
            </a:pPr>
            <a:r>
              <a:rPr lang="en-US" dirty="0"/>
              <a:t>In </a:t>
            </a:r>
            <a:r>
              <a:rPr lang="en-US" dirty="0" err="1"/>
              <a:t>Oroqen</a:t>
            </a:r>
            <a:r>
              <a:rPr lang="en-US" dirty="0"/>
              <a:t>, /i/ palatalizes preceding consonant /s/.</a:t>
            </a:r>
          </a:p>
          <a:p>
            <a:pPr marL="173336" indent="-173336">
              <a:buFont typeface="Arial" pitchFamily="34" charset="0"/>
              <a:buChar char="•"/>
            </a:pPr>
            <a:r>
              <a:rPr lang="en-US" dirty="0"/>
              <a:t>In </a:t>
            </a:r>
            <a:r>
              <a:rPr lang="en-US" dirty="0" err="1"/>
              <a:t>Khalkha</a:t>
            </a:r>
            <a:r>
              <a:rPr lang="en-US" dirty="0"/>
              <a:t>, consonant palatalization is more pervasive</a:t>
            </a:r>
            <a:r>
              <a:rPr lang="en-US" dirty="0" smtClean="0"/>
              <a:t>.</a:t>
            </a:r>
          </a:p>
        </p:txBody>
      </p:sp>
      <p:sp>
        <p:nvSpPr>
          <p:cNvPr id="4" name="Date Placeholder 3"/>
          <p:cNvSpPr>
            <a:spLocks noGrp="1"/>
          </p:cNvSpPr>
          <p:nvPr>
            <p:ph type="dt" idx="10"/>
          </p:nvPr>
        </p:nvSpPr>
        <p:spPr/>
        <p:txBody>
          <a:bodyPr/>
          <a:lstStyle/>
          <a:p>
            <a:r>
              <a:rPr lang="en-US" smtClean="0"/>
              <a:t>2/13/2011</a:t>
            </a:r>
            <a:endParaRPr lang="en-US"/>
          </a:p>
        </p:txBody>
      </p:sp>
    </p:spTree>
    <p:extLst>
      <p:ext uri="{BB962C8B-B14F-4D97-AF65-F5344CB8AC3E}">
        <p14:creationId xmlns:p14="http://schemas.microsoft.com/office/powerpoint/2010/main" val="3804295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336" indent="-173336">
              <a:buFont typeface="Arial" pitchFamily="34" charset="0"/>
              <a:buChar char="•"/>
            </a:pPr>
            <a:r>
              <a:rPr lang="en-US" dirty="0"/>
              <a:t>Here are the </a:t>
            </a:r>
            <a:r>
              <a:rPr lang="en-US" dirty="0" smtClean="0"/>
              <a:t>vowel harmony data. The </a:t>
            </a:r>
            <a:r>
              <a:rPr lang="en-US" dirty="0"/>
              <a:t>basic RTR harmony pattern in (a) shows the alternation </a:t>
            </a:r>
            <a:r>
              <a:rPr lang="en-US" dirty="0" smtClean="0"/>
              <a:t>between RTR vs. non-RTR suffix</a:t>
            </a:r>
            <a:r>
              <a:rPr lang="en-US" dirty="0" smtClean="0">
                <a:solidFill>
                  <a:schemeClr val="dk1"/>
                </a:solidFill>
              </a:rPr>
              <a:t>. So</a:t>
            </a:r>
            <a:r>
              <a:rPr lang="en-US" dirty="0">
                <a:solidFill>
                  <a:schemeClr val="dk1"/>
                </a:solidFill>
              </a:rPr>
              <a:t>, if it is an RTR stem, it takes </a:t>
            </a:r>
            <a:r>
              <a:rPr lang="en-US" dirty="0" smtClean="0">
                <a:solidFill>
                  <a:schemeClr val="dk1"/>
                </a:solidFill>
              </a:rPr>
              <a:t>RTR suffixes, if a non-RTR </a:t>
            </a:r>
            <a:r>
              <a:rPr lang="en-US" dirty="0">
                <a:solidFill>
                  <a:schemeClr val="dk1"/>
                </a:solidFill>
              </a:rPr>
              <a:t>stem, it takes </a:t>
            </a:r>
            <a:r>
              <a:rPr lang="en-US" dirty="0" smtClean="0">
                <a:solidFill>
                  <a:schemeClr val="dk1"/>
                </a:solidFill>
              </a:rPr>
              <a:t>non-RTR suffixes. </a:t>
            </a:r>
            <a:r>
              <a:rPr lang="en-US" dirty="0" smtClean="0"/>
              <a:t>The data in (b) shows that, if the neutral vowel /i</a:t>
            </a:r>
            <a:r>
              <a:rPr lang="en-US" dirty="0"/>
              <a:t>/ </a:t>
            </a:r>
            <a:r>
              <a:rPr lang="en-US" dirty="0">
                <a:solidFill>
                  <a:schemeClr val="dk1"/>
                </a:solidFill>
              </a:rPr>
              <a:t>is the only stem vowel, non-RTR suffix is selected</a:t>
            </a:r>
            <a:r>
              <a:rPr lang="en-US" dirty="0" smtClean="0">
                <a:solidFill>
                  <a:schemeClr val="dk1"/>
                </a:solidFill>
              </a:rPr>
              <a:t>. This </a:t>
            </a:r>
            <a:r>
              <a:rPr lang="en-US" dirty="0">
                <a:solidFill>
                  <a:schemeClr val="dk1"/>
                </a:solidFill>
              </a:rPr>
              <a:t>indicates that </a:t>
            </a:r>
            <a:r>
              <a:rPr lang="en-US" dirty="0" smtClean="0">
                <a:solidFill>
                  <a:schemeClr val="dk1"/>
                </a:solidFill>
              </a:rPr>
              <a:t>non-RTR </a:t>
            </a:r>
            <a:r>
              <a:rPr lang="en-US" dirty="0">
                <a:solidFill>
                  <a:schemeClr val="dk1"/>
                </a:solidFill>
              </a:rPr>
              <a:t>is </a:t>
            </a:r>
            <a:r>
              <a:rPr lang="en-US" dirty="0" smtClean="0">
                <a:solidFill>
                  <a:schemeClr val="dk1"/>
                </a:solidFill>
              </a:rPr>
              <a:t>unmarked and RTR is marked. </a:t>
            </a:r>
            <a:r>
              <a:rPr lang="en-US" dirty="0" smtClean="0"/>
              <a:t>The</a:t>
            </a:r>
            <a:r>
              <a:rPr lang="en-US" baseline="0" dirty="0" smtClean="0"/>
              <a:t> </a:t>
            </a:r>
            <a:r>
              <a:rPr lang="en-US" dirty="0" smtClean="0"/>
              <a:t>data </a:t>
            </a:r>
            <a:r>
              <a:rPr lang="en-US" dirty="0"/>
              <a:t>in (c) and (d</a:t>
            </a:r>
            <a:r>
              <a:rPr lang="en-US" dirty="0" smtClean="0"/>
              <a:t>) show </a:t>
            </a:r>
            <a:r>
              <a:rPr lang="en-US" dirty="0"/>
              <a:t>that only ‘low’ vowels trigger (and undergo) labial harmony, but ‘high’ rounded vowels don’t.</a:t>
            </a:r>
          </a:p>
          <a:p>
            <a:pPr marL="173336" indent="-173336">
              <a:buFont typeface="Arial" pitchFamily="34" charset="0"/>
              <a:buChar char="•"/>
            </a:pPr>
            <a:r>
              <a:rPr lang="en-US" dirty="0"/>
              <a:t>If we accept Dresher’s hypothesis that only contrastive features are active in phonology, then this </a:t>
            </a:r>
            <a:r>
              <a:rPr lang="en-US" dirty="0" smtClean="0"/>
              <a:t>contrast </a:t>
            </a:r>
            <a:r>
              <a:rPr lang="en-US" dirty="0"/>
              <a:t>between high and low rounded vowels </a:t>
            </a:r>
            <a:r>
              <a:rPr lang="en-US" dirty="0" smtClean="0"/>
              <a:t>tell </a:t>
            </a:r>
            <a:r>
              <a:rPr lang="en-US" dirty="0"/>
              <a:t>us </a:t>
            </a:r>
            <a:r>
              <a:rPr lang="en-US" dirty="0" smtClean="0"/>
              <a:t>that </a:t>
            </a:r>
            <a:r>
              <a:rPr lang="en-US" altLang="ko-KR" dirty="0" smtClean="0">
                <a:sym typeface="Wingdings"/>
              </a:rPr>
              <a:t> </a:t>
            </a:r>
            <a:r>
              <a:rPr lang="en-US" dirty="0" smtClean="0"/>
              <a:t>high </a:t>
            </a:r>
            <a:r>
              <a:rPr lang="en-US" dirty="0"/>
              <a:t>rounded vowels are not </a:t>
            </a:r>
            <a:r>
              <a:rPr lang="en-US" dirty="0" smtClean="0"/>
              <a:t>contrastively </a:t>
            </a:r>
            <a:r>
              <a:rPr lang="en-US" dirty="0"/>
              <a:t>rounded, albeit their surface roundedness. </a:t>
            </a:r>
          </a:p>
        </p:txBody>
      </p:sp>
      <p:sp>
        <p:nvSpPr>
          <p:cNvPr id="4" name="Date Placeholder 3"/>
          <p:cNvSpPr>
            <a:spLocks noGrp="1"/>
          </p:cNvSpPr>
          <p:nvPr>
            <p:ph type="dt" idx="10"/>
          </p:nvPr>
        </p:nvSpPr>
        <p:spPr/>
        <p:txBody>
          <a:bodyPr/>
          <a:lstStyle/>
          <a:p>
            <a:r>
              <a:rPr lang="en-US" smtClean="0"/>
              <a:t>2/13/2011</a:t>
            </a:r>
            <a:endParaRPr lang="en-US"/>
          </a:p>
        </p:txBody>
      </p:sp>
    </p:spTree>
    <p:extLst>
      <p:ext uri="{BB962C8B-B14F-4D97-AF65-F5344CB8AC3E}">
        <p14:creationId xmlns:p14="http://schemas.microsoft.com/office/powerpoint/2010/main" val="826541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336" indent="-173336" defTabSz="924458">
              <a:buFont typeface="Arial" pitchFamily="34" charset="0"/>
              <a:buChar char="•"/>
              <a:defRPr/>
            </a:pPr>
            <a:r>
              <a:rPr lang="en-US" dirty="0"/>
              <a:t>This line of reasoning is supported by another piece of evidence in </a:t>
            </a:r>
            <a:r>
              <a:rPr lang="en-US" dirty="0" err="1"/>
              <a:t>Oroqen</a:t>
            </a:r>
            <a:r>
              <a:rPr lang="en-US" dirty="0"/>
              <a:t>.</a:t>
            </a:r>
          </a:p>
          <a:p>
            <a:pPr marL="173336" indent="-173336" defTabSz="924458">
              <a:buFont typeface="Arial" pitchFamily="34" charset="0"/>
              <a:buChar char="•"/>
              <a:defRPr/>
            </a:pPr>
            <a:r>
              <a:rPr lang="en-US" dirty="0" err="1"/>
              <a:t>Oroqen</a:t>
            </a:r>
            <a:r>
              <a:rPr lang="en-US" dirty="0"/>
              <a:t> has a process called labial glide formation. Basically, this is triggered by only </a:t>
            </a:r>
            <a:r>
              <a:rPr lang="en-US" dirty="0" smtClean="0"/>
              <a:t>low rounded vowels.</a:t>
            </a:r>
            <a:r>
              <a:rPr lang="en-US" baseline="0" dirty="0" smtClean="0"/>
              <a:t> </a:t>
            </a:r>
            <a:r>
              <a:rPr lang="en-US" dirty="0" smtClean="0"/>
              <a:t>High </a:t>
            </a:r>
            <a:r>
              <a:rPr lang="en-US" dirty="0"/>
              <a:t>rounded vowels do not </a:t>
            </a:r>
            <a:r>
              <a:rPr lang="en-US" dirty="0" smtClean="0"/>
              <a:t>trigger. </a:t>
            </a:r>
          </a:p>
          <a:p>
            <a:pPr marL="173336" indent="-173336" defTabSz="924458">
              <a:buFont typeface="Arial" pitchFamily="34" charset="0"/>
              <a:buChar char="•"/>
              <a:defRPr/>
            </a:pPr>
            <a:r>
              <a:rPr lang="en-US" dirty="0" smtClean="0"/>
              <a:t>Thus</a:t>
            </a:r>
            <a:r>
              <a:rPr lang="en-US" dirty="0"/>
              <a:t>, again, </a:t>
            </a:r>
            <a:r>
              <a:rPr lang="en-US" dirty="0" smtClean="0"/>
              <a:t>this</a:t>
            </a:r>
            <a:r>
              <a:rPr lang="en-US" baseline="0" dirty="0" smtClean="0"/>
              <a:t> </a:t>
            </a:r>
            <a:r>
              <a:rPr lang="en-US" dirty="0" smtClean="0"/>
              <a:t>evidences </a:t>
            </a:r>
            <a:r>
              <a:rPr lang="en-US" dirty="0"/>
              <a:t>that </a:t>
            </a:r>
            <a:r>
              <a:rPr lang="en-US" altLang="ko-KR" dirty="0" smtClean="0">
                <a:sym typeface="Wingdings"/>
              </a:rPr>
              <a:t> </a:t>
            </a:r>
            <a:r>
              <a:rPr lang="en-US" dirty="0" smtClean="0"/>
              <a:t>high rounded vowels are not phonologically [+labial].</a:t>
            </a:r>
            <a:endParaRPr lang="en-US" dirty="0"/>
          </a:p>
        </p:txBody>
      </p:sp>
      <p:sp>
        <p:nvSpPr>
          <p:cNvPr id="4" name="Date Placeholder 3"/>
          <p:cNvSpPr>
            <a:spLocks noGrp="1"/>
          </p:cNvSpPr>
          <p:nvPr>
            <p:ph type="dt" idx="10"/>
          </p:nvPr>
        </p:nvSpPr>
        <p:spPr/>
        <p:txBody>
          <a:bodyPr/>
          <a:lstStyle/>
          <a:p>
            <a:r>
              <a:rPr lang="en-US" smtClean="0"/>
              <a:t>2/13/2011</a:t>
            </a:r>
            <a:endParaRPr lang="en-US"/>
          </a:p>
        </p:txBody>
      </p:sp>
    </p:spTree>
    <p:extLst>
      <p:ext uri="{BB962C8B-B14F-4D97-AF65-F5344CB8AC3E}">
        <p14:creationId xmlns:p14="http://schemas.microsoft.com/office/powerpoint/2010/main" val="826541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dirty="0" smtClean="0"/>
              <a:t>Note that</a:t>
            </a:r>
            <a:r>
              <a:rPr lang="en-US" baseline="0" dirty="0" smtClean="0"/>
              <a:t>, as in many other Altaic languages, /i/ in both </a:t>
            </a:r>
            <a:r>
              <a:rPr lang="en-US" baseline="0" dirty="0" err="1" smtClean="0"/>
              <a:t>Oroqen</a:t>
            </a:r>
            <a:r>
              <a:rPr lang="en-US" baseline="0" dirty="0" smtClean="0"/>
              <a:t> and </a:t>
            </a:r>
            <a:r>
              <a:rPr lang="en-US" baseline="0" dirty="0" err="1" smtClean="0"/>
              <a:t>Khalkha</a:t>
            </a:r>
            <a:r>
              <a:rPr lang="en-US" baseline="0" dirty="0" smtClean="0"/>
              <a:t> is transparent to vowel harmony.</a:t>
            </a:r>
            <a:endParaRPr lang="en-US" dirty="0" smtClean="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49</a:t>
            </a:fld>
            <a:endParaRPr lang="ko-KR" altLang="en-US"/>
          </a:p>
        </p:txBody>
      </p:sp>
    </p:spTree>
    <p:extLst>
      <p:ext uri="{BB962C8B-B14F-4D97-AF65-F5344CB8AC3E}">
        <p14:creationId xmlns:p14="http://schemas.microsoft.com/office/powerpoint/2010/main" val="5605028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336" indent="-173336" defTabSz="924458">
              <a:buFont typeface="Arial" pitchFamily="34" charset="0"/>
              <a:buChar char="•"/>
            </a:pPr>
            <a:r>
              <a:rPr lang="en-US" dirty="0" smtClean="0"/>
              <a:t>With the</a:t>
            </a:r>
            <a:r>
              <a:rPr lang="en-US" baseline="0" dirty="0" smtClean="0"/>
              <a:t> four contrastive features, there are twenty four logically possible feature orderings. However, i</a:t>
            </a:r>
            <a:r>
              <a:rPr lang="en-US" dirty="0" smtClean="0"/>
              <a:t>f we accept Dresher’s hypothesis and consider the phonological patterns we have seen so far, the desirable feature specification should satisfy the</a:t>
            </a:r>
            <a:r>
              <a:rPr lang="en-US" baseline="0" dirty="0" smtClean="0"/>
              <a:t> desiderata listed here.</a:t>
            </a:r>
            <a:r>
              <a:rPr lang="en-US" altLang="ko-KR" dirty="0" smtClean="0">
                <a:sym typeface="Wingdings"/>
              </a:rPr>
              <a:t></a:t>
            </a:r>
            <a:endParaRPr lang="en-US" baseline="0" dirty="0" smtClean="0"/>
          </a:p>
          <a:p>
            <a:pPr marL="173336" indent="-173336" defTabSz="924458">
              <a:buFont typeface="Arial" pitchFamily="34" charset="0"/>
              <a:buChar char="•"/>
            </a:pPr>
            <a:r>
              <a:rPr lang="en-US" baseline="0" dirty="0" smtClean="0"/>
              <a:t>First, /i/ and only /i/ </a:t>
            </a:r>
            <a:r>
              <a:rPr lang="en-US" dirty="0" smtClean="0"/>
              <a:t>must bear specification for [+coronal] so that it have the p</a:t>
            </a:r>
            <a:r>
              <a:rPr lang="en-US" dirty="0" smtClean="0">
                <a:sym typeface="Wingdings" pitchFamily="2" charset="2"/>
              </a:rPr>
              <a:t>alatalizing effect.</a:t>
            </a:r>
            <a:r>
              <a:rPr lang="en-US" baseline="0" dirty="0" smtClean="0">
                <a:sym typeface="Wingdings" pitchFamily="2" charset="2"/>
              </a:rPr>
              <a:t> Second, /i/ must lack specification for [</a:t>
            </a:r>
            <a:r>
              <a:rPr lang="en-US" altLang="ko-KR" dirty="0" smtClean="0"/>
              <a:t>±</a:t>
            </a:r>
            <a:r>
              <a:rPr lang="en-US" baseline="0" dirty="0" smtClean="0">
                <a:sym typeface="Wingdings" pitchFamily="2" charset="2"/>
              </a:rPr>
              <a:t>RTR], otherwise it will be predicted to pattern together with other [-RTR] vowels in terms of RTR harmony. </a:t>
            </a:r>
            <a:r>
              <a:rPr lang="en-US" dirty="0" smtClean="0">
                <a:sym typeface="Wingdings" pitchFamily="2" charset="2"/>
              </a:rPr>
              <a:t>Third, high rounded</a:t>
            </a:r>
            <a:r>
              <a:rPr lang="en-US" baseline="0" dirty="0" smtClean="0">
                <a:sym typeface="Wingdings" pitchFamily="2" charset="2"/>
              </a:rPr>
              <a:t> vowels </a:t>
            </a:r>
            <a:r>
              <a:rPr lang="en-US" dirty="0" smtClean="0">
                <a:sym typeface="Wingdings" pitchFamily="2" charset="2"/>
              </a:rPr>
              <a:t>/u, </a:t>
            </a:r>
            <a:r>
              <a:rPr lang="en-US" dirty="0" smtClean="0">
                <a:latin typeface="+mn-lt"/>
                <a:cs typeface="Calibri"/>
                <a:sym typeface="Wingdings" pitchFamily="2" charset="2"/>
              </a:rPr>
              <a:t>ʊ/ must lack any specification for [±labial] since they don’t trigger labial harmony nor [w]-formation. </a:t>
            </a:r>
            <a:r>
              <a:rPr lang="en-US" altLang="ko-KR" dirty="0" smtClean="0">
                <a:cs typeface="Times New Roman"/>
              </a:rPr>
              <a:t>Finally, all low vowels must form a natural class </a:t>
            </a:r>
            <a:r>
              <a:rPr lang="en-US" altLang="ko-KR" dirty="0" smtClean="0"/>
              <a:t>excluding /i, u, ʊ/ considering the suffix </a:t>
            </a:r>
            <a:r>
              <a:rPr lang="en-US" altLang="ko-KR" dirty="0" err="1" smtClean="0"/>
              <a:t>allomorphy</a:t>
            </a:r>
            <a:r>
              <a:rPr lang="en-US" altLang="ko-KR" baseline="0" dirty="0" smtClean="0">
                <a:cs typeface="Times New Roman"/>
              </a:rPr>
              <a:t>.</a:t>
            </a:r>
          </a:p>
        </p:txBody>
      </p:sp>
      <p:sp>
        <p:nvSpPr>
          <p:cNvPr id="4" name="Date Placeholder 3"/>
          <p:cNvSpPr>
            <a:spLocks noGrp="1"/>
          </p:cNvSpPr>
          <p:nvPr>
            <p:ph type="dt" idx="10"/>
          </p:nvPr>
        </p:nvSpPr>
        <p:spPr/>
        <p:txBody>
          <a:bodyPr/>
          <a:lstStyle/>
          <a:p>
            <a:r>
              <a:rPr lang="en-US" smtClean="0"/>
              <a:t>2/13/2011</a:t>
            </a:r>
            <a:endParaRPr lang="en-US"/>
          </a:p>
        </p:txBody>
      </p:sp>
    </p:spTree>
    <p:extLst>
      <p:ext uri="{BB962C8B-B14F-4D97-AF65-F5344CB8AC3E}">
        <p14:creationId xmlns:p14="http://schemas.microsoft.com/office/powerpoint/2010/main" val="25498406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dirty="0" smtClean="0">
                <a:sym typeface="Wingdings"/>
              </a:rPr>
              <a:t>With these desiderata, </a:t>
            </a:r>
            <a:r>
              <a:rPr lang="en-US" altLang="ko-KR" dirty="0" smtClean="0"/>
              <a:t>we can play with all</a:t>
            </a:r>
            <a:r>
              <a:rPr lang="en-US" altLang="ko-KR" baseline="0" dirty="0" smtClean="0"/>
              <a:t> 24 logically possible hierarchies applying SDA.</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dirty="0" smtClean="0"/>
              <a:t>If [±RTR] comes first, it fails, since it assigns [-RTR] to /i/, contra D2.</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dirty="0" smtClean="0"/>
              <a:t>If [±lab] comes first, it also fails, since it assigns [+lab] to /u, ʊ/, contra D3.</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dirty="0" smtClean="0"/>
              <a:t>If [±low] comes first, it successfully</a:t>
            </a:r>
            <a:r>
              <a:rPr lang="en-US" altLang="ko-KR" baseline="0" dirty="0" smtClean="0"/>
              <a:t> </a:t>
            </a:r>
            <a:r>
              <a:rPr lang="en-US" altLang="ko-KR" dirty="0" smtClean="0"/>
              <a:t>assigns [+low] to /e(ə), a, o, ɔ/ and [-low] to /i, u, ʊ/.</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dirty="0" smtClean="0"/>
              <a:t>Then if [±RTR] comes second, it</a:t>
            </a:r>
            <a:r>
              <a:rPr lang="en-US" altLang="ko-KR" baseline="0" dirty="0" smtClean="0"/>
              <a:t> </a:t>
            </a:r>
            <a:r>
              <a:rPr lang="en-US" altLang="ko-KR" dirty="0" smtClean="0"/>
              <a:t>fails, since it assigns [-RTR] to /i/, contra D2.</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dirty="0" smtClean="0"/>
              <a:t>We can go on and on and on and will find</a:t>
            </a:r>
            <a:r>
              <a:rPr lang="en-US" altLang="ko-KR" baseline="0" dirty="0" smtClean="0"/>
              <a:t> that o</a:t>
            </a:r>
            <a:r>
              <a:rPr lang="en-US" sz="1200" kern="1200" dirty="0" smtClean="0">
                <a:solidFill>
                  <a:schemeClr val="tx1"/>
                </a:solidFill>
                <a:effectLst/>
                <a:latin typeface="+mn-lt"/>
                <a:ea typeface="+mn-ea"/>
                <a:cs typeface="+mn-cs"/>
              </a:rPr>
              <a:t>nly (11c iii) and (11d iii) satisfy all the desiderata. </a:t>
            </a:r>
            <a:endParaRPr lang="en-US" dirty="0"/>
          </a:p>
        </p:txBody>
      </p:sp>
      <p:sp>
        <p:nvSpPr>
          <p:cNvPr id="4" name="Date Placeholder 3"/>
          <p:cNvSpPr>
            <a:spLocks noGrp="1"/>
          </p:cNvSpPr>
          <p:nvPr>
            <p:ph type="dt" idx="10"/>
          </p:nvPr>
        </p:nvSpPr>
        <p:spPr/>
        <p:txBody>
          <a:bodyPr/>
          <a:lstStyle/>
          <a:p>
            <a:r>
              <a:rPr lang="en-US" smtClean="0"/>
              <a:t>2/13/2011</a:t>
            </a:r>
            <a:endParaRPr lang="en-US"/>
          </a:p>
        </p:txBody>
      </p:sp>
    </p:spTree>
    <p:extLst>
      <p:ext uri="{BB962C8B-B14F-4D97-AF65-F5344CB8AC3E}">
        <p14:creationId xmlns:p14="http://schemas.microsoft.com/office/powerpoint/2010/main" val="526931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 typeface="Arial" pitchFamily="34" charset="0"/>
              <a:buNone/>
              <a:tabLst/>
              <a:defRPr/>
            </a:pPr>
            <a:r>
              <a:rPr lang="ko-KR" altLang="en-US" dirty="0" smtClean="0">
                <a:sym typeface="Wingdings"/>
              </a:rPr>
              <a:t>연구의 주요 대상이 되는 음운현상은 모음조화입니다</a:t>
            </a:r>
            <a:r>
              <a:rPr lang="en-US" altLang="ko-KR" dirty="0" smtClean="0">
                <a:sym typeface="Wingdings"/>
              </a:rPr>
              <a:t>. </a:t>
            </a:r>
          </a:p>
          <a:p>
            <a:pPr marL="0" marR="0" indent="0" algn="l" defTabSz="914400" rtl="0" eaLnBrk="1" fontAlgn="auto" latinLnBrk="1" hangingPunct="1">
              <a:lnSpc>
                <a:spcPct val="100000"/>
              </a:lnSpc>
              <a:spcBef>
                <a:spcPts val="0"/>
              </a:spcBef>
              <a:spcAft>
                <a:spcPts val="0"/>
              </a:spcAft>
              <a:buClrTx/>
              <a:buSzTx/>
              <a:buFont typeface="Arial" pitchFamily="34" charset="0"/>
              <a:buNone/>
              <a:tabLst/>
              <a:defRPr/>
            </a:pPr>
            <a:r>
              <a:rPr lang="ko-KR" altLang="en-US" sz="1200" kern="1200" dirty="0" smtClean="0">
                <a:solidFill>
                  <a:schemeClr val="tx1"/>
                </a:solidFill>
                <a:effectLst/>
                <a:latin typeface="+mn-lt"/>
                <a:ea typeface="+mn-ea"/>
                <a:cs typeface="+mn-cs"/>
                <a:sym typeface="Wingdings"/>
              </a:rPr>
              <a:t>우리에겐 꽤 익숙한 개념이고 현상이지요</a:t>
            </a:r>
            <a:r>
              <a:rPr lang="en-US" altLang="ko-KR" sz="1200" kern="1200" dirty="0" smtClean="0">
                <a:solidFill>
                  <a:schemeClr val="tx1"/>
                </a:solidFill>
                <a:effectLst/>
                <a:latin typeface="+mn-lt"/>
                <a:ea typeface="+mn-ea"/>
                <a:cs typeface="+mn-cs"/>
                <a:sym typeface="Wingdings"/>
              </a:rPr>
              <a:t>. </a:t>
            </a:r>
            <a:endParaRPr lang="en-US" sz="1200" kern="1200" dirty="0" smtClean="0">
              <a:solidFill>
                <a:schemeClr val="tx1"/>
              </a:solidFill>
              <a:effectLst/>
              <a:latin typeface="+mn-lt"/>
              <a:ea typeface="+mn-ea"/>
              <a:cs typeface="+mn-cs"/>
            </a:endParaRPr>
          </a:p>
          <a:p>
            <a:pPr marL="0" marR="0" lvl="1" indent="0" algn="l" defTabSz="914400" rtl="0" eaLnBrk="1" fontAlgn="auto" latinLnBrk="1" hangingPunct="1">
              <a:lnSpc>
                <a:spcPct val="100000"/>
              </a:lnSpc>
              <a:spcBef>
                <a:spcPts val="0"/>
              </a:spcBef>
              <a:spcAft>
                <a:spcPts val="0"/>
              </a:spcAft>
              <a:buClrTx/>
              <a:buSzTx/>
              <a:buFont typeface="Arial" pitchFamily="34" charset="0"/>
              <a:buNone/>
              <a:tabLst/>
              <a:defRPr/>
            </a:pPr>
            <a:endParaRPr lang="en-US" sz="1200" kern="1200" dirty="0" smtClean="0">
              <a:solidFill>
                <a:schemeClr val="tx1"/>
              </a:solidFill>
              <a:effectLst/>
              <a:latin typeface="+mn-lt"/>
              <a:ea typeface="+mn-ea"/>
              <a:cs typeface="+mn-cs"/>
            </a:endParaRPr>
          </a:p>
          <a:p>
            <a:pPr marL="0" marR="0" lvl="1" indent="0" algn="l" defTabSz="914400" rtl="0" eaLnBrk="1" fontAlgn="auto" latinLnBrk="1" hangingPunct="1">
              <a:lnSpc>
                <a:spcPct val="100000"/>
              </a:lnSpc>
              <a:spcBef>
                <a:spcPts val="0"/>
              </a:spcBef>
              <a:spcAft>
                <a:spcPts val="0"/>
              </a:spcAft>
              <a:buClrTx/>
              <a:buSzTx/>
              <a:buFont typeface="Arial" pitchFamily="34" charset="0"/>
              <a:buNone/>
              <a:tabLst/>
              <a:defRPr/>
            </a:pPr>
            <a:r>
              <a:rPr lang="ko-KR" altLang="en-US" sz="1200" kern="1200" dirty="0" smtClean="0">
                <a:solidFill>
                  <a:schemeClr val="tx1"/>
                </a:solidFill>
                <a:effectLst/>
                <a:latin typeface="+mn-lt"/>
                <a:ea typeface="+mn-ea"/>
                <a:cs typeface="+mn-cs"/>
              </a:rPr>
              <a:t>모음조화는 대체적으로 다음의 네 가지 유형으로 구분됩니다</a:t>
            </a:r>
            <a:r>
              <a:rPr lang="en-US" altLang="ko-KR" sz="1200" kern="1200" dirty="0" smtClean="0">
                <a:solidFill>
                  <a:schemeClr val="tx1"/>
                </a:solidFill>
                <a:effectLst/>
                <a:latin typeface="+mn-lt"/>
                <a:ea typeface="+mn-ea"/>
                <a:cs typeface="+mn-cs"/>
              </a:rPr>
              <a:t>.</a:t>
            </a:r>
            <a:r>
              <a:rPr lang="ko-KR" altLang="en-US" sz="1200" kern="1200" dirty="0" smtClean="0">
                <a:solidFill>
                  <a:schemeClr val="tx1"/>
                </a:solidFill>
                <a:effectLst/>
                <a:latin typeface="+mn-lt"/>
                <a:ea typeface="+mn-ea"/>
                <a:cs typeface="+mn-cs"/>
              </a:rPr>
              <a:t> </a:t>
            </a:r>
            <a:r>
              <a:rPr lang="en-US" altLang="ko-KR" dirty="0" smtClean="0">
                <a:sym typeface="Wingdings"/>
              </a:rPr>
              <a:t> </a:t>
            </a:r>
            <a:r>
              <a:rPr lang="en-US" sz="1200" kern="1200" dirty="0" smtClean="0">
                <a:solidFill>
                  <a:schemeClr val="tx1"/>
                </a:solidFill>
                <a:effectLst/>
                <a:latin typeface="+mn-lt"/>
                <a:ea typeface="+mn-ea"/>
                <a:cs typeface="+mn-cs"/>
              </a:rPr>
              <a:t>: </a:t>
            </a:r>
            <a:r>
              <a:rPr lang="ko-KR" altLang="en-US" sz="1200" kern="1200" dirty="0" smtClean="0">
                <a:solidFill>
                  <a:schemeClr val="tx1"/>
                </a:solidFill>
                <a:effectLst/>
                <a:latin typeface="+mn-lt"/>
                <a:ea typeface="+mn-ea"/>
                <a:cs typeface="+mn-cs"/>
              </a:rPr>
              <a:t>전후설 대립 바탕의 구개적 조화</a:t>
            </a:r>
            <a:r>
              <a:rPr lang="en-US" altLang="ko-KR"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palatal harmony,</a:t>
            </a:r>
            <a:r>
              <a:rPr lang="en-US" sz="1200" kern="1200" baseline="0" dirty="0" smtClean="0">
                <a:solidFill>
                  <a:schemeClr val="tx1"/>
                </a:solidFill>
                <a:effectLst/>
                <a:latin typeface="+mn-lt"/>
                <a:ea typeface="+mn-ea"/>
                <a:cs typeface="+mn-cs"/>
              </a:rPr>
              <a:t> </a:t>
            </a:r>
            <a:r>
              <a:rPr lang="ko-KR" altLang="en-US" sz="1200" kern="1200" baseline="0" dirty="0" smtClean="0">
                <a:solidFill>
                  <a:schemeClr val="tx1"/>
                </a:solidFill>
                <a:effectLst/>
                <a:latin typeface="+mn-lt"/>
                <a:ea typeface="+mn-ea"/>
                <a:cs typeface="+mn-cs"/>
              </a:rPr>
              <a:t>원순과 비원순모음의 대립을 바탕으로 하는 원순조화</a:t>
            </a:r>
            <a:r>
              <a:rPr lang="en-US" sz="1200" kern="1200" dirty="0" smtClean="0">
                <a:solidFill>
                  <a:schemeClr val="tx1"/>
                </a:solidFill>
                <a:effectLst/>
                <a:latin typeface="+mn-lt"/>
                <a:ea typeface="+mn-ea"/>
                <a:cs typeface="+mn-cs"/>
              </a:rPr>
              <a:t> labial harmony, </a:t>
            </a:r>
            <a:r>
              <a:rPr lang="ko-KR" altLang="en-US" sz="1200" kern="1200" dirty="0" smtClean="0">
                <a:solidFill>
                  <a:schemeClr val="tx1"/>
                </a:solidFill>
                <a:effectLst/>
                <a:latin typeface="+mn-lt"/>
                <a:ea typeface="+mn-ea"/>
                <a:cs typeface="+mn-cs"/>
              </a:rPr>
              <a:t>고저모음의 대립을 바탕으로 하는</a:t>
            </a:r>
            <a:r>
              <a:rPr lang="ko-KR" alt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height harmony, </a:t>
            </a:r>
            <a:r>
              <a:rPr lang="ko-KR" altLang="en-US" sz="1200" kern="1200" dirty="0" smtClean="0">
                <a:solidFill>
                  <a:schemeClr val="tx1"/>
                </a:solidFill>
                <a:effectLst/>
                <a:latin typeface="+mn-lt"/>
                <a:ea typeface="+mn-ea"/>
                <a:cs typeface="+mn-cs"/>
              </a:rPr>
              <a:t>그리고 마지막으로 혀뿌리의 전진</a:t>
            </a:r>
            <a:r>
              <a:rPr lang="en-US" altLang="ko-KR" sz="1200" kern="1200" dirty="0" smtClean="0">
                <a:solidFill>
                  <a:schemeClr val="tx1"/>
                </a:solidFill>
                <a:effectLst/>
                <a:latin typeface="+mn-lt"/>
                <a:ea typeface="+mn-ea"/>
                <a:cs typeface="+mn-cs"/>
              </a:rPr>
              <a:t>/</a:t>
            </a:r>
            <a:r>
              <a:rPr lang="ko-KR" altLang="en-US" sz="1200" kern="1200" dirty="0" smtClean="0">
                <a:solidFill>
                  <a:schemeClr val="tx1"/>
                </a:solidFill>
                <a:effectLst/>
                <a:latin typeface="+mn-lt"/>
                <a:ea typeface="+mn-ea"/>
                <a:cs typeface="+mn-cs"/>
              </a:rPr>
              <a:t>후진</a:t>
            </a:r>
            <a:r>
              <a:rPr lang="en-US" altLang="ko-KR" sz="1200" kern="1200" dirty="0" smtClean="0">
                <a:solidFill>
                  <a:schemeClr val="tx1"/>
                </a:solidFill>
                <a:effectLst/>
                <a:latin typeface="+mn-lt"/>
                <a:ea typeface="+mn-ea"/>
                <a:cs typeface="+mn-cs"/>
              </a:rPr>
              <a:t>, </a:t>
            </a:r>
            <a:r>
              <a:rPr lang="ko-KR" altLang="en-US" sz="1200" kern="1200" dirty="0" smtClean="0">
                <a:solidFill>
                  <a:schemeClr val="tx1"/>
                </a:solidFill>
                <a:effectLst/>
                <a:latin typeface="+mn-lt"/>
                <a:ea typeface="+mn-ea"/>
                <a:cs typeface="+mn-cs"/>
              </a:rPr>
              <a:t>훈민정음의 용어로 말씀드리면 설축에 의한 대립을 바탕으로 하는 </a:t>
            </a:r>
            <a:r>
              <a:rPr lang="en-US" sz="1200" kern="1200" dirty="0" smtClean="0">
                <a:solidFill>
                  <a:schemeClr val="tx1"/>
                </a:solidFill>
                <a:effectLst/>
                <a:latin typeface="+mn-lt"/>
                <a:ea typeface="+mn-ea"/>
                <a:cs typeface="+mn-cs"/>
              </a:rPr>
              <a:t>tongue </a:t>
            </a:r>
            <a:r>
              <a:rPr lang="en-US" sz="1200" kern="1200" dirty="0" smtClean="0">
                <a:solidFill>
                  <a:schemeClr val="tx1"/>
                </a:solidFill>
                <a:effectLst/>
                <a:latin typeface="+mn-lt"/>
                <a:ea typeface="+mn-ea"/>
                <a:cs typeface="+mn-cs"/>
              </a:rPr>
              <a:t>root </a:t>
            </a:r>
            <a:r>
              <a:rPr lang="en-US" sz="1200" kern="1200" dirty="0" smtClean="0">
                <a:solidFill>
                  <a:schemeClr val="tx1"/>
                </a:solidFill>
                <a:effectLst/>
                <a:latin typeface="+mn-lt"/>
                <a:ea typeface="+mn-ea"/>
                <a:cs typeface="+mn-cs"/>
              </a:rPr>
              <a:t>harmony</a:t>
            </a:r>
            <a:r>
              <a:rPr lang="ko-KR" altLang="en-US" sz="1200" kern="1200" dirty="0" smtClean="0">
                <a:solidFill>
                  <a:schemeClr val="tx1"/>
                </a:solidFill>
                <a:effectLst/>
                <a:latin typeface="+mn-lt"/>
                <a:ea typeface="+mn-ea"/>
                <a:cs typeface="+mn-cs"/>
              </a:rPr>
              <a:t>가 그 네 가지입니다</a:t>
            </a:r>
            <a:endParaRPr lang="en-US" altLang="ko-KR" sz="1200" kern="1200" dirty="0" smtClean="0">
              <a:solidFill>
                <a:schemeClr val="tx1"/>
              </a:solidFill>
              <a:effectLst/>
              <a:latin typeface="+mn-lt"/>
              <a:ea typeface="+mn-ea"/>
              <a:cs typeface="+mn-cs"/>
            </a:endParaRPr>
          </a:p>
          <a:p>
            <a:pPr marL="0" marR="0" lvl="1" indent="0" algn="l" defTabSz="914400" rtl="0" eaLnBrk="1" fontAlgn="auto" latinLnBrk="1" hangingPunct="1">
              <a:lnSpc>
                <a:spcPct val="100000"/>
              </a:lnSpc>
              <a:spcBef>
                <a:spcPts val="0"/>
              </a:spcBef>
              <a:spcAft>
                <a:spcPts val="0"/>
              </a:spcAft>
              <a:buClrTx/>
              <a:buSzTx/>
              <a:buFont typeface="Arial" pitchFamily="34" charset="0"/>
              <a:buNone/>
              <a:tabLst/>
              <a:defRPr/>
            </a:pPr>
            <a:endParaRPr lang="en-US" sz="1200" kern="1200" baseline="0" dirty="0" smtClean="0">
              <a:solidFill>
                <a:schemeClr val="tx1"/>
              </a:solidFill>
              <a:effectLst/>
              <a:latin typeface="+mn-lt"/>
              <a:ea typeface="+mn-ea"/>
              <a:cs typeface="+mn-cs"/>
            </a:endParaRPr>
          </a:p>
          <a:p>
            <a:pPr marL="0" marR="0" lvl="1" indent="0" algn="l" defTabSz="914400" rtl="0" eaLnBrk="1" fontAlgn="auto" latinLnBrk="1" hangingPunct="1">
              <a:lnSpc>
                <a:spcPct val="100000"/>
              </a:lnSpc>
              <a:spcBef>
                <a:spcPts val="0"/>
              </a:spcBef>
              <a:spcAft>
                <a:spcPts val="0"/>
              </a:spcAft>
              <a:buClrTx/>
              <a:buSzTx/>
              <a:buFont typeface="Arial" pitchFamily="34" charset="0"/>
              <a:buNone/>
              <a:tabLst/>
              <a:defRPr/>
            </a:pPr>
            <a:r>
              <a:rPr lang="ko-KR" altLang="en-US" sz="1200" kern="1200" baseline="0" dirty="0" smtClean="0">
                <a:solidFill>
                  <a:schemeClr val="tx1"/>
                </a:solidFill>
                <a:effectLst/>
                <a:latin typeface="+mn-lt"/>
                <a:ea typeface="+mn-ea"/>
                <a:cs typeface="+mn-cs"/>
              </a:rPr>
              <a:t>알타이언어의 분석에서는 이들 네 가지 유형이 다 어떤 식으로든 제안이 되어 왔지요</a:t>
            </a:r>
            <a:r>
              <a:rPr lang="en-US" altLang="ko-KR" sz="1200" kern="1200" baseline="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altLang="ko-KR" dirty="0" smtClean="0">
                <a:sym typeface="Wingdings"/>
              </a:rPr>
              <a:t></a:t>
            </a:r>
            <a:endParaRPr lang="en-US" dirty="0" smtClean="0"/>
          </a:p>
          <a:p>
            <a:endParaRPr lang="en-US" dirty="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5</a:t>
            </a:fld>
            <a:endParaRPr lang="ko-KR" altLang="en-US"/>
          </a:p>
        </p:txBody>
      </p:sp>
    </p:spTree>
    <p:extLst>
      <p:ext uri="{BB962C8B-B14F-4D97-AF65-F5344CB8AC3E}">
        <p14:creationId xmlns:p14="http://schemas.microsoft.com/office/powerpoint/2010/main" val="5028435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336" marR="0" indent="-173336"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sz="1200" kern="1200" dirty="0" smtClean="0">
                <a:solidFill>
                  <a:schemeClr val="tx1"/>
                </a:solidFill>
                <a:effectLst/>
                <a:latin typeface="+mn-lt"/>
                <a:ea typeface="+mn-ea"/>
                <a:cs typeface="+mn-cs"/>
              </a:rPr>
              <a:t>Assuming a fixed ordering [labial] &gt; [RTR] considering the suffix </a:t>
            </a:r>
            <a:r>
              <a:rPr lang="en-US" altLang="ko-KR" sz="1200" kern="1200" dirty="0" err="1" smtClean="0">
                <a:solidFill>
                  <a:schemeClr val="tx1"/>
                </a:solidFill>
                <a:effectLst/>
                <a:latin typeface="+mn-lt"/>
                <a:ea typeface="+mn-ea"/>
                <a:cs typeface="+mn-cs"/>
              </a:rPr>
              <a:t>allomorphy</a:t>
            </a:r>
            <a:r>
              <a:rPr lang="en-US" altLang="ko-KR" sz="1200" kern="1200" dirty="0" smtClean="0">
                <a:solidFill>
                  <a:schemeClr val="tx1"/>
                </a:solidFill>
                <a:effectLst/>
                <a:latin typeface="+mn-lt"/>
                <a:ea typeface="+mn-ea"/>
                <a:cs typeface="+mn-cs"/>
              </a:rPr>
              <a:t> and merger pattern, there will be only two contrastive hierarchies that</a:t>
            </a:r>
            <a:r>
              <a:rPr lang="en-US" altLang="ko-KR" sz="1200" kern="1200" baseline="0" dirty="0" smtClean="0">
                <a:solidFill>
                  <a:schemeClr val="tx1"/>
                </a:solidFill>
                <a:effectLst/>
                <a:latin typeface="+mn-lt"/>
                <a:ea typeface="+mn-ea"/>
                <a:cs typeface="+mn-cs"/>
              </a:rPr>
              <a:t> do not fail. These are shown in (12).</a:t>
            </a:r>
            <a:endParaRPr lang="en-US" altLang="ko-KR" dirty="0" smtClean="0"/>
          </a:p>
          <a:p>
            <a:pPr marL="173336" indent="-173336">
              <a:buFont typeface="Arial" pitchFamily="34" charset="0"/>
              <a:buChar char="•"/>
            </a:pPr>
            <a:r>
              <a:rPr lang="en-US" baseline="0" dirty="0" smtClean="0"/>
              <a:t>So far, we found that </a:t>
            </a:r>
            <a:r>
              <a:rPr lang="en-US" baseline="0" dirty="0" err="1" smtClean="0"/>
              <a:t>Oroqen</a:t>
            </a:r>
            <a:r>
              <a:rPr lang="en-US" baseline="0" dirty="0" smtClean="0"/>
              <a:t> and </a:t>
            </a:r>
            <a:r>
              <a:rPr lang="en-US" baseline="0" dirty="0" err="1" smtClean="0"/>
              <a:t>Khalkha</a:t>
            </a:r>
            <a:r>
              <a:rPr lang="en-US" baseline="0" dirty="0" smtClean="0"/>
              <a:t> share the same contrastive features and the same candidates for their contrastive hierarchy.</a:t>
            </a:r>
          </a:p>
          <a:p>
            <a:pPr marL="173336" indent="-173336">
              <a:buFont typeface="Arial" pitchFamily="34" charset="0"/>
              <a:buChar char="•"/>
            </a:pPr>
            <a:r>
              <a:rPr lang="en-US" baseline="0" dirty="0" smtClean="0"/>
              <a:t>Now, we consider the different behavior of /i/ in </a:t>
            </a:r>
            <a:r>
              <a:rPr lang="en-US" baseline="0" dirty="0" err="1" smtClean="0"/>
              <a:t>Oroqen</a:t>
            </a:r>
            <a:r>
              <a:rPr lang="en-US" baseline="0" dirty="0" smtClean="0"/>
              <a:t> and </a:t>
            </a:r>
            <a:r>
              <a:rPr lang="en-US" baseline="0" dirty="0" err="1" smtClean="0"/>
              <a:t>Khalkha</a:t>
            </a:r>
            <a:r>
              <a:rPr lang="en-US" baseline="0" dirty="0" smtClean="0"/>
              <a:t> labial harmony. </a:t>
            </a:r>
            <a:r>
              <a:rPr lang="en-US" altLang="ko-KR" dirty="0" smtClean="0">
                <a:sym typeface="Wingdings"/>
              </a:rPr>
              <a:t> </a:t>
            </a:r>
            <a:r>
              <a:rPr lang="en-US" baseline="0" dirty="0" smtClean="0"/>
              <a:t>In a nutshell, </a:t>
            </a:r>
            <a:r>
              <a:rPr lang="en-US" altLang="ko-KR" baseline="0" dirty="0" err="1" smtClean="0"/>
              <a:t>Oroqen</a:t>
            </a:r>
            <a:r>
              <a:rPr lang="en-US" altLang="ko-KR" baseline="0" dirty="0" smtClean="0"/>
              <a:t> /i/ is opaque </a:t>
            </a:r>
            <a:r>
              <a:rPr lang="en-US" baseline="0" dirty="0" smtClean="0"/>
              <a:t>to labial harmony whereas </a:t>
            </a:r>
            <a:r>
              <a:rPr lang="en-US" altLang="ko-KR" baseline="0" dirty="0" err="1" smtClean="0"/>
              <a:t>Khalkha</a:t>
            </a:r>
            <a:r>
              <a:rPr lang="en-US" altLang="ko-KR" baseline="0" dirty="0" smtClean="0"/>
              <a:t> /i/ is transparent</a:t>
            </a:r>
            <a:r>
              <a:rPr lang="en-US" baseline="0" dirty="0" smtClean="0"/>
              <a:t>. So, for example, compare the </a:t>
            </a:r>
            <a:r>
              <a:rPr lang="en-US" i="1" baseline="0" dirty="0" err="1" smtClean="0"/>
              <a:t>tongorin-cere</a:t>
            </a:r>
            <a:r>
              <a:rPr lang="en-US" i="0" baseline="0" dirty="0" smtClean="0"/>
              <a:t>, not </a:t>
            </a:r>
            <a:r>
              <a:rPr lang="en-US" i="1" baseline="0" dirty="0" err="1" smtClean="0"/>
              <a:t>tongorin-coro</a:t>
            </a:r>
            <a:r>
              <a:rPr lang="en-US" i="0" baseline="0" dirty="0" smtClean="0"/>
              <a:t>, </a:t>
            </a:r>
            <a:r>
              <a:rPr lang="en-US" baseline="0" dirty="0" smtClean="0"/>
              <a:t>in </a:t>
            </a:r>
            <a:r>
              <a:rPr lang="en-US" baseline="0" dirty="0" err="1" smtClean="0"/>
              <a:t>Oroqen</a:t>
            </a:r>
            <a:r>
              <a:rPr lang="en-US" baseline="0" dirty="0" smtClean="0"/>
              <a:t> and the </a:t>
            </a:r>
            <a:r>
              <a:rPr lang="en-US" i="1" baseline="0" dirty="0" smtClean="0"/>
              <a:t>poor-</a:t>
            </a:r>
            <a:r>
              <a:rPr lang="en-US" i="1" baseline="0" dirty="0" err="1" smtClean="0"/>
              <a:t>ig</a:t>
            </a:r>
            <a:r>
              <a:rPr lang="en-US" i="1" baseline="0" dirty="0" smtClean="0"/>
              <a:t>-o</a:t>
            </a:r>
            <a:r>
              <a:rPr lang="en-US" baseline="0" dirty="0" smtClean="0"/>
              <a:t> in </a:t>
            </a:r>
            <a:r>
              <a:rPr lang="en-US" baseline="0" dirty="0" err="1" smtClean="0"/>
              <a:t>Khalkha</a:t>
            </a:r>
            <a:r>
              <a:rPr lang="en-US" baseline="0" dirty="0" smtClean="0"/>
              <a:t>.</a:t>
            </a:r>
          </a:p>
          <a:p>
            <a:pPr marL="173336" indent="-173336">
              <a:buFont typeface="Arial" pitchFamily="34" charset="0"/>
              <a:buChar char="•"/>
            </a:pPr>
            <a:r>
              <a:rPr lang="en-US" altLang="ko-KR" dirty="0" smtClean="0">
                <a:sym typeface="Wingdings"/>
              </a:rPr>
              <a:t> My proposal is that (12a)</a:t>
            </a:r>
            <a:r>
              <a:rPr lang="en-US" altLang="ko-KR" baseline="0" dirty="0" smtClean="0">
                <a:sym typeface="Wingdings"/>
              </a:rPr>
              <a:t> is the contrastive hierarchy for </a:t>
            </a:r>
            <a:r>
              <a:rPr lang="en-US" altLang="ko-KR" baseline="0" dirty="0" err="1" smtClean="0">
                <a:sym typeface="Wingdings"/>
              </a:rPr>
              <a:t>Oroqen</a:t>
            </a:r>
            <a:r>
              <a:rPr lang="en-US" altLang="ko-KR" baseline="0" dirty="0" smtClean="0">
                <a:sym typeface="Wingdings"/>
              </a:rPr>
              <a:t> and (12b) for </a:t>
            </a:r>
            <a:r>
              <a:rPr lang="en-US" altLang="ko-KR" baseline="0" dirty="0" err="1" smtClean="0">
                <a:sym typeface="Wingdings"/>
              </a:rPr>
              <a:t>Khalkha</a:t>
            </a:r>
            <a:r>
              <a:rPr lang="en-US" altLang="ko-KR" baseline="0" dirty="0" smtClean="0">
                <a:sym typeface="Wingdings"/>
              </a:rPr>
              <a:t>.</a:t>
            </a:r>
            <a:endParaRPr lang="en-US" dirty="0" smtClean="0"/>
          </a:p>
        </p:txBody>
      </p:sp>
      <p:sp>
        <p:nvSpPr>
          <p:cNvPr id="4" name="Date Placeholder 3"/>
          <p:cNvSpPr>
            <a:spLocks noGrp="1"/>
          </p:cNvSpPr>
          <p:nvPr>
            <p:ph type="dt" idx="10"/>
          </p:nvPr>
        </p:nvSpPr>
        <p:spPr/>
        <p:txBody>
          <a:bodyPr/>
          <a:lstStyle/>
          <a:p>
            <a:r>
              <a:rPr lang="en-US" smtClean="0"/>
              <a:t>2/13/2011</a:t>
            </a:r>
            <a:endParaRPr lang="en-US"/>
          </a:p>
        </p:txBody>
      </p:sp>
    </p:spTree>
    <p:extLst>
      <p:ext uri="{BB962C8B-B14F-4D97-AF65-F5344CB8AC3E}">
        <p14:creationId xmlns:p14="http://schemas.microsoft.com/office/powerpoint/2010/main" val="19786358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336" marR="0" indent="-173336" algn="l" defTabSz="924458" rtl="0" eaLnBrk="1" fontAlgn="auto" latinLnBrk="0" hangingPunct="1">
              <a:lnSpc>
                <a:spcPct val="100000"/>
              </a:lnSpc>
              <a:spcBef>
                <a:spcPts val="0"/>
              </a:spcBef>
              <a:spcAft>
                <a:spcPts val="0"/>
              </a:spcAft>
              <a:buClrTx/>
              <a:buSzTx/>
              <a:buFont typeface="Arial" pitchFamily="34" charset="0"/>
              <a:buChar char="•"/>
              <a:tabLst/>
              <a:defRPr/>
            </a:pPr>
            <a:r>
              <a:rPr lang="en-US" altLang="ko-KR" dirty="0" smtClean="0">
                <a:sym typeface="Wingdings"/>
              </a:rPr>
              <a:t>I’ll skip the details of the previous approaches and go directly to my solution.</a:t>
            </a:r>
          </a:p>
          <a:p>
            <a:pPr marL="173336" marR="0" indent="-173336" algn="l" defTabSz="924458" rtl="0" eaLnBrk="1" fontAlgn="auto" latinLnBrk="0" hangingPunct="1">
              <a:lnSpc>
                <a:spcPct val="100000"/>
              </a:lnSpc>
              <a:spcBef>
                <a:spcPts val="0"/>
              </a:spcBef>
              <a:spcAft>
                <a:spcPts val="0"/>
              </a:spcAft>
              <a:buClrTx/>
              <a:buSzTx/>
              <a:buFont typeface="Arial" pitchFamily="34" charset="0"/>
              <a:buChar char="•"/>
              <a:tabLst/>
              <a:defRPr/>
            </a:pPr>
            <a:r>
              <a:rPr lang="en-US" altLang="ko-KR" dirty="0" smtClean="0">
                <a:sym typeface="Wingdings"/>
              </a:rPr>
              <a:t>My solution to this minimal difference</a:t>
            </a:r>
            <a:r>
              <a:rPr lang="en-US" altLang="ko-KR" baseline="0" dirty="0" smtClean="0">
                <a:sym typeface="Wingdings"/>
              </a:rPr>
              <a:t> between </a:t>
            </a:r>
            <a:r>
              <a:rPr lang="en-US" altLang="ko-KR" baseline="0" dirty="0" err="1" smtClean="0">
                <a:sym typeface="Wingdings"/>
              </a:rPr>
              <a:t>Tungusic</a:t>
            </a:r>
            <a:r>
              <a:rPr lang="en-US" altLang="ko-KR" baseline="0" dirty="0" smtClean="0">
                <a:sym typeface="Wingdings"/>
              </a:rPr>
              <a:t> and Mongolic vowel harmony is very simple and straightforward.</a:t>
            </a:r>
          </a:p>
          <a:p>
            <a:pPr marL="173336" marR="0" indent="-173336" algn="l" defTabSz="924458" rtl="0" eaLnBrk="1" fontAlgn="auto" latinLnBrk="0" hangingPunct="1">
              <a:lnSpc>
                <a:spcPct val="100000"/>
              </a:lnSpc>
              <a:spcBef>
                <a:spcPts val="0"/>
              </a:spcBef>
              <a:spcAft>
                <a:spcPts val="0"/>
              </a:spcAft>
              <a:buClrTx/>
              <a:buSzTx/>
              <a:buFont typeface="Arial" pitchFamily="34" charset="0"/>
              <a:buChar char="•"/>
              <a:tabLst/>
              <a:defRPr/>
            </a:pPr>
            <a:r>
              <a:rPr lang="en-US" altLang="ko-KR" dirty="0" smtClean="0">
                <a:sym typeface="Wingdings"/>
              </a:rPr>
              <a:t> Recall that t</a:t>
            </a:r>
            <a:r>
              <a:rPr lang="en-US" baseline="0" dirty="0" smtClean="0"/>
              <a:t>he </a:t>
            </a:r>
            <a:r>
              <a:rPr lang="en-US" baseline="0" dirty="0" err="1" smtClean="0"/>
              <a:t>Oroqen</a:t>
            </a:r>
            <a:r>
              <a:rPr lang="en-US" baseline="0" dirty="0" smtClean="0"/>
              <a:t> contrastive hierarchy specifies [low] &gt; [coronal] &gt; [labial] &gt; [RTR].</a:t>
            </a:r>
          </a:p>
          <a:p>
            <a:pPr marL="173336" indent="-173336">
              <a:buFont typeface="Arial" pitchFamily="34" charset="0"/>
              <a:buChar char="•"/>
            </a:pPr>
            <a:r>
              <a:rPr lang="en-US" baseline="0" dirty="0" smtClean="0"/>
              <a:t>Under this feature hierarchy, we get the feature specification like this, </a:t>
            </a:r>
            <a:r>
              <a:rPr lang="en-US" altLang="ko-KR" dirty="0" smtClean="0">
                <a:sym typeface="Wingdings"/>
              </a:rPr>
              <a:t>, where </a:t>
            </a:r>
            <a:r>
              <a:rPr lang="en-US" baseline="0" dirty="0" smtClean="0"/>
              <a:t>all high vowels, /i, u, </a:t>
            </a:r>
            <a:r>
              <a:rPr lang="en-US" altLang="ko-KR" dirty="0" smtClean="0"/>
              <a:t>ʊ</a:t>
            </a:r>
            <a:r>
              <a:rPr lang="en-US" baseline="0" dirty="0" smtClean="0">
                <a:sym typeface="Wingdings" pitchFamily="2" charset="2"/>
              </a:rPr>
              <a:t>/, </a:t>
            </a:r>
            <a:r>
              <a:rPr lang="en-US" altLang="ko-KR" baseline="0" dirty="0" smtClean="0">
                <a:sym typeface="Wingdings"/>
              </a:rPr>
              <a:t> receive the </a:t>
            </a:r>
            <a:r>
              <a:rPr lang="en-US" baseline="0" dirty="0" smtClean="0">
                <a:sym typeface="Wingdings" pitchFamily="2" charset="2"/>
              </a:rPr>
              <a:t>[-low] specification.</a:t>
            </a:r>
          </a:p>
          <a:p>
            <a:pPr marL="173336" indent="-173336" defTabSz="924458">
              <a:buFont typeface="Arial" pitchFamily="34" charset="0"/>
              <a:buChar char="•"/>
            </a:pPr>
            <a:r>
              <a:rPr lang="en-US" baseline="0" dirty="0" smtClean="0">
                <a:sym typeface="Wingdings" pitchFamily="2" charset="2"/>
              </a:rPr>
              <a:t>Thus, it is expected that they pattern together as high vowels.</a:t>
            </a:r>
          </a:p>
        </p:txBody>
      </p:sp>
      <p:sp>
        <p:nvSpPr>
          <p:cNvPr id="4" name="Date Placeholder 3"/>
          <p:cNvSpPr>
            <a:spLocks noGrp="1"/>
          </p:cNvSpPr>
          <p:nvPr>
            <p:ph type="dt" idx="10"/>
          </p:nvPr>
        </p:nvSpPr>
        <p:spPr/>
        <p:txBody>
          <a:bodyPr/>
          <a:lstStyle/>
          <a:p>
            <a:r>
              <a:rPr lang="en-US" smtClean="0"/>
              <a:t>2/13/2011</a:t>
            </a:r>
            <a:endParaRPr lang="en-US"/>
          </a:p>
        </p:txBody>
      </p:sp>
    </p:spTree>
    <p:extLst>
      <p:ext uri="{BB962C8B-B14F-4D97-AF65-F5344CB8AC3E}">
        <p14:creationId xmlns:p14="http://schemas.microsoft.com/office/powerpoint/2010/main" val="2730916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336" indent="-173336" defTabSz="924458">
              <a:buFont typeface="Arial" pitchFamily="34" charset="0"/>
              <a:buChar char="•"/>
            </a:pPr>
            <a:r>
              <a:rPr lang="en-US" altLang="ko-KR" dirty="0" smtClean="0">
                <a:sym typeface="Wingdings"/>
              </a:rPr>
              <a:t>On the other hand,  in </a:t>
            </a:r>
            <a:r>
              <a:rPr lang="en-US" baseline="0" dirty="0" smtClean="0"/>
              <a:t>the </a:t>
            </a:r>
            <a:r>
              <a:rPr lang="en-US" baseline="0" dirty="0" err="1" smtClean="0"/>
              <a:t>Khalkha</a:t>
            </a:r>
            <a:r>
              <a:rPr lang="en-US" baseline="0" dirty="0" smtClean="0"/>
              <a:t> contrastive hierarchy, [coronal] comes first. That is, [coronal] &gt; [low] &gt; [labial] &gt; [RTR].</a:t>
            </a:r>
          </a:p>
          <a:p>
            <a:pPr marL="173336" marR="0" indent="-173336"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Under this hierarchy, </a:t>
            </a:r>
            <a:r>
              <a:rPr lang="en-US" altLang="ko-KR" dirty="0" smtClean="0">
                <a:sym typeface="Wingdings"/>
              </a:rPr>
              <a:t> </a:t>
            </a:r>
            <a:r>
              <a:rPr lang="en-US" baseline="0" dirty="0" smtClean="0"/>
              <a:t>we get this feature specification. </a:t>
            </a:r>
          </a:p>
          <a:p>
            <a:pPr marL="173336" marR="0" indent="-173336"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latin typeface="+mn-lt"/>
                <a:cs typeface="Calibri"/>
                <a:sym typeface="Wingdings"/>
              </a:rPr>
              <a:t>Here,</a:t>
            </a:r>
            <a:r>
              <a:rPr lang="en-US" baseline="0" dirty="0" smtClean="0">
                <a:latin typeface="+mn-lt"/>
                <a:cs typeface="Calibri"/>
                <a:sym typeface="Wingdings"/>
              </a:rPr>
              <a:t> </a:t>
            </a:r>
            <a:r>
              <a:rPr lang="en-US" altLang="ko-KR" dirty="0" smtClean="0">
                <a:sym typeface="Wingdings"/>
              </a:rPr>
              <a:t> </a:t>
            </a:r>
            <a:r>
              <a:rPr lang="en-US" dirty="0" smtClean="0">
                <a:latin typeface="+mn-lt"/>
                <a:cs typeface="Calibri"/>
                <a:sym typeface="Wingdings"/>
              </a:rPr>
              <a:t>/i/ is separated first as a coronal vowel and requires no further specification. The result is that, phonetically,</a:t>
            </a:r>
            <a:r>
              <a:rPr lang="en-US" baseline="0" dirty="0" smtClean="0">
                <a:latin typeface="+mn-lt"/>
                <a:cs typeface="Calibri"/>
                <a:sym typeface="Wingdings"/>
              </a:rPr>
              <a:t> i</a:t>
            </a:r>
            <a:r>
              <a:rPr lang="en-US" dirty="0" smtClean="0">
                <a:latin typeface="+mn-lt"/>
                <a:cs typeface="Calibri"/>
                <a:sym typeface="Wingdings"/>
              </a:rPr>
              <a:t>t is</a:t>
            </a:r>
            <a:r>
              <a:rPr lang="en-US" baseline="0" dirty="0" smtClean="0">
                <a:latin typeface="+mn-lt"/>
                <a:cs typeface="Calibri"/>
                <a:sym typeface="Wingdings"/>
              </a:rPr>
              <a:t> high. But phonologically, it’s not.</a:t>
            </a:r>
            <a:endParaRPr lang="en-US" dirty="0" smtClean="0">
              <a:latin typeface="+mn-lt"/>
              <a:cs typeface="Calibri"/>
              <a:sym typeface="Wingdings"/>
            </a:endParaRPr>
          </a:p>
          <a:p>
            <a:pPr marL="173336" marR="0" indent="-173336"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dirty="0" smtClean="0">
                <a:sym typeface="Wingdings"/>
              </a:rPr>
              <a:t>By contrast,  o</a:t>
            </a:r>
            <a:r>
              <a:rPr lang="en-US" dirty="0" smtClean="0">
                <a:latin typeface="+mn-lt"/>
                <a:cs typeface="Calibri"/>
                <a:sym typeface="Wingdings"/>
              </a:rPr>
              <a:t>nly /u/ </a:t>
            </a:r>
            <a:r>
              <a:rPr lang="en-US" dirty="0" smtClean="0">
                <a:sym typeface="Wingdings"/>
              </a:rPr>
              <a:t>and /</a:t>
            </a:r>
            <a:r>
              <a:rPr lang="en-US" dirty="0" smtClean="0">
                <a:cs typeface="Calibri"/>
                <a:sym typeface="Wingdings"/>
              </a:rPr>
              <a:t>ʊ/ are grouped together as high vowels with</a:t>
            </a:r>
            <a:r>
              <a:rPr lang="en-US" baseline="0" dirty="0" smtClean="0">
                <a:cs typeface="Calibri"/>
                <a:sym typeface="Wingdings"/>
              </a:rPr>
              <a:t> </a:t>
            </a:r>
            <a:r>
              <a:rPr lang="en-US" dirty="0" smtClean="0">
                <a:cs typeface="Calibri"/>
                <a:sym typeface="Wingdings"/>
              </a:rPr>
              <a:t>[-low] specification.</a:t>
            </a:r>
          </a:p>
        </p:txBody>
      </p:sp>
      <p:sp>
        <p:nvSpPr>
          <p:cNvPr id="4" name="Date Placeholder 3"/>
          <p:cNvSpPr>
            <a:spLocks noGrp="1"/>
          </p:cNvSpPr>
          <p:nvPr>
            <p:ph type="dt" idx="10"/>
          </p:nvPr>
        </p:nvSpPr>
        <p:spPr/>
        <p:txBody>
          <a:bodyPr/>
          <a:lstStyle/>
          <a:p>
            <a:r>
              <a:rPr lang="en-US" smtClean="0"/>
              <a:t>2/13/2011</a:t>
            </a:r>
            <a:endParaRPr lang="en-US"/>
          </a:p>
        </p:txBody>
      </p:sp>
    </p:spTree>
    <p:extLst>
      <p:ext uri="{BB962C8B-B14F-4D97-AF65-F5344CB8AC3E}">
        <p14:creationId xmlns:p14="http://schemas.microsoft.com/office/powerpoint/2010/main" val="2730916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336" marR="0" indent="-173336"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dirty="0" smtClean="0">
                <a:sym typeface="Wingdings"/>
              </a:rPr>
              <a:t>I</a:t>
            </a:r>
            <a:r>
              <a:rPr lang="en-US" altLang="ko-KR" baseline="0" dirty="0" smtClean="0">
                <a:sym typeface="Wingdings"/>
              </a:rPr>
              <a:t> adopt </a:t>
            </a:r>
            <a:r>
              <a:rPr lang="en-US" altLang="ko-KR" baseline="0" dirty="0" err="1" smtClean="0"/>
              <a:t>Mester’s</a:t>
            </a:r>
            <a:r>
              <a:rPr lang="en-US" altLang="ko-KR" baseline="0" dirty="0" smtClean="0"/>
              <a:t> </a:t>
            </a:r>
            <a:r>
              <a:rPr lang="en-US" altLang="ko-KR" i="1" baseline="0" dirty="0" err="1" smtClean="0"/>
              <a:t>fusional</a:t>
            </a:r>
            <a:r>
              <a:rPr lang="en-US" altLang="ko-KR" i="1" baseline="0" dirty="0" smtClean="0"/>
              <a:t> harmony </a:t>
            </a:r>
            <a:r>
              <a:rPr lang="en-US" altLang="ko-KR" i="0" baseline="0" dirty="0" smtClean="0"/>
              <a:t>model which was originally proposed for ‘parasitic’ or ‘height-stratified’ </a:t>
            </a:r>
            <a:r>
              <a:rPr lang="en-US" altLang="ko-KR" baseline="0" dirty="0" smtClean="0"/>
              <a:t>labial harmony in </a:t>
            </a:r>
            <a:r>
              <a:rPr lang="en-US" altLang="ko-KR" i="1" baseline="0" dirty="0" err="1" smtClean="0"/>
              <a:t>Yawelmani</a:t>
            </a:r>
            <a:r>
              <a:rPr lang="en-US" altLang="ko-KR" i="1" baseline="0" dirty="0" smtClean="0"/>
              <a:t> </a:t>
            </a:r>
            <a:r>
              <a:rPr lang="en-US" altLang="ko-KR" i="1" baseline="0" dirty="0" err="1" smtClean="0"/>
              <a:t>Yokuts</a:t>
            </a:r>
            <a:r>
              <a:rPr lang="en-US" altLang="ko-KR" i="1" baseline="0" dirty="0" smtClean="0"/>
              <a:t>.</a:t>
            </a:r>
            <a:r>
              <a:rPr lang="en-US" altLang="ko-KR" i="0" baseline="0" dirty="0" smtClean="0"/>
              <a:t> This model is actually what van der </a:t>
            </a:r>
            <a:r>
              <a:rPr lang="en-US" altLang="ko-KR" i="0" baseline="0" dirty="0" err="1" smtClean="0"/>
              <a:t>Hulst</a:t>
            </a:r>
            <a:r>
              <a:rPr lang="en-US" altLang="ko-KR" i="0" baseline="0" dirty="0" smtClean="0"/>
              <a:t> &amp; Smith accepted as a harmony model for their analysis of </a:t>
            </a:r>
            <a:r>
              <a:rPr lang="en-US" altLang="ko-KR" i="0" baseline="0" dirty="0" err="1" smtClean="0"/>
              <a:t>Tungusic</a:t>
            </a:r>
            <a:r>
              <a:rPr lang="en-US" altLang="ko-KR" i="0" baseline="0" dirty="0" smtClean="0"/>
              <a:t> and Mongolic.</a:t>
            </a:r>
          </a:p>
          <a:p>
            <a:pPr marL="173336" marR="0" indent="-173336"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baseline="0" dirty="0" smtClean="0"/>
              <a:t>In this model, vowel harmony is dependent on the presence of some other feature [F]. </a:t>
            </a:r>
            <a:r>
              <a:rPr lang="en-US" altLang="ko-KR" dirty="0" smtClean="0">
                <a:sym typeface="Wingdings"/>
              </a:rPr>
              <a:t> </a:t>
            </a:r>
            <a:r>
              <a:rPr lang="en-US" altLang="ko-KR" baseline="0" dirty="0" smtClean="0"/>
              <a:t>In our </a:t>
            </a:r>
            <a:r>
              <a:rPr lang="en-US" altLang="ko-KR" baseline="0" dirty="0" err="1" smtClean="0"/>
              <a:t>Tungusic</a:t>
            </a:r>
            <a:r>
              <a:rPr lang="en-US" altLang="ko-KR" baseline="0" dirty="0" smtClean="0"/>
              <a:t> and Mongolic cases, </a:t>
            </a:r>
            <a:r>
              <a:rPr lang="en-US" altLang="ko-KR" dirty="0" smtClean="0">
                <a:sym typeface="Wingdings"/>
              </a:rPr>
              <a:t> </a:t>
            </a:r>
            <a:r>
              <a:rPr lang="en-US" altLang="ko-KR" baseline="0" dirty="0" smtClean="0"/>
              <a:t>labial harmony is dependent on the height feature.</a:t>
            </a:r>
          </a:p>
        </p:txBody>
      </p:sp>
      <p:sp>
        <p:nvSpPr>
          <p:cNvPr id="4" name="Date Placeholder 3"/>
          <p:cNvSpPr>
            <a:spLocks noGrp="1"/>
          </p:cNvSpPr>
          <p:nvPr>
            <p:ph type="dt" idx="10"/>
          </p:nvPr>
        </p:nvSpPr>
        <p:spPr/>
        <p:txBody>
          <a:bodyPr/>
          <a:lstStyle/>
          <a:p>
            <a:r>
              <a:rPr lang="en-US" smtClean="0"/>
              <a:t>2/13/2011</a:t>
            </a:r>
            <a:endParaRPr lang="en-US"/>
          </a:p>
        </p:txBody>
      </p:sp>
    </p:spTree>
    <p:extLst>
      <p:ext uri="{BB962C8B-B14F-4D97-AF65-F5344CB8AC3E}">
        <p14:creationId xmlns:p14="http://schemas.microsoft.com/office/powerpoint/2010/main" val="47340439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336" indent="-173336">
              <a:buFont typeface="Arial" pitchFamily="34" charset="0"/>
              <a:buChar char="•"/>
            </a:pPr>
            <a:r>
              <a:rPr lang="en-US" altLang="ko-KR" baseline="0" dirty="0" smtClean="0">
                <a:sym typeface="Wingdings"/>
              </a:rPr>
              <a:t>A simple application of </a:t>
            </a:r>
            <a:r>
              <a:rPr lang="en-US" altLang="ko-KR" baseline="0" dirty="0" err="1" smtClean="0">
                <a:sym typeface="Wingdings"/>
              </a:rPr>
              <a:t>Mester’s</a:t>
            </a:r>
            <a:r>
              <a:rPr lang="en-US" altLang="ko-KR" baseline="0" dirty="0" smtClean="0">
                <a:sym typeface="Wingdings"/>
              </a:rPr>
              <a:t> </a:t>
            </a:r>
            <a:r>
              <a:rPr lang="en-US" altLang="ko-KR" baseline="0" dirty="0" err="1" smtClean="0">
                <a:sym typeface="Wingdings"/>
              </a:rPr>
              <a:t>fusional</a:t>
            </a:r>
            <a:r>
              <a:rPr lang="en-US" altLang="ko-KR" baseline="0" dirty="0" smtClean="0">
                <a:sym typeface="Wingdings"/>
              </a:rPr>
              <a:t> harmony coupled with our contrastive hierarchy analysis, then, captures all the transparency and opacity effect in </a:t>
            </a:r>
            <a:r>
              <a:rPr lang="en-US" altLang="ko-KR" baseline="0" dirty="0" err="1" smtClean="0">
                <a:sym typeface="Wingdings"/>
              </a:rPr>
              <a:t>Tungusic</a:t>
            </a:r>
            <a:r>
              <a:rPr lang="en-US" altLang="ko-KR" baseline="0" dirty="0" smtClean="0">
                <a:sym typeface="Wingdings"/>
              </a:rPr>
              <a:t> and Mongolic labial harmony in a very straightforward way.</a:t>
            </a:r>
          </a:p>
          <a:p>
            <a:pPr marL="173336" indent="-173336">
              <a:buFont typeface="Arial" pitchFamily="34" charset="0"/>
              <a:buChar char="•"/>
            </a:pPr>
            <a:r>
              <a:rPr lang="en-US" altLang="ko-KR" baseline="0" dirty="0" smtClean="0">
                <a:sym typeface="Wingdings"/>
              </a:rPr>
              <a:t>In </a:t>
            </a:r>
            <a:r>
              <a:rPr lang="en-US" altLang="ko-KR" baseline="0" dirty="0" err="1" smtClean="0">
                <a:sym typeface="Wingdings"/>
              </a:rPr>
              <a:t>Oroqen</a:t>
            </a:r>
            <a:r>
              <a:rPr lang="en-US" altLang="ko-KR" baseline="0" dirty="0" smtClean="0">
                <a:sym typeface="Wingdings"/>
              </a:rPr>
              <a:t>,  </a:t>
            </a:r>
            <a:r>
              <a:rPr lang="en-US" baseline="0" dirty="0" smtClean="0"/>
              <a:t>all high vowels /i, u, </a:t>
            </a:r>
            <a:r>
              <a:rPr lang="en-US" altLang="ko-KR" dirty="0" smtClean="0"/>
              <a:t>ʊ</a:t>
            </a:r>
            <a:r>
              <a:rPr lang="en-US" baseline="0" dirty="0" smtClean="0">
                <a:sym typeface="Wingdings" pitchFamily="2" charset="2"/>
              </a:rPr>
              <a:t>/ are contrastively high </a:t>
            </a:r>
            <a:r>
              <a:rPr lang="en-US" altLang="ko-KR" dirty="0" smtClean="0">
                <a:sym typeface="Wingdings"/>
              </a:rPr>
              <a:t> </a:t>
            </a:r>
            <a:r>
              <a:rPr lang="en-US" baseline="0" dirty="0" smtClean="0">
                <a:sym typeface="Wingdings" pitchFamily="2" charset="2"/>
              </a:rPr>
              <a:t>with the [-low] specification. So, they block the fusion and </a:t>
            </a:r>
            <a:r>
              <a:rPr lang="en-US" altLang="ko-KR" dirty="0" smtClean="0">
                <a:sym typeface="Wingdings"/>
              </a:rPr>
              <a:t> </a:t>
            </a:r>
            <a:r>
              <a:rPr lang="en-US" baseline="0" dirty="0" smtClean="0">
                <a:sym typeface="Wingdings" pitchFamily="2" charset="2"/>
              </a:rPr>
              <a:t>[-round] (or [-labial]) value kicks in as a default value. </a:t>
            </a:r>
          </a:p>
        </p:txBody>
      </p:sp>
      <p:sp>
        <p:nvSpPr>
          <p:cNvPr id="4" name="Date Placeholder 3"/>
          <p:cNvSpPr>
            <a:spLocks noGrp="1"/>
          </p:cNvSpPr>
          <p:nvPr>
            <p:ph type="dt" idx="10"/>
          </p:nvPr>
        </p:nvSpPr>
        <p:spPr/>
        <p:txBody>
          <a:bodyPr/>
          <a:lstStyle/>
          <a:p>
            <a:r>
              <a:rPr lang="en-US" smtClean="0"/>
              <a:t>2/13/2011</a:t>
            </a:r>
            <a:endParaRPr lang="en-US"/>
          </a:p>
        </p:txBody>
      </p:sp>
    </p:spTree>
    <p:extLst>
      <p:ext uri="{BB962C8B-B14F-4D97-AF65-F5344CB8AC3E}">
        <p14:creationId xmlns:p14="http://schemas.microsoft.com/office/powerpoint/2010/main" val="194665289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ko-KR" altLang="en-US" baseline="0" dirty="0" smtClean="0">
                <a:sym typeface="Wingdings" pitchFamily="2" charset="2"/>
              </a:rPr>
              <a:t>설명 후 추가 내용</a:t>
            </a:r>
            <a:r>
              <a:rPr lang="en-US" altLang="ko-KR" baseline="0" dirty="0" smtClean="0">
                <a:sym typeface="Wingdings" pitchFamily="2" charset="2"/>
              </a:rPr>
              <a:t>:</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baseline="0" dirty="0" smtClean="0">
              <a:sym typeface="Wingdings" pitchFamily="2" charset="2"/>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ko-KR" altLang="en-US" baseline="0" dirty="0" smtClean="0">
                <a:sym typeface="Wingdings" pitchFamily="2" charset="2"/>
              </a:rPr>
              <a:t>여기서 짚고 넘어가야 할 것은 모든 몽골어 계열 </a:t>
            </a:r>
            <a:r>
              <a:rPr lang="en-US" altLang="ko-KR" baseline="0" dirty="0" smtClean="0">
                <a:sym typeface="Wingdings" pitchFamily="2" charset="2"/>
              </a:rPr>
              <a:t>[coronal] &gt; [low]</a:t>
            </a:r>
            <a:r>
              <a:rPr lang="ko-KR" altLang="en-US" baseline="0" dirty="0" smtClean="0">
                <a:sym typeface="Wingdings" pitchFamily="2" charset="2"/>
              </a:rPr>
              <a:t>의 위계를 가지고 있고</a:t>
            </a:r>
            <a:r>
              <a:rPr lang="en-US" altLang="ko-KR" baseline="0" dirty="0" smtClean="0">
                <a:sym typeface="Wingdings" pitchFamily="2" charset="2"/>
              </a:rPr>
              <a:t>, </a:t>
            </a:r>
            <a:r>
              <a:rPr lang="ko-KR" altLang="en-US" baseline="0" dirty="0" smtClean="0">
                <a:sym typeface="Wingdings" pitchFamily="2" charset="2"/>
              </a:rPr>
              <a:t>모든 퉁구스어 계열의 언어들이 </a:t>
            </a:r>
            <a:r>
              <a:rPr lang="en-US" altLang="ko-KR" baseline="0" dirty="0" smtClean="0">
                <a:sym typeface="Wingdings" pitchFamily="2" charset="2"/>
              </a:rPr>
              <a:t>[low] &gt; [coronal]</a:t>
            </a:r>
            <a:r>
              <a:rPr lang="ko-KR" altLang="en-US" baseline="0" dirty="0" smtClean="0">
                <a:sym typeface="Wingdings" pitchFamily="2" charset="2"/>
              </a:rPr>
              <a:t>의 위계를 가지고 있는 것으로 보면</a:t>
            </a:r>
            <a:r>
              <a:rPr lang="en-US" altLang="ko-KR" baseline="0" dirty="0" smtClean="0">
                <a:sym typeface="Wingdings" pitchFamily="2" charset="2"/>
              </a:rPr>
              <a:t>, </a:t>
            </a:r>
            <a:r>
              <a:rPr lang="ko-KR" altLang="en-US" baseline="0" dirty="0" smtClean="0">
                <a:sym typeface="Wingdings" pitchFamily="2" charset="2"/>
              </a:rPr>
              <a:t>차하르 방언이든 그 어떤 언어</a:t>
            </a:r>
            <a:r>
              <a:rPr lang="en-US" altLang="ko-KR" baseline="0" dirty="0" smtClean="0">
                <a:sym typeface="Wingdings" pitchFamily="2" charset="2"/>
              </a:rPr>
              <a:t>/</a:t>
            </a:r>
            <a:r>
              <a:rPr lang="ko-KR" altLang="en-US" baseline="0" dirty="0" smtClean="0">
                <a:sym typeface="Wingdings" pitchFamily="2" charset="2"/>
              </a:rPr>
              <a:t>방언이든 동일한 분석에 의해 설명이 가능하게 됩니다</a:t>
            </a:r>
            <a:r>
              <a:rPr lang="en-US" altLang="ko-KR" baseline="0" dirty="0" smtClean="0">
                <a:sym typeface="Wingdings" pitchFamily="2" charset="2"/>
              </a:rPr>
              <a:t>. </a:t>
            </a:r>
            <a:r>
              <a:rPr lang="en-US" altLang="ko-KR" baseline="0" dirty="0" err="1" smtClean="0">
                <a:sym typeface="Wingdings" pitchFamily="2" charset="2"/>
              </a:rPr>
              <a:t>Hulst</a:t>
            </a:r>
            <a:r>
              <a:rPr lang="en-US" altLang="ko-KR" baseline="0" dirty="0" smtClean="0">
                <a:sym typeface="Wingdings" pitchFamily="2" charset="2"/>
              </a:rPr>
              <a:t> &amp; Smith</a:t>
            </a:r>
            <a:r>
              <a:rPr lang="ko-KR" altLang="en-US" baseline="0" dirty="0" smtClean="0">
                <a:sym typeface="Wingdings" pitchFamily="2" charset="2"/>
              </a:rPr>
              <a:t>의 분석과 다른 점이지요</a:t>
            </a:r>
            <a:r>
              <a:rPr lang="en-US" altLang="ko-KR" baseline="0" dirty="0" smtClean="0">
                <a:sym typeface="Wingdings" pitchFamily="2" charset="2"/>
              </a:rPr>
              <a:t>.</a:t>
            </a:r>
            <a:endParaRPr lang="en-US" baseline="0" dirty="0" smtClean="0">
              <a:sym typeface="Wingdings" pitchFamily="2" charset="2"/>
            </a:endParaRPr>
          </a:p>
        </p:txBody>
      </p:sp>
      <p:sp>
        <p:nvSpPr>
          <p:cNvPr id="4" name="Date Placeholder 3"/>
          <p:cNvSpPr>
            <a:spLocks noGrp="1"/>
          </p:cNvSpPr>
          <p:nvPr>
            <p:ph type="dt" idx="10"/>
          </p:nvPr>
        </p:nvSpPr>
        <p:spPr/>
        <p:txBody>
          <a:bodyPr/>
          <a:lstStyle/>
          <a:p>
            <a:r>
              <a:rPr lang="en-US" smtClean="0"/>
              <a:t>2/13/2011</a:t>
            </a:r>
            <a:endParaRPr lang="en-US"/>
          </a:p>
        </p:txBody>
      </p:sp>
    </p:spTree>
    <p:extLst>
      <p:ext uri="{BB962C8B-B14F-4D97-AF65-F5344CB8AC3E}">
        <p14:creationId xmlns:p14="http://schemas.microsoft.com/office/powerpoint/2010/main" val="194665289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dirty="0" smtClean="0"/>
              <a:t>Let’s move</a:t>
            </a:r>
            <a:r>
              <a:rPr lang="en-US" altLang="ko-KR" baseline="0" dirty="0" smtClean="0"/>
              <a:t> on to the main chapters. First, we are going to take a loot at the Mongolic languages.</a:t>
            </a:r>
            <a:endParaRPr lang="en-US" altLang="ko-KR" dirty="0" smtClean="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58</a:t>
            </a:fld>
            <a:endParaRPr lang="ko-KR" altLang="en-US"/>
          </a:p>
        </p:txBody>
      </p:sp>
    </p:spTree>
    <p:extLst>
      <p:ext uri="{BB962C8B-B14F-4D97-AF65-F5344CB8AC3E}">
        <p14:creationId xmlns:p14="http://schemas.microsoft.com/office/powerpoint/2010/main" val="149589533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Mongolic languages consist of about 12 languages. I investigated all of these languages</a:t>
            </a:r>
            <a:r>
              <a:rPr lang="en-US" baseline="0" dirty="0" smtClean="0"/>
              <a:t> except for </a:t>
            </a:r>
            <a:r>
              <a:rPr lang="en-US" baseline="0" dirty="0" err="1" smtClean="0"/>
              <a:t>Darkhat</a:t>
            </a:r>
            <a:r>
              <a:rPr lang="en-US" baseline="0" dirty="0" smtClean="0"/>
              <a:t>. I also looked at some dialectal varieties within Mongolian Proper and a recently found </a:t>
            </a:r>
            <a:r>
              <a:rPr lang="en-US" baseline="0" dirty="0" err="1" smtClean="0"/>
              <a:t>Khamnigan</a:t>
            </a:r>
            <a:r>
              <a:rPr lang="en-US" baseline="0" dirty="0" smtClean="0"/>
              <a:t> Mongol, which is not included in this family tree.</a:t>
            </a:r>
            <a:endParaRPr lang="en-US" dirty="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59</a:t>
            </a:fld>
            <a:endParaRPr lang="ko-KR" altLang="en-US"/>
          </a:p>
        </p:txBody>
      </p:sp>
    </p:spTree>
    <p:extLst>
      <p:ext uri="{BB962C8B-B14F-4D97-AF65-F5344CB8AC3E}">
        <p14:creationId xmlns:p14="http://schemas.microsoft.com/office/powerpoint/2010/main" val="234468271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result shows </a:t>
            </a:r>
            <a:r>
              <a:rPr lang="en-US" baseline="0" dirty="0" smtClean="0"/>
              <a:t>that they can be grouped into four different types based on their contrastive hierarchies.</a:t>
            </a:r>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60</a:t>
            </a:fld>
            <a:endParaRPr lang="ko-KR" altLang="en-US"/>
          </a:p>
        </p:txBody>
      </p:sp>
    </p:spTree>
    <p:extLst>
      <p:ext uri="{BB962C8B-B14F-4D97-AF65-F5344CB8AC3E}">
        <p14:creationId xmlns:p14="http://schemas.microsoft.com/office/powerpoint/2010/main" val="58422492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24458" rtl="0" eaLnBrk="1" fontAlgn="auto" latinLnBrk="1" hangingPunct="1">
              <a:lnSpc>
                <a:spcPct val="100000"/>
              </a:lnSpc>
              <a:spcBef>
                <a:spcPts val="0"/>
              </a:spcBef>
              <a:spcAft>
                <a:spcPts val="0"/>
              </a:spcAft>
              <a:buClrTx/>
              <a:buSzTx/>
              <a:buFont typeface="Arial" pitchFamily="34" charset="0"/>
              <a:buNone/>
              <a:tabLst/>
              <a:defRPr/>
            </a:pPr>
            <a:r>
              <a:rPr lang="en-US" baseline="0" dirty="0" smtClean="0"/>
              <a:t>First, Type I </a:t>
            </a:r>
            <a:r>
              <a:rPr lang="en-US" baseline="0" dirty="0" err="1" smtClean="0"/>
              <a:t>Khalkha</a:t>
            </a:r>
            <a:r>
              <a:rPr lang="en-US" baseline="0" dirty="0" smtClean="0"/>
              <a:t> type languages specifies [coronal] &gt; [low] &gt; [labial] &gt; [</a:t>
            </a:r>
            <a:r>
              <a:rPr lang="en-US" baseline="0" dirty="0" err="1" smtClean="0"/>
              <a:t>RTR</a:t>
            </a:r>
            <a:r>
              <a:rPr lang="en-US" baseline="0" dirty="0" smtClean="0"/>
              <a:t>]. Under the given feature hierarchy, </a:t>
            </a:r>
            <a:r>
              <a:rPr lang="en-US" altLang="ko-KR" dirty="0" smtClean="0">
                <a:sym typeface="Wingdings"/>
              </a:rPr>
              <a:t> </a:t>
            </a:r>
            <a:r>
              <a:rPr lang="en-US" baseline="0" dirty="0" smtClean="0"/>
              <a:t>the vowel /</a:t>
            </a:r>
            <a:r>
              <a:rPr lang="en-US" dirty="0" smtClean="0">
                <a:latin typeface="+mn-lt"/>
                <a:cs typeface="Calibri"/>
                <a:sym typeface="Wingdings"/>
              </a:rPr>
              <a:t>i/ receives only [+coronal] but no other specification. This explains its palatalizing effect and neutrality</a:t>
            </a:r>
            <a:r>
              <a:rPr lang="en-US" baseline="0" dirty="0" smtClean="0">
                <a:latin typeface="+mn-lt"/>
                <a:cs typeface="Calibri"/>
                <a:sym typeface="Wingdings"/>
              </a:rPr>
              <a:t> in vowel harmony. </a:t>
            </a:r>
            <a:r>
              <a:rPr lang="en-US" altLang="ko-KR" dirty="0" smtClean="0">
                <a:sym typeface="Wingdings"/>
              </a:rPr>
              <a:t> </a:t>
            </a:r>
            <a:r>
              <a:rPr lang="en-US" baseline="0" dirty="0" smtClean="0">
                <a:latin typeface="+mn-lt"/>
                <a:cs typeface="Calibri"/>
                <a:sym typeface="Wingdings"/>
              </a:rPr>
              <a:t>[labial] is only relevant to the low vowels, whereas </a:t>
            </a:r>
            <a:r>
              <a:rPr lang="en-US" altLang="ko-KR" dirty="0" smtClean="0">
                <a:sym typeface="Wingdings"/>
              </a:rPr>
              <a:t> </a:t>
            </a:r>
            <a:r>
              <a:rPr lang="en-US" baseline="0" dirty="0" smtClean="0">
                <a:latin typeface="+mn-lt"/>
                <a:cs typeface="Calibri"/>
                <a:sym typeface="Wingdings"/>
              </a:rPr>
              <a:t>high rounded vowels are not contrastively specified for the feature [labial]. This is consistent with the fact that high rounded vowels, unlike low rounded vowels, do not trigger labial harmony.</a:t>
            </a:r>
            <a:endParaRPr lang="en-US" dirty="0" smtClean="0"/>
          </a:p>
        </p:txBody>
      </p:sp>
      <p:sp>
        <p:nvSpPr>
          <p:cNvPr id="4" name="Date Placeholder 3"/>
          <p:cNvSpPr>
            <a:spLocks noGrp="1"/>
          </p:cNvSpPr>
          <p:nvPr>
            <p:ph type="dt" idx="10"/>
          </p:nvPr>
        </p:nvSpPr>
        <p:spPr/>
        <p:txBody>
          <a:bodyPr/>
          <a:lstStyle/>
          <a:p>
            <a:r>
              <a:rPr lang="en-US" smtClean="0"/>
              <a:t>2/13/2011</a:t>
            </a:r>
            <a:endParaRPr lang="en-US"/>
          </a:p>
        </p:txBody>
      </p:sp>
    </p:spTree>
    <p:extLst>
      <p:ext uri="{BB962C8B-B14F-4D97-AF65-F5344CB8AC3E}">
        <p14:creationId xmlns:p14="http://schemas.microsoft.com/office/powerpoint/2010/main" val="273091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6</a:t>
            </a:fld>
            <a:endParaRPr lang="ko-KR" altLang="en-US"/>
          </a:p>
        </p:txBody>
      </p:sp>
    </p:spTree>
    <p:extLst>
      <p:ext uri="{BB962C8B-B14F-4D97-AF65-F5344CB8AC3E}">
        <p14:creationId xmlns:p14="http://schemas.microsoft.com/office/powerpoint/2010/main" val="344745091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Type II</a:t>
            </a:r>
            <a:r>
              <a:rPr lang="en-US" baseline="0" dirty="0" smtClean="0"/>
              <a:t> languages are characterized as having a reduced 5-vowel system with the loss of </a:t>
            </a:r>
            <a:r>
              <a:rPr lang="en-US" baseline="0" dirty="0" err="1" smtClean="0"/>
              <a:t>RTR</a:t>
            </a:r>
            <a:r>
              <a:rPr lang="en-US" baseline="0" dirty="0" smtClean="0"/>
              <a:t> vowel harmony. This is the result of historical merger between the harmonic vowel pairs, which, by assumption, operated on the minimal contrast made by the lost feature [</a:t>
            </a:r>
            <a:r>
              <a:rPr lang="en-US" baseline="0" dirty="0" err="1" smtClean="0"/>
              <a:t>RTR</a:t>
            </a:r>
            <a:r>
              <a:rPr lang="en-US" baseline="0" dirty="0" smtClean="0"/>
              <a:t>] at the immediately preceding stage.</a:t>
            </a:r>
            <a:endParaRPr lang="en-US" dirty="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63</a:t>
            </a:fld>
            <a:endParaRPr lang="ko-KR" altLang="en-US"/>
          </a:p>
        </p:txBody>
      </p:sp>
    </p:spTree>
    <p:extLst>
      <p:ext uri="{BB962C8B-B14F-4D97-AF65-F5344CB8AC3E}">
        <p14:creationId xmlns:p14="http://schemas.microsoft.com/office/powerpoint/2010/main" val="221455540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Type III</a:t>
            </a:r>
            <a:r>
              <a:rPr lang="en-US" baseline="0" dirty="0" smtClean="0"/>
              <a:t> languages are characterized as experiencing or having experienced a merger between those vowel pairs which share all the features other than the height feature. According to my working hypothesis on the minimal contrast and phonological merger, it should be the case that the relevant height feature [low] is ranked lower than [labial] and [</a:t>
            </a:r>
            <a:r>
              <a:rPr lang="en-US" baseline="0" dirty="0" err="1" smtClean="0"/>
              <a:t>RTR</a:t>
            </a:r>
            <a:r>
              <a:rPr lang="en-US" baseline="0" dirty="0" smtClean="0"/>
              <a:t>], thus the proposed hierarchy.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Given this hierarchy, </a:t>
            </a:r>
            <a:r>
              <a:rPr lang="en-US" altLang="ko-KR" dirty="0" smtClean="0">
                <a:sym typeface="Wingdings"/>
              </a:rPr>
              <a:t> </a:t>
            </a:r>
            <a:r>
              <a:rPr lang="en-US" baseline="0" dirty="0" smtClean="0"/>
              <a:t>high rounded vowel /u/ is also specified for [+labial]. This is supported </a:t>
            </a:r>
            <a:r>
              <a:rPr lang="en-US" sz="1200" kern="1200" dirty="0" smtClean="0">
                <a:solidFill>
                  <a:schemeClr val="tx1"/>
                </a:solidFill>
                <a:effectLst/>
                <a:latin typeface="+mn-lt"/>
                <a:ea typeface="+mn-ea"/>
                <a:cs typeface="+mn-cs"/>
              </a:rPr>
              <a:t>by the </a:t>
            </a:r>
            <a:r>
              <a:rPr lang="en-US" sz="1200" kern="1200" baseline="0" dirty="0" smtClean="0">
                <a:solidFill>
                  <a:schemeClr val="tx1"/>
                </a:solidFill>
                <a:effectLst/>
                <a:latin typeface="+mn-lt"/>
                <a:ea typeface="+mn-ea"/>
                <a:cs typeface="+mn-cs"/>
              </a:rPr>
              <a:t>phonemic contrast between </a:t>
            </a:r>
            <a:r>
              <a:rPr lang="en-US" sz="1200" b="1" kern="1200" baseline="0" dirty="0" smtClean="0">
                <a:solidFill>
                  <a:schemeClr val="tx1"/>
                </a:solidFill>
                <a:effectLst/>
                <a:latin typeface="+mn-lt"/>
                <a:ea typeface="+mn-ea"/>
                <a:cs typeface="+mn-cs"/>
              </a:rPr>
              <a:t>labialized vs. non-labialized consonants</a:t>
            </a:r>
            <a:r>
              <a:rPr lang="en-US" sz="1200" kern="1200" baseline="0" dirty="0" smtClean="0">
                <a:solidFill>
                  <a:schemeClr val="tx1"/>
                </a:solidFill>
                <a:effectLst/>
                <a:latin typeface="+mn-lt"/>
                <a:ea typeface="+mn-ea"/>
                <a:cs typeface="+mn-cs"/>
              </a:rPr>
              <a:t>, historically conditioned by both high and low rounded vowels.</a:t>
            </a:r>
          </a:p>
          <a:p>
            <a:endParaRPr lang="en-US" dirty="0"/>
          </a:p>
        </p:txBody>
      </p:sp>
      <p:sp>
        <p:nvSpPr>
          <p:cNvPr id="4" name="Date Placeholder 3"/>
          <p:cNvSpPr>
            <a:spLocks noGrp="1"/>
          </p:cNvSpPr>
          <p:nvPr>
            <p:ph type="dt" idx="10"/>
          </p:nvPr>
        </p:nvSpPr>
        <p:spPr/>
        <p:txBody>
          <a:bodyPr/>
          <a:lstStyle/>
          <a:p>
            <a:r>
              <a:rPr lang="en-US" smtClean="0"/>
              <a:t>2/13/2011</a:t>
            </a:r>
            <a:endParaRPr lang="en-US"/>
          </a:p>
        </p:txBody>
      </p:sp>
    </p:spTree>
    <p:extLst>
      <p:ext uri="{BB962C8B-B14F-4D97-AF65-F5344CB8AC3E}">
        <p14:creationId xmlns:p14="http://schemas.microsoft.com/office/powerpoint/2010/main" val="283124371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atinLnBrk="0"/>
            <a:r>
              <a:rPr lang="en-US" sz="1200" kern="1200" dirty="0" smtClean="0">
                <a:solidFill>
                  <a:schemeClr val="tx1"/>
                </a:solidFill>
                <a:effectLst/>
                <a:latin typeface="+mn-lt"/>
                <a:ea typeface="+mn-ea"/>
                <a:cs typeface="+mn-cs"/>
              </a:rPr>
              <a:t>The last type, Type IV, is Kalmyk and </a:t>
            </a:r>
            <a:r>
              <a:rPr lang="en-US" sz="1200" kern="1200" dirty="0" err="1" smtClean="0">
                <a:solidFill>
                  <a:schemeClr val="tx1"/>
                </a:solidFill>
                <a:effectLst/>
                <a:latin typeface="+mn-lt"/>
                <a:ea typeface="+mn-ea"/>
                <a:cs typeface="+mn-cs"/>
              </a:rPr>
              <a:t>Oirat</a:t>
            </a:r>
            <a:r>
              <a:rPr lang="en-US" sz="1200" kern="1200" dirty="0" smtClean="0">
                <a:solidFill>
                  <a:schemeClr val="tx1"/>
                </a:solidFill>
                <a:effectLst/>
                <a:latin typeface="+mn-lt"/>
                <a:ea typeface="+mn-ea"/>
                <a:cs typeface="+mn-cs"/>
              </a:rPr>
              <a:t> languages,</a:t>
            </a:r>
            <a:r>
              <a:rPr lang="en-US" sz="1200" kern="1200" baseline="0" dirty="0" smtClean="0">
                <a:solidFill>
                  <a:schemeClr val="tx1"/>
                </a:solidFill>
                <a:effectLst/>
                <a:latin typeface="+mn-lt"/>
                <a:ea typeface="+mn-ea"/>
                <a:cs typeface="+mn-cs"/>
              </a:rPr>
              <a:t> which is characterized by palatal harmony, rather than </a:t>
            </a:r>
            <a:r>
              <a:rPr lang="en-US" sz="1200" kern="1200" baseline="0" dirty="0" err="1" smtClean="0">
                <a:solidFill>
                  <a:schemeClr val="tx1"/>
                </a:solidFill>
                <a:effectLst/>
                <a:latin typeface="+mn-lt"/>
                <a:ea typeface="+mn-ea"/>
                <a:cs typeface="+mn-cs"/>
              </a:rPr>
              <a:t>RTR</a:t>
            </a:r>
            <a:r>
              <a:rPr lang="en-US" sz="1200" kern="1200" baseline="0" dirty="0" smtClean="0">
                <a:solidFill>
                  <a:schemeClr val="tx1"/>
                </a:solidFill>
                <a:effectLst/>
                <a:latin typeface="+mn-lt"/>
                <a:ea typeface="+mn-ea"/>
                <a:cs typeface="+mn-cs"/>
              </a:rPr>
              <a:t> harmony.</a:t>
            </a:r>
          </a:p>
          <a:p>
            <a:pPr latinLnBrk="0"/>
            <a:r>
              <a:rPr lang="en-US" sz="1200" kern="1200" baseline="0" dirty="0" smtClean="0">
                <a:solidFill>
                  <a:schemeClr val="tx1"/>
                </a:solidFill>
                <a:effectLst/>
                <a:latin typeface="+mn-lt"/>
                <a:ea typeface="+mn-ea"/>
                <a:cs typeface="+mn-cs"/>
              </a:rPr>
              <a:t>In terms of the contrastive hierarchy, the difference between this </a:t>
            </a:r>
            <a:r>
              <a:rPr lang="en-US" sz="1200" kern="1200" baseline="0" dirty="0" err="1" smtClean="0">
                <a:solidFill>
                  <a:schemeClr val="tx1"/>
                </a:solidFill>
                <a:effectLst/>
                <a:latin typeface="+mn-lt"/>
                <a:ea typeface="+mn-ea"/>
                <a:cs typeface="+mn-cs"/>
              </a:rPr>
              <a:t>Oirat</a:t>
            </a:r>
            <a:r>
              <a:rPr lang="en-US" sz="1200" kern="1200" baseline="0" dirty="0" smtClean="0">
                <a:solidFill>
                  <a:schemeClr val="tx1"/>
                </a:solidFill>
                <a:effectLst/>
                <a:latin typeface="+mn-lt"/>
                <a:ea typeface="+mn-ea"/>
                <a:cs typeface="+mn-cs"/>
              </a:rPr>
              <a:t> type and the typical </a:t>
            </a:r>
            <a:r>
              <a:rPr lang="en-US" sz="1200" kern="1200" baseline="0" dirty="0" err="1" smtClean="0">
                <a:solidFill>
                  <a:schemeClr val="tx1"/>
                </a:solidFill>
                <a:effectLst/>
                <a:latin typeface="+mn-lt"/>
                <a:ea typeface="+mn-ea"/>
                <a:cs typeface="+mn-cs"/>
              </a:rPr>
              <a:t>Khalkha</a:t>
            </a:r>
            <a:r>
              <a:rPr lang="en-US" sz="1200" kern="1200" baseline="0" dirty="0" smtClean="0">
                <a:solidFill>
                  <a:schemeClr val="tx1"/>
                </a:solidFill>
                <a:effectLst/>
                <a:latin typeface="+mn-lt"/>
                <a:ea typeface="+mn-ea"/>
                <a:cs typeface="+mn-cs"/>
              </a:rPr>
              <a:t> type is minimal. It is only the replacement of [</a:t>
            </a:r>
            <a:r>
              <a:rPr lang="en-US" sz="1200" kern="1200" baseline="0" dirty="0" err="1" smtClean="0">
                <a:solidFill>
                  <a:schemeClr val="tx1"/>
                </a:solidFill>
                <a:effectLst/>
                <a:latin typeface="+mn-lt"/>
                <a:ea typeface="+mn-ea"/>
                <a:cs typeface="+mn-cs"/>
              </a:rPr>
              <a:t>RTR</a:t>
            </a:r>
            <a:r>
              <a:rPr lang="en-US" sz="1200" kern="1200" baseline="0" dirty="0" smtClean="0">
                <a:solidFill>
                  <a:schemeClr val="tx1"/>
                </a:solidFill>
                <a:effectLst/>
                <a:latin typeface="+mn-lt"/>
                <a:ea typeface="+mn-ea"/>
                <a:cs typeface="+mn-cs"/>
              </a:rPr>
              <a:t>] with [dorsal]. The vowel /i/, which receives [+coronal] specification only, is still neutral to the palatal harmony, as expected.</a:t>
            </a:r>
            <a:endParaRPr lang="en-US" sz="1200" kern="1200" dirty="0" smtClean="0">
              <a:solidFill>
                <a:schemeClr val="tx1"/>
              </a:solidFill>
              <a:effectLst/>
              <a:latin typeface="+mn-lt"/>
              <a:ea typeface="+mn-ea"/>
              <a:cs typeface="+mn-cs"/>
            </a:endParaRPr>
          </a:p>
          <a:p>
            <a:pPr marL="228600" indent="-228600">
              <a:buAutoNum type="alphaLcPeriod" startAt="4"/>
            </a:pPr>
            <a:endParaRPr lang="en-US" sz="1200" kern="1200" dirty="0" smtClean="0">
              <a:solidFill>
                <a:schemeClr val="tx1"/>
              </a:solidFill>
              <a:effectLst/>
              <a:latin typeface="+mn-lt"/>
              <a:ea typeface="+mn-ea"/>
              <a:cs typeface="+mn-cs"/>
            </a:endParaRPr>
          </a:p>
          <a:p>
            <a:pPr marL="228600" indent="-228600">
              <a:buAutoNum type="alphaLcPeriod" startAt="4"/>
            </a:pPr>
            <a:endParaRPr lang="en-US" dirty="0"/>
          </a:p>
        </p:txBody>
      </p:sp>
      <p:sp>
        <p:nvSpPr>
          <p:cNvPr id="4" name="Date Placeholder 3"/>
          <p:cNvSpPr>
            <a:spLocks noGrp="1"/>
          </p:cNvSpPr>
          <p:nvPr>
            <p:ph type="dt" idx="10"/>
          </p:nvPr>
        </p:nvSpPr>
        <p:spPr/>
        <p:txBody>
          <a:bodyPr/>
          <a:lstStyle/>
          <a:p>
            <a:r>
              <a:rPr lang="en-US" smtClean="0"/>
              <a:t>2/13/2011</a:t>
            </a:r>
            <a:endParaRPr lang="en-US"/>
          </a:p>
        </p:txBody>
      </p:sp>
    </p:spTree>
    <p:extLst>
      <p:ext uri="{BB962C8B-B14F-4D97-AF65-F5344CB8AC3E}">
        <p14:creationId xmlns:p14="http://schemas.microsoft.com/office/powerpoint/2010/main" val="177392200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Now</a:t>
            </a:r>
            <a:r>
              <a:rPr lang="en-US" altLang="ko-KR" sz="1200" kern="1200" baseline="0" dirty="0" smtClean="0">
                <a:solidFill>
                  <a:schemeClr val="tx1"/>
                </a:solidFill>
                <a:effectLst/>
                <a:latin typeface="+mn-lt"/>
                <a:ea typeface="+mn-ea"/>
                <a:cs typeface="+mn-cs"/>
              </a:rPr>
              <a:t> the Mongolic vowel shifts. </a:t>
            </a:r>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66</a:t>
            </a:fld>
            <a:endParaRPr lang="ko-KR" altLang="en-US"/>
          </a:p>
        </p:txBody>
      </p:sp>
    </p:spTree>
    <p:extLst>
      <p:ext uri="{BB962C8B-B14F-4D97-AF65-F5344CB8AC3E}">
        <p14:creationId xmlns:p14="http://schemas.microsoft.com/office/powerpoint/2010/main" val="383618230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Now we turn</a:t>
            </a:r>
            <a:r>
              <a:rPr lang="en-US" altLang="ko-KR" baseline="0" dirty="0" smtClean="0"/>
              <a:t> to the historical development of the Mongolic vowel systems. Recall that my question is two folds: One is, what did the original vowel system look like? And the other is, How did it develop into the contemporary four types of vowel systems?</a:t>
            </a:r>
          </a:p>
          <a:p>
            <a:endParaRPr lang="en-US" altLang="ko-KR" dirty="0" smtClean="0"/>
          </a:p>
          <a:p>
            <a:r>
              <a:rPr lang="en-US" altLang="ko-KR" dirty="0" smtClean="0">
                <a:sym typeface="Wingdings"/>
              </a:rPr>
              <a:t></a:t>
            </a:r>
            <a:r>
              <a:rPr lang="en-US" baseline="0" dirty="0" smtClean="0"/>
              <a:t> </a:t>
            </a:r>
            <a:r>
              <a:rPr lang="en-US" altLang="ko-KR" dirty="0" smtClean="0"/>
              <a:t>According to </a:t>
            </a:r>
            <a:r>
              <a:rPr lang="en-US" altLang="ko-KR" dirty="0" err="1" smtClean="0"/>
              <a:t>Svantesson</a:t>
            </a:r>
            <a:r>
              <a:rPr lang="en-US" altLang="ko-KR" dirty="0" smtClean="0"/>
              <a:t>’ Mongolic vowel shifts hypothesis, Old Mongolian is assumed to have had a palatal vowel system based on front-back contrast,</a:t>
            </a:r>
            <a:r>
              <a:rPr lang="en-US" altLang="ko-KR" baseline="0" dirty="0" smtClean="0"/>
              <a:t> whereas modern Mongolian proper such as </a:t>
            </a:r>
            <a:r>
              <a:rPr lang="en-US" altLang="ko-KR" baseline="0" dirty="0" err="1" smtClean="0"/>
              <a:t>Khalkha</a:t>
            </a:r>
            <a:r>
              <a:rPr lang="en-US" altLang="ko-KR" baseline="0" dirty="0" smtClean="0"/>
              <a:t> has an RTR system based on TR contrast. Thus, </a:t>
            </a:r>
            <a:r>
              <a:rPr lang="en-US" altLang="ko-KR" baseline="0" dirty="0" err="1" smtClean="0"/>
              <a:t>Svantesson</a:t>
            </a:r>
            <a:r>
              <a:rPr lang="en-US" altLang="ko-KR" baseline="0" dirty="0" smtClean="0"/>
              <a:t> claimed that there was a palatal-to-RTR shift.</a:t>
            </a:r>
          </a:p>
          <a:p>
            <a:endParaRPr lang="en-US" altLang="ko-KR" baseline="0" dirty="0" smtClean="0"/>
          </a:p>
          <a:p>
            <a:r>
              <a:rPr lang="en-US" altLang="ko-KR" baseline="0" dirty="0" smtClean="0"/>
              <a:t>However, in my view, </a:t>
            </a:r>
            <a:r>
              <a:rPr lang="en-US" altLang="ko-KR" dirty="0" smtClean="0">
                <a:sym typeface="Wingdings"/>
              </a:rPr>
              <a:t></a:t>
            </a:r>
            <a:r>
              <a:rPr lang="en-US" baseline="0" dirty="0" smtClean="0"/>
              <a:t> it should be the opposite. Simply put, </a:t>
            </a:r>
            <a:r>
              <a:rPr lang="en-US" altLang="ko-KR" baseline="0" dirty="0" smtClean="0"/>
              <a:t>Old Mongolian originally had an RTR system, thus there was no such a vowel shift, except for the replacement of [</a:t>
            </a:r>
            <a:r>
              <a:rPr lang="en-US" altLang="ko-KR" baseline="0" dirty="0" err="1" smtClean="0"/>
              <a:t>RTR</a:t>
            </a:r>
            <a:r>
              <a:rPr lang="en-US" altLang="ko-KR" baseline="0" dirty="0" smtClean="0"/>
              <a:t>] with [dorsal] in Kalmyk and </a:t>
            </a:r>
            <a:r>
              <a:rPr lang="en-US" altLang="ko-KR" baseline="0" dirty="0" err="1" smtClean="0"/>
              <a:t>Oirat</a:t>
            </a:r>
            <a:r>
              <a:rPr lang="en-US" altLang="ko-KR" baseline="0" dirty="0" smtClean="0"/>
              <a:t>.</a:t>
            </a:r>
            <a:endParaRPr lang="ko-KR" altLang="en-US" dirty="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67</a:t>
            </a:fld>
            <a:endParaRPr lang="ko-KR" altLang="en-US"/>
          </a:p>
        </p:txBody>
      </p:sp>
    </p:spTree>
    <p:extLst>
      <p:ext uri="{BB962C8B-B14F-4D97-AF65-F5344CB8AC3E}">
        <p14:creationId xmlns:p14="http://schemas.microsoft.com/office/powerpoint/2010/main" val="229503661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Despite the different names and definitions, all the pre-modern Mongolic languages are believed, by most </a:t>
            </a:r>
            <a:r>
              <a:rPr lang="en-US" altLang="ko-KR" sz="1200" kern="1200" dirty="0" err="1" smtClean="0">
                <a:solidFill>
                  <a:schemeClr val="tx1"/>
                </a:solidFill>
                <a:effectLst/>
                <a:latin typeface="+mn-lt"/>
                <a:ea typeface="+mn-ea"/>
                <a:cs typeface="+mn-cs"/>
              </a:rPr>
              <a:t>Mongolists</a:t>
            </a:r>
            <a:r>
              <a:rPr lang="en-US" altLang="ko-KR" sz="1200" kern="1200" dirty="0" smtClean="0">
                <a:solidFill>
                  <a:schemeClr val="tx1"/>
                </a:solidFill>
                <a:effectLst/>
                <a:latin typeface="+mn-lt"/>
                <a:ea typeface="+mn-ea"/>
                <a:cs typeface="+mn-cs"/>
              </a:rPr>
              <a:t>, to share the same type of vowel system with the same type of vowel harmony: a 7-vowel system based on the front-back contrast with palatal harmony. Here, </a:t>
            </a:r>
            <a:r>
              <a:rPr lang="en-US" altLang="ko-KR" sz="1200" kern="1200" dirty="0" err="1" smtClean="0">
                <a:solidFill>
                  <a:schemeClr val="tx1"/>
                </a:solidFill>
                <a:effectLst/>
                <a:latin typeface="+mn-lt"/>
                <a:ea typeface="+mn-ea"/>
                <a:cs typeface="+mn-cs"/>
              </a:rPr>
              <a:t>Janhunen’s</a:t>
            </a:r>
            <a:r>
              <a:rPr lang="en-US" altLang="ko-KR" sz="1200" kern="1200" dirty="0" smtClean="0">
                <a:solidFill>
                  <a:schemeClr val="tx1"/>
                </a:solidFill>
                <a:effectLst/>
                <a:latin typeface="+mn-lt"/>
                <a:ea typeface="+mn-ea"/>
                <a:cs typeface="+mn-cs"/>
              </a:rPr>
              <a:t> Proto-Mongolic</a:t>
            </a:r>
            <a:r>
              <a:rPr lang="en-US" altLang="ko-KR" sz="1200" kern="1200" baseline="0" dirty="0" smtClean="0">
                <a:solidFill>
                  <a:schemeClr val="tx1"/>
                </a:solidFill>
                <a:effectLst/>
                <a:latin typeface="+mn-lt"/>
                <a:ea typeface="+mn-ea"/>
                <a:cs typeface="+mn-cs"/>
              </a:rPr>
              <a:t> vowel system uses more traditional symbols, whereas </a:t>
            </a:r>
            <a:r>
              <a:rPr lang="en-US" altLang="ko-KR" sz="1200" kern="1200" baseline="0" dirty="0" err="1" smtClean="0">
                <a:solidFill>
                  <a:schemeClr val="tx1"/>
                </a:solidFill>
                <a:effectLst/>
                <a:latin typeface="+mn-lt"/>
                <a:ea typeface="+mn-ea"/>
                <a:cs typeface="+mn-cs"/>
              </a:rPr>
              <a:t>Svantesson’s</a:t>
            </a:r>
            <a:r>
              <a:rPr lang="en-US" altLang="ko-KR" sz="1200" kern="1200" baseline="0" dirty="0" smtClean="0">
                <a:solidFill>
                  <a:schemeClr val="tx1"/>
                </a:solidFill>
                <a:effectLst/>
                <a:latin typeface="+mn-lt"/>
                <a:ea typeface="+mn-ea"/>
                <a:cs typeface="+mn-cs"/>
              </a:rPr>
              <a:t> OM vowel system uses IPA symbols. However, basically they are exactly the same.</a:t>
            </a:r>
            <a:endParaRPr lang="ko-KR" altLang="ko-KR"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68</a:t>
            </a:fld>
            <a:endParaRPr lang="ko-KR" altLang="en-US"/>
          </a:p>
        </p:txBody>
      </p:sp>
    </p:spTree>
    <p:extLst>
      <p:ext uri="{BB962C8B-B14F-4D97-AF65-F5344CB8AC3E}">
        <p14:creationId xmlns:p14="http://schemas.microsoft.com/office/powerpoint/2010/main" val="284579045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How about modern Mongolic</a:t>
            </a:r>
            <a:r>
              <a:rPr lang="en-US" altLang="ko-KR" baseline="0" dirty="0" smtClean="0"/>
              <a:t> languages? Some Mongolic languages such as </a:t>
            </a:r>
            <a:r>
              <a:rPr lang="en-US" altLang="ko-KR" baseline="0" dirty="0" err="1" smtClean="0"/>
              <a:t>Khalkha</a:t>
            </a:r>
            <a:r>
              <a:rPr lang="en-US" altLang="ko-KR" baseline="0" dirty="0" smtClean="0"/>
              <a:t> </a:t>
            </a:r>
            <a:r>
              <a:rPr lang="en-US" altLang="ko-KR" dirty="0" smtClean="0">
                <a:sym typeface="Wingdings"/>
              </a:rPr>
              <a:t> </a:t>
            </a:r>
            <a:r>
              <a:rPr lang="en-US" altLang="ko-KR" baseline="0" dirty="0" smtClean="0"/>
              <a:t>have an RTR system, others like </a:t>
            </a:r>
            <a:r>
              <a:rPr lang="en-US" altLang="ko-KR" baseline="0" dirty="0" err="1" smtClean="0"/>
              <a:t>Monguor</a:t>
            </a:r>
            <a:r>
              <a:rPr lang="en-US" altLang="ko-KR" baseline="0" dirty="0" smtClean="0"/>
              <a:t> and </a:t>
            </a:r>
            <a:r>
              <a:rPr lang="en-US" altLang="ko-KR" baseline="0" dirty="0" err="1" smtClean="0"/>
              <a:t>Dagur</a:t>
            </a:r>
            <a:r>
              <a:rPr lang="en-US" altLang="ko-KR" baseline="0" dirty="0" smtClean="0"/>
              <a:t> </a:t>
            </a:r>
            <a:r>
              <a:rPr lang="en-US" altLang="ko-KR" dirty="0" smtClean="0">
                <a:sym typeface="Wingdings"/>
              </a:rPr>
              <a:t> </a:t>
            </a:r>
            <a:r>
              <a:rPr lang="en-US" altLang="ko-KR" baseline="0" dirty="0" smtClean="0"/>
              <a:t>have a reduced 5-vowel system, and still others such as Kalmyk </a:t>
            </a:r>
            <a:r>
              <a:rPr lang="en-US" altLang="ko-KR" dirty="0" smtClean="0">
                <a:sym typeface="Wingdings"/>
              </a:rPr>
              <a:t> </a:t>
            </a:r>
            <a:r>
              <a:rPr lang="en-US" altLang="ko-KR" baseline="0" dirty="0" smtClean="0"/>
              <a:t>have a palatal system. Then, how have the OM palatal system evolved into this variety of modern systems? Well, here is </a:t>
            </a:r>
            <a:r>
              <a:rPr lang="en-US" altLang="ko-KR" baseline="0" dirty="0" err="1" smtClean="0"/>
              <a:t>Svantesson’s</a:t>
            </a:r>
            <a:r>
              <a:rPr lang="en-US" altLang="ko-KR" baseline="0" dirty="0" smtClean="0"/>
              <a:t> answer. </a:t>
            </a:r>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69</a:t>
            </a:fld>
            <a:endParaRPr lang="ko-KR" altLang="en-US"/>
          </a:p>
        </p:txBody>
      </p:sp>
    </p:spTree>
    <p:extLst>
      <p:ext uri="{BB962C8B-B14F-4D97-AF65-F5344CB8AC3E}">
        <p14:creationId xmlns:p14="http://schemas.microsoft.com/office/powerpoint/2010/main" val="26159401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First, Kalmyk and </a:t>
            </a:r>
            <a:r>
              <a:rPr lang="en-US" altLang="ko-KR" dirty="0" err="1" smtClean="0"/>
              <a:t>Oirat</a:t>
            </a:r>
            <a:r>
              <a:rPr lang="en-US" altLang="ko-KR" dirty="0" smtClean="0"/>
              <a:t>, (which are basically the same</a:t>
            </a:r>
            <a:r>
              <a:rPr lang="en-US" altLang="ko-KR" baseline="0" dirty="0" smtClean="0"/>
              <a:t> language),</a:t>
            </a:r>
            <a:r>
              <a:rPr lang="en-US" altLang="ko-KR" dirty="0" smtClean="0"/>
              <a:t> </a:t>
            </a:r>
            <a:r>
              <a:rPr lang="en-US" altLang="ko-KR" dirty="0" smtClean="0">
                <a:sym typeface="Wingdings"/>
              </a:rPr>
              <a:t> </a:t>
            </a:r>
            <a:r>
              <a:rPr lang="en-US" altLang="ko-KR" baseline="0" dirty="0" smtClean="0"/>
              <a:t>retain the Old Mongolian palatal system.</a:t>
            </a:r>
            <a:endParaRPr lang="ko-KR" altLang="en-US" dirty="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70</a:t>
            </a:fld>
            <a:endParaRPr lang="ko-KR" altLang="en-US"/>
          </a:p>
        </p:txBody>
      </p:sp>
    </p:spTree>
    <p:extLst>
      <p:ext uri="{BB962C8B-B14F-4D97-AF65-F5344CB8AC3E}">
        <p14:creationId xmlns:p14="http://schemas.microsoft.com/office/powerpoint/2010/main" val="384810732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Second, </a:t>
            </a:r>
            <a:r>
              <a:rPr lang="en-US" altLang="ko-KR" dirty="0" err="1" smtClean="0"/>
              <a:t>Monguor</a:t>
            </a:r>
            <a:r>
              <a:rPr lang="en-US" altLang="ko-KR" baseline="0" dirty="0" smtClean="0"/>
              <a:t> and other Mongolic languages spoken mostly in Gansu-Qinghai region of China, </a:t>
            </a:r>
            <a:r>
              <a:rPr lang="en-US" altLang="ko-KR" dirty="0" smtClean="0">
                <a:sym typeface="Wingdings"/>
              </a:rPr>
              <a:t> </a:t>
            </a:r>
            <a:r>
              <a:rPr lang="en-US" altLang="ko-KR" baseline="0" dirty="0" smtClean="0"/>
              <a:t>are regarded to have undergone a vowel shift called </a:t>
            </a:r>
            <a:r>
              <a:rPr lang="en-US" altLang="ko-KR" baseline="0" dirty="0" err="1" smtClean="0"/>
              <a:t>velarization</a:t>
            </a:r>
            <a:r>
              <a:rPr lang="en-US" altLang="ko-KR" baseline="0" dirty="0" smtClean="0"/>
              <a:t>.</a:t>
            </a:r>
          </a:p>
          <a:p>
            <a:endParaRPr lang="en-US" altLang="ko-KR" baseline="0" dirty="0" smtClean="0"/>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aseline="0" dirty="0" smtClean="0"/>
              <a:t>[</a:t>
            </a:r>
            <a:r>
              <a:rPr lang="ko-KR" altLang="en-US" baseline="0" dirty="0" smtClean="0"/>
              <a:t>하이퍼링크로 들어와서</a:t>
            </a:r>
            <a:r>
              <a:rPr lang="en-US" altLang="ko-KR" baseline="0" dirty="0" smtClean="0"/>
              <a:t>] </a:t>
            </a:r>
            <a:r>
              <a:rPr lang="en-US" altLang="ko-KR" dirty="0" smtClean="0"/>
              <a:t>The velar-uvular</a:t>
            </a:r>
            <a:r>
              <a:rPr lang="en-US" altLang="ko-KR" baseline="0" dirty="0" smtClean="0"/>
              <a:t> distinction is typically conditioned by RTR vowel contrast. However, in this diagram, the current vowel systems in </a:t>
            </a:r>
            <a:r>
              <a:rPr lang="en-US" altLang="ko-KR" baseline="0" dirty="0" err="1" smtClean="0"/>
              <a:t>Monguor</a:t>
            </a:r>
            <a:r>
              <a:rPr lang="en-US" altLang="ko-KR" baseline="0" dirty="0" smtClean="0"/>
              <a:t> and Santa are viewed as the result of the </a:t>
            </a:r>
            <a:r>
              <a:rPr lang="en-US" altLang="ko-KR" baseline="0" dirty="0" err="1" smtClean="0"/>
              <a:t>velarization</a:t>
            </a:r>
            <a:r>
              <a:rPr lang="en-US" altLang="ko-KR" baseline="0" dirty="0" smtClean="0"/>
              <a:t> directly from the OM palatal system. Therefore, it is rather mysterious how they developed a phonemic distinction between velar and uvular. [</a:t>
            </a:r>
            <a:r>
              <a:rPr lang="ko-KR" altLang="en-US" baseline="0" dirty="0" smtClean="0"/>
              <a:t>원래 위치로 돌아가기</a:t>
            </a:r>
            <a:r>
              <a:rPr lang="en-US" altLang="ko-KR" baseline="0" dirty="0" smtClean="0"/>
              <a:t>] </a:t>
            </a:r>
            <a:endParaRPr lang="en-US" altLang="ko-KR" dirty="0" smtClean="0"/>
          </a:p>
          <a:p>
            <a:endParaRPr lang="en-US" altLang="ko-KR" baseline="0" dirty="0" smtClean="0"/>
          </a:p>
          <a:p>
            <a:r>
              <a:rPr lang="en-US" altLang="ko-KR" dirty="0" smtClean="0"/>
              <a:t>“The reconstruction of the Old Mongolian vowel system is fairly uncontroversial.” (</a:t>
            </a:r>
            <a:r>
              <a:rPr lang="en-US" altLang="ko-KR" dirty="0" err="1" smtClean="0"/>
              <a:t>Svantesson</a:t>
            </a:r>
            <a:r>
              <a:rPr lang="en-US" altLang="ko-KR" dirty="0" smtClean="0"/>
              <a:t> et al. 2005:111)</a:t>
            </a:r>
          </a:p>
          <a:p>
            <a:r>
              <a:rPr lang="en-US" altLang="ko-KR" dirty="0" smtClean="0"/>
              <a:t>“It is generally assumed that Old Mongolian (and Proto-Mongolic) had palatal (back ~ front) vowel harmony,  and we will also make this assumption. There is, however, only incomplete support for this in the sources.” (</a:t>
            </a:r>
            <a:r>
              <a:rPr lang="en-US" altLang="ko-KR" dirty="0" err="1" smtClean="0"/>
              <a:t>Svantesson</a:t>
            </a:r>
            <a:r>
              <a:rPr lang="en-US" altLang="ko-KR" dirty="0" smtClean="0"/>
              <a:t> et al. 2005:113)</a:t>
            </a:r>
          </a:p>
          <a:p>
            <a:endParaRPr lang="ko-KR" altLang="en-US" dirty="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71</a:t>
            </a:fld>
            <a:endParaRPr lang="ko-KR" altLang="en-US"/>
          </a:p>
        </p:txBody>
      </p:sp>
    </p:spTree>
    <p:extLst>
      <p:ext uri="{BB962C8B-B14F-4D97-AF65-F5344CB8AC3E}">
        <p14:creationId xmlns:p14="http://schemas.microsoft.com/office/powerpoint/2010/main" val="298706558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Third type of languages underwent two subsequent shifts,</a:t>
            </a:r>
            <a:r>
              <a:rPr lang="en-US" altLang="ko-KR" baseline="0" dirty="0" smtClean="0"/>
              <a:t> </a:t>
            </a:r>
            <a:r>
              <a:rPr lang="en-US" altLang="ko-KR" dirty="0" smtClean="0">
                <a:sym typeface="Wingdings"/>
              </a:rPr>
              <a:t> </a:t>
            </a:r>
            <a:r>
              <a:rPr lang="en-US" altLang="ko-KR" baseline="0" dirty="0" smtClean="0"/>
              <a:t>namely </a:t>
            </a:r>
            <a:r>
              <a:rPr lang="en-US" altLang="ko-KR" dirty="0" err="1" smtClean="0"/>
              <a:t>pharyngealization</a:t>
            </a:r>
            <a:r>
              <a:rPr lang="en-US" altLang="ko-KR" dirty="0" smtClean="0"/>
              <a:t> and </a:t>
            </a:r>
            <a:r>
              <a:rPr lang="en-US" altLang="ko-KR" dirty="0" smtClean="0">
                <a:sym typeface="Wingdings"/>
              </a:rPr>
              <a:t> </a:t>
            </a:r>
            <a:r>
              <a:rPr lang="en-US" altLang="ko-KR" dirty="0" err="1" smtClean="0"/>
              <a:t>velarization</a:t>
            </a:r>
            <a:r>
              <a:rPr lang="en-US" altLang="ko-KR" dirty="0" smtClean="0"/>
              <a:t>.</a:t>
            </a:r>
            <a:r>
              <a:rPr lang="en-US" altLang="ko-KR" baseline="0" dirty="0" smtClean="0"/>
              <a:t> The result is an RTR system </a:t>
            </a:r>
            <a:r>
              <a:rPr lang="en-US" altLang="ko-KR" dirty="0" smtClean="0">
                <a:sym typeface="Wingdings"/>
              </a:rPr>
              <a:t> </a:t>
            </a:r>
            <a:r>
              <a:rPr lang="en-US" altLang="ko-KR" baseline="0" dirty="0" smtClean="0"/>
              <a:t>found in </a:t>
            </a:r>
            <a:r>
              <a:rPr lang="en-US" altLang="ko-KR" baseline="0" dirty="0" err="1" smtClean="0"/>
              <a:t>Khalkha</a:t>
            </a:r>
            <a:r>
              <a:rPr lang="en-US" altLang="ko-KR" baseline="0" dirty="0" smtClean="0"/>
              <a:t> Mongolian.</a:t>
            </a:r>
            <a:endParaRPr lang="ko-KR" altLang="en-US" dirty="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72</a:t>
            </a:fld>
            <a:endParaRPr lang="ko-KR" altLang="en-US"/>
          </a:p>
        </p:txBody>
      </p:sp>
    </p:spTree>
    <p:extLst>
      <p:ext uri="{BB962C8B-B14F-4D97-AF65-F5344CB8AC3E}">
        <p14:creationId xmlns:p14="http://schemas.microsoft.com/office/powerpoint/2010/main" val="212576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7</a:t>
            </a:fld>
            <a:endParaRPr lang="ko-KR" altLang="en-US"/>
          </a:p>
        </p:txBody>
      </p:sp>
    </p:spTree>
    <p:extLst>
      <p:ext uri="{BB962C8B-B14F-4D97-AF65-F5344CB8AC3E}">
        <p14:creationId xmlns:p14="http://schemas.microsoft.com/office/powerpoint/2010/main" val="43155632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Fourth</a:t>
            </a:r>
            <a:r>
              <a:rPr lang="en-US" altLang="ko-KR" baseline="0" dirty="0" smtClean="0"/>
              <a:t> type is found in </a:t>
            </a:r>
            <a:r>
              <a:rPr lang="en-US" altLang="ko-KR" baseline="0" dirty="0" err="1" smtClean="0"/>
              <a:t>Dagur</a:t>
            </a:r>
            <a:r>
              <a:rPr lang="en-US" altLang="ko-KR" baseline="0" dirty="0" smtClean="0"/>
              <a:t>. Here, in addition to </a:t>
            </a:r>
            <a:r>
              <a:rPr lang="en-US" altLang="ko-KR" baseline="0" dirty="0" err="1" smtClean="0"/>
              <a:t>pharyngealization</a:t>
            </a:r>
            <a:r>
              <a:rPr lang="en-US" altLang="ko-KR" baseline="0" dirty="0" smtClean="0"/>
              <a:t> and </a:t>
            </a:r>
            <a:r>
              <a:rPr lang="en-US" altLang="ko-KR" baseline="0" dirty="0" err="1" smtClean="0"/>
              <a:t>velarization</a:t>
            </a:r>
            <a:r>
              <a:rPr lang="en-US" altLang="ko-KR" baseline="0" dirty="0" smtClean="0"/>
              <a:t>, </a:t>
            </a:r>
            <a:r>
              <a:rPr lang="en-US" altLang="ko-KR" baseline="0" dirty="0" err="1" smtClean="0"/>
              <a:t>Dagur</a:t>
            </a:r>
            <a:r>
              <a:rPr lang="en-US" altLang="ko-KR" baseline="0" dirty="0" smtClean="0"/>
              <a:t> underwent an additional change, </a:t>
            </a:r>
            <a:r>
              <a:rPr lang="en-US" altLang="ko-KR" dirty="0" smtClean="0">
                <a:sym typeface="Wingdings"/>
              </a:rPr>
              <a:t> </a:t>
            </a:r>
            <a:r>
              <a:rPr lang="en-US" altLang="ko-KR" baseline="0" dirty="0" smtClean="0"/>
              <a:t>namely, a merger by shift called polarization.</a:t>
            </a:r>
            <a:endParaRPr lang="ko-KR" altLang="en-US" dirty="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73</a:t>
            </a:fld>
            <a:endParaRPr lang="ko-KR" altLang="en-US"/>
          </a:p>
        </p:txBody>
      </p:sp>
    </p:spTree>
    <p:extLst>
      <p:ext uri="{BB962C8B-B14F-4D97-AF65-F5344CB8AC3E}">
        <p14:creationId xmlns:p14="http://schemas.microsoft.com/office/powerpoint/2010/main" val="310254703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So, now let’s move on to the Old</a:t>
            </a:r>
            <a:r>
              <a:rPr lang="en-US" altLang="ko-KR" baseline="0" dirty="0" smtClean="0"/>
              <a:t> </a:t>
            </a:r>
            <a:r>
              <a:rPr lang="en-US" altLang="ko-KR" dirty="0" smtClean="0"/>
              <a:t>Mongolian</a:t>
            </a:r>
            <a:r>
              <a:rPr lang="en-US" altLang="ko-KR" baseline="0" dirty="0" smtClean="0"/>
              <a:t> vowel system and see whether it really had a palatal system as the advocates of the Korean vowel shift as well as most </a:t>
            </a:r>
            <a:r>
              <a:rPr lang="en-US" altLang="ko-KR" baseline="0" dirty="0" err="1" smtClean="0"/>
              <a:t>Mongolists</a:t>
            </a:r>
            <a:r>
              <a:rPr lang="en-US" altLang="ko-KR" baseline="0" dirty="0" smtClean="0"/>
              <a:t> have assumed. </a:t>
            </a:r>
            <a:endParaRPr lang="en-US" altLang="ko-KR" dirty="0" smtClean="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74</a:t>
            </a:fld>
            <a:endParaRPr lang="ko-KR" altLang="en-US"/>
          </a:p>
        </p:txBody>
      </p:sp>
    </p:spTree>
    <p:extLst>
      <p:ext uri="{BB962C8B-B14F-4D97-AF65-F5344CB8AC3E}">
        <p14:creationId xmlns:p14="http://schemas.microsoft.com/office/powerpoint/2010/main" val="179727123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baseline="0" dirty="0" smtClean="0"/>
              <a:t>To my best knowledge, </a:t>
            </a:r>
            <a:r>
              <a:rPr lang="en-US" altLang="ko-KR" dirty="0" smtClean="0"/>
              <a:t>this Mongolic vowel shift hypothesis</a:t>
            </a:r>
            <a:r>
              <a:rPr lang="en-US" altLang="ko-KR" baseline="0" dirty="0" smtClean="0"/>
              <a:t> has never been proven to be true. Rather it is simply assumed so. Also, as </a:t>
            </a:r>
            <a:r>
              <a:rPr lang="en-US" altLang="ko-KR" baseline="0" dirty="0" err="1" smtClean="0"/>
              <a:t>Svantesson</a:t>
            </a:r>
            <a:r>
              <a:rPr lang="en-US" altLang="ko-KR" baseline="0" dirty="0" smtClean="0"/>
              <a:t> himself admits, there is no obvious internal motivation for the proposed shifts such as </a:t>
            </a:r>
            <a:r>
              <a:rPr lang="en-US" altLang="ko-KR" baseline="0" dirty="0" err="1" smtClean="0"/>
              <a:t>velarization</a:t>
            </a:r>
            <a:r>
              <a:rPr lang="en-US" altLang="ko-KR" baseline="0" dirty="0" smtClean="0"/>
              <a:t>, </a:t>
            </a:r>
            <a:r>
              <a:rPr lang="en-US" altLang="ko-KR" baseline="0" dirty="0" err="1" smtClean="0"/>
              <a:t>pharyngealization</a:t>
            </a:r>
            <a:r>
              <a:rPr lang="en-US" altLang="ko-KR" baseline="0" dirty="0" smtClean="0"/>
              <a:t>, polarization, and even uninterrupted combinations of these.</a:t>
            </a:r>
            <a:endParaRPr lang="ko-KR" altLang="en-US" dirty="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75</a:t>
            </a:fld>
            <a:endParaRPr lang="ko-KR" altLang="en-US"/>
          </a:p>
        </p:txBody>
      </p:sp>
    </p:spTree>
    <p:extLst>
      <p:ext uri="{BB962C8B-B14F-4D97-AF65-F5344CB8AC3E}">
        <p14:creationId xmlns:p14="http://schemas.microsoft.com/office/powerpoint/2010/main" val="109305377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1" hangingPunct="1">
              <a:lnSpc>
                <a:spcPct val="100000"/>
              </a:lnSpc>
              <a:spcBef>
                <a:spcPts val="0"/>
              </a:spcBef>
              <a:spcAft>
                <a:spcPts val="0"/>
              </a:spcAft>
              <a:buClrTx/>
              <a:buSzTx/>
              <a:buFontTx/>
              <a:buNone/>
              <a:tabLst/>
              <a:defRPr/>
            </a:pPr>
            <a:r>
              <a:rPr lang="en-US" dirty="0" smtClean="0"/>
              <a:t>The assumption that Old Mongolian had a palatal system has never been proven to be true.</a:t>
            </a:r>
            <a:r>
              <a:rPr lang="en-US" baseline="0" dirty="0" smtClean="0"/>
              <a:t> Written sources in </a:t>
            </a:r>
            <a:r>
              <a:rPr lang="en-US" altLang="ko-KR" dirty="0" smtClean="0"/>
              <a:t>’</a:t>
            </a:r>
            <a:r>
              <a:rPr lang="en-US" altLang="ko-KR" dirty="0" err="1" smtClean="0"/>
              <a:t>Phags</a:t>
            </a:r>
            <a:r>
              <a:rPr lang="en-US" altLang="ko-KR" dirty="0" smtClean="0"/>
              <a:t>-pa, Uyghur, </a:t>
            </a:r>
            <a:r>
              <a:rPr lang="en-US" altLang="ko-KR" baseline="0" dirty="0" smtClean="0"/>
              <a:t>Arabic, or Chinese scripts have not been so helpful, because they don’t distinguish all 7 vowels in all positions. Thus, as Prof. </a:t>
            </a:r>
            <a:r>
              <a:rPr lang="en-US" altLang="ko-KR" baseline="0" dirty="0" err="1" smtClean="0"/>
              <a:t>Juwon</a:t>
            </a:r>
            <a:r>
              <a:rPr lang="en-US" altLang="ko-KR" baseline="0" dirty="0" smtClean="0"/>
              <a:t> Kim pointed out, it would be more reasonable to analyze Mongolian vowels based on the reconstructed Korean vowels, since the latter is more convincing.</a:t>
            </a:r>
            <a:endParaRPr lang="en-US" dirty="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76</a:t>
            </a:fld>
            <a:endParaRPr lang="ko-KR" altLang="en-US"/>
          </a:p>
        </p:txBody>
      </p:sp>
    </p:spTree>
    <p:extLst>
      <p:ext uri="{BB962C8B-B14F-4D97-AF65-F5344CB8AC3E}">
        <p14:creationId xmlns:p14="http://schemas.microsoft.com/office/powerpoint/2010/main" val="354881281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baseline="0" dirty="0" smtClean="0"/>
              <a:t>So, instead of </a:t>
            </a:r>
            <a:r>
              <a:rPr lang="en-US" altLang="ko-KR" dirty="0" smtClean="0">
                <a:sym typeface="Wingdings"/>
              </a:rPr>
              <a:t> </a:t>
            </a:r>
            <a:r>
              <a:rPr lang="en-US" altLang="ko-KR" baseline="0" dirty="0" smtClean="0"/>
              <a:t>the traditional palatal analysis, I propose </a:t>
            </a:r>
            <a:r>
              <a:rPr lang="en-US" altLang="ko-KR" dirty="0" smtClean="0">
                <a:sym typeface="Wingdings"/>
              </a:rPr>
              <a:t> </a:t>
            </a:r>
            <a:r>
              <a:rPr lang="en-US" altLang="ko-KR" baseline="0" dirty="0" smtClean="0"/>
              <a:t>an RTR analysis for OM vowels.</a:t>
            </a:r>
            <a:endParaRPr lang="ko-KR" altLang="en-US" dirty="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77</a:t>
            </a:fld>
            <a:endParaRPr lang="ko-KR" altLang="en-US"/>
          </a:p>
        </p:txBody>
      </p:sp>
    </p:spTree>
    <p:extLst>
      <p:ext uri="{BB962C8B-B14F-4D97-AF65-F5344CB8AC3E}">
        <p14:creationId xmlns:p14="http://schemas.microsoft.com/office/powerpoint/2010/main" val="186573991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baseline="0" dirty="0" smtClean="0"/>
              <a:t>Evidence for my </a:t>
            </a:r>
            <a:r>
              <a:rPr lang="en-US" altLang="ko-KR" baseline="0" dirty="0" err="1" smtClean="0"/>
              <a:t>RTR</a:t>
            </a:r>
            <a:r>
              <a:rPr lang="en-US" altLang="ko-KR" baseline="0" dirty="0" smtClean="0"/>
              <a:t> analysis of Old Mongolian comes in two forms. First, comparative methods applied to the modern Mongolic varieties. Second, some textual evidence such as Chinese or Korean transcription of Middle Mongolian. Here I will only focus on the comparative methods, for which I use Campbell’s three basic principles: Majority wins, Economy, and Naturalness.</a:t>
            </a:r>
            <a:endParaRPr lang="ko-KR" altLang="en-US" dirty="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78</a:t>
            </a:fld>
            <a:endParaRPr lang="ko-KR" altLang="en-US"/>
          </a:p>
        </p:txBody>
      </p:sp>
    </p:spTree>
    <p:extLst>
      <p:ext uri="{BB962C8B-B14F-4D97-AF65-F5344CB8AC3E}">
        <p14:creationId xmlns:p14="http://schemas.microsoft.com/office/powerpoint/2010/main" val="326796743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sym typeface="Wingdings"/>
              </a:rPr>
              <a:t> </a:t>
            </a:r>
            <a:r>
              <a:rPr lang="en-US" altLang="ko-KR" dirty="0" smtClean="0"/>
              <a:t>Here is the sound correspondence</a:t>
            </a:r>
            <a:r>
              <a:rPr lang="en-US" altLang="ko-KR" baseline="0" dirty="0" smtClean="0"/>
              <a:t> of the modern Mongolic vowels, slightly modified from </a:t>
            </a:r>
            <a:r>
              <a:rPr lang="en-US" altLang="ko-KR" baseline="0" dirty="0" err="1" smtClean="0"/>
              <a:t>Svantesson’s</a:t>
            </a:r>
            <a:r>
              <a:rPr lang="en-US" altLang="ko-KR" baseline="0" dirty="0" smtClean="0"/>
              <a:t>. </a:t>
            </a:r>
            <a:r>
              <a:rPr lang="en-US" altLang="ko-KR" dirty="0" smtClean="0">
                <a:sym typeface="Wingdings"/>
              </a:rPr>
              <a:t>Of</a:t>
            </a:r>
            <a:r>
              <a:rPr lang="en-US" altLang="ko-KR" baseline="0" dirty="0" smtClean="0">
                <a:sym typeface="Wingdings"/>
              </a:rPr>
              <a:t> particular interest here is </a:t>
            </a:r>
            <a:r>
              <a:rPr lang="en-US" altLang="ko-KR" dirty="0" smtClean="0">
                <a:sym typeface="Wingdings"/>
              </a:rPr>
              <a:t>the four rounded vowels . If we apply the “majority-wins” principle to these vowels,  the reconstructed</a:t>
            </a:r>
            <a:r>
              <a:rPr lang="en-US" altLang="ko-KR" baseline="0" dirty="0" smtClean="0">
                <a:sym typeface="Wingdings"/>
              </a:rPr>
              <a:t> vowels </a:t>
            </a:r>
            <a:r>
              <a:rPr lang="en-US" altLang="ko-KR" dirty="0" smtClean="0">
                <a:sym typeface="Wingdings"/>
              </a:rPr>
              <a:t>would be pretty much the same as those in modern </a:t>
            </a:r>
            <a:r>
              <a:rPr lang="en-US" altLang="ko-KR" dirty="0" err="1" smtClean="0">
                <a:sym typeface="Wingdings"/>
              </a:rPr>
              <a:t>Khalkha</a:t>
            </a:r>
            <a:r>
              <a:rPr lang="en-US" altLang="ko-KR" baseline="0" dirty="0" smtClean="0">
                <a:sym typeface="Wingdings"/>
              </a:rPr>
              <a:t> which has an RTR system.</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baseline="0" dirty="0" smtClean="0">
              <a:sym typeface="Wingding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aseline="0" dirty="0" smtClean="0">
                <a:sym typeface="Wingdings"/>
              </a:rPr>
              <a:t>Cf. </a:t>
            </a:r>
            <a:r>
              <a:rPr lang="en-US" altLang="ko-KR" baseline="0" dirty="0" err="1" smtClean="0">
                <a:sym typeface="Wingdings"/>
              </a:rPr>
              <a:t>irreversability</a:t>
            </a:r>
            <a:r>
              <a:rPr lang="en-US" altLang="ko-KR" baseline="0" dirty="0" smtClean="0">
                <a:sym typeface="Wingdings"/>
              </a:rPr>
              <a:t> of merger (</a:t>
            </a:r>
            <a:r>
              <a:rPr lang="en-US" altLang="ko-KR" baseline="0" dirty="0" err="1" smtClean="0">
                <a:sym typeface="Wingdings"/>
              </a:rPr>
              <a:t>Labov</a:t>
            </a:r>
            <a:r>
              <a:rPr lang="en-US" altLang="ko-KR" baseline="0" dirty="0" smtClean="0">
                <a:sym typeface="Wingdings"/>
              </a:rPr>
              <a:t> 1994:311)</a:t>
            </a:r>
            <a:endParaRPr lang="ko-KR" altLang="en-US" dirty="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79</a:t>
            </a:fld>
            <a:endParaRPr lang="ko-KR" altLang="en-US"/>
          </a:p>
        </p:txBody>
      </p:sp>
    </p:spTree>
    <p:extLst>
      <p:ext uri="{BB962C8B-B14F-4D97-AF65-F5344CB8AC3E}">
        <p14:creationId xmlns:p14="http://schemas.microsoft.com/office/powerpoint/2010/main" val="419373999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How about the principle of economy? </a:t>
            </a:r>
            <a:r>
              <a:rPr lang="en-US" altLang="ko-KR" dirty="0" smtClean="0">
                <a:sym typeface="Wingdings"/>
              </a:rPr>
              <a:t> </a:t>
            </a:r>
            <a:r>
              <a:rPr lang="en-US" altLang="ko-KR" dirty="0" smtClean="0"/>
              <a:t>Here is a “</a:t>
            </a:r>
            <a:r>
              <a:rPr lang="en-US" altLang="ko-KR" dirty="0" err="1" smtClean="0"/>
              <a:t>simplifiled</a:t>
            </a:r>
            <a:r>
              <a:rPr lang="en-US" altLang="ko-KR" dirty="0" smtClean="0"/>
              <a:t>” representation of the development of the Mongolic vowel systems.</a:t>
            </a:r>
            <a:r>
              <a:rPr lang="en-US" altLang="ko-KR" baseline="0" dirty="0" smtClean="0"/>
              <a:t> </a:t>
            </a:r>
            <a:r>
              <a:rPr lang="en-US" altLang="ko-KR" dirty="0" smtClean="0">
                <a:sym typeface="Wingdings"/>
              </a:rPr>
              <a:t> </a:t>
            </a:r>
            <a:r>
              <a:rPr lang="en-US" altLang="ko-KR" baseline="0" dirty="0" smtClean="0"/>
              <a:t>A palatal analysis would require three rules of vowel shifting. </a:t>
            </a:r>
            <a:endParaRPr lang="en-US" altLang="ko-KR" dirty="0" smtClean="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80</a:t>
            </a:fld>
            <a:endParaRPr lang="ko-KR" altLang="en-US"/>
          </a:p>
        </p:txBody>
      </p:sp>
    </p:spTree>
    <p:extLst>
      <p:ext uri="{BB962C8B-B14F-4D97-AF65-F5344CB8AC3E}">
        <p14:creationId xmlns:p14="http://schemas.microsoft.com/office/powerpoint/2010/main" val="429189790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By contrast, </a:t>
            </a:r>
            <a:r>
              <a:rPr lang="en-US" altLang="ko-KR" dirty="0" smtClean="0">
                <a:sym typeface="Wingdings"/>
              </a:rPr>
              <a:t> </a:t>
            </a:r>
            <a:r>
              <a:rPr lang="en-US" altLang="ko-KR" dirty="0" smtClean="0"/>
              <a:t>an RTR</a:t>
            </a:r>
            <a:r>
              <a:rPr lang="en-US" altLang="ko-KR" baseline="0" dirty="0" smtClean="0"/>
              <a:t> analysis would require only one rule, thus more economical. </a:t>
            </a:r>
            <a:endParaRPr lang="en-US" altLang="ko-KR" dirty="0" smtClean="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81</a:t>
            </a:fld>
            <a:endParaRPr lang="ko-KR" altLang="en-US"/>
          </a:p>
        </p:txBody>
      </p:sp>
    </p:spTree>
    <p:extLst>
      <p:ext uri="{BB962C8B-B14F-4D97-AF65-F5344CB8AC3E}">
        <p14:creationId xmlns:p14="http://schemas.microsoft.com/office/powerpoint/2010/main" val="429189790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ko-KR" dirty="0" smtClean="0"/>
              <a:t>How about the naturalness or the direction of the change? Here is the comparison between</a:t>
            </a:r>
            <a:r>
              <a:rPr lang="en-US" altLang="ko-KR" baseline="0" dirty="0" smtClean="0"/>
              <a:t> palatal-to-TR shift and TR-to-palatal shift based primarily on Vaux (2009). </a:t>
            </a:r>
          </a:p>
          <a:p>
            <a:pPr lvl="0"/>
            <a:endParaRPr lang="en-US" altLang="ko-KR" baseline="0" dirty="0" smtClean="0"/>
          </a:p>
          <a:p>
            <a:pPr lvl="0"/>
            <a:r>
              <a:rPr lang="en-US" altLang="ko-KR" baseline="0" dirty="0" smtClean="0"/>
              <a:t>Basically, palatal-to-</a:t>
            </a:r>
            <a:r>
              <a:rPr lang="en-US" altLang="ko-KR" baseline="0" dirty="0" err="1" smtClean="0"/>
              <a:t>TR</a:t>
            </a:r>
            <a:r>
              <a:rPr lang="en-US" altLang="ko-KR" baseline="0" dirty="0" smtClean="0"/>
              <a:t> shift is highly unlikely, because there is no known phonetic principles nor attested cases supporting the proposed palatal-to-TR shift. </a:t>
            </a:r>
          </a:p>
          <a:p>
            <a:pPr lvl="0"/>
            <a:endParaRPr lang="en-US" altLang="ko-KR" baseline="0" dirty="0" smtClean="0"/>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dirty="0" err="1" smtClean="0"/>
              <a:t>Velarization</a:t>
            </a:r>
            <a:r>
              <a:rPr lang="en-US" altLang="ko-KR" dirty="0" smtClean="0"/>
              <a:t> assumed in </a:t>
            </a:r>
            <a:r>
              <a:rPr lang="en-US" altLang="ko-KR" dirty="0" err="1" smtClean="0"/>
              <a:t>Svantessons</a:t>
            </a:r>
            <a:r>
              <a:rPr lang="en-US" altLang="ko-KR" dirty="0" smtClean="0"/>
              <a:t> scenario,</a:t>
            </a:r>
            <a:r>
              <a:rPr lang="en-US" altLang="ko-KR" baseline="0" dirty="0" smtClean="0"/>
              <a:t> f</a:t>
            </a:r>
            <a:r>
              <a:rPr lang="en-US" altLang="ko-KR" dirty="0" smtClean="0"/>
              <a:t>or</a:t>
            </a:r>
            <a:r>
              <a:rPr lang="en-US" altLang="ko-KR" baseline="0" dirty="0" smtClean="0"/>
              <a:t> example, </a:t>
            </a:r>
            <a:r>
              <a:rPr lang="en-US" altLang="ko-KR" dirty="0" smtClean="0"/>
              <a:t>is a shift whereby front vowels move backward. This constitutes</a:t>
            </a:r>
            <a:r>
              <a:rPr lang="en-US" altLang="ko-KR" baseline="0" dirty="0" smtClean="0"/>
              <a:t> a counterexample of </a:t>
            </a:r>
            <a:r>
              <a:rPr lang="en-US" altLang="ko-KR" baseline="0" dirty="0" err="1" smtClean="0"/>
              <a:t>Labovian</a:t>
            </a:r>
            <a:r>
              <a:rPr lang="en-US" altLang="ko-KR" baseline="0" dirty="0" smtClean="0"/>
              <a:t> Principle III.</a:t>
            </a:r>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82</a:t>
            </a:fld>
            <a:endParaRPr lang="ko-KR" altLang="en-US"/>
          </a:p>
        </p:txBody>
      </p:sp>
    </p:spTree>
    <p:extLst>
      <p:ext uri="{BB962C8B-B14F-4D97-AF65-F5344CB8AC3E}">
        <p14:creationId xmlns:p14="http://schemas.microsoft.com/office/powerpoint/2010/main" val="2635171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smtClean="0"/>
              <a:t>SDA</a:t>
            </a:r>
            <a:r>
              <a:rPr lang="ko-KR" altLang="en-US" i="0" baseline="0" dirty="0" smtClean="0"/>
              <a:t>에 대한 간략</a:t>
            </a:r>
            <a:r>
              <a:rPr lang="en-US" i="0" baseline="0" dirty="0" smtClean="0"/>
              <a:t> </a:t>
            </a:r>
            <a:r>
              <a:rPr lang="ko-KR" altLang="en-US" i="0" baseline="0" dirty="0" smtClean="0"/>
              <a:t>설명</a:t>
            </a:r>
            <a:endParaRPr lang="en-US" altLang="ko-KR" i="0" baseline="0" dirty="0" smtClean="0"/>
          </a:p>
          <a:p>
            <a:endParaRPr lang="en-US" i="1" baseline="0" dirty="0" smtClean="0"/>
          </a:p>
          <a:p>
            <a:r>
              <a:rPr lang="ko-KR" altLang="en-US" i="0" baseline="0" dirty="0" smtClean="0"/>
              <a:t>결과적으로 자질들 간의 위계가 만들어지고</a:t>
            </a:r>
            <a:r>
              <a:rPr lang="en-US" altLang="ko-KR" i="0" baseline="0" dirty="0" smtClean="0"/>
              <a:t>,</a:t>
            </a:r>
            <a:r>
              <a:rPr lang="ko-KR" altLang="en-US" i="0" baseline="0" dirty="0" smtClean="0"/>
              <a:t> 이 위계에 의하여 </a:t>
            </a:r>
            <a:r>
              <a:rPr lang="en-US" altLang="ko-KR" i="0" baseline="0" dirty="0" smtClean="0"/>
              <a:t>‘</a:t>
            </a:r>
            <a:r>
              <a:rPr lang="ko-KR" altLang="en-US" i="0" baseline="0" dirty="0" smtClean="0"/>
              <a:t>모든</a:t>
            </a:r>
            <a:r>
              <a:rPr lang="en-US" altLang="ko-KR" i="0" baseline="0" dirty="0" smtClean="0"/>
              <a:t>’ </a:t>
            </a:r>
            <a:r>
              <a:rPr lang="ko-KR" altLang="en-US" i="0" baseline="0" dirty="0" smtClean="0"/>
              <a:t>그리고 </a:t>
            </a:r>
            <a:r>
              <a:rPr lang="en-US" altLang="ko-KR" i="0" baseline="0" dirty="0" smtClean="0"/>
              <a:t>‘</a:t>
            </a:r>
            <a:r>
              <a:rPr lang="ko-KR" altLang="en-US" i="0" baseline="0" dirty="0" smtClean="0"/>
              <a:t>오직</a:t>
            </a:r>
            <a:r>
              <a:rPr lang="en-US" altLang="ko-KR" i="0" baseline="0" dirty="0" smtClean="0"/>
              <a:t>’ contrastive feature </a:t>
            </a:r>
            <a:r>
              <a:rPr lang="ko-KR" altLang="en-US" i="0" baseline="0" dirty="0" smtClean="0"/>
              <a:t>즉 대립자질들만 명세가 됨</a:t>
            </a:r>
            <a:endParaRPr lang="en-US" dirty="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8</a:t>
            </a:fld>
            <a:endParaRPr lang="ko-KR" altLang="en-US"/>
          </a:p>
        </p:txBody>
      </p:sp>
    </p:spTree>
    <p:extLst>
      <p:ext uri="{BB962C8B-B14F-4D97-AF65-F5344CB8AC3E}">
        <p14:creationId xmlns:p14="http://schemas.microsoft.com/office/powerpoint/2010/main" val="43155632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ko-KR" baseline="0" dirty="0" smtClean="0"/>
              <a:t>However, the reverse shift from TR-to-palatal contrast is phonetically well grounded, since TB movement is concomitant with TR movement. </a:t>
            </a:r>
            <a:r>
              <a:rPr lang="en-US" altLang="ko-KR" dirty="0" smtClean="0">
                <a:sym typeface="Wingdings"/>
              </a:rPr>
              <a:t> A</a:t>
            </a:r>
            <a:r>
              <a:rPr lang="en-US" altLang="ko-KR" baseline="0" dirty="0" smtClean="0"/>
              <a:t>s schematized in this picture, </a:t>
            </a:r>
            <a:r>
              <a:rPr lang="en-US" altLang="ko-KR" dirty="0" smtClean="0">
                <a:sym typeface="Wingdings"/>
              </a:rPr>
              <a:t> if </a:t>
            </a:r>
            <a:r>
              <a:rPr lang="en-US" altLang="ko-KR" baseline="0" dirty="0" smtClean="0"/>
              <a:t>tongue root advances, </a:t>
            </a:r>
            <a:r>
              <a:rPr lang="en-US" altLang="ko-KR" dirty="0" smtClean="0">
                <a:sym typeface="Wingdings"/>
              </a:rPr>
              <a:t>t</a:t>
            </a:r>
            <a:r>
              <a:rPr lang="en-US" altLang="ko-KR" baseline="0" dirty="0" smtClean="0"/>
              <a:t>ongue body moves up and forward. </a:t>
            </a:r>
          </a:p>
          <a:p>
            <a:pPr lvl="0"/>
            <a:endParaRPr lang="en-US" altLang="ko-KR" baseline="0" dirty="0" smtClean="0">
              <a:sym typeface="Wingdings"/>
            </a:endParaRPr>
          </a:p>
          <a:p>
            <a:pPr lvl="0"/>
            <a:r>
              <a:rPr lang="en-US" altLang="ko-KR" dirty="0" smtClean="0">
                <a:sym typeface="Wingdings"/>
              </a:rPr>
              <a:t> </a:t>
            </a:r>
            <a:r>
              <a:rPr lang="en-US" altLang="ko-KR" dirty="0" smtClean="0"/>
              <a:t>There are attested cases of this direction of change as well: Somali and a dialect of American English. Also, this reverse shift can be viewed as a sort</a:t>
            </a:r>
            <a:r>
              <a:rPr lang="en-US" altLang="ko-KR" baseline="0" dirty="0" smtClean="0"/>
              <a:t> of </a:t>
            </a:r>
            <a:r>
              <a:rPr lang="en-US" altLang="ko-KR" dirty="0" smtClean="0"/>
              <a:t>simplification in terms of feature geometry and as an enhancement of the </a:t>
            </a:r>
            <a:r>
              <a:rPr lang="en-US" altLang="ko-KR" dirty="0" err="1" smtClean="0"/>
              <a:t>perceptability</a:t>
            </a:r>
            <a:r>
              <a:rPr lang="en-US" altLang="ko-KR" dirty="0" smtClean="0"/>
              <a:t> (F2 difference) resulting in maximal distribution of the back vowels. All of these seem to make the</a:t>
            </a:r>
            <a:r>
              <a:rPr lang="en-US" altLang="ko-KR" baseline="0" dirty="0" smtClean="0"/>
              <a:t> </a:t>
            </a:r>
            <a:r>
              <a:rPr lang="en-US" altLang="ko-KR" dirty="0" smtClean="0"/>
              <a:t>reverse RTR</a:t>
            </a:r>
            <a:r>
              <a:rPr lang="en-US" altLang="ko-KR" baseline="0" dirty="0" smtClean="0"/>
              <a:t> to palatal </a:t>
            </a:r>
            <a:r>
              <a:rPr lang="en-US" altLang="ko-KR" dirty="0" smtClean="0"/>
              <a:t>shift sound much more plausible.</a:t>
            </a:r>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83</a:t>
            </a:fld>
            <a:endParaRPr lang="ko-KR" altLang="en-US"/>
          </a:p>
        </p:txBody>
      </p:sp>
    </p:spTree>
    <p:extLst>
      <p:ext uri="{BB962C8B-B14F-4D97-AF65-F5344CB8AC3E}">
        <p14:creationId xmlns:p14="http://schemas.microsoft.com/office/powerpoint/2010/main" val="263517126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So, Vaux’ clam</a:t>
            </a:r>
            <a:r>
              <a:rPr lang="en-US" altLang="ko-KR" baseline="0" dirty="0" smtClean="0"/>
              <a:t> is that </a:t>
            </a:r>
            <a:r>
              <a:rPr lang="en-US" altLang="ko-KR" dirty="0" smtClean="0">
                <a:sym typeface="Wingdings"/>
              </a:rPr>
              <a:t> </a:t>
            </a:r>
            <a:r>
              <a:rPr lang="en-US" altLang="ko-KR" baseline="0" dirty="0" smtClean="0"/>
              <a:t>Proto-Altaic originally had a TR-based system, not a palatal system.</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dirty="0" smtClean="0"/>
              <a:t>The RTR analysis of OM in this presentation, if it is on the right track, supports</a:t>
            </a:r>
            <a:r>
              <a:rPr lang="en-US" altLang="ko-KR" baseline="0" dirty="0" smtClean="0"/>
              <a:t> </a:t>
            </a:r>
            <a:r>
              <a:rPr lang="en-US" altLang="ko-KR" dirty="0" smtClean="0"/>
              <a:t>this big picture drawn</a:t>
            </a:r>
            <a:r>
              <a:rPr lang="en-US" altLang="ko-KR" baseline="0" dirty="0" smtClean="0"/>
              <a:t> </a:t>
            </a:r>
            <a:r>
              <a:rPr lang="en-US" altLang="ko-KR" dirty="0" smtClean="0"/>
              <a:t>by Vaux.</a:t>
            </a:r>
            <a:endParaRPr lang="ko-KR" altLang="en-US" dirty="0" smtClean="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84</a:t>
            </a:fld>
            <a:endParaRPr lang="ko-KR" altLang="en-US"/>
          </a:p>
        </p:txBody>
      </p:sp>
    </p:spTree>
    <p:extLst>
      <p:ext uri="{BB962C8B-B14F-4D97-AF65-F5344CB8AC3E}">
        <p14:creationId xmlns:p14="http://schemas.microsoft.com/office/powerpoint/2010/main" val="199599664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sz="1200" kern="1200" dirty="0" smtClean="0">
                <a:solidFill>
                  <a:schemeClr val="tx1"/>
                </a:solidFill>
                <a:effectLst/>
                <a:latin typeface="+mn-lt"/>
                <a:ea typeface="+mn-ea"/>
                <a:cs typeface="+mn-cs"/>
              </a:rPr>
              <a:t>Here is a piece of textual evidence.</a:t>
            </a:r>
            <a:r>
              <a:rPr lang="en-US" altLang="ko-KR" sz="1200" kern="1200" baseline="0" dirty="0" smtClean="0">
                <a:solidFill>
                  <a:schemeClr val="tx1"/>
                </a:solidFill>
                <a:effectLst/>
                <a:latin typeface="+mn-lt"/>
                <a:ea typeface="+mn-ea"/>
                <a:cs typeface="+mn-cs"/>
              </a:rPr>
              <a:t> Hattori (1975) shows that in the transcription of the Secret History of the Mongols into Chinese characters, the Mongolic vowel rendered as umlaut u was transcribed into Chinese [u], not a front vowel [y]. Thus, he considered this as evidence that </a:t>
            </a:r>
            <a:r>
              <a:rPr lang="en-US" altLang="ko-KR" dirty="0" smtClean="0"/>
              <a:t>Middle Mongolian had a vowel harmony of ‘open vs. narrow’ type,</a:t>
            </a:r>
            <a:r>
              <a:rPr lang="en-US" altLang="ko-KR" baseline="0" dirty="0" smtClean="0"/>
              <a:t> which can be reinterpreted as an RTR harmony. Note that based on this correspondence Hattori could have claimed a Chinese vowel shift. But he didn’t.</a:t>
            </a:r>
            <a:endParaRPr lang="en-US" altLang="ko-KR" sz="1200" kern="1200" dirty="0" smtClean="0">
              <a:solidFill>
                <a:schemeClr val="tx1"/>
              </a:solidFill>
              <a:effectLst/>
              <a:latin typeface="+mn-lt"/>
              <a:ea typeface="+mn-ea"/>
              <a:cs typeface="+mn-cs"/>
            </a:endParaRPr>
          </a:p>
          <a:p>
            <a:endParaRPr lang="en-US" altLang="ko-KR" sz="1200" kern="1200" dirty="0" smtClean="0">
              <a:solidFill>
                <a:schemeClr val="tx1"/>
              </a:solidFill>
              <a:effectLst/>
              <a:latin typeface="+mn-lt"/>
              <a:ea typeface="+mn-ea"/>
              <a:cs typeface="+mn-cs"/>
            </a:endParaRPr>
          </a:p>
          <a:p>
            <a:r>
              <a:rPr lang="en-US" altLang="ko-KR" sz="1200" kern="1200" dirty="0" smtClean="0">
                <a:solidFill>
                  <a:schemeClr val="tx1"/>
                </a:solidFill>
                <a:effectLst/>
                <a:latin typeface="+mn-lt"/>
                <a:ea typeface="+mn-ea"/>
                <a:cs typeface="+mn-cs"/>
              </a:rPr>
              <a:t>[Don’t read this!] In addition to the strongest evidence above… the transcriptions of /ä/ into [-</a:t>
            </a:r>
            <a:r>
              <a:rPr lang="en-US" altLang="ko-KR" sz="1200" kern="1200" dirty="0" err="1" smtClean="0">
                <a:solidFill>
                  <a:schemeClr val="tx1"/>
                </a:solidFill>
                <a:effectLst/>
                <a:latin typeface="+mn-lt"/>
                <a:ea typeface="+mn-ea"/>
                <a:cs typeface="+mn-cs"/>
              </a:rPr>
              <a:t>ʌiʔ</a:t>
            </a:r>
            <a:r>
              <a:rPr lang="en-US" altLang="ko-KR" sz="1200" kern="1200" dirty="0" smtClean="0">
                <a:solidFill>
                  <a:schemeClr val="tx1"/>
                </a:solidFill>
                <a:effectLst/>
                <a:latin typeface="+mn-lt"/>
                <a:ea typeface="+mn-ea"/>
                <a:cs typeface="+mn-cs"/>
              </a:rPr>
              <a:t>] or [-</a:t>
            </a:r>
            <a:r>
              <a:rPr lang="en-US" altLang="ko-KR" sz="1200" kern="1200" dirty="0" err="1" smtClean="0">
                <a:solidFill>
                  <a:schemeClr val="tx1"/>
                </a:solidFill>
                <a:effectLst/>
                <a:latin typeface="+mn-lt"/>
                <a:ea typeface="+mn-ea"/>
                <a:cs typeface="+mn-cs"/>
              </a:rPr>
              <a:t>iɛʔ</a:t>
            </a:r>
            <a:r>
              <a:rPr lang="en-US" altLang="ko-KR" sz="1200" kern="1200" dirty="0" smtClean="0">
                <a:solidFill>
                  <a:schemeClr val="tx1"/>
                </a:solidFill>
                <a:effectLst/>
                <a:latin typeface="+mn-lt"/>
                <a:ea typeface="+mn-ea"/>
                <a:cs typeface="+mn-cs"/>
              </a:rPr>
              <a:t>] and /ö/ into [</a:t>
            </a:r>
            <a:r>
              <a:rPr lang="en-US" altLang="ko-KR" sz="1200" kern="1200" dirty="0" err="1" smtClean="0">
                <a:solidFill>
                  <a:schemeClr val="tx1"/>
                </a:solidFill>
                <a:effectLst/>
                <a:latin typeface="+mn-lt"/>
                <a:ea typeface="+mn-ea"/>
                <a:cs typeface="+mn-cs"/>
              </a:rPr>
              <a:t>uɔ</a:t>
            </a:r>
            <a:r>
              <a:rPr lang="en-US" altLang="ko-KR" sz="1200" kern="1200" dirty="0" smtClean="0">
                <a:solidFill>
                  <a:schemeClr val="tx1"/>
                </a:solidFill>
                <a:effectLst/>
                <a:latin typeface="+mn-lt"/>
                <a:ea typeface="+mn-ea"/>
                <a:cs typeface="+mn-cs"/>
              </a:rPr>
              <a:t>], [ə], [</a:t>
            </a:r>
            <a:r>
              <a:rPr lang="en-US" altLang="ko-KR" sz="1200" kern="1200" dirty="0" err="1" smtClean="0">
                <a:solidFill>
                  <a:schemeClr val="tx1"/>
                </a:solidFill>
                <a:effectLst/>
                <a:latin typeface="+mn-lt"/>
                <a:ea typeface="+mn-ea"/>
                <a:cs typeface="+mn-cs"/>
              </a:rPr>
              <a:t>ʌʔ</a:t>
            </a:r>
            <a:r>
              <a:rPr lang="en-US" altLang="ko-KR" sz="1200" kern="1200" dirty="0" smtClean="0">
                <a:solidFill>
                  <a:schemeClr val="tx1"/>
                </a:solidFill>
                <a:effectLst/>
                <a:latin typeface="+mn-lt"/>
                <a:ea typeface="+mn-ea"/>
                <a:cs typeface="+mn-cs"/>
              </a:rPr>
              <a:t>] (Hattori 1975:15) are also suggestive: /ä/ and /ö/ were central rather than front vowels. </a:t>
            </a:r>
            <a:endParaRPr lang="ko-KR" altLang="en-US" dirty="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85</a:t>
            </a:fld>
            <a:endParaRPr lang="ko-KR" altLang="en-US"/>
          </a:p>
        </p:txBody>
      </p:sp>
    </p:spTree>
    <p:extLst>
      <p:ext uri="{BB962C8B-B14F-4D97-AF65-F5344CB8AC3E}">
        <p14:creationId xmlns:p14="http://schemas.microsoft.com/office/powerpoint/2010/main" val="195595730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If we accept the</a:t>
            </a:r>
            <a:r>
              <a:rPr lang="en-US" altLang="ko-KR" baseline="0" dirty="0" smtClean="0"/>
              <a:t> RTR analysis of Old Mongolian, the overall picture of the development of the Mongolic vowel systems can be dramatically changed as follows:</a:t>
            </a:r>
            <a:endParaRPr lang="ko-KR" altLang="en-US" dirty="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86</a:t>
            </a:fld>
            <a:endParaRPr lang="ko-KR" altLang="en-US"/>
          </a:p>
        </p:txBody>
      </p:sp>
    </p:spTree>
    <p:extLst>
      <p:ext uri="{BB962C8B-B14F-4D97-AF65-F5344CB8AC3E}">
        <p14:creationId xmlns:p14="http://schemas.microsoft.com/office/powerpoint/2010/main" val="426174792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First, </a:t>
            </a:r>
            <a:r>
              <a:rPr lang="en-US" altLang="ko-KR" dirty="0" err="1" smtClean="0"/>
              <a:t>Khalkha</a:t>
            </a:r>
            <a:r>
              <a:rPr lang="en-US" altLang="ko-KR" dirty="0" smtClean="0"/>
              <a:t> is</a:t>
            </a:r>
            <a:r>
              <a:rPr lang="en-US" altLang="ko-KR" baseline="0" dirty="0" smtClean="0"/>
              <a:t> considered to retain the original RTR system. There was no </a:t>
            </a:r>
            <a:r>
              <a:rPr lang="en-US" altLang="ko-KR" baseline="0" dirty="0" err="1" smtClean="0"/>
              <a:t>pharyngealization</a:t>
            </a:r>
            <a:r>
              <a:rPr lang="en-US" altLang="ko-KR" baseline="0" dirty="0" smtClean="0"/>
              <a:t> nor </a:t>
            </a:r>
            <a:r>
              <a:rPr lang="en-US" altLang="ko-KR" baseline="0" dirty="0" err="1" smtClean="0"/>
              <a:t>velarization</a:t>
            </a:r>
            <a:r>
              <a:rPr lang="en-US" altLang="ko-KR" baseline="0" dirty="0" smtClean="0"/>
              <a:t>. contra </a:t>
            </a:r>
            <a:r>
              <a:rPr lang="en-US" altLang="ko-KR" baseline="0" dirty="0" err="1" smtClean="0"/>
              <a:t>Svantesson</a:t>
            </a:r>
            <a:r>
              <a:rPr lang="en-US" altLang="ko-KR" baseline="0" dirty="0" smtClean="0"/>
              <a:t>.</a:t>
            </a:r>
            <a:endParaRPr lang="ko-KR" altLang="en-US" dirty="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89</a:t>
            </a:fld>
            <a:endParaRPr lang="ko-KR" altLang="en-US"/>
          </a:p>
        </p:txBody>
      </p:sp>
    </p:spTree>
    <p:extLst>
      <p:ext uri="{BB962C8B-B14F-4D97-AF65-F5344CB8AC3E}">
        <p14:creationId xmlns:p14="http://schemas.microsoft.com/office/powerpoint/2010/main" val="85925770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dirty="0" smtClean="0"/>
              <a:t>Second, </a:t>
            </a:r>
            <a:r>
              <a:rPr lang="en-US" altLang="ko-KR" dirty="0" err="1" smtClean="0"/>
              <a:t>Monuor</a:t>
            </a:r>
            <a:r>
              <a:rPr lang="en-US" altLang="ko-KR" dirty="0" smtClean="0"/>
              <a:t> type languages underwent merger between rounded RTR harmonic</a:t>
            </a:r>
            <a:r>
              <a:rPr lang="en-US" altLang="ko-KR" baseline="0" dirty="0" smtClean="0"/>
              <a:t> pairs, namely RTR neutralization. No </a:t>
            </a:r>
            <a:r>
              <a:rPr lang="en-US" altLang="ko-KR" baseline="0" dirty="0" err="1" smtClean="0"/>
              <a:t>velarization</a:t>
            </a:r>
            <a:r>
              <a:rPr lang="en-US" altLang="ko-KR" baseline="0" dirty="0" smtClean="0"/>
              <a:t> here.</a:t>
            </a:r>
            <a:endParaRPr lang="ko-KR" altLang="en-US" dirty="0" smtClean="0"/>
          </a:p>
          <a:p>
            <a:r>
              <a:rPr lang="en-US" altLang="ko-KR" baseline="0" dirty="0" smtClean="0"/>
              <a:t>This direction of change, I mean, the RTR neutralization is also attested in other Altaic languages such as </a:t>
            </a:r>
            <a:r>
              <a:rPr lang="en-US" altLang="ko-KR" baseline="0" dirty="0" err="1" smtClean="0"/>
              <a:t>Tungusic</a:t>
            </a:r>
            <a:r>
              <a:rPr lang="en-US" altLang="ko-KR" baseline="0" dirty="0" smtClean="0"/>
              <a:t> (e.g., Manchu) and Korean. </a:t>
            </a:r>
            <a:endParaRPr lang="ko-KR" altLang="en-US" dirty="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90</a:t>
            </a:fld>
            <a:endParaRPr lang="ko-KR" altLang="en-US"/>
          </a:p>
        </p:txBody>
      </p:sp>
    </p:spTree>
    <p:extLst>
      <p:ext uri="{BB962C8B-B14F-4D97-AF65-F5344CB8AC3E}">
        <p14:creationId xmlns:p14="http://schemas.microsoft.com/office/powerpoint/2010/main" val="253854128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Third, </a:t>
            </a:r>
            <a:r>
              <a:rPr lang="en-US" altLang="ko-KR" dirty="0" err="1" smtClean="0"/>
              <a:t>Dagur</a:t>
            </a:r>
            <a:r>
              <a:rPr lang="en-US" altLang="ko-KR" dirty="0" smtClean="0"/>
              <a:t> vowel system can be viewed as the result of the height neutralization whereby the high and low rounded vowel pairs with shared RTR value have merged. </a:t>
            </a:r>
            <a:r>
              <a:rPr lang="en-US" altLang="ko-KR" dirty="0" err="1" smtClean="0"/>
              <a:t>Buriat</a:t>
            </a:r>
            <a:r>
              <a:rPr lang="en-US" altLang="ko-KR" dirty="0" smtClean="0"/>
              <a:t> and </a:t>
            </a:r>
            <a:r>
              <a:rPr lang="en-US" altLang="ko-KR" dirty="0" err="1" smtClean="0"/>
              <a:t>Khamnigan</a:t>
            </a:r>
            <a:r>
              <a:rPr lang="en-US" altLang="ko-KR" dirty="0" smtClean="0"/>
              <a:t> show</a:t>
            </a:r>
            <a:r>
              <a:rPr lang="en-US" altLang="ko-KR" baseline="0" dirty="0" smtClean="0"/>
              <a:t> an intermediate stage in this direction.</a:t>
            </a:r>
            <a:r>
              <a:rPr lang="en-US" altLang="ko-KR" dirty="0" smtClean="0"/>
              <a:t> </a:t>
            </a:r>
            <a:endParaRPr lang="ko-KR" altLang="en-US" dirty="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91</a:t>
            </a:fld>
            <a:endParaRPr lang="ko-KR" altLang="en-US"/>
          </a:p>
        </p:txBody>
      </p:sp>
    </p:spTree>
    <p:extLst>
      <p:ext uri="{BB962C8B-B14F-4D97-AF65-F5344CB8AC3E}">
        <p14:creationId xmlns:p14="http://schemas.microsoft.com/office/powerpoint/2010/main" val="17872072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0" i="0" u="none" strike="noStrike" kern="1200" baseline="0" dirty="0" smtClean="0">
                <a:solidFill>
                  <a:schemeClr val="tx1"/>
                </a:solidFill>
                <a:latin typeface="+mn-lt"/>
                <a:ea typeface="+mn-ea"/>
                <a:cs typeface="+mn-cs"/>
              </a:rPr>
              <a:t>Finally, Kalmyk shows an RTR-to-palatal shift. This is an innovation rather than the </a:t>
            </a:r>
            <a:r>
              <a:rPr lang="en-US" altLang="ko-KR" dirty="0" smtClean="0"/>
              <a:t>retention of the archaic system. This</a:t>
            </a:r>
            <a:r>
              <a:rPr lang="en-US" altLang="ko-KR" baseline="0" dirty="0" smtClean="0"/>
              <a:t> reinterpretation of the harmonic feature from RTR to palatal is phonetically grounded and </a:t>
            </a:r>
            <a:r>
              <a:rPr lang="en-US" altLang="ko-KR" sz="1200" b="0" i="0" u="none" strike="noStrike" kern="1200" baseline="0" dirty="0" smtClean="0">
                <a:solidFill>
                  <a:schemeClr val="tx1"/>
                </a:solidFill>
                <a:latin typeface="+mn-lt"/>
                <a:ea typeface="+mn-ea"/>
                <a:cs typeface="+mn-cs"/>
              </a:rPr>
              <a:t>may be due to the Turkic influence through areal contact (cf. </a:t>
            </a:r>
            <a:r>
              <a:rPr lang="en-US" altLang="ko-KR" sz="1200" b="0" i="0" u="none" strike="noStrike" kern="1200" baseline="0" dirty="0" err="1" smtClean="0">
                <a:solidFill>
                  <a:schemeClr val="tx1"/>
                </a:solidFill>
                <a:latin typeface="+mn-lt"/>
                <a:ea typeface="+mn-ea"/>
                <a:cs typeface="+mn-cs"/>
              </a:rPr>
              <a:t>Kögjiltü</a:t>
            </a:r>
            <a:r>
              <a:rPr lang="en-US" altLang="ko-KR" sz="1200" b="0" i="0" u="none" strike="noStrike" kern="1200" baseline="0" dirty="0" smtClean="0">
                <a:solidFill>
                  <a:schemeClr val="tx1"/>
                </a:solidFill>
                <a:latin typeface="+mn-lt"/>
                <a:ea typeface="+mn-ea"/>
                <a:cs typeface="+mn-cs"/>
              </a:rPr>
              <a:t> 1982).</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b="0" i="0" u="none" strike="noStrike" kern="1200" baseline="0" dirty="0" smtClean="0">
              <a:solidFill>
                <a:schemeClr val="tx1"/>
              </a:solidFill>
              <a:latin typeface="+mn-lt"/>
              <a:ea typeface="+mn-ea"/>
              <a:cs typeface="+mn-cs"/>
            </a:endParaRPr>
          </a:p>
          <a:p>
            <a:pPr marL="0" indent="0">
              <a:buFont typeface="Arial" pitchFamily="34" charset="0"/>
              <a:buNone/>
            </a:pPr>
            <a:r>
              <a:rPr lang="en-US" altLang="ko-KR" sz="1200" kern="1200" dirty="0" smtClean="0">
                <a:solidFill>
                  <a:schemeClr val="tx1"/>
                </a:solidFill>
                <a:effectLst/>
                <a:latin typeface="+mn-lt"/>
                <a:ea typeface="+mn-ea"/>
                <a:cs typeface="+mn-cs"/>
              </a:rPr>
              <a:t>Notably, the residential area of </a:t>
            </a:r>
            <a:r>
              <a:rPr lang="en-US" altLang="ko-KR" sz="1200" kern="1200" dirty="0" err="1" smtClean="0">
                <a:solidFill>
                  <a:schemeClr val="tx1"/>
                </a:solidFill>
                <a:effectLst/>
                <a:latin typeface="+mn-lt"/>
                <a:ea typeface="+mn-ea"/>
                <a:cs typeface="+mn-cs"/>
              </a:rPr>
              <a:t>Oirats</a:t>
            </a:r>
            <a:r>
              <a:rPr lang="en-US" altLang="ko-KR" sz="1200" kern="1200" dirty="0" smtClean="0">
                <a:solidFill>
                  <a:schemeClr val="tx1"/>
                </a:solidFill>
                <a:effectLst/>
                <a:latin typeface="+mn-lt"/>
                <a:ea typeface="+mn-ea"/>
                <a:cs typeface="+mn-cs"/>
              </a:rPr>
              <a:t> are populated largely by Turkic people, the </a:t>
            </a:r>
            <a:r>
              <a:rPr lang="en-US" altLang="ko-KR" sz="1200" kern="1200" dirty="0" err="1" smtClean="0">
                <a:solidFill>
                  <a:schemeClr val="tx1"/>
                </a:solidFill>
                <a:effectLst/>
                <a:latin typeface="+mn-lt"/>
                <a:ea typeface="+mn-ea"/>
                <a:cs typeface="+mn-cs"/>
              </a:rPr>
              <a:t>Uyghurs</a:t>
            </a:r>
            <a:r>
              <a:rPr lang="en-US" altLang="ko-KR" sz="1200" kern="1200" dirty="0" smtClean="0">
                <a:solidFill>
                  <a:schemeClr val="tx1"/>
                </a:solidFill>
                <a:effectLst/>
                <a:latin typeface="+mn-lt"/>
                <a:ea typeface="+mn-ea"/>
                <a:cs typeface="+mn-cs"/>
              </a:rPr>
              <a:t> and the Kazakhs (</a:t>
            </a:r>
            <a:r>
              <a:rPr lang="en-US" altLang="ko-KR" sz="1200" kern="1200" dirty="0" err="1" smtClean="0">
                <a:solidFill>
                  <a:schemeClr val="tx1"/>
                </a:solidFill>
                <a:effectLst/>
                <a:latin typeface="+mn-lt"/>
                <a:ea typeface="+mn-ea"/>
                <a:cs typeface="+mn-cs"/>
              </a:rPr>
              <a:t>Indjieva</a:t>
            </a:r>
            <a:r>
              <a:rPr lang="en-US" altLang="ko-KR" sz="1200" kern="1200" dirty="0" smtClean="0">
                <a:solidFill>
                  <a:schemeClr val="tx1"/>
                </a:solidFill>
                <a:effectLst/>
                <a:latin typeface="+mn-lt"/>
                <a:ea typeface="+mn-ea"/>
                <a:cs typeface="+mn-cs"/>
              </a:rPr>
              <a:t> 2009:28-32). This is very interesting since, to my best knowledge, Kazakh is the only Turkic language which has been claimed in the literature to have an RTR harmony system (</a:t>
            </a:r>
            <a:r>
              <a:rPr lang="en-US" altLang="ko-KR" sz="1200" kern="1200" dirty="0" err="1" smtClean="0">
                <a:solidFill>
                  <a:schemeClr val="tx1"/>
                </a:solidFill>
                <a:effectLst/>
                <a:latin typeface="+mn-lt"/>
                <a:ea typeface="+mn-ea"/>
                <a:cs typeface="+mn-cs"/>
              </a:rPr>
              <a:t>Vajda</a:t>
            </a:r>
            <a:r>
              <a:rPr lang="en-US" altLang="ko-KR" sz="1200" kern="1200" dirty="0" smtClean="0">
                <a:solidFill>
                  <a:schemeClr val="tx1"/>
                </a:solidFill>
                <a:effectLst/>
                <a:latin typeface="+mn-lt"/>
                <a:ea typeface="+mn-ea"/>
                <a:cs typeface="+mn-cs"/>
              </a:rPr>
              <a:t> 1994). </a:t>
            </a:r>
          </a:p>
          <a:p>
            <a:pPr marL="0" indent="0">
              <a:buFont typeface="Arial" pitchFamily="34" charset="0"/>
              <a:buNone/>
            </a:pPr>
            <a:endParaRPr lang="en-US" altLang="ko-KR" sz="1200" kern="1200" dirty="0" smtClean="0">
              <a:solidFill>
                <a:schemeClr val="tx1"/>
              </a:solidFill>
              <a:effectLst/>
              <a:latin typeface="+mn-lt"/>
              <a:ea typeface="+mn-ea"/>
              <a:cs typeface="+mn-cs"/>
            </a:endParaRPr>
          </a:p>
          <a:p>
            <a:pPr marL="0" indent="0">
              <a:buFont typeface="Arial" pitchFamily="34" charset="0"/>
              <a:buNone/>
            </a:pPr>
            <a:r>
              <a:rPr lang="en-US" altLang="ko-KR" sz="1200" kern="1200" dirty="0" smtClean="0">
                <a:solidFill>
                  <a:schemeClr val="tx1"/>
                </a:solidFill>
                <a:effectLst/>
                <a:latin typeface="+mn-lt"/>
                <a:ea typeface="+mn-ea"/>
                <a:cs typeface="+mn-cs"/>
              </a:rPr>
              <a:t>[</a:t>
            </a:r>
            <a:r>
              <a:rPr lang="ko-KR" altLang="en-US" sz="1200" kern="1200" dirty="0" smtClean="0">
                <a:solidFill>
                  <a:schemeClr val="tx1"/>
                </a:solidFill>
                <a:effectLst/>
                <a:latin typeface="+mn-lt"/>
                <a:ea typeface="+mn-ea"/>
                <a:cs typeface="+mn-cs"/>
              </a:rPr>
              <a:t>읽지 말 것</a:t>
            </a:r>
            <a:r>
              <a:rPr lang="en-US" altLang="ko-KR" sz="1200" kern="1200" dirty="0" smtClean="0">
                <a:solidFill>
                  <a:schemeClr val="tx1"/>
                </a:solidFill>
                <a:effectLst/>
                <a:latin typeface="+mn-lt"/>
                <a:ea typeface="+mn-ea"/>
                <a:cs typeface="+mn-cs"/>
              </a:rPr>
              <a:t>: This might be due to Mongolic influence, the opposite of the Kalmyk/</a:t>
            </a:r>
            <a:r>
              <a:rPr lang="en-US" altLang="ko-KR" sz="1200" kern="1200" dirty="0" err="1" smtClean="0">
                <a:solidFill>
                  <a:schemeClr val="tx1"/>
                </a:solidFill>
                <a:effectLst/>
                <a:latin typeface="+mn-lt"/>
                <a:ea typeface="+mn-ea"/>
                <a:cs typeface="+mn-cs"/>
              </a:rPr>
              <a:t>Oirat</a:t>
            </a:r>
            <a:r>
              <a:rPr lang="en-US" altLang="ko-KR" sz="1200" kern="1200" dirty="0" smtClean="0">
                <a:solidFill>
                  <a:schemeClr val="tx1"/>
                </a:solidFill>
                <a:effectLst/>
                <a:latin typeface="+mn-lt"/>
                <a:ea typeface="+mn-ea"/>
                <a:cs typeface="+mn-cs"/>
              </a:rPr>
              <a:t> case. </a:t>
            </a:r>
          </a:p>
          <a:p>
            <a:pPr marL="0" indent="0">
              <a:buFont typeface="Arial" pitchFamily="34" charset="0"/>
              <a:buNone/>
            </a:pPr>
            <a:r>
              <a:rPr lang="en-US" altLang="ko-KR" sz="1200" kern="1200" dirty="0" smtClean="0">
                <a:solidFill>
                  <a:schemeClr val="tx1"/>
                </a:solidFill>
                <a:effectLst/>
                <a:latin typeface="+mn-lt"/>
                <a:ea typeface="+mn-ea"/>
                <a:cs typeface="+mn-cs"/>
              </a:rPr>
              <a:t>However, CH analysis shows that Kalmyk/</a:t>
            </a:r>
            <a:r>
              <a:rPr lang="en-US" altLang="ko-KR" sz="1200" kern="1200" dirty="0" err="1" smtClean="0">
                <a:solidFill>
                  <a:schemeClr val="tx1"/>
                </a:solidFill>
                <a:effectLst/>
                <a:latin typeface="+mn-lt"/>
                <a:ea typeface="+mn-ea"/>
                <a:cs typeface="+mn-cs"/>
              </a:rPr>
              <a:t>Oirat</a:t>
            </a:r>
            <a:r>
              <a:rPr lang="en-US" altLang="ko-KR" sz="1200" kern="1200" dirty="0" smtClean="0">
                <a:solidFill>
                  <a:schemeClr val="tx1"/>
                </a:solidFill>
                <a:effectLst/>
                <a:latin typeface="+mn-lt"/>
                <a:ea typeface="+mn-ea"/>
                <a:cs typeface="+mn-cs"/>
              </a:rPr>
              <a:t> and Kazakh seem to retain the original hierarchical structure of the Mongolic and the Turkic vowel contrast, respectively.]</a:t>
            </a:r>
            <a:endParaRPr lang="en-US" altLang="ko-KR"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92</a:t>
            </a:fld>
            <a:endParaRPr lang="ko-KR" altLang="en-US"/>
          </a:p>
        </p:txBody>
      </p:sp>
    </p:spTree>
    <p:extLst>
      <p:ext uri="{BB962C8B-B14F-4D97-AF65-F5344CB8AC3E}">
        <p14:creationId xmlns:p14="http://schemas.microsoft.com/office/powerpoint/2010/main" val="119504648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dirty="0" smtClean="0"/>
              <a:t>Once we accept the </a:t>
            </a:r>
            <a:r>
              <a:rPr lang="en-US" altLang="ko-KR" dirty="0" err="1" smtClean="0"/>
              <a:t>RTR</a:t>
            </a:r>
            <a:r>
              <a:rPr lang="en-US" altLang="ko-KR" dirty="0" smtClean="0"/>
              <a:t> analysis of Old Mongolian, the development from OM</a:t>
            </a:r>
            <a:r>
              <a:rPr lang="en-US" altLang="ko-KR" baseline="0" dirty="0" smtClean="0"/>
              <a:t> </a:t>
            </a:r>
            <a:r>
              <a:rPr lang="en-US" altLang="ko-KR" dirty="0" smtClean="0"/>
              <a:t>to modern varieties receives</a:t>
            </a:r>
            <a:r>
              <a:rPr lang="en-US" altLang="ko-KR" baseline="0" dirty="0" smtClean="0"/>
              <a:t> much simpler but more plausible explanation. Here is </a:t>
            </a:r>
            <a:r>
              <a:rPr lang="en-US" altLang="ko-KR" dirty="0" smtClean="0"/>
              <a:t>a contrastive hierarchy-based schematization of the scenario. </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dirty="0" smtClean="0"/>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dirty="0" smtClean="0"/>
              <a:t>First, </a:t>
            </a:r>
            <a:r>
              <a:rPr lang="en-US" altLang="ko-KR" dirty="0" err="1" smtClean="0"/>
              <a:t>Dagur</a:t>
            </a:r>
            <a:r>
              <a:rPr lang="en-US" altLang="ko-KR" dirty="0" smtClean="0"/>
              <a:t> type</a:t>
            </a:r>
            <a:r>
              <a:rPr lang="en-US" altLang="ko-KR" baseline="0" dirty="0" smtClean="0"/>
              <a:t> languages retain the original contrastive hierarchy of Old Mongolian. </a:t>
            </a:r>
            <a:r>
              <a:rPr lang="en-US" altLang="ko-KR" baseline="0" dirty="0" err="1" smtClean="0"/>
              <a:t>Dagur</a:t>
            </a:r>
            <a:r>
              <a:rPr lang="en-US" altLang="ko-KR" baseline="0" dirty="0" smtClean="0"/>
              <a:t>, however, underwent</a:t>
            </a:r>
            <a:r>
              <a:rPr lang="en-US" altLang="ko-KR" dirty="0" smtClean="0"/>
              <a:t> a height neutralization, the loss of the lowest ranked feature [low]. </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dirty="0" smtClean="0"/>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dirty="0" smtClean="0"/>
              <a:t>All the other languages experienced a change in the hierarchy: the promotion of [low]. This is the state of </a:t>
            </a:r>
            <a:r>
              <a:rPr lang="en-US" altLang="ko-KR" dirty="0" err="1" smtClean="0"/>
              <a:t>Khalkha</a:t>
            </a:r>
            <a:r>
              <a:rPr lang="en-US" altLang="ko-KR" baseline="0" dirty="0" smtClean="0"/>
              <a:t> type languages.</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baseline="0" dirty="0" smtClean="0"/>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dirty="0" err="1" smtClean="0"/>
              <a:t>Monguor</a:t>
            </a:r>
            <a:r>
              <a:rPr lang="en-US" altLang="ko-KR" dirty="0" smtClean="0"/>
              <a:t> type languages further experience</a:t>
            </a:r>
            <a:r>
              <a:rPr lang="en-US" altLang="ko-KR" baseline="0" dirty="0" smtClean="0"/>
              <a:t> an </a:t>
            </a:r>
            <a:r>
              <a:rPr lang="en-US" altLang="ko-KR" baseline="0" dirty="0" err="1" smtClean="0"/>
              <a:t>RTR</a:t>
            </a:r>
            <a:r>
              <a:rPr lang="en-US" altLang="ko-KR" baseline="0" dirty="0" smtClean="0"/>
              <a:t> neutralization, the loss of the lowest ranked feature [</a:t>
            </a:r>
            <a:r>
              <a:rPr lang="en-US" altLang="ko-KR" baseline="0" dirty="0" err="1" smtClean="0"/>
              <a:t>RTR</a:t>
            </a:r>
            <a:r>
              <a:rPr lang="en-US" altLang="ko-KR" baseline="0" dirty="0" smtClean="0"/>
              <a:t>] under the changed hierarchy.</a:t>
            </a:r>
            <a:endParaRPr lang="en-US" altLang="ko-KR" dirty="0" smtClean="0"/>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dirty="0" smtClean="0"/>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0" i="0" u="none" strike="noStrike" kern="1200" baseline="0" dirty="0" smtClean="0">
                <a:solidFill>
                  <a:schemeClr val="tx1"/>
                </a:solidFill>
                <a:latin typeface="+mn-lt"/>
                <a:ea typeface="+mn-ea"/>
                <a:cs typeface="+mn-cs"/>
              </a:rPr>
              <a:t>Finally, Kalmyk and </a:t>
            </a:r>
            <a:r>
              <a:rPr lang="en-US" altLang="ko-KR" sz="1200" b="0" i="0" u="none" strike="noStrike" kern="1200" baseline="0" dirty="0" err="1" smtClean="0">
                <a:solidFill>
                  <a:schemeClr val="tx1"/>
                </a:solidFill>
                <a:latin typeface="+mn-lt"/>
                <a:ea typeface="+mn-ea"/>
                <a:cs typeface="+mn-cs"/>
              </a:rPr>
              <a:t>Oirat</a:t>
            </a:r>
            <a:r>
              <a:rPr lang="en-US" altLang="ko-KR" sz="1200" b="0" i="0" u="none" strike="noStrike" kern="1200" baseline="0" dirty="0" smtClean="0">
                <a:solidFill>
                  <a:schemeClr val="tx1"/>
                </a:solidFill>
                <a:latin typeface="+mn-lt"/>
                <a:ea typeface="+mn-ea"/>
                <a:cs typeface="+mn-cs"/>
              </a:rPr>
              <a:t> show an </a:t>
            </a:r>
            <a:r>
              <a:rPr lang="en-US" altLang="ko-KR" sz="1200" b="0" i="0" u="none" strike="noStrike" kern="1200" baseline="0" dirty="0" err="1" smtClean="0">
                <a:solidFill>
                  <a:schemeClr val="tx1"/>
                </a:solidFill>
                <a:latin typeface="+mn-lt"/>
                <a:ea typeface="+mn-ea"/>
                <a:cs typeface="+mn-cs"/>
              </a:rPr>
              <a:t>RTR</a:t>
            </a:r>
            <a:r>
              <a:rPr lang="en-US" altLang="ko-KR" sz="1200" b="0" i="0" u="none" strike="noStrike" kern="1200" baseline="0" dirty="0" smtClean="0">
                <a:solidFill>
                  <a:schemeClr val="tx1"/>
                </a:solidFill>
                <a:latin typeface="+mn-lt"/>
                <a:ea typeface="+mn-ea"/>
                <a:cs typeface="+mn-cs"/>
              </a:rPr>
              <a:t>-to-palatal shift. This is an innovation rather than the </a:t>
            </a:r>
            <a:r>
              <a:rPr lang="en-US" altLang="ko-KR" dirty="0" smtClean="0"/>
              <a:t>retention of the archaic system. This</a:t>
            </a:r>
            <a:r>
              <a:rPr lang="en-US" altLang="ko-KR" baseline="0" dirty="0" smtClean="0"/>
              <a:t> reinterpretation of the harmonic feature from </a:t>
            </a:r>
            <a:r>
              <a:rPr lang="en-US" altLang="ko-KR" baseline="0" dirty="0" err="1" smtClean="0"/>
              <a:t>RTR</a:t>
            </a:r>
            <a:r>
              <a:rPr lang="en-US" altLang="ko-KR" baseline="0" dirty="0" smtClean="0"/>
              <a:t> to palatal is phonetically well-grounded, as discussed before, and </a:t>
            </a:r>
            <a:r>
              <a:rPr lang="en-US" altLang="ko-KR" sz="1200" b="0" i="0" u="none" strike="noStrike" kern="1200" baseline="0" dirty="0" smtClean="0">
                <a:solidFill>
                  <a:schemeClr val="tx1"/>
                </a:solidFill>
                <a:latin typeface="+mn-lt"/>
                <a:ea typeface="+mn-ea"/>
                <a:cs typeface="+mn-cs"/>
              </a:rPr>
              <a:t>may be due to the Turkic influence through areal contact.</a:t>
            </a:r>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93</a:t>
            </a:fld>
            <a:endParaRPr lang="ko-KR" altLang="en-US"/>
          </a:p>
        </p:txBody>
      </p:sp>
    </p:spTree>
    <p:extLst>
      <p:ext uri="{BB962C8B-B14F-4D97-AF65-F5344CB8AC3E}">
        <p14:creationId xmlns:p14="http://schemas.microsoft.com/office/powerpoint/2010/main" val="328974786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dirty="0" smtClean="0"/>
              <a:t>Chapter 4 is devoted to the Korean vowel system.</a:t>
            </a:r>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94</a:t>
            </a:fld>
            <a:endParaRPr lang="ko-KR" altLang="en-US"/>
          </a:p>
        </p:txBody>
      </p:sp>
    </p:spTree>
    <p:extLst>
      <p:ext uri="{BB962C8B-B14F-4D97-AF65-F5344CB8AC3E}">
        <p14:creationId xmlns:p14="http://schemas.microsoft.com/office/powerpoint/2010/main" val="1495895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ltLang="en-US" dirty="0" smtClean="0"/>
              <a:t>예를 들면 이런 식</a:t>
            </a:r>
            <a:r>
              <a:rPr lang="en-US" altLang="ko-KR" dirty="0" smtClean="0"/>
              <a:t>.</a:t>
            </a:r>
            <a:endParaRPr lang="ko-KR" altLang="en-US" dirty="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9</a:t>
            </a:fld>
            <a:endParaRPr lang="ko-KR" altLang="en-US"/>
          </a:p>
        </p:txBody>
      </p:sp>
    </p:spTree>
    <p:extLst>
      <p:ext uri="{BB962C8B-B14F-4D97-AF65-F5344CB8AC3E}">
        <p14:creationId xmlns:p14="http://schemas.microsoft.com/office/powerpoint/2010/main" val="390827943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95</a:t>
            </a:fld>
            <a:endParaRPr lang="ko-KR" altLang="en-US"/>
          </a:p>
        </p:txBody>
      </p:sp>
    </p:spTree>
    <p:extLst>
      <p:ext uri="{BB962C8B-B14F-4D97-AF65-F5344CB8AC3E}">
        <p14:creationId xmlns:p14="http://schemas.microsoft.com/office/powerpoint/2010/main" val="79941544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smtClean="0"/>
              <a:t>Major issues in</a:t>
            </a:r>
            <a:r>
              <a:rPr lang="en-US" altLang="ko-KR" baseline="0" dirty="0" smtClean="0"/>
              <a:t> this chapter are, </a:t>
            </a:r>
            <a:r>
              <a:rPr lang="en-US" altLang="ko-KR" dirty="0" smtClean="0">
                <a:sym typeface="Wingdings"/>
              </a:rPr>
              <a:t> the Korean vowel shift hypothesis,  the Middle Korean vowel system which is the earliest attested</a:t>
            </a:r>
            <a:r>
              <a:rPr lang="en-US" altLang="ko-KR" baseline="0" dirty="0" smtClean="0">
                <a:sym typeface="Wingdings"/>
              </a:rPr>
              <a:t> one, and </a:t>
            </a:r>
            <a:r>
              <a:rPr lang="en-US" altLang="ko-KR" dirty="0" smtClean="0">
                <a:sym typeface="Wingdings"/>
              </a:rPr>
              <a:t> the post-MK historical development.</a:t>
            </a:r>
            <a:endParaRPr lang="en-US" altLang="ko-KR" dirty="0" smtClean="0"/>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smtClean="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smtClean="0"/>
              <a:t>Well, the order of</a:t>
            </a:r>
            <a:r>
              <a:rPr lang="en-US" altLang="ko-KR" baseline="0" dirty="0" smtClean="0"/>
              <a:t> this presentation </a:t>
            </a:r>
            <a:r>
              <a:rPr lang="en-US" altLang="ko-KR" dirty="0" smtClean="0"/>
              <a:t>is rather different from the actual organization in the dissertation. But, let</a:t>
            </a:r>
            <a:r>
              <a:rPr lang="en-US" altLang="ko-KR" baseline="0" dirty="0" smtClean="0"/>
              <a:t> me talk about the Korean vowel shift hypothesis first since it resembles the Mongolic vowel shift hypothesis a lot and it was actually claimed based on the alleged palatal system in Old Mongolian.</a:t>
            </a:r>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96</a:t>
            </a:fld>
            <a:endParaRPr lang="ko-KR" altLang="en-US"/>
          </a:p>
        </p:txBody>
      </p:sp>
    </p:spTree>
    <p:extLst>
      <p:ext uri="{BB962C8B-B14F-4D97-AF65-F5344CB8AC3E}">
        <p14:creationId xmlns:p14="http://schemas.microsoft.com/office/powerpoint/2010/main" val="385461240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baseline="0" dirty="0" smtClean="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97</a:t>
            </a:fld>
            <a:endParaRPr lang="ko-KR" altLang="en-US"/>
          </a:p>
        </p:txBody>
      </p:sp>
    </p:spTree>
    <p:extLst>
      <p:ext uri="{BB962C8B-B14F-4D97-AF65-F5344CB8AC3E}">
        <p14:creationId xmlns:p14="http://schemas.microsoft.com/office/powerpoint/2010/main" val="149589533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smtClean="0"/>
              <a:t>So, what is the Korean Vowel Shift? </a:t>
            </a:r>
            <a:r>
              <a:rPr lang="en-US" altLang="ko-KR" dirty="0" smtClean="0">
                <a:sym typeface="Wingdings"/>
              </a:rPr>
              <a:t></a:t>
            </a:r>
            <a:r>
              <a:rPr lang="en-US" altLang="ko-KR" baseline="0" dirty="0" smtClean="0">
                <a:sym typeface="Wingdings"/>
              </a:rPr>
              <a:t> </a:t>
            </a:r>
            <a:r>
              <a:rPr lang="en-US" altLang="ko-KR" dirty="0" smtClean="0"/>
              <a:t>According to K.-M. Lee &amp; Ramsey’s (2011) [</a:t>
            </a:r>
            <a:r>
              <a:rPr lang="en-US" altLang="ko-KR" baseline="0" dirty="0" smtClean="0"/>
              <a:t>Read the citation</a:t>
            </a:r>
            <a:r>
              <a:rPr lang="en-US" altLang="ko-KR" dirty="0" smtClean="0"/>
              <a:t>:</a:t>
            </a:r>
            <a:r>
              <a:rPr lang="en-US" altLang="ko-KR" baseline="0" dirty="0" smtClean="0"/>
              <a:t> </a:t>
            </a:r>
            <a:r>
              <a:rPr lang="en-US" altLang="ko-KR" dirty="0" smtClean="0"/>
              <a:t>“Documentary</a:t>
            </a:r>
            <a:r>
              <a:rPr lang="en-US" altLang="ko-KR" baseline="0" dirty="0" smtClean="0"/>
              <a:t> evidence ... Mongolian loanwords.”]</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baseline="0" dirty="0" smtClean="0"/>
              <a:t>This view dates back to 50 years ago and has never changed since then.</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smtClean="0">
              <a:sym typeface="Wingdings"/>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smtClean="0">
                <a:sym typeface="Wingdings"/>
              </a:rPr>
              <a:t>However,  the proposed shift</a:t>
            </a:r>
            <a:r>
              <a:rPr lang="en-US" altLang="ko-KR" baseline="0" dirty="0" smtClean="0">
                <a:sym typeface="Wingdings"/>
              </a:rPr>
              <a:t> is untenable, since we now know that the Old Mongolian vowel system</a:t>
            </a:r>
            <a:r>
              <a:rPr lang="en-US" altLang="ko-KR" dirty="0" smtClean="0">
                <a:sym typeface="Wingdings"/>
              </a:rPr>
              <a:t> was based on </a:t>
            </a:r>
            <a:r>
              <a:rPr lang="en-US" altLang="ko-KR" dirty="0" err="1" smtClean="0">
                <a:sym typeface="Wingdings"/>
              </a:rPr>
              <a:t>RTR</a:t>
            </a:r>
            <a:r>
              <a:rPr lang="en-US" altLang="ko-KR" dirty="0" smtClean="0">
                <a:sym typeface="Wingdings"/>
              </a:rPr>
              <a:t> contrast,,,,,, rather than the front-back contrast assumed</a:t>
            </a:r>
            <a:r>
              <a:rPr lang="en-US" altLang="ko-KR" baseline="0" dirty="0" smtClean="0">
                <a:sym typeface="Wingdings"/>
              </a:rPr>
              <a:t> by the proponents of the shift.</a:t>
            </a:r>
            <a:endParaRPr lang="en-US" altLang="ko-KR" dirty="0" smtClean="0">
              <a:sym typeface="Wingdings"/>
            </a:endParaRPr>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98</a:t>
            </a:fld>
            <a:endParaRPr lang="ko-KR" altLang="en-US"/>
          </a:p>
        </p:txBody>
      </p:sp>
    </p:spTree>
    <p:extLst>
      <p:ext uri="{BB962C8B-B14F-4D97-AF65-F5344CB8AC3E}">
        <p14:creationId xmlns:p14="http://schemas.microsoft.com/office/powerpoint/2010/main" val="385461240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1" hangingPunct="1">
              <a:lnSpc>
                <a:spcPct val="100000"/>
              </a:lnSpc>
              <a:spcBef>
                <a:spcPts val="0"/>
              </a:spcBef>
              <a:spcAft>
                <a:spcPts val="0"/>
              </a:spcAft>
              <a:buClrTx/>
              <a:buSzTx/>
              <a:buFontTx/>
              <a:buNone/>
              <a:tabLst/>
              <a:defRPr/>
            </a:pPr>
            <a:r>
              <a:rPr lang="en-US" dirty="0" smtClean="0"/>
              <a:t>There was</a:t>
            </a:r>
            <a:r>
              <a:rPr lang="en-US" baseline="0" dirty="0" smtClean="0"/>
              <a:t> </a:t>
            </a:r>
            <a:r>
              <a:rPr lang="en-US" dirty="0" smtClean="0"/>
              <a:t>very</a:t>
            </a:r>
            <a:r>
              <a:rPr lang="en-US" baseline="0" dirty="0" smtClean="0"/>
              <a:t> strict</a:t>
            </a:r>
            <a:r>
              <a:rPr lang="en-US" dirty="0" smtClean="0"/>
              <a:t> vowel harmony</a:t>
            </a:r>
            <a:r>
              <a:rPr lang="en-US" baseline="0" dirty="0" smtClean="0"/>
              <a:t> process whereby various suffixes alternate depending on the stem vowels, as you can see in the examples like </a:t>
            </a:r>
            <a:r>
              <a:rPr lang="en-US" altLang="ko-KR" dirty="0" smtClean="0">
                <a:sym typeface="Wingdings"/>
              </a:rPr>
              <a:t> </a:t>
            </a:r>
            <a:r>
              <a:rPr lang="en-US" altLang="ko-KR" dirty="0" smtClean="0">
                <a:latin typeface="Times New Roman" pitchFamily="18" charset="0"/>
                <a:cs typeface="Times New Roman" pitchFamily="18" charset="0"/>
              </a:rPr>
              <a:t>/</a:t>
            </a:r>
            <a:r>
              <a:rPr lang="en-US" altLang="ko-KR" dirty="0" err="1" smtClean="0">
                <a:latin typeface="Times New Roman" pitchFamily="18" charset="0"/>
                <a:cs typeface="Times New Roman" pitchFamily="18" charset="0"/>
              </a:rPr>
              <a:t>mak</a:t>
            </a:r>
            <a:r>
              <a:rPr lang="en-US" altLang="ko-KR" dirty="0" smtClean="0">
                <a:latin typeface="Times New Roman" pitchFamily="18" charset="0"/>
                <a:cs typeface="Times New Roman" pitchFamily="18" charset="0"/>
              </a:rPr>
              <a:t>-a/</a:t>
            </a:r>
            <a:r>
              <a:rPr lang="ko-KR" altLang="en-US" baseline="0" dirty="0" smtClean="0"/>
              <a:t> </a:t>
            </a:r>
            <a:r>
              <a:rPr lang="en-US" altLang="ko-KR" baseline="0" dirty="0" smtClean="0"/>
              <a:t>‘block’ vs. </a:t>
            </a:r>
            <a:r>
              <a:rPr lang="en-US" altLang="ko-KR" dirty="0" smtClean="0">
                <a:latin typeface="Times New Roman" pitchFamily="18" charset="0"/>
                <a:cs typeface="Times New Roman" pitchFamily="18" charset="0"/>
              </a:rPr>
              <a:t>/</a:t>
            </a:r>
            <a:r>
              <a:rPr lang="en-US" altLang="ko-KR" dirty="0" err="1" smtClean="0">
                <a:latin typeface="Times New Roman" pitchFamily="18" charset="0"/>
                <a:cs typeface="Times New Roman" pitchFamily="18" charset="0"/>
              </a:rPr>
              <a:t>mǝk</a:t>
            </a:r>
            <a:r>
              <a:rPr lang="en-US" altLang="ko-KR" dirty="0" smtClean="0">
                <a:latin typeface="Times New Roman" pitchFamily="18" charset="0"/>
                <a:cs typeface="Times New Roman" pitchFamily="18" charset="0"/>
              </a:rPr>
              <a:t>-ǝ/</a:t>
            </a:r>
            <a:r>
              <a:rPr lang="en-US" altLang="ko-KR" baseline="0" dirty="0" smtClean="0">
                <a:latin typeface="Times New Roman" pitchFamily="18" charset="0"/>
                <a:cs typeface="Times New Roman" pitchFamily="18" charset="0"/>
              </a:rPr>
              <a:t> ‘eat’</a:t>
            </a:r>
            <a:r>
              <a:rPr lang="en-US" altLang="ko-KR" baseline="0" dirty="0" smtClean="0"/>
              <a:t>, </a:t>
            </a:r>
            <a:r>
              <a:rPr lang="en-US" altLang="ko-KR" dirty="0" smtClean="0">
                <a:sym typeface="Wingdings"/>
              </a:rPr>
              <a:t> </a:t>
            </a:r>
            <a:r>
              <a:rPr lang="en-US" altLang="ko-KR" dirty="0" smtClean="0">
                <a:latin typeface="Times New Roman" pitchFamily="18" charset="0"/>
                <a:cs typeface="Times New Roman" pitchFamily="18" charset="0"/>
              </a:rPr>
              <a:t>/</a:t>
            </a:r>
            <a:r>
              <a:rPr lang="en-US" altLang="ko-KR" dirty="0" err="1" smtClean="0">
                <a:latin typeface="Times New Roman" pitchFamily="18" charset="0"/>
                <a:cs typeface="Times New Roman" pitchFamily="18" charset="0"/>
              </a:rPr>
              <a:t>kot</a:t>
            </a:r>
            <a:r>
              <a:rPr lang="en-US" altLang="ko-KR" dirty="0" smtClean="0">
                <a:latin typeface="Times New Roman" pitchFamily="18" charset="0"/>
                <a:cs typeface="Times New Roman" pitchFamily="18" charset="0"/>
              </a:rPr>
              <a:t>-on/ ‘straight’ vs.</a:t>
            </a:r>
            <a:r>
              <a:rPr lang="en-US" altLang="ko-KR" baseline="0" dirty="0" smtClean="0">
                <a:latin typeface="Times New Roman" pitchFamily="18" charset="0"/>
                <a:cs typeface="Times New Roman" pitchFamily="18" charset="0"/>
              </a:rPr>
              <a:t> </a:t>
            </a:r>
            <a:r>
              <a:rPr lang="en-US" altLang="ko-KR" dirty="0" smtClean="0">
                <a:latin typeface="Times New Roman" pitchFamily="18" charset="0"/>
                <a:cs typeface="Times New Roman" pitchFamily="18" charset="0"/>
              </a:rPr>
              <a:t>/</a:t>
            </a:r>
            <a:r>
              <a:rPr lang="en-US" altLang="ko-KR" dirty="0" err="1" smtClean="0">
                <a:latin typeface="Times New Roman" pitchFamily="18" charset="0"/>
                <a:cs typeface="Times New Roman" pitchFamily="18" charset="0"/>
              </a:rPr>
              <a:t>kut</a:t>
            </a:r>
            <a:r>
              <a:rPr lang="en-US" altLang="ko-KR" dirty="0" smtClean="0">
                <a:latin typeface="Times New Roman" pitchFamily="18" charset="0"/>
                <a:cs typeface="Times New Roman" pitchFamily="18" charset="0"/>
              </a:rPr>
              <a:t>-un/ ‘solid’, </a:t>
            </a:r>
            <a:r>
              <a:rPr lang="en-US" altLang="ko-KR" dirty="0" smtClean="0">
                <a:sym typeface="Wingdings"/>
              </a:rPr>
              <a:t> </a:t>
            </a:r>
            <a:r>
              <a:rPr lang="en-US" altLang="ko-KR" dirty="0" smtClean="0">
                <a:latin typeface="Times New Roman" pitchFamily="18" charset="0"/>
                <a:cs typeface="Times New Roman" pitchFamily="18" charset="0"/>
              </a:rPr>
              <a:t>/</a:t>
            </a:r>
            <a:r>
              <a:rPr lang="en-US" altLang="ko-KR" dirty="0" err="1" smtClean="0">
                <a:latin typeface="Times New Roman" pitchFamily="18" charset="0"/>
                <a:cs typeface="Times New Roman" pitchFamily="18" charset="0"/>
              </a:rPr>
              <a:t>narah-aj</a:t>
            </a:r>
            <a:r>
              <a:rPr lang="en-US" altLang="ko-KR" dirty="0" smtClean="0">
                <a:latin typeface="Times New Roman" pitchFamily="18" charset="0"/>
                <a:cs typeface="Times New Roman" pitchFamily="18" charset="0"/>
              </a:rPr>
              <a:t>/ ‘nation’ vs. /</a:t>
            </a:r>
            <a:r>
              <a:rPr lang="en-US" altLang="ko-KR" dirty="0" err="1" smtClean="0">
                <a:latin typeface="Times New Roman" pitchFamily="18" charset="0"/>
                <a:cs typeface="Times New Roman" pitchFamily="18" charset="0"/>
              </a:rPr>
              <a:t>tɨrɨh-ǝj</a:t>
            </a:r>
            <a:r>
              <a:rPr lang="en-US" altLang="ko-KR" dirty="0" smtClean="0">
                <a:latin typeface="Times New Roman" pitchFamily="18" charset="0"/>
                <a:cs typeface="Times New Roman" pitchFamily="18" charset="0"/>
              </a:rPr>
              <a:t>/</a:t>
            </a:r>
            <a:r>
              <a:rPr lang="en-US" altLang="ko-KR" baseline="0" dirty="0" smtClean="0">
                <a:latin typeface="Times New Roman" pitchFamily="18" charset="0"/>
                <a:cs typeface="Times New Roman" pitchFamily="18" charset="0"/>
              </a:rPr>
              <a:t> </a:t>
            </a:r>
            <a:r>
              <a:rPr lang="en-US" altLang="ko-KR" dirty="0" smtClean="0">
                <a:latin typeface="Times New Roman" pitchFamily="18" charset="0"/>
                <a:cs typeface="Times New Roman" pitchFamily="18" charset="0"/>
              </a:rPr>
              <a:t>‘field.’</a:t>
            </a:r>
            <a:endParaRPr lang="en-US" altLang="ko-KR" dirty="0" smtClean="0"/>
          </a:p>
          <a:p>
            <a:pPr marL="0" marR="0" lvl="2" indent="0" algn="l" defTabSz="914400" rtl="0" eaLnBrk="1" fontAlgn="auto" latinLnBrk="1" hangingPunct="1">
              <a:lnSpc>
                <a:spcPct val="100000"/>
              </a:lnSpc>
              <a:spcBef>
                <a:spcPts val="0"/>
              </a:spcBef>
              <a:spcAft>
                <a:spcPts val="0"/>
              </a:spcAft>
              <a:buClrTx/>
              <a:buSzTx/>
              <a:buFontTx/>
              <a:buNone/>
              <a:tabLst/>
              <a:defRPr/>
            </a:pPr>
            <a:endParaRPr lang="en-US" altLang="ko-KR" dirty="0" smtClean="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99</a:t>
            </a:fld>
            <a:endParaRPr lang="ko-KR" altLang="en-US"/>
          </a:p>
        </p:txBody>
      </p:sp>
    </p:spTree>
    <p:extLst>
      <p:ext uri="{BB962C8B-B14F-4D97-AF65-F5344CB8AC3E}">
        <p14:creationId xmlns:p14="http://schemas.microsoft.com/office/powerpoint/2010/main" val="30729832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dirty="0" smtClean="0">
                <a:sym typeface="Wingdings"/>
              </a:rPr>
              <a:t> </a:t>
            </a:r>
            <a:r>
              <a:rPr lang="en-US" dirty="0" smtClean="0"/>
              <a:t>This</a:t>
            </a:r>
            <a:r>
              <a:rPr lang="en-US" baseline="0" dirty="0" smtClean="0"/>
              <a:t> is the vowel system of the </a:t>
            </a:r>
            <a:r>
              <a:rPr lang="en-US" altLang="ko-KR" dirty="0" smtClean="0"/>
              <a:t>15</a:t>
            </a:r>
            <a:r>
              <a:rPr lang="en-US" altLang="ko-KR" baseline="30000" dirty="0" smtClean="0"/>
              <a:t>th</a:t>
            </a:r>
            <a:r>
              <a:rPr lang="en-US" altLang="ko-KR" baseline="0" dirty="0" smtClean="0"/>
              <a:t> century Korean. </a:t>
            </a:r>
            <a:r>
              <a:rPr lang="en-US" altLang="ko-KR" dirty="0" smtClean="0">
                <a:sym typeface="Wingdings"/>
              </a:rPr>
              <a:t>No</a:t>
            </a:r>
            <a:r>
              <a:rPr lang="en-US" altLang="ko-KR" baseline="0" dirty="0" smtClean="0">
                <a:sym typeface="Wingdings"/>
              </a:rPr>
              <a:t> doubt, no debate on this, except for the precise phonetic value of the vowel</a:t>
            </a:r>
            <a:r>
              <a:rPr lang="en-US" altLang="ko-KR" i="0" baseline="0" dirty="0" smtClean="0">
                <a:sym typeface="Wingdings"/>
              </a:rPr>
              <a:t> represented by a turned V (so-called ‘below a’). </a:t>
            </a:r>
            <a:r>
              <a:rPr lang="en-US" sz="1200" kern="1200" dirty="0" smtClean="0">
                <a:solidFill>
                  <a:schemeClr val="tx1"/>
                </a:solidFill>
                <a:effectLst/>
                <a:latin typeface="+mn-lt"/>
                <a:ea typeface="+mn-ea"/>
                <a:cs typeface="+mn-cs"/>
              </a:rPr>
              <a:t>However, </a:t>
            </a:r>
            <a:r>
              <a:rPr lang="en-US" altLang="ko-KR" dirty="0" smtClean="0">
                <a:sym typeface="Wingdings"/>
              </a:rPr>
              <a:t> </a:t>
            </a:r>
            <a:r>
              <a:rPr lang="en-US" sz="1200" kern="1200" dirty="0" smtClean="0">
                <a:solidFill>
                  <a:schemeClr val="tx1"/>
                </a:solidFill>
                <a:effectLst/>
                <a:latin typeface="+mn-lt"/>
                <a:ea typeface="+mn-ea"/>
                <a:cs typeface="+mn-cs"/>
              </a:rPr>
              <a:t>there</a:t>
            </a:r>
            <a:r>
              <a:rPr lang="en-US" sz="1200" kern="1200" baseline="0" dirty="0" smtClean="0">
                <a:solidFill>
                  <a:schemeClr val="tx1"/>
                </a:solidFill>
                <a:effectLst/>
                <a:latin typeface="+mn-lt"/>
                <a:ea typeface="+mn-ea"/>
                <a:cs typeface="+mn-cs"/>
              </a:rPr>
              <a:t> has been much debate on the </a:t>
            </a:r>
            <a:r>
              <a:rPr lang="en-US" altLang="ko-KR" sz="1200" kern="1200" baseline="0" dirty="0" smtClean="0">
                <a:solidFill>
                  <a:schemeClr val="tx1"/>
                </a:solidFill>
                <a:effectLst/>
                <a:latin typeface="+mn-lt"/>
                <a:ea typeface="+mn-ea"/>
                <a:cs typeface="+mn-cs"/>
              </a:rPr>
              <a:t>nature of this vowel harmony, </a:t>
            </a:r>
            <a:r>
              <a:rPr lang="en-US" altLang="ko-KR" dirty="0" smtClean="0">
                <a:latin typeface="맑은 고딕 (Body)"/>
                <a:sym typeface="Wingdings"/>
              </a:rPr>
              <a:t> </a:t>
            </a:r>
            <a:r>
              <a:rPr lang="en-US" altLang="ko-KR" sz="1200" kern="1200" baseline="0" dirty="0" smtClean="0">
                <a:solidFill>
                  <a:schemeClr val="tx1"/>
                </a:solidFill>
                <a:effectLst/>
                <a:latin typeface="+mn-lt"/>
                <a:ea typeface="+mn-ea"/>
                <a:cs typeface="+mn-cs"/>
              </a:rPr>
              <a:t>since </a:t>
            </a:r>
            <a:r>
              <a:rPr lang="en-US" sz="1200" kern="1200" baseline="0" dirty="0" smtClean="0">
                <a:solidFill>
                  <a:schemeClr val="tx1"/>
                </a:solidFill>
                <a:effectLst/>
                <a:latin typeface="맑은 고딕 (Body)"/>
                <a:ea typeface="+mn-ea"/>
                <a:cs typeface="+mn-cs"/>
              </a:rPr>
              <a:t>the harmonic pairing, made between </a:t>
            </a:r>
            <a:r>
              <a:rPr lang="en-US" altLang="ko-KR" dirty="0" smtClean="0">
                <a:latin typeface="맑은 고딕 (Body)"/>
                <a:sym typeface="Wingdings"/>
              </a:rPr>
              <a:t></a:t>
            </a:r>
            <a:r>
              <a:rPr lang="en-US" altLang="ko-KR" baseline="0" dirty="0" smtClean="0">
                <a:latin typeface="맑은 고딕 (Body)"/>
                <a:sym typeface="Wingdings"/>
              </a:rPr>
              <a:t> /u/ and /o/, </a:t>
            </a:r>
            <a:r>
              <a:rPr lang="en-US" altLang="ko-KR" dirty="0" smtClean="0">
                <a:latin typeface="맑은 고딕 (Body)"/>
                <a:sym typeface="Wingdings"/>
              </a:rPr>
              <a:t> /</a:t>
            </a:r>
            <a:r>
              <a:rPr lang="en-US" altLang="ko-KR" dirty="0" smtClean="0">
                <a:latin typeface="Times New Roman"/>
                <a:cs typeface="Times New Roman"/>
                <a:sym typeface="Wingdings"/>
              </a:rPr>
              <a:t>ə/ and /a/, and </a:t>
            </a:r>
            <a:r>
              <a:rPr lang="en-US" altLang="ko-KR" dirty="0" smtClean="0">
                <a:latin typeface="맑은 고딕 (Body)"/>
                <a:sym typeface="Wingdings"/>
              </a:rPr>
              <a:t> </a:t>
            </a:r>
            <a:r>
              <a:rPr lang="en-US" altLang="ko-KR" dirty="0" smtClean="0">
                <a:cs typeface="Times New Roman"/>
              </a:rPr>
              <a:t>/ɨ/ and </a:t>
            </a:r>
            <a:r>
              <a:rPr lang="en-US" altLang="ko-KR" dirty="0" err="1" smtClean="0">
                <a:cs typeface="Times New Roman"/>
              </a:rPr>
              <a:t>alay</a:t>
            </a:r>
            <a:r>
              <a:rPr lang="en-US" altLang="ko-KR" dirty="0" smtClean="0">
                <a:cs typeface="Times New Roman"/>
              </a:rPr>
              <a:t> a</a:t>
            </a:r>
            <a:r>
              <a:rPr lang="en-US" altLang="ko-KR" baseline="0" dirty="0" smtClean="0">
                <a:cs typeface="Times New Roman"/>
              </a:rPr>
              <a:t> (</a:t>
            </a:r>
            <a:r>
              <a:rPr lang="en-US" altLang="ko-KR" dirty="0" smtClean="0">
                <a:cs typeface="Times New Roman"/>
              </a:rPr>
              <a:t>/</a:t>
            </a:r>
            <a:r>
              <a:rPr lang="en-US" altLang="ko-KR" dirty="0" smtClean="0">
                <a:cs typeface="Times New Roman"/>
                <a:sym typeface="Wingdings 3"/>
              </a:rPr>
              <a:t>ʌ/), was not captured in a straightforward way</a:t>
            </a:r>
            <a:r>
              <a:rPr lang="en-US" altLang="ko-KR" baseline="0" dirty="0" smtClean="0">
                <a:cs typeface="Times New Roman"/>
                <a:sym typeface="Wingdings 3"/>
              </a:rPr>
              <a:t> </a:t>
            </a:r>
            <a:r>
              <a:rPr lang="en-US" altLang="ko-KR" dirty="0" smtClean="0">
                <a:latin typeface="맑은 고딕 (Body)"/>
                <a:sym typeface="Wingdings"/>
              </a:rPr>
              <a:t> </a:t>
            </a:r>
            <a:r>
              <a:rPr lang="en-US" altLang="ko-KR" dirty="0" smtClean="0">
                <a:cs typeface="Times New Roman"/>
                <a:sym typeface="Wingdings 3"/>
              </a:rPr>
              <a:t>by any of these</a:t>
            </a:r>
            <a:r>
              <a:rPr lang="en-US" altLang="ko-KR" baseline="0" dirty="0" smtClean="0">
                <a:cs typeface="Times New Roman"/>
                <a:sym typeface="Wingdings 3"/>
              </a:rPr>
              <a:t> analyses</a:t>
            </a:r>
            <a:r>
              <a:rPr lang="en-US" altLang="ko-KR" dirty="0" smtClean="0">
                <a:cs typeface="Times New Roman"/>
                <a:sym typeface="Wingdings 3"/>
              </a:rPr>
              <a:t> available </a:t>
            </a:r>
            <a:r>
              <a:rPr lang="en-US" altLang="ko-KR" baseline="0" dirty="0" smtClean="0">
                <a:cs typeface="Times New Roman"/>
                <a:sym typeface="Wingdings 3"/>
              </a:rPr>
              <a:t>at that time</a:t>
            </a:r>
            <a:r>
              <a:rPr lang="en-US" altLang="ko-KR" dirty="0" smtClean="0">
                <a:cs typeface="Times New Roman"/>
                <a:sym typeface="Wingdings 3"/>
              </a:rPr>
              <a:t>.</a:t>
            </a:r>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100</a:t>
            </a:fld>
            <a:endParaRPr lang="ko-KR" altLang="en-US"/>
          </a:p>
        </p:txBody>
      </p:sp>
    </p:spTree>
    <p:extLst>
      <p:ext uri="{BB962C8B-B14F-4D97-AF65-F5344CB8AC3E}">
        <p14:creationId xmlns:p14="http://schemas.microsoft.com/office/powerpoint/2010/main" val="38811246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Tongue root feature has been unknown or simply neglected, </a:t>
            </a:r>
            <a:r>
              <a:rPr lang="en-US" altLang="ko-KR" sz="1200" kern="1200" baseline="0" dirty="0" smtClean="0">
                <a:solidFill>
                  <a:schemeClr val="tx1"/>
                </a:solidFill>
                <a:effectLst/>
                <a:latin typeface="+mn-lt"/>
                <a:ea typeface="+mn-ea"/>
                <a:cs typeface="+mn-cs"/>
              </a:rPr>
              <a:t>although it has been available since 1960s and applied to Middle Korean since 1980s. This is rather unfortunate, because a Tongue root analysis captures both the harmony pattern and the vowel system very well.</a:t>
            </a:r>
            <a:r>
              <a:rPr lang="en-US" sz="1200" kern="1200" baseline="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But, if a Tongue root analysis was not available at that time, a palatal analysis could be the best working hypothesis, because </a:t>
            </a:r>
            <a:r>
              <a:rPr lang="en-US" altLang="ko-KR" sz="1200" kern="1200" baseline="0" dirty="0" smtClean="0">
                <a:solidFill>
                  <a:schemeClr val="tx1"/>
                </a:solidFill>
                <a:effectLst/>
                <a:latin typeface="+mn-lt"/>
                <a:ea typeface="+mn-ea"/>
                <a:cs typeface="+mn-cs"/>
              </a:rPr>
              <a:t>it has been ‘arguably’ assumed that </a:t>
            </a:r>
            <a:r>
              <a:rPr lang="en-US" sz="1200" kern="1200" baseline="0" dirty="0" smtClean="0">
                <a:solidFill>
                  <a:schemeClr val="tx1"/>
                </a:solidFill>
                <a:effectLst/>
                <a:latin typeface="+mn-lt"/>
                <a:ea typeface="+mn-ea"/>
                <a:cs typeface="+mn-cs"/>
              </a:rPr>
              <a:t>Korean belongs to the Altaic family which is assumed to have had a ‘palatal’ harmony.</a:t>
            </a:r>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101</a:t>
            </a:fld>
            <a:endParaRPr lang="ko-KR" altLang="en-US"/>
          </a:p>
        </p:txBody>
      </p:sp>
    </p:spTree>
    <p:extLst>
      <p:ext uri="{BB962C8B-B14F-4D97-AF65-F5344CB8AC3E}">
        <p14:creationId xmlns:p14="http://schemas.microsoft.com/office/powerpoint/2010/main" val="52166839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Here</a:t>
            </a:r>
            <a:r>
              <a:rPr lang="en-US" altLang="ko-KR" sz="1200" kern="1200" baseline="0" dirty="0" smtClean="0">
                <a:solidFill>
                  <a:schemeClr val="tx1"/>
                </a:solidFill>
                <a:effectLst/>
                <a:latin typeface="+mn-lt"/>
                <a:ea typeface="+mn-ea"/>
                <a:cs typeface="+mn-cs"/>
              </a:rPr>
              <a:t> is the detail. A</a:t>
            </a:r>
            <a:r>
              <a:rPr lang="en-US" altLang="ko-KR" sz="1200" kern="1200" dirty="0" smtClean="0">
                <a:solidFill>
                  <a:schemeClr val="tx1"/>
                </a:solidFill>
                <a:effectLst/>
                <a:latin typeface="+mn-lt"/>
                <a:ea typeface="+mn-ea"/>
                <a:cs typeface="+mn-cs"/>
              </a:rPr>
              <a:t>ccording to the</a:t>
            </a:r>
            <a:r>
              <a:rPr lang="en-US" altLang="ko-KR" sz="1200" kern="1200" baseline="0" dirty="0" smtClean="0">
                <a:solidFill>
                  <a:schemeClr val="tx1"/>
                </a:solidFill>
                <a:effectLst/>
                <a:latin typeface="+mn-lt"/>
                <a:ea typeface="+mn-ea"/>
                <a:cs typeface="+mn-cs"/>
              </a:rPr>
              <a:t> Korean vowel shift hypothesis, Old Korean had a ‘palatal’ system as other Altaic languages. And the Middle Korean vowel harmony is actually based on this Old Korean ‘palatal’ contrast, not based on its own contrast whatever it is. How is this situation possible? </a:t>
            </a:r>
            <a:r>
              <a:rPr lang="en-US" sz="1200" kern="1200" baseline="0" dirty="0" smtClean="0">
                <a:solidFill>
                  <a:schemeClr val="tx1"/>
                </a:solidFill>
                <a:effectLst/>
                <a:latin typeface="+mn-lt"/>
                <a:ea typeface="+mn-ea"/>
                <a:cs typeface="+mn-cs"/>
              </a:rPr>
              <a:t>It was claimed that it is possible because </a:t>
            </a:r>
            <a:r>
              <a:rPr lang="en-US" altLang="ko-KR" dirty="0" smtClean="0">
                <a:sym typeface="Wingdings"/>
              </a:rPr>
              <a:t> </a:t>
            </a:r>
            <a:r>
              <a:rPr lang="en-US" sz="1200" kern="1200" baseline="0" dirty="0" smtClean="0">
                <a:solidFill>
                  <a:schemeClr val="tx1"/>
                </a:solidFill>
                <a:effectLst/>
                <a:latin typeface="+mn-lt"/>
                <a:ea typeface="+mn-ea"/>
                <a:cs typeface="+mn-cs"/>
              </a:rPr>
              <a:t>there was a series of complex chain shifts.</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102</a:t>
            </a:fld>
            <a:endParaRPr lang="ko-KR" altLang="en-US"/>
          </a:p>
        </p:txBody>
      </p:sp>
    </p:spTree>
    <p:extLst>
      <p:ext uri="{BB962C8B-B14F-4D97-AF65-F5344CB8AC3E}">
        <p14:creationId xmlns:p14="http://schemas.microsoft.com/office/powerpoint/2010/main" val="871430332"/>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atinLnBrk="0"/>
            <a:r>
              <a:rPr lang="en-US" altLang="ko-KR" dirty="0" smtClean="0">
                <a:sym typeface="Wingdings"/>
              </a:rPr>
              <a:t> Old</a:t>
            </a:r>
            <a:r>
              <a:rPr lang="en-US" altLang="ko-KR" baseline="0" dirty="0" smtClean="0">
                <a:sym typeface="Wingdings"/>
              </a:rPr>
              <a:t> Korean is assumed to have had a palatal vowel system based on the contrast between front (actually central) vs. back vowels, like Turkic or the assumed-to-be Proto-Altaic vowel system. </a:t>
            </a:r>
            <a:r>
              <a:rPr lang="en-US" sz="1200" b="0" kern="1200" baseline="0" dirty="0" smtClean="0">
                <a:solidFill>
                  <a:schemeClr val="tx1"/>
                </a:solidFill>
                <a:effectLst/>
                <a:latin typeface="+mn-lt"/>
                <a:ea typeface="+mn-ea"/>
                <a:cs typeface="+mn-cs"/>
              </a:rPr>
              <a:t>The Old Korean pull chain started with </a:t>
            </a:r>
            <a:r>
              <a:rPr lang="en-US" altLang="ko-KR" dirty="0" smtClean="0">
                <a:sym typeface="Wingdings"/>
              </a:rPr>
              <a:t> </a:t>
            </a:r>
            <a:r>
              <a:rPr lang="en-US" sz="1200" b="0" kern="1200" baseline="0" dirty="0" smtClean="0">
                <a:solidFill>
                  <a:schemeClr val="tx1"/>
                </a:solidFill>
                <a:effectLst/>
                <a:latin typeface="+mn-lt"/>
                <a:ea typeface="+mn-ea"/>
                <a:cs typeface="+mn-cs"/>
              </a:rPr>
              <a:t>the raising and fronting of the vowel </a:t>
            </a:r>
            <a:r>
              <a:rPr lang="ko-KR" altLang="en-US" sz="1200" b="0" kern="1200" baseline="0" dirty="0" smtClean="0">
                <a:solidFill>
                  <a:schemeClr val="tx1"/>
                </a:solidFill>
                <a:effectLst/>
                <a:latin typeface="+mn-lt"/>
                <a:ea typeface="+mn-ea"/>
                <a:cs typeface="+mn-cs"/>
              </a:rPr>
              <a:t>ㅓ</a:t>
            </a:r>
            <a:r>
              <a:rPr lang="en-US" altLang="ko-KR" sz="1200" b="0" kern="1200" baseline="0" dirty="0" smtClean="0">
                <a:solidFill>
                  <a:schemeClr val="tx1"/>
                </a:solidFill>
                <a:effectLst/>
                <a:latin typeface="+mn-lt"/>
                <a:ea typeface="+mn-ea"/>
                <a:cs typeface="+mn-cs"/>
              </a:rPr>
              <a:t>(</a:t>
            </a:r>
            <a:r>
              <a:rPr lang="en-US" sz="1200" b="0" kern="1200" dirty="0" smtClean="0">
                <a:solidFill>
                  <a:schemeClr val="tx1"/>
                </a:solidFill>
                <a:effectLst/>
                <a:latin typeface="+mn-lt"/>
                <a:ea typeface="+mn-ea"/>
                <a:cs typeface="+mn-cs"/>
              </a:rPr>
              <a:t>ä: umlaut a). Then, </a:t>
            </a:r>
            <a:r>
              <a:rPr lang="en-US" altLang="ko-KR" dirty="0" smtClean="0">
                <a:sym typeface="Wingdings"/>
              </a:rPr>
              <a:t></a:t>
            </a:r>
            <a:r>
              <a:rPr lang="en-US" sz="1200" b="0" kern="1200" baseline="0" dirty="0" smtClean="0">
                <a:solidFill>
                  <a:schemeClr val="tx1"/>
                </a:solidFill>
                <a:effectLst/>
                <a:latin typeface="+mn-lt"/>
                <a:ea typeface="+mn-ea"/>
                <a:cs typeface="+mn-cs"/>
              </a:rPr>
              <a:t> </a:t>
            </a:r>
            <a:r>
              <a:rPr lang="en-US" sz="1200" b="0" kern="1200" dirty="0" smtClean="0">
                <a:solidFill>
                  <a:schemeClr val="tx1"/>
                </a:solidFill>
                <a:effectLst/>
                <a:latin typeface="+mn-lt"/>
                <a:ea typeface="+mn-ea"/>
                <a:cs typeface="+mn-cs"/>
              </a:rPr>
              <a:t>back vowel </a:t>
            </a:r>
            <a:r>
              <a:rPr lang="ko-KR" altLang="en-US" sz="1200" b="0" kern="1200" dirty="0" smtClean="0">
                <a:solidFill>
                  <a:schemeClr val="tx1"/>
                </a:solidFill>
                <a:effectLst/>
                <a:latin typeface="+mn-lt"/>
                <a:ea typeface="+mn-ea"/>
                <a:cs typeface="+mn-cs"/>
              </a:rPr>
              <a:t>ㅏ</a:t>
            </a:r>
            <a:r>
              <a:rPr lang="en-US" altLang="ko-KR" sz="1200" b="0" kern="1200" dirty="0" smtClean="0">
                <a:solidFill>
                  <a:schemeClr val="tx1"/>
                </a:solidFill>
                <a:effectLst/>
                <a:latin typeface="+mn-lt"/>
                <a:ea typeface="+mn-ea"/>
                <a:cs typeface="+mn-cs"/>
              </a:rPr>
              <a:t>(</a:t>
            </a:r>
            <a:r>
              <a:rPr lang="en-US" sz="1200" b="0" kern="1200" dirty="0" smtClean="0">
                <a:solidFill>
                  <a:schemeClr val="tx1"/>
                </a:solidFill>
                <a:effectLst/>
                <a:latin typeface="+mn-lt"/>
                <a:ea typeface="+mn-ea"/>
                <a:cs typeface="+mn-cs"/>
              </a:rPr>
              <a:t>a) shifted to a central position,</a:t>
            </a:r>
            <a:r>
              <a:rPr lang="en-US" sz="1200" b="0" kern="1200" baseline="0" dirty="0" smtClean="0">
                <a:solidFill>
                  <a:schemeClr val="tx1"/>
                </a:solidFill>
                <a:effectLst/>
                <a:latin typeface="+mn-lt"/>
                <a:ea typeface="+mn-ea"/>
                <a:cs typeface="+mn-cs"/>
              </a:rPr>
              <a:t> resulting in this Early Middle Korean vowel system. </a:t>
            </a:r>
            <a:r>
              <a:rPr lang="en-US" altLang="ko-KR" dirty="0" smtClean="0">
                <a:sym typeface="Wingdings"/>
              </a:rPr>
              <a:t></a:t>
            </a:r>
            <a:endParaRPr lang="en-US" dirty="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103</a:t>
            </a:fld>
            <a:endParaRPr lang="ko-KR" altLang="en-US"/>
          </a:p>
        </p:txBody>
      </p:sp>
    </p:spTree>
    <p:extLst>
      <p:ext uri="{BB962C8B-B14F-4D97-AF65-F5344CB8AC3E}">
        <p14:creationId xmlns:p14="http://schemas.microsoft.com/office/powerpoint/2010/main" val="175935438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dirty="0" smtClean="0">
                <a:sym typeface="Wingdings"/>
              </a:rPr>
              <a:t>Then, a push</a:t>
            </a:r>
            <a:r>
              <a:rPr lang="en-US" altLang="ko-KR" baseline="0" dirty="0" smtClean="0">
                <a:sym typeface="Wingdings"/>
              </a:rPr>
              <a:t> chain was </a:t>
            </a:r>
            <a:r>
              <a:rPr lang="en-US" dirty="0" smtClean="0"/>
              <a:t>triggered by </a:t>
            </a:r>
            <a:r>
              <a:rPr lang="en-US" altLang="ko-KR" dirty="0" smtClean="0">
                <a:sym typeface="Wingdings"/>
              </a:rPr>
              <a:t> </a:t>
            </a:r>
            <a:r>
              <a:rPr lang="en-US" dirty="0" smtClean="0"/>
              <a:t>a backward movement of </a:t>
            </a:r>
            <a:r>
              <a:rPr lang="ko-KR" altLang="en-US" dirty="0" smtClean="0"/>
              <a:t>ㅓ </a:t>
            </a:r>
            <a:r>
              <a:rPr lang="en-US" altLang="ko-KR" dirty="0" smtClean="0"/>
              <a:t>(</a:t>
            </a:r>
            <a:r>
              <a:rPr lang="en-US" dirty="0" smtClean="0"/>
              <a:t>e) and subsequently followed by </a:t>
            </a:r>
            <a:r>
              <a:rPr lang="en-US" altLang="ko-KR" dirty="0" smtClean="0">
                <a:sym typeface="Wingdings"/>
              </a:rPr>
              <a:t> </a:t>
            </a:r>
            <a:r>
              <a:rPr lang="en-US" dirty="0" smtClean="0"/>
              <a:t>an upward movement of </a:t>
            </a:r>
            <a:r>
              <a:rPr lang="ko-KR" altLang="en-US" dirty="0" smtClean="0"/>
              <a:t>ㅡ </a:t>
            </a:r>
            <a:r>
              <a:rPr lang="en-US" altLang="ko-KR" dirty="0" smtClean="0"/>
              <a:t>(</a:t>
            </a:r>
            <a:r>
              <a:rPr lang="en-US" dirty="0" smtClean="0"/>
              <a:t>ə:</a:t>
            </a:r>
            <a:r>
              <a:rPr lang="en-US" baseline="0" dirty="0" smtClean="0"/>
              <a:t> schwa</a:t>
            </a:r>
            <a:r>
              <a:rPr lang="en-US" dirty="0" smtClean="0"/>
              <a:t>), </a:t>
            </a:r>
            <a:r>
              <a:rPr lang="en-US" altLang="ko-KR" dirty="0" smtClean="0">
                <a:sym typeface="Wingdings"/>
              </a:rPr>
              <a:t> </a:t>
            </a:r>
            <a:r>
              <a:rPr lang="en-US" dirty="0" smtClean="0"/>
              <a:t>a backward movement of </a:t>
            </a:r>
            <a:r>
              <a:rPr lang="ko-KR" altLang="en-US" dirty="0" smtClean="0"/>
              <a:t>ㅜ </a:t>
            </a:r>
            <a:r>
              <a:rPr lang="en-US" altLang="ko-KR" dirty="0" smtClean="0"/>
              <a:t>(</a:t>
            </a:r>
            <a:r>
              <a:rPr lang="en-US" dirty="0" smtClean="0"/>
              <a:t>ü: umlaut u), and downward movements of </a:t>
            </a:r>
            <a:r>
              <a:rPr lang="en-US" altLang="ko-KR" dirty="0" smtClean="0">
                <a:sym typeface="Wingdings"/>
              </a:rPr>
              <a:t> </a:t>
            </a:r>
            <a:r>
              <a:rPr lang="ko-KR" altLang="en-US" dirty="0" smtClean="0"/>
              <a:t>ㅗ </a:t>
            </a:r>
            <a:r>
              <a:rPr lang="en-US" altLang="ko-KR" dirty="0" smtClean="0"/>
              <a:t>(</a:t>
            </a:r>
            <a:r>
              <a:rPr lang="en-US" dirty="0" smtClean="0"/>
              <a:t>u) and </a:t>
            </a:r>
            <a:r>
              <a:rPr lang="en-US" altLang="ko-KR" dirty="0" smtClean="0">
                <a:sym typeface="Wingdings"/>
              </a:rPr>
              <a:t> </a:t>
            </a:r>
            <a:r>
              <a:rPr lang="ko-KR" altLang="en-US" dirty="0" smtClean="0"/>
              <a:t>아래 아 </a:t>
            </a:r>
            <a:r>
              <a:rPr lang="en-US" altLang="ko-KR" dirty="0" smtClean="0"/>
              <a:t>(</a:t>
            </a:r>
            <a:r>
              <a:rPr lang="en-US" dirty="0" smtClean="0"/>
              <a:t>ɔ: open o),</a:t>
            </a:r>
            <a:r>
              <a:rPr lang="en-US" baseline="0" dirty="0" smtClean="0"/>
              <a:t> resulting in Late Middle Korean vowel system. </a:t>
            </a:r>
            <a:r>
              <a:rPr lang="en-US" altLang="ko-KR" dirty="0" smtClean="0">
                <a:sym typeface="Wingdings"/>
              </a:rPr>
              <a:t></a:t>
            </a:r>
            <a:endParaRPr lang="en-US" dirty="0"/>
          </a:p>
        </p:txBody>
      </p:sp>
      <p:sp>
        <p:nvSpPr>
          <p:cNvPr id="4" name="Slide Number Placeholder 3"/>
          <p:cNvSpPr>
            <a:spLocks noGrp="1"/>
          </p:cNvSpPr>
          <p:nvPr>
            <p:ph type="sldNum" sz="quarter" idx="10"/>
          </p:nvPr>
        </p:nvSpPr>
        <p:spPr/>
        <p:txBody>
          <a:bodyPr/>
          <a:lstStyle/>
          <a:p>
            <a:fld id="{A6C35541-4843-492B-82E9-2141ECAECDE3}" type="slidenum">
              <a:rPr lang="ko-KR" altLang="en-US" smtClean="0"/>
              <a:pPr/>
              <a:t>104</a:t>
            </a:fld>
            <a:endParaRPr lang="ko-KR" altLang="en-US"/>
          </a:p>
        </p:txBody>
      </p:sp>
    </p:spTree>
    <p:extLst>
      <p:ext uri="{BB962C8B-B14F-4D97-AF65-F5344CB8AC3E}">
        <p14:creationId xmlns:p14="http://schemas.microsoft.com/office/powerpoint/2010/main" val="4281930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ltLang="ko-KR" dirty="0" smtClean="0"/>
              <a:t>Click to edit Master title style</a:t>
            </a:r>
            <a:endParaRPr kumimoji="0" lang="en-US" dirty="0"/>
          </a:p>
        </p:txBody>
      </p:sp>
      <p:sp>
        <p:nvSpPr>
          <p:cNvPr id="9" name="Subtitle 8"/>
          <p:cNvSpPr>
            <a:spLocks noGrp="1"/>
          </p:cNvSpPr>
          <p:nvPr>
            <p:ph type="subTitle" idx="1"/>
          </p:nvPr>
        </p:nvSpPr>
        <p:spPr>
          <a:xfrm>
            <a:off x="1219200" y="5124450"/>
            <a:ext cx="6858000" cy="533400"/>
          </a:xfrm>
        </p:spPr>
        <p:txBody>
          <a:bodyPr/>
          <a:lstStyle>
            <a:lvl1pPr marL="0" indent="0" algn="r" latinLnBrk="0">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ltLang="ko-KR" dirty="0" smtClean="0"/>
              <a:t>Click to edit Master subtitle style</a:t>
            </a:r>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Date Placeholder 3"/>
          <p:cNvSpPr>
            <a:spLocks noGrp="1"/>
          </p:cNvSpPr>
          <p:nvPr>
            <p:ph type="dt" sz="half" idx="2"/>
          </p:nvPr>
        </p:nvSpPr>
        <p:spPr>
          <a:xfrm>
            <a:off x="7380312" y="6353175"/>
            <a:ext cx="1309536" cy="368935"/>
          </a:xfrm>
          <a:prstGeom prst="rect">
            <a:avLst/>
          </a:prstGeom>
        </p:spPr>
        <p:txBody>
          <a:bodyPr/>
          <a:lstStyle>
            <a:lvl1pPr algn="r">
              <a:defRPr/>
            </a:lvl1pPr>
          </a:lstStyle>
          <a:p>
            <a:r>
              <a:rPr lang="en-US" altLang="ko-KR" smtClean="0"/>
              <a:t>1/24/2013</a:t>
            </a:r>
            <a:endParaRPr lang="ko-KR" altLang="en-US" dirty="0"/>
          </a:p>
        </p:txBody>
      </p:sp>
      <p:sp>
        <p:nvSpPr>
          <p:cNvPr id="18" name="Footer Placeholder 4"/>
          <p:cNvSpPr>
            <a:spLocks noGrp="1"/>
          </p:cNvSpPr>
          <p:nvPr>
            <p:ph type="ftr" sz="quarter" idx="3"/>
          </p:nvPr>
        </p:nvSpPr>
        <p:spPr>
          <a:xfrm>
            <a:off x="1835696" y="6353175"/>
            <a:ext cx="5544616" cy="368935"/>
          </a:xfrm>
          <a:prstGeom prst="rect">
            <a:avLst/>
          </a:prstGeom>
        </p:spPr>
        <p:txBody>
          <a:bodyPr/>
          <a:lstStyle>
            <a:lvl1pPr algn="ctr">
              <a:defRPr/>
            </a:lvl1pPr>
          </a:lstStyle>
          <a:p>
            <a:r>
              <a:rPr lang="en-US" altLang="ko-KR" smtClean="0"/>
              <a:t>Contrastive hierarchies in the Altaic vowel systems</a:t>
            </a:r>
            <a:endParaRPr lang="ko-KR" altLang="en-US" dirty="0"/>
          </a:p>
        </p:txBody>
      </p:sp>
      <p:sp>
        <p:nvSpPr>
          <p:cNvPr id="19" name="Slide Number Placeholder 5"/>
          <p:cNvSpPr>
            <a:spLocks noGrp="1"/>
          </p:cNvSpPr>
          <p:nvPr>
            <p:ph type="sldNum" sz="quarter" idx="4"/>
          </p:nvPr>
        </p:nvSpPr>
        <p:spPr>
          <a:xfrm>
            <a:off x="612648" y="6381328"/>
            <a:ext cx="1223048" cy="340782"/>
          </a:xfrm>
          <a:prstGeom prst="rect">
            <a:avLst/>
          </a:prstGeom>
        </p:spPr>
        <p:txBody>
          <a:bodyPr/>
          <a:lstStyle/>
          <a:p>
            <a:fld id="{C11EF7EE-79D6-49A2-9057-E1F4E97C028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ko-KR"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ltLang="ko-KR" smtClean="0"/>
              <a:t>Click to edit Master text styles</a:t>
            </a:r>
          </a:p>
          <a:p>
            <a:pPr lvl="1" eaLnBrk="1" latinLnBrk="0" hangingPunct="1"/>
            <a:r>
              <a:rPr lang="en-US" altLang="ko-KR" smtClean="0"/>
              <a:t>Second level</a:t>
            </a:r>
          </a:p>
          <a:p>
            <a:pPr lvl="2" eaLnBrk="1" latinLnBrk="0" hangingPunct="1"/>
            <a:r>
              <a:rPr lang="en-US" altLang="ko-KR" smtClean="0"/>
              <a:t>Third level</a:t>
            </a:r>
          </a:p>
          <a:p>
            <a:pPr lvl="3" eaLnBrk="1" latinLnBrk="0" hangingPunct="1"/>
            <a:r>
              <a:rPr lang="en-US" altLang="ko-KR" smtClean="0"/>
              <a:t>Fourth level</a:t>
            </a:r>
          </a:p>
          <a:p>
            <a:pPr lvl="4" eaLnBrk="1" latinLnBrk="0" hangingPunct="1"/>
            <a:r>
              <a:rPr lang="en-US" altLang="ko-KR" smtClean="0"/>
              <a:t>Fifth level</a:t>
            </a:r>
            <a:endParaRPr kumimoji="0" lang="en-US"/>
          </a:p>
        </p:txBody>
      </p:sp>
      <p:sp>
        <p:nvSpPr>
          <p:cNvPr id="7" name="Date Placeholder 3"/>
          <p:cNvSpPr>
            <a:spLocks noGrp="1"/>
          </p:cNvSpPr>
          <p:nvPr>
            <p:ph type="dt" sz="half" idx="2"/>
          </p:nvPr>
        </p:nvSpPr>
        <p:spPr>
          <a:xfrm>
            <a:off x="7380312" y="6353175"/>
            <a:ext cx="1309536" cy="368935"/>
          </a:xfrm>
          <a:prstGeom prst="rect">
            <a:avLst/>
          </a:prstGeom>
        </p:spPr>
        <p:txBody>
          <a:bodyPr/>
          <a:lstStyle>
            <a:lvl1pPr algn="r">
              <a:defRPr/>
            </a:lvl1pPr>
          </a:lstStyle>
          <a:p>
            <a:r>
              <a:rPr lang="en-US" altLang="ko-KR" smtClean="0"/>
              <a:t>1/24/2013</a:t>
            </a:r>
            <a:endParaRPr lang="ko-KR" altLang="en-US" dirty="0"/>
          </a:p>
        </p:txBody>
      </p:sp>
      <p:sp>
        <p:nvSpPr>
          <p:cNvPr id="8" name="Footer Placeholder 4"/>
          <p:cNvSpPr>
            <a:spLocks noGrp="1"/>
          </p:cNvSpPr>
          <p:nvPr>
            <p:ph type="ftr" sz="quarter" idx="3"/>
          </p:nvPr>
        </p:nvSpPr>
        <p:spPr>
          <a:xfrm>
            <a:off x="1835696" y="6353175"/>
            <a:ext cx="5544616" cy="368935"/>
          </a:xfrm>
          <a:prstGeom prst="rect">
            <a:avLst/>
          </a:prstGeom>
        </p:spPr>
        <p:txBody>
          <a:bodyPr/>
          <a:lstStyle>
            <a:lvl1pPr algn="ctr">
              <a:defRPr/>
            </a:lvl1pPr>
          </a:lstStyle>
          <a:p>
            <a:r>
              <a:rPr lang="en-US" altLang="ko-KR" smtClean="0"/>
              <a:t>Contrastive hierarchies in the Altaic vowel systems</a:t>
            </a:r>
            <a:endParaRPr lang="ko-KR" altLang="en-US" dirty="0"/>
          </a:p>
        </p:txBody>
      </p:sp>
      <p:sp>
        <p:nvSpPr>
          <p:cNvPr id="9" name="Slide Number Placeholder 5"/>
          <p:cNvSpPr>
            <a:spLocks noGrp="1"/>
          </p:cNvSpPr>
          <p:nvPr>
            <p:ph type="sldNum" sz="quarter" idx="4"/>
          </p:nvPr>
        </p:nvSpPr>
        <p:spPr>
          <a:xfrm>
            <a:off x="612648" y="6381328"/>
            <a:ext cx="1223048" cy="340782"/>
          </a:xfrm>
          <a:prstGeom prst="rect">
            <a:avLst/>
          </a:prstGeom>
        </p:spPr>
        <p:txBody>
          <a:bodyPr/>
          <a:lstStyle/>
          <a:p>
            <a:fld id="{C11EF7EE-79D6-49A2-9057-E1F4E97C028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ltLang="ko-KR"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ltLang="ko-KR" smtClean="0"/>
              <a:t>Click to edit Master text styles</a:t>
            </a:r>
          </a:p>
          <a:p>
            <a:pPr lvl="1" eaLnBrk="1" latinLnBrk="0" hangingPunct="1"/>
            <a:r>
              <a:rPr lang="en-US" altLang="ko-KR" smtClean="0"/>
              <a:t>Second level</a:t>
            </a:r>
          </a:p>
          <a:p>
            <a:pPr lvl="2" eaLnBrk="1" latinLnBrk="0" hangingPunct="1"/>
            <a:r>
              <a:rPr lang="en-US" altLang="ko-KR" smtClean="0"/>
              <a:t>Third level</a:t>
            </a:r>
          </a:p>
          <a:p>
            <a:pPr lvl="3" eaLnBrk="1" latinLnBrk="0" hangingPunct="1"/>
            <a:r>
              <a:rPr lang="en-US" altLang="ko-KR" smtClean="0"/>
              <a:t>Fourth level</a:t>
            </a:r>
          </a:p>
          <a:p>
            <a:pPr lvl="4" eaLnBrk="1" latinLnBrk="0" hangingPunct="1"/>
            <a:r>
              <a:rPr lang="en-US" altLang="ko-KR" smtClean="0"/>
              <a:t>Fifth level</a:t>
            </a:r>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Date Placeholder 3"/>
          <p:cNvSpPr>
            <a:spLocks noGrp="1"/>
          </p:cNvSpPr>
          <p:nvPr>
            <p:ph type="dt" sz="half" idx="2"/>
          </p:nvPr>
        </p:nvSpPr>
        <p:spPr>
          <a:xfrm>
            <a:off x="7380312" y="6353175"/>
            <a:ext cx="1309536" cy="368935"/>
          </a:xfrm>
          <a:prstGeom prst="rect">
            <a:avLst/>
          </a:prstGeom>
        </p:spPr>
        <p:txBody>
          <a:bodyPr/>
          <a:lstStyle>
            <a:lvl1pPr algn="r">
              <a:defRPr/>
            </a:lvl1pPr>
          </a:lstStyle>
          <a:p>
            <a:r>
              <a:rPr lang="en-US" altLang="ko-KR" smtClean="0"/>
              <a:t>1/24/2013</a:t>
            </a:r>
            <a:endParaRPr lang="ko-KR" altLang="en-US" dirty="0"/>
          </a:p>
        </p:txBody>
      </p:sp>
      <p:sp>
        <p:nvSpPr>
          <p:cNvPr id="11" name="Footer Placeholder 4"/>
          <p:cNvSpPr>
            <a:spLocks noGrp="1"/>
          </p:cNvSpPr>
          <p:nvPr>
            <p:ph type="ftr" sz="quarter" idx="3"/>
          </p:nvPr>
        </p:nvSpPr>
        <p:spPr>
          <a:xfrm>
            <a:off x="1835696" y="6353175"/>
            <a:ext cx="5544616" cy="368935"/>
          </a:xfrm>
          <a:prstGeom prst="rect">
            <a:avLst/>
          </a:prstGeom>
        </p:spPr>
        <p:txBody>
          <a:bodyPr/>
          <a:lstStyle>
            <a:lvl1pPr algn="ctr">
              <a:defRPr/>
            </a:lvl1pPr>
          </a:lstStyle>
          <a:p>
            <a:r>
              <a:rPr lang="en-US" altLang="ko-KR" smtClean="0"/>
              <a:t>Contrastive hierarchies in the Altaic vowel systems</a:t>
            </a:r>
            <a:endParaRPr lang="ko-KR" altLang="en-US" dirty="0"/>
          </a:p>
        </p:txBody>
      </p:sp>
      <p:sp>
        <p:nvSpPr>
          <p:cNvPr id="12" name="Slide Number Placeholder 5"/>
          <p:cNvSpPr>
            <a:spLocks noGrp="1"/>
          </p:cNvSpPr>
          <p:nvPr>
            <p:ph type="sldNum" sz="quarter" idx="4"/>
          </p:nvPr>
        </p:nvSpPr>
        <p:spPr>
          <a:xfrm>
            <a:off x="612648" y="6381328"/>
            <a:ext cx="1223048" cy="340782"/>
          </a:xfrm>
          <a:prstGeom prst="rect">
            <a:avLst/>
          </a:prstGeom>
        </p:spPr>
        <p:txBody>
          <a:bodyPr/>
          <a:lstStyle/>
          <a:p>
            <a:fld id="{C11EF7EE-79D6-49A2-9057-E1F4E97C028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ko-KR" dirty="0" smtClean="0"/>
              <a:t>Click to edit Master title style</a:t>
            </a:r>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ltLang="ko-KR" dirty="0" smtClean="0"/>
              <a:t>Click to edit Master text styles</a:t>
            </a:r>
          </a:p>
          <a:p>
            <a:pPr lvl="1" eaLnBrk="1" latinLnBrk="0" hangingPunct="1"/>
            <a:r>
              <a:rPr lang="en-US" altLang="ko-KR" dirty="0" smtClean="0"/>
              <a:t>Second level</a:t>
            </a:r>
          </a:p>
          <a:p>
            <a:pPr lvl="2" eaLnBrk="1" latinLnBrk="0" hangingPunct="1"/>
            <a:r>
              <a:rPr lang="en-US" altLang="ko-KR" dirty="0" smtClean="0"/>
              <a:t>Third level</a:t>
            </a:r>
          </a:p>
          <a:p>
            <a:pPr lvl="3" eaLnBrk="1" latinLnBrk="0" hangingPunct="1"/>
            <a:r>
              <a:rPr lang="en-US" altLang="ko-KR" dirty="0" smtClean="0"/>
              <a:t>Fourth level</a:t>
            </a:r>
          </a:p>
          <a:p>
            <a:pPr lvl="4" eaLnBrk="1" latinLnBrk="0" hangingPunct="1"/>
            <a:r>
              <a:rPr lang="en-US" altLang="ko-KR" dirty="0" smtClean="0"/>
              <a:t>Fifth level</a:t>
            </a:r>
            <a:endParaRPr kumimoji="0" lang="en-US" dirty="0"/>
          </a:p>
        </p:txBody>
      </p:sp>
      <p:sp>
        <p:nvSpPr>
          <p:cNvPr id="7" name="Date Placeholder 3"/>
          <p:cNvSpPr>
            <a:spLocks noGrp="1"/>
          </p:cNvSpPr>
          <p:nvPr>
            <p:ph type="dt" sz="half" idx="2"/>
          </p:nvPr>
        </p:nvSpPr>
        <p:spPr>
          <a:xfrm>
            <a:off x="7380312" y="6353175"/>
            <a:ext cx="1309536" cy="368935"/>
          </a:xfrm>
          <a:prstGeom prst="rect">
            <a:avLst/>
          </a:prstGeom>
        </p:spPr>
        <p:txBody>
          <a:bodyPr/>
          <a:lstStyle>
            <a:lvl1pPr algn="r">
              <a:defRPr/>
            </a:lvl1pPr>
          </a:lstStyle>
          <a:p>
            <a:r>
              <a:rPr lang="en-US" altLang="ko-KR" smtClean="0"/>
              <a:t>1/24/2013</a:t>
            </a:r>
            <a:endParaRPr lang="ko-KR" altLang="en-US" dirty="0"/>
          </a:p>
        </p:txBody>
      </p:sp>
      <p:sp>
        <p:nvSpPr>
          <p:cNvPr id="9" name="Footer Placeholder 4"/>
          <p:cNvSpPr>
            <a:spLocks noGrp="1"/>
          </p:cNvSpPr>
          <p:nvPr>
            <p:ph type="ftr" sz="quarter" idx="3"/>
          </p:nvPr>
        </p:nvSpPr>
        <p:spPr>
          <a:xfrm>
            <a:off x="1835696" y="6353175"/>
            <a:ext cx="5544616" cy="368935"/>
          </a:xfrm>
          <a:prstGeom prst="rect">
            <a:avLst/>
          </a:prstGeom>
        </p:spPr>
        <p:txBody>
          <a:bodyPr/>
          <a:lstStyle>
            <a:lvl1pPr algn="ctr">
              <a:defRPr/>
            </a:lvl1pPr>
          </a:lstStyle>
          <a:p>
            <a:r>
              <a:rPr lang="en-US" altLang="ko-KR" smtClean="0"/>
              <a:t>Contrastive hierarchies in the Altaic vowel systems</a:t>
            </a:r>
            <a:endParaRPr lang="ko-KR" altLang="en-US" dirty="0"/>
          </a:p>
        </p:txBody>
      </p:sp>
      <p:sp>
        <p:nvSpPr>
          <p:cNvPr id="10" name="Slide Number Placeholder 5"/>
          <p:cNvSpPr>
            <a:spLocks noGrp="1"/>
          </p:cNvSpPr>
          <p:nvPr>
            <p:ph type="sldNum" sz="quarter" idx="4"/>
          </p:nvPr>
        </p:nvSpPr>
        <p:spPr>
          <a:xfrm>
            <a:off x="612648" y="6381328"/>
            <a:ext cx="1223048" cy="340782"/>
          </a:xfrm>
          <a:prstGeom prst="rect">
            <a:avLst/>
          </a:prstGeom>
        </p:spPr>
        <p:txBody>
          <a:bodyPr/>
          <a:lstStyle/>
          <a:p>
            <a:fld id="{C11EF7EE-79D6-49A2-9057-E1F4E97C028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ltLang="ko-KR" dirty="0" smtClean="0"/>
              <a:t>Click to edit Master title style</a:t>
            </a:r>
            <a:endParaRPr kumimoji="0" lang="en-US" dirty="0"/>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ltLang="ko-KR" smtClean="0"/>
              <a:t>Click to edit Master text styles</a:t>
            </a:r>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3"/>
          <p:cNvSpPr>
            <a:spLocks noGrp="1"/>
          </p:cNvSpPr>
          <p:nvPr>
            <p:ph type="dt" sz="half" idx="2"/>
          </p:nvPr>
        </p:nvSpPr>
        <p:spPr>
          <a:xfrm>
            <a:off x="7380312" y="6353175"/>
            <a:ext cx="1309536" cy="368935"/>
          </a:xfrm>
          <a:prstGeom prst="rect">
            <a:avLst/>
          </a:prstGeom>
        </p:spPr>
        <p:txBody>
          <a:bodyPr/>
          <a:lstStyle>
            <a:lvl1pPr algn="r">
              <a:defRPr/>
            </a:lvl1pPr>
          </a:lstStyle>
          <a:p>
            <a:r>
              <a:rPr lang="en-US" altLang="ko-KR" smtClean="0"/>
              <a:t>1/24/2013</a:t>
            </a:r>
            <a:endParaRPr lang="ko-KR" altLang="en-US" dirty="0"/>
          </a:p>
        </p:txBody>
      </p:sp>
      <p:sp>
        <p:nvSpPr>
          <p:cNvPr id="13" name="Footer Placeholder 4"/>
          <p:cNvSpPr>
            <a:spLocks noGrp="1"/>
          </p:cNvSpPr>
          <p:nvPr>
            <p:ph type="ftr" sz="quarter" idx="3"/>
          </p:nvPr>
        </p:nvSpPr>
        <p:spPr>
          <a:xfrm>
            <a:off x="1835696" y="6353175"/>
            <a:ext cx="5544616" cy="368935"/>
          </a:xfrm>
          <a:prstGeom prst="rect">
            <a:avLst/>
          </a:prstGeom>
        </p:spPr>
        <p:txBody>
          <a:bodyPr/>
          <a:lstStyle>
            <a:lvl1pPr algn="ctr">
              <a:defRPr/>
            </a:lvl1pPr>
          </a:lstStyle>
          <a:p>
            <a:r>
              <a:rPr lang="en-US" altLang="ko-KR" smtClean="0"/>
              <a:t>Contrastive hierarchies in the Altaic vowel systems</a:t>
            </a:r>
            <a:endParaRPr lang="ko-KR" altLang="en-US" dirty="0"/>
          </a:p>
        </p:txBody>
      </p:sp>
      <p:sp>
        <p:nvSpPr>
          <p:cNvPr id="14" name="Slide Number Placeholder 5"/>
          <p:cNvSpPr>
            <a:spLocks noGrp="1"/>
          </p:cNvSpPr>
          <p:nvPr>
            <p:ph type="sldNum" sz="quarter" idx="4"/>
          </p:nvPr>
        </p:nvSpPr>
        <p:spPr>
          <a:xfrm>
            <a:off x="612648" y="6381328"/>
            <a:ext cx="1223048" cy="340782"/>
          </a:xfrm>
          <a:prstGeom prst="rect">
            <a:avLst/>
          </a:prstGeom>
        </p:spPr>
        <p:txBody>
          <a:bodyPr/>
          <a:lstStyle/>
          <a:p>
            <a:fld id="{C11EF7EE-79D6-49A2-9057-E1F4E97C028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ltLang="ko-KR" dirty="0" smtClean="0"/>
              <a:t>Click to edit Master title style</a:t>
            </a:r>
            <a:endParaRPr kumimoji="0"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ltLang="ko-KR" smtClean="0"/>
              <a:t>Click to edit Master text styles</a:t>
            </a:r>
          </a:p>
          <a:p>
            <a:pPr lvl="1" eaLnBrk="1" latinLnBrk="0" hangingPunct="1"/>
            <a:r>
              <a:rPr lang="en-US" altLang="ko-KR" smtClean="0"/>
              <a:t>Second level</a:t>
            </a:r>
          </a:p>
          <a:p>
            <a:pPr lvl="2" eaLnBrk="1" latinLnBrk="0" hangingPunct="1"/>
            <a:r>
              <a:rPr lang="en-US" altLang="ko-KR" smtClean="0"/>
              <a:t>Third level</a:t>
            </a:r>
          </a:p>
          <a:p>
            <a:pPr lvl="3" eaLnBrk="1" latinLnBrk="0" hangingPunct="1"/>
            <a:r>
              <a:rPr lang="en-US" altLang="ko-KR" smtClean="0"/>
              <a:t>Fourth level</a:t>
            </a:r>
          </a:p>
          <a:p>
            <a:pPr lvl="4" eaLnBrk="1" latinLnBrk="0" hangingPunct="1"/>
            <a:r>
              <a:rPr lang="en-US" altLang="ko-KR"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ltLang="ko-KR" dirty="0" smtClean="0"/>
              <a:t>Click to edit Master text styles</a:t>
            </a:r>
          </a:p>
          <a:p>
            <a:pPr lvl="1" eaLnBrk="1" latinLnBrk="0" hangingPunct="1"/>
            <a:r>
              <a:rPr lang="en-US" altLang="ko-KR" dirty="0" smtClean="0"/>
              <a:t>Second level</a:t>
            </a:r>
          </a:p>
          <a:p>
            <a:pPr lvl="2" eaLnBrk="1" latinLnBrk="0" hangingPunct="1"/>
            <a:r>
              <a:rPr lang="en-US" altLang="ko-KR" dirty="0" smtClean="0"/>
              <a:t>Third level</a:t>
            </a:r>
          </a:p>
          <a:p>
            <a:pPr lvl="3" eaLnBrk="1" latinLnBrk="0" hangingPunct="1"/>
            <a:r>
              <a:rPr lang="en-US" altLang="ko-KR" dirty="0" smtClean="0"/>
              <a:t>Fourth level</a:t>
            </a:r>
          </a:p>
          <a:p>
            <a:pPr lvl="4" eaLnBrk="1" latinLnBrk="0" hangingPunct="1"/>
            <a:r>
              <a:rPr lang="en-US" altLang="ko-KR" dirty="0" smtClean="0"/>
              <a:t>Fifth level</a:t>
            </a:r>
            <a:endParaRPr kumimoji="0" lang="en-US" dirty="0"/>
          </a:p>
        </p:txBody>
      </p:sp>
      <p:sp>
        <p:nvSpPr>
          <p:cNvPr id="13" name="Date Placeholder 3"/>
          <p:cNvSpPr>
            <a:spLocks noGrp="1"/>
          </p:cNvSpPr>
          <p:nvPr>
            <p:ph type="dt" sz="half" idx="10"/>
          </p:nvPr>
        </p:nvSpPr>
        <p:spPr>
          <a:xfrm>
            <a:off x="7380312" y="6353175"/>
            <a:ext cx="1309536" cy="368935"/>
          </a:xfrm>
          <a:prstGeom prst="rect">
            <a:avLst/>
          </a:prstGeom>
        </p:spPr>
        <p:txBody>
          <a:bodyPr/>
          <a:lstStyle>
            <a:lvl1pPr algn="r">
              <a:defRPr/>
            </a:lvl1pPr>
          </a:lstStyle>
          <a:p>
            <a:r>
              <a:rPr lang="en-US" altLang="ko-KR" smtClean="0"/>
              <a:t>1/24/2013</a:t>
            </a:r>
            <a:endParaRPr lang="ko-KR" altLang="en-US" dirty="0"/>
          </a:p>
        </p:txBody>
      </p:sp>
      <p:sp>
        <p:nvSpPr>
          <p:cNvPr id="14" name="Footer Placeholder 4"/>
          <p:cNvSpPr>
            <a:spLocks noGrp="1"/>
          </p:cNvSpPr>
          <p:nvPr>
            <p:ph type="ftr" sz="quarter" idx="3"/>
          </p:nvPr>
        </p:nvSpPr>
        <p:spPr>
          <a:xfrm>
            <a:off x="1835696" y="6353175"/>
            <a:ext cx="5544616" cy="368935"/>
          </a:xfrm>
          <a:prstGeom prst="rect">
            <a:avLst/>
          </a:prstGeom>
        </p:spPr>
        <p:txBody>
          <a:bodyPr/>
          <a:lstStyle>
            <a:lvl1pPr algn="ctr">
              <a:defRPr/>
            </a:lvl1pPr>
          </a:lstStyle>
          <a:p>
            <a:r>
              <a:rPr lang="en-US" altLang="ko-KR" smtClean="0"/>
              <a:t>Contrastive hierarchies in the Altaic vowel systems</a:t>
            </a:r>
            <a:endParaRPr lang="ko-KR" altLang="en-US" dirty="0"/>
          </a:p>
        </p:txBody>
      </p:sp>
      <p:sp>
        <p:nvSpPr>
          <p:cNvPr id="15" name="Slide Number Placeholder 5"/>
          <p:cNvSpPr>
            <a:spLocks noGrp="1"/>
          </p:cNvSpPr>
          <p:nvPr>
            <p:ph type="sldNum" sz="quarter" idx="4"/>
          </p:nvPr>
        </p:nvSpPr>
        <p:spPr>
          <a:xfrm>
            <a:off x="612648" y="6381328"/>
            <a:ext cx="1223048" cy="340782"/>
          </a:xfrm>
          <a:prstGeom prst="rect">
            <a:avLst/>
          </a:prstGeom>
        </p:spPr>
        <p:txBody>
          <a:bodyPr/>
          <a:lstStyle/>
          <a:p>
            <a:fld id="{C11EF7EE-79D6-49A2-9057-E1F4E97C028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ltLang="ko-KR"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ltLang="ko-KR"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ltLang="ko-KR" smtClean="0"/>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ltLang="ko-KR" smtClean="0"/>
              <a:t>Click to edit Master text styles</a:t>
            </a:r>
          </a:p>
          <a:p>
            <a:pPr lvl="1" eaLnBrk="1" latinLnBrk="0" hangingPunct="1"/>
            <a:r>
              <a:rPr lang="en-US" altLang="ko-KR" smtClean="0"/>
              <a:t>Second level</a:t>
            </a:r>
          </a:p>
          <a:p>
            <a:pPr lvl="2" eaLnBrk="1" latinLnBrk="0" hangingPunct="1"/>
            <a:r>
              <a:rPr lang="en-US" altLang="ko-KR" smtClean="0"/>
              <a:t>Third level</a:t>
            </a:r>
          </a:p>
          <a:p>
            <a:pPr lvl="3" eaLnBrk="1" latinLnBrk="0" hangingPunct="1"/>
            <a:r>
              <a:rPr lang="en-US" altLang="ko-KR" smtClean="0"/>
              <a:t>Fourth level</a:t>
            </a:r>
          </a:p>
          <a:p>
            <a:pPr lvl="4" eaLnBrk="1" latinLnBrk="0" hangingPunct="1"/>
            <a:r>
              <a:rPr lang="en-US" altLang="ko-KR"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ltLang="ko-KR" smtClean="0"/>
              <a:t>Click to edit Master text styles</a:t>
            </a:r>
          </a:p>
          <a:p>
            <a:pPr lvl="1" eaLnBrk="1" latinLnBrk="0" hangingPunct="1"/>
            <a:r>
              <a:rPr lang="en-US" altLang="ko-KR" smtClean="0"/>
              <a:t>Second level</a:t>
            </a:r>
          </a:p>
          <a:p>
            <a:pPr lvl="2" eaLnBrk="1" latinLnBrk="0" hangingPunct="1"/>
            <a:r>
              <a:rPr lang="en-US" altLang="ko-KR" smtClean="0"/>
              <a:t>Third level</a:t>
            </a:r>
          </a:p>
          <a:p>
            <a:pPr lvl="3" eaLnBrk="1" latinLnBrk="0" hangingPunct="1"/>
            <a:r>
              <a:rPr lang="en-US" altLang="ko-KR" smtClean="0"/>
              <a:t>Fourth level</a:t>
            </a:r>
          </a:p>
          <a:p>
            <a:pPr lvl="4" eaLnBrk="1" latinLnBrk="0" hangingPunct="1"/>
            <a:r>
              <a:rPr lang="en-US" altLang="ko-KR" smtClean="0"/>
              <a:t>Fifth level</a:t>
            </a:r>
            <a:endParaRPr kumimoji="0" lang="en-US"/>
          </a:p>
        </p:txBody>
      </p:sp>
      <p:sp>
        <p:nvSpPr>
          <p:cNvPr id="15" name="Date Placeholder 3"/>
          <p:cNvSpPr>
            <a:spLocks noGrp="1"/>
          </p:cNvSpPr>
          <p:nvPr>
            <p:ph type="dt" sz="half" idx="10"/>
          </p:nvPr>
        </p:nvSpPr>
        <p:spPr>
          <a:xfrm>
            <a:off x="7380312" y="6353175"/>
            <a:ext cx="1309536" cy="368935"/>
          </a:xfrm>
          <a:prstGeom prst="rect">
            <a:avLst/>
          </a:prstGeom>
        </p:spPr>
        <p:txBody>
          <a:bodyPr/>
          <a:lstStyle>
            <a:lvl1pPr algn="r">
              <a:defRPr/>
            </a:lvl1pPr>
          </a:lstStyle>
          <a:p>
            <a:r>
              <a:rPr lang="en-US" altLang="ko-KR" smtClean="0"/>
              <a:t>1/24/2013</a:t>
            </a:r>
            <a:endParaRPr lang="ko-KR" altLang="en-US" dirty="0"/>
          </a:p>
        </p:txBody>
      </p:sp>
      <p:sp>
        <p:nvSpPr>
          <p:cNvPr id="16" name="Footer Placeholder 4"/>
          <p:cNvSpPr>
            <a:spLocks noGrp="1"/>
          </p:cNvSpPr>
          <p:nvPr>
            <p:ph type="ftr" sz="quarter" idx="11"/>
          </p:nvPr>
        </p:nvSpPr>
        <p:spPr>
          <a:xfrm>
            <a:off x="1835696" y="6353175"/>
            <a:ext cx="5544616" cy="368935"/>
          </a:xfrm>
          <a:prstGeom prst="rect">
            <a:avLst/>
          </a:prstGeom>
        </p:spPr>
        <p:txBody>
          <a:bodyPr/>
          <a:lstStyle>
            <a:lvl1pPr algn="ctr">
              <a:defRPr/>
            </a:lvl1pPr>
          </a:lstStyle>
          <a:p>
            <a:r>
              <a:rPr lang="en-US" altLang="ko-KR" smtClean="0"/>
              <a:t>Contrastive hierarchies in the Altaic vowel systems</a:t>
            </a:r>
            <a:endParaRPr lang="ko-KR" altLang="en-US" dirty="0"/>
          </a:p>
        </p:txBody>
      </p:sp>
      <p:sp>
        <p:nvSpPr>
          <p:cNvPr id="17" name="Slide Number Placeholder 5"/>
          <p:cNvSpPr>
            <a:spLocks noGrp="1"/>
          </p:cNvSpPr>
          <p:nvPr>
            <p:ph type="sldNum" sz="quarter" idx="12"/>
          </p:nvPr>
        </p:nvSpPr>
        <p:spPr>
          <a:xfrm>
            <a:off x="612648" y="6381328"/>
            <a:ext cx="1223048" cy="340782"/>
          </a:xfrm>
          <a:prstGeom prst="rect">
            <a:avLst/>
          </a:prstGeom>
        </p:spPr>
        <p:txBody>
          <a:bodyPr/>
          <a:lstStyle/>
          <a:p>
            <a:fld id="{C11EF7EE-79D6-49A2-9057-E1F4E97C028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ltLang="ko-KR" smtClean="0"/>
              <a:t>Click to edit Master title style</a:t>
            </a:r>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Date Placeholder 3"/>
          <p:cNvSpPr>
            <a:spLocks noGrp="1"/>
          </p:cNvSpPr>
          <p:nvPr>
            <p:ph type="dt" sz="half" idx="2"/>
          </p:nvPr>
        </p:nvSpPr>
        <p:spPr>
          <a:xfrm>
            <a:off x="7380312" y="6353175"/>
            <a:ext cx="1309536" cy="368935"/>
          </a:xfrm>
          <a:prstGeom prst="rect">
            <a:avLst/>
          </a:prstGeom>
        </p:spPr>
        <p:txBody>
          <a:bodyPr/>
          <a:lstStyle>
            <a:lvl1pPr algn="r">
              <a:defRPr/>
            </a:lvl1pPr>
          </a:lstStyle>
          <a:p>
            <a:r>
              <a:rPr lang="en-US" altLang="ko-KR" smtClean="0"/>
              <a:t>1/24/2013</a:t>
            </a:r>
            <a:endParaRPr lang="ko-KR" altLang="en-US" dirty="0"/>
          </a:p>
        </p:txBody>
      </p:sp>
      <p:sp>
        <p:nvSpPr>
          <p:cNvPr id="8" name="Footer Placeholder 4"/>
          <p:cNvSpPr>
            <a:spLocks noGrp="1"/>
          </p:cNvSpPr>
          <p:nvPr>
            <p:ph type="ftr" sz="quarter" idx="3"/>
          </p:nvPr>
        </p:nvSpPr>
        <p:spPr>
          <a:xfrm>
            <a:off x="1835696" y="6353175"/>
            <a:ext cx="5544616" cy="368935"/>
          </a:xfrm>
          <a:prstGeom prst="rect">
            <a:avLst/>
          </a:prstGeom>
        </p:spPr>
        <p:txBody>
          <a:bodyPr/>
          <a:lstStyle>
            <a:lvl1pPr algn="ctr">
              <a:defRPr/>
            </a:lvl1pPr>
          </a:lstStyle>
          <a:p>
            <a:r>
              <a:rPr lang="en-US" altLang="ko-KR" smtClean="0"/>
              <a:t>Contrastive hierarchies in the Altaic vowel systems</a:t>
            </a:r>
            <a:endParaRPr lang="ko-KR" altLang="en-US" dirty="0"/>
          </a:p>
        </p:txBody>
      </p:sp>
      <p:sp>
        <p:nvSpPr>
          <p:cNvPr id="9" name="Slide Number Placeholder 5"/>
          <p:cNvSpPr>
            <a:spLocks noGrp="1"/>
          </p:cNvSpPr>
          <p:nvPr>
            <p:ph type="sldNum" sz="quarter" idx="4"/>
          </p:nvPr>
        </p:nvSpPr>
        <p:spPr>
          <a:xfrm>
            <a:off x="612648" y="6381328"/>
            <a:ext cx="1223048" cy="340782"/>
          </a:xfrm>
          <a:prstGeom prst="rect">
            <a:avLst/>
          </a:prstGeom>
        </p:spPr>
        <p:txBody>
          <a:bodyPr/>
          <a:lstStyle/>
          <a:p>
            <a:fld id="{C11EF7EE-79D6-49A2-9057-E1F4E97C028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Date Placeholder 3"/>
          <p:cNvSpPr>
            <a:spLocks noGrp="1"/>
          </p:cNvSpPr>
          <p:nvPr>
            <p:ph type="dt" sz="half" idx="2"/>
          </p:nvPr>
        </p:nvSpPr>
        <p:spPr>
          <a:xfrm>
            <a:off x="7380312" y="6353175"/>
            <a:ext cx="1309536" cy="368935"/>
          </a:xfrm>
          <a:prstGeom prst="rect">
            <a:avLst/>
          </a:prstGeom>
        </p:spPr>
        <p:txBody>
          <a:bodyPr/>
          <a:lstStyle>
            <a:lvl1pPr algn="r">
              <a:defRPr/>
            </a:lvl1pPr>
          </a:lstStyle>
          <a:p>
            <a:r>
              <a:rPr lang="en-US" altLang="ko-KR" smtClean="0"/>
              <a:t>1/24/2013</a:t>
            </a:r>
            <a:endParaRPr lang="ko-KR" altLang="en-US" dirty="0"/>
          </a:p>
        </p:txBody>
      </p:sp>
      <p:sp>
        <p:nvSpPr>
          <p:cNvPr id="8" name="Footer Placeholder 4"/>
          <p:cNvSpPr>
            <a:spLocks noGrp="1"/>
          </p:cNvSpPr>
          <p:nvPr>
            <p:ph type="ftr" sz="quarter" idx="3"/>
          </p:nvPr>
        </p:nvSpPr>
        <p:spPr>
          <a:xfrm>
            <a:off x="1835696" y="6353175"/>
            <a:ext cx="5544616" cy="368935"/>
          </a:xfrm>
          <a:prstGeom prst="rect">
            <a:avLst/>
          </a:prstGeom>
        </p:spPr>
        <p:txBody>
          <a:bodyPr/>
          <a:lstStyle>
            <a:lvl1pPr algn="ctr">
              <a:defRPr/>
            </a:lvl1pPr>
          </a:lstStyle>
          <a:p>
            <a:r>
              <a:rPr lang="en-US" altLang="ko-KR" smtClean="0"/>
              <a:t>Contrastive hierarchies in the Altaic vowel systems</a:t>
            </a:r>
            <a:endParaRPr lang="ko-KR" altLang="en-US" dirty="0"/>
          </a:p>
        </p:txBody>
      </p:sp>
      <p:sp>
        <p:nvSpPr>
          <p:cNvPr id="9" name="Slide Number Placeholder 5"/>
          <p:cNvSpPr>
            <a:spLocks noGrp="1"/>
          </p:cNvSpPr>
          <p:nvPr>
            <p:ph type="sldNum" sz="quarter" idx="4"/>
          </p:nvPr>
        </p:nvSpPr>
        <p:spPr>
          <a:xfrm>
            <a:off x="612648" y="6381328"/>
            <a:ext cx="1223048" cy="340782"/>
          </a:xfrm>
          <a:prstGeom prst="rect">
            <a:avLst/>
          </a:prstGeom>
        </p:spPr>
        <p:txBody>
          <a:bodyPr/>
          <a:lstStyle/>
          <a:p>
            <a:fld id="{C11EF7EE-79D6-49A2-9057-E1F4E97C028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ltLang="ko-KR"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ltLang="ko-KR" smtClean="0"/>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ltLang="ko-KR" smtClean="0"/>
              <a:t>Click to edit Master text styles</a:t>
            </a:r>
          </a:p>
          <a:p>
            <a:pPr lvl="1" eaLnBrk="1" latinLnBrk="0" hangingPunct="1"/>
            <a:r>
              <a:rPr lang="en-US" altLang="ko-KR" smtClean="0"/>
              <a:t>Second level</a:t>
            </a:r>
          </a:p>
          <a:p>
            <a:pPr lvl="2" eaLnBrk="1" latinLnBrk="0" hangingPunct="1"/>
            <a:r>
              <a:rPr lang="en-US" altLang="ko-KR" smtClean="0"/>
              <a:t>Third level</a:t>
            </a:r>
          </a:p>
          <a:p>
            <a:pPr lvl="3" eaLnBrk="1" latinLnBrk="0" hangingPunct="1"/>
            <a:r>
              <a:rPr lang="en-US" altLang="ko-KR" smtClean="0"/>
              <a:t>Fourth level</a:t>
            </a:r>
          </a:p>
          <a:p>
            <a:pPr lvl="4" eaLnBrk="1" latinLnBrk="0" hangingPunct="1"/>
            <a:r>
              <a:rPr lang="en-US" altLang="ko-KR" smtClean="0"/>
              <a:t>Fifth level</a:t>
            </a:r>
            <a:endParaRPr kumimoji="0" lang="en-US"/>
          </a:p>
        </p:txBody>
      </p:sp>
      <p:sp>
        <p:nvSpPr>
          <p:cNvPr id="11" name="Date Placeholder 3"/>
          <p:cNvSpPr>
            <a:spLocks noGrp="1"/>
          </p:cNvSpPr>
          <p:nvPr>
            <p:ph type="dt" sz="half" idx="10"/>
          </p:nvPr>
        </p:nvSpPr>
        <p:spPr>
          <a:xfrm>
            <a:off x="7380312" y="6353175"/>
            <a:ext cx="1309536" cy="368935"/>
          </a:xfrm>
          <a:prstGeom prst="rect">
            <a:avLst/>
          </a:prstGeom>
        </p:spPr>
        <p:txBody>
          <a:bodyPr/>
          <a:lstStyle>
            <a:lvl1pPr algn="r">
              <a:defRPr/>
            </a:lvl1pPr>
          </a:lstStyle>
          <a:p>
            <a:r>
              <a:rPr lang="en-US" altLang="ko-KR" smtClean="0"/>
              <a:t>1/24/2013</a:t>
            </a:r>
            <a:endParaRPr lang="ko-KR" altLang="en-US" dirty="0"/>
          </a:p>
        </p:txBody>
      </p:sp>
      <p:sp>
        <p:nvSpPr>
          <p:cNvPr id="13" name="Footer Placeholder 4"/>
          <p:cNvSpPr>
            <a:spLocks noGrp="1"/>
          </p:cNvSpPr>
          <p:nvPr>
            <p:ph type="ftr" sz="quarter" idx="3"/>
          </p:nvPr>
        </p:nvSpPr>
        <p:spPr>
          <a:xfrm>
            <a:off x="1835696" y="6353175"/>
            <a:ext cx="5544616" cy="368935"/>
          </a:xfrm>
          <a:prstGeom prst="rect">
            <a:avLst/>
          </a:prstGeom>
        </p:spPr>
        <p:txBody>
          <a:bodyPr/>
          <a:lstStyle>
            <a:lvl1pPr algn="ctr">
              <a:defRPr/>
            </a:lvl1pPr>
          </a:lstStyle>
          <a:p>
            <a:r>
              <a:rPr lang="en-US" altLang="ko-KR" smtClean="0"/>
              <a:t>Contrastive hierarchies in the Altaic vowel systems</a:t>
            </a:r>
            <a:endParaRPr lang="ko-KR" altLang="en-US" dirty="0"/>
          </a:p>
        </p:txBody>
      </p:sp>
      <p:sp>
        <p:nvSpPr>
          <p:cNvPr id="14" name="Slide Number Placeholder 5"/>
          <p:cNvSpPr>
            <a:spLocks noGrp="1"/>
          </p:cNvSpPr>
          <p:nvPr>
            <p:ph type="sldNum" sz="quarter" idx="4"/>
          </p:nvPr>
        </p:nvSpPr>
        <p:spPr>
          <a:xfrm>
            <a:off x="612648" y="6381328"/>
            <a:ext cx="1223048" cy="340782"/>
          </a:xfrm>
          <a:prstGeom prst="rect">
            <a:avLst/>
          </a:prstGeom>
        </p:spPr>
        <p:txBody>
          <a:bodyPr/>
          <a:lstStyle/>
          <a:p>
            <a:fld id="{C11EF7EE-79D6-49A2-9057-E1F4E97C028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ltLang="ko-KR" dirty="0" smtClean="0"/>
              <a:t>Click to edit Master title style</a:t>
            </a:r>
            <a:endParaRPr kumimoji="0" lang="en-US" dirty="0"/>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ltLang="ko-KR"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ltLang="ko-KR" dirty="0" smtClean="0"/>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Date Placeholder 3"/>
          <p:cNvSpPr>
            <a:spLocks noGrp="1"/>
          </p:cNvSpPr>
          <p:nvPr>
            <p:ph type="dt" sz="half" idx="10"/>
          </p:nvPr>
        </p:nvSpPr>
        <p:spPr>
          <a:xfrm>
            <a:off x="7380312" y="6353175"/>
            <a:ext cx="1309536" cy="368935"/>
          </a:xfrm>
          <a:prstGeom prst="rect">
            <a:avLst/>
          </a:prstGeom>
        </p:spPr>
        <p:txBody>
          <a:bodyPr/>
          <a:lstStyle>
            <a:lvl1pPr algn="r">
              <a:defRPr/>
            </a:lvl1pPr>
          </a:lstStyle>
          <a:p>
            <a:r>
              <a:rPr lang="en-US" altLang="ko-KR" smtClean="0"/>
              <a:t>1/24/2013</a:t>
            </a:r>
            <a:endParaRPr lang="ko-KR" altLang="en-US" dirty="0"/>
          </a:p>
        </p:txBody>
      </p:sp>
      <p:sp>
        <p:nvSpPr>
          <p:cNvPr id="15" name="Footer Placeholder 4"/>
          <p:cNvSpPr>
            <a:spLocks noGrp="1"/>
          </p:cNvSpPr>
          <p:nvPr>
            <p:ph type="ftr" sz="quarter" idx="3"/>
          </p:nvPr>
        </p:nvSpPr>
        <p:spPr>
          <a:xfrm>
            <a:off x="1835696" y="6353175"/>
            <a:ext cx="5544616" cy="368935"/>
          </a:xfrm>
          <a:prstGeom prst="rect">
            <a:avLst/>
          </a:prstGeom>
        </p:spPr>
        <p:txBody>
          <a:bodyPr/>
          <a:lstStyle>
            <a:lvl1pPr algn="ctr">
              <a:defRPr/>
            </a:lvl1pPr>
          </a:lstStyle>
          <a:p>
            <a:r>
              <a:rPr lang="en-US" altLang="ko-KR" smtClean="0"/>
              <a:t>Contrastive hierarchies in the Altaic vowel systems</a:t>
            </a:r>
            <a:endParaRPr lang="ko-KR" altLang="en-US" dirty="0"/>
          </a:p>
        </p:txBody>
      </p:sp>
      <p:sp>
        <p:nvSpPr>
          <p:cNvPr id="16" name="Slide Number Placeholder 5"/>
          <p:cNvSpPr>
            <a:spLocks noGrp="1"/>
          </p:cNvSpPr>
          <p:nvPr>
            <p:ph type="sldNum" sz="quarter" idx="4"/>
          </p:nvPr>
        </p:nvSpPr>
        <p:spPr>
          <a:xfrm>
            <a:off x="612648" y="6381328"/>
            <a:ext cx="1223048" cy="340782"/>
          </a:xfrm>
          <a:prstGeom prst="rect">
            <a:avLst/>
          </a:prstGeom>
        </p:spPr>
        <p:txBody>
          <a:bodyPr/>
          <a:lstStyle/>
          <a:p>
            <a:fld id="{C11EF7EE-79D6-49A2-9057-E1F4E97C0289}" type="slidenum">
              <a:rPr lang="ko-KR" altLang="en-US" smtClean="0"/>
              <a:pPr/>
              <a:t>‹#›</a:t>
            </a:fld>
            <a:endParaRPr lang="ko-KR"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ltLang="ko-KR" dirty="0" smtClean="0"/>
              <a:t>Click to edit Master title style</a:t>
            </a:r>
            <a:endParaRPr kumimoji="0" lang="en-US" dirty="0"/>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ltLang="ko-KR" dirty="0" smtClean="0"/>
              <a:t>Click to edit Master text styles</a:t>
            </a:r>
          </a:p>
          <a:p>
            <a:pPr lvl="1" eaLnBrk="1" latinLnBrk="0" hangingPunct="1"/>
            <a:r>
              <a:rPr kumimoji="0" lang="en-US" altLang="ko-KR" dirty="0" smtClean="0"/>
              <a:t>Second level</a:t>
            </a:r>
          </a:p>
          <a:p>
            <a:pPr lvl="2" eaLnBrk="1" latinLnBrk="0" hangingPunct="1"/>
            <a:r>
              <a:rPr kumimoji="0" lang="en-US" altLang="ko-KR" dirty="0" smtClean="0"/>
              <a:t>Third level</a:t>
            </a:r>
          </a:p>
          <a:p>
            <a:pPr lvl="3" eaLnBrk="1" latinLnBrk="0" hangingPunct="1"/>
            <a:r>
              <a:rPr kumimoji="0" lang="en-US" altLang="ko-KR" dirty="0" smtClean="0"/>
              <a:t>Fourth level</a:t>
            </a:r>
          </a:p>
          <a:p>
            <a:pPr lvl="4" eaLnBrk="1" latinLnBrk="0" hangingPunct="1"/>
            <a:r>
              <a:rPr kumimoji="0" lang="en-US" altLang="ko-KR" dirty="0" smtClean="0"/>
              <a:t>Fifth level</a:t>
            </a:r>
            <a:endParaRPr kumimoji="0"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ate Placeholder 3"/>
          <p:cNvSpPr>
            <a:spLocks noGrp="1"/>
          </p:cNvSpPr>
          <p:nvPr>
            <p:ph type="dt" sz="half" idx="2"/>
          </p:nvPr>
        </p:nvSpPr>
        <p:spPr>
          <a:xfrm>
            <a:off x="7380312" y="6353175"/>
            <a:ext cx="1309536" cy="368935"/>
          </a:xfrm>
          <a:prstGeom prst="rect">
            <a:avLst/>
          </a:prstGeom>
        </p:spPr>
        <p:txBody>
          <a:bodyPr/>
          <a:lstStyle>
            <a:lvl1pPr algn="r">
              <a:defRPr/>
            </a:lvl1pPr>
          </a:lstStyle>
          <a:p>
            <a:r>
              <a:rPr lang="en-US" altLang="ko-KR" smtClean="0"/>
              <a:t>1/24/2013</a:t>
            </a:r>
            <a:endParaRPr lang="ko-KR" altLang="en-US" dirty="0"/>
          </a:p>
        </p:txBody>
      </p:sp>
      <p:sp>
        <p:nvSpPr>
          <p:cNvPr id="12" name="Footer Placeholder 4"/>
          <p:cNvSpPr>
            <a:spLocks noGrp="1"/>
          </p:cNvSpPr>
          <p:nvPr>
            <p:ph type="ftr" sz="quarter" idx="3"/>
          </p:nvPr>
        </p:nvSpPr>
        <p:spPr>
          <a:xfrm>
            <a:off x="1835696" y="6353175"/>
            <a:ext cx="5544616" cy="368935"/>
          </a:xfrm>
          <a:prstGeom prst="rect">
            <a:avLst/>
          </a:prstGeom>
        </p:spPr>
        <p:txBody>
          <a:bodyPr/>
          <a:lstStyle>
            <a:lvl1pPr algn="ctr">
              <a:defRPr/>
            </a:lvl1pPr>
          </a:lstStyle>
          <a:p>
            <a:r>
              <a:rPr lang="en-US" altLang="ko-KR" smtClean="0"/>
              <a:t>Contrastive hierarchies in the Altaic vowel systems</a:t>
            </a:r>
            <a:endParaRPr lang="ko-KR" altLang="en-US" dirty="0"/>
          </a:p>
        </p:txBody>
      </p:sp>
      <p:sp>
        <p:nvSpPr>
          <p:cNvPr id="15" name="Slide Number Placeholder 5"/>
          <p:cNvSpPr>
            <a:spLocks noGrp="1"/>
          </p:cNvSpPr>
          <p:nvPr>
            <p:ph type="sldNum" sz="quarter" idx="4"/>
          </p:nvPr>
        </p:nvSpPr>
        <p:spPr>
          <a:xfrm>
            <a:off x="612648" y="6381328"/>
            <a:ext cx="1223048" cy="340782"/>
          </a:xfrm>
          <a:prstGeom prst="rect">
            <a:avLst/>
          </a:prstGeom>
        </p:spPr>
        <p:txBody>
          <a:bodyPr/>
          <a:lstStyle/>
          <a:p>
            <a:fld id="{C11EF7EE-79D6-49A2-9057-E1F4E97C0289}"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iming>
    <p:tnLst>
      <p:par>
        <p:cTn id="1" dur="indefinite" restart="never" nodeType="tmRoot"/>
      </p:par>
    </p:tnLst>
  </p:timing>
  <p:hf hd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1"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1"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1"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1"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1"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1"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1"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1"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1"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1" hangingPunct="1">
        <a:defRPr kumimoji="0" kern="1200">
          <a:solidFill>
            <a:schemeClr val="tx1"/>
          </a:solidFill>
          <a:latin typeface="+mn-lt"/>
          <a:ea typeface="+mn-ea"/>
          <a:cs typeface="+mn-cs"/>
        </a:defRPr>
      </a:lvl1pPr>
      <a:lvl2pPr marL="457200" algn="l" rtl="0" eaLnBrk="1" latinLnBrk="1" hangingPunct="1">
        <a:defRPr kumimoji="0" kern="1200">
          <a:solidFill>
            <a:schemeClr val="tx1"/>
          </a:solidFill>
          <a:latin typeface="+mn-lt"/>
          <a:ea typeface="+mn-ea"/>
          <a:cs typeface="+mn-cs"/>
        </a:defRPr>
      </a:lvl2pPr>
      <a:lvl3pPr marL="914400" algn="l" rtl="0" eaLnBrk="1" latinLnBrk="1" hangingPunct="1">
        <a:defRPr kumimoji="0" kern="1200">
          <a:solidFill>
            <a:schemeClr val="tx1"/>
          </a:solidFill>
          <a:latin typeface="+mn-lt"/>
          <a:ea typeface="+mn-ea"/>
          <a:cs typeface="+mn-cs"/>
        </a:defRPr>
      </a:lvl3pPr>
      <a:lvl4pPr marL="1371600" algn="l" rtl="0" eaLnBrk="1" latinLnBrk="1" hangingPunct="1">
        <a:defRPr kumimoji="0" kern="1200">
          <a:solidFill>
            <a:schemeClr val="tx1"/>
          </a:solidFill>
          <a:latin typeface="+mn-lt"/>
          <a:ea typeface="+mn-ea"/>
          <a:cs typeface="+mn-cs"/>
        </a:defRPr>
      </a:lvl4pPr>
      <a:lvl5pPr marL="1828800" algn="l" rtl="0" eaLnBrk="1" latinLnBrk="1" hangingPunct="1">
        <a:defRPr kumimoji="0" kern="1200">
          <a:solidFill>
            <a:schemeClr val="tx1"/>
          </a:solidFill>
          <a:latin typeface="+mn-lt"/>
          <a:ea typeface="+mn-ea"/>
          <a:cs typeface="+mn-cs"/>
        </a:defRPr>
      </a:lvl5pPr>
      <a:lvl6pPr marL="2286000" algn="l" rtl="0" eaLnBrk="1" latinLnBrk="1" hangingPunct="1">
        <a:defRPr kumimoji="0" kern="1200">
          <a:solidFill>
            <a:schemeClr val="tx1"/>
          </a:solidFill>
          <a:latin typeface="+mn-lt"/>
          <a:ea typeface="+mn-ea"/>
          <a:cs typeface="+mn-cs"/>
        </a:defRPr>
      </a:lvl6pPr>
      <a:lvl7pPr marL="2743200" algn="l" rtl="0" eaLnBrk="1" latinLnBrk="1" hangingPunct="1">
        <a:defRPr kumimoji="0" kern="1200">
          <a:solidFill>
            <a:schemeClr val="tx1"/>
          </a:solidFill>
          <a:latin typeface="+mn-lt"/>
          <a:ea typeface="+mn-ea"/>
          <a:cs typeface="+mn-cs"/>
        </a:defRPr>
      </a:lvl7pPr>
      <a:lvl8pPr marL="3200400" algn="l" rtl="0" eaLnBrk="1" latinLnBrk="1" hangingPunct="1">
        <a:defRPr kumimoji="0" kern="1200">
          <a:solidFill>
            <a:schemeClr val="tx1"/>
          </a:solidFill>
          <a:latin typeface="+mn-lt"/>
          <a:ea typeface="+mn-ea"/>
          <a:cs typeface="+mn-cs"/>
        </a:defRPr>
      </a:lvl8pPr>
      <a:lvl9pPr marL="3657600" algn="l" rtl="0" eaLnBrk="1" latinLnBrk="1"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wmf"/></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0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95.xml"/><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82.gif"/><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03.xml"/><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10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114.xml"/><Relationship Id="rId1" Type="http://schemas.openxmlformats.org/officeDocument/2006/relationships/slideLayout" Target="../slideLayouts/slideLayout5.xml"/><Relationship Id="rId4" Type="http://schemas.openxmlformats.org/officeDocument/2006/relationships/image" Target="../media/image89.png"/></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117.xml"/><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119.xml"/><Relationship Id="rId1" Type="http://schemas.openxmlformats.org/officeDocument/2006/relationships/slideLayout" Target="../slideLayouts/slideLayout2.xml"/><Relationship Id="rId4" Type="http://schemas.openxmlformats.org/officeDocument/2006/relationships/image" Target="../media/image93.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120.xml"/><Relationship Id="rId1" Type="http://schemas.openxmlformats.org/officeDocument/2006/relationships/slideLayout" Target="../slideLayouts/slideLayout2.xml"/><Relationship Id="rId4" Type="http://schemas.openxmlformats.org/officeDocument/2006/relationships/image" Target="../media/image95.png"/></Relationships>
</file>

<file path=ppt/slides/_rels/slide135.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121.xml"/><Relationship Id="rId1" Type="http://schemas.openxmlformats.org/officeDocument/2006/relationships/slideLayout" Target="../slideLayouts/slideLayout5.xml"/><Relationship Id="rId4" Type="http://schemas.openxmlformats.org/officeDocument/2006/relationships/image" Target="../media/image97.png"/></Relationships>
</file>

<file path=ppt/slides/_rels/slide136.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122.xml"/><Relationship Id="rId1" Type="http://schemas.openxmlformats.org/officeDocument/2006/relationships/slideLayout" Target="../slideLayouts/slideLayout5.xml"/><Relationship Id="rId6" Type="http://schemas.openxmlformats.org/officeDocument/2006/relationships/image" Target="../media/image101.png"/><Relationship Id="rId5" Type="http://schemas.openxmlformats.org/officeDocument/2006/relationships/image" Target="../media/image100.png"/><Relationship Id="rId4" Type="http://schemas.openxmlformats.org/officeDocument/2006/relationships/image" Target="../media/image99.png"/></Relationships>
</file>

<file path=ppt/slides/_rels/slide137.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3" Type="http://schemas.openxmlformats.org/officeDocument/2006/relationships/image" Target="../media/image103.jpg"/><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126.xml"/><Relationship Id="rId1" Type="http://schemas.openxmlformats.org/officeDocument/2006/relationships/slideLayout" Target="../slideLayouts/slideLayout2.xml"/><Relationship Id="rId4" Type="http://schemas.openxmlformats.org/officeDocument/2006/relationships/image" Target="../media/image109.png"/></Relationships>
</file>

<file path=ppt/slides/_rels/slide144.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128.xml"/><Relationship Id="rId1" Type="http://schemas.openxmlformats.org/officeDocument/2006/relationships/slideLayout" Target="../slideLayouts/slideLayout2.xml"/><Relationship Id="rId4" Type="http://schemas.openxmlformats.org/officeDocument/2006/relationships/image" Target="../media/image44.jpg"/></Relationships>
</file>

<file path=ppt/slides/_rels/slide149.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notesSlide" Target="../notesSlides/notesSlide12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0.xml"/><Relationship Id="rId1" Type="http://schemas.openxmlformats.org/officeDocument/2006/relationships/slideLayout" Target="../slideLayouts/slideLayout2.xml"/><Relationship Id="rId4" Type="http://schemas.openxmlformats.org/officeDocument/2006/relationships/image" Target="../media/image118.png"/></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133.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notesSlide" Target="../notesSlides/notesSlide135.xml"/><Relationship Id="rId1" Type="http://schemas.openxmlformats.org/officeDocument/2006/relationships/slideLayout" Target="../slideLayouts/slideLayout5.xml"/><Relationship Id="rId4" Type="http://schemas.openxmlformats.org/officeDocument/2006/relationships/image" Target="../media/image120.png"/></Relationships>
</file>

<file path=ppt/slides/_rels/slide156.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notesSlide" Target="../notesSlides/notesSlide136.xml"/><Relationship Id="rId1" Type="http://schemas.openxmlformats.org/officeDocument/2006/relationships/slideLayout" Target="../slideLayouts/slideLayout2.xml"/><Relationship Id="rId4" Type="http://schemas.openxmlformats.org/officeDocument/2006/relationships/image" Target="../media/image122.png"/></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notesSlide" Target="../notesSlides/notesSlide139.xml"/><Relationship Id="rId1" Type="http://schemas.openxmlformats.org/officeDocument/2006/relationships/slideLayout" Target="../slideLayouts/slideLayout5.xml"/><Relationship Id="rId4" Type="http://schemas.openxmlformats.org/officeDocument/2006/relationships/image" Target="../media/image124.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0.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emf"/><Relationship Id="rId4" Type="http://schemas.openxmlformats.org/officeDocument/2006/relationships/image" Target="../media/image29.png"/><Relationship Id="rId9" Type="http://schemas.openxmlformats.org/officeDocument/2006/relationships/image" Target="../media/image34.png"/></Relationships>
</file>

<file path=ppt/slides/_rels/slide39.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37.jpg"/><Relationship Id="rId4" Type="http://schemas.openxmlformats.org/officeDocument/2006/relationships/image" Target="../media/image36.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38.xml"/><Relationship Id="rId1" Type="http://schemas.openxmlformats.org/officeDocument/2006/relationships/slideLayout" Target="../slideLayouts/slideLayout5.xml"/><Relationship Id="rId4" Type="http://schemas.openxmlformats.org/officeDocument/2006/relationships/image" Target="../media/image39.jpg"/></Relationships>
</file>

<file path=ppt/slides/_rels/slide41.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42.xml"/><Relationship Id="rId1" Type="http://schemas.openxmlformats.org/officeDocument/2006/relationships/slideLayout" Target="../slideLayouts/slideLayout5.xml"/><Relationship Id="rId4" Type="http://schemas.openxmlformats.org/officeDocument/2006/relationships/image" Target="../media/image21.jpe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47.jpg"/></Relationships>
</file>

<file path=ppt/slides/_rels/slide57.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47.jp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6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6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0.xm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6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6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6.xml"/><Relationship Id="rId7" Type="http://schemas.openxmlformats.org/officeDocument/2006/relationships/image" Target="../media/image60.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55.png"/><Relationship Id="rId5" Type="http://schemas.openxmlformats.org/officeDocument/2006/relationships/image" Target="../media/image57.png"/><Relationship Id="rId4" Type="http://schemas.openxmlformats.org/officeDocument/2006/relationships/image" Target="../media/image21.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7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7.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8.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9632" y="3789040"/>
            <a:ext cx="6785992" cy="990600"/>
          </a:xfrm>
        </p:spPr>
        <p:txBody>
          <a:bodyPr>
            <a:noAutofit/>
          </a:bodyPr>
          <a:lstStyle/>
          <a:p>
            <a:r>
              <a:rPr lang="en-US" altLang="ko-KR" sz="2400" dirty="0" smtClean="0"/>
              <a:t>Contrastive hierarchies </a:t>
            </a:r>
            <a:br>
              <a:rPr lang="en-US" altLang="ko-KR" sz="2400" dirty="0" smtClean="0"/>
            </a:br>
            <a:r>
              <a:rPr lang="en-US" altLang="ko-KR" sz="2400" dirty="0" smtClean="0"/>
              <a:t>in the Altaic vowel systems</a:t>
            </a:r>
            <a:endParaRPr lang="ko-KR" altLang="en-US" sz="2400" dirty="0"/>
          </a:p>
        </p:txBody>
      </p:sp>
      <p:sp>
        <p:nvSpPr>
          <p:cNvPr id="3" name="Subtitle 2"/>
          <p:cNvSpPr>
            <a:spLocks noGrp="1"/>
          </p:cNvSpPr>
          <p:nvPr>
            <p:ph type="subTitle" idx="1"/>
          </p:nvPr>
        </p:nvSpPr>
        <p:spPr>
          <a:xfrm>
            <a:off x="1187624" y="5157192"/>
            <a:ext cx="6858000" cy="504056"/>
          </a:xfrm>
        </p:spPr>
        <p:txBody>
          <a:bodyPr>
            <a:normAutofit fontScale="62500" lnSpcReduction="20000"/>
          </a:bodyPr>
          <a:lstStyle/>
          <a:p>
            <a:r>
              <a:rPr lang="en-US" altLang="ko-KR" b="1" dirty="0" err="1" smtClean="0"/>
              <a:t>Seongyeon</a:t>
            </a:r>
            <a:r>
              <a:rPr lang="en-US" altLang="ko-KR" b="1" dirty="0" smtClean="0"/>
              <a:t> </a:t>
            </a:r>
            <a:r>
              <a:rPr lang="en-US" altLang="ko-KR" b="1" dirty="0" err="1" smtClean="0"/>
              <a:t>Ko</a:t>
            </a:r>
            <a:r>
              <a:rPr lang="en-US" altLang="ko-KR" b="1" dirty="0" smtClean="0"/>
              <a:t> </a:t>
            </a:r>
            <a:r>
              <a:rPr lang="en-US" altLang="ko-KR" dirty="0" smtClean="0"/>
              <a:t>(Queens College, CUNY)</a:t>
            </a:r>
          </a:p>
          <a:p>
            <a:r>
              <a:rPr lang="en-US" altLang="ko-KR" dirty="0" smtClean="0">
                <a:latin typeface="+mn-lt"/>
              </a:rPr>
              <a:t>Seongyeon.Ko@qc.cuny.edu         http://qcpages.qc.cuny.edu/~sko</a:t>
            </a:r>
          </a:p>
        </p:txBody>
      </p:sp>
      <p:pic>
        <p:nvPicPr>
          <p:cNvPr id="1027" name="Picture 3" descr="C:\Users\Seongyeon\AppData\Local\Microsoft\Windows\Temporary Internet Files\Content.IE5\UWMFB91N\MC900442122[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72750" y="5399544"/>
            <a:ext cx="209368" cy="2079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Seongyeon\AppData\Local\Microsoft\Windows\Temporary Internet Files\Content.IE5\PIYO25W4\MC900300229[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75856" y="5414119"/>
            <a:ext cx="221436" cy="178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2700045"/>
      </p:ext>
    </p:extLst>
  </p:cSld>
  <p:clrMapOvr>
    <a:masterClrMapping/>
  </p:clrMapOvr>
  <mc:AlternateContent xmlns:mc="http://schemas.openxmlformats.org/markup-compatibility/2006" xmlns:p14="http://schemas.microsoft.com/office/powerpoint/2010/main">
    <mc:Choice Requires="p14">
      <p:transition spd="slow" p14:dur="2000" advTm="7232"/>
    </mc:Choice>
    <mc:Fallback xmlns="">
      <p:transition spd="slow" advTm="7232"/>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28600"/>
            <a:ext cx="8712968" cy="914400"/>
          </a:xfrm>
        </p:spPr>
        <p:txBody>
          <a:bodyPr>
            <a:normAutofit fontScale="90000"/>
          </a:bodyPr>
          <a:lstStyle/>
          <a:p>
            <a:r>
              <a:rPr lang="en-US" dirty="0" smtClean="0"/>
              <a:t>Inuit vowel systems </a:t>
            </a:r>
            <a:r>
              <a:rPr lang="en-US" altLang="ko-KR" dirty="0">
                <a:solidFill>
                  <a:schemeClr val="tx1"/>
                </a:solidFill>
              </a:rPr>
              <a:t>(</a:t>
            </a:r>
            <a:r>
              <a:rPr lang="en-US" altLang="ko-KR" dirty="0" err="1" smtClean="0">
                <a:solidFill>
                  <a:schemeClr val="tx1"/>
                </a:solidFill>
              </a:rPr>
              <a:t>Compton&amp;Dresher</a:t>
            </a:r>
            <a:r>
              <a:rPr lang="en-US" altLang="ko-KR" dirty="0" smtClean="0">
                <a:solidFill>
                  <a:schemeClr val="tx1"/>
                </a:solidFill>
              </a:rPr>
              <a:t> </a:t>
            </a:r>
            <a:r>
              <a:rPr lang="en-US" altLang="ko-KR" dirty="0">
                <a:solidFill>
                  <a:schemeClr val="tx1"/>
                </a:solidFill>
              </a:rPr>
              <a:t>2011</a:t>
            </a:r>
            <a:r>
              <a:rPr lang="en-US" altLang="ko-KR" dirty="0" smtClean="0">
                <a:solidFill>
                  <a:schemeClr val="tx1"/>
                </a:solidFill>
              </a:rPr>
              <a:t>)</a:t>
            </a:r>
            <a:endParaRPr lang="en-US" dirty="0"/>
          </a:p>
        </p:txBody>
      </p:sp>
      <p:sp>
        <p:nvSpPr>
          <p:cNvPr id="7" name="Text Placeholder 6"/>
          <p:cNvSpPr>
            <a:spLocks noGrp="1"/>
          </p:cNvSpPr>
          <p:nvPr>
            <p:ph type="body" idx="1"/>
          </p:nvPr>
        </p:nvSpPr>
        <p:spPr/>
        <p:txBody>
          <a:bodyPr/>
          <a:lstStyle/>
          <a:p>
            <a:r>
              <a:rPr lang="en-US" dirty="0" smtClean="0"/>
              <a:t>Proto-Eskimo</a:t>
            </a:r>
            <a:endParaRPr lang="en-US" dirty="0"/>
          </a:p>
        </p:txBody>
      </p:sp>
      <p:sp>
        <p:nvSpPr>
          <p:cNvPr id="9" name="Text Placeholder 8"/>
          <p:cNvSpPr>
            <a:spLocks noGrp="1"/>
          </p:cNvSpPr>
          <p:nvPr>
            <p:ph type="body" sz="half" idx="3"/>
          </p:nvPr>
        </p:nvSpPr>
        <p:spPr/>
        <p:txBody>
          <a:bodyPr/>
          <a:lstStyle/>
          <a:p>
            <a:r>
              <a:rPr lang="en-US" dirty="0" smtClean="0"/>
              <a:t>Three-vowel dialects</a:t>
            </a:r>
            <a:endParaRPr lang="en-US" dirty="0"/>
          </a:p>
        </p:txBody>
      </p:sp>
      <p:sp>
        <p:nvSpPr>
          <p:cNvPr id="4" name="Date Placeholder 3"/>
          <p:cNvSpPr>
            <a:spLocks noGrp="1"/>
          </p:cNvSpPr>
          <p:nvPr>
            <p:ph type="dt" sz="half" idx="10"/>
          </p:nvPr>
        </p:nvSpPr>
        <p:spPr/>
        <p:txBody>
          <a:bodyPr/>
          <a:lstStyle/>
          <a:p>
            <a:r>
              <a:rPr lang="en-US" altLang="ko-KR" smtClean="0"/>
              <a:t>1/24/2013</a:t>
            </a:r>
            <a:endParaRPr lang="ko-KR" altLang="en-US" dirty="0"/>
          </a:p>
        </p:txBody>
      </p:sp>
      <p:sp>
        <p:nvSpPr>
          <p:cNvPr id="5" name="Footer Placeholder 4"/>
          <p:cNvSpPr>
            <a:spLocks noGrp="1"/>
          </p:cNvSpPr>
          <p:nvPr>
            <p:ph type="ftr" sz="quarter" idx="11"/>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12"/>
          </p:nvPr>
        </p:nvSpPr>
        <p:spPr/>
        <p:txBody>
          <a:bodyPr/>
          <a:lstStyle/>
          <a:p>
            <a:fld id="{C11EF7EE-79D6-49A2-9057-E1F4E97C0289}" type="slidenum">
              <a:rPr lang="ko-KR" altLang="en-US" smtClean="0"/>
              <a:pPr/>
              <a:t>10</a:t>
            </a:fld>
            <a:endParaRPr lang="ko-KR" altLang="en-US"/>
          </a:p>
        </p:txBody>
      </p:sp>
      <p:pic>
        <p:nvPicPr>
          <p:cNvPr id="1026" name="Picture 2"/>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bwMode="auto">
          <a:xfrm>
            <a:off x="864790" y="2133600"/>
            <a:ext cx="322342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Grp="1" noChangeAspect="1" noChangeArrowheads="1"/>
          </p:cNvPicPr>
          <p:nvPr>
            <p:ph sz="quarter" idx="4"/>
          </p:nvPr>
        </p:nvPicPr>
        <p:blipFill>
          <a:blip r:embed="rId4">
            <a:extLst>
              <a:ext uri="{28A0092B-C50C-407E-A947-70E740481C1C}">
                <a14:useLocalDpi xmlns:a14="http://schemas.microsoft.com/office/drawing/2010/main" val="0"/>
              </a:ext>
            </a:extLst>
          </a:blip>
          <a:srcRect/>
          <a:stretch>
            <a:fillRect/>
          </a:stretch>
        </p:blipFill>
        <p:spPr bwMode="auto">
          <a:xfrm>
            <a:off x="5129725" y="2133600"/>
            <a:ext cx="3075549"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0803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fade">
                                      <p:cBhvr>
                                        <p:cTn id="12"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VH in MK (cont.)</a:t>
            </a:r>
            <a:endParaRPr lang="en-US" dirty="0"/>
          </a:p>
        </p:txBody>
      </p:sp>
      <p:sp>
        <p:nvSpPr>
          <p:cNvPr id="7" name="Text Placeholder 6"/>
          <p:cNvSpPr>
            <a:spLocks noGrp="1"/>
          </p:cNvSpPr>
          <p:nvPr>
            <p:ph type="body" idx="1"/>
          </p:nvPr>
        </p:nvSpPr>
        <p:spPr/>
        <p:txBody>
          <a:bodyPr/>
          <a:lstStyle/>
          <a:p>
            <a:r>
              <a:rPr lang="en-US" dirty="0" smtClean="0"/>
              <a:t>Vowel system (15</a:t>
            </a:r>
            <a:r>
              <a:rPr lang="en-US" baseline="30000" dirty="0" smtClean="0"/>
              <a:t>th</a:t>
            </a:r>
            <a:r>
              <a:rPr lang="en-US" dirty="0" smtClean="0"/>
              <a:t> c.)</a:t>
            </a:r>
            <a:endParaRPr lang="en-US" dirty="0"/>
          </a:p>
        </p:txBody>
      </p:sp>
      <p:sp>
        <p:nvSpPr>
          <p:cNvPr id="9" name="Text Placeholder 8"/>
          <p:cNvSpPr>
            <a:spLocks noGrp="1"/>
          </p:cNvSpPr>
          <p:nvPr>
            <p:ph type="body" sz="half" idx="3"/>
          </p:nvPr>
        </p:nvSpPr>
        <p:spPr/>
        <p:txBody>
          <a:bodyPr>
            <a:normAutofit/>
          </a:bodyPr>
          <a:lstStyle/>
          <a:p>
            <a:r>
              <a:rPr lang="en-US" altLang="ko-KR" dirty="0"/>
              <a:t>What is the nature of </a:t>
            </a:r>
            <a:r>
              <a:rPr lang="en-US" altLang="ko-KR" dirty="0" smtClean="0"/>
              <a:t>VH</a:t>
            </a:r>
            <a:r>
              <a:rPr lang="en-US" altLang="ko-KR" dirty="0"/>
              <a:t> </a:t>
            </a:r>
            <a:r>
              <a:rPr lang="en-US" dirty="0" smtClean="0"/>
              <a:t>?</a:t>
            </a:r>
            <a:endParaRPr lang="en-US" dirty="0"/>
          </a:p>
        </p:txBody>
      </p:sp>
      <p:sp>
        <p:nvSpPr>
          <p:cNvPr id="10" name="Content Placeholder 9"/>
          <p:cNvSpPr>
            <a:spLocks noGrp="1"/>
          </p:cNvSpPr>
          <p:nvPr>
            <p:ph sz="quarter" idx="4"/>
          </p:nvPr>
        </p:nvSpPr>
        <p:spPr/>
        <p:txBody>
          <a:bodyPr/>
          <a:lstStyle/>
          <a:p>
            <a:r>
              <a:rPr lang="en-US" dirty="0" smtClean="0"/>
              <a:t>Harmonic pairing</a:t>
            </a:r>
          </a:p>
          <a:p>
            <a:pPr lvl="1"/>
            <a:r>
              <a:rPr lang="en-US" altLang="ko-KR" dirty="0" smtClean="0"/>
              <a:t>/u/ ~ /o/</a:t>
            </a:r>
          </a:p>
          <a:p>
            <a:pPr lvl="1"/>
            <a:r>
              <a:rPr lang="en-US" altLang="ko-KR" dirty="0" smtClean="0">
                <a:cs typeface="Times New Roman"/>
              </a:rPr>
              <a:t>/ə/ ~ /a/</a:t>
            </a:r>
          </a:p>
          <a:p>
            <a:pPr lvl="1"/>
            <a:r>
              <a:rPr lang="en-US" altLang="ko-KR" dirty="0" smtClean="0">
                <a:cs typeface="Times New Roman"/>
              </a:rPr>
              <a:t>/ɨ/ ~ /</a:t>
            </a:r>
            <a:r>
              <a:rPr lang="en-US" altLang="ko-KR" dirty="0" smtClean="0">
                <a:cs typeface="Times New Roman"/>
                <a:sym typeface="Wingdings 3"/>
              </a:rPr>
              <a:t>ʌ/</a:t>
            </a:r>
            <a:endParaRPr lang="en-US" dirty="0" smtClean="0"/>
          </a:p>
          <a:p>
            <a:r>
              <a:rPr lang="en-US" dirty="0" smtClean="0"/>
              <a:t>Previous analyses</a:t>
            </a:r>
          </a:p>
          <a:p>
            <a:pPr lvl="1"/>
            <a:r>
              <a:rPr lang="en-US" dirty="0" smtClean="0"/>
              <a:t>Horizontal(height) harmony</a:t>
            </a:r>
          </a:p>
          <a:p>
            <a:pPr lvl="1"/>
            <a:r>
              <a:rPr lang="en-US" dirty="0" smtClean="0"/>
              <a:t>Vertical(palatal) harmony</a:t>
            </a:r>
          </a:p>
          <a:p>
            <a:pPr lvl="1"/>
            <a:r>
              <a:rPr lang="en-US" dirty="0" smtClean="0"/>
              <a:t>diagonal harmony</a:t>
            </a:r>
          </a:p>
        </p:txBody>
      </p:sp>
      <p:sp>
        <p:nvSpPr>
          <p:cNvPr id="4" name="Date Placeholder 3"/>
          <p:cNvSpPr>
            <a:spLocks noGrp="1"/>
          </p:cNvSpPr>
          <p:nvPr>
            <p:ph type="dt" sz="half" idx="10"/>
          </p:nvPr>
        </p:nvSpPr>
        <p:spPr/>
        <p:txBody>
          <a:bodyPr/>
          <a:lstStyle/>
          <a:p>
            <a:r>
              <a:rPr lang="en-US" altLang="ko-KR" smtClean="0"/>
              <a:t>1/24/2013</a:t>
            </a:r>
            <a:endParaRPr lang="ko-KR" altLang="en-US" dirty="0"/>
          </a:p>
        </p:txBody>
      </p:sp>
      <p:sp>
        <p:nvSpPr>
          <p:cNvPr id="5" name="Footer Placeholder 4"/>
          <p:cNvSpPr>
            <a:spLocks noGrp="1"/>
          </p:cNvSpPr>
          <p:nvPr>
            <p:ph type="ftr" sz="quarter" idx="11"/>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12"/>
          </p:nvPr>
        </p:nvSpPr>
        <p:spPr/>
        <p:txBody>
          <a:bodyPr/>
          <a:lstStyle/>
          <a:p>
            <a:fld id="{C11EF7EE-79D6-49A2-9057-E1F4E97C0289}" type="slidenum">
              <a:rPr lang="ko-KR" altLang="en-US" smtClean="0"/>
              <a:pPr/>
              <a:t>100</a:t>
            </a:fld>
            <a:endParaRPr lang="ko-KR" altLang="en-US"/>
          </a:p>
        </p:txBody>
      </p:sp>
      <p:pic>
        <p:nvPicPr>
          <p:cNvPr id="12" name="Picture 2"/>
          <p:cNvPicPr>
            <a:picLocks noGrp="1" noChangeAspect="1" noChangeArrowheads="1"/>
          </p:cNvPicPr>
          <p:nvPr>
            <p:ph sz="quarter" idx="2"/>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2564904"/>
            <a:ext cx="3621239" cy="227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Oval 10"/>
          <p:cNvSpPr/>
          <p:nvPr/>
        </p:nvSpPr>
        <p:spPr>
          <a:xfrm>
            <a:off x="2009005" y="3284984"/>
            <a:ext cx="792088" cy="1584176"/>
          </a:xfrm>
          <a:prstGeom prst="ellipse">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347864" y="2456892"/>
            <a:ext cx="792088" cy="1656184"/>
          </a:xfrm>
          <a:prstGeom prst="ellipse">
            <a:avLst/>
          </a:prstGeom>
          <a:solidFill>
            <a:srgbClr val="FFFF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907704" y="2408995"/>
            <a:ext cx="2340864" cy="2587836"/>
          </a:xfrm>
          <a:custGeom>
            <a:avLst/>
            <a:gdLst>
              <a:gd name="connsiteX0" fmla="*/ 36576 w 2340864"/>
              <a:gd name="connsiteY0" fmla="*/ 124358 h 2838298"/>
              <a:gd name="connsiteX1" fmla="*/ 0 w 2340864"/>
              <a:gd name="connsiteY1" fmla="*/ 475488 h 2838298"/>
              <a:gd name="connsiteX2" fmla="*/ 153619 w 2340864"/>
              <a:gd name="connsiteY2" fmla="*/ 658368 h 2838298"/>
              <a:gd name="connsiteX3" fmla="*/ 775411 w 2340864"/>
              <a:gd name="connsiteY3" fmla="*/ 863194 h 2838298"/>
              <a:gd name="connsiteX4" fmla="*/ 1309421 w 2340864"/>
              <a:gd name="connsiteY4" fmla="*/ 1931213 h 2838298"/>
              <a:gd name="connsiteX5" fmla="*/ 1697126 w 2340864"/>
              <a:gd name="connsiteY5" fmla="*/ 2838298 h 2838298"/>
              <a:gd name="connsiteX6" fmla="*/ 2340864 w 2340864"/>
              <a:gd name="connsiteY6" fmla="*/ 2472538 h 2838298"/>
              <a:gd name="connsiteX7" fmla="*/ 2260397 w 2340864"/>
              <a:gd name="connsiteY7" fmla="*/ 1945843 h 2838298"/>
              <a:gd name="connsiteX8" fmla="*/ 1623974 w 2340864"/>
              <a:gd name="connsiteY8" fmla="*/ 1836115 h 2838298"/>
              <a:gd name="connsiteX9" fmla="*/ 987552 w 2340864"/>
              <a:gd name="connsiteY9" fmla="*/ 672998 h 2838298"/>
              <a:gd name="connsiteX10" fmla="*/ 892454 w 2340864"/>
              <a:gd name="connsiteY10" fmla="*/ 102413 h 2838298"/>
              <a:gd name="connsiteX11" fmla="*/ 285293 w 2340864"/>
              <a:gd name="connsiteY11" fmla="*/ 0 h 2838298"/>
              <a:gd name="connsiteX12" fmla="*/ 36576 w 2340864"/>
              <a:gd name="connsiteY12" fmla="*/ 124358 h 2838298"/>
              <a:gd name="connsiteX0" fmla="*/ 36576 w 2340864"/>
              <a:gd name="connsiteY0" fmla="*/ 124358 h 2662733"/>
              <a:gd name="connsiteX1" fmla="*/ 0 w 2340864"/>
              <a:gd name="connsiteY1" fmla="*/ 475488 h 2662733"/>
              <a:gd name="connsiteX2" fmla="*/ 153619 w 2340864"/>
              <a:gd name="connsiteY2" fmla="*/ 658368 h 2662733"/>
              <a:gd name="connsiteX3" fmla="*/ 775411 w 2340864"/>
              <a:gd name="connsiteY3" fmla="*/ 863194 h 2662733"/>
              <a:gd name="connsiteX4" fmla="*/ 1309421 w 2340864"/>
              <a:gd name="connsiteY4" fmla="*/ 1931213 h 2662733"/>
              <a:gd name="connsiteX5" fmla="*/ 1645919 w 2340864"/>
              <a:gd name="connsiteY5" fmla="*/ 2662733 h 2662733"/>
              <a:gd name="connsiteX6" fmla="*/ 2340864 w 2340864"/>
              <a:gd name="connsiteY6" fmla="*/ 2472538 h 2662733"/>
              <a:gd name="connsiteX7" fmla="*/ 2260397 w 2340864"/>
              <a:gd name="connsiteY7" fmla="*/ 1945843 h 2662733"/>
              <a:gd name="connsiteX8" fmla="*/ 1623974 w 2340864"/>
              <a:gd name="connsiteY8" fmla="*/ 1836115 h 2662733"/>
              <a:gd name="connsiteX9" fmla="*/ 987552 w 2340864"/>
              <a:gd name="connsiteY9" fmla="*/ 672998 h 2662733"/>
              <a:gd name="connsiteX10" fmla="*/ 892454 w 2340864"/>
              <a:gd name="connsiteY10" fmla="*/ 102413 h 2662733"/>
              <a:gd name="connsiteX11" fmla="*/ 285293 w 2340864"/>
              <a:gd name="connsiteY11" fmla="*/ 0 h 2662733"/>
              <a:gd name="connsiteX12" fmla="*/ 36576 w 2340864"/>
              <a:gd name="connsiteY12" fmla="*/ 124358 h 2662733"/>
              <a:gd name="connsiteX0" fmla="*/ 36576 w 2340864"/>
              <a:gd name="connsiteY0" fmla="*/ 124358 h 2662733"/>
              <a:gd name="connsiteX1" fmla="*/ 0 w 2340864"/>
              <a:gd name="connsiteY1" fmla="*/ 475488 h 2662733"/>
              <a:gd name="connsiteX2" fmla="*/ 153619 w 2340864"/>
              <a:gd name="connsiteY2" fmla="*/ 658368 h 2662733"/>
              <a:gd name="connsiteX3" fmla="*/ 775411 w 2340864"/>
              <a:gd name="connsiteY3" fmla="*/ 863194 h 2662733"/>
              <a:gd name="connsiteX4" fmla="*/ 1309421 w 2340864"/>
              <a:gd name="connsiteY4" fmla="*/ 1931213 h 2662733"/>
              <a:gd name="connsiteX5" fmla="*/ 1645919 w 2340864"/>
              <a:gd name="connsiteY5" fmla="*/ 2662733 h 2662733"/>
              <a:gd name="connsiteX6" fmla="*/ 2040941 w 2340864"/>
              <a:gd name="connsiteY6" fmla="*/ 2582267 h 2662733"/>
              <a:gd name="connsiteX7" fmla="*/ 2340864 w 2340864"/>
              <a:gd name="connsiteY7" fmla="*/ 2472538 h 2662733"/>
              <a:gd name="connsiteX8" fmla="*/ 2260397 w 2340864"/>
              <a:gd name="connsiteY8" fmla="*/ 1945843 h 2662733"/>
              <a:gd name="connsiteX9" fmla="*/ 1623974 w 2340864"/>
              <a:gd name="connsiteY9" fmla="*/ 1836115 h 2662733"/>
              <a:gd name="connsiteX10" fmla="*/ 987552 w 2340864"/>
              <a:gd name="connsiteY10" fmla="*/ 672998 h 2662733"/>
              <a:gd name="connsiteX11" fmla="*/ 892454 w 2340864"/>
              <a:gd name="connsiteY11" fmla="*/ 102413 h 2662733"/>
              <a:gd name="connsiteX12" fmla="*/ 285293 w 2340864"/>
              <a:gd name="connsiteY12" fmla="*/ 0 h 2662733"/>
              <a:gd name="connsiteX13" fmla="*/ 36576 w 2340864"/>
              <a:gd name="connsiteY13" fmla="*/ 124358 h 2662733"/>
              <a:gd name="connsiteX0" fmla="*/ 36576 w 2340864"/>
              <a:gd name="connsiteY0" fmla="*/ 124358 h 2590801"/>
              <a:gd name="connsiteX1" fmla="*/ 0 w 2340864"/>
              <a:gd name="connsiteY1" fmla="*/ 475488 h 2590801"/>
              <a:gd name="connsiteX2" fmla="*/ 153619 w 2340864"/>
              <a:gd name="connsiteY2" fmla="*/ 658368 h 2590801"/>
              <a:gd name="connsiteX3" fmla="*/ 775411 w 2340864"/>
              <a:gd name="connsiteY3" fmla="*/ 863194 h 2590801"/>
              <a:gd name="connsiteX4" fmla="*/ 1309421 w 2340864"/>
              <a:gd name="connsiteY4" fmla="*/ 1931213 h 2590801"/>
              <a:gd name="connsiteX5" fmla="*/ 1572767 w 2340864"/>
              <a:gd name="connsiteY5" fmla="*/ 2560321 h 2590801"/>
              <a:gd name="connsiteX6" fmla="*/ 2040941 w 2340864"/>
              <a:gd name="connsiteY6" fmla="*/ 2582267 h 2590801"/>
              <a:gd name="connsiteX7" fmla="*/ 2340864 w 2340864"/>
              <a:gd name="connsiteY7" fmla="*/ 2472538 h 2590801"/>
              <a:gd name="connsiteX8" fmla="*/ 2260397 w 2340864"/>
              <a:gd name="connsiteY8" fmla="*/ 1945843 h 2590801"/>
              <a:gd name="connsiteX9" fmla="*/ 1623974 w 2340864"/>
              <a:gd name="connsiteY9" fmla="*/ 1836115 h 2590801"/>
              <a:gd name="connsiteX10" fmla="*/ 987552 w 2340864"/>
              <a:gd name="connsiteY10" fmla="*/ 672998 h 2590801"/>
              <a:gd name="connsiteX11" fmla="*/ 892454 w 2340864"/>
              <a:gd name="connsiteY11" fmla="*/ 102413 h 2590801"/>
              <a:gd name="connsiteX12" fmla="*/ 285293 w 2340864"/>
              <a:gd name="connsiteY12" fmla="*/ 0 h 2590801"/>
              <a:gd name="connsiteX13" fmla="*/ 36576 w 2340864"/>
              <a:gd name="connsiteY13" fmla="*/ 124358 h 2590801"/>
              <a:gd name="connsiteX0" fmla="*/ 36576 w 2340864"/>
              <a:gd name="connsiteY0" fmla="*/ 124358 h 2590801"/>
              <a:gd name="connsiteX1" fmla="*/ 0 w 2340864"/>
              <a:gd name="connsiteY1" fmla="*/ 475488 h 2590801"/>
              <a:gd name="connsiteX2" fmla="*/ 153619 w 2340864"/>
              <a:gd name="connsiteY2" fmla="*/ 658368 h 2590801"/>
              <a:gd name="connsiteX3" fmla="*/ 775411 w 2340864"/>
              <a:gd name="connsiteY3" fmla="*/ 863194 h 2590801"/>
              <a:gd name="connsiteX4" fmla="*/ 1309421 w 2340864"/>
              <a:gd name="connsiteY4" fmla="*/ 1931213 h 2590801"/>
              <a:gd name="connsiteX5" fmla="*/ 1572767 w 2340864"/>
              <a:gd name="connsiteY5" fmla="*/ 2560321 h 2590801"/>
              <a:gd name="connsiteX6" fmla="*/ 1960474 w 2340864"/>
              <a:gd name="connsiteY6" fmla="*/ 2582267 h 2590801"/>
              <a:gd name="connsiteX7" fmla="*/ 2340864 w 2340864"/>
              <a:gd name="connsiteY7" fmla="*/ 2472538 h 2590801"/>
              <a:gd name="connsiteX8" fmla="*/ 2260397 w 2340864"/>
              <a:gd name="connsiteY8" fmla="*/ 1945843 h 2590801"/>
              <a:gd name="connsiteX9" fmla="*/ 1623974 w 2340864"/>
              <a:gd name="connsiteY9" fmla="*/ 1836115 h 2590801"/>
              <a:gd name="connsiteX10" fmla="*/ 987552 w 2340864"/>
              <a:gd name="connsiteY10" fmla="*/ 672998 h 2590801"/>
              <a:gd name="connsiteX11" fmla="*/ 892454 w 2340864"/>
              <a:gd name="connsiteY11" fmla="*/ 102413 h 2590801"/>
              <a:gd name="connsiteX12" fmla="*/ 285293 w 2340864"/>
              <a:gd name="connsiteY12" fmla="*/ 0 h 2590801"/>
              <a:gd name="connsiteX13" fmla="*/ 36576 w 2340864"/>
              <a:gd name="connsiteY13" fmla="*/ 124358 h 2590801"/>
              <a:gd name="connsiteX0" fmla="*/ 36576 w 2340864"/>
              <a:gd name="connsiteY0" fmla="*/ 124358 h 2586052"/>
              <a:gd name="connsiteX1" fmla="*/ 0 w 2340864"/>
              <a:gd name="connsiteY1" fmla="*/ 475488 h 2586052"/>
              <a:gd name="connsiteX2" fmla="*/ 153619 w 2340864"/>
              <a:gd name="connsiteY2" fmla="*/ 658368 h 2586052"/>
              <a:gd name="connsiteX3" fmla="*/ 775411 w 2340864"/>
              <a:gd name="connsiteY3" fmla="*/ 863194 h 2586052"/>
              <a:gd name="connsiteX4" fmla="*/ 1309421 w 2340864"/>
              <a:gd name="connsiteY4" fmla="*/ 1931213 h 2586052"/>
              <a:gd name="connsiteX5" fmla="*/ 1536191 w 2340864"/>
              <a:gd name="connsiteY5" fmla="*/ 2414017 h 2586052"/>
              <a:gd name="connsiteX6" fmla="*/ 1960474 w 2340864"/>
              <a:gd name="connsiteY6" fmla="*/ 2582267 h 2586052"/>
              <a:gd name="connsiteX7" fmla="*/ 2340864 w 2340864"/>
              <a:gd name="connsiteY7" fmla="*/ 2472538 h 2586052"/>
              <a:gd name="connsiteX8" fmla="*/ 2260397 w 2340864"/>
              <a:gd name="connsiteY8" fmla="*/ 1945843 h 2586052"/>
              <a:gd name="connsiteX9" fmla="*/ 1623974 w 2340864"/>
              <a:gd name="connsiteY9" fmla="*/ 1836115 h 2586052"/>
              <a:gd name="connsiteX10" fmla="*/ 987552 w 2340864"/>
              <a:gd name="connsiteY10" fmla="*/ 672998 h 2586052"/>
              <a:gd name="connsiteX11" fmla="*/ 892454 w 2340864"/>
              <a:gd name="connsiteY11" fmla="*/ 102413 h 2586052"/>
              <a:gd name="connsiteX12" fmla="*/ 285293 w 2340864"/>
              <a:gd name="connsiteY12" fmla="*/ 0 h 2586052"/>
              <a:gd name="connsiteX13" fmla="*/ 36576 w 2340864"/>
              <a:gd name="connsiteY13" fmla="*/ 124358 h 2586052"/>
              <a:gd name="connsiteX0" fmla="*/ 36576 w 2340864"/>
              <a:gd name="connsiteY0" fmla="*/ 124358 h 2587836"/>
              <a:gd name="connsiteX1" fmla="*/ 0 w 2340864"/>
              <a:gd name="connsiteY1" fmla="*/ 475488 h 2587836"/>
              <a:gd name="connsiteX2" fmla="*/ 153619 w 2340864"/>
              <a:gd name="connsiteY2" fmla="*/ 658368 h 2587836"/>
              <a:gd name="connsiteX3" fmla="*/ 775411 w 2340864"/>
              <a:gd name="connsiteY3" fmla="*/ 863194 h 2587836"/>
              <a:gd name="connsiteX4" fmla="*/ 1309421 w 2340864"/>
              <a:gd name="connsiteY4" fmla="*/ 1931213 h 2587836"/>
              <a:gd name="connsiteX5" fmla="*/ 1536191 w 2340864"/>
              <a:gd name="connsiteY5" fmla="*/ 2414017 h 2587836"/>
              <a:gd name="connsiteX6" fmla="*/ 1960474 w 2340864"/>
              <a:gd name="connsiteY6" fmla="*/ 2582267 h 2587836"/>
              <a:gd name="connsiteX7" fmla="*/ 2340864 w 2340864"/>
              <a:gd name="connsiteY7" fmla="*/ 2472538 h 2587836"/>
              <a:gd name="connsiteX8" fmla="*/ 2260397 w 2340864"/>
              <a:gd name="connsiteY8" fmla="*/ 1945843 h 2587836"/>
              <a:gd name="connsiteX9" fmla="*/ 1623974 w 2340864"/>
              <a:gd name="connsiteY9" fmla="*/ 1836115 h 2587836"/>
              <a:gd name="connsiteX10" fmla="*/ 987552 w 2340864"/>
              <a:gd name="connsiteY10" fmla="*/ 672998 h 2587836"/>
              <a:gd name="connsiteX11" fmla="*/ 892454 w 2340864"/>
              <a:gd name="connsiteY11" fmla="*/ 102413 h 2587836"/>
              <a:gd name="connsiteX12" fmla="*/ 285293 w 2340864"/>
              <a:gd name="connsiteY12" fmla="*/ 0 h 2587836"/>
              <a:gd name="connsiteX13" fmla="*/ 36576 w 2340864"/>
              <a:gd name="connsiteY13" fmla="*/ 124358 h 258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0864" h="2587836">
                <a:moveTo>
                  <a:pt x="36576" y="124358"/>
                </a:moveTo>
                <a:lnTo>
                  <a:pt x="0" y="475488"/>
                </a:lnTo>
                <a:lnTo>
                  <a:pt x="153619" y="658368"/>
                </a:lnTo>
                <a:lnTo>
                  <a:pt x="775411" y="863194"/>
                </a:lnTo>
                <a:lnTo>
                  <a:pt x="1309421" y="1931213"/>
                </a:lnTo>
                <a:lnTo>
                  <a:pt x="1536191" y="2414017"/>
                </a:lnTo>
                <a:cubicBezTo>
                  <a:pt x="1667865" y="2465224"/>
                  <a:pt x="1828800" y="2618843"/>
                  <a:pt x="1960474" y="2582267"/>
                </a:cubicBezTo>
                <a:lnTo>
                  <a:pt x="2340864" y="2472538"/>
                </a:lnTo>
                <a:lnTo>
                  <a:pt x="2260397" y="1945843"/>
                </a:lnTo>
                <a:lnTo>
                  <a:pt x="1623974" y="1836115"/>
                </a:lnTo>
                <a:lnTo>
                  <a:pt x="987552" y="672998"/>
                </a:lnTo>
                <a:lnTo>
                  <a:pt x="892454" y="102413"/>
                </a:lnTo>
                <a:lnTo>
                  <a:pt x="285293" y="0"/>
                </a:lnTo>
                <a:lnTo>
                  <a:pt x="36576" y="124358"/>
                </a:lnTo>
                <a:close/>
              </a:path>
            </a:pathLst>
          </a:custGeom>
          <a:solidFill>
            <a:srgbClr val="00B0F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66245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Effect transition="in" filter="fade">
                                      <p:cBhvr>
                                        <p:cTn id="25" dur="500"/>
                                        <p:tgtEl>
                                          <p:spTgt spid="10">
                                            <p:txEl>
                                              <p:pRg st="1" end="1"/>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0">
                                            <p:txEl>
                                              <p:pRg st="2" end="2"/>
                                            </p:txEl>
                                          </p:spTgt>
                                        </p:tgtEl>
                                        <p:attrNameLst>
                                          <p:attrName>style.visibility</p:attrName>
                                        </p:attrNameLst>
                                      </p:cBhvr>
                                      <p:to>
                                        <p:strVal val="visible"/>
                                      </p:to>
                                    </p:set>
                                    <p:animEffect transition="in" filter="fade">
                                      <p:cBhvr>
                                        <p:cTn id="33" dur="500"/>
                                        <p:tgtEl>
                                          <p:spTgt spid="10">
                                            <p:txEl>
                                              <p:pRg st="2" end="2"/>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0">
                                            <p:txEl>
                                              <p:pRg st="3" end="3"/>
                                            </p:txEl>
                                          </p:spTgt>
                                        </p:tgtEl>
                                        <p:attrNameLst>
                                          <p:attrName>style.visibility</p:attrName>
                                        </p:attrNameLst>
                                      </p:cBhvr>
                                      <p:to>
                                        <p:strVal val="visible"/>
                                      </p:to>
                                    </p:set>
                                    <p:animEffect transition="in" filter="fade">
                                      <p:cBhvr>
                                        <p:cTn id="41" dur="500"/>
                                        <p:tgtEl>
                                          <p:spTgt spid="10">
                                            <p:txEl>
                                              <p:pRg st="3" end="3"/>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0">
                                            <p:txEl>
                                              <p:pRg st="4" end="4"/>
                                            </p:txEl>
                                          </p:spTgt>
                                        </p:tgtEl>
                                        <p:attrNameLst>
                                          <p:attrName>style.visibility</p:attrName>
                                        </p:attrNameLst>
                                      </p:cBhvr>
                                      <p:to>
                                        <p:strVal val="visible"/>
                                      </p:to>
                                    </p:set>
                                    <p:animEffect transition="in" filter="fade">
                                      <p:cBhvr>
                                        <p:cTn id="49" dur="500"/>
                                        <p:tgtEl>
                                          <p:spTgt spid="10">
                                            <p:txEl>
                                              <p:pRg st="4" end="4"/>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10">
                                            <p:txEl>
                                              <p:pRg st="5" end="5"/>
                                            </p:txEl>
                                          </p:spTgt>
                                        </p:tgtEl>
                                        <p:attrNameLst>
                                          <p:attrName>style.visibility</p:attrName>
                                        </p:attrNameLst>
                                      </p:cBhvr>
                                      <p:to>
                                        <p:strVal val="visible"/>
                                      </p:to>
                                    </p:set>
                                    <p:animEffect transition="in" filter="fade">
                                      <p:cBhvr>
                                        <p:cTn id="52" dur="500"/>
                                        <p:tgtEl>
                                          <p:spTgt spid="10">
                                            <p:txEl>
                                              <p:pRg st="5" end="5"/>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10">
                                            <p:txEl>
                                              <p:pRg st="6" end="6"/>
                                            </p:txEl>
                                          </p:spTgt>
                                        </p:tgtEl>
                                        <p:attrNameLst>
                                          <p:attrName>style.visibility</p:attrName>
                                        </p:attrNameLst>
                                      </p:cBhvr>
                                      <p:to>
                                        <p:strVal val="visible"/>
                                      </p:to>
                                    </p:set>
                                    <p:animEffect transition="in" filter="fade">
                                      <p:cBhvr>
                                        <p:cTn id="55" dur="500"/>
                                        <p:tgtEl>
                                          <p:spTgt spid="10">
                                            <p:txEl>
                                              <p:pRg st="6" end="6"/>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10">
                                            <p:txEl>
                                              <p:pRg st="7" end="7"/>
                                            </p:txEl>
                                          </p:spTgt>
                                        </p:tgtEl>
                                        <p:attrNameLst>
                                          <p:attrName>style.visibility</p:attrName>
                                        </p:attrNameLst>
                                      </p:cBhvr>
                                      <p:to>
                                        <p:strVal val="visible"/>
                                      </p:to>
                                    </p:set>
                                    <p:animEffect transition="in" filter="fade">
                                      <p:cBhvr>
                                        <p:cTn id="58"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build="p"/>
      <p:bldP spid="11" grpId="0" animBg="1"/>
      <p:bldP spid="14" grpId="0" animBg="1"/>
      <p:bldP spid="13"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VH in MK (cont.)</a:t>
            </a:r>
            <a:endParaRPr lang="en-US" dirty="0"/>
          </a:p>
        </p:txBody>
      </p:sp>
      <p:sp>
        <p:nvSpPr>
          <p:cNvPr id="3" name="Content Placeholder 2"/>
          <p:cNvSpPr>
            <a:spLocks noGrp="1"/>
          </p:cNvSpPr>
          <p:nvPr>
            <p:ph sz="quarter" idx="1"/>
          </p:nvPr>
        </p:nvSpPr>
        <p:spPr/>
        <p:txBody>
          <a:bodyPr/>
          <a:lstStyle/>
          <a:p>
            <a:pPr latinLnBrk="0"/>
            <a:r>
              <a:rPr lang="en-US" dirty="0" smtClean="0"/>
              <a:t>No known feature explains the harmonic pairing in MK</a:t>
            </a:r>
          </a:p>
          <a:p>
            <a:pPr lvl="1" latinLnBrk="0"/>
            <a:r>
              <a:rPr lang="en-US" dirty="0" smtClean="0"/>
              <a:t>Tongue root feature has been unknown or disregarded</a:t>
            </a:r>
          </a:p>
          <a:p>
            <a:pPr lvl="1" latinLnBrk="0"/>
            <a:r>
              <a:rPr lang="en-US" dirty="0" smtClean="0"/>
              <a:t>cf. TR analysis </a:t>
            </a:r>
          </a:p>
          <a:p>
            <a:pPr lvl="2" latinLnBrk="0"/>
            <a:r>
              <a:rPr lang="en-US" dirty="0" smtClean="0"/>
              <a:t>JH Park 1985, J Kim 1993, JK Kim 2000 among many others</a:t>
            </a:r>
          </a:p>
          <a:p>
            <a:pPr latinLnBrk="0"/>
            <a:r>
              <a:rPr lang="en-US" dirty="0" smtClean="0"/>
              <a:t>Altaic hypothesis (</a:t>
            </a:r>
            <a:r>
              <a:rPr lang="en-US" altLang="ko-KR" dirty="0" smtClean="0"/>
              <a:t>yet to be proven)</a:t>
            </a:r>
            <a:endParaRPr lang="en-US" dirty="0" smtClean="0"/>
          </a:p>
          <a:p>
            <a:pPr lvl="1" latinLnBrk="0"/>
            <a:r>
              <a:rPr lang="en-US" dirty="0" smtClean="0"/>
              <a:t>‘macro’-Altaic</a:t>
            </a:r>
          </a:p>
          <a:p>
            <a:pPr lvl="2" latinLnBrk="0"/>
            <a:r>
              <a:rPr lang="en-US" dirty="0" smtClean="0"/>
              <a:t>Korean belongs to </a:t>
            </a:r>
            <a:r>
              <a:rPr lang="en-US" dirty="0"/>
              <a:t>Altaic (à </a:t>
            </a:r>
            <a:r>
              <a:rPr lang="en-US" dirty="0" smtClean="0"/>
              <a:t>la G. J. </a:t>
            </a:r>
            <a:r>
              <a:rPr lang="en-US" altLang="ko-KR" dirty="0" err="1" smtClean="0"/>
              <a:t>Ramstedt</a:t>
            </a:r>
            <a:r>
              <a:rPr lang="en-US" altLang="ko-KR" dirty="0" smtClean="0"/>
              <a:t>), thus is likely to share the same vowel harmony and system as other Altaic languages</a:t>
            </a:r>
            <a:endParaRPr lang="en-US" dirty="0" smtClean="0"/>
          </a:p>
          <a:p>
            <a:pPr lvl="1" latinLnBrk="0"/>
            <a:r>
              <a:rPr lang="en-US" dirty="0" smtClean="0"/>
              <a:t>Proto-Altaic (and Proto-Mongolic)</a:t>
            </a:r>
          </a:p>
          <a:p>
            <a:pPr lvl="2" latinLnBrk="0"/>
            <a:r>
              <a:rPr lang="en-US" dirty="0" smtClean="0"/>
              <a:t>originally had a ‘palatal</a:t>
            </a:r>
            <a:r>
              <a:rPr lang="en-US" dirty="0"/>
              <a:t>’ </a:t>
            </a:r>
            <a:r>
              <a:rPr lang="en-US" dirty="0" smtClean="0"/>
              <a:t>harmony (</a:t>
            </a:r>
            <a:r>
              <a:rPr lang="en-US" dirty="0" err="1" smtClean="0"/>
              <a:t>Poppe</a:t>
            </a:r>
            <a:r>
              <a:rPr lang="en-US" dirty="0" smtClean="0"/>
              <a:t> 1965)</a:t>
            </a:r>
            <a:endParaRPr lang="en-US" dirty="0" smtClean="0">
              <a:solidFill>
                <a:srgbClr val="FFFF00"/>
              </a:solidFill>
              <a:effectLst>
                <a:outerShdw blurRad="38100" dist="38100" dir="2700000" algn="tl">
                  <a:srgbClr val="000000">
                    <a:alpha val="43137"/>
                  </a:srgbClr>
                </a:outerShdw>
              </a:effectLst>
            </a:endParaRPr>
          </a:p>
        </p:txBody>
      </p:sp>
      <p:sp>
        <p:nvSpPr>
          <p:cNvPr id="4" name="Date Placeholder 3"/>
          <p:cNvSpPr>
            <a:spLocks noGrp="1"/>
          </p:cNvSpPr>
          <p:nvPr>
            <p:ph type="dt" sz="half" idx="2"/>
          </p:nvPr>
        </p:nvSpPr>
        <p:spPr/>
        <p:txBody>
          <a:bodyPr/>
          <a:lstStyle/>
          <a:p>
            <a:r>
              <a:rPr lang="en-US" altLang="ko-KR" smtClean="0"/>
              <a:t>1/24/2013</a:t>
            </a:r>
            <a:endParaRPr lang="ko-KR" altLang="en-US" dirty="0"/>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101</a:t>
            </a:fld>
            <a:endParaRPr lang="ko-KR" altLang="en-US"/>
          </a:p>
        </p:txBody>
      </p:sp>
    </p:spTree>
    <p:extLst>
      <p:ext uri="{BB962C8B-B14F-4D97-AF65-F5344CB8AC3E}">
        <p14:creationId xmlns:p14="http://schemas.microsoft.com/office/powerpoint/2010/main" val="1659945961"/>
      </p:ext>
    </p:extLst>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제목 9"/>
          <p:cNvSpPr>
            <a:spLocks noGrp="1"/>
          </p:cNvSpPr>
          <p:nvPr>
            <p:ph type="title"/>
          </p:nvPr>
        </p:nvSpPr>
        <p:spPr>
          <a:xfrm>
            <a:off x="457200" y="152400"/>
            <a:ext cx="8507288" cy="990600"/>
          </a:xfrm>
        </p:spPr>
        <p:txBody>
          <a:bodyPr>
            <a:normAutofit/>
          </a:bodyPr>
          <a:lstStyle/>
          <a:p>
            <a:pPr latinLnBrk="0"/>
            <a:r>
              <a:rPr lang="en-US" altLang="ko-KR" dirty="0" smtClean="0"/>
              <a:t>Korean Vowel Shift </a:t>
            </a:r>
            <a:r>
              <a:rPr lang="en-US" altLang="ko-KR" sz="2000" spc="-150" dirty="0" smtClean="0"/>
              <a:t>(KM Lee 1961[1972];</a:t>
            </a:r>
            <a:r>
              <a:rPr lang="en-US" altLang="ko-KR" sz="2000" spc="-150" dirty="0" smtClean="0">
                <a:sym typeface="Wingdings" pitchFamily="2" charset="2"/>
              </a:rPr>
              <a:t> Lee &amp; Ramsey 2011)</a:t>
            </a:r>
            <a:endParaRPr lang="ko-KR" altLang="en-US" sz="2000" spc="-150" dirty="0"/>
          </a:p>
        </p:txBody>
      </p:sp>
      <p:sp>
        <p:nvSpPr>
          <p:cNvPr id="7" name="날짜 개체 틀 6"/>
          <p:cNvSpPr>
            <a:spLocks noGrp="1"/>
          </p:cNvSpPr>
          <p:nvPr>
            <p:ph type="dt" sz="half" idx="2"/>
          </p:nvPr>
        </p:nvSpPr>
        <p:spPr/>
        <p:txBody>
          <a:bodyPr/>
          <a:lstStyle/>
          <a:p>
            <a:pPr latinLnBrk="0"/>
            <a:r>
              <a:rPr lang="en-US" altLang="ko-KR" smtClean="0"/>
              <a:t>1/24/2013</a:t>
            </a:r>
            <a:endParaRPr lang="ko-KR" altLang="en-US" dirty="0"/>
          </a:p>
        </p:txBody>
      </p:sp>
      <p:sp>
        <p:nvSpPr>
          <p:cNvPr id="8" name="바닥글 개체 틀 7"/>
          <p:cNvSpPr>
            <a:spLocks noGrp="1"/>
          </p:cNvSpPr>
          <p:nvPr>
            <p:ph type="ftr" sz="quarter" idx="3"/>
          </p:nvPr>
        </p:nvSpPr>
        <p:spPr/>
        <p:txBody>
          <a:bodyPr/>
          <a:lstStyle/>
          <a:p>
            <a:pPr latinLnBrk="0"/>
            <a:r>
              <a:rPr lang="en-US" altLang="ko-KR" smtClean="0"/>
              <a:t>Contrastive hierarchies in the Altaic vowel systems</a:t>
            </a:r>
            <a:endParaRPr lang="ko-KR" altLang="en-US" dirty="0"/>
          </a:p>
        </p:txBody>
      </p:sp>
      <p:sp>
        <p:nvSpPr>
          <p:cNvPr id="9" name="슬라이드 번호 개체 틀 8"/>
          <p:cNvSpPr>
            <a:spLocks noGrp="1"/>
          </p:cNvSpPr>
          <p:nvPr>
            <p:ph type="sldNum" sz="quarter" idx="4"/>
          </p:nvPr>
        </p:nvSpPr>
        <p:spPr/>
        <p:txBody>
          <a:bodyPr/>
          <a:lstStyle/>
          <a:p>
            <a:pPr latinLnBrk="0"/>
            <a:fld id="{C11EF7EE-79D6-49A2-9057-E1F4E97C0289}" type="slidenum">
              <a:rPr lang="ko-KR" altLang="en-US" smtClean="0"/>
              <a:pPr latinLnBrk="0"/>
              <a:t>102</a:t>
            </a:fld>
            <a:endParaRPr lang="ko-KR" altLang="en-US"/>
          </a:p>
        </p:txBody>
      </p:sp>
      <p:pic>
        <p:nvPicPr>
          <p:cNvPr id="1026" name="Picture 2"/>
          <p:cNvPicPr>
            <a:picLocks noGrp="1" noChangeAspect="1" noChangeArrowheads="1"/>
          </p:cNvPicPr>
          <p:nvPr>
            <p:ph sz="quarter" idx="1"/>
          </p:nvPr>
        </p:nvPicPr>
        <p:blipFill>
          <a:blip r:embed="rId3" cstate="print"/>
          <a:srcRect/>
          <a:stretch>
            <a:fillRect/>
          </a:stretch>
        </p:blipFill>
        <p:spPr bwMode="auto">
          <a:xfrm>
            <a:off x="467544" y="3861048"/>
            <a:ext cx="8229600" cy="1647122"/>
          </a:xfrm>
          <a:prstGeom prst="rect">
            <a:avLst/>
          </a:prstGeom>
          <a:noFill/>
          <a:ln w="9525">
            <a:noFill/>
            <a:miter lim="800000"/>
            <a:headEnd/>
            <a:tailEnd/>
          </a:ln>
        </p:spPr>
      </p:pic>
      <p:sp>
        <p:nvSpPr>
          <p:cNvPr id="13" name="텍스트 개체 틀 12"/>
          <p:cNvSpPr>
            <a:spLocks noGrp="1"/>
          </p:cNvSpPr>
          <p:nvPr>
            <p:ph type="body" idx="4294967295"/>
          </p:nvPr>
        </p:nvSpPr>
        <p:spPr/>
        <p:txBody>
          <a:bodyPr/>
          <a:lstStyle/>
          <a:p>
            <a:pPr latinLnBrk="0"/>
            <a:r>
              <a:rPr lang="en-US" altLang="ko-KR" dirty="0" smtClean="0"/>
              <a:t>Old Korean had a ‘palatal’ system</a:t>
            </a:r>
          </a:p>
          <a:p>
            <a:pPr latinLnBrk="0"/>
            <a:r>
              <a:rPr lang="en-US" altLang="ko-KR" dirty="0" smtClean="0"/>
              <a:t>MK vowel harmony is based on OK vowel system</a:t>
            </a:r>
          </a:p>
          <a:p>
            <a:pPr lvl="1" latinLnBrk="0"/>
            <a:r>
              <a:rPr lang="en-US" altLang="ko-KR" i="1" dirty="0" smtClean="0"/>
              <a:t>= “Discrepancy”</a:t>
            </a:r>
            <a:r>
              <a:rPr lang="en-US" altLang="ko-KR" dirty="0" smtClean="0"/>
              <a:t> between vowel system and vowel harmony</a:t>
            </a:r>
          </a:p>
          <a:p>
            <a:pPr latinLnBrk="0"/>
            <a:r>
              <a:rPr lang="en-US" altLang="ko-KR" dirty="0" smtClean="0"/>
              <a:t>How is this possible?</a:t>
            </a:r>
          </a:p>
          <a:p>
            <a:pPr lvl="1" latinLnBrk="0"/>
            <a:r>
              <a:rPr lang="en-US" altLang="ko-KR" dirty="0" smtClean="0"/>
              <a:t>Mediated by the proposed KVS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Old Korean</a:t>
            </a:r>
            <a:endParaRPr lang="en-US" dirty="0"/>
          </a:p>
        </p:txBody>
      </p:sp>
      <p:sp>
        <p:nvSpPr>
          <p:cNvPr id="4" name="Date Placeholder 3"/>
          <p:cNvSpPr>
            <a:spLocks noGrp="1"/>
          </p:cNvSpPr>
          <p:nvPr>
            <p:ph type="dt" sz="half" idx="2"/>
          </p:nvPr>
        </p:nvSpPr>
        <p:spPr/>
        <p:txBody>
          <a:bodyPr/>
          <a:lstStyle/>
          <a:p>
            <a:r>
              <a:rPr lang="en-US" altLang="ko-KR" smtClean="0"/>
              <a:t>1/24/2013</a:t>
            </a:r>
            <a:endParaRPr lang="ko-KR" altLang="en-US" dirty="0"/>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103</a:t>
            </a:fld>
            <a:endParaRPr lang="ko-KR" altLang="en-US"/>
          </a:p>
        </p:txBody>
      </p:sp>
      <p:pic>
        <p:nvPicPr>
          <p:cNvPr id="1026" name="Picture 2"/>
          <p:cNvPicPr>
            <a:picLocks noGrp="1" noChangeAspect="1" noChangeArrowheads="1"/>
          </p:cNvPicPr>
          <p:nvPr>
            <p:ph sz="quarter" idx="1"/>
          </p:nvPr>
        </p:nvPicPr>
        <p:blipFill rotWithShape="1">
          <a:blip r:embed="rId3" cstate="print">
            <a:extLst>
              <a:ext uri="{28A0092B-C50C-407E-A947-70E740481C1C}">
                <a14:useLocalDpi xmlns:a14="http://schemas.microsoft.com/office/drawing/2010/main" val="0"/>
              </a:ext>
            </a:extLst>
          </a:blip>
          <a:srcRect l="265" t="526" r="-54" b="678"/>
          <a:stretch/>
        </p:blipFill>
        <p:spPr bwMode="auto">
          <a:xfrm>
            <a:off x="2099144" y="2146853"/>
            <a:ext cx="4961613" cy="3077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2267744" y="3861048"/>
            <a:ext cx="720080" cy="72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283968" y="4437112"/>
            <a:ext cx="720080" cy="72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2863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1"/>
                                        </p:tgtEl>
                                      </p:cBhvr>
                                    </p:animEffect>
                                    <p:set>
                                      <p:cBhvr>
                                        <p:cTn id="17"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Early Middle Korean</a:t>
            </a:r>
            <a:endParaRPr lang="en-US" dirty="0"/>
          </a:p>
        </p:txBody>
      </p:sp>
      <p:sp>
        <p:nvSpPr>
          <p:cNvPr id="4" name="Date Placeholder 3"/>
          <p:cNvSpPr>
            <a:spLocks noGrp="1"/>
          </p:cNvSpPr>
          <p:nvPr>
            <p:ph type="dt" sz="half" idx="2"/>
          </p:nvPr>
        </p:nvSpPr>
        <p:spPr/>
        <p:txBody>
          <a:bodyPr/>
          <a:lstStyle/>
          <a:p>
            <a:r>
              <a:rPr lang="en-US" altLang="ko-KR" smtClean="0"/>
              <a:t>1/24/2013</a:t>
            </a:r>
            <a:endParaRPr lang="ko-KR" altLang="en-US" dirty="0"/>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104</a:t>
            </a:fld>
            <a:endParaRPr lang="ko-KR" altLang="en-US"/>
          </a:p>
        </p:txBody>
      </p:sp>
      <p:pic>
        <p:nvPicPr>
          <p:cNvPr id="2050" name="Picture 2"/>
          <p:cNvPicPr>
            <a:picLocks noGrp="1" noChangeAspect="1" noChangeArrowheads="1"/>
          </p:cNvPicPr>
          <p:nvPr>
            <p:ph sz="quarter" idx="1"/>
          </p:nvPr>
        </p:nvPicPr>
        <p:blipFill rotWithShape="1">
          <a:blip r:embed="rId3" cstate="print">
            <a:extLst>
              <a:ext uri="{28A0092B-C50C-407E-A947-70E740481C1C}">
                <a14:useLocalDpi xmlns:a14="http://schemas.microsoft.com/office/drawing/2010/main" val="0"/>
              </a:ext>
            </a:extLst>
          </a:blip>
          <a:srcRect l="200" t="431" r="40" b="65"/>
          <a:stretch/>
        </p:blipFill>
        <p:spPr bwMode="auto">
          <a:xfrm>
            <a:off x="2091192" y="2162754"/>
            <a:ext cx="4969565" cy="3061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3275856" y="3356992"/>
            <a:ext cx="720080" cy="72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283968" y="2789312"/>
            <a:ext cx="720080" cy="72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148064" y="2204864"/>
            <a:ext cx="720080" cy="72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56176" y="2789312"/>
            <a:ext cx="720080" cy="72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165101" y="3895909"/>
            <a:ext cx="720080" cy="72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81442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0"/>
                                        </p:tgtEl>
                                      </p:cBhvr>
                                    </p:animEffect>
                                    <p:set>
                                      <p:cBhvr>
                                        <p:cTn id="17" dur="1" fill="hold">
                                          <p:stCondLst>
                                            <p:cond delay="499"/>
                                          </p:stCondLst>
                                        </p:cTn>
                                        <p:tgtEl>
                                          <p:spTgt spid="1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11"/>
                                        </p:tgtEl>
                                      </p:cBhvr>
                                    </p:animEffect>
                                    <p:set>
                                      <p:cBhvr>
                                        <p:cTn id="22" dur="1" fill="hold">
                                          <p:stCondLst>
                                            <p:cond delay="499"/>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12"/>
                                        </p:tgtEl>
                                      </p:cBhvr>
                                    </p:animEffect>
                                    <p:set>
                                      <p:cBhvr>
                                        <p:cTn id="2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Late Middle Korean</a:t>
            </a:r>
            <a:endParaRPr lang="en-US" dirty="0"/>
          </a:p>
        </p:txBody>
      </p:sp>
      <p:sp>
        <p:nvSpPr>
          <p:cNvPr id="4" name="Date Placeholder 3"/>
          <p:cNvSpPr>
            <a:spLocks noGrp="1"/>
          </p:cNvSpPr>
          <p:nvPr>
            <p:ph type="dt" sz="half" idx="2"/>
          </p:nvPr>
        </p:nvSpPr>
        <p:spPr/>
        <p:txBody>
          <a:bodyPr/>
          <a:lstStyle/>
          <a:p>
            <a:r>
              <a:rPr lang="en-US" altLang="ko-KR" smtClean="0"/>
              <a:t>1/24/2013</a:t>
            </a:r>
            <a:endParaRPr lang="ko-KR" altLang="en-US" dirty="0"/>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105</a:t>
            </a:fld>
            <a:endParaRPr lang="ko-KR" altLang="en-US"/>
          </a:p>
        </p:txBody>
      </p:sp>
      <p:pic>
        <p:nvPicPr>
          <p:cNvPr id="3074" name="Picture 2"/>
          <p:cNvPicPr>
            <a:picLocks noGrp="1" noChangeAspect="1" noChangeArrowheads="1"/>
          </p:cNvPicPr>
          <p:nvPr>
            <p:ph sz="quarter" idx="1"/>
          </p:nvPr>
        </p:nvPicPr>
        <p:blipFill>
          <a:blip r:embed="rId3" cstate="print">
            <a:extLst>
              <a:ext uri="{28A0092B-C50C-407E-A947-70E740481C1C}">
                <a14:useLocalDpi xmlns:a14="http://schemas.microsoft.com/office/drawing/2010/main" val="0"/>
              </a:ext>
            </a:extLst>
          </a:blip>
          <a:srcRect/>
          <a:stretch>
            <a:fillRect/>
          </a:stretch>
        </p:blipFill>
        <p:spPr bwMode="auto">
          <a:xfrm>
            <a:off x="1309687" y="2144712"/>
            <a:ext cx="6524625"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6372200" y="4437112"/>
            <a:ext cx="720080" cy="72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417189" y="4437112"/>
            <a:ext cx="720080" cy="72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5076056" y="4365104"/>
            <a:ext cx="1368152" cy="1008112"/>
          </a:xfrm>
          <a:prstGeom prst="ellipse">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5988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par>
                                <p:cTn id="13" presetID="10" presetClass="exit" presetSubtype="0" fill="hold" grpId="0" nodeType="withEffect">
                                  <p:stCondLst>
                                    <p:cond delay="0"/>
                                  </p:stCondLst>
                                  <p:childTnLst>
                                    <p:animEffect transition="out" filter="fad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childTnLst>
                          </p:cTn>
                        </p:par>
                        <p:par>
                          <p:cTn id="16" fill="hold">
                            <p:stCondLst>
                              <p:cond delay="500"/>
                            </p:stCondLst>
                            <p:childTnLst>
                              <p:par>
                                <p:cTn id="17" presetID="10" presetClass="exit" presetSubtype="0" fill="hold" grpId="0" nodeType="afterEffect">
                                  <p:stCondLst>
                                    <p:cond delay="0"/>
                                  </p:stCondLst>
                                  <p:childTnLst>
                                    <p:animEffect transition="out" filter="fade">
                                      <p:cBhvr>
                                        <p:cTn id="18" dur="500"/>
                                        <p:tgtEl>
                                          <p:spTgt spid="9"/>
                                        </p:tgtEl>
                                      </p:cBhvr>
                                    </p:animEffect>
                                    <p:set>
                                      <p:cBhvr>
                                        <p:cTn id="19"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3" grpId="0" animBg="1"/>
      <p:bldP spid="3" grpId="1"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Empirical evidence</a:t>
            </a:r>
            <a:endParaRPr lang="en-US" dirty="0"/>
          </a:p>
        </p:txBody>
      </p:sp>
      <p:sp>
        <p:nvSpPr>
          <p:cNvPr id="3" name="Content Placeholder 2"/>
          <p:cNvSpPr>
            <a:spLocks noGrp="1"/>
          </p:cNvSpPr>
          <p:nvPr>
            <p:ph sz="quarter" idx="1"/>
          </p:nvPr>
        </p:nvSpPr>
        <p:spPr/>
        <p:txBody>
          <a:bodyPr/>
          <a:lstStyle/>
          <a:p>
            <a:r>
              <a:rPr lang="en-US" dirty="0" smtClean="0"/>
              <a:t>Mongolian loanwords transcribed into Korean in </a:t>
            </a:r>
          </a:p>
          <a:p>
            <a:pPr lvl="1"/>
            <a:r>
              <a:rPr lang="en-US" i="1" dirty="0" err="1" smtClean="0"/>
              <a:t>P</a:t>
            </a:r>
            <a:r>
              <a:rPr lang="en-US" i="1" dirty="0" err="1" smtClean="0">
                <a:cs typeface="Times New Roman"/>
              </a:rPr>
              <a:t>ŏnyŏk</a:t>
            </a:r>
            <a:r>
              <a:rPr lang="en-US" i="1" dirty="0" smtClean="0">
                <a:cs typeface="Times New Roman"/>
              </a:rPr>
              <a:t> Pak </a:t>
            </a:r>
            <a:r>
              <a:rPr lang="en-US" i="1" dirty="0" err="1" smtClean="0">
                <a:cs typeface="Times New Roman"/>
              </a:rPr>
              <a:t>T’ongsa</a:t>
            </a:r>
            <a:r>
              <a:rPr lang="en-US" i="1" dirty="0" smtClean="0">
                <a:cs typeface="Times New Roman"/>
              </a:rPr>
              <a:t> </a:t>
            </a:r>
            <a:r>
              <a:rPr lang="en-US" sz="1400" dirty="0" err="1" smtClean="0"/>
              <a:t>飜譯朴通事</a:t>
            </a:r>
            <a:r>
              <a:rPr lang="en-US" dirty="0" smtClean="0"/>
              <a:t> (1517) </a:t>
            </a:r>
          </a:p>
          <a:p>
            <a:pPr lvl="1"/>
            <a:r>
              <a:rPr lang="en-US" i="1" dirty="0" err="1" smtClean="0"/>
              <a:t>Hunmong</a:t>
            </a:r>
            <a:r>
              <a:rPr lang="en-US" i="1" dirty="0" smtClean="0"/>
              <a:t> </a:t>
            </a:r>
            <a:r>
              <a:rPr lang="en-US" i="1" dirty="0" err="1" smtClean="0"/>
              <a:t>chahoe</a:t>
            </a:r>
            <a:r>
              <a:rPr lang="en-US" i="1" dirty="0" smtClean="0"/>
              <a:t> </a:t>
            </a:r>
            <a:r>
              <a:rPr lang="en-US" sz="1400" dirty="0" err="1"/>
              <a:t>訓蒙字會</a:t>
            </a:r>
            <a:r>
              <a:rPr lang="en-US" dirty="0"/>
              <a:t> </a:t>
            </a:r>
            <a:r>
              <a:rPr lang="en-US" dirty="0" smtClean="0"/>
              <a:t>(1527)</a:t>
            </a:r>
          </a:p>
          <a:p>
            <a:endParaRPr lang="en-US" altLang="ko-KR" i="1" dirty="0" smtClean="0"/>
          </a:p>
          <a:p>
            <a:r>
              <a:rPr lang="en-US" altLang="ko-KR" i="1" dirty="0" err="1" smtClean="0"/>
              <a:t>J</a:t>
            </a:r>
            <a:r>
              <a:rPr lang="en-US" altLang="ko-KR" i="1" dirty="0" err="1" smtClean="0">
                <a:cs typeface="Times New Roman"/>
              </a:rPr>
              <a:t>īlín</a:t>
            </a:r>
            <a:r>
              <a:rPr lang="en-US" altLang="ko-KR" i="1" dirty="0" smtClean="0">
                <a:cs typeface="Times New Roman"/>
              </a:rPr>
              <a:t> </a:t>
            </a:r>
            <a:r>
              <a:rPr lang="en-US" altLang="ko-KR" i="1" dirty="0" err="1" smtClean="0">
                <a:cs typeface="Times New Roman"/>
              </a:rPr>
              <a:t>lèishì</a:t>
            </a:r>
            <a:r>
              <a:rPr lang="en-US" altLang="ko-KR" i="1" dirty="0" smtClean="0">
                <a:cs typeface="Times New Roman"/>
              </a:rPr>
              <a:t> </a:t>
            </a:r>
            <a:r>
              <a:rPr lang="ko-KR" altLang="en-US" sz="1400" dirty="0" smtClean="0">
                <a:cs typeface="Times New Roman"/>
              </a:rPr>
              <a:t>鷄林</a:t>
            </a:r>
            <a:r>
              <a:rPr lang="ko-KR" altLang="en-US" sz="1400" dirty="0" smtClean="0"/>
              <a:t>類事</a:t>
            </a:r>
            <a:r>
              <a:rPr lang="en-US" altLang="ko-KR" dirty="0" smtClean="0"/>
              <a:t> ‘Assorted matters of </a:t>
            </a:r>
            <a:r>
              <a:rPr lang="en-US" altLang="ko-KR" dirty="0" err="1" smtClean="0"/>
              <a:t>J</a:t>
            </a:r>
            <a:r>
              <a:rPr lang="en-US" altLang="ko-KR" dirty="0" err="1" smtClean="0">
                <a:cs typeface="Times New Roman"/>
              </a:rPr>
              <a:t>īlín</a:t>
            </a:r>
            <a:r>
              <a:rPr lang="en-US" altLang="ko-KR" dirty="0" smtClean="0">
                <a:cs typeface="Times New Roman"/>
              </a:rPr>
              <a:t>’</a:t>
            </a:r>
          </a:p>
          <a:p>
            <a:pPr lvl="1"/>
            <a:r>
              <a:rPr lang="en-US" altLang="ko-KR" dirty="0" smtClean="0"/>
              <a:t>350 words and phrases</a:t>
            </a:r>
          </a:p>
          <a:p>
            <a:pPr lvl="2"/>
            <a:r>
              <a:rPr lang="ko-KR" altLang="en-US" dirty="0" smtClean="0"/>
              <a:t>天</a:t>
            </a:r>
            <a:r>
              <a:rPr lang="en-US" altLang="ko-KR" baseline="-25000" dirty="0" smtClean="0"/>
              <a:t>1</a:t>
            </a:r>
            <a:r>
              <a:rPr lang="ko-KR" altLang="en-US" dirty="0" smtClean="0"/>
              <a:t>曰</a:t>
            </a:r>
            <a:r>
              <a:rPr lang="en-US" altLang="ko-KR" baseline="-25000" dirty="0" smtClean="0"/>
              <a:t>2</a:t>
            </a:r>
            <a:r>
              <a:rPr lang="ko-KR" altLang="en-US" dirty="0" smtClean="0"/>
              <a:t>漢捺</a:t>
            </a:r>
            <a:r>
              <a:rPr lang="en-US" altLang="ko-KR" baseline="-25000" dirty="0" smtClean="0"/>
              <a:t>3</a:t>
            </a:r>
          </a:p>
          <a:p>
            <a:pPr lvl="2"/>
            <a:r>
              <a:rPr lang="en-US" altLang="ko-KR" dirty="0" smtClean="0"/>
              <a:t>‘sky’</a:t>
            </a:r>
            <a:r>
              <a:rPr lang="en-US" altLang="ko-KR" baseline="-25000" dirty="0" smtClean="0"/>
              <a:t>1</a:t>
            </a:r>
            <a:r>
              <a:rPr lang="en-US" altLang="ko-KR" dirty="0" smtClean="0"/>
              <a:t> is called</a:t>
            </a:r>
            <a:r>
              <a:rPr lang="en-US" altLang="ko-KR" baseline="-25000" dirty="0" smtClean="0"/>
              <a:t>2</a:t>
            </a:r>
            <a:r>
              <a:rPr lang="en-US" altLang="ko-KR" dirty="0" smtClean="0"/>
              <a:t> ‘[</a:t>
            </a:r>
            <a:r>
              <a:rPr lang="en-US" altLang="ko-KR" u="sng" dirty="0" smtClean="0"/>
              <a:t>the Korean word</a:t>
            </a:r>
            <a:r>
              <a:rPr lang="en-US" altLang="ko-KR" dirty="0" smtClean="0"/>
              <a:t>]’</a:t>
            </a:r>
            <a:r>
              <a:rPr lang="en-US" altLang="ko-KR" baseline="-25000" dirty="0" smtClean="0"/>
              <a:t>3</a:t>
            </a:r>
            <a:r>
              <a:rPr lang="en-US" altLang="ko-KR" dirty="0" smtClean="0"/>
              <a:t> (</a:t>
            </a:r>
            <a:r>
              <a:rPr lang="en-US" altLang="ko-KR" dirty="0" err="1" smtClean="0"/>
              <a:t>LMK</a:t>
            </a:r>
            <a:r>
              <a:rPr lang="en-US" altLang="ko-KR" dirty="0" smtClean="0"/>
              <a:t> </a:t>
            </a:r>
            <a:r>
              <a:rPr lang="ko-KR" altLang="en-US" dirty="0">
                <a:latin typeface="한컴바탕" pitchFamily="18" charset="2"/>
                <a:ea typeface="한컴바탕" pitchFamily="18" charset="2"/>
                <a:cs typeface="한컴바탕" pitchFamily="18" charset="2"/>
              </a:rPr>
              <a:t>하</a:t>
            </a:r>
            <a:r>
              <a:rPr lang="ko-KR" altLang="en-US" dirty="0" smtClean="0">
                <a:latin typeface="한컴바탕" pitchFamily="18" charset="2"/>
                <a:ea typeface="한컴바탕" pitchFamily="18" charset="2"/>
                <a:cs typeface="한컴바탕" pitchFamily="18" charset="2"/>
              </a:rPr>
              <a:t></a:t>
            </a:r>
            <a:r>
              <a:rPr lang="en-US" altLang="ko-KR" dirty="0" smtClean="0">
                <a:latin typeface="한컴바탕" pitchFamily="18" charset="2"/>
                <a:ea typeface="한컴바탕" pitchFamily="18" charset="2"/>
                <a:cs typeface="한컴바탕" pitchFamily="18" charset="2"/>
              </a:rPr>
              <a:t>)</a:t>
            </a:r>
          </a:p>
          <a:p>
            <a:pPr marL="1143000" lvl="4" indent="0">
              <a:buNone/>
            </a:pPr>
            <a:r>
              <a:rPr lang="en-US" altLang="ko-KR" dirty="0" smtClean="0">
                <a:ea typeface="한컴바탕" pitchFamily="18" charset="2"/>
                <a:cs typeface="한컴바탕" pitchFamily="18" charset="2"/>
              </a:rPr>
              <a:t>	           Chinese pronunciation</a:t>
            </a:r>
            <a:endParaRPr lang="ko-KR" altLang="en-US" dirty="0">
              <a:ea typeface="한컴바탕" pitchFamily="18" charset="2"/>
              <a:cs typeface="한컴바탕" pitchFamily="18" charset="2"/>
            </a:endParaRPr>
          </a:p>
        </p:txBody>
      </p:sp>
      <p:sp>
        <p:nvSpPr>
          <p:cNvPr id="4" name="Date Placeholder 3"/>
          <p:cNvSpPr>
            <a:spLocks noGrp="1"/>
          </p:cNvSpPr>
          <p:nvPr>
            <p:ph type="dt" sz="half" idx="2"/>
          </p:nvPr>
        </p:nvSpPr>
        <p:spPr/>
        <p:txBody>
          <a:bodyPr/>
          <a:lstStyle/>
          <a:p>
            <a:r>
              <a:rPr lang="en-US" altLang="ko-KR" smtClean="0"/>
              <a:t>1/24/2013</a:t>
            </a:r>
            <a:endParaRPr lang="ko-KR" altLang="en-US" dirty="0"/>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106</a:t>
            </a:fld>
            <a:endParaRPr lang="ko-KR" altLang="en-US"/>
          </a:p>
        </p:txBody>
      </p:sp>
      <p:pic>
        <p:nvPicPr>
          <p:cNvPr id="5122" name="Picture 2" descr="C:\Users\Seongyeon\Desktop\kelim.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16216" y="2996952"/>
            <a:ext cx="2016224" cy="288857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93384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iterate type="lt">
                                    <p:tmAbs val="0"/>
                                  </p:iterate>
                                  <p:childTnLst>
                                    <p:set>
                                      <p:cBhvr>
                                        <p:cTn id="24"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baseline="0" dirty="0" smtClean="0"/>
              <a:t>Mongolian loanwords in Middle Korean</a:t>
            </a:r>
            <a:endParaRPr lang="ko-KR" altLang="en-US" dirty="0"/>
          </a:p>
        </p:txBody>
      </p:sp>
      <p:sp>
        <p:nvSpPr>
          <p:cNvPr id="3" name="Content Placeholder 2"/>
          <p:cNvSpPr>
            <a:spLocks noGrp="1"/>
          </p:cNvSpPr>
          <p:nvPr>
            <p:ph sz="quarter" idx="1"/>
          </p:nvPr>
        </p:nvSpPr>
        <p:spPr>
          <a:xfrm>
            <a:off x="457200" y="2996952"/>
            <a:ext cx="8229600" cy="3160008"/>
          </a:xfrm>
        </p:spPr>
        <p:txBody>
          <a:bodyPr>
            <a:normAutofit fontScale="92500" lnSpcReduction="10000"/>
          </a:bodyPr>
          <a:lstStyle/>
          <a:p>
            <a:pPr lvl="0"/>
            <a:r>
              <a:rPr lang="en-US" altLang="ko-KR" dirty="0" smtClean="0"/>
              <a:t>Examples (KM Lee 1964, 1972, 2011:96ff)</a:t>
            </a:r>
            <a:endParaRPr lang="en-US" altLang="ko-KR" baseline="0" dirty="0" smtClean="0"/>
          </a:p>
          <a:p>
            <a:pPr marL="274320" lvl="1" indent="0" defTabSz="360000">
              <a:buNone/>
            </a:pPr>
            <a:r>
              <a:rPr lang="en-US" altLang="ko-KR" sz="2600" i="1" dirty="0" err="1" smtClean="0">
                <a:ea typeface="Doulos SIL" pitchFamily="2" charset="0"/>
                <a:cs typeface="Doulos SIL" pitchFamily="2" charset="0"/>
              </a:rPr>
              <a:t>M~K</a:t>
            </a:r>
            <a:r>
              <a:rPr lang="en-US" altLang="ko-KR" sz="2600" i="1" dirty="0" smtClean="0">
                <a:ea typeface="Doulos SIL" pitchFamily="2" charset="0"/>
                <a:cs typeface="Doulos SIL" pitchFamily="2" charset="0"/>
              </a:rPr>
              <a:t>		</a:t>
            </a:r>
            <a:r>
              <a:rPr lang="en-US" altLang="ko-KR" sz="2600" i="1" dirty="0" err="1" smtClean="0">
                <a:ea typeface="Doulos SIL" pitchFamily="2" charset="0"/>
                <a:cs typeface="Doulos SIL" pitchFamily="2" charset="0"/>
              </a:rPr>
              <a:t>Mong</a:t>
            </a:r>
            <a:r>
              <a:rPr lang="en-US" altLang="ko-KR" sz="2600" i="1" dirty="0" smtClean="0">
                <a:ea typeface="Doulos SIL" pitchFamily="2" charset="0"/>
                <a:cs typeface="Doulos SIL" pitchFamily="2" charset="0"/>
              </a:rPr>
              <a:t>			</a:t>
            </a:r>
            <a:r>
              <a:rPr lang="en-US" altLang="ko-KR" sz="2600" i="1" dirty="0" err="1" smtClean="0">
                <a:ea typeface="Doulos SIL" pitchFamily="2" charset="0"/>
                <a:cs typeface="Doulos SIL" pitchFamily="2" charset="0"/>
              </a:rPr>
              <a:t>Kor</a:t>
            </a:r>
            <a:r>
              <a:rPr lang="en-US" altLang="ko-KR" sz="2600" i="1" dirty="0" smtClean="0">
                <a:ea typeface="Doulos SIL" pitchFamily="2" charset="0"/>
                <a:cs typeface="Doulos SIL" pitchFamily="2" charset="0"/>
              </a:rPr>
              <a:t>			Gloss</a:t>
            </a:r>
          </a:p>
          <a:p>
            <a:pPr marL="274320" lvl="1" indent="0" defTabSz="360000">
              <a:buNone/>
            </a:pPr>
            <a:r>
              <a:rPr lang="en-US" altLang="ko-KR" sz="2600" dirty="0" smtClean="0">
                <a:latin typeface="Doulos SIL" pitchFamily="2" charset="0"/>
                <a:ea typeface="Doulos SIL" pitchFamily="2" charset="0"/>
                <a:cs typeface="Doulos SIL" pitchFamily="2" charset="0"/>
              </a:rPr>
              <a:t>ü~</a:t>
            </a:r>
            <a:r>
              <a:rPr lang="ko-KR" altLang="ko-KR" sz="2600" dirty="0" smtClean="0">
                <a:latin typeface="Doulos SIL" pitchFamily="2" charset="0"/>
                <a:cs typeface="Doulos SIL" pitchFamily="2" charset="0"/>
              </a:rPr>
              <a:t>ㅜ</a:t>
            </a:r>
            <a:r>
              <a:rPr lang="en-US" altLang="ko-KR" sz="2600" dirty="0" smtClean="0">
                <a:latin typeface="Doulos SIL" pitchFamily="2" charset="0"/>
                <a:ea typeface="Doulos SIL" pitchFamily="2" charset="0"/>
                <a:cs typeface="Doulos SIL" pitchFamily="2" charset="0"/>
              </a:rPr>
              <a:t>		</a:t>
            </a:r>
            <a:r>
              <a:rPr lang="en-US" altLang="ko-KR" sz="2600" dirty="0" err="1" smtClean="0">
                <a:latin typeface="Doulos SIL" pitchFamily="2" charset="0"/>
                <a:ea typeface="Doulos SIL" pitchFamily="2" charset="0"/>
                <a:cs typeface="Doulos SIL" pitchFamily="2" charset="0"/>
              </a:rPr>
              <a:t>k</a:t>
            </a:r>
            <a:r>
              <a:rPr lang="en-US" altLang="ko-KR" sz="2600" b="1" u="sng" dirty="0" err="1" smtClean="0">
                <a:solidFill>
                  <a:srgbClr val="C00000"/>
                </a:solidFill>
                <a:latin typeface="Doulos SIL" pitchFamily="2" charset="0"/>
                <a:ea typeface="Doulos SIL" pitchFamily="2" charset="0"/>
                <a:cs typeface="Doulos SIL" pitchFamily="2" charset="0"/>
              </a:rPr>
              <a:t>ü</a:t>
            </a:r>
            <a:r>
              <a:rPr lang="en-US" altLang="ko-KR" sz="2600" dirty="0" err="1" smtClean="0">
                <a:latin typeface="Doulos SIL" pitchFamily="2" charset="0"/>
                <a:ea typeface="Doulos SIL" pitchFamily="2" charset="0"/>
                <a:cs typeface="Doulos SIL" pitchFamily="2" charset="0"/>
              </a:rPr>
              <a:t>reng</a:t>
            </a:r>
            <a:r>
              <a:rPr lang="en-US" altLang="ko-KR" sz="2600" dirty="0" smtClean="0">
                <a:latin typeface="Doulos SIL" pitchFamily="2" charset="0"/>
                <a:ea typeface="Doulos SIL" pitchFamily="2" charset="0"/>
                <a:cs typeface="Doulos SIL" pitchFamily="2" charset="0"/>
              </a:rPr>
              <a:t>		</a:t>
            </a:r>
            <a:r>
              <a:rPr lang="en-US" altLang="ko-KR" sz="2600" dirty="0" err="1" smtClean="0">
                <a:latin typeface="Doulos SIL" pitchFamily="2" charset="0"/>
                <a:ea typeface="Doulos SIL" pitchFamily="2" charset="0"/>
                <a:cs typeface="Doulos SIL" pitchFamily="2" charset="0"/>
              </a:rPr>
              <a:t>k</a:t>
            </a:r>
            <a:r>
              <a:rPr lang="en-US" altLang="ko-KR" sz="2600" b="1" u="sng" dirty="0" err="1" smtClean="0">
                <a:solidFill>
                  <a:srgbClr val="C00000"/>
                </a:solidFill>
                <a:latin typeface="Doulos SIL" pitchFamily="2" charset="0"/>
                <a:ea typeface="Doulos SIL" pitchFamily="2" charset="0"/>
                <a:cs typeface="Doulos SIL" pitchFamily="2" charset="0"/>
              </a:rPr>
              <a:t>u</a:t>
            </a:r>
            <a:r>
              <a:rPr lang="en-US" altLang="ko-KR" sz="2600" dirty="0" err="1" smtClean="0">
                <a:latin typeface="Doulos SIL" pitchFamily="2" charset="0"/>
                <a:ea typeface="Doulos SIL" pitchFamily="2" charset="0"/>
                <a:cs typeface="Doulos SIL" pitchFamily="2" charset="0"/>
              </a:rPr>
              <a:t>rəŋ</a:t>
            </a:r>
            <a:r>
              <a:rPr lang="en-US" altLang="ko-KR" sz="2600" dirty="0" smtClean="0">
                <a:latin typeface="Doulos SIL" pitchFamily="2" charset="0"/>
                <a:ea typeface="Doulos SIL" pitchFamily="2" charset="0"/>
                <a:cs typeface="Doulos SIL" pitchFamily="2" charset="0"/>
              </a:rPr>
              <a:t>	</a:t>
            </a:r>
            <a:r>
              <a:rPr lang="en-US" altLang="ko-KR" sz="2600" dirty="0">
                <a:latin typeface="Doulos SIL" pitchFamily="2" charset="0"/>
                <a:ea typeface="Doulos SIL" pitchFamily="2" charset="0"/>
                <a:cs typeface="Doulos SIL" pitchFamily="2" charset="0"/>
              </a:rPr>
              <a:t> </a:t>
            </a:r>
            <a:r>
              <a:rPr lang="en-US" altLang="ko-KR" sz="2600" dirty="0" smtClean="0">
                <a:latin typeface="Doulos SIL" pitchFamily="2" charset="0"/>
                <a:ea typeface="Doulos SIL" pitchFamily="2" charset="0"/>
                <a:cs typeface="Doulos SIL" pitchFamily="2" charset="0"/>
              </a:rPr>
              <a:t>		‘dark brown’ (Pak. I, 63r)</a:t>
            </a:r>
            <a:endParaRPr lang="ko-KR" altLang="ko-KR" sz="2600" dirty="0" smtClean="0">
              <a:latin typeface="Doulos SIL" pitchFamily="2" charset="0"/>
              <a:cs typeface="Doulos SIL" pitchFamily="2" charset="0"/>
            </a:endParaRPr>
          </a:p>
          <a:p>
            <a:pPr marL="274320" lvl="1" indent="0" defTabSz="360000">
              <a:buNone/>
            </a:pPr>
            <a:r>
              <a:rPr lang="en-US" altLang="ko-KR" sz="2600" dirty="0" smtClean="0">
                <a:latin typeface="Doulos SIL" pitchFamily="2" charset="0"/>
                <a:ea typeface="Doulos SIL" pitchFamily="2" charset="0"/>
                <a:cs typeface="Doulos SIL" pitchFamily="2" charset="0"/>
              </a:rPr>
              <a:t>ö~</a:t>
            </a:r>
            <a:r>
              <a:rPr lang="ko-KR" altLang="ko-KR" sz="2600" dirty="0" smtClean="0">
                <a:latin typeface="Doulos SIL" pitchFamily="2" charset="0"/>
                <a:cs typeface="Doulos SIL" pitchFamily="2" charset="0"/>
              </a:rPr>
              <a:t>ㅝ</a:t>
            </a:r>
            <a:r>
              <a:rPr lang="en-US" altLang="ko-KR" sz="2600" dirty="0" smtClean="0">
                <a:latin typeface="Doulos SIL" pitchFamily="2" charset="0"/>
                <a:ea typeface="Doulos SIL" pitchFamily="2" charset="0"/>
                <a:cs typeface="Doulos SIL" pitchFamily="2" charset="0"/>
              </a:rPr>
              <a:t>		</a:t>
            </a:r>
            <a:r>
              <a:rPr lang="en-US" altLang="ko-KR" sz="2600" dirty="0" err="1" smtClean="0">
                <a:latin typeface="Doulos SIL" pitchFamily="2" charset="0"/>
                <a:ea typeface="Doulos SIL" pitchFamily="2" charset="0"/>
                <a:cs typeface="Doulos SIL" pitchFamily="2" charset="0"/>
              </a:rPr>
              <a:t>k</a:t>
            </a:r>
            <a:r>
              <a:rPr lang="en-US" altLang="ko-KR" sz="2600" b="1" u="sng" dirty="0" err="1" smtClean="0">
                <a:solidFill>
                  <a:srgbClr val="C00000"/>
                </a:solidFill>
                <a:latin typeface="Doulos SIL" pitchFamily="2" charset="0"/>
                <a:ea typeface="Doulos SIL" pitchFamily="2" charset="0"/>
                <a:cs typeface="Doulos SIL" pitchFamily="2" charset="0"/>
              </a:rPr>
              <a:t>ö</a:t>
            </a:r>
            <a:r>
              <a:rPr lang="en-US" altLang="ko-KR" sz="2600" dirty="0" err="1" smtClean="0">
                <a:latin typeface="Doulos SIL" pitchFamily="2" charset="0"/>
                <a:ea typeface="Doulos SIL" pitchFamily="2" charset="0"/>
                <a:cs typeface="Doulos SIL" pitchFamily="2" charset="0"/>
              </a:rPr>
              <a:t>gsin</a:t>
            </a:r>
            <a:r>
              <a:rPr lang="en-US" altLang="ko-KR" sz="2600" dirty="0" smtClean="0">
                <a:latin typeface="Doulos SIL" pitchFamily="2" charset="0"/>
                <a:ea typeface="Doulos SIL" pitchFamily="2" charset="0"/>
                <a:cs typeface="Doulos SIL" pitchFamily="2" charset="0"/>
              </a:rPr>
              <a:t>		</a:t>
            </a:r>
            <a:r>
              <a:rPr lang="en-US" altLang="ko-KR" sz="2600" dirty="0" err="1" smtClean="0">
                <a:latin typeface="Doulos SIL" pitchFamily="2" charset="0"/>
                <a:ea typeface="Doulos SIL" pitchFamily="2" charset="0"/>
                <a:cs typeface="Doulos SIL" pitchFamily="2" charset="0"/>
              </a:rPr>
              <a:t>k</a:t>
            </a:r>
            <a:r>
              <a:rPr lang="en-US" altLang="ko-KR" sz="2600" b="1" u="sng" dirty="0" err="1" smtClean="0">
                <a:solidFill>
                  <a:srgbClr val="C00000"/>
                </a:solidFill>
                <a:latin typeface="Doulos SIL" pitchFamily="2" charset="0"/>
                <a:ea typeface="Doulos SIL" pitchFamily="2" charset="0"/>
                <a:cs typeface="Doulos SIL" pitchFamily="2" charset="0"/>
              </a:rPr>
              <a:t>wə</a:t>
            </a:r>
            <a:r>
              <a:rPr lang="en-US" altLang="ko-KR" sz="2600" dirty="0" err="1" smtClean="0">
                <a:latin typeface="Doulos SIL" pitchFamily="2" charset="0"/>
                <a:ea typeface="Doulos SIL" pitchFamily="2" charset="0"/>
                <a:cs typeface="Doulos SIL" pitchFamily="2" charset="0"/>
              </a:rPr>
              <a:t>kcin</a:t>
            </a:r>
            <a:r>
              <a:rPr lang="en-US" altLang="ko-KR" sz="2600" dirty="0" smtClean="0">
                <a:latin typeface="Doulos SIL" pitchFamily="2" charset="0"/>
                <a:ea typeface="Doulos SIL" pitchFamily="2" charset="0"/>
                <a:cs typeface="Doulos SIL" pitchFamily="2" charset="0"/>
              </a:rPr>
              <a:t> 	‘old wild falcon’ (</a:t>
            </a:r>
            <a:r>
              <a:rPr lang="en-US" altLang="ko-KR" sz="2600" dirty="0">
                <a:latin typeface="Doulos SIL" pitchFamily="2" charset="0"/>
                <a:ea typeface="Doulos SIL" pitchFamily="2" charset="0"/>
                <a:cs typeface="Doulos SIL" pitchFamily="2" charset="0"/>
              </a:rPr>
              <a:t>Hun. I, 15 v) </a:t>
            </a:r>
          </a:p>
          <a:p>
            <a:pPr marL="274320" lvl="1" indent="0" defTabSz="360000">
              <a:buNone/>
            </a:pPr>
            <a:r>
              <a:rPr lang="en-US" altLang="ko-KR" sz="2600" dirty="0" smtClean="0">
                <a:latin typeface="Doulos SIL" pitchFamily="2" charset="0"/>
                <a:ea typeface="Doulos SIL" pitchFamily="2" charset="0"/>
                <a:cs typeface="Doulos SIL" pitchFamily="2" charset="0"/>
              </a:rPr>
              <a:t>u~</a:t>
            </a:r>
            <a:r>
              <a:rPr lang="ko-KR" altLang="en-US" sz="2600" dirty="0" smtClean="0">
                <a:latin typeface="Doulos SIL" pitchFamily="2" charset="0"/>
                <a:cs typeface="Doulos SIL" pitchFamily="2" charset="0"/>
              </a:rPr>
              <a:t>ㅗ</a:t>
            </a:r>
            <a:r>
              <a:rPr lang="en-US" altLang="ko-KR" sz="2600" dirty="0" smtClean="0">
                <a:latin typeface="Doulos SIL" pitchFamily="2" charset="0"/>
                <a:ea typeface="Doulos SIL" pitchFamily="2" charset="0"/>
                <a:cs typeface="Doulos SIL" pitchFamily="2" charset="0"/>
              </a:rPr>
              <a:t>		</a:t>
            </a:r>
            <a:r>
              <a:rPr lang="en-US" altLang="ko-KR" sz="2600" dirty="0" err="1" smtClean="0">
                <a:latin typeface="Doulos SIL" pitchFamily="2" charset="0"/>
                <a:ea typeface="Doulos SIL" pitchFamily="2" charset="0"/>
                <a:cs typeface="Doulos SIL" pitchFamily="2" charset="0"/>
              </a:rPr>
              <a:t>baɣ</a:t>
            </a:r>
            <a:r>
              <a:rPr lang="en-US" altLang="ko-KR" sz="2600" b="1" u="sng" dirty="0" err="1" smtClean="0">
                <a:solidFill>
                  <a:srgbClr val="C00000"/>
                </a:solidFill>
                <a:latin typeface="Doulos SIL" pitchFamily="2" charset="0"/>
                <a:ea typeface="Doulos SIL" pitchFamily="2" charset="0"/>
                <a:cs typeface="Doulos SIL" pitchFamily="2" charset="0"/>
              </a:rPr>
              <a:t>u</a:t>
            </a:r>
            <a:r>
              <a:rPr lang="en-US" altLang="ko-KR" sz="2600" dirty="0" err="1" smtClean="0">
                <a:latin typeface="Doulos SIL" pitchFamily="2" charset="0"/>
                <a:ea typeface="Doulos SIL" pitchFamily="2" charset="0"/>
                <a:cs typeface="Doulos SIL" pitchFamily="2" charset="0"/>
              </a:rPr>
              <a:t>dal</a:t>
            </a:r>
            <a:r>
              <a:rPr lang="en-US" altLang="ko-KR" sz="2600" dirty="0" smtClean="0">
                <a:latin typeface="Doulos SIL" pitchFamily="2" charset="0"/>
                <a:ea typeface="Doulos SIL" pitchFamily="2" charset="0"/>
                <a:cs typeface="Doulos SIL" pitchFamily="2" charset="0"/>
              </a:rPr>
              <a:t>		</a:t>
            </a:r>
            <a:r>
              <a:rPr lang="en-US" altLang="ko-KR" sz="2600" dirty="0" err="1" smtClean="0">
                <a:latin typeface="Doulos SIL" pitchFamily="2" charset="0"/>
                <a:ea typeface="Doulos SIL" pitchFamily="2" charset="0"/>
                <a:cs typeface="Doulos SIL" pitchFamily="2" charset="0"/>
              </a:rPr>
              <a:t>pa</a:t>
            </a:r>
            <a:r>
              <a:rPr lang="en-US" altLang="ko-KR" sz="2600" b="1" u="sng" dirty="0" err="1" smtClean="0">
                <a:solidFill>
                  <a:srgbClr val="C00000"/>
                </a:solidFill>
                <a:latin typeface="Doulos SIL" pitchFamily="2" charset="0"/>
                <a:ea typeface="Doulos SIL" pitchFamily="2" charset="0"/>
                <a:cs typeface="Doulos SIL" pitchFamily="2" charset="0"/>
              </a:rPr>
              <a:t>o</a:t>
            </a:r>
            <a:r>
              <a:rPr lang="en-US" altLang="ko-KR" sz="2600" dirty="0" err="1" smtClean="0">
                <a:latin typeface="Doulos SIL" pitchFamily="2" charset="0"/>
                <a:ea typeface="Doulos SIL" pitchFamily="2" charset="0"/>
                <a:cs typeface="Doulos SIL" pitchFamily="2" charset="0"/>
              </a:rPr>
              <a:t>tal</a:t>
            </a:r>
            <a:r>
              <a:rPr lang="en-US" altLang="ko-KR" sz="2600" dirty="0" smtClean="0">
                <a:latin typeface="Doulos SIL" pitchFamily="2" charset="0"/>
                <a:ea typeface="Doulos SIL" pitchFamily="2" charset="0"/>
                <a:cs typeface="Doulos SIL" pitchFamily="2" charset="0"/>
              </a:rPr>
              <a:t>		‘military camp’(</a:t>
            </a:r>
            <a:r>
              <a:rPr lang="en-US" altLang="ko-KR" sz="2600" dirty="0">
                <a:latin typeface="Doulos SIL" pitchFamily="2" charset="0"/>
                <a:ea typeface="Doulos SIL" pitchFamily="2" charset="0"/>
                <a:cs typeface="Doulos SIL" pitchFamily="2" charset="0"/>
              </a:rPr>
              <a:t>Hun. II, 8 r)</a:t>
            </a:r>
            <a:endParaRPr lang="en-US" altLang="ko-KR" sz="2600" dirty="0" smtClean="0">
              <a:latin typeface="Doulos SIL" pitchFamily="2" charset="0"/>
              <a:ea typeface="Doulos SIL" pitchFamily="2" charset="0"/>
              <a:cs typeface="Doulos SIL" pitchFamily="2" charset="0"/>
            </a:endParaRPr>
          </a:p>
          <a:p>
            <a:pPr marL="274320" lvl="1" indent="0" defTabSz="360000">
              <a:buNone/>
            </a:pPr>
            <a:r>
              <a:rPr lang="en-US" altLang="ko-KR" sz="2600" dirty="0" smtClean="0">
                <a:latin typeface="Doulos SIL" pitchFamily="2" charset="0"/>
                <a:ea typeface="Doulos SIL" pitchFamily="2" charset="0"/>
                <a:cs typeface="Doulos SIL" pitchFamily="2" charset="0"/>
              </a:rPr>
              <a:t>o~</a:t>
            </a:r>
            <a:r>
              <a:rPr lang="ko-KR" altLang="en-US" sz="2600" dirty="0" smtClean="0">
                <a:latin typeface="Doulos SIL" pitchFamily="2" charset="0"/>
                <a:cs typeface="Doulos SIL" pitchFamily="2" charset="0"/>
              </a:rPr>
              <a:t>ㅗ</a:t>
            </a:r>
            <a:r>
              <a:rPr lang="en-US" altLang="ko-KR" sz="2600" dirty="0" smtClean="0">
                <a:latin typeface="Doulos SIL" pitchFamily="2" charset="0"/>
                <a:ea typeface="Doulos SIL" pitchFamily="2" charset="0"/>
                <a:cs typeface="Doulos SIL" pitchFamily="2" charset="0"/>
              </a:rPr>
              <a:t>		</a:t>
            </a:r>
            <a:r>
              <a:rPr lang="en-US" altLang="ko-KR" sz="2600" b="1" u="sng" dirty="0" err="1" smtClean="0">
                <a:solidFill>
                  <a:srgbClr val="C00000"/>
                </a:solidFill>
                <a:latin typeface="Doulos SIL" pitchFamily="2" charset="0"/>
                <a:ea typeface="Doulos SIL" pitchFamily="2" charset="0"/>
                <a:cs typeface="Doulos SIL" pitchFamily="2" charset="0"/>
              </a:rPr>
              <a:t>o</a:t>
            </a:r>
            <a:r>
              <a:rPr lang="en-US" altLang="ko-KR" sz="2600" dirty="0" err="1" smtClean="0">
                <a:latin typeface="Doulos SIL" pitchFamily="2" charset="0"/>
                <a:ea typeface="Doulos SIL" pitchFamily="2" charset="0"/>
                <a:cs typeface="Doulos SIL" pitchFamily="2" charset="0"/>
              </a:rPr>
              <a:t>lang</a:t>
            </a:r>
            <a:r>
              <a:rPr lang="en-US" altLang="ko-KR" sz="2600" dirty="0" smtClean="0">
                <a:latin typeface="Doulos SIL" pitchFamily="2" charset="0"/>
                <a:ea typeface="Doulos SIL" pitchFamily="2" charset="0"/>
                <a:cs typeface="Doulos SIL" pitchFamily="2" charset="0"/>
              </a:rPr>
              <a:t>			</a:t>
            </a:r>
            <a:r>
              <a:rPr lang="en-US" altLang="ko-KR" sz="2600" b="1" u="sng" dirty="0" err="1" smtClean="0">
                <a:solidFill>
                  <a:srgbClr val="C00000"/>
                </a:solidFill>
                <a:latin typeface="Doulos SIL" pitchFamily="2" charset="0"/>
                <a:ea typeface="Doulos SIL" pitchFamily="2" charset="0"/>
                <a:cs typeface="Doulos SIL" pitchFamily="2" charset="0"/>
              </a:rPr>
              <a:t>o</a:t>
            </a:r>
            <a:r>
              <a:rPr lang="en-US" altLang="ko-KR" sz="2600" dirty="0" err="1" smtClean="0">
                <a:latin typeface="Doulos SIL" pitchFamily="2" charset="0"/>
                <a:ea typeface="Doulos SIL" pitchFamily="2" charset="0"/>
                <a:cs typeface="Doulos SIL" pitchFamily="2" charset="0"/>
              </a:rPr>
              <a:t>raŋ</a:t>
            </a:r>
            <a:r>
              <a:rPr lang="en-US" altLang="ko-KR" sz="2600" dirty="0" smtClean="0">
                <a:latin typeface="Doulos SIL" pitchFamily="2" charset="0"/>
                <a:ea typeface="Doulos SIL" pitchFamily="2" charset="0"/>
                <a:cs typeface="Doulos SIL" pitchFamily="2" charset="0"/>
              </a:rPr>
              <a:t> 			‘belly-band</a:t>
            </a:r>
            <a:r>
              <a:rPr lang="en-US" altLang="ko-KR" sz="2600" dirty="0">
                <a:latin typeface="Doulos SIL" pitchFamily="2" charset="0"/>
                <a:ea typeface="Doulos SIL" pitchFamily="2" charset="0"/>
                <a:cs typeface="Doulos SIL" pitchFamily="2" charset="0"/>
              </a:rPr>
              <a:t>, </a:t>
            </a:r>
            <a:r>
              <a:rPr lang="en-US" altLang="ko-KR" sz="2600" dirty="0" smtClean="0">
                <a:latin typeface="Doulos SIL" pitchFamily="2" charset="0"/>
                <a:ea typeface="Doulos SIL" pitchFamily="2" charset="0"/>
                <a:cs typeface="Doulos SIL" pitchFamily="2" charset="0"/>
              </a:rPr>
              <a:t> girth’ </a:t>
            </a:r>
            <a:r>
              <a:rPr lang="en-US" altLang="ko-KR" sz="2600" dirty="0">
                <a:latin typeface="Doulos SIL" pitchFamily="2" charset="0"/>
                <a:ea typeface="Doulos SIL" pitchFamily="2" charset="0"/>
                <a:cs typeface="Doulos SIL" pitchFamily="2" charset="0"/>
              </a:rPr>
              <a:t>(Pak. I, </a:t>
            </a:r>
            <a:r>
              <a:rPr lang="en-US" altLang="ko-KR" sz="2600" dirty="0" smtClean="0">
                <a:latin typeface="Doulos SIL" pitchFamily="2" charset="0"/>
                <a:ea typeface="Doulos SIL" pitchFamily="2" charset="0"/>
                <a:cs typeface="Doulos SIL" pitchFamily="2" charset="0"/>
              </a:rPr>
              <a:t>30r)</a:t>
            </a:r>
          </a:p>
        </p:txBody>
      </p:sp>
      <p:sp>
        <p:nvSpPr>
          <p:cNvPr id="4" name="Date Placeholder 3"/>
          <p:cNvSpPr>
            <a:spLocks noGrp="1"/>
          </p:cNvSpPr>
          <p:nvPr>
            <p:ph type="dt" sz="half" idx="2"/>
          </p:nvPr>
        </p:nvSpPr>
        <p:spPr/>
        <p:txBody>
          <a:bodyPr/>
          <a:lstStyle/>
          <a:p>
            <a:r>
              <a:rPr lang="en-US" altLang="ko-KR" smtClean="0"/>
              <a:t>1/24/2013</a:t>
            </a:r>
            <a:endParaRPr lang="ko-KR" altLang="en-US"/>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107</a:t>
            </a:fld>
            <a:endParaRPr lang="ko-KR" altLang="en-US"/>
          </a:p>
        </p:txBody>
      </p:sp>
      <p:pic>
        <p:nvPicPr>
          <p:cNvPr id="10"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1314450"/>
            <a:ext cx="7381875" cy="1409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11" name="Rectangle 10"/>
          <p:cNvSpPr/>
          <p:nvPr/>
        </p:nvSpPr>
        <p:spPr>
          <a:xfrm>
            <a:off x="6156176" y="1628800"/>
            <a:ext cx="1800200" cy="1095350"/>
          </a:xfrm>
          <a:prstGeom prst="rect">
            <a:avLst/>
          </a:prstGeom>
          <a:solidFill>
            <a:srgbClr val="FFC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446513" y="1628800"/>
            <a:ext cx="989583" cy="1095350"/>
          </a:xfrm>
          <a:prstGeom prst="rect">
            <a:avLst/>
          </a:prstGeom>
          <a:solidFill>
            <a:srgbClr val="92D05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292080" y="1628800"/>
            <a:ext cx="989583" cy="1095350"/>
          </a:xfrm>
          <a:prstGeom prst="rect">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14186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32" presetClass="emph" presetSubtype="0" fill="hold" nodeType="withEffect">
                                  <p:stCondLst>
                                    <p:cond delay="0"/>
                                  </p:stCondLst>
                                  <p:childTnLst>
                                    <p:animRot by="120000">
                                      <p:cBhvr>
                                        <p:cTn id="34" dur="100" fill="hold">
                                          <p:stCondLst>
                                            <p:cond delay="0"/>
                                          </p:stCondLst>
                                        </p:cTn>
                                        <p:tgtEl>
                                          <p:spTgt spid="3">
                                            <p:txEl>
                                              <p:pRg st="2" end="2"/>
                                            </p:txEl>
                                          </p:spTgt>
                                        </p:tgtEl>
                                        <p:attrNameLst>
                                          <p:attrName>r</p:attrName>
                                        </p:attrNameLst>
                                      </p:cBhvr>
                                    </p:animRot>
                                    <p:animRot by="-240000">
                                      <p:cBhvr>
                                        <p:cTn id="35" dur="200" fill="hold">
                                          <p:stCondLst>
                                            <p:cond delay="200"/>
                                          </p:stCondLst>
                                        </p:cTn>
                                        <p:tgtEl>
                                          <p:spTgt spid="3">
                                            <p:txEl>
                                              <p:pRg st="2" end="2"/>
                                            </p:txEl>
                                          </p:spTgt>
                                        </p:tgtEl>
                                        <p:attrNameLst>
                                          <p:attrName>r</p:attrName>
                                        </p:attrNameLst>
                                      </p:cBhvr>
                                    </p:animRot>
                                    <p:animRot by="240000">
                                      <p:cBhvr>
                                        <p:cTn id="36" dur="200" fill="hold">
                                          <p:stCondLst>
                                            <p:cond delay="400"/>
                                          </p:stCondLst>
                                        </p:cTn>
                                        <p:tgtEl>
                                          <p:spTgt spid="3">
                                            <p:txEl>
                                              <p:pRg st="2" end="2"/>
                                            </p:txEl>
                                          </p:spTgt>
                                        </p:tgtEl>
                                        <p:attrNameLst>
                                          <p:attrName>r</p:attrName>
                                        </p:attrNameLst>
                                      </p:cBhvr>
                                    </p:animRot>
                                    <p:animRot by="-240000">
                                      <p:cBhvr>
                                        <p:cTn id="37" dur="200" fill="hold">
                                          <p:stCondLst>
                                            <p:cond delay="600"/>
                                          </p:stCondLst>
                                        </p:cTn>
                                        <p:tgtEl>
                                          <p:spTgt spid="3">
                                            <p:txEl>
                                              <p:pRg st="2" end="2"/>
                                            </p:txEl>
                                          </p:spTgt>
                                        </p:tgtEl>
                                        <p:attrNameLst>
                                          <p:attrName>r</p:attrName>
                                        </p:attrNameLst>
                                      </p:cBhvr>
                                    </p:animRot>
                                    <p:animRot by="120000">
                                      <p:cBhvr>
                                        <p:cTn id="38" dur="200" fill="hold">
                                          <p:stCondLst>
                                            <p:cond delay="800"/>
                                          </p:stCondLst>
                                        </p:cTn>
                                        <p:tgtEl>
                                          <p:spTgt spid="3">
                                            <p:txEl>
                                              <p:pRg st="2" end="2"/>
                                            </p:txEl>
                                          </p:spTgt>
                                        </p:tgtEl>
                                        <p:attrNameLst>
                                          <p:attrName>r</p:attrName>
                                        </p:attrNameLst>
                                      </p:cBhvr>
                                    </p:animRo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12"/>
                                        </p:tgtEl>
                                      </p:cBhvr>
                                    </p:animEffect>
                                    <p:set>
                                      <p:cBhvr>
                                        <p:cTn id="43" dur="1" fill="hold">
                                          <p:stCondLst>
                                            <p:cond delay="499"/>
                                          </p:stCondLst>
                                        </p:cTn>
                                        <p:tgtEl>
                                          <p:spTgt spid="12"/>
                                        </p:tgtEl>
                                        <p:attrNameLst>
                                          <p:attrName>style.visibility</p:attrName>
                                        </p:attrNameLst>
                                      </p:cBhvr>
                                      <p:to>
                                        <p:strVal val="hidden"/>
                                      </p:to>
                                    </p:set>
                                  </p:childTnLst>
                                </p:cTn>
                              </p:par>
                              <p:par>
                                <p:cTn id="44" presetID="10" presetClass="entr" presetSubtype="0"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par>
                                <p:cTn id="47" presetID="32" presetClass="emph" presetSubtype="0" fill="hold" nodeType="withEffect">
                                  <p:stCondLst>
                                    <p:cond delay="0"/>
                                  </p:stCondLst>
                                  <p:childTnLst>
                                    <p:animRot by="120000">
                                      <p:cBhvr>
                                        <p:cTn id="48" dur="100" fill="hold">
                                          <p:stCondLst>
                                            <p:cond delay="0"/>
                                          </p:stCondLst>
                                        </p:cTn>
                                        <p:tgtEl>
                                          <p:spTgt spid="3">
                                            <p:txEl>
                                              <p:pRg st="3" end="3"/>
                                            </p:txEl>
                                          </p:spTgt>
                                        </p:tgtEl>
                                        <p:attrNameLst>
                                          <p:attrName>r</p:attrName>
                                        </p:attrNameLst>
                                      </p:cBhvr>
                                    </p:animRot>
                                    <p:animRot by="-240000">
                                      <p:cBhvr>
                                        <p:cTn id="49" dur="200" fill="hold">
                                          <p:stCondLst>
                                            <p:cond delay="200"/>
                                          </p:stCondLst>
                                        </p:cTn>
                                        <p:tgtEl>
                                          <p:spTgt spid="3">
                                            <p:txEl>
                                              <p:pRg st="3" end="3"/>
                                            </p:txEl>
                                          </p:spTgt>
                                        </p:tgtEl>
                                        <p:attrNameLst>
                                          <p:attrName>r</p:attrName>
                                        </p:attrNameLst>
                                      </p:cBhvr>
                                    </p:animRot>
                                    <p:animRot by="240000">
                                      <p:cBhvr>
                                        <p:cTn id="50" dur="200" fill="hold">
                                          <p:stCondLst>
                                            <p:cond delay="400"/>
                                          </p:stCondLst>
                                        </p:cTn>
                                        <p:tgtEl>
                                          <p:spTgt spid="3">
                                            <p:txEl>
                                              <p:pRg st="3" end="3"/>
                                            </p:txEl>
                                          </p:spTgt>
                                        </p:tgtEl>
                                        <p:attrNameLst>
                                          <p:attrName>r</p:attrName>
                                        </p:attrNameLst>
                                      </p:cBhvr>
                                    </p:animRot>
                                    <p:animRot by="-240000">
                                      <p:cBhvr>
                                        <p:cTn id="51" dur="200" fill="hold">
                                          <p:stCondLst>
                                            <p:cond delay="600"/>
                                          </p:stCondLst>
                                        </p:cTn>
                                        <p:tgtEl>
                                          <p:spTgt spid="3">
                                            <p:txEl>
                                              <p:pRg st="3" end="3"/>
                                            </p:txEl>
                                          </p:spTgt>
                                        </p:tgtEl>
                                        <p:attrNameLst>
                                          <p:attrName>r</p:attrName>
                                        </p:attrNameLst>
                                      </p:cBhvr>
                                    </p:animRot>
                                    <p:animRot by="120000">
                                      <p:cBhvr>
                                        <p:cTn id="52" dur="200" fill="hold">
                                          <p:stCondLst>
                                            <p:cond delay="800"/>
                                          </p:stCondLst>
                                        </p:cTn>
                                        <p:tgtEl>
                                          <p:spTgt spid="3">
                                            <p:txEl>
                                              <p:pRg st="3" end="3"/>
                                            </p:txEl>
                                          </p:spTgt>
                                        </p:tgtEl>
                                        <p:attrNameLst>
                                          <p:attrName>r</p:attrName>
                                        </p:attrNameLst>
                                      </p:cBhvr>
                                    </p:animRo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 nodeType="clickEffect">
                                  <p:stCondLst>
                                    <p:cond delay="0"/>
                                  </p:stCondLst>
                                  <p:childTnLst>
                                    <p:animEffect transition="out" filter="fade">
                                      <p:cBhvr>
                                        <p:cTn id="56" dur="500"/>
                                        <p:tgtEl>
                                          <p:spTgt spid="13"/>
                                        </p:tgtEl>
                                      </p:cBhvr>
                                    </p:animEffect>
                                    <p:set>
                                      <p:cBhvr>
                                        <p:cTn id="57" dur="1" fill="hold">
                                          <p:stCondLst>
                                            <p:cond delay="499"/>
                                          </p:stCondLst>
                                        </p:cTn>
                                        <p:tgtEl>
                                          <p:spTgt spid="13"/>
                                        </p:tgtEl>
                                        <p:attrNameLst>
                                          <p:attrName>style.visibility</p:attrName>
                                        </p:attrNameLst>
                                      </p:cBhvr>
                                      <p:to>
                                        <p:strVal val="hidden"/>
                                      </p:to>
                                    </p:set>
                                  </p:childTnLst>
                                </p:cTn>
                              </p:par>
                              <p:par>
                                <p:cTn id="58" presetID="10" presetClass="entr" presetSubtype="0" fill="hold" grpId="0" nodeType="with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fade">
                                      <p:cBhvr>
                                        <p:cTn id="60" dur="500"/>
                                        <p:tgtEl>
                                          <p:spTgt spid="11"/>
                                        </p:tgtEl>
                                      </p:cBhvr>
                                    </p:animEffect>
                                  </p:childTnLst>
                                </p:cTn>
                              </p:par>
                              <p:par>
                                <p:cTn id="61" presetID="32" presetClass="emph" presetSubtype="0" fill="hold" nodeType="withEffect">
                                  <p:stCondLst>
                                    <p:cond delay="0"/>
                                  </p:stCondLst>
                                  <p:childTnLst>
                                    <p:animRot by="120000">
                                      <p:cBhvr>
                                        <p:cTn id="62" dur="100" fill="hold">
                                          <p:stCondLst>
                                            <p:cond delay="0"/>
                                          </p:stCondLst>
                                        </p:cTn>
                                        <p:tgtEl>
                                          <p:spTgt spid="3">
                                            <p:txEl>
                                              <p:pRg st="4" end="4"/>
                                            </p:txEl>
                                          </p:spTgt>
                                        </p:tgtEl>
                                        <p:attrNameLst>
                                          <p:attrName>r</p:attrName>
                                        </p:attrNameLst>
                                      </p:cBhvr>
                                    </p:animRot>
                                    <p:animRot by="-240000">
                                      <p:cBhvr>
                                        <p:cTn id="63" dur="200" fill="hold">
                                          <p:stCondLst>
                                            <p:cond delay="200"/>
                                          </p:stCondLst>
                                        </p:cTn>
                                        <p:tgtEl>
                                          <p:spTgt spid="3">
                                            <p:txEl>
                                              <p:pRg st="4" end="4"/>
                                            </p:txEl>
                                          </p:spTgt>
                                        </p:tgtEl>
                                        <p:attrNameLst>
                                          <p:attrName>r</p:attrName>
                                        </p:attrNameLst>
                                      </p:cBhvr>
                                    </p:animRot>
                                    <p:animRot by="240000">
                                      <p:cBhvr>
                                        <p:cTn id="64" dur="200" fill="hold">
                                          <p:stCondLst>
                                            <p:cond delay="400"/>
                                          </p:stCondLst>
                                        </p:cTn>
                                        <p:tgtEl>
                                          <p:spTgt spid="3">
                                            <p:txEl>
                                              <p:pRg st="4" end="4"/>
                                            </p:txEl>
                                          </p:spTgt>
                                        </p:tgtEl>
                                        <p:attrNameLst>
                                          <p:attrName>r</p:attrName>
                                        </p:attrNameLst>
                                      </p:cBhvr>
                                    </p:animRot>
                                    <p:animRot by="-240000">
                                      <p:cBhvr>
                                        <p:cTn id="65" dur="200" fill="hold">
                                          <p:stCondLst>
                                            <p:cond delay="600"/>
                                          </p:stCondLst>
                                        </p:cTn>
                                        <p:tgtEl>
                                          <p:spTgt spid="3">
                                            <p:txEl>
                                              <p:pRg st="4" end="4"/>
                                            </p:txEl>
                                          </p:spTgt>
                                        </p:tgtEl>
                                        <p:attrNameLst>
                                          <p:attrName>r</p:attrName>
                                        </p:attrNameLst>
                                      </p:cBhvr>
                                    </p:animRot>
                                    <p:animRot by="120000">
                                      <p:cBhvr>
                                        <p:cTn id="66" dur="200" fill="hold">
                                          <p:stCondLst>
                                            <p:cond delay="800"/>
                                          </p:stCondLst>
                                        </p:cTn>
                                        <p:tgtEl>
                                          <p:spTgt spid="3">
                                            <p:txEl>
                                              <p:pRg st="4" end="4"/>
                                            </p:txEl>
                                          </p:spTgt>
                                        </p:tgtEl>
                                        <p:attrNameLst>
                                          <p:attrName>r</p:attrName>
                                        </p:attrNameLst>
                                      </p:cBhvr>
                                    </p:animRot>
                                  </p:childTnLst>
                                </p:cTn>
                              </p:par>
                              <p:par>
                                <p:cTn id="67" presetID="32" presetClass="emph" presetSubtype="0" fill="hold" nodeType="withEffect">
                                  <p:stCondLst>
                                    <p:cond delay="0"/>
                                  </p:stCondLst>
                                  <p:childTnLst>
                                    <p:animRot by="120000">
                                      <p:cBhvr>
                                        <p:cTn id="68" dur="100" fill="hold">
                                          <p:stCondLst>
                                            <p:cond delay="0"/>
                                          </p:stCondLst>
                                        </p:cTn>
                                        <p:tgtEl>
                                          <p:spTgt spid="3">
                                            <p:txEl>
                                              <p:pRg st="5" end="5"/>
                                            </p:txEl>
                                          </p:spTgt>
                                        </p:tgtEl>
                                        <p:attrNameLst>
                                          <p:attrName>r</p:attrName>
                                        </p:attrNameLst>
                                      </p:cBhvr>
                                    </p:animRot>
                                    <p:animRot by="-240000">
                                      <p:cBhvr>
                                        <p:cTn id="69" dur="200" fill="hold">
                                          <p:stCondLst>
                                            <p:cond delay="200"/>
                                          </p:stCondLst>
                                        </p:cTn>
                                        <p:tgtEl>
                                          <p:spTgt spid="3">
                                            <p:txEl>
                                              <p:pRg st="5" end="5"/>
                                            </p:txEl>
                                          </p:spTgt>
                                        </p:tgtEl>
                                        <p:attrNameLst>
                                          <p:attrName>r</p:attrName>
                                        </p:attrNameLst>
                                      </p:cBhvr>
                                    </p:animRot>
                                    <p:animRot by="240000">
                                      <p:cBhvr>
                                        <p:cTn id="70" dur="200" fill="hold">
                                          <p:stCondLst>
                                            <p:cond delay="400"/>
                                          </p:stCondLst>
                                        </p:cTn>
                                        <p:tgtEl>
                                          <p:spTgt spid="3">
                                            <p:txEl>
                                              <p:pRg st="5" end="5"/>
                                            </p:txEl>
                                          </p:spTgt>
                                        </p:tgtEl>
                                        <p:attrNameLst>
                                          <p:attrName>r</p:attrName>
                                        </p:attrNameLst>
                                      </p:cBhvr>
                                    </p:animRot>
                                    <p:animRot by="-240000">
                                      <p:cBhvr>
                                        <p:cTn id="71" dur="200" fill="hold">
                                          <p:stCondLst>
                                            <p:cond delay="600"/>
                                          </p:stCondLst>
                                        </p:cTn>
                                        <p:tgtEl>
                                          <p:spTgt spid="3">
                                            <p:txEl>
                                              <p:pRg st="5" end="5"/>
                                            </p:txEl>
                                          </p:spTgt>
                                        </p:tgtEl>
                                        <p:attrNameLst>
                                          <p:attrName>r</p:attrName>
                                        </p:attrNameLst>
                                      </p:cBhvr>
                                    </p:animRot>
                                    <p:animRot by="120000">
                                      <p:cBhvr>
                                        <p:cTn id="72" dur="200" fill="hold">
                                          <p:stCondLst>
                                            <p:cond delay="800"/>
                                          </p:stCondLst>
                                        </p:cTn>
                                        <p:tgtEl>
                                          <p:spTgt spid="3">
                                            <p:txEl>
                                              <p:pRg st="5" end="5"/>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animBg="1"/>
      <p:bldP spid="12" grpId="0" animBg="1"/>
      <p:bldP spid="12" grpId="1" animBg="1"/>
      <p:bldP spid="13" grpId="0" animBg="1"/>
      <p:bldP spid="13" grpId="1"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Mongolian </a:t>
            </a:r>
            <a:r>
              <a:rPr lang="en-US" altLang="ko-KR" dirty="0" smtClean="0"/>
              <a:t>loanwords </a:t>
            </a:r>
            <a:r>
              <a:rPr lang="en-US" altLang="ko-KR" sz="2400" dirty="0">
                <a:cs typeface="Times New Roman"/>
              </a:rPr>
              <a:t>(KM Lee 2011:94)</a:t>
            </a:r>
            <a:endParaRPr lang="en-US" sz="2400" dirty="0"/>
          </a:p>
        </p:txBody>
      </p:sp>
      <p:sp>
        <p:nvSpPr>
          <p:cNvPr id="3" name="Content Placeholder 2"/>
          <p:cNvSpPr>
            <a:spLocks noGrp="1"/>
          </p:cNvSpPr>
          <p:nvPr>
            <p:ph sz="quarter" idx="1"/>
          </p:nvPr>
        </p:nvSpPr>
        <p:spPr>
          <a:xfrm>
            <a:off x="457200" y="1219200"/>
            <a:ext cx="8507288" cy="4937760"/>
          </a:xfrm>
        </p:spPr>
        <p:txBody>
          <a:bodyPr/>
          <a:lstStyle/>
          <a:p>
            <a:r>
              <a:rPr lang="en-US" dirty="0" smtClean="0"/>
              <a:t>“Why was the Korean vowel </a:t>
            </a:r>
            <a:r>
              <a:rPr lang="ko-KR" altLang="en-US" dirty="0" smtClean="0"/>
              <a:t>ㅜ </a:t>
            </a:r>
            <a:r>
              <a:rPr lang="en-US" altLang="ko-KR" dirty="0" smtClean="0"/>
              <a:t>equated to a front vowel?”</a:t>
            </a:r>
          </a:p>
          <a:p>
            <a:pPr lvl="1"/>
            <a:r>
              <a:rPr lang="en-US" altLang="ko-KR" dirty="0" smtClean="0"/>
              <a:t>“</a:t>
            </a:r>
            <a:r>
              <a:rPr lang="ko-KR" altLang="en-US" dirty="0" smtClean="0"/>
              <a:t>ㅜ </a:t>
            </a:r>
            <a:r>
              <a:rPr lang="en-US" altLang="ko-KR" dirty="0" smtClean="0"/>
              <a:t>was not a back vowel, but rather a front vowel, *</a:t>
            </a:r>
            <a:r>
              <a:rPr lang="en-US" altLang="ko-KR" i="1" dirty="0" smtClean="0">
                <a:latin typeface="Times New Roman"/>
                <a:cs typeface="Times New Roman"/>
              </a:rPr>
              <a:t>ü</a:t>
            </a:r>
            <a:r>
              <a:rPr lang="en-US" altLang="ko-KR" dirty="0" smtClean="0">
                <a:cs typeface="Times New Roman"/>
              </a:rPr>
              <a:t>, which moved to the back of the mouth by the 15</a:t>
            </a:r>
            <a:r>
              <a:rPr lang="en-US" altLang="ko-KR" baseline="30000" dirty="0" smtClean="0">
                <a:cs typeface="Times New Roman"/>
              </a:rPr>
              <a:t>th</a:t>
            </a:r>
            <a:r>
              <a:rPr lang="en-US" altLang="ko-KR" dirty="0" smtClean="0">
                <a:cs typeface="Times New Roman"/>
              </a:rPr>
              <a:t> century.” (KM Lee 2011:94)</a:t>
            </a:r>
          </a:p>
          <a:p>
            <a:r>
              <a:rPr lang="en-US" dirty="0" smtClean="0">
                <a:cs typeface="Times New Roman"/>
              </a:rPr>
              <a:t>“Similarly, </a:t>
            </a:r>
            <a:r>
              <a:rPr lang="ko-KR" altLang="en-US" dirty="0" smtClean="0">
                <a:cs typeface="Times New Roman"/>
              </a:rPr>
              <a:t>ㅓ </a:t>
            </a:r>
            <a:r>
              <a:rPr lang="en-US" altLang="ko-KR" dirty="0" smtClean="0">
                <a:cs typeface="Times New Roman"/>
              </a:rPr>
              <a:t>represented the Mongolian front vowel </a:t>
            </a:r>
            <a:r>
              <a:rPr lang="en-US" altLang="ko-KR" i="1" dirty="0" smtClean="0">
                <a:cs typeface="Times New Roman"/>
              </a:rPr>
              <a:t>e</a:t>
            </a:r>
            <a:r>
              <a:rPr lang="en-US" altLang="ko-KR" dirty="0" smtClean="0">
                <a:cs typeface="Times New Roman"/>
              </a:rPr>
              <a:t> and therefore must itself have been a front vowel *</a:t>
            </a:r>
            <a:r>
              <a:rPr lang="en-US" altLang="ko-KR" i="1" dirty="0" smtClean="0">
                <a:cs typeface="Times New Roman"/>
              </a:rPr>
              <a:t>e</a:t>
            </a:r>
            <a:r>
              <a:rPr lang="en-US" altLang="ko-KR" dirty="0" smtClean="0">
                <a:cs typeface="Times New Roman"/>
              </a:rPr>
              <a:t> that only later became [ə].”</a:t>
            </a:r>
            <a:endParaRPr lang="en-US" dirty="0"/>
          </a:p>
        </p:txBody>
      </p:sp>
      <p:sp>
        <p:nvSpPr>
          <p:cNvPr id="4" name="Date Placeholder 3"/>
          <p:cNvSpPr>
            <a:spLocks noGrp="1"/>
          </p:cNvSpPr>
          <p:nvPr>
            <p:ph type="dt" sz="half" idx="2"/>
          </p:nvPr>
        </p:nvSpPr>
        <p:spPr/>
        <p:txBody>
          <a:bodyPr/>
          <a:lstStyle/>
          <a:p>
            <a:r>
              <a:rPr lang="en-US" altLang="ko-KR" smtClean="0"/>
              <a:t>1/24/2013</a:t>
            </a:r>
            <a:endParaRPr lang="ko-KR" altLang="en-US" dirty="0"/>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108</a:t>
            </a:fld>
            <a:endParaRPr lang="ko-KR" altLang="en-US"/>
          </a:p>
        </p:txBody>
      </p:sp>
      <p:pic>
        <p:nvPicPr>
          <p:cNvPr id="1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00" t="431" r="40" b="65"/>
          <a:stretch/>
        </p:blipFill>
        <p:spPr bwMode="auto">
          <a:xfrm>
            <a:off x="6012160" y="4293096"/>
            <a:ext cx="2563283" cy="1578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7" name="Group 16"/>
          <p:cNvGrpSpPr/>
          <p:nvPr/>
        </p:nvGrpSpPr>
        <p:grpSpPr>
          <a:xfrm>
            <a:off x="5940151" y="4221087"/>
            <a:ext cx="2664297" cy="1650992"/>
            <a:chOff x="5940151" y="4221087"/>
            <a:chExt cx="2664297" cy="1650992"/>
          </a:xfrm>
        </p:grpSpPr>
        <p:sp>
          <p:nvSpPr>
            <p:cNvPr id="8" name="Rectangle 7"/>
            <p:cNvSpPr/>
            <p:nvPr/>
          </p:nvSpPr>
          <p:spPr>
            <a:xfrm>
              <a:off x="5940152" y="5226603"/>
              <a:ext cx="2664296" cy="645476"/>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940152" y="4221088"/>
              <a:ext cx="1008111" cy="502757"/>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32440" y="4316037"/>
              <a:ext cx="72008" cy="62513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948264" y="4221087"/>
              <a:ext cx="1656184" cy="949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940151" y="4725144"/>
              <a:ext cx="206573" cy="502757"/>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812361" y="4941168"/>
              <a:ext cx="792087" cy="285435"/>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020272" y="4582426"/>
              <a:ext cx="1440160" cy="35874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p:cNvSpPr/>
          <p:nvPr/>
        </p:nvSpPr>
        <p:spPr>
          <a:xfrm>
            <a:off x="7020272" y="4316037"/>
            <a:ext cx="1512168" cy="26638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112606" y="4941168"/>
            <a:ext cx="1512168" cy="26638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536" y="4316037"/>
            <a:ext cx="5272207" cy="10068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26437576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grpId="0" nodeType="clickEffect">
                                  <p:stCondLst>
                                    <p:cond delay="0"/>
                                  </p:stCondLst>
                                  <p:childTnLst>
                                    <p:animEffect transition="out" filter="barn(inVertical)">
                                      <p:cBhvr>
                                        <p:cTn id="11" dur="500"/>
                                        <p:tgtEl>
                                          <p:spTgt spid="19"/>
                                        </p:tgtEl>
                                      </p:cBhvr>
                                    </p:animEffect>
                                    <p:set>
                                      <p:cBhvr>
                                        <p:cTn id="1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00" t="431" r="40" b="65"/>
          <a:stretch/>
        </p:blipFill>
        <p:spPr bwMode="auto">
          <a:xfrm>
            <a:off x="6012160" y="4293096"/>
            <a:ext cx="2563283" cy="1578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altLang="ko-KR" dirty="0" err="1"/>
              <a:t>J</a:t>
            </a:r>
            <a:r>
              <a:rPr lang="en-US" altLang="ko-KR" dirty="0" err="1">
                <a:cs typeface="Times New Roman"/>
              </a:rPr>
              <a:t>īlín</a:t>
            </a:r>
            <a:r>
              <a:rPr lang="en-US" altLang="ko-KR" dirty="0">
                <a:cs typeface="Times New Roman"/>
              </a:rPr>
              <a:t> </a:t>
            </a:r>
            <a:r>
              <a:rPr lang="en-US" altLang="ko-KR" dirty="0" err="1" smtClean="0">
                <a:cs typeface="Times New Roman"/>
              </a:rPr>
              <a:t>lèishì</a:t>
            </a:r>
            <a:r>
              <a:rPr lang="en-US" altLang="ko-KR" dirty="0" smtClean="0">
                <a:cs typeface="Times New Roman"/>
              </a:rPr>
              <a:t> </a:t>
            </a:r>
            <a:r>
              <a:rPr lang="ko-KR" altLang="en-US" sz="2400" dirty="0" smtClean="0"/>
              <a:t>鷄林類事 </a:t>
            </a:r>
            <a:r>
              <a:rPr lang="en-US" altLang="ko-KR" sz="2400" dirty="0" smtClean="0">
                <a:cs typeface="Times New Roman"/>
              </a:rPr>
              <a:t>(</a:t>
            </a:r>
            <a:r>
              <a:rPr lang="en-US" altLang="ko-KR" sz="2400" dirty="0">
                <a:cs typeface="Times New Roman"/>
              </a:rPr>
              <a:t>KM Lee </a:t>
            </a:r>
            <a:r>
              <a:rPr lang="en-US" altLang="ko-KR" sz="2400" dirty="0" smtClean="0">
                <a:cs typeface="Times New Roman"/>
              </a:rPr>
              <a:t>2011:94ff)</a:t>
            </a:r>
            <a:endParaRPr lang="ko-KR" altLang="en-US" sz="2400" dirty="0"/>
          </a:p>
        </p:txBody>
      </p:sp>
      <p:sp>
        <p:nvSpPr>
          <p:cNvPr id="3" name="Content Placeholder 2"/>
          <p:cNvSpPr>
            <a:spLocks noGrp="1"/>
          </p:cNvSpPr>
          <p:nvPr>
            <p:ph sz="quarter" idx="1"/>
          </p:nvPr>
        </p:nvSpPr>
        <p:spPr/>
        <p:txBody>
          <a:bodyPr/>
          <a:lstStyle/>
          <a:p>
            <a:r>
              <a:rPr lang="en-US" altLang="ko-KR" dirty="0" err="1" smtClean="0">
                <a:cs typeface="Times New Roman"/>
              </a:rPr>
              <a:t>LMK</a:t>
            </a:r>
            <a:r>
              <a:rPr lang="en-US" altLang="ko-KR" dirty="0" smtClean="0">
                <a:cs typeface="Times New Roman"/>
              </a:rPr>
              <a:t> /</a:t>
            </a:r>
            <a:r>
              <a:rPr lang="en-US" altLang="ko-KR" dirty="0" smtClean="0">
                <a:cs typeface="Times New Roman"/>
                <a:sym typeface="Wingdings 3"/>
              </a:rPr>
              <a:t>ʌ/ &lt; </a:t>
            </a:r>
            <a:r>
              <a:rPr lang="en-US" altLang="ko-KR" dirty="0" err="1" smtClean="0">
                <a:cs typeface="Times New Roman"/>
                <a:sym typeface="Wingdings 3"/>
              </a:rPr>
              <a:t>EMK</a:t>
            </a:r>
            <a:r>
              <a:rPr lang="en-US" altLang="ko-KR" dirty="0" smtClean="0">
                <a:cs typeface="Times New Roman"/>
                <a:sym typeface="Wingdings 3"/>
              </a:rPr>
              <a:t> */ɔ/ </a:t>
            </a:r>
          </a:p>
          <a:p>
            <a:pPr lvl="1"/>
            <a:r>
              <a:rPr lang="ko-KR" altLang="en-US" b="1" dirty="0" smtClean="0">
                <a:solidFill>
                  <a:srgbClr val="0070C0"/>
                </a:solidFill>
                <a:latin typeface="Times New Roman" pitchFamily="18" charset="0"/>
                <a:ea typeface="한컴바탕" pitchFamily="18" charset="2"/>
                <a:cs typeface="Times New Roman" pitchFamily="18" charset="0"/>
                <a:sym typeface="Wingdings 3"/>
              </a:rPr>
              <a:t>河</a:t>
            </a:r>
            <a:r>
              <a:rPr lang="ko-KR" altLang="en-US" dirty="0" smtClean="0">
                <a:latin typeface="Times New Roman" pitchFamily="18" charset="0"/>
                <a:ea typeface="한컴바탕" pitchFamily="18" charset="2"/>
                <a:cs typeface="Times New Roman" pitchFamily="18" charset="0"/>
                <a:sym typeface="Wingdings 3"/>
              </a:rPr>
              <a:t>屯 </a:t>
            </a:r>
            <a:r>
              <a:rPr lang="en-US" altLang="ko-KR" dirty="0" smtClean="0">
                <a:latin typeface="Times New Roman" pitchFamily="18" charset="0"/>
                <a:ea typeface="한컴바탕" pitchFamily="18" charset="2"/>
                <a:cs typeface="Times New Roman" pitchFamily="18" charset="0"/>
                <a:sym typeface="Wingdings 3"/>
              </a:rPr>
              <a:t>‘one’ (</a:t>
            </a:r>
            <a:r>
              <a:rPr lang="en-US" altLang="ko-KR" dirty="0" err="1" smtClean="0">
                <a:latin typeface="Times New Roman" pitchFamily="18" charset="0"/>
                <a:ea typeface="한컴바탕" pitchFamily="18" charset="2"/>
                <a:cs typeface="Times New Roman" pitchFamily="18" charset="0"/>
                <a:sym typeface="Wingdings 3"/>
              </a:rPr>
              <a:t>LMK</a:t>
            </a:r>
            <a:r>
              <a:rPr lang="en-US" altLang="ko-KR" dirty="0" smtClean="0">
                <a:latin typeface="Times New Roman" pitchFamily="18" charset="0"/>
                <a:ea typeface="한컴바탕" pitchFamily="18" charset="2"/>
                <a:cs typeface="Times New Roman" pitchFamily="18" charset="0"/>
                <a:sym typeface="Wingdings 3"/>
              </a:rPr>
              <a:t> *</a:t>
            </a:r>
            <a:r>
              <a:rPr lang="en-US" altLang="ko-KR" i="1" dirty="0" err="1" smtClean="0">
                <a:latin typeface="Times New Roman" pitchFamily="18" charset="0"/>
                <a:ea typeface="한컴바탕" pitchFamily="18" charset="2"/>
                <a:cs typeface="Times New Roman" pitchFamily="18" charset="0"/>
                <a:sym typeface="Wingdings 3"/>
              </a:rPr>
              <a:t>hoton</a:t>
            </a:r>
            <a:r>
              <a:rPr lang="en-US" altLang="ko-KR" dirty="0" smtClean="0">
                <a:latin typeface="Times New Roman" pitchFamily="18" charset="0"/>
                <a:ea typeface="한컴바탕" pitchFamily="18" charset="2"/>
                <a:cs typeface="Times New Roman" pitchFamily="18" charset="0"/>
                <a:sym typeface="Wingdings 3"/>
              </a:rPr>
              <a:t> *</a:t>
            </a:r>
            <a:r>
              <a:rPr lang="en-US" dirty="0" smtClean="0">
                <a:latin typeface="Times New Roman" pitchFamily="18" charset="0"/>
                <a:ea typeface="한컴바탕" pitchFamily="18" charset="2"/>
                <a:cs typeface="Times New Roman" pitchFamily="18" charset="0"/>
              </a:rPr>
              <a:t>), </a:t>
            </a:r>
            <a:r>
              <a:rPr lang="ko-KR" altLang="en-US" b="1" dirty="0" smtClean="0">
                <a:solidFill>
                  <a:schemeClr val="accent4">
                    <a:lumMod val="50000"/>
                  </a:schemeClr>
                </a:solidFill>
                <a:latin typeface="Times New Roman" pitchFamily="18" charset="0"/>
                <a:ea typeface="한컴바탕" pitchFamily="18" charset="2"/>
                <a:cs typeface="Times New Roman" pitchFamily="18" charset="0"/>
              </a:rPr>
              <a:t>末</a:t>
            </a:r>
            <a:r>
              <a:rPr lang="ko-KR" altLang="en-US" dirty="0" smtClean="0">
                <a:latin typeface="Times New Roman" pitchFamily="18" charset="0"/>
                <a:ea typeface="한컴바탕" pitchFamily="18" charset="2"/>
                <a:cs typeface="Times New Roman" pitchFamily="18" charset="0"/>
              </a:rPr>
              <a:t> </a:t>
            </a:r>
            <a:r>
              <a:rPr lang="en-US" altLang="ko-KR" dirty="0">
                <a:latin typeface="Times New Roman" pitchFamily="18" charset="0"/>
                <a:ea typeface="한컴바탕" pitchFamily="18" charset="2"/>
                <a:cs typeface="Times New Roman" pitchFamily="18" charset="0"/>
              </a:rPr>
              <a:t>‘horse’ </a:t>
            </a:r>
            <a:r>
              <a:rPr lang="en-US" altLang="ko-KR" dirty="0" smtClean="0">
                <a:latin typeface="Times New Roman" pitchFamily="18" charset="0"/>
                <a:ea typeface="한컴바탕" pitchFamily="18" charset="2"/>
                <a:cs typeface="Times New Roman" pitchFamily="18" charset="0"/>
              </a:rPr>
              <a:t>(</a:t>
            </a:r>
            <a:r>
              <a:rPr lang="en-US" altLang="ko-KR" dirty="0" err="1" smtClean="0">
                <a:latin typeface="Times New Roman" pitchFamily="18" charset="0"/>
                <a:ea typeface="한컴바탕" pitchFamily="18" charset="2"/>
                <a:cs typeface="Times New Roman" pitchFamily="18" charset="0"/>
              </a:rPr>
              <a:t>LMK</a:t>
            </a:r>
            <a:r>
              <a:rPr lang="en-US" altLang="ko-KR" dirty="0" smtClean="0">
                <a:latin typeface="Times New Roman" pitchFamily="18" charset="0"/>
                <a:ea typeface="한컴바탕" pitchFamily="18" charset="2"/>
                <a:cs typeface="Times New Roman" pitchFamily="18" charset="0"/>
              </a:rPr>
              <a:t> </a:t>
            </a:r>
            <a:r>
              <a:rPr lang="en-US" altLang="ko-KR" i="1" dirty="0" err="1" smtClean="0">
                <a:latin typeface="Times New Roman" pitchFamily="18" charset="0"/>
                <a:ea typeface="한컴바탕" pitchFamily="18" charset="2"/>
                <a:cs typeface="Times New Roman" pitchFamily="18" charset="0"/>
              </a:rPr>
              <a:t>mol</a:t>
            </a:r>
            <a:r>
              <a:rPr lang="en-US" altLang="ko-KR" dirty="0" smtClean="0">
                <a:latin typeface="Times New Roman" pitchFamily="18" charset="0"/>
                <a:ea typeface="한컴바탕" pitchFamily="18" charset="2"/>
                <a:cs typeface="Times New Roman" pitchFamily="18" charset="0"/>
              </a:rPr>
              <a:t> )</a:t>
            </a:r>
          </a:p>
          <a:p>
            <a:pPr lvl="1"/>
            <a:r>
              <a:rPr lang="en-US" altLang="ko-KR" dirty="0">
                <a:latin typeface="Times New Roman" pitchFamily="18" charset="0"/>
                <a:cs typeface="Times New Roman" pitchFamily="18" charset="0"/>
                <a:sym typeface="Wingdings 3"/>
              </a:rPr>
              <a:t>Yuan-period </a:t>
            </a:r>
            <a:r>
              <a:rPr lang="en-US" altLang="ko-KR" dirty="0" smtClean="0">
                <a:latin typeface="Times New Roman" pitchFamily="18" charset="0"/>
                <a:cs typeface="Times New Roman" pitchFamily="18" charset="0"/>
                <a:sym typeface="Wingdings 3"/>
              </a:rPr>
              <a:t>Chinese: 	</a:t>
            </a:r>
            <a:r>
              <a:rPr lang="ko-KR" altLang="en-US" b="1" dirty="0" smtClean="0">
                <a:solidFill>
                  <a:srgbClr val="0070C0"/>
                </a:solidFill>
                <a:latin typeface="Times New Roman" pitchFamily="18" charset="0"/>
                <a:ea typeface="한컴바탕" pitchFamily="18" charset="2"/>
                <a:cs typeface="Times New Roman" pitchFamily="18" charset="0"/>
                <a:sym typeface="Wingdings 3"/>
              </a:rPr>
              <a:t>河</a:t>
            </a:r>
            <a:r>
              <a:rPr lang="ko-KR" altLang="en-US" dirty="0" smtClean="0">
                <a:latin typeface="Times New Roman" pitchFamily="18" charset="0"/>
                <a:ea typeface="한컴바탕" pitchFamily="18" charset="2"/>
                <a:cs typeface="Times New Roman" pitchFamily="18" charset="0"/>
                <a:sym typeface="Wingdings 3"/>
              </a:rPr>
              <a:t> </a:t>
            </a:r>
            <a:r>
              <a:rPr lang="en-US" altLang="ko-KR" dirty="0" smtClean="0">
                <a:latin typeface="Times New Roman" pitchFamily="18" charset="0"/>
                <a:ea typeface="한컴바탕" pitchFamily="18" charset="2"/>
                <a:cs typeface="Times New Roman" pitchFamily="18" charset="0"/>
                <a:sym typeface="Wingdings 3"/>
              </a:rPr>
              <a:t>*</a:t>
            </a:r>
            <a:r>
              <a:rPr lang="en-US" altLang="ko-KR" i="1" dirty="0" err="1" smtClean="0">
                <a:latin typeface="Times New Roman" pitchFamily="18" charset="0"/>
                <a:ea typeface="한컴바탕" pitchFamily="18" charset="2"/>
                <a:cs typeface="Times New Roman" pitchFamily="18" charset="0"/>
                <a:sym typeface="Wingdings 3"/>
              </a:rPr>
              <a:t>xɔ</a:t>
            </a:r>
            <a:r>
              <a:rPr lang="en-US" altLang="ko-KR" i="1" dirty="0">
                <a:latin typeface="Times New Roman" pitchFamily="18" charset="0"/>
                <a:ea typeface="한컴바탕" pitchFamily="18" charset="2"/>
                <a:cs typeface="Times New Roman" pitchFamily="18" charset="0"/>
                <a:sym typeface="Wingdings 3"/>
              </a:rPr>
              <a:t>	</a:t>
            </a:r>
            <a:r>
              <a:rPr lang="en-US" altLang="ko-KR" i="1" dirty="0" smtClean="0">
                <a:latin typeface="Times New Roman" pitchFamily="18" charset="0"/>
                <a:ea typeface="한컴바탕" pitchFamily="18" charset="2"/>
                <a:cs typeface="Times New Roman" pitchFamily="18" charset="0"/>
                <a:sym typeface="Wingdings 3"/>
              </a:rPr>
              <a:t>	</a:t>
            </a:r>
            <a:r>
              <a:rPr lang="ko-KR" altLang="en-US" b="1" dirty="0" smtClean="0">
                <a:solidFill>
                  <a:schemeClr val="accent4">
                    <a:lumMod val="50000"/>
                  </a:schemeClr>
                </a:solidFill>
                <a:latin typeface="Times New Roman" pitchFamily="18" charset="0"/>
                <a:ea typeface="한컴바탕" pitchFamily="18" charset="2"/>
                <a:cs typeface="Times New Roman" pitchFamily="18" charset="0"/>
              </a:rPr>
              <a:t>末</a:t>
            </a:r>
            <a:r>
              <a:rPr lang="en-US" altLang="ko-KR" dirty="0" smtClean="0">
                <a:latin typeface="Times New Roman" pitchFamily="18" charset="0"/>
                <a:ea typeface="한컴바탕" pitchFamily="18" charset="2"/>
                <a:cs typeface="Times New Roman" pitchFamily="18" charset="0"/>
                <a:sym typeface="Wingdings 3"/>
              </a:rPr>
              <a:t> *</a:t>
            </a:r>
            <a:r>
              <a:rPr lang="en-US" altLang="ko-KR" i="1" dirty="0" err="1" smtClean="0">
                <a:latin typeface="Times New Roman" pitchFamily="18" charset="0"/>
                <a:ea typeface="한컴바탕" pitchFamily="18" charset="2"/>
                <a:cs typeface="Times New Roman" pitchFamily="18" charset="0"/>
                <a:sym typeface="Wingdings 3"/>
              </a:rPr>
              <a:t>mɔ</a:t>
            </a:r>
            <a:r>
              <a:rPr lang="en-US" altLang="ko-KR" dirty="0" smtClean="0">
                <a:latin typeface="Times New Roman" pitchFamily="18" charset="0"/>
                <a:ea typeface="한컴바탕" pitchFamily="18" charset="2"/>
                <a:cs typeface="Times New Roman" pitchFamily="18" charset="0"/>
                <a:sym typeface="Wingdings 3"/>
              </a:rPr>
              <a:t> </a:t>
            </a:r>
            <a:endParaRPr lang="en-US" altLang="ko-KR" dirty="0">
              <a:latin typeface="Times New Roman" pitchFamily="18" charset="0"/>
              <a:ea typeface="한컴바탕" pitchFamily="18" charset="2"/>
              <a:cs typeface="Times New Roman" pitchFamily="18" charset="0"/>
            </a:endParaRPr>
          </a:p>
          <a:p>
            <a:r>
              <a:rPr lang="en-US" altLang="ko-KR" dirty="0" err="1" smtClean="0">
                <a:ea typeface="한컴바탕" pitchFamily="18" charset="2"/>
                <a:cs typeface="한컴바탕" pitchFamily="18" charset="2"/>
              </a:rPr>
              <a:t>LMK</a:t>
            </a:r>
            <a:r>
              <a:rPr lang="en-US" altLang="ko-KR" dirty="0" smtClean="0">
                <a:ea typeface="한컴바탕" pitchFamily="18" charset="2"/>
                <a:cs typeface="한컴바탕" pitchFamily="18" charset="2"/>
              </a:rPr>
              <a:t> /</a:t>
            </a:r>
            <a:r>
              <a:rPr lang="en-US" altLang="ko-KR" dirty="0" smtClean="0">
                <a:ea typeface="한컴바탕" pitchFamily="18" charset="2"/>
                <a:cs typeface="Times New Roman"/>
              </a:rPr>
              <a:t>ɨ/ &lt; </a:t>
            </a:r>
            <a:r>
              <a:rPr lang="en-US" altLang="ko-KR" dirty="0" err="1" smtClean="0">
                <a:ea typeface="한컴바탕" pitchFamily="18" charset="2"/>
                <a:cs typeface="Times New Roman"/>
              </a:rPr>
              <a:t>EMK</a:t>
            </a:r>
            <a:r>
              <a:rPr lang="en-US" altLang="ko-KR" dirty="0" smtClean="0">
                <a:ea typeface="한컴바탕" pitchFamily="18" charset="2"/>
                <a:cs typeface="Times New Roman"/>
              </a:rPr>
              <a:t> */ə/</a:t>
            </a:r>
            <a:endParaRPr lang="en-US" altLang="ko-KR" dirty="0" smtClean="0">
              <a:ea typeface="한컴바탕" pitchFamily="18" charset="2"/>
              <a:cs typeface="한컴바탕" pitchFamily="18" charset="2"/>
            </a:endParaRPr>
          </a:p>
          <a:p>
            <a:pPr lvl="1"/>
            <a:r>
              <a:rPr lang="ko-KR" altLang="en-US" b="1" dirty="0" smtClean="0">
                <a:solidFill>
                  <a:srgbClr val="FF0000"/>
                </a:solidFill>
                <a:latin typeface="Times New Roman" pitchFamily="18" charset="0"/>
                <a:ea typeface="한컴바탕" pitchFamily="18" charset="2"/>
                <a:cs typeface="Times New Roman" pitchFamily="18" charset="0"/>
              </a:rPr>
              <a:t>黑</a:t>
            </a:r>
            <a:r>
              <a:rPr lang="ko-KR" altLang="en-US" b="1" dirty="0" smtClean="0">
                <a:solidFill>
                  <a:srgbClr val="00B050"/>
                </a:solidFill>
                <a:latin typeface="Times New Roman" pitchFamily="18" charset="0"/>
                <a:ea typeface="한컴바탕" pitchFamily="18" charset="2"/>
                <a:cs typeface="Times New Roman" pitchFamily="18" charset="0"/>
              </a:rPr>
              <a:t>根</a:t>
            </a:r>
            <a:r>
              <a:rPr lang="ko-KR" altLang="en-US" dirty="0" smtClean="0">
                <a:latin typeface="Times New Roman" pitchFamily="18" charset="0"/>
                <a:ea typeface="한컴바탕" pitchFamily="18" charset="2"/>
                <a:cs typeface="Times New Roman" pitchFamily="18" charset="0"/>
              </a:rPr>
              <a:t> </a:t>
            </a:r>
            <a:r>
              <a:rPr lang="en-US" altLang="ko-KR" dirty="0" smtClean="0">
                <a:latin typeface="Times New Roman" pitchFamily="18" charset="0"/>
                <a:ea typeface="한컴바탕" pitchFamily="18" charset="2"/>
                <a:cs typeface="Times New Roman" pitchFamily="18" charset="0"/>
              </a:rPr>
              <a:t>‘big’ (</a:t>
            </a:r>
            <a:r>
              <a:rPr lang="en-US" altLang="ko-KR" dirty="0" err="1" smtClean="0">
                <a:latin typeface="Times New Roman" pitchFamily="18" charset="0"/>
                <a:ea typeface="한컴바탕" pitchFamily="18" charset="2"/>
                <a:cs typeface="Times New Roman" pitchFamily="18" charset="0"/>
              </a:rPr>
              <a:t>LMK</a:t>
            </a:r>
            <a:r>
              <a:rPr lang="en-US" altLang="ko-KR" dirty="0" smtClean="0">
                <a:latin typeface="Times New Roman" pitchFamily="18" charset="0"/>
                <a:ea typeface="한컴바탕" pitchFamily="18" charset="2"/>
                <a:cs typeface="Times New Roman" pitchFamily="18" charset="0"/>
              </a:rPr>
              <a:t> </a:t>
            </a:r>
            <a:r>
              <a:rPr lang="en-US" altLang="ko-KR" i="1" dirty="0" err="1" smtClean="0">
                <a:latin typeface="Times New Roman" pitchFamily="18" charset="0"/>
                <a:ea typeface="한컴바탕" pitchFamily="18" charset="2"/>
                <a:cs typeface="Times New Roman" pitchFamily="18" charset="0"/>
              </a:rPr>
              <a:t>khun</a:t>
            </a:r>
            <a:r>
              <a:rPr lang="en-US" altLang="ko-KR" dirty="0" smtClean="0">
                <a:latin typeface="Times New Roman" pitchFamily="18" charset="0"/>
                <a:ea typeface="한컴바탕" pitchFamily="18" charset="2"/>
                <a:cs typeface="Times New Roman" pitchFamily="18" charset="0"/>
              </a:rPr>
              <a:t> </a:t>
            </a:r>
            <a:r>
              <a:rPr lang="ko-KR" altLang="en-US" dirty="0" smtClean="0">
                <a:latin typeface="Times New Roman" pitchFamily="18" charset="0"/>
                <a:ea typeface="한컴바탕" pitchFamily="18" charset="2"/>
                <a:cs typeface="Times New Roman" pitchFamily="18" charset="0"/>
              </a:rPr>
              <a:t>큰</a:t>
            </a:r>
            <a:r>
              <a:rPr lang="en-US" altLang="ko-KR" dirty="0">
                <a:latin typeface="Times New Roman" pitchFamily="18" charset="0"/>
                <a:ea typeface="한컴바탕" pitchFamily="18" charset="2"/>
                <a:cs typeface="Times New Roman" pitchFamily="18" charset="0"/>
              </a:rPr>
              <a:t> </a:t>
            </a:r>
            <a:r>
              <a:rPr lang="en-US" altLang="ko-KR" dirty="0" smtClean="0">
                <a:latin typeface="Times New Roman" pitchFamily="18" charset="0"/>
                <a:ea typeface="한컴바탕" pitchFamily="18" charset="2"/>
                <a:cs typeface="Times New Roman" pitchFamily="18" charset="0"/>
              </a:rPr>
              <a:t>&lt; *</a:t>
            </a:r>
            <a:r>
              <a:rPr lang="en-US" altLang="ko-KR" i="1" dirty="0" err="1" smtClean="0">
                <a:latin typeface="Times New Roman" pitchFamily="18" charset="0"/>
                <a:ea typeface="한컴바탕" pitchFamily="18" charset="2"/>
                <a:cs typeface="Times New Roman" pitchFamily="18" charset="0"/>
              </a:rPr>
              <a:t>hukun</a:t>
            </a:r>
            <a:r>
              <a:rPr lang="en-US" altLang="ko-KR" dirty="0" smtClean="0">
                <a:latin typeface="Times New Roman" pitchFamily="18" charset="0"/>
                <a:ea typeface="한컴바탕" pitchFamily="18" charset="2"/>
                <a:cs typeface="Times New Roman" pitchFamily="18" charset="0"/>
              </a:rPr>
              <a:t>)</a:t>
            </a:r>
          </a:p>
          <a:p>
            <a:pPr lvl="1"/>
            <a:r>
              <a:rPr lang="en-US" altLang="ko-KR" dirty="0" smtClean="0">
                <a:latin typeface="Times New Roman" pitchFamily="18" charset="0"/>
                <a:ea typeface="한컴바탕" pitchFamily="18" charset="2"/>
                <a:cs typeface="Times New Roman" pitchFamily="18" charset="0"/>
              </a:rPr>
              <a:t>Yuan-period Chinese: 	</a:t>
            </a:r>
            <a:r>
              <a:rPr lang="ko-KR" altLang="en-US" b="1" dirty="0" smtClean="0">
                <a:solidFill>
                  <a:srgbClr val="FF0000"/>
                </a:solidFill>
                <a:latin typeface="Times New Roman" pitchFamily="18" charset="0"/>
                <a:ea typeface="한컴바탕" pitchFamily="18" charset="2"/>
                <a:cs typeface="Times New Roman" pitchFamily="18" charset="0"/>
              </a:rPr>
              <a:t>黑</a:t>
            </a:r>
            <a:r>
              <a:rPr lang="en-US" altLang="ko-KR" dirty="0" smtClean="0">
                <a:latin typeface="Times New Roman" pitchFamily="18" charset="0"/>
                <a:ea typeface="한컴바탕" pitchFamily="18" charset="2"/>
                <a:cs typeface="Times New Roman" pitchFamily="18" charset="0"/>
              </a:rPr>
              <a:t> *</a:t>
            </a:r>
            <a:r>
              <a:rPr lang="en-US" altLang="ko-KR" i="1" dirty="0" err="1" smtClean="0">
                <a:latin typeface="Times New Roman" pitchFamily="18" charset="0"/>
                <a:ea typeface="한컴바탕" pitchFamily="18" charset="2"/>
                <a:cs typeface="Times New Roman" pitchFamily="18" charset="0"/>
              </a:rPr>
              <a:t>xəj</a:t>
            </a:r>
            <a:r>
              <a:rPr lang="en-US" altLang="ko-KR" i="1" dirty="0">
                <a:latin typeface="Times New Roman" pitchFamily="18" charset="0"/>
                <a:ea typeface="한컴바탕" pitchFamily="18" charset="2"/>
                <a:cs typeface="Times New Roman" pitchFamily="18" charset="0"/>
              </a:rPr>
              <a:t>	</a:t>
            </a:r>
            <a:r>
              <a:rPr lang="en-US" altLang="ko-KR" dirty="0" smtClean="0">
                <a:latin typeface="Times New Roman" pitchFamily="18" charset="0"/>
                <a:ea typeface="한컴바탕" pitchFamily="18" charset="2"/>
                <a:cs typeface="Times New Roman" pitchFamily="18" charset="0"/>
              </a:rPr>
              <a:t>	</a:t>
            </a:r>
            <a:r>
              <a:rPr lang="ko-KR" altLang="en-US" b="1" dirty="0" smtClean="0">
                <a:solidFill>
                  <a:srgbClr val="00B050"/>
                </a:solidFill>
                <a:latin typeface="Times New Roman" pitchFamily="18" charset="0"/>
                <a:ea typeface="한컴바탕" pitchFamily="18" charset="2"/>
                <a:cs typeface="Times New Roman" pitchFamily="18" charset="0"/>
              </a:rPr>
              <a:t>根</a:t>
            </a:r>
            <a:r>
              <a:rPr lang="ko-KR" altLang="en-US" dirty="0" smtClean="0">
                <a:latin typeface="Times New Roman" pitchFamily="18" charset="0"/>
                <a:ea typeface="한컴바탕" pitchFamily="18" charset="2"/>
                <a:cs typeface="Times New Roman" pitchFamily="18" charset="0"/>
              </a:rPr>
              <a:t> </a:t>
            </a:r>
            <a:r>
              <a:rPr lang="en-US" altLang="ko-KR" dirty="0" smtClean="0">
                <a:latin typeface="Times New Roman" pitchFamily="18" charset="0"/>
                <a:ea typeface="한컴바탕" pitchFamily="18" charset="2"/>
                <a:cs typeface="Times New Roman" pitchFamily="18" charset="0"/>
              </a:rPr>
              <a:t>*</a:t>
            </a:r>
            <a:r>
              <a:rPr lang="en-US" altLang="ko-KR" i="1" dirty="0" err="1" smtClean="0">
                <a:latin typeface="Times New Roman" pitchFamily="18" charset="0"/>
                <a:ea typeface="한컴바탕" pitchFamily="18" charset="2"/>
                <a:cs typeface="Times New Roman" pitchFamily="18" charset="0"/>
              </a:rPr>
              <a:t>kən</a:t>
            </a:r>
            <a:endParaRPr lang="en-US" dirty="0">
              <a:latin typeface="Times New Roman" pitchFamily="18" charset="0"/>
              <a:cs typeface="Times New Roman" pitchFamily="18" charset="0"/>
            </a:endParaRPr>
          </a:p>
          <a:p>
            <a:pPr marL="0" indent="0">
              <a:buNone/>
            </a:pPr>
            <a:r>
              <a:rPr lang="en-US" altLang="ko-KR" dirty="0" smtClean="0"/>
              <a:t>						</a:t>
            </a:r>
            <a:endParaRPr lang="ko-KR" altLang="en-US" dirty="0"/>
          </a:p>
        </p:txBody>
      </p:sp>
      <p:sp>
        <p:nvSpPr>
          <p:cNvPr id="4" name="Date Placeholder 3"/>
          <p:cNvSpPr>
            <a:spLocks noGrp="1"/>
          </p:cNvSpPr>
          <p:nvPr>
            <p:ph type="dt" sz="half" idx="2"/>
          </p:nvPr>
        </p:nvSpPr>
        <p:spPr/>
        <p:txBody>
          <a:bodyPr/>
          <a:lstStyle/>
          <a:p>
            <a:r>
              <a:rPr lang="en-US" altLang="ko-KR" smtClean="0"/>
              <a:t>1/24/2013</a:t>
            </a:r>
            <a:endParaRPr lang="ko-KR" altLang="en-US" dirty="0"/>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109</a:t>
            </a:fld>
            <a:endParaRPr lang="ko-KR" altLang="en-US"/>
          </a:p>
        </p:txBody>
      </p:sp>
      <p:grpSp>
        <p:nvGrpSpPr>
          <p:cNvPr id="10" name="Group 9"/>
          <p:cNvGrpSpPr/>
          <p:nvPr/>
        </p:nvGrpSpPr>
        <p:grpSpPr>
          <a:xfrm>
            <a:off x="5940152" y="4221088"/>
            <a:ext cx="2672080" cy="1650991"/>
            <a:chOff x="5940152" y="4221088"/>
            <a:chExt cx="2672080" cy="1650991"/>
          </a:xfrm>
        </p:grpSpPr>
        <p:sp>
          <p:nvSpPr>
            <p:cNvPr id="8" name="Rectangle 7"/>
            <p:cNvSpPr/>
            <p:nvPr/>
          </p:nvSpPr>
          <p:spPr>
            <a:xfrm>
              <a:off x="5940152" y="4221088"/>
              <a:ext cx="2672080" cy="43204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940152" y="4653136"/>
              <a:ext cx="1044116" cy="57606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940152" y="5229200"/>
              <a:ext cx="2088232" cy="64287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532439" y="4938571"/>
              <a:ext cx="79793" cy="93350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956376" y="4653136"/>
              <a:ext cx="655856" cy="30428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956376" y="5567799"/>
              <a:ext cx="576062" cy="30428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p:cNvSpPr/>
          <p:nvPr/>
        </p:nvSpPr>
        <p:spPr>
          <a:xfrm>
            <a:off x="7024272" y="4653136"/>
            <a:ext cx="626571" cy="57606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056493" y="4995718"/>
            <a:ext cx="475946" cy="57606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39005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xit" presetSubtype="21" fill="hold" grpId="0" nodeType="clickEffect">
                                  <p:stCondLst>
                                    <p:cond delay="0"/>
                                  </p:stCondLst>
                                  <p:childTnLst>
                                    <p:animEffect transition="out" filter="barn(inVertical)">
                                      <p:cBhvr>
                                        <p:cTn id="17" dur="500"/>
                                        <p:tgtEl>
                                          <p:spTgt spid="17"/>
                                        </p:tgtEl>
                                      </p:cBhvr>
                                    </p:animEffect>
                                    <p:set>
                                      <p:cBhvr>
                                        <p:cTn id="18" dur="1" fill="hold">
                                          <p:stCondLst>
                                            <p:cond delay="499"/>
                                          </p:stCondLst>
                                        </p:cTn>
                                        <p:tgtEl>
                                          <p:spTgt spid="1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xit" presetSubtype="21" fill="hold" grpId="0" nodeType="clickEffect">
                                  <p:stCondLst>
                                    <p:cond delay="0"/>
                                  </p:stCondLst>
                                  <p:childTnLst>
                                    <p:animEffect transition="out" filter="barn(inVertical)">
                                      <p:cBhvr>
                                        <p:cTn id="33" dur="500"/>
                                        <p:tgtEl>
                                          <p:spTgt spid="16"/>
                                        </p:tgtEl>
                                      </p:cBhvr>
                                    </p:animEffect>
                                    <p:set>
                                      <p:cBhvr>
                                        <p:cTn id="34"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ltLang="ko-KR" dirty="0" smtClean="0"/>
              <a:t>A formal model of</a:t>
            </a:r>
            <a:br>
              <a:rPr lang="en-US" altLang="ko-KR" dirty="0" smtClean="0"/>
            </a:br>
            <a:r>
              <a:rPr lang="en-US" altLang="ko-KR" dirty="0" smtClean="0"/>
              <a:t>contrastive hierarchy changes</a:t>
            </a:r>
            <a:endParaRPr lang="ko-KR" altLang="en-US" dirty="0"/>
          </a:p>
        </p:txBody>
      </p:sp>
      <p:sp>
        <p:nvSpPr>
          <p:cNvPr id="11" name="Text Placeholder 10"/>
          <p:cNvSpPr>
            <a:spLocks noGrp="1"/>
          </p:cNvSpPr>
          <p:nvPr>
            <p:ph type="body" idx="1"/>
          </p:nvPr>
        </p:nvSpPr>
        <p:spPr/>
        <p:txBody>
          <a:bodyPr/>
          <a:lstStyle/>
          <a:p>
            <a:endParaRPr lang="ko-KR" altLang="en-US"/>
          </a:p>
        </p:txBody>
      </p:sp>
      <p:sp>
        <p:nvSpPr>
          <p:cNvPr id="7" name="Date Placeholder 6"/>
          <p:cNvSpPr>
            <a:spLocks noGrp="1"/>
          </p:cNvSpPr>
          <p:nvPr>
            <p:ph type="dt" sz="half" idx="2"/>
          </p:nvPr>
        </p:nvSpPr>
        <p:spPr/>
        <p:txBody>
          <a:bodyPr/>
          <a:lstStyle/>
          <a:p>
            <a:r>
              <a:rPr lang="en-US" altLang="ko-KR" smtClean="0"/>
              <a:t>1/24/2013</a:t>
            </a:r>
            <a:endParaRPr lang="ko-KR" altLang="en-US" dirty="0"/>
          </a:p>
        </p:txBody>
      </p:sp>
      <p:sp>
        <p:nvSpPr>
          <p:cNvPr id="8" name="Footer Placeholder 7"/>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9" name="Slide Number Placeholder 8"/>
          <p:cNvSpPr>
            <a:spLocks noGrp="1"/>
          </p:cNvSpPr>
          <p:nvPr>
            <p:ph type="sldNum" sz="quarter" idx="4"/>
          </p:nvPr>
        </p:nvSpPr>
        <p:spPr/>
        <p:txBody>
          <a:bodyPr/>
          <a:lstStyle/>
          <a:p>
            <a:fld id="{C11EF7EE-79D6-49A2-9057-E1F4E97C0289}" type="slidenum">
              <a:rPr lang="ko-KR" altLang="en-US" smtClean="0"/>
              <a:pPr/>
              <a:t>11</a:t>
            </a:fld>
            <a:endParaRPr lang="ko-KR" altLang="en-US"/>
          </a:p>
        </p:txBody>
      </p:sp>
    </p:spTree>
    <p:extLst>
      <p:ext uri="{BB962C8B-B14F-4D97-AF65-F5344CB8AC3E}">
        <p14:creationId xmlns:p14="http://schemas.microsoft.com/office/powerpoint/2010/main" val="374518284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Problems of the </a:t>
            </a:r>
            <a:r>
              <a:rPr lang="en-US" dirty="0" err="1" smtClean="0"/>
              <a:t>KVS</a:t>
            </a:r>
            <a:r>
              <a:rPr lang="en-US" dirty="0" smtClean="0"/>
              <a:t> (a summary)</a:t>
            </a:r>
            <a:endParaRPr lang="en-US" dirty="0"/>
          </a:p>
        </p:txBody>
      </p:sp>
      <p:sp>
        <p:nvSpPr>
          <p:cNvPr id="8" name="Content Placeholder 7"/>
          <p:cNvSpPr>
            <a:spLocks noGrp="1"/>
          </p:cNvSpPr>
          <p:nvPr>
            <p:ph sz="quarter" idx="1"/>
          </p:nvPr>
        </p:nvSpPr>
        <p:spPr/>
        <p:txBody>
          <a:bodyPr>
            <a:normAutofit/>
          </a:bodyPr>
          <a:lstStyle/>
          <a:p>
            <a:r>
              <a:rPr lang="en-US" altLang="ko-KR" dirty="0" smtClean="0"/>
              <a:t>Provides no </a:t>
            </a:r>
            <a:r>
              <a:rPr lang="en-US" altLang="ko-KR" dirty="0"/>
              <a:t>link to the description in </a:t>
            </a:r>
            <a:r>
              <a:rPr lang="en-US" altLang="ko-KR" i="1" dirty="0" err="1"/>
              <a:t>Hunminjeongeum</a:t>
            </a:r>
            <a:r>
              <a:rPr lang="en-US" altLang="ko-KR" i="1" dirty="0"/>
              <a:t> </a:t>
            </a:r>
            <a:r>
              <a:rPr lang="en-US" altLang="ko-KR" i="1" dirty="0" err="1"/>
              <a:t>Haerye</a:t>
            </a:r>
            <a:endParaRPr lang="en-US" altLang="ko-KR" i="1" dirty="0"/>
          </a:p>
          <a:p>
            <a:r>
              <a:rPr lang="en-US" altLang="ko-KR" dirty="0" smtClean="0"/>
              <a:t>Discrepancy between harmony and system ?</a:t>
            </a:r>
          </a:p>
          <a:p>
            <a:r>
              <a:rPr lang="en-US" altLang="ko-KR" dirty="0" smtClean="0"/>
              <a:t>Cannot be reconstructed by comparative methods (cf. Hattori 1975)</a:t>
            </a:r>
          </a:p>
          <a:p>
            <a:r>
              <a:rPr lang="en-US" altLang="ko-KR" dirty="0" smtClean="0"/>
              <a:t>Lack of phonetic motivations (S-s Oh 1998)</a:t>
            </a:r>
          </a:p>
          <a:p>
            <a:r>
              <a:rPr lang="en-US" altLang="ko-KR" dirty="0" smtClean="0"/>
              <a:t>A counterexample to the typology of vowel shifting (</a:t>
            </a:r>
            <a:r>
              <a:rPr lang="en-US" altLang="ko-KR" dirty="0" err="1" smtClean="0"/>
              <a:t>Labov</a:t>
            </a:r>
            <a:r>
              <a:rPr lang="en-US" altLang="ko-KR" dirty="0" smtClean="0"/>
              <a:t> 1994)</a:t>
            </a:r>
          </a:p>
          <a:p>
            <a:r>
              <a:rPr lang="en-US" altLang="ko-KR" dirty="0" smtClean="0"/>
              <a:t>‘Alay a’: a low unrounded vowel?</a:t>
            </a:r>
          </a:p>
        </p:txBody>
      </p:sp>
      <p:sp>
        <p:nvSpPr>
          <p:cNvPr id="4" name="Date Placeholder 3"/>
          <p:cNvSpPr>
            <a:spLocks noGrp="1"/>
          </p:cNvSpPr>
          <p:nvPr>
            <p:ph type="dt" sz="half" idx="2"/>
          </p:nvPr>
        </p:nvSpPr>
        <p:spPr/>
        <p:txBody>
          <a:bodyPr/>
          <a:lstStyle/>
          <a:p>
            <a:r>
              <a:rPr lang="en-US" altLang="ko-KR" smtClean="0"/>
              <a:t>1/24/2013</a:t>
            </a:r>
            <a:endParaRPr lang="ko-KR" altLang="en-US" dirty="0"/>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110</a:t>
            </a:fld>
            <a:endParaRPr lang="ko-KR" altLang="en-US"/>
          </a:p>
        </p:txBody>
      </p:sp>
    </p:spTree>
    <p:extLst>
      <p:ext uri="{BB962C8B-B14F-4D97-AF65-F5344CB8AC3E}">
        <p14:creationId xmlns:p14="http://schemas.microsoft.com/office/powerpoint/2010/main" val="25773401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r>
              <a:rPr lang="en-US" baseline="0" dirty="0" smtClean="0"/>
              <a:t> of the </a:t>
            </a:r>
            <a:r>
              <a:rPr lang="en-US" baseline="0" dirty="0" err="1" smtClean="0"/>
              <a:t>KVS</a:t>
            </a:r>
            <a:r>
              <a:rPr lang="en-US" baseline="0" dirty="0" smtClean="0"/>
              <a:t> (cont.)</a:t>
            </a:r>
            <a:endParaRPr lang="en-US" dirty="0"/>
          </a:p>
        </p:txBody>
      </p:sp>
      <p:sp>
        <p:nvSpPr>
          <p:cNvPr id="3" name="Content Placeholder 2"/>
          <p:cNvSpPr>
            <a:spLocks noGrp="1"/>
          </p:cNvSpPr>
          <p:nvPr>
            <p:ph sz="quarter" idx="1"/>
          </p:nvPr>
        </p:nvSpPr>
        <p:spPr/>
        <p:txBody>
          <a:bodyPr>
            <a:normAutofit/>
          </a:bodyPr>
          <a:lstStyle/>
          <a:p>
            <a:r>
              <a:rPr lang="en-US" altLang="ko-KR" dirty="0" smtClean="0"/>
              <a:t>Documentary evidence?</a:t>
            </a:r>
          </a:p>
          <a:p>
            <a:pPr lvl="1"/>
            <a:r>
              <a:rPr lang="en-US" altLang="ko-KR" dirty="0" smtClean="0"/>
              <a:t>Simply insufficient </a:t>
            </a:r>
            <a:r>
              <a:rPr lang="en-US" altLang="ko-KR" dirty="0" smtClean="0">
                <a:cs typeface="Times New Roman"/>
              </a:rPr>
              <a:t>(Martin 2000, </a:t>
            </a:r>
            <a:r>
              <a:rPr lang="en-US" altLang="ko-KR" dirty="0" err="1" smtClean="0">
                <a:cs typeface="Times New Roman"/>
              </a:rPr>
              <a:t>Vovin</a:t>
            </a:r>
            <a:r>
              <a:rPr lang="en-US" altLang="ko-KR" dirty="0" smtClean="0">
                <a:cs typeface="Times New Roman"/>
              </a:rPr>
              <a:t> 2000)</a:t>
            </a:r>
          </a:p>
          <a:p>
            <a:pPr lvl="1"/>
            <a:r>
              <a:rPr lang="en-US" altLang="ko-KR" dirty="0" smtClean="0">
                <a:cs typeface="Times New Roman"/>
              </a:rPr>
              <a:t>Only partial support for the whole shifts</a:t>
            </a:r>
          </a:p>
          <a:p>
            <a:pPr lvl="1"/>
            <a:r>
              <a:rPr lang="en-US" altLang="ko-KR" dirty="0" smtClean="0"/>
              <a:t>Different views on </a:t>
            </a:r>
            <a:r>
              <a:rPr lang="en-US" altLang="ko-KR" i="1" dirty="0" err="1" smtClean="0"/>
              <a:t>J</a:t>
            </a:r>
            <a:r>
              <a:rPr lang="en-US" altLang="ko-KR" i="1" dirty="0" err="1" smtClean="0">
                <a:cs typeface="Times New Roman"/>
              </a:rPr>
              <a:t>īlín</a:t>
            </a:r>
            <a:r>
              <a:rPr lang="en-US" altLang="ko-KR" i="1" dirty="0" smtClean="0">
                <a:cs typeface="Times New Roman"/>
              </a:rPr>
              <a:t> </a:t>
            </a:r>
            <a:r>
              <a:rPr lang="en-US" altLang="ko-KR" i="1" dirty="0" err="1" smtClean="0">
                <a:cs typeface="Times New Roman"/>
              </a:rPr>
              <a:t>lèishì</a:t>
            </a:r>
            <a:endParaRPr lang="en-US" altLang="ko-KR" dirty="0"/>
          </a:p>
          <a:p>
            <a:pPr lvl="2"/>
            <a:r>
              <a:rPr lang="en-US" altLang="ko-KR" dirty="0" smtClean="0"/>
              <a:t>S </a:t>
            </a:r>
            <a:r>
              <a:rPr lang="en-US" altLang="ko-KR" dirty="0"/>
              <a:t>Kang (1980), C Park (2000), H Park (2001) </a:t>
            </a:r>
          </a:p>
          <a:p>
            <a:pPr lvl="2"/>
            <a:r>
              <a:rPr lang="en-US" altLang="ko-KR" dirty="0" smtClean="0">
                <a:cs typeface="Times New Roman"/>
              </a:rPr>
              <a:t>Esp. </a:t>
            </a:r>
            <a:r>
              <a:rPr lang="en-US" altLang="ko-KR" dirty="0">
                <a:cs typeface="Times New Roman"/>
                <a:sym typeface="Wingdings" pitchFamily="2" charset="2"/>
              </a:rPr>
              <a:t>H Park </a:t>
            </a:r>
            <a:r>
              <a:rPr lang="en-US" altLang="ko-KR" dirty="0" smtClean="0">
                <a:cs typeface="Times New Roman"/>
                <a:sym typeface="Wingdings" pitchFamily="2" charset="2"/>
              </a:rPr>
              <a:t>(2001) based on  Song-Chinese</a:t>
            </a:r>
            <a:r>
              <a:rPr lang="en-US" altLang="ko-KR" dirty="0">
                <a:cs typeface="Times New Roman"/>
                <a:sym typeface="Wingdings" pitchFamily="2" charset="2"/>
              </a:rPr>
              <a:t> </a:t>
            </a:r>
            <a:r>
              <a:rPr lang="en-US" altLang="ko-KR" dirty="0" smtClean="0">
                <a:cs typeface="Times New Roman"/>
                <a:sym typeface="Wingdings" pitchFamily="2" charset="2"/>
              </a:rPr>
              <a:t>(not </a:t>
            </a:r>
            <a:r>
              <a:rPr lang="en-US" altLang="ko-KR" dirty="0" smtClean="0">
                <a:cs typeface="Times New Roman"/>
              </a:rPr>
              <a:t>Yuan-Chinese</a:t>
            </a:r>
            <a:r>
              <a:rPr lang="en-US" altLang="ko-KR" dirty="0">
                <a:cs typeface="Times New Roman"/>
              </a:rPr>
              <a:t>)</a:t>
            </a:r>
            <a:endParaRPr lang="en-US" altLang="ko-KR" dirty="0" smtClean="0"/>
          </a:p>
          <a:p>
            <a:r>
              <a:rPr lang="en-US" altLang="ko-KR" dirty="0" smtClean="0"/>
              <a:t>Wrong predictions (</a:t>
            </a:r>
            <a:r>
              <a:rPr lang="en-US" altLang="ko-KR" dirty="0" smtClean="0">
                <a:ea typeface="한컴바탕" pitchFamily="18" charset="2"/>
                <a:cs typeface="한컴바탕" pitchFamily="18" charset="2"/>
              </a:rPr>
              <a:t>Hattori 1975,</a:t>
            </a:r>
            <a:r>
              <a:rPr lang="en-US" altLang="ko-KR" dirty="0" smtClean="0"/>
              <a:t> Martin 2000)</a:t>
            </a:r>
          </a:p>
          <a:p>
            <a:r>
              <a:rPr lang="en-US" altLang="ko-KR" dirty="0" smtClean="0"/>
              <a:t>Inconsistent with Korean-Japanese V correspondences</a:t>
            </a:r>
          </a:p>
          <a:p>
            <a:pPr lvl="1"/>
            <a:r>
              <a:rPr lang="en-US" altLang="ko-KR" dirty="0" err="1" smtClean="0"/>
              <a:t>Frellesvig</a:t>
            </a:r>
            <a:r>
              <a:rPr lang="en-US" altLang="ko-KR" dirty="0" smtClean="0"/>
              <a:t> &amp; Whitman (2005)</a:t>
            </a:r>
          </a:p>
          <a:p>
            <a:r>
              <a:rPr lang="en-US" altLang="ko-KR" dirty="0" smtClean="0"/>
              <a:t>Mongolian loanwords may not support the hypothesis</a:t>
            </a:r>
          </a:p>
          <a:p>
            <a:pPr lvl="1"/>
            <a:r>
              <a:rPr lang="en-US" altLang="ko-KR" dirty="0" smtClean="0"/>
              <a:t>Hattori (1975), </a:t>
            </a:r>
            <a:r>
              <a:rPr lang="en-US" altLang="ko-KR" dirty="0" err="1" smtClean="0"/>
              <a:t>Vovin</a:t>
            </a:r>
            <a:r>
              <a:rPr lang="en-US" altLang="ko-KR" dirty="0" smtClean="0"/>
              <a:t> (2000) 		cf. </a:t>
            </a:r>
            <a:r>
              <a:rPr lang="en-US" altLang="ko-KR" dirty="0" err="1" smtClean="0"/>
              <a:t>Ko</a:t>
            </a:r>
            <a:r>
              <a:rPr lang="en-US" altLang="ko-KR" dirty="0" smtClean="0"/>
              <a:t> (2011a, b)</a:t>
            </a:r>
            <a:endParaRPr lang="en-US" dirty="0"/>
          </a:p>
        </p:txBody>
      </p:sp>
      <p:sp>
        <p:nvSpPr>
          <p:cNvPr id="4" name="Date Placeholder 3"/>
          <p:cNvSpPr>
            <a:spLocks noGrp="1"/>
          </p:cNvSpPr>
          <p:nvPr>
            <p:ph type="dt" sz="half" idx="2"/>
          </p:nvPr>
        </p:nvSpPr>
        <p:spPr/>
        <p:txBody>
          <a:bodyPr/>
          <a:lstStyle/>
          <a:p>
            <a:r>
              <a:rPr lang="en-US" altLang="ko-KR" smtClean="0"/>
              <a:t>1/24/2013</a:t>
            </a:r>
            <a:endParaRPr lang="ko-KR" altLang="en-US" dirty="0"/>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111</a:t>
            </a:fld>
            <a:endParaRPr lang="ko-KR" altLang="en-US"/>
          </a:p>
        </p:txBody>
      </p:sp>
    </p:spTree>
    <p:extLst>
      <p:ext uri="{BB962C8B-B14F-4D97-AF65-F5344CB8AC3E}">
        <p14:creationId xmlns:p14="http://schemas.microsoft.com/office/powerpoint/2010/main" val="31887361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altLang="ko-KR" dirty="0" smtClean="0"/>
              <a:t>Comparative Methods</a:t>
            </a:r>
            <a:endParaRPr lang="ko-KR" altLang="en-US" dirty="0"/>
          </a:p>
        </p:txBody>
      </p:sp>
      <p:sp>
        <p:nvSpPr>
          <p:cNvPr id="3" name="Date Placeholder 2"/>
          <p:cNvSpPr>
            <a:spLocks noGrp="1"/>
          </p:cNvSpPr>
          <p:nvPr>
            <p:ph type="dt" sz="half" idx="2"/>
          </p:nvPr>
        </p:nvSpPr>
        <p:spPr>
          <a:xfrm>
            <a:off x="7596336" y="6381328"/>
            <a:ext cx="1093512" cy="340782"/>
          </a:xfrm>
        </p:spPr>
        <p:txBody>
          <a:bodyPr/>
          <a:lstStyle/>
          <a:p>
            <a:r>
              <a:rPr lang="en-US" altLang="ko-KR" smtClean="0"/>
              <a:t>1/24/2013</a:t>
            </a:r>
            <a:endParaRPr lang="ko-KR" altLang="en-US" dirty="0"/>
          </a:p>
        </p:txBody>
      </p:sp>
      <p:sp>
        <p:nvSpPr>
          <p:cNvPr id="4" name="Footer Placeholder 3"/>
          <p:cNvSpPr>
            <a:spLocks noGrp="1"/>
          </p:cNvSpPr>
          <p:nvPr>
            <p:ph type="ftr" sz="quarter" idx="3"/>
          </p:nvPr>
        </p:nvSpPr>
        <p:spPr>
          <a:xfrm>
            <a:off x="1835696" y="6381328"/>
            <a:ext cx="5760640" cy="340782"/>
          </a:xfrm>
        </p:spPr>
        <p:txBody>
          <a:bodyPr/>
          <a:lstStyle/>
          <a:p>
            <a:r>
              <a:rPr lang="en-US" altLang="ko-KR" smtClean="0"/>
              <a:t>Contrastive hierarchies in the Altaic vowel systems</a:t>
            </a:r>
            <a:endParaRPr lang="ko-KR" altLang="en-US" dirty="0"/>
          </a:p>
        </p:txBody>
      </p:sp>
      <p:sp>
        <p:nvSpPr>
          <p:cNvPr id="5" name="Slide Number Placeholder 4"/>
          <p:cNvSpPr>
            <a:spLocks noGrp="1"/>
          </p:cNvSpPr>
          <p:nvPr>
            <p:ph type="sldNum" sz="quarter" idx="4"/>
          </p:nvPr>
        </p:nvSpPr>
        <p:spPr>
          <a:xfrm>
            <a:off x="612648" y="6381328"/>
            <a:ext cx="1223048" cy="340782"/>
          </a:xfrm>
        </p:spPr>
        <p:txBody>
          <a:bodyPr/>
          <a:lstStyle/>
          <a:p>
            <a:fld id="{C11EF7EE-79D6-49A2-9057-E1F4E97C0289}" type="slidenum">
              <a:rPr lang="ko-KR" altLang="en-US" smtClean="0"/>
              <a:pPr/>
              <a:t>112</a:t>
            </a:fld>
            <a:endParaRPr lang="ko-KR" altLang="en-US"/>
          </a:p>
        </p:txBody>
      </p:sp>
      <p:sp>
        <p:nvSpPr>
          <p:cNvPr id="2" name="Text Placeholder 1"/>
          <p:cNvSpPr>
            <a:spLocks noGrp="1"/>
          </p:cNvSpPr>
          <p:nvPr>
            <p:ph type="body" idx="4294967295"/>
          </p:nvPr>
        </p:nvSpPr>
        <p:spPr/>
        <p:txBody>
          <a:bodyPr/>
          <a:lstStyle/>
          <a:p>
            <a:pPr lvl="0"/>
            <a:r>
              <a:rPr lang="en-US" altLang="ko-KR" dirty="0" smtClean="0"/>
              <a:t>No modern reflexes of the proposed front-back vowel </a:t>
            </a:r>
            <a:r>
              <a:rPr lang="en-US" altLang="ko-KR" dirty="0"/>
              <a:t>contrast </a:t>
            </a:r>
            <a:r>
              <a:rPr lang="en-US" altLang="ko-KR" dirty="0" smtClean="0"/>
              <a:t>(cf</a:t>
            </a:r>
            <a:r>
              <a:rPr lang="en-US" altLang="ko-KR" dirty="0"/>
              <a:t>. Hattori </a:t>
            </a:r>
            <a:r>
              <a:rPr lang="en-US" altLang="ko-KR" dirty="0" smtClean="0"/>
              <a:t>1975:12)</a:t>
            </a:r>
            <a:endParaRPr lang="en-US" altLang="ko-KR" dirty="0"/>
          </a:p>
        </p:txBody>
      </p:sp>
      <p:pic>
        <p:nvPicPr>
          <p:cNvPr id="8"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611560" y="2466032"/>
            <a:ext cx="8229600" cy="330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323528" y="5373216"/>
            <a:ext cx="7704856" cy="430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23528" y="2276872"/>
            <a:ext cx="8496944" cy="288032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811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Labov</a:t>
            </a:r>
            <a:r>
              <a:rPr lang="en-US" dirty="0" smtClean="0"/>
              <a:t> (1994)</a:t>
            </a:r>
            <a:endParaRPr lang="en-US" dirty="0"/>
          </a:p>
        </p:txBody>
      </p:sp>
      <p:sp>
        <p:nvSpPr>
          <p:cNvPr id="3" name="Content Placeholder 2"/>
          <p:cNvSpPr>
            <a:spLocks noGrp="1"/>
          </p:cNvSpPr>
          <p:nvPr>
            <p:ph sz="quarter" idx="1"/>
          </p:nvPr>
        </p:nvSpPr>
        <p:spPr/>
        <p:txBody>
          <a:bodyPr>
            <a:normAutofit/>
          </a:bodyPr>
          <a:lstStyle/>
          <a:p>
            <a:pPr latinLnBrk="0"/>
            <a:r>
              <a:rPr lang="en-US" altLang="ko-KR" dirty="0"/>
              <a:t>Three principles of vowel shifting (</a:t>
            </a:r>
            <a:r>
              <a:rPr lang="en-US" altLang="ko-KR" dirty="0" err="1"/>
              <a:t>Labov</a:t>
            </a:r>
            <a:r>
              <a:rPr lang="en-US" altLang="ko-KR" dirty="0"/>
              <a:t> </a:t>
            </a:r>
            <a:r>
              <a:rPr lang="en-US" altLang="ko-KR" dirty="0" smtClean="0"/>
              <a:t>1994:116)</a:t>
            </a:r>
          </a:p>
          <a:p>
            <a:pPr lvl="1" latinLnBrk="0"/>
            <a:r>
              <a:rPr lang="en-US" altLang="ko-KR" dirty="0" smtClean="0"/>
              <a:t>In </a:t>
            </a:r>
            <a:r>
              <a:rPr lang="en-US" altLang="ko-KR" dirty="0"/>
              <a:t>chain shifts,</a:t>
            </a:r>
          </a:p>
          <a:p>
            <a:pPr marL="594360" lvl="2" indent="0" latinLnBrk="0">
              <a:buNone/>
            </a:pPr>
            <a:r>
              <a:rPr lang="en-US" altLang="ko-KR" cap="small" dirty="0" smtClean="0"/>
              <a:t>Principle </a:t>
            </a:r>
            <a:r>
              <a:rPr lang="en-US" altLang="ko-KR" cap="small" dirty="0"/>
              <a:t>I</a:t>
            </a:r>
            <a:r>
              <a:rPr lang="en-US" altLang="ko-KR" dirty="0"/>
              <a:t>	</a:t>
            </a:r>
            <a:r>
              <a:rPr lang="en-US" altLang="ko-KR" dirty="0" smtClean="0"/>
              <a:t>	long </a:t>
            </a:r>
            <a:r>
              <a:rPr lang="en-US" altLang="ko-KR" dirty="0"/>
              <a:t>vowels rise.</a:t>
            </a:r>
          </a:p>
          <a:p>
            <a:pPr marL="594360" lvl="2" indent="0" latinLnBrk="0">
              <a:buNone/>
            </a:pPr>
            <a:r>
              <a:rPr lang="en-US" altLang="ko-KR" cap="small" dirty="0" smtClean="0"/>
              <a:t>Principle </a:t>
            </a:r>
            <a:r>
              <a:rPr lang="en-US" altLang="ko-KR" cap="small" dirty="0"/>
              <a:t>II</a:t>
            </a:r>
            <a:r>
              <a:rPr lang="en-US" altLang="ko-KR" dirty="0"/>
              <a:t>	</a:t>
            </a:r>
            <a:r>
              <a:rPr lang="en-US" altLang="ko-KR" dirty="0" smtClean="0"/>
              <a:t>	short </a:t>
            </a:r>
            <a:r>
              <a:rPr lang="en-US" altLang="ko-KR" dirty="0"/>
              <a:t>vowels fall.</a:t>
            </a:r>
          </a:p>
          <a:p>
            <a:pPr marL="594360" lvl="2" indent="0" latinLnBrk="0">
              <a:buNone/>
            </a:pPr>
            <a:r>
              <a:rPr lang="en-US" altLang="ko-KR" cap="small" dirty="0" smtClean="0"/>
              <a:t>Principle </a:t>
            </a:r>
            <a:r>
              <a:rPr lang="en-US" altLang="ko-KR" cap="small" dirty="0" err="1"/>
              <a:t>II</a:t>
            </a:r>
            <a:r>
              <a:rPr lang="en-US" altLang="ko-KR" cap="small" baseline="-25000" dirty="0" err="1"/>
              <a:t>A</a:t>
            </a:r>
            <a:r>
              <a:rPr lang="en-US" altLang="ko-KR" dirty="0"/>
              <a:t>	</a:t>
            </a:r>
            <a:r>
              <a:rPr lang="en-US" altLang="ko-KR" dirty="0" smtClean="0"/>
              <a:t>the </a:t>
            </a:r>
            <a:r>
              <a:rPr lang="en-US" altLang="ko-KR" dirty="0"/>
              <a:t>nuclei of </a:t>
            </a:r>
            <a:r>
              <a:rPr lang="en-US" altLang="ko-KR" dirty="0" err="1"/>
              <a:t>upgliding</a:t>
            </a:r>
            <a:r>
              <a:rPr lang="en-US" altLang="ko-KR" dirty="0"/>
              <a:t> diphthongs fall.</a:t>
            </a:r>
          </a:p>
          <a:p>
            <a:pPr marL="594360" lvl="2" indent="0" latinLnBrk="0">
              <a:buNone/>
            </a:pPr>
            <a:r>
              <a:rPr lang="en-US" altLang="ko-KR" b="1" cap="small" dirty="0" smtClean="0"/>
              <a:t>Principle </a:t>
            </a:r>
            <a:r>
              <a:rPr lang="en-US" altLang="ko-KR" b="1" cap="small" dirty="0"/>
              <a:t>III</a:t>
            </a:r>
            <a:r>
              <a:rPr lang="en-US" altLang="ko-KR" b="1" dirty="0"/>
              <a:t>	</a:t>
            </a:r>
            <a:r>
              <a:rPr lang="en-US" altLang="ko-KR" b="1" dirty="0" smtClean="0"/>
              <a:t>back </a:t>
            </a:r>
            <a:r>
              <a:rPr lang="en-US" altLang="ko-KR" b="1" dirty="0"/>
              <a:t>vowels move to the front.</a:t>
            </a:r>
          </a:p>
          <a:p>
            <a:pPr latinLnBrk="0"/>
            <a:endParaRPr lang="en-US" dirty="0" smtClean="0"/>
          </a:p>
          <a:p>
            <a:pPr latinLnBrk="0"/>
            <a:r>
              <a:rPr lang="en-US" dirty="0" smtClean="0"/>
              <a:t>“The development of Korean vowels from the 13</a:t>
            </a:r>
            <a:r>
              <a:rPr lang="en-US" baseline="30000" dirty="0" smtClean="0"/>
              <a:t>th</a:t>
            </a:r>
            <a:r>
              <a:rPr lang="en-US" dirty="0" smtClean="0"/>
              <a:t> century onward shows an even more extensive set of counterexamples, which make it seem as though an entirely different organizing principle were at work.” (</a:t>
            </a:r>
            <a:r>
              <a:rPr lang="en-US" dirty="0" err="1" smtClean="0"/>
              <a:t>Labov</a:t>
            </a:r>
            <a:r>
              <a:rPr lang="en-US" dirty="0" smtClean="0"/>
              <a:t> 1994:138)</a:t>
            </a:r>
            <a:endParaRPr lang="en-US" dirty="0"/>
          </a:p>
        </p:txBody>
      </p:sp>
      <p:sp>
        <p:nvSpPr>
          <p:cNvPr id="4" name="Date Placeholder 3"/>
          <p:cNvSpPr>
            <a:spLocks noGrp="1"/>
          </p:cNvSpPr>
          <p:nvPr>
            <p:ph type="dt" sz="half" idx="2"/>
          </p:nvPr>
        </p:nvSpPr>
        <p:spPr/>
        <p:txBody>
          <a:bodyPr/>
          <a:lstStyle/>
          <a:p>
            <a:r>
              <a:rPr lang="en-US" altLang="ko-KR" smtClean="0"/>
              <a:t>1/24/2013</a:t>
            </a:r>
            <a:endParaRPr lang="ko-KR" altLang="en-US" dirty="0"/>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113</a:t>
            </a:fld>
            <a:endParaRPr lang="ko-KR" altLang="en-US"/>
          </a:p>
        </p:txBody>
      </p:sp>
    </p:spTree>
    <p:extLst>
      <p:ext uri="{BB962C8B-B14F-4D97-AF65-F5344CB8AC3E}">
        <p14:creationId xmlns:p14="http://schemas.microsoft.com/office/powerpoint/2010/main" val="1346015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Wrong predictions</a:t>
            </a:r>
            <a:endParaRPr lang="en-US" dirty="0"/>
          </a:p>
        </p:txBody>
      </p:sp>
      <p:sp>
        <p:nvSpPr>
          <p:cNvPr id="3" name="Content Placeholder 2"/>
          <p:cNvSpPr>
            <a:spLocks noGrp="1"/>
          </p:cNvSpPr>
          <p:nvPr>
            <p:ph sz="quarter" idx="1"/>
          </p:nvPr>
        </p:nvSpPr>
        <p:spPr>
          <a:xfrm>
            <a:off x="457199" y="1219200"/>
            <a:ext cx="8235139" cy="4937760"/>
          </a:xfrm>
        </p:spPr>
        <p:txBody>
          <a:bodyPr>
            <a:normAutofit lnSpcReduction="10000"/>
          </a:bodyPr>
          <a:lstStyle/>
          <a:p>
            <a:r>
              <a:rPr lang="en-US" altLang="ko-KR" dirty="0"/>
              <a:t>Hattori (1978: 80, 81, recited from J Kim 1993)</a:t>
            </a:r>
          </a:p>
          <a:p>
            <a:pPr lvl="1"/>
            <a:r>
              <a:rPr lang="en-US" altLang="ko-KR" dirty="0">
                <a:ea typeface="한컴바탕" pitchFamily="18" charset="2"/>
                <a:cs typeface="한컴바탕" pitchFamily="18" charset="2"/>
              </a:rPr>
              <a:t>Given the phonetic value of </a:t>
            </a:r>
            <a:r>
              <a:rPr lang="en-US" dirty="0"/>
              <a:t>ᆞ(</a:t>
            </a:r>
            <a:r>
              <a:rPr lang="en-US" altLang="ko-KR" i="1" dirty="0" err="1">
                <a:ea typeface="한컴바탕" pitchFamily="18" charset="2"/>
                <a:cs typeface="한컴바탕" pitchFamily="18" charset="2"/>
              </a:rPr>
              <a:t>alay</a:t>
            </a:r>
            <a:r>
              <a:rPr lang="en-US" altLang="ko-KR" dirty="0">
                <a:ea typeface="한컴바탕" pitchFamily="18" charset="2"/>
                <a:cs typeface="한컴바탕" pitchFamily="18" charset="2"/>
              </a:rPr>
              <a:t> </a:t>
            </a:r>
            <a:r>
              <a:rPr lang="en-US" altLang="ko-KR" i="1" dirty="0">
                <a:ea typeface="한컴바탕" pitchFamily="18" charset="2"/>
                <a:cs typeface="한컴바탕" pitchFamily="18" charset="2"/>
              </a:rPr>
              <a:t>a</a:t>
            </a:r>
            <a:r>
              <a:rPr lang="en-US" altLang="ko-KR" dirty="0">
                <a:ea typeface="한컴바탕" pitchFamily="18" charset="2"/>
                <a:cs typeface="한컴바탕" pitchFamily="18" charset="2"/>
              </a:rPr>
              <a:t>) in </a:t>
            </a:r>
            <a:r>
              <a:rPr lang="en-US" altLang="ko-KR" dirty="0" err="1">
                <a:ea typeface="한컴바탕" pitchFamily="18" charset="2"/>
                <a:cs typeface="한컴바탕" pitchFamily="18" charset="2"/>
              </a:rPr>
              <a:t>EMK</a:t>
            </a:r>
            <a:r>
              <a:rPr lang="en-US" altLang="ko-KR" dirty="0">
                <a:ea typeface="한컴바탕" pitchFamily="18" charset="2"/>
                <a:cs typeface="한컴바탕" pitchFamily="18" charset="2"/>
              </a:rPr>
              <a:t> assumed by KM Lee, MM </a:t>
            </a:r>
            <a:r>
              <a:rPr lang="en-US" altLang="ko-KR" i="1" dirty="0" err="1">
                <a:ea typeface="한컴바탕" pitchFamily="18" charset="2"/>
                <a:cs typeface="한컴바탕" pitchFamily="18" charset="2"/>
              </a:rPr>
              <a:t>olang</a:t>
            </a:r>
            <a:r>
              <a:rPr lang="en-US" altLang="ko-KR" i="1" dirty="0">
                <a:ea typeface="한컴바탕" pitchFamily="18" charset="2"/>
                <a:cs typeface="한컴바탕" pitchFamily="18" charset="2"/>
              </a:rPr>
              <a:t>, bora, </a:t>
            </a:r>
            <a:r>
              <a:rPr lang="en-US" altLang="ko-KR" i="1" dirty="0" err="1">
                <a:ea typeface="한컴바탕" pitchFamily="18" charset="2"/>
                <a:cs typeface="한컴바탕" pitchFamily="18" charset="2"/>
              </a:rPr>
              <a:t>ɣodoli</a:t>
            </a:r>
            <a:r>
              <a:rPr lang="en-US" altLang="ko-KR" i="1" dirty="0">
                <a:ea typeface="한컴바탕" pitchFamily="18" charset="2"/>
                <a:cs typeface="한컴바탕" pitchFamily="18" charset="2"/>
              </a:rPr>
              <a:t> </a:t>
            </a:r>
            <a:r>
              <a:rPr lang="en-US" altLang="ko-KR" dirty="0">
                <a:ea typeface="한컴바탕" pitchFamily="18" charset="2"/>
                <a:cs typeface="한컴바탕" pitchFamily="18" charset="2"/>
              </a:rPr>
              <a:t>are predicted to be transcribed as OK 랑, 라, 리 instead of the attested </a:t>
            </a:r>
            <a:r>
              <a:rPr lang="en-US" altLang="ko-KR" dirty="0" err="1">
                <a:ea typeface="한컴바탕" pitchFamily="18" charset="2"/>
                <a:cs typeface="한컴바탕" pitchFamily="18" charset="2"/>
              </a:rPr>
              <a:t>오랑</a:t>
            </a:r>
            <a:r>
              <a:rPr lang="en-US" altLang="ko-KR" dirty="0">
                <a:ea typeface="한컴바탕" pitchFamily="18" charset="2"/>
                <a:cs typeface="한컴바탕" pitchFamily="18" charset="2"/>
              </a:rPr>
              <a:t>, </a:t>
            </a:r>
            <a:r>
              <a:rPr lang="en-US" altLang="ko-KR" dirty="0" err="1">
                <a:ea typeface="한컴바탕" pitchFamily="18" charset="2"/>
                <a:cs typeface="한컴바탕" pitchFamily="18" charset="2"/>
              </a:rPr>
              <a:t>보라</a:t>
            </a:r>
            <a:r>
              <a:rPr lang="en-US" altLang="ko-KR" dirty="0">
                <a:ea typeface="한컴바탕" pitchFamily="18" charset="2"/>
                <a:cs typeface="한컴바탕" pitchFamily="18" charset="2"/>
              </a:rPr>
              <a:t>, </a:t>
            </a:r>
            <a:r>
              <a:rPr lang="en-US" altLang="ko-KR" dirty="0" err="1">
                <a:ea typeface="한컴바탕" pitchFamily="18" charset="2"/>
                <a:cs typeface="한컴바탕" pitchFamily="18" charset="2"/>
              </a:rPr>
              <a:t>고도리</a:t>
            </a:r>
            <a:r>
              <a:rPr lang="en-US" altLang="ko-KR" dirty="0">
                <a:ea typeface="한컴바탕" pitchFamily="18" charset="2"/>
                <a:cs typeface="한컴바탕" pitchFamily="18" charset="2"/>
              </a:rPr>
              <a:t>.</a:t>
            </a:r>
            <a:endParaRPr lang="en-US" dirty="0">
              <a:ea typeface="한컴바탕" pitchFamily="18" charset="2"/>
              <a:cs typeface="한컴바탕" pitchFamily="18" charset="2"/>
            </a:endParaRPr>
          </a:p>
          <a:p>
            <a:endParaRPr lang="en-US" dirty="0" smtClean="0"/>
          </a:p>
          <a:p>
            <a:endParaRPr lang="en-US" dirty="0"/>
          </a:p>
          <a:p>
            <a:endParaRPr lang="en-US" dirty="0" smtClean="0"/>
          </a:p>
          <a:p>
            <a:endParaRPr lang="en-US" dirty="0" smtClean="0"/>
          </a:p>
          <a:p>
            <a:r>
              <a:rPr lang="en-US" dirty="0" smtClean="0"/>
              <a:t>“</a:t>
            </a:r>
            <a:r>
              <a:rPr lang="en-US" dirty="0"/>
              <a:t>Did the people of ‘</a:t>
            </a:r>
            <a:r>
              <a:rPr lang="en-US" dirty="0" err="1"/>
              <a:t>Kwolye</a:t>
            </a:r>
            <a:r>
              <a:rPr lang="en-US" dirty="0" smtClean="0"/>
              <a:t>’(</a:t>
            </a:r>
            <a:r>
              <a:rPr lang="ko-KR" altLang="en-US" dirty="0"/>
              <a:t>高麗</a:t>
            </a:r>
            <a:r>
              <a:rPr lang="en-US" altLang="ko-KR" dirty="0" smtClean="0"/>
              <a:t>), </a:t>
            </a:r>
            <a:r>
              <a:rPr lang="en-US" altLang="ko-KR" dirty="0"/>
              <a:t>as required by the vowel-shift hypothesis, call their nation /</a:t>
            </a:r>
            <a:r>
              <a:rPr lang="en-US" altLang="ko-KR" dirty="0" err="1"/>
              <a:t>kwulya</a:t>
            </a:r>
            <a:r>
              <a:rPr lang="en-US" altLang="ko-KR" dirty="0"/>
              <a:t>/?” (Martin 2000:26</a:t>
            </a:r>
            <a:r>
              <a:rPr lang="en-US" altLang="ko-KR" dirty="0" smtClean="0"/>
              <a:t>)</a:t>
            </a:r>
            <a:endParaRPr lang="en-US" dirty="0"/>
          </a:p>
        </p:txBody>
      </p:sp>
      <p:sp>
        <p:nvSpPr>
          <p:cNvPr id="4" name="Date Placeholder 3"/>
          <p:cNvSpPr>
            <a:spLocks noGrp="1"/>
          </p:cNvSpPr>
          <p:nvPr>
            <p:ph type="dt" sz="half" idx="2"/>
          </p:nvPr>
        </p:nvSpPr>
        <p:spPr/>
        <p:txBody>
          <a:bodyPr/>
          <a:lstStyle/>
          <a:p>
            <a:r>
              <a:rPr lang="en-US" altLang="ko-KR" smtClean="0"/>
              <a:t>1/24/2013</a:t>
            </a:r>
            <a:endParaRPr lang="ko-KR" altLang="en-US" dirty="0"/>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114</a:t>
            </a:fld>
            <a:endParaRPr lang="ko-KR" altLang="en-US"/>
          </a:p>
        </p:txBody>
      </p:sp>
      <p:pic>
        <p:nvPicPr>
          <p:cNvPr id="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00" t="431" r="40" b="65"/>
          <a:stretch/>
        </p:blipFill>
        <p:spPr bwMode="auto">
          <a:xfrm>
            <a:off x="3131840" y="2852936"/>
            <a:ext cx="2680179" cy="1650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7"/>
          <p:cNvSpPr/>
          <p:nvPr/>
        </p:nvSpPr>
        <p:spPr>
          <a:xfrm>
            <a:off x="5148064" y="3501008"/>
            <a:ext cx="720080" cy="648072"/>
          </a:xfrm>
          <a:prstGeom prst="ellipse">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0522513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the problems ?</a:t>
            </a:r>
            <a:endParaRPr lang="en-US" dirty="0"/>
          </a:p>
        </p:txBody>
      </p:sp>
      <p:sp>
        <p:nvSpPr>
          <p:cNvPr id="3" name="Content Placeholder 2"/>
          <p:cNvSpPr>
            <a:spLocks noGrp="1"/>
          </p:cNvSpPr>
          <p:nvPr>
            <p:ph sz="quarter" idx="1"/>
          </p:nvPr>
        </p:nvSpPr>
        <p:spPr/>
        <p:txBody>
          <a:bodyPr>
            <a:normAutofit fontScale="92500" lnSpcReduction="10000"/>
          </a:bodyPr>
          <a:lstStyle/>
          <a:p>
            <a:pPr latinLnBrk="0"/>
            <a:r>
              <a:rPr lang="en-US" dirty="0" smtClean="0"/>
              <a:t>An RTR analysis of the MK vowel system</a:t>
            </a:r>
          </a:p>
          <a:p>
            <a:pPr lvl="1" latinLnBrk="0"/>
            <a:r>
              <a:rPr lang="en-US" dirty="0" smtClean="0"/>
              <a:t>J Kim (1993), J-K Kim (2000</a:t>
            </a:r>
            <a:r>
              <a:rPr lang="en-US" dirty="0" smtClean="0"/>
              <a:t>), </a:t>
            </a:r>
            <a:r>
              <a:rPr lang="en-US" dirty="0" err="1" smtClean="0"/>
              <a:t>Ko</a:t>
            </a:r>
            <a:r>
              <a:rPr lang="en-US" dirty="0" smtClean="0"/>
              <a:t> </a:t>
            </a:r>
            <a:r>
              <a:rPr lang="en-US" dirty="0" smtClean="0"/>
              <a:t>(2010) among others</a:t>
            </a:r>
          </a:p>
          <a:p>
            <a:pPr lvl="1" latinLnBrk="0"/>
            <a:endParaRPr lang="en-US" dirty="0" smtClean="0"/>
          </a:p>
          <a:p>
            <a:pPr lvl="1" latinLnBrk="0"/>
            <a:endParaRPr lang="en-US" dirty="0"/>
          </a:p>
          <a:p>
            <a:pPr lvl="1" latinLnBrk="0"/>
            <a:endParaRPr lang="en-US" dirty="0" smtClean="0"/>
          </a:p>
          <a:p>
            <a:pPr lvl="1" latinLnBrk="0"/>
            <a:endParaRPr lang="en-US" dirty="0"/>
          </a:p>
          <a:p>
            <a:pPr latinLnBrk="0"/>
            <a:endParaRPr lang="en-US" dirty="0" smtClean="0">
              <a:sym typeface="Wingdings" pitchFamily="2" charset="2"/>
            </a:endParaRPr>
          </a:p>
          <a:p>
            <a:pPr lvl="2" latinLnBrk="0"/>
            <a:r>
              <a:rPr lang="en-US" dirty="0" smtClean="0">
                <a:sym typeface="Wingdings" pitchFamily="2" charset="2"/>
              </a:rPr>
              <a:t>Does not encounter any of the aforementioned problems</a:t>
            </a:r>
          </a:p>
          <a:p>
            <a:pPr lvl="2" latinLnBrk="0"/>
            <a:r>
              <a:rPr lang="en-US" dirty="0" smtClean="0">
                <a:sym typeface="Wingdings" pitchFamily="2" charset="2"/>
              </a:rPr>
              <a:t>More economical (no vowel shift)</a:t>
            </a:r>
          </a:p>
          <a:p>
            <a:pPr lvl="2" latinLnBrk="0"/>
            <a:r>
              <a:rPr lang="en-US" dirty="0" smtClean="0">
                <a:sym typeface="Wingdings" pitchFamily="2" charset="2"/>
              </a:rPr>
              <a:t>Consistent with the fact that many Altaic languages, esp. Mongolic and </a:t>
            </a:r>
            <a:r>
              <a:rPr lang="en-US" dirty="0" err="1" smtClean="0">
                <a:sym typeface="Wingdings" pitchFamily="2" charset="2"/>
              </a:rPr>
              <a:t>Tungusic</a:t>
            </a:r>
            <a:r>
              <a:rPr lang="en-US" dirty="0" smtClean="0">
                <a:sym typeface="Wingdings" pitchFamily="2" charset="2"/>
              </a:rPr>
              <a:t>, have an RTR harmony</a:t>
            </a:r>
          </a:p>
          <a:p>
            <a:pPr lvl="2" latinLnBrk="0"/>
            <a:endParaRPr lang="en-US" dirty="0" smtClean="0">
              <a:sym typeface="Wingdings" pitchFamily="2" charset="2"/>
            </a:endParaRPr>
          </a:p>
          <a:p>
            <a:pPr lvl="1" latinLnBrk="0"/>
            <a:r>
              <a:rPr lang="en-US" sz="2500" b="1" dirty="0" smtClean="0"/>
              <a:t>Still does NOT </a:t>
            </a:r>
            <a:r>
              <a:rPr lang="en-US" sz="2500" b="1" dirty="0"/>
              <a:t>exclude the possibility of a palatal-to-</a:t>
            </a:r>
            <a:r>
              <a:rPr lang="en-US" sz="2500" b="1" dirty="0" err="1"/>
              <a:t>TR</a:t>
            </a:r>
            <a:r>
              <a:rPr lang="en-US" sz="2500" b="1" dirty="0"/>
              <a:t> shift at an “earlier” </a:t>
            </a:r>
            <a:r>
              <a:rPr lang="en-US" sz="2500" b="1" dirty="0" smtClean="0"/>
              <a:t>stage</a:t>
            </a:r>
            <a:endParaRPr lang="en-US" altLang="ko-KR" b="1" dirty="0"/>
          </a:p>
          <a:p>
            <a:endParaRPr lang="en-US" dirty="0"/>
          </a:p>
        </p:txBody>
      </p:sp>
      <p:sp>
        <p:nvSpPr>
          <p:cNvPr id="4" name="Date Placeholder 3"/>
          <p:cNvSpPr>
            <a:spLocks noGrp="1"/>
          </p:cNvSpPr>
          <p:nvPr>
            <p:ph type="dt" sz="half" idx="2"/>
          </p:nvPr>
        </p:nvSpPr>
        <p:spPr/>
        <p:txBody>
          <a:bodyPr/>
          <a:lstStyle/>
          <a:p>
            <a:r>
              <a:rPr lang="en-US" altLang="ko-KR" smtClean="0"/>
              <a:t>1/24/2013</a:t>
            </a:r>
            <a:endParaRPr lang="ko-KR" altLang="en-US" dirty="0"/>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115</a:t>
            </a:fld>
            <a:endParaRPr lang="ko-KR" altLang="en-US"/>
          </a:p>
        </p:txBody>
      </p:sp>
      <p:pic>
        <p:nvPicPr>
          <p:cNvPr id="7" name="Picture 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4280"/>
          <a:stretch/>
        </p:blipFill>
        <p:spPr bwMode="auto">
          <a:xfrm>
            <a:off x="2635801" y="1988840"/>
            <a:ext cx="2872303" cy="1776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44010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ko-KR" dirty="0"/>
              <a:t>Phonetic overlap between /ʌ/ and /ə/ of the MK vowel system (J-K Kim 2000: 189</a:t>
            </a:r>
            <a:r>
              <a:rPr lang="en-US" altLang="ko-KR" dirty="0" smtClean="0"/>
              <a:t>)</a:t>
            </a:r>
            <a:endParaRPr lang="ko-KR" altLang="en-US" dirty="0"/>
          </a:p>
        </p:txBody>
      </p:sp>
      <p:sp>
        <p:nvSpPr>
          <p:cNvPr id="4" name="Date Placeholder 3"/>
          <p:cNvSpPr>
            <a:spLocks noGrp="1"/>
          </p:cNvSpPr>
          <p:nvPr>
            <p:ph type="dt" sz="half" idx="2"/>
          </p:nvPr>
        </p:nvSpPr>
        <p:spPr/>
        <p:txBody>
          <a:bodyPr/>
          <a:lstStyle/>
          <a:p>
            <a:r>
              <a:rPr lang="en-US" altLang="ko-KR" smtClean="0"/>
              <a:t>1/24/2013</a:t>
            </a:r>
            <a:endParaRPr lang="ko-KR" altLang="en-US" dirty="0"/>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116</a:t>
            </a:fld>
            <a:endParaRPr lang="ko-KR" altLang="en-US"/>
          </a:p>
        </p:txBody>
      </p:sp>
      <p:pic>
        <p:nvPicPr>
          <p:cNvPr id="307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907704" y="2204864"/>
            <a:ext cx="5320665" cy="2640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115616" y="5480357"/>
            <a:ext cx="6912768" cy="646331"/>
          </a:xfrm>
          <a:prstGeom prst="rect">
            <a:avLst/>
          </a:prstGeom>
          <a:noFill/>
        </p:spPr>
        <p:txBody>
          <a:bodyPr wrap="square" rtlCol="0">
            <a:spAutoFit/>
          </a:bodyPr>
          <a:lstStyle/>
          <a:p>
            <a:r>
              <a:rPr lang="en-US" altLang="ko-KR" dirty="0" smtClean="0"/>
              <a:t>Sympathetic vs. antagonistic feature combination between [low] and [RTR] (cf. </a:t>
            </a:r>
            <a:r>
              <a:rPr lang="en-US" altLang="ko-KR" dirty="0" err="1" smtClean="0"/>
              <a:t>Archangeli</a:t>
            </a:r>
            <a:r>
              <a:rPr lang="en-US" altLang="ko-KR" dirty="0" smtClean="0"/>
              <a:t> and </a:t>
            </a:r>
            <a:r>
              <a:rPr lang="en-US" altLang="ko-KR" dirty="0" err="1" smtClean="0"/>
              <a:t>Pulleyblank</a:t>
            </a:r>
            <a:r>
              <a:rPr lang="en-US" altLang="ko-KR" dirty="0" smtClean="0"/>
              <a:t> 1994)</a:t>
            </a:r>
            <a:endParaRPr lang="ko-KR" altLang="en-US" dirty="0"/>
          </a:p>
        </p:txBody>
      </p:sp>
    </p:spTree>
    <p:extLst>
      <p:ext uri="{BB962C8B-B14F-4D97-AF65-F5344CB8AC3E}">
        <p14:creationId xmlns:p14="http://schemas.microsoft.com/office/powerpoint/2010/main" val="2015450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Hattori (1975, 1978)</a:t>
            </a:r>
            <a:endParaRPr lang="en-US" dirty="0"/>
          </a:p>
        </p:txBody>
      </p:sp>
      <p:sp>
        <p:nvSpPr>
          <p:cNvPr id="3" name="Content Placeholder 2"/>
          <p:cNvSpPr>
            <a:spLocks noGrp="1"/>
          </p:cNvSpPr>
          <p:nvPr>
            <p:ph sz="quarter" idx="1"/>
          </p:nvPr>
        </p:nvSpPr>
        <p:spPr/>
        <p:txBody>
          <a:bodyPr/>
          <a:lstStyle/>
          <a:p>
            <a:r>
              <a:rPr lang="en-US" altLang="ko-KR" dirty="0" smtClean="0"/>
              <a:t>“Comparative research on modern dialects shows that MK </a:t>
            </a:r>
            <a:r>
              <a:rPr lang="ko-KR" altLang="en-US" dirty="0" smtClean="0"/>
              <a:t>ㅏ ㅗ ㅜ ㅡ ㅣ </a:t>
            </a:r>
            <a:r>
              <a:rPr lang="en-US" altLang="ko-KR" dirty="0" smtClean="0"/>
              <a:t>were pretty much the same vowels as modern [a][o][u][</a:t>
            </a:r>
            <a:r>
              <a:rPr lang="en-US" altLang="ko-KR" dirty="0" smtClean="0">
                <a:cs typeface="Times New Roman"/>
              </a:rPr>
              <a:t>ɨ][i].” (Hattori 1975:12)</a:t>
            </a:r>
          </a:p>
          <a:p>
            <a:endParaRPr lang="en-US" altLang="ko-KR" dirty="0" smtClean="0"/>
          </a:p>
          <a:p>
            <a:r>
              <a:rPr lang="en-US" altLang="ko-KR" dirty="0" smtClean="0"/>
              <a:t>Hattori (1978: 80, 81, recited from J Kim 1993)</a:t>
            </a:r>
          </a:p>
          <a:p>
            <a:pPr lvl="1"/>
            <a:r>
              <a:rPr lang="en-US" altLang="ko-KR" dirty="0" smtClean="0">
                <a:ea typeface="한컴바탕" pitchFamily="18" charset="2"/>
                <a:cs typeface="한컴바탕" pitchFamily="18" charset="2"/>
              </a:rPr>
              <a:t>Given the phonetic value of </a:t>
            </a:r>
            <a:r>
              <a:rPr lang="en-US" dirty="0" smtClean="0"/>
              <a:t>ᆞ(</a:t>
            </a:r>
            <a:r>
              <a:rPr lang="en-US" altLang="ko-KR" i="1" dirty="0" err="1" smtClean="0">
                <a:ea typeface="한컴바탕" pitchFamily="18" charset="2"/>
                <a:cs typeface="한컴바탕" pitchFamily="18" charset="2"/>
              </a:rPr>
              <a:t>alay</a:t>
            </a:r>
            <a:r>
              <a:rPr lang="en-US" altLang="ko-KR" dirty="0" smtClean="0">
                <a:ea typeface="한컴바탕" pitchFamily="18" charset="2"/>
                <a:cs typeface="한컴바탕" pitchFamily="18" charset="2"/>
              </a:rPr>
              <a:t> </a:t>
            </a:r>
            <a:r>
              <a:rPr lang="en-US" altLang="ko-KR" i="1" dirty="0" smtClean="0">
                <a:ea typeface="한컴바탕" pitchFamily="18" charset="2"/>
                <a:cs typeface="한컴바탕" pitchFamily="18" charset="2"/>
              </a:rPr>
              <a:t>a</a:t>
            </a:r>
            <a:r>
              <a:rPr lang="en-US" altLang="ko-KR" dirty="0" smtClean="0">
                <a:ea typeface="한컴바탕" pitchFamily="18" charset="2"/>
                <a:cs typeface="한컴바탕" pitchFamily="18" charset="2"/>
              </a:rPr>
              <a:t>) in EMK assumed by KM Lee, MM </a:t>
            </a:r>
            <a:r>
              <a:rPr lang="en-US" altLang="ko-KR" i="1" dirty="0" err="1" smtClean="0">
                <a:ea typeface="한컴바탕" pitchFamily="18" charset="2"/>
                <a:cs typeface="한컴바탕" pitchFamily="18" charset="2"/>
              </a:rPr>
              <a:t>olang</a:t>
            </a:r>
            <a:r>
              <a:rPr lang="en-US" altLang="ko-KR" i="1" dirty="0" smtClean="0">
                <a:ea typeface="한컴바탕" pitchFamily="18" charset="2"/>
                <a:cs typeface="한컴바탕" pitchFamily="18" charset="2"/>
              </a:rPr>
              <a:t>, bora, </a:t>
            </a:r>
            <a:r>
              <a:rPr lang="en-US" altLang="ko-KR" i="1" dirty="0" err="1" smtClean="0">
                <a:ea typeface="한컴바탕" pitchFamily="18" charset="2"/>
                <a:cs typeface="한컴바탕" pitchFamily="18" charset="2"/>
              </a:rPr>
              <a:t>ɣodoli</a:t>
            </a:r>
            <a:r>
              <a:rPr lang="en-US" altLang="ko-KR" i="1" dirty="0" smtClean="0">
                <a:ea typeface="한컴바탕" pitchFamily="18" charset="2"/>
                <a:cs typeface="한컴바탕" pitchFamily="18" charset="2"/>
              </a:rPr>
              <a:t> </a:t>
            </a:r>
            <a:r>
              <a:rPr lang="en-US" altLang="ko-KR" dirty="0" smtClean="0">
                <a:ea typeface="한컴바탕" pitchFamily="18" charset="2"/>
                <a:cs typeface="한컴바탕" pitchFamily="18" charset="2"/>
              </a:rPr>
              <a:t>are predicted to be transcribed as OK 랑, 라, 리 instead of the attested </a:t>
            </a:r>
            <a:r>
              <a:rPr lang="en-US" altLang="ko-KR" dirty="0" err="1" smtClean="0">
                <a:ea typeface="한컴바탕" pitchFamily="18" charset="2"/>
                <a:cs typeface="한컴바탕" pitchFamily="18" charset="2"/>
              </a:rPr>
              <a:t>오랑</a:t>
            </a:r>
            <a:r>
              <a:rPr lang="en-US" altLang="ko-KR" dirty="0" smtClean="0">
                <a:ea typeface="한컴바탕" pitchFamily="18" charset="2"/>
                <a:cs typeface="한컴바탕" pitchFamily="18" charset="2"/>
              </a:rPr>
              <a:t>, </a:t>
            </a:r>
            <a:r>
              <a:rPr lang="en-US" altLang="ko-KR" dirty="0" err="1" smtClean="0">
                <a:ea typeface="한컴바탕" pitchFamily="18" charset="2"/>
                <a:cs typeface="한컴바탕" pitchFamily="18" charset="2"/>
              </a:rPr>
              <a:t>보라</a:t>
            </a:r>
            <a:r>
              <a:rPr lang="en-US" altLang="ko-KR" dirty="0" smtClean="0">
                <a:ea typeface="한컴바탕" pitchFamily="18" charset="2"/>
                <a:cs typeface="한컴바탕" pitchFamily="18" charset="2"/>
              </a:rPr>
              <a:t>, </a:t>
            </a:r>
            <a:r>
              <a:rPr lang="en-US" altLang="ko-KR" dirty="0" err="1" smtClean="0">
                <a:ea typeface="한컴바탕" pitchFamily="18" charset="2"/>
                <a:cs typeface="한컴바탕" pitchFamily="18" charset="2"/>
              </a:rPr>
              <a:t>고도리</a:t>
            </a:r>
            <a:r>
              <a:rPr lang="en-US" altLang="ko-KR" dirty="0" smtClean="0">
                <a:ea typeface="한컴바탕" pitchFamily="18" charset="2"/>
                <a:cs typeface="한컴바탕" pitchFamily="18" charset="2"/>
              </a:rPr>
              <a:t>.</a:t>
            </a:r>
            <a:endParaRPr lang="en-US" dirty="0">
              <a:ea typeface="한컴바탕" pitchFamily="18" charset="2"/>
              <a:cs typeface="한컴바탕" pitchFamily="18" charset="2"/>
            </a:endParaRPr>
          </a:p>
        </p:txBody>
      </p:sp>
      <p:sp>
        <p:nvSpPr>
          <p:cNvPr id="4" name="Date Placeholder 3"/>
          <p:cNvSpPr>
            <a:spLocks noGrp="1"/>
          </p:cNvSpPr>
          <p:nvPr>
            <p:ph type="dt" sz="half" idx="2"/>
          </p:nvPr>
        </p:nvSpPr>
        <p:spPr/>
        <p:txBody>
          <a:bodyPr/>
          <a:lstStyle/>
          <a:p>
            <a:r>
              <a:rPr lang="en-US" altLang="ko-KR" smtClean="0"/>
              <a:t>1/24/2013</a:t>
            </a:r>
            <a:endParaRPr lang="ko-KR" altLang="en-US" dirty="0"/>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117</a:t>
            </a:fld>
            <a:endParaRPr lang="ko-KR" altLang="en-US"/>
          </a:p>
        </p:txBody>
      </p:sp>
      <p:sp>
        <p:nvSpPr>
          <p:cNvPr id="7" name="TextBox 6"/>
          <p:cNvSpPr txBox="1"/>
          <p:nvPr/>
        </p:nvSpPr>
        <p:spPr>
          <a:xfrm>
            <a:off x="107504" y="116632"/>
            <a:ext cx="8928992" cy="276999"/>
          </a:xfrm>
          <a:prstGeom prst="rect">
            <a:avLst/>
          </a:prstGeom>
          <a:solidFill>
            <a:srgbClr val="0070C0"/>
          </a:solidFill>
        </p:spPr>
        <p:txBody>
          <a:bodyPr wrap="square" rtlCol="0">
            <a:spAutoFit/>
          </a:bodyPr>
          <a:lstStyle/>
          <a:p>
            <a:pPr algn="ctr">
              <a:buNone/>
            </a:pPr>
            <a:r>
              <a:rPr lang="en-US" altLang="ko-KR" sz="1200" dirty="0" smtClean="0">
                <a:solidFill>
                  <a:schemeClr val="bg1"/>
                </a:solidFill>
                <a:latin typeface="times" pitchFamily="18" charset="0"/>
                <a:cs typeface="times" pitchFamily="18" charset="0"/>
              </a:rPr>
              <a:t>Hattori</a:t>
            </a:r>
            <a:r>
              <a:rPr lang="en-US" altLang="ko-KR" sz="1200" dirty="0">
                <a:solidFill>
                  <a:schemeClr val="bg1"/>
                </a:solidFill>
                <a:latin typeface="times" pitchFamily="18" charset="0"/>
                <a:cs typeface="times" pitchFamily="18" charset="0"/>
              </a:rPr>
              <a:t>, </a:t>
            </a:r>
            <a:r>
              <a:rPr lang="en-US" altLang="ko-KR" sz="1200" dirty="0" err="1">
                <a:solidFill>
                  <a:schemeClr val="bg1"/>
                </a:solidFill>
                <a:latin typeface="times" pitchFamily="18" charset="0"/>
                <a:cs typeface="times" pitchFamily="18" charset="0"/>
              </a:rPr>
              <a:t>Shirō</a:t>
            </a:r>
            <a:r>
              <a:rPr lang="en-US" altLang="ko-KR" sz="1200" dirty="0">
                <a:solidFill>
                  <a:schemeClr val="bg1"/>
                </a:solidFill>
                <a:latin typeface="times" pitchFamily="18" charset="0"/>
                <a:cs typeface="times" pitchFamily="18" charset="0"/>
              </a:rPr>
              <a:t>. (1975). </a:t>
            </a:r>
            <a:r>
              <a:rPr lang="en-US" altLang="ko-KR" sz="1200" dirty="0" smtClean="0">
                <a:solidFill>
                  <a:schemeClr val="bg1"/>
                </a:solidFill>
                <a:latin typeface="times" pitchFamily="18" charset="0"/>
                <a:cs typeface="times" pitchFamily="18" charset="0"/>
              </a:rPr>
              <a:t>Vowel </a:t>
            </a:r>
            <a:r>
              <a:rPr lang="en-US" altLang="ko-KR" sz="1200" dirty="0">
                <a:solidFill>
                  <a:schemeClr val="bg1"/>
                </a:solidFill>
                <a:latin typeface="times" pitchFamily="18" charset="0"/>
                <a:cs typeface="times" pitchFamily="18" charset="0"/>
              </a:rPr>
              <a:t>harmony and the Middle Korean vowel </a:t>
            </a:r>
            <a:r>
              <a:rPr lang="en-US" altLang="ko-KR" sz="1200" dirty="0" smtClean="0">
                <a:solidFill>
                  <a:schemeClr val="bg1"/>
                </a:solidFill>
                <a:latin typeface="times" pitchFamily="18" charset="0"/>
                <a:cs typeface="times" pitchFamily="18" charset="0"/>
              </a:rPr>
              <a:t>system. </a:t>
            </a:r>
            <a:r>
              <a:rPr lang="en-US" altLang="ko-KR" sz="1200" i="1" dirty="0" err="1">
                <a:solidFill>
                  <a:schemeClr val="bg1"/>
                </a:solidFill>
                <a:latin typeface="times" pitchFamily="18" charset="0"/>
                <a:cs typeface="times" pitchFamily="18" charset="0"/>
              </a:rPr>
              <a:t>Gengo</a:t>
            </a:r>
            <a:r>
              <a:rPr lang="en-US" altLang="ko-KR" sz="1200" i="1" dirty="0">
                <a:solidFill>
                  <a:schemeClr val="bg1"/>
                </a:solidFill>
                <a:latin typeface="times" pitchFamily="18" charset="0"/>
                <a:cs typeface="times" pitchFamily="18" charset="0"/>
              </a:rPr>
              <a:t> no Kagaku </a:t>
            </a:r>
            <a:r>
              <a:rPr lang="en-US" altLang="ko-KR" sz="1200" dirty="0">
                <a:solidFill>
                  <a:schemeClr val="bg1"/>
                </a:solidFill>
                <a:latin typeface="times" pitchFamily="18" charset="0"/>
                <a:cs typeface="times" pitchFamily="18" charset="0"/>
              </a:rPr>
              <a:t>6, 1-22.</a:t>
            </a:r>
          </a:p>
        </p:txBody>
      </p:sp>
    </p:spTree>
    <p:extLst>
      <p:ext uri="{BB962C8B-B14F-4D97-AF65-F5344CB8AC3E}">
        <p14:creationId xmlns:p14="http://schemas.microsoft.com/office/powerpoint/2010/main" val="2654099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 Kang (1980)</a:t>
            </a:r>
            <a:endParaRPr lang="en-US" dirty="0"/>
          </a:p>
        </p:txBody>
      </p:sp>
      <p:sp>
        <p:nvSpPr>
          <p:cNvPr id="3" name="Content Placeholder 2"/>
          <p:cNvSpPr>
            <a:spLocks noGrp="1"/>
          </p:cNvSpPr>
          <p:nvPr>
            <p:ph sz="quarter" idx="1"/>
          </p:nvPr>
        </p:nvSpPr>
        <p:spPr/>
        <p:txBody>
          <a:bodyPr/>
          <a:lstStyle/>
          <a:p>
            <a:endParaRPr lang="en-US" altLang="ko-KR" dirty="0" smtClean="0"/>
          </a:p>
          <a:p>
            <a:r>
              <a:rPr lang="en-US" altLang="ko-KR" dirty="0" smtClean="0"/>
              <a:t>“I hesitate to conclude that </a:t>
            </a:r>
            <a:r>
              <a:rPr lang="ko-KR" altLang="en-US" dirty="0" err="1" smtClean="0"/>
              <a:t>ㅜ</a:t>
            </a:r>
            <a:r>
              <a:rPr lang="ko-KR" altLang="en-US" dirty="0" smtClean="0"/>
              <a:t> </a:t>
            </a:r>
            <a:r>
              <a:rPr lang="en-US" altLang="ko-KR" dirty="0" smtClean="0"/>
              <a:t>was [</a:t>
            </a:r>
            <a:r>
              <a:rPr lang="en-US" altLang="ko-KR" dirty="0" smtClean="0">
                <a:cs typeface="Times New Roman"/>
              </a:rPr>
              <a:t>ü] </a:t>
            </a:r>
            <a:r>
              <a:rPr lang="en-US" altLang="ko-KR" dirty="0" smtClean="0"/>
              <a:t>in 12</a:t>
            </a:r>
            <a:r>
              <a:rPr lang="en-US" altLang="ko-KR" baseline="30000" dirty="0" smtClean="0"/>
              <a:t>th</a:t>
            </a:r>
            <a:r>
              <a:rPr lang="en-US" altLang="ko-KR" dirty="0" smtClean="0"/>
              <a:t> century Middle Korean</a:t>
            </a:r>
            <a:r>
              <a:rPr lang="en-US" altLang="ko-KR" dirty="0" smtClean="0">
                <a:cs typeface="Times New Roman"/>
              </a:rPr>
              <a:t>.” (Kang 1980:161)</a:t>
            </a:r>
          </a:p>
          <a:p>
            <a:endParaRPr lang="en-US" altLang="ko-KR" dirty="0" smtClean="0"/>
          </a:p>
          <a:p>
            <a:r>
              <a:rPr lang="en-US" altLang="ko-KR" dirty="0" smtClean="0"/>
              <a:t>“</a:t>
            </a:r>
            <a:r>
              <a:rPr lang="ko-KR" altLang="en-US" dirty="0" err="1" smtClean="0"/>
              <a:t>ㅜ</a:t>
            </a:r>
            <a:r>
              <a:rPr lang="ko-KR" altLang="en-US" dirty="0" smtClean="0"/>
              <a:t> </a:t>
            </a:r>
            <a:r>
              <a:rPr lang="en-US" altLang="ko-KR" dirty="0" smtClean="0"/>
              <a:t>appears close to [u] except for a few examples.” (Kang 1980:184)</a:t>
            </a:r>
            <a:endParaRPr lang="en-US" dirty="0"/>
          </a:p>
        </p:txBody>
      </p:sp>
      <p:sp>
        <p:nvSpPr>
          <p:cNvPr id="4" name="Date Placeholder 3"/>
          <p:cNvSpPr>
            <a:spLocks noGrp="1"/>
          </p:cNvSpPr>
          <p:nvPr>
            <p:ph type="dt" sz="half" idx="2"/>
          </p:nvPr>
        </p:nvSpPr>
        <p:spPr/>
        <p:txBody>
          <a:bodyPr/>
          <a:lstStyle/>
          <a:p>
            <a:r>
              <a:rPr lang="en-US" altLang="ko-KR" smtClean="0"/>
              <a:t>1/24/2013</a:t>
            </a:r>
            <a:endParaRPr lang="ko-KR" altLang="en-US" dirty="0"/>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118</a:t>
            </a:fld>
            <a:endParaRPr lang="ko-KR" altLang="en-US"/>
          </a:p>
        </p:txBody>
      </p:sp>
      <p:sp>
        <p:nvSpPr>
          <p:cNvPr id="7" name="TextBox 6"/>
          <p:cNvSpPr txBox="1"/>
          <p:nvPr/>
        </p:nvSpPr>
        <p:spPr>
          <a:xfrm>
            <a:off x="107504" y="116632"/>
            <a:ext cx="8928992" cy="276999"/>
          </a:xfrm>
          <a:prstGeom prst="rect">
            <a:avLst/>
          </a:prstGeom>
          <a:solidFill>
            <a:srgbClr val="0070C0"/>
          </a:solidFill>
        </p:spPr>
        <p:txBody>
          <a:bodyPr wrap="square" rtlCol="0">
            <a:spAutoFit/>
          </a:bodyPr>
          <a:lstStyle/>
          <a:p>
            <a:pPr algn="ctr">
              <a:buNone/>
            </a:pPr>
            <a:r>
              <a:rPr lang="en-US" altLang="ko-KR" sz="1200" dirty="0" smtClean="0">
                <a:solidFill>
                  <a:schemeClr val="bg1"/>
                </a:solidFill>
                <a:latin typeface="times" pitchFamily="18" charset="0"/>
                <a:cs typeface="times" pitchFamily="18" charset="0"/>
              </a:rPr>
              <a:t>Kang, </a:t>
            </a:r>
            <a:r>
              <a:rPr lang="en-US" altLang="ko-KR" sz="1200" dirty="0" err="1" smtClean="0">
                <a:solidFill>
                  <a:schemeClr val="bg1"/>
                </a:solidFill>
                <a:latin typeface="times" pitchFamily="18" charset="0"/>
                <a:cs typeface="times" pitchFamily="18" charset="0"/>
              </a:rPr>
              <a:t>Sinhang</a:t>
            </a:r>
            <a:r>
              <a:rPr lang="en-US" altLang="ko-KR" sz="1200" dirty="0" smtClean="0">
                <a:solidFill>
                  <a:schemeClr val="bg1"/>
                </a:solidFill>
                <a:latin typeface="times" pitchFamily="18" charset="0"/>
                <a:cs typeface="times" pitchFamily="18" charset="0"/>
              </a:rPr>
              <a:t>. </a:t>
            </a:r>
            <a:r>
              <a:rPr lang="en-US" altLang="ko-KR" sz="1200" dirty="0">
                <a:solidFill>
                  <a:schemeClr val="bg1"/>
                </a:solidFill>
                <a:latin typeface="times" pitchFamily="18" charset="0"/>
                <a:cs typeface="times" pitchFamily="18" charset="0"/>
              </a:rPr>
              <a:t>(</a:t>
            </a:r>
            <a:r>
              <a:rPr lang="en-US" altLang="ko-KR" sz="1200" dirty="0" smtClean="0">
                <a:solidFill>
                  <a:schemeClr val="bg1"/>
                </a:solidFill>
                <a:latin typeface="times" pitchFamily="18" charset="0"/>
                <a:cs typeface="times" pitchFamily="18" charset="0"/>
              </a:rPr>
              <a:t>1980). </a:t>
            </a:r>
            <a:r>
              <a:rPr lang="en-US" altLang="ko-KR" sz="1200" i="1" dirty="0" smtClean="0">
                <a:solidFill>
                  <a:schemeClr val="bg1"/>
                </a:solidFill>
                <a:latin typeface="times" pitchFamily="18" charset="0"/>
                <a:cs typeface="times" pitchFamily="18" charset="0"/>
              </a:rPr>
              <a:t>A Study of  </a:t>
            </a:r>
            <a:r>
              <a:rPr lang="en-US" altLang="ko-KR" sz="1200" i="1" dirty="0" err="1" smtClean="0">
                <a:solidFill>
                  <a:schemeClr val="bg1"/>
                </a:solidFill>
                <a:latin typeface="times" pitchFamily="18" charset="0"/>
                <a:cs typeface="times" pitchFamily="18" charset="0"/>
              </a:rPr>
              <a:t>Kyerimyusa-Kory</a:t>
            </a:r>
            <a:r>
              <a:rPr lang="en-US" altLang="ko-KR" sz="1200" i="1" dirty="0" err="1" smtClean="0">
                <a:solidFill>
                  <a:schemeClr val="bg1"/>
                </a:solidFill>
                <a:latin typeface="Times New Roman"/>
                <a:cs typeface="Times New Roman"/>
              </a:rPr>
              <a:t>ŏpangŏn</a:t>
            </a:r>
            <a:r>
              <a:rPr lang="en-US" altLang="ko-KR" sz="1200" dirty="0" smtClean="0">
                <a:solidFill>
                  <a:schemeClr val="bg1"/>
                </a:solidFill>
                <a:latin typeface="Times New Roman"/>
                <a:cs typeface="Times New Roman"/>
              </a:rPr>
              <a:t>. Sung </a:t>
            </a:r>
            <a:r>
              <a:rPr lang="en-US" altLang="ko-KR" sz="1200" dirty="0" err="1" smtClean="0">
                <a:solidFill>
                  <a:schemeClr val="bg1"/>
                </a:solidFill>
                <a:latin typeface="Times New Roman"/>
                <a:cs typeface="Times New Roman"/>
              </a:rPr>
              <a:t>Kyun</a:t>
            </a:r>
            <a:r>
              <a:rPr lang="en-US" altLang="ko-KR" sz="1200" dirty="0" smtClean="0">
                <a:solidFill>
                  <a:schemeClr val="bg1"/>
                </a:solidFill>
                <a:latin typeface="Times New Roman"/>
                <a:cs typeface="Times New Roman"/>
              </a:rPr>
              <a:t> Kwan University Press.</a:t>
            </a:r>
            <a:endParaRPr lang="ko-KR" altLang="ko-KR" sz="1200" dirty="0">
              <a:solidFill>
                <a:schemeClr val="bg1"/>
              </a:solidFill>
              <a:latin typeface="times" pitchFamily="18" charset="0"/>
              <a:cs typeface="times" pitchFamily="18" charset="0"/>
            </a:endParaRPr>
          </a:p>
        </p:txBody>
      </p:sp>
    </p:spTree>
    <p:extLst>
      <p:ext uri="{BB962C8B-B14F-4D97-AF65-F5344CB8AC3E}">
        <p14:creationId xmlns:p14="http://schemas.microsoft.com/office/powerpoint/2010/main" val="2654099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 Kim (1993)</a:t>
            </a:r>
            <a:endParaRPr lang="en-US" dirty="0"/>
          </a:p>
        </p:txBody>
      </p:sp>
      <p:sp>
        <p:nvSpPr>
          <p:cNvPr id="3" name="Content Placeholder 2"/>
          <p:cNvSpPr>
            <a:spLocks noGrp="1"/>
          </p:cNvSpPr>
          <p:nvPr>
            <p:ph sz="quarter" idx="1"/>
          </p:nvPr>
        </p:nvSpPr>
        <p:spPr/>
        <p:txBody>
          <a:bodyPr>
            <a:normAutofit/>
          </a:bodyPr>
          <a:lstStyle/>
          <a:p>
            <a:pPr latinLnBrk="0"/>
            <a:r>
              <a:rPr lang="en-US" dirty="0" smtClean="0"/>
              <a:t>Complexity of the direction of changes</a:t>
            </a:r>
          </a:p>
          <a:p>
            <a:pPr lvl="1" latinLnBrk="0"/>
            <a:r>
              <a:rPr lang="en-US" dirty="0" smtClean="0"/>
              <a:t>Fronting, backing, raising, lowering, </a:t>
            </a:r>
            <a:r>
              <a:rPr lang="en-US" dirty="0" err="1" smtClean="0"/>
              <a:t>unrounding</a:t>
            </a:r>
            <a:r>
              <a:rPr lang="en-US" dirty="0" smtClean="0"/>
              <a:t>, etc.</a:t>
            </a:r>
          </a:p>
          <a:p>
            <a:pPr latinLnBrk="0"/>
            <a:r>
              <a:rPr lang="en-US" dirty="0" smtClean="0"/>
              <a:t>Unattested case of push-chain-only (in the 2</a:t>
            </a:r>
            <a:r>
              <a:rPr lang="en-US" baseline="30000" dirty="0" smtClean="0"/>
              <a:t>nd</a:t>
            </a:r>
            <a:r>
              <a:rPr lang="en-US" dirty="0" smtClean="0"/>
              <a:t> phase)</a:t>
            </a:r>
          </a:p>
          <a:p>
            <a:pPr lvl="1" latinLnBrk="0"/>
            <a:r>
              <a:rPr lang="en-US" dirty="0" smtClean="0"/>
              <a:t>Cf. Lass (1984:127) </a:t>
            </a:r>
          </a:p>
          <a:p>
            <a:pPr lvl="2" latinLnBrk="0"/>
            <a:r>
              <a:rPr lang="en-US" dirty="0" smtClean="0"/>
              <a:t>“... no one has seriously entertained the push chain alone...”</a:t>
            </a:r>
          </a:p>
          <a:p>
            <a:pPr latinLnBrk="0"/>
            <a:r>
              <a:rPr lang="en-US" dirty="0" smtClean="0"/>
              <a:t>Time span is too short (only 100-150 years)</a:t>
            </a:r>
          </a:p>
          <a:p>
            <a:pPr latinLnBrk="0"/>
            <a:r>
              <a:rPr lang="en-US" dirty="0"/>
              <a:t>No exception at all? </a:t>
            </a:r>
            <a:endParaRPr lang="en-US" dirty="0" smtClean="0"/>
          </a:p>
          <a:p>
            <a:pPr lvl="1" latinLnBrk="0"/>
            <a:r>
              <a:rPr lang="en-US" dirty="0" smtClean="0"/>
              <a:t>Applied </a:t>
            </a:r>
            <a:r>
              <a:rPr lang="en-US" dirty="0"/>
              <a:t>to all lexical items in all dialects</a:t>
            </a:r>
          </a:p>
          <a:p>
            <a:pPr latinLnBrk="0"/>
            <a:r>
              <a:rPr lang="en-US" i="1" dirty="0" smtClean="0"/>
              <a:t>Discrepancy</a:t>
            </a:r>
            <a:r>
              <a:rPr lang="en-US" dirty="0" smtClean="0"/>
              <a:t> between harmony and system? </a:t>
            </a:r>
          </a:p>
          <a:p>
            <a:pPr lvl="1" latinLnBrk="0"/>
            <a:r>
              <a:rPr lang="en-US" dirty="0" smtClean="0"/>
              <a:t>Unnecessary if we accept tongue root analysis for MK</a:t>
            </a:r>
          </a:p>
        </p:txBody>
      </p:sp>
      <p:sp>
        <p:nvSpPr>
          <p:cNvPr id="4" name="Date Placeholder 3"/>
          <p:cNvSpPr>
            <a:spLocks noGrp="1"/>
          </p:cNvSpPr>
          <p:nvPr>
            <p:ph type="dt" sz="half" idx="2"/>
          </p:nvPr>
        </p:nvSpPr>
        <p:spPr/>
        <p:txBody>
          <a:bodyPr/>
          <a:lstStyle/>
          <a:p>
            <a:r>
              <a:rPr lang="en-US" altLang="ko-KR" smtClean="0"/>
              <a:t>1/24/2013</a:t>
            </a:r>
            <a:endParaRPr lang="ko-KR" altLang="en-US" dirty="0"/>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119</a:t>
            </a:fld>
            <a:endParaRPr lang="ko-KR" altLang="en-US"/>
          </a:p>
        </p:txBody>
      </p:sp>
      <p:sp>
        <p:nvSpPr>
          <p:cNvPr id="7" name="TextBox 6"/>
          <p:cNvSpPr txBox="1"/>
          <p:nvPr/>
        </p:nvSpPr>
        <p:spPr>
          <a:xfrm>
            <a:off x="107504" y="116632"/>
            <a:ext cx="8928992" cy="276999"/>
          </a:xfrm>
          <a:prstGeom prst="rect">
            <a:avLst/>
          </a:prstGeom>
          <a:solidFill>
            <a:srgbClr val="0070C0"/>
          </a:solidFill>
        </p:spPr>
        <p:txBody>
          <a:bodyPr wrap="square" rtlCol="0">
            <a:spAutoFit/>
          </a:bodyPr>
          <a:lstStyle/>
          <a:p>
            <a:pPr algn="ctr">
              <a:buNone/>
            </a:pPr>
            <a:r>
              <a:rPr lang="en-US" altLang="ko-KR" sz="1200" dirty="0">
                <a:solidFill>
                  <a:schemeClr val="bg1"/>
                </a:solidFill>
                <a:latin typeface="times" pitchFamily="18" charset="0"/>
                <a:cs typeface="times" pitchFamily="18" charset="0"/>
              </a:rPr>
              <a:t>Kim, </a:t>
            </a:r>
            <a:r>
              <a:rPr lang="en-US" altLang="ko-KR" sz="1200" dirty="0" err="1">
                <a:solidFill>
                  <a:schemeClr val="bg1"/>
                </a:solidFill>
                <a:latin typeface="times" pitchFamily="18" charset="0"/>
                <a:cs typeface="times" pitchFamily="18" charset="0"/>
              </a:rPr>
              <a:t>Juwon</a:t>
            </a:r>
            <a:r>
              <a:rPr lang="en-US" altLang="ko-KR" sz="1200" dirty="0">
                <a:solidFill>
                  <a:schemeClr val="bg1"/>
                </a:solidFill>
                <a:latin typeface="times" pitchFamily="18" charset="0"/>
                <a:cs typeface="times" pitchFamily="18" charset="0"/>
              </a:rPr>
              <a:t>. (1993). </a:t>
            </a:r>
            <a:r>
              <a:rPr lang="en-US" altLang="ko-KR" sz="1200" i="1" dirty="0" err="1">
                <a:solidFill>
                  <a:schemeClr val="bg1"/>
                </a:solidFill>
                <a:latin typeface="times" pitchFamily="18" charset="0"/>
                <a:cs typeface="times" pitchFamily="18" charset="0"/>
              </a:rPr>
              <a:t>Moumcohwauy</a:t>
            </a:r>
            <a:r>
              <a:rPr lang="en-US" altLang="ko-KR" sz="1200" i="1" dirty="0">
                <a:solidFill>
                  <a:schemeClr val="bg1"/>
                </a:solidFill>
                <a:latin typeface="times" pitchFamily="18" charset="0"/>
                <a:cs typeface="times" pitchFamily="18" charset="0"/>
              </a:rPr>
              <a:t> </a:t>
            </a:r>
            <a:r>
              <a:rPr lang="en-US" altLang="ko-KR" sz="1200" i="1" dirty="0" err="1">
                <a:solidFill>
                  <a:schemeClr val="bg1"/>
                </a:solidFill>
                <a:latin typeface="times" pitchFamily="18" charset="0"/>
                <a:cs typeface="times" pitchFamily="18" charset="0"/>
              </a:rPr>
              <a:t>Yenku</a:t>
            </a:r>
            <a:r>
              <a:rPr lang="en-US" altLang="ko-KR" sz="1200" i="1" dirty="0">
                <a:solidFill>
                  <a:schemeClr val="bg1"/>
                </a:solidFill>
                <a:latin typeface="times" pitchFamily="18" charset="0"/>
                <a:cs typeface="times" pitchFamily="18" charset="0"/>
              </a:rPr>
              <a:t> [A Study on Vowel Harmony in Korean: from a Historical Point of View</a:t>
            </a:r>
            <a:r>
              <a:rPr lang="en-US" altLang="ko-KR" sz="1200" i="1" dirty="0" smtClean="0">
                <a:solidFill>
                  <a:schemeClr val="bg1"/>
                </a:solidFill>
                <a:latin typeface="times" pitchFamily="18" charset="0"/>
                <a:cs typeface="times" pitchFamily="18" charset="0"/>
              </a:rPr>
              <a:t>]</a:t>
            </a:r>
            <a:r>
              <a:rPr lang="en-US" altLang="ko-KR" sz="1200" dirty="0" smtClean="0">
                <a:solidFill>
                  <a:schemeClr val="bg1"/>
                </a:solidFill>
                <a:latin typeface="times" pitchFamily="18" charset="0"/>
                <a:cs typeface="times" pitchFamily="18" charset="0"/>
              </a:rPr>
              <a:t>.</a:t>
            </a:r>
            <a:endParaRPr lang="ko-KR" altLang="ko-KR" sz="1200" dirty="0">
              <a:solidFill>
                <a:schemeClr val="bg1"/>
              </a:solidFill>
              <a:latin typeface="times" pitchFamily="18" charset="0"/>
              <a:cs typeface="times" pitchFamily="18" charset="0"/>
            </a:endParaRPr>
          </a:p>
        </p:txBody>
      </p:sp>
    </p:spTree>
    <p:extLst>
      <p:ext uri="{BB962C8B-B14F-4D97-AF65-F5344CB8AC3E}">
        <p14:creationId xmlns:p14="http://schemas.microsoft.com/office/powerpoint/2010/main" val="1081449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ko-KR" dirty="0"/>
              <a:t>Types of contrastive hierarchy </a:t>
            </a:r>
            <a:r>
              <a:rPr lang="en-US" altLang="ko-KR" dirty="0" smtClean="0"/>
              <a:t>changes</a:t>
            </a:r>
            <a:endParaRPr lang="ko-KR" altLang="en-US" dirty="0"/>
          </a:p>
        </p:txBody>
      </p:sp>
      <p:sp>
        <p:nvSpPr>
          <p:cNvPr id="8" name="Content Placeholder 7"/>
          <p:cNvSpPr>
            <a:spLocks noGrp="1"/>
          </p:cNvSpPr>
          <p:nvPr>
            <p:ph sz="quarter" idx="1"/>
          </p:nvPr>
        </p:nvSpPr>
        <p:spPr/>
        <p:txBody>
          <a:bodyPr/>
          <a:lstStyle/>
          <a:p>
            <a:pPr marL="0" indent="0">
              <a:buNone/>
            </a:pPr>
            <a:endParaRPr lang="en-US" altLang="ko-KR" dirty="0" smtClean="0"/>
          </a:p>
          <a:p>
            <a:pPr marL="514350" indent="-514350">
              <a:buFont typeface="+mj-lt"/>
              <a:buAutoNum type="alphaLcPeriod"/>
            </a:pPr>
            <a:r>
              <a:rPr lang="en-US" altLang="ko-KR" dirty="0" smtClean="0"/>
              <a:t>Promotion </a:t>
            </a:r>
            <a:r>
              <a:rPr lang="en-US" altLang="ko-KR" dirty="0"/>
              <a:t>and demotion </a:t>
            </a:r>
          </a:p>
          <a:p>
            <a:pPr marL="514350" indent="-514350">
              <a:buFont typeface="+mj-lt"/>
              <a:buAutoNum type="alphaLcPeriod"/>
            </a:pPr>
            <a:endParaRPr lang="en-US" altLang="ko-KR" dirty="0" smtClean="0"/>
          </a:p>
          <a:p>
            <a:pPr marL="514350" indent="-514350">
              <a:buFont typeface="+mj-lt"/>
              <a:buAutoNum type="alphaLcPeriod"/>
            </a:pPr>
            <a:r>
              <a:rPr lang="en-US" altLang="ko-KR" dirty="0" smtClean="0"/>
              <a:t>Emergence </a:t>
            </a:r>
            <a:r>
              <a:rPr lang="en-US" altLang="ko-KR" dirty="0"/>
              <a:t>and submergence </a:t>
            </a:r>
          </a:p>
          <a:p>
            <a:pPr marL="514350" indent="-514350">
              <a:buFont typeface="+mj-lt"/>
              <a:buAutoNum type="alphaLcPeriod"/>
            </a:pPr>
            <a:endParaRPr lang="en-US" altLang="ko-KR" dirty="0" smtClean="0"/>
          </a:p>
          <a:p>
            <a:pPr marL="514350" indent="-514350">
              <a:buFont typeface="+mj-lt"/>
              <a:buAutoNum type="alphaLcPeriod"/>
            </a:pPr>
            <a:r>
              <a:rPr lang="en-US" altLang="ko-KR" dirty="0" smtClean="0"/>
              <a:t>Fusion </a:t>
            </a:r>
            <a:r>
              <a:rPr lang="en-US" altLang="ko-KR" dirty="0"/>
              <a:t>and fission </a:t>
            </a:r>
          </a:p>
          <a:p>
            <a:pPr marL="514350" indent="-514350">
              <a:buFont typeface="+mj-lt"/>
              <a:buAutoNum type="alphaLcPeriod"/>
            </a:pPr>
            <a:endParaRPr lang="en-US" altLang="ko-KR" dirty="0" smtClean="0"/>
          </a:p>
          <a:p>
            <a:pPr marL="514350" indent="-514350">
              <a:buFont typeface="+mj-lt"/>
              <a:buAutoNum type="alphaLcPeriod"/>
            </a:pPr>
            <a:r>
              <a:rPr lang="en-US" altLang="ko-KR" dirty="0" smtClean="0"/>
              <a:t>Reanalysis </a:t>
            </a:r>
            <a:endParaRPr lang="en-US" altLang="ko-KR" dirty="0"/>
          </a:p>
          <a:p>
            <a:endParaRPr lang="ko-KR" altLang="en-US" dirty="0"/>
          </a:p>
        </p:txBody>
      </p:sp>
      <p:sp>
        <p:nvSpPr>
          <p:cNvPr id="4" name="Date Placeholder 3"/>
          <p:cNvSpPr>
            <a:spLocks noGrp="1"/>
          </p:cNvSpPr>
          <p:nvPr>
            <p:ph type="dt" sz="half" idx="2"/>
          </p:nvPr>
        </p:nvSpPr>
        <p:spPr/>
        <p:txBody>
          <a:bodyPr/>
          <a:lstStyle/>
          <a:p>
            <a:r>
              <a:rPr lang="en-US" altLang="ko-KR" smtClean="0"/>
              <a:t>1/24/2013</a:t>
            </a:r>
            <a:endParaRPr lang="ko-KR" altLang="en-US" dirty="0"/>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12</a:t>
            </a:fld>
            <a:endParaRPr lang="ko-KR" altLang="en-US"/>
          </a:p>
        </p:txBody>
      </p:sp>
    </p:spTree>
    <p:extLst>
      <p:ext uri="{BB962C8B-B14F-4D97-AF65-F5344CB8AC3E}">
        <p14:creationId xmlns:p14="http://schemas.microsoft.com/office/powerpoint/2010/main" val="415804442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 Kim (1993) (cont.)</a:t>
            </a:r>
            <a:endParaRPr lang="en-US" dirty="0"/>
          </a:p>
        </p:txBody>
      </p:sp>
      <p:sp>
        <p:nvSpPr>
          <p:cNvPr id="3" name="Content Placeholder 2"/>
          <p:cNvSpPr>
            <a:spLocks noGrp="1"/>
          </p:cNvSpPr>
          <p:nvPr>
            <p:ph sz="quarter" idx="1"/>
          </p:nvPr>
        </p:nvSpPr>
        <p:spPr/>
        <p:txBody>
          <a:bodyPr>
            <a:normAutofit fontScale="92500" lnSpcReduction="10000"/>
          </a:bodyPr>
          <a:lstStyle/>
          <a:p>
            <a:pPr latinLnBrk="0"/>
            <a:r>
              <a:rPr lang="en-US" dirty="0" smtClean="0"/>
              <a:t>Vowel correspondence between Manchu and Korean in </a:t>
            </a:r>
            <a:r>
              <a:rPr lang="ko-KR" altLang="en-US" dirty="0" smtClean="0"/>
              <a:t>淸學音</a:t>
            </a:r>
            <a:r>
              <a:rPr lang="en-US" altLang="ko-KR" dirty="0" smtClean="0"/>
              <a:t>(18c)</a:t>
            </a:r>
            <a:endParaRPr lang="ko-KR" altLang="en-US" dirty="0"/>
          </a:p>
          <a:p>
            <a:pPr lvl="2" latinLnBrk="0"/>
            <a:r>
              <a:rPr lang="en-US" dirty="0" smtClean="0">
                <a:cs typeface="Times New Roman"/>
              </a:rPr>
              <a:t>Ma. ū :: </a:t>
            </a:r>
            <a:r>
              <a:rPr lang="en-US" dirty="0" err="1" smtClean="0">
                <a:cs typeface="Times New Roman"/>
              </a:rPr>
              <a:t>Kor</a:t>
            </a:r>
            <a:r>
              <a:rPr lang="en-US" dirty="0" smtClean="0">
                <a:cs typeface="Times New Roman"/>
              </a:rPr>
              <a:t> </a:t>
            </a:r>
            <a:r>
              <a:rPr lang="ko-KR" altLang="en-US" dirty="0" smtClean="0">
                <a:cs typeface="Times New Roman"/>
              </a:rPr>
              <a:t>ㅗ </a:t>
            </a:r>
            <a:r>
              <a:rPr lang="en-US" altLang="ko-KR" dirty="0" smtClean="0">
                <a:cs typeface="Times New Roman"/>
              </a:rPr>
              <a:t>(examples taken from </a:t>
            </a:r>
            <a:r>
              <a:rPr lang="en-US" altLang="ko-KR" dirty="0" err="1" smtClean="0">
                <a:cs typeface="Times New Roman"/>
              </a:rPr>
              <a:t>Seong</a:t>
            </a:r>
            <a:r>
              <a:rPr lang="en-US" altLang="ko-KR" dirty="0" smtClean="0">
                <a:cs typeface="Times New Roman"/>
              </a:rPr>
              <a:t> 1981:82)</a:t>
            </a:r>
            <a:endParaRPr lang="en-US" altLang="ko-KR" dirty="0"/>
          </a:p>
          <a:p>
            <a:pPr marL="868680" lvl="3" indent="0" latinLnBrk="0">
              <a:buNone/>
            </a:pPr>
            <a:r>
              <a:rPr lang="en-US" altLang="ko-KR" dirty="0" smtClean="0"/>
              <a:t>		</a:t>
            </a:r>
            <a:r>
              <a:rPr lang="ko-KR" altLang="en-US" dirty="0" smtClean="0"/>
              <a:t>淸學音</a:t>
            </a:r>
            <a:r>
              <a:rPr lang="en-US" altLang="ko-KR" dirty="0" smtClean="0"/>
              <a:t>					Written Manchu</a:t>
            </a:r>
            <a:endParaRPr lang="en-US" altLang="ko-KR" dirty="0"/>
          </a:p>
          <a:p>
            <a:pPr marL="868680" lvl="3" indent="0" latinLnBrk="0">
              <a:buNone/>
            </a:pPr>
            <a:r>
              <a:rPr lang="en-US" dirty="0" smtClean="0"/>
              <a:t>		</a:t>
            </a:r>
            <a:r>
              <a:rPr lang="en-US" dirty="0" err="1" smtClean="0"/>
              <a:t>angdarag</a:t>
            </a:r>
            <a:r>
              <a:rPr lang="en-US" b="1" u="sng" dirty="0" err="1" smtClean="0"/>
              <a:t>o</a:t>
            </a:r>
            <a:r>
              <a:rPr lang="en-US" dirty="0" smtClean="0"/>
              <a:t>	</a:t>
            </a:r>
            <a:r>
              <a:rPr lang="ko-KR" altLang="en-US" dirty="0" smtClean="0"/>
              <a:t>앙다라고</a:t>
            </a:r>
            <a:r>
              <a:rPr lang="en-US" altLang="ko-KR" dirty="0" smtClean="0"/>
              <a:t>	</a:t>
            </a:r>
            <a:r>
              <a:rPr lang="ko-KR" altLang="en-US" dirty="0" smtClean="0"/>
              <a:t>不信</a:t>
            </a:r>
            <a:r>
              <a:rPr lang="en-US" altLang="ko-KR" dirty="0" smtClean="0"/>
              <a:t>	</a:t>
            </a:r>
            <a:r>
              <a:rPr lang="en-US" altLang="ko-KR" dirty="0" err="1" smtClean="0"/>
              <a:t>akdarak</a:t>
            </a:r>
            <a:r>
              <a:rPr lang="en-US" altLang="ko-KR" b="1" u="sng" dirty="0" err="1" smtClean="0">
                <a:cs typeface="Times New Roman"/>
              </a:rPr>
              <a:t>ū</a:t>
            </a:r>
            <a:r>
              <a:rPr lang="en-US" altLang="ko-KR" dirty="0" smtClean="0">
                <a:cs typeface="Times New Roman"/>
              </a:rPr>
              <a:t> </a:t>
            </a:r>
            <a:endParaRPr lang="en-US" altLang="ko-KR" dirty="0" smtClean="0"/>
          </a:p>
          <a:p>
            <a:pPr marL="868680" lvl="3" indent="0" latinLnBrk="0">
              <a:buNone/>
            </a:pPr>
            <a:r>
              <a:rPr lang="en-US" altLang="ko-KR" dirty="0" smtClean="0"/>
              <a:t>		</a:t>
            </a:r>
            <a:r>
              <a:rPr lang="en-US" altLang="ko-KR" dirty="0" err="1" smtClean="0"/>
              <a:t>g</a:t>
            </a:r>
            <a:r>
              <a:rPr lang="en-US" altLang="ko-KR" b="1" u="sng" dirty="0" err="1" smtClean="0"/>
              <a:t>o</a:t>
            </a:r>
            <a:r>
              <a:rPr lang="en-US" altLang="ko-KR" dirty="0" err="1" smtClean="0"/>
              <a:t>si</a:t>
            </a:r>
            <a:r>
              <a:rPr lang="en-US" altLang="ko-KR" dirty="0" smtClean="0"/>
              <a:t>		</a:t>
            </a:r>
            <a:r>
              <a:rPr lang="ko-KR" altLang="en-US" dirty="0" smtClean="0"/>
              <a:t>고시</a:t>
            </a:r>
            <a:r>
              <a:rPr lang="en-US" altLang="ko-KR" dirty="0" smtClean="0"/>
              <a:t>		</a:t>
            </a:r>
            <a:r>
              <a:rPr lang="ko-KR" altLang="en-US" dirty="0" smtClean="0"/>
              <a:t>三十</a:t>
            </a:r>
            <a:r>
              <a:rPr lang="en-US" altLang="ko-KR" dirty="0" smtClean="0"/>
              <a:t>	</a:t>
            </a:r>
            <a:r>
              <a:rPr lang="en-US" altLang="ko-KR" dirty="0" err="1" smtClean="0"/>
              <a:t>g</a:t>
            </a:r>
            <a:r>
              <a:rPr lang="en-US" altLang="ko-KR" b="1" u="sng" dirty="0" err="1" smtClean="0">
                <a:cs typeface="Times New Roman"/>
              </a:rPr>
              <a:t>ū</a:t>
            </a:r>
            <a:r>
              <a:rPr lang="en-US" altLang="ko-KR" dirty="0" err="1" smtClean="0">
                <a:cs typeface="Times New Roman"/>
              </a:rPr>
              <a:t>sin</a:t>
            </a:r>
            <a:endParaRPr lang="en-US" altLang="ko-KR" dirty="0"/>
          </a:p>
          <a:p>
            <a:pPr marL="868680" lvl="3" indent="0" latinLnBrk="0">
              <a:buNone/>
            </a:pPr>
            <a:r>
              <a:rPr lang="en-US" altLang="ko-KR" dirty="0" smtClean="0"/>
              <a:t>		</a:t>
            </a:r>
            <a:r>
              <a:rPr lang="en-US" altLang="ko-KR" dirty="0" err="1" smtClean="0"/>
              <a:t>h</a:t>
            </a:r>
            <a:r>
              <a:rPr lang="en-US" altLang="ko-KR" b="1" u="sng" dirty="0" err="1" smtClean="0"/>
              <a:t>o</a:t>
            </a:r>
            <a:r>
              <a:rPr lang="en-US" altLang="ko-KR" dirty="0" err="1" smtClean="0"/>
              <a:t>lla</a:t>
            </a:r>
            <a:r>
              <a:rPr lang="en-US" altLang="ko-KR" dirty="0" smtClean="0"/>
              <a:t>		</a:t>
            </a:r>
            <a:r>
              <a:rPr lang="ko-KR" altLang="en-US" dirty="0" smtClean="0"/>
              <a:t>홀라</a:t>
            </a:r>
            <a:r>
              <a:rPr lang="en-US" altLang="ko-KR" dirty="0" smtClean="0"/>
              <a:t>		</a:t>
            </a:r>
            <a:r>
              <a:rPr lang="ko-KR" altLang="en-US" dirty="0" smtClean="0"/>
              <a:t>呼</a:t>
            </a:r>
            <a:r>
              <a:rPr lang="en-US" altLang="ko-KR" dirty="0" smtClean="0"/>
              <a:t>	</a:t>
            </a:r>
            <a:r>
              <a:rPr lang="en-US" altLang="ko-KR" dirty="0" err="1" smtClean="0"/>
              <a:t>h</a:t>
            </a:r>
            <a:r>
              <a:rPr lang="en-US" altLang="ko-KR" b="1" u="sng" dirty="0" err="1" smtClean="0">
                <a:cs typeface="Times New Roman"/>
              </a:rPr>
              <a:t>ū</a:t>
            </a:r>
            <a:r>
              <a:rPr lang="en-US" altLang="ko-KR" dirty="0" err="1" smtClean="0">
                <a:cs typeface="Times New Roman"/>
              </a:rPr>
              <a:t>la</a:t>
            </a:r>
            <a:endParaRPr lang="en-US" altLang="ko-KR" dirty="0" smtClean="0">
              <a:cs typeface="Times New Roman"/>
            </a:endParaRPr>
          </a:p>
          <a:p>
            <a:pPr marL="868680" lvl="3" indent="0" latinLnBrk="0">
              <a:buNone/>
            </a:pPr>
            <a:r>
              <a:rPr lang="en-US" dirty="0" smtClean="0"/>
              <a:t>	cf</a:t>
            </a:r>
            <a:r>
              <a:rPr lang="en-US" dirty="0"/>
              <a:t>.	</a:t>
            </a:r>
            <a:r>
              <a:rPr lang="en-US" dirty="0" err="1"/>
              <a:t>agg</a:t>
            </a:r>
            <a:r>
              <a:rPr lang="en-US" b="1" u="sng" dirty="0" err="1"/>
              <a:t>u</a:t>
            </a:r>
            <a:r>
              <a:rPr lang="en-US" dirty="0"/>
              <a:t>		</a:t>
            </a:r>
            <a:r>
              <a:rPr lang="ko-KR" altLang="en-US" dirty="0"/>
              <a:t>악구</a:t>
            </a:r>
            <a:r>
              <a:rPr lang="en-US" altLang="ko-KR" dirty="0"/>
              <a:t>		</a:t>
            </a:r>
            <a:r>
              <a:rPr lang="ko-KR" altLang="en-US" dirty="0"/>
              <a:t>無</a:t>
            </a:r>
            <a:r>
              <a:rPr lang="en-US" altLang="ko-KR" dirty="0"/>
              <a:t>	</a:t>
            </a:r>
            <a:r>
              <a:rPr lang="en-US" altLang="ko-KR" dirty="0" err="1" smtClean="0"/>
              <a:t>ak</a:t>
            </a:r>
            <a:r>
              <a:rPr lang="en-US" altLang="ko-KR" b="1" u="sng" dirty="0" err="1" smtClean="0">
                <a:cs typeface="Times New Roman"/>
              </a:rPr>
              <a:t>ū</a:t>
            </a:r>
            <a:r>
              <a:rPr lang="en-US" altLang="ko-KR" dirty="0" smtClean="0">
                <a:cs typeface="Times New Roman"/>
              </a:rPr>
              <a:t> </a:t>
            </a:r>
            <a:endParaRPr lang="en-US" dirty="0"/>
          </a:p>
          <a:p>
            <a:pPr lvl="2" latinLnBrk="0"/>
            <a:r>
              <a:rPr lang="en-US" altLang="ko-KR" dirty="0" smtClean="0"/>
              <a:t>Anyone uses this as evidence for a reverse vowel shift in 17</a:t>
            </a:r>
            <a:r>
              <a:rPr lang="en-US" altLang="ko-KR" baseline="30000" dirty="0" smtClean="0"/>
              <a:t>th</a:t>
            </a:r>
            <a:r>
              <a:rPr lang="en-US" altLang="ko-KR" dirty="0" smtClean="0"/>
              <a:t> century?</a:t>
            </a:r>
            <a:endParaRPr lang="ko-KR" altLang="en-US" dirty="0"/>
          </a:p>
          <a:p>
            <a:pPr latinLnBrk="0"/>
            <a:r>
              <a:rPr lang="en-US" dirty="0" smtClean="0"/>
              <a:t>Perception test: modern Mongolian (</a:t>
            </a:r>
            <a:r>
              <a:rPr lang="en-US" dirty="0" err="1" smtClean="0"/>
              <a:t>Khalkha</a:t>
            </a:r>
            <a:r>
              <a:rPr lang="en-US" dirty="0" smtClean="0"/>
              <a:t> &amp; </a:t>
            </a:r>
            <a:r>
              <a:rPr lang="en-US" dirty="0" err="1" smtClean="0"/>
              <a:t>Chakhar</a:t>
            </a:r>
            <a:r>
              <a:rPr lang="en-US" dirty="0" smtClean="0"/>
              <a:t>)</a:t>
            </a:r>
            <a:endParaRPr lang="en-US" dirty="0"/>
          </a:p>
          <a:p>
            <a:pPr lvl="2" latinLnBrk="0"/>
            <a:r>
              <a:rPr lang="en-US" dirty="0"/>
              <a:t>A</a:t>
            </a:r>
            <a:r>
              <a:rPr lang="en-US" dirty="0" smtClean="0"/>
              <a:t>lmost the same correspondence		</a:t>
            </a:r>
          </a:p>
          <a:p>
            <a:pPr marL="868680" lvl="3" indent="0" latinLnBrk="0">
              <a:buNone/>
            </a:pPr>
            <a:r>
              <a:rPr lang="en-US" dirty="0" smtClean="0">
                <a:latin typeface="Times New Roman"/>
                <a:cs typeface="Times New Roman"/>
              </a:rPr>
              <a:t>Mongolian :: Korean</a:t>
            </a:r>
          </a:p>
          <a:p>
            <a:pPr marL="1463040" lvl="5" indent="0" latinLnBrk="0">
              <a:buNone/>
            </a:pPr>
            <a:r>
              <a:rPr lang="en-US" dirty="0" smtClean="0">
                <a:cs typeface="Times New Roman"/>
              </a:rPr>
              <a:t>   ü   ::   </a:t>
            </a:r>
            <a:r>
              <a:rPr lang="ko-KR" altLang="en-US" dirty="0" smtClean="0">
                <a:cs typeface="Times New Roman"/>
              </a:rPr>
              <a:t>ㅜ</a:t>
            </a:r>
            <a:endParaRPr lang="en-US" altLang="ko-KR" dirty="0" smtClean="0">
              <a:cs typeface="Times New Roman"/>
            </a:endParaRPr>
          </a:p>
          <a:p>
            <a:pPr marL="1463040" lvl="5" indent="0" latinLnBrk="0">
              <a:buNone/>
            </a:pPr>
            <a:r>
              <a:rPr lang="en-US" dirty="0" smtClean="0">
                <a:cs typeface="Times New Roman"/>
              </a:rPr>
              <a:t>   u   ::   </a:t>
            </a:r>
            <a:r>
              <a:rPr lang="ko-KR" altLang="en-US" dirty="0" smtClean="0">
                <a:cs typeface="Times New Roman"/>
              </a:rPr>
              <a:t>ㅗ</a:t>
            </a:r>
            <a:endParaRPr lang="en-US" altLang="ko-KR" dirty="0" smtClean="0">
              <a:cs typeface="Times New Roman"/>
            </a:endParaRPr>
          </a:p>
          <a:p>
            <a:pPr marL="1463040" lvl="5" indent="0" latinLnBrk="0">
              <a:buNone/>
            </a:pPr>
            <a:r>
              <a:rPr lang="en-US" dirty="0" smtClean="0">
                <a:cs typeface="Times New Roman"/>
              </a:rPr>
              <a:t>   o   ::   </a:t>
            </a:r>
            <a:r>
              <a:rPr lang="ko-KR" altLang="en-US" dirty="0" smtClean="0">
                <a:cs typeface="Times New Roman"/>
              </a:rPr>
              <a:t>ㅗ</a:t>
            </a:r>
            <a:endParaRPr lang="en-US" dirty="0"/>
          </a:p>
        </p:txBody>
      </p:sp>
      <p:sp>
        <p:nvSpPr>
          <p:cNvPr id="4" name="Date Placeholder 3"/>
          <p:cNvSpPr>
            <a:spLocks noGrp="1"/>
          </p:cNvSpPr>
          <p:nvPr>
            <p:ph type="dt" sz="half" idx="2"/>
          </p:nvPr>
        </p:nvSpPr>
        <p:spPr/>
        <p:txBody>
          <a:bodyPr/>
          <a:lstStyle/>
          <a:p>
            <a:r>
              <a:rPr lang="en-US" altLang="ko-KR" smtClean="0"/>
              <a:t>1/24/2013</a:t>
            </a:r>
            <a:endParaRPr lang="ko-KR" altLang="en-US" dirty="0"/>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120</a:t>
            </a:fld>
            <a:endParaRPr lang="ko-KR" altLang="en-US"/>
          </a:p>
        </p:txBody>
      </p:sp>
      <p:sp>
        <p:nvSpPr>
          <p:cNvPr id="7" name="TextBox 6"/>
          <p:cNvSpPr txBox="1"/>
          <p:nvPr/>
        </p:nvSpPr>
        <p:spPr>
          <a:xfrm>
            <a:off x="107504" y="116632"/>
            <a:ext cx="8928992" cy="276999"/>
          </a:xfrm>
          <a:prstGeom prst="rect">
            <a:avLst/>
          </a:prstGeom>
          <a:solidFill>
            <a:srgbClr val="0070C0"/>
          </a:solidFill>
        </p:spPr>
        <p:txBody>
          <a:bodyPr wrap="square" rtlCol="0">
            <a:spAutoFit/>
          </a:bodyPr>
          <a:lstStyle/>
          <a:p>
            <a:pPr algn="ctr">
              <a:buNone/>
            </a:pPr>
            <a:r>
              <a:rPr lang="en-US" altLang="ko-KR" sz="1200" dirty="0">
                <a:solidFill>
                  <a:schemeClr val="bg1"/>
                </a:solidFill>
                <a:latin typeface="times" pitchFamily="18" charset="0"/>
                <a:cs typeface="times" pitchFamily="18" charset="0"/>
              </a:rPr>
              <a:t>Kim, </a:t>
            </a:r>
            <a:r>
              <a:rPr lang="en-US" altLang="ko-KR" sz="1200" dirty="0" err="1">
                <a:solidFill>
                  <a:schemeClr val="bg1"/>
                </a:solidFill>
                <a:latin typeface="times" pitchFamily="18" charset="0"/>
                <a:cs typeface="times" pitchFamily="18" charset="0"/>
              </a:rPr>
              <a:t>Juwon</a:t>
            </a:r>
            <a:r>
              <a:rPr lang="en-US" altLang="ko-KR" sz="1200" dirty="0">
                <a:solidFill>
                  <a:schemeClr val="bg1"/>
                </a:solidFill>
                <a:latin typeface="times" pitchFamily="18" charset="0"/>
                <a:cs typeface="times" pitchFamily="18" charset="0"/>
              </a:rPr>
              <a:t>. (1993). </a:t>
            </a:r>
            <a:r>
              <a:rPr lang="en-US" altLang="ko-KR" sz="1200" i="1" dirty="0" err="1">
                <a:solidFill>
                  <a:schemeClr val="bg1"/>
                </a:solidFill>
                <a:latin typeface="times" pitchFamily="18" charset="0"/>
                <a:cs typeface="times" pitchFamily="18" charset="0"/>
              </a:rPr>
              <a:t>Moumcohwauy</a:t>
            </a:r>
            <a:r>
              <a:rPr lang="en-US" altLang="ko-KR" sz="1200" i="1" dirty="0">
                <a:solidFill>
                  <a:schemeClr val="bg1"/>
                </a:solidFill>
                <a:latin typeface="times" pitchFamily="18" charset="0"/>
                <a:cs typeface="times" pitchFamily="18" charset="0"/>
              </a:rPr>
              <a:t> </a:t>
            </a:r>
            <a:r>
              <a:rPr lang="en-US" altLang="ko-KR" sz="1200" i="1" dirty="0" err="1">
                <a:solidFill>
                  <a:schemeClr val="bg1"/>
                </a:solidFill>
                <a:latin typeface="times" pitchFamily="18" charset="0"/>
                <a:cs typeface="times" pitchFamily="18" charset="0"/>
              </a:rPr>
              <a:t>Yenku</a:t>
            </a:r>
            <a:r>
              <a:rPr lang="en-US" altLang="ko-KR" sz="1200" i="1" dirty="0">
                <a:solidFill>
                  <a:schemeClr val="bg1"/>
                </a:solidFill>
                <a:latin typeface="times" pitchFamily="18" charset="0"/>
                <a:cs typeface="times" pitchFamily="18" charset="0"/>
              </a:rPr>
              <a:t> [A Study on Vowel Harmony in Korean: from a Historical Point of View</a:t>
            </a:r>
            <a:r>
              <a:rPr lang="en-US" altLang="ko-KR" sz="1200" i="1" dirty="0" smtClean="0">
                <a:solidFill>
                  <a:schemeClr val="bg1"/>
                </a:solidFill>
                <a:latin typeface="times" pitchFamily="18" charset="0"/>
                <a:cs typeface="times" pitchFamily="18" charset="0"/>
              </a:rPr>
              <a:t>]</a:t>
            </a:r>
            <a:r>
              <a:rPr lang="en-US" altLang="ko-KR" sz="1200" dirty="0" smtClean="0">
                <a:solidFill>
                  <a:schemeClr val="bg1"/>
                </a:solidFill>
                <a:latin typeface="times" pitchFamily="18" charset="0"/>
                <a:cs typeface="times" pitchFamily="18" charset="0"/>
              </a:rPr>
              <a:t>.</a:t>
            </a:r>
            <a:endParaRPr lang="ko-KR" altLang="ko-KR" sz="1200" dirty="0">
              <a:solidFill>
                <a:schemeClr val="bg1"/>
              </a:solidFill>
              <a:latin typeface="times" pitchFamily="18" charset="0"/>
              <a:cs typeface="times" pitchFamily="18" charset="0"/>
            </a:endParaRPr>
          </a:p>
        </p:txBody>
      </p:sp>
    </p:spTree>
    <p:extLst>
      <p:ext uri="{BB962C8B-B14F-4D97-AF65-F5344CB8AC3E}">
        <p14:creationId xmlns:p14="http://schemas.microsoft.com/office/powerpoint/2010/main" val="3176074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Labov</a:t>
            </a:r>
            <a:r>
              <a:rPr lang="en-US" dirty="0" smtClean="0"/>
              <a:t> (1994)</a:t>
            </a:r>
            <a:endParaRPr lang="en-US" dirty="0"/>
          </a:p>
        </p:txBody>
      </p:sp>
      <p:sp>
        <p:nvSpPr>
          <p:cNvPr id="3" name="Content Placeholder 2"/>
          <p:cNvSpPr>
            <a:spLocks noGrp="1"/>
          </p:cNvSpPr>
          <p:nvPr>
            <p:ph sz="quarter" idx="1"/>
          </p:nvPr>
        </p:nvSpPr>
        <p:spPr/>
        <p:txBody>
          <a:bodyPr>
            <a:normAutofit/>
          </a:bodyPr>
          <a:lstStyle/>
          <a:p>
            <a:pPr latinLnBrk="0"/>
            <a:r>
              <a:rPr lang="en-US" altLang="ko-KR" dirty="0"/>
              <a:t>Three principles of vowel shifting (</a:t>
            </a:r>
            <a:r>
              <a:rPr lang="en-US" altLang="ko-KR" dirty="0" err="1"/>
              <a:t>Labov</a:t>
            </a:r>
            <a:r>
              <a:rPr lang="en-US" altLang="ko-KR" dirty="0"/>
              <a:t> </a:t>
            </a:r>
            <a:r>
              <a:rPr lang="en-US" altLang="ko-KR" dirty="0" smtClean="0"/>
              <a:t>1994:116)</a:t>
            </a:r>
          </a:p>
          <a:p>
            <a:pPr lvl="1" latinLnBrk="0"/>
            <a:r>
              <a:rPr lang="en-US" altLang="ko-KR" dirty="0" smtClean="0"/>
              <a:t>In </a:t>
            </a:r>
            <a:r>
              <a:rPr lang="en-US" altLang="ko-KR" dirty="0"/>
              <a:t>chain shifts,</a:t>
            </a:r>
          </a:p>
          <a:p>
            <a:pPr marL="594360" lvl="2" indent="0" latinLnBrk="0">
              <a:buNone/>
            </a:pPr>
            <a:r>
              <a:rPr lang="en-US" altLang="ko-KR" cap="small" dirty="0" smtClean="0"/>
              <a:t>Principle </a:t>
            </a:r>
            <a:r>
              <a:rPr lang="en-US" altLang="ko-KR" cap="small" dirty="0"/>
              <a:t>I</a:t>
            </a:r>
            <a:r>
              <a:rPr lang="en-US" altLang="ko-KR" dirty="0"/>
              <a:t>	</a:t>
            </a:r>
            <a:r>
              <a:rPr lang="en-US" altLang="ko-KR" dirty="0" smtClean="0"/>
              <a:t>	long </a:t>
            </a:r>
            <a:r>
              <a:rPr lang="en-US" altLang="ko-KR" dirty="0"/>
              <a:t>vowels rise.</a:t>
            </a:r>
          </a:p>
          <a:p>
            <a:pPr marL="594360" lvl="2" indent="0" latinLnBrk="0">
              <a:buNone/>
            </a:pPr>
            <a:r>
              <a:rPr lang="en-US" altLang="ko-KR" cap="small" dirty="0" smtClean="0"/>
              <a:t>Principle </a:t>
            </a:r>
            <a:r>
              <a:rPr lang="en-US" altLang="ko-KR" cap="small" dirty="0"/>
              <a:t>II</a:t>
            </a:r>
            <a:r>
              <a:rPr lang="en-US" altLang="ko-KR" dirty="0"/>
              <a:t>	</a:t>
            </a:r>
            <a:r>
              <a:rPr lang="en-US" altLang="ko-KR" dirty="0" smtClean="0"/>
              <a:t>	short </a:t>
            </a:r>
            <a:r>
              <a:rPr lang="en-US" altLang="ko-KR" dirty="0"/>
              <a:t>vowels fall.</a:t>
            </a:r>
          </a:p>
          <a:p>
            <a:pPr marL="594360" lvl="2" indent="0" latinLnBrk="0">
              <a:buNone/>
            </a:pPr>
            <a:r>
              <a:rPr lang="en-US" altLang="ko-KR" cap="small" dirty="0" smtClean="0"/>
              <a:t>Principle </a:t>
            </a:r>
            <a:r>
              <a:rPr lang="en-US" altLang="ko-KR" cap="small" dirty="0" err="1"/>
              <a:t>II</a:t>
            </a:r>
            <a:r>
              <a:rPr lang="en-US" altLang="ko-KR" cap="small" baseline="-25000" dirty="0" err="1"/>
              <a:t>A</a:t>
            </a:r>
            <a:r>
              <a:rPr lang="en-US" altLang="ko-KR" dirty="0"/>
              <a:t>	</a:t>
            </a:r>
            <a:r>
              <a:rPr lang="en-US" altLang="ko-KR" dirty="0" smtClean="0"/>
              <a:t>the </a:t>
            </a:r>
            <a:r>
              <a:rPr lang="en-US" altLang="ko-KR" dirty="0"/>
              <a:t>nuclei of </a:t>
            </a:r>
            <a:r>
              <a:rPr lang="en-US" altLang="ko-KR" dirty="0" err="1"/>
              <a:t>upgliding</a:t>
            </a:r>
            <a:r>
              <a:rPr lang="en-US" altLang="ko-KR" dirty="0"/>
              <a:t> diphthongs fall.</a:t>
            </a:r>
          </a:p>
          <a:p>
            <a:pPr marL="594360" lvl="2" indent="0" latinLnBrk="0">
              <a:buNone/>
            </a:pPr>
            <a:r>
              <a:rPr lang="en-US" altLang="ko-KR" cap="small" dirty="0" smtClean="0"/>
              <a:t>Principle </a:t>
            </a:r>
            <a:r>
              <a:rPr lang="en-US" altLang="ko-KR" cap="small" dirty="0"/>
              <a:t>III</a:t>
            </a:r>
            <a:r>
              <a:rPr lang="en-US" altLang="ko-KR" dirty="0"/>
              <a:t>	</a:t>
            </a:r>
            <a:r>
              <a:rPr lang="en-US" altLang="ko-KR" dirty="0" smtClean="0"/>
              <a:t>	back </a:t>
            </a:r>
            <a:r>
              <a:rPr lang="en-US" altLang="ko-KR" dirty="0"/>
              <a:t>vowels move to the front.</a:t>
            </a:r>
          </a:p>
          <a:p>
            <a:pPr latinLnBrk="0"/>
            <a:r>
              <a:rPr lang="en-US" dirty="0" smtClean="0"/>
              <a:t>“The development of Korean vowels from the 13</a:t>
            </a:r>
            <a:r>
              <a:rPr lang="en-US" baseline="30000" dirty="0" smtClean="0"/>
              <a:t>th</a:t>
            </a:r>
            <a:r>
              <a:rPr lang="en-US" dirty="0" smtClean="0"/>
              <a:t> century onward shows an even more extensive set of counterexamples, which make it seem as though an entirely different organizing principle were at work.” (</a:t>
            </a:r>
            <a:r>
              <a:rPr lang="en-US" dirty="0" err="1" smtClean="0"/>
              <a:t>Labov</a:t>
            </a:r>
            <a:r>
              <a:rPr lang="en-US" dirty="0" smtClean="0"/>
              <a:t> 1994:138)</a:t>
            </a:r>
            <a:endParaRPr lang="en-US" dirty="0"/>
          </a:p>
        </p:txBody>
      </p:sp>
      <p:sp>
        <p:nvSpPr>
          <p:cNvPr id="4" name="Date Placeholder 3"/>
          <p:cNvSpPr>
            <a:spLocks noGrp="1"/>
          </p:cNvSpPr>
          <p:nvPr>
            <p:ph type="dt" sz="half" idx="2"/>
          </p:nvPr>
        </p:nvSpPr>
        <p:spPr/>
        <p:txBody>
          <a:bodyPr/>
          <a:lstStyle/>
          <a:p>
            <a:r>
              <a:rPr lang="en-US" altLang="ko-KR" smtClean="0"/>
              <a:t>1/24/2013</a:t>
            </a:r>
            <a:endParaRPr lang="ko-KR" altLang="en-US" dirty="0"/>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121</a:t>
            </a:fld>
            <a:endParaRPr lang="ko-KR" altLang="en-US"/>
          </a:p>
        </p:txBody>
      </p:sp>
      <p:sp>
        <p:nvSpPr>
          <p:cNvPr id="7" name="TextBox 6"/>
          <p:cNvSpPr txBox="1"/>
          <p:nvPr/>
        </p:nvSpPr>
        <p:spPr>
          <a:xfrm>
            <a:off x="107504" y="116632"/>
            <a:ext cx="8928992" cy="276999"/>
          </a:xfrm>
          <a:prstGeom prst="rect">
            <a:avLst/>
          </a:prstGeom>
          <a:solidFill>
            <a:srgbClr val="0070C0"/>
          </a:solidFill>
        </p:spPr>
        <p:txBody>
          <a:bodyPr wrap="square" rtlCol="0">
            <a:spAutoFit/>
          </a:bodyPr>
          <a:lstStyle/>
          <a:p>
            <a:pPr algn="ctr">
              <a:buNone/>
            </a:pPr>
            <a:r>
              <a:rPr lang="en-US" altLang="ko-KR" sz="1200" dirty="0" err="1">
                <a:solidFill>
                  <a:schemeClr val="bg1"/>
                </a:solidFill>
                <a:latin typeface="times" pitchFamily="18" charset="0"/>
                <a:cs typeface="times" pitchFamily="18" charset="0"/>
              </a:rPr>
              <a:t>Labov</a:t>
            </a:r>
            <a:r>
              <a:rPr lang="en-US" altLang="ko-KR" sz="1200" dirty="0">
                <a:solidFill>
                  <a:schemeClr val="bg1"/>
                </a:solidFill>
                <a:latin typeface="times" pitchFamily="18" charset="0"/>
                <a:cs typeface="times" pitchFamily="18" charset="0"/>
              </a:rPr>
              <a:t>, William. (1994). </a:t>
            </a:r>
            <a:r>
              <a:rPr lang="en-US" altLang="ko-KR" sz="1200" i="1" dirty="0">
                <a:solidFill>
                  <a:schemeClr val="bg1"/>
                </a:solidFill>
                <a:latin typeface="times" pitchFamily="18" charset="0"/>
                <a:cs typeface="times" pitchFamily="18" charset="0"/>
              </a:rPr>
              <a:t>Principles of Linguistic Change, Volume 1: Internal Factors</a:t>
            </a:r>
            <a:r>
              <a:rPr lang="en-US" altLang="ko-KR" sz="1200" dirty="0">
                <a:solidFill>
                  <a:schemeClr val="bg1"/>
                </a:solidFill>
                <a:latin typeface="times" pitchFamily="18" charset="0"/>
                <a:cs typeface="times" pitchFamily="18" charset="0"/>
              </a:rPr>
              <a:t>. </a:t>
            </a:r>
            <a:endParaRPr lang="ko-KR" altLang="ko-KR" sz="1200" dirty="0">
              <a:solidFill>
                <a:schemeClr val="bg1"/>
              </a:solidFill>
              <a:latin typeface="times" pitchFamily="18" charset="0"/>
              <a:cs typeface="times" pitchFamily="18" charset="0"/>
            </a:endParaRPr>
          </a:p>
        </p:txBody>
      </p:sp>
    </p:spTree>
    <p:extLst>
      <p:ext uri="{BB962C8B-B14F-4D97-AF65-F5344CB8AC3E}">
        <p14:creationId xmlns:p14="http://schemas.microsoft.com/office/powerpoint/2010/main" val="2899629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 Oh (1998)</a:t>
            </a:r>
            <a:endParaRPr lang="en-US" dirty="0"/>
          </a:p>
        </p:txBody>
      </p:sp>
      <p:sp>
        <p:nvSpPr>
          <p:cNvPr id="3" name="Content Placeholder 2"/>
          <p:cNvSpPr>
            <a:spLocks noGrp="1"/>
          </p:cNvSpPr>
          <p:nvPr>
            <p:ph sz="quarter" idx="1"/>
          </p:nvPr>
        </p:nvSpPr>
        <p:spPr/>
        <p:txBody>
          <a:bodyPr>
            <a:normAutofit/>
          </a:bodyPr>
          <a:lstStyle/>
          <a:p>
            <a:pPr latinLnBrk="0"/>
            <a:r>
              <a:rPr lang="en-US" dirty="0" smtClean="0"/>
              <a:t>Lee’s </a:t>
            </a:r>
            <a:r>
              <a:rPr lang="en-US" dirty="0"/>
              <a:t>explanation of vowel shift in terms of system asymmetry is not consistent</a:t>
            </a:r>
            <a:r>
              <a:rPr lang="en-US" dirty="0" smtClean="0"/>
              <a:t>.</a:t>
            </a:r>
          </a:p>
          <a:p>
            <a:pPr lvl="1" latinLnBrk="0"/>
            <a:r>
              <a:rPr lang="en-US" altLang="ko-KR" dirty="0" smtClean="0"/>
              <a:t>If the raising/fronting of OM </a:t>
            </a:r>
            <a:r>
              <a:rPr lang="en-US" altLang="ko-KR" dirty="0" smtClean="0">
                <a:cs typeface="Times New Roman"/>
              </a:rPr>
              <a:t>ä to e was to fill up the hole in the mid/front region of vowel space, then what caused it to be pushed back again, breaking the symmetry? </a:t>
            </a:r>
            <a:endParaRPr lang="en-US" dirty="0"/>
          </a:p>
          <a:p>
            <a:pPr latinLnBrk="0"/>
            <a:r>
              <a:rPr lang="en-US" dirty="0"/>
              <a:t>The proposed </a:t>
            </a:r>
            <a:r>
              <a:rPr lang="en-US" dirty="0" err="1"/>
              <a:t>KVS</a:t>
            </a:r>
            <a:r>
              <a:rPr lang="en-US" dirty="0"/>
              <a:t> does not follow the general principles of vowel shift (e.g., </a:t>
            </a:r>
            <a:r>
              <a:rPr lang="en-US" dirty="0" err="1"/>
              <a:t>Labov</a:t>
            </a:r>
            <a:r>
              <a:rPr lang="en-US" dirty="0"/>
              <a:t> 1994)</a:t>
            </a:r>
          </a:p>
          <a:p>
            <a:pPr latinLnBrk="0"/>
            <a:r>
              <a:rPr lang="en-US" dirty="0"/>
              <a:t>Most of the individual changes of the proposed chain shift lack phonetic </a:t>
            </a:r>
            <a:r>
              <a:rPr lang="en-US" dirty="0" smtClean="0"/>
              <a:t>motivation from the perspective of Natural Phonology (</a:t>
            </a:r>
            <a:r>
              <a:rPr lang="en-US" dirty="0" err="1" smtClean="0"/>
              <a:t>Stampe</a:t>
            </a:r>
            <a:r>
              <a:rPr lang="en-US" dirty="0" smtClean="0"/>
              <a:t> 1969)</a:t>
            </a:r>
            <a:endParaRPr lang="en-US" dirty="0"/>
          </a:p>
        </p:txBody>
      </p:sp>
      <p:sp>
        <p:nvSpPr>
          <p:cNvPr id="4" name="Date Placeholder 3"/>
          <p:cNvSpPr>
            <a:spLocks noGrp="1"/>
          </p:cNvSpPr>
          <p:nvPr>
            <p:ph type="dt" sz="half" idx="2"/>
          </p:nvPr>
        </p:nvSpPr>
        <p:spPr/>
        <p:txBody>
          <a:bodyPr/>
          <a:lstStyle/>
          <a:p>
            <a:r>
              <a:rPr lang="en-US" altLang="ko-KR" smtClean="0"/>
              <a:t>1/24/2013</a:t>
            </a:r>
            <a:endParaRPr lang="ko-KR" altLang="en-US" dirty="0"/>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122</a:t>
            </a:fld>
            <a:endParaRPr lang="ko-KR" altLang="en-US"/>
          </a:p>
        </p:txBody>
      </p:sp>
      <p:sp>
        <p:nvSpPr>
          <p:cNvPr id="7" name="TextBox 6"/>
          <p:cNvSpPr txBox="1"/>
          <p:nvPr/>
        </p:nvSpPr>
        <p:spPr>
          <a:xfrm>
            <a:off x="107504" y="116632"/>
            <a:ext cx="8928992" cy="276999"/>
          </a:xfrm>
          <a:prstGeom prst="rect">
            <a:avLst/>
          </a:prstGeom>
          <a:solidFill>
            <a:srgbClr val="0070C0"/>
          </a:solidFill>
        </p:spPr>
        <p:txBody>
          <a:bodyPr wrap="square" rtlCol="0">
            <a:spAutoFit/>
          </a:bodyPr>
          <a:lstStyle/>
          <a:p>
            <a:pPr algn="ctr">
              <a:buNone/>
            </a:pPr>
            <a:r>
              <a:rPr lang="en-US" altLang="ko-KR" sz="1200" dirty="0">
                <a:solidFill>
                  <a:schemeClr val="bg1"/>
                </a:solidFill>
                <a:latin typeface="times" pitchFamily="18" charset="0"/>
                <a:cs typeface="times" pitchFamily="18" charset="0"/>
              </a:rPr>
              <a:t>Oh, Sang-</a:t>
            </a:r>
            <a:r>
              <a:rPr lang="en-US" altLang="ko-KR" sz="1200" dirty="0" err="1">
                <a:solidFill>
                  <a:schemeClr val="bg1"/>
                </a:solidFill>
                <a:latin typeface="times" pitchFamily="18" charset="0"/>
                <a:cs typeface="times" pitchFamily="18" charset="0"/>
              </a:rPr>
              <a:t>suk</a:t>
            </a:r>
            <a:r>
              <a:rPr lang="en-US" altLang="ko-KR" sz="1200" dirty="0">
                <a:solidFill>
                  <a:schemeClr val="bg1"/>
                </a:solidFill>
                <a:latin typeface="times" pitchFamily="18" charset="0"/>
                <a:cs typeface="times" pitchFamily="18" charset="0"/>
              </a:rPr>
              <a:t>. </a:t>
            </a:r>
            <a:r>
              <a:rPr lang="en-US" altLang="ko-KR" sz="1200" dirty="0" smtClean="0">
                <a:solidFill>
                  <a:schemeClr val="bg1"/>
                </a:solidFill>
                <a:latin typeface="times" pitchFamily="18" charset="0"/>
                <a:cs typeface="times" pitchFamily="18" charset="0"/>
              </a:rPr>
              <a:t>(1998). </a:t>
            </a:r>
            <a:r>
              <a:rPr lang="en-US" altLang="ko-KR" sz="1200" dirty="0">
                <a:solidFill>
                  <a:schemeClr val="bg1"/>
                </a:solidFill>
                <a:latin typeface="times" pitchFamily="18" charset="0"/>
                <a:cs typeface="times" pitchFamily="18" charset="0"/>
              </a:rPr>
              <a:t>The Korean Vowel Shift revisited. </a:t>
            </a:r>
            <a:r>
              <a:rPr lang="en-US" altLang="ko-KR" sz="1200" i="1" dirty="0">
                <a:solidFill>
                  <a:schemeClr val="bg1"/>
                </a:solidFill>
                <a:latin typeface="times" pitchFamily="18" charset="0"/>
                <a:cs typeface="times" pitchFamily="18" charset="0"/>
              </a:rPr>
              <a:t>Language Research </a:t>
            </a:r>
            <a:r>
              <a:rPr lang="en-US" altLang="ko-KR" sz="1200" dirty="0" smtClean="0">
                <a:solidFill>
                  <a:schemeClr val="bg1"/>
                </a:solidFill>
                <a:latin typeface="times" pitchFamily="18" charset="0"/>
                <a:cs typeface="times" pitchFamily="18" charset="0"/>
              </a:rPr>
              <a:t>34-2</a:t>
            </a:r>
            <a:r>
              <a:rPr lang="en-US" altLang="ko-KR" sz="1200" dirty="0">
                <a:solidFill>
                  <a:schemeClr val="bg1"/>
                </a:solidFill>
                <a:latin typeface="times" pitchFamily="18" charset="0"/>
                <a:cs typeface="times" pitchFamily="18" charset="0"/>
              </a:rPr>
              <a:t>.</a:t>
            </a:r>
            <a:endParaRPr lang="ko-KR" altLang="ko-KR" sz="1200" dirty="0">
              <a:solidFill>
                <a:schemeClr val="bg1"/>
              </a:solidFill>
              <a:latin typeface="times" pitchFamily="18" charset="0"/>
              <a:cs typeface="times" pitchFamily="18" charset="0"/>
            </a:endParaRPr>
          </a:p>
        </p:txBody>
      </p:sp>
    </p:spTree>
    <p:extLst>
      <p:ext uri="{BB962C8B-B14F-4D97-AF65-F5344CB8AC3E}">
        <p14:creationId xmlns:p14="http://schemas.microsoft.com/office/powerpoint/2010/main" val="446840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 Oh (1998) (cont.)</a:t>
            </a:r>
            <a:endParaRPr lang="en-US" dirty="0"/>
          </a:p>
        </p:txBody>
      </p:sp>
      <p:sp>
        <p:nvSpPr>
          <p:cNvPr id="3" name="Content Placeholder 2"/>
          <p:cNvSpPr>
            <a:spLocks noGrp="1"/>
          </p:cNvSpPr>
          <p:nvPr>
            <p:ph sz="quarter" idx="1"/>
          </p:nvPr>
        </p:nvSpPr>
        <p:spPr/>
        <p:txBody>
          <a:bodyPr>
            <a:normAutofit/>
          </a:bodyPr>
          <a:lstStyle/>
          <a:p>
            <a:pPr lvl="1" latinLnBrk="0"/>
            <a:r>
              <a:rPr lang="en-US" dirty="0" smtClean="0"/>
              <a:t>Modern reflexes of </a:t>
            </a:r>
            <a:r>
              <a:rPr lang="ko-KR" altLang="en-US" dirty="0" smtClean="0"/>
              <a:t>烏</a:t>
            </a:r>
            <a:r>
              <a:rPr lang="en-US" altLang="ko-KR" dirty="0" smtClean="0"/>
              <a:t>, </a:t>
            </a:r>
            <a:r>
              <a:rPr lang="ko-KR" altLang="en-US" dirty="0" smtClean="0"/>
              <a:t>吳</a:t>
            </a:r>
            <a:r>
              <a:rPr lang="en-US" altLang="ko-KR" dirty="0" smtClean="0"/>
              <a:t>, </a:t>
            </a:r>
            <a:r>
              <a:rPr lang="ko-KR" altLang="en-US" dirty="0" smtClean="0"/>
              <a:t>宇 </a:t>
            </a:r>
            <a:r>
              <a:rPr lang="en-US" altLang="ko-KR" dirty="0" smtClean="0"/>
              <a:t>(S-s Oh 1998:455 based on M. H. Miyake’s reconstruction (p.c.))</a:t>
            </a:r>
          </a:p>
          <a:p>
            <a:pPr lvl="1" latinLnBrk="0"/>
            <a:endParaRPr lang="en-US" altLang="ko-KR" dirty="0" smtClean="0"/>
          </a:p>
          <a:p>
            <a:pPr lvl="1" latinLnBrk="0"/>
            <a:endParaRPr lang="en-US" altLang="ko-KR" dirty="0"/>
          </a:p>
          <a:p>
            <a:pPr lvl="1" latinLnBrk="0"/>
            <a:endParaRPr lang="en-US" altLang="ko-KR" dirty="0" smtClean="0"/>
          </a:p>
          <a:p>
            <a:pPr lvl="1" latinLnBrk="0"/>
            <a:r>
              <a:rPr lang="en-US" altLang="ko-KR" dirty="0" smtClean="0"/>
              <a:t>“... the loans retain the same original Chinese vowels, and that only </a:t>
            </a:r>
            <a:r>
              <a:rPr lang="en-US" altLang="ko-KR" dirty="0" err="1" smtClean="0"/>
              <a:t>chinese</a:t>
            </a:r>
            <a:r>
              <a:rPr lang="en-US" altLang="ko-KR" dirty="0" smtClean="0"/>
              <a:t> underwent a shift”(o&gt;u, u&gt;</a:t>
            </a:r>
            <a:r>
              <a:rPr lang="en-US" altLang="ko-KR" dirty="0" smtClean="0">
                <a:latin typeface="Times New Roman"/>
                <a:cs typeface="Times New Roman"/>
              </a:rPr>
              <a:t>ü)</a:t>
            </a:r>
            <a:endParaRPr lang="en-US" altLang="ko-KR" dirty="0" smtClean="0"/>
          </a:p>
          <a:p>
            <a:pPr latinLnBrk="0"/>
            <a:endParaRPr lang="ko-KR" altLang="en-US" dirty="0"/>
          </a:p>
          <a:p>
            <a:pPr latinLnBrk="0"/>
            <a:endParaRPr lang="en-US" dirty="0"/>
          </a:p>
        </p:txBody>
      </p:sp>
      <p:sp>
        <p:nvSpPr>
          <p:cNvPr id="4" name="Date Placeholder 3"/>
          <p:cNvSpPr>
            <a:spLocks noGrp="1"/>
          </p:cNvSpPr>
          <p:nvPr>
            <p:ph type="dt" sz="half" idx="2"/>
          </p:nvPr>
        </p:nvSpPr>
        <p:spPr/>
        <p:txBody>
          <a:bodyPr/>
          <a:lstStyle/>
          <a:p>
            <a:r>
              <a:rPr lang="en-US" altLang="ko-KR" smtClean="0"/>
              <a:t>1/24/2013</a:t>
            </a:r>
            <a:endParaRPr lang="ko-KR" altLang="en-US" dirty="0"/>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123</a:t>
            </a:fld>
            <a:endParaRPr lang="ko-KR" altLang="en-US"/>
          </a:p>
        </p:txBody>
      </p:sp>
      <p:sp>
        <p:nvSpPr>
          <p:cNvPr id="7" name="TextBox 6"/>
          <p:cNvSpPr txBox="1"/>
          <p:nvPr/>
        </p:nvSpPr>
        <p:spPr>
          <a:xfrm>
            <a:off x="107504" y="116632"/>
            <a:ext cx="8928992" cy="276999"/>
          </a:xfrm>
          <a:prstGeom prst="rect">
            <a:avLst/>
          </a:prstGeom>
          <a:solidFill>
            <a:srgbClr val="0070C0"/>
          </a:solidFill>
        </p:spPr>
        <p:txBody>
          <a:bodyPr wrap="square" rtlCol="0">
            <a:spAutoFit/>
          </a:bodyPr>
          <a:lstStyle/>
          <a:p>
            <a:pPr algn="ctr">
              <a:buNone/>
            </a:pPr>
            <a:r>
              <a:rPr lang="en-US" altLang="ko-KR" sz="1200" dirty="0">
                <a:solidFill>
                  <a:schemeClr val="bg1"/>
                </a:solidFill>
                <a:latin typeface="times" pitchFamily="18" charset="0"/>
                <a:cs typeface="times" pitchFamily="18" charset="0"/>
              </a:rPr>
              <a:t>Oh, Sang-</a:t>
            </a:r>
            <a:r>
              <a:rPr lang="en-US" altLang="ko-KR" sz="1200" dirty="0" err="1">
                <a:solidFill>
                  <a:schemeClr val="bg1"/>
                </a:solidFill>
                <a:latin typeface="times" pitchFamily="18" charset="0"/>
                <a:cs typeface="times" pitchFamily="18" charset="0"/>
              </a:rPr>
              <a:t>suk</a:t>
            </a:r>
            <a:r>
              <a:rPr lang="en-US" altLang="ko-KR" sz="1200" dirty="0">
                <a:solidFill>
                  <a:schemeClr val="bg1"/>
                </a:solidFill>
                <a:latin typeface="times" pitchFamily="18" charset="0"/>
                <a:cs typeface="times" pitchFamily="18" charset="0"/>
              </a:rPr>
              <a:t>. </a:t>
            </a:r>
            <a:r>
              <a:rPr lang="en-US" altLang="ko-KR" sz="1200" dirty="0" smtClean="0">
                <a:solidFill>
                  <a:schemeClr val="bg1"/>
                </a:solidFill>
                <a:latin typeface="times" pitchFamily="18" charset="0"/>
                <a:cs typeface="times" pitchFamily="18" charset="0"/>
              </a:rPr>
              <a:t>(1998). </a:t>
            </a:r>
            <a:r>
              <a:rPr lang="en-US" altLang="ko-KR" sz="1200" dirty="0">
                <a:solidFill>
                  <a:schemeClr val="bg1"/>
                </a:solidFill>
                <a:latin typeface="times" pitchFamily="18" charset="0"/>
                <a:cs typeface="times" pitchFamily="18" charset="0"/>
              </a:rPr>
              <a:t>The Korean Vowel Shift revisited. </a:t>
            </a:r>
            <a:r>
              <a:rPr lang="en-US" altLang="ko-KR" sz="1200" i="1" dirty="0">
                <a:solidFill>
                  <a:schemeClr val="bg1"/>
                </a:solidFill>
                <a:latin typeface="times" pitchFamily="18" charset="0"/>
                <a:cs typeface="times" pitchFamily="18" charset="0"/>
              </a:rPr>
              <a:t>Language Research </a:t>
            </a:r>
            <a:r>
              <a:rPr lang="en-US" altLang="ko-KR" sz="1200" dirty="0" smtClean="0">
                <a:solidFill>
                  <a:schemeClr val="bg1"/>
                </a:solidFill>
                <a:latin typeface="times" pitchFamily="18" charset="0"/>
                <a:cs typeface="times" pitchFamily="18" charset="0"/>
              </a:rPr>
              <a:t>34-2</a:t>
            </a:r>
            <a:r>
              <a:rPr lang="en-US" altLang="ko-KR" sz="1200" dirty="0">
                <a:solidFill>
                  <a:schemeClr val="bg1"/>
                </a:solidFill>
                <a:latin typeface="times" pitchFamily="18" charset="0"/>
                <a:cs typeface="times" pitchFamily="18" charset="0"/>
              </a:rPr>
              <a:t>.</a:t>
            </a:r>
            <a:endParaRPr lang="ko-KR" altLang="ko-KR" sz="1200" dirty="0">
              <a:solidFill>
                <a:schemeClr val="bg1"/>
              </a:solidFill>
              <a:latin typeface="times" pitchFamily="18" charset="0"/>
              <a:cs typeface="times"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808" y="2132856"/>
            <a:ext cx="8064896" cy="102453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39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Park (2000)</a:t>
            </a:r>
            <a:endParaRPr lang="en-US" dirty="0"/>
          </a:p>
        </p:txBody>
      </p:sp>
      <p:sp>
        <p:nvSpPr>
          <p:cNvPr id="3" name="Content Placeholder 2"/>
          <p:cNvSpPr>
            <a:spLocks noGrp="1"/>
          </p:cNvSpPr>
          <p:nvPr>
            <p:ph sz="quarter" idx="1"/>
          </p:nvPr>
        </p:nvSpPr>
        <p:spPr/>
        <p:txBody>
          <a:bodyPr/>
          <a:lstStyle/>
          <a:p>
            <a:r>
              <a:rPr lang="ko-KR" altLang="en-US" dirty="0"/>
              <a:t>‘</a:t>
            </a:r>
            <a:r>
              <a:rPr lang="ko-KR" altLang="en-US" dirty="0">
                <a:latin typeface="한컴바탕" pitchFamily="18" charset="2"/>
                <a:ea typeface="한컴바탕" pitchFamily="18" charset="2"/>
                <a:cs typeface="한컴바탕" pitchFamily="18" charset="2"/>
              </a:rPr>
              <a:t></a:t>
            </a:r>
            <a:r>
              <a:rPr lang="ko-KR" altLang="en-US" dirty="0" smtClean="0"/>
              <a:t>’ </a:t>
            </a:r>
            <a:r>
              <a:rPr lang="en-US" altLang="ko-KR" dirty="0" smtClean="0"/>
              <a:t>was unrounded.</a:t>
            </a:r>
          </a:p>
          <a:p>
            <a:r>
              <a:rPr lang="en-US" dirty="0" smtClean="0"/>
              <a:t>No evidence that </a:t>
            </a:r>
            <a:r>
              <a:rPr lang="ko-KR" altLang="en-US" dirty="0" smtClean="0"/>
              <a:t>‘</a:t>
            </a:r>
            <a:r>
              <a:rPr lang="ko-KR" altLang="en-US" dirty="0">
                <a:latin typeface="한컴바탕" pitchFamily="18" charset="2"/>
                <a:ea typeface="한컴바탕" pitchFamily="18" charset="2"/>
                <a:cs typeface="한컴바탕" pitchFamily="18" charset="2"/>
              </a:rPr>
              <a:t></a:t>
            </a:r>
            <a:r>
              <a:rPr lang="ko-KR" altLang="en-US" dirty="0" smtClean="0"/>
              <a:t>’ </a:t>
            </a:r>
            <a:r>
              <a:rPr lang="en-US" altLang="ko-KR" dirty="0" smtClean="0"/>
              <a:t>was a front vowel</a:t>
            </a:r>
          </a:p>
          <a:p>
            <a:pPr lvl="1"/>
            <a:r>
              <a:rPr lang="en-US" altLang="ko-KR" dirty="0" smtClean="0"/>
              <a:t>more likely a central vowel</a:t>
            </a:r>
          </a:p>
          <a:p>
            <a:r>
              <a:rPr lang="ko-KR" altLang="en-US" dirty="0" smtClean="0"/>
              <a:t>‘</a:t>
            </a:r>
            <a:r>
              <a:rPr lang="ko-KR" altLang="en-US" dirty="0">
                <a:latin typeface="한컴바탕" pitchFamily="18" charset="2"/>
                <a:ea typeface="한컴바탕" pitchFamily="18" charset="2"/>
                <a:cs typeface="한컴바탕" pitchFamily="18" charset="2"/>
              </a:rPr>
              <a:t></a:t>
            </a:r>
            <a:r>
              <a:rPr lang="ko-KR" altLang="en-US" dirty="0" smtClean="0"/>
              <a:t>’ </a:t>
            </a:r>
            <a:r>
              <a:rPr lang="en-US" altLang="ko-KR" dirty="0" smtClean="0"/>
              <a:t>was lower than ‘</a:t>
            </a:r>
            <a:r>
              <a:rPr lang="ko-KR" altLang="en-US" dirty="0" smtClean="0">
                <a:latin typeface="한컴바탕" pitchFamily="18" charset="2"/>
                <a:ea typeface="한컴바탕" pitchFamily="18" charset="2"/>
                <a:cs typeface="한컴바탕" pitchFamily="18" charset="2"/>
              </a:rPr>
              <a:t>으</a:t>
            </a:r>
            <a:r>
              <a:rPr lang="en-US" altLang="ko-KR" dirty="0" smtClean="0"/>
              <a:t>’ but higher than ‘</a:t>
            </a:r>
            <a:r>
              <a:rPr lang="ko-KR" altLang="en-US" dirty="0" smtClean="0">
                <a:latin typeface="한컴바탕" pitchFamily="18" charset="2"/>
                <a:ea typeface="한컴바탕" pitchFamily="18" charset="2"/>
                <a:cs typeface="한컴바탕" pitchFamily="18" charset="2"/>
              </a:rPr>
              <a:t>아</a:t>
            </a:r>
            <a:r>
              <a:rPr lang="en-US" altLang="ko-KR" dirty="0" smtClean="0"/>
              <a:t>’</a:t>
            </a:r>
          </a:p>
          <a:p>
            <a:r>
              <a:rPr lang="en-US" altLang="ko-KR" dirty="0" smtClean="0"/>
              <a:t>The phonetic value was [</a:t>
            </a:r>
            <a:r>
              <a:rPr lang="en-US" altLang="ko-KR" dirty="0" smtClean="0">
                <a:cs typeface="Times New Roman"/>
              </a:rPr>
              <a:t>ʌ] or close to it.</a:t>
            </a:r>
            <a:endParaRPr lang="en-US" altLang="ko-KR" dirty="0" smtClean="0"/>
          </a:p>
        </p:txBody>
      </p:sp>
      <p:sp>
        <p:nvSpPr>
          <p:cNvPr id="4" name="Date Placeholder 3"/>
          <p:cNvSpPr>
            <a:spLocks noGrp="1"/>
          </p:cNvSpPr>
          <p:nvPr>
            <p:ph type="dt" sz="half" idx="2"/>
          </p:nvPr>
        </p:nvSpPr>
        <p:spPr/>
        <p:txBody>
          <a:bodyPr/>
          <a:lstStyle/>
          <a:p>
            <a:r>
              <a:rPr lang="en-US" altLang="ko-KR" smtClean="0"/>
              <a:t>1/24/2013</a:t>
            </a:r>
            <a:endParaRPr lang="ko-KR" altLang="en-US" dirty="0"/>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124</a:t>
            </a:fld>
            <a:endParaRPr lang="ko-KR" altLang="en-US"/>
          </a:p>
        </p:txBody>
      </p:sp>
      <p:sp>
        <p:nvSpPr>
          <p:cNvPr id="7" name="TextBox 6"/>
          <p:cNvSpPr txBox="1"/>
          <p:nvPr/>
        </p:nvSpPr>
        <p:spPr>
          <a:xfrm>
            <a:off x="107504" y="116632"/>
            <a:ext cx="8928992" cy="276999"/>
          </a:xfrm>
          <a:prstGeom prst="rect">
            <a:avLst/>
          </a:prstGeom>
          <a:solidFill>
            <a:srgbClr val="0070C0"/>
          </a:solidFill>
        </p:spPr>
        <p:txBody>
          <a:bodyPr wrap="square" rtlCol="0">
            <a:spAutoFit/>
          </a:bodyPr>
          <a:lstStyle/>
          <a:p>
            <a:pPr algn="ctr">
              <a:buNone/>
            </a:pPr>
            <a:r>
              <a:rPr lang="en-US" altLang="ko-KR" sz="1200" dirty="0" smtClean="0">
                <a:solidFill>
                  <a:schemeClr val="bg1"/>
                </a:solidFill>
                <a:latin typeface="times" pitchFamily="18" charset="0"/>
                <a:cs typeface="times" pitchFamily="18" charset="0"/>
              </a:rPr>
              <a:t>Park, </a:t>
            </a:r>
            <a:r>
              <a:rPr lang="en-US" altLang="ko-KR" sz="1200" dirty="0" err="1" smtClean="0">
                <a:solidFill>
                  <a:schemeClr val="bg1"/>
                </a:solidFill>
                <a:latin typeface="times" pitchFamily="18" charset="0"/>
                <a:cs typeface="times" pitchFamily="18" charset="0"/>
              </a:rPr>
              <a:t>Changwon</a:t>
            </a:r>
            <a:r>
              <a:rPr lang="en-US" altLang="ko-KR" sz="1200" dirty="0" smtClean="0">
                <a:solidFill>
                  <a:schemeClr val="bg1"/>
                </a:solidFill>
                <a:latin typeface="times" pitchFamily="18" charset="0"/>
                <a:cs typeface="times" pitchFamily="18" charset="0"/>
              </a:rPr>
              <a:t>. (2000). </a:t>
            </a:r>
            <a:r>
              <a:rPr lang="en-US" altLang="ko-KR" sz="1200" dirty="0" err="1" smtClean="0">
                <a:solidFill>
                  <a:schemeClr val="bg1"/>
                </a:solidFill>
                <a:latin typeface="times" pitchFamily="18" charset="0"/>
                <a:cs typeface="times" pitchFamily="18" charset="0"/>
              </a:rPr>
              <a:t>Kyeylimyusa</a:t>
            </a:r>
            <a:r>
              <a:rPr lang="en-US" altLang="ko-KR" sz="1200" dirty="0" smtClean="0">
                <a:solidFill>
                  <a:schemeClr val="bg1"/>
                </a:solidFill>
                <a:latin typeface="times" pitchFamily="18" charset="0"/>
                <a:cs typeface="times" pitchFamily="18" charset="0"/>
              </a:rPr>
              <a:t> </a:t>
            </a:r>
            <a:r>
              <a:rPr lang="en-US" altLang="ko-KR" sz="1200" dirty="0" err="1" smtClean="0">
                <a:solidFill>
                  <a:schemeClr val="bg1"/>
                </a:solidFill>
                <a:latin typeface="times" pitchFamily="18" charset="0"/>
                <a:cs typeface="times" pitchFamily="18" charset="0"/>
              </a:rPr>
              <a:t>Kolyepangenuy</a:t>
            </a:r>
            <a:r>
              <a:rPr lang="en-US" altLang="ko-KR" sz="1200" dirty="0" smtClean="0">
                <a:solidFill>
                  <a:schemeClr val="bg1"/>
                </a:solidFill>
                <a:latin typeface="times" pitchFamily="18" charset="0"/>
                <a:cs typeface="times" pitchFamily="18" charset="0"/>
              </a:rPr>
              <a:t> </a:t>
            </a:r>
            <a:r>
              <a:rPr lang="en-US" altLang="ko-KR" sz="1200" dirty="0" err="1" smtClean="0">
                <a:solidFill>
                  <a:schemeClr val="bg1"/>
                </a:solidFill>
                <a:latin typeface="times" pitchFamily="18" charset="0"/>
                <a:cs typeface="times" pitchFamily="18" charset="0"/>
              </a:rPr>
              <a:t>Moumchekyey</a:t>
            </a:r>
            <a:r>
              <a:rPr lang="en-US" altLang="ko-KR" sz="1200" dirty="0" smtClean="0">
                <a:solidFill>
                  <a:schemeClr val="bg1"/>
                </a:solidFill>
                <a:latin typeface="times" pitchFamily="18" charset="0"/>
                <a:cs typeface="times" pitchFamily="18" charset="0"/>
              </a:rPr>
              <a:t>. </a:t>
            </a:r>
            <a:r>
              <a:rPr lang="en-US" altLang="ko-KR" sz="1200" i="1" dirty="0" err="1" smtClean="0">
                <a:solidFill>
                  <a:schemeClr val="bg1"/>
                </a:solidFill>
                <a:latin typeface="times" pitchFamily="18" charset="0"/>
                <a:cs typeface="times" pitchFamily="18" charset="0"/>
              </a:rPr>
              <a:t>Kwukyel</a:t>
            </a:r>
            <a:r>
              <a:rPr lang="en-US" altLang="ko-KR" sz="1200" i="1" dirty="0" smtClean="0">
                <a:solidFill>
                  <a:schemeClr val="bg1"/>
                </a:solidFill>
                <a:latin typeface="times" pitchFamily="18" charset="0"/>
                <a:cs typeface="times" pitchFamily="18" charset="0"/>
              </a:rPr>
              <a:t> </a:t>
            </a:r>
            <a:r>
              <a:rPr lang="en-US" altLang="ko-KR" sz="1200" i="1" dirty="0" err="1" smtClean="0">
                <a:solidFill>
                  <a:schemeClr val="bg1"/>
                </a:solidFill>
                <a:latin typeface="times" pitchFamily="18" charset="0"/>
                <a:cs typeface="times" pitchFamily="18" charset="0"/>
              </a:rPr>
              <a:t>Yenkwu</a:t>
            </a:r>
            <a:r>
              <a:rPr lang="ko-KR" altLang="en-US" sz="1200" i="1" dirty="0" smtClean="0">
                <a:solidFill>
                  <a:schemeClr val="bg1"/>
                </a:solidFill>
                <a:latin typeface="times" pitchFamily="18" charset="0"/>
                <a:cs typeface="times" pitchFamily="18" charset="0"/>
              </a:rPr>
              <a:t> </a:t>
            </a:r>
            <a:r>
              <a:rPr lang="en-US" altLang="ko-KR" sz="1200" dirty="0" smtClean="0">
                <a:solidFill>
                  <a:schemeClr val="bg1"/>
                </a:solidFill>
                <a:latin typeface="times" pitchFamily="18" charset="0"/>
                <a:cs typeface="times" pitchFamily="18" charset="0"/>
              </a:rPr>
              <a:t>6. 173-199.</a:t>
            </a:r>
            <a:endParaRPr lang="ko-KR" altLang="ko-KR" sz="1200" dirty="0">
              <a:solidFill>
                <a:schemeClr val="bg1"/>
              </a:solidFill>
              <a:latin typeface="times" pitchFamily="18" charset="0"/>
              <a:cs typeface="times" pitchFamily="18" charset="0"/>
            </a:endParaRPr>
          </a:p>
        </p:txBody>
      </p:sp>
    </p:spTree>
    <p:extLst>
      <p:ext uri="{BB962C8B-B14F-4D97-AF65-F5344CB8AC3E}">
        <p14:creationId xmlns:p14="http://schemas.microsoft.com/office/powerpoint/2010/main" val="2147316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229600" cy="666327"/>
          </a:xfrm>
        </p:spPr>
        <p:txBody>
          <a:bodyPr/>
          <a:lstStyle/>
          <a:p>
            <a:r>
              <a:rPr lang="en-US" dirty="0" smtClean="0"/>
              <a:t>H Park (2001)</a:t>
            </a:r>
            <a:endParaRPr lang="en-US" dirty="0"/>
          </a:p>
        </p:txBody>
      </p:sp>
      <p:sp>
        <p:nvSpPr>
          <p:cNvPr id="7" name="Text Placeholder 6"/>
          <p:cNvSpPr>
            <a:spLocks noGrp="1"/>
          </p:cNvSpPr>
          <p:nvPr>
            <p:ph type="body" idx="1"/>
          </p:nvPr>
        </p:nvSpPr>
        <p:spPr/>
        <p:txBody>
          <a:bodyPr/>
          <a:lstStyle/>
          <a:p>
            <a:r>
              <a:rPr lang="en-US" dirty="0" err="1" smtClean="0"/>
              <a:t>EMK</a:t>
            </a:r>
            <a:r>
              <a:rPr lang="en-US" dirty="0" smtClean="0"/>
              <a:t> (</a:t>
            </a:r>
            <a:r>
              <a:rPr lang="ko-KR" altLang="en-US" dirty="0" smtClean="0"/>
              <a:t>鷄林類事</a:t>
            </a:r>
            <a:r>
              <a:rPr lang="en-US" altLang="ko-KR" dirty="0" smtClean="0"/>
              <a:t>)</a:t>
            </a:r>
            <a:endParaRPr lang="ko-KR" altLang="en-US" dirty="0"/>
          </a:p>
        </p:txBody>
      </p:sp>
      <p:sp>
        <p:nvSpPr>
          <p:cNvPr id="9" name="Text Placeholder 8"/>
          <p:cNvSpPr>
            <a:spLocks noGrp="1"/>
          </p:cNvSpPr>
          <p:nvPr>
            <p:ph type="body" sz="half" idx="3"/>
          </p:nvPr>
        </p:nvSpPr>
        <p:spPr/>
        <p:txBody>
          <a:bodyPr/>
          <a:lstStyle/>
          <a:p>
            <a:r>
              <a:rPr lang="en-US" dirty="0" err="1" smtClean="0"/>
              <a:t>LMK</a:t>
            </a:r>
            <a:r>
              <a:rPr lang="en-US" dirty="0" smtClean="0"/>
              <a:t> (</a:t>
            </a:r>
            <a:r>
              <a:rPr lang="ko-KR" altLang="en-US" dirty="0" smtClean="0"/>
              <a:t>朝鮮館譯語</a:t>
            </a:r>
            <a:r>
              <a:rPr lang="en-US" altLang="ko-KR" dirty="0" smtClean="0"/>
              <a:t>)</a:t>
            </a:r>
            <a:endParaRPr lang="ko-KR" altLang="en-US" dirty="0"/>
          </a:p>
        </p:txBody>
      </p:sp>
      <p:sp>
        <p:nvSpPr>
          <p:cNvPr id="4" name="Date Placeholder 3"/>
          <p:cNvSpPr>
            <a:spLocks noGrp="1"/>
          </p:cNvSpPr>
          <p:nvPr>
            <p:ph type="dt" sz="half" idx="10"/>
          </p:nvPr>
        </p:nvSpPr>
        <p:spPr/>
        <p:txBody>
          <a:bodyPr/>
          <a:lstStyle/>
          <a:p>
            <a:r>
              <a:rPr lang="en-US" altLang="ko-KR" smtClean="0"/>
              <a:t>1/24/2013</a:t>
            </a:r>
            <a:endParaRPr lang="ko-KR" altLang="en-US" dirty="0"/>
          </a:p>
        </p:txBody>
      </p:sp>
      <p:sp>
        <p:nvSpPr>
          <p:cNvPr id="5" name="Footer Placeholder 4"/>
          <p:cNvSpPr>
            <a:spLocks noGrp="1"/>
          </p:cNvSpPr>
          <p:nvPr>
            <p:ph type="ftr" sz="quarter" idx="11"/>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12"/>
          </p:nvPr>
        </p:nvSpPr>
        <p:spPr/>
        <p:txBody>
          <a:bodyPr/>
          <a:lstStyle/>
          <a:p>
            <a:fld id="{C11EF7EE-79D6-49A2-9057-E1F4E97C0289}" type="slidenum">
              <a:rPr lang="ko-KR" altLang="en-US" smtClean="0"/>
              <a:pPr/>
              <a:t>125</a:t>
            </a:fld>
            <a:endParaRPr lang="ko-KR" altLang="en-US"/>
          </a:p>
        </p:txBody>
      </p:sp>
      <p:pic>
        <p:nvPicPr>
          <p:cNvPr id="3074" name="Picture 2"/>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bwMode="auto">
          <a:xfrm>
            <a:off x="539552" y="2492896"/>
            <a:ext cx="3312368" cy="2257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Grp="1" noChangeAspect="1" noChangeArrowheads="1"/>
          </p:cNvPicPr>
          <p:nvPr>
            <p:ph sz="quarter" idx="4"/>
          </p:nvPr>
        </p:nvPicPr>
        <p:blipFill>
          <a:blip r:embed="rId4">
            <a:extLst>
              <a:ext uri="{28A0092B-C50C-407E-A947-70E740481C1C}">
                <a14:useLocalDpi xmlns:a14="http://schemas.microsoft.com/office/drawing/2010/main" val="0"/>
              </a:ext>
            </a:extLst>
          </a:blip>
          <a:srcRect/>
          <a:stretch>
            <a:fillRect/>
          </a:stretch>
        </p:blipFill>
        <p:spPr bwMode="auto">
          <a:xfrm>
            <a:off x="5004048" y="2492896"/>
            <a:ext cx="32766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107504" y="116632"/>
            <a:ext cx="8928992" cy="276999"/>
          </a:xfrm>
          <a:prstGeom prst="rect">
            <a:avLst/>
          </a:prstGeom>
          <a:solidFill>
            <a:srgbClr val="0070C0"/>
          </a:solidFill>
        </p:spPr>
        <p:txBody>
          <a:bodyPr wrap="square" rtlCol="0">
            <a:spAutoFit/>
          </a:bodyPr>
          <a:lstStyle/>
          <a:p>
            <a:pPr algn="ctr">
              <a:buNone/>
            </a:pPr>
            <a:r>
              <a:rPr lang="en-US" altLang="ko-KR" sz="1200" dirty="0" smtClean="0">
                <a:solidFill>
                  <a:schemeClr val="bg1"/>
                </a:solidFill>
                <a:latin typeface="times" pitchFamily="18" charset="0"/>
                <a:cs typeface="times" pitchFamily="18" charset="0"/>
              </a:rPr>
              <a:t>Park, </a:t>
            </a:r>
            <a:r>
              <a:rPr lang="en-US" altLang="ko-KR" sz="1200" dirty="0" err="1" smtClean="0">
                <a:solidFill>
                  <a:schemeClr val="bg1"/>
                </a:solidFill>
                <a:latin typeface="times" pitchFamily="18" charset="0"/>
                <a:cs typeface="times" pitchFamily="18" charset="0"/>
              </a:rPr>
              <a:t>Hye</a:t>
            </a:r>
            <a:r>
              <a:rPr lang="en-US" altLang="ko-KR" sz="1200" dirty="0" smtClean="0">
                <a:solidFill>
                  <a:schemeClr val="bg1"/>
                </a:solidFill>
                <a:latin typeface="times" pitchFamily="18" charset="0"/>
                <a:cs typeface="times" pitchFamily="18" charset="0"/>
              </a:rPr>
              <a:t>-Jung. (2001). A study on the vowel of the Middle Korean – by a side view of phonetics -. M.A. thesis. </a:t>
            </a:r>
            <a:r>
              <a:rPr lang="en-US" altLang="ko-KR" sz="1200" dirty="0" err="1" smtClean="0">
                <a:solidFill>
                  <a:schemeClr val="bg1"/>
                </a:solidFill>
                <a:latin typeface="times" pitchFamily="18" charset="0"/>
                <a:cs typeface="times" pitchFamily="18" charset="0"/>
              </a:rPr>
              <a:t>Ehwa</a:t>
            </a:r>
            <a:r>
              <a:rPr lang="en-US" altLang="ko-KR" sz="1200" dirty="0" smtClean="0">
                <a:solidFill>
                  <a:schemeClr val="bg1"/>
                </a:solidFill>
                <a:latin typeface="times" pitchFamily="18" charset="0"/>
                <a:cs typeface="times" pitchFamily="18" charset="0"/>
              </a:rPr>
              <a:t> Women’s University.</a:t>
            </a:r>
            <a:endParaRPr lang="ko-KR" altLang="ko-KR" sz="1200" dirty="0">
              <a:solidFill>
                <a:schemeClr val="bg1"/>
              </a:solidFill>
              <a:latin typeface="times" pitchFamily="18" charset="0"/>
              <a:cs typeface="times" pitchFamily="18" charset="0"/>
            </a:endParaRPr>
          </a:p>
        </p:txBody>
      </p:sp>
    </p:spTree>
    <p:extLst>
      <p:ext uri="{BB962C8B-B14F-4D97-AF65-F5344CB8AC3E}">
        <p14:creationId xmlns:p14="http://schemas.microsoft.com/office/powerpoint/2010/main" val="3461267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Martin (2000)</a:t>
            </a:r>
            <a:endParaRPr lang="en-US" dirty="0"/>
          </a:p>
        </p:txBody>
      </p:sp>
      <p:sp>
        <p:nvSpPr>
          <p:cNvPr id="3" name="Content Placeholder 2"/>
          <p:cNvSpPr>
            <a:spLocks noGrp="1"/>
          </p:cNvSpPr>
          <p:nvPr>
            <p:ph sz="quarter" idx="1"/>
          </p:nvPr>
        </p:nvSpPr>
        <p:spPr/>
        <p:txBody>
          <a:bodyPr/>
          <a:lstStyle/>
          <a:p>
            <a:pPr latinLnBrk="0"/>
            <a:r>
              <a:rPr lang="en-US" dirty="0" smtClean="0"/>
              <a:t>“I </a:t>
            </a:r>
            <a:r>
              <a:rPr lang="en-US" dirty="0"/>
              <a:t>would not want to analyze the difference between the sounds of Chaucer and those of Shakespeare on the basis of loanwords from (or to) French, nor would I want to posit phonetic values for either Middle or Old English purely on the basis of the values we reconstruct for Old French or for Latin, from which English took the characters with which it is written</a:t>
            </a:r>
            <a:r>
              <a:rPr lang="en-US" dirty="0" smtClean="0"/>
              <a:t>.” (Martin 2000:29)</a:t>
            </a:r>
          </a:p>
          <a:p>
            <a:pPr latinLnBrk="0"/>
            <a:endParaRPr lang="en-US" dirty="0" smtClean="0"/>
          </a:p>
          <a:p>
            <a:pPr latinLnBrk="0"/>
            <a:r>
              <a:rPr lang="en-US" dirty="0" smtClean="0"/>
              <a:t>“Did the people of ‘</a:t>
            </a:r>
            <a:r>
              <a:rPr lang="en-US" dirty="0" err="1" smtClean="0"/>
              <a:t>Kwolye</a:t>
            </a:r>
            <a:r>
              <a:rPr lang="en-US" dirty="0" smtClean="0"/>
              <a:t>’(</a:t>
            </a:r>
            <a:r>
              <a:rPr lang="ko-KR" altLang="en-US" dirty="0" smtClean="0"/>
              <a:t>고려</a:t>
            </a:r>
            <a:r>
              <a:rPr lang="en-US" altLang="ko-KR" dirty="0" smtClean="0"/>
              <a:t>), as required by the vowel-shift hypothesis, call their nation /</a:t>
            </a:r>
            <a:r>
              <a:rPr lang="en-US" altLang="ko-KR" dirty="0" err="1" smtClean="0"/>
              <a:t>kwulya</a:t>
            </a:r>
            <a:r>
              <a:rPr lang="en-US" altLang="ko-KR" dirty="0" smtClean="0"/>
              <a:t>/?” (Martin 2000:26)</a:t>
            </a:r>
            <a:endParaRPr lang="en-US" dirty="0"/>
          </a:p>
        </p:txBody>
      </p:sp>
      <p:sp>
        <p:nvSpPr>
          <p:cNvPr id="4" name="Date Placeholder 3"/>
          <p:cNvSpPr>
            <a:spLocks noGrp="1"/>
          </p:cNvSpPr>
          <p:nvPr>
            <p:ph type="dt" sz="half" idx="2"/>
          </p:nvPr>
        </p:nvSpPr>
        <p:spPr/>
        <p:txBody>
          <a:bodyPr/>
          <a:lstStyle/>
          <a:p>
            <a:r>
              <a:rPr lang="en-US" altLang="ko-KR" smtClean="0"/>
              <a:t>1/24/2013</a:t>
            </a:r>
            <a:endParaRPr lang="ko-KR" altLang="en-US" dirty="0"/>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126</a:t>
            </a:fld>
            <a:endParaRPr lang="ko-KR" altLang="en-US"/>
          </a:p>
        </p:txBody>
      </p:sp>
      <p:sp>
        <p:nvSpPr>
          <p:cNvPr id="7" name="TextBox 6"/>
          <p:cNvSpPr txBox="1"/>
          <p:nvPr/>
        </p:nvSpPr>
        <p:spPr>
          <a:xfrm>
            <a:off x="107504" y="116632"/>
            <a:ext cx="8928992" cy="276999"/>
          </a:xfrm>
          <a:prstGeom prst="rect">
            <a:avLst/>
          </a:prstGeom>
          <a:solidFill>
            <a:srgbClr val="0070C0"/>
          </a:solidFill>
        </p:spPr>
        <p:txBody>
          <a:bodyPr wrap="square" rtlCol="0">
            <a:spAutoFit/>
          </a:bodyPr>
          <a:lstStyle/>
          <a:p>
            <a:pPr algn="ctr">
              <a:buNone/>
            </a:pPr>
            <a:r>
              <a:rPr lang="en-US" altLang="ko-KR" sz="1200" dirty="0">
                <a:solidFill>
                  <a:schemeClr val="bg1"/>
                </a:solidFill>
                <a:latin typeface="times" pitchFamily="18" charset="0"/>
                <a:cs typeface="times" pitchFamily="18" charset="0"/>
              </a:rPr>
              <a:t>Martin, Samuel E. </a:t>
            </a:r>
            <a:r>
              <a:rPr lang="en-US" altLang="ko-KR" sz="1200" dirty="0" smtClean="0">
                <a:solidFill>
                  <a:schemeClr val="bg1"/>
                </a:solidFill>
                <a:latin typeface="times" pitchFamily="18" charset="0"/>
                <a:cs typeface="times" pitchFamily="18" charset="0"/>
              </a:rPr>
              <a:t>(2000). </a:t>
            </a:r>
            <a:r>
              <a:rPr lang="en-US" altLang="ko-KR" sz="1200" dirty="0">
                <a:solidFill>
                  <a:schemeClr val="bg1"/>
                </a:solidFill>
                <a:latin typeface="times" pitchFamily="18" charset="0"/>
                <a:cs typeface="times" pitchFamily="18" charset="0"/>
              </a:rPr>
              <a:t>How have Korean vowels changed through time? </a:t>
            </a:r>
            <a:r>
              <a:rPr lang="en-US" altLang="ko-KR" sz="1200" i="1" dirty="0">
                <a:solidFill>
                  <a:schemeClr val="bg1"/>
                </a:solidFill>
                <a:latin typeface="times" pitchFamily="18" charset="0"/>
                <a:cs typeface="times" pitchFamily="18" charset="0"/>
              </a:rPr>
              <a:t>Korean Linguistics </a:t>
            </a:r>
            <a:r>
              <a:rPr lang="en-US" altLang="ko-KR" sz="1200" dirty="0" smtClean="0">
                <a:solidFill>
                  <a:schemeClr val="bg1"/>
                </a:solidFill>
                <a:latin typeface="times" pitchFamily="18" charset="0"/>
                <a:cs typeface="times" pitchFamily="18" charset="0"/>
              </a:rPr>
              <a:t>10: 1-60.</a:t>
            </a:r>
            <a:endParaRPr lang="ko-KR" altLang="ko-KR" sz="1200" dirty="0">
              <a:solidFill>
                <a:schemeClr val="bg1"/>
              </a:solidFill>
              <a:latin typeface="times" pitchFamily="18" charset="0"/>
              <a:cs typeface="times" pitchFamily="18" charset="0"/>
            </a:endParaRPr>
          </a:p>
        </p:txBody>
      </p:sp>
    </p:spTree>
    <p:extLst>
      <p:ext uri="{BB962C8B-B14F-4D97-AF65-F5344CB8AC3E}">
        <p14:creationId xmlns:p14="http://schemas.microsoft.com/office/powerpoint/2010/main" val="389129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Vovin</a:t>
            </a:r>
            <a:r>
              <a:rPr lang="en-US" dirty="0" smtClean="0"/>
              <a:t> (2000)</a:t>
            </a:r>
            <a:endParaRPr lang="en-US" dirty="0"/>
          </a:p>
        </p:txBody>
      </p:sp>
      <p:sp>
        <p:nvSpPr>
          <p:cNvPr id="3" name="Content Placeholder 2"/>
          <p:cNvSpPr>
            <a:spLocks noGrp="1"/>
          </p:cNvSpPr>
          <p:nvPr>
            <p:ph sz="quarter" idx="1"/>
          </p:nvPr>
        </p:nvSpPr>
        <p:spPr/>
        <p:txBody>
          <a:bodyPr>
            <a:normAutofit fontScale="92500"/>
          </a:bodyPr>
          <a:lstStyle/>
          <a:p>
            <a:r>
              <a:rPr lang="en-US" altLang="ko-KR" dirty="0"/>
              <a:t>MM </a:t>
            </a:r>
            <a:r>
              <a:rPr lang="en-US" altLang="ko-KR" i="1" dirty="0" smtClean="0"/>
              <a:t>ü</a:t>
            </a:r>
            <a:r>
              <a:rPr lang="en-US" altLang="ko-KR" dirty="0" smtClean="0"/>
              <a:t> :: MK </a:t>
            </a:r>
            <a:r>
              <a:rPr lang="en-US" altLang="ko-KR" i="1" dirty="0" err="1"/>
              <a:t>wu</a:t>
            </a:r>
            <a:r>
              <a:rPr lang="en-US" altLang="ko-KR" dirty="0"/>
              <a:t> (</a:t>
            </a:r>
            <a:r>
              <a:rPr lang="ko-KR" altLang="ko-KR" dirty="0"/>
              <a:t>ㅜ</a:t>
            </a:r>
            <a:r>
              <a:rPr lang="en-US" altLang="ko-KR" dirty="0"/>
              <a:t>) </a:t>
            </a:r>
            <a:endParaRPr lang="en-US" altLang="ko-KR" dirty="0" smtClean="0"/>
          </a:p>
          <a:p>
            <a:pPr lvl="1"/>
            <a:r>
              <a:rPr lang="en-US" altLang="ko-KR" dirty="0" smtClean="0"/>
              <a:t>“First, it is </a:t>
            </a:r>
            <a:r>
              <a:rPr lang="en-US" altLang="ko-KR" b="1" dirty="0" smtClean="0"/>
              <a:t>attested only in one word </a:t>
            </a:r>
            <a:r>
              <a:rPr lang="en-US" altLang="ko-KR" dirty="0" smtClean="0"/>
              <a:t>in Yi </a:t>
            </a:r>
            <a:r>
              <a:rPr lang="en-US" altLang="ko-KR" dirty="0" err="1" smtClean="0"/>
              <a:t>Kimun’s</a:t>
            </a:r>
            <a:r>
              <a:rPr lang="en-US" altLang="ko-KR" dirty="0" smtClean="0"/>
              <a:t> examples: </a:t>
            </a:r>
            <a:r>
              <a:rPr lang="en-US" altLang="ko-KR" i="1" dirty="0" err="1" smtClean="0"/>
              <a:t>kwuleng-mol</a:t>
            </a:r>
            <a:r>
              <a:rPr lang="en-US" altLang="ko-KR" dirty="0" smtClean="0"/>
              <a:t> ‘brown-color horse’, WM </a:t>
            </a:r>
            <a:r>
              <a:rPr lang="en-US" altLang="ko-KR" i="1" dirty="0" err="1" smtClean="0"/>
              <a:t>küreng</a:t>
            </a:r>
            <a:r>
              <a:rPr lang="en-US" altLang="ko-KR" dirty="0" smtClean="0"/>
              <a:t> (not attested in ’</a:t>
            </a:r>
            <a:r>
              <a:rPr lang="en-US" altLang="ko-KR" dirty="0" err="1" smtClean="0"/>
              <a:t>Phags</a:t>
            </a:r>
            <a:r>
              <a:rPr lang="en-US" altLang="ko-KR" dirty="0" smtClean="0"/>
              <a:t>-pa materials). Second, the attestation is </a:t>
            </a:r>
            <a:r>
              <a:rPr lang="en-US" altLang="ko-KR" b="1" dirty="0" smtClean="0"/>
              <a:t>limited to Written Mongolian</a:t>
            </a:r>
            <a:r>
              <a:rPr lang="en-US" altLang="ko-KR" dirty="0" smtClean="0"/>
              <a:t>, where we cannot be sure of the exact vocalism of the word. Third, there is </a:t>
            </a:r>
            <a:r>
              <a:rPr lang="en-US" altLang="ko-KR" b="1" dirty="0" smtClean="0"/>
              <a:t>no one-to-one correspondence </a:t>
            </a:r>
            <a:r>
              <a:rPr lang="en-US" altLang="ko-KR" dirty="0" smtClean="0"/>
              <a:t>between MM /ü/ in ’</a:t>
            </a:r>
            <a:r>
              <a:rPr lang="en-US" altLang="ko-KR" dirty="0" err="1" smtClean="0"/>
              <a:t>Phags</a:t>
            </a:r>
            <a:r>
              <a:rPr lang="en-US" altLang="ko-KR" dirty="0" smtClean="0"/>
              <a:t>-pa and WM /ü/.” (</a:t>
            </a:r>
            <a:r>
              <a:rPr lang="en-US" altLang="ko-KR" dirty="0" err="1" smtClean="0"/>
              <a:t>Vovin</a:t>
            </a:r>
            <a:r>
              <a:rPr lang="en-US" altLang="ko-KR" dirty="0" smtClean="0"/>
              <a:t> 2000:62-7)</a:t>
            </a:r>
            <a:endParaRPr lang="ko-KR" altLang="ko-KR" dirty="0" smtClean="0"/>
          </a:p>
          <a:p>
            <a:pPr lvl="1"/>
            <a:endParaRPr lang="en-US" altLang="ko-KR" dirty="0" smtClean="0"/>
          </a:p>
          <a:p>
            <a:pPr lvl="1"/>
            <a:r>
              <a:rPr lang="en-US" altLang="ko-KR" dirty="0" smtClean="0"/>
              <a:t>Examples (</a:t>
            </a:r>
            <a:r>
              <a:rPr lang="en-US" altLang="ko-KR" dirty="0" err="1" smtClean="0"/>
              <a:t>Vovin</a:t>
            </a:r>
            <a:r>
              <a:rPr lang="en-US" altLang="ko-KR" dirty="0" smtClean="0"/>
              <a:t> 2000:65-6, all taken from glossary in </a:t>
            </a:r>
            <a:r>
              <a:rPr lang="en-US" altLang="ko-KR" dirty="0" err="1" smtClean="0"/>
              <a:t>Poppe</a:t>
            </a:r>
            <a:r>
              <a:rPr lang="en-US" altLang="ko-KR" dirty="0" smtClean="0"/>
              <a:t> 1941) </a:t>
            </a:r>
            <a:endParaRPr lang="en-US" altLang="ko-KR" dirty="0"/>
          </a:p>
          <a:p>
            <a:pPr marL="594360" lvl="2" indent="0">
              <a:buNone/>
            </a:pPr>
            <a:r>
              <a:rPr lang="en-US" altLang="ko-KR" i="1" dirty="0" smtClean="0"/>
              <a:t>Written Mongolian	Middle Mongolian(</a:t>
            </a:r>
            <a:r>
              <a:rPr lang="en-US" altLang="ko-KR" i="1" dirty="0" err="1" smtClean="0"/>
              <a:t>Phags</a:t>
            </a:r>
            <a:r>
              <a:rPr lang="en-US" altLang="ko-KR" i="1" dirty="0" smtClean="0"/>
              <a:t>-pa)	gloss</a:t>
            </a:r>
            <a:endParaRPr lang="en-US" altLang="ko-KR" i="1" dirty="0"/>
          </a:p>
          <a:p>
            <a:pPr marL="594360" lvl="2" indent="0">
              <a:buNone/>
            </a:pPr>
            <a:r>
              <a:rPr lang="en-US" altLang="ko-KR" i="1" dirty="0" err="1" smtClean="0"/>
              <a:t>kümün</a:t>
            </a:r>
            <a:r>
              <a:rPr lang="en-US" altLang="ko-KR" i="1" dirty="0" smtClean="0"/>
              <a:t>		</a:t>
            </a:r>
            <a:r>
              <a:rPr lang="en-US" altLang="ko-KR" i="1" dirty="0" err="1"/>
              <a:t>k’u’un</a:t>
            </a:r>
            <a:r>
              <a:rPr lang="en-US" altLang="ko-KR" dirty="0" smtClean="0"/>
              <a:t>			‘person’</a:t>
            </a:r>
            <a:endParaRPr lang="en-US" altLang="ko-KR" dirty="0"/>
          </a:p>
          <a:p>
            <a:pPr marL="594360" lvl="2" indent="0">
              <a:buNone/>
            </a:pPr>
            <a:r>
              <a:rPr lang="en-US" altLang="ko-KR" i="1" dirty="0" err="1" smtClean="0"/>
              <a:t>kücün</a:t>
            </a:r>
            <a:r>
              <a:rPr lang="en-US" altLang="ko-KR" i="1" dirty="0" smtClean="0"/>
              <a:t>		</a:t>
            </a:r>
            <a:r>
              <a:rPr lang="en-US" altLang="ko-KR" i="1" dirty="0" err="1" smtClean="0"/>
              <a:t>k’ucu</a:t>
            </a:r>
            <a:r>
              <a:rPr lang="en-US" altLang="ko-KR" i="1" dirty="0" smtClean="0"/>
              <a:t>/</a:t>
            </a:r>
            <a:r>
              <a:rPr lang="en-US" altLang="ko-KR" i="1" dirty="0" err="1" smtClean="0"/>
              <a:t>k</a:t>
            </a:r>
            <a:r>
              <a:rPr lang="en-US" altLang="ko-KR" i="1" dirty="0" err="1"/>
              <a:t>’</a:t>
            </a:r>
            <a:r>
              <a:rPr lang="en-US" altLang="ko-KR" i="1" dirty="0" err="1" smtClean="0"/>
              <a:t>ücün</a:t>
            </a:r>
            <a:r>
              <a:rPr lang="en-US" altLang="ko-KR" dirty="0" smtClean="0"/>
              <a:t>		‘strength’</a:t>
            </a:r>
            <a:endParaRPr lang="en-US" altLang="ko-KR" dirty="0"/>
          </a:p>
          <a:p>
            <a:pPr marL="594360" lvl="2" indent="0">
              <a:buNone/>
            </a:pPr>
            <a:r>
              <a:rPr lang="en-US" altLang="ko-KR" dirty="0" smtClean="0"/>
              <a:t>……</a:t>
            </a:r>
            <a:endParaRPr lang="ko-KR" altLang="ko-KR" dirty="0" smtClean="0"/>
          </a:p>
          <a:p>
            <a:endParaRPr lang="en-US" dirty="0"/>
          </a:p>
        </p:txBody>
      </p:sp>
      <p:sp>
        <p:nvSpPr>
          <p:cNvPr id="4" name="Date Placeholder 3"/>
          <p:cNvSpPr>
            <a:spLocks noGrp="1"/>
          </p:cNvSpPr>
          <p:nvPr>
            <p:ph type="dt" sz="half" idx="2"/>
          </p:nvPr>
        </p:nvSpPr>
        <p:spPr/>
        <p:txBody>
          <a:bodyPr/>
          <a:lstStyle/>
          <a:p>
            <a:r>
              <a:rPr lang="en-US" altLang="ko-KR" smtClean="0"/>
              <a:t>1/24/2013</a:t>
            </a:r>
            <a:endParaRPr lang="ko-KR" altLang="en-US" dirty="0"/>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127</a:t>
            </a:fld>
            <a:endParaRPr lang="ko-KR" altLang="en-US"/>
          </a:p>
        </p:txBody>
      </p:sp>
      <p:sp>
        <p:nvSpPr>
          <p:cNvPr id="8" name="TextBox 7"/>
          <p:cNvSpPr txBox="1"/>
          <p:nvPr/>
        </p:nvSpPr>
        <p:spPr>
          <a:xfrm>
            <a:off x="107504" y="116632"/>
            <a:ext cx="8928992" cy="276999"/>
          </a:xfrm>
          <a:prstGeom prst="rect">
            <a:avLst/>
          </a:prstGeom>
          <a:solidFill>
            <a:srgbClr val="0070C0"/>
          </a:solidFill>
        </p:spPr>
        <p:txBody>
          <a:bodyPr wrap="square" rtlCol="0">
            <a:spAutoFit/>
          </a:bodyPr>
          <a:lstStyle/>
          <a:p>
            <a:pPr algn="ctr"/>
            <a:r>
              <a:rPr lang="en-US" altLang="ko-KR" sz="1200" dirty="0" err="1">
                <a:solidFill>
                  <a:schemeClr val="bg1"/>
                </a:solidFill>
                <a:latin typeface="times" pitchFamily="18" charset="0"/>
                <a:cs typeface="times" pitchFamily="18" charset="0"/>
              </a:rPr>
              <a:t>Vovin</a:t>
            </a:r>
            <a:r>
              <a:rPr lang="en-US" altLang="ko-KR" sz="1200" dirty="0">
                <a:solidFill>
                  <a:schemeClr val="bg1"/>
                </a:solidFill>
                <a:latin typeface="times" pitchFamily="18" charset="0"/>
                <a:cs typeface="times" pitchFamily="18" charset="0"/>
              </a:rPr>
              <a:t>, Alexander. (2000). On the Great Vowel Shift in Middle Korean and position of stress in Proto-Korean. </a:t>
            </a:r>
            <a:r>
              <a:rPr lang="en-US" altLang="ko-KR" sz="1200" i="1" dirty="0" smtClean="0">
                <a:solidFill>
                  <a:schemeClr val="bg1"/>
                </a:solidFill>
                <a:latin typeface="times" pitchFamily="18" charset="0"/>
                <a:cs typeface="times" pitchFamily="18" charset="0"/>
              </a:rPr>
              <a:t>Korean </a:t>
            </a:r>
            <a:r>
              <a:rPr lang="en-US" altLang="ko-KR" sz="1200" i="1" dirty="0">
                <a:solidFill>
                  <a:schemeClr val="bg1"/>
                </a:solidFill>
                <a:latin typeface="times" pitchFamily="18" charset="0"/>
                <a:cs typeface="times" pitchFamily="18" charset="0"/>
              </a:rPr>
              <a:t>Linguistics </a:t>
            </a:r>
            <a:r>
              <a:rPr lang="en-US" altLang="ko-KR" sz="1200" dirty="0" smtClean="0">
                <a:solidFill>
                  <a:schemeClr val="bg1"/>
                </a:solidFill>
                <a:latin typeface="times" pitchFamily="18" charset="0"/>
                <a:cs typeface="times" pitchFamily="18" charset="0"/>
              </a:rPr>
              <a:t>10</a:t>
            </a:r>
            <a:r>
              <a:rPr lang="en-US" altLang="ko-KR" sz="1200" dirty="0">
                <a:solidFill>
                  <a:schemeClr val="bg1"/>
                </a:solidFill>
                <a:latin typeface="times" pitchFamily="18" charset="0"/>
                <a:cs typeface="times" pitchFamily="18" charset="0"/>
              </a:rPr>
              <a:t>: </a:t>
            </a:r>
            <a:r>
              <a:rPr lang="en-US" altLang="ko-KR" sz="1200" dirty="0" smtClean="0">
                <a:solidFill>
                  <a:schemeClr val="bg1"/>
                </a:solidFill>
                <a:latin typeface="times" pitchFamily="18" charset="0"/>
                <a:cs typeface="times" pitchFamily="18" charset="0"/>
              </a:rPr>
              <a:t>61-78.</a:t>
            </a:r>
            <a:endParaRPr lang="ko-KR" altLang="ko-KR" sz="1200" dirty="0">
              <a:solidFill>
                <a:schemeClr val="bg1"/>
              </a:solidFill>
              <a:latin typeface="times" pitchFamily="18" charset="0"/>
              <a:cs typeface="times" pitchFamily="18" charset="0"/>
            </a:endParaRPr>
          </a:p>
        </p:txBody>
      </p:sp>
    </p:spTree>
    <p:extLst>
      <p:ext uri="{BB962C8B-B14F-4D97-AF65-F5344CB8AC3E}">
        <p14:creationId xmlns:p14="http://schemas.microsoft.com/office/powerpoint/2010/main" val="3950464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Vovin</a:t>
            </a:r>
            <a:r>
              <a:rPr lang="en-US" dirty="0" smtClean="0"/>
              <a:t> (2000) (cont.)</a:t>
            </a:r>
            <a:endParaRPr lang="en-US" dirty="0"/>
          </a:p>
        </p:txBody>
      </p:sp>
      <p:sp>
        <p:nvSpPr>
          <p:cNvPr id="3" name="Content Placeholder 2"/>
          <p:cNvSpPr>
            <a:spLocks noGrp="1"/>
          </p:cNvSpPr>
          <p:nvPr>
            <p:ph sz="quarter" idx="1"/>
          </p:nvPr>
        </p:nvSpPr>
        <p:spPr/>
        <p:txBody>
          <a:bodyPr>
            <a:normAutofit/>
          </a:bodyPr>
          <a:lstStyle/>
          <a:p>
            <a:r>
              <a:rPr lang="en-US" altLang="ko-KR" i="1" dirty="0" err="1"/>
              <a:t>Monge</a:t>
            </a:r>
            <a:r>
              <a:rPr lang="en-US" altLang="ko-KR" i="1" dirty="0"/>
              <a:t> </a:t>
            </a:r>
            <a:r>
              <a:rPr lang="en-US" altLang="ko-KR" i="1" dirty="0" err="1"/>
              <a:t>Nokeltay</a:t>
            </a:r>
            <a:endParaRPr lang="en-US" altLang="ko-KR" dirty="0" smtClean="0"/>
          </a:p>
          <a:p>
            <a:pPr lvl="1"/>
            <a:r>
              <a:rPr lang="en-US" altLang="ko-KR" dirty="0" smtClean="0"/>
              <a:t>“Finally, as late as in 1741, compilers of </a:t>
            </a:r>
            <a:r>
              <a:rPr lang="en-US" altLang="ko-KR" i="1" dirty="0" err="1" smtClean="0"/>
              <a:t>Monge</a:t>
            </a:r>
            <a:r>
              <a:rPr lang="en-US" altLang="ko-KR" i="1" dirty="0" smtClean="0"/>
              <a:t> </a:t>
            </a:r>
            <a:r>
              <a:rPr lang="en-US" altLang="ko-KR" i="1" dirty="0" err="1" smtClean="0"/>
              <a:t>Nokeltay</a:t>
            </a:r>
            <a:r>
              <a:rPr lang="en-US" altLang="ko-KR" i="1" dirty="0" smtClean="0"/>
              <a:t> </a:t>
            </a:r>
            <a:r>
              <a:rPr lang="en-US" altLang="ko-KR" dirty="0" smtClean="0"/>
              <a:t>still used Korean </a:t>
            </a:r>
            <a:r>
              <a:rPr lang="en-US" altLang="ko-KR" i="1" dirty="0" err="1" smtClean="0"/>
              <a:t>wu</a:t>
            </a:r>
            <a:r>
              <a:rPr lang="en-US" altLang="ko-KR" dirty="0" smtClean="0"/>
              <a:t> (</a:t>
            </a:r>
            <a:r>
              <a:rPr lang="ko-KR" altLang="ko-KR" dirty="0" err="1" smtClean="0"/>
              <a:t>ㅜ</a:t>
            </a:r>
            <a:r>
              <a:rPr lang="en-US" altLang="ko-KR" dirty="0" smtClean="0"/>
              <a:t>) to transcribe Mongolian /ü/, although by that time according to Yi </a:t>
            </a:r>
            <a:r>
              <a:rPr lang="en-US" altLang="ko-KR" dirty="0" err="1" smtClean="0"/>
              <a:t>Kimun</a:t>
            </a:r>
            <a:r>
              <a:rPr lang="en-US" altLang="ko-KR" dirty="0" smtClean="0"/>
              <a:t> the shift was long completed</a:t>
            </a:r>
            <a:r>
              <a:rPr lang="en-US" altLang="ko-KR" dirty="0"/>
              <a:t>.” (</a:t>
            </a:r>
            <a:r>
              <a:rPr lang="en-US" altLang="ko-KR" dirty="0" err="1"/>
              <a:t>Vovin</a:t>
            </a:r>
            <a:r>
              <a:rPr lang="en-US" altLang="ko-KR" dirty="0"/>
              <a:t> </a:t>
            </a:r>
            <a:r>
              <a:rPr lang="en-US" altLang="ko-KR" dirty="0" smtClean="0"/>
              <a:t>2000:66)</a:t>
            </a:r>
            <a:endParaRPr lang="ko-KR" altLang="ko-KR" dirty="0"/>
          </a:p>
          <a:p>
            <a:endParaRPr lang="en-US" altLang="ko-KR" dirty="0" smtClean="0"/>
          </a:p>
          <a:p>
            <a:pPr lvl="1"/>
            <a:r>
              <a:rPr lang="en-US" altLang="ko-KR" dirty="0" smtClean="0"/>
              <a:t>Examples (</a:t>
            </a:r>
            <a:r>
              <a:rPr lang="en-US" altLang="ko-KR" dirty="0" err="1" smtClean="0"/>
              <a:t>Vovin</a:t>
            </a:r>
            <a:r>
              <a:rPr lang="en-US" altLang="ko-KR" dirty="0" smtClean="0"/>
              <a:t> 2000:65-6, taken from </a:t>
            </a:r>
            <a:r>
              <a:rPr lang="en-US" altLang="ko-KR" dirty="0" err="1" smtClean="0"/>
              <a:t>Poppe</a:t>
            </a:r>
            <a:r>
              <a:rPr lang="en-US" altLang="ko-KR" dirty="0" smtClean="0"/>
              <a:t> 1941) </a:t>
            </a:r>
            <a:endParaRPr lang="en-US" altLang="ko-KR" dirty="0"/>
          </a:p>
          <a:p>
            <a:pPr marL="868680" lvl="3" indent="0">
              <a:buNone/>
            </a:pPr>
            <a:r>
              <a:rPr lang="en-US" altLang="ko-KR" sz="2000" i="1" dirty="0" err="1" smtClean="0"/>
              <a:t>WM</a:t>
            </a:r>
            <a:r>
              <a:rPr lang="en-US" altLang="ko-KR" sz="2000" i="1" dirty="0" smtClean="0"/>
              <a:t>		</a:t>
            </a:r>
            <a:r>
              <a:rPr lang="en-US" altLang="ko-KR" sz="2000" i="1" dirty="0" err="1" smtClean="0"/>
              <a:t>Monge</a:t>
            </a:r>
            <a:r>
              <a:rPr lang="en-US" altLang="ko-KR" sz="2000" i="1" dirty="0" smtClean="0"/>
              <a:t> </a:t>
            </a:r>
            <a:r>
              <a:rPr lang="en-US" altLang="ko-KR" sz="2000" i="1" dirty="0" err="1" smtClean="0"/>
              <a:t>Nokeltay</a:t>
            </a:r>
            <a:r>
              <a:rPr lang="en-US" altLang="ko-KR" sz="2000" i="1" dirty="0" smtClean="0"/>
              <a:t>	gloss (page)</a:t>
            </a:r>
            <a:endParaRPr lang="en-US" altLang="ko-KR" sz="2000" i="1" dirty="0"/>
          </a:p>
          <a:p>
            <a:pPr marL="868680" lvl="3" indent="0">
              <a:buNone/>
            </a:pPr>
            <a:r>
              <a:rPr lang="en-US" altLang="ko-KR" sz="2000" dirty="0" smtClean="0"/>
              <a:t>ire-</a:t>
            </a:r>
            <a:r>
              <a:rPr lang="en-US" altLang="ko-KR" sz="2000" dirty="0" err="1" smtClean="0"/>
              <a:t>kü</a:t>
            </a:r>
            <a:r>
              <a:rPr lang="en-US" altLang="ko-KR" sz="2000" dirty="0" smtClean="0"/>
              <a:t>		</a:t>
            </a:r>
            <a:r>
              <a:rPr lang="en-US" altLang="ko-KR" sz="2000" dirty="0" err="1" smtClean="0"/>
              <a:t>ilekhwu</a:t>
            </a:r>
            <a:r>
              <a:rPr lang="en-US" altLang="ko-KR" sz="2000" dirty="0" smtClean="0"/>
              <a:t>		‘to come’ (2a)</a:t>
            </a:r>
            <a:endParaRPr lang="en-US" altLang="ko-KR" sz="2000" dirty="0"/>
          </a:p>
          <a:p>
            <a:pPr marL="868680" lvl="3" indent="0">
              <a:buNone/>
            </a:pPr>
            <a:r>
              <a:rPr lang="en-US" altLang="ko-KR" sz="2000" dirty="0" err="1" smtClean="0"/>
              <a:t>Kümün</a:t>
            </a:r>
            <a:r>
              <a:rPr lang="en-US" altLang="ko-KR" sz="2000" dirty="0" smtClean="0"/>
              <a:t>		</a:t>
            </a:r>
            <a:r>
              <a:rPr lang="en-US" altLang="ko-KR" sz="2000" dirty="0" err="1" smtClean="0"/>
              <a:t>khwun</a:t>
            </a:r>
            <a:r>
              <a:rPr lang="en-US" altLang="ko-KR" sz="2000" dirty="0" smtClean="0"/>
              <a:t>		‘person’ (2b)</a:t>
            </a:r>
          </a:p>
          <a:p>
            <a:pPr marL="868680" lvl="3" indent="0">
              <a:buNone/>
            </a:pPr>
            <a:r>
              <a:rPr lang="en-US" altLang="ko-KR" sz="2000" dirty="0" smtClean="0"/>
              <a:t>......</a:t>
            </a:r>
            <a:endParaRPr lang="ko-KR" altLang="ko-KR" sz="2000" dirty="0" smtClean="0"/>
          </a:p>
        </p:txBody>
      </p:sp>
      <p:sp>
        <p:nvSpPr>
          <p:cNvPr id="4" name="Date Placeholder 3"/>
          <p:cNvSpPr>
            <a:spLocks noGrp="1"/>
          </p:cNvSpPr>
          <p:nvPr>
            <p:ph type="dt" sz="half" idx="2"/>
          </p:nvPr>
        </p:nvSpPr>
        <p:spPr/>
        <p:txBody>
          <a:bodyPr/>
          <a:lstStyle/>
          <a:p>
            <a:r>
              <a:rPr lang="en-US" altLang="ko-KR" smtClean="0"/>
              <a:t>1/24/2013</a:t>
            </a:r>
            <a:endParaRPr lang="ko-KR" altLang="en-US" dirty="0"/>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128</a:t>
            </a:fld>
            <a:endParaRPr lang="ko-KR" altLang="en-US"/>
          </a:p>
        </p:txBody>
      </p:sp>
      <p:sp>
        <p:nvSpPr>
          <p:cNvPr id="8" name="TextBox 7"/>
          <p:cNvSpPr txBox="1"/>
          <p:nvPr/>
        </p:nvSpPr>
        <p:spPr>
          <a:xfrm>
            <a:off x="107504" y="116632"/>
            <a:ext cx="8928992" cy="276999"/>
          </a:xfrm>
          <a:prstGeom prst="rect">
            <a:avLst/>
          </a:prstGeom>
          <a:solidFill>
            <a:srgbClr val="0070C0"/>
          </a:solidFill>
        </p:spPr>
        <p:txBody>
          <a:bodyPr wrap="square" rtlCol="0">
            <a:spAutoFit/>
          </a:bodyPr>
          <a:lstStyle/>
          <a:p>
            <a:pPr algn="ctr"/>
            <a:r>
              <a:rPr lang="en-US" altLang="ko-KR" sz="1200" dirty="0" err="1">
                <a:solidFill>
                  <a:schemeClr val="bg1"/>
                </a:solidFill>
                <a:latin typeface="times" pitchFamily="18" charset="0"/>
                <a:cs typeface="times" pitchFamily="18" charset="0"/>
              </a:rPr>
              <a:t>Vovin</a:t>
            </a:r>
            <a:r>
              <a:rPr lang="en-US" altLang="ko-KR" sz="1200" dirty="0">
                <a:solidFill>
                  <a:schemeClr val="bg1"/>
                </a:solidFill>
                <a:latin typeface="times" pitchFamily="18" charset="0"/>
                <a:cs typeface="times" pitchFamily="18" charset="0"/>
              </a:rPr>
              <a:t>, Alexander. (2000). On the Great Vowel Shift in Middle Korean and position of stress in Proto-Korean. </a:t>
            </a:r>
            <a:r>
              <a:rPr lang="en-US" altLang="ko-KR" sz="1200" i="1" dirty="0" smtClean="0">
                <a:solidFill>
                  <a:schemeClr val="bg1"/>
                </a:solidFill>
                <a:latin typeface="times" pitchFamily="18" charset="0"/>
                <a:cs typeface="times" pitchFamily="18" charset="0"/>
              </a:rPr>
              <a:t>Korean </a:t>
            </a:r>
            <a:r>
              <a:rPr lang="en-US" altLang="ko-KR" sz="1200" i="1" dirty="0">
                <a:solidFill>
                  <a:schemeClr val="bg1"/>
                </a:solidFill>
                <a:latin typeface="times" pitchFamily="18" charset="0"/>
                <a:cs typeface="times" pitchFamily="18" charset="0"/>
              </a:rPr>
              <a:t>Linguistics </a:t>
            </a:r>
            <a:r>
              <a:rPr lang="en-US" altLang="ko-KR" sz="1200" dirty="0" smtClean="0">
                <a:solidFill>
                  <a:schemeClr val="bg1"/>
                </a:solidFill>
                <a:latin typeface="times" pitchFamily="18" charset="0"/>
                <a:cs typeface="times" pitchFamily="18" charset="0"/>
              </a:rPr>
              <a:t>10</a:t>
            </a:r>
            <a:r>
              <a:rPr lang="en-US" altLang="ko-KR" sz="1200" dirty="0">
                <a:solidFill>
                  <a:schemeClr val="bg1"/>
                </a:solidFill>
                <a:latin typeface="times" pitchFamily="18" charset="0"/>
                <a:cs typeface="times" pitchFamily="18" charset="0"/>
              </a:rPr>
              <a:t>: </a:t>
            </a:r>
            <a:r>
              <a:rPr lang="en-US" altLang="ko-KR" sz="1200" dirty="0" smtClean="0">
                <a:solidFill>
                  <a:schemeClr val="bg1"/>
                </a:solidFill>
                <a:latin typeface="times" pitchFamily="18" charset="0"/>
                <a:cs typeface="times" pitchFamily="18" charset="0"/>
              </a:rPr>
              <a:t>61-78.</a:t>
            </a:r>
            <a:endParaRPr lang="ko-KR" altLang="ko-KR" sz="1200" dirty="0">
              <a:solidFill>
                <a:schemeClr val="bg1"/>
              </a:solidFill>
              <a:latin typeface="times" pitchFamily="18" charset="0"/>
              <a:cs typeface="times" pitchFamily="18" charset="0"/>
            </a:endParaRPr>
          </a:p>
        </p:txBody>
      </p:sp>
    </p:spTree>
    <p:extLst>
      <p:ext uri="{BB962C8B-B14F-4D97-AF65-F5344CB8AC3E}">
        <p14:creationId xmlns:p14="http://schemas.microsoft.com/office/powerpoint/2010/main" val="3950464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Frellesvig</a:t>
            </a:r>
            <a:r>
              <a:rPr lang="en-US" dirty="0" smtClean="0"/>
              <a:t> &amp; Whitman (2005)</a:t>
            </a:r>
            <a:endParaRPr lang="en-US" dirty="0"/>
          </a:p>
        </p:txBody>
      </p:sp>
      <p:sp>
        <p:nvSpPr>
          <p:cNvPr id="8" name="Content Placeholder 7"/>
          <p:cNvSpPr>
            <a:spLocks noGrp="1"/>
          </p:cNvSpPr>
          <p:nvPr>
            <p:ph sz="quarter" idx="1"/>
          </p:nvPr>
        </p:nvSpPr>
        <p:spPr>
          <a:xfrm>
            <a:off x="457200" y="1219200"/>
            <a:ext cx="8229600" cy="5018112"/>
          </a:xfrm>
        </p:spPr>
        <p:txBody>
          <a:bodyPr>
            <a:normAutofit fontScale="77500" lnSpcReduction="20000"/>
          </a:bodyPr>
          <a:lstStyle/>
          <a:p>
            <a:pPr latinLnBrk="0"/>
            <a:r>
              <a:rPr lang="en-US" dirty="0" smtClean="0"/>
              <a:t>Proto-Japanese			basic vowel correspondences</a:t>
            </a:r>
          </a:p>
          <a:p>
            <a:pPr latinLnBrk="0"/>
            <a:endParaRPr lang="en-US" dirty="0"/>
          </a:p>
          <a:p>
            <a:pPr latinLnBrk="0"/>
            <a:endParaRPr lang="en-US" dirty="0" smtClean="0"/>
          </a:p>
          <a:p>
            <a:pPr latinLnBrk="0"/>
            <a:endParaRPr lang="en-US" dirty="0"/>
          </a:p>
          <a:p>
            <a:pPr latinLnBrk="0"/>
            <a:endParaRPr lang="en-US" dirty="0" smtClean="0"/>
          </a:p>
          <a:p>
            <a:pPr latinLnBrk="0"/>
            <a:endParaRPr lang="en-US" dirty="0"/>
          </a:p>
          <a:p>
            <a:pPr latinLnBrk="0"/>
            <a:endParaRPr lang="en-US" dirty="0" smtClean="0"/>
          </a:p>
          <a:p>
            <a:pPr latinLnBrk="0"/>
            <a:endParaRPr lang="en-US" dirty="0"/>
          </a:p>
          <a:p>
            <a:pPr latinLnBrk="0"/>
            <a:endParaRPr lang="en-US" dirty="0" smtClean="0"/>
          </a:p>
          <a:p>
            <a:pPr latinLnBrk="0"/>
            <a:endParaRPr lang="en-US" dirty="0" smtClean="0"/>
          </a:p>
          <a:p>
            <a:pPr latinLnBrk="0"/>
            <a:r>
              <a:rPr lang="en-US" dirty="0" smtClean="0"/>
              <a:t>“... the </a:t>
            </a:r>
            <a:r>
              <a:rPr lang="en-US" dirty="0"/>
              <a:t>vowel correspondences we have discussed give no support for (33). (33</a:t>
            </a:r>
            <a:r>
              <a:rPr lang="en-US" dirty="0" smtClean="0"/>
              <a:t>) predicts </a:t>
            </a:r>
            <a:r>
              <a:rPr lang="en-US" dirty="0"/>
              <a:t>correspondences of the type </a:t>
            </a:r>
            <a:r>
              <a:rPr lang="en-US" dirty="0" err="1"/>
              <a:t>EMK</a:t>
            </a:r>
            <a:r>
              <a:rPr lang="en-US" dirty="0"/>
              <a:t> </a:t>
            </a:r>
            <a:r>
              <a:rPr lang="en-US" i="1" dirty="0"/>
              <a:t>*e </a:t>
            </a:r>
            <a:r>
              <a:rPr lang="en-US" dirty="0"/>
              <a:t>&gt; </a:t>
            </a:r>
            <a:r>
              <a:rPr lang="en-US" dirty="0" err="1"/>
              <a:t>LMK</a:t>
            </a:r>
            <a:r>
              <a:rPr lang="en-US" dirty="0"/>
              <a:t> </a:t>
            </a:r>
            <a:r>
              <a:rPr lang="en-US" i="1" dirty="0">
                <a:cs typeface="Times New Roman"/>
              </a:rPr>
              <a:t>ə</a:t>
            </a:r>
            <a:r>
              <a:rPr lang="en-US" dirty="0" smtClean="0">
                <a:latin typeface="Times New Roman"/>
                <a:cs typeface="Times New Roman"/>
              </a:rPr>
              <a:t> </a:t>
            </a:r>
            <a:r>
              <a:rPr lang="en-US" dirty="0" smtClean="0"/>
              <a:t>:: </a:t>
            </a:r>
            <a:r>
              <a:rPr lang="en-US" dirty="0" err="1"/>
              <a:t>OJ</a:t>
            </a:r>
            <a:r>
              <a:rPr lang="en-US" dirty="0"/>
              <a:t> </a:t>
            </a:r>
            <a:r>
              <a:rPr lang="en-US" i="1" dirty="0"/>
              <a:t>i </a:t>
            </a:r>
            <a:r>
              <a:rPr lang="en-US" dirty="0"/>
              <a:t>&lt; </a:t>
            </a:r>
            <a:r>
              <a:rPr lang="en-US" dirty="0" err="1"/>
              <a:t>PJ</a:t>
            </a:r>
            <a:r>
              <a:rPr lang="en-US" dirty="0"/>
              <a:t> </a:t>
            </a:r>
            <a:r>
              <a:rPr lang="en-US" i="1" dirty="0"/>
              <a:t>*e</a:t>
            </a:r>
            <a:r>
              <a:rPr lang="en-US" dirty="0"/>
              <a:t>, </a:t>
            </a:r>
            <a:r>
              <a:rPr lang="en-US" dirty="0" smtClean="0"/>
              <a:t>but all </a:t>
            </a:r>
            <a:r>
              <a:rPr lang="en-US" dirty="0"/>
              <a:t>correspondences of this type in (31) involve </a:t>
            </a:r>
            <a:r>
              <a:rPr lang="en-US" dirty="0" err="1"/>
              <a:t>LMK</a:t>
            </a:r>
            <a:r>
              <a:rPr lang="en-US" dirty="0"/>
              <a:t> </a:t>
            </a:r>
            <a:r>
              <a:rPr lang="en-US" i="1" dirty="0" err="1" smtClean="0"/>
              <a:t>Cy</a:t>
            </a:r>
            <a:r>
              <a:rPr lang="en-US" i="1" dirty="0" err="1" smtClean="0">
                <a:cs typeface="Times New Roman"/>
              </a:rPr>
              <a:t>ə</a:t>
            </a:r>
            <a:r>
              <a:rPr lang="en-US" dirty="0" smtClean="0"/>
              <a:t>, </a:t>
            </a:r>
            <a:r>
              <a:rPr lang="en-US" dirty="0"/>
              <a:t>not </a:t>
            </a:r>
            <a:r>
              <a:rPr lang="en-US" i="1" dirty="0" err="1" smtClean="0"/>
              <a:t>C</a:t>
            </a:r>
            <a:r>
              <a:rPr lang="en-US" i="1" dirty="0" err="1" smtClean="0">
                <a:cs typeface="Times New Roman"/>
              </a:rPr>
              <a:t>ə</a:t>
            </a:r>
            <a:r>
              <a:rPr lang="en-US" dirty="0" smtClean="0"/>
              <a:t>, supporting our </a:t>
            </a:r>
            <a:r>
              <a:rPr lang="en-US" dirty="0"/>
              <a:t>hypothesis that only the former descends from a front vowel. Similarly</a:t>
            </a:r>
            <a:r>
              <a:rPr lang="en-US" dirty="0" smtClean="0"/>
              <a:t>, (</a:t>
            </a:r>
            <a:r>
              <a:rPr lang="en-US" dirty="0"/>
              <a:t>33) predicts </a:t>
            </a:r>
            <a:r>
              <a:rPr lang="en-US" dirty="0" err="1"/>
              <a:t>EMK</a:t>
            </a:r>
            <a:r>
              <a:rPr lang="en-US" dirty="0"/>
              <a:t> </a:t>
            </a:r>
            <a:r>
              <a:rPr lang="en-US" i="1" dirty="0"/>
              <a:t>*u </a:t>
            </a:r>
            <a:r>
              <a:rPr lang="en-US" dirty="0"/>
              <a:t>&gt; </a:t>
            </a:r>
            <a:r>
              <a:rPr lang="en-US" dirty="0" err="1"/>
              <a:t>LMK</a:t>
            </a:r>
            <a:r>
              <a:rPr lang="en-US" dirty="0"/>
              <a:t> </a:t>
            </a:r>
            <a:r>
              <a:rPr lang="en-US" i="1" dirty="0"/>
              <a:t>o </a:t>
            </a:r>
            <a:r>
              <a:rPr lang="en-US" dirty="0"/>
              <a:t>:: </a:t>
            </a:r>
            <a:r>
              <a:rPr lang="en-US" dirty="0" err="1"/>
              <a:t>OJ</a:t>
            </a:r>
            <a:r>
              <a:rPr lang="en-US" dirty="0"/>
              <a:t> </a:t>
            </a:r>
            <a:r>
              <a:rPr lang="en-US" i="1" dirty="0"/>
              <a:t>u </a:t>
            </a:r>
            <a:r>
              <a:rPr lang="en-US" dirty="0"/>
              <a:t>&lt; </a:t>
            </a:r>
            <a:r>
              <a:rPr lang="en-US" dirty="0" err="1"/>
              <a:t>PJ</a:t>
            </a:r>
            <a:r>
              <a:rPr lang="en-US" dirty="0"/>
              <a:t> </a:t>
            </a:r>
            <a:r>
              <a:rPr lang="en-US" i="1" dirty="0"/>
              <a:t>*u</a:t>
            </a:r>
            <a:r>
              <a:rPr lang="en-US" dirty="0"/>
              <a:t>, but (30) shows </a:t>
            </a:r>
            <a:r>
              <a:rPr lang="en-US" dirty="0" smtClean="0"/>
              <a:t>that </a:t>
            </a:r>
            <a:r>
              <a:rPr lang="en-US" dirty="0" err="1" smtClean="0"/>
              <a:t>LMK</a:t>
            </a:r>
            <a:r>
              <a:rPr lang="en-US" dirty="0" smtClean="0"/>
              <a:t> </a:t>
            </a:r>
            <a:r>
              <a:rPr lang="en-US" i="1" dirty="0"/>
              <a:t>o </a:t>
            </a:r>
            <a:r>
              <a:rPr lang="en-US" dirty="0"/>
              <a:t>corresponds to </a:t>
            </a:r>
            <a:r>
              <a:rPr lang="en-US" dirty="0" err="1"/>
              <a:t>OJ</a:t>
            </a:r>
            <a:r>
              <a:rPr lang="en-US" dirty="0"/>
              <a:t> </a:t>
            </a:r>
            <a:r>
              <a:rPr lang="en-US" i="1" dirty="0"/>
              <a:t>u </a:t>
            </a:r>
            <a:r>
              <a:rPr lang="en-US" dirty="0"/>
              <a:t>only in raising environments; elsewhere, it </a:t>
            </a:r>
            <a:r>
              <a:rPr lang="en-US" dirty="0" smtClean="0"/>
              <a:t>corresponds to </a:t>
            </a:r>
            <a:r>
              <a:rPr lang="en-US" dirty="0" err="1"/>
              <a:t>OJ</a:t>
            </a:r>
            <a:r>
              <a:rPr lang="en-US" dirty="0"/>
              <a:t> </a:t>
            </a:r>
            <a:r>
              <a:rPr lang="en-US" i="1" dirty="0" err="1"/>
              <a:t>wo</a:t>
            </a:r>
            <a:r>
              <a:rPr lang="en-US" dirty="0" smtClean="0"/>
              <a:t>.</a:t>
            </a:r>
            <a:endParaRPr lang="en-US" dirty="0"/>
          </a:p>
        </p:txBody>
      </p:sp>
      <p:sp>
        <p:nvSpPr>
          <p:cNvPr id="4" name="Date Placeholder 3"/>
          <p:cNvSpPr>
            <a:spLocks noGrp="1"/>
          </p:cNvSpPr>
          <p:nvPr>
            <p:ph type="dt" sz="half" idx="2"/>
          </p:nvPr>
        </p:nvSpPr>
        <p:spPr/>
        <p:txBody>
          <a:bodyPr/>
          <a:lstStyle/>
          <a:p>
            <a:r>
              <a:rPr lang="en-US" altLang="ko-KR" smtClean="0"/>
              <a:t>1/24/2013</a:t>
            </a:r>
            <a:endParaRPr lang="ko-KR" altLang="en-US" dirty="0"/>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129</a:t>
            </a:fld>
            <a:endParaRPr lang="ko-KR" altLang="en-US"/>
          </a:p>
        </p:txBody>
      </p:sp>
      <p:sp>
        <p:nvSpPr>
          <p:cNvPr id="9" name="TextBox 8"/>
          <p:cNvSpPr txBox="1"/>
          <p:nvPr/>
        </p:nvSpPr>
        <p:spPr>
          <a:xfrm>
            <a:off x="107504" y="116632"/>
            <a:ext cx="8928992" cy="276999"/>
          </a:xfrm>
          <a:prstGeom prst="rect">
            <a:avLst/>
          </a:prstGeom>
          <a:solidFill>
            <a:srgbClr val="0070C0"/>
          </a:solidFill>
        </p:spPr>
        <p:txBody>
          <a:bodyPr wrap="square" rtlCol="0">
            <a:spAutoFit/>
          </a:bodyPr>
          <a:lstStyle/>
          <a:p>
            <a:pPr algn="ctr">
              <a:buNone/>
            </a:pPr>
            <a:r>
              <a:rPr lang="en-US" altLang="ko-KR" sz="1200" dirty="0" err="1" smtClean="0">
                <a:solidFill>
                  <a:schemeClr val="bg1"/>
                </a:solidFill>
                <a:latin typeface="times" pitchFamily="18" charset="0"/>
                <a:cs typeface="times" pitchFamily="18" charset="0"/>
              </a:rPr>
              <a:t>Frellesvig</a:t>
            </a:r>
            <a:r>
              <a:rPr lang="en-US" altLang="ko-KR" sz="1200" dirty="0">
                <a:solidFill>
                  <a:schemeClr val="bg1"/>
                </a:solidFill>
                <a:latin typeface="times" pitchFamily="18" charset="0"/>
                <a:cs typeface="times" pitchFamily="18" charset="0"/>
              </a:rPr>
              <a:t>, </a:t>
            </a:r>
            <a:r>
              <a:rPr lang="en-US" altLang="ko-KR" sz="1200" dirty="0" err="1">
                <a:solidFill>
                  <a:schemeClr val="bg1"/>
                </a:solidFill>
                <a:latin typeface="times" pitchFamily="18" charset="0"/>
                <a:cs typeface="times" pitchFamily="18" charset="0"/>
              </a:rPr>
              <a:t>Bjarke</a:t>
            </a:r>
            <a:r>
              <a:rPr lang="en-US" altLang="ko-KR" sz="1200" dirty="0">
                <a:solidFill>
                  <a:schemeClr val="bg1"/>
                </a:solidFill>
                <a:latin typeface="times" pitchFamily="18" charset="0"/>
                <a:cs typeface="times" pitchFamily="18" charset="0"/>
              </a:rPr>
              <a:t> and John Whitman. (2005). The Japanese-Korean vowel correspondences. </a:t>
            </a:r>
            <a:r>
              <a:rPr lang="en-US" altLang="ko-KR" sz="1200" i="1" dirty="0" err="1" smtClean="0">
                <a:solidFill>
                  <a:schemeClr val="bg1"/>
                </a:solidFill>
                <a:latin typeface="times" pitchFamily="18" charset="0"/>
                <a:cs typeface="times" pitchFamily="18" charset="0"/>
              </a:rPr>
              <a:t>JK</a:t>
            </a:r>
            <a:r>
              <a:rPr lang="en-US" altLang="ko-KR" sz="1200" dirty="0" smtClean="0">
                <a:solidFill>
                  <a:schemeClr val="bg1"/>
                </a:solidFill>
                <a:latin typeface="times" pitchFamily="18" charset="0"/>
                <a:cs typeface="times" pitchFamily="18" charset="0"/>
              </a:rPr>
              <a:t> </a:t>
            </a:r>
            <a:r>
              <a:rPr lang="en-US" altLang="ko-KR" sz="1200" dirty="0">
                <a:solidFill>
                  <a:schemeClr val="bg1"/>
                </a:solidFill>
                <a:latin typeface="times" pitchFamily="18" charset="0"/>
                <a:cs typeface="times" pitchFamily="18" charset="0"/>
              </a:rPr>
              <a:t>12.</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480" y="1844824"/>
            <a:ext cx="1591708" cy="1124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1556792"/>
            <a:ext cx="2701526" cy="2494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6750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Promotion/demotion</a:t>
            </a:r>
            <a:endParaRPr lang="ko-KR" altLang="en-US" dirty="0"/>
          </a:p>
        </p:txBody>
      </p:sp>
      <p:sp>
        <p:nvSpPr>
          <p:cNvPr id="4" name="Date Placeholder 3"/>
          <p:cNvSpPr>
            <a:spLocks noGrp="1"/>
          </p:cNvSpPr>
          <p:nvPr>
            <p:ph type="dt" sz="half" idx="2"/>
          </p:nvPr>
        </p:nvSpPr>
        <p:spPr/>
        <p:txBody>
          <a:bodyPr/>
          <a:lstStyle/>
          <a:p>
            <a:r>
              <a:rPr lang="en-US" altLang="ko-KR" smtClean="0"/>
              <a:t>1/24/2013</a:t>
            </a:r>
            <a:endParaRPr lang="ko-KR" altLang="en-US" dirty="0"/>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13</a:t>
            </a:fld>
            <a:endParaRPr lang="ko-KR" altLang="en-US"/>
          </a:p>
        </p:txBody>
      </p:sp>
      <p:pic>
        <p:nvPicPr>
          <p:cNvPr id="2051" name="Picture 3"/>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681045" y="3933056"/>
            <a:ext cx="5666366" cy="2139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5834" y="1412776"/>
            <a:ext cx="3722150" cy="2035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426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500"/>
                                        <p:tgtEl>
                                          <p:spTgt spid="20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1"/>
                                        </p:tgtEl>
                                        <p:attrNameLst>
                                          <p:attrName>style.visibility</p:attrName>
                                        </p:attrNameLst>
                                      </p:cBhvr>
                                      <p:to>
                                        <p:strVal val="visible"/>
                                      </p:to>
                                    </p:set>
                                    <p:animEffect transition="in" filter="fade">
                                      <p:cBhvr>
                                        <p:cTn id="12"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ko-KR" dirty="0" smtClean="0"/>
              <a:t>RTR-RTR analysis: my view</a:t>
            </a:r>
            <a:endParaRPr lang="ko-KR" altLang="en-US" dirty="0"/>
          </a:p>
        </p:txBody>
      </p:sp>
      <p:sp>
        <p:nvSpPr>
          <p:cNvPr id="3" name="Date Placeholder 2"/>
          <p:cNvSpPr>
            <a:spLocks noGrp="1"/>
          </p:cNvSpPr>
          <p:nvPr>
            <p:ph type="dt" sz="half" idx="2"/>
          </p:nvPr>
        </p:nvSpPr>
        <p:spPr>
          <a:xfrm>
            <a:off x="7596336" y="6381328"/>
            <a:ext cx="1093512" cy="340782"/>
          </a:xfrm>
        </p:spPr>
        <p:txBody>
          <a:bodyPr/>
          <a:lstStyle/>
          <a:p>
            <a:r>
              <a:rPr lang="en-US" altLang="ko-KR" smtClean="0"/>
              <a:t>1/24/2013</a:t>
            </a:r>
            <a:endParaRPr lang="ko-KR" altLang="en-US" dirty="0"/>
          </a:p>
        </p:txBody>
      </p:sp>
      <p:sp>
        <p:nvSpPr>
          <p:cNvPr id="4" name="Footer Placeholder 3"/>
          <p:cNvSpPr>
            <a:spLocks noGrp="1"/>
          </p:cNvSpPr>
          <p:nvPr>
            <p:ph type="ftr" sz="quarter" idx="3"/>
          </p:nvPr>
        </p:nvSpPr>
        <p:spPr>
          <a:xfrm>
            <a:off x="1835696" y="6381328"/>
            <a:ext cx="5760640" cy="340782"/>
          </a:xfrm>
        </p:spPr>
        <p:txBody>
          <a:bodyPr/>
          <a:lstStyle/>
          <a:p>
            <a:r>
              <a:rPr lang="en-US" altLang="ko-KR" smtClean="0"/>
              <a:t>Contrastive hierarchies in the Altaic vowel systems</a:t>
            </a:r>
            <a:endParaRPr lang="ko-KR" altLang="en-US" dirty="0"/>
          </a:p>
        </p:txBody>
      </p:sp>
      <p:sp>
        <p:nvSpPr>
          <p:cNvPr id="5" name="Slide Number Placeholder 4"/>
          <p:cNvSpPr>
            <a:spLocks noGrp="1"/>
          </p:cNvSpPr>
          <p:nvPr>
            <p:ph type="sldNum" sz="quarter" idx="4"/>
          </p:nvPr>
        </p:nvSpPr>
        <p:spPr>
          <a:xfrm>
            <a:off x="612648" y="6381328"/>
            <a:ext cx="1223048" cy="340782"/>
          </a:xfrm>
        </p:spPr>
        <p:txBody>
          <a:bodyPr/>
          <a:lstStyle/>
          <a:p>
            <a:fld id="{C11EF7EE-79D6-49A2-9057-E1F4E97C0289}" type="slidenum">
              <a:rPr lang="ko-KR" altLang="en-US" smtClean="0"/>
              <a:pPr/>
              <a:t>130</a:t>
            </a:fld>
            <a:endParaRPr lang="ko-KR" altLang="en-US"/>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1314450"/>
            <a:ext cx="7381875" cy="1409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3077" name="Picture 5"/>
          <p:cNvPicPr>
            <a:picLocks noGrp="1" noChangeAspect="1" noChangeArrowheads="1"/>
          </p:cNvPicPr>
          <p:nvPr>
            <p:ph sz="quarter" idx="1"/>
          </p:nvPr>
        </p:nvPicPr>
        <p:blipFill>
          <a:blip r:embed="rId4" cstate="print">
            <a:extLst>
              <a:ext uri="{28A0092B-C50C-407E-A947-70E740481C1C}">
                <a14:useLocalDpi xmlns:a14="http://schemas.microsoft.com/office/drawing/2010/main" val="0"/>
              </a:ext>
            </a:extLst>
          </a:blip>
          <a:srcRect/>
          <a:stretch>
            <a:fillRect/>
          </a:stretch>
        </p:blipFill>
        <p:spPr bwMode="auto">
          <a:xfrm>
            <a:off x="467544" y="3501008"/>
            <a:ext cx="8229600" cy="2327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 Placeholder 11"/>
          <p:cNvSpPr>
            <a:spLocks noGrp="1"/>
          </p:cNvSpPr>
          <p:nvPr>
            <p:ph type="body" idx="4294967295"/>
          </p:nvPr>
        </p:nvSpPr>
        <p:spPr>
          <a:xfrm>
            <a:off x="457200" y="2996952"/>
            <a:ext cx="8229600" cy="3132576"/>
          </a:xfrm>
        </p:spPr>
        <p:txBody>
          <a:bodyPr/>
          <a:lstStyle/>
          <a:p>
            <a:pPr lvl="0"/>
            <a:r>
              <a:rPr lang="en-US" altLang="ko-KR" dirty="0" smtClean="0"/>
              <a:t>OM (RTR system)			MK (RTR system)</a:t>
            </a:r>
            <a:endParaRPr lang="ko-KR" altLang="en-US" dirty="0"/>
          </a:p>
        </p:txBody>
      </p:sp>
      <p:sp>
        <p:nvSpPr>
          <p:cNvPr id="2" name="Rectangle 1"/>
          <p:cNvSpPr/>
          <p:nvPr/>
        </p:nvSpPr>
        <p:spPr>
          <a:xfrm>
            <a:off x="2699792" y="4077072"/>
            <a:ext cx="1152128" cy="504056"/>
          </a:xfrm>
          <a:prstGeom prst="rect">
            <a:avLst/>
          </a:prstGeom>
          <a:solidFill>
            <a:srgbClr val="FFC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699792" y="5301208"/>
            <a:ext cx="1152128" cy="504056"/>
          </a:xfrm>
          <a:prstGeom prst="rect">
            <a:avLst/>
          </a:prstGeom>
          <a:solidFill>
            <a:srgbClr val="FFC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08304" y="4077072"/>
            <a:ext cx="1152128" cy="504056"/>
          </a:xfrm>
          <a:prstGeom prst="rect">
            <a:avLst/>
          </a:prstGeom>
          <a:solidFill>
            <a:srgbClr val="FFC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156176" y="1628800"/>
            <a:ext cx="1800200" cy="1095350"/>
          </a:xfrm>
          <a:prstGeom prst="rect">
            <a:avLst/>
          </a:prstGeom>
          <a:solidFill>
            <a:srgbClr val="FFC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699792" y="3573016"/>
            <a:ext cx="1152128" cy="504056"/>
          </a:xfrm>
          <a:prstGeom prst="rect">
            <a:avLst/>
          </a:prstGeom>
          <a:solidFill>
            <a:srgbClr val="92D05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308304" y="3573016"/>
            <a:ext cx="1152128" cy="504056"/>
          </a:xfrm>
          <a:prstGeom prst="rect">
            <a:avLst/>
          </a:prstGeom>
          <a:solidFill>
            <a:srgbClr val="92D05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446513" y="1628800"/>
            <a:ext cx="989583" cy="1095350"/>
          </a:xfrm>
          <a:prstGeom prst="rect">
            <a:avLst/>
          </a:prstGeom>
          <a:solidFill>
            <a:srgbClr val="92D05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691680" y="4725144"/>
            <a:ext cx="2160240" cy="504056"/>
          </a:xfrm>
          <a:prstGeom prst="rect">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156176" y="4725144"/>
            <a:ext cx="2304256" cy="504056"/>
          </a:xfrm>
          <a:prstGeom prst="rect">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292080" y="1628800"/>
            <a:ext cx="989583" cy="1095350"/>
          </a:xfrm>
          <a:prstGeom prst="rect">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6891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16"/>
                                        </p:tgtEl>
                                      </p:cBhvr>
                                    </p:animEffect>
                                    <p:set>
                                      <p:cBhvr>
                                        <p:cTn id="18" dur="1" fill="hold">
                                          <p:stCondLst>
                                            <p:cond delay="499"/>
                                          </p:stCondLst>
                                        </p:cTn>
                                        <p:tgtEl>
                                          <p:spTgt spid="16"/>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14"/>
                                        </p:tgtEl>
                                      </p:cBhvr>
                                    </p:animEffect>
                                    <p:set>
                                      <p:cBhvr>
                                        <p:cTn id="21" dur="1" fill="hold">
                                          <p:stCondLst>
                                            <p:cond delay="499"/>
                                          </p:stCondLst>
                                        </p:cTn>
                                        <p:tgtEl>
                                          <p:spTgt spid="14"/>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15"/>
                                        </p:tgtEl>
                                      </p:cBhvr>
                                    </p:animEffect>
                                    <p:set>
                                      <p:cBhvr>
                                        <p:cTn id="24" dur="1" fill="hold">
                                          <p:stCondLst>
                                            <p:cond delay="499"/>
                                          </p:stCondLst>
                                        </p:cTn>
                                        <p:tgtEl>
                                          <p:spTgt spid="15"/>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500"/>
                                        <p:tgtEl>
                                          <p:spTgt spid="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par>
                                <p:cTn id="48" presetID="10" presetClass="exit" presetSubtype="0" fill="hold" grpId="1" nodeType="withEffect">
                                  <p:stCondLst>
                                    <p:cond delay="0"/>
                                  </p:stCondLst>
                                  <p:childTnLst>
                                    <p:animEffect transition="out" filter="fade">
                                      <p:cBhvr>
                                        <p:cTn id="49" dur="500"/>
                                        <p:tgtEl>
                                          <p:spTgt spid="13"/>
                                        </p:tgtEl>
                                      </p:cBhvr>
                                    </p:animEffect>
                                    <p:set>
                                      <p:cBhvr>
                                        <p:cTn id="50" dur="1" fill="hold">
                                          <p:stCondLst>
                                            <p:cond delay="499"/>
                                          </p:stCondLst>
                                        </p:cTn>
                                        <p:tgtEl>
                                          <p:spTgt spid="13"/>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2"/>
                                        </p:tgtEl>
                                      </p:cBhvr>
                                    </p:animEffect>
                                    <p:set>
                                      <p:cBhvr>
                                        <p:cTn id="53" dur="1" fill="hold">
                                          <p:stCondLst>
                                            <p:cond delay="499"/>
                                          </p:stCondLst>
                                        </p:cTn>
                                        <p:tgtEl>
                                          <p:spTgt spid="2"/>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10"/>
                                        </p:tgtEl>
                                      </p:cBhvr>
                                    </p:animEffect>
                                    <p:set>
                                      <p:cBhvr>
                                        <p:cTn id="56" dur="1" fill="hold">
                                          <p:stCondLst>
                                            <p:cond delay="499"/>
                                          </p:stCondLst>
                                        </p:cTn>
                                        <p:tgtEl>
                                          <p:spTgt spid="10"/>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11"/>
                                        </p:tgtEl>
                                      </p:cBhvr>
                                    </p:animEffect>
                                    <p:set>
                                      <p:cBhvr>
                                        <p:cTn id="59"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10" grpId="0" animBg="1"/>
      <p:bldP spid="10" grpId="1" animBg="1"/>
      <p:bldP spid="11" grpId="0" animBg="1"/>
      <p:bldP spid="11" grpId="1" animBg="1"/>
      <p:bldP spid="13" grpId="0" animBg="1"/>
      <p:bldP spid="13" grpId="1" animBg="1"/>
      <p:bldP spid="14" grpId="0" animBg="1"/>
      <p:bldP spid="14" grpId="1" animBg="1"/>
      <p:bldP spid="15" grpId="0" animBg="1"/>
      <p:bldP spid="15" grpId="1" animBg="1"/>
      <p:bldP spid="16" grpId="0" animBg="1"/>
      <p:bldP spid="16" grpId="1" animBg="1"/>
      <p:bldP spid="18" grpId="0" animBg="1"/>
      <p:bldP spid="19" grpId="0" animBg="1"/>
      <p:bldP spid="20"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Summary</a:t>
            </a:r>
            <a:endParaRPr lang="ko-KR" altLang="en-US" dirty="0"/>
          </a:p>
        </p:txBody>
      </p:sp>
      <p:sp>
        <p:nvSpPr>
          <p:cNvPr id="3" name="Content Placeholder 2"/>
          <p:cNvSpPr>
            <a:spLocks noGrp="1"/>
          </p:cNvSpPr>
          <p:nvPr>
            <p:ph sz="quarter" idx="1"/>
          </p:nvPr>
        </p:nvSpPr>
        <p:spPr/>
        <p:txBody>
          <a:bodyPr>
            <a:normAutofit/>
          </a:bodyPr>
          <a:lstStyle/>
          <a:p>
            <a:pPr lvl="0"/>
            <a:r>
              <a:rPr lang="en-US" altLang="ko-KR" dirty="0" smtClean="0"/>
              <a:t>The Korean Vowel Shift hypothesis is</a:t>
            </a:r>
            <a:r>
              <a:rPr lang="en-US" altLang="ko-KR" baseline="0" dirty="0" smtClean="0"/>
              <a:t> primarily based on the palatal analysis of Old Mongolian</a:t>
            </a:r>
          </a:p>
          <a:p>
            <a:endParaRPr lang="en-US" altLang="ko-KR" dirty="0" smtClean="0"/>
          </a:p>
          <a:p>
            <a:r>
              <a:rPr lang="en-US" altLang="ko-KR" dirty="0" smtClean="0"/>
              <a:t>Evidence shows that the original Mongolic vowel system is based on RTR contrast, not palatal contrast</a:t>
            </a:r>
          </a:p>
          <a:p>
            <a:endParaRPr lang="en-US" altLang="ko-KR" dirty="0" smtClean="0"/>
          </a:p>
          <a:p>
            <a:r>
              <a:rPr lang="en-US" altLang="ko-KR" dirty="0" smtClean="0"/>
              <a:t>Thus, there is no reason to believe that Old and Early Middle Korean had a palatal system</a:t>
            </a:r>
          </a:p>
          <a:p>
            <a:endParaRPr lang="en-US" altLang="ko-KR" dirty="0" smtClean="0"/>
          </a:p>
          <a:p>
            <a:r>
              <a:rPr lang="en-US" altLang="ko-KR" dirty="0" smtClean="0"/>
              <a:t>Therefore, </a:t>
            </a:r>
            <a:r>
              <a:rPr lang="en-US" altLang="ko-KR" b="1" dirty="0" smtClean="0"/>
              <a:t>no vowel shift!</a:t>
            </a:r>
          </a:p>
        </p:txBody>
      </p:sp>
      <p:sp>
        <p:nvSpPr>
          <p:cNvPr id="4" name="Date Placeholder 3"/>
          <p:cNvSpPr>
            <a:spLocks noGrp="1"/>
          </p:cNvSpPr>
          <p:nvPr>
            <p:ph type="dt" sz="half" idx="2"/>
          </p:nvPr>
        </p:nvSpPr>
        <p:spPr>
          <a:xfrm>
            <a:off x="7596336" y="6381328"/>
            <a:ext cx="1093512" cy="340782"/>
          </a:xfrm>
        </p:spPr>
        <p:txBody>
          <a:bodyPr/>
          <a:lstStyle/>
          <a:p>
            <a:r>
              <a:rPr lang="en-US" altLang="ko-KR" smtClean="0"/>
              <a:t>1/24/2013</a:t>
            </a:r>
            <a:endParaRPr lang="ko-KR" altLang="en-US"/>
          </a:p>
        </p:txBody>
      </p:sp>
      <p:sp>
        <p:nvSpPr>
          <p:cNvPr id="5" name="Footer Placeholder 4"/>
          <p:cNvSpPr>
            <a:spLocks noGrp="1"/>
          </p:cNvSpPr>
          <p:nvPr>
            <p:ph type="ftr" sz="quarter" idx="3"/>
          </p:nvPr>
        </p:nvSpPr>
        <p:spPr>
          <a:xfrm>
            <a:off x="1835696" y="6381328"/>
            <a:ext cx="5760640" cy="340782"/>
          </a:xfrm>
        </p:spPr>
        <p:txBody>
          <a:bodyPr/>
          <a:lstStyle/>
          <a:p>
            <a:r>
              <a:rPr lang="en-US" altLang="ko-KR" smtClean="0"/>
              <a:t>Contrastive hierarchies in the Altaic vowel systems</a:t>
            </a:r>
            <a:endParaRPr lang="ko-KR" altLang="en-US"/>
          </a:p>
        </p:txBody>
      </p:sp>
      <p:sp>
        <p:nvSpPr>
          <p:cNvPr id="6" name="Slide Number Placeholder 5"/>
          <p:cNvSpPr>
            <a:spLocks noGrp="1"/>
          </p:cNvSpPr>
          <p:nvPr>
            <p:ph type="sldNum" sz="quarter" idx="4"/>
          </p:nvPr>
        </p:nvSpPr>
        <p:spPr>
          <a:xfrm>
            <a:off x="612648" y="6381328"/>
            <a:ext cx="1223048" cy="340782"/>
          </a:xfrm>
        </p:spPr>
        <p:txBody>
          <a:bodyPr/>
          <a:lstStyle/>
          <a:p>
            <a:fld id="{C11EF7EE-79D6-49A2-9057-E1F4E97C0289}" type="slidenum">
              <a:rPr lang="ko-KR" altLang="en-US" smtClean="0"/>
              <a:pPr/>
              <a:t>131</a:t>
            </a:fld>
            <a:endParaRPr lang="ko-KR" altLang="en-US"/>
          </a:p>
        </p:txBody>
      </p:sp>
    </p:spTree>
    <p:extLst>
      <p:ext uri="{BB962C8B-B14F-4D97-AF65-F5344CB8AC3E}">
        <p14:creationId xmlns:p14="http://schemas.microsoft.com/office/powerpoint/2010/main" val="31447230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atinLnBrk="0"/>
            <a:r>
              <a:rPr lang="en-US" dirty="0" smtClean="0"/>
              <a:t>4.2. Middle Korean</a:t>
            </a:r>
            <a:endParaRPr lang="en-US" dirty="0"/>
          </a:p>
        </p:txBody>
      </p:sp>
      <p:sp>
        <p:nvSpPr>
          <p:cNvPr id="4" name="Date Placeholder 3"/>
          <p:cNvSpPr>
            <a:spLocks noGrp="1"/>
          </p:cNvSpPr>
          <p:nvPr>
            <p:ph type="dt" sz="half" idx="2"/>
          </p:nvPr>
        </p:nvSpPr>
        <p:spPr>
          <a:prstGeom prst="rect">
            <a:avLst/>
          </a:prstGeom>
        </p:spPr>
        <p:txBody>
          <a:bodyPr/>
          <a:lstStyle/>
          <a:p>
            <a:r>
              <a:rPr lang="en-US" altLang="ko-KR" smtClean="0"/>
              <a:t>1/24/2013</a:t>
            </a:r>
            <a:endParaRPr lang="en-US" dirty="0"/>
          </a:p>
        </p:txBody>
      </p:sp>
      <p:sp>
        <p:nvSpPr>
          <p:cNvPr id="5" name="Footer Placeholder 4"/>
          <p:cNvSpPr>
            <a:spLocks noGrp="1"/>
          </p:cNvSpPr>
          <p:nvPr>
            <p:ph type="ftr" sz="quarter" idx="3"/>
          </p:nvPr>
        </p:nvSpPr>
        <p:spPr>
          <a:prstGeom prst="rect">
            <a:avLst/>
          </a:prstGeom>
        </p:spPr>
        <p:txBody>
          <a:bodyPr/>
          <a:lstStyle/>
          <a:p>
            <a:r>
              <a:rPr lang="en-US" smtClean="0"/>
              <a:t>Contrastive hierarchies in the Altaic vowel systems</a:t>
            </a:r>
            <a:endParaRPr lang="en-US" dirty="0"/>
          </a:p>
        </p:txBody>
      </p:sp>
      <p:sp>
        <p:nvSpPr>
          <p:cNvPr id="6" name="Slide Number Placeholder 5"/>
          <p:cNvSpPr>
            <a:spLocks noGrp="1"/>
          </p:cNvSpPr>
          <p:nvPr>
            <p:ph type="sldNum" sz="quarter" idx="4"/>
          </p:nvPr>
        </p:nvSpPr>
        <p:spPr>
          <a:prstGeom prst="bracketPair">
            <a:avLst>
              <a:gd name="adj" fmla="val 17949"/>
            </a:avLst>
          </a:prstGeom>
        </p:spPr>
        <p:txBody>
          <a:bodyPr/>
          <a:lstStyle/>
          <a:p>
            <a:fld id="{172AFA12-68E5-4B94-9C9D-2F0A9B4FE546}" type="slidenum">
              <a:rPr lang="en-US" smtClean="0"/>
              <a:t>132</a:t>
            </a:fld>
            <a:endParaRPr lang="en-US"/>
          </a:p>
        </p:txBody>
      </p:sp>
      <p:pic>
        <p:nvPicPr>
          <p:cNvPr id="10"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3635896" y="1338555"/>
            <a:ext cx="5319667" cy="4387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1340768"/>
            <a:ext cx="3250181" cy="2262065"/>
          </a:xfrm>
          <a:prstGeom prst="rect">
            <a:avLst/>
          </a:prstGeom>
          <a:noFill/>
          <a:ln>
            <a:noFill/>
          </a:ln>
          <a:effectLst/>
          <a:extLst/>
        </p:spPr>
      </p:pic>
      <p:sp>
        <p:nvSpPr>
          <p:cNvPr id="3" name="TextBox 2"/>
          <p:cNvSpPr txBox="1"/>
          <p:nvPr/>
        </p:nvSpPr>
        <p:spPr>
          <a:xfrm>
            <a:off x="395536" y="3933056"/>
            <a:ext cx="4392488" cy="2308324"/>
          </a:xfrm>
          <a:prstGeom prst="rect">
            <a:avLst/>
          </a:prstGeom>
          <a:noFill/>
        </p:spPr>
        <p:txBody>
          <a:bodyPr wrap="square" rtlCol="0">
            <a:spAutoFit/>
          </a:bodyPr>
          <a:lstStyle/>
          <a:p>
            <a:pPr marL="285750" indent="-285750">
              <a:buFont typeface="Arial" pitchFamily="34" charset="0"/>
              <a:buChar char="•"/>
            </a:pPr>
            <a:r>
              <a:rPr lang="en-US" b="1" dirty="0" err="1" smtClean="0"/>
              <a:t>RTR</a:t>
            </a:r>
            <a:r>
              <a:rPr lang="en-US" b="1" dirty="0"/>
              <a:t> </a:t>
            </a:r>
            <a:r>
              <a:rPr lang="en-US" b="1" dirty="0" smtClean="0"/>
              <a:t>contrast-based two-height system</a:t>
            </a:r>
          </a:p>
          <a:p>
            <a:pPr marL="742950" lvl="1" indent="-285750">
              <a:buFont typeface="Arial" pitchFamily="34" charset="0"/>
              <a:buChar char="•"/>
            </a:pPr>
            <a:r>
              <a:rPr lang="en-US" dirty="0" smtClean="0"/>
              <a:t>Merger by </a:t>
            </a:r>
            <a:r>
              <a:rPr lang="en-US" dirty="0" err="1" smtClean="0"/>
              <a:t>RTR</a:t>
            </a:r>
            <a:r>
              <a:rPr lang="en-US" dirty="0" smtClean="0"/>
              <a:t> neutralization</a:t>
            </a:r>
          </a:p>
          <a:p>
            <a:pPr marL="742950" lvl="1" indent="-285750">
              <a:buFont typeface="Arial" pitchFamily="34" charset="0"/>
              <a:buChar char="•"/>
            </a:pPr>
            <a:r>
              <a:rPr lang="en-US" dirty="0" smtClean="0"/>
              <a:t>phonetic overlap between /</a:t>
            </a:r>
            <a:r>
              <a:rPr lang="en-US" dirty="0" smtClean="0">
                <a:cs typeface="Times New Roman"/>
              </a:rPr>
              <a:t>ɨ/ and /ʌ/</a:t>
            </a:r>
            <a:endParaRPr lang="en-US" dirty="0" smtClean="0"/>
          </a:p>
          <a:p>
            <a:pPr lvl="1"/>
            <a:r>
              <a:rPr lang="en-US" dirty="0" smtClean="0">
                <a:sym typeface="Wingdings" pitchFamily="2" charset="2"/>
              </a:rPr>
              <a:t> (</a:t>
            </a:r>
            <a:r>
              <a:rPr lang="en-US" dirty="0" smtClean="0"/>
              <a:t>partial </a:t>
            </a:r>
            <a:r>
              <a:rPr lang="en-US" dirty="0" smtClean="0">
                <a:sym typeface="Wingdings" pitchFamily="2" charset="2"/>
              </a:rPr>
              <a:t> total)</a:t>
            </a:r>
            <a:r>
              <a:rPr lang="en-US" dirty="0" smtClean="0"/>
              <a:t> loss of [</a:t>
            </a:r>
            <a:r>
              <a:rPr lang="en-US" dirty="0" err="1" smtClean="0"/>
              <a:t>RTR</a:t>
            </a:r>
            <a:r>
              <a:rPr lang="en-US" dirty="0" smtClean="0"/>
              <a:t>]</a:t>
            </a:r>
          </a:p>
          <a:p>
            <a:pPr lvl="1"/>
            <a:r>
              <a:rPr lang="en-US" dirty="0" smtClean="0">
                <a:sym typeface="Wingdings" pitchFamily="2" charset="2"/>
              </a:rPr>
              <a:t> phonological reinterpretation of the phonetic height distinction</a:t>
            </a:r>
          </a:p>
          <a:p>
            <a:pPr lvl="1"/>
            <a:r>
              <a:rPr lang="en-US" dirty="0" smtClean="0">
                <a:sym typeface="Wingdings" pitchFamily="2" charset="2"/>
              </a:rPr>
              <a:t> changes into a three-height system</a:t>
            </a:r>
            <a:endParaRPr lang="en-US" dirty="0"/>
          </a:p>
        </p:txBody>
      </p:sp>
      <p:sp>
        <p:nvSpPr>
          <p:cNvPr id="7" name="Rounded Rectangle 6"/>
          <p:cNvSpPr/>
          <p:nvPr/>
        </p:nvSpPr>
        <p:spPr>
          <a:xfrm>
            <a:off x="6300192" y="4149080"/>
            <a:ext cx="1368152" cy="1656184"/>
          </a:xfrm>
          <a:prstGeom prst="roundRect">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64104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ko-KR" dirty="0" smtClean="0"/>
              <a:t>Historical development of the Korean vowel system</a:t>
            </a:r>
            <a:endParaRPr lang="ko-KR" altLang="en-US" dirty="0"/>
          </a:p>
        </p:txBody>
      </p:sp>
      <p:sp>
        <p:nvSpPr>
          <p:cNvPr id="8" name="Text Placeholder 7"/>
          <p:cNvSpPr>
            <a:spLocks noGrp="1"/>
          </p:cNvSpPr>
          <p:nvPr>
            <p:ph type="body" idx="1"/>
          </p:nvPr>
        </p:nvSpPr>
        <p:spPr/>
        <p:txBody>
          <a:bodyPr/>
          <a:lstStyle/>
          <a:p>
            <a:endParaRPr lang="ko-KR" altLang="en-US"/>
          </a:p>
        </p:txBody>
      </p:sp>
      <p:sp>
        <p:nvSpPr>
          <p:cNvPr id="4" name="Date Placeholder 3"/>
          <p:cNvSpPr>
            <a:spLocks noGrp="1"/>
          </p:cNvSpPr>
          <p:nvPr>
            <p:ph type="dt" sz="half" idx="2"/>
          </p:nvPr>
        </p:nvSpPr>
        <p:spPr/>
        <p:txBody>
          <a:bodyPr/>
          <a:lstStyle/>
          <a:p>
            <a:r>
              <a:rPr lang="en-US" altLang="ko-KR" smtClean="0"/>
              <a:t>1/24/2013</a:t>
            </a:r>
            <a:endParaRPr lang="ko-KR" altLang="en-US" dirty="0"/>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133</a:t>
            </a:fld>
            <a:endParaRPr lang="ko-KR" altLang="en-US"/>
          </a:p>
        </p:txBody>
      </p:sp>
    </p:spTree>
    <p:extLst>
      <p:ext uri="{BB962C8B-B14F-4D97-AF65-F5344CB8AC3E}">
        <p14:creationId xmlns:p14="http://schemas.microsoft.com/office/powerpoint/2010/main" val="1826536224"/>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79512" y="1208460"/>
            <a:ext cx="3967407" cy="2549659"/>
            <a:chOff x="179512" y="1208460"/>
            <a:chExt cx="3967407" cy="2549659"/>
          </a:xfrm>
        </p:grpSpPr>
        <p:grpSp>
          <p:nvGrpSpPr>
            <p:cNvPr id="11" name="Group 10"/>
            <p:cNvGrpSpPr/>
            <p:nvPr/>
          </p:nvGrpSpPr>
          <p:grpSpPr>
            <a:xfrm>
              <a:off x="179512" y="1208460"/>
              <a:ext cx="3967407" cy="2549659"/>
              <a:chOff x="5076056" y="1208461"/>
              <a:chExt cx="3967407" cy="2549659"/>
            </a:xfrm>
          </p:grpSpPr>
          <p:grpSp>
            <p:nvGrpSpPr>
              <p:cNvPr id="7" name="Group 6"/>
              <p:cNvGrpSpPr/>
              <p:nvPr/>
            </p:nvGrpSpPr>
            <p:grpSpPr>
              <a:xfrm>
                <a:off x="5076056" y="1208461"/>
                <a:ext cx="3967407" cy="2549659"/>
                <a:chOff x="5076056" y="1208461"/>
                <a:chExt cx="3967407" cy="2549659"/>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1208461"/>
                  <a:ext cx="3967407" cy="2549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516216" y="3122548"/>
                  <a:ext cx="936104" cy="369332"/>
                </a:xfrm>
                <a:prstGeom prst="rect">
                  <a:avLst/>
                </a:prstGeom>
                <a:noFill/>
              </p:spPr>
              <p:txBody>
                <a:bodyPr wrap="square" rtlCol="0">
                  <a:spAutoFit/>
                </a:bodyPr>
                <a:lstStyle/>
                <a:p>
                  <a:r>
                    <a:rPr lang="en-US" dirty="0" smtClean="0">
                      <a:latin typeface="Times New Roman"/>
                      <a:cs typeface="Times New Roman"/>
                    </a:rPr>
                    <a:t> ɔ(&lt;ʌ)</a:t>
                  </a:r>
                  <a:endParaRPr lang="en-US" dirty="0"/>
                </a:p>
              </p:txBody>
            </p:sp>
          </p:grpSp>
          <p:cxnSp>
            <p:nvCxnSpPr>
              <p:cNvPr id="9" name="Straight Connector 8"/>
              <p:cNvCxnSpPr/>
              <p:nvPr/>
            </p:nvCxnSpPr>
            <p:spPr>
              <a:xfrm>
                <a:off x="6444208" y="3122548"/>
                <a:ext cx="0" cy="45720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8" name="Rectangle 7"/>
            <p:cNvSpPr/>
            <p:nvPr/>
          </p:nvSpPr>
          <p:spPr>
            <a:xfrm>
              <a:off x="179512" y="2708920"/>
              <a:ext cx="747532" cy="870827"/>
            </a:xfrm>
            <a:custGeom>
              <a:avLst/>
              <a:gdLst>
                <a:gd name="connsiteX0" fmla="*/ 0 w 756084"/>
                <a:gd name="connsiteY0" fmla="*/ 0 h 870827"/>
                <a:gd name="connsiteX1" fmla="*/ 756084 w 756084"/>
                <a:gd name="connsiteY1" fmla="*/ 0 h 870827"/>
                <a:gd name="connsiteX2" fmla="*/ 756084 w 756084"/>
                <a:gd name="connsiteY2" fmla="*/ 870827 h 870827"/>
                <a:gd name="connsiteX3" fmla="*/ 0 w 756084"/>
                <a:gd name="connsiteY3" fmla="*/ 870827 h 870827"/>
                <a:gd name="connsiteX4" fmla="*/ 0 w 756084"/>
                <a:gd name="connsiteY4" fmla="*/ 0 h 870827"/>
                <a:gd name="connsiteX0" fmla="*/ 0 w 756084"/>
                <a:gd name="connsiteY0" fmla="*/ 0 h 886730"/>
                <a:gd name="connsiteX1" fmla="*/ 756084 w 756084"/>
                <a:gd name="connsiteY1" fmla="*/ 0 h 886730"/>
                <a:gd name="connsiteX2" fmla="*/ 748133 w 756084"/>
                <a:gd name="connsiteY2" fmla="*/ 886730 h 886730"/>
                <a:gd name="connsiteX3" fmla="*/ 0 w 756084"/>
                <a:gd name="connsiteY3" fmla="*/ 870827 h 886730"/>
                <a:gd name="connsiteX4" fmla="*/ 0 w 756084"/>
                <a:gd name="connsiteY4" fmla="*/ 0 h 886730"/>
                <a:gd name="connsiteX0" fmla="*/ 0 w 756084"/>
                <a:gd name="connsiteY0" fmla="*/ 0 h 870827"/>
                <a:gd name="connsiteX1" fmla="*/ 756084 w 756084"/>
                <a:gd name="connsiteY1" fmla="*/ 0 h 870827"/>
                <a:gd name="connsiteX2" fmla="*/ 732230 w 756084"/>
                <a:gd name="connsiteY2" fmla="*/ 862876 h 870827"/>
                <a:gd name="connsiteX3" fmla="*/ 0 w 756084"/>
                <a:gd name="connsiteY3" fmla="*/ 870827 h 870827"/>
                <a:gd name="connsiteX4" fmla="*/ 0 w 756084"/>
                <a:gd name="connsiteY4" fmla="*/ 0 h 870827"/>
                <a:gd name="connsiteX0" fmla="*/ 0 w 732994"/>
                <a:gd name="connsiteY0" fmla="*/ 0 h 870827"/>
                <a:gd name="connsiteX1" fmla="*/ 732230 w 732994"/>
                <a:gd name="connsiteY1" fmla="*/ 0 h 870827"/>
                <a:gd name="connsiteX2" fmla="*/ 732230 w 732994"/>
                <a:gd name="connsiteY2" fmla="*/ 862876 h 870827"/>
                <a:gd name="connsiteX3" fmla="*/ 0 w 732994"/>
                <a:gd name="connsiteY3" fmla="*/ 870827 h 870827"/>
                <a:gd name="connsiteX4" fmla="*/ 0 w 732994"/>
                <a:gd name="connsiteY4" fmla="*/ 0 h 870827"/>
                <a:gd name="connsiteX0" fmla="*/ 0 w 732463"/>
                <a:gd name="connsiteY0" fmla="*/ 0 h 870827"/>
                <a:gd name="connsiteX1" fmla="*/ 732230 w 732463"/>
                <a:gd name="connsiteY1" fmla="*/ 0 h 870827"/>
                <a:gd name="connsiteX2" fmla="*/ 732230 w 732463"/>
                <a:gd name="connsiteY2" fmla="*/ 862876 h 870827"/>
                <a:gd name="connsiteX3" fmla="*/ 0 w 732463"/>
                <a:gd name="connsiteY3" fmla="*/ 870827 h 870827"/>
                <a:gd name="connsiteX4" fmla="*/ 0 w 732463"/>
                <a:gd name="connsiteY4" fmla="*/ 0 h 870827"/>
                <a:gd name="connsiteX0" fmla="*/ 0 w 738754"/>
                <a:gd name="connsiteY0" fmla="*/ 0 h 870827"/>
                <a:gd name="connsiteX1" fmla="*/ 732230 w 738754"/>
                <a:gd name="connsiteY1" fmla="*/ 0 h 870827"/>
                <a:gd name="connsiteX2" fmla="*/ 732230 w 738754"/>
                <a:gd name="connsiteY2" fmla="*/ 862876 h 870827"/>
                <a:gd name="connsiteX3" fmla="*/ 0 w 738754"/>
                <a:gd name="connsiteY3" fmla="*/ 870827 h 870827"/>
                <a:gd name="connsiteX4" fmla="*/ 0 w 738754"/>
                <a:gd name="connsiteY4" fmla="*/ 0 h 870827"/>
                <a:gd name="connsiteX0" fmla="*/ 0 w 737105"/>
                <a:gd name="connsiteY0" fmla="*/ 0 h 870827"/>
                <a:gd name="connsiteX1" fmla="*/ 732230 w 737105"/>
                <a:gd name="connsiteY1" fmla="*/ 0 h 870827"/>
                <a:gd name="connsiteX2" fmla="*/ 732230 w 737105"/>
                <a:gd name="connsiteY2" fmla="*/ 862876 h 870827"/>
                <a:gd name="connsiteX3" fmla="*/ 0 w 737105"/>
                <a:gd name="connsiteY3" fmla="*/ 870827 h 870827"/>
                <a:gd name="connsiteX4" fmla="*/ 0 w 737105"/>
                <a:gd name="connsiteY4" fmla="*/ 0 h 870827"/>
                <a:gd name="connsiteX0" fmla="*/ 0 w 747532"/>
                <a:gd name="connsiteY0" fmla="*/ 0 h 870827"/>
                <a:gd name="connsiteX1" fmla="*/ 732230 w 747532"/>
                <a:gd name="connsiteY1" fmla="*/ 0 h 870827"/>
                <a:gd name="connsiteX2" fmla="*/ 732230 w 747532"/>
                <a:gd name="connsiteY2" fmla="*/ 862876 h 870827"/>
                <a:gd name="connsiteX3" fmla="*/ 0 w 747532"/>
                <a:gd name="connsiteY3" fmla="*/ 870827 h 870827"/>
                <a:gd name="connsiteX4" fmla="*/ 0 w 747532"/>
                <a:gd name="connsiteY4" fmla="*/ 0 h 8708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532" h="870827">
                  <a:moveTo>
                    <a:pt x="0" y="0"/>
                  </a:moveTo>
                  <a:lnTo>
                    <a:pt x="732230" y="0"/>
                  </a:lnTo>
                  <a:cubicBezTo>
                    <a:pt x="745483" y="375091"/>
                    <a:pt x="758734" y="416224"/>
                    <a:pt x="732230" y="862876"/>
                  </a:cubicBezTo>
                  <a:lnTo>
                    <a:pt x="0" y="870827"/>
                  </a:lnTo>
                  <a:lnTo>
                    <a:pt x="0" y="0"/>
                  </a:lnTo>
                  <a:close/>
                </a:path>
              </a:pathLst>
            </a:cu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2" name="Title 1"/>
          <p:cNvSpPr>
            <a:spLocks noGrp="1"/>
          </p:cNvSpPr>
          <p:nvPr>
            <p:ph type="title"/>
          </p:nvPr>
        </p:nvSpPr>
        <p:spPr/>
        <p:txBody>
          <a:bodyPr>
            <a:normAutofit/>
          </a:bodyPr>
          <a:lstStyle/>
          <a:p>
            <a:r>
              <a:rPr lang="en-US" altLang="ko-KR" dirty="0" smtClean="0"/>
              <a:t>Early </a:t>
            </a:r>
            <a:r>
              <a:rPr lang="en-US" altLang="ko-KR" dirty="0" smtClean="0"/>
              <a:t>Modern </a:t>
            </a:r>
            <a:r>
              <a:rPr lang="en-US" altLang="ko-KR" dirty="0" smtClean="0"/>
              <a:t>Korean: fission of [low]</a:t>
            </a:r>
            <a:endParaRPr lang="ko-KR" altLang="en-US" dirty="0"/>
          </a:p>
        </p:txBody>
      </p:sp>
      <p:sp>
        <p:nvSpPr>
          <p:cNvPr id="4" name="Date Placeholder 3"/>
          <p:cNvSpPr>
            <a:spLocks noGrp="1"/>
          </p:cNvSpPr>
          <p:nvPr>
            <p:ph type="dt" sz="half" idx="2"/>
          </p:nvPr>
        </p:nvSpPr>
        <p:spPr/>
        <p:txBody>
          <a:bodyPr/>
          <a:lstStyle/>
          <a:p>
            <a:r>
              <a:rPr lang="en-US" altLang="ko-KR" smtClean="0"/>
              <a:t>1/24/2013</a:t>
            </a:r>
            <a:endParaRPr lang="ko-KR" altLang="en-US"/>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134</a:t>
            </a:fld>
            <a:endParaRPr lang="ko-KR" altLang="en-US"/>
          </a:p>
        </p:txBody>
      </p:sp>
      <p:pic>
        <p:nvPicPr>
          <p:cNvPr id="1026" name="Picture 2"/>
          <p:cNvPicPr>
            <a:picLocks noGrp="1" noChangeAspect="1" noChangeArrowheads="1"/>
          </p:cNvPicPr>
          <p:nvPr>
            <p:ph sz="quarter" idx="1"/>
          </p:nvPr>
        </p:nvPicPr>
        <p:blipFill rotWithShape="1">
          <a:blip r:embed="rId4">
            <a:extLst>
              <a:ext uri="{28A0092B-C50C-407E-A947-70E740481C1C}">
                <a14:useLocalDpi xmlns:a14="http://schemas.microsoft.com/office/drawing/2010/main" val="0"/>
              </a:ext>
            </a:extLst>
          </a:blip>
          <a:srcRect t="184" b="1"/>
          <a:stretch/>
        </p:blipFill>
        <p:spPr bwMode="auto">
          <a:xfrm>
            <a:off x="3203848" y="1852863"/>
            <a:ext cx="5832575" cy="4351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186408" y="3933056"/>
            <a:ext cx="4392488" cy="2308324"/>
          </a:xfrm>
          <a:prstGeom prst="rect">
            <a:avLst/>
          </a:prstGeom>
          <a:noFill/>
        </p:spPr>
        <p:txBody>
          <a:bodyPr wrap="square" rtlCol="0">
            <a:spAutoFit/>
          </a:bodyPr>
          <a:lstStyle/>
          <a:p>
            <a:pPr marL="285750" indent="-285750">
              <a:buFont typeface="Arial" pitchFamily="34" charset="0"/>
              <a:buChar char="•"/>
            </a:pPr>
            <a:r>
              <a:rPr lang="en-US" altLang="ko-KR" b="1" dirty="0" smtClean="0">
                <a:sym typeface="Wingdings"/>
              </a:rPr>
              <a:t>labial </a:t>
            </a:r>
            <a:r>
              <a:rPr lang="en-US" altLang="ko-KR" b="1" dirty="0">
                <a:sym typeface="Wingdings"/>
              </a:rPr>
              <a:t>contrast-based three-height </a:t>
            </a:r>
            <a:r>
              <a:rPr lang="en-US" altLang="ko-KR" b="1" dirty="0" smtClean="0">
                <a:sym typeface="Wingdings"/>
              </a:rPr>
              <a:t>system</a:t>
            </a:r>
          </a:p>
          <a:p>
            <a:pPr marL="742950" lvl="1" indent="-285750">
              <a:buFont typeface="Arial" pitchFamily="34" charset="0"/>
              <a:buChar char="•"/>
            </a:pPr>
            <a:r>
              <a:rPr lang="en-US" dirty="0"/>
              <a:t>/</a:t>
            </a:r>
            <a:r>
              <a:rPr lang="en-US" dirty="0" smtClean="0"/>
              <a:t>o/ and </a:t>
            </a:r>
            <a:r>
              <a:rPr lang="en-US" dirty="0"/>
              <a:t>/ə</a:t>
            </a:r>
            <a:r>
              <a:rPr lang="en-US" dirty="0" smtClean="0"/>
              <a:t>/: mid V</a:t>
            </a:r>
          </a:p>
          <a:p>
            <a:pPr marL="1200150" lvl="2" indent="-285750">
              <a:buFont typeface="Arial" pitchFamily="34" charset="0"/>
              <a:buChar char="•"/>
            </a:pPr>
            <a:r>
              <a:rPr lang="en-US" dirty="0" err="1" smtClean="0"/>
              <a:t>delabialization</a:t>
            </a:r>
            <a:r>
              <a:rPr lang="en-US" dirty="0" smtClean="0"/>
              <a:t>: /</a:t>
            </a:r>
            <a:r>
              <a:rPr lang="en-US" dirty="0"/>
              <a:t>o/ </a:t>
            </a:r>
            <a:r>
              <a:rPr lang="en-US" dirty="0" smtClean="0">
                <a:sym typeface="Wingdings" pitchFamily="2" charset="2"/>
              </a:rPr>
              <a:t> </a:t>
            </a:r>
            <a:r>
              <a:rPr lang="en-US" dirty="0" smtClean="0"/>
              <a:t>/</a:t>
            </a:r>
            <a:r>
              <a:rPr lang="en-US" dirty="0"/>
              <a:t>ə</a:t>
            </a:r>
            <a:r>
              <a:rPr lang="en-US" dirty="0" smtClean="0"/>
              <a:t>/</a:t>
            </a:r>
          </a:p>
          <a:p>
            <a:pPr marL="1200150" lvl="2" indent="-285750">
              <a:buFont typeface="Arial" pitchFamily="34" charset="0"/>
              <a:buChar char="•"/>
            </a:pPr>
            <a:r>
              <a:rPr lang="en-US" dirty="0" smtClean="0"/>
              <a:t>cf. labialization: /</a:t>
            </a:r>
            <a:r>
              <a:rPr lang="en-US" dirty="0" smtClean="0">
                <a:cs typeface="Times New Roman"/>
              </a:rPr>
              <a:t>ɨ/ </a:t>
            </a:r>
            <a:r>
              <a:rPr lang="en-US" dirty="0" smtClean="0">
                <a:cs typeface="Times New Roman"/>
                <a:sym typeface="Wingdings" pitchFamily="2" charset="2"/>
              </a:rPr>
              <a:t> /u/</a:t>
            </a:r>
            <a:endParaRPr lang="en-US" dirty="0"/>
          </a:p>
          <a:p>
            <a:pPr marL="742950" lvl="1" indent="-285750">
              <a:buFont typeface="Arial" pitchFamily="34" charset="0"/>
              <a:buChar char="•"/>
            </a:pPr>
            <a:r>
              <a:rPr lang="en-US" dirty="0" smtClean="0">
                <a:cs typeface="Times New Roman"/>
              </a:rPr>
              <a:t>/ʌ/ &gt; /ɔ/</a:t>
            </a:r>
            <a:endParaRPr lang="en-US" dirty="0" smtClean="0"/>
          </a:p>
          <a:p>
            <a:pPr marL="1200150" lvl="2" indent="-285750">
              <a:buFont typeface="Arial" pitchFamily="34" charset="0"/>
              <a:buChar char="•"/>
            </a:pPr>
            <a:r>
              <a:rPr lang="en-US" dirty="0" err="1" smtClean="0">
                <a:sym typeface="Wingdings" pitchFamily="2" charset="2"/>
              </a:rPr>
              <a:t>Jeju</a:t>
            </a:r>
            <a:r>
              <a:rPr lang="en-US" dirty="0" smtClean="0">
                <a:sym typeface="Wingdings" pitchFamily="2" charset="2"/>
              </a:rPr>
              <a:t> Korean </a:t>
            </a:r>
            <a:r>
              <a:rPr lang="en-US" dirty="0">
                <a:cs typeface="Times New Roman"/>
              </a:rPr>
              <a:t>/ɔ/</a:t>
            </a:r>
            <a:endParaRPr lang="en-US" dirty="0"/>
          </a:p>
          <a:p>
            <a:pPr marL="1200150" lvl="2" indent="-285750">
              <a:buFont typeface="Arial" pitchFamily="34" charset="0"/>
              <a:buChar char="•"/>
            </a:pPr>
            <a:r>
              <a:rPr lang="en-US" dirty="0" smtClean="0"/>
              <a:t>Second merger of </a:t>
            </a:r>
            <a:r>
              <a:rPr lang="en-US" dirty="0" smtClean="0">
                <a:cs typeface="Times New Roman"/>
              </a:rPr>
              <a:t>/</a:t>
            </a:r>
            <a:r>
              <a:rPr lang="en-US" dirty="0">
                <a:cs typeface="Times New Roman"/>
              </a:rPr>
              <a:t>ʌ</a:t>
            </a:r>
            <a:r>
              <a:rPr lang="en-US" dirty="0" smtClean="0">
                <a:cs typeface="Times New Roman"/>
              </a:rPr>
              <a:t>/: with /a/</a:t>
            </a:r>
            <a:endParaRPr lang="en-US" dirty="0"/>
          </a:p>
        </p:txBody>
      </p:sp>
      <p:sp>
        <p:nvSpPr>
          <p:cNvPr id="15" name="Rounded Rectangle 14"/>
          <p:cNvSpPr/>
          <p:nvPr/>
        </p:nvSpPr>
        <p:spPr>
          <a:xfrm>
            <a:off x="935596" y="2564903"/>
            <a:ext cx="1368152" cy="588685"/>
          </a:xfrm>
          <a:prstGeom prst="roundRect">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547664" y="2996952"/>
            <a:ext cx="834988" cy="761167"/>
          </a:xfrm>
          <a:prstGeom prst="ellipse">
            <a:avLst/>
          </a:prstGeom>
          <a:solidFill>
            <a:schemeClr val="accent4">
              <a:alpha val="3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9" name="Oval 18"/>
          <p:cNvSpPr/>
          <p:nvPr/>
        </p:nvSpPr>
        <p:spPr>
          <a:xfrm>
            <a:off x="7236296" y="5589240"/>
            <a:ext cx="1907704" cy="864096"/>
          </a:xfrm>
          <a:prstGeom prst="ellipse">
            <a:avLst/>
          </a:prstGeom>
          <a:solidFill>
            <a:schemeClr val="accent2">
              <a:alpha val="3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20" name="Group 19"/>
          <p:cNvGrpSpPr/>
          <p:nvPr/>
        </p:nvGrpSpPr>
        <p:grpSpPr>
          <a:xfrm>
            <a:off x="4492340" y="4747881"/>
            <a:ext cx="1440160" cy="864096"/>
            <a:chOff x="4492340" y="4747881"/>
            <a:chExt cx="1440160" cy="864096"/>
          </a:xfrm>
        </p:grpSpPr>
        <p:sp>
          <p:nvSpPr>
            <p:cNvPr id="18" name="Oval 17"/>
            <p:cNvSpPr/>
            <p:nvPr/>
          </p:nvSpPr>
          <p:spPr>
            <a:xfrm>
              <a:off x="4492340" y="4747881"/>
              <a:ext cx="1440160" cy="864096"/>
            </a:xfrm>
            <a:prstGeom prst="ellipse">
              <a:avLst/>
            </a:prstGeom>
            <a:solidFill>
              <a:schemeClr val="accent2">
                <a:alpha val="3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Right Arrow 12"/>
            <p:cNvSpPr/>
            <p:nvPr/>
          </p:nvSpPr>
          <p:spPr>
            <a:xfrm>
              <a:off x="4996396" y="5179929"/>
              <a:ext cx="432048"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5940152" y="5589240"/>
            <a:ext cx="1440160" cy="864096"/>
            <a:chOff x="5940152" y="5589240"/>
            <a:chExt cx="1440160" cy="864096"/>
          </a:xfrm>
        </p:grpSpPr>
        <p:sp>
          <p:nvSpPr>
            <p:cNvPr id="17" name="Oval 16"/>
            <p:cNvSpPr/>
            <p:nvPr/>
          </p:nvSpPr>
          <p:spPr>
            <a:xfrm>
              <a:off x="5940152" y="5589240"/>
              <a:ext cx="1440160" cy="864096"/>
            </a:xfrm>
            <a:prstGeom prst="ellipse">
              <a:avLst/>
            </a:prstGeom>
            <a:solidFill>
              <a:schemeClr val="accent2">
                <a:alpha val="3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Right Arrow 20"/>
            <p:cNvSpPr/>
            <p:nvPr/>
          </p:nvSpPr>
          <p:spPr>
            <a:xfrm rot="10800000">
              <a:off x="6444208" y="5985284"/>
              <a:ext cx="432048"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19064663"/>
      </p:ext>
    </p:extLst>
  </p:cSld>
  <p:clrMapOvr>
    <a:masterClrMapping/>
  </p:clrMapOvr>
  <mc:AlternateContent xmlns:mc="http://schemas.openxmlformats.org/markup-compatibility/2006" xmlns:p14="http://schemas.microsoft.com/office/powerpoint/2010/main">
    <mc:Choice Requires="p14">
      <p:transition spd="slow" p14:dur="2000" advTm="7456"/>
    </mc:Choice>
    <mc:Fallback xmlns="">
      <p:transition spd="slow" advTm="745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5"/>
                                        </p:tgtEl>
                                      </p:cBhvr>
                                    </p:animEffect>
                                    <p:set>
                                      <p:cBhvr>
                                        <p:cTn id="12" dur="1" fill="hold">
                                          <p:stCondLst>
                                            <p:cond delay="499"/>
                                          </p:stCondLst>
                                        </p:cTn>
                                        <p:tgtEl>
                                          <p:spTgt spid="15"/>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16"/>
                                        </p:tgtEl>
                                      </p:cBhvr>
                                    </p:animEffect>
                                    <p:set>
                                      <p:cBhvr>
                                        <p:cTn id="20" dur="1" fill="hold">
                                          <p:stCondLst>
                                            <p:cond delay="499"/>
                                          </p:stCondLst>
                                        </p:cTn>
                                        <p:tgtEl>
                                          <p:spTgt spid="16"/>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20"/>
                                        </p:tgtEl>
                                      </p:cBhvr>
                                    </p:animEffect>
                                    <p:set>
                                      <p:cBhvr>
                                        <p:cTn id="28" dur="1" fill="hold">
                                          <p:stCondLst>
                                            <p:cond delay="499"/>
                                          </p:stCondLst>
                                        </p:cTn>
                                        <p:tgtEl>
                                          <p:spTgt spid="20"/>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2" grpId="0" animBg="1"/>
      <p:bldP spid="19"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dirty="0" smtClean="0"/>
              <a:t>Contemporary </a:t>
            </a:r>
            <a:r>
              <a:rPr lang="en-US" altLang="ko-KR" dirty="0" smtClean="0"/>
              <a:t>Korean</a:t>
            </a:r>
            <a:endParaRPr lang="ko-KR" altLang="en-US" dirty="0"/>
          </a:p>
        </p:txBody>
      </p:sp>
      <p:sp>
        <p:nvSpPr>
          <p:cNvPr id="7" name="Text Placeholder 6"/>
          <p:cNvSpPr>
            <a:spLocks noGrp="1"/>
          </p:cNvSpPr>
          <p:nvPr>
            <p:ph type="body" idx="1"/>
          </p:nvPr>
        </p:nvSpPr>
        <p:spPr/>
        <p:txBody>
          <a:bodyPr/>
          <a:lstStyle/>
          <a:p>
            <a:r>
              <a:rPr lang="en-US" dirty="0"/>
              <a:t>Northwest Korean</a:t>
            </a:r>
          </a:p>
        </p:txBody>
      </p:sp>
      <p:sp>
        <p:nvSpPr>
          <p:cNvPr id="9" name="Text Placeholder 8"/>
          <p:cNvSpPr>
            <a:spLocks noGrp="1"/>
          </p:cNvSpPr>
          <p:nvPr>
            <p:ph type="body" sz="half" idx="3"/>
          </p:nvPr>
        </p:nvSpPr>
        <p:spPr/>
        <p:txBody>
          <a:bodyPr/>
          <a:lstStyle/>
          <a:p>
            <a:r>
              <a:rPr lang="en-US" dirty="0"/>
              <a:t>Southeast Korean</a:t>
            </a:r>
          </a:p>
        </p:txBody>
      </p:sp>
      <p:sp>
        <p:nvSpPr>
          <p:cNvPr id="4" name="Date Placeholder 3"/>
          <p:cNvSpPr>
            <a:spLocks noGrp="1"/>
          </p:cNvSpPr>
          <p:nvPr>
            <p:ph type="dt" sz="half" idx="10"/>
          </p:nvPr>
        </p:nvSpPr>
        <p:spPr/>
        <p:txBody>
          <a:bodyPr/>
          <a:lstStyle/>
          <a:p>
            <a:r>
              <a:rPr lang="en-US" altLang="ko-KR" smtClean="0"/>
              <a:t>1/24/2013</a:t>
            </a:r>
            <a:endParaRPr lang="ko-KR" altLang="en-US"/>
          </a:p>
        </p:txBody>
      </p:sp>
      <p:sp>
        <p:nvSpPr>
          <p:cNvPr id="5" name="Footer Placeholder 4"/>
          <p:cNvSpPr>
            <a:spLocks noGrp="1"/>
          </p:cNvSpPr>
          <p:nvPr>
            <p:ph type="ftr" sz="quarter" idx="11"/>
          </p:nvPr>
        </p:nvSpPr>
        <p:spPr/>
        <p:txBody>
          <a:bodyPr/>
          <a:lstStyle/>
          <a:p>
            <a:r>
              <a:rPr lang="en-US" altLang="ko-KR" smtClean="0"/>
              <a:t>Contrastive hierarchies in the Altaic vowel systems</a:t>
            </a:r>
            <a:endParaRPr lang="ko-KR" altLang="en-US"/>
          </a:p>
        </p:txBody>
      </p:sp>
      <p:sp>
        <p:nvSpPr>
          <p:cNvPr id="6" name="Slide Number Placeholder 5"/>
          <p:cNvSpPr>
            <a:spLocks noGrp="1"/>
          </p:cNvSpPr>
          <p:nvPr>
            <p:ph type="sldNum" sz="quarter" idx="12"/>
          </p:nvPr>
        </p:nvSpPr>
        <p:spPr/>
        <p:txBody>
          <a:bodyPr/>
          <a:lstStyle/>
          <a:p>
            <a:fld id="{C11EF7EE-79D6-49A2-9057-E1F4E97C0289}" type="slidenum">
              <a:rPr lang="ko-KR" altLang="en-US" smtClean="0"/>
              <a:pPr/>
              <a:t>135</a:t>
            </a:fld>
            <a:endParaRPr lang="ko-KR" altLang="en-US"/>
          </a:p>
        </p:txBody>
      </p:sp>
      <p:pic>
        <p:nvPicPr>
          <p:cNvPr id="4099" name="Picture 3"/>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4575883" y="2732344"/>
            <a:ext cx="3234617" cy="2196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Grp="1" noChangeAspect="1" noChangeArrowheads="1"/>
          </p:cNvPicPr>
          <p:nvPr>
            <p:ph sz="quarter" idx="2"/>
          </p:nvPr>
        </p:nvPicPr>
        <p:blipFill>
          <a:blip r:embed="rId4">
            <a:extLst>
              <a:ext uri="{28A0092B-C50C-407E-A947-70E740481C1C}">
                <a14:useLocalDpi xmlns:a14="http://schemas.microsoft.com/office/drawing/2010/main" val="0"/>
              </a:ext>
            </a:extLst>
          </a:blip>
          <a:srcRect/>
          <a:stretch>
            <a:fillRect/>
          </a:stretch>
        </p:blipFill>
        <p:spPr bwMode="auto">
          <a:xfrm>
            <a:off x="539552" y="2636912"/>
            <a:ext cx="3063862" cy="2633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532128"/>
      </p:ext>
    </p:extLst>
  </p:cSld>
  <p:clrMapOvr>
    <a:masterClrMapping/>
  </p:clrMapOvr>
  <mc:AlternateContent xmlns:mc="http://schemas.openxmlformats.org/markup-compatibility/2006" xmlns:p14="http://schemas.microsoft.com/office/powerpoint/2010/main">
    <mc:Choice Requires="p14">
      <p:transition spd="slow" p14:dur="2000" advTm="7456"/>
    </mc:Choice>
    <mc:Fallback xmlns="">
      <p:transition spd="slow" advTm="745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099"/>
                                        </p:tgtEl>
                                        <p:attrNameLst>
                                          <p:attrName>style.visibility</p:attrName>
                                        </p:attrNameLst>
                                      </p:cBhvr>
                                      <p:to>
                                        <p:strVal val="visible"/>
                                      </p:to>
                                    </p:set>
                                    <p:animEffect transition="in" filter="fade">
                                      <p:cBhvr>
                                        <p:cTn id="18"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build="p"/>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dirty="0" smtClean="0"/>
              <a:t>Contemporary </a:t>
            </a:r>
            <a:r>
              <a:rPr lang="en-US" altLang="ko-KR" dirty="0" smtClean="0"/>
              <a:t>Korean (cont.)</a:t>
            </a:r>
            <a:endParaRPr lang="ko-KR" altLang="en-US" dirty="0"/>
          </a:p>
        </p:txBody>
      </p:sp>
      <p:sp>
        <p:nvSpPr>
          <p:cNvPr id="7" name="Text Placeholder 6"/>
          <p:cNvSpPr>
            <a:spLocks noGrp="1"/>
          </p:cNvSpPr>
          <p:nvPr>
            <p:ph type="body" idx="1"/>
          </p:nvPr>
        </p:nvSpPr>
        <p:spPr/>
        <p:txBody>
          <a:bodyPr/>
          <a:lstStyle/>
          <a:p>
            <a:r>
              <a:rPr lang="en-US" dirty="0" smtClean="0"/>
              <a:t>Central </a:t>
            </a:r>
            <a:r>
              <a:rPr lang="en-US" dirty="0" smtClean="0"/>
              <a:t>Korean (20</a:t>
            </a:r>
            <a:r>
              <a:rPr lang="en-US" baseline="30000" dirty="0" smtClean="0"/>
              <a:t>th</a:t>
            </a:r>
            <a:r>
              <a:rPr lang="en-US" dirty="0" smtClean="0"/>
              <a:t>)</a:t>
            </a:r>
            <a:endParaRPr lang="en-US" dirty="0"/>
          </a:p>
        </p:txBody>
      </p:sp>
      <p:sp>
        <p:nvSpPr>
          <p:cNvPr id="9" name="Text Placeholder 8"/>
          <p:cNvSpPr>
            <a:spLocks noGrp="1"/>
          </p:cNvSpPr>
          <p:nvPr>
            <p:ph type="body" sz="half" idx="3"/>
          </p:nvPr>
        </p:nvSpPr>
        <p:spPr/>
        <p:txBody>
          <a:bodyPr/>
          <a:lstStyle/>
          <a:p>
            <a:r>
              <a:rPr lang="en-US" dirty="0" err="1" smtClean="0"/>
              <a:t>Jeju</a:t>
            </a:r>
            <a:r>
              <a:rPr lang="en-US" dirty="0" smtClean="0"/>
              <a:t> Korean</a:t>
            </a:r>
            <a:endParaRPr lang="en-US" dirty="0"/>
          </a:p>
        </p:txBody>
      </p:sp>
      <p:sp>
        <p:nvSpPr>
          <p:cNvPr id="4" name="Date Placeholder 3"/>
          <p:cNvSpPr>
            <a:spLocks noGrp="1"/>
          </p:cNvSpPr>
          <p:nvPr>
            <p:ph type="dt" sz="half" idx="10"/>
          </p:nvPr>
        </p:nvSpPr>
        <p:spPr/>
        <p:txBody>
          <a:bodyPr/>
          <a:lstStyle/>
          <a:p>
            <a:r>
              <a:rPr lang="en-US" altLang="ko-KR" smtClean="0"/>
              <a:t>1/24/2013</a:t>
            </a:r>
            <a:endParaRPr lang="ko-KR" altLang="en-US"/>
          </a:p>
        </p:txBody>
      </p:sp>
      <p:sp>
        <p:nvSpPr>
          <p:cNvPr id="5" name="Footer Placeholder 4"/>
          <p:cNvSpPr>
            <a:spLocks noGrp="1"/>
          </p:cNvSpPr>
          <p:nvPr>
            <p:ph type="ftr" sz="quarter" idx="11"/>
          </p:nvPr>
        </p:nvSpPr>
        <p:spPr/>
        <p:txBody>
          <a:bodyPr/>
          <a:lstStyle/>
          <a:p>
            <a:r>
              <a:rPr lang="en-US" altLang="ko-KR" smtClean="0"/>
              <a:t>Contrastive hierarchies in the Altaic vowel systems</a:t>
            </a:r>
            <a:endParaRPr lang="ko-KR" altLang="en-US"/>
          </a:p>
        </p:txBody>
      </p:sp>
      <p:sp>
        <p:nvSpPr>
          <p:cNvPr id="6" name="Slide Number Placeholder 5"/>
          <p:cNvSpPr>
            <a:spLocks noGrp="1"/>
          </p:cNvSpPr>
          <p:nvPr>
            <p:ph type="sldNum" sz="quarter" idx="12"/>
          </p:nvPr>
        </p:nvSpPr>
        <p:spPr/>
        <p:txBody>
          <a:bodyPr/>
          <a:lstStyle/>
          <a:p>
            <a:fld id="{C11EF7EE-79D6-49A2-9057-E1F4E97C0289}" type="slidenum">
              <a:rPr lang="ko-KR" altLang="en-US" smtClean="0"/>
              <a:pPr/>
              <a:t>136</a:t>
            </a:fld>
            <a:endParaRPr lang="ko-KR" altLang="en-US"/>
          </a:p>
        </p:txBody>
      </p:sp>
      <p:pic>
        <p:nvPicPr>
          <p:cNvPr id="3074" name="Picture 2"/>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bwMode="auto">
          <a:xfrm>
            <a:off x="513281" y="2807002"/>
            <a:ext cx="3687306" cy="2268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838" y="2293937"/>
            <a:ext cx="3296225" cy="31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Grp="1" noChangeAspect="1" noChangeArrowheads="1"/>
          </p:cNvPicPr>
          <p:nvPr>
            <p:ph sz="quarter" idx="4"/>
          </p:nvPr>
        </p:nvPicPr>
        <p:blipFill>
          <a:blip r:embed="rId5">
            <a:extLst>
              <a:ext uri="{28A0092B-C50C-407E-A947-70E740481C1C}">
                <a14:useLocalDpi xmlns:a14="http://schemas.microsoft.com/office/drawing/2010/main" val="0"/>
              </a:ext>
            </a:extLst>
          </a:blip>
          <a:srcRect/>
          <a:stretch>
            <a:fillRect/>
          </a:stretch>
        </p:blipFill>
        <p:spPr bwMode="auto">
          <a:xfrm>
            <a:off x="4860032" y="2821289"/>
            <a:ext cx="3050408"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0032" y="2293937"/>
            <a:ext cx="3329746" cy="346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Oval 11"/>
          <p:cNvSpPr/>
          <p:nvPr/>
        </p:nvSpPr>
        <p:spPr>
          <a:xfrm>
            <a:off x="6156176" y="3645024"/>
            <a:ext cx="1584176" cy="1296144"/>
          </a:xfrm>
          <a:prstGeom prst="ellipse">
            <a:avLst/>
          </a:prstGeom>
          <a:solidFill>
            <a:schemeClr val="accent2">
              <a:alpha val="3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7081552"/>
      </p:ext>
    </p:extLst>
  </p:cSld>
  <p:clrMapOvr>
    <a:masterClrMapping/>
  </p:clrMapOvr>
  <mc:AlternateContent xmlns:mc="http://schemas.openxmlformats.org/markup-compatibility/2006" xmlns:p14="http://schemas.microsoft.com/office/powerpoint/2010/main">
    <mc:Choice Requires="p14">
      <p:transition spd="slow" p14:dur="2000" advTm="7456"/>
    </mc:Choice>
    <mc:Fallback xmlns="">
      <p:transition spd="slow" advTm="745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075"/>
                                        </p:tgtEl>
                                        <p:attrNameLst>
                                          <p:attrName>style.visibility</p:attrName>
                                        </p:attrNameLst>
                                      </p:cBhvr>
                                      <p:to>
                                        <p:strVal val="visible"/>
                                      </p:to>
                                    </p:set>
                                    <p:animEffect transition="in" filter="fade">
                                      <p:cBhvr>
                                        <p:cTn id="10" dur="500"/>
                                        <p:tgtEl>
                                          <p:spTgt spid="3075"/>
                                        </p:tgtEl>
                                      </p:cBhvr>
                                    </p:animEffect>
                                  </p:childTnLst>
                                </p:cTn>
                              </p:par>
                              <p:par>
                                <p:cTn id="11" presetID="10" presetClass="entr" presetSubtype="0" fill="hold" nodeType="withEffect">
                                  <p:stCondLst>
                                    <p:cond delay="0"/>
                                  </p:stCondLst>
                                  <p:childTnLst>
                                    <p:set>
                                      <p:cBhvr>
                                        <p:cTn id="12" dur="1" fill="hold">
                                          <p:stCondLst>
                                            <p:cond delay="0"/>
                                          </p:stCondLst>
                                        </p:cTn>
                                        <p:tgtEl>
                                          <p:spTgt spid="3074"/>
                                        </p:tgtEl>
                                        <p:attrNameLst>
                                          <p:attrName>style.visibility</p:attrName>
                                        </p:attrNameLst>
                                      </p:cBhvr>
                                      <p:to>
                                        <p:strVal val="visible"/>
                                      </p:to>
                                    </p:set>
                                    <p:animEffect transition="in" filter="fade">
                                      <p:cBhvr>
                                        <p:cTn id="13" dur="500"/>
                                        <p:tgtEl>
                                          <p:spTgt spid="307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animEffect transition="in" filter="fade">
                                      <p:cBhvr>
                                        <p:cTn id="18" dur="500"/>
                                        <p:tgtEl>
                                          <p:spTgt spid="9">
                                            <p:txEl>
                                              <p:pRg st="0" end="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077"/>
                                        </p:tgtEl>
                                        <p:attrNameLst>
                                          <p:attrName>style.visibility</p:attrName>
                                        </p:attrNameLst>
                                      </p:cBhvr>
                                      <p:to>
                                        <p:strVal val="visible"/>
                                      </p:to>
                                    </p:set>
                                    <p:animEffect transition="in" filter="fade">
                                      <p:cBhvr>
                                        <p:cTn id="21" dur="500"/>
                                        <p:tgtEl>
                                          <p:spTgt spid="3077"/>
                                        </p:tgtEl>
                                      </p:cBhvr>
                                    </p:animEffect>
                                  </p:childTnLst>
                                </p:cTn>
                              </p:par>
                              <p:par>
                                <p:cTn id="22" presetID="10" presetClass="entr" presetSubtype="0" fill="hold" nodeType="withEffect">
                                  <p:stCondLst>
                                    <p:cond delay="0"/>
                                  </p:stCondLst>
                                  <p:childTnLst>
                                    <p:set>
                                      <p:cBhvr>
                                        <p:cTn id="23" dur="1" fill="hold">
                                          <p:stCondLst>
                                            <p:cond delay="0"/>
                                          </p:stCondLst>
                                        </p:cTn>
                                        <p:tgtEl>
                                          <p:spTgt spid="3076"/>
                                        </p:tgtEl>
                                        <p:attrNameLst>
                                          <p:attrName>style.visibility</p:attrName>
                                        </p:attrNameLst>
                                      </p:cBhvr>
                                      <p:to>
                                        <p:strVal val="visible"/>
                                      </p:to>
                                    </p:set>
                                    <p:animEffect transition="in" filter="fade">
                                      <p:cBhvr>
                                        <p:cTn id="24" dur="500"/>
                                        <p:tgtEl>
                                          <p:spTgt spid="307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build="p"/>
      <p:bldP spid="12"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en-US" altLang="ko-KR" dirty="0" smtClean="0"/>
              <a:t>Contrastive hierarchy change in </a:t>
            </a:r>
            <a:r>
              <a:rPr lang="en-US" altLang="ko-KR" dirty="0" err="1" smtClean="0"/>
              <a:t>Jeju</a:t>
            </a:r>
            <a:r>
              <a:rPr lang="en-US" altLang="ko-KR" dirty="0" smtClean="0"/>
              <a:t> </a:t>
            </a:r>
            <a:r>
              <a:rPr lang="en-US" altLang="ko-KR" dirty="0" err="1" smtClean="0"/>
              <a:t>Kor</a:t>
            </a:r>
            <a:endParaRPr lang="ko-KR" altLang="en-US" dirty="0"/>
          </a:p>
        </p:txBody>
      </p:sp>
      <p:sp>
        <p:nvSpPr>
          <p:cNvPr id="7" name="Date Placeholder 6"/>
          <p:cNvSpPr>
            <a:spLocks noGrp="1"/>
          </p:cNvSpPr>
          <p:nvPr>
            <p:ph type="dt" sz="half" idx="2"/>
          </p:nvPr>
        </p:nvSpPr>
        <p:spPr/>
        <p:txBody>
          <a:bodyPr/>
          <a:lstStyle/>
          <a:p>
            <a:r>
              <a:rPr lang="en-US" altLang="ko-KR" smtClean="0"/>
              <a:t>1/24/2013</a:t>
            </a:r>
            <a:endParaRPr lang="ko-KR" altLang="en-US" dirty="0"/>
          </a:p>
        </p:txBody>
      </p:sp>
      <p:sp>
        <p:nvSpPr>
          <p:cNvPr id="8" name="Footer Placeholder 7"/>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9" name="Slide Number Placeholder 8"/>
          <p:cNvSpPr>
            <a:spLocks noGrp="1"/>
          </p:cNvSpPr>
          <p:nvPr>
            <p:ph type="sldNum" sz="quarter" idx="4"/>
          </p:nvPr>
        </p:nvSpPr>
        <p:spPr/>
        <p:txBody>
          <a:bodyPr/>
          <a:lstStyle/>
          <a:p>
            <a:fld id="{C11EF7EE-79D6-49A2-9057-E1F4E97C0289}" type="slidenum">
              <a:rPr lang="ko-KR" altLang="en-US" smtClean="0"/>
              <a:pPr/>
              <a:t>137</a:t>
            </a:fld>
            <a:endParaRPr lang="ko-KR" altLang="en-US"/>
          </a:p>
        </p:txBody>
      </p:sp>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23528" y="2132856"/>
            <a:ext cx="8496944" cy="2596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5509037"/>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Tungusic</a:t>
            </a:r>
            <a:r>
              <a:rPr lang="en-US" dirty="0" smtClean="0"/>
              <a:t> </a:t>
            </a:r>
            <a:r>
              <a:rPr lang="en-US" dirty="0" smtClean="0"/>
              <a:t>languages</a:t>
            </a:r>
            <a:endParaRPr lang="en-US" dirty="0"/>
          </a:p>
        </p:txBody>
      </p:sp>
      <p:sp>
        <p:nvSpPr>
          <p:cNvPr id="4" name="Date Placeholder 3"/>
          <p:cNvSpPr>
            <a:spLocks noGrp="1"/>
          </p:cNvSpPr>
          <p:nvPr>
            <p:ph type="dt" sz="half" idx="2"/>
          </p:nvPr>
        </p:nvSpPr>
        <p:spPr/>
        <p:txBody>
          <a:bodyPr/>
          <a:lstStyle/>
          <a:p>
            <a:r>
              <a:rPr lang="en-US" altLang="ko-KR" smtClean="0"/>
              <a:t>1/24/2013</a:t>
            </a:r>
            <a:endParaRPr lang="ko-KR" altLang="en-US" dirty="0"/>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138</a:t>
            </a:fld>
            <a:endParaRPr lang="ko-KR" altLang="en-US"/>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283880730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dirty="0" smtClean="0"/>
              <a:t>The </a:t>
            </a:r>
            <a:r>
              <a:rPr lang="en-US" altLang="ko-KR" dirty="0" err="1" smtClean="0"/>
              <a:t>Tungusic</a:t>
            </a:r>
            <a:r>
              <a:rPr lang="en-US" altLang="ko-KR" dirty="0" smtClean="0"/>
              <a:t> languages</a:t>
            </a:r>
            <a:endParaRPr lang="ko-KR" altLang="en-US" dirty="0"/>
          </a:p>
        </p:txBody>
      </p:sp>
      <p:sp>
        <p:nvSpPr>
          <p:cNvPr id="4" name="Date Placeholder 3"/>
          <p:cNvSpPr>
            <a:spLocks noGrp="1"/>
          </p:cNvSpPr>
          <p:nvPr>
            <p:ph type="dt" sz="half" idx="2"/>
          </p:nvPr>
        </p:nvSpPr>
        <p:spPr/>
        <p:txBody>
          <a:bodyPr/>
          <a:lstStyle/>
          <a:p>
            <a:r>
              <a:rPr lang="en-US" altLang="ko-KR" smtClean="0"/>
              <a:t>1/24/2013</a:t>
            </a:r>
            <a:endParaRPr lang="ko-KR" altLang="en-US"/>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139</a:t>
            </a:fld>
            <a:endParaRPr lang="ko-KR" altLang="en-US"/>
          </a:p>
        </p:txBody>
      </p:sp>
      <p:pic>
        <p:nvPicPr>
          <p:cNvPr id="7" name="Content Placeholder 6"/>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395536" y="2060848"/>
            <a:ext cx="8226637" cy="3384376"/>
          </a:xfrm>
          <a:prstGeom prst="rect">
            <a:avLst/>
          </a:prstGeom>
        </p:spPr>
      </p:pic>
    </p:spTree>
    <p:extLst>
      <p:ext uri="{BB962C8B-B14F-4D97-AF65-F5344CB8AC3E}">
        <p14:creationId xmlns:p14="http://schemas.microsoft.com/office/powerpoint/2010/main" val="2099035718"/>
      </p:ext>
    </p:extLst>
  </p:cSld>
  <p:clrMapOvr>
    <a:masterClrMapping/>
  </p:clrMapOvr>
  <mc:AlternateContent xmlns:mc="http://schemas.openxmlformats.org/markup-compatibility/2006" xmlns:p14="http://schemas.microsoft.com/office/powerpoint/2010/main">
    <mc:Choice Requires="p14">
      <p:transition spd="slow" p14:dur="2000" advTm="7456"/>
    </mc:Choice>
    <mc:Fallback xmlns="">
      <p:transition spd="slow" advTm="7456"/>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dirty="0"/>
              <a:t>Emergence/submergence </a:t>
            </a:r>
            <a:endParaRPr lang="ko-KR" altLang="en-US" dirty="0"/>
          </a:p>
        </p:txBody>
      </p:sp>
      <p:sp>
        <p:nvSpPr>
          <p:cNvPr id="4" name="Date Placeholder 3"/>
          <p:cNvSpPr>
            <a:spLocks noGrp="1"/>
          </p:cNvSpPr>
          <p:nvPr>
            <p:ph type="dt" sz="half" idx="2"/>
          </p:nvPr>
        </p:nvSpPr>
        <p:spPr/>
        <p:txBody>
          <a:bodyPr/>
          <a:lstStyle/>
          <a:p>
            <a:r>
              <a:rPr lang="en-US" altLang="ko-KR" smtClean="0"/>
              <a:t>1/24/2013</a:t>
            </a:r>
            <a:endParaRPr lang="ko-KR" altLang="en-US" dirty="0"/>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14</a:t>
            </a:fld>
            <a:endParaRPr lang="ko-KR" altLang="en-US"/>
          </a:p>
        </p:txBody>
      </p:sp>
      <p:pic>
        <p:nvPicPr>
          <p:cNvPr id="3074"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323528" y="1412776"/>
            <a:ext cx="8594493" cy="3136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4330" y="4840106"/>
            <a:ext cx="5304589"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8381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5"/>
                                        </p:tgtEl>
                                        <p:attrNameLst>
                                          <p:attrName>style.visibility</p:attrName>
                                        </p:attrNameLst>
                                      </p:cBhvr>
                                      <p:to>
                                        <p:strVal val="visible"/>
                                      </p:to>
                                    </p:set>
                                    <p:animEffect transition="in" filter="fade">
                                      <p:cBhvr>
                                        <p:cTn id="12"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dirty="0" smtClean="0"/>
              <a:t>Vowel </a:t>
            </a:r>
            <a:r>
              <a:rPr lang="en-US" altLang="ko-KR" dirty="0" smtClean="0"/>
              <a:t>contrast in Tung languages I</a:t>
            </a:r>
            <a:endParaRPr lang="ko-KR" altLang="en-US" dirty="0"/>
          </a:p>
        </p:txBody>
      </p:sp>
      <p:sp>
        <p:nvSpPr>
          <p:cNvPr id="4" name="Date Placeholder 3"/>
          <p:cNvSpPr>
            <a:spLocks noGrp="1"/>
          </p:cNvSpPr>
          <p:nvPr>
            <p:ph type="dt" sz="half" idx="2"/>
          </p:nvPr>
        </p:nvSpPr>
        <p:spPr/>
        <p:txBody>
          <a:bodyPr/>
          <a:lstStyle/>
          <a:p>
            <a:r>
              <a:rPr lang="en-US" altLang="ko-KR" smtClean="0"/>
              <a:t>1/24/2013</a:t>
            </a:r>
            <a:endParaRPr lang="ko-KR" altLang="en-US"/>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140</a:t>
            </a:fld>
            <a:endParaRPr lang="ko-KR" altLang="en-US"/>
          </a:p>
        </p:txBody>
      </p:sp>
      <p:sp>
        <p:nvSpPr>
          <p:cNvPr id="3" name="Content Placeholder 2"/>
          <p:cNvSpPr>
            <a:spLocks noGrp="1"/>
          </p:cNvSpPr>
          <p:nvPr>
            <p:ph sz="quarter" idx="1"/>
          </p:nvPr>
        </p:nvSpPr>
        <p:spPr/>
        <p:txBody>
          <a:bodyPr>
            <a:normAutofit fontScale="92500" lnSpcReduction="10000"/>
          </a:bodyPr>
          <a:lstStyle/>
          <a:p>
            <a:pPr latinLnBrk="0"/>
            <a:r>
              <a:rPr lang="en-US" dirty="0" smtClean="0"/>
              <a:t>Southern </a:t>
            </a:r>
            <a:r>
              <a:rPr lang="en-US" dirty="0" err="1" smtClean="0"/>
              <a:t>Tungusic</a:t>
            </a:r>
            <a:endParaRPr lang="en-US" dirty="0" smtClean="0"/>
          </a:p>
          <a:p>
            <a:pPr lvl="1" latinLnBrk="0"/>
            <a:r>
              <a:rPr lang="en-US" dirty="0" smtClean="0"/>
              <a:t>A reanalysis of Written Manchu as an </a:t>
            </a:r>
            <a:r>
              <a:rPr lang="en-US" dirty="0" err="1" smtClean="0"/>
              <a:t>RTR</a:t>
            </a:r>
            <a:r>
              <a:rPr lang="en-US" dirty="0" smtClean="0"/>
              <a:t>-based system</a:t>
            </a:r>
          </a:p>
          <a:p>
            <a:pPr lvl="2" latinLnBrk="0"/>
            <a:r>
              <a:rPr lang="en-US" dirty="0" smtClean="0"/>
              <a:t>[low] &gt; [</a:t>
            </a:r>
            <a:r>
              <a:rPr lang="en-US" dirty="0" err="1" smtClean="0"/>
              <a:t>cor</a:t>
            </a:r>
            <a:r>
              <a:rPr lang="en-US" dirty="0" smtClean="0"/>
              <a:t>] &gt; [</a:t>
            </a:r>
            <a:r>
              <a:rPr lang="en-US" dirty="0" err="1" smtClean="0"/>
              <a:t>RTR</a:t>
            </a:r>
            <a:r>
              <a:rPr lang="en-US" dirty="0" smtClean="0"/>
              <a:t>] &gt; [lab]</a:t>
            </a:r>
          </a:p>
          <a:p>
            <a:pPr lvl="2" latinLnBrk="0"/>
            <a:r>
              <a:rPr lang="en-US" dirty="0" smtClean="0"/>
              <a:t>Cf. Zhang and Dresher 2004, Dresher and Zhang 2005: an ‘</a:t>
            </a:r>
            <a:r>
              <a:rPr lang="en-US" dirty="0" err="1" smtClean="0"/>
              <a:t>ATR</a:t>
            </a:r>
            <a:r>
              <a:rPr lang="en-US" dirty="0" smtClean="0"/>
              <a:t>’ analysis</a:t>
            </a:r>
          </a:p>
          <a:p>
            <a:pPr lvl="1" latinLnBrk="0"/>
            <a:r>
              <a:rPr lang="en-US" dirty="0" err="1" smtClean="0"/>
              <a:t>Oroch</a:t>
            </a:r>
            <a:endParaRPr lang="en-US" dirty="0" smtClean="0"/>
          </a:p>
          <a:p>
            <a:pPr lvl="2" latinLnBrk="0"/>
            <a:r>
              <a:rPr lang="en-US" dirty="0" smtClean="0"/>
              <a:t>[low</a:t>
            </a:r>
            <a:r>
              <a:rPr lang="en-US" dirty="0"/>
              <a:t>] &gt; [</a:t>
            </a:r>
            <a:r>
              <a:rPr lang="en-US" dirty="0" err="1"/>
              <a:t>cor</a:t>
            </a:r>
            <a:r>
              <a:rPr lang="en-US" dirty="0"/>
              <a:t>] &gt; [</a:t>
            </a:r>
            <a:r>
              <a:rPr lang="en-US" dirty="0" err="1"/>
              <a:t>RTR</a:t>
            </a:r>
            <a:r>
              <a:rPr lang="en-US" dirty="0"/>
              <a:t>] &gt; [lab]</a:t>
            </a:r>
          </a:p>
          <a:p>
            <a:pPr lvl="2" latinLnBrk="0"/>
            <a:r>
              <a:rPr lang="en-US" dirty="0" smtClean="0"/>
              <a:t>Contra </a:t>
            </a:r>
            <a:r>
              <a:rPr lang="en-US" dirty="0" err="1" smtClean="0"/>
              <a:t>Tolskaya</a:t>
            </a:r>
            <a:r>
              <a:rPr lang="en-US" dirty="0" smtClean="0"/>
              <a:t> 2008 and Nevins 2010 who claimed that a CH analysis for </a:t>
            </a:r>
            <a:r>
              <a:rPr lang="en-US" dirty="0" err="1" smtClean="0"/>
              <a:t>Oroch</a:t>
            </a:r>
            <a:r>
              <a:rPr lang="en-US" dirty="0" smtClean="0"/>
              <a:t> is impossible!</a:t>
            </a:r>
          </a:p>
          <a:p>
            <a:pPr lvl="1" latinLnBrk="0"/>
            <a:r>
              <a:rPr lang="en-US" dirty="0" err="1" smtClean="0"/>
              <a:t>Udihe</a:t>
            </a:r>
            <a:endParaRPr lang="en-US" dirty="0"/>
          </a:p>
          <a:p>
            <a:pPr lvl="2" latinLnBrk="0"/>
            <a:r>
              <a:rPr lang="en-US" dirty="0" smtClean="0"/>
              <a:t>[low</a:t>
            </a:r>
            <a:r>
              <a:rPr lang="en-US" dirty="0"/>
              <a:t>] &gt; [</a:t>
            </a:r>
            <a:r>
              <a:rPr lang="en-US" dirty="0" err="1"/>
              <a:t>cor</a:t>
            </a:r>
            <a:r>
              <a:rPr lang="en-US" dirty="0"/>
              <a:t>] &gt; [</a:t>
            </a:r>
            <a:r>
              <a:rPr lang="en-US" dirty="0" err="1"/>
              <a:t>RTR</a:t>
            </a:r>
            <a:r>
              <a:rPr lang="en-US" dirty="0"/>
              <a:t>] &gt; [lab]</a:t>
            </a:r>
          </a:p>
          <a:p>
            <a:pPr lvl="2" latinLnBrk="0"/>
            <a:r>
              <a:rPr lang="en-US" dirty="0" smtClean="0"/>
              <a:t>Cf. the lowness harmony analysis by </a:t>
            </a:r>
            <a:r>
              <a:rPr lang="en-US" dirty="0" err="1" smtClean="0"/>
              <a:t>Nikolaeva</a:t>
            </a:r>
            <a:r>
              <a:rPr lang="en-US" dirty="0" smtClean="0"/>
              <a:t> &amp; </a:t>
            </a:r>
            <a:r>
              <a:rPr lang="en-US" dirty="0" err="1" smtClean="0"/>
              <a:t>Tolskaya</a:t>
            </a:r>
            <a:r>
              <a:rPr lang="en-US" dirty="0" smtClean="0"/>
              <a:t> 2001</a:t>
            </a:r>
          </a:p>
          <a:p>
            <a:pPr lvl="1" latinLnBrk="0"/>
            <a:r>
              <a:rPr lang="en-US" dirty="0" err="1" smtClean="0"/>
              <a:t>Nanai</a:t>
            </a:r>
            <a:endParaRPr lang="en-US" dirty="0"/>
          </a:p>
          <a:p>
            <a:pPr lvl="2" latinLnBrk="0"/>
            <a:r>
              <a:rPr lang="en-US" dirty="0"/>
              <a:t>[low] &gt; [</a:t>
            </a:r>
            <a:r>
              <a:rPr lang="en-US" dirty="0" err="1"/>
              <a:t>cor</a:t>
            </a:r>
            <a:r>
              <a:rPr lang="en-US" dirty="0"/>
              <a:t>] &gt; [</a:t>
            </a:r>
            <a:r>
              <a:rPr lang="en-US" dirty="0" err="1"/>
              <a:t>RTR</a:t>
            </a:r>
            <a:r>
              <a:rPr lang="en-US" dirty="0" smtClean="0"/>
              <a:t>]</a:t>
            </a:r>
          </a:p>
          <a:p>
            <a:pPr lvl="2" latinLnBrk="0"/>
            <a:r>
              <a:rPr lang="en-US" dirty="0" smtClean="0"/>
              <a:t>No labial harmony</a:t>
            </a:r>
          </a:p>
          <a:p>
            <a:pPr lvl="1"/>
            <a:endParaRPr lang="en-US" dirty="0"/>
          </a:p>
        </p:txBody>
      </p:sp>
    </p:spTree>
    <p:extLst>
      <p:ext uri="{BB962C8B-B14F-4D97-AF65-F5344CB8AC3E}">
        <p14:creationId xmlns:p14="http://schemas.microsoft.com/office/powerpoint/2010/main" val="784341518"/>
      </p:ext>
    </p:extLst>
  </p:cSld>
  <p:clrMapOvr>
    <a:masterClrMapping/>
  </p:clrMapOvr>
  <mc:AlternateContent xmlns:mc="http://schemas.openxmlformats.org/markup-compatibility/2006" xmlns:p14="http://schemas.microsoft.com/office/powerpoint/2010/main">
    <mc:Choice Requires="p14">
      <p:transition spd="slow" p14:dur="2000" advTm="7456"/>
    </mc:Choice>
    <mc:Fallback xmlns="">
      <p:transition spd="slow" advTm="745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0" end="10"/>
                                            </p:txEl>
                                          </p:spTgt>
                                        </p:tgtEl>
                                        <p:attrNameLst>
                                          <p:attrName>style.visibility</p:attrName>
                                        </p:attrNameLst>
                                      </p:cBhvr>
                                      <p:to>
                                        <p:strVal val="visible"/>
                                      </p:to>
                                    </p:set>
                                    <p:animEffect transition="in" filter="fade">
                                      <p:cBhvr>
                                        <p:cTn id="40" dur="500"/>
                                        <p:tgtEl>
                                          <p:spTgt spid="3">
                                            <p:txEl>
                                              <p:pRg st="10" end="1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Effect transition="in" filter="fade">
                                      <p:cBhvr>
                                        <p:cTn id="43" dur="500"/>
                                        <p:tgtEl>
                                          <p:spTgt spid="3">
                                            <p:txEl>
                                              <p:pRg st="11" end="11"/>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2" end="12"/>
                                            </p:txEl>
                                          </p:spTgt>
                                        </p:tgtEl>
                                        <p:attrNameLst>
                                          <p:attrName>style.visibility</p:attrName>
                                        </p:attrNameLst>
                                      </p:cBhvr>
                                      <p:to>
                                        <p:strVal val="visible"/>
                                      </p:to>
                                    </p:set>
                                    <p:animEffect transition="in" filter="fade">
                                      <p:cBhvr>
                                        <p:cTn id="46"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atinLnBrk="0"/>
            <a:r>
              <a:rPr lang="en-US" dirty="0" smtClean="0"/>
              <a:t>Written </a:t>
            </a:r>
            <a:r>
              <a:rPr lang="en-US" dirty="0" smtClean="0"/>
              <a:t>Manchu</a:t>
            </a:r>
            <a:endParaRPr lang="en-US" dirty="0"/>
          </a:p>
        </p:txBody>
      </p:sp>
      <p:sp>
        <p:nvSpPr>
          <p:cNvPr id="4" name="Date Placeholder 3"/>
          <p:cNvSpPr>
            <a:spLocks noGrp="1"/>
          </p:cNvSpPr>
          <p:nvPr>
            <p:ph type="dt" sz="half" idx="2"/>
          </p:nvPr>
        </p:nvSpPr>
        <p:spPr>
          <a:prstGeom prst="rect">
            <a:avLst/>
          </a:prstGeom>
        </p:spPr>
        <p:txBody>
          <a:bodyPr/>
          <a:lstStyle/>
          <a:p>
            <a:r>
              <a:rPr lang="en-US" altLang="ko-KR" smtClean="0"/>
              <a:t>1/24/2013</a:t>
            </a:r>
            <a:endParaRPr lang="en-US" dirty="0"/>
          </a:p>
        </p:txBody>
      </p:sp>
      <p:sp>
        <p:nvSpPr>
          <p:cNvPr id="5" name="Footer Placeholder 4"/>
          <p:cNvSpPr>
            <a:spLocks noGrp="1"/>
          </p:cNvSpPr>
          <p:nvPr>
            <p:ph type="ftr" sz="quarter" idx="3"/>
          </p:nvPr>
        </p:nvSpPr>
        <p:spPr>
          <a:prstGeom prst="rect">
            <a:avLst/>
          </a:prstGeom>
        </p:spPr>
        <p:txBody>
          <a:bodyPr/>
          <a:lstStyle/>
          <a:p>
            <a:r>
              <a:rPr lang="en-US" smtClean="0"/>
              <a:t>Contrastive hierarchies in the Altaic vowel systems</a:t>
            </a:r>
            <a:endParaRPr lang="en-US" dirty="0"/>
          </a:p>
        </p:txBody>
      </p:sp>
      <p:sp>
        <p:nvSpPr>
          <p:cNvPr id="6" name="Slide Number Placeholder 5"/>
          <p:cNvSpPr>
            <a:spLocks noGrp="1"/>
          </p:cNvSpPr>
          <p:nvPr>
            <p:ph type="sldNum" sz="quarter" idx="4"/>
          </p:nvPr>
        </p:nvSpPr>
        <p:spPr>
          <a:prstGeom prst="bracketPair">
            <a:avLst>
              <a:gd name="adj" fmla="val 17949"/>
            </a:avLst>
          </a:prstGeom>
        </p:spPr>
        <p:txBody>
          <a:bodyPr/>
          <a:lstStyle/>
          <a:p>
            <a:fld id="{172AFA12-68E5-4B94-9C9D-2F0A9B4FE546}" type="slidenum">
              <a:rPr lang="en-US" smtClean="0"/>
              <a:t>141</a:t>
            </a:fld>
            <a:endParaRPr lang="en-US"/>
          </a:p>
        </p:txBody>
      </p:sp>
      <p:pic>
        <p:nvPicPr>
          <p:cNvPr id="1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403648" y="2996952"/>
            <a:ext cx="7186357" cy="320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196752"/>
            <a:ext cx="1733841" cy="231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49536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atinLnBrk="0"/>
            <a:r>
              <a:rPr lang="en-US" dirty="0" smtClean="0"/>
              <a:t>Spoken </a:t>
            </a:r>
            <a:r>
              <a:rPr lang="en-US" dirty="0" smtClean="0"/>
              <a:t>Manchu</a:t>
            </a:r>
            <a:endParaRPr lang="en-US" dirty="0"/>
          </a:p>
        </p:txBody>
      </p:sp>
      <p:sp>
        <p:nvSpPr>
          <p:cNvPr id="4" name="Date Placeholder 3"/>
          <p:cNvSpPr>
            <a:spLocks noGrp="1"/>
          </p:cNvSpPr>
          <p:nvPr>
            <p:ph type="dt" sz="half" idx="2"/>
          </p:nvPr>
        </p:nvSpPr>
        <p:spPr>
          <a:prstGeom prst="rect">
            <a:avLst/>
          </a:prstGeom>
        </p:spPr>
        <p:txBody>
          <a:bodyPr/>
          <a:lstStyle/>
          <a:p>
            <a:r>
              <a:rPr lang="en-US" altLang="ko-KR" smtClean="0"/>
              <a:t>1/24/2013</a:t>
            </a:r>
            <a:endParaRPr lang="en-US" dirty="0"/>
          </a:p>
        </p:txBody>
      </p:sp>
      <p:sp>
        <p:nvSpPr>
          <p:cNvPr id="5" name="Footer Placeholder 4"/>
          <p:cNvSpPr>
            <a:spLocks noGrp="1"/>
          </p:cNvSpPr>
          <p:nvPr>
            <p:ph type="ftr" sz="quarter" idx="3"/>
          </p:nvPr>
        </p:nvSpPr>
        <p:spPr>
          <a:prstGeom prst="rect">
            <a:avLst/>
          </a:prstGeom>
        </p:spPr>
        <p:txBody>
          <a:bodyPr/>
          <a:lstStyle/>
          <a:p>
            <a:r>
              <a:rPr lang="en-US" smtClean="0"/>
              <a:t>Contrastive hierarchies in the Altaic vowel systems</a:t>
            </a:r>
            <a:endParaRPr lang="en-US" dirty="0"/>
          </a:p>
        </p:txBody>
      </p:sp>
      <p:sp>
        <p:nvSpPr>
          <p:cNvPr id="6" name="Slide Number Placeholder 5"/>
          <p:cNvSpPr>
            <a:spLocks noGrp="1"/>
          </p:cNvSpPr>
          <p:nvPr>
            <p:ph type="sldNum" sz="quarter" idx="4"/>
          </p:nvPr>
        </p:nvSpPr>
        <p:spPr>
          <a:prstGeom prst="bracketPair">
            <a:avLst>
              <a:gd name="adj" fmla="val 17949"/>
            </a:avLst>
          </a:prstGeom>
        </p:spPr>
        <p:txBody>
          <a:bodyPr/>
          <a:lstStyle/>
          <a:p>
            <a:fld id="{172AFA12-68E5-4B94-9C9D-2F0A9B4FE546}" type="slidenum">
              <a:rPr lang="en-US" smtClean="0"/>
              <a:t>142</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799" y="1628800"/>
            <a:ext cx="2496341" cy="12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4"/>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251520" y="3356992"/>
            <a:ext cx="8493686"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95314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atinLnBrk="0"/>
            <a:r>
              <a:rPr lang="en-US" dirty="0" err="1" smtClean="0"/>
              <a:t>Sibe</a:t>
            </a:r>
            <a:endParaRPr lang="en-US" dirty="0"/>
          </a:p>
        </p:txBody>
      </p:sp>
      <p:sp>
        <p:nvSpPr>
          <p:cNvPr id="4" name="Date Placeholder 3"/>
          <p:cNvSpPr>
            <a:spLocks noGrp="1"/>
          </p:cNvSpPr>
          <p:nvPr>
            <p:ph type="dt" sz="half" idx="2"/>
          </p:nvPr>
        </p:nvSpPr>
        <p:spPr>
          <a:prstGeom prst="rect">
            <a:avLst/>
          </a:prstGeom>
        </p:spPr>
        <p:txBody>
          <a:bodyPr/>
          <a:lstStyle/>
          <a:p>
            <a:r>
              <a:rPr lang="en-US" altLang="ko-KR" smtClean="0"/>
              <a:t>1/24/2013</a:t>
            </a:r>
            <a:endParaRPr lang="en-US" dirty="0"/>
          </a:p>
        </p:txBody>
      </p:sp>
      <p:sp>
        <p:nvSpPr>
          <p:cNvPr id="5" name="Footer Placeholder 4"/>
          <p:cNvSpPr>
            <a:spLocks noGrp="1"/>
          </p:cNvSpPr>
          <p:nvPr>
            <p:ph type="ftr" sz="quarter" idx="3"/>
          </p:nvPr>
        </p:nvSpPr>
        <p:spPr>
          <a:prstGeom prst="rect">
            <a:avLst/>
          </a:prstGeom>
        </p:spPr>
        <p:txBody>
          <a:bodyPr/>
          <a:lstStyle/>
          <a:p>
            <a:r>
              <a:rPr lang="en-US" smtClean="0"/>
              <a:t>Contrastive hierarchies in the Altaic vowel systems</a:t>
            </a:r>
            <a:endParaRPr lang="en-US" dirty="0"/>
          </a:p>
        </p:txBody>
      </p:sp>
      <p:sp>
        <p:nvSpPr>
          <p:cNvPr id="6" name="Slide Number Placeholder 5"/>
          <p:cNvSpPr>
            <a:spLocks noGrp="1"/>
          </p:cNvSpPr>
          <p:nvPr>
            <p:ph type="sldNum" sz="quarter" idx="4"/>
          </p:nvPr>
        </p:nvSpPr>
        <p:spPr>
          <a:prstGeom prst="bracketPair">
            <a:avLst>
              <a:gd name="adj" fmla="val 17949"/>
            </a:avLst>
          </a:prstGeom>
        </p:spPr>
        <p:txBody>
          <a:bodyPr/>
          <a:lstStyle/>
          <a:p>
            <a:fld id="{172AFA12-68E5-4B94-9C9D-2F0A9B4FE546}" type="slidenum">
              <a:rPr lang="en-US" smtClean="0"/>
              <a:t>143</a:t>
            </a:fld>
            <a:endParaRPr lang="en-US"/>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412776"/>
            <a:ext cx="4546176"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Grp="1" noChangeAspect="1" noChangeArrowheads="1"/>
          </p:cNvPicPr>
          <p:nvPr>
            <p:ph sz="quarter" idx="1"/>
          </p:nvPr>
        </p:nvPicPr>
        <p:blipFill>
          <a:blip r:embed="rId4">
            <a:extLst>
              <a:ext uri="{28A0092B-C50C-407E-A947-70E740481C1C}">
                <a14:useLocalDpi xmlns:a14="http://schemas.microsoft.com/office/drawing/2010/main" val="0"/>
              </a:ext>
            </a:extLst>
          </a:blip>
          <a:srcRect/>
          <a:stretch>
            <a:fillRect/>
          </a:stretch>
        </p:blipFill>
        <p:spPr bwMode="auto">
          <a:xfrm>
            <a:off x="107504" y="3068960"/>
            <a:ext cx="8719513"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13101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atinLnBrk="0"/>
            <a:r>
              <a:rPr lang="en-US" dirty="0" err="1" smtClean="0"/>
              <a:t>Oroch</a:t>
            </a:r>
            <a:endParaRPr lang="en-US" dirty="0"/>
          </a:p>
        </p:txBody>
      </p:sp>
      <p:sp>
        <p:nvSpPr>
          <p:cNvPr id="4" name="Date Placeholder 3"/>
          <p:cNvSpPr>
            <a:spLocks noGrp="1"/>
          </p:cNvSpPr>
          <p:nvPr>
            <p:ph type="dt" sz="half" idx="2"/>
          </p:nvPr>
        </p:nvSpPr>
        <p:spPr>
          <a:prstGeom prst="rect">
            <a:avLst/>
          </a:prstGeom>
        </p:spPr>
        <p:txBody>
          <a:bodyPr/>
          <a:lstStyle/>
          <a:p>
            <a:r>
              <a:rPr lang="en-US" altLang="ko-KR" smtClean="0"/>
              <a:t>1/24/2013</a:t>
            </a:r>
            <a:endParaRPr lang="en-US" dirty="0"/>
          </a:p>
        </p:txBody>
      </p:sp>
      <p:sp>
        <p:nvSpPr>
          <p:cNvPr id="5" name="Footer Placeholder 4"/>
          <p:cNvSpPr>
            <a:spLocks noGrp="1"/>
          </p:cNvSpPr>
          <p:nvPr>
            <p:ph type="ftr" sz="quarter" idx="3"/>
          </p:nvPr>
        </p:nvSpPr>
        <p:spPr>
          <a:prstGeom prst="rect">
            <a:avLst/>
          </a:prstGeom>
        </p:spPr>
        <p:txBody>
          <a:bodyPr/>
          <a:lstStyle/>
          <a:p>
            <a:r>
              <a:rPr lang="en-US" smtClean="0"/>
              <a:t>Contrastive hierarchies in the Altaic vowel systems</a:t>
            </a:r>
            <a:endParaRPr lang="en-US" dirty="0"/>
          </a:p>
        </p:txBody>
      </p:sp>
      <p:sp>
        <p:nvSpPr>
          <p:cNvPr id="6" name="Slide Number Placeholder 5"/>
          <p:cNvSpPr>
            <a:spLocks noGrp="1"/>
          </p:cNvSpPr>
          <p:nvPr>
            <p:ph type="sldNum" sz="quarter" idx="4"/>
          </p:nvPr>
        </p:nvSpPr>
        <p:spPr>
          <a:prstGeom prst="bracketPair">
            <a:avLst>
              <a:gd name="adj" fmla="val 17949"/>
            </a:avLst>
          </a:prstGeom>
        </p:spPr>
        <p:txBody>
          <a:bodyPr/>
          <a:lstStyle/>
          <a:p>
            <a:fld id="{172AFA12-68E5-4B94-9C9D-2F0A9B4FE546}" type="slidenum">
              <a:rPr lang="en-US" smtClean="0"/>
              <a:t>144</a:t>
            </a:fld>
            <a:endParaRPr lang="en-US"/>
          </a:p>
        </p:txBody>
      </p:sp>
      <p:pic>
        <p:nvPicPr>
          <p:cNvPr id="10"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67544" y="2996952"/>
            <a:ext cx="8234794"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196752"/>
            <a:ext cx="1728192" cy="2321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79989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atinLnBrk="0"/>
            <a:r>
              <a:rPr lang="en-US" dirty="0" err="1" smtClean="0"/>
              <a:t>Udihe</a:t>
            </a:r>
            <a:endParaRPr lang="en-US" dirty="0"/>
          </a:p>
        </p:txBody>
      </p:sp>
      <p:sp>
        <p:nvSpPr>
          <p:cNvPr id="4" name="Date Placeholder 3"/>
          <p:cNvSpPr>
            <a:spLocks noGrp="1"/>
          </p:cNvSpPr>
          <p:nvPr>
            <p:ph type="dt" sz="half" idx="2"/>
          </p:nvPr>
        </p:nvSpPr>
        <p:spPr>
          <a:prstGeom prst="rect">
            <a:avLst/>
          </a:prstGeom>
        </p:spPr>
        <p:txBody>
          <a:bodyPr/>
          <a:lstStyle/>
          <a:p>
            <a:r>
              <a:rPr lang="en-US" altLang="ko-KR" smtClean="0"/>
              <a:t>1/24/2013</a:t>
            </a:r>
            <a:endParaRPr lang="en-US" dirty="0"/>
          </a:p>
        </p:txBody>
      </p:sp>
      <p:sp>
        <p:nvSpPr>
          <p:cNvPr id="5" name="Footer Placeholder 4"/>
          <p:cNvSpPr>
            <a:spLocks noGrp="1"/>
          </p:cNvSpPr>
          <p:nvPr>
            <p:ph type="ftr" sz="quarter" idx="3"/>
          </p:nvPr>
        </p:nvSpPr>
        <p:spPr>
          <a:prstGeom prst="rect">
            <a:avLst/>
          </a:prstGeom>
        </p:spPr>
        <p:txBody>
          <a:bodyPr/>
          <a:lstStyle/>
          <a:p>
            <a:r>
              <a:rPr lang="en-US" smtClean="0"/>
              <a:t>Contrastive hierarchies in the Altaic vowel systems</a:t>
            </a:r>
            <a:endParaRPr lang="en-US" dirty="0"/>
          </a:p>
        </p:txBody>
      </p:sp>
      <p:sp>
        <p:nvSpPr>
          <p:cNvPr id="6" name="Slide Number Placeholder 5"/>
          <p:cNvSpPr>
            <a:spLocks noGrp="1"/>
          </p:cNvSpPr>
          <p:nvPr>
            <p:ph type="sldNum" sz="quarter" idx="4"/>
          </p:nvPr>
        </p:nvSpPr>
        <p:spPr>
          <a:prstGeom prst="bracketPair">
            <a:avLst>
              <a:gd name="adj" fmla="val 17949"/>
            </a:avLst>
          </a:prstGeom>
        </p:spPr>
        <p:txBody>
          <a:bodyPr/>
          <a:lstStyle/>
          <a:p>
            <a:fld id="{172AFA12-68E5-4B94-9C9D-2F0A9B4FE546}" type="slidenum">
              <a:rPr lang="en-US" smtClean="0"/>
              <a:t>145</a:t>
            </a:fld>
            <a:endParaRPr lang="en-US"/>
          </a:p>
        </p:txBody>
      </p:sp>
      <p:pic>
        <p:nvPicPr>
          <p:cNvPr id="1027"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979712" y="2099546"/>
            <a:ext cx="6621477" cy="4056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228725"/>
            <a:ext cx="1685925"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41221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atinLnBrk="0"/>
            <a:r>
              <a:rPr lang="en-US" dirty="0" err="1" smtClean="0"/>
              <a:t>Nanai</a:t>
            </a:r>
            <a:endParaRPr lang="en-US" dirty="0"/>
          </a:p>
        </p:txBody>
      </p:sp>
      <p:sp>
        <p:nvSpPr>
          <p:cNvPr id="4" name="Date Placeholder 3"/>
          <p:cNvSpPr>
            <a:spLocks noGrp="1"/>
          </p:cNvSpPr>
          <p:nvPr>
            <p:ph type="dt" sz="half" idx="2"/>
          </p:nvPr>
        </p:nvSpPr>
        <p:spPr>
          <a:prstGeom prst="rect">
            <a:avLst/>
          </a:prstGeom>
        </p:spPr>
        <p:txBody>
          <a:bodyPr/>
          <a:lstStyle/>
          <a:p>
            <a:r>
              <a:rPr lang="en-US" altLang="ko-KR" smtClean="0"/>
              <a:t>1/24/2013</a:t>
            </a:r>
            <a:endParaRPr lang="en-US" dirty="0"/>
          </a:p>
        </p:txBody>
      </p:sp>
      <p:sp>
        <p:nvSpPr>
          <p:cNvPr id="5" name="Footer Placeholder 4"/>
          <p:cNvSpPr>
            <a:spLocks noGrp="1"/>
          </p:cNvSpPr>
          <p:nvPr>
            <p:ph type="ftr" sz="quarter" idx="3"/>
          </p:nvPr>
        </p:nvSpPr>
        <p:spPr>
          <a:prstGeom prst="rect">
            <a:avLst/>
          </a:prstGeom>
        </p:spPr>
        <p:txBody>
          <a:bodyPr/>
          <a:lstStyle/>
          <a:p>
            <a:r>
              <a:rPr lang="en-US" smtClean="0"/>
              <a:t>Contrastive hierarchies in the Altaic vowel systems</a:t>
            </a:r>
            <a:endParaRPr lang="en-US" dirty="0"/>
          </a:p>
        </p:txBody>
      </p:sp>
      <p:sp>
        <p:nvSpPr>
          <p:cNvPr id="6" name="Slide Number Placeholder 5"/>
          <p:cNvSpPr>
            <a:spLocks noGrp="1"/>
          </p:cNvSpPr>
          <p:nvPr>
            <p:ph type="sldNum" sz="quarter" idx="4"/>
          </p:nvPr>
        </p:nvSpPr>
        <p:spPr>
          <a:prstGeom prst="bracketPair">
            <a:avLst>
              <a:gd name="adj" fmla="val 17949"/>
            </a:avLst>
          </a:prstGeom>
        </p:spPr>
        <p:txBody>
          <a:bodyPr/>
          <a:lstStyle/>
          <a:p>
            <a:fld id="{172AFA12-68E5-4B94-9C9D-2F0A9B4FE546}" type="slidenum">
              <a:rPr lang="en-US" smtClean="0"/>
              <a:t>146</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340768"/>
            <a:ext cx="1743075"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2411760" y="2127151"/>
            <a:ext cx="6067425"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56327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dirty="0" smtClean="0"/>
              <a:t>Vowel </a:t>
            </a:r>
            <a:r>
              <a:rPr lang="en-US" altLang="ko-KR" dirty="0" smtClean="0"/>
              <a:t>contrast in Tung languages II</a:t>
            </a:r>
            <a:endParaRPr lang="ko-KR" altLang="en-US" dirty="0"/>
          </a:p>
        </p:txBody>
      </p:sp>
      <p:sp>
        <p:nvSpPr>
          <p:cNvPr id="4" name="Date Placeholder 3"/>
          <p:cNvSpPr>
            <a:spLocks noGrp="1"/>
          </p:cNvSpPr>
          <p:nvPr>
            <p:ph type="dt" sz="half" idx="2"/>
          </p:nvPr>
        </p:nvSpPr>
        <p:spPr/>
        <p:txBody>
          <a:bodyPr/>
          <a:lstStyle/>
          <a:p>
            <a:r>
              <a:rPr lang="en-US" altLang="ko-KR" smtClean="0"/>
              <a:t>1/24/2013</a:t>
            </a:r>
            <a:endParaRPr lang="ko-KR" altLang="en-US"/>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147</a:t>
            </a:fld>
            <a:endParaRPr lang="ko-KR" altLang="en-US"/>
          </a:p>
        </p:txBody>
      </p:sp>
      <p:sp>
        <p:nvSpPr>
          <p:cNvPr id="3" name="Content Placeholder 2"/>
          <p:cNvSpPr>
            <a:spLocks noGrp="1"/>
          </p:cNvSpPr>
          <p:nvPr>
            <p:ph sz="quarter" idx="1"/>
          </p:nvPr>
        </p:nvSpPr>
        <p:spPr/>
        <p:txBody>
          <a:bodyPr/>
          <a:lstStyle/>
          <a:p>
            <a:r>
              <a:rPr lang="en-US" dirty="0" smtClean="0"/>
              <a:t>Northern </a:t>
            </a:r>
            <a:r>
              <a:rPr lang="en-US" dirty="0" err="1" smtClean="0"/>
              <a:t>Tungusic</a:t>
            </a:r>
            <a:endParaRPr lang="en-US" dirty="0" smtClean="0"/>
          </a:p>
          <a:p>
            <a:pPr lvl="1"/>
            <a:r>
              <a:rPr lang="en-US" dirty="0" err="1" smtClean="0"/>
              <a:t>Oroqen</a:t>
            </a:r>
            <a:endParaRPr lang="en-US" dirty="0" smtClean="0"/>
          </a:p>
          <a:p>
            <a:pPr lvl="2"/>
            <a:r>
              <a:rPr lang="en-US" dirty="0" smtClean="0"/>
              <a:t>[low] &gt; [</a:t>
            </a:r>
            <a:r>
              <a:rPr lang="en-US" dirty="0" err="1" smtClean="0"/>
              <a:t>cor</a:t>
            </a:r>
            <a:r>
              <a:rPr lang="en-US" dirty="0" smtClean="0"/>
              <a:t>] &gt; [lab] &gt; [</a:t>
            </a:r>
            <a:r>
              <a:rPr lang="en-US" dirty="0" err="1" smtClean="0"/>
              <a:t>RTR</a:t>
            </a:r>
            <a:r>
              <a:rPr lang="en-US" dirty="0" smtClean="0"/>
              <a:t>] (Zhang 1996)</a:t>
            </a:r>
          </a:p>
          <a:p>
            <a:pPr lvl="1"/>
            <a:r>
              <a:rPr lang="en-US" dirty="0" err="1" smtClean="0"/>
              <a:t>Ewen</a:t>
            </a:r>
            <a:endParaRPr lang="en-US" dirty="0" smtClean="0"/>
          </a:p>
          <a:p>
            <a:pPr lvl="2"/>
            <a:r>
              <a:rPr lang="en-US" dirty="0"/>
              <a:t>[low] &gt; [</a:t>
            </a:r>
            <a:r>
              <a:rPr lang="en-US" dirty="0" err="1"/>
              <a:t>cor</a:t>
            </a:r>
            <a:r>
              <a:rPr lang="en-US" dirty="0"/>
              <a:t>] &gt; [lab] &gt; [</a:t>
            </a:r>
            <a:r>
              <a:rPr lang="en-US" dirty="0" err="1"/>
              <a:t>RTR</a:t>
            </a:r>
            <a:r>
              <a:rPr lang="en-US" dirty="0" smtClean="0"/>
              <a:t>]</a:t>
            </a:r>
          </a:p>
          <a:p>
            <a:pPr lvl="2"/>
            <a:r>
              <a:rPr lang="en-US" dirty="0" smtClean="0"/>
              <a:t>No labial harmony</a:t>
            </a:r>
          </a:p>
          <a:p>
            <a:pPr lvl="1"/>
            <a:r>
              <a:rPr lang="en-US" dirty="0" smtClean="0"/>
              <a:t>It could be [</a:t>
            </a:r>
            <a:r>
              <a:rPr lang="en-US" dirty="0" err="1" smtClean="0"/>
              <a:t>RTR</a:t>
            </a:r>
            <a:r>
              <a:rPr lang="en-US" dirty="0" smtClean="0"/>
              <a:t>] &gt; [labial]!</a:t>
            </a:r>
            <a:endParaRPr lang="en-US" dirty="0"/>
          </a:p>
        </p:txBody>
      </p:sp>
    </p:spTree>
    <p:extLst>
      <p:ext uri="{BB962C8B-B14F-4D97-AF65-F5344CB8AC3E}">
        <p14:creationId xmlns:p14="http://schemas.microsoft.com/office/powerpoint/2010/main" val="2079510189"/>
      </p:ext>
    </p:extLst>
  </p:cSld>
  <p:clrMapOvr>
    <a:masterClrMapping/>
  </p:clrMapOvr>
  <mc:AlternateContent xmlns:mc="http://schemas.openxmlformats.org/markup-compatibility/2006" xmlns:p14="http://schemas.microsoft.com/office/powerpoint/2010/main">
    <mc:Choice Requires="p14">
      <p:transition spd="slow" p14:dur="2000" advTm="7456"/>
    </mc:Choice>
    <mc:Fallback xmlns="">
      <p:transition spd="slow" advTm="7456"/>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atinLnBrk="0"/>
            <a:r>
              <a:rPr lang="en-US" dirty="0" err="1" smtClean="0"/>
              <a:t>Oroqen</a:t>
            </a:r>
            <a:endParaRPr lang="en-US" dirty="0"/>
          </a:p>
        </p:txBody>
      </p:sp>
      <p:sp>
        <p:nvSpPr>
          <p:cNvPr id="4" name="Date Placeholder 3"/>
          <p:cNvSpPr>
            <a:spLocks noGrp="1"/>
          </p:cNvSpPr>
          <p:nvPr>
            <p:ph type="dt" sz="half" idx="2"/>
          </p:nvPr>
        </p:nvSpPr>
        <p:spPr>
          <a:prstGeom prst="rect">
            <a:avLst/>
          </a:prstGeom>
        </p:spPr>
        <p:txBody>
          <a:bodyPr/>
          <a:lstStyle/>
          <a:p>
            <a:r>
              <a:rPr lang="en-US" altLang="ko-KR" smtClean="0"/>
              <a:t>1/24/2013</a:t>
            </a:r>
            <a:endParaRPr lang="en-US" dirty="0"/>
          </a:p>
        </p:txBody>
      </p:sp>
      <p:sp>
        <p:nvSpPr>
          <p:cNvPr id="5" name="Footer Placeholder 4"/>
          <p:cNvSpPr>
            <a:spLocks noGrp="1"/>
          </p:cNvSpPr>
          <p:nvPr>
            <p:ph type="ftr" sz="quarter" idx="3"/>
          </p:nvPr>
        </p:nvSpPr>
        <p:spPr>
          <a:prstGeom prst="rect">
            <a:avLst/>
          </a:prstGeom>
        </p:spPr>
        <p:txBody>
          <a:bodyPr/>
          <a:lstStyle/>
          <a:p>
            <a:r>
              <a:rPr lang="en-US" smtClean="0"/>
              <a:t>Contrastive hierarchies in the Altaic vowel systems</a:t>
            </a:r>
            <a:endParaRPr lang="en-US" dirty="0"/>
          </a:p>
        </p:txBody>
      </p:sp>
      <p:sp>
        <p:nvSpPr>
          <p:cNvPr id="6" name="Slide Number Placeholder 5"/>
          <p:cNvSpPr>
            <a:spLocks noGrp="1"/>
          </p:cNvSpPr>
          <p:nvPr>
            <p:ph type="sldNum" sz="quarter" idx="4"/>
          </p:nvPr>
        </p:nvSpPr>
        <p:spPr>
          <a:prstGeom prst="bracketPair">
            <a:avLst>
              <a:gd name="adj" fmla="val 17949"/>
            </a:avLst>
          </a:prstGeom>
        </p:spPr>
        <p:txBody>
          <a:bodyPr/>
          <a:lstStyle/>
          <a:p>
            <a:fld id="{172AFA12-68E5-4B94-9C9D-2F0A9B4FE546}" type="slidenum">
              <a:rPr lang="en-US" smtClean="0"/>
              <a:t>148</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340768"/>
            <a:ext cx="1368152"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Content Placeholder 10"/>
          <p:cNvPicPr>
            <a:picLocks noGrp="1" noChangeAspect="1"/>
          </p:cNvPicPr>
          <p:nvPr>
            <p:ph sz="quarter" idx="1"/>
          </p:nvPr>
        </p:nvPicPr>
        <p:blipFill>
          <a:blip r:embed="rId4">
            <a:extLst>
              <a:ext uri="{28A0092B-C50C-407E-A947-70E740481C1C}">
                <a14:useLocalDpi xmlns:a14="http://schemas.microsoft.com/office/drawing/2010/main" val="0"/>
              </a:ext>
            </a:extLst>
          </a:blip>
          <a:stretch>
            <a:fillRect/>
          </a:stretch>
        </p:blipFill>
        <p:spPr>
          <a:xfrm>
            <a:off x="251520" y="3501008"/>
            <a:ext cx="8659040" cy="2636837"/>
          </a:xfrm>
          <a:prstGeom prst="rect">
            <a:avLst/>
          </a:prstGeom>
          <a:effectLst/>
        </p:spPr>
      </p:pic>
    </p:spTree>
    <p:extLst>
      <p:ext uri="{BB962C8B-B14F-4D97-AF65-F5344CB8AC3E}">
        <p14:creationId xmlns:p14="http://schemas.microsoft.com/office/powerpoint/2010/main" val="10370144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atinLnBrk="0"/>
            <a:r>
              <a:rPr lang="en-US" dirty="0" err="1" smtClean="0"/>
              <a:t>Ewen</a:t>
            </a:r>
            <a:endParaRPr lang="en-US" dirty="0"/>
          </a:p>
        </p:txBody>
      </p:sp>
      <p:sp>
        <p:nvSpPr>
          <p:cNvPr id="4" name="Date Placeholder 3"/>
          <p:cNvSpPr>
            <a:spLocks noGrp="1"/>
          </p:cNvSpPr>
          <p:nvPr>
            <p:ph type="dt" sz="half" idx="2"/>
          </p:nvPr>
        </p:nvSpPr>
        <p:spPr>
          <a:prstGeom prst="rect">
            <a:avLst/>
          </a:prstGeom>
        </p:spPr>
        <p:txBody>
          <a:bodyPr/>
          <a:lstStyle/>
          <a:p>
            <a:r>
              <a:rPr lang="en-US" altLang="ko-KR" smtClean="0"/>
              <a:t>1/24/2013</a:t>
            </a:r>
            <a:endParaRPr lang="en-US" dirty="0"/>
          </a:p>
        </p:txBody>
      </p:sp>
      <p:sp>
        <p:nvSpPr>
          <p:cNvPr id="5" name="Footer Placeholder 4"/>
          <p:cNvSpPr>
            <a:spLocks noGrp="1"/>
          </p:cNvSpPr>
          <p:nvPr>
            <p:ph type="ftr" sz="quarter" idx="3"/>
          </p:nvPr>
        </p:nvSpPr>
        <p:spPr>
          <a:prstGeom prst="rect">
            <a:avLst/>
          </a:prstGeom>
        </p:spPr>
        <p:txBody>
          <a:bodyPr/>
          <a:lstStyle/>
          <a:p>
            <a:r>
              <a:rPr lang="en-US" smtClean="0"/>
              <a:t>Contrastive hierarchies in the Altaic vowel systems</a:t>
            </a:r>
            <a:endParaRPr lang="en-US" dirty="0"/>
          </a:p>
        </p:txBody>
      </p:sp>
      <p:sp>
        <p:nvSpPr>
          <p:cNvPr id="6" name="Slide Number Placeholder 5"/>
          <p:cNvSpPr>
            <a:spLocks noGrp="1"/>
          </p:cNvSpPr>
          <p:nvPr>
            <p:ph type="sldNum" sz="quarter" idx="4"/>
          </p:nvPr>
        </p:nvSpPr>
        <p:spPr>
          <a:prstGeom prst="bracketPair">
            <a:avLst>
              <a:gd name="adj" fmla="val 17949"/>
            </a:avLst>
          </a:prstGeom>
        </p:spPr>
        <p:txBody>
          <a:bodyPr/>
          <a:lstStyle/>
          <a:p>
            <a:fld id="{172AFA12-68E5-4B94-9C9D-2F0A9B4FE546}" type="slidenum">
              <a:rPr lang="en-US" smtClean="0"/>
              <a:t>149</a:t>
            </a:fld>
            <a:endParaRPr lang="en-US"/>
          </a:p>
        </p:txBody>
      </p:sp>
      <p:pic>
        <p:nvPicPr>
          <p:cNvPr id="10"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683568" y="3068960"/>
            <a:ext cx="7804960" cy="3114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1268759"/>
            <a:ext cx="1440160" cy="2007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9403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Fusion/fission</a:t>
            </a:r>
            <a:endParaRPr lang="ko-KR" altLang="en-US" dirty="0"/>
          </a:p>
        </p:txBody>
      </p:sp>
      <p:sp>
        <p:nvSpPr>
          <p:cNvPr id="4" name="Date Placeholder 3"/>
          <p:cNvSpPr>
            <a:spLocks noGrp="1"/>
          </p:cNvSpPr>
          <p:nvPr>
            <p:ph type="dt" sz="half" idx="2"/>
          </p:nvPr>
        </p:nvSpPr>
        <p:spPr/>
        <p:txBody>
          <a:bodyPr/>
          <a:lstStyle/>
          <a:p>
            <a:r>
              <a:rPr lang="en-US" altLang="ko-KR" smtClean="0"/>
              <a:t>1/24/2013</a:t>
            </a:r>
            <a:endParaRPr lang="ko-KR" altLang="en-US" dirty="0"/>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15</a:t>
            </a:fld>
            <a:endParaRPr lang="ko-KR" altLang="en-US"/>
          </a:p>
        </p:txBody>
      </p:sp>
      <p:pic>
        <p:nvPicPr>
          <p:cNvPr id="4098"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899592" y="1412776"/>
            <a:ext cx="7216296"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4005065"/>
            <a:ext cx="8714810" cy="2072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7398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gtEl>
                                        <p:attrNameLst>
                                          <p:attrName>style.visibility</p:attrName>
                                        </p:attrNameLst>
                                      </p:cBhvr>
                                      <p:to>
                                        <p:strVal val="visible"/>
                                      </p:to>
                                    </p:set>
                                    <p:animEffect transition="in" filter="fade">
                                      <p:cBhvr>
                                        <p:cTn id="12"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dirty="0" smtClean="0"/>
              <a:t>Historical </a:t>
            </a:r>
            <a:r>
              <a:rPr lang="en-US" altLang="ko-KR" dirty="0" smtClean="0"/>
              <a:t>development of </a:t>
            </a:r>
            <a:r>
              <a:rPr lang="en-US" altLang="ko-KR" dirty="0" err="1" smtClean="0"/>
              <a:t>Tungusic</a:t>
            </a:r>
            <a:r>
              <a:rPr lang="en-US" altLang="ko-KR" dirty="0" smtClean="0"/>
              <a:t> </a:t>
            </a:r>
            <a:r>
              <a:rPr lang="en-US" altLang="ko-KR" dirty="0" err="1" smtClean="0"/>
              <a:t>Vs</a:t>
            </a:r>
            <a:endParaRPr lang="ko-KR" altLang="en-US" dirty="0"/>
          </a:p>
        </p:txBody>
      </p:sp>
      <p:sp>
        <p:nvSpPr>
          <p:cNvPr id="4" name="Date Placeholder 3"/>
          <p:cNvSpPr>
            <a:spLocks noGrp="1"/>
          </p:cNvSpPr>
          <p:nvPr>
            <p:ph type="dt" sz="half" idx="2"/>
          </p:nvPr>
        </p:nvSpPr>
        <p:spPr/>
        <p:txBody>
          <a:bodyPr/>
          <a:lstStyle/>
          <a:p>
            <a:r>
              <a:rPr lang="en-US" altLang="ko-KR" smtClean="0"/>
              <a:t>1/24/2013</a:t>
            </a:r>
            <a:endParaRPr lang="ko-KR" altLang="en-US"/>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150</a:t>
            </a:fld>
            <a:endParaRPr lang="ko-KR" altLang="en-US"/>
          </a:p>
        </p:txBody>
      </p:sp>
      <p:pic>
        <p:nvPicPr>
          <p:cNvPr id="7" name="Picture 3"/>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827584" y="2145112"/>
            <a:ext cx="1584176" cy="2207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7904" y="1644068"/>
            <a:ext cx="5201124" cy="3196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251520" y="4581128"/>
            <a:ext cx="4320480" cy="923330"/>
          </a:xfrm>
          <a:prstGeom prst="rect">
            <a:avLst/>
          </a:prstGeom>
          <a:noFill/>
        </p:spPr>
        <p:txBody>
          <a:bodyPr wrap="square" rtlCol="0">
            <a:spAutoFit/>
          </a:bodyPr>
          <a:lstStyle/>
          <a:p>
            <a:r>
              <a:rPr lang="en-US" dirty="0" smtClean="0"/>
              <a:t>Following Joseph &amp; Whitman (2012)</a:t>
            </a:r>
          </a:p>
          <a:p>
            <a:endParaRPr lang="en-US" dirty="0"/>
          </a:p>
          <a:p>
            <a:r>
              <a:rPr lang="en-US" dirty="0" smtClean="0"/>
              <a:t>Contra </a:t>
            </a:r>
            <a:r>
              <a:rPr lang="en-US" dirty="0" err="1" smtClean="0"/>
              <a:t>Tsintsius</a:t>
            </a:r>
            <a:r>
              <a:rPr lang="en-US" dirty="0" smtClean="0"/>
              <a:t> (1949), </a:t>
            </a:r>
            <a:r>
              <a:rPr lang="en-US" dirty="0" err="1" smtClean="0"/>
              <a:t>Benzing</a:t>
            </a:r>
            <a:r>
              <a:rPr lang="en-US" dirty="0" smtClean="0"/>
              <a:t> (1955)</a:t>
            </a:r>
            <a:endParaRPr lang="en-US" dirty="0"/>
          </a:p>
        </p:txBody>
      </p:sp>
      <p:sp>
        <p:nvSpPr>
          <p:cNvPr id="11" name="TextBox 10"/>
          <p:cNvSpPr txBox="1"/>
          <p:nvPr/>
        </p:nvSpPr>
        <p:spPr>
          <a:xfrm>
            <a:off x="513090" y="1644068"/>
            <a:ext cx="2258710" cy="400110"/>
          </a:xfrm>
          <a:prstGeom prst="rect">
            <a:avLst/>
          </a:prstGeom>
          <a:noFill/>
        </p:spPr>
        <p:txBody>
          <a:bodyPr wrap="square" rtlCol="0">
            <a:spAutoFit/>
          </a:bodyPr>
          <a:lstStyle/>
          <a:p>
            <a:pPr algn="ctr"/>
            <a:r>
              <a:rPr lang="en-US" sz="2000" dirty="0" smtClean="0"/>
              <a:t>Proto-</a:t>
            </a:r>
            <a:r>
              <a:rPr lang="en-US" sz="2000" dirty="0" err="1" smtClean="0"/>
              <a:t>Tungusic</a:t>
            </a:r>
            <a:endParaRPr lang="en-US" sz="2000" dirty="0"/>
          </a:p>
        </p:txBody>
      </p:sp>
    </p:spTree>
    <p:extLst>
      <p:ext uri="{BB962C8B-B14F-4D97-AF65-F5344CB8AC3E}">
        <p14:creationId xmlns:p14="http://schemas.microsoft.com/office/powerpoint/2010/main" val="2762706013"/>
      </p:ext>
    </p:extLst>
  </p:cSld>
  <p:clrMapOvr>
    <a:masterClrMapping/>
  </p:clrMapOvr>
  <mc:AlternateContent xmlns:mc="http://schemas.openxmlformats.org/markup-compatibility/2006" xmlns:p14="http://schemas.microsoft.com/office/powerpoint/2010/main">
    <mc:Choice Requires="p14">
      <p:transition spd="slow" p14:dur="2000" advTm="7456"/>
    </mc:Choice>
    <mc:Fallback xmlns="">
      <p:transition spd="slow" advTm="7456"/>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ko-KR" dirty="0"/>
              <a:t>A contrast-driven typology of ‘Altaic’ vowel systems</a:t>
            </a:r>
          </a:p>
        </p:txBody>
      </p:sp>
      <p:sp>
        <p:nvSpPr>
          <p:cNvPr id="8" name="Text Placeholder 7"/>
          <p:cNvSpPr>
            <a:spLocks noGrp="1"/>
          </p:cNvSpPr>
          <p:nvPr>
            <p:ph type="body" idx="1"/>
          </p:nvPr>
        </p:nvSpPr>
        <p:spPr/>
        <p:txBody>
          <a:bodyPr/>
          <a:lstStyle/>
          <a:p>
            <a:endParaRPr lang="ko-KR" altLang="en-US" dirty="0"/>
          </a:p>
        </p:txBody>
      </p:sp>
      <p:sp>
        <p:nvSpPr>
          <p:cNvPr id="4" name="Date Placeholder 3"/>
          <p:cNvSpPr>
            <a:spLocks noGrp="1"/>
          </p:cNvSpPr>
          <p:nvPr>
            <p:ph type="dt" sz="half" idx="2"/>
          </p:nvPr>
        </p:nvSpPr>
        <p:spPr>
          <a:prstGeom prst="rect">
            <a:avLst/>
          </a:prstGeom>
        </p:spPr>
        <p:txBody>
          <a:bodyPr/>
          <a:lstStyle/>
          <a:p>
            <a:r>
              <a:rPr lang="en-US" altLang="ko-KR" smtClean="0"/>
              <a:t>1/24/2013</a:t>
            </a:r>
            <a:endParaRPr lang="en-US" dirty="0"/>
          </a:p>
        </p:txBody>
      </p:sp>
      <p:sp>
        <p:nvSpPr>
          <p:cNvPr id="5" name="Footer Placeholder 4"/>
          <p:cNvSpPr>
            <a:spLocks noGrp="1"/>
          </p:cNvSpPr>
          <p:nvPr>
            <p:ph type="ftr" sz="quarter" idx="3"/>
          </p:nvPr>
        </p:nvSpPr>
        <p:spPr>
          <a:prstGeom prst="rect">
            <a:avLst/>
          </a:prstGeom>
        </p:spPr>
        <p:txBody>
          <a:bodyPr/>
          <a:lstStyle/>
          <a:p>
            <a:r>
              <a:rPr lang="en-US" smtClean="0"/>
              <a:t>Contrastive hierarchies in the Altaic vowel systems</a:t>
            </a:r>
            <a:endParaRPr lang="en-US" dirty="0"/>
          </a:p>
        </p:txBody>
      </p:sp>
      <p:sp>
        <p:nvSpPr>
          <p:cNvPr id="6" name="Slide Number Placeholder 5"/>
          <p:cNvSpPr>
            <a:spLocks noGrp="1"/>
          </p:cNvSpPr>
          <p:nvPr>
            <p:ph type="sldNum" sz="quarter" idx="4"/>
          </p:nvPr>
        </p:nvSpPr>
        <p:spPr>
          <a:prstGeom prst="bracketPair">
            <a:avLst>
              <a:gd name="adj" fmla="val 17949"/>
            </a:avLst>
          </a:prstGeom>
        </p:spPr>
        <p:txBody>
          <a:bodyPr/>
          <a:lstStyle/>
          <a:p>
            <a:fld id="{172AFA12-68E5-4B94-9C9D-2F0A9B4FE546}" type="slidenum">
              <a:rPr lang="en-US" smtClean="0"/>
              <a:t>151</a:t>
            </a:fld>
            <a:endParaRPr lang="en-US"/>
          </a:p>
        </p:txBody>
      </p:sp>
    </p:spTree>
    <p:extLst>
      <p:ext uri="{BB962C8B-B14F-4D97-AF65-F5344CB8AC3E}">
        <p14:creationId xmlns:p14="http://schemas.microsoft.com/office/powerpoint/2010/main" val="3718064318"/>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atinLnBrk="0"/>
            <a:r>
              <a:rPr lang="en-US" altLang="ko-KR" dirty="0" smtClean="0"/>
              <a:t>Summary (1)</a:t>
            </a:r>
            <a:endParaRPr lang="ko-KR" altLang="en-US" dirty="0"/>
          </a:p>
        </p:txBody>
      </p:sp>
      <p:sp>
        <p:nvSpPr>
          <p:cNvPr id="9" name="Content Placeholder 8"/>
          <p:cNvSpPr>
            <a:spLocks noGrp="1"/>
          </p:cNvSpPr>
          <p:nvPr>
            <p:ph sz="quarter" idx="1"/>
          </p:nvPr>
        </p:nvSpPr>
        <p:spPr/>
        <p:txBody>
          <a:bodyPr>
            <a:normAutofit/>
          </a:bodyPr>
          <a:lstStyle/>
          <a:p>
            <a:pPr marL="571500" indent="-457200" latinLnBrk="0"/>
            <a:r>
              <a:rPr lang="en-US" dirty="0" smtClean="0"/>
              <a:t>Mongolic vowel systems</a:t>
            </a:r>
          </a:p>
          <a:p>
            <a:pPr marL="571500" indent="-457200" latinLnBrk="0"/>
            <a:endParaRPr lang="en-US" dirty="0" smtClean="0"/>
          </a:p>
          <a:p>
            <a:pPr marL="571500" indent="-457200" latinLnBrk="0"/>
            <a:endParaRPr lang="en-US" dirty="0"/>
          </a:p>
          <a:p>
            <a:pPr marL="571500" indent="-457200" latinLnBrk="0"/>
            <a:endParaRPr lang="en-US" dirty="0" smtClean="0"/>
          </a:p>
          <a:p>
            <a:pPr marL="571500" indent="-457200" latinLnBrk="0"/>
            <a:endParaRPr lang="en-US" dirty="0"/>
          </a:p>
          <a:p>
            <a:pPr marL="571500" indent="-457200" latinLnBrk="0"/>
            <a:r>
              <a:rPr lang="en-US" dirty="0" err="1" smtClean="0"/>
              <a:t>Tungusic</a:t>
            </a:r>
            <a:r>
              <a:rPr lang="en-US" dirty="0" smtClean="0"/>
              <a:t> vowel systems</a:t>
            </a:r>
          </a:p>
        </p:txBody>
      </p:sp>
      <p:sp>
        <p:nvSpPr>
          <p:cNvPr id="4" name="Date Placeholder 3"/>
          <p:cNvSpPr>
            <a:spLocks noGrp="1"/>
          </p:cNvSpPr>
          <p:nvPr>
            <p:ph type="dt" sz="half" idx="2"/>
          </p:nvPr>
        </p:nvSpPr>
        <p:spPr>
          <a:prstGeom prst="rect">
            <a:avLst/>
          </a:prstGeom>
        </p:spPr>
        <p:txBody>
          <a:bodyPr/>
          <a:lstStyle/>
          <a:p>
            <a:r>
              <a:rPr lang="en-US" altLang="ko-KR" smtClean="0"/>
              <a:t>1/24/2013</a:t>
            </a:r>
            <a:endParaRPr lang="en-US" dirty="0"/>
          </a:p>
        </p:txBody>
      </p:sp>
      <p:sp>
        <p:nvSpPr>
          <p:cNvPr id="5" name="Footer Placeholder 4"/>
          <p:cNvSpPr>
            <a:spLocks noGrp="1"/>
          </p:cNvSpPr>
          <p:nvPr>
            <p:ph type="ftr" sz="quarter" idx="3"/>
          </p:nvPr>
        </p:nvSpPr>
        <p:spPr>
          <a:prstGeom prst="rect">
            <a:avLst/>
          </a:prstGeom>
        </p:spPr>
        <p:txBody>
          <a:bodyPr/>
          <a:lstStyle/>
          <a:p>
            <a:r>
              <a:rPr lang="en-US" smtClean="0"/>
              <a:t>Contrastive hierarchies in the Altaic vowel systems</a:t>
            </a:r>
            <a:endParaRPr lang="en-US" dirty="0"/>
          </a:p>
        </p:txBody>
      </p:sp>
      <p:sp>
        <p:nvSpPr>
          <p:cNvPr id="6" name="Slide Number Placeholder 5"/>
          <p:cNvSpPr>
            <a:spLocks noGrp="1"/>
          </p:cNvSpPr>
          <p:nvPr>
            <p:ph type="sldNum" sz="quarter" idx="4"/>
          </p:nvPr>
        </p:nvSpPr>
        <p:spPr>
          <a:prstGeom prst="bracketPair">
            <a:avLst>
              <a:gd name="adj" fmla="val 17949"/>
            </a:avLst>
          </a:prstGeom>
        </p:spPr>
        <p:txBody>
          <a:bodyPr/>
          <a:lstStyle/>
          <a:p>
            <a:fld id="{172AFA12-68E5-4B94-9C9D-2F0A9B4FE546}" type="slidenum">
              <a:rPr lang="en-US" smtClean="0"/>
              <a:t>152</a:t>
            </a:fld>
            <a:endParaRPr lang="en-US"/>
          </a:p>
        </p:txBody>
      </p:sp>
      <p:graphicFrame>
        <p:nvGraphicFramePr>
          <p:cNvPr id="11" name="Content Placeholder 7"/>
          <p:cNvGraphicFramePr>
            <a:graphicFrameLocks/>
          </p:cNvGraphicFramePr>
          <p:nvPr>
            <p:extLst>
              <p:ext uri="{D42A27DB-BD31-4B8C-83A1-F6EECF244321}">
                <p14:modId xmlns:p14="http://schemas.microsoft.com/office/powerpoint/2010/main" val="2733708310"/>
              </p:ext>
            </p:extLst>
          </p:nvPr>
        </p:nvGraphicFramePr>
        <p:xfrm>
          <a:off x="683568" y="1700808"/>
          <a:ext cx="7620000" cy="1854200"/>
        </p:xfrm>
        <a:graphic>
          <a:graphicData uri="http://schemas.openxmlformats.org/drawingml/2006/table">
            <a:tbl>
              <a:tblPr firstRow="1" bandRow="1">
                <a:tableStyleId>{073A0DAA-6AF3-43AB-8588-CEC1D06C72B9}</a:tableStyleId>
              </a:tblPr>
              <a:tblGrid>
                <a:gridCol w="457200"/>
                <a:gridCol w="4343400"/>
                <a:gridCol w="2819400"/>
              </a:tblGrid>
              <a:tr h="370840">
                <a:tc>
                  <a:txBody>
                    <a:bodyPr/>
                    <a:lstStyle/>
                    <a:p>
                      <a:endParaRPr lang="en-US" dirty="0"/>
                    </a:p>
                  </a:txBody>
                  <a:tcPr/>
                </a:tc>
                <a:tc>
                  <a:txBody>
                    <a:bodyPr/>
                    <a:lstStyle/>
                    <a:p>
                      <a:pPr algn="ctr"/>
                      <a:r>
                        <a:rPr lang="en-US" dirty="0" smtClean="0"/>
                        <a:t>Language</a:t>
                      </a:r>
                      <a:endParaRPr lang="en-US" dirty="0"/>
                    </a:p>
                  </a:txBody>
                  <a:tcPr/>
                </a:tc>
                <a:tc>
                  <a:txBody>
                    <a:bodyPr/>
                    <a:lstStyle/>
                    <a:p>
                      <a:pPr algn="ctr"/>
                      <a:r>
                        <a:rPr lang="en-US" dirty="0" smtClean="0"/>
                        <a:t>Contrastive hierarchy</a:t>
                      </a:r>
                      <a:endParaRPr lang="en-US" dirty="0"/>
                    </a:p>
                  </a:txBody>
                  <a:tcPr/>
                </a:tc>
              </a:tr>
              <a:tr h="370840">
                <a:tc>
                  <a:txBody>
                    <a:bodyPr/>
                    <a:lstStyle/>
                    <a:p>
                      <a:r>
                        <a:rPr lang="en-US" dirty="0" smtClean="0"/>
                        <a:t>a.</a:t>
                      </a:r>
                      <a:endParaRPr lang="en-US" dirty="0"/>
                    </a:p>
                  </a:txBody>
                  <a:tcPr/>
                </a:tc>
                <a:tc>
                  <a:txBody>
                    <a:bodyPr/>
                    <a:lstStyle/>
                    <a:p>
                      <a:r>
                        <a:rPr lang="en-US" dirty="0" smtClean="0"/>
                        <a:t>Mongolian</a:t>
                      </a:r>
                      <a:r>
                        <a:rPr lang="en-US" baseline="0" dirty="0" smtClean="0"/>
                        <a:t> Proper (e.g., </a:t>
                      </a:r>
                      <a:r>
                        <a:rPr lang="en-US" baseline="0" dirty="0" err="1" smtClean="0"/>
                        <a:t>Khalkha</a:t>
                      </a:r>
                      <a:r>
                        <a:rPr lang="en-US" baseline="0" dirty="0" smtClean="0"/>
                        <a:t>, </a:t>
                      </a:r>
                      <a:r>
                        <a:rPr lang="en-US" baseline="0" dirty="0" err="1" smtClean="0"/>
                        <a:t>Chakhar</a:t>
                      </a:r>
                      <a:r>
                        <a:rPr lang="en-US" baseline="0" dirty="0" smtClean="0"/>
                        <a:t>)</a:t>
                      </a:r>
                      <a:endParaRPr lang="en-US" dirty="0"/>
                    </a:p>
                  </a:txBody>
                  <a:tcPr/>
                </a:tc>
                <a:tc>
                  <a:txBody>
                    <a:bodyPr/>
                    <a:lstStyle/>
                    <a:p>
                      <a:pPr algn="r"/>
                      <a:r>
                        <a:rPr lang="en-US" dirty="0" err="1" smtClean="0"/>
                        <a:t>cor</a:t>
                      </a:r>
                      <a:r>
                        <a:rPr lang="en-US" dirty="0" smtClean="0"/>
                        <a:t>&gt;low&gt;lab&gt;</a:t>
                      </a:r>
                      <a:r>
                        <a:rPr lang="en-US" dirty="0" err="1" smtClean="0"/>
                        <a:t>RTR</a:t>
                      </a:r>
                      <a:endParaRPr lang="en-US" dirty="0"/>
                    </a:p>
                  </a:txBody>
                  <a:tcPr/>
                </a:tc>
              </a:tr>
              <a:tr h="370840">
                <a:tc>
                  <a:txBody>
                    <a:bodyPr/>
                    <a:lstStyle/>
                    <a:p>
                      <a:r>
                        <a:rPr lang="en-US" dirty="0" smtClean="0"/>
                        <a:t>b.</a:t>
                      </a:r>
                      <a:endParaRPr lang="en-US" dirty="0"/>
                    </a:p>
                  </a:txBody>
                  <a:tcPr/>
                </a:tc>
                <a:tc>
                  <a:txBody>
                    <a:bodyPr/>
                    <a:lstStyle/>
                    <a:p>
                      <a:r>
                        <a:rPr lang="en-US" dirty="0" err="1" smtClean="0"/>
                        <a:t>Monguor</a:t>
                      </a:r>
                      <a:r>
                        <a:rPr lang="en-US" dirty="0" smtClean="0"/>
                        <a:t>, Santa, </a:t>
                      </a:r>
                      <a:r>
                        <a:rPr lang="en-US" dirty="0" err="1" smtClean="0"/>
                        <a:t>Bonan</a:t>
                      </a:r>
                      <a:r>
                        <a:rPr lang="en-US" dirty="0" smtClean="0"/>
                        <a:t>, </a:t>
                      </a:r>
                      <a:r>
                        <a:rPr lang="en-US" dirty="0" err="1" smtClean="0"/>
                        <a:t>Moghol</a:t>
                      </a:r>
                      <a:endParaRPr lang="en-US" dirty="0"/>
                    </a:p>
                  </a:txBody>
                  <a:tcPr/>
                </a:tc>
                <a:tc>
                  <a:txBody>
                    <a:bodyPr/>
                    <a:lstStyle/>
                    <a:p>
                      <a:pPr algn="r"/>
                      <a:r>
                        <a:rPr lang="en-US" dirty="0" err="1" smtClean="0"/>
                        <a:t>cor</a:t>
                      </a:r>
                      <a:r>
                        <a:rPr lang="en-US" dirty="0" smtClean="0"/>
                        <a:t>&gt;low&gt;lab(&gt;</a:t>
                      </a:r>
                      <a:r>
                        <a:rPr lang="en-US" dirty="0" err="1" smtClean="0"/>
                        <a:t>RTR</a:t>
                      </a:r>
                      <a:r>
                        <a:rPr lang="en-US" dirty="0" smtClean="0"/>
                        <a:t>)</a:t>
                      </a:r>
                      <a:endParaRPr lang="en-US" dirty="0"/>
                    </a:p>
                  </a:txBody>
                  <a:tcPr/>
                </a:tc>
              </a:tr>
              <a:tr h="370840">
                <a:tc>
                  <a:txBody>
                    <a:bodyPr/>
                    <a:lstStyle/>
                    <a:p>
                      <a:r>
                        <a:rPr lang="en-US" dirty="0" smtClean="0"/>
                        <a:t>c.</a:t>
                      </a:r>
                      <a:endParaRPr lang="en-US" dirty="0"/>
                    </a:p>
                  </a:txBody>
                  <a:tcPr/>
                </a:tc>
                <a:tc>
                  <a:txBody>
                    <a:bodyPr/>
                    <a:lstStyle/>
                    <a:p>
                      <a:r>
                        <a:rPr lang="en-US" dirty="0" smtClean="0"/>
                        <a:t>Old Mongolian,</a:t>
                      </a:r>
                      <a:r>
                        <a:rPr lang="en-US" baseline="0" dirty="0" smtClean="0"/>
                        <a:t> </a:t>
                      </a:r>
                      <a:r>
                        <a:rPr lang="en-US" dirty="0" err="1" smtClean="0"/>
                        <a:t>Dagur</a:t>
                      </a:r>
                      <a:r>
                        <a:rPr lang="en-US" dirty="0" smtClean="0"/>
                        <a:t>, </a:t>
                      </a:r>
                      <a:r>
                        <a:rPr lang="en-US" dirty="0" err="1" smtClean="0"/>
                        <a:t>Buriat</a:t>
                      </a:r>
                      <a:r>
                        <a:rPr lang="en-US" dirty="0" smtClean="0"/>
                        <a:t>, </a:t>
                      </a:r>
                      <a:r>
                        <a:rPr lang="en-US" dirty="0" err="1" smtClean="0"/>
                        <a:t>Khamnigan</a:t>
                      </a:r>
                      <a:endParaRPr lang="en-US" dirty="0"/>
                    </a:p>
                  </a:txBody>
                  <a:tcPr/>
                </a:tc>
                <a:tc>
                  <a:txBody>
                    <a:bodyPr/>
                    <a:lstStyle/>
                    <a:p>
                      <a:pPr algn="r"/>
                      <a:r>
                        <a:rPr lang="en-US" dirty="0" err="1" smtClean="0"/>
                        <a:t>cor</a:t>
                      </a:r>
                      <a:r>
                        <a:rPr lang="en-US" dirty="0" smtClean="0"/>
                        <a:t>&gt;lab&gt;</a:t>
                      </a:r>
                      <a:r>
                        <a:rPr lang="en-US" dirty="0" err="1" smtClean="0"/>
                        <a:t>RTR</a:t>
                      </a:r>
                      <a:r>
                        <a:rPr lang="en-US" dirty="0" smtClean="0"/>
                        <a:t>(&gt;low)</a:t>
                      </a:r>
                      <a:endParaRPr lang="en-US" dirty="0"/>
                    </a:p>
                  </a:txBody>
                  <a:tcPr/>
                </a:tc>
              </a:tr>
              <a:tr h="370840">
                <a:tc>
                  <a:txBody>
                    <a:bodyPr/>
                    <a:lstStyle/>
                    <a:p>
                      <a:r>
                        <a:rPr lang="en-US" dirty="0" smtClean="0"/>
                        <a:t>d.</a:t>
                      </a:r>
                      <a:endParaRPr lang="en-US" dirty="0"/>
                    </a:p>
                  </a:txBody>
                  <a:tcPr/>
                </a:tc>
                <a:tc>
                  <a:txBody>
                    <a:bodyPr/>
                    <a:lstStyle/>
                    <a:p>
                      <a:r>
                        <a:rPr lang="en-US" dirty="0" smtClean="0"/>
                        <a:t>Kalmyk, </a:t>
                      </a:r>
                      <a:r>
                        <a:rPr lang="en-US" dirty="0" err="1" smtClean="0"/>
                        <a:t>Oirat</a:t>
                      </a:r>
                      <a:endParaRPr lang="en-US" dirty="0"/>
                    </a:p>
                  </a:txBody>
                  <a:tcPr/>
                </a:tc>
                <a:tc>
                  <a:txBody>
                    <a:bodyPr/>
                    <a:lstStyle/>
                    <a:p>
                      <a:pPr algn="r"/>
                      <a:r>
                        <a:rPr lang="en-US" dirty="0" err="1" smtClean="0"/>
                        <a:t>cor</a:t>
                      </a:r>
                      <a:r>
                        <a:rPr lang="en-US" dirty="0" smtClean="0"/>
                        <a:t>&gt;low&gt;lab&gt;</a:t>
                      </a:r>
                      <a:r>
                        <a:rPr lang="en-US" dirty="0" err="1" smtClean="0"/>
                        <a:t>dor</a:t>
                      </a:r>
                      <a:endParaRPr lang="en-US" dirty="0"/>
                    </a:p>
                  </a:txBody>
                  <a:tcPr/>
                </a:tc>
              </a:tr>
            </a:tbl>
          </a:graphicData>
        </a:graphic>
      </p:graphicFrame>
      <p:graphicFrame>
        <p:nvGraphicFramePr>
          <p:cNvPr id="13" name="Content Placeholder 7"/>
          <p:cNvGraphicFramePr>
            <a:graphicFrameLocks/>
          </p:cNvGraphicFramePr>
          <p:nvPr>
            <p:extLst>
              <p:ext uri="{D42A27DB-BD31-4B8C-83A1-F6EECF244321}">
                <p14:modId xmlns:p14="http://schemas.microsoft.com/office/powerpoint/2010/main" val="2608139901"/>
              </p:ext>
            </p:extLst>
          </p:nvPr>
        </p:nvGraphicFramePr>
        <p:xfrm>
          <a:off x="683568" y="4149080"/>
          <a:ext cx="7620000" cy="1752600"/>
        </p:xfrm>
        <a:graphic>
          <a:graphicData uri="http://schemas.openxmlformats.org/drawingml/2006/table">
            <a:tbl>
              <a:tblPr firstRow="1" bandRow="1">
                <a:tableStyleId>{073A0DAA-6AF3-43AB-8588-CEC1D06C72B9}</a:tableStyleId>
              </a:tblPr>
              <a:tblGrid>
                <a:gridCol w="457200"/>
                <a:gridCol w="4343400"/>
                <a:gridCol w="2819400"/>
              </a:tblGrid>
              <a:tr h="370840">
                <a:tc>
                  <a:txBody>
                    <a:bodyPr/>
                    <a:lstStyle/>
                    <a:p>
                      <a:endParaRPr lang="en-US" dirty="0"/>
                    </a:p>
                  </a:txBody>
                  <a:tcPr/>
                </a:tc>
                <a:tc>
                  <a:txBody>
                    <a:bodyPr/>
                    <a:lstStyle/>
                    <a:p>
                      <a:pPr algn="ctr"/>
                      <a:r>
                        <a:rPr lang="en-US" dirty="0" smtClean="0"/>
                        <a:t>Language</a:t>
                      </a:r>
                      <a:endParaRPr lang="en-US" dirty="0"/>
                    </a:p>
                  </a:txBody>
                  <a:tcPr/>
                </a:tc>
                <a:tc>
                  <a:txBody>
                    <a:bodyPr/>
                    <a:lstStyle/>
                    <a:p>
                      <a:pPr algn="ctr"/>
                      <a:r>
                        <a:rPr lang="en-US" dirty="0" smtClean="0"/>
                        <a:t>Contrastive hierarchy</a:t>
                      </a:r>
                      <a:endParaRPr lang="en-US" dirty="0"/>
                    </a:p>
                  </a:txBody>
                  <a:tcPr/>
                </a:tc>
              </a:tr>
              <a:tr h="370840">
                <a:tc>
                  <a:txBody>
                    <a:bodyPr/>
                    <a:lstStyle/>
                    <a:p>
                      <a:r>
                        <a:rPr lang="en-US" dirty="0" smtClean="0"/>
                        <a:t>a.</a:t>
                      </a:r>
                      <a:endParaRPr lang="en-US"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dirty="0" smtClean="0"/>
                        <a:t>Written Manchu, </a:t>
                      </a:r>
                      <a:r>
                        <a:rPr lang="en-US" dirty="0" err="1" smtClean="0"/>
                        <a:t>Oroch</a:t>
                      </a:r>
                      <a:r>
                        <a:rPr lang="en-US" dirty="0" smtClean="0"/>
                        <a:t>, </a:t>
                      </a:r>
                      <a:r>
                        <a:rPr lang="en-US" dirty="0" err="1" smtClean="0"/>
                        <a:t>Udihe</a:t>
                      </a:r>
                      <a:r>
                        <a:rPr lang="en-US" dirty="0" smtClean="0"/>
                        <a:t>, </a:t>
                      </a:r>
                      <a:r>
                        <a:rPr lang="en-US" dirty="0" err="1" smtClean="0"/>
                        <a:t>Ulchi</a:t>
                      </a:r>
                      <a:r>
                        <a:rPr lang="en-US" dirty="0" smtClean="0"/>
                        <a:t>, </a:t>
                      </a:r>
                      <a:r>
                        <a:rPr lang="en-US" dirty="0" err="1" smtClean="0"/>
                        <a:t>Uilta</a:t>
                      </a:r>
                      <a:r>
                        <a:rPr lang="en-US" dirty="0" smtClean="0"/>
                        <a:t>, </a:t>
                      </a:r>
                      <a:r>
                        <a:rPr lang="en-US" dirty="0" err="1" smtClean="0"/>
                        <a:t>Oroqen</a:t>
                      </a:r>
                      <a:r>
                        <a:rPr lang="en-US" dirty="0" smtClean="0"/>
                        <a:t>, </a:t>
                      </a:r>
                      <a:r>
                        <a:rPr lang="en-US" dirty="0" err="1" smtClean="0"/>
                        <a:t>Ewenki</a:t>
                      </a:r>
                      <a:r>
                        <a:rPr lang="en-US" dirty="0" smtClean="0"/>
                        <a:t>, Solon, </a:t>
                      </a:r>
                      <a:r>
                        <a:rPr lang="en-US" dirty="0" err="1" smtClean="0"/>
                        <a:t>Ewen</a:t>
                      </a:r>
                      <a:r>
                        <a:rPr lang="en-US" dirty="0" smtClean="0"/>
                        <a:t> </a:t>
                      </a:r>
                    </a:p>
                  </a:txBody>
                  <a:tcPr/>
                </a:tc>
                <a:tc>
                  <a:txBody>
                    <a:bodyPr/>
                    <a:lstStyle/>
                    <a:p>
                      <a:pPr algn="r"/>
                      <a:r>
                        <a:rPr lang="en-US" dirty="0" smtClean="0"/>
                        <a:t>low&gt;</a:t>
                      </a:r>
                      <a:r>
                        <a:rPr lang="en-US" dirty="0" err="1" smtClean="0"/>
                        <a:t>cor</a:t>
                      </a:r>
                      <a:r>
                        <a:rPr lang="en-US" dirty="0" smtClean="0"/>
                        <a:t>&gt;</a:t>
                      </a:r>
                      <a:r>
                        <a:rPr lang="en-US" dirty="0" err="1" smtClean="0"/>
                        <a:t>RTR</a:t>
                      </a:r>
                      <a:r>
                        <a:rPr lang="en-US" dirty="0" smtClean="0"/>
                        <a:t>&gt;lab</a:t>
                      </a:r>
                    </a:p>
                    <a:p>
                      <a:pPr marL="0" marR="0" indent="0" algn="r" defTabSz="914400" rtl="0" eaLnBrk="1" fontAlgn="auto" latinLnBrk="1" hangingPunct="1">
                        <a:lnSpc>
                          <a:spcPct val="100000"/>
                        </a:lnSpc>
                        <a:spcBef>
                          <a:spcPts val="0"/>
                        </a:spcBef>
                        <a:spcAft>
                          <a:spcPts val="0"/>
                        </a:spcAft>
                        <a:buClrTx/>
                        <a:buSzTx/>
                        <a:buFontTx/>
                        <a:buNone/>
                        <a:tabLst/>
                        <a:defRPr/>
                      </a:pPr>
                      <a:r>
                        <a:rPr lang="en-US" dirty="0" smtClean="0"/>
                        <a:t>(low&gt;</a:t>
                      </a:r>
                      <a:r>
                        <a:rPr lang="en-US" dirty="0" err="1" smtClean="0"/>
                        <a:t>cor</a:t>
                      </a:r>
                      <a:r>
                        <a:rPr lang="en-US" dirty="0" smtClean="0"/>
                        <a:t>&gt;lab&gt;</a:t>
                      </a:r>
                      <a:r>
                        <a:rPr lang="en-US" dirty="0" err="1" smtClean="0"/>
                        <a:t>RTR</a:t>
                      </a:r>
                      <a:r>
                        <a:rPr lang="en-US" dirty="0" smtClean="0"/>
                        <a:t>)</a:t>
                      </a:r>
                    </a:p>
                  </a:txBody>
                  <a:tcPr/>
                </a:tc>
              </a:tr>
              <a:tr h="370840">
                <a:tc>
                  <a:txBody>
                    <a:bodyPr/>
                    <a:lstStyle/>
                    <a:p>
                      <a:r>
                        <a:rPr lang="en-US" dirty="0" smtClean="0"/>
                        <a:t>b.</a:t>
                      </a:r>
                      <a:endParaRPr lang="en-US" dirty="0"/>
                    </a:p>
                  </a:txBody>
                  <a:tcPr/>
                </a:tc>
                <a:tc>
                  <a:txBody>
                    <a:bodyPr/>
                    <a:lstStyle/>
                    <a:p>
                      <a:r>
                        <a:rPr lang="en-US" dirty="0" err="1" smtClean="0"/>
                        <a:t>Nanai</a:t>
                      </a:r>
                      <a:endParaRPr lang="en-US" dirty="0"/>
                    </a:p>
                  </a:txBody>
                  <a:tcPr/>
                </a:tc>
                <a:tc>
                  <a:txBody>
                    <a:bodyPr/>
                    <a:lstStyle/>
                    <a:p>
                      <a:pPr algn="r"/>
                      <a:r>
                        <a:rPr lang="en-US" dirty="0" smtClean="0"/>
                        <a:t>low&gt;</a:t>
                      </a:r>
                      <a:r>
                        <a:rPr lang="en-US" dirty="0" err="1" smtClean="0"/>
                        <a:t>cor</a:t>
                      </a:r>
                      <a:r>
                        <a:rPr lang="en-US" dirty="0" smtClean="0"/>
                        <a:t>&gt;</a:t>
                      </a:r>
                      <a:r>
                        <a:rPr lang="en-US" dirty="0" err="1" smtClean="0"/>
                        <a:t>RTR</a:t>
                      </a:r>
                      <a:endParaRPr lang="en-US" dirty="0" smtClean="0"/>
                    </a:p>
                  </a:txBody>
                  <a:tcPr/>
                </a:tc>
              </a:tr>
              <a:tr h="370840">
                <a:tc>
                  <a:txBody>
                    <a:bodyPr/>
                    <a:lstStyle/>
                    <a:p>
                      <a:r>
                        <a:rPr lang="en-US" dirty="0" smtClean="0"/>
                        <a:t>c.</a:t>
                      </a:r>
                      <a:endParaRPr lang="en-US" dirty="0"/>
                    </a:p>
                  </a:txBody>
                  <a:tcPr/>
                </a:tc>
                <a:tc>
                  <a:txBody>
                    <a:bodyPr/>
                    <a:lstStyle/>
                    <a:p>
                      <a:r>
                        <a:rPr lang="en-US" dirty="0" smtClean="0"/>
                        <a:t>Spoken Manchu, </a:t>
                      </a:r>
                      <a:r>
                        <a:rPr lang="en-US" dirty="0" err="1" smtClean="0"/>
                        <a:t>Sibe</a:t>
                      </a:r>
                      <a:endParaRPr lang="en-US" dirty="0"/>
                    </a:p>
                  </a:txBody>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r>
                        <a:rPr lang="en-US" dirty="0" smtClean="0"/>
                        <a:t>low&gt;</a:t>
                      </a:r>
                      <a:r>
                        <a:rPr lang="en-US" dirty="0" err="1" smtClean="0"/>
                        <a:t>cor</a:t>
                      </a:r>
                      <a:r>
                        <a:rPr lang="en-US" dirty="0" smtClean="0"/>
                        <a:t>&gt;lab</a:t>
                      </a:r>
                      <a:endParaRPr lang="en-US" dirty="0"/>
                    </a:p>
                  </a:txBody>
                  <a:tcPr/>
                </a:tc>
              </a:tr>
            </a:tbl>
          </a:graphicData>
        </a:graphic>
      </p:graphicFrame>
    </p:spTree>
    <p:extLst>
      <p:ext uri="{BB962C8B-B14F-4D97-AF65-F5344CB8AC3E}">
        <p14:creationId xmlns:p14="http://schemas.microsoft.com/office/powerpoint/2010/main" val="2278353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animEffect transition="in" filter="fade">
                                      <p:cBhvr>
                                        <p:cTn id="15" dur="500"/>
                                        <p:tgtEl>
                                          <p:spTgt spid="9">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atinLnBrk="0"/>
            <a:r>
              <a:rPr lang="en-US" altLang="ko-KR" dirty="0" smtClean="0"/>
              <a:t>Summary (2)</a:t>
            </a:r>
            <a:endParaRPr lang="ko-KR" altLang="en-US" dirty="0"/>
          </a:p>
        </p:txBody>
      </p:sp>
      <p:sp>
        <p:nvSpPr>
          <p:cNvPr id="9" name="Content Placeholder 8"/>
          <p:cNvSpPr>
            <a:spLocks noGrp="1"/>
          </p:cNvSpPr>
          <p:nvPr>
            <p:ph sz="quarter" idx="1"/>
          </p:nvPr>
        </p:nvSpPr>
        <p:spPr/>
        <p:txBody>
          <a:bodyPr>
            <a:normAutofit/>
          </a:bodyPr>
          <a:lstStyle/>
          <a:p>
            <a:pPr marL="571500" indent="-457200" latinLnBrk="0"/>
            <a:r>
              <a:rPr lang="en-US" dirty="0"/>
              <a:t>Korean vowel </a:t>
            </a:r>
            <a:r>
              <a:rPr lang="en-US" dirty="0" smtClean="0"/>
              <a:t>systems</a:t>
            </a:r>
          </a:p>
          <a:p>
            <a:pPr marL="571500" indent="-457200" latinLnBrk="0"/>
            <a:endParaRPr lang="en-US" altLang="ko-KR" dirty="0"/>
          </a:p>
          <a:p>
            <a:pPr marL="571500" indent="-457200" latinLnBrk="0"/>
            <a:endParaRPr lang="en-US" altLang="ko-KR" dirty="0" smtClean="0"/>
          </a:p>
          <a:p>
            <a:pPr marL="571500" indent="-457200" latinLnBrk="0"/>
            <a:endParaRPr lang="en-US" altLang="ko-KR" dirty="0"/>
          </a:p>
          <a:p>
            <a:pPr marL="571500" indent="-457200" latinLnBrk="0"/>
            <a:endParaRPr lang="en-US" altLang="ko-KR" dirty="0" smtClean="0"/>
          </a:p>
          <a:p>
            <a:pPr marL="571500" indent="-457200" latinLnBrk="0"/>
            <a:r>
              <a:rPr lang="en-US" altLang="ko-KR" dirty="0" smtClean="0"/>
              <a:t>Notable differences among these languages</a:t>
            </a:r>
          </a:p>
          <a:p>
            <a:pPr marL="845820" lvl="1" indent="-457200" latinLnBrk="0"/>
            <a:r>
              <a:rPr lang="en-US" altLang="ko-KR" dirty="0" smtClean="0"/>
              <a:t>Mongolic [</a:t>
            </a:r>
            <a:r>
              <a:rPr lang="en-US" altLang="ko-KR" dirty="0" err="1" smtClean="0"/>
              <a:t>cor</a:t>
            </a:r>
            <a:r>
              <a:rPr lang="en-US" altLang="ko-KR" dirty="0" smtClean="0"/>
              <a:t>]&gt;[low] vs</a:t>
            </a:r>
            <a:r>
              <a:rPr lang="en-US" altLang="ko-KR" dirty="0"/>
              <a:t>. </a:t>
            </a:r>
            <a:r>
              <a:rPr lang="en-US" altLang="ko-KR" dirty="0" err="1"/>
              <a:t>Tungusic</a:t>
            </a:r>
            <a:r>
              <a:rPr lang="en-US" altLang="ko-KR" dirty="0"/>
              <a:t> </a:t>
            </a:r>
            <a:r>
              <a:rPr lang="en-US" altLang="ko-KR" dirty="0" smtClean="0"/>
              <a:t>[low]&gt;[</a:t>
            </a:r>
            <a:r>
              <a:rPr lang="en-US" altLang="ko-KR" dirty="0" err="1" smtClean="0"/>
              <a:t>cor</a:t>
            </a:r>
            <a:r>
              <a:rPr lang="en-US" altLang="ko-KR" dirty="0" smtClean="0"/>
              <a:t>] (Ch6)</a:t>
            </a:r>
          </a:p>
          <a:p>
            <a:pPr marL="845820" lvl="1" indent="-457200" latinLnBrk="0"/>
            <a:r>
              <a:rPr lang="en-US" dirty="0" smtClean="0"/>
              <a:t>Korean 		vs. 	Mongolic/</a:t>
            </a:r>
            <a:r>
              <a:rPr lang="en-US" dirty="0" err="1" smtClean="0"/>
              <a:t>Tungusic</a:t>
            </a:r>
            <a:endParaRPr lang="en-US" dirty="0"/>
          </a:p>
          <a:p>
            <a:pPr marL="571500" indent="-457200" latinLnBrk="0"/>
            <a:endParaRPr lang="en-US" dirty="0" smtClean="0"/>
          </a:p>
          <a:p>
            <a:pPr marL="571500" indent="-457200" latinLnBrk="0"/>
            <a:endParaRPr lang="en-US" dirty="0"/>
          </a:p>
          <a:p>
            <a:pPr marL="571500" indent="-457200" latinLnBrk="0"/>
            <a:endParaRPr lang="en-US" dirty="0" smtClean="0"/>
          </a:p>
          <a:p>
            <a:pPr marL="571500" indent="-457200" latinLnBrk="0"/>
            <a:endParaRPr lang="en-US" dirty="0"/>
          </a:p>
        </p:txBody>
      </p:sp>
      <p:sp>
        <p:nvSpPr>
          <p:cNvPr id="4" name="Date Placeholder 3"/>
          <p:cNvSpPr>
            <a:spLocks noGrp="1"/>
          </p:cNvSpPr>
          <p:nvPr>
            <p:ph type="dt" sz="half" idx="2"/>
          </p:nvPr>
        </p:nvSpPr>
        <p:spPr>
          <a:prstGeom prst="rect">
            <a:avLst/>
          </a:prstGeom>
        </p:spPr>
        <p:txBody>
          <a:bodyPr/>
          <a:lstStyle/>
          <a:p>
            <a:r>
              <a:rPr lang="en-US" altLang="ko-KR" smtClean="0"/>
              <a:t>1/24/2013</a:t>
            </a:r>
            <a:endParaRPr lang="en-US" dirty="0"/>
          </a:p>
        </p:txBody>
      </p:sp>
      <p:sp>
        <p:nvSpPr>
          <p:cNvPr id="5" name="Footer Placeholder 4"/>
          <p:cNvSpPr>
            <a:spLocks noGrp="1"/>
          </p:cNvSpPr>
          <p:nvPr>
            <p:ph type="ftr" sz="quarter" idx="3"/>
          </p:nvPr>
        </p:nvSpPr>
        <p:spPr>
          <a:prstGeom prst="rect">
            <a:avLst/>
          </a:prstGeom>
        </p:spPr>
        <p:txBody>
          <a:bodyPr/>
          <a:lstStyle/>
          <a:p>
            <a:r>
              <a:rPr lang="en-US" smtClean="0"/>
              <a:t>Contrastive hierarchies in the Altaic vowel systems</a:t>
            </a:r>
            <a:endParaRPr lang="en-US" dirty="0"/>
          </a:p>
        </p:txBody>
      </p:sp>
      <p:sp>
        <p:nvSpPr>
          <p:cNvPr id="6" name="Slide Number Placeholder 5"/>
          <p:cNvSpPr>
            <a:spLocks noGrp="1"/>
          </p:cNvSpPr>
          <p:nvPr>
            <p:ph type="sldNum" sz="quarter" idx="4"/>
          </p:nvPr>
        </p:nvSpPr>
        <p:spPr>
          <a:prstGeom prst="bracketPair">
            <a:avLst>
              <a:gd name="adj" fmla="val 17949"/>
            </a:avLst>
          </a:prstGeom>
        </p:spPr>
        <p:txBody>
          <a:bodyPr/>
          <a:lstStyle/>
          <a:p>
            <a:fld id="{172AFA12-68E5-4B94-9C9D-2F0A9B4FE546}" type="slidenum">
              <a:rPr lang="en-US" smtClean="0"/>
              <a:t>153</a:t>
            </a:fld>
            <a:endParaRPr lang="en-US"/>
          </a:p>
        </p:txBody>
      </p:sp>
      <p:graphicFrame>
        <p:nvGraphicFramePr>
          <p:cNvPr id="10" name="Content Placeholder 7"/>
          <p:cNvGraphicFramePr>
            <a:graphicFrameLocks/>
          </p:cNvGraphicFramePr>
          <p:nvPr>
            <p:extLst>
              <p:ext uri="{D42A27DB-BD31-4B8C-83A1-F6EECF244321}">
                <p14:modId xmlns:p14="http://schemas.microsoft.com/office/powerpoint/2010/main" val="2902356379"/>
              </p:ext>
            </p:extLst>
          </p:nvPr>
        </p:nvGraphicFramePr>
        <p:xfrm>
          <a:off x="683568" y="1700808"/>
          <a:ext cx="7620000" cy="1854200"/>
        </p:xfrm>
        <a:graphic>
          <a:graphicData uri="http://schemas.openxmlformats.org/drawingml/2006/table">
            <a:tbl>
              <a:tblPr firstRow="1" bandRow="1">
                <a:tableStyleId>{073A0DAA-6AF3-43AB-8588-CEC1D06C72B9}</a:tableStyleId>
              </a:tblPr>
              <a:tblGrid>
                <a:gridCol w="457200"/>
                <a:gridCol w="4343400"/>
                <a:gridCol w="2819400"/>
              </a:tblGrid>
              <a:tr h="370840">
                <a:tc>
                  <a:txBody>
                    <a:bodyPr/>
                    <a:lstStyle/>
                    <a:p>
                      <a:endParaRPr lang="en-US" dirty="0"/>
                    </a:p>
                  </a:txBody>
                  <a:tcPr/>
                </a:tc>
                <a:tc>
                  <a:txBody>
                    <a:bodyPr/>
                    <a:lstStyle/>
                    <a:p>
                      <a:pPr algn="ctr"/>
                      <a:r>
                        <a:rPr lang="en-US" dirty="0" smtClean="0"/>
                        <a:t>Language</a:t>
                      </a:r>
                      <a:endParaRPr lang="en-US" dirty="0"/>
                    </a:p>
                  </a:txBody>
                  <a:tcPr/>
                </a:tc>
                <a:tc>
                  <a:txBody>
                    <a:bodyPr/>
                    <a:lstStyle/>
                    <a:p>
                      <a:pPr algn="ctr"/>
                      <a:r>
                        <a:rPr lang="en-US" dirty="0" smtClean="0"/>
                        <a:t>Contrastive hierarchy</a:t>
                      </a:r>
                      <a:endParaRPr lang="en-US" dirty="0"/>
                    </a:p>
                  </a:txBody>
                  <a:tcPr/>
                </a:tc>
              </a:tr>
              <a:tr h="370840">
                <a:tc>
                  <a:txBody>
                    <a:bodyPr/>
                    <a:lstStyle/>
                    <a:p>
                      <a:r>
                        <a:rPr lang="en-US" dirty="0" smtClean="0"/>
                        <a:t>a.</a:t>
                      </a:r>
                      <a:endParaRPr lang="en-US" dirty="0"/>
                    </a:p>
                  </a:txBody>
                  <a:tcPr/>
                </a:tc>
                <a:tc>
                  <a:txBody>
                    <a:bodyPr/>
                    <a:lstStyle/>
                    <a:p>
                      <a:r>
                        <a:rPr lang="en-US" dirty="0" smtClean="0"/>
                        <a:t>Middle Korean</a:t>
                      </a:r>
                      <a:endParaRPr lang="en-US" dirty="0"/>
                    </a:p>
                  </a:txBody>
                  <a:tcPr/>
                </a:tc>
                <a:tc>
                  <a:txBody>
                    <a:bodyPr/>
                    <a:lstStyle/>
                    <a:p>
                      <a:pPr algn="r"/>
                      <a:r>
                        <a:rPr lang="en-US" dirty="0" err="1" smtClean="0"/>
                        <a:t>cor</a:t>
                      </a:r>
                      <a:r>
                        <a:rPr lang="en-US" dirty="0" smtClean="0"/>
                        <a:t>&gt;low&gt;lab&gt;</a:t>
                      </a:r>
                      <a:r>
                        <a:rPr lang="en-US" dirty="0" err="1" smtClean="0"/>
                        <a:t>RTR</a:t>
                      </a:r>
                      <a:endParaRPr lang="en-US" dirty="0"/>
                    </a:p>
                  </a:txBody>
                  <a:tcPr/>
                </a:tc>
              </a:tr>
              <a:tr h="370840">
                <a:tc>
                  <a:txBody>
                    <a:bodyPr/>
                    <a:lstStyle/>
                    <a:p>
                      <a:r>
                        <a:rPr lang="en-US" dirty="0" smtClean="0"/>
                        <a:t>b.</a:t>
                      </a:r>
                      <a:endParaRPr lang="en-US" dirty="0"/>
                    </a:p>
                  </a:txBody>
                  <a:tcPr/>
                </a:tc>
                <a:tc>
                  <a:txBody>
                    <a:bodyPr/>
                    <a:lstStyle/>
                    <a:p>
                      <a:r>
                        <a:rPr lang="en-US" dirty="0" smtClean="0"/>
                        <a:t>Early Modern Korean; NW Korean</a:t>
                      </a:r>
                      <a:endParaRPr lang="en-US" dirty="0"/>
                    </a:p>
                  </a:txBody>
                  <a:tcPr/>
                </a:tc>
                <a:tc>
                  <a:txBody>
                    <a:bodyPr/>
                    <a:lstStyle/>
                    <a:p>
                      <a:pPr algn="r"/>
                      <a:r>
                        <a:rPr lang="en-US" dirty="0" err="1" smtClean="0"/>
                        <a:t>cor</a:t>
                      </a:r>
                      <a:r>
                        <a:rPr lang="en-US" dirty="0" smtClean="0"/>
                        <a:t>&gt;high&gt;low(&gt;lab)</a:t>
                      </a:r>
                      <a:endParaRPr lang="en-US" dirty="0"/>
                    </a:p>
                  </a:txBody>
                  <a:tcPr/>
                </a:tc>
              </a:tr>
              <a:tr h="370840">
                <a:tc>
                  <a:txBody>
                    <a:bodyPr/>
                    <a:lstStyle/>
                    <a:p>
                      <a:r>
                        <a:rPr lang="en-US" dirty="0" smtClean="0"/>
                        <a:t>c.</a:t>
                      </a:r>
                      <a:endParaRPr lang="en-US" dirty="0"/>
                    </a:p>
                  </a:txBody>
                  <a:tcPr/>
                </a:tc>
                <a:tc>
                  <a:txBody>
                    <a:bodyPr/>
                    <a:lstStyle/>
                    <a:p>
                      <a:r>
                        <a:rPr lang="en-US" dirty="0" smtClean="0"/>
                        <a:t>Central Korean; </a:t>
                      </a:r>
                      <a:r>
                        <a:rPr lang="en-US" baseline="0" dirty="0" smtClean="0"/>
                        <a:t>SE Korean</a:t>
                      </a:r>
                      <a:endParaRPr lang="en-US" dirty="0"/>
                    </a:p>
                  </a:txBody>
                  <a:tcPr/>
                </a:tc>
                <a:tc>
                  <a:txBody>
                    <a:bodyPr/>
                    <a:lstStyle/>
                    <a:p>
                      <a:pPr algn="r"/>
                      <a:r>
                        <a:rPr lang="en-US" dirty="0" err="1" smtClean="0"/>
                        <a:t>cor</a:t>
                      </a:r>
                      <a:r>
                        <a:rPr lang="en-US" dirty="0" smtClean="0"/>
                        <a:t>&gt;low&gt;lab(&gt;high)</a:t>
                      </a:r>
                      <a:endParaRPr lang="en-US" dirty="0"/>
                    </a:p>
                  </a:txBody>
                  <a:tcPr/>
                </a:tc>
              </a:tr>
              <a:tr h="370840">
                <a:tc>
                  <a:txBody>
                    <a:bodyPr/>
                    <a:lstStyle/>
                    <a:p>
                      <a:r>
                        <a:rPr lang="en-US" dirty="0" smtClean="0"/>
                        <a:t>d.</a:t>
                      </a:r>
                      <a:endParaRPr lang="en-US" dirty="0"/>
                    </a:p>
                  </a:txBody>
                  <a:tcPr/>
                </a:tc>
                <a:tc>
                  <a:txBody>
                    <a:bodyPr/>
                    <a:lstStyle/>
                    <a:p>
                      <a:r>
                        <a:rPr lang="en-US" dirty="0" err="1" smtClean="0"/>
                        <a:t>Jeju</a:t>
                      </a:r>
                      <a:r>
                        <a:rPr lang="en-US" baseline="0" dirty="0" smtClean="0"/>
                        <a:t> Korean</a:t>
                      </a:r>
                      <a:endParaRPr lang="en-US" dirty="0"/>
                    </a:p>
                  </a:txBody>
                  <a:tcPr/>
                </a:tc>
                <a:tc>
                  <a:txBody>
                    <a:bodyPr/>
                    <a:lstStyle/>
                    <a:p>
                      <a:pPr algn="r"/>
                      <a:r>
                        <a:rPr lang="en-US" dirty="0" err="1" smtClean="0"/>
                        <a:t>cor</a:t>
                      </a:r>
                      <a:r>
                        <a:rPr lang="en-US" dirty="0" smtClean="0"/>
                        <a:t>&gt;high&gt;lab&gt;low</a:t>
                      </a:r>
                      <a:endParaRPr lang="en-US" dirty="0"/>
                    </a:p>
                  </a:txBody>
                  <a:tcPr/>
                </a:tc>
              </a:tr>
            </a:tbl>
          </a:graphicData>
        </a:graphic>
      </p:graphicFrame>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375646" y="4890733"/>
            <a:ext cx="2390230" cy="1440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Content Placeholder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7984" y="4834503"/>
            <a:ext cx="1049546" cy="1489980"/>
          </a:xfrm>
          <a:prstGeom prst="rect">
            <a:avLst/>
          </a:prstGeom>
        </p:spPr>
      </p:pic>
      <p:sp>
        <p:nvSpPr>
          <p:cNvPr id="14" name="Rectangle 13"/>
          <p:cNvSpPr/>
          <p:nvPr/>
        </p:nvSpPr>
        <p:spPr>
          <a:xfrm>
            <a:off x="1965676" y="4890734"/>
            <a:ext cx="892167" cy="796834"/>
          </a:xfrm>
          <a:prstGeom prst="rect">
            <a:avLst/>
          </a:prstGeom>
          <a:solidFill>
            <a:srgbClr val="FF0000">
              <a:alpha val="3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ectangle 14"/>
          <p:cNvSpPr/>
          <p:nvPr/>
        </p:nvSpPr>
        <p:spPr>
          <a:xfrm>
            <a:off x="4378542" y="5611965"/>
            <a:ext cx="1098988" cy="712517"/>
          </a:xfrm>
          <a:prstGeom prst="rect">
            <a:avLst/>
          </a:prstGeom>
          <a:solidFill>
            <a:srgbClr val="FF0000">
              <a:alpha val="3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5289333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atinLnBrk="0"/>
            <a:r>
              <a:rPr lang="en-US" altLang="ko-KR" dirty="0" smtClean="0"/>
              <a:t>Turkic languages</a:t>
            </a:r>
            <a:endParaRPr lang="ko-KR" altLang="en-US" dirty="0"/>
          </a:p>
        </p:txBody>
      </p:sp>
      <p:sp>
        <p:nvSpPr>
          <p:cNvPr id="9" name="Content Placeholder 8"/>
          <p:cNvSpPr>
            <a:spLocks noGrp="1"/>
          </p:cNvSpPr>
          <p:nvPr>
            <p:ph sz="quarter" idx="1"/>
          </p:nvPr>
        </p:nvSpPr>
        <p:spPr/>
        <p:txBody>
          <a:bodyPr>
            <a:normAutofit/>
          </a:bodyPr>
          <a:lstStyle/>
          <a:p>
            <a:pPr marL="571500" indent="-457200" latinLnBrk="0"/>
            <a:r>
              <a:rPr lang="en-US" dirty="0" smtClean="0"/>
              <a:t>Turkic vowel systems</a:t>
            </a:r>
          </a:p>
          <a:p>
            <a:pPr marL="571500" indent="-457200" latinLnBrk="0"/>
            <a:endParaRPr lang="en-US" dirty="0"/>
          </a:p>
          <a:p>
            <a:pPr marL="571500" indent="-457200" latinLnBrk="0"/>
            <a:endParaRPr lang="en-US" dirty="0" smtClean="0"/>
          </a:p>
          <a:p>
            <a:pPr marL="571500" indent="-457200" latinLnBrk="0"/>
            <a:endParaRPr lang="en-US" dirty="0"/>
          </a:p>
          <a:p>
            <a:pPr marL="571500" indent="-457200" latinLnBrk="0"/>
            <a:endParaRPr lang="en-US" dirty="0" smtClean="0"/>
          </a:p>
          <a:p>
            <a:pPr marL="845820" lvl="1" indent="-457200" latinLnBrk="0"/>
            <a:r>
              <a:rPr lang="en-US" dirty="0" smtClean="0"/>
              <a:t>Symmetrical: e.g., Turkish (cf. Uyghur)</a:t>
            </a:r>
          </a:p>
          <a:p>
            <a:pPr marL="1120140" lvl="2" indent="-457200" latinLnBrk="0"/>
            <a:r>
              <a:rPr lang="en-US" dirty="0" smtClean="0"/>
              <a:t>CH is not fixed</a:t>
            </a:r>
          </a:p>
          <a:p>
            <a:pPr marL="845820" lvl="1" indent="-457200" latinLnBrk="0"/>
            <a:r>
              <a:rPr lang="en-US" dirty="0"/>
              <a:t>3-feature </a:t>
            </a:r>
            <a:r>
              <a:rPr lang="en-US" dirty="0" smtClean="0"/>
              <a:t>system with palatal </a:t>
            </a:r>
            <a:r>
              <a:rPr lang="en-US" dirty="0"/>
              <a:t>harmony (cf. Kazakh)</a:t>
            </a:r>
          </a:p>
          <a:p>
            <a:pPr marL="845820" lvl="1" indent="-457200" latinLnBrk="0"/>
            <a:r>
              <a:rPr lang="en-US" dirty="0" smtClean="0"/>
              <a:t>No [coronal] feature – instead, [dorsal]</a:t>
            </a:r>
          </a:p>
          <a:p>
            <a:pPr marL="1120140" lvl="2" indent="-457200" latinLnBrk="0"/>
            <a:r>
              <a:rPr lang="en-US" dirty="0" smtClean="0"/>
              <a:t>No </a:t>
            </a:r>
            <a:r>
              <a:rPr lang="en-US" dirty="0" err="1" smtClean="0"/>
              <a:t>coronalization</a:t>
            </a:r>
            <a:r>
              <a:rPr lang="en-US" dirty="0" smtClean="0"/>
              <a:t>, but velar fronting</a:t>
            </a:r>
          </a:p>
        </p:txBody>
      </p:sp>
      <p:sp>
        <p:nvSpPr>
          <p:cNvPr id="4" name="Date Placeholder 3"/>
          <p:cNvSpPr>
            <a:spLocks noGrp="1"/>
          </p:cNvSpPr>
          <p:nvPr>
            <p:ph type="dt" sz="half" idx="2"/>
          </p:nvPr>
        </p:nvSpPr>
        <p:spPr>
          <a:prstGeom prst="rect">
            <a:avLst/>
          </a:prstGeom>
        </p:spPr>
        <p:txBody>
          <a:bodyPr/>
          <a:lstStyle/>
          <a:p>
            <a:r>
              <a:rPr lang="en-US" altLang="ko-KR" smtClean="0"/>
              <a:t>1/24/2013</a:t>
            </a:r>
            <a:endParaRPr lang="en-US" dirty="0"/>
          </a:p>
        </p:txBody>
      </p:sp>
      <p:sp>
        <p:nvSpPr>
          <p:cNvPr id="5" name="Footer Placeholder 4"/>
          <p:cNvSpPr>
            <a:spLocks noGrp="1"/>
          </p:cNvSpPr>
          <p:nvPr>
            <p:ph type="ftr" sz="quarter" idx="3"/>
          </p:nvPr>
        </p:nvSpPr>
        <p:spPr>
          <a:prstGeom prst="rect">
            <a:avLst/>
          </a:prstGeom>
        </p:spPr>
        <p:txBody>
          <a:bodyPr/>
          <a:lstStyle/>
          <a:p>
            <a:r>
              <a:rPr lang="en-US" smtClean="0"/>
              <a:t>Contrastive hierarchies in the Altaic vowel systems</a:t>
            </a:r>
            <a:endParaRPr lang="en-US" dirty="0"/>
          </a:p>
        </p:txBody>
      </p:sp>
      <p:sp>
        <p:nvSpPr>
          <p:cNvPr id="6" name="Slide Number Placeholder 5"/>
          <p:cNvSpPr>
            <a:spLocks noGrp="1"/>
          </p:cNvSpPr>
          <p:nvPr>
            <p:ph type="sldNum" sz="quarter" idx="4"/>
          </p:nvPr>
        </p:nvSpPr>
        <p:spPr>
          <a:prstGeom prst="bracketPair">
            <a:avLst>
              <a:gd name="adj" fmla="val 17949"/>
            </a:avLst>
          </a:prstGeom>
        </p:spPr>
        <p:txBody>
          <a:bodyPr/>
          <a:lstStyle/>
          <a:p>
            <a:fld id="{172AFA12-68E5-4B94-9C9D-2F0A9B4FE546}" type="slidenum">
              <a:rPr lang="en-US" smtClean="0"/>
              <a:t>154</a:t>
            </a:fld>
            <a:endParaRPr lang="en-US"/>
          </a:p>
        </p:txBody>
      </p:sp>
      <p:graphicFrame>
        <p:nvGraphicFramePr>
          <p:cNvPr id="11" name="Content Placeholder 7"/>
          <p:cNvGraphicFramePr>
            <a:graphicFrameLocks/>
          </p:cNvGraphicFramePr>
          <p:nvPr>
            <p:extLst>
              <p:ext uri="{D42A27DB-BD31-4B8C-83A1-F6EECF244321}">
                <p14:modId xmlns:p14="http://schemas.microsoft.com/office/powerpoint/2010/main" val="2774802"/>
              </p:ext>
            </p:extLst>
          </p:nvPr>
        </p:nvGraphicFramePr>
        <p:xfrm>
          <a:off x="611560" y="1772816"/>
          <a:ext cx="7620000" cy="1473200"/>
        </p:xfrm>
        <a:graphic>
          <a:graphicData uri="http://schemas.openxmlformats.org/drawingml/2006/table">
            <a:tbl>
              <a:tblPr firstRow="1" bandRow="1">
                <a:tableStyleId>{073A0DAA-6AF3-43AB-8588-CEC1D06C72B9}</a:tableStyleId>
              </a:tblPr>
              <a:tblGrid>
                <a:gridCol w="457200"/>
                <a:gridCol w="4343400"/>
                <a:gridCol w="2819400"/>
              </a:tblGrid>
              <a:tr h="370840">
                <a:tc>
                  <a:txBody>
                    <a:bodyPr/>
                    <a:lstStyle/>
                    <a:p>
                      <a:endParaRPr lang="en-US" dirty="0"/>
                    </a:p>
                  </a:txBody>
                  <a:tcPr/>
                </a:tc>
                <a:tc>
                  <a:txBody>
                    <a:bodyPr/>
                    <a:lstStyle/>
                    <a:p>
                      <a:pPr algn="ctr"/>
                      <a:r>
                        <a:rPr lang="en-US" dirty="0" smtClean="0"/>
                        <a:t>Language</a:t>
                      </a:r>
                      <a:endParaRPr lang="en-US" dirty="0"/>
                    </a:p>
                  </a:txBody>
                  <a:tcPr/>
                </a:tc>
                <a:tc>
                  <a:txBody>
                    <a:bodyPr/>
                    <a:lstStyle/>
                    <a:p>
                      <a:pPr algn="ctr"/>
                      <a:r>
                        <a:rPr lang="en-US" dirty="0" smtClean="0"/>
                        <a:t>Contrastive hierarchy</a:t>
                      </a:r>
                      <a:endParaRPr lang="en-US" dirty="0"/>
                    </a:p>
                  </a:txBody>
                  <a:tcPr/>
                </a:tc>
              </a:tr>
              <a:tr h="370840">
                <a:tc>
                  <a:txBody>
                    <a:bodyPr/>
                    <a:lstStyle/>
                    <a:p>
                      <a:r>
                        <a:rPr lang="en-US" dirty="0" smtClean="0"/>
                        <a:t>a.</a:t>
                      </a:r>
                      <a:endParaRPr lang="en-US" dirty="0"/>
                    </a:p>
                  </a:txBody>
                  <a:tcPr/>
                </a:tc>
                <a:tc>
                  <a:txBody>
                    <a:bodyPr/>
                    <a:lstStyle/>
                    <a:p>
                      <a:r>
                        <a:rPr lang="en-US" dirty="0" smtClean="0"/>
                        <a:t>Most Turkic languages (e.g., Turkish)</a:t>
                      </a:r>
                      <a:endParaRPr lang="en-US" dirty="0"/>
                    </a:p>
                  </a:txBody>
                  <a:tcPr/>
                </a:tc>
                <a:tc>
                  <a:txBody>
                    <a:bodyPr/>
                    <a:lstStyle/>
                    <a:p>
                      <a:pPr algn="r"/>
                      <a:r>
                        <a:rPr lang="en-US" dirty="0" err="1" smtClean="0"/>
                        <a:t>low</a:t>
                      </a:r>
                      <a:r>
                        <a:rPr kumimoji="0" lang="en-US" sz="1800" kern="1200" dirty="0" err="1" smtClean="0">
                          <a:solidFill>
                            <a:schemeClr val="dk1"/>
                          </a:solidFill>
                          <a:effectLst/>
                          <a:latin typeface="+mn-lt"/>
                          <a:ea typeface="+mn-ea"/>
                          <a:cs typeface="+mn-cs"/>
                        </a:rPr>
                        <a:t>≈</a:t>
                      </a:r>
                      <a:r>
                        <a:rPr lang="en-US" dirty="0" err="1" smtClean="0"/>
                        <a:t>lab</a:t>
                      </a:r>
                      <a:r>
                        <a:rPr kumimoji="0" lang="en-US" sz="1800" kern="1200" dirty="0" err="1" smtClean="0">
                          <a:solidFill>
                            <a:schemeClr val="dk1"/>
                          </a:solidFill>
                          <a:effectLst/>
                          <a:latin typeface="+mn-lt"/>
                          <a:ea typeface="+mn-ea"/>
                          <a:cs typeface="+mn-cs"/>
                        </a:rPr>
                        <a:t>≈</a:t>
                      </a:r>
                      <a:r>
                        <a:rPr lang="en-US" dirty="0" err="1" smtClean="0"/>
                        <a:t>dor</a:t>
                      </a:r>
                      <a:endParaRPr lang="en-US" dirty="0" smtClean="0"/>
                    </a:p>
                  </a:txBody>
                  <a:tcPr/>
                </a:tc>
              </a:tr>
              <a:tr h="185420">
                <a:tc>
                  <a:txBody>
                    <a:bodyPr/>
                    <a:lstStyle/>
                    <a:p>
                      <a:endParaRPr lang="en-US" dirty="0"/>
                    </a:p>
                  </a:txBody>
                  <a:tcPr/>
                </a:tc>
                <a:tc>
                  <a:txBody>
                    <a:bodyPr/>
                    <a:lstStyle/>
                    <a:p>
                      <a:r>
                        <a:rPr lang="en-US" dirty="0" smtClean="0"/>
                        <a:t>cf. Kazakh (</a:t>
                      </a:r>
                      <a:r>
                        <a:rPr lang="en-US" dirty="0" err="1" smtClean="0"/>
                        <a:t>Vajda</a:t>
                      </a:r>
                      <a:r>
                        <a:rPr lang="en-US" dirty="0" smtClean="0"/>
                        <a:t> 1994)</a:t>
                      </a:r>
                      <a:endParaRPr lang="en-US" dirty="0"/>
                    </a:p>
                  </a:txBody>
                  <a:tcPr/>
                </a:tc>
                <a:tc>
                  <a:txBody>
                    <a:bodyPr/>
                    <a:lstStyle/>
                    <a:p>
                      <a:pPr algn="r"/>
                      <a:r>
                        <a:rPr lang="en-US" dirty="0" err="1" smtClean="0"/>
                        <a:t>low</a:t>
                      </a:r>
                      <a:r>
                        <a:rPr kumimoji="0" lang="en-US" sz="1800" kern="1200" dirty="0" err="1" smtClean="0">
                          <a:solidFill>
                            <a:schemeClr val="dk1"/>
                          </a:solidFill>
                          <a:effectLst/>
                          <a:latin typeface="+mn-lt"/>
                          <a:ea typeface="+mn-ea"/>
                          <a:cs typeface="+mn-cs"/>
                        </a:rPr>
                        <a:t>≈</a:t>
                      </a:r>
                      <a:r>
                        <a:rPr lang="en-US" dirty="0" err="1" smtClean="0"/>
                        <a:t>lab</a:t>
                      </a:r>
                      <a:r>
                        <a:rPr kumimoji="0" lang="en-US" sz="1800" kern="1200" dirty="0" err="1" smtClean="0">
                          <a:solidFill>
                            <a:schemeClr val="dk1"/>
                          </a:solidFill>
                          <a:effectLst/>
                          <a:latin typeface="+mn-lt"/>
                          <a:ea typeface="+mn-ea"/>
                          <a:cs typeface="+mn-cs"/>
                        </a:rPr>
                        <a:t>≈</a:t>
                      </a:r>
                      <a:r>
                        <a:rPr lang="en-US" dirty="0" err="1" smtClean="0"/>
                        <a:t>RTR</a:t>
                      </a:r>
                      <a:endParaRPr lang="en-US" dirty="0"/>
                    </a:p>
                  </a:txBody>
                  <a:tcPr/>
                </a:tc>
              </a:tr>
              <a:tr h="185420">
                <a:tc>
                  <a:txBody>
                    <a:bodyPr/>
                    <a:lstStyle/>
                    <a:p>
                      <a:r>
                        <a:rPr lang="en-US" dirty="0" smtClean="0"/>
                        <a:t>b.</a:t>
                      </a:r>
                      <a:endParaRPr lang="en-US" dirty="0"/>
                    </a:p>
                  </a:txBody>
                  <a:tcPr/>
                </a:tc>
                <a:tc>
                  <a:txBody>
                    <a:bodyPr/>
                    <a:lstStyle/>
                    <a:p>
                      <a:r>
                        <a:rPr lang="en-US" dirty="0" smtClean="0"/>
                        <a:t>Uyghur (Vaux 2000)</a:t>
                      </a:r>
                      <a:endParaRPr lang="en-US" dirty="0"/>
                    </a:p>
                  </a:txBody>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r>
                        <a:rPr lang="en-US" dirty="0" err="1" smtClean="0"/>
                        <a:t>low</a:t>
                      </a:r>
                      <a:r>
                        <a:rPr kumimoji="0" lang="en-US" sz="1800" kern="1200" dirty="0" err="1" smtClean="0">
                          <a:solidFill>
                            <a:schemeClr val="dk1"/>
                          </a:solidFill>
                          <a:effectLst/>
                          <a:latin typeface="+mn-lt"/>
                          <a:ea typeface="+mn-ea"/>
                          <a:cs typeface="+mn-cs"/>
                        </a:rPr>
                        <a:t>≈</a:t>
                      </a:r>
                      <a:r>
                        <a:rPr lang="en-US" dirty="0" err="1" smtClean="0"/>
                        <a:t>lab</a:t>
                      </a:r>
                      <a:r>
                        <a:rPr kumimoji="0" lang="en-US" sz="1800" kern="1200" dirty="0" smtClean="0">
                          <a:solidFill>
                            <a:schemeClr val="dk1"/>
                          </a:solidFill>
                          <a:effectLst/>
                          <a:latin typeface="+mn-lt"/>
                          <a:ea typeface="+mn-ea"/>
                          <a:cs typeface="+mn-cs"/>
                        </a:rPr>
                        <a:t>&gt;</a:t>
                      </a:r>
                      <a:r>
                        <a:rPr kumimoji="0" lang="en-US" sz="1800" kern="1200" dirty="0" err="1" smtClean="0">
                          <a:solidFill>
                            <a:schemeClr val="dk1"/>
                          </a:solidFill>
                          <a:effectLst/>
                          <a:latin typeface="+mn-lt"/>
                          <a:ea typeface="+mn-ea"/>
                          <a:cs typeface="+mn-cs"/>
                        </a:rPr>
                        <a:t>dor</a:t>
                      </a:r>
                      <a:endParaRPr lang="en-US" dirty="0" smtClean="0"/>
                    </a:p>
                  </a:txBody>
                  <a:tcPr/>
                </a:tc>
              </a:tr>
            </a:tbl>
          </a:graphicData>
        </a:graphic>
      </p:graphicFrame>
    </p:spTree>
    <p:extLst>
      <p:ext uri="{BB962C8B-B14F-4D97-AF65-F5344CB8AC3E}">
        <p14:creationId xmlns:p14="http://schemas.microsoft.com/office/powerpoint/2010/main" val="772124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animEffect transition="in" filter="fade">
                                      <p:cBhvr>
                                        <p:cTn id="15" dur="500"/>
                                        <p:tgtEl>
                                          <p:spTgt spid="9">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
                                            <p:txEl>
                                              <p:pRg st="6" end="6"/>
                                            </p:txEl>
                                          </p:spTgt>
                                        </p:tgtEl>
                                        <p:attrNameLst>
                                          <p:attrName>style.visibility</p:attrName>
                                        </p:attrNameLst>
                                      </p:cBhvr>
                                      <p:to>
                                        <p:strVal val="visible"/>
                                      </p:to>
                                    </p:set>
                                    <p:animEffect transition="in" filter="fade">
                                      <p:cBhvr>
                                        <p:cTn id="18" dur="500"/>
                                        <p:tgtEl>
                                          <p:spTgt spid="9">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animEffect transition="in" filter="fade">
                                      <p:cBhvr>
                                        <p:cTn id="21" dur="500"/>
                                        <p:tgtEl>
                                          <p:spTgt spid="9">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9">
                                            <p:txEl>
                                              <p:pRg st="8" end="8"/>
                                            </p:txEl>
                                          </p:spTgt>
                                        </p:tgtEl>
                                        <p:attrNameLst>
                                          <p:attrName>style.visibility</p:attrName>
                                        </p:attrNameLst>
                                      </p:cBhvr>
                                      <p:to>
                                        <p:strVal val="visible"/>
                                      </p:to>
                                    </p:set>
                                    <p:animEffect transition="in" filter="fade">
                                      <p:cBhvr>
                                        <p:cTn id="24" dur="500"/>
                                        <p:tgtEl>
                                          <p:spTgt spid="9">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9">
                                            <p:txEl>
                                              <p:pRg st="9" end="9"/>
                                            </p:txEl>
                                          </p:spTgt>
                                        </p:tgtEl>
                                        <p:attrNameLst>
                                          <p:attrName>style.visibility</p:attrName>
                                        </p:attrNameLst>
                                      </p:cBhvr>
                                      <p:to>
                                        <p:strVal val="visible"/>
                                      </p:to>
                                    </p:set>
                                    <p:animEffect transition="in" filter="fade">
                                      <p:cBhvr>
                                        <p:cTn id="27" dur="500"/>
                                        <p:tgtEl>
                                          <p:spTgt spid="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atinLnBrk="0"/>
            <a:r>
              <a:rPr lang="en-US" dirty="0" smtClean="0"/>
              <a:t>Turkish</a:t>
            </a:r>
            <a:endParaRPr lang="en-US" dirty="0"/>
          </a:p>
        </p:txBody>
      </p:sp>
      <p:sp>
        <p:nvSpPr>
          <p:cNvPr id="7" name="Text Placeholder 6"/>
          <p:cNvSpPr>
            <a:spLocks noGrp="1"/>
          </p:cNvSpPr>
          <p:nvPr>
            <p:ph type="body" idx="1"/>
          </p:nvPr>
        </p:nvSpPr>
        <p:spPr/>
        <p:txBody>
          <a:bodyPr/>
          <a:lstStyle/>
          <a:p>
            <a:r>
              <a:rPr lang="en-US" dirty="0" smtClean="0"/>
              <a:t>Vowel system</a:t>
            </a:r>
            <a:endParaRPr lang="en-US" dirty="0"/>
          </a:p>
        </p:txBody>
      </p:sp>
      <p:sp>
        <p:nvSpPr>
          <p:cNvPr id="8" name="Text Placeholder 7"/>
          <p:cNvSpPr>
            <a:spLocks noGrp="1"/>
          </p:cNvSpPr>
          <p:nvPr>
            <p:ph type="body" sz="half" idx="3"/>
          </p:nvPr>
        </p:nvSpPr>
        <p:spPr/>
        <p:txBody>
          <a:bodyPr/>
          <a:lstStyle/>
          <a:p>
            <a:r>
              <a:rPr lang="en-US" dirty="0" smtClean="0"/>
              <a:t>Velar fronting</a:t>
            </a:r>
            <a:endParaRPr lang="en-US" dirty="0"/>
          </a:p>
        </p:txBody>
      </p:sp>
      <p:pic>
        <p:nvPicPr>
          <p:cNvPr id="4098" name="Picture 2"/>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tretch>
            <a:fillRect/>
          </a:stretch>
        </p:blipFill>
        <p:spPr bwMode="auto">
          <a:xfrm>
            <a:off x="-19708" y="2060848"/>
            <a:ext cx="3200400"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a:prstGeom prst="rect">
            <a:avLst/>
          </a:prstGeom>
        </p:spPr>
        <p:txBody>
          <a:bodyPr/>
          <a:lstStyle/>
          <a:p>
            <a:r>
              <a:rPr lang="en-US" altLang="ko-KR" smtClean="0"/>
              <a:t>1/24/2013</a:t>
            </a:r>
            <a:endParaRPr lang="en-US" dirty="0"/>
          </a:p>
        </p:txBody>
      </p:sp>
      <p:sp>
        <p:nvSpPr>
          <p:cNvPr id="5" name="Footer Placeholder 4"/>
          <p:cNvSpPr>
            <a:spLocks noGrp="1"/>
          </p:cNvSpPr>
          <p:nvPr>
            <p:ph type="ftr" sz="quarter" idx="11"/>
          </p:nvPr>
        </p:nvSpPr>
        <p:spPr>
          <a:prstGeom prst="rect">
            <a:avLst/>
          </a:prstGeom>
        </p:spPr>
        <p:txBody>
          <a:bodyPr/>
          <a:lstStyle/>
          <a:p>
            <a:r>
              <a:rPr lang="en-US" smtClean="0"/>
              <a:t>Contrastive hierarchies in the Altaic vowel systems</a:t>
            </a:r>
            <a:endParaRPr lang="en-US" dirty="0"/>
          </a:p>
        </p:txBody>
      </p:sp>
      <p:sp>
        <p:nvSpPr>
          <p:cNvPr id="6" name="Slide Number Placeholder 5"/>
          <p:cNvSpPr>
            <a:spLocks noGrp="1"/>
          </p:cNvSpPr>
          <p:nvPr>
            <p:ph type="sldNum" sz="quarter" idx="12"/>
          </p:nvPr>
        </p:nvSpPr>
        <p:spPr>
          <a:prstGeom prst="bracketPair">
            <a:avLst>
              <a:gd name="adj" fmla="val 17949"/>
            </a:avLst>
          </a:prstGeom>
        </p:spPr>
        <p:txBody>
          <a:bodyPr/>
          <a:lstStyle/>
          <a:p>
            <a:fld id="{172AFA12-68E5-4B94-9C9D-2F0A9B4FE546}" type="slidenum">
              <a:rPr lang="en-US" smtClean="0"/>
              <a:t>155</a:t>
            </a:fld>
            <a:endParaRPr lang="en-US"/>
          </a:p>
        </p:txBody>
      </p:sp>
      <p:pic>
        <p:nvPicPr>
          <p:cNvPr id="12" name="Picture 2"/>
          <p:cNvPicPr>
            <a:picLocks noGrp="1" noChangeAspect="1" noChangeArrowheads="1"/>
          </p:cNvPicPr>
          <p:nvPr>
            <p:ph sz="quarter" idx="4"/>
          </p:nvPr>
        </p:nvPicPr>
        <p:blipFill>
          <a:blip r:embed="rId4">
            <a:extLst>
              <a:ext uri="{28A0092B-C50C-407E-A947-70E740481C1C}">
                <a14:useLocalDpi xmlns:a14="http://schemas.microsoft.com/office/drawing/2010/main" val="0"/>
              </a:ext>
            </a:extLst>
          </a:blip>
          <a:srcRect/>
          <a:stretch>
            <a:fillRect/>
          </a:stretch>
        </p:blipFill>
        <p:spPr bwMode="auto">
          <a:xfrm>
            <a:off x="3305265" y="2132856"/>
            <a:ext cx="5838735"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3281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atinLnBrk="0"/>
            <a:r>
              <a:rPr lang="en-US" dirty="0" smtClean="0"/>
              <a:t>Uyghur (Vaux 2000)</a:t>
            </a:r>
            <a:endParaRPr lang="en-US" dirty="0"/>
          </a:p>
        </p:txBody>
      </p:sp>
      <p:sp>
        <p:nvSpPr>
          <p:cNvPr id="3" name="Content Placeholder 2"/>
          <p:cNvSpPr>
            <a:spLocks noGrp="1"/>
          </p:cNvSpPr>
          <p:nvPr>
            <p:ph sz="quarter" idx="1"/>
          </p:nvPr>
        </p:nvSpPr>
        <p:spPr/>
        <p:txBody>
          <a:bodyPr/>
          <a:lstStyle/>
          <a:p>
            <a:pPr latinLnBrk="0"/>
            <a:r>
              <a:rPr lang="en-US" dirty="0" smtClean="0"/>
              <a:t>Uyghur vowels (Vaux 2000)</a:t>
            </a:r>
            <a:endParaRPr lang="en-US" dirty="0"/>
          </a:p>
        </p:txBody>
      </p:sp>
      <p:sp>
        <p:nvSpPr>
          <p:cNvPr id="4" name="Date Placeholder 3"/>
          <p:cNvSpPr>
            <a:spLocks noGrp="1"/>
          </p:cNvSpPr>
          <p:nvPr>
            <p:ph type="dt" sz="half" idx="2"/>
          </p:nvPr>
        </p:nvSpPr>
        <p:spPr>
          <a:prstGeom prst="rect">
            <a:avLst/>
          </a:prstGeom>
        </p:spPr>
        <p:txBody>
          <a:bodyPr/>
          <a:lstStyle/>
          <a:p>
            <a:r>
              <a:rPr lang="en-US" altLang="ko-KR" smtClean="0"/>
              <a:t>1/24/2013</a:t>
            </a:r>
            <a:endParaRPr lang="en-US" dirty="0"/>
          </a:p>
        </p:txBody>
      </p:sp>
      <p:sp>
        <p:nvSpPr>
          <p:cNvPr id="5" name="Footer Placeholder 4"/>
          <p:cNvSpPr>
            <a:spLocks noGrp="1"/>
          </p:cNvSpPr>
          <p:nvPr>
            <p:ph type="ftr" sz="quarter" idx="3"/>
          </p:nvPr>
        </p:nvSpPr>
        <p:spPr>
          <a:prstGeom prst="rect">
            <a:avLst/>
          </a:prstGeom>
        </p:spPr>
        <p:txBody>
          <a:bodyPr/>
          <a:lstStyle/>
          <a:p>
            <a:r>
              <a:rPr lang="en-US" smtClean="0"/>
              <a:t>Contrastive hierarchies in the Altaic vowel systems</a:t>
            </a:r>
            <a:endParaRPr lang="en-US" dirty="0"/>
          </a:p>
        </p:txBody>
      </p:sp>
      <p:sp>
        <p:nvSpPr>
          <p:cNvPr id="6" name="Slide Number Placeholder 5"/>
          <p:cNvSpPr>
            <a:spLocks noGrp="1"/>
          </p:cNvSpPr>
          <p:nvPr>
            <p:ph type="sldNum" sz="quarter" idx="4"/>
          </p:nvPr>
        </p:nvSpPr>
        <p:spPr>
          <a:prstGeom prst="bracketPair">
            <a:avLst>
              <a:gd name="adj" fmla="val 17949"/>
            </a:avLst>
          </a:prstGeom>
        </p:spPr>
        <p:txBody>
          <a:bodyPr/>
          <a:lstStyle/>
          <a:p>
            <a:fld id="{172AFA12-68E5-4B94-9C9D-2F0A9B4FE546}" type="slidenum">
              <a:rPr lang="en-US" smtClean="0"/>
              <a:t>156</a:t>
            </a:fld>
            <a:endParaRPr lang="en-US"/>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3464693"/>
            <a:ext cx="5560293" cy="2783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1" y="1787727"/>
            <a:ext cx="3600400" cy="2189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255802" y="2358172"/>
            <a:ext cx="3744416" cy="400110"/>
          </a:xfrm>
          <a:prstGeom prst="rect">
            <a:avLst/>
          </a:prstGeom>
          <a:solidFill>
            <a:schemeClr val="bg2">
              <a:lumMod val="25000"/>
            </a:schemeClr>
          </a:solidFill>
        </p:spPr>
        <p:txBody>
          <a:bodyPr wrap="square" rtlCol="0">
            <a:spAutoFit/>
          </a:bodyPr>
          <a:lstStyle/>
          <a:p>
            <a:pPr algn="ctr"/>
            <a:r>
              <a:rPr lang="en-US" sz="2000" dirty="0">
                <a:solidFill>
                  <a:schemeClr val="bg1"/>
                </a:solidFill>
              </a:rPr>
              <a:t>/i/ is neutral to palatal </a:t>
            </a:r>
            <a:r>
              <a:rPr lang="en-US" sz="2000" dirty="0" smtClean="0">
                <a:solidFill>
                  <a:schemeClr val="bg1"/>
                </a:solidFill>
              </a:rPr>
              <a:t>harmony!</a:t>
            </a:r>
            <a:endParaRPr lang="en-US" sz="2000" dirty="0">
              <a:solidFill>
                <a:schemeClr val="bg1"/>
              </a:solidFill>
            </a:endParaRPr>
          </a:p>
        </p:txBody>
      </p:sp>
    </p:spTree>
    <p:extLst>
      <p:ext uri="{BB962C8B-B14F-4D97-AF65-F5344CB8AC3E}">
        <p14:creationId xmlns:p14="http://schemas.microsoft.com/office/powerpoint/2010/main" val="243138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dirty="0" smtClean="0"/>
              <a:t>On </a:t>
            </a:r>
            <a:r>
              <a:rPr lang="en-US" altLang="ko-KR" dirty="0" err="1" smtClean="0"/>
              <a:t>Kalmyck</a:t>
            </a:r>
            <a:r>
              <a:rPr lang="en-US" altLang="ko-KR" dirty="0" smtClean="0"/>
              <a:t>/</a:t>
            </a:r>
            <a:r>
              <a:rPr lang="en-US" altLang="ko-KR" dirty="0" err="1" smtClean="0"/>
              <a:t>Oirat</a:t>
            </a:r>
            <a:r>
              <a:rPr lang="en-US" altLang="ko-KR" dirty="0" smtClean="0"/>
              <a:t> and Kazakh</a:t>
            </a:r>
            <a:endParaRPr lang="ko-KR" altLang="en-US" dirty="0"/>
          </a:p>
        </p:txBody>
      </p:sp>
      <p:sp>
        <p:nvSpPr>
          <p:cNvPr id="3" name="Content Placeholder 2"/>
          <p:cNvSpPr>
            <a:spLocks noGrp="1"/>
          </p:cNvSpPr>
          <p:nvPr>
            <p:ph sz="quarter" idx="1"/>
          </p:nvPr>
        </p:nvSpPr>
        <p:spPr/>
        <p:txBody>
          <a:bodyPr>
            <a:normAutofit/>
          </a:bodyPr>
          <a:lstStyle/>
          <a:p>
            <a:endParaRPr lang="en-US" altLang="ko-KR" dirty="0" smtClean="0"/>
          </a:p>
          <a:p>
            <a:r>
              <a:rPr lang="en-US" altLang="ko-KR" dirty="0" smtClean="0"/>
              <a:t>Kalmyk/</a:t>
            </a:r>
            <a:r>
              <a:rPr lang="en-US" altLang="ko-KR" dirty="0" err="1" smtClean="0"/>
              <a:t>Oirat</a:t>
            </a:r>
            <a:r>
              <a:rPr lang="en-US" altLang="ko-KR" dirty="0" smtClean="0"/>
              <a:t> is closer to a typical Mongolic than to Turkic</a:t>
            </a:r>
          </a:p>
          <a:p>
            <a:pPr lvl="1"/>
            <a:r>
              <a:rPr lang="en-US" altLang="ko-KR" dirty="0" err="1" smtClean="0"/>
              <a:t>Khalkha</a:t>
            </a:r>
            <a:r>
              <a:rPr lang="en-US" altLang="ko-KR" dirty="0"/>
              <a:t>: 		</a:t>
            </a:r>
            <a:r>
              <a:rPr lang="en-US" altLang="ko-KR" dirty="0" err="1"/>
              <a:t>cor</a:t>
            </a:r>
            <a:r>
              <a:rPr lang="en-US" altLang="ko-KR" dirty="0"/>
              <a:t>&gt;low&gt;lab&gt;</a:t>
            </a:r>
            <a:r>
              <a:rPr lang="en-US" altLang="ko-KR" dirty="0" err="1"/>
              <a:t>RTR</a:t>
            </a:r>
            <a:endParaRPr lang="en-US" altLang="ko-KR" dirty="0"/>
          </a:p>
          <a:p>
            <a:pPr lvl="1"/>
            <a:r>
              <a:rPr lang="en-US" altLang="ko-KR" dirty="0" smtClean="0"/>
              <a:t>Kalmyk/</a:t>
            </a:r>
            <a:r>
              <a:rPr lang="en-US" altLang="ko-KR" dirty="0" err="1" smtClean="0"/>
              <a:t>Oirat</a:t>
            </a:r>
            <a:r>
              <a:rPr lang="en-US" altLang="ko-KR" dirty="0" smtClean="0"/>
              <a:t>:  	</a:t>
            </a:r>
            <a:r>
              <a:rPr lang="en-US" altLang="ko-KR" dirty="0" err="1" smtClean="0"/>
              <a:t>cor</a:t>
            </a:r>
            <a:r>
              <a:rPr lang="en-US" altLang="ko-KR" dirty="0" smtClean="0"/>
              <a:t>&gt;low&gt;lab&gt;</a:t>
            </a:r>
            <a:r>
              <a:rPr lang="en-US" altLang="ko-KR" dirty="0" err="1" smtClean="0"/>
              <a:t>dor</a:t>
            </a:r>
            <a:r>
              <a:rPr lang="en-US" altLang="ko-KR" dirty="0" smtClean="0"/>
              <a:t> </a:t>
            </a:r>
          </a:p>
          <a:p>
            <a:pPr lvl="1"/>
            <a:endParaRPr lang="en-US" altLang="ko-KR" dirty="0" smtClean="0"/>
          </a:p>
          <a:p>
            <a:r>
              <a:rPr lang="en-US" altLang="ko-KR" dirty="0" smtClean="0"/>
              <a:t>Kazakh is closer to a typical Turkic than to a Mongolic </a:t>
            </a:r>
          </a:p>
          <a:p>
            <a:pPr lvl="1"/>
            <a:r>
              <a:rPr lang="en-US" altLang="ko-KR" dirty="0" smtClean="0"/>
              <a:t>Uyghur:		</a:t>
            </a:r>
            <a:r>
              <a:rPr lang="en-US" altLang="ko-KR" dirty="0" err="1" smtClean="0"/>
              <a:t>low</a:t>
            </a:r>
            <a:r>
              <a:rPr lang="en-US" sz="2400" dirty="0" err="1">
                <a:solidFill>
                  <a:schemeClr val="dk1"/>
                </a:solidFill>
              </a:rPr>
              <a:t>≈</a:t>
            </a:r>
            <a:r>
              <a:rPr lang="en-US" altLang="ko-KR" dirty="0" err="1" smtClean="0"/>
              <a:t>lab</a:t>
            </a:r>
            <a:r>
              <a:rPr lang="en-US" sz="2400" dirty="0" smtClean="0">
                <a:solidFill>
                  <a:schemeClr val="dk1"/>
                </a:solidFill>
              </a:rPr>
              <a:t>&gt;</a:t>
            </a:r>
            <a:r>
              <a:rPr lang="en-US" altLang="ko-KR" dirty="0" err="1" smtClean="0"/>
              <a:t>dor</a:t>
            </a:r>
            <a:endParaRPr lang="en-US" altLang="ko-KR" dirty="0" smtClean="0"/>
          </a:p>
          <a:p>
            <a:pPr lvl="1"/>
            <a:r>
              <a:rPr lang="en-US" altLang="ko-KR" dirty="0" smtClean="0"/>
              <a:t>Kazakh:		</a:t>
            </a:r>
            <a:r>
              <a:rPr lang="en-US" altLang="ko-KR" dirty="0" err="1"/>
              <a:t>low</a:t>
            </a:r>
            <a:r>
              <a:rPr lang="en-US" sz="2400" dirty="0" err="1">
                <a:solidFill>
                  <a:schemeClr val="dk1"/>
                </a:solidFill>
              </a:rPr>
              <a:t>≈</a:t>
            </a:r>
            <a:r>
              <a:rPr lang="en-US" altLang="ko-KR" dirty="0" err="1" smtClean="0"/>
              <a:t>lab</a:t>
            </a:r>
            <a:r>
              <a:rPr lang="en-US" sz="2400" dirty="0" err="1" smtClean="0">
                <a:solidFill>
                  <a:schemeClr val="dk1"/>
                </a:solidFill>
              </a:rPr>
              <a:t>≈RTR</a:t>
            </a:r>
            <a:endParaRPr lang="en-US" altLang="ko-KR" dirty="0"/>
          </a:p>
          <a:p>
            <a:endParaRPr lang="en-US" altLang="ko-KR" dirty="0" smtClean="0"/>
          </a:p>
          <a:p>
            <a:endParaRPr lang="en-US" altLang="ko-KR" dirty="0"/>
          </a:p>
          <a:p>
            <a:endParaRPr lang="ko-KR" altLang="en-US" dirty="0"/>
          </a:p>
        </p:txBody>
      </p:sp>
      <p:sp>
        <p:nvSpPr>
          <p:cNvPr id="4" name="Date Placeholder 3"/>
          <p:cNvSpPr>
            <a:spLocks noGrp="1"/>
          </p:cNvSpPr>
          <p:nvPr>
            <p:ph type="dt" sz="half" idx="2"/>
          </p:nvPr>
        </p:nvSpPr>
        <p:spPr>
          <a:prstGeom prst="rect">
            <a:avLst/>
          </a:prstGeom>
        </p:spPr>
        <p:txBody>
          <a:bodyPr/>
          <a:lstStyle/>
          <a:p>
            <a:r>
              <a:rPr lang="en-US" altLang="ko-KR" smtClean="0"/>
              <a:t>1/24/2013</a:t>
            </a:r>
            <a:endParaRPr lang="en-US" dirty="0"/>
          </a:p>
        </p:txBody>
      </p:sp>
      <p:sp>
        <p:nvSpPr>
          <p:cNvPr id="5" name="Footer Placeholder 4"/>
          <p:cNvSpPr>
            <a:spLocks noGrp="1"/>
          </p:cNvSpPr>
          <p:nvPr>
            <p:ph type="ftr" sz="quarter" idx="3"/>
          </p:nvPr>
        </p:nvSpPr>
        <p:spPr>
          <a:prstGeom prst="rect">
            <a:avLst/>
          </a:prstGeom>
        </p:spPr>
        <p:txBody>
          <a:bodyPr/>
          <a:lstStyle/>
          <a:p>
            <a:r>
              <a:rPr lang="en-US" smtClean="0"/>
              <a:t>Contrastive hierarchies in the Altaic vowel systems</a:t>
            </a:r>
            <a:endParaRPr lang="en-US" dirty="0"/>
          </a:p>
        </p:txBody>
      </p:sp>
      <p:sp>
        <p:nvSpPr>
          <p:cNvPr id="6" name="Slide Number Placeholder 5"/>
          <p:cNvSpPr>
            <a:spLocks noGrp="1"/>
          </p:cNvSpPr>
          <p:nvPr>
            <p:ph type="sldNum" sz="quarter" idx="4"/>
          </p:nvPr>
        </p:nvSpPr>
        <p:spPr>
          <a:prstGeom prst="bracketPair">
            <a:avLst>
              <a:gd name="adj" fmla="val 17949"/>
            </a:avLst>
          </a:prstGeom>
        </p:spPr>
        <p:txBody>
          <a:bodyPr/>
          <a:lstStyle/>
          <a:p>
            <a:fld id="{172AFA12-68E5-4B94-9C9D-2F0A9B4FE546}" type="slidenum">
              <a:rPr lang="en-US" smtClean="0"/>
              <a:t>157</a:t>
            </a:fld>
            <a:endParaRPr lang="en-US"/>
          </a:p>
        </p:txBody>
      </p:sp>
    </p:spTree>
    <p:extLst>
      <p:ext uri="{BB962C8B-B14F-4D97-AF65-F5344CB8AC3E}">
        <p14:creationId xmlns:p14="http://schemas.microsoft.com/office/powerpoint/2010/main" val="2269083012"/>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smtClean="0"/>
              <a:t>[coronal] and vowel inventory</a:t>
            </a:r>
            <a:endParaRPr lang="en-US" dirty="0"/>
          </a:p>
        </p:txBody>
      </p:sp>
      <p:sp>
        <p:nvSpPr>
          <p:cNvPr id="11" name="Content Placeholder 10"/>
          <p:cNvSpPr>
            <a:spLocks noGrp="1"/>
          </p:cNvSpPr>
          <p:nvPr>
            <p:ph sz="quarter" idx="1"/>
          </p:nvPr>
        </p:nvSpPr>
        <p:spPr/>
        <p:txBody>
          <a:bodyPr>
            <a:normAutofit lnSpcReduction="10000"/>
          </a:bodyPr>
          <a:lstStyle/>
          <a:p>
            <a:pPr latinLnBrk="0"/>
            <a:r>
              <a:rPr lang="en-US" dirty="0" smtClean="0">
                <a:sym typeface="Wingdings" pitchFamily="2" charset="2"/>
              </a:rPr>
              <a:t>The existence </a:t>
            </a:r>
            <a:r>
              <a:rPr lang="en-US" dirty="0">
                <a:sym typeface="Wingdings" pitchFamily="2" charset="2"/>
              </a:rPr>
              <a:t>vs. absence of contrastive [</a:t>
            </a:r>
            <a:r>
              <a:rPr lang="en-US" dirty="0" smtClean="0">
                <a:sym typeface="Wingdings" pitchFamily="2" charset="2"/>
              </a:rPr>
              <a:t>coronal] </a:t>
            </a:r>
            <a:r>
              <a:rPr lang="en-US" dirty="0" smtClean="0"/>
              <a:t>affects the </a:t>
            </a:r>
            <a:r>
              <a:rPr lang="en-US" dirty="0"/>
              <a:t>shape of vowel </a:t>
            </a:r>
            <a:r>
              <a:rPr lang="en-US" dirty="0" smtClean="0"/>
              <a:t>inventory</a:t>
            </a:r>
            <a:endParaRPr lang="en-US" dirty="0"/>
          </a:p>
          <a:p>
            <a:pPr lvl="1" latinLnBrk="0"/>
            <a:r>
              <a:rPr lang="en-US" dirty="0" smtClean="0"/>
              <a:t>[coronal] in non-Turkic languages (Mongolic, Middle Korean, </a:t>
            </a:r>
            <a:r>
              <a:rPr lang="en-US" dirty="0" err="1" smtClean="0"/>
              <a:t>Tungusic</a:t>
            </a:r>
            <a:r>
              <a:rPr lang="en-US" dirty="0" smtClean="0"/>
              <a:t>)</a:t>
            </a:r>
          </a:p>
          <a:p>
            <a:pPr lvl="2" latinLnBrk="0"/>
            <a:r>
              <a:rPr lang="en-US" dirty="0" smtClean="0"/>
              <a:t>Asymmetry in the vowel inventory:  no non-high front vowels</a:t>
            </a:r>
          </a:p>
          <a:p>
            <a:pPr lvl="2" latinLnBrk="0"/>
            <a:r>
              <a:rPr lang="en-US" dirty="0" smtClean="0"/>
              <a:t>Antagonistic feature combination *[+coronal, +low] (NB: these are all relatively highly-ranked features in canonical systems)</a:t>
            </a:r>
          </a:p>
          <a:p>
            <a:pPr lvl="1" latinLnBrk="0"/>
            <a:r>
              <a:rPr lang="en-US" dirty="0" smtClean="0"/>
              <a:t>No [coronal] in Turkic languages</a:t>
            </a:r>
          </a:p>
          <a:p>
            <a:pPr lvl="2" latinLnBrk="0"/>
            <a:r>
              <a:rPr lang="en-US" dirty="0"/>
              <a:t>Not aware of any </a:t>
            </a:r>
            <a:r>
              <a:rPr lang="en-US" dirty="0" err="1"/>
              <a:t>coronalization</a:t>
            </a:r>
            <a:r>
              <a:rPr lang="en-US" dirty="0"/>
              <a:t> cases </a:t>
            </a:r>
          </a:p>
          <a:p>
            <a:pPr lvl="3" latinLnBrk="0"/>
            <a:r>
              <a:rPr lang="en-US" dirty="0"/>
              <a:t>cf. “umlaut” in Lees 1961:  a change in height involving both /i, </a:t>
            </a:r>
            <a:r>
              <a:rPr lang="en-US" dirty="0">
                <a:latin typeface="Times New Roman"/>
                <a:cs typeface="Times New Roman"/>
              </a:rPr>
              <a:t>ɨ/</a:t>
            </a:r>
            <a:endParaRPr lang="en-US" dirty="0"/>
          </a:p>
          <a:p>
            <a:pPr lvl="2" latinLnBrk="0"/>
            <a:r>
              <a:rPr lang="en-US" dirty="0" smtClean="0"/>
              <a:t>Velar </a:t>
            </a:r>
            <a:r>
              <a:rPr lang="en-US" dirty="0"/>
              <a:t>fronting ([</a:t>
            </a:r>
            <a:r>
              <a:rPr lang="en-US" dirty="0" err="1"/>
              <a:t>c~k</a:t>
            </a:r>
            <a:r>
              <a:rPr lang="en-US" dirty="0"/>
              <a:t>] and [</a:t>
            </a:r>
            <a:r>
              <a:rPr lang="en-US" dirty="0" err="1"/>
              <a:t>ɟ~ɡ</a:t>
            </a:r>
            <a:r>
              <a:rPr lang="en-US" dirty="0"/>
              <a:t>] alternation in Turkish</a:t>
            </a:r>
            <a:r>
              <a:rPr lang="en-US" dirty="0" smtClean="0"/>
              <a:t>)</a:t>
            </a:r>
          </a:p>
          <a:p>
            <a:pPr lvl="3" latinLnBrk="0"/>
            <a:r>
              <a:rPr lang="en-US" dirty="0" smtClean="0"/>
              <a:t>Evidence for [dorsal], not [coronal] (Calabrese 2005)</a:t>
            </a:r>
          </a:p>
          <a:p>
            <a:pPr lvl="2" latinLnBrk="0"/>
            <a:r>
              <a:rPr lang="en-US" dirty="0" smtClean="0"/>
              <a:t>No antagonistic combination between [-dorsal] and [+low]</a:t>
            </a:r>
          </a:p>
          <a:p>
            <a:pPr lvl="2" latinLnBrk="0"/>
            <a:r>
              <a:rPr lang="en-US" dirty="0" smtClean="0"/>
              <a:t>Consequently, front vowels are fully exploited</a:t>
            </a:r>
          </a:p>
        </p:txBody>
      </p:sp>
      <p:sp>
        <p:nvSpPr>
          <p:cNvPr id="7" name="Date Placeholder 6"/>
          <p:cNvSpPr>
            <a:spLocks noGrp="1"/>
          </p:cNvSpPr>
          <p:nvPr>
            <p:ph type="dt" sz="half" idx="2"/>
          </p:nvPr>
        </p:nvSpPr>
        <p:spPr/>
        <p:txBody>
          <a:bodyPr/>
          <a:lstStyle/>
          <a:p>
            <a:r>
              <a:rPr lang="en-US" altLang="ko-KR" smtClean="0"/>
              <a:t>1/24/2013</a:t>
            </a:r>
            <a:endParaRPr lang="ko-KR" altLang="en-US" dirty="0"/>
          </a:p>
        </p:txBody>
      </p:sp>
      <p:sp>
        <p:nvSpPr>
          <p:cNvPr id="8" name="Footer Placeholder 7"/>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9" name="Slide Number Placeholder 8"/>
          <p:cNvSpPr>
            <a:spLocks noGrp="1"/>
          </p:cNvSpPr>
          <p:nvPr>
            <p:ph type="sldNum" sz="quarter" idx="4"/>
          </p:nvPr>
        </p:nvSpPr>
        <p:spPr/>
        <p:txBody>
          <a:bodyPr/>
          <a:lstStyle/>
          <a:p>
            <a:fld id="{C11EF7EE-79D6-49A2-9057-E1F4E97C0289}" type="slidenum">
              <a:rPr lang="ko-KR" altLang="en-US" smtClean="0"/>
              <a:pPr/>
              <a:t>158</a:t>
            </a:fld>
            <a:endParaRPr lang="ko-KR" altLang="en-US"/>
          </a:p>
        </p:txBody>
      </p:sp>
    </p:spTree>
    <p:extLst>
      <p:ext uri="{BB962C8B-B14F-4D97-AF65-F5344CB8AC3E}">
        <p14:creationId xmlns:p14="http://schemas.microsoft.com/office/powerpoint/2010/main" val="2878331106"/>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 on the Proto-Altaic V system</a:t>
            </a:r>
            <a:endParaRPr lang="en-US" dirty="0"/>
          </a:p>
        </p:txBody>
      </p:sp>
      <p:sp>
        <p:nvSpPr>
          <p:cNvPr id="8" name="Text Placeholder 7"/>
          <p:cNvSpPr>
            <a:spLocks noGrp="1"/>
          </p:cNvSpPr>
          <p:nvPr>
            <p:ph type="body" sz="half" idx="3"/>
          </p:nvPr>
        </p:nvSpPr>
        <p:spPr>
          <a:xfrm>
            <a:off x="4355976" y="3429000"/>
            <a:ext cx="4478015" cy="685800"/>
          </a:xfrm>
        </p:spPr>
        <p:txBody>
          <a:bodyPr>
            <a:normAutofit/>
          </a:bodyPr>
          <a:lstStyle/>
          <a:p>
            <a:r>
              <a:rPr lang="en-US" dirty="0" smtClean="0"/>
              <a:t>Cf. </a:t>
            </a:r>
            <a:r>
              <a:rPr lang="en-US" dirty="0" err="1" smtClean="0"/>
              <a:t>Poppe</a:t>
            </a:r>
            <a:r>
              <a:rPr lang="en-US" dirty="0" smtClean="0"/>
              <a:t> 1960: palatal system</a:t>
            </a:r>
            <a:endParaRPr lang="en-US" dirty="0"/>
          </a:p>
        </p:txBody>
      </p:sp>
      <p:pic>
        <p:nvPicPr>
          <p:cNvPr id="5122" name="Picture 2"/>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tretch>
            <a:fillRect/>
          </a:stretch>
        </p:blipFill>
        <p:spPr bwMode="auto">
          <a:xfrm>
            <a:off x="251520" y="1196752"/>
            <a:ext cx="3576919"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r>
              <a:rPr lang="en-US" altLang="ko-KR" smtClean="0"/>
              <a:t>1/24/2013</a:t>
            </a:r>
            <a:endParaRPr lang="ko-KR" altLang="en-US" dirty="0"/>
          </a:p>
        </p:txBody>
      </p:sp>
      <p:sp>
        <p:nvSpPr>
          <p:cNvPr id="5" name="Footer Placeholder 4"/>
          <p:cNvSpPr>
            <a:spLocks noGrp="1"/>
          </p:cNvSpPr>
          <p:nvPr>
            <p:ph type="ftr" sz="quarter" idx="11"/>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12"/>
          </p:nvPr>
        </p:nvSpPr>
        <p:spPr/>
        <p:txBody>
          <a:bodyPr/>
          <a:lstStyle/>
          <a:p>
            <a:fld id="{C11EF7EE-79D6-49A2-9057-E1F4E97C0289}" type="slidenum">
              <a:rPr lang="ko-KR" altLang="en-US" smtClean="0"/>
              <a:pPr/>
              <a:t>159</a:t>
            </a:fld>
            <a:endParaRPr lang="ko-KR" altLang="en-US"/>
          </a:p>
        </p:txBody>
      </p:sp>
      <p:pic>
        <p:nvPicPr>
          <p:cNvPr id="5123" name="Picture 3"/>
          <p:cNvPicPr>
            <a:picLocks noGrp="1" noChangeAspect="1" noChangeArrowheads="1"/>
          </p:cNvPicPr>
          <p:nvPr>
            <p:ph sz="quarter" idx="4"/>
          </p:nvPr>
        </p:nvPicPr>
        <p:blipFill>
          <a:blip r:embed="rId4">
            <a:extLst>
              <a:ext uri="{28A0092B-C50C-407E-A947-70E740481C1C}">
                <a14:useLocalDpi xmlns:a14="http://schemas.microsoft.com/office/drawing/2010/main" val="0"/>
              </a:ext>
            </a:extLst>
          </a:blip>
          <a:srcRect/>
          <a:stretch>
            <a:fillRect/>
          </a:stretch>
        </p:blipFill>
        <p:spPr bwMode="auto">
          <a:xfrm>
            <a:off x="3851920" y="4077072"/>
            <a:ext cx="5047839"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65357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Reanalysis</a:t>
            </a:r>
            <a:endParaRPr lang="ko-KR" altLang="en-US" dirty="0"/>
          </a:p>
        </p:txBody>
      </p:sp>
      <p:sp>
        <p:nvSpPr>
          <p:cNvPr id="4" name="Date Placeholder 3"/>
          <p:cNvSpPr>
            <a:spLocks noGrp="1"/>
          </p:cNvSpPr>
          <p:nvPr>
            <p:ph type="dt" sz="half" idx="2"/>
          </p:nvPr>
        </p:nvSpPr>
        <p:spPr/>
        <p:txBody>
          <a:bodyPr/>
          <a:lstStyle/>
          <a:p>
            <a:r>
              <a:rPr lang="en-US" altLang="ko-KR" smtClean="0"/>
              <a:t>1/24/2013</a:t>
            </a:r>
            <a:endParaRPr lang="ko-KR" altLang="en-US" dirty="0"/>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16</a:t>
            </a:fld>
            <a:endParaRPr lang="ko-KR" altLang="en-US"/>
          </a:p>
        </p:txBody>
      </p:sp>
      <p:pic>
        <p:nvPicPr>
          <p:cNvPr id="5122"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1115616" y="2564904"/>
            <a:ext cx="6794684" cy="1809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092535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en-US" altLang="ko-KR" dirty="0" smtClean="0"/>
              <a:t>A speculation on the change from proto-Altaic to proto-Turkic: “fusion”</a:t>
            </a:r>
            <a:endParaRPr lang="ko-KR" altLang="en-US" dirty="0"/>
          </a:p>
        </p:txBody>
      </p:sp>
      <p:sp>
        <p:nvSpPr>
          <p:cNvPr id="7" name="Date Placeholder 6"/>
          <p:cNvSpPr>
            <a:spLocks noGrp="1"/>
          </p:cNvSpPr>
          <p:nvPr>
            <p:ph type="dt" sz="half" idx="2"/>
          </p:nvPr>
        </p:nvSpPr>
        <p:spPr/>
        <p:txBody>
          <a:bodyPr/>
          <a:lstStyle/>
          <a:p>
            <a:r>
              <a:rPr lang="en-US" altLang="ko-KR" smtClean="0"/>
              <a:t>1/24/2013</a:t>
            </a:r>
            <a:endParaRPr lang="ko-KR" altLang="en-US" dirty="0"/>
          </a:p>
        </p:txBody>
      </p:sp>
      <p:sp>
        <p:nvSpPr>
          <p:cNvPr id="8" name="Footer Placeholder 7"/>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9" name="Slide Number Placeholder 8"/>
          <p:cNvSpPr>
            <a:spLocks noGrp="1"/>
          </p:cNvSpPr>
          <p:nvPr>
            <p:ph type="sldNum" sz="quarter" idx="4"/>
          </p:nvPr>
        </p:nvSpPr>
        <p:spPr/>
        <p:txBody>
          <a:bodyPr/>
          <a:lstStyle/>
          <a:p>
            <a:fld id="{C11EF7EE-79D6-49A2-9057-E1F4E97C0289}" type="slidenum">
              <a:rPr lang="ko-KR" altLang="en-US" smtClean="0"/>
              <a:pPr/>
              <a:t>160</a:t>
            </a:fld>
            <a:endParaRPr lang="ko-KR" altLang="en-US"/>
          </a:p>
        </p:txBody>
      </p:sp>
      <p:pic>
        <p:nvPicPr>
          <p:cNvPr id="3074"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103113" y="2060848"/>
            <a:ext cx="8861375" cy="29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3293712"/>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Conclusion</a:t>
            </a:r>
            <a:endParaRPr lang="ko-KR" altLang="en-US" dirty="0"/>
          </a:p>
        </p:txBody>
      </p:sp>
      <p:sp>
        <p:nvSpPr>
          <p:cNvPr id="3" name="Content Placeholder 2"/>
          <p:cNvSpPr>
            <a:spLocks noGrp="1"/>
          </p:cNvSpPr>
          <p:nvPr>
            <p:ph sz="quarter" idx="1"/>
          </p:nvPr>
        </p:nvSpPr>
        <p:spPr/>
        <p:txBody>
          <a:bodyPr>
            <a:normAutofit fontScale="92500" lnSpcReduction="20000"/>
          </a:bodyPr>
          <a:lstStyle/>
          <a:p>
            <a:r>
              <a:rPr lang="en-US" altLang="ko-KR" dirty="0" smtClean="0"/>
              <a:t>Rewriting the vocalic history of the Northeast Asian languages</a:t>
            </a:r>
          </a:p>
          <a:p>
            <a:pPr lvl="1"/>
            <a:r>
              <a:rPr lang="en-US" altLang="ko-KR" dirty="0" smtClean="0"/>
              <a:t>An </a:t>
            </a:r>
            <a:r>
              <a:rPr lang="en-US" altLang="ko-KR" dirty="0" err="1" smtClean="0"/>
              <a:t>RTR</a:t>
            </a:r>
            <a:r>
              <a:rPr lang="en-US" altLang="ko-KR" dirty="0" smtClean="0"/>
              <a:t> analysis of OM and no Mongolic vowel shifts (contra </a:t>
            </a:r>
            <a:r>
              <a:rPr lang="en-US" altLang="ko-KR" dirty="0" err="1" smtClean="0"/>
              <a:t>Svantesson</a:t>
            </a:r>
            <a:r>
              <a:rPr lang="en-US" altLang="ko-KR" dirty="0" smtClean="0"/>
              <a:t> 1985)</a:t>
            </a:r>
          </a:p>
          <a:p>
            <a:pPr lvl="1"/>
            <a:r>
              <a:rPr lang="en-US" altLang="ko-KR" dirty="0" smtClean="0"/>
              <a:t>No Korean vowel shifts, either (contra K.-M. Lee 1964 et seq.)</a:t>
            </a:r>
          </a:p>
          <a:p>
            <a:pPr lvl="1"/>
            <a:r>
              <a:rPr lang="en-US" altLang="ko-KR" dirty="0" err="1" smtClean="0"/>
              <a:t>RTR</a:t>
            </a:r>
            <a:r>
              <a:rPr lang="en-US" altLang="ko-KR" dirty="0" smtClean="0"/>
              <a:t> analyses of modern </a:t>
            </a:r>
            <a:r>
              <a:rPr lang="en-US" altLang="ko-KR" dirty="0" err="1" smtClean="0"/>
              <a:t>Tungusic</a:t>
            </a:r>
            <a:r>
              <a:rPr lang="en-US" altLang="ko-KR" dirty="0" smtClean="0"/>
              <a:t> languages leads us to an </a:t>
            </a:r>
            <a:r>
              <a:rPr lang="en-US" altLang="ko-KR" dirty="0" err="1" smtClean="0"/>
              <a:t>RTR</a:t>
            </a:r>
            <a:r>
              <a:rPr lang="en-US" altLang="ko-KR" dirty="0" smtClean="0"/>
              <a:t> analysis of proto-</a:t>
            </a:r>
            <a:r>
              <a:rPr lang="en-US" altLang="ko-KR" dirty="0" err="1" smtClean="0"/>
              <a:t>Tungusic</a:t>
            </a:r>
            <a:endParaRPr lang="en-US" altLang="ko-KR" dirty="0" smtClean="0"/>
          </a:p>
          <a:p>
            <a:pPr marL="274320" lvl="1" indent="0">
              <a:buNone/>
            </a:pPr>
            <a:r>
              <a:rPr lang="en-US" altLang="ko-KR" dirty="0" smtClean="0">
                <a:sym typeface="Wingdings" pitchFamily="2" charset="2"/>
              </a:rPr>
              <a:t> Implication on the reconstruction of proto-Altaic (contra, e.g., </a:t>
            </a:r>
            <a:r>
              <a:rPr lang="en-US" altLang="ko-KR" dirty="0" err="1" smtClean="0">
                <a:sym typeface="Wingdings" pitchFamily="2" charset="2"/>
              </a:rPr>
              <a:t>Poppe</a:t>
            </a:r>
            <a:r>
              <a:rPr lang="en-US" altLang="ko-KR" dirty="0" smtClean="0">
                <a:sym typeface="Wingdings" pitchFamily="2" charset="2"/>
              </a:rPr>
              <a:t> 1960)</a:t>
            </a:r>
            <a:endParaRPr lang="en-US" altLang="ko-KR" dirty="0" smtClean="0"/>
          </a:p>
          <a:p>
            <a:r>
              <a:rPr lang="en-US" altLang="ko-KR" dirty="0" smtClean="0"/>
              <a:t>Contrastive hierarchy analyses </a:t>
            </a:r>
            <a:r>
              <a:rPr lang="en-US" altLang="ko-KR" dirty="0"/>
              <a:t>of vowels of NE Asian </a:t>
            </a:r>
            <a:r>
              <a:rPr lang="en-US" altLang="ko-KR" dirty="0" smtClean="0"/>
              <a:t>languages</a:t>
            </a:r>
          </a:p>
          <a:p>
            <a:pPr lvl="1"/>
            <a:r>
              <a:rPr lang="en-US" altLang="ko-KR" dirty="0" smtClean="0"/>
              <a:t>Help </a:t>
            </a:r>
            <a:r>
              <a:rPr lang="en-US" altLang="ko-KR" dirty="0"/>
              <a:t>us to </a:t>
            </a:r>
            <a:r>
              <a:rPr lang="en-US" altLang="ko-KR" dirty="0" smtClean="0"/>
              <a:t>understand </a:t>
            </a:r>
            <a:r>
              <a:rPr lang="en-US" altLang="ko-KR" dirty="0"/>
              <a:t>the synchronic variations as well as diachronic changes of vowel systems in </a:t>
            </a:r>
            <a:r>
              <a:rPr lang="en-US" altLang="ko-KR" dirty="0" smtClean="0"/>
              <a:t>the individual NE Asian languages</a:t>
            </a:r>
          </a:p>
          <a:p>
            <a:pPr lvl="1"/>
            <a:r>
              <a:rPr lang="en-US" altLang="ko-KR" dirty="0" smtClean="0"/>
              <a:t>Provide a vowel typology which explains</a:t>
            </a:r>
            <a:endParaRPr lang="en-US" altLang="ko-KR" dirty="0"/>
          </a:p>
          <a:p>
            <a:pPr lvl="2"/>
            <a:r>
              <a:rPr lang="en-US" altLang="ko-KR" dirty="0" smtClean="0"/>
              <a:t>The </a:t>
            </a:r>
            <a:r>
              <a:rPr lang="en-US" altLang="ko-KR" dirty="0" err="1" smtClean="0"/>
              <a:t>microvariation</a:t>
            </a:r>
            <a:r>
              <a:rPr lang="en-US" altLang="ko-KR" dirty="0" smtClean="0"/>
              <a:t> between </a:t>
            </a:r>
            <a:r>
              <a:rPr lang="en-US" altLang="ko-KR" dirty="0" err="1" smtClean="0"/>
              <a:t>Tungusic</a:t>
            </a:r>
            <a:r>
              <a:rPr lang="en-US" altLang="ko-KR" dirty="0" smtClean="0"/>
              <a:t> and Mongolic</a:t>
            </a:r>
          </a:p>
          <a:p>
            <a:pPr lvl="2"/>
            <a:r>
              <a:rPr lang="en-US" altLang="ko-KR" dirty="0" smtClean="0"/>
              <a:t>The difference </a:t>
            </a:r>
            <a:r>
              <a:rPr lang="en-US" altLang="ko-KR" dirty="0"/>
              <a:t>between </a:t>
            </a:r>
            <a:r>
              <a:rPr lang="en-US" altLang="ko-KR" dirty="0" err="1"/>
              <a:t>Tungusic</a:t>
            </a:r>
            <a:r>
              <a:rPr lang="en-US" altLang="ko-KR" dirty="0"/>
              <a:t>/Mongolic vs. Korean</a:t>
            </a:r>
          </a:p>
          <a:p>
            <a:pPr lvl="2"/>
            <a:r>
              <a:rPr lang="en-US" altLang="ko-KR" dirty="0" smtClean="0"/>
              <a:t>The Turkic </a:t>
            </a:r>
            <a:r>
              <a:rPr lang="en-US" altLang="ko-KR" dirty="0"/>
              <a:t>vs. non-Turkic </a:t>
            </a:r>
            <a:r>
              <a:rPr lang="en-US" altLang="ko-KR" dirty="0" smtClean="0"/>
              <a:t>contrast in </a:t>
            </a:r>
            <a:r>
              <a:rPr lang="en-US" altLang="ko-KR" dirty="0"/>
              <a:t>vowel inventory: [coronal</a:t>
            </a:r>
            <a:r>
              <a:rPr lang="en-US" altLang="ko-KR" dirty="0" smtClean="0"/>
              <a:t>]</a:t>
            </a:r>
          </a:p>
          <a:p>
            <a:pPr lvl="2"/>
            <a:endParaRPr lang="en-US" altLang="ko-KR" dirty="0" smtClean="0"/>
          </a:p>
          <a:p>
            <a:pPr lvl="1"/>
            <a:endParaRPr lang="en-US" altLang="ko-KR" dirty="0" smtClean="0"/>
          </a:p>
          <a:p>
            <a:pPr marL="411480" lvl="1" indent="0">
              <a:buNone/>
            </a:pPr>
            <a:endParaRPr lang="en-US" altLang="ko-KR" dirty="0" smtClean="0"/>
          </a:p>
          <a:p>
            <a:pPr lvl="1"/>
            <a:endParaRPr lang="en-US" altLang="ko-KR" dirty="0"/>
          </a:p>
          <a:p>
            <a:endParaRPr lang="en-US" altLang="ko-KR" dirty="0" smtClean="0"/>
          </a:p>
          <a:p>
            <a:pPr lvl="1"/>
            <a:endParaRPr lang="ko-KR" altLang="en-US" dirty="0"/>
          </a:p>
        </p:txBody>
      </p:sp>
      <p:sp>
        <p:nvSpPr>
          <p:cNvPr id="4" name="Date Placeholder 3"/>
          <p:cNvSpPr>
            <a:spLocks noGrp="1"/>
          </p:cNvSpPr>
          <p:nvPr>
            <p:ph type="dt" sz="half" idx="2"/>
          </p:nvPr>
        </p:nvSpPr>
        <p:spPr>
          <a:prstGeom prst="rect">
            <a:avLst/>
          </a:prstGeom>
        </p:spPr>
        <p:txBody>
          <a:bodyPr/>
          <a:lstStyle/>
          <a:p>
            <a:r>
              <a:rPr lang="en-US" altLang="ko-KR" smtClean="0"/>
              <a:t>1/24/2013</a:t>
            </a:r>
            <a:endParaRPr lang="en-US" dirty="0"/>
          </a:p>
        </p:txBody>
      </p:sp>
      <p:sp>
        <p:nvSpPr>
          <p:cNvPr id="5" name="Footer Placeholder 4"/>
          <p:cNvSpPr>
            <a:spLocks noGrp="1"/>
          </p:cNvSpPr>
          <p:nvPr>
            <p:ph type="ftr" sz="quarter" idx="3"/>
          </p:nvPr>
        </p:nvSpPr>
        <p:spPr>
          <a:prstGeom prst="rect">
            <a:avLst/>
          </a:prstGeom>
        </p:spPr>
        <p:txBody>
          <a:bodyPr/>
          <a:lstStyle/>
          <a:p>
            <a:r>
              <a:rPr lang="en-US" smtClean="0"/>
              <a:t>Contrastive hierarchies in the Altaic vowel systems</a:t>
            </a:r>
            <a:endParaRPr lang="en-US" dirty="0"/>
          </a:p>
        </p:txBody>
      </p:sp>
      <p:sp>
        <p:nvSpPr>
          <p:cNvPr id="6" name="Slide Number Placeholder 5"/>
          <p:cNvSpPr>
            <a:spLocks noGrp="1"/>
          </p:cNvSpPr>
          <p:nvPr>
            <p:ph type="sldNum" sz="quarter" idx="4"/>
          </p:nvPr>
        </p:nvSpPr>
        <p:spPr>
          <a:prstGeom prst="bracketPair">
            <a:avLst>
              <a:gd name="adj" fmla="val 17949"/>
            </a:avLst>
          </a:prstGeom>
        </p:spPr>
        <p:txBody>
          <a:bodyPr/>
          <a:lstStyle/>
          <a:p>
            <a:fld id="{172AFA12-68E5-4B94-9C9D-2F0A9B4FE546}" type="slidenum">
              <a:rPr lang="en-US" smtClean="0"/>
              <a:t>161</a:t>
            </a:fld>
            <a:endParaRPr lang="en-US"/>
          </a:p>
        </p:txBody>
      </p:sp>
    </p:spTree>
    <p:extLst>
      <p:ext uri="{BB962C8B-B14F-4D97-AF65-F5344CB8AC3E}">
        <p14:creationId xmlns:p14="http://schemas.microsoft.com/office/powerpoint/2010/main" val="8836555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rmAutofit/>
          </a:bodyPr>
          <a:lstStyle/>
          <a:p>
            <a:r>
              <a:rPr lang="en-US" dirty="0" smtClean="0"/>
              <a:t>Principles governing the CH changes</a:t>
            </a:r>
            <a:endParaRPr lang="en-US" dirty="0"/>
          </a:p>
        </p:txBody>
      </p:sp>
      <p:sp>
        <p:nvSpPr>
          <p:cNvPr id="13" name="Content Placeholder 12"/>
          <p:cNvSpPr>
            <a:spLocks noGrp="1"/>
          </p:cNvSpPr>
          <p:nvPr>
            <p:ph sz="quarter" idx="1"/>
          </p:nvPr>
        </p:nvSpPr>
        <p:spPr/>
        <p:txBody>
          <a:bodyPr>
            <a:normAutofit/>
          </a:bodyPr>
          <a:lstStyle/>
          <a:p>
            <a:r>
              <a:rPr lang="en-US" altLang="ko-KR" dirty="0"/>
              <a:t>Adjacency Principle </a:t>
            </a:r>
          </a:p>
          <a:p>
            <a:pPr lvl="1"/>
            <a:r>
              <a:rPr lang="en-US" altLang="ko-KR" dirty="0"/>
              <a:t>Any two features involved in a contrastive hierarchy change must be adjacent to each other. </a:t>
            </a:r>
          </a:p>
          <a:p>
            <a:pPr lvl="0" fontAlgn="base" latinLnBrk="0"/>
            <a:endParaRPr lang="en-US" dirty="0" smtClean="0"/>
          </a:p>
          <a:p>
            <a:pPr lvl="0" fontAlgn="base" latinLnBrk="0"/>
            <a:r>
              <a:rPr lang="en-US" dirty="0" smtClean="0"/>
              <a:t>Minimal Contrast</a:t>
            </a:r>
            <a:endParaRPr lang="en-US" dirty="0"/>
          </a:p>
          <a:p>
            <a:pPr lvl="1" latinLnBrk="0"/>
            <a:r>
              <a:rPr lang="en-US" dirty="0"/>
              <a:t>A minimal contrast is a contrast between any two segments a terminal branching node under a given contrastive hierarchy</a:t>
            </a:r>
            <a:r>
              <a:rPr lang="en-US" dirty="0" smtClean="0"/>
              <a:t>.</a:t>
            </a:r>
          </a:p>
          <a:p>
            <a:pPr lvl="1" latinLnBrk="0"/>
            <a:endParaRPr lang="en-US" dirty="0"/>
          </a:p>
          <a:p>
            <a:pPr lvl="0" fontAlgn="base" latinLnBrk="0"/>
            <a:r>
              <a:rPr lang="en-US" dirty="0"/>
              <a:t>Minimal </a:t>
            </a:r>
            <a:r>
              <a:rPr lang="en-US" dirty="0" smtClean="0"/>
              <a:t>Contrast Principle</a:t>
            </a:r>
            <a:endParaRPr lang="en-US" dirty="0"/>
          </a:p>
          <a:p>
            <a:pPr lvl="1" latinLnBrk="0"/>
            <a:r>
              <a:rPr lang="en-US" dirty="0" smtClean="0"/>
              <a:t>A </a:t>
            </a:r>
            <a:r>
              <a:rPr lang="en-US" dirty="0"/>
              <a:t>phonological merger operates on a minimal contrast</a:t>
            </a:r>
            <a:r>
              <a:rPr lang="en-US" dirty="0" smtClean="0"/>
              <a:t>.</a:t>
            </a:r>
            <a:endParaRPr lang="en-US" dirty="0"/>
          </a:p>
        </p:txBody>
      </p:sp>
      <p:sp>
        <p:nvSpPr>
          <p:cNvPr id="7" name="Date Placeholder 6"/>
          <p:cNvSpPr>
            <a:spLocks noGrp="1"/>
          </p:cNvSpPr>
          <p:nvPr>
            <p:ph type="dt" sz="half" idx="2"/>
          </p:nvPr>
        </p:nvSpPr>
        <p:spPr/>
        <p:txBody>
          <a:bodyPr/>
          <a:lstStyle/>
          <a:p>
            <a:r>
              <a:rPr lang="en-US" altLang="ko-KR" smtClean="0"/>
              <a:t>1/24/2013</a:t>
            </a:r>
            <a:endParaRPr lang="ko-KR" altLang="en-US" dirty="0"/>
          </a:p>
        </p:txBody>
      </p:sp>
      <p:sp>
        <p:nvSpPr>
          <p:cNvPr id="8" name="Footer Placeholder 7"/>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9" name="Slide Number Placeholder 8"/>
          <p:cNvSpPr>
            <a:spLocks noGrp="1"/>
          </p:cNvSpPr>
          <p:nvPr>
            <p:ph type="sldNum" sz="quarter" idx="4"/>
          </p:nvPr>
        </p:nvSpPr>
        <p:spPr/>
        <p:txBody>
          <a:bodyPr/>
          <a:lstStyle/>
          <a:p>
            <a:fld id="{C11EF7EE-79D6-49A2-9057-E1F4E97C0289}" type="slidenum">
              <a:rPr lang="ko-KR" altLang="en-US" smtClean="0"/>
              <a:pPr/>
              <a:t>17</a:t>
            </a:fld>
            <a:endParaRPr lang="ko-KR" altLang="en-US"/>
          </a:p>
        </p:txBody>
      </p:sp>
    </p:spTree>
    <p:extLst>
      <p:ext uri="{BB962C8B-B14F-4D97-AF65-F5344CB8AC3E}">
        <p14:creationId xmlns:p14="http://schemas.microsoft.com/office/powerpoint/2010/main" val="9566789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Minimal contrast</a:t>
            </a:r>
            <a:endParaRPr lang="ko-KR" altLang="en-US" dirty="0"/>
          </a:p>
        </p:txBody>
      </p:sp>
      <p:sp>
        <p:nvSpPr>
          <p:cNvPr id="4" name="Date Placeholder 3"/>
          <p:cNvSpPr>
            <a:spLocks noGrp="1"/>
          </p:cNvSpPr>
          <p:nvPr>
            <p:ph type="dt" sz="half" idx="2"/>
          </p:nvPr>
        </p:nvSpPr>
        <p:spPr/>
        <p:txBody>
          <a:bodyPr/>
          <a:lstStyle/>
          <a:p>
            <a:r>
              <a:rPr lang="en-US" altLang="ko-KR" smtClean="0"/>
              <a:t>1/24/2013</a:t>
            </a:r>
            <a:endParaRPr lang="ko-KR" altLang="en-US" dirty="0"/>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18</a:t>
            </a:fld>
            <a:endParaRPr lang="ko-KR" altLang="en-US"/>
          </a:p>
        </p:txBody>
      </p:sp>
      <p:pic>
        <p:nvPicPr>
          <p:cNvPr id="6146"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1239950" y="1412776"/>
            <a:ext cx="6644374"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83071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dirty="0" smtClean="0"/>
              <a:t>Contra Visibility Theory</a:t>
            </a:r>
            <a:endParaRPr lang="ko-KR" altLang="en-US" dirty="0"/>
          </a:p>
        </p:txBody>
      </p:sp>
      <p:sp>
        <p:nvSpPr>
          <p:cNvPr id="4" name="Date Placeholder 3"/>
          <p:cNvSpPr>
            <a:spLocks noGrp="1"/>
          </p:cNvSpPr>
          <p:nvPr>
            <p:ph type="dt" sz="half" idx="2"/>
          </p:nvPr>
        </p:nvSpPr>
        <p:spPr/>
        <p:txBody>
          <a:bodyPr/>
          <a:lstStyle/>
          <a:p>
            <a:r>
              <a:rPr lang="en-US" altLang="ko-KR" smtClean="0"/>
              <a:t>1/24/2013</a:t>
            </a:r>
            <a:endParaRPr lang="ko-KR" altLang="en-US" dirty="0"/>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19</a:t>
            </a:fld>
            <a:endParaRPr lang="ko-KR" altLang="en-US"/>
          </a:p>
        </p:txBody>
      </p:sp>
      <p:pic>
        <p:nvPicPr>
          <p:cNvPr id="7170"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467544" y="1556792"/>
            <a:ext cx="8202213"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56648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Introduction</a:t>
            </a:r>
            <a:endParaRPr lang="en-US" dirty="0"/>
          </a:p>
        </p:txBody>
      </p:sp>
      <p:sp>
        <p:nvSpPr>
          <p:cNvPr id="23" name="Text Placeholder 22"/>
          <p:cNvSpPr>
            <a:spLocks noGrp="1"/>
          </p:cNvSpPr>
          <p:nvPr>
            <p:ph type="body" idx="1"/>
          </p:nvPr>
        </p:nvSpPr>
        <p:spPr/>
        <p:txBody>
          <a:bodyPr/>
          <a:lstStyle/>
          <a:p>
            <a:endParaRPr lang="en-US"/>
          </a:p>
        </p:txBody>
      </p:sp>
      <p:sp>
        <p:nvSpPr>
          <p:cNvPr id="4" name="Date Placeholder 3"/>
          <p:cNvSpPr>
            <a:spLocks noGrp="1"/>
          </p:cNvSpPr>
          <p:nvPr>
            <p:ph type="dt" sz="half" idx="2"/>
          </p:nvPr>
        </p:nvSpPr>
        <p:spPr/>
        <p:txBody>
          <a:bodyPr/>
          <a:lstStyle/>
          <a:p>
            <a:r>
              <a:rPr lang="en-US" altLang="ko-KR" smtClean="0"/>
              <a:t>1/24/2013</a:t>
            </a:r>
            <a:endParaRPr lang="ko-KR" altLang="en-US" dirty="0"/>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2</a:t>
            </a:fld>
            <a:endParaRPr lang="ko-KR" altLang="en-US"/>
          </a:p>
        </p:txBody>
      </p:sp>
    </p:spTree>
    <p:extLst>
      <p:ext uri="{BB962C8B-B14F-4D97-AF65-F5344CB8AC3E}">
        <p14:creationId xmlns:p14="http://schemas.microsoft.com/office/powerpoint/2010/main" val="30385422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ko-KR" dirty="0" smtClean="0"/>
              <a:t>Features</a:t>
            </a:r>
            <a:endParaRPr lang="ko-KR" altLang="en-US" dirty="0"/>
          </a:p>
        </p:txBody>
      </p:sp>
      <p:sp>
        <p:nvSpPr>
          <p:cNvPr id="8" name="Text Placeholder 7"/>
          <p:cNvSpPr>
            <a:spLocks noGrp="1"/>
          </p:cNvSpPr>
          <p:nvPr>
            <p:ph type="body" idx="1"/>
          </p:nvPr>
        </p:nvSpPr>
        <p:spPr/>
        <p:txBody>
          <a:bodyPr/>
          <a:lstStyle/>
          <a:p>
            <a:endParaRPr lang="ko-KR" altLang="en-US"/>
          </a:p>
        </p:txBody>
      </p:sp>
      <p:sp>
        <p:nvSpPr>
          <p:cNvPr id="4" name="Date Placeholder 3"/>
          <p:cNvSpPr>
            <a:spLocks noGrp="1"/>
          </p:cNvSpPr>
          <p:nvPr>
            <p:ph type="dt" sz="half" idx="2"/>
          </p:nvPr>
        </p:nvSpPr>
        <p:spPr/>
        <p:txBody>
          <a:bodyPr/>
          <a:lstStyle/>
          <a:p>
            <a:r>
              <a:rPr lang="en-US" altLang="ko-KR" smtClean="0"/>
              <a:t>1/24/2013</a:t>
            </a:r>
            <a:endParaRPr lang="ko-KR" altLang="en-US" dirty="0"/>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20</a:t>
            </a:fld>
            <a:endParaRPr lang="ko-KR" altLang="en-US"/>
          </a:p>
        </p:txBody>
      </p:sp>
    </p:spTree>
    <p:extLst>
      <p:ext uri="{BB962C8B-B14F-4D97-AF65-F5344CB8AC3E}">
        <p14:creationId xmlns:p14="http://schemas.microsoft.com/office/powerpoint/2010/main" val="1412782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179512" y="548680"/>
            <a:ext cx="5976664" cy="5530098"/>
          </a:xfrm>
          <a:prstGeom prst="rect">
            <a:avLst/>
          </a:prstGeom>
          <a:noFill/>
          <a:ln>
            <a:noFill/>
          </a:ln>
        </p:spPr>
      </p:pic>
      <p:sp>
        <p:nvSpPr>
          <p:cNvPr id="2" name="Title 1"/>
          <p:cNvSpPr>
            <a:spLocks noGrp="1"/>
          </p:cNvSpPr>
          <p:nvPr>
            <p:ph type="title"/>
          </p:nvPr>
        </p:nvSpPr>
        <p:spPr/>
        <p:txBody>
          <a:bodyPr/>
          <a:lstStyle/>
          <a:p>
            <a:pPr>
              <a:lnSpc>
                <a:spcPct val="100000"/>
              </a:lnSpc>
            </a:pPr>
            <a:r>
              <a:rPr lang="en-US" altLang="ko-KR" dirty="0"/>
              <a:t>Articulator features</a:t>
            </a:r>
          </a:p>
        </p:txBody>
      </p:sp>
      <p:sp>
        <p:nvSpPr>
          <p:cNvPr id="8" name="Text Placeholder 7"/>
          <p:cNvSpPr>
            <a:spLocks noGrp="1"/>
          </p:cNvSpPr>
          <p:nvPr>
            <p:ph type="body" idx="2"/>
          </p:nvPr>
        </p:nvSpPr>
        <p:spPr/>
        <p:txBody>
          <a:bodyPr/>
          <a:lstStyle/>
          <a:p>
            <a:pPr>
              <a:lnSpc>
                <a:spcPct val="100000"/>
              </a:lnSpc>
            </a:pPr>
            <a:endParaRPr lang="en-US" b="1" dirty="0" smtClean="0"/>
          </a:p>
          <a:p>
            <a:pPr marL="285750" indent="-285750">
              <a:lnSpc>
                <a:spcPct val="100000"/>
              </a:lnSpc>
              <a:buFont typeface="Arial" pitchFamily="34" charset="0"/>
              <a:buChar char="•"/>
            </a:pPr>
            <a:r>
              <a:rPr lang="en-US" dirty="0" smtClean="0"/>
              <a:t>Lips </a:t>
            </a:r>
            <a:r>
              <a:rPr lang="en-US" dirty="0"/>
              <a:t>(</a:t>
            </a:r>
            <a:r>
              <a:rPr lang="en-US" dirty="0" smtClean="0"/>
              <a:t>Labial)</a:t>
            </a:r>
          </a:p>
          <a:p>
            <a:pPr marL="285750" indent="-285750">
              <a:lnSpc>
                <a:spcPct val="100000"/>
              </a:lnSpc>
              <a:buFont typeface="Arial" pitchFamily="34" charset="0"/>
              <a:buChar char="•"/>
            </a:pPr>
            <a:r>
              <a:rPr lang="en-US" dirty="0" smtClean="0"/>
              <a:t>Tongue Blade (Coronal)</a:t>
            </a:r>
          </a:p>
          <a:p>
            <a:pPr marL="285750" indent="-285750">
              <a:lnSpc>
                <a:spcPct val="100000"/>
              </a:lnSpc>
              <a:buFont typeface="Arial" pitchFamily="34" charset="0"/>
              <a:buChar char="•"/>
            </a:pPr>
            <a:r>
              <a:rPr lang="en-US" dirty="0" smtClean="0"/>
              <a:t>Tongue </a:t>
            </a:r>
            <a:r>
              <a:rPr lang="en-US" dirty="0"/>
              <a:t>Body (</a:t>
            </a:r>
            <a:r>
              <a:rPr lang="en-US" dirty="0" smtClean="0"/>
              <a:t>Dorsal)</a:t>
            </a:r>
          </a:p>
          <a:p>
            <a:pPr marL="285750" indent="-285750">
              <a:lnSpc>
                <a:spcPct val="100000"/>
              </a:lnSpc>
              <a:buFont typeface="Arial" pitchFamily="34" charset="0"/>
              <a:buChar char="•"/>
            </a:pPr>
            <a:r>
              <a:rPr lang="en-US" dirty="0" smtClean="0"/>
              <a:t>Tongue </a:t>
            </a:r>
            <a:r>
              <a:rPr lang="en-US" dirty="0"/>
              <a:t>Root (</a:t>
            </a:r>
            <a:r>
              <a:rPr lang="en-US" dirty="0" smtClean="0"/>
              <a:t>Radical)</a:t>
            </a:r>
          </a:p>
          <a:p>
            <a:pPr marL="285750" indent="-285750">
              <a:lnSpc>
                <a:spcPct val="100000"/>
              </a:lnSpc>
              <a:buFont typeface="Arial" pitchFamily="34" charset="0"/>
              <a:buChar char="•"/>
            </a:pPr>
            <a:r>
              <a:rPr lang="en-US" dirty="0" smtClean="0"/>
              <a:t>Soft </a:t>
            </a:r>
            <a:r>
              <a:rPr lang="en-US" dirty="0"/>
              <a:t>Palate (</a:t>
            </a:r>
            <a:r>
              <a:rPr lang="en-US" dirty="0" err="1" smtClean="0"/>
              <a:t>Rhinal</a:t>
            </a:r>
            <a:r>
              <a:rPr lang="en-US" dirty="0" smtClean="0"/>
              <a:t>)</a:t>
            </a:r>
          </a:p>
          <a:p>
            <a:pPr marL="285750" indent="-285750">
              <a:lnSpc>
                <a:spcPct val="100000"/>
              </a:lnSpc>
              <a:buFont typeface="Arial" pitchFamily="34" charset="0"/>
              <a:buChar char="•"/>
            </a:pPr>
            <a:r>
              <a:rPr lang="en-US" dirty="0" smtClean="0"/>
              <a:t>Larynx </a:t>
            </a:r>
            <a:r>
              <a:rPr lang="en-US" dirty="0"/>
              <a:t>(Glottal)</a:t>
            </a:r>
          </a:p>
          <a:p>
            <a:endParaRPr lang="en-US" dirty="0"/>
          </a:p>
        </p:txBody>
      </p:sp>
      <p:sp>
        <p:nvSpPr>
          <p:cNvPr id="4" name="Date Placeholder 3"/>
          <p:cNvSpPr>
            <a:spLocks noGrp="1"/>
          </p:cNvSpPr>
          <p:nvPr>
            <p:ph type="dt" sz="half" idx="10"/>
          </p:nvPr>
        </p:nvSpPr>
        <p:spPr/>
        <p:txBody>
          <a:bodyPr/>
          <a:lstStyle/>
          <a:p>
            <a:r>
              <a:rPr lang="en-US" altLang="ko-KR" smtClean="0"/>
              <a:t>1/24/2013</a:t>
            </a:r>
            <a:endParaRPr lang="ko-KR" altLang="en-US" dirty="0"/>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21</a:t>
            </a:fld>
            <a:endParaRPr lang="ko-KR" altLang="en-US"/>
          </a:p>
        </p:txBody>
      </p:sp>
      <p:sp>
        <p:nvSpPr>
          <p:cNvPr id="10" name="TextBox 9"/>
          <p:cNvSpPr txBox="1"/>
          <p:nvPr/>
        </p:nvSpPr>
        <p:spPr>
          <a:xfrm>
            <a:off x="1761954" y="5975792"/>
            <a:ext cx="4392488" cy="338554"/>
          </a:xfrm>
          <a:prstGeom prst="rect">
            <a:avLst/>
          </a:prstGeom>
          <a:solidFill>
            <a:schemeClr val="accent1"/>
          </a:solidFill>
        </p:spPr>
        <p:txBody>
          <a:bodyPr wrap="square" rtlCol="0">
            <a:spAutoFit/>
          </a:bodyPr>
          <a:lstStyle/>
          <a:p>
            <a:r>
              <a:rPr lang="en-US" sz="1600" dirty="0">
                <a:solidFill>
                  <a:schemeClr val="bg1"/>
                </a:solidFill>
              </a:rPr>
              <a:t>Basic feature geometry in Halle et al. (2000, p. 389)</a:t>
            </a:r>
          </a:p>
        </p:txBody>
      </p:sp>
    </p:spTree>
    <p:extLst>
      <p:ext uri="{BB962C8B-B14F-4D97-AF65-F5344CB8AC3E}">
        <p14:creationId xmlns:p14="http://schemas.microsoft.com/office/powerpoint/2010/main" val="13427188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[coronal] vs. [dorsal]</a:t>
            </a:r>
            <a:endParaRPr lang="en-US" dirty="0"/>
          </a:p>
        </p:txBody>
      </p:sp>
      <p:sp>
        <p:nvSpPr>
          <p:cNvPr id="9" name="Text Placeholder 8"/>
          <p:cNvSpPr>
            <a:spLocks noGrp="1"/>
          </p:cNvSpPr>
          <p:nvPr>
            <p:ph type="body" idx="1"/>
          </p:nvPr>
        </p:nvSpPr>
        <p:spPr/>
        <p:txBody>
          <a:bodyPr/>
          <a:lstStyle/>
          <a:p>
            <a:r>
              <a:rPr lang="en-US" dirty="0" smtClean="0"/>
              <a:t>High front </a:t>
            </a:r>
            <a:r>
              <a:rPr lang="en-US" dirty="0" err="1" smtClean="0"/>
              <a:t>Vs</a:t>
            </a:r>
            <a:endParaRPr lang="en-US" dirty="0"/>
          </a:p>
        </p:txBody>
      </p:sp>
      <p:sp>
        <p:nvSpPr>
          <p:cNvPr id="11" name="Text Placeholder 10"/>
          <p:cNvSpPr>
            <a:spLocks noGrp="1"/>
          </p:cNvSpPr>
          <p:nvPr>
            <p:ph type="body" sz="half" idx="3"/>
          </p:nvPr>
        </p:nvSpPr>
        <p:spPr/>
        <p:txBody>
          <a:bodyPr/>
          <a:lstStyle/>
          <a:p>
            <a:r>
              <a:rPr lang="en-US" dirty="0" smtClean="0"/>
              <a:t>Non-high front </a:t>
            </a:r>
            <a:r>
              <a:rPr lang="en-US" dirty="0" err="1" smtClean="0"/>
              <a:t>Vs</a:t>
            </a:r>
            <a:endParaRPr lang="en-US" dirty="0"/>
          </a:p>
        </p:txBody>
      </p:sp>
      <p:sp>
        <p:nvSpPr>
          <p:cNvPr id="5" name="Date Placeholder 4"/>
          <p:cNvSpPr>
            <a:spLocks noGrp="1"/>
          </p:cNvSpPr>
          <p:nvPr>
            <p:ph type="dt" sz="half" idx="10"/>
          </p:nvPr>
        </p:nvSpPr>
        <p:spPr/>
        <p:txBody>
          <a:bodyPr/>
          <a:lstStyle/>
          <a:p>
            <a:r>
              <a:rPr lang="en-US" altLang="ko-KR" smtClean="0"/>
              <a:t>1/24/2013</a:t>
            </a:r>
            <a:endParaRPr lang="ko-KR" altLang="en-US" dirty="0"/>
          </a:p>
        </p:txBody>
      </p:sp>
      <p:sp>
        <p:nvSpPr>
          <p:cNvPr id="6" name="Footer Placeholder 5"/>
          <p:cNvSpPr>
            <a:spLocks noGrp="1"/>
          </p:cNvSpPr>
          <p:nvPr>
            <p:ph type="ftr" sz="quarter" idx="11"/>
          </p:nvPr>
        </p:nvSpPr>
        <p:spPr/>
        <p:txBody>
          <a:bodyPr/>
          <a:lstStyle/>
          <a:p>
            <a:r>
              <a:rPr lang="en-US" altLang="ko-KR" smtClean="0"/>
              <a:t>Contrastive hierarchies in the Altaic vowel systems</a:t>
            </a:r>
            <a:endParaRPr lang="ko-KR" altLang="en-US" dirty="0"/>
          </a:p>
        </p:txBody>
      </p:sp>
      <p:sp>
        <p:nvSpPr>
          <p:cNvPr id="7" name="Slide Number Placeholder 6"/>
          <p:cNvSpPr>
            <a:spLocks noGrp="1"/>
          </p:cNvSpPr>
          <p:nvPr>
            <p:ph type="sldNum" sz="quarter" idx="12"/>
          </p:nvPr>
        </p:nvSpPr>
        <p:spPr/>
        <p:txBody>
          <a:bodyPr/>
          <a:lstStyle/>
          <a:p>
            <a:fld id="{C11EF7EE-79D6-49A2-9057-E1F4E97C0289}" type="slidenum">
              <a:rPr lang="ko-KR" altLang="en-US" smtClean="0"/>
              <a:pPr/>
              <a:t>22</a:t>
            </a:fld>
            <a:endParaRPr lang="ko-KR" altLang="en-US"/>
          </a:p>
        </p:txBody>
      </p:sp>
      <p:pic>
        <p:nvPicPr>
          <p:cNvPr id="13" name="Content Placeholder 12"/>
          <p:cNvPicPr>
            <a:picLocks noGrp="1"/>
          </p:cNvPicPr>
          <p:nvPr>
            <p:ph sz="quarter" idx="2"/>
          </p:nvPr>
        </p:nvPicPr>
        <p:blipFill>
          <a:blip r:embed="rId3">
            <a:extLst>
              <a:ext uri="{28A0092B-C50C-407E-A947-70E740481C1C}">
                <a14:useLocalDpi xmlns:a14="http://schemas.microsoft.com/office/drawing/2010/main" val="0"/>
              </a:ext>
            </a:extLst>
          </a:blip>
          <a:srcRect/>
          <a:stretch>
            <a:fillRect/>
          </a:stretch>
        </p:blipFill>
        <p:spPr bwMode="auto">
          <a:xfrm>
            <a:off x="107504" y="2276872"/>
            <a:ext cx="4420344" cy="2520280"/>
          </a:xfrm>
          <a:prstGeom prst="rect">
            <a:avLst/>
          </a:prstGeom>
          <a:noFill/>
          <a:ln>
            <a:noFill/>
          </a:ln>
        </p:spPr>
      </p:pic>
      <p:pic>
        <p:nvPicPr>
          <p:cNvPr id="14" name="Content Placeholder 13"/>
          <p:cNvPicPr>
            <a:picLocks noGrp="1"/>
          </p:cNvPicPr>
          <p:nvPr>
            <p:ph sz="quarter" idx="4"/>
          </p:nvPr>
        </p:nvPicPr>
        <p:blipFill>
          <a:blip r:embed="rId4">
            <a:extLst>
              <a:ext uri="{28A0092B-C50C-407E-A947-70E740481C1C}">
                <a14:useLocalDpi xmlns:a14="http://schemas.microsoft.com/office/drawing/2010/main" val="0"/>
              </a:ext>
            </a:extLst>
          </a:blip>
          <a:srcRect/>
          <a:stretch>
            <a:fillRect/>
          </a:stretch>
        </p:blipFill>
        <p:spPr bwMode="auto">
          <a:xfrm>
            <a:off x="4596347" y="2466492"/>
            <a:ext cx="4008101" cy="2088232"/>
          </a:xfrm>
          <a:prstGeom prst="rect">
            <a:avLst/>
          </a:prstGeom>
          <a:noFill/>
          <a:ln>
            <a:noFill/>
          </a:ln>
        </p:spPr>
      </p:pic>
      <p:sp>
        <p:nvSpPr>
          <p:cNvPr id="15" name="TextBox 14"/>
          <p:cNvSpPr txBox="1"/>
          <p:nvPr/>
        </p:nvSpPr>
        <p:spPr>
          <a:xfrm>
            <a:off x="899592" y="5589240"/>
            <a:ext cx="7704856" cy="369332"/>
          </a:xfrm>
          <a:prstGeom prst="rect">
            <a:avLst/>
          </a:prstGeom>
          <a:noFill/>
        </p:spPr>
        <p:txBody>
          <a:bodyPr wrap="square" rtlCol="0">
            <a:spAutoFit/>
          </a:bodyPr>
          <a:lstStyle/>
          <a:p>
            <a:pPr lvl="0"/>
            <a:r>
              <a:rPr lang="en-US" dirty="0" smtClean="0"/>
              <a:t>Calabrese’s (2005) </a:t>
            </a:r>
            <a:r>
              <a:rPr lang="en-US" dirty="0"/>
              <a:t>representation of high front vowels and </a:t>
            </a:r>
            <a:r>
              <a:rPr lang="en-US" dirty="0" err="1"/>
              <a:t>nonhigh</a:t>
            </a:r>
            <a:r>
              <a:rPr lang="en-US" dirty="0"/>
              <a:t> front </a:t>
            </a:r>
            <a:r>
              <a:rPr lang="en-US" dirty="0" smtClean="0"/>
              <a:t>vowels</a:t>
            </a:r>
            <a:endParaRPr lang="en-US" dirty="0"/>
          </a:p>
        </p:txBody>
      </p:sp>
      <p:sp>
        <p:nvSpPr>
          <p:cNvPr id="16" name="Oval 15"/>
          <p:cNvSpPr/>
          <p:nvPr/>
        </p:nvSpPr>
        <p:spPr>
          <a:xfrm>
            <a:off x="179512" y="3140968"/>
            <a:ext cx="2383916" cy="2088232"/>
          </a:xfrm>
          <a:prstGeom prst="ellipse">
            <a:avLst/>
          </a:prstGeom>
          <a:solidFill>
            <a:schemeClr val="accent4">
              <a:alpha val="3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Oval 16"/>
          <p:cNvSpPr/>
          <p:nvPr/>
        </p:nvSpPr>
        <p:spPr>
          <a:xfrm>
            <a:off x="4752020" y="3573016"/>
            <a:ext cx="3780420" cy="1296144"/>
          </a:xfrm>
          <a:prstGeom prst="ellipse">
            <a:avLst/>
          </a:prstGeom>
          <a:solidFill>
            <a:schemeClr val="accent2">
              <a:alpha val="3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Oval 17"/>
          <p:cNvSpPr/>
          <p:nvPr/>
        </p:nvSpPr>
        <p:spPr>
          <a:xfrm>
            <a:off x="1691680" y="3356992"/>
            <a:ext cx="2808312" cy="1296144"/>
          </a:xfrm>
          <a:prstGeom prst="ellipse">
            <a:avLst/>
          </a:prstGeom>
          <a:solidFill>
            <a:schemeClr val="accent2">
              <a:alpha val="3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5">
            <a:extLst>
              <a:ext uri="{28A0092B-C50C-407E-A947-70E740481C1C}">
                <a14:useLocalDpi xmlns:a14="http://schemas.microsoft.com/office/drawing/2010/main" val="0"/>
              </a:ext>
            </a:extLst>
          </a:blip>
          <a:srcRect l="-23602" r="-22145"/>
          <a:stretch/>
        </p:blipFill>
        <p:spPr>
          <a:xfrm>
            <a:off x="0" y="0"/>
            <a:ext cx="9144000" cy="6858000"/>
          </a:xfrm>
          <a:prstGeom prst="rect">
            <a:avLst/>
          </a:prstGeom>
          <a:solidFill>
            <a:schemeClr val="bg1"/>
          </a:solidFill>
        </p:spPr>
      </p:pic>
    </p:spTree>
    <p:extLst>
      <p:ext uri="{BB962C8B-B14F-4D97-AF65-F5344CB8AC3E}">
        <p14:creationId xmlns:p14="http://schemas.microsoft.com/office/powerpoint/2010/main" val="2523147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1" nodeType="clickEffect">
                                  <p:stCondLst>
                                    <p:cond delay="0"/>
                                  </p:stCondLst>
                                  <p:childTnLst>
                                    <p:animEffect transition="out" filter="fade">
                                      <p:cBhvr>
                                        <p:cTn id="15" dur="500"/>
                                        <p:tgtEl>
                                          <p:spTgt spid="17"/>
                                        </p:tgtEl>
                                      </p:cBhvr>
                                    </p:animEffect>
                                    <p:set>
                                      <p:cBhvr>
                                        <p:cTn id="16" dur="1" fill="hold">
                                          <p:stCondLst>
                                            <p:cond delay="499"/>
                                          </p:stCondLst>
                                        </p:cTn>
                                        <p:tgtEl>
                                          <p:spTgt spid="17"/>
                                        </p:tgtEl>
                                        <p:attrNameLst>
                                          <p:attrName>style.visibility</p:attrName>
                                        </p:attrNameLst>
                                      </p:cBhvr>
                                      <p:to>
                                        <p:strVal val="hidden"/>
                                      </p:to>
                                    </p:se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500"/>
                                        <p:tgtEl>
                                          <p:spTgt spid="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500"/>
                                        <p:tgtEl>
                                          <p:spTgt spid="2"/>
                                        </p:tgtEl>
                                      </p:cBhvr>
                                    </p:animEffect>
                                    <p:set>
                                      <p:cBhvr>
                                        <p:cTn id="38"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7" grpId="1" animBg="1"/>
      <p:bldP spid="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[ATR] vs. [</a:t>
            </a:r>
            <a:r>
              <a:rPr lang="en-US" dirty="0" err="1" smtClean="0"/>
              <a:t>RTR</a:t>
            </a:r>
            <a:r>
              <a:rPr lang="en-US" dirty="0" smtClean="0"/>
              <a:t>]</a:t>
            </a:r>
            <a:endParaRPr lang="en-US" dirty="0"/>
          </a:p>
        </p:txBody>
      </p:sp>
      <p:sp>
        <p:nvSpPr>
          <p:cNvPr id="11" name="Content Placeholder 10"/>
          <p:cNvSpPr>
            <a:spLocks noGrp="1"/>
          </p:cNvSpPr>
          <p:nvPr>
            <p:ph sz="quarter" idx="1"/>
          </p:nvPr>
        </p:nvSpPr>
        <p:spPr/>
        <p:txBody>
          <a:bodyPr>
            <a:normAutofit/>
          </a:bodyPr>
          <a:lstStyle/>
          <a:p>
            <a:r>
              <a:rPr lang="en-US" dirty="0" smtClean="0"/>
              <a:t>Cf. Two </a:t>
            </a:r>
            <a:r>
              <a:rPr lang="en-US" dirty="0"/>
              <a:t>distinct </a:t>
            </a:r>
            <a:r>
              <a:rPr lang="en-US" dirty="0" smtClean="0"/>
              <a:t>features </a:t>
            </a:r>
            <a:r>
              <a:rPr lang="en-US" dirty="0"/>
              <a:t>involving “two opposing gestures on the same or related articulatory dimensions” </a:t>
            </a:r>
            <a:r>
              <a:rPr lang="en-US" dirty="0" smtClean="0"/>
              <a:t>rather </a:t>
            </a:r>
            <a:r>
              <a:rPr lang="en-US" dirty="0"/>
              <a:t>than two values of the same </a:t>
            </a:r>
            <a:r>
              <a:rPr lang="en-US" dirty="0" smtClean="0"/>
              <a:t>feature </a:t>
            </a:r>
            <a:r>
              <a:rPr lang="en-US" dirty="0"/>
              <a:t>(</a:t>
            </a:r>
            <a:r>
              <a:rPr lang="en-US" dirty="0" err="1"/>
              <a:t>Steriade</a:t>
            </a:r>
            <a:r>
              <a:rPr lang="en-US" dirty="0"/>
              <a:t>, 1995, pp. 149–152) </a:t>
            </a:r>
            <a:endParaRPr lang="en-US" dirty="0" smtClean="0"/>
          </a:p>
          <a:p>
            <a:pPr lvl="1"/>
            <a:r>
              <a:rPr lang="en-US" dirty="0" smtClean="0"/>
              <a:t>Cf. [high] vs. [low]</a:t>
            </a:r>
          </a:p>
          <a:p>
            <a:pPr lvl="0" fontAlgn="base"/>
            <a:r>
              <a:rPr lang="en-US" sz="2800" dirty="0"/>
              <a:t>Phonological </a:t>
            </a:r>
            <a:r>
              <a:rPr lang="en-US" sz="2800" dirty="0" err="1"/>
              <a:t>markedness</a:t>
            </a:r>
            <a:r>
              <a:rPr lang="en-US" sz="2800" dirty="0"/>
              <a:t> (Rice, 2007, p. 80)</a:t>
            </a:r>
          </a:p>
          <a:p>
            <a:pPr marL="274320" lvl="1" indent="0">
              <a:buNone/>
            </a:pPr>
            <a:r>
              <a:rPr lang="en-US" sz="2000" i="1" dirty="0" smtClean="0"/>
              <a:t>Marked</a:t>
            </a:r>
            <a:r>
              <a:rPr lang="en-US" sz="2000" i="1" dirty="0"/>
              <a:t>			</a:t>
            </a:r>
            <a:r>
              <a:rPr lang="en-US" sz="2000" i="1" dirty="0" smtClean="0"/>
              <a:t>Unmarked</a:t>
            </a:r>
            <a:endParaRPr lang="en-US" sz="2000" i="1" dirty="0"/>
          </a:p>
          <a:p>
            <a:pPr marL="274320" lvl="1" indent="0">
              <a:buNone/>
            </a:pPr>
            <a:r>
              <a:rPr lang="en-US" sz="2000" dirty="0" smtClean="0"/>
              <a:t>subject </a:t>
            </a:r>
            <a:r>
              <a:rPr lang="en-US" sz="2000" dirty="0"/>
              <a:t>to neutralization	</a:t>
            </a:r>
            <a:r>
              <a:rPr lang="en-US" sz="2000" dirty="0" smtClean="0"/>
              <a:t>result </a:t>
            </a:r>
            <a:r>
              <a:rPr lang="en-US" sz="2000" dirty="0"/>
              <a:t>of neutralization</a:t>
            </a:r>
          </a:p>
          <a:p>
            <a:pPr marL="274320" lvl="1" indent="0">
              <a:buNone/>
            </a:pPr>
            <a:r>
              <a:rPr lang="en-US" sz="2000" dirty="0" smtClean="0"/>
              <a:t>unlikely </a:t>
            </a:r>
            <a:r>
              <a:rPr lang="en-US" sz="2000" dirty="0"/>
              <a:t>to be epenthetic	</a:t>
            </a:r>
            <a:r>
              <a:rPr lang="en-US" sz="2000" dirty="0" smtClean="0"/>
              <a:t>likely </a:t>
            </a:r>
            <a:r>
              <a:rPr lang="en-US" sz="2000" dirty="0"/>
              <a:t>to be epenthetic</a:t>
            </a:r>
          </a:p>
          <a:p>
            <a:pPr marL="274320" lvl="1" indent="0">
              <a:buNone/>
            </a:pPr>
            <a:r>
              <a:rPr lang="en-US" sz="2000" dirty="0" smtClean="0"/>
              <a:t>trigger </a:t>
            </a:r>
            <a:r>
              <a:rPr lang="en-US" sz="2000" dirty="0"/>
              <a:t>of assimilation		target of assimilation</a:t>
            </a:r>
          </a:p>
          <a:p>
            <a:pPr marL="274320" lvl="1" indent="0">
              <a:buNone/>
            </a:pPr>
            <a:r>
              <a:rPr lang="en-US" sz="2000" dirty="0" smtClean="0"/>
              <a:t>remains </a:t>
            </a:r>
            <a:r>
              <a:rPr lang="en-US" sz="2000" dirty="0"/>
              <a:t>in coalescence		lost in coalescence</a:t>
            </a:r>
          </a:p>
          <a:p>
            <a:pPr marL="274320" lvl="1" indent="0">
              <a:buNone/>
            </a:pPr>
            <a:r>
              <a:rPr lang="en-US" sz="2000" dirty="0" smtClean="0"/>
              <a:t>retained </a:t>
            </a:r>
            <a:r>
              <a:rPr lang="en-US" sz="2000" dirty="0"/>
              <a:t>in deletion		lost in deletion</a:t>
            </a:r>
          </a:p>
          <a:p>
            <a:pPr lvl="1"/>
            <a:endParaRPr lang="en-US" dirty="0"/>
          </a:p>
        </p:txBody>
      </p:sp>
      <p:sp>
        <p:nvSpPr>
          <p:cNvPr id="7" name="Date Placeholder 6"/>
          <p:cNvSpPr>
            <a:spLocks noGrp="1"/>
          </p:cNvSpPr>
          <p:nvPr>
            <p:ph type="dt" sz="half" idx="2"/>
          </p:nvPr>
        </p:nvSpPr>
        <p:spPr/>
        <p:txBody>
          <a:bodyPr/>
          <a:lstStyle/>
          <a:p>
            <a:r>
              <a:rPr lang="en-US" altLang="ko-KR" smtClean="0"/>
              <a:t>1/24/2013</a:t>
            </a:r>
            <a:endParaRPr lang="ko-KR" altLang="en-US" dirty="0"/>
          </a:p>
        </p:txBody>
      </p:sp>
      <p:sp>
        <p:nvSpPr>
          <p:cNvPr id="8" name="Footer Placeholder 7"/>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9" name="Slide Number Placeholder 8"/>
          <p:cNvSpPr>
            <a:spLocks noGrp="1"/>
          </p:cNvSpPr>
          <p:nvPr>
            <p:ph type="sldNum" sz="quarter" idx="4"/>
          </p:nvPr>
        </p:nvSpPr>
        <p:spPr/>
        <p:txBody>
          <a:bodyPr/>
          <a:lstStyle/>
          <a:p>
            <a:fld id="{C11EF7EE-79D6-49A2-9057-E1F4E97C0289}" type="slidenum">
              <a:rPr lang="ko-KR" altLang="en-US" smtClean="0"/>
              <a:pPr/>
              <a:t>23</a:t>
            </a:fld>
            <a:endParaRPr lang="ko-KR" altLang="en-US"/>
          </a:p>
        </p:txBody>
      </p:sp>
    </p:spTree>
    <p:extLst>
      <p:ext uri="{BB962C8B-B14F-4D97-AF65-F5344CB8AC3E}">
        <p14:creationId xmlns:p14="http://schemas.microsoft.com/office/powerpoint/2010/main" val="95384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fade">
                                      <p:cBhvr>
                                        <p:cTn id="10" dur="500"/>
                                        <p:tgtEl>
                                          <p:spTgt spid="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Effect transition="in" filter="fade">
                                      <p:cBhvr>
                                        <p:cTn id="15" dur="500"/>
                                        <p:tgtEl>
                                          <p:spTgt spid="11">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xEl>
                                              <p:pRg st="3" end="3"/>
                                            </p:txEl>
                                          </p:spTgt>
                                        </p:tgtEl>
                                        <p:attrNameLst>
                                          <p:attrName>style.visibility</p:attrName>
                                        </p:attrNameLst>
                                      </p:cBhvr>
                                      <p:to>
                                        <p:strVal val="visible"/>
                                      </p:to>
                                    </p:set>
                                    <p:animEffect transition="in" filter="fade">
                                      <p:cBhvr>
                                        <p:cTn id="18" dur="500"/>
                                        <p:tgtEl>
                                          <p:spTgt spid="11">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animEffect transition="in" filter="fade">
                                      <p:cBhvr>
                                        <p:cTn id="21" dur="500"/>
                                        <p:tgtEl>
                                          <p:spTgt spid="11">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xEl>
                                              <p:pRg st="5" end="5"/>
                                            </p:txEl>
                                          </p:spTgt>
                                        </p:tgtEl>
                                        <p:attrNameLst>
                                          <p:attrName>style.visibility</p:attrName>
                                        </p:attrNameLst>
                                      </p:cBhvr>
                                      <p:to>
                                        <p:strVal val="visible"/>
                                      </p:to>
                                    </p:set>
                                    <p:animEffect transition="in" filter="fade">
                                      <p:cBhvr>
                                        <p:cTn id="24" dur="500"/>
                                        <p:tgtEl>
                                          <p:spTgt spid="11">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1">
                                            <p:txEl>
                                              <p:pRg st="6" end="6"/>
                                            </p:txEl>
                                          </p:spTgt>
                                        </p:tgtEl>
                                        <p:attrNameLst>
                                          <p:attrName>style.visibility</p:attrName>
                                        </p:attrNameLst>
                                      </p:cBhvr>
                                      <p:to>
                                        <p:strVal val="visible"/>
                                      </p:to>
                                    </p:set>
                                    <p:animEffect transition="in" filter="fade">
                                      <p:cBhvr>
                                        <p:cTn id="27" dur="500"/>
                                        <p:tgtEl>
                                          <p:spTgt spid="11">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1">
                                            <p:txEl>
                                              <p:pRg st="7" end="7"/>
                                            </p:txEl>
                                          </p:spTgt>
                                        </p:tgtEl>
                                        <p:attrNameLst>
                                          <p:attrName>style.visibility</p:attrName>
                                        </p:attrNameLst>
                                      </p:cBhvr>
                                      <p:to>
                                        <p:strVal val="visible"/>
                                      </p:to>
                                    </p:set>
                                    <p:animEffect transition="in" filter="fade">
                                      <p:cBhvr>
                                        <p:cTn id="30" dur="500"/>
                                        <p:tgtEl>
                                          <p:spTgt spid="11">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1">
                                            <p:txEl>
                                              <p:pRg st="8" end="8"/>
                                            </p:txEl>
                                          </p:spTgt>
                                        </p:tgtEl>
                                        <p:attrNameLst>
                                          <p:attrName>style.visibility</p:attrName>
                                        </p:attrNameLst>
                                      </p:cBhvr>
                                      <p:to>
                                        <p:strVal val="visible"/>
                                      </p:to>
                                    </p:set>
                                    <p:animEffect transition="in" filter="fade">
                                      <p:cBhvr>
                                        <p:cTn id="33" dur="500"/>
                                        <p:tgtEl>
                                          <p:spTgt spid="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043608" y="2996952"/>
            <a:ext cx="7169224" cy="1066800"/>
          </a:xfrm>
        </p:spPr>
        <p:txBody>
          <a:bodyPr>
            <a:normAutofit/>
          </a:bodyPr>
          <a:lstStyle/>
          <a:p>
            <a:r>
              <a:rPr lang="en-US" dirty="0" smtClean="0"/>
              <a:t>Phonetics of TR harmony</a:t>
            </a:r>
            <a:endParaRPr lang="en-US" dirty="0"/>
          </a:p>
        </p:txBody>
      </p:sp>
      <p:sp>
        <p:nvSpPr>
          <p:cNvPr id="4" name="Date Placeholder 3"/>
          <p:cNvSpPr>
            <a:spLocks noGrp="1"/>
          </p:cNvSpPr>
          <p:nvPr>
            <p:ph type="dt" sz="half" idx="2"/>
          </p:nvPr>
        </p:nvSpPr>
        <p:spPr/>
        <p:txBody>
          <a:bodyPr/>
          <a:lstStyle/>
          <a:p>
            <a:r>
              <a:rPr lang="en-US" altLang="ko-KR" smtClean="0"/>
              <a:t>1/24/2013</a:t>
            </a:r>
            <a:endParaRPr lang="ko-KR" altLang="en-US" dirty="0"/>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24</a:t>
            </a:fld>
            <a:endParaRPr lang="ko-KR" altLang="en-US"/>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9925754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Historical sketch</a:t>
            </a:r>
            <a:endParaRPr lang="en-US" dirty="0"/>
          </a:p>
        </p:txBody>
      </p:sp>
      <p:sp>
        <p:nvSpPr>
          <p:cNvPr id="3" name="Content Placeholder 2"/>
          <p:cNvSpPr>
            <a:spLocks noGrp="1"/>
          </p:cNvSpPr>
          <p:nvPr>
            <p:ph sz="quarter" idx="1"/>
          </p:nvPr>
        </p:nvSpPr>
        <p:spPr/>
        <p:txBody>
          <a:bodyPr>
            <a:normAutofit fontScale="77500" lnSpcReduction="20000"/>
          </a:bodyPr>
          <a:lstStyle/>
          <a:p>
            <a:pPr latinLnBrk="0"/>
            <a:r>
              <a:rPr lang="en-US" dirty="0" smtClean="0"/>
              <a:t>Articulatory studies</a:t>
            </a:r>
          </a:p>
          <a:p>
            <a:pPr lvl="1" latinLnBrk="0"/>
            <a:r>
              <a:rPr lang="en-US" dirty="0" smtClean="0"/>
              <a:t>X-rays</a:t>
            </a:r>
          </a:p>
          <a:p>
            <a:pPr lvl="2" latinLnBrk="0"/>
            <a:r>
              <a:rPr lang="en-US" dirty="0" err="1" smtClean="0"/>
              <a:t>Ladefoged</a:t>
            </a:r>
            <a:r>
              <a:rPr lang="en-US" dirty="0" smtClean="0"/>
              <a:t> 1964, </a:t>
            </a:r>
            <a:r>
              <a:rPr lang="en-US" dirty="0" err="1" smtClean="0"/>
              <a:t>Lindau</a:t>
            </a:r>
            <a:r>
              <a:rPr lang="en-US" dirty="0" smtClean="0"/>
              <a:t> 1974, 1979, Jacobson 1978, 1980</a:t>
            </a:r>
          </a:p>
          <a:p>
            <a:pPr lvl="2" latinLnBrk="0"/>
            <a:r>
              <a:rPr lang="en-US" dirty="0" err="1" smtClean="0"/>
              <a:t>ATR</a:t>
            </a:r>
            <a:r>
              <a:rPr lang="en-US" dirty="0" smtClean="0"/>
              <a:t> </a:t>
            </a:r>
            <a:r>
              <a:rPr lang="en-US" dirty="0" err="1" smtClean="0"/>
              <a:t>Vs</a:t>
            </a:r>
            <a:r>
              <a:rPr lang="en-US" dirty="0" smtClean="0"/>
              <a:t>: Advanced tongue root + lowered larynx = expansion of the pharyngeal cavity</a:t>
            </a:r>
          </a:p>
          <a:p>
            <a:pPr lvl="2" latinLnBrk="0"/>
            <a:r>
              <a:rPr lang="en-US" dirty="0" smtClean="0"/>
              <a:t>cf. </a:t>
            </a:r>
            <a:r>
              <a:rPr lang="en-US" dirty="0" err="1" smtClean="0"/>
              <a:t>Qinggertei</a:t>
            </a:r>
            <a:r>
              <a:rPr lang="en-US" dirty="0" smtClean="0"/>
              <a:t> &amp; </a:t>
            </a:r>
            <a:r>
              <a:rPr lang="en-US" dirty="0" err="1" smtClean="0"/>
              <a:t>Sinedke</a:t>
            </a:r>
            <a:r>
              <a:rPr lang="en-US" dirty="0" smtClean="0"/>
              <a:t> 1959 (</a:t>
            </a:r>
            <a:r>
              <a:rPr lang="en-US" dirty="0" err="1" smtClean="0"/>
              <a:t>Mong</a:t>
            </a:r>
            <a:r>
              <a:rPr lang="en-US" dirty="0" smtClean="0"/>
              <a:t>), </a:t>
            </a:r>
            <a:r>
              <a:rPr lang="en-US" dirty="0" err="1" smtClean="0"/>
              <a:t>Buraeva</a:t>
            </a:r>
            <a:r>
              <a:rPr lang="en-US" dirty="0" smtClean="0"/>
              <a:t> 1959 (</a:t>
            </a:r>
            <a:r>
              <a:rPr lang="en-US" dirty="0" err="1" smtClean="0"/>
              <a:t>Buriat</a:t>
            </a:r>
            <a:r>
              <a:rPr lang="en-US" dirty="0"/>
              <a:t>), </a:t>
            </a:r>
            <a:r>
              <a:rPr lang="en-US" dirty="0" err="1"/>
              <a:t>Novikova</a:t>
            </a:r>
            <a:r>
              <a:rPr lang="en-US" dirty="0"/>
              <a:t> 1960 </a:t>
            </a:r>
            <a:r>
              <a:rPr lang="en-US" dirty="0" smtClean="0"/>
              <a:t>(</a:t>
            </a:r>
            <a:r>
              <a:rPr lang="en-US" dirty="0" err="1" smtClean="0"/>
              <a:t>Ewen</a:t>
            </a:r>
            <a:r>
              <a:rPr lang="en-US" dirty="0"/>
              <a:t>)</a:t>
            </a:r>
            <a:endParaRPr lang="en-US" dirty="0" smtClean="0"/>
          </a:p>
          <a:p>
            <a:pPr lvl="1" latinLnBrk="0"/>
            <a:r>
              <a:rPr lang="en-US" dirty="0" smtClean="0"/>
              <a:t>MRI </a:t>
            </a:r>
          </a:p>
          <a:p>
            <a:pPr lvl="2" latinLnBrk="0"/>
            <a:r>
              <a:rPr lang="en-US" dirty="0" err="1" smtClean="0"/>
              <a:t>Tiede</a:t>
            </a:r>
            <a:r>
              <a:rPr lang="en-US" dirty="0" smtClean="0"/>
              <a:t> 1996: </a:t>
            </a:r>
            <a:r>
              <a:rPr lang="en-US" dirty="0"/>
              <a:t>the lateral expansion of the pharyngeal cavity in </a:t>
            </a:r>
            <a:r>
              <a:rPr lang="en-US" dirty="0" err="1"/>
              <a:t>ATR</a:t>
            </a:r>
            <a:r>
              <a:rPr lang="en-US" dirty="0"/>
              <a:t> </a:t>
            </a:r>
            <a:r>
              <a:rPr lang="en-US" dirty="0" err="1" smtClean="0"/>
              <a:t>Vs</a:t>
            </a:r>
            <a:endParaRPr lang="en-US" dirty="0" smtClean="0"/>
          </a:p>
          <a:p>
            <a:pPr lvl="1" latinLnBrk="0"/>
            <a:r>
              <a:rPr lang="en-US" dirty="0"/>
              <a:t>Ultrasound </a:t>
            </a:r>
            <a:r>
              <a:rPr lang="en-US" dirty="0" smtClean="0"/>
              <a:t>imaging</a:t>
            </a:r>
          </a:p>
          <a:p>
            <a:pPr lvl="2" latinLnBrk="0"/>
            <a:r>
              <a:rPr lang="en-US" dirty="0" err="1" smtClean="0"/>
              <a:t>Hudu</a:t>
            </a:r>
            <a:r>
              <a:rPr lang="en-US" dirty="0" smtClean="0"/>
              <a:t> 2010: </a:t>
            </a:r>
            <a:r>
              <a:rPr lang="en-US" dirty="0"/>
              <a:t>the relative advancement of the tongue root for </a:t>
            </a:r>
            <a:r>
              <a:rPr lang="en-US" dirty="0" err="1" smtClean="0"/>
              <a:t>ATR</a:t>
            </a:r>
            <a:r>
              <a:rPr lang="en-US" dirty="0" smtClean="0"/>
              <a:t> </a:t>
            </a:r>
            <a:r>
              <a:rPr lang="en-US" dirty="0" err="1" smtClean="0"/>
              <a:t>Vs</a:t>
            </a:r>
            <a:r>
              <a:rPr lang="en-US" dirty="0" smtClean="0"/>
              <a:t> </a:t>
            </a:r>
            <a:r>
              <a:rPr lang="en-US" dirty="0"/>
              <a:t>compared to the inter-speech posture (ISP</a:t>
            </a:r>
            <a:r>
              <a:rPr lang="en-US" dirty="0" smtClean="0"/>
              <a:t>)</a:t>
            </a:r>
          </a:p>
          <a:p>
            <a:pPr lvl="1" latinLnBrk="0"/>
            <a:r>
              <a:rPr lang="en-US" dirty="0" err="1" smtClean="0"/>
              <a:t>Electroglottography</a:t>
            </a:r>
            <a:r>
              <a:rPr lang="en-US" dirty="0" smtClean="0"/>
              <a:t> &amp; (</a:t>
            </a:r>
            <a:r>
              <a:rPr lang="en-US" dirty="0" err="1" smtClean="0"/>
              <a:t>Transnasal</a:t>
            </a:r>
            <a:r>
              <a:rPr lang="en-US" dirty="0" smtClean="0"/>
              <a:t>) endoscopy</a:t>
            </a:r>
          </a:p>
          <a:p>
            <a:pPr latinLnBrk="0"/>
            <a:r>
              <a:rPr lang="en-US" dirty="0" smtClean="0"/>
              <a:t>Acoustic studies</a:t>
            </a:r>
          </a:p>
          <a:p>
            <a:pPr lvl="1" latinLnBrk="0"/>
            <a:r>
              <a:rPr lang="en-US" dirty="0" smtClean="0"/>
              <a:t>Formant frequencies:  F1 (the most reliable cue), F2, F3</a:t>
            </a:r>
          </a:p>
          <a:p>
            <a:pPr lvl="1" latinLnBrk="0"/>
            <a:r>
              <a:rPr lang="en-US" dirty="0" smtClean="0"/>
              <a:t>Bandwidth and Spectral slope</a:t>
            </a:r>
          </a:p>
          <a:p>
            <a:pPr lvl="2" latinLnBrk="0"/>
            <a:r>
              <a:rPr lang="en-US" dirty="0" smtClean="0"/>
              <a:t>B1 (Hess 1992)</a:t>
            </a:r>
          </a:p>
          <a:p>
            <a:pPr lvl="2" latinLnBrk="0"/>
            <a:r>
              <a:rPr lang="en-US" dirty="0" smtClean="0"/>
              <a:t>H1-H2, H1-A2, H1-A3, (Normalized) A1-A2 (</a:t>
            </a:r>
            <a:r>
              <a:rPr lang="en-US" dirty="0" err="1" smtClean="0"/>
              <a:t>Fulop</a:t>
            </a:r>
            <a:r>
              <a:rPr lang="en-US" dirty="0" smtClean="0"/>
              <a:t> et al. 1998, </a:t>
            </a:r>
            <a:r>
              <a:rPr lang="en-US" dirty="0" err="1" smtClean="0"/>
              <a:t>Guion</a:t>
            </a:r>
            <a:r>
              <a:rPr lang="en-US" dirty="0" smtClean="0"/>
              <a:t> et al. 2004)</a:t>
            </a:r>
          </a:p>
          <a:p>
            <a:pPr lvl="2" latinLnBrk="0"/>
            <a:r>
              <a:rPr lang="en-US" dirty="0" smtClean="0"/>
              <a:t>Center of gravity (</a:t>
            </a:r>
            <a:r>
              <a:rPr lang="en-US" dirty="0" err="1" smtClean="0"/>
              <a:t>Stawalt</a:t>
            </a:r>
            <a:r>
              <a:rPr lang="en-US" dirty="0" smtClean="0"/>
              <a:t> 2008)</a:t>
            </a:r>
            <a:endParaRPr lang="en-US" dirty="0"/>
          </a:p>
        </p:txBody>
      </p:sp>
      <p:sp>
        <p:nvSpPr>
          <p:cNvPr id="4" name="Date Placeholder 3"/>
          <p:cNvSpPr>
            <a:spLocks noGrp="1"/>
          </p:cNvSpPr>
          <p:nvPr>
            <p:ph type="dt" sz="half" idx="2"/>
          </p:nvPr>
        </p:nvSpPr>
        <p:spPr/>
        <p:txBody>
          <a:bodyPr/>
          <a:lstStyle/>
          <a:p>
            <a:r>
              <a:rPr lang="en-US" altLang="ko-KR" smtClean="0"/>
              <a:t>1/24/2013</a:t>
            </a:r>
            <a:endParaRPr lang="ko-KR" altLang="en-US" dirty="0"/>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25</a:t>
            </a:fld>
            <a:endParaRPr lang="ko-KR" altLang="en-US"/>
          </a:p>
        </p:txBody>
      </p:sp>
    </p:spTree>
    <p:extLst>
      <p:ext uri="{BB962C8B-B14F-4D97-AF65-F5344CB8AC3E}">
        <p14:creationId xmlns:p14="http://schemas.microsoft.com/office/powerpoint/2010/main" val="4085933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Phonetics of TR contrast</a:t>
            </a:r>
            <a:endParaRPr lang="en-US" dirty="0"/>
          </a:p>
        </p:txBody>
      </p:sp>
      <p:sp>
        <p:nvSpPr>
          <p:cNvPr id="7" name="Text Placeholder 6"/>
          <p:cNvSpPr>
            <a:spLocks noGrp="1"/>
          </p:cNvSpPr>
          <p:nvPr>
            <p:ph type="body" idx="1"/>
          </p:nvPr>
        </p:nvSpPr>
        <p:spPr/>
        <p:txBody>
          <a:bodyPr/>
          <a:lstStyle/>
          <a:p>
            <a:r>
              <a:rPr lang="en-US" dirty="0" err="1"/>
              <a:t>Khalkha</a:t>
            </a:r>
            <a:r>
              <a:rPr lang="en-US" dirty="0"/>
              <a:t> (a Mongolic</a:t>
            </a:r>
            <a:r>
              <a:rPr lang="en-US" dirty="0" smtClean="0"/>
              <a:t>)</a:t>
            </a:r>
            <a:endParaRPr lang="en-US" dirty="0"/>
          </a:p>
        </p:txBody>
      </p:sp>
      <p:sp>
        <p:nvSpPr>
          <p:cNvPr id="8" name="Text Placeholder 7"/>
          <p:cNvSpPr>
            <a:spLocks noGrp="1"/>
          </p:cNvSpPr>
          <p:nvPr>
            <p:ph type="body" sz="half" idx="3"/>
          </p:nvPr>
        </p:nvSpPr>
        <p:spPr/>
        <p:txBody>
          <a:bodyPr/>
          <a:lstStyle/>
          <a:p>
            <a:r>
              <a:rPr lang="en-US" dirty="0" err="1" smtClean="0"/>
              <a:t>Ewen</a:t>
            </a:r>
            <a:r>
              <a:rPr lang="en-US" dirty="0" smtClean="0"/>
              <a:t> (a </a:t>
            </a:r>
            <a:r>
              <a:rPr lang="en-US" dirty="0" err="1" smtClean="0"/>
              <a:t>Tungusic</a:t>
            </a:r>
            <a:r>
              <a:rPr lang="en-US" dirty="0" smtClean="0"/>
              <a:t>)</a:t>
            </a:r>
            <a:endParaRPr lang="en-US" dirty="0"/>
          </a:p>
        </p:txBody>
      </p:sp>
      <p:sp>
        <p:nvSpPr>
          <p:cNvPr id="4" name="Date Placeholder 3"/>
          <p:cNvSpPr>
            <a:spLocks noGrp="1"/>
          </p:cNvSpPr>
          <p:nvPr>
            <p:ph type="dt" sz="half" idx="10"/>
          </p:nvPr>
        </p:nvSpPr>
        <p:spPr/>
        <p:txBody>
          <a:bodyPr/>
          <a:lstStyle/>
          <a:p>
            <a:r>
              <a:rPr lang="en-US" altLang="ko-KR" smtClean="0"/>
              <a:t>1/24/2013</a:t>
            </a:r>
            <a:endParaRPr lang="ko-KR" altLang="en-US" dirty="0"/>
          </a:p>
        </p:txBody>
      </p:sp>
      <p:sp>
        <p:nvSpPr>
          <p:cNvPr id="5" name="Footer Placeholder 4"/>
          <p:cNvSpPr>
            <a:spLocks noGrp="1"/>
          </p:cNvSpPr>
          <p:nvPr>
            <p:ph type="ftr" sz="quarter" idx="11"/>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12"/>
          </p:nvPr>
        </p:nvSpPr>
        <p:spPr/>
        <p:txBody>
          <a:bodyPr/>
          <a:lstStyle/>
          <a:p>
            <a:fld id="{C11EF7EE-79D6-49A2-9057-E1F4E97C0289}" type="slidenum">
              <a:rPr lang="ko-KR" altLang="en-US" smtClean="0"/>
              <a:pPr/>
              <a:t>26</a:t>
            </a:fld>
            <a:endParaRPr lang="ko-KR" altLang="en-US"/>
          </a:p>
        </p:txBody>
      </p:sp>
      <p:pic>
        <p:nvPicPr>
          <p:cNvPr id="10" name="Content Placeholder 10"/>
          <p:cNvPicPr>
            <a:picLocks noGrp="1" noChangeAspect="1"/>
          </p:cNvPicPr>
          <p:nvPr>
            <p:ph sz="quarter" idx="2"/>
          </p:nvPr>
        </p:nvPicPr>
        <p:blipFill>
          <a:blip r:embed="rId3">
            <a:extLst>
              <a:ext uri="{28A0092B-C50C-407E-A947-70E740481C1C}">
                <a14:useLocalDpi xmlns:a14="http://schemas.microsoft.com/office/drawing/2010/main" val="0"/>
              </a:ext>
            </a:extLst>
          </a:blip>
          <a:stretch>
            <a:fillRect/>
          </a:stretch>
        </p:blipFill>
        <p:spPr>
          <a:xfrm>
            <a:off x="1043608" y="2204864"/>
            <a:ext cx="1807599" cy="2566145"/>
          </a:xfrm>
          <a:prstGeom prst="rect">
            <a:avLst/>
          </a:prstGeom>
          <a:ln>
            <a:noFill/>
          </a:ln>
          <a:effectLst/>
        </p:spPr>
      </p:pic>
      <p:pic>
        <p:nvPicPr>
          <p:cNvPr id="11" name="Picture 3"/>
          <p:cNvPicPr>
            <a:picLocks noGrp="1" noChangeAspect="1" noChangeArrowheads="1"/>
          </p:cNvPicPr>
          <p:nvPr>
            <p:ph sz="quarter" idx="4"/>
          </p:nvPr>
        </p:nvPicPr>
        <p:blipFill>
          <a:blip r:embed="rId4">
            <a:extLst>
              <a:ext uri="{28A0092B-C50C-407E-A947-70E740481C1C}">
                <a14:useLocalDpi xmlns:a14="http://schemas.microsoft.com/office/drawing/2010/main" val="0"/>
              </a:ext>
            </a:extLst>
          </a:blip>
          <a:srcRect/>
          <a:stretch>
            <a:fillRect/>
          </a:stretch>
        </p:blipFill>
        <p:spPr bwMode="auto">
          <a:xfrm>
            <a:off x="5220072" y="2204864"/>
            <a:ext cx="1872208" cy="2609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 name="Straight Connector 13"/>
          <p:cNvCxnSpPr/>
          <p:nvPr/>
        </p:nvCxnSpPr>
        <p:spPr>
          <a:xfrm>
            <a:off x="611560" y="3509970"/>
            <a:ext cx="69847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267744" y="2132856"/>
            <a:ext cx="0" cy="2736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516216" y="2204864"/>
            <a:ext cx="0" cy="27363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4488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smtClean="0"/>
              <a:t>Khalkha</a:t>
            </a:r>
            <a:r>
              <a:rPr lang="en-US" altLang="ko-KR" dirty="0" smtClean="0"/>
              <a:t>: speaker f3</a:t>
            </a:r>
            <a:endParaRPr lang="ko-KR" altLang="en-US" dirty="0"/>
          </a:p>
        </p:txBody>
      </p:sp>
      <p:sp>
        <p:nvSpPr>
          <p:cNvPr id="4" name="Date Placeholder 3"/>
          <p:cNvSpPr>
            <a:spLocks noGrp="1"/>
          </p:cNvSpPr>
          <p:nvPr>
            <p:ph type="dt" sz="half" idx="2"/>
          </p:nvPr>
        </p:nvSpPr>
        <p:spPr/>
        <p:txBody>
          <a:bodyPr/>
          <a:lstStyle/>
          <a:p>
            <a:r>
              <a:rPr lang="en-US" altLang="ko-KR" smtClean="0"/>
              <a:t>1/24/2013</a:t>
            </a:r>
            <a:endParaRPr lang="ko-KR" altLang="en-US" dirty="0"/>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27</a:t>
            </a:fld>
            <a:endParaRPr lang="ko-KR" altLang="en-US"/>
          </a:p>
        </p:txBody>
      </p:sp>
      <p:pic>
        <p:nvPicPr>
          <p:cNvPr id="9"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2701290" y="1759902"/>
            <a:ext cx="3741420" cy="3855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795422" y="2104403"/>
            <a:ext cx="324128" cy="707886"/>
          </a:xfrm>
          <a:prstGeom prst="rect">
            <a:avLst/>
          </a:prstGeom>
          <a:noFill/>
        </p:spPr>
        <p:txBody>
          <a:bodyPr wrap="none" lIns="91440" tIns="45720" rIns="91440" bIns="45720">
            <a:spAutoFit/>
          </a:bodyPr>
          <a:lstStyle/>
          <a:p>
            <a:pPr algn="ctr"/>
            <a:r>
              <a:rPr lang="en-US" sz="4000" b="1" cap="none" spc="0" dirty="0" smtClean="0">
                <a:ln w="1905"/>
                <a:solidFill>
                  <a:schemeClr val="tx1">
                    <a:lumMod val="95000"/>
                    <a:lumOff val="5000"/>
                  </a:schemeClr>
                </a:solidFill>
                <a:effectLst>
                  <a:innerShdw blurRad="69850" dist="43180" dir="5400000">
                    <a:srgbClr val="000000">
                      <a:alpha val="65000"/>
                    </a:srgbClr>
                  </a:innerShdw>
                </a:effectLst>
              </a:rPr>
              <a:t>i</a:t>
            </a:r>
            <a:endParaRPr lang="en-US" sz="4000" b="1" cap="none" spc="0" dirty="0">
              <a:ln w="1905"/>
              <a:solidFill>
                <a:schemeClr val="tx1">
                  <a:lumMod val="95000"/>
                  <a:lumOff val="5000"/>
                </a:schemeClr>
              </a:solidFill>
              <a:effectLst>
                <a:innerShdw blurRad="69850" dist="43180" dir="5400000">
                  <a:srgbClr val="000000">
                    <a:alpha val="65000"/>
                  </a:srgbClr>
                </a:innerShdw>
              </a:effectLst>
            </a:endParaRPr>
          </a:p>
        </p:txBody>
      </p:sp>
      <p:sp>
        <p:nvSpPr>
          <p:cNvPr id="8" name="Rectangle 7"/>
          <p:cNvSpPr/>
          <p:nvPr/>
        </p:nvSpPr>
        <p:spPr>
          <a:xfrm>
            <a:off x="3288712" y="2689208"/>
            <a:ext cx="468398" cy="707886"/>
          </a:xfrm>
          <a:prstGeom prst="rect">
            <a:avLst/>
          </a:prstGeom>
          <a:noFill/>
        </p:spPr>
        <p:txBody>
          <a:bodyPr wrap="none" lIns="91440" tIns="45720" rIns="91440" bIns="45720">
            <a:spAutoFit/>
          </a:bodyPr>
          <a:lstStyle/>
          <a:p>
            <a:pPr algn="ctr"/>
            <a:r>
              <a:rPr lang="en-US" sz="4000" b="1" dirty="0">
                <a:ln w="1905"/>
                <a:solidFill>
                  <a:schemeClr val="tx1">
                    <a:lumMod val="95000"/>
                    <a:lumOff val="5000"/>
                  </a:schemeClr>
                </a:solidFill>
                <a:effectLst>
                  <a:innerShdw blurRad="69850" dist="43180" dir="5400000">
                    <a:srgbClr val="000000">
                      <a:alpha val="65000"/>
                    </a:srgbClr>
                  </a:innerShdw>
                </a:effectLst>
              </a:rPr>
              <a:t>e</a:t>
            </a:r>
            <a:endParaRPr lang="en-US" sz="4000" b="1" cap="none" spc="0" dirty="0">
              <a:ln w="1905"/>
              <a:solidFill>
                <a:schemeClr val="tx1">
                  <a:lumMod val="95000"/>
                  <a:lumOff val="5000"/>
                </a:schemeClr>
              </a:solidFill>
              <a:effectLst>
                <a:innerShdw blurRad="69850" dist="43180" dir="5400000">
                  <a:srgbClr val="000000">
                    <a:alpha val="65000"/>
                  </a:srgbClr>
                </a:innerShdw>
              </a:effectLst>
            </a:endParaRPr>
          </a:p>
        </p:txBody>
      </p:sp>
      <p:sp>
        <p:nvSpPr>
          <p:cNvPr id="10" name="Rectangle 9"/>
          <p:cNvSpPr/>
          <p:nvPr/>
        </p:nvSpPr>
        <p:spPr>
          <a:xfrm>
            <a:off x="3535105" y="3933056"/>
            <a:ext cx="457176" cy="707886"/>
          </a:xfrm>
          <a:prstGeom prst="rect">
            <a:avLst/>
          </a:prstGeom>
          <a:noFill/>
        </p:spPr>
        <p:txBody>
          <a:bodyPr wrap="none" lIns="91440" tIns="45720" rIns="91440" bIns="45720">
            <a:spAutoFit/>
          </a:bodyPr>
          <a:lstStyle/>
          <a:p>
            <a:pPr algn="ctr"/>
            <a:r>
              <a:rPr lang="en-US" sz="4000" b="1" dirty="0" smtClean="0">
                <a:ln w="1905"/>
                <a:solidFill>
                  <a:schemeClr val="tx1">
                    <a:lumMod val="95000"/>
                    <a:lumOff val="5000"/>
                  </a:schemeClr>
                </a:solidFill>
                <a:effectLst>
                  <a:innerShdw blurRad="69850" dist="43180" dir="5400000">
                    <a:srgbClr val="000000">
                      <a:alpha val="65000"/>
                    </a:srgbClr>
                  </a:innerShdw>
                </a:effectLst>
              </a:rPr>
              <a:t>a</a:t>
            </a:r>
            <a:endParaRPr lang="en-US" sz="4000" b="1" cap="none" spc="0" dirty="0">
              <a:ln w="1905"/>
              <a:solidFill>
                <a:schemeClr val="tx1">
                  <a:lumMod val="95000"/>
                  <a:lumOff val="5000"/>
                </a:schemeClr>
              </a:solidFill>
              <a:effectLst>
                <a:innerShdw blurRad="69850" dist="43180" dir="5400000">
                  <a:srgbClr val="000000">
                    <a:alpha val="65000"/>
                  </a:srgbClr>
                </a:innerShdw>
              </a:effectLst>
            </a:endParaRPr>
          </a:p>
        </p:txBody>
      </p:sp>
      <p:sp>
        <p:nvSpPr>
          <p:cNvPr id="11" name="Rectangle 10"/>
          <p:cNvSpPr/>
          <p:nvPr/>
        </p:nvSpPr>
        <p:spPr>
          <a:xfrm>
            <a:off x="4697354" y="1983793"/>
            <a:ext cx="484428" cy="707886"/>
          </a:xfrm>
          <a:prstGeom prst="rect">
            <a:avLst/>
          </a:prstGeom>
          <a:noFill/>
        </p:spPr>
        <p:txBody>
          <a:bodyPr wrap="none" lIns="91440" tIns="45720" rIns="91440" bIns="45720">
            <a:spAutoFit/>
          </a:bodyPr>
          <a:lstStyle/>
          <a:p>
            <a:pPr algn="ctr"/>
            <a:r>
              <a:rPr lang="en-US" sz="4000" b="1" dirty="0" smtClean="0">
                <a:ln w="1905"/>
                <a:solidFill>
                  <a:schemeClr val="tx1">
                    <a:lumMod val="95000"/>
                    <a:lumOff val="5000"/>
                  </a:schemeClr>
                </a:solidFill>
                <a:effectLst>
                  <a:innerShdw blurRad="69850" dist="43180" dir="5400000">
                    <a:srgbClr val="000000">
                      <a:alpha val="65000"/>
                    </a:srgbClr>
                  </a:innerShdw>
                </a:effectLst>
              </a:rPr>
              <a:t>u</a:t>
            </a:r>
            <a:endParaRPr lang="en-US" sz="4000" b="1" cap="none" spc="0" dirty="0">
              <a:ln w="1905"/>
              <a:solidFill>
                <a:schemeClr val="tx1">
                  <a:lumMod val="95000"/>
                  <a:lumOff val="5000"/>
                </a:schemeClr>
              </a:solidFill>
              <a:effectLst>
                <a:innerShdw blurRad="69850" dist="43180" dir="5400000">
                  <a:srgbClr val="000000">
                    <a:alpha val="65000"/>
                  </a:srgbClr>
                </a:innerShdw>
              </a:effectLst>
            </a:endParaRPr>
          </a:p>
        </p:txBody>
      </p:sp>
      <p:sp>
        <p:nvSpPr>
          <p:cNvPr id="12" name="Rectangle 11"/>
          <p:cNvSpPr/>
          <p:nvPr/>
        </p:nvSpPr>
        <p:spPr>
          <a:xfrm>
            <a:off x="4106283" y="2349765"/>
            <a:ext cx="489236" cy="707886"/>
          </a:xfrm>
          <a:prstGeom prst="rect">
            <a:avLst/>
          </a:prstGeom>
          <a:noFill/>
        </p:spPr>
        <p:txBody>
          <a:bodyPr wrap="none" lIns="91440" tIns="45720" rIns="91440" bIns="45720">
            <a:spAutoFit/>
          </a:bodyPr>
          <a:lstStyle/>
          <a:p>
            <a:pPr algn="ctr"/>
            <a:r>
              <a:rPr lang="en-US" sz="4000" b="1" dirty="0" smtClean="0">
                <a:ln w="1905"/>
                <a:solidFill>
                  <a:schemeClr val="tx1">
                    <a:lumMod val="95000"/>
                    <a:lumOff val="5000"/>
                  </a:schemeClr>
                </a:solidFill>
                <a:effectLst>
                  <a:innerShdw blurRad="69850" dist="43180" dir="5400000">
                    <a:srgbClr val="000000">
                      <a:alpha val="65000"/>
                    </a:srgbClr>
                  </a:innerShdw>
                </a:effectLst>
              </a:rPr>
              <a:t>o</a:t>
            </a:r>
            <a:endParaRPr lang="en-US" sz="4000" b="1" cap="none" spc="0" dirty="0">
              <a:ln w="1905"/>
              <a:solidFill>
                <a:schemeClr val="tx1">
                  <a:lumMod val="95000"/>
                  <a:lumOff val="5000"/>
                </a:schemeClr>
              </a:solidFill>
              <a:effectLst>
                <a:innerShdw blurRad="69850" dist="43180" dir="5400000">
                  <a:srgbClr val="000000">
                    <a:alpha val="65000"/>
                  </a:srgbClr>
                </a:innerShdw>
              </a:effectLst>
            </a:endParaRPr>
          </a:p>
        </p:txBody>
      </p:sp>
      <p:sp>
        <p:nvSpPr>
          <p:cNvPr id="13" name="Rectangle 12"/>
          <p:cNvSpPr/>
          <p:nvPr/>
        </p:nvSpPr>
        <p:spPr>
          <a:xfrm>
            <a:off x="5023467" y="2709093"/>
            <a:ext cx="502061" cy="707886"/>
          </a:xfrm>
          <a:prstGeom prst="rect">
            <a:avLst/>
          </a:prstGeom>
          <a:noFill/>
        </p:spPr>
        <p:txBody>
          <a:bodyPr wrap="none" lIns="91440" tIns="45720" rIns="91440" bIns="45720">
            <a:spAutoFit/>
          </a:bodyPr>
          <a:lstStyle/>
          <a:p>
            <a:pPr algn="ctr"/>
            <a:r>
              <a:rPr lang="en-US" sz="4000" b="1" dirty="0" smtClean="0">
                <a:ln w="1905"/>
                <a:solidFill>
                  <a:schemeClr val="tx1">
                    <a:lumMod val="95000"/>
                    <a:lumOff val="5000"/>
                  </a:schemeClr>
                </a:solidFill>
                <a:effectLst>
                  <a:innerShdw blurRad="69850" dist="43180" dir="5400000">
                    <a:srgbClr val="000000">
                      <a:alpha val="65000"/>
                    </a:srgbClr>
                  </a:innerShdw>
                </a:effectLst>
                <a:latin typeface="Times New Roman"/>
                <a:cs typeface="Times New Roman"/>
              </a:rPr>
              <a:t>ʊ</a:t>
            </a:r>
            <a:endParaRPr lang="en-US" sz="4000" b="1" cap="none" spc="0" dirty="0">
              <a:ln w="1905"/>
              <a:solidFill>
                <a:schemeClr val="tx1">
                  <a:lumMod val="95000"/>
                  <a:lumOff val="5000"/>
                </a:schemeClr>
              </a:solidFill>
              <a:effectLst>
                <a:innerShdw blurRad="69850" dist="43180" dir="5400000">
                  <a:srgbClr val="000000">
                    <a:alpha val="65000"/>
                  </a:srgbClr>
                </a:innerShdw>
              </a:effectLst>
            </a:endParaRPr>
          </a:p>
        </p:txBody>
      </p:sp>
      <p:sp>
        <p:nvSpPr>
          <p:cNvPr id="14" name="Rectangle 13"/>
          <p:cNvSpPr/>
          <p:nvPr/>
        </p:nvSpPr>
        <p:spPr>
          <a:xfrm>
            <a:off x="4611175" y="3397094"/>
            <a:ext cx="412292" cy="707886"/>
          </a:xfrm>
          <a:prstGeom prst="rect">
            <a:avLst/>
          </a:prstGeom>
          <a:noFill/>
        </p:spPr>
        <p:txBody>
          <a:bodyPr wrap="none" lIns="91440" tIns="45720" rIns="91440" bIns="45720">
            <a:spAutoFit/>
          </a:bodyPr>
          <a:lstStyle/>
          <a:p>
            <a:pPr algn="ctr"/>
            <a:r>
              <a:rPr lang="en-US" sz="4000" b="1" dirty="0" smtClean="0">
                <a:ln w="1905"/>
                <a:solidFill>
                  <a:schemeClr val="tx1">
                    <a:lumMod val="95000"/>
                    <a:lumOff val="5000"/>
                  </a:schemeClr>
                </a:solidFill>
                <a:effectLst>
                  <a:innerShdw blurRad="69850" dist="43180" dir="5400000">
                    <a:srgbClr val="000000">
                      <a:alpha val="65000"/>
                    </a:srgbClr>
                  </a:innerShdw>
                </a:effectLst>
                <a:latin typeface="Times New Roman"/>
                <a:cs typeface="Times New Roman"/>
              </a:rPr>
              <a:t>ɔ</a:t>
            </a:r>
            <a:endParaRPr lang="en-US" sz="4000" b="1" cap="none" spc="0" dirty="0">
              <a:ln w="1905"/>
              <a:solidFill>
                <a:schemeClr val="tx1">
                  <a:lumMod val="95000"/>
                  <a:lumOff val="5000"/>
                </a:schemeClr>
              </a:soli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4040053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smtClean="0"/>
              <a:t>Khalkha</a:t>
            </a:r>
            <a:r>
              <a:rPr lang="en-US" altLang="ko-KR" dirty="0" smtClean="0"/>
              <a:t>: speaker f5</a:t>
            </a:r>
            <a:endParaRPr lang="ko-KR" altLang="en-US" dirty="0"/>
          </a:p>
        </p:txBody>
      </p:sp>
      <p:sp>
        <p:nvSpPr>
          <p:cNvPr id="4" name="Date Placeholder 3"/>
          <p:cNvSpPr>
            <a:spLocks noGrp="1"/>
          </p:cNvSpPr>
          <p:nvPr>
            <p:ph type="dt" sz="half" idx="2"/>
          </p:nvPr>
        </p:nvSpPr>
        <p:spPr/>
        <p:txBody>
          <a:bodyPr/>
          <a:lstStyle/>
          <a:p>
            <a:r>
              <a:rPr lang="en-US" altLang="ko-KR" smtClean="0"/>
              <a:t>1/24/2013</a:t>
            </a:r>
            <a:endParaRPr lang="ko-KR" altLang="en-US" dirty="0"/>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28</a:t>
            </a:fld>
            <a:endParaRPr lang="ko-KR" altLang="en-US"/>
          </a:p>
        </p:txBody>
      </p:sp>
      <p:pic>
        <p:nvPicPr>
          <p:cNvPr id="8"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2674620" y="1748472"/>
            <a:ext cx="3794760" cy="3878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2908645" y="1981322"/>
            <a:ext cx="324128" cy="707886"/>
          </a:xfrm>
          <a:prstGeom prst="rect">
            <a:avLst/>
          </a:prstGeom>
          <a:noFill/>
        </p:spPr>
        <p:txBody>
          <a:bodyPr wrap="none" lIns="91440" tIns="45720" rIns="91440" bIns="45720">
            <a:spAutoFit/>
          </a:bodyPr>
          <a:lstStyle/>
          <a:p>
            <a:pPr algn="ctr"/>
            <a:r>
              <a:rPr lang="en-US" sz="4000" b="1" cap="none" spc="0" dirty="0" smtClean="0">
                <a:ln w="1905"/>
                <a:solidFill>
                  <a:schemeClr val="tx1">
                    <a:lumMod val="95000"/>
                    <a:lumOff val="5000"/>
                  </a:schemeClr>
                </a:solidFill>
                <a:effectLst>
                  <a:innerShdw blurRad="69850" dist="43180" dir="5400000">
                    <a:srgbClr val="000000">
                      <a:alpha val="65000"/>
                    </a:srgbClr>
                  </a:innerShdw>
                </a:effectLst>
              </a:rPr>
              <a:t>i</a:t>
            </a:r>
            <a:endParaRPr lang="en-US" sz="4000" b="1" cap="none" spc="0" dirty="0">
              <a:ln w="1905"/>
              <a:solidFill>
                <a:schemeClr val="tx1">
                  <a:lumMod val="95000"/>
                  <a:lumOff val="5000"/>
                </a:schemeClr>
              </a:solidFill>
              <a:effectLst>
                <a:innerShdw blurRad="69850" dist="43180" dir="5400000">
                  <a:srgbClr val="000000">
                    <a:alpha val="65000"/>
                  </a:srgbClr>
                </a:innerShdw>
              </a:effectLst>
            </a:endParaRPr>
          </a:p>
        </p:txBody>
      </p:sp>
      <p:sp>
        <p:nvSpPr>
          <p:cNvPr id="9" name="Rectangle 8"/>
          <p:cNvSpPr/>
          <p:nvPr/>
        </p:nvSpPr>
        <p:spPr>
          <a:xfrm>
            <a:off x="3090801" y="2689208"/>
            <a:ext cx="468398" cy="707886"/>
          </a:xfrm>
          <a:prstGeom prst="rect">
            <a:avLst/>
          </a:prstGeom>
          <a:noFill/>
        </p:spPr>
        <p:txBody>
          <a:bodyPr wrap="none" lIns="91440" tIns="45720" rIns="91440" bIns="45720">
            <a:spAutoFit/>
          </a:bodyPr>
          <a:lstStyle/>
          <a:p>
            <a:pPr algn="ctr"/>
            <a:r>
              <a:rPr lang="en-US" sz="4000" b="1" dirty="0">
                <a:ln w="1905"/>
                <a:solidFill>
                  <a:schemeClr val="tx1">
                    <a:lumMod val="95000"/>
                    <a:lumOff val="5000"/>
                  </a:schemeClr>
                </a:solidFill>
                <a:effectLst>
                  <a:innerShdw blurRad="69850" dist="43180" dir="5400000">
                    <a:srgbClr val="000000">
                      <a:alpha val="65000"/>
                    </a:srgbClr>
                  </a:innerShdw>
                </a:effectLst>
              </a:rPr>
              <a:t>e</a:t>
            </a:r>
            <a:endParaRPr lang="en-US" sz="4000" b="1" cap="none" spc="0" dirty="0">
              <a:ln w="1905"/>
              <a:solidFill>
                <a:schemeClr val="tx1">
                  <a:lumMod val="95000"/>
                  <a:lumOff val="5000"/>
                </a:schemeClr>
              </a:solidFill>
              <a:effectLst>
                <a:innerShdw blurRad="69850" dist="43180" dir="5400000">
                  <a:srgbClr val="000000">
                    <a:alpha val="65000"/>
                  </a:srgbClr>
                </a:innerShdw>
              </a:effectLst>
            </a:endParaRPr>
          </a:p>
        </p:txBody>
      </p:sp>
      <p:sp>
        <p:nvSpPr>
          <p:cNvPr id="10" name="Rectangle 9"/>
          <p:cNvSpPr/>
          <p:nvPr/>
        </p:nvSpPr>
        <p:spPr>
          <a:xfrm>
            <a:off x="4094186" y="4265572"/>
            <a:ext cx="457176" cy="707886"/>
          </a:xfrm>
          <a:prstGeom prst="rect">
            <a:avLst/>
          </a:prstGeom>
          <a:noFill/>
        </p:spPr>
        <p:txBody>
          <a:bodyPr wrap="none" lIns="91440" tIns="45720" rIns="91440" bIns="45720">
            <a:spAutoFit/>
          </a:bodyPr>
          <a:lstStyle/>
          <a:p>
            <a:pPr algn="ctr"/>
            <a:r>
              <a:rPr lang="en-US" sz="4000" b="1" dirty="0" smtClean="0">
                <a:ln w="1905"/>
                <a:solidFill>
                  <a:schemeClr val="tx1">
                    <a:lumMod val="95000"/>
                    <a:lumOff val="5000"/>
                  </a:schemeClr>
                </a:solidFill>
                <a:effectLst>
                  <a:innerShdw blurRad="69850" dist="43180" dir="5400000">
                    <a:srgbClr val="000000">
                      <a:alpha val="65000"/>
                    </a:srgbClr>
                  </a:innerShdw>
                </a:effectLst>
              </a:rPr>
              <a:t>a</a:t>
            </a:r>
            <a:endParaRPr lang="en-US" sz="4000" b="1" cap="none" spc="0" dirty="0">
              <a:ln w="1905"/>
              <a:solidFill>
                <a:schemeClr val="tx1">
                  <a:lumMod val="95000"/>
                  <a:lumOff val="5000"/>
                </a:schemeClr>
              </a:solidFill>
              <a:effectLst>
                <a:innerShdw blurRad="69850" dist="43180" dir="5400000">
                  <a:srgbClr val="000000">
                    <a:alpha val="65000"/>
                  </a:srgbClr>
                </a:innerShdw>
              </a:effectLst>
            </a:endParaRPr>
          </a:p>
        </p:txBody>
      </p:sp>
      <p:sp>
        <p:nvSpPr>
          <p:cNvPr id="11" name="Rectangle 10"/>
          <p:cNvSpPr/>
          <p:nvPr/>
        </p:nvSpPr>
        <p:spPr>
          <a:xfrm>
            <a:off x="5367047" y="1844824"/>
            <a:ext cx="484428" cy="707886"/>
          </a:xfrm>
          <a:prstGeom prst="rect">
            <a:avLst/>
          </a:prstGeom>
          <a:noFill/>
        </p:spPr>
        <p:txBody>
          <a:bodyPr wrap="none" lIns="91440" tIns="45720" rIns="91440" bIns="45720">
            <a:spAutoFit/>
          </a:bodyPr>
          <a:lstStyle/>
          <a:p>
            <a:pPr algn="ctr"/>
            <a:r>
              <a:rPr lang="en-US" sz="4000" b="1" dirty="0" smtClean="0">
                <a:ln w="1905"/>
                <a:solidFill>
                  <a:schemeClr val="tx1">
                    <a:lumMod val="95000"/>
                    <a:lumOff val="5000"/>
                  </a:schemeClr>
                </a:solidFill>
                <a:effectLst>
                  <a:innerShdw blurRad="69850" dist="43180" dir="5400000">
                    <a:srgbClr val="000000">
                      <a:alpha val="65000"/>
                    </a:srgbClr>
                  </a:innerShdw>
                </a:effectLst>
              </a:rPr>
              <a:t>u</a:t>
            </a:r>
            <a:endParaRPr lang="en-US" sz="4000" b="1" cap="none" spc="0" dirty="0">
              <a:ln w="1905"/>
              <a:solidFill>
                <a:schemeClr val="tx1">
                  <a:lumMod val="95000"/>
                  <a:lumOff val="5000"/>
                </a:schemeClr>
              </a:solidFill>
              <a:effectLst>
                <a:innerShdw blurRad="69850" dist="43180" dir="5400000">
                  <a:srgbClr val="000000">
                    <a:alpha val="65000"/>
                  </a:srgbClr>
                </a:innerShdw>
              </a:effectLst>
            </a:endParaRPr>
          </a:p>
        </p:txBody>
      </p:sp>
      <p:sp>
        <p:nvSpPr>
          <p:cNvPr id="12" name="Rectangle 11"/>
          <p:cNvSpPr/>
          <p:nvPr/>
        </p:nvSpPr>
        <p:spPr>
          <a:xfrm>
            <a:off x="4704299" y="2083123"/>
            <a:ext cx="489236" cy="707886"/>
          </a:xfrm>
          <a:prstGeom prst="rect">
            <a:avLst/>
          </a:prstGeom>
          <a:noFill/>
        </p:spPr>
        <p:txBody>
          <a:bodyPr wrap="none" lIns="91440" tIns="45720" rIns="91440" bIns="45720">
            <a:spAutoFit/>
          </a:bodyPr>
          <a:lstStyle/>
          <a:p>
            <a:pPr algn="ctr"/>
            <a:r>
              <a:rPr lang="en-US" sz="4000" b="1" dirty="0" smtClean="0">
                <a:ln w="1905"/>
                <a:solidFill>
                  <a:schemeClr val="tx1">
                    <a:lumMod val="95000"/>
                    <a:lumOff val="5000"/>
                  </a:schemeClr>
                </a:solidFill>
                <a:effectLst>
                  <a:innerShdw blurRad="69850" dist="43180" dir="5400000">
                    <a:srgbClr val="000000">
                      <a:alpha val="65000"/>
                    </a:srgbClr>
                  </a:innerShdw>
                </a:effectLst>
              </a:rPr>
              <a:t>o</a:t>
            </a:r>
            <a:endParaRPr lang="en-US" sz="4000" b="1" cap="none" spc="0" dirty="0">
              <a:ln w="1905"/>
              <a:solidFill>
                <a:schemeClr val="tx1">
                  <a:lumMod val="95000"/>
                  <a:lumOff val="5000"/>
                </a:schemeClr>
              </a:solidFill>
              <a:effectLst>
                <a:innerShdw blurRad="69850" dist="43180" dir="5400000">
                  <a:srgbClr val="000000">
                    <a:alpha val="65000"/>
                  </a:srgbClr>
                </a:innerShdw>
              </a:effectLst>
            </a:endParaRPr>
          </a:p>
        </p:txBody>
      </p:sp>
      <p:sp>
        <p:nvSpPr>
          <p:cNvPr id="13" name="Rectangle 12"/>
          <p:cNvSpPr/>
          <p:nvPr/>
        </p:nvSpPr>
        <p:spPr>
          <a:xfrm>
            <a:off x="5026816" y="2686093"/>
            <a:ext cx="502061" cy="707886"/>
          </a:xfrm>
          <a:prstGeom prst="rect">
            <a:avLst/>
          </a:prstGeom>
          <a:noFill/>
        </p:spPr>
        <p:txBody>
          <a:bodyPr wrap="none" lIns="91440" tIns="45720" rIns="91440" bIns="45720">
            <a:spAutoFit/>
          </a:bodyPr>
          <a:lstStyle/>
          <a:p>
            <a:pPr algn="ctr"/>
            <a:r>
              <a:rPr lang="en-US" sz="4000" b="1" dirty="0" smtClean="0">
                <a:ln w="1905"/>
                <a:solidFill>
                  <a:schemeClr val="tx1">
                    <a:lumMod val="95000"/>
                    <a:lumOff val="5000"/>
                  </a:schemeClr>
                </a:solidFill>
                <a:effectLst>
                  <a:innerShdw blurRad="69850" dist="43180" dir="5400000">
                    <a:srgbClr val="000000">
                      <a:alpha val="65000"/>
                    </a:srgbClr>
                  </a:innerShdw>
                </a:effectLst>
                <a:latin typeface="Times New Roman"/>
                <a:cs typeface="Times New Roman"/>
              </a:rPr>
              <a:t>ʊ</a:t>
            </a:r>
            <a:endParaRPr lang="en-US" sz="4000" b="1" cap="none" spc="0" dirty="0">
              <a:ln w="1905"/>
              <a:solidFill>
                <a:schemeClr val="tx1">
                  <a:lumMod val="95000"/>
                  <a:lumOff val="5000"/>
                </a:schemeClr>
              </a:solidFill>
              <a:effectLst>
                <a:innerShdw blurRad="69850" dist="43180" dir="5400000">
                  <a:srgbClr val="000000">
                    <a:alpha val="65000"/>
                  </a:srgbClr>
                </a:innerShdw>
              </a:effectLst>
            </a:endParaRPr>
          </a:p>
        </p:txBody>
      </p:sp>
      <p:sp>
        <p:nvSpPr>
          <p:cNvPr id="14" name="Rectangle 13"/>
          <p:cNvSpPr/>
          <p:nvPr/>
        </p:nvSpPr>
        <p:spPr>
          <a:xfrm>
            <a:off x="4614524" y="3385172"/>
            <a:ext cx="412292" cy="707886"/>
          </a:xfrm>
          <a:prstGeom prst="rect">
            <a:avLst/>
          </a:prstGeom>
          <a:noFill/>
        </p:spPr>
        <p:txBody>
          <a:bodyPr wrap="none" lIns="91440" tIns="45720" rIns="91440" bIns="45720">
            <a:spAutoFit/>
          </a:bodyPr>
          <a:lstStyle/>
          <a:p>
            <a:pPr algn="ctr"/>
            <a:r>
              <a:rPr lang="en-US" sz="4000" b="1" dirty="0" smtClean="0">
                <a:ln w="1905"/>
                <a:solidFill>
                  <a:schemeClr val="tx1">
                    <a:lumMod val="95000"/>
                    <a:lumOff val="5000"/>
                  </a:schemeClr>
                </a:solidFill>
                <a:effectLst>
                  <a:innerShdw blurRad="69850" dist="43180" dir="5400000">
                    <a:srgbClr val="000000">
                      <a:alpha val="65000"/>
                    </a:srgbClr>
                  </a:innerShdw>
                </a:effectLst>
                <a:latin typeface="Times New Roman"/>
                <a:cs typeface="Times New Roman"/>
              </a:rPr>
              <a:t>ɔ</a:t>
            </a:r>
            <a:endParaRPr lang="en-US" sz="4000" b="1" cap="none" spc="0" dirty="0">
              <a:ln w="1905"/>
              <a:solidFill>
                <a:schemeClr val="tx1">
                  <a:lumMod val="95000"/>
                  <a:lumOff val="5000"/>
                </a:schemeClr>
              </a:soli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894498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Khalkha</a:t>
            </a:r>
            <a:r>
              <a:rPr lang="en-US" dirty="0" smtClean="0"/>
              <a:t> preliminary result</a:t>
            </a:r>
            <a:endParaRPr lang="en-US" dirty="0"/>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3624073759"/>
              </p:ext>
            </p:extLst>
          </p:nvPr>
        </p:nvGraphicFramePr>
        <p:xfrm>
          <a:off x="323528" y="1484784"/>
          <a:ext cx="8568960" cy="3917947"/>
        </p:xfrm>
        <a:graphic>
          <a:graphicData uri="http://schemas.openxmlformats.org/drawingml/2006/table">
            <a:tbl>
              <a:tblPr>
                <a:tableStyleId>{5C22544A-7EE6-4342-B048-85BDC9FD1C3A}</a:tableStyleId>
              </a:tblPr>
              <a:tblGrid>
                <a:gridCol w="425882"/>
                <a:gridCol w="654246"/>
                <a:gridCol w="407376"/>
                <a:gridCol w="425882"/>
                <a:gridCol w="425882"/>
                <a:gridCol w="425882"/>
                <a:gridCol w="425882"/>
                <a:gridCol w="425882"/>
                <a:gridCol w="425882"/>
                <a:gridCol w="425882"/>
                <a:gridCol w="425882"/>
                <a:gridCol w="425882"/>
                <a:gridCol w="425882"/>
                <a:gridCol w="425882"/>
                <a:gridCol w="425882"/>
                <a:gridCol w="425882"/>
                <a:gridCol w="425882"/>
                <a:gridCol w="543044"/>
                <a:gridCol w="576064"/>
              </a:tblGrid>
              <a:tr h="1495501">
                <a:tc>
                  <a:txBody>
                    <a:bodyPr/>
                    <a:lstStyle/>
                    <a:p>
                      <a:pPr algn="l" fontAlgn="b"/>
                      <a:r>
                        <a:rPr lang="en-US" sz="1400" u="none" strike="noStrike" dirty="0">
                          <a:effectLst/>
                        </a:rPr>
                        <a:t> </a:t>
                      </a:r>
                      <a:endParaRPr lang="en-US" sz="1400" b="0" i="0" u="none" strike="noStrike" dirty="0">
                        <a:effectLst/>
                        <a:latin typeface="Verdana"/>
                      </a:endParaRPr>
                    </a:p>
                  </a:txBody>
                  <a:tcPr marL="0" marR="0" marT="0" marB="0" vert="vert270" anchor="ctr"/>
                </a:tc>
                <a:tc>
                  <a:txBody>
                    <a:bodyPr/>
                    <a:lstStyle/>
                    <a:p>
                      <a:pPr algn="l" fontAlgn="b"/>
                      <a:r>
                        <a:rPr lang="en-US" sz="1400" u="none" strike="noStrike" dirty="0">
                          <a:effectLst/>
                        </a:rPr>
                        <a:t> </a:t>
                      </a:r>
                      <a:r>
                        <a:rPr lang="en-US" sz="1400" u="none" strike="noStrike" dirty="0" smtClean="0">
                          <a:effectLst/>
                        </a:rPr>
                        <a:t>harmonic pair</a:t>
                      </a:r>
                      <a:endParaRPr lang="en-US" sz="1400" b="0" i="0" u="none" strike="noStrike" dirty="0">
                        <a:effectLst/>
                        <a:latin typeface="Verdana"/>
                      </a:endParaRPr>
                    </a:p>
                  </a:txBody>
                  <a:tcPr marL="0" marR="0" marT="0" marB="0" vert="vert270" anchor="ctr"/>
                </a:tc>
                <a:tc>
                  <a:txBody>
                    <a:bodyPr/>
                    <a:lstStyle/>
                    <a:p>
                      <a:pPr algn="l" fontAlgn="b"/>
                      <a:r>
                        <a:rPr lang="en-US" sz="1400" u="none" strike="noStrike" dirty="0">
                          <a:effectLst/>
                        </a:rPr>
                        <a:t>F1</a:t>
                      </a:r>
                      <a:endParaRPr lang="en-US" sz="1400" b="0" i="0" u="none" strike="noStrike" dirty="0">
                        <a:effectLst/>
                        <a:latin typeface="Verdana"/>
                      </a:endParaRPr>
                    </a:p>
                  </a:txBody>
                  <a:tcPr marL="0" marR="0" marT="0" marB="0" vert="vert270" anchor="ctr">
                    <a:solidFill>
                      <a:schemeClr val="accent4">
                        <a:lumMod val="40000"/>
                        <a:lumOff val="60000"/>
                      </a:schemeClr>
                    </a:solidFill>
                  </a:tcPr>
                </a:tc>
                <a:tc>
                  <a:txBody>
                    <a:bodyPr/>
                    <a:lstStyle/>
                    <a:p>
                      <a:pPr algn="l" fontAlgn="b"/>
                      <a:r>
                        <a:rPr lang="en-US" sz="1400" u="none" strike="noStrike" dirty="0">
                          <a:effectLst/>
                        </a:rPr>
                        <a:t>F2</a:t>
                      </a:r>
                      <a:endParaRPr lang="en-US" sz="1400" b="0" i="0" u="none" strike="noStrike" dirty="0">
                        <a:effectLst/>
                        <a:latin typeface="Verdana"/>
                      </a:endParaRPr>
                    </a:p>
                  </a:txBody>
                  <a:tcPr marL="0" marR="0" marT="0" marB="0" vert="vert270" anchor="ctr"/>
                </a:tc>
                <a:tc>
                  <a:txBody>
                    <a:bodyPr/>
                    <a:lstStyle/>
                    <a:p>
                      <a:pPr algn="l" fontAlgn="b"/>
                      <a:r>
                        <a:rPr lang="en-US" sz="1400" u="none" strike="noStrike" dirty="0">
                          <a:effectLst/>
                        </a:rPr>
                        <a:t>F3</a:t>
                      </a:r>
                      <a:endParaRPr lang="en-US" sz="1400" b="0" i="0" u="none" strike="noStrike" dirty="0">
                        <a:effectLst/>
                        <a:latin typeface="Verdana"/>
                      </a:endParaRPr>
                    </a:p>
                  </a:txBody>
                  <a:tcPr marL="0" marR="0" marT="0" marB="0" vert="vert270" anchor="ctr"/>
                </a:tc>
                <a:tc>
                  <a:txBody>
                    <a:bodyPr/>
                    <a:lstStyle/>
                    <a:p>
                      <a:pPr algn="l" fontAlgn="b"/>
                      <a:r>
                        <a:rPr lang="en-US" sz="1400" u="none" strike="noStrike" dirty="0">
                          <a:effectLst/>
                        </a:rPr>
                        <a:t>fb1</a:t>
                      </a:r>
                      <a:endParaRPr lang="en-US" sz="1400" b="0" i="0" u="none" strike="noStrike" dirty="0">
                        <a:effectLst/>
                        <a:latin typeface="Verdana"/>
                      </a:endParaRPr>
                    </a:p>
                  </a:txBody>
                  <a:tcPr marL="0" marR="0" marT="0" marB="0" vert="vert270" anchor="ctr"/>
                </a:tc>
                <a:tc>
                  <a:txBody>
                    <a:bodyPr/>
                    <a:lstStyle/>
                    <a:p>
                      <a:pPr algn="l" fontAlgn="b"/>
                      <a:r>
                        <a:rPr lang="en-US" sz="1400" u="none" strike="noStrike" dirty="0">
                          <a:effectLst/>
                        </a:rPr>
                        <a:t>fb2</a:t>
                      </a:r>
                      <a:endParaRPr lang="en-US" sz="1400" b="0" i="0" u="none" strike="noStrike" dirty="0">
                        <a:effectLst/>
                        <a:latin typeface="Verdana"/>
                      </a:endParaRPr>
                    </a:p>
                  </a:txBody>
                  <a:tcPr marL="0" marR="0" marT="0" marB="0" vert="vert270" anchor="ctr"/>
                </a:tc>
                <a:tc>
                  <a:txBody>
                    <a:bodyPr/>
                    <a:lstStyle/>
                    <a:p>
                      <a:pPr algn="l" fontAlgn="b"/>
                      <a:r>
                        <a:rPr lang="en-US" sz="1400" u="none" strike="noStrike" dirty="0">
                          <a:effectLst/>
                        </a:rPr>
                        <a:t>fb3</a:t>
                      </a:r>
                      <a:endParaRPr lang="en-US" sz="1400" b="0" i="0" u="none" strike="noStrike" dirty="0">
                        <a:effectLst/>
                        <a:latin typeface="Verdana"/>
                      </a:endParaRPr>
                    </a:p>
                  </a:txBody>
                  <a:tcPr marL="0" marR="0" marT="0" marB="0" vert="vert270" anchor="ctr"/>
                </a:tc>
                <a:tc>
                  <a:txBody>
                    <a:bodyPr/>
                    <a:lstStyle/>
                    <a:p>
                      <a:pPr algn="l" fontAlgn="b"/>
                      <a:r>
                        <a:rPr lang="en-US" sz="1400" u="none" strike="noStrike" dirty="0">
                          <a:effectLst/>
                        </a:rPr>
                        <a:t>A1</a:t>
                      </a:r>
                      <a:endParaRPr lang="en-US" sz="1400" b="0" i="0" u="none" strike="noStrike" dirty="0">
                        <a:effectLst/>
                        <a:latin typeface="Verdana"/>
                      </a:endParaRPr>
                    </a:p>
                  </a:txBody>
                  <a:tcPr marL="0" marR="0" marT="0" marB="0" vert="vert270" anchor="ctr"/>
                </a:tc>
                <a:tc>
                  <a:txBody>
                    <a:bodyPr/>
                    <a:lstStyle/>
                    <a:p>
                      <a:pPr algn="l" fontAlgn="b"/>
                      <a:r>
                        <a:rPr lang="en-US" sz="1400" u="none" strike="noStrike" dirty="0">
                          <a:effectLst/>
                        </a:rPr>
                        <a:t>A2</a:t>
                      </a:r>
                      <a:endParaRPr lang="en-US" sz="1400" b="0" i="0" u="none" strike="noStrike" dirty="0">
                        <a:effectLst/>
                        <a:latin typeface="Verdana"/>
                      </a:endParaRPr>
                    </a:p>
                  </a:txBody>
                  <a:tcPr marL="0" marR="0" marT="0" marB="0" vert="vert270" anchor="ctr"/>
                </a:tc>
                <a:tc>
                  <a:txBody>
                    <a:bodyPr/>
                    <a:lstStyle/>
                    <a:p>
                      <a:pPr algn="l" fontAlgn="b"/>
                      <a:r>
                        <a:rPr lang="en-US" sz="1400" u="none" strike="noStrike" dirty="0">
                          <a:effectLst/>
                        </a:rPr>
                        <a:t>A3</a:t>
                      </a:r>
                      <a:endParaRPr lang="en-US" sz="1400" b="0" i="0" u="none" strike="noStrike" dirty="0">
                        <a:effectLst/>
                        <a:latin typeface="Verdana"/>
                      </a:endParaRPr>
                    </a:p>
                  </a:txBody>
                  <a:tcPr marL="0" marR="0" marT="0" marB="0" vert="vert270" anchor="ctr"/>
                </a:tc>
                <a:tc>
                  <a:txBody>
                    <a:bodyPr/>
                    <a:lstStyle/>
                    <a:p>
                      <a:pPr algn="l" fontAlgn="b"/>
                      <a:r>
                        <a:rPr lang="en-US" sz="1400" u="none" strike="noStrike" dirty="0">
                          <a:effectLst/>
                        </a:rPr>
                        <a:t>H1 (dB)</a:t>
                      </a:r>
                      <a:endParaRPr lang="en-US" sz="1400" b="0" i="0" u="none" strike="noStrike" dirty="0">
                        <a:effectLst/>
                        <a:latin typeface="Verdana"/>
                      </a:endParaRPr>
                    </a:p>
                  </a:txBody>
                  <a:tcPr marL="0" marR="0" marT="0" marB="0" vert="vert270" anchor="ctr"/>
                </a:tc>
                <a:tc>
                  <a:txBody>
                    <a:bodyPr/>
                    <a:lstStyle/>
                    <a:p>
                      <a:pPr algn="l" fontAlgn="b"/>
                      <a:r>
                        <a:rPr lang="en-US" sz="1400" u="none" strike="noStrike" dirty="0">
                          <a:effectLst/>
                        </a:rPr>
                        <a:t>H2 (dB)</a:t>
                      </a:r>
                      <a:endParaRPr lang="en-US" sz="1400" b="0" i="0" u="none" strike="noStrike" dirty="0">
                        <a:effectLst/>
                        <a:latin typeface="Verdana"/>
                      </a:endParaRPr>
                    </a:p>
                  </a:txBody>
                  <a:tcPr marL="0" marR="0" marT="0" marB="0" vert="vert270" anchor="ctr"/>
                </a:tc>
                <a:tc>
                  <a:txBody>
                    <a:bodyPr/>
                    <a:lstStyle/>
                    <a:p>
                      <a:pPr algn="l" fontAlgn="b"/>
                      <a:r>
                        <a:rPr lang="en-US" sz="1400" u="none" strike="noStrike" dirty="0">
                          <a:effectLst/>
                        </a:rPr>
                        <a:t>H1-H2</a:t>
                      </a:r>
                      <a:endParaRPr lang="en-US" sz="1400" b="0" i="0" u="none" strike="noStrike" dirty="0">
                        <a:effectLst/>
                        <a:latin typeface="Verdana"/>
                      </a:endParaRPr>
                    </a:p>
                  </a:txBody>
                  <a:tcPr marL="0" marR="0" marT="0" marB="0" vert="vert270" anchor="ctr"/>
                </a:tc>
                <a:tc>
                  <a:txBody>
                    <a:bodyPr/>
                    <a:lstStyle/>
                    <a:p>
                      <a:pPr algn="l" fontAlgn="b"/>
                      <a:r>
                        <a:rPr lang="en-US" sz="1400" u="none" strike="noStrike" dirty="0">
                          <a:effectLst/>
                        </a:rPr>
                        <a:t>H1-A1</a:t>
                      </a:r>
                      <a:endParaRPr lang="en-US" sz="1400" b="0" i="0" u="none" strike="noStrike" dirty="0">
                        <a:effectLst/>
                        <a:latin typeface="Verdana"/>
                      </a:endParaRPr>
                    </a:p>
                  </a:txBody>
                  <a:tcPr marL="0" marR="0" marT="0" marB="0" vert="vert270" anchor="ctr"/>
                </a:tc>
                <a:tc>
                  <a:txBody>
                    <a:bodyPr/>
                    <a:lstStyle/>
                    <a:p>
                      <a:pPr algn="l" fontAlgn="b"/>
                      <a:r>
                        <a:rPr lang="en-US" sz="1400" u="none" strike="noStrike" dirty="0">
                          <a:effectLst/>
                        </a:rPr>
                        <a:t>H1-A2</a:t>
                      </a:r>
                      <a:endParaRPr lang="en-US" sz="1400" b="0" i="0" u="none" strike="noStrike" dirty="0">
                        <a:effectLst/>
                        <a:latin typeface="Verdana"/>
                      </a:endParaRPr>
                    </a:p>
                  </a:txBody>
                  <a:tcPr marL="0" marR="0" marT="0" marB="0" vert="vert270" anchor="ctr"/>
                </a:tc>
                <a:tc>
                  <a:txBody>
                    <a:bodyPr/>
                    <a:lstStyle/>
                    <a:p>
                      <a:pPr algn="l" fontAlgn="b"/>
                      <a:r>
                        <a:rPr lang="en-US" sz="1400" u="none" strike="noStrike" dirty="0">
                          <a:effectLst/>
                        </a:rPr>
                        <a:t>H1-A3</a:t>
                      </a:r>
                      <a:endParaRPr lang="en-US" sz="1400" b="0" i="0" u="none" strike="noStrike" dirty="0">
                        <a:effectLst/>
                        <a:latin typeface="Verdana"/>
                      </a:endParaRPr>
                    </a:p>
                  </a:txBody>
                  <a:tcPr marL="0" marR="0" marT="0" marB="0" vert="vert270" anchor="ctr"/>
                </a:tc>
                <a:tc>
                  <a:txBody>
                    <a:bodyPr/>
                    <a:lstStyle/>
                    <a:p>
                      <a:pPr algn="l" fontAlgn="b"/>
                      <a:r>
                        <a:rPr lang="en-US" sz="1400" u="none" strike="noStrike" dirty="0">
                          <a:effectLst/>
                        </a:rPr>
                        <a:t>Measured A1-A2</a:t>
                      </a:r>
                      <a:endParaRPr lang="en-US" sz="1400" b="0" i="0" u="none" strike="noStrike" dirty="0">
                        <a:effectLst/>
                        <a:latin typeface="Verdana"/>
                      </a:endParaRPr>
                    </a:p>
                  </a:txBody>
                  <a:tcPr marL="0" marR="0" marT="0" marB="0" vert="vert270" anchor="ctr"/>
                </a:tc>
                <a:tc>
                  <a:txBody>
                    <a:bodyPr/>
                    <a:lstStyle/>
                    <a:p>
                      <a:pPr algn="l" fontAlgn="b"/>
                      <a:r>
                        <a:rPr lang="en-US" sz="1400" u="none" strike="noStrike" dirty="0">
                          <a:effectLst/>
                        </a:rPr>
                        <a:t>Normalized A1-A2</a:t>
                      </a:r>
                      <a:endParaRPr lang="en-US" sz="1400" b="0" i="0" u="none" strike="noStrike" dirty="0">
                        <a:effectLst/>
                        <a:latin typeface="Verdana"/>
                      </a:endParaRPr>
                    </a:p>
                  </a:txBody>
                  <a:tcPr marL="0" marR="0" marT="0" marB="0" vert="vert270" anchor="ctr"/>
                </a:tc>
              </a:tr>
              <a:tr h="403741">
                <a:tc rowSpan="3">
                  <a:txBody>
                    <a:bodyPr/>
                    <a:lstStyle/>
                    <a:p>
                      <a:pPr algn="ctr" fontAlgn="b"/>
                      <a:r>
                        <a:rPr lang="en-US" sz="1400" u="none" strike="noStrike" dirty="0" smtClean="0">
                          <a:effectLst/>
                        </a:rPr>
                        <a:t>F</a:t>
                      </a:r>
                      <a:r>
                        <a:rPr lang="en-US" sz="1400" b="0" i="0" u="none" strike="noStrike" dirty="0" smtClean="0">
                          <a:effectLst/>
                          <a:latin typeface="Verdana"/>
                        </a:rPr>
                        <a:t>emale</a:t>
                      </a:r>
                      <a:endParaRPr lang="en-US" sz="1400" b="0" i="0" u="none" strike="noStrike" dirty="0">
                        <a:effectLst/>
                        <a:latin typeface="Verdana"/>
                      </a:endParaRPr>
                    </a:p>
                  </a:txBody>
                  <a:tcPr marL="0" marR="0" marT="0" marB="0" vert="vert270" anchor="ctr"/>
                </a:tc>
                <a:tc>
                  <a:txBody>
                    <a:bodyPr/>
                    <a:lstStyle/>
                    <a:p>
                      <a:pPr algn="ctr" fontAlgn="b"/>
                      <a:r>
                        <a:rPr lang="en-US" sz="1400" u="none" strike="noStrike" dirty="0">
                          <a:effectLst/>
                        </a:rPr>
                        <a:t>a vs. e</a:t>
                      </a:r>
                      <a:endParaRPr lang="en-US" sz="1400" b="0" i="0" u="none" strike="noStrike" dirty="0">
                        <a:effectLst/>
                        <a:latin typeface="Verdana"/>
                      </a:endParaRPr>
                    </a:p>
                  </a:txBody>
                  <a:tcPr marL="0" marR="0" marT="0" marB="0" anchor="ctr"/>
                </a:tc>
                <a:tc>
                  <a:txBody>
                    <a:bodyPr/>
                    <a:lstStyle/>
                    <a:p>
                      <a:pPr algn="ctr" fontAlgn="b"/>
                      <a:r>
                        <a:rPr lang="en-US" sz="1400" u="none" strike="noStrike" dirty="0">
                          <a:effectLst/>
                        </a:rPr>
                        <a:t>&gt;&gt;&gt;</a:t>
                      </a:r>
                      <a:endParaRPr lang="en-US" sz="1400" b="0" i="0" u="none" strike="noStrike" dirty="0">
                        <a:effectLst/>
                        <a:latin typeface="Verdana"/>
                      </a:endParaRPr>
                    </a:p>
                  </a:txBody>
                  <a:tcPr marL="0" marR="0" marT="0" marB="0" anchor="ctr">
                    <a:solidFill>
                      <a:schemeClr val="accent4">
                        <a:lumMod val="40000"/>
                        <a:lumOff val="60000"/>
                      </a:schemeClr>
                    </a:solidFill>
                  </a:tcPr>
                </a:tc>
                <a:tc>
                  <a:txBody>
                    <a:bodyPr/>
                    <a:lstStyle/>
                    <a:p>
                      <a:pPr algn="ctr" fontAlgn="b"/>
                      <a:r>
                        <a:rPr lang="en-US" sz="1400" u="none" strike="noStrike">
                          <a:effectLst/>
                        </a:rPr>
                        <a:t>&lt;&lt;&lt;</a:t>
                      </a:r>
                      <a:endParaRPr lang="en-US" sz="1400" b="0" i="0" u="none" strike="noStrike">
                        <a:effectLst/>
                        <a:latin typeface="Verdana"/>
                      </a:endParaRPr>
                    </a:p>
                  </a:txBody>
                  <a:tcPr marL="0" marR="0" marT="0" marB="0" anchor="ctr"/>
                </a:tc>
                <a:tc>
                  <a:txBody>
                    <a:bodyPr/>
                    <a:lstStyle/>
                    <a:p>
                      <a:pPr algn="ctr" fontAlgn="b"/>
                      <a:r>
                        <a:rPr lang="en-US" sz="1400" u="none" strike="noStrike">
                          <a:effectLst/>
                        </a:rPr>
                        <a:t>&lt;&lt;</a:t>
                      </a:r>
                      <a:endParaRPr lang="en-US" sz="1400" b="0" i="0" u="none" strike="noStrike">
                        <a:effectLst/>
                        <a:latin typeface="Verdana"/>
                      </a:endParaRPr>
                    </a:p>
                  </a:txBody>
                  <a:tcPr marL="0" marR="0" marT="0" marB="0" anchor="ctr"/>
                </a:tc>
                <a:tc>
                  <a:txBody>
                    <a:bodyPr/>
                    <a:lstStyle/>
                    <a:p>
                      <a:pPr algn="ctr" fontAlgn="b"/>
                      <a:r>
                        <a:rPr lang="en-US" sz="1400" u="none" strike="noStrike">
                          <a:effectLst/>
                        </a:rPr>
                        <a:t>&gt;&gt;&gt;</a:t>
                      </a:r>
                      <a:endParaRPr lang="en-US" sz="1400" b="0" i="0" u="none" strike="noStrike">
                        <a:effectLst/>
                        <a:latin typeface="Verdana"/>
                      </a:endParaRPr>
                    </a:p>
                  </a:txBody>
                  <a:tcPr marL="0" marR="0" marT="0" marB="0" anchor="ctr"/>
                </a:tc>
                <a:tc>
                  <a:txBody>
                    <a:bodyPr/>
                    <a:lstStyle/>
                    <a:p>
                      <a:pPr algn="ctr" fontAlgn="b"/>
                      <a:r>
                        <a:rPr lang="en-US" sz="1400" u="none" strike="noStrike">
                          <a:effectLst/>
                        </a:rPr>
                        <a:t>&gt;&gt;&gt;</a:t>
                      </a:r>
                      <a:endParaRPr lang="en-US" sz="1400" b="0" i="0" u="none" strike="noStrike">
                        <a:effectLst/>
                        <a:latin typeface="Verdana"/>
                      </a:endParaRPr>
                    </a:p>
                  </a:txBody>
                  <a:tcPr marL="0" marR="0" marT="0" marB="0" anchor="ctr"/>
                </a:tc>
                <a:tc>
                  <a:txBody>
                    <a:bodyPr/>
                    <a:lstStyle/>
                    <a:p>
                      <a:pPr algn="ctr" fontAlgn="b"/>
                      <a:r>
                        <a:rPr lang="en-US" sz="1400" u="none" strike="noStrike">
                          <a:effectLst/>
                        </a:rPr>
                        <a:t> </a:t>
                      </a:r>
                      <a:endParaRPr lang="en-US" sz="1400" b="0" i="0" u="none" strike="noStrike">
                        <a:effectLst/>
                        <a:latin typeface="Verdana"/>
                      </a:endParaRPr>
                    </a:p>
                  </a:txBody>
                  <a:tcPr marL="0" marR="0" marT="0" marB="0" anchor="ctr"/>
                </a:tc>
                <a:tc>
                  <a:txBody>
                    <a:bodyPr/>
                    <a:lstStyle/>
                    <a:p>
                      <a:pPr algn="ctr" fontAlgn="b"/>
                      <a:r>
                        <a:rPr lang="en-US" sz="1400" u="none" strike="noStrike" dirty="0">
                          <a:effectLst/>
                        </a:rPr>
                        <a:t>&lt;&lt;&lt;</a:t>
                      </a:r>
                      <a:endParaRPr lang="en-US" sz="1400" b="0" i="0" u="none" strike="noStrike" dirty="0">
                        <a:effectLst/>
                        <a:latin typeface="Verdana"/>
                      </a:endParaRPr>
                    </a:p>
                  </a:txBody>
                  <a:tcPr marL="0" marR="0" marT="0" marB="0" anchor="ctr"/>
                </a:tc>
                <a:tc>
                  <a:txBody>
                    <a:bodyPr/>
                    <a:lstStyle/>
                    <a:p>
                      <a:pPr algn="ctr" fontAlgn="b"/>
                      <a:r>
                        <a:rPr lang="en-US" sz="1400" u="none" strike="noStrike">
                          <a:effectLst/>
                        </a:rPr>
                        <a:t>&gt;&gt;&gt;</a:t>
                      </a:r>
                      <a:endParaRPr lang="en-US" sz="1400" b="0" i="0" u="none" strike="noStrike">
                        <a:effectLst/>
                        <a:latin typeface="Verdana"/>
                      </a:endParaRPr>
                    </a:p>
                  </a:txBody>
                  <a:tcPr marL="0" marR="0" marT="0" marB="0" anchor="ctr"/>
                </a:tc>
                <a:tc>
                  <a:txBody>
                    <a:bodyPr/>
                    <a:lstStyle/>
                    <a:p>
                      <a:pPr algn="ctr" fontAlgn="b"/>
                      <a:r>
                        <a:rPr lang="en-US" sz="1400" u="none" strike="noStrike" dirty="0">
                          <a:effectLst/>
                        </a:rPr>
                        <a:t> </a:t>
                      </a:r>
                      <a:endParaRPr lang="en-US" sz="1400" b="0" i="0" u="none" strike="noStrike" dirty="0">
                        <a:effectLst/>
                        <a:latin typeface="Verdana"/>
                      </a:endParaRPr>
                    </a:p>
                  </a:txBody>
                  <a:tcPr marL="0" marR="0" marT="0" marB="0" anchor="ctr"/>
                </a:tc>
                <a:tc>
                  <a:txBody>
                    <a:bodyPr/>
                    <a:lstStyle/>
                    <a:p>
                      <a:pPr algn="ctr" fontAlgn="b"/>
                      <a:r>
                        <a:rPr lang="en-US" sz="1400" u="none" strike="noStrike" dirty="0">
                          <a:effectLst/>
                        </a:rPr>
                        <a:t>&lt;&lt;&lt;</a:t>
                      </a:r>
                      <a:endParaRPr lang="en-US" sz="1400" b="0" i="0" u="none" strike="noStrike" dirty="0">
                        <a:effectLst/>
                        <a:latin typeface="Verdana"/>
                      </a:endParaRPr>
                    </a:p>
                  </a:txBody>
                  <a:tcPr marL="0" marR="0" marT="0" marB="0" anchor="ctr"/>
                </a:tc>
                <a:tc>
                  <a:txBody>
                    <a:bodyPr/>
                    <a:lstStyle/>
                    <a:p>
                      <a:pPr algn="ctr" fontAlgn="b"/>
                      <a:r>
                        <a:rPr lang="en-US" sz="1400" u="none" strike="noStrike" dirty="0">
                          <a:effectLst/>
                        </a:rPr>
                        <a:t>&lt;&lt;&lt;</a:t>
                      </a:r>
                      <a:endParaRPr lang="en-US" sz="1400" b="0" i="0" u="none" strike="noStrike" dirty="0">
                        <a:effectLst/>
                        <a:latin typeface="Verdana"/>
                      </a:endParaRPr>
                    </a:p>
                  </a:txBody>
                  <a:tcPr marL="0" marR="0" marT="0" marB="0" anchor="ctr"/>
                </a:tc>
                <a:tc>
                  <a:txBody>
                    <a:bodyPr/>
                    <a:lstStyle/>
                    <a:p>
                      <a:pPr algn="ctr" fontAlgn="b"/>
                      <a:r>
                        <a:rPr lang="en-US" sz="1400" u="none" strike="noStrike">
                          <a:effectLst/>
                        </a:rPr>
                        <a:t>&gt;&gt;&gt;</a:t>
                      </a:r>
                      <a:endParaRPr lang="en-US" sz="1400" b="0" i="0" u="none" strike="noStrike">
                        <a:effectLst/>
                        <a:latin typeface="Verdana"/>
                      </a:endParaRPr>
                    </a:p>
                  </a:txBody>
                  <a:tcPr marL="0" marR="0" marT="0" marB="0" anchor="ctr"/>
                </a:tc>
                <a:tc>
                  <a:txBody>
                    <a:bodyPr/>
                    <a:lstStyle/>
                    <a:p>
                      <a:pPr algn="ctr" fontAlgn="b"/>
                      <a:r>
                        <a:rPr lang="en-US" sz="1400" u="none" strike="noStrike">
                          <a:effectLst/>
                        </a:rPr>
                        <a:t>&gt;&gt;&gt;</a:t>
                      </a:r>
                      <a:endParaRPr lang="en-US" sz="1400" b="0" i="0" u="none" strike="noStrike">
                        <a:effectLst/>
                        <a:latin typeface="Verdana"/>
                      </a:endParaRPr>
                    </a:p>
                  </a:txBody>
                  <a:tcPr marL="0" marR="0" marT="0" marB="0" anchor="ctr"/>
                </a:tc>
                <a:tc>
                  <a:txBody>
                    <a:bodyPr/>
                    <a:lstStyle/>
                    <a:p>
                      <a:pPr algn="ctr" fontAlgn="b"/>
                      <a:r>
                        <a:rPr lang="en-US" sz="1400" u="none" strike="noStrike">
                          <a:effectLst/>
                        </a:rPr>
                        <a:t>&lt;&lt;&lt;</a:t>
                      </a:r>
                      <a:endParaRPr lang="en-US" sz="1400" b="0" i="0" u="none" strike="noStrike">
                        <a:effectLst/>
                        <a:latin typeface="Verdana"/>
                      </a:endParaRPr>
                    </a:p>
                  </a:txBody>
                  <a:tcPr marL="0" marR="0" marT="0" marB="0" anchor="ctr"/>
                </a:tc>
                <a:tc>
                  <a:txBody>
                    <a:bodyPr/>
                    <a:lstStyle/>
                    <a:p>
                      <a:pPr algn="ctr" fontAlgn="b"/>
                      <a:r>
                        <a:rPr lang="en-US" sz="1400" u="none" strike="noStrike">
                          <a:effectLst/>
                        </a:rPr>
                        <a:t> </a:t>
                      </a:r>
                      <a:endParaRPr lang="en-US" sz="1400" b="0" i="0" u="none" strike="noStrike">
                        <a:effectLst/>
                        <a:latin typeface="Verdana"/>
                      </a:endParaRPr>
                    </a:p>
                  </a:txBody>
                  <a:tcPr marL="0" marR="0" marT="0" marB="0" anchor="ctr"/>
                </a:tc>
                <a:tc>
                  <a:txBody>
                    <a:bodyPr/>
                    <a:lstStyle/>
                    <a:p>
                      <a:pPr algn="ctr" fontAlgn="b"/>
                      <a:r>
                        <a:rPr lang="en-US" sz="1400" u="none" strike="noStrike">
                          <a:effectLst/>
                        </a:rPr>
                        <a:t>&lt;&lt;&lt;</a:t>
                      </a:r>
                      <a:endParaRPr lang="en-US" sz="1400" b="0" i="0" u="none" strike="noStrike">
                        <a:effectLst/>
                        <a:latin typeface="Verdana"/>
                      </a:endParaRPr>
                    </a:p>
                  </a:txBody>
                  <a:tcPr marL="0" marR="0" marT="0" marB="0" anchor="ctr"/>
                </a:tc>
                <a:tc>
                  <a:txBody>
                    <a:bodyPr/>
                    <a:lstStyle/>
                    <a:p>
                      <a:pPr algn="ctr" fontAlgn="b"/>
                      <a:r>
                        <a:rPr lang="en-US" sz="1400" u="none" strike="noStrike" dirty="0">
                          <a:effectLst/>
                        </a:rPr>
                        <a:t>&lt;&lt;&lt;</a:t>
                      </a:r>
                      <a:endParaRPr lang="en-US" sz="1400" b="0" i="0" u="none" strike="noStrike" dirty="0">
                        <a:effectLst/>
                        <a:latin typeface="Verdana"/>
                      </a:endParaRPr>
                    </a:p>
                  </a:txBody>
                  <a:tcPr marL="0" marR="0" marT="0" marB="0" anchor="ctr"/>
                </a:tc>
              </a:tr>
              <a:tr h="403741">
                <a:tc vMerge="1">
                  <a:txBody>
                    <a:bodyPr/>
                    <a:lstStyle/>
                    <a:p>
                      <a:pPr algn="l" fontAlgn="b"/>
                      <a:endParaRPr lang="en-US" sz="1400" b="0" i="0" u="none" strike="noStrike">
                        <a:effectLst/>
                        <a:latin typeface="Verdana"/>
                      </a:endParaRPr>
                    </a:p>
                  </a:txBody>
                  <a:tcPr marL="0" marR="0" marT="0" marB="0" anchor="b"/>
                </a:tc>
                <a:tc>
                  <a:txBody>
                    <a:bodyPr/>
                    <a:lstStyle/>
                    <a:p>
                      <a:pPr algn="ctr" fontAlgn="b"/>
                      <a:r>
                        <a:rPr lang="en-US" sz="1400" u="none" strike="noStrike" dirty="0">
                          <a:effectLst/>
                        </a:rPr>
                        <a:t>ʊ vs. u </a:t>
                      </a:r>
                      <a:endParaRPr lang="en-US" sz="1400" b="0" i="0" u="none" strike="noStrike" dirty="0">
                        <a:effectLst/>
                        <a:latin typeface="Menlo Regular"/>
                      </a:endParaRPr>
                    </a:p>
                  </a:txBody>
                  <a:tcPr marL="0" marR="0" marT="0" marB="0" anchor="ctr"/>
                </a:tc>
                <a:tc>
                  <a:txBody>
                    <a:bodyPr/>
                    <a:lstStyle/>
                    <a:p>
                      <a:pPr algn="ctr" fontAlgn="b"/>
                      <a:r>
                        <a:rPr lang="en-US" sz="1400" u="none" strike="noStrike" dirty="0">
                          <a:effectLst/>
                        </a:rPr>
                        <a:t>&gt;&gt;&gt;</a:t>
                      </a:r>
                      <a:endParaRPr lang="en-US" sz="1400" b="0" i="0" u="none" strike="noStrike" dirty="0">
                        <a:effectLst/>
                        <a:latin typeface="Verdana"/>
                      </a:endParaRPr>
                    </a:p>
                  </a:txBody>
                  <a:tcPr marL="0" marR="0" marT="0" marB="0" anchor="ctr">
                    <a:solidFill>
                      <a:schemeClr val="accent4">
                        <a:lumMod val="40000"/>
                        <a:lumOff val="60000"/>
                      </a:schemeClr>
                    </a:solidFill>
                  </a:tcPr>
                </a:tc>
                <a:tc>
                  <a:txBody>
                    <a:bodyPr/>
                    <a:lstStyle/>
                    <a:p>
                      <a:pPr algn="ctr" fontAlgn="b"/>
                      <a:r>
                        <a:rPr lang="en-US" sz="1400" u="none" strike="noStrike">
                          <a:effectLst/>
                        </a:rPr>
                        <a:t>&gt;</a:t>
                      </a:r>
                      <a:endParaRPr lang="en-US" sz="1400" b="0" i="0" u="none" strike="noStrike">
                        <a:effectLst/>
                        <a:latin typeface="Verdana"/>
                      </a:endParaRPr>
                    </a:p>
                  </a:txBody>
                  <a:tcPr marL="0" marR="0" marT="0" marB="0" anchor="ctr"/>
                </a:tc>
                <a:tc>
                  <a:txBody>
                    <a:bodyPr/>
                    <a:lstStyle/>
                    <a:p>
                      <a:pPr algn="ctr" fontAlgn="b"/>
                      <a:r>
                        <a:rPr lang="en-US" sz="1400" u="none" strike="noStrike" dirty="0">
                          <a:effectLst/>
                        </a:rPr>
                        <a:t>&gt;&gt;</a:t>
                      </a:r>
                      <a:endParaRPr lang="en-US" sz="1400" b="0" i="0" u="none" strike="noStrike" dirty="0">
                        <a:effectLst/>
                        <a:latin typeface="Verdana"/>
                      </a:endParaRPr>
                    </a:p>
                  </a:txBody>
                  <a:tcPr marL="0" marR="0" marT="0" marB="0" anchor="ctr"/>
                </a:tc>
                <a:tc>
                  <a:txBody>
                    <a:bodyPr/>
                    <a:lstStyle/>
                    <a:p>
                      <a:pPr algn="ctr" fontAlgn="b"/>
                      <a:r>
                        <a:rPr lang="en-US" sz="1400" u="none" strike="noStrike" dirty="0">
                          <a:effectLst/>
                        </a:rPr>
                        <a:t> </a:t>
                      </a:r>
                      <a:endParaRPr lang="en-US" sz="1400" b="0" i="0" u="none" strike="noStrike" dirty="0">
                        <a:effectLst/>
                        <a:latin typeface="Verdana"/>
                      </a:endParaRPr>
                    </a:p>
                  </a:txBody>
                  <a:tcPr marL="0" marR="0" marT="0" marB="0" anchor="ctr"/>
                </a:tc>
                <a:tc>
                  <a:txBody>
                    <a:bodyPr/>
                    <a:lstStyle/>
                    <a:p>
                      <a:pPr algn="ctr" fontAlgn="b"/>
                      <a:r>
                        <a:rPr lang="en-US" sz="1400" u="none" strike="noStrike">
                          <a:effectLst/>
                        </a:rPr>
                        <a:t> </a:t>
                      </a:r>
                      <a:endParaRPr lang="en-US" sz="1400" b="0" i="0" u="none" strike="noStrike">
                        <a:effectLst/>
                        <a:latin typeface="Verdana"/>
                      </a:endParaRPr>
                    </a:p>
                  </a:txBody>
                  <a:tcPr marL="0" marR="0" marT="0" marB="0" anchor="ctr"/>
                </a:tc>
                <a:tc>
                  <a:txBody>
                    <a:bodyPr/>
                    <a:lstStyle/>
                    <a:p>
                      <a:pPr algn="ctr" fontAlgn="b"/>
                      <a:r>
                        <a:rPr lang="en-US" sz="1400" u="none" strike="noStrike" dirty="0">
                          <a:effectLst/>
                        </a:rPr>
                        <a:t>&lt;&lt;</a:t>
                      </a:r>
                      <a:endParaRPr lang="en-US" sz="1400" b="0" i="0" u="none" strike="noStrike" dirty="0">
                        <a:effectLst/>
                        <a:latin typeface="Verdana"/>
                      </a:endParaRPr>
                    </a:p>
                  </a:txBody>
                  <a:tcPr marL="0" marR="0" marT="0" marB="0" anchor="ctr"/>
                </a:tc>
                <a:tc>
                  <a:txBody>
                    <a:bodyPr/>
                    <a:lstStyle/>
                    <a:p>
                      <a:pPr algn="ctr" fontAlgn="b"/>
                      <a:r>
                        <a:rPr lang="en-US" sz="1400" u="none" strike="noStrike">
                          <a:effectLst/>
                        </a:rPr>
                        <a:t>&gt;&gt;&gt;</a:t>
                      </a:r>
                      <a:endParaRPr lang="en-US" sz="1400" b="0" i="0" u="none" strike="noStrike">
                        <a:effectLst/>
                        <a:latin typeface="Verdana"/>
                      </a:endParaRPr>
                    </a:p>
                  </a:txBody>
                  <a:tcPr marL="0" marR="0" marT="0" marB="0" anchor="ctr"/>
                </a:tc>
                <a:tc>
                  <a:txBody>
                    <a:bodyPr/>
                    <a:lstStyle/>
                    <a:p>
                      <a:pPr algn="ctr" fontAlgn="b"/>
                      <a:r>
                        <a:rPr lang="en-US" sz="1400" u="none" strike="noStrike" dirty="0">
                          <a:effectLst/>
                        </a:rPr>
                        <a:t>&gt;</a:t>
                      </a:r>
                      <a:endParaRPr lang="en-US" sz="1400" b="0" i="0" u="none" strike="noStrike" dirty="0">
                        <a:effectLst/>
                        <a:latin typeface="Verdana"/>
                      </a:endParaRPr>
                    </a:p>
                  </a:txBody>
                  <a:tcPr marL="0" marR="0" marT="0" marB="0" anchor="ctr"/>
                </a:tc>
                <a:tc>
                  <a:txBody>
                    <a:bodyPr/>
                    <a:lstStyle/>
                    <a:p>
                      <a:pPr algn="ctr" fontAlgn="b"/>
                      <a:r>
                        <a:rPr lang="en-US" sz="1400" u="none" strike="noStrike" dirty="0">
                          <a:effectLst/>
                        </a:rPr>
                        <a:t>&gt;&gt;&gt;</a:t>
                      </a:r>
                      <a:endParaRPr lang="en-US" sz="1400" b="0" i="0" u="none" strike="noStrike" dirty="0">
                        <a:effectLst/>
                        <a:latin typeface="Verdana"/>
                      </a:endParaRPr>
                    </a:p>
                  </a:txBody>
                  <a:tcPr marL="0" marR="0" marT="0" marB="0" anchor="ctr"/>
                </a:tc>
                <a:tc>
                  <a:txBody>
                    <a:bodyPr/>
                    <a:lstStyle/>
                    <a:p>
                      <a:pPr algn="ctr" fontAlgn="b"/>
                      <a:r>
                        <a:rPr lang="en-US" sz="1400" u="none" strike="noStrike" dirty="0">
                          <a:effectLst/>
                        </a:rPr>
                        <a:t>&lt;&lt;&lt;</a:t>
                      </a:r>
                      <a:endParaRPr lang="en-US" sz="1400" b="0" i="0" u="none" strike="noStrike" dirty="0">
                        <a:effectLst/>
                        <a:latin typeface="Verdana"/>
                      </a:endParaRPr>
                    </a:p>
                  </a:txBody>
                  <a:tcPr marL="0" marR="0" marT="0" marB="0" anchor="ctr"/>
                </a:tc>
                <a:tc>
                  <a:txBody>
                    <a:bodyPr/>
                    <a:lstStyle/>
                    <a:p>
                      <a:pPr algn="ctr" fontAlgn="b"/>
                      <a:r>
                        <a:rPr lang="en-US" sz="1400" u="none" strike="noStrike">
                          <a:effectLst/>
                        </a:rPr>
                        <a:t>&gt;&gt;&gt;</a:t>
                      </a:r>
                      <a:endParaRPr lang="en-US" sz="1400" b="0" i="0" u="none" strike="noStrike">
                        <a:effectLst/>
                        <a:latin typeface="Verdana"/>
                      </a:endParaRPr>
                    </a:p>
                  </a:txBody>
                  <a:tcPr marL="0" marR="0" marT="0" marB="0" anchor="ctr"/>
                </a:tc>
                <a:tc>
                  <a:txBody>
                    <a:bodyPr/>
                    <a:lstStyle/>
                    <a:p>
                      <a:pPr algn="ctr" fontAlgn="b"/>
                      <a:r>
                        <a:rPr lang="en-US" sz="1400" u="none" strike="noStrike" dirty="0">
                          <a:effectLst/>
                        </a:rPr>
                        <a:t>&lt;&lt;&lt;</a:t>
                      </a:r>
                      <a:endParaRPr lang="en-US" sz="1400" b="0" i="0" u="none" strike="noStrike" dirty="0">
                        <a:effectLst/>
                        <a:latin typeface="Verdana"/>
                      </a:endParaRPr>
                    </a:p>
                  </a:txBody>
                  <a:tcPr marL="0" marR="0" marT="0" marB="0" anchor="ctr"/>
                </a:tc>
                <a:tc>
                  <a:txBody>
                    <a:bodyPr/>
                    <a:lstStyle/>
                    <a:p>
                      <a:pPr algn="ctr" fontAlgn="b"/>
                      <a:r>
                        <a:rPr lang="en-US" sz="1400" u="none" strike="noStrike" dirty="0">
                          <a:effectLst/>
                        </a:rPr>
                        <a:t>&lt;&lt;&lt;</a:t>
                      </a:r>
                      <a:endParaRPr lang="en-US" sz="1400" b="0" i="0" u="none" strike="noStrike" dirty="0">
                        <a:effectLst/>
                        <a:latin typeface="Verdana"/>
                      </a:endParaRPr>
                    </a:p>
                  </a:txBody>
                  <a:tcPr marL="0" marR="0" marT="0" marB="0" anchor="ctr"/>
                </a:tc>
                <a:tc>
                  <a:txBody>
                    <a:bodyPr/>
                    <a:lstStyle/>
                    <a:p>
                      <a:pPr algn="ctr" fontAlgn="b"/>
                      <a:r>
                        <a:rPr lang="en-US" sz="1400" u="none" strike="noStrike" dirty="0">
                          <a:effectLst/>
                        </a:rPr>
                        <a:t>&lt;&lt;&lt;</a:t>
                      </a:r>
                      <a:endParaRPr lang="en-US" sz="1400" b="0" i="0" u="none" strike="noStrike" dirty="0">
                        <a:effectLst/>
                        <a:latin typeface="Verdana"/>
                      </a:endParaRPr>
                    </a:p>
                  </a:txBody>
                  <a:tcPr marL="0" marR="0" marT="0" marB="0" anchor="ctr"/>
                </a:tc>
                <a:tc>
                  <a:txBody>
                    <a:bodyPr/>
                    <a:lstStyle/>
                    <a:p>
                      <a:pPr algn="ctr" fontAlgn="b"/>
                      <a:r>
                        <a:rPr lang="en-US" sz="1400" u="none" strike="noStrike">
                          <a:effectLst/>
                        </a:rPr>
                        <a:t>&lt;&lt;&lt;</a:t>
                      </a:r>
                      <a:endParaRPr lang="en-US" sz="1400" b="0" i="0" u="none" strike="noStrike">
                        <a:effectLst/>
                        <a:latin typeface="Verdana"/>
                      </a:endParaRPr>
                    </a:p>
                  </a:txBody>
                  <a:tcPr marL="0" marR="0" marT="0" marB="0" anchor="ctr"/>
                </a:tc>
                <a:tc>
                  <a:txBody>
                    <a:bodyPr/>
                    <a:lstStyle/>
                    <a:p>
                      <a:pPr algn="ctr" fontAlgn="b"/>
                      <a:r>
                        <a:rPr lang="en-US" sz="1400" u="none" strike="noStrike">
                          <a:effectLst/>
                        </a:rPr>
                        <a:t>(&gt;)</a:t>
                      </a:r>
                      <a:endParaRPr lang="en-US" sz="1400" b="0" i="0" u="none" strike="noStrike">
                        <a:effectLst/>
                        <a:latin typeface="Verdana"/>
                      </a:endParaRPr>
                    </a:p>
                  </a:txBody>
                  <a:tcPr marL="0" marR="0" marT="0" marB="0" anchor="ctr"/>
                </a:tc>
                <a:tc>
                  <a:txBody>
                    <a:bodyPr/>
                    <a:lstStyle/>
                    <a:p>
                      <a:pPr algn="ctr" fontAlgn="b"/>
                      <a:r>
                        <a:rPr lang="en-US" sz="1400" u="none" strike="noStrike" dirty="0">
                          <a:effectLst/>
                        </a:rPr>
                        <a:t>(&gt;)</a:t>
                      </a:r>
                      <a:endParaRPr lang="en-US" sz="1400" b="0" i="0" u="none" strike="noStrike" dirty="0">
                        <a:effectLst/>
                        <a:latin typeface="Verdana"/>
                      </a:endParaRPr>
                    </a:p>
                  </a:txBody>
                  <a:tcPr marL="0" marR="0" marT="0" marB="0" anchor="ctr"/>
                </a:tc>
              </a:tr>
              <a:tr h="403741">
                <a:tc vMerge="1">
                  <a:txBody>
                    <a:bodyPr/>
                    <a:lstStyle/>
                    <a:p>
                      <a:pPr algn="l" fontAlgn="b"/>
                      <a:endParaRPr lang="en-US" sz="1400" b="0" i="0" u="none" strike="noStrike" dirty="0">
                        <a:effectLst/>
                        <a:latin typeface="Verdana"/>
                      </a:endParaRPr>
                    </a:p>
                  </a:txBody>
                  <a:tcPr marL="0" marR="0" marT="0" marB="0" anchor="b"/>
                </a:tc>
                <a:tc>
                  <a:txBody>
                    <a:bodyPr/>
                    <a:lstStyle/>
                    <a:p>
                      <a:pPr algn="ctr" fontAlgn="b"/>
                      <a:r>
                        <a:rPr lang="en-US" sz="1400" u="none" strike="noStrike" dirty="0">
                          <a:effectLst/>
                        </a:rPr>
                        <a:t>ɔ vs. o</a:t>
                      </a:r>
                      <a:endParaRPr lang="en-US" sz="1400" b="0" i="0" u="none" strike="noStrike" dirty="0">
                        <a:effectLst/>
                        <a:latin typeface="Menlo Regular"/>
                      </a:endParaRPr>
                    </a:p>
                  </a:txBody>
                  <a:tcPr marL="0" marR="0" marT="0" marB="0" anchor="ctr"/>
                </a:tc>
                <a:tc>
                  <a:txBody>
                    <a:bodyPr/>
                    <a:lstStyle/>
                    <a:p>
                      <a:pPr algn="ctr" fontAlgn="b"/>
                      <a:r>
                        <a:rPr lang="en-US" sz="1400" u="none" strike="noStrike" dirty="0">
                          <a:effectLst/>
                        </a:rPr>
                        <a:t>&gt;&gt;&gt;</a:t>
                      </a:r>
                      <a:endParaRPr lang="en-US" sz="1400" b="0" i="0" u="none" strike="noStrike" dirty="0">
                        <a:effectLst/>
                        <a:latin typeface="Verdana"/>
                      </a:endParaRPr>
                    </a:p>
                  </a:txBody>
                  <a:tcPr marL="0" marR="0" marT="0" marB="0" anchor="ctr">
                    <a:solidFill>
                      <a:schemeClr val="accent4">
                        <a:lumMod val="40000"/>
                        <a:lumOff val="60000"/>
                      </a:schemeClr>
                    </a:solidFill>
                  </a:tcPr>
                </a:tc>
                <a:tc>
                  <a:txBody>
                    <a:bodyPr/>
                    <a:lstStyle/>
                    <a:p>
                      <a:pPr algn="ctr" fontAlgn="b"/>
                      <a:r>
                        <a:rPr lang="en-US" sz="1400" u="none" strike="noStrike">
                          <a:effectLst/>
                        </a:rPr>
                        <a:t>&gt;&gt;&gt;</a:t>
                      </a:r>
                      <a:endParaRPr lang="en-US" sz="1400" b="0" i="0" u="none" strike="noStrike">
                        <a:effectLst/>
                        <a:latin typeface="Verdana"/>
                      </a:endParaRPr>
                    </a:p>
                  </a:txBody>
                  <a:tcPr marL="0" marR="0" marT="0" marB="0" anchor="ctr"/>
                </a:tc>
                <a:tc>
                  <a:txBody>
                    <a:bodyPr/>
                    <a:lstStyle/>
                    <a:p>
                      <a:pPr algn="ctr" fontAlgn="b"/>
                      <a:r>
                        <a:rPr lang="en-US" sz="1400" u="none" strike="noStrike">
                          <a:effectLst/>
                        </a:rPr>
                        <a:t> </a:t>
                      </a:r>
                      <a:endParaRPr lang="en-US" sz="1400" b="0" i="0" u="none" strike="noStrike">
                        <a:effectLst/>
                        <a:latin typeface="Verdana"/>
                      </a:endParaRPr>
                    </a:p>
                  </a:txBody>
                  <a:tcPr marL="0" marR="0" marT="0" marB="0" anchor="ctr"/>
                </a:tc>
                <a:tc>
                  <a:txBody>
                    <a:bodyPr/>
                    <a:lstStyle/>
                    <a:p>
                      <a:pPr algn="ctr" fontAlgn="b"/>
                      <a:r>
                        <a:rPr lang="en-US" sz="1400" u="none" strike="noStrike">
                          <a:effectLst/>
                        </a:rPr>
                        <a:t>&gt;&gt;&gt;</a:t>
                      </a:r>
                      <a:endParaRPr lang="en-US" sz="1400" b="0" i="0" u="none" strike="noStrike">
                        <a:effectLst/>
                        <a:latin typeface="Verdana"/>
                      </a:endParaRPr>
                    </a:p>
                  </a:txBody>
                  <a:tcPr marL="0" marR="0" marT="0" marB="0" anchor="ctr"/>
                </a:tc>
                <a:tc>
                  <a:txBody>
                    <a:bodyPr/>
                    <a:lstStyle/>
                    <a:p>
                      <a:pPr algn="ctr" fontAlgn="b"/>
                      <a:r>
                        <a:rPr lang="en-US" sz="1400" u="none" strike="noStrike">
                          <a:effectLst/>
                        </a:rPr>
                        <a:t> </a:t>
                      </a:r>
                      <a:endParaRPr lang="en-US" sz="1400" b="0" i="0" u="none" strike="noStrike">
                        <a:effectLst/>
                        <a:latin typeface="Verdana"/>
                      </a:endParaRPr>
                    </a:p>
                  </a:txBody>
                  <a:tcPr marL="0" marR="0" marT="0" marB="0" anchor="ctr"/>
                </a:tc>
                <a:tc>
                  <a:txBody>
                    <a:bodyPr/>
                    <a:lstStyle/>
                    <a:p>
                      <a:pPr algn="ctr" fontAlgn="b"/>
                      <a:r>
                        <a:rPr lang="en-US" sz="1400" u="none" strike="noStrike">
                          <a:effectLst/>
                        </a:rPr>
                        <a:t> </a:t>
                      </a:r>
                      <a:endParaRPr lang="en-US" sz="1400" b="0" i="0" u="none" strike="noStrike">
                        <a:effectLst/>
                        <a:latin typeface="Verdana"/>
                      </a:endParaRPr>
                    </a:p>
                  </a:txBody>
                  <a:tcPr marL="0" marR="0" marT="0" marB="0" anchor="ctr"/>
                </a:tc>
                <a:tc>
                  <a:txBody>
                    <a:bodyPr/>
                    <a:lstStyle/>
                    <a:p>
                      <a:pPr algn="ctr" fontAlgn="b"/>
                      <a:r>
                        <a:rPr lang="en-US" sz="1400" u="none" strike="noStrike">
                          <a:effectLst/>
                        </a:rPr>
                        <a:t> </a:t>
                      </a:r>
                      <a:endParaRPr lang="en-US" sz="1400" b="0" i="0" u="none" strike="noStrike">
                        <a:effectLst/>
                        <a:latin typeface="Verdana"/>
                      </a:endParaRPr>
                    </a:p>
                  </a:txBody>
                  <a:tcPr marL="0" marR="0" marT="0" marB="0" anchor="ctr"/>
                </a:tc>
                <a:tc>
                  <a:txBody>
                    <a:bodyPr/>
                    <a:lstStyle/>
                    <a:p>
                      <a:pPr algn="ctr" fontAlgn="b"/>
                      <a:r>
                        <a:rPr lang="en-US" sz="1400" u="none" strike="noStrike">
                          <a:effectLst/>
                        </a:rPr>
                        <a:t>&gt;&gt;&gt;</a:t>
                      </a:r>
                      <a:endParaRPr lang="en-US" sz="1400" b="0" i="0" u="none" strike="noStrike">
                        <a:effectLst/>
                        <a:latin typeface="Verdana"/>
                      </a:endParaRPr>
                    </a:p>
                  </a:txBody>
                  <a:tcPr marL="0" marR="0" marT="0" marB="0" anchor="ctr"/>
                </a:tc>
                <a:tc>
                  <a:txBody>
                    <a:bodyPr/>
                    <a:lstStyle/>
                    <a:p>
                      <a:pPr algn="ctr" fontAlgn="b"/>
                      <a:r>
                        <a:rPr lang="en-US" sz="1400" u="none" strike="noStrike">
                          <a:effectLst/>
                        </a:rPr>
                        <a:t>&gt;&gt;&gt;</a:t>
                      </a:r>
                      <a:endParaRPr lang="en-US" sz="1400" b="0" i="0" u="none" strike="noStrike">
                        <a:effectLst/>
                        <a:latin typeface="Verdana"/>
                      </a:endParaRPr>
                    </a:p>
                  </a:txBody>
                  <a:tcPr marL="0" marR="0" marT="0" marB="0" anchor="ctr"/>
                </a:tc>
                <a:tc>
                  <a:txBody>
                    <a:bodyPr/>
                    <a:lstStyle/>
                    <a:p>
                      <a:pPr algn="ctr" fontAlgn="b"/>
                      <a:r>
                        <a:rPr lang="en-US" sz="1400" u="none" strike="noStrike">
                          <a:effectLst/>
                        </a:rPr>
                        <a:t>&lt;&lt;&lt;</a:t>
                      </a:r>
                      <a:endParaRPr lang="en-US" sz="1400" b="0" i="0" u="none" strike="noStrike">
                        <a:effectLst/>
                        <a:latin typeface="Verdana"/>
                      </a:endParaRPr>
                    </a:p>
                  </a:txBody>
                  <a:tcPr marL="0" marR="0" marT="0" marB="0" anchor="ctr"/>
                </a:tc>
                <a:tc>
                  <a:txBody>
                    <a:bodyPr/>
                    <a:lstStyle/>
                    <a:p>
                      <a:pPr algn="ctr" fontAlgn="b"/>
                      <a:r>
                        <a:rPr lang="en-US" sz="1400" u="none" strike="noStrike">
                          <a:effectLst/>
                        </a:rPr>
                        <a:t>&lt;&lt;&lt;</a:t>
                      </a:r>
                      <a:endParaRPr lang="en-US" sz="1400" b="0" i="0" u="none" strike="noStrike">
                        <a:effectLst/>
                        <a:latin typeface="Verdana"/>
                      </a:endParaRPr>
                    </a:p>
                  </a:txBody>
                  <a:tcPr marL="0" marR="0" marT="0" marB="0" anchor="ctr"/>
                </a:tc>
                <a:tc>
                  <a:txBody>
                    <a:bodyPr/>
                    <a:lstStyle/>
                    <a:p>
                      <a:pPr algn="ctr" fontAlgn="b"/>
                      <a:r>
                        <a:rPr lang="en-US" sz="1400" u="none" strike="noStrike">
                          <a:effectLst/>
                        </a:rPr>
                        <a:t>&gt;&gt;&gt;</a:t>
                      </a:r>
                      <a:endParaRPr lang="en-US" sz="1400" b="0" i="0" u="none" strike="noStrike">
                        <a:effectLst/>
                        <a:latin typeface="Verdana"/>
                      </a:endParaRPr>
                    </a:p>
                  </a:txBody>
                  <a:tcPr marL="0" marR="0" marT="0" marB="0" anchor="ctr"/>
                </a:tc>
                <a:tc>
                  <a:txBody>
                    <a:bodyPr/>
                    <a:lstStyle/>
                    <a:p>
                      <a:pPr algn="ctr" fontAlgn="b"/>
                      <a:r>
                        <a:rPr lang="en-US" sz="1400" u="none" strike="noStrike">
                          <a:effectLst/>
                        </a:rPr>
                        <a:t> </a:t>
                      </a:r>
                      <a:endParaRPr lang="en-US" sz="1400" b="0" i="0" u="none" strike="noStrike">
                        <a:effectLst/>
                        <a:latin typeface="Verdana"/>
                      </a:endParaRPr>
                    </a:p>
                  </a:txBody>
                  <a:tcPr marL="0" marR="0" marT="0" marB="0" anchor="ctr"/>
                </a:tc>
                <a:tc>
                  <a:txBody>
                    <a:bodyPr/>
                    <a:lstStyle/>
                    <a:p>
                      <a:pPr algn="ctr" fontAlgn="b"/>
                      <a:r>
                        <a:rPr lang="en-US" sz="1400" u="none" strike="noStrike" dirty="0">
                          <a:effectLst/>
                        </a:rPr>
                        <a:t>&lt;&lt;&lt;</a:t>
                      </a:r>
                      <a:endParaRPr lang="en-US" sz="1400" b="0" i="0" u="none" strike="noStrike" dirty="0">
                        <a:effectLst/>
                        <a:latin typeface="Verdana"/>
                      </a:endParaRPr>
                    </a:p>
                  </a:txBody>
                  <a:tcPr marL="0" marR="0" marT="0" marB="0" anchor="ctr"/>
                </a:tc>
                <a:tc>
                  <a:txBody>
                    <a:bodyPr/>
                    <a:lstStyle/>
                    <a:p>
                      <a:pPr algn="ctr" fontAlgn="b"/>
                      <a:r>
                        <a:rPr lang="en-US" sz="1400" u="none" strike="noStrike" dirty="0">
                          <a:effectLst/>
                        </a:rPr>
                        <a:t>&lt;&lt;&lt;</a:t>
                      </a:r>
                      <a:endParaRPr lang="en-US" sz="1400" b="0" i="0" u="none" strike="noStrike" dirty="0">
                        <a:effectLst/>
                        <a:latin typeface="Verdana"/>
                      </a:endParaRPr>
                    </a:p>
                  </a:txBody>
                  <a:tcPr marL="0" marR="0" marT="0" marB="0" anchor="ctr"/>
                </a:tc>
                <a:tc>
                  <a:txBody>
                    <a:bodyPr/>
                    <a:lstStyle/>
                    <a:p>
                      <a:pPr algn="ctr" fontAlgn="b"/>
                      <a:r>
                        <a:rPr lang="en-US" sz="1400" u="none" strike="noStrike" dirty="0">
                          <a:effectLst/>
                        </a:rPr>
                        <a:t>&lt;&lt;&lt;</a:t>
                      </a:r>
                      <a:endParaRPr lang="en-US" sz="1400" b="0" i="0" u="none" strike="noStrike" dirty="0">
                        <a:effectLst/>
                        <a:latin typeface="Verdana"/>
                      </a:endParaRPr>
                    </a:p>
                  </a:txBody>
                  <a:tcPr marL="0" marR="0" marT="0" marB="0" anchor="ctr"/>
                </a:tc>
                <a:tc>
                  <a:txBody>
                    <a:bodyPr/>
                    <a:lstStyle/>
                    <a:p>
                      <a:pPr algn="ctr" fontAlgn="b"/>
                      <a:r>
                        <a:rPr lang="en-US" sz="1400" u="none" strike="noStrike" dirty="0">
                          <a:effectLst/>
                        </a:rPr>
                        <a:t>&lt;&lt;&lt;</a:t>
                      </a:r>
                      <a:endParaRPr lang="en-US" sz="1400" b="0" i="0" u="none" strike="noStrike" dirty="0">
                        <a:effectLst/>
                        <a:latin typeface="Verdana"/>
                      </a:endParaRPr>
                    </a:p>
                  </a:txBody>
                  <a:tcPr marL="0" marR="0" marT="0" marB="0" anchor="ctr"/>
                </a:tc>
              </a:tr>
              <a:tr h="403741">
                <a:tc rowSpan="3">
                  <a:txBody>
                    <a:bodyPr/>
                    <a:lstStyle/>
                    <a:p>
                      <a:pPr algn="ctr" fontAlgn="b"/>
                      <a:r>
                        <a:rPr lang="en-US" sz="1400" u="none" strike="noStrike" dirty="0" smtClean="0">
                          <a:effectLst/>
                        </a:rPr>
                        <a:t>Male</a:t>
                      </a:r>
                      <a:endParaRPr lang="en-US" sz="1400" b="0" i="0" u="none" strike="noStrike" dirty="0">
                        <a:effectLst/>
                        <a:latin typeface="Verdana"/>
                      </a:endParaRPr>
                    </a:p>
                  </a:txBody>
                  <a:tcPr marL="0" marR="0" marT="0" marB="0" vert="vert270" anchor="ctr"/>
                </a:tc>
                <a:tc>
                  <a:txBody>
                    <a:bodyPr/>
                    <a:lstStyle/>
                    <a:p>
                      <a:pPr algn="ctr" fontAlgn="b"/>
                      <a:r>
                        <a:rPr lang="en-US" sz="1400" u="none" strike="noStrike" dirty="0">
                          <a:effectLst/>
                        </a:rPr>
                        <a:t>a vs. e</a:t>
                      </a:r>
                      <a:endParaRPr lang="en-US" sz="1400" b="0" i="0" u="none" strike="noStrike" dirty="0">
                        <a:effectLst/>
                        <a:latin typeface="Verdana"/>
                      </a:endParaRPr>
                    </a:p>
                  </a:txBody>
                  <a:tcPr marL="0" marR="0" marT="0" marB="0" anchor="ctr"/>
                </a:tc>
                <a:tc>
                  <a:txBody>
                    <a:bodyPr/>
                    <a:lstStyle/>
                    <a:p>
                      <a:pPr algn="ctr" fontAlgn="b"/>
                      <a:r>
                        <a:rPr lang="en-US" sz="1400" u="none" strike="noStrike" dirty="0">
                          <a:effectLst/>
                        </a:rPr>
                        <a:t>&gt;&gt;&gt;</a:t>
                      </a:r>
                      <a:endParaRPr lang="en-US" sz="1400" b="0" i="0" u="none" strike="noStrike" dirty="0">
                        <a:effectLst/>
                        <a:latin typeface="Verdana"/>
                      </a:endParaRPr>
                    </a:p>
                  </a:txBody>
                  <a:tcPr marL="0" marR="0" marT="0" marB="0" anchor="ctr">
                    <a:solidFill>
                      <a:schemeClr val="accent4">
                        <a:lumMod val="40000"/>
                        <a:lumOff val="60000"/>
                      </a:schemeClr>
                    </a:solidFill>
                  </a:tcPr>
                </a:tc>
                <a:tc>
                  <a:txBody>
                    <a:bodyPr/>
                    <a:lstStyle/>
                    <a:p>
                      <a:pPr algn="ctr" fontAlgn="b"/>
                      <a:r>
                        <a:rPr lang="en-US" sz="1400" u="none" strike="noStrike">
                          <a:effectLst/>
                        </a:rPr>
                        <a:t>&lt;&lt;&lt;</a:t>
                      </a:r>
                      <a:endParaRPr lang="en-US" sz="1400" b="0" i="0" u="none" strike="noStrike">
                        <a:effectLst/>
                        <a:latin typeface="Verdana"/>
                      </a:endParaRPr>
                    </a:p>
                  </a:txBody>
                  <a:tcPr marL="0" marR="0" marT="0" marB="0" anchor="ctr"/>
                </a:tc>
                <a:tc>
                  <a:txBody>
                    <a:bodyPr/>
                    <a:lstStyle/>
                    <a:p>
                      <a:pPr algn="ctr" fontAlgn="b"/>
                      <a:r>
                        <a:rPr lang="en-US" sz="1400" u="none" strike="noStrike">
                          <a:effectLst/>
                        </a:rPr>
                        <a:t>&lt;&lt;&lt;</a:t>
                      </a:r>
                      <a:endParaRPr lang="en-US" sz="1400" b="0" i="0" u="none" strike="noStrike">
                        <a:effectLst/>
                        <a:latin typeface="Verdana"/>
                      </a:endParaRPr>
                    </a:p>
                  </a:txBody>
                  <a:tcPr marL="0" marR="0" marT="0" marB="0" anchor="ctr"/>
                </a:tc>
                <a:tc>
                  <a:txBody>
                    <a:bodyPr/>
                    <a:lstStyle/>
                    <a:p>
                      <a:pPr algn="ctr" fontAlgn="b"/>
                      <a:r>
                        <a:rPr lang="en-US" sz="1400" u="none" strike="noStrike">
                          <a:effectLst/>
                        </a:rPr>
                        <a:t>&gt;&gt;&gt;</a:t>
                      </a:r>
                      <a:endParaRPr lang="en-US" sz="1400" b="0" i="0" u="none" strike="noStrike">
                        <a:effectLst/>
                        <a:latin typeface="Verdana"/>
                      </a:endParaRPr>
                    </a:p>
                  </a:txBody>
                  <a:tcPr marL="0" marR="0" marT="0" marB="0" anchor="ctr"/>
                </a:tc>
                <a:tc>
                  <a:txBody>
                    <a:bodyPr/>
                    <a:lstStyle/>
                    <a:p>
                      <a:pPr algn="ctr" fontAlgn="b"/>
                      <a:r>
                        <a:rPr lang="en-US" sz="1400" u="none" strike="noStrike">
                          <a:effectLst/>
                        </a:rPr>
                        <a:t>&gt;&gt;</a:t>
                      </a:r>
                      <a:endParaRPr lang="en-US" sz="1400" b="0" i="0" u="none" strike="noStrike">
                        <a:effectLst/>
                        <a:latin typeface="Verdana"/>
                      </a:endParaRPr>
                    </a:p>
                  </a:txBody>
                  <a:tcPr marL="0" marR="0" marT="0" marB="0" anchor="ctr"/>
                </a:tc>
                <a:tc>
                  <a:txBody>
                    <a:bodyPr/>
                    <a:lstStyle/>
                    <a:p>
                      <a:pPr algn="ctr" fontAlgn="b"/>
                      <a:r>
                        <a:rPr lang="en-US" sz="1400" u="none" strike="noStrike">
                          <a:effectLst/>
                        </a:rPr>
                        <a:t> </a:t>
                      </a:r>
                      <a:endParaRPr lang="en-US" sz="1400" b="0" i="0" u="none" strike="noStrike">
                        <a:effectLst/>
                        <a:latin typeface="Verdana"/>
                      </a:endParaRPr>
                    </a:p>
                  </a:txBody>
                  <a:tcPr marL="0" marR="0" marT="0" marB="0" anchor="ctr"/>
                </a:tc>
                <a:tc>
                  <a:txBody>
                    <a:bodyPr/>
                    <a:lstStyle/>
                    <a:p>
                      <a:pPr algn="ctr" fontAlgn="b"/>
                      <a:r>
                        <a:rPr lang="en-US" sz="1400" u="none" strike="noStrike">
                          <a:effectLst/>
                        </a:rPr>
                        <a:t> </a:t>
                      </a:r>
                      <a:endParaRPr lang="en-US" sz="1400" b="0" i="0" u="none" strike="noStrike">
                        <a:effectLst/>
                        <a:latin typeface="Verdana"/>
                      </a:endParaRPr>
                    </a:p>
                  </a:txBody>
                  <a:tcPr marL="0" marR="0" marT="0" marB="0" anchor="ctr"/>
                </a:tc>
                <a:tc>
                  <a:txBody>
                    <a:bodyPr/>
                    <a:lstStyle/>
                    <a:p>
                      <a:pPr algn="ctr" fontAlgn="b"/>
                      <a:r>
                        <a:rPr lang="en-US" sz="1400" u="none" strike="noStrike">
                          <a:effectLst/>
                        </a:rPr>
                        <a:t>&gt;&gt;&gt;</a:t>
                      </a:r>
                      <a:endParaRPr lang="en-US" sz="1400" b="0" i="0" u="none" strike="noStrike">
                        <a:effectLst/>
                        <a:latin typeface="Verdana"/>
                      </a:endParaRPr>
                    </a:p>
                  </a:txBody>
                  <a:tcPr marL="0" marR="0" marT="0" marB="0" anchor="ctr"/>
                </a:tc>
                <a:tc>
                  <a:txBody>
                    <a:bodyPr/>
                    <a:lstStyle/>
                    <a:p>
                      <a:pPr algn="ctr" fontAlgn="b"/>
                      <a:r>
                        <a:rPr lang="en-US" sz="1400" u="none" strike="noStrike">
                          <a:effectLst/>
                        </a:rPr>
                        <a:t> </a:t>
                      </a:r>
                      <a:endParaRPr lang="en-US" sz="1400" b="0" i="0" u="none" strike="noStrike">
                        <a:effectLst/>
                        <a:latin typeface="Verdana"/>
                      </a:endParaRPr>
                    </a:p>
                  </a:txBody>
                  <a:tcPr marL="0" marR="0" marT="0" marB="0" anchor="ctr"/>
                </a:tc>
                <a:tc>
                  <a:txBody>
                    <a:bodyPr/>
                    <a:lstStyle/>
                    <a:p>
                      <a:pPr algn="ctr" fontAlgn="b"/>
                      <a:r>
                        <a:rPr lang="en-US" sz="1400" u="none" strike="noStrike">
                          <a:effectLst/>
                        </a:rPr>
                        <a:t>&lt;</a:t>
                      </a:r>
                      <a:endParaRPr lang="en-US" sz="1400" b="0" i="0" u="none" strike="noStrike">
                        <a:effectLst/>
                        <a:latin typeface="Verdana"/>
                      </a:endParaRPr>
                    </a:p>
                  </a:txBody>
                  <a:tcPr marL="0" marR="0" marT="0" marB="0" anchor="ctr"/>
                </a:tc>
                <a:tc>
                  <a:txBody>
                    <a:bodyPr/>
                    <a:lstStyle/>
                    <a:p>
                      <a:pPr algn="ctr" fontAlgn="b"/>
                      <a:r>
                        <a:rPr lang="en-US" sz="1400" u="none" strike="noStrike" dirty="0">
                          <a:effectLst/>
                        </a:rPr>
                        <a:t>&lt;</a:t>
                      </a:r>
                      <a:endParaRPr lang="en-US" sz="1400" b="0" i="0" u="none" strike="noStrike" dirty="0">
                        <a:effectLst/>
                        <a:latin typeface="Verdana"/>
                      </a:endParaRPr>
                    </a:p>
                  </a:txBody>
                  <a:tcPr marL="0" marR="0" marT="0" marB="0" anchor="ctr"/>
                </a:tc>
                <a:tc>
                  <a:txBody>
                    <a:bodyPr/>
                    <a:lstStyle/>
                    <a:p>
                      <a:pPr algn="ctr" fontAlgn="b"/>
                      <a:r>
                        <a:rPr lang="en-US" sz="1400" u="none" strike="noStrike">
                          <a:effectLst/>
                        </a:rPr>
                        <a:t> </a:t>
                      </a:r>
                      <a:endParaRPr lang="en-US" sz="1400" b="0" i="0" u="none" strike="noStrike">
                        <a:effectLst/>
                        <a:latin typeface="Verdana"/>
                      </a:endParaRPr>
                    </a:p>
                  </a:txBody>
                  <a:tcPr marL="0" marR="0" marT="0" marB="0" anchor="ctr"/>
                </a:tc>
                <a:tc>
                  <a:txBody>
                    <a:bodyPr/>
                    <a:lstStyle/>
                    <a:p>
                      <a:pPr algn="ctr" fontAlgn="b"/>
                      <a:r>
                        <a:rPr lang="en-US" sz="1400" u="none" strike="noStrike">
                          <a:effectLst/>
                        </a:rPr>
                        <a:t> </a:t>
                      </a:r>
                      <a:endParaRPr lang="en-US" sz="1400" b="0" i="0" u="none" strike="noStrike">
                        <a:effectLst/>
                        <a:latin typeface="Verdana"/>
                      </a:endParaRPr>
                    </a:p>
                  </a:txBody>
                  <a:tcPr marL="0" marR="0" marT="0" marB="0" anchor="ctr"/>
                </a:tc>
                <a:tc>
                  <a:txBody>
                    <a:bodyPr/>
                    <a:lstStyle/>
                    <a:p>
                      <a:pPr algn="ctr" fontAlgn="b"/>
                      <a:r>
                        <a:rPr lang="en-US" sz="1400" u="none" strike="noStrike">
                          <a:effectLst/>
                        </a:rPr>
                        <a:t>&lt;&lt;&lt;</a:t>
                      </a:r>
                      <a:endParaRPr lang="en-US" sz="1400" b="0" i="0" u="none" strike="noStrike">
                        <a:effectLst/>
                        <a:latin typeface="Verdana"/>
                      </a:endParaRPr>
                    </a:p>
                  </a:txBody>
                  <a:tcPr marL="0" marR="0" marT="0" marB="0" anchor="ctr"/>
                </a:tc>
                <a:tc>
                  <a:txBody>
                    <a:bodyPr/>
                    <a:lstStyle/>
                    <a:p>
                      <a:pPr algn="ctr" fontAlgn="b"/>
                      <a:r>
                        <a:rPr lang="en-US" sz="1400" u="none" strike="noStrike" dirty="0">
                          <a:effectLst/>
                        </a:rPr>
                        <a:t>&lt;</a:t>
                      </a:r>
                      <a:endParaRPr lang="en-US" sz="1400" b="0" i="0" u="none" strike="noStrike" dirty="0">
                        <a:effectLst/>
                        <a:latin typeface="Verdana"/>
                      </a:endParaRPr>
                    </a:p>
                  </a:txBody>
                  <a:tcPr marL="0" marR="0" marT="0" marB="0" anchor="ctr"/>
                </a:tc>
                <a:tc>
                  <a:txBody>
                    <a:bodyPr/>
                    <a:lstStyle/>
                    <a:p>
                      <a:pPr algn="ctr" fontAlgn="b"/>
                      <a:r>
                        <a:rPr lang="en-US" sz="1400" u="none" strike="noStrike" dirty="0">
                          <a:effectLst/>
                        </a:rPr>
                        <a:t>&lt;&lt;&lt;</a:t>
                      </a:r>
                      <a:endParaRPr lang="en-US" sz="1400" b="0" i="0" u="none" strike="noStrike" dirty="0">
                        <a:effectLst/>
                        <a:latin typeface="Verdana"/>
                      </a:endParaRPr>
                    </a:p>
                  </a:txBody>
                  <a:tcPr marL="0" marR="0" marT="0" marB="0" anchor="ctr"/>
                </a:tc>
                <a:tc>
                  <a:txBody>
                    <a:bodyPr/>
                    <a:lstStyle/>
                    <a:p>
                      <a:pPr algn="ctr" fontAlgn="b"/>
                      <a:r>
                        <a:rPr lang="en-US" sz="1400" u="none" strike="noStrike" dirty="0">
                          <a:effectLst/>
                        </a:rPr>
                        <a:t>&lt;&lt;&lt;</a:t>
                      </a:r>
                      <a:endParaRPr lang="en-US" sz="1400" b="0" i="0" u="none" strike="noStrike" dirty="0">
                        <a:effectLst/>
                        <a:latin typeface="Verdana"/>
                      </a:endParaRPr>
                    </a:p>
                  </a:txBody>
                  <a:tcPr marL="0" marR="0" marT="0" marB="0" anchor="ctr"/>
                </a:tc>
              </a:tr>
              <a:tr h="403741">
                <a:tc vMerge="1">
                  <a:txBody>
                    <a:bodyPr/>
                    <a:lstStyle/>
                    <a:p>
                      <a:pPr algn="l" fontAlgn="b"/>
                      <a:endParaRPr lang="en-US" sz="1400" b="0" i="0" u="none" strike="noStrike">
                        <a:effectLst/>
                        <a:latin typeface="Verdana"/>
                      </a:endParaRPr>
                    </a:p>
                  </a:txBody>
                  <a:tcPr marL="0" marR="0" marT="0" marB="0" anchor="b"/>
                </a:tc>
                <a:tc>
                  <a:txBody>
                    <a:bodyPr/>
                    <a:lstStyle/>
                    <a:p>
                      <a:pPr algn="ctr" fontAlgn="b"/>
                      <a:r>
                        <a:rPr lang="en-US" sz="1400" u="none" strike="noStrike" dirty="0">
                          <a:effectLst/>
                        </a:rPr>
                        <a:t>ʊ vs. u </a:t>
                      </a:r>
                      <a:endParaRPr lang="en-US" sz="1400" b="0" i="0" u="none" strike="noStrike" dirty="0">
                        <a:effectLst/>
                        <a:latin typeface="Menlo Regular"/>
                      </a:endParaRPr>
                    </a:p>
                  </a:txBody>
                  <a:tcPr marL="0" marR="0" marT="0" marB="0" anchor="ctr"/>
                </a:tc>
                <a:tc>
                  <a:txBody>
                    <a:bodyPr/>
                    <a:lstStyle/>
                    <a:p>
                      <a:pPr algn="ctr" fontAlgn="b"/>
                      <a:r>
                        <a:rPr lang="en-US" sz="1400" u="none" strike="noStrike" dirty="0">
                          <a:effectLst/>
                        </a:rPr>
                        <a:t>&gt;</a:t>
                      </a:r>
                      <a:endParaRPr lang="en-US" sz="1400" b="0" i="0" u="none" strike="noStrike" dirty="0">
                        <a:effectLst/>
                        <a:latin typeface="Verdana"/>
                      </a:endParaRPr>
                    </a:p>
                  </a:txBody>
                  <a:tcPr marL="0" marR="0" marT="0" marB="0" anchor="ctr">
                    <a:solidFill>
                      <a:schemeClr val="accent4">
                        <a:lumMod val="40000"/>
                        <a:lumOff val="60000"/>
                      </a:schemeClr>
                    </a:solidFill>
                  </a:tcPr>
                </a:tc>
                <a:tc>
                  <a:txBody>
                    <a:bodyPr/>
                    <a:lstStyle/>
                    <a:p>
                      <a:pPr algn="ctr" fontAlgn="b"/>
                      <a:r>
                        <a:rPr lang="en-US" sz="1400" u="none" strike="noStrike" dirty="0">
                          <a:effectLst/>
                        </a:rPr>
                        <a:t> </a:t>
                      </a:r>
                      <a:endParaRPr lang="en-US" sz="1400" b="0" i="0" u="none" strike="noStrike" dirty="0">
                        <a:effectLst/>
                        <a:latin typeface="Verdana"/>
                      </a:endParaRPr>
                    </a:p>
                  </a:txBody>
                  <a:tcPr marL="0" marR="0" marT="0" marB="0" anchor="ctr"/>
                </a:tc>
                <a:tc>
                  <a:txBody>
                    <a:bodyPr/>
                    <a:lstStyle/>
                    <a:p>
                      <a:pPr algn="ctr" fontAlgn="b"/>
                      <a:r>
                        <a:rPr lang="en-US" sz="1400" u="none" strike="noStrike" dirty="0">
                          <a:effectLst/>
                        </a:rPr>
                        <a:t> </a:t>
                      </a:r>
                      <a:endParaRPr lang="en-US" sz="1400" b="0" i="0" u="none" strike="noStrike" dirty="0">
                        <a:effectLst/>
                        <a:latin typeface="Verdana"/>
                      </a:endParaRPr>
                    </a:p>
                  </a:txBody>
                  <a:tcPr marL="0" marR="0" marT="0" marB="0" anchor="ctr"/>
                </a:tc>
                <a:tc>
                  <a:txBody>
                    <a:bodyPr/>
                    <a:lstStyle/>
                    <a:p>
                      <a:pPr algn="ctr" fontAlgn="b"/>
                      <a:r>
                        <a:rPr lang="en-US" sz="1400" u="none" strike="noStrike" dirty="0">
                          <a:effectLst/>
                        </a:rPr>
                        <a:t> </a:t>
                      </a:r>
                      <a:endParaRPr lang="en-US" sz="1400" b="0" i="0" u="none" strike="noStrike" dirty="0">
                        <a:effectLst/>
                        <a:latin typeface="Verdana"/>
                      </a:endParaRPr>
                    </a:p>
                  </a:txBody>
                  <a:tcPr marL="0" marR="0" marT="0" marB="0" anchor="ctr"/>
                </a:tc>
                <a:tc>
                  <a:txBody>
                    <a:bodyPr/>
                    <a:lstStyle/>
                    <a:p>
                      <a:pPr algn="ctr" fontAlgn="b"/>
                      <a:r>
                        <a:rPr lang="en-US" sz="1400" u="none" strike="noStrike">
                          <a:effectLst/>
                        </a:rPr>
                        <a:t> </a:t>
                      </a:r>
                      <a:endParaRPr lang="en-US" sz="1400" b="0" i="0" u="none" strike="noStrike">
                        <a:effectLst/>
                        <a:latin typeface="Verdana"/>
                      </a:endParaRPr>
                    </a:p>
                  </a:txBody>
                  <a:tcPr marL="0" marR="0" marT="0" marB="0" anchor="ctr"/>
                </a:tc>
                <a:tc>
                  <a:txBody>
                    <a:bodyPr/>
                    <a:lstStyle/>
                    <a:p>
                      <a:pPr algn="ctr" fontAlgn="b"/>
                      <a:r>
                        <a:rPr lang="en-US" sz="1400" u="none" strike="noStrike" dirty="0">
                          <a:effectLst/>
                        </a:rPr>
                        <a:t>&lt;&lt;</a:t>
                      </a:r>
                      <a:endParaRPr lang="en-US" sz="1400" b="0" i="0" u="none" strike="noStrike" dirty="0">
                        <a:effectLst/>
                        <a:latin typeface="Verdana"/>
                      </a:endParaRPr>
                    </a:p>
                  </a:txBody>
                  <a:tcPr marL="0" marR="0" marT="0" marB="0" anchor="ctr"/>
                </a:tc>
                <a:tc>
                  <a:txBody>
                    <a:bodyPr/>
                    <a:lstStyle/>
                    <a:p>
                      <a:pPr algn="ctr" fontAlgn="b"/>
                      <a:r>
                        <a:rPr lang="en-US" sz="1400" u="none" strike="noStrike" dirty="0">
                          <a:effectLst/>
                        </a:rPr>
                        <a:t> </a:t>
                      </a:r>
                      <a:endParaRPr lang="en-US" sz="1400" b="0" i="0" u="none" strike="noStrike" dirty="0">
                        <a:effectLst/>
                        <a:latin typeface="Verdana"/>
                      </a:endParaRPr>
                    </a:p>
                  </a:txBody>
                  <a:tcPr marL="0" marR="0" marT="0" marB="0" anchor="ctr"/>
                </a:tc>
                <a:tc>
                  <a:txBody>
                    <a:bodyPr/>
                    <a:lstStyle/>
                    <a:p>
                      <a:pPr algn="ctr" fontAlgn="b"/>
                      <a:r>
                        <a:rPr lang="en-US" sz="1400" u="none" strike="noStrike" dirty="0">
                          <a:effectLst/>
                        </a:rPr>
                        <a:t> </a:t>
                      </a:r>
                      <a:endParaRPr lang="en-US" sz="1400" b="0" i="0" u="none" strike="noStrike" dirty="0">
                        <a:effectLst/>
                        <a:latin typeface="Verdana"/>
                      </a:endParaRPr>
                    </a:p>
                  </a:txBody>
                  <a:tcPr marL="0" marR="0" marT="0" marB="0" anchor="ctr"/>
                </a:tc>
                <a:tc>
                  <a:txBody>
                    <a:bodyPr/>
                    <a:lstStyle/>
                    <a:p>
                      <a:pPr algn="ctr" fontAlgn="b"/>
                      <a:r>
                        <a:rPr lang="en-US" sz="1400" u="none" strike="noStrike" dirty="0">
                          <a:effectLst/>
                        </a:rPr>
                        <a:t>&gt;&gt;</a:t>
                      </a:r>
                      <a:endParaRPr lang="en-US" sz="1400" b="0" i="0" u="none" strike="noStrike" dirty="0">
                        <a:effectLst/>
                        <a:latin typeface="Verdana"/>
                      </a:endParaRPr>
                    </a:p>
                  </a:txBody>
                  <a:tcPr marL="0" marR="0" marT="0" marB="0" anchor="ctr"/>
                </a:tc>
                <a:tc>
                  <a:txBody>
                    <a:bodyPr/>
                    <a:lstStyle/>
                    <a:p>
                      <a:pPr algn="ctr" fontAlgn="b"/>
                      <a:r>
                        <a:rPr lang="en-US" sz="1400" u="none" strike="noStrike" dirty="0">
                          <a:effectLst/>
                        </a:rPr>
                        <a:t> </a:t>
                      </a:r>
                      <a:endParaRPr lang="en-US" sz="1400" b="0" i="0" u="none" strike="noStrike" dirty="0">
                        <a:effectLst/>
                        <a:latin typeface="Verdana"/>
                      </a:endParaRPr>
                    </a:p>
                  </a:txBody>
                  <a:tcPr marL="0" marR="0" marT="0" marB="0" anchor="ctr"/>
                </a:tc>
                <a:tc>
                  <a:txBody>
                    <a:bodyPr/>
                    <a:lstStyle/>
                    <a:p>
                      <a:pPr algn="ctr" fontAlgn="b"/>
                      <a:r>
                        <a:rPr lang="en-US" sz="1400" u="none" strike="noStrike" dirty="0">
                          <a:effectLst/>
                        </a:rPr>
                        <a:t> </a:t>
                      </a:r>
                      <a:endParaRPr lang="en-US" sz="1400" b="0" i="0" u="none" strike="noStrike" dirty="0">
                        <a:effectLst/>
                        <a:latin typeface="Verdana"/>
                      </a:endParaRPr>
                    </a:p>
                  </a:txBody>
                  <a:tcPr marL="0" marR="0" marT="0" marB="0" anchor="ctr"/>
                </a:tc>
                <a:tc>
                  <a:txBody>
                    <a:bodyPr/>
                    <a:lstStyle/>
                    <a:p>
                      <a:pPr algn="ctr" fontAlgn="b"/>
                      <a:r>
                        <a:rPr lang="en-US" sz="1400" u="none" strike="noStrike" dirty="0">
                          <a:effectLst/>
                        </a:rPr>
                        <a:t> </a:t>
                      </a:r>
                      <a:endParaRPr lang="en-US" sz="1400" b="0" i="0" u="none" strike="noStrike" dirty="0">
                        <a:effectLst/>
                        <a:latin typeface="Verdana"/>
                      </a:endParaRPr>
                    </a:p>
                  </a:txBody>
                  <a:tcPr marL="0" marR="0" marT="0" marB="0" anchor="ctr"/>
                </a:tc>
                <a:tc>
                  <a:txBody>
                    <a:bodyPr/>
                    <a:lstStyle/>
                    <a:p>
                      <a:pPr algn="ctr" fontAlgn="b"/>
                      <a:r>
                        <a:rPr lang="en-US" sz="1400" u="none" strike="noStrike" dirty="0">
                          <a:effectLst/>
                        </a:rPr>
                        <a:t> </a:t>
                      </a:r>
                      <a:endParaRPr lang="en-US" sz="1400" b="0" i="0" u="none" strike="noStrike" dirty="0">
                        <a:effectLst/>
                        <a:latin typeface="Verdana"/>
                      </a:endParaRPr>
                    </a:p>
                  </a:txBody>
                  <a:tcPr marL="0" marR="0" marT="0" marB="0" anchor="ctr"/>
                </a:tc>
                <a:tc>
                  <a:txBody>
                    <a:bodyPr/>
                    <a:lstStyle/>
                    <a:p>
                      <a:pPr algn="ctr" fontAlgn="b"/>
                      <a:r>
                        <a:rPr lang="en-US" sz="1400" u="none" strike="noStrike" dirty="0">
                          <a:effectLst/>
                        </a:rPr>
                        <a:t> </a:t>
                      </a:r>
                      <a:endParaRPr lang="en-US" sz="1400" b="0" i="0" u="none" strike="noStrike" dirty="0">
                        <a:effectLst/>
                        <a:latin typeface="Verdana"/>
                      </a:endParaRPr>
                    </a:p>
                  </a:txBody>
                  <a:tcPr marL="0" marR="0" marT="0" marB="0" anchor="ctr"/>
                </a:tc>
                <a:tc>
                  <a:txBody>
                    <a:bodyPr/>
                    <a:lstStyle/>
                    <a:p>
                      <a:pPr algn="ctr" fontAlgn="b"/>
                      <a:r>
                        <a:rPr lang="en-US" sz="1400" u="none" strike="noStrike" dirty="0">
                          <a:effectLst/>
                        </a:rPr>
                        <a:t>&lt;&lt;&lt;</a:t>
                      </a:r>
                      <a:endParaRPr lang="en-US" sz="1400" b="0" i="0" u="none" strike="noStrike" dirty="0">
                        <a:effectLst/>
                        <a:latin typeface="Verdana"/>
                      </a:endParaRPr>
                    </a:p>
                  </a:txBody>
                  <a:tcPr marL="0" marR="0" marT="0" marB="0" anchor="ctr"/>
                </a:tc>
                <a:tc>
                  <a:txBody>
                    <a:bodyPr/>
                    <a:lstStyle/>
                    <a:p>
                      <a:pPr algn="ctr" fontAlgn="b"/>
                      <a:r>
                        <a:rPr lang="en-US" sz="1400" u="none" strike="noStrike" dirty="0">
                          <a:effectLst/>
                        </a:rPr>
                        <a:t> </a:t>
                      </a:r>
                      <a:endParaRPr lang="en-US" sz="1400" b="0" i="0" u="none" strike="noStrike" dirty="0">
                        <a:effectLst/>
                        <a:latin typeface="Verdana"/>
                      </a:endParaRPr>
                    </a:p>
                  </a:txBody>
                  <a:tcPr marL="0" marR="0" marT="0" marB="0" anchor="ctr"/>
                </a:tc>
                <a:tc>
                  <a:txBody>
                    <a:bodyPr/>
                    <a:lstStyle/>
                    <a:p>
                      <a:pPr algn="ctr" fontAlgn="b"/>
                      <a:r>
                        <a:rPr lang="en-US" sz="1400" u="none" strike="noStrike" dirty="0">
                          <a:effectLst/>
                        </a:rPr>
                        <a:t> </a:t>
                      </a:r>
                      <a:endParaRPr lang="en-US" sz="1400" b="0" i="0" u="none" strike="noStrike" dirty="0">
                        <a:effectLst/>
                        <a:latin typeface="Verdana"/>
                      </a:endParaRPr>
                    </a:p>
                  </a:txBody>
                  <a:tcPr marL="0" marR="0" marT="0" marB="0" anchor="ctr"/>
                </a:tc>
              </a:tr>
              <a:tr h="403741">
                <a:tc vMerge="1">
                  <a:txBody>
                    <a:bodyPr/>
                    <a:lstStyle/>
                    <a:p>
                      <a:pPr algn="l" fontAlgn="b"/>
                      <a:endParaRPr lang="en-US" sz="1400" b="0" i="0" u="none" strike="noStrike" dirty="0">
                        <a:effectLst/>
                        <a:latin typeface="Verdana"/>
                      </a:endParaRPr>
                    </a:p>
                  </a:txBody>
                  <a:tcPr marL="0" marR="0" marT="0" marB="0" anchor="b"/>
                </a:tc>
                <a:tc>
                  <a:txBody>
                    <a:bodyPr/>
                    <a:lstStyle/>
                    <a:p>
                      <a:pPr algn="ctr" fontAlgn="b"/>
                      <a:r>
                        <a:rPr lang="en-US" sz="1400" u="none" strike="noStrike" dirty="0" smtClean="0">
                          <a:effectLst/>
                        </a:rPr>
                        <a:t>ɔ </a:t>
                      </a:r>
                      <a:r>
                        <a:rPr lang="en-US" sz="1400" u="none" strike="noStrike" dirty="0">
                          <a:effectLst/>
                        </a:rPr>
                        <a:t>vs. o</a:t>
                      </a:r>
                      <a:endParaRPr lang="en-US" sz="1400" b="0" i="0" u="none" strike="noStrike" dirty="0">
                        <a:effectLst/>
                        <a:latin typeface="Menlo Regular"/>
                      </a:endParaRPr>
                    </a:p>
                  </a:txBody>
                  <a:tcPr marL="0" marR="0" marT="0" marB="0" anchor="ctr"/>
                </a:tc>
                <a:tc>
                  <a:txBody>
                    <a:bodyPr/>
                    <a:lstStyle/>
                    <a:p>
                      <a:pPr algn="ctr" fontAlgn="b"/>
                      <a:r>
                        <a:rPr lang="en-US" sz="1400" u="none" strike="noStrike" dirty="0">
                          <a:effectLst/>
                        </a:rPr>
                        <a:t>&gt;&gt;&gt;</a:t>
                      </a:r>
                      <a:endParaRPr lang="en-US" sz="1400" b="0" i="0" u="none" strike="noStrike" dirty="0">
                        <a:effectLst/>
                        <a:latin typeface="Verdana"/>
                      </a:endParaRPr>
                    </a:p>
                  </a:txBody>
                  <a:tcPr marL="0" marR="0" marT="0" marB="0" anchor="ctr">
                    <a:solidFill>
                      <a:schemeClr val="accent4">
                        <a:lumMod val="40000"/>
                        <a:lumOff val="60000"/>
                      </a:schemeClr>
                    </a:solidFill>
                  </a:tcPr>
                </a:tc>
                <a:tc>
                  <a:txBody>
                    <a:bodyPr/>
                    <a:lstStyle/>
                    <a:p>
                      <a:pPr algn="ctr" fontAlgn="b"/>
                      <a:r>
                        <a:rPr lang="en-US" sz="1400" u="none" strike="noStrike" dirty="0">
                          <a:effectLst/>
                        </a:rPr>
                        <a:t>&gt;</a:t>
                      </a:r>
                      <a:endParaRPr lang="en-US" sz="1400" b="0" i="0" u="none" strike="noStrike" dirty="0">
                        <a:effectLst/>
                        <a:latin typeface="Verdana"/>
                      </a:endParaRPr>
                    </a:p>
                  </a:txBody>
                  <a:tcPr marL="0" marR="0" marT="0" marB="0" anchor="ctr"/>
                </a:tc>
                <a:tc>
                  <a:txBody>
                    <a:bodyPr/>
                    <a:lstStyle/>
                    <a:p>
                      <a:pPr algn="ctr" fontAlgn="b"/>
                      <a:r>
                        <a:rPr lang="en-US" sz="1400" u="none" strike="noStrike">
                          <a:effectLst/>
                        </a:rPr>
                        <a:t> </a:t>
                      </a:r>
                      <a:endParaRPr lang="en-US" sz="1400" b="0" i="0" u="none" strike="noStrike">
                        <a:effectLst/>
                        <a:latin typeface="Verdana"/>
                      </a:endParaRPr>
                    </a:p>
                  </a:txBody>
                  <a:tcPr marL="0" marR="0" marT="0" marB="0" anchor="ctr"/>
                </a:tc>
                <a:tc>
                  <a:txBody>
                    <a:bodyPr/>
                    <a:lstStyle/>
                    <a:p>
                      <a:pPr algn="ctr" fontAlgn="b"/>
                      <a:r>
                        <a:rPr lang="en-US" sz="1400" u="none" strike="noStrike" dirty="0">
                          <a:effectLst/>
                        </a:rPr>
                        <a:t>&gt;&gt;&gt;</a:t>
                      </a:r>
                      <a:endParaRPr lang="en-US" sz="1400" b="0" i="0" u="none" strike="noStrike" dirty="0">
                        <a:effectLst/>
                        <a:latin typeface="Verdana"/>
                      </a:endParaRPr>
                    </a:p>
                  </a:txBody>
                  <a:tcPr marL="0" marR="0" marT="0" marB="0" anchor="ctr"/>
                </a:tc>
                <a:tc>
                  <a:txBody>
                    <a:bodyPr/>
                    <a:lstStyle/>
                    <a:p>
                      <a:pPr algn="ctr" fontAlgn="b"/>
                      <a:r>
                        <a:rPr lang="en-US" sz="1400" u="none" strike="noStrike">
                          <a:effectLst/>
                        </a:rPr>
                        <a:t> </a:t>
                      </a:r>
                      <a:endParaRPr lang="en-US" sz="1400" b="0" i="0" u="none" strike="noStrike">
                        <a:effectLst/>
                        <a:latin typeface="Verdana"/>
                      </a:endParaRPr>
                    </a:p>
                  </a:txBody>
                  <a:tcPr marL="0" marR="0" marT="0" marB="0" anchor="ctr"/>
                </a:tc>
                <a:tc>
                  <a:txBody>
                    <a:bodyPr/>
                    <a:lstStyle/>
                    <a:p>
                      <a:pPr algn="ctr" fontAlgn="b"/>
                      <a:r>
                        <a:rPr lang="en-US" sz="1400" u="none" strike="noStrike">
                          <a:effectLst/>
                        </a:rPr>
                        <a:t> </a:t>
                      </a:r>
                      <a:endParaRPr lang="en-US" sz="1400" b="0" i="0" u="none" strike="noStrike">
                        <a:effectLst/>
                        <a:latin typeface="Verdana"/>
                      </a:endParaRPr>
                    </a:p>
                  </a:txBody>
                  <a:tcPr marL="0" marR="0" marT="0" marB="0" anchor="ctr"/>
                </a:tc>
                <a:tc>
                  <a:txBody>
                    <a:bodyPr/>
                    <a:lstStyle/>
                    <a:p>
                      <a:pPr algn="ctr" fontAlgn="b"/>
                      <a:r>
                        <a:rPr lang="en-US" sz="1400" u="none" strike="noStrike" dirty="0">
                          <a:effectLst/>
                        </a:rPr>
                        <a:t> </a:t>
                      </a:r>
                      <a:endParaRPr lang="en-US" sz="1400" b="0" i="0" u="none" strike="noStrike" dirty="0">
                        <a:effectLst/>
                        <a:latin typeface="Verdana"/>
                      </a:endParaRPr>
                    </a:p>
                  </a:txBody>
                  <a:tcPr marL="0" marR="0" marT="0" marB="0" anchor="ctr"/>
                </a:tc>
                <a:tc>
                  <a:txBody>
                    <a:bodyPr/>
                    <a:lstStyle/>
                    <a:p>
                      <a:pPr algn="ctr" fontAlgn="b"/>
                      <a:r>
                        <a:rPr lang="en-US" sz="1400" u="none" strike="noStrike">
                          <a:effectLst/>
                        </a:rPr>
                        <a:t>&gt;</a:t>
                      </a:r>
                      <a:endParaRPr lang="en-US" sz="1400" b="0" i="0" u="none" strike="noStrike">
                        <a:effectLst/>
                        <a:latin typeface="Verdana"/>
                      </a:endParaRPr>
                    </a:p>
                  </a:txBody>
                  <a:tcPr marL="0" marR="0" marT="0" marB="0" anchor="ctr"/>
                </a:tc>
                <a:tc>
                  <a:txBody>
                    <a:bodyPr/>
                    <a:lstStyle/>
                    <a:p>
                      <a:pPr algn="ctr" fontAlgn="b"/>
                      <a:r>
                        <a:rPr lang="en-US" sz="1400" u="none" strike="noStrike">
                          <a:effectLst/>
                        </a:rPr>
                        <a:t>&gt;</a:t>
                      </a:r>
                      <a:endParaRPr lang="en-US" sz="1400" b="0" i="0" u="none" strike="noStrike">
                        <a:effectLst/>
                        <a:latin typeface="Verdana"/>
                      </a:endParaRPr>
                    </a:p>
                  </a:txBody>
                  <a:tcPr marL="0" marR="0" marT="0" marB="0" anchor="ctr"/>
                </a:tc>
                <a:tc>
                  <a:txBody>
                    <a:bodyPr/>
                    <a:lstStyle/>
                    <a:p>
                      <a:pPr algn="ctr" fontAlgn="b"/>
                      <a:r>
                        <a:rPr lang="en-US" sz="1400" u="none" strike="noStrike">
                          <a:effectLst/>
                        </a:rPr>
                        <a:t> </a:t>
                      </a:r>
                      <a:endParaRPr lang="en-US" sz="1400" b="0" i="0" u="none" strike="noStrike">
                        <a:effectLst/>
                        <a:latin typeface="Verdana"/>
                      </a:endParaRPr>
                    </a:p>
                  </a:txBody>
                  <a:tcPr marL="0" marR="0" marT="0" marB="0" anchor="ctr"/>
                </a:tc>
                <a:tc>
                  <a:txBody>
                    <a:bodyPr/>
                    <a:lstStyle/>
                    <a:p>
                      <a:pPr algn="ctr" fontAlgn="b"/>
                      <a:r>
                        <a:rPr lang="en-US" sz="1400" u="none" strike="noStrike" dirty="0">
                          <a:effectLst/>
                        </a:rPr>
                        <a:t> </a:t>
                      </a:r>
                      <a:endParaRPr lang="en-US" sz="1400" b="0" i="0" u="none" strike="noStrike" dirty="0">
                        <a:effectLst/>
                        <a:latin typeface="Verdana"/>
                      </a:endParaRPr>
                    </a:p>
                  </a:txBody>
                  <a:tcPr marL="0" marR="0" marT="0" marB="0" anchor="ctr"/>
                </a:tc>
                <a:tc>
                  <a:txBody>
                    <a:bodyPr/>
                    <a:lstStyle/>
                    <a:p>
                      <a:pPr algn="ctr" fontAlgn="b"/>
                      <a:r>
                        <a:rPr lang="en-US" sz="1400" u="none" strike="noStrike">
                          <a:effectLst/>
                        </a:rPr>
                        <a:t> </a:t>
                      </a:r>
                      <a:endParaRPr lang="en-US" sz="1400" b="0" i="0" u="none" strike="noStrike">
                        <a:effectLst/>
                        <a:latin typeface="Verdana"/>
                      </a:endParaRPr>
                    </a:p>
                  </a:txBody>
                  <a:tcPr marL="0" marR="0" marT="0" marB="0" anchor="ctr"/>
                </a:tc>
                <a:tc>
                  <a:txBody>
                    <a:bodyPr/>
                    <a:lstStyle/>
                    <a:p>
                      <a:pPr algn="ctr" fontAlgn="b"/>
                      <a:r>
                        <a:rPr lang="en-US" sz="1400" u="none" strike="noStrike">
                          <a:effectLst/>
                        </a:rPr>
                        <a:t> </a:t>
                      </a:r>
                      <a:endParaRPr lang="en-US" sz="1400" b="0" i="0" u="none" strike="noStrike">
                        <a:effectLst/>
                        <a:latin typeface="Verdana"/>
                      </a:endParaRPr>
                    </a:p>
                  </a:txBody>
                  <a:tcPr marL="0" marR="0" marT="0" marB="0" anchor="ctr"/>
                </a:tc>
                <a:tc>
                  <a:txBody>
                    <a:bodyPr/>
                    <a:lstStyle/>
                    <a:p>
                      <a:pPr algn="ctr" fontAlgn="b"/>
                      <a:r>
                        <a:rPr lang="en-US" sz="1400" u="none" strike="noStrike" dirty="0">
                          <a:effectLst/>
                        </a:rPr>
                        <a:t>&lt;&lt;</a:t>
                      </a:r>
                      <a:endParaRPr lang="en-US" sz="1400" b="0" i="0" u="none" strike="noStrike" dirty="0">
                        <a:effectLst/>
                        <a:latin typeface="Verdana"/>
                      </a:endParaRPr>
                    </a:p>
                  </a:txBody>
                  <a:tcPr marL="0" marR="0" marT="0" marB="0" anchor="ctr"/>
                </a:tc>
                <a:tc>
                  <a:txBody>
                    <a:bodyPr/>
                    <a:lstStyle/>
                    <a:p>
                      <a:pPr algn="ctr" fontAlgn="b"/>
                      <a:r>
                        <a:rPr lang="en-US" sz="1400" u="none" strike="noStrike" dirty="0">
                          <a:effectLst/>
                        </a:rPr>
                        <a:t>&lt;&lt;</a:t>
                      </a:r>
                      <a:endParaRPr lang="en-US" sz="1400" b="0" i="0" u="none" strike="noStrike" dirty="0">
                        <a:effectLst/>
                        <a:latin typeface="Verdana"/>
                      </a:endParaRPr>
                    </a:p>
                  </a:txBody>
                  <a:tcPr marL="0" marR="0" marT="0" marB="0" anchor="ctr"/>
                </a:tc>
                <a:tc>
                  <a:txBody>
                    <a:bodyPr/>
                    <a:lstStyle/>
                    <a:p>
                      <a:pPr algn="ctr" fontAlgn="b"/>
                      <a:r>
                        <a:rPr lang="en-US" sz="1400" u="none" strike="noStrike" dirty="0">
                          <a:effectLst/>
                        </a:rPr>
                        <a:t>&lt;&lt;&lt;</a:t>
                      </a:r>
                      <a:endParaRPr lang="en-US" sz="1400" b="0" i="0" u="none" strike="noStrike" dirty="0">
                        <a:effectLst/>
                        <a:latin typeface="Verdana"/>
                      </a:endParaRPr>
                    </a:p>
                  </a:txBody>
                  <a:tcPr marL="0" marR="0" marT="0" marB="0" anchor="ctr"/>
                </a:tc>
                <a:tc>
                  <a:txBody>
                    <a:bodyPr/>
                    <a:lstStyle/>
                    <a:p>
                      <a:pPr algn="ctr" fontAlgn="b"/>
                      <a:r>
                        <a:rPr lang="en-US" sz="1400" u="none" strike="noStrike" dirty="0">
                          <a:effectLst/>
                        </a:rPr>
                        <a:t>&lt;</a:t>
                      </a:r>
                      <a:endParaRPr lang="en-US" sz="1400" b="0" i="0" u="none" strike="noStrike" dirty="0">
                        <a:effectLst/>
                        <a:latin typeface="Verdana"/>
                      </a:endParaRPr>
                    </a:p>
                  </a:txBody>
                  <a:tcPr marL="0" marR="0" marT="0" marB="0" anchor="ctr"/>
                </a:tc>
              </a:tr>
            </a:tbl>
          </a:graphicData>
        </a:graphic>
      </p:graphicFrame>
      <p:sp>
        <p:nvSpPr>
          <p:cNvPr id="4" name="Date Placeholder 3"/>
          <p:cNvSpPr>
            <a:spLocks noGrp="1"/>
          </p:cNvSpPr>
          <p:nvPr>
            <p:ph type="dt" sz="half" idx="2"/>
          </p:nvPr>
        </p:nvSpPr>
        <p:spPr/>
        <p:txBody>
          <a:bodyPr/>
          <a:lstStyle/>
          <a:p>
            <a:r>
              <a:rPr lang="en-US" altLang="ko-KR" smtClean="0"/>
              <a:t>1/24/2013</a:t>
            </a:r>
            <a:endParaRPr lang="ko-KR" altLang="en-US" dirty="0"/>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29</a:t>
            </a:fld>
            <a:endParaRPr lang="ko-KR" altLang="en-US" dirty="0"/>
          </a:p>
        </p:txBody>
      </p:sp>
      <p:sp>
        <p:nvSpPr>
          <p:cNvPr id="3" name="TextBox 2"/>
          <p:cNvSpPr txBox="1"/>
          <p:nvPr/>
        </p:nvSpPr>
        <p:spPr>
          <a:xfrm>
            <a:off x="827584" y="5589240"/>
            <a:ext cx="7488832" cy="523220"/>
          </a:xfrm>
          <a:prstGeom prst="rect">
            <a:avLst/>
          </a:prstGeom>
          <a:solidFill>
            <a:schemeClr val="bg1">
              <a:lumMod val="95000"/>
            </a:schemeClr>
          </a:solidFill>
        </p:spPr>
        <p:txBody>
          <a:bodyPr wrap="square" rtlCol="0">
            <a:spAutoFit/>
          </a:bodyPr>
          <a:lstStyle/>
          <a:p>
            <a:r>
              <a:rPr lang="en-US" sz="1400" dirty="0" smtClean="0">
                <a:solidFill>
                  <a:schemeClr val="tx1">
                    <a:lumMod val="75000"/>
                    <a:lumOff val="25000"/>
                  </a:schemeClr>
                </a:solidFill>
              </a:rPr>
              <a:t>‘&lt;‘ and ‘&gt;’ show which one has higher value; the number of the symbol ‘&lt;’ or ‘&gt;’ means p&lt;001 if 3, p</a:t>
            </a:r>
            <a:r>
              <a:rPr lang="en-US" sz="1400" dirty="0">
                <a:solidFill>
                  <a:schemeClr val="tx1">
                    <a:lumMod val="75000"/>
                    <a:lumOff val="25000"/>
                  </a:schemeClr>
                </a:solidFill>
              </a:rPr>
              <a:t>&lt;.</a:t>
            </a:r>
            <a:r>
              <a:rPr lang="en-US" sz="1400" dirty="0" smtClean="0">
                <a:solidFill>
                  <a:schemeClr val="tx1">
                    <a:lumMod val="75000"/>
                    <a:lumOff val="25000"/>
                  </a:schemeClr>
                </a:solidFill>
              </a:rPr>
              <a:t>01 if 2, p</a:t>
            </a:r>
            <a:r>
              <a:rPr lang="en-US" sz="1400" dirty="0">
                <a:solidFill>
                  <a:schemeClr val="tx1">
                    <a:lumMod val="75000"/>
                    <a:lumOff val="25000"/>
                  </a:schemeClr>
                </a:solidFill>
              </a:rPr>
              <a:t>&lt;.</a:t>
            </a:r>
            <a:r>
              <a:rPr lang="en-US" sz="1400" dirty="0" smtClean="0">
                <a:solidFill>
                  <a:schemeClr val="tx1">
                    <a:lumMod val="75000"/>
                    <a:lumOff val="25000"/>
                  </a:schemeClr>
                </a:solidFill>
              </a:rPr>
              <a:t>05 if 1, p</a:t>
            </a:r>
            <a:r>
              <a:rPr lang="en-US" sz="1400" dirty="0">
                <a:solidFill>
                  <a:schemeClr val="tx1">
                    <a:lumMod val="75000"/>
                    <a:lumOff val="25000"/>
                  </a:schemeClr>
                </a:solidFill>
              </a:rPr>
              <a:t>&gt;.05 </a:t>
            </a:r>
            <a:r>
              <a:rPr lang="en-US" sz="1400" dirty="0" smtClean="0">
                <a:solidFill>
                  <a:schemeClr val="tx1">
                    <a:lumMod val="75000"/>
                    <a:lumOff val="25000"/>
                  </a:schemeClr>
                </a:solidFill>
              </a:rPr>
              <a:t>if none.)</a:t>
            </a:r>
            <a:endParaRPr lang="en-US" sz="1400" dirty="0">
              <a:solidFill>
                <a:schemeClr val="tx1">
                  <a:lumMod val="75000"/>
                  <a:lumOff val="25000"/>
                </a:schemeClr>
              </a:solidFill>
            </a:endParaRPr>
          </a:p>
        </p:txBody>
      </p:sp>
    </p:spTree>
    <p:extLst>
      <p:ext uri="{BB962C8B-B14F-4D97-AF65-F5344CB8AC3E}">
        <p14:creationId xmlns:p14="http://schemas.microsoft.com/office/powerpoint/2010/main" val="18917096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sz="quarter" idx="1"/>
          </p:nvPr>
        </p:nvSpPr>
        <p:spPr/>
        <p:txBody>
          <a:bodyPr/>
          <a:lstStyle/>
          <a:p>
            <a:pPr latinLnBrk="0"/>
            <a:r>
              <a:rPr lang="en-US" dirty="0" smtClean="0"/>
              <a:t>Rewriting </a:t>
            </a:r>
            <a:r>
              <a:rPr lang="en-US" dirty="0" smtClean="0"/>
              <a:t>the vocalic history of Altaic languages</a:t>
            </a:r>
          </a:p>
          <a:p>
            <a:pPr lvl="1" latinLnBrk="0"/>
            <a:r>
              <a:rPr lang="en-US" dirty="0" smtClean="0"/>
              <a:t>Against Mongolic &amp; Korean vowel shifts hypotheses</a:t>
            </a:r>
          </a:p>
          <a:p>
            <a:pPr lvl="1" latinLnBrk="0"/>
            <a:r>
              <a:rPr lang="en-US" dirty="0" smtClean="0"/>
              <a:t>How the vowel system of each group </a:t>
            </a:r>
            <a:r>
              <a:rPr lang="en-US" dirty="0" smtClean="0"/>
              <a:t>have </a:t>
            </a:r>
            <a:r>
              <a:rPr lang="en-US" dirty="0" smtClean="0"/>
              <a:t>evolved through time</a:t>
            </a:r>
            <a:r>
              <a:rPr lang="en-US" dirty="0" smtClean="0"/>
              <a:t>?</a:t>
            </a:r>
          </a:p>
          <a:p>
            <a:pPr lvl="2" latinLnBrk="0"/>
            <a:r>
              <a:rPr lang="en-US" i="1" dirty="0" smtClean="0"/>
              <a:t>Synchrony</a:t>
            </a:r>
            <a:r>
              <a:rPr lang="en-US" dirty="0" smtClean="0"/>
              <a:t> and </a:t>
            </a:r>
            <a:r>
              <a:rPr lang="en-US" i="1" dirty="0" err="1" smtClean="0"/>
              <a:t>diachrony</a:t>
            </a:r>
            <a:r>
              <a:rPr lang="en-US" dirty="0" smtClean="0"/>
              <a:t> of the vowel systems</a:t>
            </a:r>
            <a:endParaRPr lang="en-US" dirty="0" smtClean="0"/>
          </a:p>
          <a:p>
            <a:pPr latinLnBrk="0"/>
            <a:r>
              <a:rPr lang="en-US" dirty="0" smtClean="0"/>
              <a:t>A </a:t>
            </a:r>
            <a:r>
              <a:rPr lang="en-US" dirty="0" smtClean="0"/>
              <a:t>new model of the feature hierarchy changes</a:t>
            </a:r>
          </a:p>
          <a:p>
            <a:pPr latinLnBrk="0"/>
            <a:r>
              <a:rPr lang="en-US" dirty="0" smtClean="0"/>
              <a:t>Typology </a:t>
            </a:r>
            <a:r>
              <a:rPr lang="en-US" dirty="0" smtClean="0"/>
              <a:t>of vowel </a:t>
            </a:r>
            <a:r>
              <a:rPr lang="en-US" dirty="0" smtClean="0"/>
              <a:t>contrast </a:t>
            </a:r>
            <a:r>
              <a:rPr lang="en-US" dirty="0" smtClean="0"/>
              <a:t>in Altaic</a:t>
            </a:r>
            <a:endParaRPr lang="en-US" dirty="0" smtClean="0"/>
          </a:p>
          <a:p>
            <a:pPr lvl="1" latinLnBrk="0"/>
            <a:r>
              <a:rPr lang="en-US" dirty="0" smtClean="0"/>
              <a:t>[coronal] and Turkic vs. non-Turkic dichotomy</a:t>
            </a:r>
          </a:p>
          <a:p>
            <a:pPr latinLnBrk="0"/>
            <a:r>
              <a:rPr lang="en-US" dirty="0" smtClean="0"/>
              <a:t>Theoretical issues</a:t>
            </a:r>
          </a:p>
          <a:p>
            <a:pPr lvl="1" latinLnBrk="0"/>
            <a:r>
              <a:rPr lang="en-US" dirty="0" smtClean="0"/>
              <a:t>Transparency/opacity in vowel harmony</a:t>
            </a:r>
            <a:endParaRPr lang="en-US" dirty="0" smtClean="0"/>
          </a:p>
          <a:p>
            <a:pPr latinLnBrk="0"/>
            <a:endParaRPr lang="en-US" dirty="0"/>
          </a:p>
        </p:txBody>
      </p:sp>
      <p:sp>
        <p:nvSpPr>
          <p:cNvPr id="4" name="Date Placeholder 3"/>
          <p:cNvSpPr>
            <a:spLocks noGrp="1"/>
          </p:cNvSpPr>
          <p:nvPr>
            <p:ph type="dt" sz="half" idx="2"/>
          </p:nvPr>
        </p:nvSpPr>
        <p:spPr/>
        <p:txBody>
          <a:bodyPr/>
          <a:lstStyle/>
          <a:p>
            <a:r>
              <a:rPr lang="en-US" altLang="ko-KR" smtClean="0"/>
              <a:t>1/24/2013</a:t>
            </a:r>
            <a:endParaRPr lang="ko-KR" altLang="en-US" dirty="0"/>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3</a:t>
            </a:fld>
            <a:endParaRPr lang="ko-KR" altLang="en-US"/>
          </a:p>
        </p:txBody>
      </p:sp>
    </p:spTree>
    <p:extLst>
      <p:ext uri="{BB962C8B-B14F-4D97-AF65-F5344CB8AC3E}">
        <p14:creationId xmlns:p14="http://schemas.microsoft.com/office/powerpoint/2010/main" val="428913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smtClean="0"/>
              <a:t>Ewen</a:t>
            </a:r>
            <a:r>
              <a:rPr lang="en-US" altLang="ko-KR" dirty="0" smtClean="0"/>
              <a:t> vowels</a:t>
            </a:r>
            <a:endParaRPr lang="ko-KR" altLang="en-US" dirty="0"/>
          </a:p>
        </p:txBody>
      </p:sp>
      <p:sp>
        <p:nvSpPr>
          <p:cNvPr id="4" name="Date Placeholder 3"/>
          <p:cNvSpPr>
            <a:spLocks noGrp="1"/>
          </p:cNvSpPr>
          <p:nvPr>
            <p:ph type="dt" sz="half" idx="2"/>
          </p:nvPr>
        </p:nvSpPr>
        <p:spPr/>
        <p:txBody>
          <a:bodyPr/>
          <a:lstStyle/>
          <a:p>
            <a:r>
              <a:rPr lang="en-US" altLang="ko-KR" smtClean="0"/>
              <a:t>1/24/2013</a:t>
            </a:r>
            <a:endParaRPr lang="ko-KR" altLang="en-US" dirty="0"/>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30</a:t>
            </a:fld>
            <a:endParaRPr lang="ko-KR" altLang="en-US"/>
          </a:p>
        </p:txBody>
      </p:sp>
      <p:pic>
        <p:nvPicPr>
          <p:cNvPr id="8"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2051720" y="1340768"/>
            <a:ext cx="4782312" cy="4626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p:cNvSpPr/>
          <p:nvPr/>
        </p:nvSpPr>
        <p:spPr>
          <a:xfrm>
            <a:off x="2267744" y="1776681"/>
            <a:ext cx="324128" cy="707886"/>
          </a:xfrm>
          <a:prstGeom prst="rect">
            <a:avLst/>
          </a:prstGeom>
          <a:noFill/>
        </p:spPr>
        <p:txBody>
          <a:bodyPr wrap="none" lIns="91440" tIns="45720" rIns="91440" bIns="45720">
            <a:spAutoFit/>
          </a:bodyPr>
          <a:lstStyle/>
          <a:p>
            <a:pPr algn="ctr"/>
            <a:r>
              <a:rPr lang="en-US" sz="4000" b="1" cap="none" spc="0" dirty="0" smtClean="0">
                <a:ln w="1905"/>
                <a:solidFill>
                  <a:schemeClr val="bg2">
                    <a:lumMod val="25000"/>
                  </a:schemeClr>
                </a:solidFill>
                <a:effectLst>
                  <a:outerShdw blurRad="38100" dist="38100" dir="2700000" algn="tl">
                    <a:srgbClr val="000000">
                      <a:alpha val="43137"/>
                    </a:srgbClr>
                  </a:outerShdw>
                </a:effectLst>
              </a:rPr>
              <a:t>i</a:t>
            </a:r>
            <a:endParaRPr lang="en-US" sz="4000" b="1" cap="none" spc="0" dirty="0">
              <a:ln w="1905"/>
              <a:solidFill>
                <a:schemeClr val="bg2">
                  <a:lumMod val="25000"/>
                </a:schemeClr>
              </a:solidFill>
              <a:effectLst>
                <a:outerShdw blurRad="38100" dist="38100" dir="2700000" algn="tl">
                  <a:srgbClr val="000000">
                    <a:alpha val="43137"/>
                  </a:srgbClr>
                </a:outerShdw>
              </a:effectLst>
            </a:endParaRPr>
          </a:p>
        </p:txBody>
      </p:sp>
      <p:sp>
        <p:nvSpPr>
          <p:cNvPr id="16" name="Rectangle 15"/>
          <p:cNvSpPr/>
          <p:nvPr/>
        </p:nvSpPr>
        <p:spPr>
          <a:xfrm>
            <a:off x="2667631" y="3242430"/>
            <a:ext cx="468398" cy="707886"/>
          </a:xfrm>
          <a:prstGeom prst="rect">
            <a:avLst/>
          </a:prstGeom>
          <a:noFill/>
        </p:spPr>
        <p:txBody>
          <a:bodyPr wrap="none" lIns="91440" tIns="45720" rIns="91440" bIns="45720">
            <a:spAutoFit/>
          </a:bodyPr>
          <a:lstStyle/>
          <a:p>
            <a:pPr algn="ctr"/>
            <a:r>
              <a:rPr lang="en-US" sz="4000" b="1" dirty="0">
                <a:ln w="1905"/>
                <a:solidFill>
                  <a:schemeClr val="bg2">
                    <a:lumMod val="25000"/>
                  </a:schemeClr>
                </a:solidFill>
                <a:effectLst>
                  <a:outerShdw blurRad="38100" dist="38100" dir="2700000" algn="tl">
                    <a:srgbClr val="000000">
                      <a:alpha val="43137"/>
                    </a:srgbClr>
                  </a:outerShdw>
                </a:effectLst>
              </a:rPr>
              <a:t>e</a:t>
            </a:r>
            <a:endParaRPr lang="en-US" sz="4000" b="1" cap="none" spc="0" dirty="0">
              <a:ln w="1905"/>
              <a:solidFill>
                <a:schemeClr val="bg2">
                  <a:lumMod val="25000"/>
                </a:schemeClr>
              </a:solidFill>
              <a:effectLst>
                <a:outerShdw blurRad="38100" dist="38100" dir="2700000" algn="tl">
                  <a:srgbClr val="000000">
                    <a:alpha val="43137"/>
                  </a:srgbClr>
                </a:outerShdw>
              </a:effectLst>
            </a:endParaRPr>
          </a:p>
        </p:txBody>
      </p:sp>
      <p:sp>
        <p:nvSpPr>
          <p:cNvPr id="17" name="Rectangle 16"/>
          <p:cNvSpPr/>
          <p:nvPr/>
        </p:nvSpPr>
        <p:spPr>
          <a:xfrm>
            <a:off x="3082244" y="4509120"/>
            <a:ext cx="457176" cy="707886"/>
          </a:xfrm>
          <a:prstGeom prst="rect">
            <a:avLst/>
          </a:prstGeom>
          <a:noFill/>
        </p:spPr>
        <p:txBody>
          <a:bodyPr wrap="none" lIns="91440" tIns="45720" rIns="91440" bIns="45720">
            <a:spAutoFit/>
          </a:bodyPr>
          <a:lstStyle/>
          <a:p>
            <a:pPr algn="ctr"/>
            <a:r>
              <a:rPr lang="en-US" sz="4000" b="1" dirty="0" smtClean="0">
                <a:ln w="1905"/>
                <a:solidFill>
                  <a:schemeClr val="bg2">
                    <a:lumMod val="25000"/>
                  </a:schemeClr>
                </a:solidFill>
                <a:effectLst>
                  <a:outerShdw blurRad="38100" dist="38100" dir="2700000" algn="tl">
                    <a:srgbClr val="000000">
                      <a:alpha val="43137"/>
                    </a:srgbClr>
                  </a:outerShdw>
                </a:effectLst>
              </a:rPr>
              <a:t>a</a:t>
            </a:r>
            <a:endParaRPr lang="en-US" sz="4000" b="1" cap="none" spc="0" dirty="0">
              <a:ln w="1905"/>
              <a:solidFill>
                <a:schemeClr val="bg2">
                  <a:lumMod val="25000"/>
                </a:schemeClr>
              </a:solidFill>
              <a:effectLst>
                <a:outerShdw blurRad="38100" dist="38100" dir="2700000" algn="tl">
                  <a:srgbClr val="000000">
                    <a:alpha val="43137"/>
                  </a:srgbClr>
                </a:outerShdw>
              </a:effectLst>
            </a:endParaRPr>
          </a:p>
        </p:txBody>
      </p:sp>
      <p:sp>
        <p:nvSpPr>
          <p:cNvPr id="18" name="Rectangle 17"/>
          <p:cNvSpPr/>
          <p:nvPr/>
        </p:nvSpPr>
        <p:spPr>
          <a:xfrm>
            <a:off x="5292080" y="1777908"/>
            <a:ext cx="484428" cy="707886"/>
          </a:xfrm>
          <a:prstGeom prst="rect">
            <a:avLst/>
          </a:prstGeom>
          <a:noFill/>
        </p:spPr>
        <p:txBody>
          <a:bodyPr wrap="none" lIns="91440" tIns="45720" rIns="91440" bIns="45720">
            <a:spAutoFit/>
          </a:bodyPr>
          <a:lstStyle/>
          <a:p>
            <a:pPr algn="ctr"/>
            <a:r>
              <a:rPr lang="en-US" sz="4000" b="1" dirty="0" smtClean="0">
                <a:ln w="1905"/>
                <a:solidFill>
                  <a:schemeClr val="bg2">
                    <a:lumMod val="25000"/>
                  </a:schemeClr>
                </a:solidFill>
                <a:effectLst>
                  <a:outerShdw blurRad="38100" dist="38100" dir="2700000" algn="tl">
                    <a:srgbClr val="000000">
                      <a:alpha val="43137"/>
                    </a:srgbClr>
                  </a:outerShdw>
                </a:effectLst>
              </a:rPr>
              <a:t>u</a:t>
            </a:r>
            <a:endParaRPr lang="en-US" sz="4000" b="1" cap="none" spc="0" dirty="0">
              <a:ln w="1905"/>
              <a:solidFill>
                <a:schemeClr val="bg2">
                  <a:lumMod val="25000"/>
                </a:schemeClr>
              </a:solidFill>
              <a:effectLst>
                <a:outerShdw blurRad="38100" dist="38100" dir="2700000" algn="tl">
                  <a:srgbClr val="000000">
                    <a:alpha val="43137"/>
                  </a:srgbClr>
                </a:outerShdw>
              </a:effectLst>
            </a:endParaRPr>
          </a:p>
        </p:txBody>
      </p:sp>
      <p:sp>
        <p:nvSpPr>
          <p:cNvPr id="19" name="Rectangle 18"/>
          <p:cNvSpPr/>
          <p:nvPr/>
        </p:nvSpPr>
        <p:spPr>
          <a:xfrm>
            <a:off x="4304151" y="2675349"/>
            <a:ext cx="489236" cy="707886"/>
          </a:xfrm>
          <a:prstGeom prst="rect">
            <a:avLst/>
          </a:prstGeom>
          <a:noFill/>
        </p:spPr>
        <p:txBody>
          <a:bodyPr wrap="none" lIns="91440" tIns="45720" rIns="91440" bIns="45720">
            <a:spAutoFit/>
          </a:bodyPr>
          <a:lstStyle/>
          <a:p>
            <a:pPr algn="ctr"/>
            <a:r>
              <a:rPr lang="en-US" sz="4000" b="1" dirty="0" smtClean="0">
                <a:ln w="1905"/>
                <a:solidFill>
                  <a:schemeClr val="bg2">
                    <a:lumMod val="25000"/>
                  </a:schemeClr>
                </a:solidFill>
                <a:effectLst>
                  <a:outerShdw blurRad="38100" dist="38100" dir="2700000" algn="tl">
                    <a:srgbClr val="000000">
                      <a:alpha val="43137"/>
                    </a:srgbClr>
                  </a:outerShdw>
                </a:effectLst>
              </a:rPr>
              <a:t>o</a:t>
            </a:r>
            <a:endParaRPr lang="en-US" sz="4000" b="1" cap="none" spc="0" dirty="0">
              <a:ln w="1905"/>
              <a:solidFill>
                <a:schemeClr val="bg2">
                  <a:lumMod val="25000"/>
                </a:schemeClr>
              </a:solidFill>
              <a:effectLst>
                <a:outerShdw blurRad="38100" dist="38100" dir="2700000" algn="tl">
                  <a:srgbClr val="000000">
                    <a:alpha val="43137"/>
                  </a:srgbClr>
                </a:outerShdw>
              </a:effectLst>
            </a:endParaRPr>
          </a:p>
        </p:txBody>
      </p:sp>
      <p:sp>
        <p:nvSpPr>
          <p:cNvPr id="20" name="Rectangle 19"/>
          <p:cNvSpPr/>
          <p:nvPr/>
        </p:nvSpPr>
        <p:spPr>
          <a:xfrm>
            <a:off x="5292080" y="2534544"/>
            <a:ext cx="502061" cy="707886"/>
          </a:xfrm>
          <a:prstGeom prst="rect">
            <a:avLst/>
          </a:prstGeom>
          <a:noFill/>
        </p:spPr>
        <p:txBody>
          <a:bodyPr wrap="none" lIns="91440" tIns="45720" rIns="91440" bIns="45720">
            <a:spAutoFit/>
          </a:bodyPr>
          <a:lstStyle/>
          <a:p>
            <a:pPr algn="ctr"/>
            <a:r>
              <a:rPr lang="en-US" sz="4000" b="1" dirty="0" smtClean="0">
                <a:ln w="1905"/>
                <a:solidFill>
                  <a:schemeClr val="bg2">
                    <a:lumMod val="25000"/>
                  </a:schemeClr>
                </a:solidFill>
                <a:effectLst>
                  <a:outerShdw blurRad="38100" dist="38100" dir="2700000" algn="tl">
                    <a:srgbClr val="000000">
                      <a:alpha val="43137"/>
                    </a:srgbClr>
                  </a:outerShdw>
                </a:effectLst>
                <a:latin typeface="Times New Roman"/>
                <a:cs typeface="Times New Roman"/>
              </a:rPr>
              <a:t>ʊ</a:t>
            </a:r>
            <a:endParaRPr lang="en-US" sz="4000" b="1" cap="none" spc="0" dirty="0">
              <a:ln w="1905"/>
              <a:solidFill>
                <a:schemeClr val="bg2">
                  <a:lumMod val="25000"/>
                </a:schemeClr>
              </a:solidFill>
              <a:effectLst>
                <a:outerShdw blurRad="38100" dist="38100" dir="2700000" algn="tl">
                  <a:srgbClr val="000000">
                    <a:alpha val="43137"/>
                  </a:srgbClr>
                </a:outerShdw>
              </a:effectLst>
            </a:endParaRPr>
          </a:p>
        </p:txBody>
      </p:sp>
      <p:sp>
        <p:nvSpPr>
          <p:cNvPr id="21" name="Rectangle 20"/>
          <p:cNvSpPr/>
          <p:nvPr/>
        </p:nvSpPr>
        <p:spPr>
          <a:xfrm>
            <a:off x="4595519" y="3717032"/>
            <a:ext cx="412292" cy="707886"/>
          </a:xfrm>
          <a:prstGeom prst="rect">
            <a:avLst/>
          </a:prstGeom>
          <a:noFill/>
        </p:spPr>
        <p:txBody>
          <a:bodyPr wrap="none" lIns="91440" tIns="45720" rIns="91440" bIns="45720">
            <a:spAutoFit/>
          </a:bodyPr>
          <a:lstStyle/>
          <a:p>
            <a:pPr algn="ctr"/>
            <a:r>
              <a:rPr lang="en-US" sz="4000" b="1" dirty="0" smtClean="0">
                <a:ln w="1905"/>
                <a:solidFill>
                  <a:schemeClr val="bg2">
                    <a:lumMod val="25000"/>
                  </a:schemeClr>
                </a:solidFill>
                <a:effectLst>
                  <a:outerShdw blurRad="38100" dist="38100" dir="2700000" algn="tl">
                    <a:srgbClr val="000000">
                      <a:alpha val="43137"/>
                    </a:srgbClr>
                  </a:outerShdw>
                </a:effectLst>
                <a:latin typeface="Times New Roman"/>
                <a:cs typeface="Times New Roman"/>
              </a:rPr>
              <a:t>ɔ</a:t>
            </a:r>
            <a:endParaRPr lang="en-US" sz="4000" b="1" cap="none" spc="0" dirty="0">
              <a:ln w="1905"/>
              <a:solidFill>
                <a:schemeClr val="bg2">
                  <a:lumMod val="2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653467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the </a:t>
            </a:r>
            <a:r>
              <a:rPr lang="en-US" dirty="0" smtClean="0"/>
              <a:t>remaining</a:t>
            </a:r>
            <a:endParaRPr lang="en-US" dirty="0"/>
          </a:p>
        </p:txBody>
      </p:sp>
      <p:sp>
        <p:nvSpPr>
          <p:cNvPr id="3" name="Content Placeholder 2"/>
          <p:cNvSpPr>
            <a:spLocks noGrp="1"/>
          </p:cNvSpPr>
          <p:nvPr>
            <p:ph sz="quarter" idx="1"/>
          </p:nvPr>
        </p:nvSpPr>
        <p:spPr/>
        <p:txBody>
          <a:bodyPr>
            <a:normAutofit/>
          </a:bodyPr>
          <a:lstStyle/>
          <a:p>
            <a:pPr latinLnBrk="0">
              <a:lnSpc>
                <a:spcPct val="150000"/>
              </a:lnSpc>
            </a:pPr>
            <a:endParaRPr lang="en-US" sz="2400" dirty="0" smtClean="0"/>
          </a:p>
          <a:p>
            <a:pPr latinLnBrk="0">
              <a:lnSpc>
                <a:spcPct val="150000"/>
              </a:lnSpc>
            </a:pPr>
            <a:r>
              <a:rPr lang="en-US" altLang="ko-KR" sz="2400" dirty="0" err="1"/>
              <a:t>Tungusic</a:t>
            </a:r>
            <a:r>
              <a:rPr lang="en-US" altLang="ko-KR" sz="2400" dirty="0"/>
              <a:t> vs. Mongolic labial harmony</a:t>
            </a:r>
          </a:p>
          <a:p>
            <a:pPr latinLnBrk="0">
              <a:lnSpc>
                <a:spcPct val="150000"/>
              </a:lnSpc>
            </a:pPr>
            <a:r>
              <a:rPr lang="en-US" sz="2400" dirty="0" smtClean="0"/>
              <a:t>Synchrony/</a:t>
            </a:r>
            <a:r>
              <a:rPr lang="en-US" sz="2400" dirty="0" err="1" smtClean="0"/>
              <a:t>diachrony</a:t>
            </a:r>
            <a:r>
              <a:rPr lang="en-US" sz="2400" dirty="0" smtClean="0"/>
              <a:t> of the </a:t>
            </a:r>
            <a:r>
              <a:rPr lang="en-US" sz="2400" dirty="0" smtClean="0"/>
              <a:t>Mongolic vowel systems</a:t>
            </a:r>
            <a:endParaRPr lang="en-US" sz="2400" dirty="0" smtClean="0"/>
          </a:p>
          <a:p>
            <a:pPr latinLnBrk="0">
              <a:lnSpc>
                <a:spcPct val="150000"/>
              </a:lnSpc>
            </a:pPr>
            <a:r>
              <a:rPr lang="en-US" altLang="ko-KR" sz="2400" dirty="0"/>
              <a:t>Synchrony/</a:t>
            </a:r>
            <a:r>
              <a:rPr lang="en-US" altLang="ko-KR" sz="2400" dirty="0" err="1"/>
              <a:t>diachrony</a:t>
            </a:r>
            <a:r>
              <a:rPr lang="en-US" altLang="ko-KR" sz="2400" dirty="0"/>
              <a:t> of </a:t>
            </a:r>
            <a:r>
              <a:rPr lang="en-US" altLang="ko-KR" sz="2400" dirty="0" smtClean="0"/>
              <a:t>the </a:t>
            </a:r>
            <a:r>
              <a:rPr lang="en-US" sz="2400" dirty="0" smtClean="0"/>
              <a:t>Korean vowel systems</a:t>
            </a:r>
            <a:endParaRPr lang="en-US" sz="2400" dirty="0" smtClean="0"/>
          </a:p>
          <a:p>
            <a:pPr latinLnBrk="0">
              <a:lnSpc>
                <a:spcPct val="150000"/>
              </a:lnSpc>
            </a:pPr>
            <a:r>
              <a:rPr lang="en-US" sz="2400" dirty="0" err="1" smtClean="0"/>
              <a:t>Tungusic</a:t>
            </a:r>
            <a:r>
              <a:rPr lang="en-US" sz="2400" dirty="0" smtClean="0"/>
              <a:t> languages</a:t>
            </a:r>
          </a:p>
          <a:p>
            <a:pPr latinLnBrk="0">
              <a:lnSpc>
                <a:spcPct val="150000"/>
              </a:lnSpc>
            </a:pPr>
            <a:r>
              <a:rPr lang="en-US" sz="2400" dirty="0" smtClean="0"/>
              <a:t>‘Altaic’ Vowel typology</a:t>
            </a:r>
          </a:p>
        </p:txBody>
      </p:sp>
      <p:sp>
        <p:nvSpPr>
          <p:cNvPr id="4" name="Date Placeholder 3"/>
          <p:cNvSpPr>
            <a:spLocks noGrp="1"/>
          </p:cNvSpPr>
          <p:nvPr>
            <p:ph type="dt" sz="half" idx="2"/>
          </p:nvPr>
        </p:nvSpPr>
        <p:spPr/>
        <p:txBody>
          <a:bodyPr/>
          <a:lstStyle/>
          <a:p>
            <a:r>
              <a:rPr lang="en-US" altLang="ko-KR" smtClean="0"/>
              <a:t>1/24/2013</a:t>
            </a:r>
            <a:endParaRPr lang="ko-KR" altLang="en-US" dirty="0"/>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31</a:t>
            </a:fld>
            <a:endParaRPr lang="ko-KR" altLang="en-US"/>
          </a:p>
        </p:txBody>
      </p:sp>
    </p:spTree>
    <p:extLst>
      <p:ext uri="{BB962C8B-B14F-4D97-AF65-F5344CB8AC3E}">
        <p14:creationId xmlns:p14="http://schemas.microsoft.com/office/powerpoint/2010/main" val="12341393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err="1" smtClean="0"/>
              <a:t>Tungusic</a:t>
            </a:r>
            <a:r>
              <a:rPr lang="en-US" dirty="0" smtClean="0"/>
              <a:t> vs. Mongolic labial harmony</a:t>
            </a:r>
            <a:endParaRPr lang="en-US" dirty="0"/>
          </a:p>
        </p:txBody>
      </p:sp>
      <p:sp>
        <p:nvSpPr>
          <p:cNvPr id="4" name="Date Placeholder 3"/>
          <p:cNvSpPr>
            <a:spLocks noGrp="1"/>
          </p:cNvSpPr>
          <p:nvPr>
            <p:ph type="dt" sz="half" idx="2"/>
          </p:nvPr>
        </p:nvSpPr>
        <p:spPr/>
        <p:txBody>
          <a:bodyPr/>
          <a:lstStyle/>
          <a:p>
            <a:r>
              <a:rPr lang="en-US" altLang="ko-KR" smtClean="0"/>
              <a:t>1/24/2013</a:t>
            </a:r>
            <a:endParaRPr lang="ko-KR" altLang="en-US" dirty="0"/>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32</a:t>
            </a:fld>
            <a:endParaRPr lang="ko-KR" altLang="en-US"/>
          </a:p>
        </p:txBody>
      </p:sp>
      <p:sp>
        <p:nvSpPr>
          <p:cNvPr id="2" name="Text Placeholder 1"/>
          <p:cNvSpPr>
            <a:spLocks noGrp="1"/>
          </p:cNvSpPr>
          <p:nvPr>
            <p:ph type="body" idx="1"/>
          </p:nvPr>
        </p:nvSpPr>
        <p:spPr/>
        <p:txBody>
          <a:bodyPr/>
          <a:lstStyle/>
          <a:p>
            <a:r>
              <a:rPr lang="en-US" dirty="0" smtClean="0"/>
              <a:t>Chapter 5</a:t>
            </a:r>
            <a:endParaRPr lang="en-US" dirty="0"/>
          </a:p>
        </p:txBody>
      </p:sp>
    </p:spTree>
    <p:extLst>
      <p:ext uri="{BB962C8B-B14F-4D97-AF65-F5344CB8AC3E}">
        <p14:creationId xmlns:p14="http://schemas.microsoft.com/office/powerpoint/2010/main" val="4163233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err="1" smtClean="0"/>
              <a:t>Tungusic</a:t>
            </a:r>
            <a:r>
              <a:rPr lang="en-US" dirty="0" smtClean="0"/>
              <a:t> &amp; Mongolic labial harmony</a:t>
            </a:r>
            <a:endParaRPr lang="en-US" dirty="0"/>
          </a:p>
        </p:txBody>
      </p:sp>
      <p:sp>
        <p:nvSpPr>
          <p:cNvPr id="2" name="Content Placeholder 1"/>
          <p:cNvSpPr>
            <a:spLocks noGrp="1"/>
          </p:cNvSpPr>
          <p:nvPr>
            <p:ph sz="quarter" idx="1"/>
          </p:nvPr>
        </p:nvSpPr>
        <p:spPr/>
        <p:txBody>
          <a:bodyPr/>
          <a:lstStyle/>
          <a:p>
            <a:r>
              <a:rPr lang="en-US" dirty="0" smtClean="0"/>
              <a:t>Van der </a:t>
            </a:r>
            <a:r>
              <a:rPr lang="en-US" dirty="0" err="1" smtClean="0"/>
              <a:t>Hulst</a:t>
            </a:r>
            <a:r>
              <a:rPr lang="en-US" dirty="0" smtClean="0"/>
              <a:t> and Smith (1988):</a:t>
            </a:r>
          </a:p>
          <a:p>
            <a:pPr lvl="1"/>
            <a:endParaRPr lang="en-US" dirty="0" smtClean="0"/>
          </a:p>
          <a:p>
            <a:pPr lvl="1"/>
            <a:endParaRPr lang="en-US" dirty="0" smtClean="0"/>
          </a:p>
          <a:p>
            <a:pPr lvl="1"/>
            <a:endParaRPr lang="en-US" dirty="0"/>
          </a:p>
          <a:p>
            <a:pPr lvl="1"/>
            <a:endParaRPr lang="en-US" dirty="0" smtClean="0"/>
          </a:p>
          <a:p>
            <a:r>
              <a:rPr lang="en-US" dirty="0" smtClean="0"/>
              <a:t>Standard </a:t>
            </a:r>
            <a:r>
              <a:rPr lang="en-US" dirty="0" err="1" smtClean="0"/>
              <a:t>Ewenki</a:t>
            </a:r>
            <a:r>
              <a:rPr lang="en-US" dirty="0" smtClean="0"/>
              <a:t> (</a:t>
            </a:r>
            <a:r>
              <a:rPr lang="en-US" dirty="0" err="1" smtClean="0"/>
              <a:t>Tungusic</a:t>
            </a:r>
            <a:r>
              <a:rPr lang="en-US" dirty="0" smtClean="0"/>
              <a:t>) /i/: opaque to labial harmony</a:t>
            </a:r>
          </a:p>
          <a:p>
            <a:endParaRPr lang="en-US" dirty="0"/>
          </a:p>
          <a:p>
            <a:endParaRPr lang="en-US" dirty="0" smtClean="0"/>
          </a:p>
          <a:p>
            <a:pPr marL="342900" lvl="1">
              <a:buClr>
                <a:schemeClr val="accent1"/>
              </a:buClr>
            </a:pPr>
            <a:r>
              <a:rPr lang="en-US" sz="2600" dirty="0" err="1" smtClean="0">
                <a:solidFill>
                  <a:schemeClr val="tx1"/>
                </a:solidFill>
              </a:rPr>
              <a:t>Khalkha</a:t>
            </a:r>
            <a:r>
              <a:rPr lang="en-US" sz="2600" dirty="0" smtClean="0">
                <a:solidFill>
                  <a:schemeClr val="tx1"/>
                </a:solidFill>
              </a:rPr>
              <a:t> </a:t>
            </a:r>
            <a:r>
              <a:rPr lang="en-US" sz="2600" dirty="0">
                <a:solidFill>
                  <a:schemeClr val="tx1"/>
                </a:solidFill>
              </a:rPr>
              <a:t>(Mongolic) /i/: transparent to labial </a:t>
            </a:r>
            <a:r>
              <a:rPr lang="en-US" sz="2600" dirty="0" smtClean="0">
                <a:solidFill>
                  <a:schemeClr val="tx1"/>
                </a:solidFill>
              </a:rPr>
              <a:t>harmony</a:t>
            </a:r>
            <a:r>
              <a:rPr lang="en-US" sz="2600" dirty="0" smtClean="0"/>
              <a:t>	</a:t>
            </a:r>
            <a:endParaRPr lang="en-US" sz="2600" dirty="0"/>
          </a:p>
        </p:txBody>
      </p:sp>
      <p:sp>
        <p:nvSpPr>
          <p:cNvPr id="7" name="Date Placeholder 6"/>
          <p:cNvSpPr>
            <a:spLocks noGrp="1"/>
          </p:cNvSpPr>
          <p:nvPr>
            <p:ph type="dt" sz="half" idx="2"/>
          </p:nvPr>
        </p:nvSpPr>
        <p:spPr>
          <a:prstGeom prst="rect">
            <a:avLst/>
          </a:prstGeom>
        </p:spPr>
        <p:txBody>
          <a:bodyPr/>
          <a:lstStyle/>
          <a:p>
            <a:r>
              <a:rPr lang="en-US" altLang="ko-KR" smtClean="0"/>
              <a:t>1/24/2013</a:t>
            </a:r>
            <a:endParaRPr lang="en-US" dirty="0"/>
          </a:p>
        </p:txBody>
      </p:sp>
      <p:sp>
        <p:nvSpPr>
          <p:cNvPr id="11" name="Footer Placeholder 10"/>
          <p:cNvSpPr>
            <a:spLocks noGrp="1"/>
          </p:cNvSpPr>
          <p:nvPr>
            <p:ph type="ftr" sz="quarter" idx="3"/>
          </p:nvPr>
        </p:nvSpPr>
        <p:spPr>
          <a:prstGeom prst="rect">
            <a:avLst/>
          </a:prstGeom>
        </p:spPr>
        <p:txBody>
          <a:bodyPr/>
          <a:lstStyle/>
          <a:p>
            <a:r>
              <a:rPr lang="en-US" smtClean="0"/>
              <a:t>Contrastive hierarchies in the Altaic vowel systems</a:t>
            </a:r>
            <a:endParaRPr lang="en-US" dirty="0"/>
          </a:p>
        </p:txBody>
      </p:sp>
      <p:sp>
        <p:nvSpPr>
          <p:cNvPr id="12" name="Slide Number Placeholder 11"/>
          <p:cNvSpPr>
            <a:spLocks noGrp="1"/>
          </p:cNvSpPr>
          <p:nvPr>
            <p:ph type="sldNum" sz="quarter" idx="4"/>
          </p:nvPr>
        </p:nvSpPr>
        <p:spPr>
          <a:prstGeom prst="bracketPair">
            <a:avLst>
              <a:gd name="adj" fmla="val 17949"/>
            </a:avLst>
          </a:prstGeom>
        </p:spPr>
        <p:txBody>
          <a:bodyPr/>
          <a:lstStyle/>
          <a:p>
            <a:fld id="{172AFA12-68E5-4B94-9C9D-2F0A9B4FE546}" type="slidenum">
              <a:rPr lang="en-US" smtClean="0"/>
              <a:t>33</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126297009"/>
              </p:ext>
            </p:extLst>
          </p:nvPr>
        </p:nvGraphicFramePr>
        <p:xfrm>
          <a:off x="1043608" y="5301208"/>
          <a:ext cx="6553200" cy="741680"/>
        </p:xfrm>
        <a:graphic>
          <a:graphicData uri="http://schemas.openxmlformats.org/drawingml/2006/table">
            <a:tbl>
              <a:tblPr firstRow="1" bandRow="1">
                <a:tableStyleId>{5C22544A-7EE6-4342-B048-85BDC9FD1C3A}</a:tableStyleId>
              </a:tblPr>
              <a:tblGrid>
                <a:gridCol w="1447800"/>
                <a:gridCol w="1905000"/>
                <a:gridCol w="1981200"/>
                <a:gridCol w="1219200"/>
              </a:tblGrid>
              <a:tr h="370840">
                <a:tc>
                  <a:txBody>
                    <a:bodyPr/>
                    <a:lstStyle/>
                    <a:p>
                      <a:r>
                        <a:rPr lang="en-US" dirty="0" smtClean="0"/>
                        <a:t>Stem</a:t>
                      </a:r>
                      <a:endParaRPr lang="en-US" dirty="0"/>
                    </a:p>
                  </a:txBody>
                  <a:tcPr/>
                </a:tc>
                <a:tc>
                  <a:txBody>
                    <a:bodyPr/>
                    <a:lstStyle/>
                    <a:p>
                      <a:r>
                        <a:rPr lang="en-US" dirty="0" smtClean="0"/>
                        <a:t>Ablative suffix</a:t>
                      </a:r>
                      <a:endParaRPr lang="en-US" dirty="0"/>
                    </a:p>
                  </a:txBody>
                  <a:tcPr/>
                </a:tc>
                <a:tc>
                  <a:txBody>
                    <a:bodyPr/>
                    <a:lstStyle/>
                    <a:p>
                      <a:r>
                        <a:rPr lang="en-US" dirty="0" smtClean="0"/>
                        <a:t>Output</a:t>
                      </a:r>
                      <a:endParaRPr lang="en-US" dirty="0"/>
                    </a:p>
                  </a:txBody>
                  <a:tcPr/>
                </a:tc>
                <a:tc>
                  <a:txBody>
                    <a:bodyPr/>
                    <a:lstStyle/>
                    <a:p>
                      <a:r>
                        <a:rPr lang="en-US" dirty="0" smtClean="0"/>
                        <a:t>Gloss</a:t>
                      </a:r>
                      <a:endParaRPr lang="en-US" dirty="0"/>
                    </a:p>
                  </a:txBody>
                  <a:tcPr/>
                </a:tc>
              </a:tr>
              <a:tr h="370840">
                <a:tc>
                  <a:txBody>
                    <a:bodyPr/>
                    <a:lstStyle/>
                    <a:p>
                      <a:r>
                        <a:rPr lang="en-US" dirty="0" err="1" smtClean="0"/>
                        <a:t>mɔrin</a:t>
                      </a:r>
                      <a:endParaRPr lang="en-US" dirty="0"/>
                    </a:p>
                  </a:txBody>
                  <a:tcPr/>
                </a:tc>
                <a:tc>
                  <a:txBody>
                    <a:bodyPr/>
                    <a:lstStyle/>
                    <a:p>
                      <a:r>
                        <a:rPr lang="en-US" dirty="0" smtClean="0"/>
                        <a:t>-AAs</a:t>
                      </a:r>
                      <a:endParaRPr lang="en-US" dirty="0"/>
                    </a:p>
                  </a:txBody>
                  <a:tcPr/>
                </a:tc>
                <a:tc>
                  <a:txBody>
                    <a:bodyPr/>
                    <a:lstStyle/>
                    <a:p>
                      <a:r>
                        <a:rPr lang="en-US" dirty="0" err="1" smtClean="0"/>
                        <a:t>m</a:t>
                      </a:r>
                      <a:r>
                        <a:rPr lang="en-US" b="1" dirty="0" err="1" smtClean="0"/>
                        <a:t>ɔ</a:t>
                      </a:r>
                      <a:r>
                        <a:rPr lang="en-US" dirty="0" err="1" smtClean="0"/>
                        <a:t>r</a:t>
                      </a:r>
                      <a:r>
                        <a:rPr lang="en-US" b="1" dirty="0" err="1" smtClean="0"/>
                        <a:t>i</a:t>
                      </a:r>
                      <a:r>
                        <a:rPr lang="en-US" dirty="0" err="1" smtClean="0"/>
                        <a:t>n-</a:t>
                      </a:r>
                      <a:r>
                        <a:rPr lang="en-US" b="1" dirty="0" err="1" smtClean="0"/>
                        <a:t>ɔɔ</a:t>
                      </a:r>
                      <a:r>
                        <a:rPr lang="en-US" dirty="0" err="1" smtClean="0"/>
                        <a:t>s</a:t>
                      </a:r>
                      <a:r>
                        <a:rPr lang="en-US" dirty="0" smtClean="0"/>
                        <a:t> (*-</a:t>
                      </a:r>
                      <a:r>
                        <a:rPr lang="en-US" dirty="0" err="1" smtClean="0"/>
                        <a:t>aas</a:t>
                      </a:r>
                      <a:r>
                        <a:rPr lang="en-US" dirty="0" smtClean="0"/>
                        <a:t>)</a:t>
                      </a:r>
                      <a:endParaRPr lang="en-US" dirty="0"/>
                    </a:p>
                  </a:txBody>
                  <a:tcPr>
                    <a:solidFill>
                      <a:srgbClr val="E5816D"/>
                    </a:solidFill>
                  </a:tcPr>
                </a:tc>
                <a:tc>
                  <a:txBody>
                    <a:bodyPr/>
                    <a:lstStyle/>
                    <a:p>
                      <a:r>
                        <a:rPr lang="en-US" dirty="0" smtClean="0"/>
                        <a:t>horse</a:t>
                      </a:r>
                      <a:endParaRPr lang="en-US"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276957373"/>
              </p:ext>
            </p:extLst>
          </p:nvPr>
        </p:nvGraphicFramePr>
        <p:xfrm>
          <a:off x="1043608" y="3861048"/>
          <a:ext cx="6553200" cy="741680"/>
        </p:xfrm>
        <a:graphic>
          <a:graphicData uri="http://schemas.openxmlformats.org/drawingml/2006/table">
            <a:tbl>
              <a:tblPr firstRow="1" bandRow="1">
                <a:tableStyleId>{5C22544A-7EE6-4342-B048-85BDC9FD1C3A}</a:tableStyleId>
              </a:tblPr>
              <a:tblGrid>
                <a:gridCol w="1447800"/>
                <a:gridCol w="1905000"/>
                <a:gridCol w="1981200"/>
                <a:gridCol w="1219200"/>
              </a:tblGrid>
              <a:tr h="370840">
                <a:tc>
                  <a:txBody>
                    <a:bodyPr/>
                    <a:lstStyle/>
                    <a:p>
                      <a:r>
                        <a:rPr lang="en-US" dirty="0" smtClean="0"/>
                        <a:t>Stem</a:t>
                      </a:r>
                      <a:endParaRPr lang="en-US" dirty="0"/>
                    </a:p>
                  </a:txBody>
                  <a:tcPr/>
                </a:tc>
                <a:tc>
                  <a:txBody>
                    <a:bodyPr/>
                    <a:lstStyle/>
                    <a:p>
                      <a:r>
                        <a:rPr lang="en-US" dirty="0" err="1" smtClean="0"/>
                        <a:t>Destinative</a:t>
                      </a:r>
                      <a:r>
                        <a:rPr lang="en-US" dirty="0" smtClean="0"/>
                        <a:t> </a:t>
                      </a:r>
                      <a:r>
                        <a:rPr lang="en-US" dirty="0" err="1" smtClean="0"/>
                        <a:t>suff</a:t>
                      </a:r>
                      <a:endParaRPr lang="en-US" dirty="0"/>
                    </a:p>
                  </a:txBody>
                  <a:tcPr/>
                </a:tc>
                <a:tc>
                  <a:txBody>
                    <a:bodyPr/>
                    <a:lstStyle/>
                    <a:p>
                      <a:r>
                        <a:rPr lang="en-US" dirty="0" smtClean="0"/>
                        <a:t>Output</a:t>
                      </a:r>
                      <a:endParaRPr lang="en-US" dirty="0"/>
                    </a:p>
                  </a:txBody>
                  <a:tcPr/>
                </a:tc>
                <a:tc>
                  <a:txBody>
                    <a:bodyPr/>
                    <a:lstStyle/>
                    <a:p>
                      <a:r>
                        <a:rPr lang="en-US" dirty="0" smtClean="0"/>
                        <a:t>Gloss</a:t>
                      </a:r>
                      <a:endParaRPr lang="en-US" dirty="0"/>
                    </a:p>
                  </a:txBody>
                  <a:tcPr/>
                </a:tc>
              </a:tr>
              <a:tr h="370840">
                <a:tc>
                  <a:txBody>
                    <a:bodyPr/>
                    <a:lstStyle/>
                    <a:p>
                      <a:r>
                        <a:rPr lang="en-US" dirty="0" err="1" smtClean="0"/>
                        <a:t>ɔrɔr</a:t>
                      </a:r>
                      <a:endParaRPr lang="en-US" dirty="0"/>
                    </a:p>
                  </a:txBody>
                  <a:tcPr/>
                </a:tc>
                <a:tc>
                  <a:txBody>
                    <a:bodyPr/>
                    <a:lstStyle/>
                    <a:p>
                      <a:r>
                        <a:rPr lang="en-US" dirty="0" smtClean="0"/>
                        <a:t>-(i)</a:t>
                      </a:r>
                      <a:r>
                        <a:rPr lang="en-US" dirty="0" err="1" smtClean="0"/>
                        <a:t>ɡlA</a:t>
                      </a:r>
                      <a:endParaRPr lang="en-US" dirty="0"/>
                    </a:p>
                  </a:txBody>
                  <a:tcPr/>
                </a:tc>
                <a:tc>
                  <a:txBody>
                    <a:bodyPr/>
                    <a:lstStyle/>
                    <a:p>
                      <a:r>
                        <a:rPr lang="en-US" b="1" dirty="0" err="1" smtClean="0"/>
                        <a:t>ɔ</a:t>
                      </a:r>
                      <a:r>
                        <a:rPr lang="en-US" dirty="0" err="1" smtClean="0"/>
                        <a:t>r</a:t>
                      </a:r>
                      <a:r>
                        <a:rPr lang="en-US" b="1" dirty="0" err="1" smtClean="0"/>
                        <a:t>ɔ</a:t>
                      </a:r>
                      <a:r>
                        <a:rPr lang="en-US" dirty="0" err="1" smtClean="0"/>
                        <a:t>r-</a:t>
                      </a:r>
                      <a:r>
                        <a:rPr lang="en-US" b="1" dirty="0" err="1" smtClean="0"/>
                        <a:t>i</a:t>
                      </a:r>
                      <a:r>
                        <a:rPr lang="en-US" dirty="0" err="1" smtClean="0"/>
                        <a:t>ɡl</a:t>
                      </a:r>
                      <a:r>
                        <a:rPr lang="en-US" b="1" dirty="0" err="1" smtClean="0"/>
                        <a:t>a</a:t>
                      </a:r>
                      <a:r>
                        <a:rPr lang="en-US" dirty="0" smtClean="0"/>
                        <a:t> (*-</a:t>
                      </a:r>
                      <a:r>
                        <a:rPr lang="en-US" dirty="0" err="1" smtClean="0"/>
                        <a:t>i</a:t>
                      </a:r>
                      <a:r>
                        <a:rPr lang="en-US" altLang="ko-KR" dirty="0" err="1" smtClean="0"/>
                        <a:t>ɡlɔ</a:t>
                      </a:r>
                      <a:r>
                        <a:rPr lang="en-US" altLang="ko-KR" dirty="0" smtClean="0"/>
                        <a:t>)</a:t>
                      </a:r>
                      <a:endParaRPr lang="en-US" dirty="0"/>
                    </a:p>
                  </a:txBody>
                  <a:tcPr>
                    <a:solidFill>
                      <a:srgbClr val="B2E5EA"/>
                    </a:solidFill>
                  </a:tcPr>
                </a:tc>
                <a:tc>
                  <a:txBody>
                    <a:bodyPr/>
                    <a:lstStyle/>
                    <a:p>
                      <a:r>
                        <a:rPr lang="en-US" dirty="0" smtClean="0"/>
                        <a:t>deer</a:t>
                      </a:r>
                      <a:endParaRPr lang="en-US" dirty="0"/>
                    </a:p>
                  </a:txBody>
                  <a:tcPr/>
                </a:tc>
              </a:tr>
            </a:tbl>
          </a:graphicData>
        </a:graphic>
      </p:graphicFrame>
      <p:graphicFrame>
        <p:nvGraphicFramePr>
          <p:cNvPr id="10" name="Content Placeholder 6"/>
          <p:cNvGraphicFramePr>
            <a:graphicFrameLocks/>
          </p:cNvGraphicFramePr>
          <p:nvPr>
            <p:extLst>
              <p:ext uri="{D42A27DB-BD31-4B8C-83A1-F6EECF244321}">
                <p14:modId xmlns:p14="http://schemas.microsoft.com/office/powerpoint/2010/main" val="3491809156"/>
              </p:ext>
            </p:extLst>
          </p:nvPr>
        </p:nvGraphicFramePr>
        <p:xfrm>
          <a:off x="1043608" y="1844824"/>
          <a:ext cx="4114800" cy="1295400"/>
        </p:xfrm>
        <a:graphic>
          <a:graphicData uri="http://schemas.openxmlformats.org/drawingml/2006/table">
            <a:tbl>
              <a:tblPr firstRow="1" firstCol="1" bandRow="1">
                <a:tableStyleId>{5C22544A-7EE6-4342-B048-85BDC9FD1C3A}</a:tableStyleId>
              </a:tblPr>
              <a:tblGrid>
                <a:gridCol w="990600"/>
                <a:gridCol w="1600200"/>
                <a:gridCol w="1524000"/>
              </a:tblGrid>
              <a:tr h="431800">
                <a:tc>
                  <a:txBody>
                    <a:bodyPr/>
                    <a:lstStyle/>
                    <a:p>
                      <a:pPr marL="0" marR="0" algn="just" latinLnBrk="0">
                        <a:spcBef>
                          <a:spcPts val="0"/>
                        </a:spcBef>
                        <a:spcAft>
                          <a:spcPts val="0"/>
                        </a:spcAft>
                        <a:tabLst>
                          <a:tab pos="228600" algn="l"/>
                        </a:tabLst>
                      </a:pPr>
                      <a:r>
                        <a:rPr lang="en-US" sz="1800" kern="100" dirty="0">
                          <a:effectLst/>
                        </a:rPr>
                        <a:t> </a:t>
                      </a:r>
                      <a:endParaRPr lang="en-US" sz="1800" kern="100" dirty="0">
                        <a:effectLst/>
                        <a:latin typeface="바탕"/>
                        <a:cs typeface="Times New Roman"/>
                      </a:endParaRPr>
                    </a:p>
                  </a:txBody>
                  <a:tcPr marL="68580" marR="68580" marT="0" marB="0"/>
                </a:tc>
                <a:tc>
                  <a:txBody>
                    <a:bodyPr/>
                    <a:lstStyle/>
                    <a:p>
                      <a:pPr marL="0" marR="0" indent="69850" algn="just" latinLnBrk="0">
                        <a:spcBef>
                          <a:spcPts val="0"/>
                        </a:spcBef>
                        <a:spcAft>
                          <a:spcPts val="0"/>
                        </a:spcAft>
                        <a:tabLst>
                          <a:tab pos="228600" algn="l"/>
                        </a:tabLst>
                      </a:pPr>
                      <a:r>
                        <a:rPr lang="en-US" sz="1800" kern="100" dirty="0" err="1">
                          <a:effectLst/>
                        </a:rPr>
                        <a:t>Tungusic</a:t>
                      </a:r>
                      <a:endParaRPr lang="en-US" sz="1800" kern="100" dirty="0">
                        <a:effectLst/>
                        <a:latin typeface="바탕"/>
                        <a:cs typeface="Times New Roman"/>
                      </a:endParaRPr>
                    </a:p>
                  </a:txBody>
                  <a:tcPr marL="68580" marR="68580" marT="0" marB="0"/>
                </a:tc>
                <a:tc>
                  <a:txBody>
                    <a:bodyPr/>
                    <a:lstStyle/>
                    <a:p>
                      <a:pPr marL="0" marR="0" algn="just" latinLnBrk="0">
                        <a:spcBef>
                          <a:spcPts val="0"/>
                        </a:spcBef>
                        <a:spcAft>
                          <a:spcPts val="0"/>
                        </a:spcAft>
                        <a:tabLst>
                          <a:tab pos="228600" algn="l"/>
                        </a:tabLst>
                      </a:pPr>
                      <a:r>
                        <a:rPr lang="en-US" sz="1800" kern="100" dirty="0">
                          <a:effectLst/>
                        </a:rPr>
                        <a:t>Mongolic</a:t>
                      </a:r>
                      <a:endParaRPr lang="en-US" sz="1800" kern="100" dirty="0">
                        <a:effectLst/>
                        <a:latin typeface="바탕"/>
                        <a:cs typeface="Times New Roman"/>
                      </a:endParaRPr>
                    </a:p>
                  </a:txBody>
                  <a:tcPr marL="68580" marR="68580" marT="0" marB="0"/>
                </a:tc>
              </a:tr>
              <a:tr h="431800">
                <a:tc>
                  <a:txBody>
                    <a:bodyPr/>
                    <a:lstStyle/>
                    <a:p>
                      <a:pPr marL="0" marR="0" algn="just" latinLnBrk="0">
                        <a:spcBef>
                          <a:spcPts val="0"/>
                        </a:spcBef>
                        <a:spcAft>
                          <a:spcPts val="0"/>
                        </a:spcAft>
                        <a:tabLst>
                          <a:tab pos="228600" algn="l"/>
                        </a:tabLst>
                      </a:pPr>
                      <a:r>
                        <a:rPr lang="en-US" sz="1800" kern="100">
                          <a:effectLst/>
                        </a:rPr>
                        <a:t>/i/</a:t>
                      </a:r>
                      <a:endParaRPr lang="en-US" sz="1800" kern="100">
                        <a:effectLst/>
                        <a:latin typeface="바탕"/>
                        <a:cs typeface="Times New Roman"/>
                      </a:endParaRPr>
                    </a:p>
                  </a:txBody>
                  <a:tcPr marL="68580" marR="68580" marT="0" marB="0"/>
                </a:tc>
                <a:tc>
                  <a:txBody>
                    <a:bodyPr/>
                    <a:lstStyle/>
                    <a:p>
                      <a:pPr marL="0" marR="0" indent="69850" algn="just" latinLnBrk="0">
                        <a:spcBef>
                          <a:spcPts val="0"/>
                        </a:spcBef>
                        <a:spcAft>
                          <a:spcPts val="0"/>
                        </a:spcAft>
                        <a:tabLst>
                          <a:tab pos="228600" algn="l"/>
                        </a:tabLst>
                      </a:pPr>
                      <a:r>
                        <a:rPr lang="en-US" sz="1800" kern="100" dirty="0">
                          <a:effectLst/>
                        </a:rPr>
                        <a:t>opaque</a:t>
                      </a:r>
                      <a:endParaRPr lang="en-US" sz="1800" kern="100" dirty="0">
                        <a:effectLst/>
                        <a:latin typeface="바탕"/>
                        <a:cs typeface="Times New Roman"/>
                      </a:endParaRPr>
                    </a:p>
                  </a:txBody>
                  <a:tcPr marL="68580" marR="68580" marT="0" marB="0">
                    <a:solidFill>
                      <a:srgbClr val="B2E5EA"/>
                    </a:solidFill>
                  </a:tcPr>
                </a:tc>
                <a:tc>
                  <a:txBody>
                    <a:bodyPr/>
                    <a:lstStyle/>
                    <a:p>
                      <a:pPr marL="0" marR="0" algn="just" latinLnBrk="0">
                        <a:spcBef>
                          <a:spcPts val="0"/>
                        </a:spcBef>
                        <a:spcAft>
                          <a:spcPts val="0"/>
                        </a:spcAft>
                        <a:tabLst>
                          <a:tab pos="228600" algn="l"/>
                        </a:tabLst>
                      </a:pPr>
                      <a:r>
                        <a:rPr lang="en-US" sz="1800" kern="100" dirty="0">
                          <a:effectLst/>
                        </a:rPr>
                        <a:t>transparent</a:t>
                      </a:r>
                      <a:endParaRPr lang="en-US" sz="1800" kern="100" dirty="0">
                        <a:effectLst/>
                        <a:latin typeface="바탕"/>
                        <a:cs typeface="Times New Roman"/>
                      </a:endParaRPr>
                    </a:p>
                  </a:txBody>
                  <a:tcPr marL="68580" marR="68580" marT="0" marB="0">
                    <a:solidFill>
                      <a:srgbClr val="E5816D"/>
                    </a:solidFill>
                  </a:tcPr>
                </a:tc>
              </a:tr>
              <a:tr h="431800">
                <a:tc>
                  <a:txBody>
                    <a:bodyPr/>
                    <a:lstStyle/>
                    <a:p>
                      <a:pPr marL="0" marR="0" algn="just" latinLnBrk="0">
                        <a:spcBef>
                          <a:spcPts val="0"/>
                        </a:spcBef>
                        <a:spcAft>
                          <a:spcPts val="0"/>
                        </a:spcAft>
                        <a:tabLst>
                          <a:tab pos="228600" algn="l"/>
                        </a:tabLst>
                      </a:pPr>
                      <a:r>
                        <a:rPr lang="en-US" sz="1800" kern="100" dirty="0">
                          <a:effectLst/>
                        </a:rPr>
                        <a:t>/u, ʊ/</a:t>
                      </a:r>
                      <a:endParaRPr lang="en-US" sz="1800" kern="100" dirty="0">
                        <a:effectLst/>
                        <a:latin typeface="바탕"/>
                        <a:cs typeface="Times New Roman"/>
                      </a:endParaRPr>
                    </a:p>
                  </a:txBody>
                  <a:tcPr marL="68580" marR="68580" marT="0" marB="0"/>
                </a:tc>
                <a:tc>
                  <a:txBody>
                    <a:bodyPr/>
                    <a:lstStyle/>
                    <a:p>
                      <a:pPr marL="0" marR="0" indent="69850" algn="just" latinLnBrk="0">
                        <a:spcBef>
                          <a:spcPts val="0"/>
                        </a:spcBef>
                        <a:spcAft>
                          <a:spcPts val="0"/>
                        </a:spcAft>
                        <a:tabLst>
                          <a:tab pos="228600" algn="l"/>
                        </a:tabLst>
                      </a:pPr>
                      <a:r>
                        <a:rPr lang="en-US" sz="1800" kern="100" dirty="0">
                          <a:effectLst/>
                        </a:rPr>
                        <a:t>opaque</a:t>
                      </a:r>
                      <a:endParaRPr lang="en-US" sz="1800" kern="100" dirty="0">
                        <a:effectLst/>
                        <a:latin typeface="바탕"/>
                        <a:cs typeface="Times New Roman"/>
                      </a:endParaRPr>
                    </a:p>
                  </a:txBody>
                  <a:tcPr marL="68580" marR="68580" marT="0" marB="0">
                    <a:solidFill>
                      <a:srgbClr val="B2E5EA"/>
                    </a:solidFill>
                  </a:tcPr>
                </a:tc>
                <a:tc>
                  <a:txBody>
                    <a:bodyPr/>
                    <a:lstStyle/>
                    <a:p>
                      <a:pPr marL="0" marR="0" algn="just" latinLnBrk="0">
                        <a:spcBef>
                          <a:spcPts val="0"/>
                        </a:spcBef>
                        <a:spcAft>
                          <a:spcPts val="0"/>
                        </a:spcAft>
                        <a:tabLst>
                          <a:tab pos="228600" algn="l"/>
                        </a:tabLst>
                      </a:pPr>
                      <a:r>
                        <a:rPr lang="en-US" sz="1800" kern="100" dirty="0">
                          <a:effectLst/>
                        </a:rPr>
                        <a:t>opaque</a:t>
                      </a:r>
                      <a:endParaRPr lang="en-US" sz="1800" kern="100" dirty="0">
                        <a:effectLst/>
                        <a:latin typeface="바탕"/>
                        <a:cs typeface="Times New Roman"/>
                      </a:endParaRPr>
                    </a:p>
                  </a:txBody>
                  <a:tcPr marL="68580" marR="68580" marT="0" marB="0">
                    <a:solidFill>
                      <a:srgbClr val="B2E5EA"/>
                    </a:solidFill>
                  </a:tcPr>
                </a:tc>
              </a:tr>
            </a:tbl>
          </a:graphicData>
        </a:graphic>
      </p:graphicFrame>
    </p:spTree>
    <p:extLst>
      <p:ext uri="{BB962C8B-B14F-4D97-AF65-F5344CB8AC3E}">
        <p14:creationId xmlns:p14="http://schemas.microsoft.com/office/powerpoint/2010/main" val="2313158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Effect transition="in" filter="fade">
                                      <p:cBhvr>
                                        <p:cTn id="15" dur="500"/>
                                        <p:tgtEl>
                                          <p:spTgt spid="2">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8" end="8"/>
                                            </p:txEl>
                                          </p:spTgt>
                                        </p:tgtEl>
                                        <p:attrNameLst>
                                          <p:attrName>style.visibility</p:attrName>
                                        </p:attrNameLst>
                                      </p:cBhvr>
                                      <p:to>
                                        <p:strVal val="visible"/>
                                      </p:to>
                                    </p:set>
                                    <p:animEffect transition="in" filter="fade">
                                      <p:cBhvr>
                                        <p:cTn id="18" dur="500"/>
                                        <p:tgtEl>
                                          <p:spTgt spid="2">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err="1"/>
              <a:t>Tungusic</a:t>
            </a:r>
            <a:r>
              <a:rPr lang="en-US" dirty="0"/>
              <a:t> &amp; Mongolic labial </a:t>
            </a:r>
            <a:r>
              <a:rPr lang="en-US" dirty="0" smtClean="0"/>
              <a:t>harmony</a:t>
            </a:r>
            <a:endParaRPr lang="en-US" dirty="0"/>
          </a:p>
        </p:txBody>
      </p:sp>
      <p:sp>
        <p:nvSpPr>
          <p:cNvPr id="3" name="Content Placeholder 2"/>
          <p:cNvSpPr>
            <a:spLocks noGrp="1"/>
          </p:cNvSpPr>
          <p:nvPr>
            <p:ph sz="quarter" idx="1"/>
          </p:nvPr>
        </p:nvSpPr>
        <p:spPr/>
        <p:txBody>
          <a:bodyPr>
            <a:normAutofit lnSpcReduction="10000"/>
          </a:bodyPr>
          <a:lstStyle/>
          <a:p>
            <a:pPr latinLnBrk="0"/>
            <a:r>
              <a:rPr lang="en-US" dirty="0" smtClean="0"/>
              <a:t>This is </a:t>
            </a:r>
            <a:r>
              <a:rPr lang="en-US" dirty="0"/>
              <a:t>a contrast between the </a:t>
            </a:r>
            <a:r>
              <a:rPr lang="en-US" dirty="0" smtClean="0"/>
              <a:t>two entire </a:t>
            </a:r>
            <a:r>
              <a:rPr lang="en-US" dirty="0"/>
              <a:t>language </a:t>
            </a:r>
            <a:r>
              <a:rPr lang="en-US" dirty="0" smtClean="0"/>
              <a:t>groups.</a:t>
            </a:r>
          </a:p>
          <a:p>
            <a:pPr lvl="1" latinLnBrk="0"/>
            <a:r>
              <a:rPr lang="en-US" altLang="ko-KR" dirty="0">
                <a:sym typeface="Wingdings"/>
              </a:rPr>
              <a:t>Exactly the same pattern is found in all </a:t>
            </a:r>
            <a:r>
              <a:rPr lang="en-US" altLang="ko-KR" dirty="0" err="1">
                <a:sym typeface="Wingdings"/>
              </a:rPr>
              <a:t>Tungusic</a:t>
            </a:r>
            <a:r>
              <a:rPr lang="en-US" altLang="ko-KR" dirty="0">
                <a:sym typeface="Wingdings"/>
              </a:rPr>
              <a:t> and Mongolic languages known to have labial harmony.</a:t>
            </a:r>
            <a:endParaRPr lang="en-US" dirty="0"/>
          </a:p>
          <a:p>
            <a:pPr latinLnBrk="0"/>
            <a:r>
              <a:rPr lang="en-US" dirty="0" err="1" smtClean="0"/>
              <a:t>Tungusic</a:t>
            </a:r>
            <a:endParaRPr lang="en-US" dirty="0" smtClean="0"/>
          </a:p>
          <a:p>
            <a:pPr lvl="1" latinLnBrk="0"/>
            <a:r>
              <a:rPr lang="en-US" dirty="0" smtClean="0"/>
              <a:t>Standard </a:t>
            </a:r>
            <a:r>
              <a:rPr lang="en-US" dirty="0" err="1" smtClean="0"/>
              <a:t>Ewenki</a:t>
            </a:r>
            <a:r>
              <a:rPr lang="en-US" dirty="0" smtClean="0"/>
              <a:t>, </a:t>
            </a:r>
            <a:r>
              <a:rPr lang="en-US" dirty="0" err="1" smtClean="0"/>
              <a:t>Oroqen</a:t>
            </a:r>
            <a:r>
              <a:rPr lang="en-US" dirty="0" smtClean="0"/>
              <a:t>, Solon</a:t>
            </a:r>
          </a:p>
          <a:p>
            <a:pPr lvl="1" latinLnBrk="0"/>
            <a:r>
              <a:rPr lang="en-US" dirty="0" smtClean="0"/>
              <a:t>Written Manchu</a:t>
            </a:r>
          </a:p>
          <a:p>
            <a:pPr lvl="1" latinLnBrk="0"/>
            <a:r>
              <a:rPr lang="en-US" dirty="0" err="1" smtClean="0"/>
              <a:t>Ulch</a:t>
            </a:r>
            <a:endParaRPr lang="en-US" dirty="0" smtClean="0"/>
          </a:p>
          <a:p>
            <a:pPr lvl="1" latinLnBrk="0"/>
            <a:r>
              <a:rPr lang="en-US" dirty="0" err="1" smtClean="0"/>
              <a:t>Oroch</a:t>
            </a:r>
            <a:r>
              <a:rPr lang="en-US" dirty="0"/>
              <a:t>, </a:t>
            </a:r>
            <a:r>
              <a:rPr lang="en-US" dirty="0" err="1"/>
              <a:t>Udihe</a:t>
            </a:r>
            <a:endParaRPr lang="en-US" dirty="0" smtClean="0"/>
          </a:p>
          <a:p>
            <a:pPr latinLnBrk="0"/>
            <a:r>
              <a:rPr lang="en-US" dirty="0" smtClean="0"/>
              <a:t>Mongolic</a:t>
            </a:r>
          </a:p>
          <a:p>
            <a:pPr lvl="1" latinLnBrk="0"/>
            <a:r>
              <a:rPr lang="en-US" altLang="ko-KR" dirty="0" smtClean="0"/>
              <a:t>Mongolian proper: e.g., </a:t>
            </a:r>
            <a:r>
              <a:rPr lang="en-US" altLang="ko-KR" dirty="0" err="1"/>
              <a:t>Khalkha</a:t>
            </a:r>
            <a:r>
              <a:rPr lang="en-US" altLang="ko-KR" dirty="0"/>
              <a:t> and </a:t>
            </a:r>
            <a:r>
              <a:rPr lang="en-US" altLang="ko-KR" dirty="0" err="1" smtClean="0"/>
              <a:t>Chakhar</a:t>
            </a:r>
            <a:endParaRPr lang="en-US" altLang="ko-KR" dirty="0" smtClean="0"/>
          </a:p>
          <a:p>
            <a:pPr lvl="1" latinLnBrk="0"/>
            <a:r>
              <a:rPr lang="en-US" altLang="ko-KR" dirty="0" err="1" smtClean="0"/>
              <a:t>Buriat</a:t>
            </a:r>
            <a:endParaRPr lang="en-US" dirty="0"/>
          </a:p>
        </p:txBody>
      </p:sp>
      <p:sp>
        <p:nvSpPr>
          <p:cNvPr id="2" name="Date Placeholder 1"/>
          <p:cNvSpPr>
            <a:spLocks noGrp="1"/>
          </p:cNvSpPr>
          <p:nvPr>
            <p:ph type="dt" sz="half" idx="2"/>
          </p:nvPr>
        </p:nvSpPr>
        <p:spPr>
          <a:prstGeom prst="rect">
            <a:avLst/>
          </a:prstGeom>
        </p:spPr>
        <p:txBody>
          <a:bodyPr/>
          <a:lstStyle/>
          <a:p>
            <a:r>
              <a:rPr lang="en-US" altLang="ko-KR" smtClean="0"/>
              <a:t>1/24/2013</a:t>
            </a:r>
            <a:endParaRPr lang="en-US" dirty="0"/>
          </a:p>
        </p:txBody>
      </p:sp>
      <p:sp>
        <p:nvSpPr>
          <p:cNvPr id="7" name="Footer Placeholder 6"/>
          <p:cNvSpPr>
            <a:spLocks noGrp="1"/>
          </p:cNvSpPr>
          <p:nvPr>
            <p:ph type="ftr" sz="quarter" idx="3"/>
          </p:nvPr>
        </p:nvSpPr>
        <p:spPr>
          <a:prstGeom prst="rect">
            <a:avLst/>
          </a:prstGeom>
        </p:spPr>
        <p:txBody>
          <a:bodyPr/>
          <a:lstStyle/>
          <a:p>
            <a:r>
              <a:rPr lang="en-US" smtClean="0"/>
              <a:t>Contrastive hierarchies in the Altaic vowel systems</a:t>
            </a:r>
            <a:endParaRPr lang="en-US" dirty="0"/>
          </a:p>
        </p:txBody>
      </p:sp>
      <p:sp>
        <p:nvSpPr>
          <p:cNvPr id="8" name="Slide Number Placeholder 7"/>
          <p:cNvSpPr>
            <a:spLocks noGrp="1"/>
          </p:cNvSpPr>
          <p:nvPr>
            <p:ph type="sldNum" sz="quarter" idx="4"/>
          </p:nvPr>
        </p:nvSpPr>
        <p:spPr>
          <a:prstGeom prst="bracketPair">
            <a:avLst>
              <a:gd name="adj" fmla="val 17949"/>
            </a:avLst>
          </a:prstGeom>
        </p:spPr>
        <p:txBody>
          <a:bodyPr/>
          <a:lstStyle/>
          <a:p>
            <a:fld id="{172AFA12-68E5-4B94-9C9D-2F0A9B4FE546}" type="slidenum">
              <a:rPr lang="en-US" smtClean="0"/>
              <a:t>34</a:t>
            </a:fld>
            <a:endParaRPr lang="en-US"/>
          </a:p>
        </p:txBody>
      </p:sp>
      <p:sp>
        <p:nvSpPr>
          <p:cNvPr id="9" name="Title 5"/>
          <p:cNvSpPr txBox="1">
            <a:spLocks/>
          </p:cNvSpPr>
          <p:nvPr/>
        </p:nvSpPr>
        <p:spPr>
          <a:xfrm>
            <a:off x="304800" y="381000"/>
            <a:ext cx="7772400" cy="976378"/>
          </a:xfrm>
          <a:prstGeom prst="rect">
            <a:avLst/>
          </a:prstGeom>
        </p:spPr>
        <p:txBody>
          <a:bodyPr vert="horz" lIns="91440" tIns="45720" rIns="91440" bIns="45720" rtlCol="0" anchor="ctr">
            <a:noAutofit/>
          </a:bodyPr>
          <a:lstStyle>
            <a:lvl1pPr algn="l" defTabSz="914400" rtl="0" eaLnBrk="1" latinLnBrk="1" hangingPunct="1">
              <a:spcBef>
                <a:spcPct val="0"/>
              </a:spcBef>
              <a:buNone/>
              <a:defRPr sz="4600" kern="1200" cap="none" spc="-100" baseline="0">
                <a:ln>
                  <a:noFill/>
                </a:ln>
                <a:solidFill>
                  <a:schemeClr val="tx2"/>
                </a:solidFill>
                <a:effectLst/>
                <a:latin typeface="+mj-lt"/>
                <a:ea typeface="+mj-ea"/>
                <a:cs typeface="+mj-cs"/>
              </a:defRPr>
            </a:lvl1pPr>
          </a:lstStyle>
          <a:p>
            <a:endParaRPr lang="en-US" sz="4000" dirty="0"/>
          </a:p>
        </p:txBody>
      </p:sp>
    </p:spTree>
    <p:extLst>
      <p:ext uri="{BB962C8B-B14F-4D97-AF65-F5344CB8AC3E}">
        <p14:creationId xmlns:p14="http://schemas.microsoft.com/office/powerpoint/2010/main" val="3269065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analyses</a:t>
            </a:r>
            <a:endParaRPr lang="en-US" dirty="0"/>
          </a:p>
        </p:txBody>
      </p:sp>
      <p:sp>
        <p:nvSpPr>
          <p:cNvPr id="3" name="Content Placeholder 2"/>
          <p:cNvSpPr>
            <a:spLocks noGrp="1"/>
          </p:cNvSpPr>
          <p:nvPr>
            <p:ph sz="quarter" idx="1"/>
          </p:nvPr>
        </p:nvSpPr>
        <p:spPr>
          <a:ln>
            <a:noFill/>
          </a:ln>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r>
              <a:rPr lang="en-US" dirty="0" smtClean="0"/>
              <a:t>van der </a:t>
            </a:r>
            <a:r>
              <a:rPr lang="en-US" dirty="0" err="1" smtClean="0"/>
              <a:t>Hulst</a:t>
            </a:r>
            <a:r>
              <a:rPr lang="en-US" dirty="0" smtClean="0"/>
              <a:t> and Smith (1988)</a:t>
            </a:r>
          </a:p>
          <a:p>
            <a:pPr lvl="1"/>
            <a:r>
              <a:rPr lang="en-US" dirty="0" err="1" smtClean="0"/>
              <a:t>Underspecification</a:t>
            </a:r>
            <a:r>
              <a:rPr lang="en-US" dirty="0" smtClean="0"/>
              <a:t> for the transparent </a:t>
            </a:r>
            <a:r>
              <a:rPr lang="en-US" dirty="0" err="1" smtClean="0"/>
              <a:t>Khalkha</a:t>
            </a:r>
            <a:r>
              <a:rPr lang="en-US" dirty="0" smtClean="0"/>
              <a:t> (Mongolic) /i/</a:t>
            </a:r>
          </a:p>
          <a:p>
            <a:pPr lvl="1"/>
            <a:r>
              <a:rPr lang="en-US" dirty="0" err="1" smtClean="0"/>
              <a:t>Chakhar</a:t>
            </a:r>
            <a:r>
              <a:rPr lang="en-US" dirty="0" smtClean="0"/>
              <a:t> (Mongolic) /i/ is predicted to be opaque: wrong!</a:t>
            </a:r>
          </a:p>
          <a:p>
            <a:endParaRPr lang="en-US" dirty="0" smtClean="0"/>
          </a:p>
          <a:p>
            <a:r>
              <a:rPr lang="en-US" dirty="0" err="1" smtClean="0"/>
              <a:t>Kaun</a:t>
            </a:r>
            <a:r>
              <a:rPr lang="en-US" dirty="0" smtClean="0"/>
              <a:t> (1995)</a:t>
            </a:r>
          </a:p>
          <a:p>
            <a:pPr lvl="1"/>
            <a:r>
              <a:rPr lang="en-US" dirty="0" smtClean="0"/>
              <a:t>Optimality Theory + </a:t>
            </a:r>
            <a:r>
              <a:rPr lang="en-US" i="1" dirty="0" smtClean="0"/>
              <a:t>transparency continuum</a:t>
            </a:r>
          </a:p>
          <a:p>
            <a:endParaRPr lang="en-US" dirty="0" smtClean="0"/>
          </a:p>
          <a:p>
            <a:endParaRPr lang="en-US" dirty="0" smtClean="0"/>
          </a:p>
          <a:p>
            <a:pPr marL="114300" indent="0">
              <a:buNone/>
            </a:pPr>
            <a:r>
              <a:rPr lang="en-US" dirty="0" smtClean="0"/>
              <a:t>		    </a:t>
            </a:r>
            <a:endParaRPr lang="en-US" dirty="0"/>
          </a:p>
          <a:p>
            <a:r>
              <a:rPr lang="en-US" dirty="0" smtClean="0"/>
              <a:t>Nevins (2010)</a:t>
            </a:r>
          </a:p>
          <a:p>
            <a:pPr lvl="1"/>
            <a:r>
              <a:rPr lang="en-US" dirty="0" smtClean="0"/>
              <a:t>Relativized search in </a:t>
            </a:r>
            <a:r>
              <a:rPr lang="en-US" i="1" dirty="0" smtClean="0"/>
              <a:t>search-and-copy</a:t>
            </a:r>
            <a:r>
              <a:rPr lang="en-US" dirty="0" smtClean="0"/>
              <a:t> model of vowel harmony</a:t>
            </a:r>
          </a:p>
          <a:p>
            <a:pPr lvl="2"/>
            <a:r>
              <a:rPr lang="en-US" dirty="0" err="1" smtClean="0"/>
              <a:t>Oroch</a:t>
            </a:r>
            <a:r>
              <a:rPr lang="en-US" dirty="0" smtClean="0"/>
              <a:t> (</a:t>
            </a:r>
            <a:r>
              <a:rPr lang="en-US" dirty="0" err="1" smtClean="0"/>
              <a:t>Tungusic</a:t>
            </a:r>
            <a:r>
              <a:rPr lang="en-US" dirty="0" smtClean="0"/>
              <a:t>): Search </a:t>
            </a:r>
            <a:r>
              <a:rPr lang="en-US" b="1" i="1" dirty="0" smtClean="0"/>
              <a:t>all</a:t>
            </a:r>
            <a:r>
              <a:rPr lang="en-US" dirty="0" smtClean="0"/>
              <a:t> values for [</a:t>
            </a:r>
            <a:r>
              <a:rPr lang="en-US" dirty="0" smtClean="0">
                <a:latin typeface="Calibri"/>
                <a:cs typeface="Calibri"/>
              </a:rPr>
              <a:t>±round]</a:t>
            </a:r>
          </a:p>
          <a:p>
            <a:pPr lvl="2"/>
            <a:r>
              <a:rPr lang="en-US" dirty="0" err="1" smtClean="0">
                <a:latin typeface="Calibri"/>
                <a:cs typeface="Calibri"/>
              </a:rPr>
              <a:t>Khalkha</a:t>
            </a:r>
            <a:r>
              <a:rPr lang="en-US" dirty="0" smtClean="0">
                <a:latin typeface="Calibri"/>
                <a:cs typeface="Calibri"/>
              </a:rPr>
              <a:t> (Mongolic): Search only </a:t>
            </a:r>
            <a:r>
              <a:rPr lang="en-US" b="1" i="1" dirty="0" smtClean="0">
                <a:latin typeface="Calibri"/>
                <a:cs typeface="Calibri"/>
              </a:rPr>
              <a:t>marked</a:t>
            </a:r>
            <a:r>
              <a:rPr lang="en-US" dirty="0" smtClean="0">
                <a:latin typeface="Calibri"/>
                <a:cs typeface="Calibri"/>
              </a:rPr>
              <a:t> values for [+round] </a:t>
            </a:r>
          </a:p>
          <a:p>
            <a:pPr marL="1051560" lvl="3" indent="0">
              <a:buNone/>
            </a:pPr>
            <a:r>
              <a:rPr lang="en-US" dirty="0">
                <a:latin typeface="Calibri"/>
                <a:cs typeface="Calibri"/>
                <a:sym typeface="Wingdings" pitchFamily="2" charset="2"/>
              </a:rPr>
              <a:t>	</a:t>
            </a:r>
            <a:r>
              <a:rPr lang="en-US" dirty="0" smtClean="0">
                <a:latin typeface="Calibri"/>
                <a:cs typeface="Calibri"/>
                <a:sym typeface="Wingdings" pitchFamily="2" charset="2"/>
              </a:rPr>
              <a:t> /i/ is unmarked, thus invisible (=transparent)</a:t>
            </a:r>
            <a:endParaRPr lang="en-US" dirty="0" smtClean="0"/>
          </a:p>
        </p:txBody>
      </p:sp>
      <p:sp>
        <p:nvSpPr>
          <p:cNvPr id="15" name="Date Placeholder 14"/>
          <p:cNvSpPr>
            <a:spLocks noGrp="1"/>
          </p:cNvSpPr>
          <p:nvPr>
            <p:ph type="dt" sz="half" idx="2"/>
          </p:nvPr>
        </p:nvSpPr>
        <p:spPr>
          <a:prstGeom prst="rect">
            <a:avLst/>
          </a:prstGeom>
        </p:spPr>
        <p:txBody>
          <a:bodyPr/>
          <a:lstStyle/>
          <a:p>
            <a:r>
              <a:rPr lang="en-US" altLang="ko-KR" smtClean="0"/>
              <a:t>1/24/2013</a:t>
            </a:r>
            <a:endParaRPr lang="en-US" dirty="0"/>
          </a:p>
        </p:txBody>
      </p:sp>
      <p:sp>
        <p:nvSpPr>
          <p:cNvPr id="16" name="Footer Placeholder 15"/>
          <p:cNvSpPr>
            <a:spLocks noGrp="1"/>
          </p:cNvSpPr>
          <p:nvPr>
            <p:ph type="ftr" sz="quarter" idx="3"/>
          </p:nvPr>
        </p:nvSpPr>
        <p:spPr>
          <a:prstGeom prst="rect">
            <a:avLst/>
          </a:prstGeom>
        </p:spPr>
        <p:txBody>
          <a:bodyPr/>
          <a:lstStyle/>
          <a:p>
            <a:r>
              <a:rPr lang="en-US" smtClean="0"/>
              <a:t>Contrastive hierarchies in the Altaic vowel systems</a:t>
            </a:r>
            <a:endParaRPr lang="en-US" dirty="0"/>
          </a:p>
        </p:txBody>
      </p:sp>
      <p:sp>
        <p:nvSpPr>
          <p:cNvPr id="17" name="Slide Number Placeholder 16"/>
          <p:cNvSpPr>
            <a:spLocks noGrp="1"/>
          </p:cNvSpPr>
          <p:nvPr>
            <p:ph type="sldNum" sz="quarter" idx="4"/>
          </p:nvPr>
        </p:nvSpPr>
        <p:spPr>
          <a:prstGeom prst="bracketPair">
            <a:avLst>
              <a:gd name="adj" fmla="val 17949"/>
            </a:avLst>
          </a:prstGeom>
        </p:spPr>
        <p:txBody>
          <a:bodyPr/>
          <a:lstStyle/>
          <a:p>
            <a:fld id="{172AFA12-68E5-4B94-9C9D-2F0A9B4FE546}" type="slidenum">
              <a:rPr lang="en-US" smtClean="0"/>
              <a:t>35</a:t>
            </a:fld>
            <a:endParaRPr lang="en-US"/>
          </a:p>
        </p:txBody>
      </p:sp>
      <p:pic>
        <p:nvPicPr>
          <p:cNvPr id="11"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3233843"/>
            <a:ext cx="6713220" cy="883920"/>
          </a:xfrm>
          <a:prstGeom prst="rect">
            <a:avLst/>
          </a:prstGeom>
        </p:spPr>
      </p:pic>
      <p:grpSp>
        <p:nvGrpSpPr>
          <p:cNvPr id="4" name="Group 3"/>
          <p:cNvGrpSpPr/>
          <p:nvPr/>
        </p:nvGrpSpPr>
        <p:grpSpPr>
          <a:xfrm>
            <a:off x="5219700" y="3860414"/>
            <a:ext cx="990600" cy="695283"/>
            <a:chOff x="5219700" y="4152052"/>
            <a:chExt cx="990600" cy="695283"/>
          </a:xfrm>
        </p:grpSpPr>
        <p:cxnSp>
          <p:nvCxnSpPr>
            <p:cNvPr id="13" name="Straight Arrow Connector 12"/>
            <p:cNvCxnSpPr/>
            <p:nvPr/>
          </p:nvCxnSpPr>
          <p:spPr>
            <a:xfrm>
              <a:off x="5715000" y="4152052"/>
              <a:ext cx="0" cy="356729"/>
            </a:xfrm>
            <a:prstGeom prst="straightConnector1">
              <a:avLst/>
            </a:prstGeom>
            <a:ln w="63500" cap="flat" cmpd="sng">
              <a:solidFill>
                <a:srgbClr val="FF0000"/>
              </a:solidFill>
              <a:round/>
              <a:headEnd type="triangle" w="med" len="sm"/>
              <a:tailEnd type="non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219700" y="4508781"/>
              <a:ext cx="990600" cy="338554"/>
            </a:xfrm>
            <a:prstGeom prst="rect">
              <a:avLst/>
            </a:prstGeom>
            <a:noFill/>
          </p:spPr>
          <p:txBody>
            <a:bodyPr wrap="square" rtlCol="0">
              <a:spAutoFit/>
            </a:bodyPr>
            <a:lstStyle/>
            <a:p>
              <a:pPr algn="ctr"/>
              <a:r>
                <a:rPr lang="en-US" sz="1600" b="1" i="1" dirty="0" err="1" smtClean="0"/>
                <a:t>Tungusic</a:t>
              </a:r>
              <a:endParaRPr lang="en-US" sz="1600" b="1" i="1" dirty="0"/>
            </a:p>
          </p:txBody>
        </p:sp>
      </p:grpSp>
      <p:grpSp>
        <p:nvGrpSpPr>
          <p:cNvPr id="5" name="Group 4"/>
          <p:cNvGrpSpPr/>
          <p:nvPr/>
        </p:nvGrpSpPr>
        <p:grpSpPr>
          <a:xfrm>
            <a:off x="4067944" y="3860414"/>
            <a:ext cx="1151756" cy="695283"/>
            <a:chOff x="4067944" y="4152052"/>
            <a:chExt cx="1151756" cy="695283"/>
          </a:xfrm>
        </p:grpSpPr>
        <p:cxnSp>
          <p:nvCxnSpPr>
            <p:cNvPr id="12" name="Straight Arrow Connector 11"/>
            <p:cNvCxnSpPr/>
            <p:nvPr/>
          </p:nvCxnSpPr>
          <p:spPr>
            <a:xfrm>
              <a:off x="4709160" y="4152052"/>
              <a:ext cx="0" cy="356729"/>
            </a:xfrm>
            <a:prstGeom prst="straightConnector1">
              <a:avLst/>
            </a:prstGeom>
            <a:ln w="63500" cap="flat" cmpd="sng">
              <a:solidFill>
                <a:srgbClr val="FF0000"/>
              </a:solidFill>
              <a:round/>
              <a:headEnd type="triangle" w="med" len="sm"/>
              <a:tailEnd type="non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067944" y="4508781"/>
              <a:ext cx="1151756" cy="338554"/>
            </a:xfrm>
            <a:prstGeom prst="rect">
              <a:avLst/>
            </a:prstGeom>
            <a:noFill/>
          </p:spPr>
          <p:txBody>
            <a:bodyPr wrap="square" rtlCol="0">
              <a:spAutoFit/>
            </a:bodyPr>
            <a:lstStyle/>
            <a:p>
              <a:pPr algn="ctr"/>
              <a:r>
                <a:rPr lang="en-US" sz="1600" b="1" i="1" dirty="0" smtClean="0"/>
                <a:t>Mongolic</a:t>
              </a:r>
              <a:endParaRPr lang="en-US" sz="1600" b="1" i="1" dirty="0"/>
            </a:p>
          </p:txBody>
        </p:sp>
      </p:grpSp>
      <p:grpSp>
        <p:nvGrpSpPr>
          <p:cNvPr id="25" name="Group 24"/>
          <p:cNvGrpSpPr/>
          <p:nvPr/>
        </p:nvGrpSpPr>
        <p:grpSpPr>
          <a:xfrm>
            <a:off x="1174400" y="2594438"/>
            <a:ext cx="4312000" cy="1557614"/>
            <a:chOff x="1174400" y="2951723"/>
            <a:chExt cx="4312000" cy="1557614"/>
          </a:xfrm>
        </p:grpSpPr>
        <p:sp>
          <p:nvSpPr>
            <p:cNvPr id="6" name="Rounded Rectangle 5"/>
            <p:cNvSpPr/>
            <p:nvPr/>
          </p:nvSpPr>
          <p:spPr>
            <a:xfrm>
              <a:off x="1174400" y="3592445"/>
              <a:ext cx="4312000" cy="916892"/>
            </a:xfrm>
            <a:prstGeom prst="roundRect">
              <a:avLst/>
            </a:prstGeom>
            <a:solidFill>
              <a:srgbClr val="92D05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p:cNvSpPr txBox="1"/>
            <p:nvPr/>
          </p:nvSpPr>
          <p:spPr>
            <a:xfrm>
              <a:off x="2978927" y="2951723"/>
              <a:ext cx="702945" cy="1200329"/>
            </a:xfrm>
            <a:prstGeom prst="rect">
              <a:avLst/>
            </a:prstGeom>
            <a:noFill/>
          </p:spPr>
          <p:txBody>
            <a:bodyPr wrap="square" rtlCol="0">
              <a:spAutoFit/>
            </a:bodyPr>
            <a:lstStyle/>
            <a:p>
              <a:r>
                <a:rPr lang="en-US" altLang="ko-KR" sz="7200" dirty="0" smtClean="0">
                  <a:solidFill>
                    <a:srgbClr val="FF0000"/>
                  </a:solidFill>
                  <a:sym typeface="Wingdings"/>
                </a:rPr>
                <a:t></a:t>
              </a:r>
              <a:endParaRPr lang="ko-KR" altLang="en-US" sz="7200" dirty="0">
                <a:solidFill>
                  <a:srgbClr val="FF0000"/>
                </a:solidFill>
              </a:endParaRPr>
            </a:p>
          </p:txBody>
        </p:sp>
      </p:grpSp>
      <p:grpSp>
        <p:nvGrpSpPr>
          <p:cNvPr id="24" name="Group 23"/>
          <p:cNvGrpSpPr/>
          <p:nvPr/>
        </p:nvGrpSpPr>
        <p:grpSpPr>
          <a:xfrm>
            <a:off x="6019800" y="2606437"/>
            <a:ext cx="1912620" cy="1541543"/>
            <a:chOff x="6019800" y="2947651"/>
            <a:chExt cx="1912620" cy="1541543"/>
          </a:xfrm>
        </p:grpSpPr>
        <p:sp>
          <p:nvSpPr>
            <p:cNvPr id="22" name="Rounded Rectangle 21"/>
            <p:cNvSpPr/>
            <p:nvPr/>
          </p:nvSpPr>
          <p:spPr>
            <a:xfrm>
              <a:off x="6019800" y="3572302"/>
              <a:ext cx="1912620" cy="916892"/>
            </a:xfrm>
            <a:prstGeom prst="roundRect">
              <a:avLst/>
            </a:prstGeom>
            <a:solidFill>
              <a:srgbClr val="92D05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TextBox 22"/>
            <p:cNvSpPr txBox="1"/>
            <p:nvPr/>
          </p:nvSpPr>
          <p:spPr>
            <a:xfrm>
              <a:off x="6624637" y="2947651"/>
              <a:ext cx="702945" cy="1200329"/>
            </a:xfrm>
            <a:prstGeom prst="rect">
              <a:avLst/>
            </a:prstGeom>
            <a:noFill/>
          </p:spPr>
          <p:txBody>
            <a:bodyPr wrap="square" rtlCol="0">
              <a:spAutoFit/>
            </a:bodyPr>
            <a:lstStyle/>
            <a:p>
              <a:r>
                <a:rPr lang="en-US" altLang="ko-KR" sz="7200" dirty="0" smtClean="0">
                  <a:solidFill>
                    <a:srgbClr val="00B050"/>
                  </a:solidFill>
                  <a:sym typeface="Wingdings"/>
                </a:rPr>
                <a:t></a:t>
              </a:r>
              <a:endParaRPr lang="ko-KR" altLang="en-US" sz="7200" dirty="0">
                <a:solidFill>
                  <a:srgbClr val="00B050"/>
                </a:solidFill>
              </a:endParaRPr>
            </a:p>
          </p:txBody>
        </p:sp>
      </p:grpSp>
      <p:grpSp>
        <p:nvGrpSpPr>
          <p:cNvPr id="26" name="Group 25"/>
          <p:cNvGrpSpPr/>
          <p:nvPr/>
        </p:nvGrpSpPr>
        <p:grpSpPr>
          <a:xfrm>
            <a:off x="4864416" y="2606437"/>
            <a:ext cx="2915603" cy="1541543"/>
            <a:chOff x="6019800" y="2947651"/>
            <a:chExt cx="1912620" cy="1541543"/>
          </a:xfrm>
        </p:grpSpPr>
        <p:sp>
          <p:nvSpPr>
            <p:cNvPr id="27" name="Rounded Rectangle 26"/>
            <p:cNvSpPr/>
            <p:nvPr/>
          </p:nvSpPr>
          <p:spPr>
            <a:xfrm>
              <a:off x="6019800" y="3572302"/>
              <a:ext cx="1912620" cy="916892"/>
            </a:xfrm>
            <a:prstGeom prst="roundRect">
              <a:avLst/>
            </a:prstGeom>
            <a:solidFill>
              <a:srgbClr val="92D05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TextBox 27"/>
            <p:cNvSpPr txBox="1"/>
            <p:nvPr/>
          </p:nvSpPr>
          <p:spPr>
            <a:xfrm>
              <a:off x="6624637" y="2947651"/>
              <a:ext cx="702945" cy="1200329"/>
            </a:xfrm>
            <a:prstGeom prst="rect">
              <a:avLst/>
            </a:prstGeom>
            <a:noFill/>
          </p:spPr>
          <p:txBody>
            <a:bodyPr wrap="square" rtlCol="0">
              <a:spAutoFit/>
            </a:bodyPr>
            <a:lstStyle/>
            <a:p>
              <a:r>
                <a:rPr lang="en-US" altLang="ko-KR" sz="7200" dirty="0" smtClean="0">
                  <a:solidFill>
                    <a:srgbClr val="00B050"/>
                  </a:solidFill>
                  <a:sym typeface="Wingdings"/>
                </a:rPr>
                <a:t></a:t>
              </a:r>
              <a:endParaRPr lang="ko-KR" altLang="en-US" sz="7200" dirty="0">
                <a:solidFill>
                  <a:srgbClr val="00B050"/>
                </a:solidFill>
              </a:endParaRPr>
            </a:p>
          </p:txBody>
        </p:sp>
      </p:grpSp>
      <p:grpSp>
        <p:nvGrpSpPr>
          <p:cNvPr id="29" name="Group 28"/>
          <p:cNvGrpSpPr/>
          <p:nvPr/>
        </p:nvGrpSpPr>
        <p:grpSpPr>
          <a:xfrm>
            <a:off x="1174399" y="2594438"/>
            <a:ext cx="3397601" cy="1557614"/>
            <a:chOff x="1174400" y="2951723"/>
            <a:chExt cx="4312000" cy="1557614"/>
          </a:xfrm>
        </p:grpSpPr>
        <p:sp>
          <p:nvSpPr>
            <p:cNvPr id="30" name="Rounded Rectangle 29"/>
            <p:cNvSpPr/>
            <p:nvPr/>
          </p:nvSpPr>
          <p:spPr>
            <a:xfrm>
              <a:off x="1174400" y="3592445"/>
              <a:ext cx="4312000" cy="916892"/>
            </a:xfrm>
            <a:prstGeom prst="roundRect">
              <a:avLst/>
            </a:prstGeom>
            <a:solidFill>
              <a:srgbClr val="92D05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p:cNvSpPr txBox="1"/>
            <p:nvPr/>
          </p:nvSpPr>
          <p:spPr>
            <a:xfrm>
              <a:off x="2978927" y="2951723"/>
              <a:ext cx="702945" cy="1200329"/>
            </a:xfrm>
            <a:prstGeom prst="rect">
              <a:avLst/>
            </a:prstGeom>
            <a:noFill/>
          </p:spPr>
          <p:txBody>
            <a:bodyPr wrap="square" rtlCol="0">
              <a:spAutoFit/>
            </a:bodyPr>
            <a:lstStyle/>
            <a:p>
              <a:r>
                <a:rPr lang="en-US" altLang="ko-KR" sz="7200" dirty="0" smtClean="0">
                  <a:solidFill>
                    <a:srgbClr val="FF0000"/>
                  </a:solidFill>
                  <a:sym typeface="Wingdings"/>
                </a:rPr>
                <a:t></a:t>
              </a:r>
              <a:endParaRPr lang="ko-KR" altLang="en-US" sz="7200" dirty="0">
                <a:solidFill>
                  <a:srgbClr val="FF0000"/>
                </a:solidFill>
              </a:endParaRPr>
            </a:p>
          </p:txBody>
        </p:sp>
      </p:grpSp>
    </p:spTree>
    <p:extLst>
      <p:ext uri="{BB962C8B-B14F-4D97-AF65-F5344CB8AC3E}">
        <p14:creationId xmlns:p14="http://schemas.microsoft.com/office/powerpoint/2010/main" val="454890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par>
                                <p:cTn id="28" presetID="10" presetClass="entr" presetSubtype="0"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par>
                                <p:cTn id="31" presetID="10" presetClass="entr" presetSubtype="0"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par>
                                <p:cTn id="39" presetID="10" presetClass="entr" presetSubtype="0"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par>
                                <p:cTn id="42" presetID="10" presetClass="entr" presetSubtype="0" fill="hold"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500"/>
                                        <p:tgtEl>
                                          <p:spTgt spid="29"/>
                                        </p:tgtEl>
                                      </p:cBhvr>
                                    </p:animEffect>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500"/>
                                        <p:tgtEl>
                                          <p:spTgt spid="3">
                                            <p:txEl>
                                              <p:pRg st="10" end="1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Effect transition="in" filter="fade">
                                      <p:cBhvr>
                                        <p:cTn id="54" dur="500"/>
                                        <p:tgtEl>
                                          <p:spTgt spid="3">
                                            <p:txEl>
                                              <p:pRg st="11" end="1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animEffect transition="in" filter="fade">
                                      <p:cBhvr>
                                        <p:cTn id="59" dur="500"/>
                                        <p:tgtEl>
                                          <p:spTgt spid="3">
                                            <p:txEl>
                                              <p:pRg st="12" end="12"/>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fade">
                                      <p:cBhvr>
                                        <p:cTn id="6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Framework (1)</a:t>
            </a:r>
            <a:endParaRPr lang="en-US" dirty="0"/>
          </a:p>
        </p:txBody>
      </p:sp>
      <p:sp>
        <p:nvSpPr>
          <p:cNvPr id="14" name="Text Placeholder 13"/>
          <p:cNvSpPr>
            <a:spLocks noGrp="1"/>
          </p:cNvSpPr>
          <p:nvPr>
            <p:ph sz="quarter" idx="1"/>
          </p:nvPr>
        </p:nvSpPr>
        <p:spPr/>
        <p:txBody>
          <a:bodyPr numCol="1">
            <a:normAutofit/>
          </a:bodyPr>
          <a:lstStyle/>
          <a:p>
            <a:r>
              <a:rPr lang="en-US" dirty="0" smtClean="0"/>
              <a:t>Dependency Phonology (Anderson &amp; </a:t>
            </a:r>
            <a:r>
              <a:rPr lang="en-US" dirty="0" err="1" smtClean="0"/>
              <a:t>Ewen</a:t>
            </a:r>
            <a:r>
              <a:rPr lang="en-US" dirty="0" smtClean="0"/>
              <a:t> 1987</a:t>
            </a:r>
            <a:r>
              <a:rPr lang="en-US" baseline="0" dirty="0" smtClean="0"/>
              <a:t>)</a:t>
            </a:r>
          </a:p>
          <a:p>
            <a:pPr lvl="1" latinLnBrk="0"/>
            <a:r>
              <a:rPr lang="en-US" dirty="0"/>
              <a:t>Interpretation of vocalic features </a:t>
            </a:r>
            <a:r>
              <a:rPr lang="en-US" dirty="0" smtClean="0"/>
              <a:t>(</a:t>
            </a:r>
            <a:r>
              <a:rPr lang="en-US" dirty="0" err="1" smtClean="0"/>
              <a:t>H&amp;S</a:t>
            </a:r>
            <a:r>
              <a:rPr lang="en-US" dirty="0" smtClean="0"/>
              <a:t> </a:t>
            </a:r>
            <a:r>
              <a:rPr lang="en-US" dirty="0"/>
              <a:t>1988: 82</a:t>
            </a:r>
            <a:r>
              <a:rPr lang="en-US" dirty="0" smtClean="0"/>
              <a:t>)</a:t>
            </a:r>
          </a:p>
          <a:p>
            <a:pPr lvl="2" latinLnBrk="0"/>
            <a:r>
              <a:rPr lang="en-US" dirty="0"/>
              <a:t>As a Governing Feature</a:t>
            </a:r>
          </a:p>
          <a:p>
            <a:pPr lvl="3" latinLnBrk="0"/>
            <a:r>
              <a:rPr lang="en-US" dirty="0"/>
              <a:t>[I]: Palatal constriction</a:t>
            </a:r>
          </a:p>
          <a:p>
            <a:pPr lvl="3" latinLnBrk="0"/>
            <a:r>
              <a:rPr lang="en-US" dirty="0"/>
              <a:t>[U]: Velar constriction</a:t>
            </a:r>
          </a:p>
          <a:p>
            <a:pPr lvl="3" latinLnBrk="0"/>
            <a:r>
              <a:rPr lang="en-US" dirty="0"/>
              <a:t>[A]: Pharyngeal constriction</a:t>
            </a:r>
          </a:p>
          <a:p>
            <a:pPr lvl="2" latinLnBrk="0"/>
            <a:r>
              <a:rPr lang="en-US" dirty="0"/>
              <a:t>As a Dependent Feature</a:t>
            </a:r>
          </a:p>
          <a:p>
            <a:pPr lvl="3" latinLnBrk="0"/>
            <a:r>
              <a:rPr lang="en-US" dirty="0"/>
              <a:t>[I]: Expanded pharyngeal cavity (</a:t>
            </a:r>
            <a:r>
              <a:rPr lang="en-US" dirty="0" err="1"/>
              <a:t>ATR</a:t>
            </a:r>
            <a:r>
              <a:rPr lang="en-US" dirty="0"/>
              <a:t>)</a:t>
            </a:r>
          </a:p>
          <a:p>
            <a:pPr lvl="3" latinLnBrk="0"/>
            <a:r>
              <a:rPr lang="en-US" dirty="0"/>
              <a:t>[U]: Expanded labial cavity (rounded)</a:t>
            </a:r>
          </a:p>
          <a:p>
            <a:pPr lvl="3" latinLnBrk="0"/>
            <a:r>
              <a:rPr lang="en-US" dirty="0"/>
              <a:t>[A]: Expanded oral cavity (lowered jaw)</a:t>
            </a:r>
          </a:p>
          <a:p>
            <a:pPr lvl="1" latinLnBrk="0"/>
            <a:endParaRPr lang="en-US" dirty="0"/>
          </a:p>
        </p:txBody>
      </p:sp>
      <p:sp>
        <p:nvSpPr>
          <p:cNvPr id="3" name="Date Placeholder 2"/>
          <p:cNvSpPr>
            <a:spLocks noGrp="1"/>
          </p:cNvSpPr>
          <p:nvPr>
            <p:ph type="dt" sz="half" idx="2"/>
          </p:nvPr>
        </p:nvSpPr>
        <p:spPr>
          <a:prstGeom prst="rect">
            <a:avLst/>
          </a:prstGeom>
        </p:spPr>
        <p:txBody>
          <a:bodyPr/>
          <a:lstStyle/>
          <a:p>
            <a:r>
              <a:rPr lang="en-US" altLang="ko-KR" smtClean="0"/>
              <a:t>1/24/2013</a:t>
            </a:r>
            <a:endParaRPr lang="en-US" dirty="0"/>
          </a:p>
        </p:txBody>
      </p:sp>
      <p:sp>
        <p:nvSpPr>
          <p:cNvPr id="4" name="Footer Placeholder 3"/>
          <p:cNvSpPr>
            <a:spLocks noGrp="1"/>
          </p:cNvSpPr>
          <p:nvPr>
            <p:ph type="ftr" sz="quarter" idx="3"/>
          </p:nvPr>
        </p:nvSpPr>
        <p:spPr>
          <a:prstGeom prst="rect">
            <a:avLst/>
          </a:prstGeom>
        </p:spPr>
        <p:txBody>
          <a:bodyPr/>
          <a:lstStyle/>
          <a:p>
            <a:r>
              <a:rPr lang="en-US" smtClean="0"/>
              <a:t>Contrastive hierarchies in the Altaic vowel systems</a:t>
            </a:r>
            <a:endParaRPr lang="en-US" dirty="0"/>
          </a:p>
        </p:txBody>
      </p:sp>
      <p:sp>
        <p:nvSpPr>
          <p:cNvPr id="5" name="Slide Number Placeholder 4"/>
          <p:cNvSpPr>
            <a:spLocks noGrp="1"/>
          </p:cNvSpPr>
          <p:nvPr>
            <p:ph type="sldNum" sz="quarter" idx="4"/>
          </p:nvPr>
        </p:nvSpPr>
        <p:spPr>
          <a:prstGeom prst="bracketPair">
            <a:avLst>
              <a:gd name="adj" fmla="val 17949"/>
            </a:avLst>
          </a:prstGeom>
        </p:spPr>
        <p:txBody>
          <a:bodyPr/>
          <a:lstStyle/>
          <a:p>
            <a:fld id="{172AFA12-68E5-4B94-9C9D-2F0A9B4FE546}" type="slidenum">
              <a:rPr lang="en-US" smtClean="0"/>
              <a:t>36</a:t>
            </a:fld>
            <a:endParaRPr lang="en-US"/>
          </a:p>
        </p:txBody>
      </p:sp>
      <p:sp>
        <p:nvSpPr>
          <p:cNvPr id="10" name="Text Placeholder 13"/>
          <p:cNvSpPr txBox="1">
            <a:spLocks/>
          </p:cNvSpPr>
          <p:nvPr/>
        </p:nvSpPr>
        <p:spPr>
          <a:xfrm>
            <a:off x="4191000" y="2438400"/>
            <a:ext cx="4114800" cy="1066800"/>
          </a:xfrm>
          <a:prstGeom prst="rect">
            <a:avLst/>
          </a:prstGeom>
        </p:spPr>
        <p:txBody>
          <a:bodyPr vert="horz" lIns="91440" tIns="45720" rIns="91440" bIns="45720" numCol="1" spcCol="0" rtlCol="0">
            <a:normAutofit/>
          </a:bodyPr>
          <a:lstStyle>
            <a:lvl1pPr marL="342900" indent="-228600" algn="l" defTabSz="914400" rtl="0" eaLnBrk="1" latinLnBrk="1"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1"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1"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1"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1"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1"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1"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1"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1"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latinLnBrk="0"/>
            <a:endParaRPr lang="en-US" dirty="0" smtClean="0"/>
          </a:p>
        </p:txBody>
      </p:sp>
      <p:sp>
        <p:nvSpPr>
          <p:cNvPr id="2" name="TextBox 1"/>
          <p:cNvSpPr txBox="1"/>
          <p:nvPr/>
        </p:nvSpPr>
        <p:spPr>
          <a:xfrm>
            <a:off x="2703922" y="0"/>
            <a:ext cx="3200400" cy="369332"/>
          </a:xfrm>
          <a:prstGeom prst="rect">
            <a:avLst/>
          </a:prstGeom>
          <a:solidFill>
            <a:schemeClr val="tx1">
              <a:lumMod val="75000"/>
              <a:lumOff val="25000"/>
            </a:schemeClr>
          </a:solidFill>
          <a:effectLst>
            <a:softEdge rad="31750"/>
          </a:effectLst>
        </p:spPr>
        <p:txBody>
          <a:bodyPr wrap="square" rtlCol="0">
            <a:spAutoFit/>
          </a:bodyPr>
          <a:lstStyle/>
          <a:p>
            <a:pPr algn="ctr"/>
            <a:r>
              <a:rPr lang="en-US" dirty="0" smtClean="0">
                <a:solidFill>
                  <a:schemeClr val="bg1"/>
                </a:solidFill>
              </a:rPr>
              <a:t>van der </a:t>
            </a:r>
            <a:r>
              <a:rPr lang="en-US" dirty="0" err="1" smtClean="0">
                <a:solidFill>
                  <a:schemeClr val="bg1"/>
                </a:solidFill>
              </a:rPr>
              <a:t>Hulst</a:t>
            </a:r>
            <a:r>
              <a:rPr lang="en-US" dirty="0" smtClean="0">
                <a:solidFill>
                  <a:schemeClr val="bg1"/>
                </a:solidFill>
              </a:rPr>
              <a:t> and Smith (1988)</a:t>
            </a:r>
            <a:endParaRPr lang="en-US" dirty="0">
              <a:solidFill>
                <a:schemeClr val="bg1"/>
              </a:solidFill>
            </a:endParaRPr>
          </a:p>
        </p:txBody>
      </p:sp>
    </p:spTree>
    <p:extLst>
      <p:ext uri="{BB962C8B-B14F-4D97-AF65-F5344CB8AC3E}">
        <p14:creationId xmlns:p14="http://schemas.microsoft.com/office/powerpoint/2010/main" val="1319642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14">
                                            <p:txEl>
                                              <p:pRg st="3" end="3"/>
                                            </p:txEl>
                                          </p:spTgt>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18" presetClass="emph" presetSubtype="0" fill="hold" nodeType="clickEffect">
                                  <p:stCondLst>
                                    <p:cond delay="0"/>
                                  </p:stCondLst>
                                  <p:iterate type="lt">
                                    <p:tmPct val="4000"/>
                                  </p:iterate>
                                  <p:childTnLst>
                                    <p:set>
                                      <p:cBhvr override="childStyle">
                                        <p:cTn id="10" dur="500" fill="hold"/>
                                        <p:tgtEl>
                                          <p:spTgt spid="14">
                                            <p:txEl>
                                              <p:pRg st="7" end="7"/>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Framework (2)</a:t>
            </a:r>
            <a:endParaRPr lang="en-US" dirty="0"/>
          </a:p>
        </p:txBody>
      </p:sp>
      <p:sp>
        <p:nvSpPr>
          <p:cNvPr id="6" name="Content Placeholder 5"/>
          <p:cNvSpPr>
            <a:spLocks noGrp="1"/>
          </p:cNvSpPr>
          <p:nvPr>
            <p:ph sz="quarter" idx="1"/>
          </p:nvPr>
        </p:nvSpPr>
        <p:spPr/>
        <p:txBody>
          <a:bodyPr/>
          <a:lstStyle/>
          <a:p>
            <a:endParaRPr lang="en-US" dirty="0"/>
          </a:p>
        </p:txBody>
      </p:sp>
      <p:sp>
        <p:nvSpPr>
          <p:cNvPr id="3" name="Date Placeholder 2"/>
          <p:cNvSpPr>
            <a:spLocks noGrp="1"/>
          </p:cNvSpPr>
          <p:nvPr>
            <p:ph type="dt" sz="half" idx="2"/>
          </p:nvPr>
        </p:nvSpPr>
        <p:spPr>
          <a:prstGeom prst="rect">
            <a:avLst/>
          </a:prstGeom>
        </p:spPr>
        <p:txBody>
          <a:bodyPr/>
          <a:lstStyle/>
          <a:p>
            <a:r>
              <a:rPr lang="en-US" altLang="ko-KR" smtClean="0"/>
              <a:t>1/24/2013</a:t>
            </a:r>
            <a:endParaRPr lang="en-US" dirty="0"/>
          </a:p>
        </p:txBody>
      </p:sp>
      <p:sp>
        <p:nvSpPr>
          <p:cNvPr id="4" name="Footer Placeholder 3"/>
          <p:cNvSpPr>
            <a:spLocks noGrp="1"/>
          </p:cNvSpPr>
          <p:nvPr>
            <p:ph type="ftr" sz="quarter" idx="3"/>
          </p:nvPr>
        </p:nvSpPr>
        <p:spPr>
          <a:prstGeom prst="rect">
            <a:avLst/>
          </a:prstGeom>
        </p:spPr>
        <p:txBody>
          <a:bodyPr/>
          <a:lstStyle/>
          <a:p>
            <a:r>
              <a:rPr lang="en-US" smtClean="0"/>
              <a:t>Contrastive hierarchies in the Altaic vowel systems</a:t>
            </a:r>
            <a:endParaRPr lang="en-US" dirty="0"/>
          </a:p>
        </p:txBody>
      </p:sp>
      <p:sp>
        <p:nvSpPr>
          <p:cNvPr id="5" name="Slide Number Placeholder 4"/>
          <p:cNvSpPr>
            <a:spLocks noGrp="1"/>
          </p:cNvSpPr>
          <p:nvPr>
            <p:ph type="sldNum" sz="quarter" idx="4"/>
          </p:nvPr>
        </p:nvSpPr>
        <p:spPr>
          <a:prstGeom prst="bracketPair">
            <a:avLst>
              <a:gd name="adj" fmla="val 17949"/>
            </a:avLst>
          </a:prstGeom>
        </p:spPr>
        <p:txBody>
          <a:bodyPr/>
          <a:lstStyle/>
          <a:p>
            <a:fld id="{172AFA12-68E5-4B94-9C9D-2F0A9B4FE546}" type="slidenum">
              <a:rPr lang="en-US" smtClean="0"/>
              <a:t>37</a:t>
            </a:fld>
            <a:endParaRPr lang="en-US"/>
          </a:p>
        </p:txBody>
      </p:sp>
      <p:sp>
        <p:nvSpPr>
          <p:cNvPr id="16" name="Text Placeholder 13"/>
          <p:cNvSpPr txBox="1">
            <a:spLocks/>
          </p:cNvSpPr>
          <p:nvPr/>
        </p:nvSpPr>
        <p:spPr>
          <a:xfrm>
            <a:off x="454844" y="1752600"/>
            <a:ext cx="7698556" cy="4096732"/>
          </a:xfrm>
          <a:prstGeom prst="rect">
            <a:avLst/>
          </a:prstGeom>
        </p:spPr>
        <p:txBody>
          <a:bodyPr vert="horz" lIns="91440" tIns="45720" rIns="91440" bIns="45720" numCol="1" rtlCol="0">
            <a:normAutofit/>
          </a:bodyPr>
          <a:lstStyle>
            <a:lvl1pPr marL="342900" indent="-228600" algn="l" defTabSz="914400" rtl="0" eaLnBrk="1" latinLnBrk="1"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1"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1"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1"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1"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1"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1"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1"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1"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dirty="0" err="1" smtClean="0"/>
              <a:t>Fusional</a:t>
            </a:r>
            <a:r>
              <a:rPr lang="en-US" dirty="0" smtClean="0"/>
              <a:t> harmony (</a:t>
            </a:r>
            <a:r>
              <a:rPr lang="en-US" dirty="0" err="1" smtClean="0"/>
              <a:t>Mester</a:t>
            </a:r>
            <a:r>
              <a:rPr lang="en-US" dirty="0" smtClean="0"/>
              <a:t> 1986)</a:t>
            </a:r>
          </a:p>
          <a:p>
            <a:pPr lvl="1" latinLnBrk="0"/>
            <a:r>
              <a:rPr lang="en-US" dirty="0" smtClean="0"/>
              <a:t>Vowel harmony is dependent on the presence of some feature [F], and operates within the domain delimited by occurrences of that feature.</a:t>
            </a:r>
            <a:endParaRPr lang="en-US" dirty="0"/>
          </a:p>
        </p:txBody>
      </p:sp>
      <p:sp>
        <p:nvSpPr>
          <p:cNvPr id="2" name="TextBox 1"/>
          <p:cNvSpPr txBox="1"/>
          <p:nvPr/>
        </p:nvSpPr>
        <p:spPr>
          <a:xfrm>
            <a:off x="2703922" y="0"/>
            <a:ext cx="3200400" cy="369332"/>
          </a:xfrm>
          <a:prstGeom prst="rect">
            <a:avLst/>
          </a:prstGeom>
          <a:solidFill>
            <a:schemeClr val="tx1">
              <a:lumMod val="75000"/>
              <a:lumOff val="25000"/>
            </a:schemeClr>
          </a:solidFill>
          <a:effectLst>
            <a:softEdge rad="31750"/>
          </a:effectLst>
        </p:spPr>
        <p:txBody>
          <a:bodyPr wrap="square" rtlCol="0">
            <a:spAutoFit/>
          </a:bodyPr>
          <a:lstStyle/>
          <a:p>
            <a:pPr algn="ctr"/>
            <a:r>
              <a:rPr lang="en-US" dirty="0" smtClean="0">
                <a:solidFill>
                  <a:schemeClr val="bg1"/>
                </a:solidFill>
              </a:rPr>
              <a:t>van der </a:t>
            </a:r>
            <a:r>
              <a:rPr lang="en-US" dirty="0" err="1" smtClean="0">
                <a:solidFill>
                  <a:schemeClr val="bg1"/>
                </a:solidFill>
              </a:rPr>
              <a:t>Hulst</a:t>
            </a:r>
            <a:r>
              <a:rPr lang="en-US" dirty="0" smtClean="0">
                <a:solidFill>
                  <a:schemeClr val="bg1"/>
                </a:solidFill>
              </a:rPr>
              <a:t> and Smith (1988)</a:t>
            </a:r>
            <a:endParaRPr lang="en-US" dirty="0">
              <a:solidFill>
                <a:schemeClr val="bg1"/>
              </a:solidFill>
            </a:endParaRPr>
          </a:p>
        </p:txBody>
      </p:sp>
      <p:pic>
        <p:nvPicPr>
          <p:cNvPr id="17" name="Content Placeholder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2598" y="3299604"/>
            <a:ext cx="4766737" cy="2572732"/>
          </a:xfrm>
          <a:prstGeom prst="rect">
            <a:avLst/>
          </a:prstGeom>
        </p:spPr>
      </p:pic>
    </p:spTree>
    <p:extLst>
      <p:ext uri="{BB962C8B-B14F-4D97-AF65-F5344CB8AC3E}">
        <p14:creationId xmlns:p14="http://schemas.microsoft.com/office/powerpoint/2010/main" val="3296758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a:t>
            </a:r>
            <a:r>
              <a:rPr lang="en-US" dirty="0" err="1" smtClean="0"/>
              <a:t>usional</a:t>
            </a:r>
            <a:r>
              <a:rPr lang="en-US" dirty="0" smtClean="0"/>
              <a:t> harmony in detail</a:t>
            </a:r>
            <a:endParaRPr lang="en-US" dirty="0"/>
          </a:p>
        </p:txBody>
      </p:sp>
      <p:sp>
        <p:nvSpPr>
          <p:cNvPr id="3" name="Content Placeholder 2"/>
          <p:cNvSpPr>
            <a:spLocks noGrp="1"/>
          </p:cNvSpPr>
          <p:nvPr>
            <p:ph sz="quarter" idx="1"/>
          </p:nvPr>
        </p:nvSpPr>
        <p:spPr>
          <a:xfrm>
            <a:off x="457200" y="1219200"/>
            <a:ext cx="8229600" cy="5090120"/>
          </a:xfrm>
        </p:spPr>
        <p:txBody>
          <a:bodyPr>
            <a:normAutofit/>
          </a:bodyPr>
          <a:lstStyle/>
          <a:p>
            <a:r>
              <a:rPr lang="en-US" altLang="ko-KR" sz="2400" dirty="0" err="1" smtClean="0"/>
              <a:t>Mester</a:t>
            </a:r>
            <a:r>
              <a:rPr lang="en-US" altLang="ko-KR" sz="2400" dirty="0" smtClean="0"/>
              <a:t> (1986)</a:t>
            </a:r>
          </a:p>
          <a:p>
            <a:pPr lvl="1"/>
            <a:r>
              <a:rPr lang="en-US" altLang="ko-KR" sz="2000" dirty="0" err="1" smtClean="0"/>
              <a:t>Yawelmani</a:t>
            </a:r>
            <a:r>
              <a:rPr lang="en-US" altLang="ko-KR" sz="2000" dirty="0" smtClean="0"/>
              <a:t> </a:t>
            </a:r>
            <a:r>
              <a:rPr lang="en-US" altLang="ko-KR" sz="2000" dirty="0" err="1" smtClean="0"/>
              <a:t>Yokuts</a:t>
            </a:r>
            <a:r>
              <a:rPr lang="en-US" altLang="ko-KR" sz="2000" dirty="0" smtClean="0"/>
              <a:t>: “height-stratified” round harmony</a:t>
            </a:r>
          </a:p>
          <a:p>
            <a:pPr lvl="1"/>
            <a:endParaRPr lang="en-US" altLang="ko-KR" sz="2000" dirty="0"/>
          </a:p>
          <a:p>
            <a:pPr lvl="1"/>
            <a:endParaRPr lang="en-US" altLang="ko-KR" sz="2000" dirty="0" smtClean="0"/>
          </a:p>
          <a:p>
            <a:pPr lvl="2"/>
            <a:endParaRPr lang="en-US" altLang="ko-KR" sz="1800" dirty="0" smtClean="0"/>
          </a:p>
          <a:p>
            <a:pPr lvl="1"/>
            <a:endParaRPr lang="en-US" altLang="ko-KR" sz="2000" dirty="0" smtClean="0"/>
          </a:p>
          <a:p>
            <a:pPr lvl="1"/>
            <a:r>
              <a:rPr lang="en-US" altLang="ko-KR" sz="2000" dirty="0" smtClean="0"/>
              <a:t>“The [round] tier is dependent on the [high] tier.”</a:t>
            </a:r>
          </a:p>
          <a:p>
            <a:pPr lvl="2"/>
            <a:r>
              <a:rPr lang="en-US" altLang="ko-KR" sz="1800" dirty="0" smtClean="0"/>
              <a:t>same height</a:t>
            </a:r>
          </a:p>
          <a:p>
            <a:pPr lvl="2"/>
            <a:endParaRPr lang="en-US" altLang="ko-KR" sz="1800" dirty="0"/>
          </a:p>
          <a:p>
            <a:pPr lvl="2"/>
            <a:endParaRPr lang="en-US" altLang="ko-KR" sz="1800" dirty="0" smtClean="0"/>
          </a:p>
          <a:p>
            <a:pPr lvl="2"/>
            <a:endParaRPr lang="en-US" altLang="ko-KR" sz="1800" dirty="0"/>
          </a:p>
          <a:p>
            <a:pPr lvl="2"/>
            <a:r>
              <a:rPr lang="en-US" altLang="ko-KR" sz="1800" dirty="0" smtClean="0"/>
              <a:t>different height</a:t>
            </a:r>
          </a:p>
        </p:txBody>
      </p:sp>
      <p:sp>
        <p:nvSpPr>
          <p:cNvPr id="9" name="Date Placeholder 8"/>
          <p:cNvSpPr>
            <a:spLocks noGrp="1"/>
          </p:cNvSpPr>
          <p:nvPr>
            <p:ph type="dt" sz="half" idx="2"/>
          </p:nvPr>
        </p:nvSpPr>
        <p:spPr>
          <a:prstGeom prst="rect">
            <a:avLst/>
          </a:prstGeom>
        </p:spPr>
        <p:txBody>
          <a:bodyPr/>
          <a:lstStyle/>
          <a:p>
            <a:r>
              <a:rPr lang="en-US" altLang="ko-KR" smtClean="0"/>
              <a:t>1/24/2013</a:t>
            </a:r>
            <a:endParaRPr lang="en-US" dirty="0"/>
          </a:p>
        </p:txBody>
      </p:sp>
      <p:sp>
        <p:nvSpPr>
          <p:cNvPr id="10" name="Footer Placeholder 9"/>
          <p:cNvSpPr>
            <a:spLocks noGrp="1"/>
          </p:cNvSpPr>
          <p:nvPr>
            <p:ph type="ftr" sz="quarter" idx="3"/>
          </p:nvPr>
        </p:nvSpPr>
        <p:spPr>
          <a:prstGeom prst="rect">
            <a:avLst/>
          </a:prstGeom>
        </p:spPr>
        <p:txBody>
          <a:bodyPr/>
          <a:lstStyle/>
          <a:p>
            <a:r>
              <a:rPr lang="en-US" smtClean="0"/>
              <a:t>Contrastive hierarchies in the Altaic vowel systems</a:t>
            </a:r>
            <a:endParaRPr lang="en-US" dirty="0"/>
          </a:p>
        </p:txBody>
      </p:sp>
      <p:sp>
        <p:nvSpPr>
          <p:cNvPr id="11" name="Slide Number Placeholder 10"/>
          <p:cNvSpPr>
            <a:spLocks noGrp="1"/>
          </p:cNvSpPr>
          <p:nvPr>
            <p:ph type="sldNum" sz="quarter" idx="4"/>
          </p:nvPr>
        </p:nvSpPr>
        <p:spPr>
          <a:prstGeom prst="bracketPair">
            <a:avLst>
              <a:gd name="adj" fmla="val 17949"/>
            </a:avLst>
          </a:prstGeom>
        </p:spPr>
        <p:txBody>
          <a:bodyPr/>
          <a:lstStyle/>
          <a:p>
            <a:fld id="{172AFA12-68E5-4B94-9C9D-2F0A9B4FE546}" type="slidenum">
              <a:rPr lang="en-US" smtClean="0"/>
              <a:t>38</a:t>
            </a:fld>
            <a:endParaRPr lang="en-US"/>
          </a:p>
        </p:txBody>
      </p:sp>
      <p:pic>
        <p:nvPicPr>
          <p:cNvPr id="103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256" y="4156995"/>
            <a:ext cx="1261236" cy="1326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9609" y="2137217"/>
            <a:ext cx="4780744" cy="1239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6" name="Group 15"/>
          <p:cNvGrpSpPr/>
          <p:nvPr/>
        </p:nvGrpSpPr>
        <p:grpSpPr>
          <a:xfrm>
            <a:off x="876760" y="2137217"/>
            <a:ext cx="1600200" cy="971386"/>
            <a:chOff x="762000" y="2177690"/>
            <a:chExt cx="1600200" cy="971386"/>
          </a:xfrm>
        </p:grpSpPr>
        <p:pic>
          <p:nvPicPr>
            <p:cNvPr id="1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199" y="2177690"/>
              <a:ext cx="1390815" cy="971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8" name="Straight Connector 17"/>
            <p:cNvCxnSpPr/>
            <p:nvPr/>
          </p:nvCxnSpPr>
          <p:spPr>
            <a:xfrm>
              <a:off x="762000" y="2514600"/>
              <a:ext cx="1600200" cy="0"/>
            </a:xfrm>
            <a:prstGeom prst="line">
              <a:avLst/>
            </a:prstGeom>
            <a:ln w="63500">
              <a:solidFill>
                <a:srgbClr val="DF6047"/>
              </a:solidFill>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340820" y="4156995"/>
            <a:ext cx="3457567" cy="859215"/>
            <a:chOff x="1330457" y="4465319"/>
            <a:chExt cx="3541241" cy="964407"/>
          </a:xfrm>
        </p:grpSpPr>
        <p:pic>
          <p:nvPicPr>
            <p:cNvPr id="2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4249" y="4465321"/>
              <a:ext cx="1307449" cy="964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0457" y="4465319"/>
              <a:ext cx="1580383" cy="964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Right Arrow 22"/>
            <p:cNvSpPr/>
            <p:nvPr/>
          </p:nvSpPr>
          <p:spPr>
            <a:xfrm>
              <a:off x="2941320" y="4792027"/>
              <a:ext cx="609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8" name="Group 7"/>
          <p:cNvGrpSpPr/>
          <p:nvPr/>
        </p:nvGrpSpPr>
        <p:grpSpPr>
          <a:xfrm>
            <a:off x="1414159" y="5505216"/>
            <a:ext cx="4381977" cy="814910"/>
            <a:chOff x="1702313" y="5446195"/>
            <a:chExt cx="4490163" cy="943320"/>
          </a:xfrm>
        </p:grpSpPr>
        <p:pic>
          <p:nvPicPr>
            <p:cNvPr id="2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50920" y="5446195"/>
              <a:ext cx="2641556" cy="919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02313" y="5446195"/>
              <a:ext cx="1223767" cy="943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Right Arrow 24"/>
            <p:cNvSpPr/>
            <p:nvPr/>
          </p:nvSpPr>
          <p:spPr>
            <a:xfrm>
              <a:off x="2926080" y="5765455"/>
              <a:ext cx="609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6" name="TextBox 25"/>
          <p:cNvSpPr txBox="1"/>
          <p:nvPr/>
        </p:nvSpPr>
        <p:spPr>
          <a:xfrm>
            <a:off x="2703922" y="0"/>
            <a:ext cx="3200400" cy="369332"/>
          </a:xfrm>
          <a:prstGeom prst="rect">
            <a:avLst/>
          </a:prstGeom>
          <a:solidFill>
            <a:schemeClr val="tx1">
              <a:lumMod val="75000"/>
              <a:lumOff val="25000"/>
            </a:schemeClr>
          </a:solidFill>
          <a:effectLst>
            <a:softEdge rad="31750"/>
          </a:effectLst>
        </p:spPr>
        <p:txBody>
          <a:bodyPr wrap="square" rtlCol="0">
            <a:spAutoFit/>
          </a:bodyPr>
          <a:lstStyle/>
          <a:p>
            <a:pPr algn="ctr"/>
            <a:r>
              <a:rPr lang="en-US" dirty="0" smtClean="0">
                <a:solidFill>
                  <a:schemeClr val="bg1"/>
                </a:solidFill>
              </a:rPr>
              <a:t>van der </a:t>
            </a:r>
            <a:r>
              <a:rPr lang="en-US" dirty="0" err="1" smtClean="0">
                <a:solidFill>
                  <a:schemeClr val="bg1"/>
                </a:solidFill>
              </a:rPr>
              <a:t>Hulst</a:t>
            </a:r>
            <a:r>
              <a:rPr lang="en-US" dirty="0" smtClean="0">
                <a:solidFill>
                  <a:schemeClr val="bg1"/>
                </a:solidFill>
              </a:rPr>
              <a:t> and Smith (1988)</a:t>
            </a:r>
            <a:endParaRPr lang="en-US" dirty="0">
              <a:solidFill>
                <a:schemeClr val="bg1"/>
              </a:solidFill>
            </a:endParaRPr>
          </a:p>
        </p:txBody>
      </p:sp>
    </p:spTree>
    <p:extLst>
      <p:ext uri="{BB962C8B-B14F-4D97-AF65-F5344CB8AC3E}">
        <p14:creationId xmlns:p14="http://schemas.microsoft.com/office/powerpoint/2010/main" val="699020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1033"/>
                                        </p:tgtEl>
                                        <p:attrNameLst>
                                          <p:attrName>style.visibility</p:attrName>
                                        </p:attrNameLst>
                                      </p:cBhvr>
                                      <p:to>
                                        <p:strVal val="visible"/>
                                      </p:to>
                                    </p:set>
                                    <p:animEffect transition="in" filter="fade">
                                      <p:cBhvr>
                                        <p:cTn id="29" dur="500"/>
                                        <p:tgtEl>
                                          <p:spTgt spid="103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fade">
                                      <p:cBhvr>
                                        <p:cTn id="39" dur="500"/>
                                        <p:tgtEl>
                                          <p:spTgt spid="3">
                                            <p:txEl>
                                              <p:pRg st="11" end="11"/>
                                            </p:txEl>
                                          </p:spTgt>
                                        </p:tgtEl>
                                      </p:cBhvr>
                                    </p:animEffec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par>
                          <p:cTn id="44" fill="hold">
                            <p:stCondLst>
                              <p:cond delay="1000"/>
                            </p:stCondLst>
                            <p:childTnLst>
                              <p:par>
                                <p:cTn id="45" presetID="10" presetClass="entr" presetSubtype="0" fill="hold"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Vowel inventory</a:t>
            </a:r>
            <a:endParaRPr lang="en-US" dirty="0"/>
          </a:p>
        </p:txBody>
      </p:sp>
      <p:pic>
        <p:nvPicPr>
          <p:cNvPr id="12" name="Content Placeholder 11"/>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87727" y="1987289"/>
            <a:ext cx="3920346" cy="1888539"/>
          </a:xfrm>
          <a:ln>
            <a:solidFill>
              <a:srgbClr val="FFC000"/>
            </a:solidFill>
          </a:ln>
          <a:effectLst>
            <a:glow rad="228600">
              <a:schemeClr val="accent5">
                <a:satMod val="175000"/>
                <a:alpha val="40000"/>
              </a:schemeClr>
            </a:glow>
          </a:effectLst>
        </p:spPr>
      </p:pic>
      <p:sp>
        <p:nvSpPr>
          <p:cNvPr id="11" name="Date Placeholder 10"/>
          <p:cNvSpPr>
            <a:spLocks noGrp="1"/>
          </p:cNvSpPr>
          <p:nvPr>
            <p:ph type="dt" sz="half" idx="2"/>
          </p:nvPr>
        </p:nvSpPr>
        <p:spPr/>
        <p:txBody>
          <a:bodyPr/>
          <a:lstStyle/>
          <a:p>
            <a:r>
              <a:rPr lang="en-US" altLang="ko-KR" smtClean="0"/>
              <a:t>1/24/2013</a:t>
            </a:r>
            <a:endParaRPr lang="en-US" dirty="0"/>
          </a:p>
        </p:txBody>
      </p:sp>
      <p:sp>
        <p:nvSpPr>
          <p:cNvPr id="16" name="Footer Placeholder 15"/>
          <p:cNvSpPr>
            <a:spLocks noGrp="1"/>
          </p:cNvSpPr>
          <p:nvPr>
            <p:ph type="ftr" sz="quarter" idx="3"/>
          </p:nvPr>
        </p:nvSpPr>
        <p:spPr/>
        <p:txBody>
          <a:bodyPr/>
          <a:lstStyle/>
          <a:p>
            <a:r>
              <a:rPr lang="en-US" smtClean="0"/>
              <a:t>Contrastive hierarchies in the Altaic vowel systems</a:t>
            </a:r>
            <a:endParaRPr lang="en-US"/>
          </a:p>
        </p:txBody>
      </p:sp>
      <p:sp>
        <p:nvSpPr>
          <p:cNvPr id="18" name="Slide Number Placeholder 17"/>
          <p:cNvSpPr>
            <a:spLocks noGrp="1"/>
          </p:cNvSpPr>
          <p:nvPr>
            <p:ph type="sldNum" sz="quarter" idx="4"/>
          </p:nvPr>
        </p:nvSpPr>
        <p:spPr/>
        <p:txBody>
          <a:bodyPr/>
          <a:lstStyle/>
          <a:p>
            <a:fld id="{172AFA12-68E5-4B94-9C9D-2F0A9B4FE546}" type="slidenum">
              <a:rPr lang="en-US" smtClean="0"/>
              <a:t>39</a:t>
            </a:fld>
            <a:endParaRPr lang="en-US"/>
          </a:p>
        </p:txBody>
      </p:sp>
      <p:sp>
        <p:nvSpPr>
          <p:cNvPr id="8" name="Text Placeholder 7"/>
          <p:cNvSpPr>
            <a:spLocks noGrp="1"/>
          </p:cNvSpPr>
          <p:nvPr>
            <p:ph type="body" idx="4294967295"/>
          </p:nvPr>
        </p:nvSpPr>
        <p:spPr>
          <a:xfrm>
            <a:off x="0" y="1219200"/>
            <a:ext cx="3657600" cy="639763"/>
          </a:xfrm>
        </p:spPr>
        <p:txBody>
          <a:bodyPr/>
          <a:lstStyle/>
          <a:p>
            <a:r>
              <a:rPr lang="en-US" sz="2400" dirty="0" smtClean="0"/>
              <a:t>Standard </a:t>
            </a:r>
            <a:r>
              <a:rPr lang="en-US" sz="2400" dirty="0" err="1" smtClean="0"/>
              <a:t>Ewenki</a:t>
            </a:r>
            <a:endParaRPr lang="en-US" sz="2400" dirty="0"/>
          </a:p>
        </p:txBody>
      </p:sp>
      <p:sp>
        <p:nvSpPr>
          <p:cNvPr id="10" name="Text Placeholder 9"/>
          <p:cNvSpPr>
            <a:spLocks noGrp="1"/>
          </p:cNvSpPr>
          <p:nvPr>
            <p:ph type="body" sz="quarter" idx="4294967295"/>
          </p:nvPr>
        </p:nvSpPr>
        <p:spPr>
          <a:xfrm>
            <a:off x="5486400" y="1219200"/>
            <a:ext cx="3657600" cy="639763"/>
          </a:xfrm>
        </p:spPr>
        <p:txBody>
          <a:bodyPr/>
          <a:lstStyle/>
          <a:p>
            <a:r>
              <a:rPr lang="en-US" sz="2400" dirty="0" err="1" smtClean="0"/>
              <a:t>Khalkha</a:t>
            </a:r>
            <a:r>
              <a:rPr lang="en-US" sz="2400" dirty="0" smtClean="0"/>
              <a:t> Mongolian</a:t>
            </a:r>
          </a:p>
        </p:txBody>
      </p:sp>
      <p:pic>
        <p:nvPicPr>
          <p:cNvPr id="13" name="Content Placeholder 12"/>
          <p:cNvPicPr>
            <a:picLocks noGrp="1" noChangeAspect="1"/>
          </p:cNvPicPr>
          <p:nvPr>
            <p:ph sz="quarter" idx="4294967295"/>
          </p:nvPr>
        </p:nvPicPr>
        <p:blipFill>
          <a:blip r:embed="rId4">
            <a:extLst>
              <a:ext uri="{28A0092B-C50C-407E-A947-70E740481C1C}">
                <a14:useLocalDpi xmlns:a14="http://schemas.microsoft.com/office/drawing/2010/main" val="0"/>
              </a:ext>
            </a:extLst>
          </a:blip>
          <a:stretch>
            <a:fillRect/>
          </a:stretch>
        </p:blipFill>
        <p:spPr>
          <a:xfrm>
            <a:off x="4701536" y="1981174"/>
            <a:ext cx="3604264" cy="1730499"/>
          </a:xfrm>
          <a:ln cmpd="sng">
            <a:solidFill>
              <a:srgbClr val="00B0F0"/>
            </a:solidFill>
          </a:ln>
          <a:effectLst>
            <a:glow rad="228600">
              <a:schemeClr val="accent2">
                <a:satMod val="175000"/>
                <a:alpha val="40000"/>
              </a:schemeClr>
            </a:glo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3024" y="4419599"/>
            <a:ext cx="3552776" cy="1680210"/>
          </a:xfrm>
          <a:prstGeom prst="rect">
            <a:avLst/>
          </a:prstGeom>
          <a:ln>
            <a:solidFill>
              <a:srgbClr val="00B0F0"/>
            </a:solidFill>
          </a:ln>
          <a:effectLst>
            <a:glow rad="228600">
              <a:schemeClr val="accent2">
                <a:satMod val="175000"/>
                <a:alpha val="40000"/>
              </a:schemeClr>
            </a:glow>
          </a:effectLst>
        </p:spPr>
      </p:pic>
      <p:sp>
        <p:nvSpPr>
          <p:cNvPr id="15" name="Down Arrow 14"/>
          <p:cNvSpPr/>
          <p:nvPr/>
        </p:nvSpPr>
        <p:spPr>
          <a:xfrm rot="10800000">
            <a:off x="6366510" y="3857551"/>
            <a:ext cx="4572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600200" y="2899453"/>
            <a:ext cx="1295400" cy="1138339"/>
          </a:xfrm>
          <a:prstGeom prst="ellipse">
            <a:avLst/>
          </a:prstGeom>
          <a:solidFill>
            <a:srgbClr val="DF604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Freeform 6"/>
          <p:cNvSpPr/>
          <p:nvPr/>
        </p:nvSpPr>
        <p:spPr>
          <a:xfrm>
            <a:off x="4645152" y="2743200"/>
            <a:ext cx="2212848" cy="1066800"/>
          </a:xfrm>
          <a:custGeom>
            <a:avLst/>
            <a:gdLst>
              <a:gd name="connsiteX0" fmla="*/ 237744 w 2029968"/>
              <a:gd name="connsiteY0" fmla="*/ 0 h 914400"/>
              <a:gd name="connsiteX1" fmla="*/ 0 w 2029968"/>
              <a:gd name="connsiteY1" fmla="*/ 347472 h 914400"/>
              <a:gd name="connsiteX2" fmla="*/ 448056 w 2029968"/>
              <a:gd name="connsiteY2" fmla="*/ 585216 h 914400"/>
              <a:gd name="connsiteX3" fmla="*/ 1024128 w 2029968"/>
              <a:gd name="connsiteY3" fmla="*/ 566928 h 914400"/>
              <a:gd name="connsiteX4" fmla="*/ 1298448 w 2029968"/>
              <a:gd name="connsiteY4" fmla="*/ 886968 h 914400"/>
              <a:gd name="connsiteX5" fmla="*/ 2011680 w 2029968"/>
              <a:gd name="connsiteY5" fmla="*/ 914400 h 914400"/>
              <a:gd name="connsiteX6" fmla="*/ 2029968 w 2029968"/>
              <a:gd name="connsiteY6" fmla="*/ 374904 h 914400"/>
              <a:gd name="connsiteX7" fmla="*/ 1591056 w 2029968"/>
              <a:gd name="connsiteY7" fmla="*/ 256032 h 914400"/>
              <a:gd name="connsiteX8" fmla="*/ 1207008 w 2029968"/>
              <a:gd name="connsiteY8" fmla="*/ 292608 h 914400"/>
              <a:gd name="connsiteX9" fmla="*/ 923544 w 2029968"/>
              <a:gd name="connsiteY9" fmla="*/ 91440 h 914400"/>
              <a:gd name="connsiteX10" fmla="*/ 237744 w 2029968"/>
              <a:gd name="connsiteY10"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9968" h="914400">
                <a:moveTo>
                  <a:pt x="237744" y="0"/>
                </a:moveTo>
                <a:lnTo>
                  <a:pt x="0" y="347472"/>
                </a:lnTo>
                <a:lnTo>
                  <a:pt x="448056" y="585216"/>
                </a:lnTo>
                <a:lnTo>
                  <a:pt x="1024128" y="566928"/>
                </a:lnTo>
                <a:lnTo>
                  <a:pt x="1298448" y="886968"/>
                </a:lnTo>
                <a:lnTo>
                  <a:pt x="2011680" y="914400"/>
                </a:lnTo>
                <a:lnTo>
                  <a:pt x="2029968" y="374904"/>
                </a:lnTo>
                <a:lnTo>
                  <a:pt x="1591056" y="256032"/>
                </a:lnTo>
                <a:lnTo>
                  <a:pt x="1207008" y="292608"/>
                </a:lnTo>
                <a:lnTo>
                  <a:pt x="923544" y="91440"/>
                </a:lnTo>
                <a:lnTo>
                  <a:pt x="237744" y="0"/>
                </a:lnTo>
                <a:close/>
              </a:path>
            </a:pathLst>
          </a:custGeom>
          <a:solidFill>
            <a:srgbClr val="E5816D">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Oval 18"/>
          <p:cNvSpPr/>
          <p:nvPr/>
        </p:nvSpPr>
        <p:spPr>
          <a:xfrm>
            <a:off x="4642104" y="5110250"/>
            <a:ext cx="1109472" cy="680950"/>
          </a:xfrm>
          <a:prstGeom prst="ellipse">
            <a:avLst/>
          </a:prstGeom>
          <a:solidFill>
            <a:srgbClr val="92D05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p:cNvSpPr txBox="1"/>
          <p:nvPr/>
        </p:nvSpPr>
        <p:spPr>
          <a:xfrm>
            <a:off x="8299660" y="5669192"/>
            <a:ext cx="558166" cy="461665"/>
          </a:xfrm>
          <a:prstGeom prst="rect">
            <a:avLst/>
          </a:prstGeom>
          <a:noFill/>
        </p:spPr>
        <p:txBody>
          <a:bodyPr wrap="none" rtlCol="0">
            <a:spAutoFit/>
          </a:bodyPr>
          <a:lstStyle/>
          <a:p>
            <a:r>
              <a:rPr lang="en-US" altLang="ko-KR" sz="2400" b="1" dirty="0" smtClean="0"/>
              <a:t>UR</a:t>
            </a:r>
            <a:endParaRPr lang="ko-KR" altLang="en-US" sz="2400" b="1" dirty="0"/>
          </a:p>
        </p:txBody>
      </p:sp>
      <p:sp>
        <p:nvSpPr>
          <p:cNvPr id="21" name="TextBox 20"/>
          <p:cNvSpPr txBox="1"/>
          <p:nvPr/>
        </p:nvSpPr>
        <p:spPr>
          <a:xfrm>
            <a:off x="8299660" y="3395886"/>
            <a:ext cx="503664" cy="461665"/>
          </a:xfrm>
          <a:prstGeom prst="rect">
            <a:avLst/>
          </a:prstGeom>
          <a:noFill/>
        </p:spPr>
        <p:txBody>
          <a:bodyPr wrap="none" rtlCol="0">
            <a:spAutoFit/>
          </a:bodyPr>
          <a:lstStyle/>
          <a:p>
            <a:r>
              <a:rPr lang="en-US" altLang="ko-KR" sz="2400" b="1" dirty="0" smtClean="0"/>
              <a:t>SR</a:t>
            </a:r>
            <a:endParaRPr lang="ko-KR" altLang="en-US" sz="2400" b="1" dirty="0"/>
          </a:p>
        </p:txBody>
      </p:sp>
      <p:sp>
        <p:nvSpPr>
          <p:cNvPr id="22" name="Oval 21"/>
          <p:cNvSpPr/>
          <p:nvPr/>
        </p:nvSpPr>
        <p:spPr>
          <a:xfrm>
            <a:off x="4645152" y="4287871"/>
            <a:ext cx="1109472" cy="665128"/>
          </a:xfrm>
          <a:prstGeom prst="ellipse">
            <a:avLst/>
          </a:prstGeom>
          <a:solidFill>
            <a:srgbClr val="00B0F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Oval 22"/>
          <p:cNvSpPr/>
          <p:nvPr/>
        </p:nvSpPr>
        <p:spPr>
          <a:xfrm>
            <a:off x="4642104" y="1905000"/>
            <a:ext cx="1109472" cy="677013"/>
          </a:xfrm>
          <a:prstGeom prst="ellipse">
            <a:avLst/>
          </a:prstGeom>
          <a:solidFill>
            <a:srgbClr val="00B0F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Oval 23"/>
          <p:cNvSpPr/>
          <p:nvPr/>
        </p:nvSpPr>
        <p:spPr>
          <a:xfrm>
            <a:off x="4656806" y="2743200"/>
            <a:ext cx="1109472" cy="725423"/>
          </a:xfrm>
          <a:prstGeom prst="ellipse">
            <a:avLst/>
          </a:prstGeom>
          <a:solidFill>
            <a:srgbClr val="92D05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TextBox 24"/>
          <p:cNvSpPr txBox="1"/>
          <p:nvPr/>
        </p:nvSpPr>
        <p:spPr>
          <a:xfrm>
            <a:off x="2703922" y="0"/>
            <a:ext cx="3200400" cy="369332"/>
          </a:xfrm>
          <a:prstGeom prst="rect">
            <a:avLst/>
          </a:prstGeom>
          <a:solidFill>
            <a:schemeClr val="tx1">
              <a:lumMod val="75000"/>
              <a:lumOff val="25000"/>
            </a:schemeClr>
          </a:solidFill>
          <a:effectLst>
            <a:softEdge rad="31750"/>
          </a:effectLst>
        </p:spPr>
        <p:txBody>
          <a:bodyPr wrap="square" rtlCol="0">
            <a:spAutoFit/>
          </a:bodyPr>
          <a:lstStyle/>
          <a:p>
            <a:pPr algn="ctr"/>
            <a:r>
              <a:rPr lang="en-US" dirty="0" smtClean="0">
                <a:solidFill>
                  <a:schemeClr val="bg1"/>
                </a:solidFill>
              </a:rPr>
              <a:t>van der </a:t>
            </a:r>
            <a:r>
              <a:rPr lang="en-US" dirty="0" err="1" smtClean="0">
                <a:solidFill>
                  <a:schemeClr val="bg1"/>
                </a:solidFill>
              </a:rPr>
              <a:t>Hulst</a:t>
            </a:r>
            <a:r>
              <a:rPr lang="en-US" dirty="0" smtClean="0">
                <a:solidFill>
                  <a:schemeClr val="bg1"/>
                </a:solidFill>
              </a:rPr>
              <a:t> and Smith (1988)</a:t>
            </a:r>
            <a:endParaRPr lang="en-US" dirty="0">
              <a:solidFill>
                <a:schemeClr val="bg1"/>
              </a:solidFill>
            </a:endParaRPr>
          </a:p>
        </p:txBody>
      </p:sp>
      <p:cxnSp>
        <p:nvCxnSpPr>
          <p:cNvPr id="17" name="Curved Connector 16"/>
          <p:cNvCxnSpPr>
            <a:stCxn id="19" idx="2"/>
            <a:endCxn id="7" idx="1"/>
          </p:cNvCxnSpPr>
          <p:nvPr/>
        </p:nvCxnSpPr>
        <p:spPr>
          <a:xfrm rot="10800000" flipH="1">
            <a:off x="4642104" y="3148585"/>
            <a:ext cx="3048" cy="2302141"/>
          </a:xfrm>
          <a:prstGeom prst="curvedConnector5">
            <a:avLst>
              <a:gd name="adj1" fmla="val -11158530"/>
              <a:gd name="adj2" fmla="val 48358"/>
              <a:gd name="adj3" fmla="val -11424377"/>
            </a:avLst>
          </a:prstGeom>
          <a:ln w="38100">
            <a:tailEnd type="triangle" w="lg" len="med"/>
          </a:ln>
        </p:spPr>
        <p:style>
          <a:lnRef idx="1">
            <a:schemeClr val="accent1"/>
          </a:lnRef>
          <a:fillRef idx="0">
            <a:schemeClr val="accent1"/>
          </a:fillRef>
          <a:effectRef idx="0">
            <a:schemeClr val="accent1"/>
          </a:effectRef>
          <a:fontRef idx="minor">
            <a:schemeClr val="tx1"/>
          </a:fontRef>
        </p:style>
      </p:cxnSp>
      <p:cxnSp>
        <p:nvCxnSpPr>
          <p:cNvPr id="38" name="Curved Connector 37"/>
          <p:cNvCxnSpPr/>
          <p:nvPr/>
        </p:nvCxnSpPr>
        <p:spPr>
          <a:xfrm rot="10800000" flipH="1">
            <a:off x="5766278" y="2317551"/>
            <a:ext cx="3048" cy="2302141"/>
          </a:xfrm>
          <a:prstGeom prst="curvedConnector5">
            <a:avLst>
              <a:gd name="adj1" fmla="val 9329298"/>
              <a:gd name="adj2" fmla="val 48358"/>
              <a:gd name="adj3" fmla="val 9063419"/>
            </a:avLst>
          </a:prstGeom>
          <a:ln w="38100">
            <a:solidFill>
              <a:schemeClr val="accent2">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48" name="Rectangular Callout 47"/>
          <p:cNvSpPr/>
          <p:nvPr/>
        </p:nvSpPr>
        <p:spPr>
          <a:xfrm>
            <a:off x="1371600" y="4756757"/>
            <a:ext cx="2247900" cy="1374100"/>
          </a:xfrm>
          <a:prstGeom prst="wedgeRectCallout">
            <a:avLst>
              <a:gd name="adj1" fmla="val 75402"/>
              <a:gd name="adj2" fmla="val -60288"/>
            </a:avLst>
          </a:prstGeom>
        </p:spPr>
        <p:style>
          <a:lnRef idx="2">
            <a:schemeClr val="dk1"/>
          </a:lnRef>
          <a:fillRef idx="1">
            <a:schemeClr val="lt1"/>
          </a:fillRef>
          <a:effectRef idx="0">
            <a:schemeClr val="dk1"/>
          </a:effectRef>
          <a:fontRef idx="minor">
            <a:schemeClr val="dk1"/>
          </a:fontRef>
        </p:style>
        <p:txBody>
          <a:bodyPr rtlCol="0" anchor="ctr"/>
          <a:lstStyle/>
          <a:p>
            <a:r>
              <a:rPr lang="en-US" dirty="0" smtClean="0">
                <a:latin typeface="Palatino Linotype" pitchFamily="18" charset="0"/>
              </a:rPr>
              <a:t>Redundancy </a:t>
            </a:r>
            <a:r>
              <a:rPr lang="en-US" dirty="0">
                <a:latin typeface="Palatino Linotype" pitchFamily="18" charset="0"/>
              </a:rPr>
              <a:t>rule:</a:t>
            </a:r>
          </a:p>
          <a:p>
            <a:endParaRPr lang="en-US" dirty="0">
              <a:latin typeface="Palatino Linotype" pitchFamily="18" charset="0"/>
            </a:endParaRPr>
          </a:p>
          <a:p>
            <a:r>
              <a:rPr lang="en-US" dirty="0">
                <a:latin typeface="Palatino Linotype" pitchFamily="18" charset="0"/>
              </a:rPr>
              <a:t>| &amp; ~U </a:t>
            </a:r>
            <a:r>
              <a:rPr lang="en-US" dirty="0">
                <a:latin typeface="Palatino Linotype" pitchFamily="18" charset="0"/>
                <a:sym typeface="Wingdings" pitchFamily="2" charset="2"/>
              </a:rPr>
              <a:t> I</a:t>
            </a:r>
          </a:p>
          <a:p>
            <a:r>
              <a:rPr lang="en-US" dirty="0">
                <a:latin typeface="Palatino Linotype" pitchFamily="18" charset="0"/>
                <a:sym typeface="Wingdings" pitchFamily="2" charset="2"/>
              </a:rPr>
              <a:t>I                 |</a:t>
            </a:r>
            <a:endParaRPr lang="en-US" dirty="0">
              <a:latin typeface="Palatino Linotype" pitchFamily="18" charset="0"/>
            </a:endParaRPr>
          </a:p>
        </p:txBody>
      </p:sp>
      <p:sp>
        <p:nvSpPr>
          <p:cNvPr id="49" name="Oval 48"/>
          <p:cNvSpPr/>
          <p:nvPr/>
        </p:nvSpPr>
        <p:spPr>
          <a:xfrm>
            <a:off x="3066585" y="1905000"/>
            <a:ext cx="1295400" cy="677013"/>
          </a:xfrm>
          <a:prstGeom prst="ellipse">
            <a:avLst/>
          </a:prstGeom>
          <a:solidFill>
            <a:srgbClr val="FFC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Oval 49"/>
          <p:cNvSpPr/>
          <p:nvPr/>
        </p:nvSpPr>
        <p:spPr>
          <a:xfrm>
            <a:off x="7010400" y="1905000"/>
            <a:ext cx="1295400" cy="994453"/>
          </a:xfrm>
          <a:prstGeom prst="ellipse">
            <a:avLst/>
          </a:prstGeom>
          <a:solidFill>
            <a:srgbClr val="FFC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Oval 25"/>
          <p:cNvSpPr/>
          <p:nvPr/>
        </p:nvSpPr>
        <p:spPr>
          <a:xfrm>
            <a:off x="76200" y="1905000"/>
            <a:ext cx="1109472" cy="677013"/>
          </a:xfrm>
          <a:prstGeom prst="ellipse">
            <a:avLst/>
          </a:prstGeom>
          <a:solidFill>
            <a:srgbClr val="00B0F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Left-Right Arrow 3"/>
          <p:cNvSpPr/>
          <p:nvPr/>
        </p:nvSpPr>
        <p:spPr>
          <a:xfrm rot="1766255">
            <a:off x="1061042" y="3159918"/>
            <a:ext cx="3816611" cy="495444"/>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219355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0"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8"/>
                                        </p:tgtEl>
                                        <p:attrNameLst>
                                          <p:attrName>style.visibility</p:attrName>
                                        </p:attrNameLst>
                                      </p:cBhvr>
                                      <p:to>
                                        <p:strVal val="visible"/>
                                      </p:to>
                                    </p:set>
                                    <p:animEffect transition="in" filter="fade">
                                      <p:cBhvr>
                                        <p:cTn id="32" dur="500"/>
                                        <p:tgtEl>
                                          <p:spTgt spid="48"/>
                                        </p:tgtEl>
                                      </p:cBhvr>
                                    </p:animEffect>
                                  </p:childTnLst>
                                </p:cTn>
                              </p:par>
                            </p:childTnLst>
                          </p:cTn>
                        </p:par>
                        <p:par>
                          <p:cTn id="33" fill="hold">
                            <p:stCondLst>
                              <p:cond delay="500"/>
                            </p:stCondLst>
                            <p:childTnLst>
                              <p:par>
                                <p:cTn id="34" presetID="1" presetClass="exit" presetSubtype="0" fill="hold" grpId="1" nodeType="afterEffect">
                                  <p:stCondLst>
                                    <p:cond delay="0"/>
                                  </p:stCondLst>
                                  <p:childTnLst>
                                    <p:set>
                                      <p:cBhvr>
                                        <p:cTn id="35" dur="1" fill="hold">
                                          <p:stCondLst>
                                            <p:cond delay="0"/>
                                          </p:stCondLst>
                                        </p:cTn>
                                        <p:tgtEl>
                                          <p:spTgt spid="7"/>
                                        </p:tgtEl>
                                        <p:attrNameLst>
                                          <p:attrName>style.visibility</p:attrName>
                                        </p:attrNameLst>
                                      </p:cBhvr>
                                      <p:to>
                                        <p:strVal val="hidden"/>
                                      </p:to>
                                    </p:set>
                                  </p:childTnLst>
                                </p:cTn>
                              </p:par>
                            </p:childTnLst>
                          </p:cTn>
                        </p:par>
                        <p:par>
                          <p:cTn id="36" fill="hold">
                            <p:stCondLst>
                              <p:cond delay="500"/>
                            </p:stCondLst>
                            <p:childTnLst>
                              <p:par>
                                <p:cTn id="37" presetID="22" presetClass="entr" presetSubtype="4" fill="hold" nodeType="afterEffect">
                                  <p:stCondLst>
                                    <p:cond delay="500"/>
                                  </p:stCondLst>
                                  <p:childTnLst>
                                    <p:set>
                                      <p:cBhvr>
                                        <p:cTn id="38" dur="1" fill="hold">
                                          <p:stCondLst>
                                            <p:cond delay="0"/>
                                          </p:stCondLst>
                                        </p:cTn>
                                        <p:tgtEl>
                                          <p:spTgt spid="17"/>
                                        </p:tgtEl>
                                        <p:attrNameLst>
                                          <p:attrName>style.visibility</p:attrName>
                                        </p:attrNameLst>
                                      </p:cBhvr>
                                      <p:to>
                                        <p:strVal val="visible"/>
                                      </p:to>
                                    </p:set>
                                    <p:animEffect transition="in" filter="wipe(down)">
                                      <p:cBhvr>
                                        <p:cTn id="39" dur="500"/>
                                        <p:tgtEl>
                                          <p:spTgt spid="17"/>
                                        </p:tgtEl>
                                      </p:cBhvr>
                                    </p:animEffect>
                                  </p:childTnLst>
                                </p:cTn>
                              </p:par>
                            </p:childTnLst>
                          </p:cTn>
                        </p:par>
                        <p:par>
                          <p:cTn id="40" fill="hold">
                            <p:stCondLst>
                              <p:cond delay="1500"/>
                            </p:stCondLst>
                            <p:childTnLst>
                              <p:par>
                                <p:cTn id="41" presetID="10" presetClass="entr" presetSubtype="0" fill="hold" grpId="0" nodeType="afterEffect">
                                  <p:stCondLst>
                                    <p:cond delay="50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childTnLst>
                          </p:cTn>
                        </p:par>
                        <p:par>
                          <p:cTn id="49" fill="hold">
                            <p:stCondLst>
                              <p:cond delay="500"/>
                            </p:stCondLst>
                            <p:childTnLst>
                              <p:par>
                                <p:cTn id="50" presetID="22" presetClass="entr" presetSubtype="4" fill="hold" nodeType="after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wipe(down)">
                                      <p:cBhvr>
                                        <p:cTn id="52" dur="500"/>
                                        <p:tgtEl>
                                          <p:spTgt spid="38"/>
                                        </p:tgtEl>
                                      </p:cBhvr>
                                    </p:animEffect>
                                  </p:childTnLst>
                                </p:cTn>
                              </p:par>
                            </p:childTnLst>
                          </p:cTn>
                        </p:par>
                        <p:par>
                          <p:cTn id="53" fill="hold">
                            <p:stCondLst>
                              <p:cond delay="1000"/>
                            </p:stCondLst>
                            <p:childTnLst>
                              <p:par>
                                <p:cTn id="54" presetID="10" presetClass="entr" presetSubtype="0" fill="hold" grpId="0" nodeType="after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500"/>
                                        <p:tgtEl>
                                          <p:spTgt spid="23"/>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500"/>
                                        <p:tgtEl>
                                          <p:spTgt spid="12"/>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
                                        </p:tgtEl>
                                        <p:attrNameLst>
                                          <p:attrName>style.visibility</p:attrName>
                                        </p:attrNameLst>
                                      </p:cBhvr>
                                      <p:to>
                                        <p:strVal val="visible"/>
                                      </p:to>
                                    </p:set>
                                    <p:animEffect transition="in" filter="fade">
                                      <p:cBhvr>
                                        <p:cTn id="66" dur="500"/>
                                        <p:tgtEl>
                                          <p:spTgt spid="3"/>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6" presetClass="entr" presetSubtype="21" fill="hold" grpId="0" nodeType="clickEffect">
                                  <p:stCondLst>
                                    <p:cond delay="0"/>
                                  </p:stCondLst>
                                  <p:childTnLst>
                                    <p:set>
                                      <p:cBhvr>
                                        <p:cTn id="75" dur="1" fill="hold">
                                          <p:stCondLst>
                                            <p:cond delay="0"/>
                                          </p:stCondLst>
                                        </p:cTn>
                                        <p:tgtEl>
                                          <p:spTgt spid="4"/>
                                        </p:tgtEl>
                                        <p:attrNameLst>
                                          <p:attrName>style.visibility</p:attrName>
                                        </p:attrNameLst>
                                      </p:cBhvr>
                                      <p:to>
                                        <p:strVal val="visible"/>
                                      </p:to>
                                    </p:set>
                                    <p:animEffect transition="in" filter="barn(inVertical)">
                                      <p:cBhvr>
                                        <p:cTn id="76" dur="500"/>
                                        <p:tgtEl>
                                          <p:spTgt spid="4"/>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49"/>
                                        </p:tgtEl>
                                        <p:attrNameLst>
                                          <p:attrName>style.visibility</p:attrName>
                                        </p:attrNameLst>
                                      </p:cBhvr>
                                      <p:to>
                                        <p:strVal val="visible"/>
                                      </p:to>
                                    </p:set>
                                    <p:animEffect transition="in" filter="fade">
                                      <p:cBhvr>
                                        <p:cTn id="81" dur="500"/>
                                        <p:tgtEl>
                                          <p:spTgt spid="49"/>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50"/>
                                        </p:tgtEl>
                                        <p:attrNameLst>
                                          <p:attrName>style.visibility</p:attrName>
                                        </p:attrNameLst>
                                      </p:cBhvr>
                                      <p:to>
                                        <p:strVal val="visible"/>
                                      </p:to>
                                    </p:set>
                                    <p:animEffect transition="in" filter="fade">
                                      <p:cBhvr>
                                        <p:cTn id="8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 grpId="0" animBg="1"/>
      <p:bldP spid="7" grpId="0" animBg="1"/>
      <p:bldP spid="7" grpId="1" animBg="1"/>
      <p:bldP spid="19" grpId="0" animBg="1"/>
      <p:bldP spid="9" grpId="0"/>
      <p:bldP spid="21" grpId="0"/>
      <p:bldP spid="22" grpId="0" animBg="1"/>
      <p:bldP spid="23" grpId="0" animBg="1"/>
      <p:bldP spid="24" grpId="0" animBg="1"/>
      <p:bldP spid="48" grpId="0" animBg="1"/>
      <p:bldP spid="49" grpId="0" animBg="1"/>
      <p:bldP spid="50" grpId="0" animBg="1"/>
      <p:bldP spid="26" grpId="0" animBg="1"/>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Languages: non-Turkic Altaic</a:t>
            </a:r>
            <a:endParaRPr lang="en-US" dirty="0"/>
          </a:p>
        </p:txBody>
      </p:sp>
      <p:sp>
        <p:nvSpPr>
          <p:cNvPr id="3" name="Content Placeholder 2"/>
          <p:cNvSpPr>
            <a:spLocks noGrp="1"/>
          </p:cNvSpPr>
          <p:nvPr>
            <p:ph sz="quarter" idx="1"/>
          </p:nvPr>
        </p:nvSpPr>
        <p:spPr/>
        <p:txBody>
          <a:bodyPr>
            <a:normAutofit lnSpcReduction="10000"/>
          </a:bodyPr>
          <a:lstStyle/>
          <a:p>
            <a:pPr lvl="0" fontAlgn="base"/>
            <a:r>
              <a:rPr lang="en-US" dirty="0"/>
              <a:t>Language family and location (Whitman, 2011, p. 150)</a:t>
            </a:r>
          </a:p>
          <a:p>
            <a:pPr marL="274320" lvl="1" indent="0">
              <a:buNone/>
            </a:pPr>
            <a:r>
              <a:rPr lang="en-US" i="1" dirty="0" smtClean="0"/>
              <a:t>Language</a:t>
            </a:r>
            <a:r>
              <a:rPr lang="en-US" dirty="0"/>
              <a:t>			</a:t>
            </a:r>
            <a:r>
              <a:rPr lang="en-US" i="1" dirty="0"/>
              <a:t>Region</a:t>
            </a:r>
          </a:p>
          <a:p>
            <a:pPr marL="274320" lvl="1" indent="0">
              <a:buNone/>
            </a:pPr>
            <a:r>
              <a:rPr lang="en-US" dirty="0" err="1" smtClean="0"/>
              <a:t>Ainuic</a:t>
            </a:r>
            <a:r>
              <a:rPr lang="en-US" dirty="0"/>
              <a:t>			Hokkaido, Sakhalin</a:t>
            </a:r>
          </a:p>
          <a:p>
            <a:pPr marL="274320" lvl="1" indent="0">
              <a:buNone/>
            </a:pPr>
            <a:r>
              <a:rPr lang="en-US" dirty="0" err="1" smtClean="0"/>
              <a:t>Amuric</a:t>
            </a:r>
            <a:r>
              <a:rPr lang="en-US" dirty="0" smtClean="0"/>
              <a:t> </a:t>
            </a:r>
            <a:r>
              <a:rPr lang="en-US" dirty="0"/>
              <a:t>(</a:t>
            </a:r>
            <a:r>
              <a:rPr lang="en-US" dirty="0" err="1"/>
              <a:t>Nivkh</a:t>
            </a:r>
            <a:r>
              <a:rPr lang="en-US" dirty="0"/>
              <a:t>/</a:t>
            </a:r>
            <a:r>
              <a:rPr lang="en-US" dirty="0" err="1"/>
              <a:t>Gilyak</a:t>
            </a:r>
            <a:r>
              <a:rPr lang="en-US" dirty="0"/>
              <a:t>)	</a:t>
            </a:r>
            <a:r>
              <a:rPr lang="en-US" dirty="0" smtClean="0"/>
              <a:t>Amur </a:t>
            </a:r>
            <a:r>
              <a:rPr lang="en-US" dirty="0"/>
              <a:t>estuary, Sakhalin</a:t>
            </a:r>
          </a:p>
          <a:p>
            <a:pPr marL="274320" lvl="1" indent="0">
              <a:buNone/>
            </a:pPr>
            <a:r>
              <a:rPr lang="en-US" dirty="0" err="1" smtClean="0"/>
              <a:t>Japonic</a:t>
            </a:r>
            <a:r>
              <a:rPr lang="en-US" dirty="0"/>
              <a:t>			</a:t>
            </a:r>
            <a:r>
              <a:rPr lang="en-US" dirty="0" smtClean="0"/>
              <a:t>Japanese </a:t>
            </a:r>
            <a:r>
              <a:rPr lang="en-US" dirty="0"/>
              <a:t>archipelago</a:t>
            </a:r>
          </a:p>
          <a:p>
            <a:pPr marL="274320" lvl="1" indent="0">
              <a:buNone/>
            </a:pPr>
            <a:r>
              <a:rPr lang="en-US" dirty="0" err="1" smtClean="0"/>
              <a:t>Kamchukotic</a:t>
            </a:r>
            <a:r>
              <a:rPr lang="en-US" dirty="0"/>
              <a:t>		</a:t>
            </a:r>
            <a:r>
              <a:rPr lang="en-US" dirty="0" smtClean="0"/>
              <a:t>	Kamchatka</a:t>
            </a:r>
            <a:endParaRPr lang="en-US" dirty="0"/>
          </a:p>
          <a:p>
            <a:pPr marL="274320" lvl="1" indent="0">
              <a:buNone/>
            </a:pPr>
            <a:r>
              <a:rPr lang="en-US" dirty="0" err="1" smtClean="0"/>
              <a:t>Koreanic</a:t>
            </a:r>
            <a:r>
              <a:rPr lang="en-US" dirty="0"/>
              <a:t>		</a:t>
            </a:r>
            <a:r>
              <a:rPr lang="en-US" dirty="0" smtClean="0"/>
              <a:t>	Korean </a:t>
            </a:r>
            <a:r>
              <a:rPr lang="en-US" dirty="0"/>
              <a:t>peninsula</a:t>
            </a:r>
          </a:p>
          <a:p>
            <a:pPr marL="274320" lvl="1" indent="0">
              <a:buNone/>
            </a:pPr>
            <a:r>
              <a:rPr lang="en-US" dirty="0" smtClean="0"/>
              <a:t>Mongolic</a:t>
            </a:r>
            <a:r>
              <a:rPr lang="en-US" dirty="0"/>
              <a:t>		</a:t>
            </a:r>
            <a:r>
              <a:rPr lang="en-US" dirty="0" smtClean="0"/>
              <a:t>	Mongolia</a:t>
            </a:r>
            <a:r>
              <a:rPr lang="en-US" dirty="0"/>
              <a:t>, China, Russia</a:t>
            </a:r>
          </a:p>
          <a:p>
            <a:pPr marL="274320" lvl="1" indent="0">
              <a:buNone/>
            </a:pPr>
            <a:r>
              <a:rPr lang="en-US" dirty="0" err="1" smtClean="0"/>
              <a:t>Tungusic</a:t>
            </a:r>
            <a:r>
              <a:rPr lang="en-US" dirty="0"/>
              <a:t>		</a:t>
            </a:r>
            <a:r>
              <a:rPr lang="en-US" dirty="0" smtClean="0"/>
              <a:t>	China</a:t>
            </a:r>
            <a:r>
              <a:rPr lang="en-US" dirty="0"/>
              <a:t>, Russia</a:t>
            </a:r>
          </a:p>
          <a:p>
            <a:pPr marL="274320" lvl="1" indent="0">
              <a:buNone/>
            </a:pPr>
            <a:r>
              <a:rPr lang="en-US" dirty="0" smtClean="0"/>
              <a:t>Turkic</a:t>
            </a:r>
            <a:r>
              <a:rPr lang="en-US" dirty="0"/>
              <a:t>			</a:t>
            </a:r>
            <a:r>
              <a:rPr lang="en-US" dirty="0" smtClean="0"/>
              <a:t>Siberia</a:t>
            </a:r>
            <a:r>
              <a:rPr lang="en-US" dirty="0"/>
              <a:t>, Central Asia</a:t>
            </a:r>
          </a:p>
          <a:p>
            <a:pPr marL="274320" lvl="1" indent="0">
              <a:buNone/>
            </a:pPr>
            <a:r>
              <a:rPr lang="en-US" dirty="0" err="1" smtClean="0"/>
              <a:t>Yeniseic</a:t>
            </a:r>
            <a:r>
              <a:rPr lang="en-US" dirty="0"/>
              <a:t>		</a:t>
            </a:r>
            <a:r>
              <a:rPr lang="en-US" dirty="0" smtClean="0"/>
              <a:t>	Yenisei </a:t>
            </a:r>
            <a:r>
              <a:rPr lang="en-US" dirty="0"/>
              <a:t>basin</a:t>
            </a:r>
          </a:p>
          <a:p>
            <a:pPr marL="274320" lvl="1" indent="0">
              <a:buNone/>
            </a:pPr>
            <a:r>
              <a:rPr lang="en-US" dirty="0" err="1" smtClean="0"/>
              <a:t>Yukaghiric</a:t>
            </a:r>
            <a:r>
              <a:rPr lang="en-US" dirty="0"/>
              <a:t>		</a:t>
            </a:r>
            <a:r>
              <a:rPr lang="en-US" dirty="0" smtClean="0"/>
              <a:t>	</a:t>
            </a:r>
            <a:r>
              <a:rPr lang="en-US" dirty="0" err="1" smtClean="0"/>
              <a:t>Sakha</a:t>
            </a:r>
            <a:r>
              <a:rPr lang="en-US" dirty="0" smtClean="0"/>
              <a:t> </a:t>
            </a:r>
            <a:r>
              <a:rPr lang="en-US" dirty="0"/>
              <a:t>Republic</a:t>
            </a:r>
          </a:p>
          <a:p>
            <a:endParaRPr lang="en-US" dirty="0"/>
          </a:p>
        </p:txBody>
      </p:sp>
      <p:sp>
        <p:nvSpPr>
          <p:cNvPr id="4" name="Date Placeholder 3"/>
          <p:cNvSpPr>
            <a:spLocks noGrp="1"/>
          </p:cNvSpPr>
          <p:nvPr>
            <p:ph type="dt" sz="half" idx="2"/>
          </p:nvPr>
        </p:nvSpPr>
        <p:spPr/>
        <p:txBody>
          <a:bodyPr/>
          <a:lstStyle/>
          <a:p>
            <a:r>
              <a:rPr lang="en-US" altLang="ko-KR" smtClean="0"/>
              <a:t>1/24/2013</a:t>
            </a:r>
            <a:endParaRPr lang="ko-KR" altLang="en-US" dirty="0"/>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4</a:t>
            </a:fld>
            <a:endParaRPr lang="ko-KR" altLang="en-US"/>
          </a:p>
        </p:txBody>
      </p:sp>
      <p:sp>
        <p:nvSpPr>
          <p:cNvPr id="7" name="Rectangle 6"/>
          <p:cNvSpPr/>
          <p:nvPr/>
        </p:nvSpPr>
        <p:spPr>
          <a:xfrm>
            <a:off x="2483768" y="3645024"/>
            <a:ext cx="4586705"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err="1" smtClean="0">
                <a:ln w="11430"/>
                <a:solidFill>
                  <a:srgbClr val="C00000"/>
                </a:solidFill>
                <a:effectLst>
                  <a:outerShdw blurRad="76200" dist="50800" dir="5400000" algn="tl" rotWithShape="0">
                    <a:srgbClr val="000000">
                      <a:alpha val="65000"/>
                    </a:srgbClr>
                  </a:outerShdw>
                </a:effectLst>
              </a:rPr>
              <a:t>Paleosiberian</a:t>
            </a:r>
            <a:endParaRPr lang="en-US" sz="5400" b="1" cap="none" spc="50" dirty="0">
              <a:ln w="11430"/>
              <a:solidFill>
                <a:srgbClr val="C00000"/>
              </a:solidFill>
              <a:effectLst>
                <a:outerShdw blurRad="76200" dist="50800" dir="5400000" algn="tl" rotWithShape="0">
                  <a:srgbClr val="000000">
                    <a:alpha val="65000"/>
                  </a:srgbClr>
                </a:outerShdw>
              </a:effectLst>
            </a:endParaRPr>
          </a:p>
        </p:txBody>
      </p:sp>
      <p:sp>
        <p:nvSpPr>
          <p:cNvPr id="8" name="Rectangle 7"/>
          <p:cNvSpPr/>
          <p:nvPr/>
        </p:nvSpPr>
        <p:spPr>
          <a:xfrm>
            <a:off x="3863363" y="5157192"/>
            <a:ext cx="2132315"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solidFill>
                  <a:srgbClr val="C00000"/>
                </a:solidFill>
                <a:effectLst>
                  <a:outerShdw blurRad="76200" dist="50800" dir="5400000" algn="tl" rotWithShape="0">
                    <a:srgbClr val="000000">
                      <a:alpha val="65000"/>
                    </a:srgbClr>
                  </a:outerShdw>
                </a:effectLst>
              </a:rPr>
              <a:t>Altaic</a:t>
            </a:r>
            <a:endParaRPr lang="en-US" sz="5400" b="1" cap="none" spc="50" dirty="0">
              <a:ln w="11430"/>
              <a:solidFill>
                <a:srgbClr val="C00000"/>
              </a:soli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447330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xEl>
                                              <p:pRg st="4" end="4"/>
                                            </p:txEl>
                                          </p:spTgt>
                                        </p:tgtEl>
                                      </p:cBhvr>
                                    </p:animEffect>
                                    <p:set>
                                      <p:cBhvr>
                                        <p:cTn id="7" dur="1" fill="hold">
                                          <p:stCondLst>
                                            <p:cond delay="499"/>
                                          </p:stCondLst>
                                        </p:cTn>
                                        <p:tgtEl>
                                          <p:spTgt spid="3">
                                            <p:txEl>
                                              <p:pRg st="4" end="4"/>
                                            </p:txEl>
                                          </p:spTgt>
                                        </p:tgtEl>
                                        <p:attrNameLst>
                                          <p:attrName>style.visibility</p:attrName>
                                        </p:attrNameLst>
                                      </p:cBhvr>
                                      <p:to>
                                        <p:strVal val="hidden"/>
                                      </p:to>
                                    </p:set>
                                  </p:childTnLst>
                                </p:cTn>
                              </p:par>
                              <p:par>
                                <p:cTn id="8" presetID="10" presetClass="exit" presetSubtype="0" fill="hold" nodeType="withEffect">
                                  <p:stCondLst>
                                    <p:cond delay="0"/>
                                  </p:stCondLst>
                                  <p:iterate type="lt">
                                    <p:tmPct val="0"/>
                                  </p:iterate>
                                  <p:childTnLst>
                                    <p:animEffect transition="out" filter="fade">
                                      <p:cBhvr>
                                        <p:cTn id="9" dur="500"/>
                                        <p:tgtEl>
                                          <p:spTgt spid="3">
                                            <p:txEl>
                                              <p:pRg st="6" end="6"/>
                                            </p:txEl>
                                          </p:spTgt>
                                        </p:tgtEl>
                                      </p:cBhvr>
                                    </p:animEffect>
                                    <p:set>
                                      <p:cBhvr>
                                        <p:cTn id="10" dur="1" fill="hold">
                                          <p:stCondLst>
                                            <p:cond delay="499"/>
                                          </p:stCondLst>
                                        </p:cTn>
                                        <p:tgtEl>
                                          <p:spTgt spid="3">
                                            <p:txEl>
                                              <p:pRg st="6" end="6"/>
                                            </p:txEl>
                                          </p:spTgt>
                                        </p:tgtEl>
                                        <p:attrNameLst>
                                          <p:attrName>style.visibility</p:attrName>
                                        </p:attrNameLst>
                                      </p:cBhvr>
                                      <p:to>
                                        <p:strVal val="hidden"/>
                                      </p:to>
                                    </p:set>
                                  </p:childTnLst>
                                </p:cTn>
                              </p:par>
                              <p:par>
                                <p:cTn id="11" presetID="10" presetClass="exit" presetSubtype="0" fill="hold" nodeType="withEffect">
                                  <p:stCondLst>
                                    <p:cond delay="0"/>
                                  </p:stCondLst>
                                  <p:iterate type="lt">
                                    <p:tmPct val="0"/>
                                  </p:iterate>
                                  <p:childTnLst>
                                    <p:animEffect transition="out" filter="fade">
                                      <p:cBhvr>
                                        <p:cTn id="12" dur="500"/>
                                        <p:tgtEl>
                                          <p:spTgt spid="3">
                                            <p:txEl>
                                              <p:pRg st="7" end="7"/>
                                            </p:txEl>
                                          </p:spTgt>
                                        </p:tgtEl>
                                      </p:cBhvr>
                                    </p:animEffect>
                                    <p:set>
                                      <p:cBhvr>
                                        <p:cTn id="13" dur="1" fill="hold">
                                          <p:stCondLst>
                                            <p:cond delay="499"/>
                                          </p:stCondLst>
                                        </p:cTn>
                                        <p:tgtEl>
                                          <p:spTgt spid="3">
                                            <p:txEl>
                                              <p:pRg st="7" end="7"/>
                                            </p:txEl>
                                          </p:spTgt>
                                        </p:tgtEl>
                                        <p:attrNameLst>
                                          <p:attrName>style.visibility</p:attrName>
                                        </p:attrNameLst>
                                      </p:cBhvr>
                                      <p:to>
                                        <p:strVal val="hidden"/>
                                      </p:to>
                                    </p:set>
                                  </p:childTnLst>
                                </p:cTn>
                              </p:par>
                              <p:par>
                                <p:cTn id="14" presetID="10" presetClass="exit" presetSubtype="0" fill="hold" nodeType="withEffect">
                                  <p:stCondLst>
                                    <p:cond delay="0"/>
                                  </p:stCondLst>
                                  <p:iterate type="lt">
                                    <p:tmPct val="0"/>
                                  </p:iterate>
                                  <p:childTnLst>
                                    <p:animEffect transition="out" filter="fade">
                                      <p:cBhvr>
                                        <p:cTn id="15" dur="500"/>
                                        <p:tgtEl>
                                          <p:spTgt spid="3">
                                            <p:txEl>
                                              <p:pRg st="8" end="8"/>
                                            </p:txEl>
                                          </p:spTgt>
                                        </p:tgtEl>
                                      </p:cBhvr>
                                    </p:animEffect>
                                    <p:set>
                                      <p:cBhvr>
                                        <p:cTn id="16" dur="1" fill="hold">
                                          <p:stCondLst>
                                            <p:cond delay="499"/>
                                          </p:stCondLst>
                                        </p:cTn>
                                        <p:tgtEl>
                                          <p:spTgt spid="3">
                                            <p:txEl>
                                              <p:pRg st="8" end="8"/>
                                            </p:txEl>
                                          </p:spTgt>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
                                            <p:txEl>
                                              <p:pRg st="9" end="9"/>
                                            </p:txEl>
                                          </p:spTgt>
                                        </p:tgtEl>
                                      </p:cBhvr>
                                    </p:animEffect>
                                    <p:set>
                                      <p:cBhvr>
                                        <p:cTn id="19" dur="1" fill="hold">
                                          <p:stCondLst>
                                            <p:cond delay="499"/>
                                          </p:stCondLst>
                                        </p:cTn>
                                        <p:tgtEl>
                                          <p:spTgt spid="3">
                                            <p:txEl>
                                              <p:pRg st="9" end="9"/>
                                            </p:txEl>
                                          </p:spTgt>
                                        </p:tgtEl>
                                        <p:attrNameLst>
                                          <p:attrName>style.visibility</p:attrName>
                                        </p:attrNameLst>
                                      </p:cBhvr>
                                      <p:to>
                                        <p:strVal val="hidden"/>
                                      </p:to>
                                    </p:se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3">
                                            <p:txEl>
                                              <p:pRg st="2" end="2"/>
                                            </p:txEl>
                                          </p:spTgt>
                                        </p:tgtEl>
                                      </p:cBhvr>
                                    </p:animEffect>
                                    <p:set>
                                      <p:cBhvr>
                                        <p:cTn id="27" dur="1" fill="hold">
                                          <p:stCondLst>
                                            <p:cond delay="499"/>
                                          </p:stCondLst>
                                        </p:cTn>
                                        <p:tgtEl>
                                          <p:spTgt spid="3">
                                            <p:txEl>
                                              <p:pRg st="2" end="2"/>
                                            </p:txEl>
                                          </p:spTgt>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3">
                                            <p:txEl>
                                              <p:pRg st="3" end="3"/>
                                            </p:txEl>
                                          </p:spTgt>
                                        </p:tgtEl>
                                      </p:cBhvr>
                                    </p:animEffect>
                                    <p:set>
                                      <p:cBhvr>
                                        <p:cTn id="30" dur="1" fill="hold">
                                          <p:stCondLst>
                                            <p:cond delay="499"/>
                                          </p:stCondLst>
                                        </p:cTn>
                                        <p:tgtEl>
                                          <p:spTgt spid="3">
                                            <p:txEl>
                                              <p:pRg st="3" end="3"/>
                                            </p:txEl>
                                          </p:spTgt>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3">
                                            <p:txEl>
                                              <p:pRg st="5" end="5"/>
                                            </p:txEl>
                                          </p:spTgt>
                                        </p:tgtEl>
                                      </p:cBhvr>
                                    </p:animEffect>
                                    <p:set>
                                      <p:cBhvr>
                                        <p:cTn id="33" dur="1" fill="hold">
                                          <p:stCondLst>
                                            <p:cond delay="499"/>
                                          </p:stCondLst>
                                        </p:cTn>
                                        <p:tgtEl>
                                          <p:spTgt spid="3">
                                            <p:txEl>
                                              <p:pRg st="5" end="5"/>
                                            </p:txEl>
                                          </p:spTgt>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3">
                                            <p:txEl>
                                              <p:pRg st="10" end="10"/>
                                            </p:txEl>
                                          </p:spTgt>
                                        </p:tgtEl>
                                      </p:cBhvr>
                                    </p:animEffect>
                                    <p:set>
                                      <p:cBhvr>
                                        <p:cTn id="36" dur="1" fill="hold">
                                          <p:stCondLst>
                                            <p:cond delay="499"/>
                                          </p:stCondLst>
                                        </p:cTn>
                                        <p:tgtEl>
                                          <p:spTgt spid="3">
                                            <p:txEl>
                                              <p:pRg st="10" end="10"/>
                                            </p:txEl>
                                          </p:spTgt>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3">
                                            <p:txEl>
                                              <p:pRg st="11" end="11"/>
                                            </p:txEl>
                                          </p:spTgt>
                                        </p:tgtEl>
                                      </p:cBhvr>
                                    </p:animEffect>
                                    <p:set>
                                      <p:cBhvr>
                                        <p:cTn id="39" dur="1" fill="hold">
                                          <p:stCondLst>
                                            <p:cond delay="499"/>
                                          </p:stCondLst>
                                        </p:cTn>
                                        <p:tgtEl>
                                          <p:spTgt spid="3">
                                            <p:txEl>
                                              <p:pRg st="11" end="11"/>
                                            </p:txEl>
                                          </p:spTgt>
                                        </p:tgtEl>
                                        <p:attrNameLst>
                                          <p:attrName>style.visibility</p:attrName>
                                        </p:attrNameLst>
                                      </p:cBhvr>
                                      <p:to>
                                        <p:strVal val="hidden"/>
                                      </p:to>
                                    </p:set>
                                  </p:childTnLst>
                                </p:cTn>
                              </p:par>
                              <p:par>
                                <p:cTn id="40" presetID="10" presetClass="entr" presetSubtype="0" fill="hold" nodeType="with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500"/>
                                        <p:tgtEl>
                                          <p:spTgt spid="3">
                                            <p:txEl>
                                              <p:pRg st="4" end="4"/>
                                            </p:txEl>
                                          </p:spTgt>
                                        </p:tgtEl>
                                      </p:cBhvr>
                                    </p:animEffect>
                                  </p:childTnLst>
                                </p:cTn>
                              </p:par>
                              <p:par>
                                <p:cTn id="43" presetID="10" presetClass="entr" presetSubtype="0" fill="hold" nodeType="withEffect">
                                  <p:stCondLst>
                                    <p:cond delay="0"/>
                                  </p:stCondLst>
                                  <p:iterate type="lt">
                                    <p:tmPct val="0"/>
                                  </p:iterate>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500"/>
                                        <p:tgtEl>
                                          <p:spTgt spid="3">
                                            <p:txEl>
                                              <p:pRg st="6" end="6"/>
                                            </p:txEl>
                                          </p:spTgt>
                                        </p:tgtEl>
                                      </p:cBhvr>
                                    </p:animEffect>
                                  </p:childTnLst>
                                </p:cTn>
                              </p:par>
                              <p:par>
                                <p:cTn id="46" presetID="10" presetClass="entr" presetSubtype="0" fill="hold" nodeType="withEffect">
                                  <p:stCondLst>
                                    <p:cond delay="0"/>
                                  </p:stCondLst>
                                  <p:iterate type="lt">
                                    <p:tmPct val="0"/>
                                  </p:iterate>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500"/>
                                        <p:tgtEl>
                                          <p:spTgt spid="3">
                                            <p:txEl>
                                              <p:pRg st="7" end="7"/>
                                            </p:txEl>
                                          </p:spTgt>
                                        </p:tgtEl>
                                      </p:cBhvr>
                                    </p:animEffect>
                                  </p:childTnLst>
                                </p:cTn>
                              </p:par>
                              <p:par>
                                <p:cTn id="49" presetID="10" presetClass="entr" presetSubtype="0" fill="hold" nodeType="withEffect">
                                  <p:stCondLst>
                                    <p:cond delay="0"/>
                                  </p:stCondLst>
                                  <p:iterate type="lt">
                                    <p:tmPct val="0"/>
                                  </p:iterate>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500"/>
                                        <p:tgtEl>
                                          <p:spTgt spid="3">
                                            <p:txEl>
                                              <p:pRg st="8" end="8"/>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fade">
                                      <p:cBhvr>
                                        <p:cTn id="54" dur="500"/>
                                        <p:tgtEl>
                                          <p:spTgt spid="3">
                                            <p:txEl>
                                              <p:pRg st="9" end="9"/>
                                            </p:txEl>
                                          </p:spTgt>
                                        </p:tgtEl>
                                      </p:cBhvr>
                                    </p:animEffect>
                                  </p:childTnLst>
                                </p:cTn>
                              </p:par>
                              <p:par>
                                <p:cTn id="55" presetID="10" presetClass="exit" presetSubtype="0" fill="hold" grpId="1" nodeType="withEffect">
                                  <p:stCondLst>
                                    <p:cond delay="0"/>
                                  </p:stCondLst>
                                  <p:childTnLst>
                                    <p:animEffect transition="out" filter="fade">
                                      <p:cBhvr>
                                        <p:cTn id="56" dur="500"/>
                                        <p:tgtEl>
                                          <p:spTgt spid="7"/>
                                        </p:tgtEl>
                                      </p:cBhvr>
                                    </p:animEffect>
                                    <p:set>
                                      <p:cBhvr>
                                        <p:cTn id="57" dur="1" fill="hold">
                                          <p:stCondLst>
                                            <p:cond delay="499"/>
                                          </p:stCondLst>
                                        </p:cTn>
                                        <p:tgtEl>
                                          <p:spTgt spid="7"/>
                                        </p:tgtEl>
                                        <p:attrNameLst>
                                          <p:attrName>style.visibility</p:attrName>
                                        </p:attrNameLst>
                                      </p:cBhvr>
                                      <p:to>
                                        <p:strVal val="hidden"/>
                                      </p:to>
                                    </p:set>
                                  </p:childTnLst>
                                </p:cTn>
                              </p:par>
                              <p:par>
                                <p:cTn id="58" presetID="10" presetClass="entr" presetSubtype="0" fill="hold" grpId="0" nodeType="with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fade">
                                      <p:cBhvr>
                                        <p:cTn id="60" dur="500"/>
                                        <p:tgtEl>
                                          <p:spTgt spid="8"/>
                                        </p:tgtEl>
                                      </p:cBhvr>
                                    </p:animEffect>
                                  </p:childTnLst>
                                </p:cTn>
                              </p:par>
                            </p:childTnLst>
                          </p:cTn>
                        </p:par>
                      </p:childTnLst>
                    </p:cTn>
                  </p:par>
                  <p:par>
                    <p:cTn id="61" fill="hold">
                      <p:stCondLst>
                        <p:cond delay="indefinite"/>
                      </p:stCondLst>
                      <p:childTnLst>
                        <p:par>
                          <p:cTn id="62" fill="hold">
                            <p:stCondLst>
                              <p:cond delay="0"/>
                            </p:stCondLst>
                            <p:childTnLst>
                              <p:par>
                                <p:cTn id="63" presetID="15" presetClass="emph" presetSubtype="0" nodeType="clickEffect">
                                  <p:stCondLst>
                                    <p:cond delay="0"/>
                                  </p:stCondLst>
                                  <p:iterate type="lt">
                                    <p:tmAbs val="25"/>
                                  </p:iterate>
                                  <p:childTnLst>
                                    <p:set>
                                      <p:cBhvr override="childStyle">
                                        <p:cTn id="64" dur="indefinite"/>
                                        <p:tgtEl>
                                          <p:spTgt spid="3">
                                            <p:txEl>
                                              <p:pRg st="6" end="6"/>
                                            </p:txEl>
                                          </p:spTgt>
                                        </p:tgtEl>
                                        <p:attrNameLst>
                                          <p:attrName>style.fontWeight</p:attrName>
                                        </p:attrNameLst>
                                      </p:cBhvr>
                                      <p:to>
                                        <p:strVal val="bold"/>
                                      </p:to>
                                    </p:set>
                                  </p:childTnLst>
                                </p:cTn>
                              </p:par>
                              <p:par>
                                <p:cTn id="65" presetID="15" presetClass="emph" presetSubtype="0" nodeType="withEffect">
                                  <p:stCondLst>
                                    <p:cond delay="0"/>
                                  </p:stCondLst>
                                  <p:iterate type="lt">
                                    <p:tmAbs val="25"/>
                                  </p:iterate>
                                  <p:childTnLst>
                                    <p:set>
                                      <p:cBhvr override="childStyle">
                                        <p:cTn id="66" dur="indefinite"/>
                                        <p:tgtEl>
                                          <p:spTgt spid="3">
                                            <p:txEl>
                                              <p:pRg st="7" end="7"/>
                                            </p:txEl>
                                          </p:spTgt>
                                        </p:tgtEl>
                                        <p:attrNameLst>
                                          <p:attrName>style.fontWeight</p:attrName>
                                        </p:attrNameLst>
                                      </p:cBhvr>
                                      <p:to>
                                        <p:strVal val="bold"/>
                                      </p:to>
                                    </p:set>
                                  </p:childTnLst>
                                </p:cTn>
                              </p:par>
                              <p:par>
                                <p:cTn id="67" presetID="15" presetClass="emph" presetSubtype="0" nodeType="withEffect">
                                  <p:stCondLst>
                                    <p:cond delay="0"/>
                                  </p:stCondLst>
                                  <p:iterate type="lt">
                                    <p:tmAbs val="25"/>
                                  </p:iterate>
                                  <p:childTnLst>
                                    <p:set>
                                      <p:cBhvr override="childStyle">
                                        <p:cTn id="68" dur="indefinite"/>
                                        <p:tgtEl>
                                          <p:spTgt spid="3">
                                            <p:txEl>
                                              <p:pRg st="8" end="8"/>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Opaque vowels</a:t>
            </a:r>
            <a:endParaRPr lang="en-US" dirty="0"/>
          </a:p>
        </p:txBody>
      </p:sp>
      <p:sp>
        <p:nvSpPr>
          <p:cNvPr id="3" name="Text Placeholder 2"/>
          <p:cNvSpPr>
            <a:spLocks noGrp="1"/>
          </p:cNvSpPr>
          <p:nvPr>
            <p:ph type="body" idx="1"/>
          </p:nvPr>
        </p:nvSpPr>
        <p:spPr/>
        <p:txBody>
          <a:bodyPr/>
          <a:lstStyle/>
          <a:p>
            <a:pPr algn="ctr"/>
            <a:r>
              <a:rPr lang="en-US" sz="2400" kern="100" dirty="0" err="1" smtClean="0"/>
              <a:t>Tungusic</a:t>
            </a:r>
            <a:r>
              <a:rPr lang="en-US" sz="2400" kern="100" dirty="0" smtClean="0"/>
              <a:t> &amp; Mongolic /u</a:t>
            </a:r>
            <a:r>
              <a:rPr lang="en-US" sz="2400" kern="100" dirty="0"/>
              <a:t>, ʊ</a:t>
            </a:r>
            <a:r>
              <a:rPr lang="en-US" sz="2400" kern="100" dirty="0" smtClean="0"/>
              <a:t>/</a:t>
            </a:r>
            <a:endParaRPr lang="en-US" sz="2400" kern="100" dirty="0">
              <a:latin typeface="바탕"/>
              <a:cs typeface="Times New Roman"/>
            </a:endParaRPr>
          </a:p>
        </p:txBody>
      </p:sp>
      <p:sp>
        <p:nvSpPr>
          <p:cNvPr id="5" name="Text Placeholder 4"/>
          <p:cNvSpPr>
            <a:spLocks noGrp="1"/>
          </p:cNvSpPr>
          <p:nvPr>
            <p:ph type="body" sz="half" idx="3"/>
          </p:nvPr>
        </p:nvSpPr>
        <p:spPr/>
        <p:txBody>
          <a:bodyPr/>
          <a:lstStyle/>
          <a:p>
            <a:pPr algn="ctr"/>
            <a:r>
              <a:rPr lang="en-US" sz="2400" dirty="0" err="1" smtClean="0"/>
              <a:t>Tungusic</a:t>
            </a:r>
            <a:r>
              <a:rPr lang="en-US" sz="2400" dirty="0" smtClean="0"/>
              <a:t> /i/</a:t>
            </a:r>
          </a:p>
        </p:txBody>
      </p:sp>
      <p:pic>
        <p:nvPicPr>
          <p:cNvPr id="11" name="Content Placeholder 10"/>
          <p:cNvPicPr>
            <a:picLocks noGrp="1" noChangeAspect="1"/>
          </p:cNvPicPr>
          <p:nvPr>
            <p:ph sz="quarter" idx="2"/>
          </p:nvPr>
        </p:nvPicPr>
        <p:blipFill>
          <a:blip r:embed="rId3">
            <a:extLst>
              <a:ext uri="{28A0092B-C50C-407E-A947-70E740481C1C}">
                <a14:useLocalDpi xmlns:a14="http://schemas.microsoft.com/office/drawing/2010/main" val="0"/>
              </a:ext>
            </a:extLst>
          </a:blip>
          <a:stretch>
            <a:fillRect/>
          </a:stretch>
        </p:blipFill>
        <p:spPr>
          <a:xfrm>
            <a:off x="1179215" y="2420888"/>
            <a:ext cx="2427043" cy="3240360"/>
          </a:xfrm>
        </p:spPr>
      </p:pic>
      <p:pic>
        <p:nvPicPr>
          <p:cNvPr id="10" name="Content Placeholder 9"/>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5364088" y="2401002"/>
            <a:ext cx="2425623" cy="3260246"/>
          </a:xfrm>
        </p:spPr>
      </p:pic>
      <p:sp>
        <p:nvSpPr>
          <p:cNvPr id="6" name="Date Placeholder 5"/>
          <p:cNvSpPr>
            <a:spLocks noGrp="1"/>
          </p:cNvSpPr>
          <p:nvPr>
            <p:ph type="dt" sz="half" idx="10"/>
          </p:nvPr>
        </p:nvSpPr>
        <p:spPr/>
        <p:txBody>
          <a:bodyPr/>
          <a:lstStyle/>
          <a:p>
            <a:r>
              <a:rPr lang="en-US" altLang="ko-KR" smtClean="0"/>
              <a:t>1/24/2013</a:t>
            </a:r>
            <a:endParaRPr lang="en-US"/>
          </a:p>
        </p:txBody>
      </p:sp>
      <p:sp>
        <p:nvSpPr>
          <p:cNvPr id="12" name="Footer Placeholder 11"/>
          <p:cNvSpPr>
            <a:spLocks noGrp="1"/>
          </p:cNvSpPr>
          <p:nvPr>
            <p:ph type="ftr" sz="quarter" idx="11"/>
          </p:nvPr>
        </p:nvSpPr>
        <p:spPr/>
        <p:txBody>
          <a:bodyPr/>
          <a:lstStyle/>
          <a:p>
            <a:r>
              <a:rPr lang="en-US" smtClean="0"/>
              <a:t>Contrastive hierarchies in the Altaic vowel systems</a:t>
            </a:r>
            <a:endParaRPr lang="en-US"/>
          </a:p>
        </p:txBody>
      </p:sp>
      <p:sp>
        <p:nvSpPr>
          <p:cNvPr id="13" name="Slide Number Placeholder 12"/>
          <p:cNvSpPr>
            <a:spLocks noGrp="1"/>
          </p:cNvSpPr>
          <p:nvPr>
            <p:ph type="sldNum" sz="quarter" idx="12"/>
          </p:nvPr>
        </p:nvSpPr>
        <p:spPr/>
        <p:txBody>
          <a:bodyPr/>
          <a:lstStyle/>
          <a:p>
            <a:fld id="{172AFA12-68E5-4B94-9C9D-2F0A9B4FE546}" type="slidenum">
              <a:rPr lang="en-US" smtClean="0"/>
              <a:t>40</a:t>
            </a:fld>
            <a:endParaRPr lang="en-US"/>
          </a:p>
        </p:txBody>
      </p:sp>
      <p:sp>
        <p:nvSpPr>
          <p:cNvPr id="4" name="Oval 3"/>
          <p:cNvSpPr/>
          <p:nvPr/>
        </p:nvSpPr>
        <p:spPr>
          <a:xfrm>
            <a:off x="2057400" y="4267200"/>
            <a:ext cx="533400" cy="533400"/>
          </a:xfrm>
          <a:prstGeom prst="ellipse">
            <a:avLst/>
          </a:prstGeom>
          <a:solidFill>
            <a:srgbClr val="DF6047">
              <a:alpha val="4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Oval 13"/>
          <p:cNvSpPr/>
          <p:nvPr/>
        </p:nvSpPr>
        <p:spPr>
          <a:xfrm>
            <a:off x="6214376" y="4267200"/>
            <a:ext cx="533400" cy="533400"/>
          </a:xfrm>
          <a:prstGeom prst="ellipse">
            <a:avLst/>
          </a:prstGeom>
          <a:solidFill>
            <a:srgbClr val="DF6047">
              <a:alpha val="4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p:cNvSpPr txBox="1"/>
          <p:nvPr/>
        </p:nvSpPr>
        <p:spPr>
          <a:xfrm>
            <a:off x="2703922" y="0"/>
            <a:ext cx="3200400" cy="369332"/>
          </a:xfrm>
          <a:prstGeom prst="rect">
            <a:avLst/>
          </a:prstGeom>
          <a:solidFill>
            <a:schemeClr val="tx1">
              <a:lumMod val="75000"/>
              <a:lumOff val="25000"/>
            </a:schemeClr>
          </a:solidFill>
          <a:effectLst>
            <a:softEdge rad="31750"/>
          </a:effectLst>
        </p:spPr>
        <p:txBody>
          <a:bodyPr wrap="square" rtlCol="0">
            <a:spAutoFit/>
          </a:bodyPr>
          <a:lstStyle/>
          <a:p>
            <a:pPr algn="ctr"/>
            <a:r>
              <a:rPr lang="en-US" dirty="0" smtClean="0">
                <a:solidFill>
                  <a:schemeClr val="bg1"/>
                </a:solidFill>
              </a:rPr>
              <a:t>van der </a:t>
            </a:r>
            <a:r>
              <a:rPr lang="en-US" dirty="0" err="1" smtClean="0">
                <a:solidFill>
                  <a:schemeClr val="bg1"/>
                </a:solidFill>
              </a:rPr>
              <a:t>Hulst</a:t>
            </a:r>
            <a:r>
              <a:rPr lang="en-US" dirty="0" smtClean="0">
                <a:solidFill>
                  <a:schemeClr val="bg1"/>
                </a:solidFill>
              </a:rPr>
              <a:t> and Smith (1988)</a:t>
            </a:r>
            <a:endParaRPr lang="en-US" dirty="0">
              <a:solidFill>
                <a:schemeClr val="bg1"/>
              </a:solidFill>
            </a:endParaRPr>
          </a:p>
        </p:txBody>
      </p:sp>
    </p:spTree>
    <p:extLst>
      <p:ext uri="{BB962C8B-B14F-4D97-AF65-F5344CB8AC3E}">
        <p14:creationId xmlns:p14="http://schemas.microsoft.com/office/powerpoint/2010/main" val="2149947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Transparent vowel</a:t>
            </a:r>
            <a:endParaRPr lang="en-US" dirty="0"/>
          </a:p>
        </p:txBody>
      </p:sp>
      <p:pic>
        <p:nvPicPr>
          <p:cNvPr id="11" name="Content Placeholder 10"/>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673361" y="2492375"/>
            <a:ext cx="5552767" cy="2952849"/>
          </a:xfrm>
        </p:spPr>
      </p:pic>
      <p:sp>
        <p:nvSpPr>
          <p:cNvPr id="3" name="Date Placeholder 2"/>
          <p:cNvSpPr>
            <a:spLocks noGrp="1"/>
          </p:cNvSpPr>
          <p:nvPr>
            <p:ph type="dt" sz="half" idx="2"/>
          </p:nvPr>
        </p:nvSpPr>
        <p:spPr>
          <a:prstGeom prst="rect">
            <a:avLst/>
          </a:prstGeom>
        </p:spPr>
        <p:txBody>
          <a:bodyPr/>
          <a:lstStyle/>
          <a:p>
            <a:r>
              <a:rPr lang="en-US" altLang="ko-KR" smtClean="0"/>
              <a:t>1/24/2013</a:t>
            </a:r>
            <a:endParaRPr lang="en-US" dirty="0"/>
          </a:p>
        </p:txBody>
      </p:sp>
      <p:sp>
        <p:nvSpPr>
          <p:cNvPr id="4" name="Footer Placeholder 3"/>
          <p:cNvSpPr>
            <a:spLocks noGrp="1"/>
          </p:cNvSpPr>
          <p:nvPr>
            <p:ph type="ftr" sz="quarter" idx="3"/>
          </p:nvPr>
        </p:nvSpPr>
        <p:spPr>
          <a:prstGeom prst="rect">
            <a:avLst/>
          </a:prstGeom>
        </p:spPr>
        <p:txBody>
          <a:bodyPr/>
          <a:lstStyle/>
          <a:p>
            <a:r>
              <a:rPr lang="en-US" smtClean="0"/>
              <a:t>Contrastive hierarchies in the Altaic vowel systems</a:t>
            </a:r>
            <a:endParaRPr lang="en-US" dirty="0"/>
          </a:p>
        </p:txBody>
      </p:sp>
      <p:sp>
        <p:nvSpPr>
          <p:cNvPr id="5" name="Slide Number Placeholder 4"/>
          <p:cNvSpPr>
            <a:spLocks noGrp="1"/>
          </p:cNvSpPr>
          <p:nvPr>
            <p:ph type="sldNum" sz="quarter" idx="4"/>
          </p:nvPr>
        </p:nvSpPr>
        <p:spPr>
          <a:prstGeom prst="bracketPair">
            <a:avLst>
              <a:gd name="adj" fmla="val 17949"/>
            </a:avLst>
          </a:prstGeom>
        </p:spPr>
        <p:txBody>
          <a:bodyPr/>
          <a:lstStyle/>
          <a:p>
            <a:fld id="{172AFA12-68E5-4B94-9C9D-2F0A9B4FE546}" type="slidenum">
              <a:rPr lang="en-US" smtClean="0"/>
              <a:t>41</a:t>
            </a:fld>
            <a:endParaRPr lang="en-US"/>
          </a:p>
        </p:txBody>
      </p:sp>
      <p:sp>
        <p:nvSpPr>
          <p:cNvPr id="14" name="Text Placeholder 2"/>
          <p:cNvSpPr txBox="1">
            <a:spLocks/>
          </p:cNvSpPr>
          <p:nvPr/>
        </p:nvSpPr>
        <p:spPr>
          <a:xfrm>
            <a:off x="1222248" y="1752600"/>
            <a:ext cx="3657600" cy="639762"/>
          </a:xfrm>
          <a:prstGeom prst="rect">
            <a:avLst/>
          </a:prstGeom>
        </p:spPr>
        <p:txBody>
          <a:bodyPr vert="horz" lIns="91440" tIns="45720" rIns="91440" bIns="45720" rtlCol="0">
            <a:normAutofit/>
          </a:bodyPr>
          <a:lstStyle>
            <a:lvl1pPr marL="342900" indent="-228600" algn="l" defTabSz="914400" rtl="0" eaLnBrk="1" latinLnBrk="1"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1"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1"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1"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1"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1"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1"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1"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1"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None/>
            </a:pPr>
            <a:r>
              <a:rPr lang="en-US" sz="2400" b="1" kern="100" dirty="0" smtClean="0">
                <a:solidFill>
                  <a:schemeClr val="tx1">
                    <a:lumMod val="75000"/>
                    <a:lumOff val="25000"/>
                  </a:schemeClr>
                </a:solidFill>
              </a:rPr>
              <a:t>Mongolic /i/ = .</a:t>
            </a:r>
            <a:r>
              <a:rPr lang="en-US" sz="2400" b="1" kern="100" baseline="30000" dirty="0" smtClean="0">
                <a:solidFill>
                  <a:schemeClr val="tx1">
                    <a:lumMod val="75000"/>
                    <a:lumOff val="25000"/>
                  </a:schemeClr>
                </a:solidFill>
              </a:rPr>
              <a:t>i</a:t>
            </a:r>
            <a:endParaRPr lang="en-US" sz="2400" b="1" kern="100" baseline="30000" dirty="0">
              <a:solidFill>
                <a:schemeClr val="tx1">
                  <a:lumMod val="75000"/>
                  <a:lumOff val="25000"/>
                </a:schemeClr>
              </a:solidFill>
              <a:latin typeface="바탕"/>
              <a:cs typeface="Times New Roman"/>
            </a:endParaRPr>
          </a:p>
        </p:txBody>
      </p:sp>
      <p:sp>
        <p:nvSpPr>
          <p:cNvPr id="15" name="Oval 14"/>
          <p:cNvSpPr/>
          <p:nvPr/>
        </p:nvSpPr>
        <p:spPr>
          <a:xfrm>
            <a:off x="2437222" y="4077072"/>
            <a:ext cx="533400" cy="533400"/>
          </a:xfrm>
          <a:prstGeom prst="ellipse">
            <a:avLst/>
          </a:prstGeom>
          <a:solidFill>
            <a:srgbClr val="DF6047">
              <a:alpha val="4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p:cNvSpPr txBox="1"/>
          <p:nvPr/>
        </p:nvSpPr>
        <p:spPr>
          <a:xfrm>
            <a:off x="2703922" y="0"/>
            <a:ext cx="3200400" cy="369332"/>
          </a:xfrm>
          <a:prstGeom prst="rect">
            <a:avLst/>
          </a:prstGeom>
          <a:solidFill>
            <a:schemeClr val="tx1">
              <a:lumMod val="75000"/>
              <a:lumOff val="25000"/>
            </a:schemeClr>
          </a:solidFill>
          <a:effectLst>
            <a:softEdge rad="31750"/>
          </a:effectLst>
        </p:spPr>
        <p:txBody>
          <a:bodyPr wrap="square" rtlCol="0">
            <a:spAutoFit/>
          </a:bodyPr>
          <a:lstStyle/>
          <a:p>
            <a:pPr algn="ctr"/>
            <a:r>
              <a:rPr lang="en-US" dirty="0" smtClean="0">
                <a:solidFill>
                  <a:schemeClr val="bg1"/>
                </a:solidFill>
              </a:rPr>
              <a:t>van der </a:t>
            </a:r>
            <a:r>
              <a:rPr lang="en-US" dirty="0" err="1" smtClean="0">
                <a:solidFill>
                  <a:schemeClr val="bg1"/>
                </a:solidFill>
              </a:rPr>
              <a:t>Hulst</a:t>
            </a:r>
            <a:r>
              <a:rPr lang="en-US" dirty="0" smtClean="0">
                <a:solidFill>
                  <a:schemeClr val="bg1"/>
                </a:solidFill>
              </a:rPr>
              <a:t> and Smith (1988)</a:t>
            </a:r>
            <a:endParaRPr lang="en-US" dirty="0">
              <a:solidFill>
                <a:schemeClr val="bg1"/>
              </a:solidFill>
            </a:endParaRPr>
          </a:p>
        </p:txBody>
      </p:sp>
    </p:spTree>
    <p:extLst>
      <p:ext uri="{BB962C8B-B14F-4D97-AF65-F5344CB8AC3E}">
        <p14:creationId xmlns:p14="http://schemas.microsoft.com/office/powerpoint/2010/main" val="4136830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7" name="Content Placeholder 6"/>
          <p:cNvSpPr>
            <a:spLocks noGrp="1"/>
          </p:cNvSpPr>
          <p:nvPr>
            <p:ph sz="quarter" idx="1"/>
          </p:nvPr>
        </p:nvSpPr>
        <p:spPr/>
        <p:txBody>
          <a:bodyPr>
            <a:normAutofit lnSpcReduction="10000"/>
          </a:bodyPr>
          <a:lstStyle/>
          <a:p>
            <a:pPr latinLnBrk="0"/>
            <a:r>
              <a:rPr lang="en-US" dirty="0" smtClean="0"/>
              <a:t>Simply doesn’t work for other Mongolic varieties</a:t>
            </a:r>
          </a:p>
          <a:p>
            <a:pPr lvl="1" latinLnBrk="0"/>
            <a:r>
              <a:rPr lang="en-US" dirty="0" smtClean="0"/>
              <a:t>e.g., </a:t>
            </a:r>
            <a:r>
              <a:rPr lang="en-US" dirty="0" err="1" smtClean="0"/>
              <a:t>Shuluun</a:t>
            </a:r>
            <a:r>
              <a:rPr lang="en-US" dirty="0" smtClean="0"/>
              <a:t> </a:t>
            </a:r>
            <a:r>
              <a:rPr lang="en-US" dirty="0" err="1"/>
              <a:t>Höh</a:t>
            </a:r>
            <a:r>
              <a:rPr lang="en-US" dirty="0"/>
              <a:t> </a:t>
            </a:r>
            <a:r>
              <a:rPr lang="en-US" dirty="0" err="1" smtClean="0"/>
              <a:t>Chakhar</a:t>
            </a:r>
            <a:r>
              <a:rPr lang="en-US" dirty="0" smtClean="0"/>
              <a:t> (</a:t>
            </a:r>
            <a:r>
              <a:rPr lang="en-US" dirty="0" err="1" smtClean="0"/>
              <a:t>Svantesson</a:t>
            </a:r>
            <a:r>
              <a:rPr lang="en-US" dirty="0" smtClean="0"/>
              <a:t> et al. 2005)</a:t>
            </a:r>
          </a:p>
          <a:p>
            <a:pPr lvl="2" latinLnBrk="0"/>
            <a:r>
              <a:rPr lang="en-US" dirty="0" smtClean="0"/>
              <a:t>a Southern Mongolian variety (spoken in Inner Mongolia) with richer inventory but the same harmony patterns</a:t>
            </a:r>
          </a:p>
          <a:p>
            <a:pPr lvl="2" latinLnBrk="0"/>
            <a:endParaRPr lang="en-US" dirty="0" smtClean="0"/>
          </a:p>
          <a:p>
            <a:pPr lvl="2" latinLnBrk="0"/>
            <a:endParaRPr lang="en-US" dirty="0"/>
          </a:p>
          <a:p>
            <a:pPr lvl="2" latinLnBrk="0"/>
            <a:endParaRPr lang="en-US" dirty="0" smtClean="0"/>
          </a:p>
          <a:p>
            <a:pPr lvl="2" latinLnBrk="0"/>
            <a:endParaRPr lang="en-US" dirty="0"/>
          </a:p>
          <a:p>
            <a:pPr lvl="2" latinLnBrk="0"/>
            <a:endParaRPr lang="en-US" dirty="0" smtClean="0"/>
          </a:p>
          <a:p>
            <a:pPr lvl="2" latinLnBrk="0"/>
            <a:endParaRPr lang="en-US" dirty="0" smtClean="0"/>
          </a:p>
          <a:p>
            <a:pPr lvl="2" latinLnBrk="0"/>
            <a:r>
              <a:rPr lang="en-US" dirty="0" smtClean="0"/>
              <a:t>/ə/ instead of /e/ </a:t>
            </a:r>
            <a:r>
              <a:rPr lang="en-US" dirty="0" smtClean="0">
                <a:sym typeface="Wingdings" pitchFamily="2" charset="2"/>
              </a:rPr>
              <a:t> No redundancy rule is available</a:t>
            </a:r>
          </a:p>
          <a:p>
            <a:pPr lvl="2" latinLnBrk="0"/>
            <a:r>
              <a:rPr lang="en-US" dirty="0" smtClean="0">
                <a:sym typeface="Wingdings" pitchFamily="2" charset="2"/>
              </a:rPr>
              <a:t>Thus, a governing specification of [I] is required in the underlying representation of /i/.</a:t>
            </a:r>
          </a:p>
          <a:p>
            <a:pPr lvl="2" latinLnBrk="0"/>
            <a:r>
              <a:rPr lang="en-US" dirty="0" smtClean="0">
                <a:sym typeface="Wingdings" pitchFamily="2" charset="2"/>
              </a:rPr>
              <a:t>Then, /i/ is wrongly predicted to be opaque, not transparent.</a:t>
            </a:r>
          </a:p>
        </p:txBody>
      </p:sp>
      <p:sp>
        <p:nvSpPr>
          <p:cNvPr id="3" name="Date Placeholder 2"/>
          <p:cNvSpPr>
            <a:spLocks noGrp="1"/>
          </p:cNvSpPr>
          <p:nvPr>
            <p:ph type="dt" sz="half" idx="2"/>
          </p:nvPr>
        </p:nvSpPr>
        <p:spPr>
          <a:prstGeom prst="rect">
            <a:avLst/>
          </a:prstGeom>
        </p:spPr>
        <p:txBody>
          <a:bodyPr/>
          <a:lstStyle/>
          <a:p>
            <a:r>
              <a:rPr lang="en-US" altLang="ko-KR" smtClean="0"/>
              <a:t>1/24/2013</a:t>
            </a:r>
            <a:endParaRPr lang="en-US" dirty="0"/>
          </a:p>
        </p:txBody>
      </p:sp>
      <p:sp>
        <p:nvSpPr>
          <p:cNvPr id="10" name="Footer Placeholder 9"/>
          <p:cNvSpPr>
            <a:spLocks noGrp="1"/>
          </p:cNvSpPr>
          <p:nvPr>
            <p:ph type="ftr" sz="quarter" idx="3"/>
          </p:nvPr>
        </p:nvSpPr>
        <p:spPr>
          <a:prstGeom prst="rect">
            <a:avLst/>
          </a:prstGeom>
        </p:spPr>
        <p:txBody>
          <a:bodyPr/>
          <a:lstStyle/>
          <a:p>
            <a:r>
              <a:rPr lang="en-US" smtClean="0"/>
              <a:t>Contrastive hierarchies in the Altaic vowel systems</a:t>
            </a:r>
            <a:endParaRPr lang="en-US" dirty="0"/>
          </a:p>
        </p:txBody>
      </p:sp>
      <p:sp>
        <p:nvSpPr>
          <p:cNvPr id="12" name="Slide Number Placeholder 11"/>
          <p:cNvSpPr>
            <a:spLocks noGrp="1"/>
          </p:cNvSpPr>
          <p:nvPr>
            <p:ph type="sldNum" sz="quarter" idx="4"/>
          </p:nvPr>
        </p:nvSpPr>
        <p:spPr>
          <a:prstGeom prst="bracketPair">
            <a:avLst>
              <a:gd name="adj" fmla="val 17949"/>
            </a:avLst>
          </a:prstGeom>
        </p:spPr>
        <p:txBody>
          <a:bodyPr/>
          <a:lstStyle/>
          <a:p>
            <a:fld id="{172AFA12-68E5-4B94-9C9D-2F0A9B4FE546}" type="slidenum">
              <a:rPr lang="en-US" smtClean="0"/>
              <a:t>42</a:t>
            </a:fld>
            <a:endParaRPr lang="en-US"/>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6758" y="2780928"/>
            <a:ext cx="1565910" cy="1623060"/>
          </a:xfrm>
          <a:prstGeom prst="rect">
            <a:avLst/>
          </a:prstGeom>
          <a:effectLst>
            <a:glow rad="228600">
              <a:schemeClr val="accent2">
                <a:satMod val="175000"/>
                <a:alpha val="40000"/>
              </a:schemeClr>
            </a:glow>
          </a:effectLst>
        </p:spPr>
      </p:pic>
      <p:sp>
        <p:nvSpPr>
          <p:cNvPr id="8" name="Oval 7"/>
          <p:cNvSpPr/>
          <p:nvPr/>
        </p:nvSpPr>
        <p:spPr>
          <a:xfrm>
            <a:off x="3733800" y="3660840"/>
            <a:ext cx="533400" cy="880872"/>
          </a:xfrm>
          <a:prstGeom prst="ellipse">
            <a:avLst/>
          </a:prstGeom>
          <a:solidFill>
            <a:srgbClr val="DF6047">
              <a:alpha val="4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p:cNvSpPr txBox="1"/>
          <p:nvPr/>
        </p:nvSpPr>
        <p:spPr>
          <a:xfrm>
            <a:off x="2703922" y="0"/>
            <a:ext cx="3200400" cy="369332"/>
          </a:xfrm>
          <a:prstGeom prst="rect">
            <a:avLst/>
          </a:prstGeom>
          <a:solidFill>
            <a:schemeClr val="tx1">
              <a:lumMod val="75000"/>
              <a:lumOff val="25000"/>
            </a:schemeClr>
          </a:solidFill>
          <a:effectLst>
            <a:softEdge rad="31750"/>
          </a:effectLst>
        </p:spPr>
        <p:txBody>
          <a:bodyPr wrap="square" rtlCol="0">
            <a:spAutoFit/>
          </a:bodyPr>
          <a:lstStyle/>
          <a:p>
            <a:pPr algn="ctr"/>
            <a:r>
              <a:rPr lang="en-US" dirty="0" smtClean="0">
                <a:solidFill>
                  <a:schemeClr val="bg1"/>
                </a:solidFill>
              </a:rPr>
              <a:t>van der </a:t>
            </a:r>
            <a:r>
              <a:rPr lang="en-US" dirty="0" err="1" smtClean="0">
                <a:solidFill>
                  <a:schemeClr val="bg1"/>
                </a:solidFill>
              </a:rPr>
              <a:t>Hulst</a:t>
            </a:r>
            <a:r>
              <a:rPr lang="en-US" dirty="0" smtClean="0">
                <a:solidFill>
                  <a:schemeClr val="bg1"/>
                </a:solidFill>
              </a:rPr>
              <a:t> and Smith (1988)</a:t>
            </a:r>
            <a:endParaRPr lang="en-US" dirty="0">
              <a:solidFill>
                <a:schemeClr val="bg1"/>
              </a:solidFill>
            </a:endParaRPr>
          </a:p>
        </p:txBody>
      </p:sp>
    </p:spTree>
    <p:extLst>
      <p:ext uri="{BB962C8B-B14F-4D97-AF65-F5344CB8AC3E}">
        <p14:creationId xmlns:p14="http://schemas.microsoft.com/office/powerpoint/2010/main" val="3773581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altLang="ko-KR" dirty="0" smtClean="0"/>
              <a:t>A CH analysis of the </a:t>
            </a:r>
            <a:r>
              <a:rPr lang="en-US" altLang="ko-KR" dirty="0" err="1" smtClean="0"/>
              <a:t>microvariation</a:t>
            </a:r>
            <a:r>
              <a:rPr lang="en-US" altLang="ko-KR" dirty="0" smtClean="0"/>
              <a:t> between T and M in labial harmony</a:t>
            </a:r>
            <a:endParaRPr lang="ko-KR" altLang="en-US" dirty="0"/>
          </a:p>
        </p:txBody>
      </p:sp>
      <p:sp>
        <p:nvSpPr>
          <p:cNvPr id="8" name="Text Placeholder 7"/>
          <p:cNvSpPr>
            <a:spLocks noGrp="1"/>
          </p:cNvSpPr>
          <p:nvPr>
            <p:ph type="body" idx="1"/>
          </p:nvPr>
        </p:nvSpPr>
        <p:spPr/>
        <p:txBody>
          <a:bodyPr/>
          <a:lstStyle/>
          <a:p>
            <a:r>
              <a:rPr lang="en-US" altLang="ko-KR" dirty="0" smtClean="0"/>
              <a:t>Case study: </a:t>
            </a:r>
            <a:r>
              <a:rPr lang="en-US" altLang="ko-KR" dirty="0" err="1" smtClean="0"/>
              <a:t>Oroqen</a:t>
            </a:r>
            <a:r>
              <a:rPr lang="en-US" altLang="ko-KR" dirty="0" smtClean="0"/>
              <a:t> </a:t>
            </a:r>
            <a:r>
              <a:rPr lang="en-US" altLang="ko-KR" dirty="0"/>
              <a:t>and </a:t>
            </a:r>
            <a:r>
              <a:rPr lang="en-US" altLang="ko-KR" dirty="0" err="1"/>
              <a:t>Khalkha</a:t>
            </a:r>
            <a:endParaRPr lang="ko-KR" altLang="en-US" dirty="0"/>
          </a:p>
        </p:txBody>
      </p:sp>
      <p:sp>
        <p:nvSpPr>
          <p:cNvPr id="4" name="Date Placeholder 3"/>
          <p:cNvSpPr>
            <a:spLocks noGrp="1"/>
          </p:cNvSpPr>
          <p:nvPr>
            <p:ph type="dt" sz="half" idx="2"/>
          </p:nvPr>
        </p:nvSpPr>
        <p:spPr>
          <a:prstGeom prst="rect">
            <a:avLst/>
          </a:prstGeom>
        </p:spPr>
        <p:txBody>
          <a:bodyPr/>
          <a:lstStyle/>
          <a:p>
            <a:r>
              <a:rPr lang="en-US" altLang="ko-KR" smtClean="0"/>
              <a:t>1/24/2013</a:t>
            </a:r>
            <a:endParaRPr lang="en-US" dirty="0"/>
          </a:p>
        </p:txBody>
      </p:sp>
      <p:sp>
        <p:nvSpPr>
          <p:cNvPr id="5" name="Footer Placeholder 4"/>
          <p:cNvSpPr>
            <a:spLocks noGrp="1"/>
          </p:cNvSpPr>
          <p:nvPr>
            <p:ph type="ftr" sz="quarter" idx="3"/>
          </p:nvPr>
        </p:nvSpPr>
        <p:spPr>
          <a:prstGeom prst="rect">
            <a:avLst/>
          </a:prstGeom>
        </p:spPr>
        <p:txBody>
          <a:bodyPr/>
          <a:lstStyle/>
          <a:p>
            <a:r>
              <a:rPr lang="en-US" smtClean="0"/>
              <a:t>Contrastive hierarchies in the Altaic vowel systems</a:t>
            </a:r>
            <a:endParaRPr lang="en-US" dirty="0"/>
          </a:p>
        </p:txBody>
      </p:sp>
      <p:sp>
        <p:nvSpPr>
          <p:cNvPr id="6" name="Slide Number Placeholder 5"/>
          <p:cNvSpPr>
            <a:spLocks noGrp="1"/>
          </p:cNvSpPr>
          <p:nvPr>
            <p:ph type="sldNum" sz="quarter" idx="4"/>
          </p:nvPr>
        </p:nvSpPr>
        <p:spPr>
          <a:prstGeom prst="bracketPair">
            <a:avLst>
              <a:gd name="adj" fmla="val 17949"/>
            </a:avLst>
          </a:prstGeom>
        </p:spPr>
        <p:txBody>
          <a:bodyPr/>
          <a:lstStyle/>
          <a:p>
            <a:fld id="{172AFA12-68E5-4B94-9C9D-2F0A9B4FE546}" type="slidenum">
              <a:rPr lang="en-US" smtClean="0"/>
              <a:t>43</a:t>
            </a:fld>
            <a:endParaRPr lang="en-US"/>
          </a:p>
        </p:txBody>
      </p:sp>
    </p:spTree>
    <p:extLst>
      <p:ext uri="{BB962C8B-B14F-4D97-AF65-F5344CB8AC3E}">
        <p14:creationId xmlns:p14="http://schemas.microsoft.com/office/powerpoint/2010/main" val="1312475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atinLnBrk="0"/>
            <a:r>
              <a:rPr lang="en-US" dirty="0" smtClean="0"/>
              <a:t>Vowel inventory</a:t>
            </a:r>
            <a:endParaRPr lang="en-US" dirty="0"/>
          </a:p>
        </p:txBody>
      </p:sp>
      <p:sp>
        <p:nvSpPr>
          <p:cNvPr id="8" name="Text Placeholder 7"/>
          <p:cNvSpPr>
            <a:spLocks noGrp="1"/>
          </p:cNvSpPr>
          <p:nvPr>
            <p:ph type="body" idx="1"/>
          </p:nvPr>
        </p:nvSpPr>
        <p:spPr/>
        <p:txBody>
          <a:bodyPr/>
          <a:lstStyle/>
          <a:p>
            <a:pPr latinLnBrk="0"/>
            <a:r>
              <a:rPr lang="en-US" sz="2400" dirty="0" err="1" smtClean="0"/>
              <a:t>Oroqen</a:t>
            </a:r>
            <a:r>
              <a:rPr lang="en-US" sz="2400" dirty="0" smtClean="0"/>
              <a:t> vowels</a:t>
            </a:r>
            <a:endParaRPr lang="en-US" sz="2400" dirty="0"/>
          </a:p>
        </p:txBody>
      </p:sp>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371600" y="2514600"/>
            <a:ext cx="1844040" cy="2598420"/>
          </a:xfrm>
          <a:effectLst>
            <a:glow rad="228600">
              <a:schemeClr val="accent5">
                <a:satMod val="175000"/>
                <a:alpha val="40000"/>
              </a:schemeClr>
            </a:glow>
          </a:effectLst>
        </p:spPr>
      </p:pic>
      <p:sp>
        <p:nvSpPr>
          <p:cNvPr id="9" name="Text Placeholder 8"/>
          <p:cNvSpPr>
            <a:spLocks noGrp="1"/>
          </p:cNvSpPr>
          <p:nvPr>
            <p:ph type="body" sz="quarter" idx="3"/>
          </p:nvPr>
        </p:nvSpPr>
        <p:spPr/>
        <p:txBody>
          <a:bodyPr/>
          <a:lstStyle/>
          <a:p>
            <a:pPr latinLnBrk="0"/>
            <a:r>
              <a:rPr lang="en-US" sz="2400" dirty="0" err="1" smtClean="0"/>
              <a:t>Khalkha</a:t>
            </a:r>
            <a:r>
              <a:rPr lang="en-US" sz="2400" dirty="0" smtClean="0"/>
              <a:t> vowels</a:t>
            </a:r>
            <a:endParaRPr lang="en-US" sz="2400" dirty="0"/>
          </a:p>
        </p:txBody>
      </p:sp>
      <p:pic>
        <p:nvPicPr>
          <p:cNvPr id="11" name="Content Placeholder 10"/>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5324470" y="2495562"/>
            <a:ext cx="1877568" cy="2665476"/>
          </a:xfrm>
          <a:effectLst>
            <a:glow rad="228600">
              <a:schemeClr val="accent2">
                <a:satMod val="175000"/>
                <a:alpha val="40000"/>
              </a:schemeClr>
            </a:glow>
          </a:effectLst>
        </p:spPr>
      </p:pic>
      <p:sp>
        <p:nvSpPr>
          <p:cNvPr id="3" name="Date Placeholder 2"/>
          <p:cNvSpPr>
            <a:spLocks noGrp="1"/>
          </p:cNvSpPr>
          <p:nvPr>
            <p:ph type="dt" sz="half" idx="10"/>
          </p:nvPr>
        </p:nvSpPr>
        <p:spPr/>
        <p:txBody>
          <a:bodyPr/>
          <a:lstStyle/>
          <a:p>
            <a:r>
              <a:rPr lang="en-US" altLang="ko-KR" smtClean="0"/>
              <a:t>1/24/2013</a:t>
            </a:r>
            <a:endParaRPr lang="en-US"/>
          </a:p>
        </p:txBody>
      </p:sp>
      <p:sp>
        <p:nvSpPr>
          <p:cNvPr id="10" name="Footer Placeholder 9"/>
          <p:cNvSpPr>
            <a:spLocks noGrp="1"/>
          </p:cNvSpPr>
          <p:nvPr>
            <p:ph type="ftr" sz="quarter" idx="11"/>
          </p:nvPr>
        </p:nvSpPr>
        <p:spPr/>
        <p:txBody>
          <a:bodyPr/>
          <a:lstStyle/>
          <a:p>
            <a:r>
              <a:rPr lang="en-US" smtClean="0"/>
              <a:t>Contrastive hierarchies in the Altaic vowel systems</a:t>
            </a:r>
            <a:endParaRPr lang="en-US"/>
          </a:p>
        </p:txBody>
      </p:sp>
      <p:sp>
        <p:nvSpPr>
          <p:cNvPr id="12" name="Slide Number Placeholder 11"/>
          <p:cNvSpPr>
            <a:spLocks noGrp="1"/>
          </p:cNvSpPr>
          <p:nvPr>
            <p:ph type="sldNum" sz="quarter" idx="12"/>
          </p:nvPr>
        </p:nvSpPr>
        <p:spPr/>
        <p:txBody>
          <a:bodyPr/>
          <a:lstStyle/>
          <a:p>
            <a:fld id="{172AFA12-68E5-4B94-9C9D-2F0A9B4FE546}" type="slidenum">
              <a:rPr lang="en-US" smtClean="0"/>
              <a:t>44</a:t>
            </a:fld>
            <a:endParaRPr lang="en-US"/>
          </a:p>
        </p:txBody>
      </p:sp>
    </p:spTree>
    <p:extLst>
      <p:ext uri="{BB962C8B-B14F-4D97-AF65-F5344CB8AC3E}">
        <p14:creationId xmlns:p14="http://schemas.microsoft.com/office/powerpoint/2010/main" val="4127548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latinLnBrk="0"/>
            <a:r>
              <a:rPr lang="en-US" dirty="0" smtClean="0"/>
              <a:t>Contrastive status of the features</a:t>
            </a:r>
            <a:endParaRPr lang="en-US" dirty="0"/>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3738752904"/>
              </p:ext>
            </p:extLst>
          </p:nvPr>
        </p:nvGraphicFramePr>
        <p:xfrm>
          <a:off x="395536" y="2060848"/>
          <a:ext cx="8229952" cy="3886200"/>
        </p:xfrm>
        <a:graphic>
          <a:graphicData uri="http://schemas.openxmlformats.org/drawingml/2006/table">
            <a:tbl>
              <a:tblPr firstRow="1" firstCol="1" bandRow="1">
                <a:tableStyleId>{D7AC3CCA-C797-4891-BE02-D94E43425B78}</a:tableStyleId>
              </a:tblPr>
              <a:tblGrid>
                <a:gridCol w="1301595"/>
                <a:gridCol w="3216368"/>
                <a:gridCol w="3711989"/>
              </a:tblGrid>
              <a:tr h="413096">
                <a:tc>
                  <a:txBody>
                    <a:bodyPr/>
                    <a:lstStyle/>
                    <a:p>
                      <a:pPr marL="0" marR="0" algn="ctr" fontAlgn="t" latinLnBrk="0">
                        <a:spcBef>
                          <a:spcPts val="0"/>
                        </a:spcBef>
                        <a:spcAft>
                          <a:spcPts val="0"/>
                        </a:spcAft>
                        <a:tabLst>
                          <a:tab pos="228600" algn="l"/>
                        </a:tabLst>
                      </a:pPr>
                      <a:r>
                        <a:rPr lang="en-US" sz="1800" kern="100" dirty="0">
                          <a:effectLst/>
                        </a:rPr>
                        <a:t> </a:t>
                      </a:r>
                      <a:endParaRPr lang="en-US" sz="1800" kern="100" dirty="0">
                        <a:effectLst/>
                        <a:latin typeface="바탕"/>
                        <a:cs typeface="Times New Roman"/>
                      </a:endParaRPr>
                    </a:p>
                  </a:txBody>
                  <a:tcPr marL="75998" marR="75998" marT="0" marB="0" anchor="ctr"/>
                </a:tc>
                <a:tc>
                  <a:txBody>
                    <a:bodyPr/>
                    <a:lstStyle/>
                    <a:p>
                      <a:pPr marL="0" marR="0" indent="69850" algn="ctr" fontAlgn="t" latinLnBrk="0">
                        <a:spcBef>
                          <a:spcPts val="0"/>
                        </a:spcBef>
                        <a:spcAft>
                          <a:spcPts val="0"/>
                        </a:spcAft>
                        <a:tabLst>
                          <a:tab pos="228600" algn="l"/>
                        </a:tabLst>
                      </a:pPr>
                      <a:r>
                        <a:rPr lang="en-US" sz="1800" kern="100" dirty="0" err="1">
                          <a:effectLst/>
                        </a:rPr>
                        <a:t>Oroqen</a:t>
                      </a:r>
                      <a:r>
                        <a:rPr lang="en-US" sz="1800" kern="100" dirty="0">
                          <a:effectLst/>
                        </a:rPr>
                        <a:t> (</a:t>
                      </a:r>
                      <a:r>
                        <a:rPr lang="en-US" sz="1800" kern="100" dirty="0" err="1">
                          <a:effectLst/>
                        </a:rPr>
                        <a:t>Tungusic</a:t>
                      </a:r>
                      <a:r>
                        <a:rPr lang="en-US" sz="1800" kern="100" dirty="0">
                          <a:effectLst/>
                        </a:rPr>
                        <a:t>)</a:t>
                      </a:r>
                      <a:endParaRPr lang="en-US" sz="1800" kern="100" dirty="0">
                        <a:effectLst/>
                        <a:latin typeface="바탕"/>
                        <a:cs typeface="Times New Roman"/>
                      </a:endParaRPr>
                    </a:p>
                  </a:txBody>
                  <a:tcPr marL="75998" marR="75998" marT="0" marB="0" anchor="ctr"/>
                </a:tc>
                <a:tc>
                  <a:txBody>
                    <a:bodyPr/>
                    <a:lstStyle/>
                    <a:p>
                      <a:pPr marL="0" marR="0" algn="ctr" fontAlgn="t" latinLnBrk="0">
                        <a:spcBef>
                          <a:spcPts val="0"/>
                        </a:spcBef>
                        <a:spcAft>
                          <a:spcPts val="0"/>
                        </a:spcAft>
                        <a:tabLst>
                          <a:tab pos="228600" algn="l"/>
                        </a:tabLst>
                      </a:pPr>
                      <a:r>
                        <a:rPr lang="en-US" sz="1800" kern="100">
                          <a:effectLst/>
                        </a:rPr>
                        <a:t>Khalkha (Mongolic)</a:t>
                      </a:r>
                      <a:endParaRPr lang="en-US" sz="1800" kern="100">
                        <a:effectLst/>
                        <a:latin typeface="바탕"/>
                        <a:cs typeface="Times New Roman"/>
                      </a:endParaRPr>
                    </a:p>
                  </a:txBody>
                  <a:tcPr marL="75998" marR="75998" marT="0" marB="0" anchor="ctr"/>
                </a:tc>
              </a:tr>
              <a:tr h="798505">
                <a:tc>
                  <a:txBody>
                    <a:bodyPr/>
                    <a:lstStyle/>
                    <a:p>
                      <a:pPr marL="0" marR="0" algn="ctr" fontAlgn="t" latinLnBrk="0">
                        <a:spcBef>
                          <a:spcPts val="0"/>
                        </a:spcBef>
                        <a:spcAft>
                          <a:spcPts val="0"/>
                        </a:spcAft>
                        <a:tabLst>
                          <a:tab pos="228600" algn="l"/>
                        </a:tabLst>
                      </a:pPr>
                      <a:r>
                        <a:rPr lang="en-US" sz="1800" kern="100" dirty="0">
                          <a:effectLst/>
                        </a:rPr>
                        <a:t>[coronal]</a:t>
                      </a:r>
                      <a:endParaRPr lang="en-US" sz="1800" kern="100" dirty="0">
                        <a:effectLst/>
                        <a:latin typeface="바탕"/>
                        <a:cs typeface="Times New Roman"/>
                      </a:endParaRPr>
                    </a:p>
                  </a:txBody>
                  <a:tcPr marL="75998" marR="75998" marT="0" marB="0" anchor="ctr"/>
                </a:tc>
                <a:tc>
                  <a:txBody>
                    <a:bodyPr/>
                    <a:lstStyle/>
                    <a:p>
                      <a:pPr marL="285750" marR="0" indent="-285750" algn="l" fontAlgn="t" latinLnBrk="0">
                        <a:spcBef>
                          <a:spcPts val="0"/>
                        </a:spcBef>
                        <a:spcAft>
                          <a:spcPts val="0"/>
                        </a:spcAft>
                        <a:buFont typeface="Arial" pitchFamily="34" charset="0"/>
                        <a:buChar char="•"/>
                        <a:tabLst>
                          <a:tab pos="228600" algn="l"/>
                        </a:tabLst>
                      </a:pPr>
                      <a:r>
                        <a:rPr lang="en-US" sz="1800" kern="100" dirty="0">
                          <a:effectLst/>
                        </a:rPr>
                        <a:t>Palatalization of /s/ before /i</a:t>
                      </a:r>
                      <a:r>
                        <a:rPr lang="en-US" sz="1800" kern="100" dirty="0" smtClean="0">
                          <a:effectLst/>
                        </a:rPr>
                        <a:t>/</a:t>
                      </a:r>
                    </a:p>
                    <a:p>
                      <a:pPr marL="285750" marR="0" indent="-285750" algn="l" fontAlgn="t" latinLnBrk="0">
                        <a:spcBef>
                          <a:spcPts val="0"/>
                        </a:spcBef>
                        <a:spcAft>
                          <a:spcPts val="0"/>
                        </a:spcAft>
                        <a:buFont typeface="Arial" pitchFamily="34" charset="0"/>
                        <a:buChar char="•"/>
                        <a:tabLst>
                          <a:tab pos="228600" algn="l"/>
                        </a:tabLst>
                      </a:pPr>
                      <a:r>
                        <a:rPr lang="en-US" sz="1800" dirty="0" smtClean="0"/>
                        <a:t>[j]-formation /</a:t>
                      </a:r>
                      <a:r>
                        <a:rPr lang="en-US" sz="1800" dirty="0" err="1" smtClean="0"/>
                        <a:t>ee</a:t>
                      </a:r>
                      <a:r>
                        <a:rPr lang="en-US" sz="1800" dirty="0" smtClean="0"/>
                        <a:t>, </a:t>
                      </a:r>
                      <a:r>
                        <a:rPr lang="en-US" sz="1800" dirty="0" err="1" smtClean="0"/>
                        <a:t>ɛɛ</a:t>
                      </a:r>
                      <a:r>
                        <a:rPr lang="en-US" sz="1800" dirty="0" smtClean="0"/>
                        <a:t>/ </a:t>
                      </a:r>
                      <a:endParaRPr lang="en-US" sz="1800" kern="100" dirty="0">
                        <a:effectLst/>
                        <a:latin typeface="바탕"/>
                        <a:cs typeface="Times New Roman"/>
                      </a:endParaRPr>
                    </a:p>
                  </a:txBody>
                  <a:tcPr marL="75998" marR="75998" marT="0" marB="0" anchor="ctr"/>
                </a:tc>
                <a:tc>
                  <a:txBody>
                    <a:bodyPr/>
                    <a:lstStyle/>
                    <a:p>
                      <a:pPr marL="285750" marR="0" indent="-285750" algn="l" latinLnBrk="0">
                        <a:spcBef>
                          <a:spcPts val="0"/>
                        </a:spcBef>
                        <a:spcAft>
                          <a:spcPts val="0"/>
                        </a:spcAft>
                        <a:buFont typeface="Arial" pitchFamily="34" charset="0"/>
                        <a:buChar char="•"/>
                        <a:tabLst>
                          <a:tab pos="228600" algn="l"/>
                        </a:tabLst>
                      </a:pPr>
                      <a:r>
                        <a:rPr lang="en-US" sz="1800" kern="100" dirty="0">
                          <a:effectLst/>
                        </a:rPr>
                        <a:t>Consonant palatalization by /i</a:t>
                      </a:r>
                      <a:r>
                        <a:rPr lang="en-US" sz="1800" kern="100" dirty="0" smtClean="0">
                          <a:effectLst/>
                        </a:rPr>
                        <a:t>/</a:t>
                      </a:r>
                      <a:endParaRPr lang="en-US" sz="1800" kern="100" dirty="0">
                        <a:effectLst/>
                      </a:endParaRPr>
                    </a:p>
                    <a:p>
                      <a:pPr marL="285750" marR="0" indent="-285750" algn="l" latinLnBrk="0">
                        <a:spcBef>
                          <a:spcPts val="0"/>
                        </a:spcBef>
                        <a:spcAft>
                          <a:spcPts val="0"/>
                        </a:spcAft>
                        <a:buFont typeface="Arial" pitchFamily="34" charset="0"/>
                        <a:buChar char="•"/>
                        <a:tabLst>
                          <a:tab pos="228600" algn="l"/>
                        </a:tabLst>
                      </a:pPr>
                      <a:r>
                        <a:rPr lang="en-US" sz="1800" kern="100" dirty="0">
                          <a:effectLst/>
                        </a:rPr>
                        <a:t>Vowel </a:t>
                      </a:r>
                      <a:r>
                        <a:rPr lang="en-US" sz="1800" kern="100" dirty="0" smtClean="0">
                          <a:effectLst/>
                        </a:rPr>
                        <a:t>umlaut</a:t>
                      </a:r>
                      <a:endParaRPr lang="en-US" sz="1800" kern="100" dirty="0">
                        <a:effectLst/>
                        <a:latin typeface="바탕"/>
                        <a:cs typeface="Times New Roman"/>
                      </a:endParaRPr>
                    </a:p>
                  </a:txBody>
                  <a:tcPr marL="75998" marR="75998" marT="0" marB="0" anchor="ctr"/>
                </a:tc>
              </a:tr>
              <a:tr h="891533">
                <a:tc>
                  <a:txBody>
                    <a:bodyPr/>
                    <a:lstStyle/>
                    <a:p>
                      <a:pPr marL="0" marR="0" algn="ctr" fontAlgn="t" latinLnBrk="0">
                        <a:spcBef>
                          <a:spcPts val="0"/>
                        </a:spcBef>
                        <a:spcAft>
                          <a:spcPts val="0"/>
                        </a:spcAft>
                        <a:tabLst>
                          <a:tab pos="228600" algn="l"/>
                        </a:tabLst>
                      </a:pPr>
                      <a:r>
                        <a:rPr lang="en-US" sz="1800" kern="100">
                          <a:effectLst/>
                        </a:rPr>
                        <a:t>[RTR]</a:t>
                      </a:r>
                      <a:endParaRPr lang="en-US" sz="1800" kern="100">
                        <a:effectLst/>
                        <a:latin typeface="바탕"/>
                        <a:cs typeface="Times New Roman"/>
                      </a:endParaRPr>
                    </a:p>
                  </a:txBody>
                  <a:tcPr marL="75998" marR="75998" marT="0" marB="0" anchor="ctr"/>
                </a:tc>
                <a:tc gridSpan="2">
                  <a:txBody>
                    <a:bodyPr/>
                    <a:lstStyle/>
                    <a:p>
                      <a:pPr marL="285750" marR="0" indent="-285750" algn="l" latinLnBrk="0">
                        <a:spcBef>
                          <a:spcPts val="0"/>
                        </a:spcBef>
                        <a:spcAft>
                          <a:spcPts val="0"/>
                        </a:spcAft>
                        <a:buFont typeface="Arial" pitchFamily="34" charset="0"/>
                        <a:buChar char="•"/>
                        <a:tabLst>
                          <a:tab pos="228600" algn="l"/>
                        </a:tabLst>
                      </a:pPr>
                      <a:r>
                        <a:rPr lang="en-US" sz="1800" kern="100" dirty="0" err="1">
                          <a:effectLst/>
                        </a:rPr>
                        <a:t>RTR</a:t>
                      </a:r>
                      <a:r>
                        <a:rPr lang="en-US" sz="1800" kern="100" dirty="0">
                          <a:effectLst/>
                        </a:rPr>
                        <a:t> harmony</a:t>
                      </a:r>
                      <a:endParaRPr lang="en-US" sz="1800" kern="100" dirty="0">
                        <a:effectLst/>
                        <a:latin typeface="바탕"/>
                        <a:cs typeface="Times New Roman"/>
                      </a:endParaRPr>
                    </a:p>
                  </a:txBody>
                  <a:tcPr marL="75998" marR="75998" marT="0" marB="0" anchor="ctr"/>
                </a:tc>
                <a:tc hMerge="1">
                  <a:txBody>
                    <a:bodyPr/>
                    <a:lstStyle/>
                    <a:p>
                      <a:endParaRPr lang="en-US"/>
                    </a:p>
                  </a:txBody>
                  <a:tcPr/>
                </a:tc>
              </a:tr>
              <a:tr h="891533">
                <a:tc>
                  <a:txBody>
                    <a:bodyPr/>
                    <a:lstStyle/>
                    <a:p>
                      <a:pPr marL="0" marR="0" algn="ctr" fontAlgn="t" latinLnBrk="0">
                        <a:spcBef>
                          <a:spcPts val="0"/>
                        </a:spcBef>
                        <a:spcAft>
                          <a:spcPts val="0"/>
                        </a:spcAft>
                        <a:tabLst>
                          <a:tab pos="228600" algn="l"/>
                        </a:tabLst>
                      </a:pPr>
                      <a:r>
                        <a:rPr lang="en-US" sz="1800" kern="100">
                          <a:effectLst/>
                        </a:rPr>
                        <a:t>[labial]</a:t>
                      </a:r>
                      <a:endParaRPr lang="en-US" sz="1800" kern="100">
                        <a:effectLst/>
                        <a:latin typeface="바탕"/>
                        <a:cs typeface="Times New Roman"/>
                      </a:endParaRPr>
                    </a:p>
                  </a:txBody>
                  <a:tcPr marL="75998" marR="75998" marT="0" marB="0" anchor="ctr"/>
                </a:tc>
                <a:tc gridSpan="2">
                  <a:txBody>
                    <a:bodyPr/>
                    <a:lstStyle/>
                    <a:p>
                      <a:pPr marL="285750" marR="0" indent="-285750" algn="l" latinLnBrk="0">
                        <a:spcBef>
                          <a:spcPts val="0"/>
                        </a:spcBef>
                        <a:spcAft>
                          <a:spcPts val="0"/>
                        </a:spcAft>
                        <a:buFont typeface="Arial" pitchFamily="34" charset="0"/>
                        <a:buChar char="•"/>
                        <a:tabLst>
                          <a:tab pos="228600" algn="l"/>
                        </a:tabLst>
                      </a:pPr>
                      <a:r>
                        <a:rPr lang="en-US" sz="1800" kern="100" dirty="0">
                          <a:effectLst/>
                        </a:rPr>
                        <a:t>labial </a:t>
                      </a:r>
                      <a:r>
                        <a:rPr lang="en-US" sz="1800" kern="100" dirty="0" smtClean="0">
                          <a:effectLst/>
                        </a:rPr>
                        <a:t>harmony</a:t>
                      </a:r>
                    </a:p>
                    <a:p>
                      <a:pPr marL="285750" marR="0" indent="-285750" algn="l" latinLnBrk="0">
                        <a:spcBef>
                          <a:spcPts val="0"/>
                        </a:spcBef>
                        <a:spcAft>
                          <a:spcPts val="0"/>
                        </a:spcAft>
                        <a:buFont typeface="Arial" pitchFamily="34" charset="0"/>
                        <a:buChar char="•"/>
                        <a:tabLst>
                          <a:tab pos="228600" algn="l"/>
                        </a:tabLst>
                      </a:pPr>
                      <a:r>
                        <a:rPr lang="en-US" sz="1800" kern="100" dirty="0" smtClean="0">
                          <a:effectLst/>
                        </a:rPr>
                        <a:t>[w]-formation by </a:t>
                      </a:r>
                      <a:r>
                        <a:rPr lang="en-US" sz="1800" dirty="0" smtClean="0"/>
                        <a:t>/</a:t>
                      </a:r>
                      <a:r>
                        <a:rPr lang="en-US" sz="1800" dirty="0" err="1" smtClean="0"/>
                        <a:t>oo</a:t>
                      </a:r>
                      <a:r>
                        <a:rPr lang="en-US" sz="1800" dirty="0" smtClean="0"/>
                        <a:t>, </a:t>
                      </a:r>
                      <a:r>
                        <a:rPr lang="en-US" sz="1800" dirty="0" err="1" smtClean="0"/>
                        <a:t>ɔɔ</a:t>
                      </a:r>
                      <a:r>
                        <a:rPr lang="en-US" sz="1800" dirty="0" smtClean="0"/>
                        <a:t>/  (</a:t>
                      </a:r>
                      <a:r>
                        <a:rPr lang="en-US" sz="1800" dirty="0" err="1" smtClean="0"/>
                        <a:t>Oroqen</a:t>
                      </a:r>
                      <a:r>
                        <a:rPr lang="en-US" sz="1800" dirty="0" smtClean="0"/>
                        <a:t> only)</a:t>
                      </a:r>
                      <a:endParaRPr lang="en-US" sz="1800" kern="100" dirty="0">
                        <a:effectLst/>
                        <a:latin typeface="+mn-lt"/>
                        <a:cs typeface="Times New Roman"/>
                      </a:endParaRPr>
                    </a:p>
                  </a:txBody>
                  <a:tcPr marL="75998" marR="75998" marT="0" marB="0" anchor="ctr"/>
                </a:tc>
                <a:tc hMerge="1">
                  <a:txBody>
                    <a:bodyPr/>
                    <a:lstStyle/>
                    <a:p>
                      <a:endParaRPr lang="en-US"/>
                    </a:p>
                  </a:txBody>
                  <a:tcPr/>
                </a:tc>
              </a:tr>
              <a:tr h="891533">
                <a:tc>
                  <a:txBody>
                    <a:bodyPr/>
                    <a:lstStyle/>
                    <a:p>
                      <a:pPr marL="0" marR="0" algn="ctr" fontAlgn="t" latinLnBrk="0">
                        <a:spcBef>
                          <a:spcPts val="0"/>
                        </a:spcBef>
                        <a:spcAft>
                          <a:spcPts val="0"/>
                        </a:spcAft>
                        <a:tabLst>
                          <a:tab pos="228600" algn="l"/>
                        </a:tabLst>
                      </a:pPr>
                      <a:r>
                        <a:rPr lang="en-US" sz="1800" kern="100">
                          <a:effectLst/>
                        </a:rPr>
                        <a:t>[low]</a:t>
                      </a:r>
                      <a:endParaRPr lang="en-US" sz="1800" kern="100">
                        <a:effectLst/>
                        <a:latin typeface="바탕"/>
                        <a:cs typeface="Times New Roman"/>
                      </a:endParaRPr>
                    </a:p>
                  </a:txBody>
                  <a:tcPr marL="75998" marR="75998" marT="0" marB="0" anchor="ctr"/>
                </a:tc>
                <a:tc gridSpan="2">
                  <a:txBody>
                    <a:bodyPr/>
                    <a:lstStyle/>
                    <a:p>
                      <a:pPr marL="285750" marR="0" indent="-285750" algn="l" latinLnBrk="0">
                        <a:spcBef>
                          <a:spcPts val="0"/>
                        </a:spcBef>
                        <a:spcAft>
                          <a:spcPts val="0"/>
                        </a:spcAft>
                        <a:buFont typeface="Arial" pitchFamily="34" charset="0"/>
                        <a:buChar char="•"/>
                        <a:tabLst>
                          <a:tab pos="228600" algn="l"/>
                        </a:tabLst>
                      </a:pPr>
                      <a:r>
                        <a:rPr lang="en-US" sz="1800" kern="100" dirty="0">
                          <a:effectLst/>
                        </a:rPr>
                        <a:t>Trigger/target of labial harmony </a:t>
                      </a:r>
                      <a:r>
                        <a:rPr lang="en-US" sz="1800" kern="100" dirty="0" smtClean="0">
                          <a:effectLst/>
                        </a:rPr>
                        <a:t>is restricted </a:t>
                      </a:r>
                      <a:r>
                        <a:rPr lang="en-US" sz="1800" kern="100" dirty="0">
                          <a:effectLst/>
                        </a:rPr>
                        <a:t>to low vowels</a:t>
                      </a:r>
                    </a:p>
                    <a:p>
                      <a:pPr marL="285750" marR="0" indent="-285750" algn="l" latinLnBrk="0">
                        <a:spcBef>
                          <a:spcPts val="0"/>
                        </a:spcBef>
                        <a:spcAft>
                          <a:spcPts val="0"/>
                        </a:spcAft>
                        <a:buFont typeface="Arial" pitchFamily="34" charset="0"/>
                        <a:buChar char="•"/>
                        <a:tabLst>
                          <a:tab pos="228600" algn="l"/>
                        </a:tabLst>
                      </a:pPr>
                      <a:r>
                        <a:rPr lang="en-US" sz="1800" kern="100" dirty="0">
                          <a:effectLst/>
                        </a:rPr>
                        <a:t>blocking of labial harmony by high </a:t>
                      </a:r>
                      <a:r>
                        <a:rPr lang="en-US" sz="1800" kern="100" dirty="0" smtClean="0">
                          <a:effectLst/>
                        </a:rPr>
                        <a:t>vowels</a:t>
                      </a:r>
                    </a:p>
                    <a:p>
                      <a:pPr marL="285750" marR="0" indent="-285750" algn="l" latinLnBrk="0">
                        <a:spcBef>
                          <a:spcPts val="0"/>
                        </a:spcBef>
                        <a:spcAft>
                          <a:spcPts val="0"/>
                        </a:spcAft>
                        <a:buFont typeface="Arial" pitchFamily="34" charset="0"/>
                        <a:buChar char="•"/>
                        <a:tabLst>
                          <a:tab pos="228600" algn="l"/>
                        </a:tabLst>
                      </a:pPr>
                      <a:r>
                        <a:rPr lang="en-US" sz="1800" kern="1200" dirty="0" smtClean="0">
                          <a:effectLst/>
                        </a:rPr>
                        <a:t>trigger restriction in </a:t>
                      </a:r>
                      <a:r>
                        <a:rPr lang="en-US" sz="1800" kern="1200" dirty="0" err="1" smtClean="0">
                          <a:effectLst/>
                        </a:rPr>
                        <a:t>Oroqen</a:t>
                      </a:r>
                      <a:r>
                        <a:rPr lang="en-US" sz="1800" kern="1200" dirty="0" smtClean="0">
                          <a:effectLst/>
                        </a:rPr>
                        <a:t> [w]-formation</a:t>
                      </a:r>
                      <a:endParaRPr lang="en-US" sz="1800" kern="100" dirty="0">
                        <a:effectLst/>
                        <a:latin typeface="+mn-lt"/>
                        <a:cs typeface="Times New Roman"/>
                      </a:endParaRPr>
                    </a:p>
                  </a:txBody>
                  <a:tcPr marL="75998" marR="75998" marT="0" marB="0" anchor="ctr"/>
                </a:tc>
                <a:tc hMerge="1">
                  <a:txBody>
                    <a:bodyPr/>
                    <a:lstStyle/>
                    <a:p>
                      <a:endParaRPr lang="en-US"/>
                    </a:p>
                  </a:txBody>
                  <a:tcPr/>
                </a:tc>
              </a:tr>
            </a:tbl>
          </a:graphicData>
        </a:graphic>
      </p:graphicFrame>
      <p:sp>
        <p:nvSpPr>
          <p:cNvPr id="8" name="Date Placeholder 7"/>
          <p:cNvSpPr>
            <a:spLocks noGrp="1"/>
          </p:cNvSpPr>
          <p:nvPr>
            <p:ph type="dt" sz="half" idx="2"/>
          </p:nvPr>
        </p:nvSpPr>
        <p:spPr>
          <a:prstGeom prst="rect">
            <a:avLst/>
          </a:prstGeom>
        </p:spPr>
        <p:txBody>
          <a:bodyPr/>
          <a:lstStyle/>
          <a:p>
            <a:r>
              <a:rPr lang="en-US" altLang="ko-KR" smtClean="0"/>
              <a:t>1/24/2013</a:t>
            </a:r>
            <a:endParaRPr lang="en-US" dirty="0"/>
          </a:p>
        </p:txBody>
      </p:sp>
      <p:sp>
        <p:nvSpPr>
          <p:cNvPr id="9" name="Footer Placeholder 8"/>
          <p:cNvSpPr>
            <a:spLocks noGrp="1"/>
          </p:cNvSpPr>
          <p:nvPr>
            <p:ph type="ftr" sz="quarter" idx="3"/>
          </p:nvPr>
        </p:nvSpPr>
        <p:spPr>
          <a:prstGeom prst="rect">
            <a:avLst/>
          </a:prstGeom>
        </p:spPr>
        <p:txBody>
          <a:bodyPr/>
          <a:lstStyle/>
          <a:p>
            <a:r>
              <a:rPr lang="en-US" smtClean="0"/>
              <a:t>Contrastive hierarchies in the Altaic vowel systems</a:t>
            </a:r>
            <a:endParaRPr lang="en-US" dirty="0"/>
          </a:p>
        </p:txBody>
      </p:sp>
      <p:sp>
        <p:nvSpPr>
          <p:cNvPr id="10" name="Slide Number Placeholder 9"/>
          <p:cNvSpPr>
            <a:spLocks noGrp="1"/>
          </p:cNvSpPr>
          <p:nvPr>
            <p:ph type="sldNum" sz="quarter" idx="4"/>
          </p:nvPr>
        </p:nvSpPr>
        <p:spPr>
          <a:prstGeom prst="bracketPair">
            <a:avLst>
              <a:gd name="adj" fmla="val 17949"/>
            </a:avLst>
          </a:prstGeom>
        </p:spPr>
        <p:txBody>
          <a:bodyPr/>
          <a:lstStyle/>
          <a:p>
            <a:fld id="{172AFA12-68E5-4B94-9C9D-2F0A9B4FE546}" type="slidenum">
              <a:rPr lang="en-US" smtClean="0"/>
              <a:t>45</a:t>
            </a:fld>
            <a:endParaRPr lang="en-US"/>
          </a:p>
        </p:txBody>
      </p:sp>
      <p:sp>
        <p:nvSpPr>
          <p:cNvPr id="2" name="Text Placeholder 1"/>
          <p:cNvSpPr>
            <a:spLocks noGrp="1"/>
          </p:cNvSpPr>
          <p:nvPr>
            <p:ph type="body" idx="4294967295"/>
          </p:nvPr>
        </p:nvSpPr>
        <p:spPr>
          <a:xfrm>
            <a:off x="395536" y="1268760"/>
            <a:ext cx="8352928" cy="4876800"/>
          </a:xfrm>
        </p:spPr>
        <p:txBody>
          <a:bodyPr/>
          <a:lstStyle/>
          <a:p>
            <a:pPr latinLnBrk="0"/>
            <a:r>
              <a:rPr lang="en-US" altLang="ko-KR" dirty="0" smtClean="0"/>
              <a:t>Evidence: a summary</a:t>
            </a:r>
            <a:endParaRPr lang="en-US" dirty="0"/>
          </a:p>
        </p:txBody>
      </p:sp>
    </p:spTree>
    <p:extLst>
      <p:ext uri="{BB962C8B-B14F-4D97-AF65-F5344CB8AC3E}">
        <p14:creationId xmlns:p14="http://schemas.microsoft.com/office/powerpoint/2010/main" val="1001590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atinLnBrk="0"/>
            <a:r>
              <a:rPr lang="en-US" dirty="0" smtClean="0"/>
              <a:t>Evidence for [coronal]</a:t>
            </a:r>
            <a:endParaRPr lang="en-US" dirty="0"/>
          </a:p>
        </p:txBody>
      </p:sp>
      <p:sp>
        <p:nvSpPr>
          <p:cNvPr id="12" name="Content Placeholder 11"/>
          <p:cNvSpPr>
            <a:spLocks noGrp="1"/>
          </p:cNvSpPr>
          <p:nvPr>
            <p:ph sz="quarter" idx="1"/>
          </p:nvPr>
        </p:nvSpPr>
        <p:spPr/>
        <p:txBody>
          <a:bodyPr/>
          <a:lstStyle/>
          <a:p>
            <a:pPr lvl="0" latinLnBrk="0"/>
            <a:r>
              <a:rPr lang="en-US" sz="2400" dirty="0" err="1" smtClean="0"/>
              <a:t>Oroqen</a:t>
            </a:r>
            <a:r>
              <a:rPr lang="en-US" sz="2400" dirty="0" smtClean="0"/>
              <a:t>(</a:t>
            </a:r>
            <a:r>
              <a:rPr lang="en-US" sz="2400" dirty="0" err="1" smtClean="0"/>
              <a:t>Tungusic</a:t>
            </a:r>
            <a:r>
              <a:rPr lang="en-US" sz="2400" dirty="0" smtClean="0"/>
              <a:t>): </a:t>
            </a:r>
            <a:r>
              <a:rPr lang="en-US" sz="2400" dirty="0"/>
              <a:t>palatalization of /s/ by /i/ (Zhang </a:t>
            </a:r>
            <a:r>
              <a:rPr lang="en-US" sz="2400" dirty="0" smtClean="0"/>
              <a:t>1996:171)</a:t>
            </a:r>
          </a:p>
          <a:p>
            <a:pPr lvl="0" latinLnBrk="0"/>
            <a:endParaRPr lang="en-US" sz="2400" dirty="0"/>
          </a:p>
          <a:p>
            <a:pPr lvl="0" latinLnBrk="0"/>
            <a:endParaRPr lang="en-US" sz="2400" dirty="0" smtClean="0"/>
          </a:p>
          <a:p>
            <a:pPr lvl="0" latinLnBrk="0"/>
            <a:endParaRPr lang="en-US" sz="2400" dirty="0" smtClean="0"/>
          </a:p>
          <a:p>
            <a:pPr marL="0" lvl="0" indent="0" latinLnBrk="0">
              <a:buNone/>
            </a:pPr>
            <a:endParaRPr lang="en-US" sz="2400" dirty="0"/>
          </a:p>
          <a:p>
            <a:pPr marL="411480" lvl="1" indent="0" latinLnBrk="0">
              <a:buNone/>
            </a:pPr>
            <a:r>
              <a:rPr lang="en-US" sz="2000" dirty="0" smtClean="0"/>
              <a:t>Cf. [j]-formation </a:t>
            </a:r>
            <a:r>
              <a:rPr lang="en-US" sz="2000" dirty="0"/>
              <a:t>by long low front </a:t>
            </a:r>
            <a:r>
              <a:rPr lang="en-US" sz="2000" dirty="0" err="1" smtClean="0"/>
              <a:t>Vs</a:t>
            </a:r>
            <a:r>
              <a:rPr lang="en-US" sz="2000" dirty="0" smtClean="0"/>
              <a:t> /</a:t>
            </a:r>
            <a:r>
              <a:rPr lang="en-US" sz="2000" dirty="0" err="1" smtClean="0"/>
              <a:t>ee</a:t>
            </a:r>
            <a:r>
              <a:rPr lang="en-US" sz="2000" dirty="0"/>
              <a:t>, </a:t>
            </a:r>
            <a:r>
              <a:rPr lang="en-US" sz="2000" dirty="0" err="1"/>
              <a:t>ɛɛ</a:t>
            </a:r>
            <a:r>
              <a:rPr lang="en-US" sz="2000" dirty="0"/>
              <a:t>/ (Zhang 1996: 167ff</a:t>
            </a:r>
            <a:r>
              <a:rPr lang="en-US" sz="2000" dirty="0" smtClean="0"/>
              <a:t>)</a:t>
            </a:r>
          </a:p>
          <a:p>
            <a:pPr lvl="0" latinLnBrk="0"/>
            <a:r>
              <a:rPr lang="en-US" sz="2400" dirty="0" err="1" smtClean="0"/>
              <a:t>Khalkha</a:t>
            </a:r>
            <a:r>
              <a:rPr lang="en-US" sz="2400" dirty="0" smtClean="0"/>
              <a:t>(Mongolic): consonant palatalization   Cf. vowel </a:t>
            </a:r>
            <a:r>
              <a:rPr lang="en-US" dirty="0" smtClean="0"/>
              <a:t>umlaut</a:t>
            </a:r>
            <a:endParaRPr lang="en-US" dirty="0"/>
          </a:p>
        </p:txBody>
      </p:sp>
      <p:sp>
        <p:nvSpPr>
          <p:cNvPr id="3" name="Date Placeholder 2"/>
          <p:cNvSpPr>
            <a:spLocks noGrp="1"/>
          </p:cNvSpPr>
          <p:nvPr>
            <p:ph type="dt" sz="half" idx="2"/>
          </p:nvPr>
        </p:nvSpPr>
        <p:spPr>
          <a:prstGeom prst="rect">
            <a:avLst/>
          </a:prstGeom>
        </p:spPr>
        <p:txBody>
          <a:bodyPr/>
          <a:lstStyle/>
          <a:p>
            <a:r>
              <a:rPr lang="en-US" altLang="ko-KR" smtClean="0"/>
              <a:t>1/24/2013</a:t>
            </a:r>
            <a:endParaRPr lang="en-US" dirty="0"/>
          </a:p>
        </p:txBody>
      </p:sp>
      <p:sp>
        <p:nvSpPr>
          <p:cNvPr id="7" name="Footer Placeholder 6"/>
          <p:cNvSpPr>
            <a:spLocks noGrp="1"/>
          </p:cNvSpPr>
          <p:nvPr>
            <p:ph type="ftr" sz="quarter" idx="3"/>
          </p:nvPr>
        </p:nvSpPr>
        <p:spPr>
          <a:prstGeom prst="rect">
            <a:avLst/>
          </a:prstGeom>
        </p:spPr>
        <p:txBody>
          <a:bodyPr/>
          <a:lstStyle/>
          <a:p>
            <a:r>
              <a:rPr lang="en-US" smtClean="0"/>
              <a:t>Contrastive hierarchies in the Altaic vowel systems</a:t>
            </a:r>
            <a:endParaRPr lang="en-US" dirty="0"/>
          </a:p>
        </p:txBody>
      </p:sp>
      <p:sp>
        <p:nvSpPr>
          <p:cNvPr id="8" name="Slide Number Placeholder 7"/>
          <p:cNvSpPr>
            <a:spLocks noGrp="1"/>
          </p:cNvSpPr>
          <p:nvPr>
            <p:ph type="sldNum" sz="quarter" idx="4"/>
          </p:nvPr>
        </p:nvSpPr>
        <p:spPr>
          <a:prstGeom prst="bracketPair">
            <a:avLst>
              <a:gd name="adj" fmla="val 17949"/>
            </a:avLst>
          </a:prstGeom>
        </p:spPr>
        <p:txBody>
          <a:bodyPr/>
          <a:lstStyle/>
          <a:p>
            <a:fld id="{172AFA12-68E5-4B94-9C9D-2F0A9B4FE546}" type="slidenum">
              <a:rPr lang="en-US" smtClean="0"/>
              <a:t>46</a:t>
            </a:fld>
            <a:endParaRPr lang="en-US"/>
          </a:p>
        </p:txBody>
      </p:sp>
      <p:graphicFrame>
        <p:nvGraphicFramePr>
          <p:cNvPr id="13" name="Table 12"/>
          <p:cNvGraphicFramePr>
            <a:graphicFrameLocks noGrp="1"/>
          </p:cNvGraphicFramePr>
          <p:nvPr>
            <p:extLst>
              <p:ext uri="{D42A27DB-BD31-4B8C-83A1-F6EECF244321}">
                <p14:modId xmlns:p14="http://schemas.microsoft.com/office/powerpoint/2010/main" val="313218534"/>
              </p:ext>
            </p:extLst>
          </p:nvPr>
        </p:nvGraphicFramePr>
        <p:xfrm>
          <a:off x="914400" y="1676399"/>
          <a:ext cx="3276600" cy="1843442"/>
        </p:xfrm>
        <a:graphic>
          <a:graphicData uri="http://schemas.openxmlformats.org/drawingml/2006/table">
            <a:tbl>
              <a:tblPr firstRow="1" bandRow="1">
                <a:tableStyleId>{69CF1AB2-1976-4502-BF36-3FF5EA218861}</a:tableStyleId>
              </a:tblPr>
              <a:tblGrid>
                <a:gridCol w="914400"/>
                <a:gridCol w="1066800"/>
                <a:gridCol w="1295400"/>
              </a:tblGrid>
              <a:tr h="351118">
                <a:tc gridSpan="3">
                  <a:txBody>
                    <a:bodyPr/>
                    <a:lstStyle/>
                    <a:p>
                      <a:r>
                        <a:rPr lang="en-US" sz="1800" kern="1200" dirty="0" smtClean="0">
                          <a:effectLst/>
                        </a:rPr>
                        <a:t>[s] before a non-front vowel </a:t>
                      </a:r>
                      <a:endParaRPr lang="en-US" i="0" dirty="0"/>
                    </a:p>
                  </a:txBody>
                  <a:tcPr/>
                </a:tc>
                <a:tc hMerge="1">
                  <a:txBody>
                    <a:bodyPr/>
                    <a:lstStyle/>
                    <a:p>
                      <a:endParaRPr lang="en-US" dirty="0"/>
                    </a:p>
                  </a:txBody>
                  <a:tcPr/>
                </a:tc>
                <a:tc hMerge="1">
                  <a:txBody>
                    <a:bodyPr/>
                    <a:lstStyle/>
                    <a:p>
                      <a:endParaRPr lang="en-US" dirty="0"/>
                    </a:p>
                  </a:txBody>
                  <a:tcPr/>
                </a:tc>
              </a:tr>
              <a:tr h="1477682">
                <a:tc>
                  <a:txBody>
                    <a:bodyPr/>
                    <a:lstStyle/>
                    <a:p>
                      <a:r>
                        <a:rPr lang="en-US" sz="1800" kern="1200" dirty="0" err="1" smtClean="0">
                          <a:effectLst/>
                        </a:rPr>
                        <a:t>sukə</a:t>
                      </a:r>
                      <a:endParaRPr lang="en-US" sz="1800" kern="1200" dirty="0" smtClean="0">
                        <a:effectLst/>
                      </a:endParaRPr>
                    </a:p>
                    <a:p>
                      <a:r>
                        <a:rPr lang="en-US" sz="1800" kern="1200" dirty="0" err="1" smtClean="0">
                          <a:effectLst/>
                        </a:rPr>
                        <a:t>sʊnta</a:t>
                      </a:r>
                      <a:endParaRPr lang="en-US" sz="1800" kern="1200" dirty="0" smtClean="0">
                        <a:effectLst/>
                      </a:endParaRPr>
                    </a:p>
                    <a:p>
                      <a:r>
                        <a:rPr lang="en-US" sz="1800" kern="1200" dirty="0" err="1" smtClean="0">
                          <a:effectLst/>
                        </a:rPr>
                        <a:t>sɔkɔ</a:t>
                      </a:r>
                      <a:r>
                        <a:rPr lang="en-US" sz="1800" kern="1200" dirty="0" smtClean="0">
                          <a:effectLst/>
                        </a:rPr>
                        <a:t>-</a:t>
                      </a:r>
                    </a:p>
                    <a:p>
                      <a:r>
                        <a:rPr lang="en-US" sz="1800" kern="1200" dirty="0" err="1" smtClean="0">
                          <a:effectLst/>
                        </a:rPr>
                        <a:t>sarbʊ</a:t>
                      </a:r>
                      <a:endParaRPr lang="en-US" sz="1800" kern="1200" dirty="0" smtClean="0">
                        <a:effectLst/>
                      </a:endParaRPr>
                    </a:p>
                    <a:p>
                      <a:r>
                        <a:rPr lang="en-US" sz="1800" kern="1200" dirty="0" err="1" smtClean="0">
                          <a:effectLst/>
                        </a:rPr>
                        <a:t>sələ</a:t>
                      </a:r>
                      <a:endParaRPr lang="en-US" dirty="0" smtClean="0"/>
                    </a:p>
                  </a:txBody>
                  <a:tcPr/>
                </a:tc>
                <a:tc>
                  <a:txBody>
                    <a:bodyPr/>
                    <a:lstStyle/>
                    <a:p>
                      <a:r>
                        <a:rPr lang="en-US" sz="1800" kern="1200" dirty="0" smtClean="0">
                          <a:effectLst/>
                        </a:rPr>
                        <a:t>[</a:t>
                      </a:r>
                      <a:r>
                        <a:rPr lang="en-US" sz="1800" kern="1200" dirty="0" err="1" smtClean="0">
                          <a:effectLst/>
                        </a:rPr>
                        <a:t>suxə</a:t>
                      </a:r>
                      <a:r>
                        <a:rPr lang="en-US" sz="1800" kern="1200" dirty="0" smtClean="0">
                          <a:effectLst/>
                        </a:rPr>
                        <a:t>]</a:t>
                      </a:r>
                    </a:p>
                    <a:p>
                      <a:r>
                        <a:rPr lang="en-US" sz="1800" kern="1200" dirty="0" smtClean="0">
                          <a:effectLst/>
                        </a:rPr>
                        <a:t>[</a:t>
                      </a:r>
                      <a:r>
                        <a:rPr lang="en-US" sz="1800" kern="1200" dirty="0" err="1" smtClean="0">
                          <a:effectLst/>
                        </a:rPr>
                        <a:t>sʊnta</a:t>
                      </a:r>
                      <a:r>
                        <a:rPr lang="en-US" sz="1800" kern="1200" dirty="0" smtClean="0">
                          <a:effectLst/>
                        </a:rPr>
                        <a:t>]</a:t>
                      </a:r>
                    </a:p>
                    <a:p>
                      <a:r>
                        <a:rPr lang="en-US" sz="1800" kern="1200" dirty="0" smtClean="0">
                          <a:effectLst/>
                        </a:rPr>
                        <a:t>[</a:t>
                      </a:r>
                      <a:r>
                        <a:rPr lang="en-US" sz="1800" kern="1200" dirty="0" err="1" smtClean="0">
                          <a:effectLst/>
                        </a:rPr>
                        <a:t>sɔxɔ</a:t>
                      </a:r>
                      <a:r>
                        <a:rPr lang="en-US" sz="1800" kern="1200" dirty="0" smtClean="0">
                          <a:effectLst/>
                        </a:rPr>
                        <a:t>]</a:t>
                      </a:r>
                    </a:p>
                    <a:p>
                      <a:r>
                        <a:rPr lang="en-US" sz="1800" kern="1200" dirty="0" smtClean="0">
                          <a:effectLst/>
                        </a:rPr>
                        <a:t>[</a:t>
                      </a:r>
                      <a:r>
                        <a:rPr lang="en-US" sz="1800" kern="1200" dirty="0" err="1" smtClean="0">
                          <a:effectLst/>
                        </a:rPr>
                        <a:t>sarbʊ</a:t>
                      </a:r>
                      <a:r>
                        <a:rPr lang="en-US" sz="1800" kern="1200" dirty="0" smtClean="0">
                          <a:effectLst/>
                        </a:rPr>
                        <a:t>]</a:t>
                      </a:r>
                    </a:p>
                    <a:p>
                      <a:r>
                        <a:rPr lang="en-US" sz="1800" kern="1200" dirty="0" smtClean="0">
                          <a:effectLst/>
                        </a:rPr>
                        <a:t>[</a:t>
                      </a:r>
                      <a:r>
                        <a:rPr lang="en-US" sz="1800" kern="1200" dirty="0" err="1" smtClean="0">
                          <a:effectLst/>
                        </a:rPr>
                        <a:t>sələ</a:t>
                      </a:r>
                      <a:r>
                        <a:rPr lang="en-US" sz="1800" kern="1200" dirty="0" smtClean="0">
                          <a:effectLst/>
                        </a:rPr>
                        <a:t>]</a:t>
                      </a:r>
                      <a:endParaRPr lang="en-US"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sz="1800" kern="1200" dirty="0" smtClean="0">
                          <a:effectLst/>
                        </a:rPr>
                        <a:t>‘axe’</a:t>
                      </a:r>
                      <a:endParaRPr lang="en-US" dirty="0" smtClean="0"/>
                    </a:p>
                    <a:p>
                      <a:r>
                        <a:rPr lang="en-US" sz="1800" kern="1200" dirty="0" smtClean="0">
                          <a:effectLst/>
                        </a:rPr>
                        <a:t>‘deep’</a:t>
                      </a:r>
                    </a:p>
                    <a:p>
                      <a:r>
                        <a:rPr lang="en-US" sz="1800" kern="1200" dirty="0" smtClean="0">
                          <a:effectLst/>
                        </a:rPr>
                        <a:t>‘fill’</a:t>
                      </a:r>
                    </a:p>
                    <a:p>
                      <a:r>
                        <a:rPr lang="en-US" sz="1800" kern="1200" dirty="0" smtClean="0">
                          <a:effectLst/>
                        </a:rPr>
                        <a:t>‘chopsticks’</a:t>
                      </a:r>
                    </a:p>
                    <a:p>
                      <a:r>
                        <a:rPr lang="en-US" sz="1800" kern="1200" dirty="0" smtClean="0">
                          <a:effectLst/>
                        </a:rPr>
                        <a:t>‘iron’</a:t>
                      </a:r>
                      <a:endParaRPr lang="en-US" dirty="0"/>
                    </a:p>
                  </a:txBody>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4114666435"/>
              </p:ext>
            </p:extLst>
          </p:nvPr>
        </p:nvGraphicFramePr>
        <p:xfrm>
          <a:off x="4419600" y="1676400"/>
          <a:ext cx="3276600" cy="1840784"/>
        </p:xfrm>
        <a:graphic>
          <a:graphicData uri="http://schemas.openxmlformats.org/drawingml/2006/table">
            <a:tbl>
              <a:tblPr firstRow="1" bandRow="1">
                <a:tableStyleId>{69CF1AB2-1976-4502-BF36-3FF5EA218861}</a:tableStyleId>
              </a:tblPr>
              <a:tblGrid>
                <a:gridCol w="914400"/>
                <a:gridCol w="1066800"/>
                <a:gridCol w="1295400"/>
              </a:tblGrid>
              <a:tr h="377744">
                <a:tc gridSpan="3">
                  <a:txBody>
                    <a:bodyPr/>
                    <a:lstStyle/>
                    <a:p>
                      <a:r>
                        <a:rPr lang="en-US" sz="1800" kern="1200" dirty="0" smtClean="0">
                          <a:effectLst/>
                        </a:rPr>
                        <a:t>[ɕ] before a front vowel</a:t>
                      </a:r>
                      <a:endParaRPr lang="en-US" i="0" dirty="0"/>
                    </a:p>
                  </a:txBody>
                  <a:tcPr/>
                </a:tc>
                <a:tc hMerge="1">
                  <a:txBody>
                    <a:bodyPr/>
                    <a:lstStyle/>
                    <a:p>
                      <a:endParaRPr lang="en-US" dirty="0"/>
                    </a:p>
                  </a:txBody>
                  <a:tcPr/>
                </a:tc>
                <a:tc hMerge="1">
                  <a:txBody>
                    <a:bodyPr/>
                    <a:lstStyle/>
                    <a:p>
                      <a:endParaRPr lang="en-US" dirty="0"/>
                    </a:p>
                  </a:txBody>
                  <a:tcPr/>
                </a:tc>
              </a:tr>
              <a:tr h="1374855">
                <a:tc>
                  <a:txBody>
                    <a:bodyPr/>
                    <a:lstStyle/>
                    <a:p>
                      <a:r>
                        <a:rPr lang="en-US" sz="1800" kern="1200" dirty="0" err="1" smtClean="0">
                          <a:effectLst/>
                        </a:rPr>
                        <a:t>asi</a:t>
                      </a:r>
                      <a:endParaRPr lang="en-US" dirty="0" smtClean="0"/>
                    </a:p>
                  </a:txBody>
                  <a:tcPr/>
                </a:tc>
                <a:tc>
                  <a:txBody>
                    <a:bodyPr/>
                    <a:lstStyle/>
                    <a:p>
                      <a:r>
                        <a:rPr lang="en-US" sz="1800" kern="1200" dirty="0" smtClean="0">
                          <a:effectLst/>
                        </a:rPr>
                        <a:t>[</a:t>
                      </a:r>
                      <a:r>
                        <a:rPr lang="en-US" sz="1800" kern="1200" dirty="0" err="1" smtClean="0">
                          <a:effectLst/>
                        </a:rPr>
                        <a:t>aɕi</a:t>
                      </a:r>
                      <a:r>
                        <a:rPr lang="en-US" sz="1800" kern="1200" dirty="0" smtClean="0">
                          <a:effectLst/>
                        </a:rPr>
                        <a:t>]</a:t>
                      </a:r>
                    </a:p>
                    <a:p>
                      <a:endParaRPr lang="en-US" sz="1800" kern="1200" dirty="0" smtClean="0">
                        <a:effectLst/>
                      </a:endParaRPr>
                    </a:p>
                    <a:p>
                      <a:endParaRPr lang="en-US" sz="1800" kern="1200" dirty="0" smtClean="0">
                        <a:effectLst/>
                      </a:endParaRPr>
                    </a:p>
                    <a:p>
                      <a:endParaRPr lang="en-US" sz="1800" kern="1200" dirty="0" smtClean="0">
                        <a:effectLst/>
                      </a:endParaRPr>
                    </a:p>
                    <a:p>
                      <a:endParaRPr lang="en-US" sz="1800" kern="1200" dirty="0" smtClean="0">
                        <a:solidFill>
                          <a:schemeClr val="dk1"/>
                        </a:solidFill>
                        <a:effectLst/>
                        <a:latin typeface="+mn-lt"/>
                        <a:ea typeface="+mn-ea"/>
                        <a:cs typeface="+mn-cs"/>
                      </a:endParaRPr>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sz="1800" kern="1200" dirty="0" smtClean="0">
                          <a:effectLst/>
                        </a:rPr>
                        <a:t>‘now’</a:t>
                      </a:r>
                      <a:endParaRPr lang="en-US" dirty="0"/>
                    </a:p>
                  </a:txBody>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4094213344"/>
              </p:ext>
            </p:extLst>
          </p:nvPr>
        </p:nvGraphicFramePr>
        <p:xfrm>
          <a:off x="914400" y="4419600"/>
          <a:ext cx="3276600" cy="1843442"/>
        </p:xfrm>
        <a:graphic>
          <a:graphicData uri="http://schemas.openxmlformats.org/drawingml/2006/table">
            <a:tbl>
              <a:tblPr firstRow="1" bandRow="1">
                <a:tableStyleId>{69CF1AB2-1976-4502-BF36-3FF5EA218861}</a:tableStyleId>
              </a:tblPr>
              <a:tblGrid>
                <a:gridCol w="1600200"/>
                <a:gridCol w="1676400"/>
              </a:tblGrid>
              <a:tr h="365759">
                <a:tc gridSpan="2">
                  <a:txBody>
                    <a:bodyPr/>
                    <a:lstStyle/>
                    <a:p>
                      <a:r>
                        <a:rPr lang="en-US" sz="1800" kern="1200" dirty="0" smtClean="0">
                          <a:effectLst/>
                        </a:rPr>
                        <a:t>plain</a:t>
                      </a:r>
                      <a:r>
                        <a:rPr lang="en-US" sz="1800" kern="1200" baseline="0" dirty="0" smtClean="0">
                          <a:effectLst/>
                        </a:rPr>
                        <a:t> Cs</a:t>
                      </a:r>
                      <a:endParaRPr lang="en-US" i="0" dirty="0"/>
                    </a:p>
                  </a:txBody>
                  <a:tcPr/>
                </a:tc>
                <a:tc hMerge="1">
                  <a:txBody>
                    <a:bodyPr/>
                    <a:lstStyle/>
                    <a:p>
                      <a:endParaRPr lang="en-US" dirty="0"/>
                    </a:p>
                  </a:txBody>
                  <a:tcPr/>
                </a:tc>
              </a:tr>
              <a:tr h="1477682">
                <a:tc>
                  <a:txBody>
                    <a:bodyPr/>
                    <a:lstStyle/>
                    <a:p>
                      <a:r>
                        <a:rPr lang="en-US" sz="1800" kern="1200" dirty="0" err="1" smtClean="0">
                          <a:effectLst/>
                        </a:rPr>
                        <a:t>pʰaɮ</a:t>
                      </a:r>
                      <a:endParaRPr lang="en-US" sz="1800" kern="1200" dirty="0" smtClean="0">
                        <a:effectLst/>
                      </a:endParaRPr>
                    </a:p>
                    <a:p>
                      <a:r>
                        <a:rPr lang="en-US" sz="1800" kern="1200" dirty="0" err="1" smtClean="0">
                          <a:effectLst/>
                        </a:rPr>
                        <a:t>aɡ</a:t>
                      </a:r>
                      <a:endParaRPr lang="en-US" sz="1800" kern="1200" dirty="0" smtClean="0">
                        <a:effectLst/>
                      </a:endParaRPr>
                    </a:p>
                    <a:p>
                      <a:r>
                        <a:rPr lang="en-US" sz="1800" kern="1200" dirty="0" smtClean="0">
                          <a:effectLst/>
                        </a:rPr>
                        <a:t>cam</a:t>
                      </a:r>
                    </a:p>
                    <a:p>
                      <a:r>
                        <a:rPr lang="en-US" sz="1800" kern="1200" dirty="0" err="1" smtClean="0">
                          <a:effectLst/>
                        </a:rPr>
                        <a:t>saɮ</a:t>
                      </a:r>
                      <a:endParaRPr lang="en-US" sz="1800" kern="1200" dirty="0" smtClean="0">
                        <a:effectLst/>
                      </a:endParaRPr>
                    </a:p>
                    <a:p>
                      <a:r>
                        <a:rPr lang="en-US" sz="1800" kern="1200" dirty="0" smtClean="0">
                          <a:effectLst/>
                        </a:rPr>
                        <a:t>am</a:t>
                      </a:r>
                      <a:endParaRPr lang="en-US" dirty="0" smtClean="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sz="1800" kern="1200" dirty="0" smtClean="0">
                          <a:effectLst/>
                        </a:rPr>
                        <a:t>‘splash!’</a:t>
                      </a:r>
                      <a:endParaRPr lang="en-US" dirty="0" smtClean="0"/>
                    </a:p>
                    <a:p>
                      <a:r>
                        <a:rPr lang="en-US" sz="1800" kern="1200" dirty="0" smtClean="0">
                          <a:effectLst/>
                        </a:rPr>
                        <a:t>‘tight’</a:t>
                      </a:r>
                    </a:p>
                    <a:p>
                      <a:r>
                        <a:rPr lang="en-US" sz="1800" kern="1200" dirty="0" smtClean="0">
                          <a:effectLst/>
                        </a:rPr>
                        <a:t>‘road’</a:t>
                      </a:r>
                    </a:p>
                    <a:p>
                      <a:r>
                        <a:rPr lang="en-US" sz="1800" kern="1200" dirty="0" smtClean="0">
                          <a:effectLst/>
                        </a:rPr>
                        <a:t>‘raft’</a:t>
                      </a:r>
                    </a:p>
                    <a:p>
                      <a:r>
                        <a:rPr lang="en-US" sz="1800" kern="1200" dirty="0" smtClean="0">
                          <a:effectLst/>
                        </a:rPr>
                        <a:t>‘mouth’</a:t>
                      </a:r>
                      <a:endParaRPr lang="en-US" dirty="0"/>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586877092"/>
              </p:ext>
            </p:extLst>
          </p:nvPr>
        </p:nvGraphicFramePr>
        <p:xfrm>
          <a:off x="4419600" y="4419600"/>
          <a:ext cx="3276600" cy="1840784"/>
        </p:xfrm>
        <a:graphic>
          <a:graphicData uri="http://schemas.openxmlformats.org/drawingml/2006/table">
            <a:tbl>
              <a:tblPr firstRow="1" bandRow="1">
                <a:tableStyleId>{69CF1AB2-1976-4502-BF36-3FF5EA218861}</a:tableStyleId>
              </a:tblPr>
              <a:tblGrid>
                <a:gridCol w="1524000"/>
                <a:gridCol w="1752600"/>
              </a:tblGrid>
              <a:tr h="377744">
                <a:tc gridSpan="2">
                  <a:txBody>
                    <a:bodyPr/>
                    <a:lstStyle/>
                    <a:p>
                      <a:r>
                        <a:rPr lang="en-US" sz="1800" kern="1200" dirty="0" smtClean="0">
                          <a:effectLst/>
                        </a:rPr>
                        <a:t>palatalized Cs</a:t>
                      </a:r>
                      <a:endParaRPr lang="en-US" i="0" dirty="0"/>
                    </a:p>
                  </a:txBody>
                  <a:tcPr/>
                </a:tc>
                <a:tc hMerge="1">
                  <a:txBody>
                    <a:bodyPr/>
                    <a:lstStyle/>
                    <a:p>
                      <a:endParaRPr lang="en-US" dirty="0"/>
                    </a:p>
                  </a:txBody>
                  <a:tcPr/>
                </a:tc>
              </a:tr>
              <a:tr h="1374855">
                <a:tc>
                  <a:txBody>
                    <a:bodyPr/>
                    <a:lstStyle/>
                    <a:p>
                      <a:r>
                        <a:rPr lang="en-US" sz="1800" kern="1200" dirty="0" err="1" smtClean="0">
                          <a:effectLst/>
                        </a:rPr>
                        <a:t>pʲʰaɮ</a:t>
                      </a:r>
                      <a:endParaRPr lang="en-US" sz="1800" kern="1200" dirty="0" smtClean="0">
                        <a:effectLst/>
                      </a:endParaRPr>
                    </a:p>
                    <a:p>
                      <a:r>
                        <a:rPr lang="en-US" sz="1800" kern="1200" dirty="0" err="1" smtClean="0">
                          <a:effectLst/>
                        </a:rPr>
                        <a:t>aɡʲ</a:t>
                      </a:r>
                      <a:endParaRPr lang="en-US" sz="1800" kern="1200" dirty="0" smtClean="0">
                        <a:effectLst/>
                      </a:endParaRPr>
                    </a:p>
                    <a:p>
                      <a:r>
                        <a:rPr lang="en-US" sz="1800" kern="1200" dirty="0" err="1" smtClean="0">
                          <a:effectLst/>
                        </a:rPr>
                        <a:t>čam</a:t>
                      </a:r>
                      <a:endParaRPr lang="en-US" sz="1800" kern="1200" dirty="0" smtClean="0">
                        <a:effectLst/>
                      </a:endParaRPr>
                    </a:p>
                    <a:p>
                      <a:r>
                        <a:rPr lang="en-US" sz="1800" kern="1200" dirty="0" err="1" smtClean="0">
                          <a:effectLst/>
                        </a:rPr>
                        <a:t>šaɮ</a:t>
                      </a:r>
                      <a:endParaRPr lang="en-US" sz="1800" kern="1200" dirty="0" smtClean="0">
                        <a:effectLst/>
                      </a:endParaRPr>
                    </a:p>
                    <a:p>
                      <a:r>
                        <a:rPr lang="en-US" sz="1800" kern="1200" dirty="0" err="1" smtClean="0">
                          <a:effectLst/>
                        </a:rPr>
                        <a:t>amʲ</a:t>
                      </a:r>
                      <a:endParaRPr lang="en-US" sz="1800" kern="1200" dirty="0" smtClean="0">
                        <a:solidFill>
                          <a:schemeClr val="dk1"/>
                        </a:solidFill>
                        <a:effectLst/>
                        <a:latin typeface="+mn-lt"/>
                        <a:ea typeface="+mn-ea"/>
                        <a:cs typeface="+mn-cs"/>
                      </a:endParaRPr>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sz="1800" kern="1200" dirty="0" smtClean="0">
                          <a:effectLst/>
                        </a:rPr>
                        <a:t>‘plate’</a:t>
                      </a:r>
                    </a:p>
                    <a:p>
                      <a:pPr marL="0" marR="0" indent="0" algn="l" defTabSz="914400" rtl="0" eaLnBrk="1" fontAlgn="auto" latinLnBrk="1" hangingPunct="1">
                        <a:lnSpc>
                          <a:spcPct val="100000"/>
                        </a:lnSpc>
                        <a:spcBef>
                          <a:spcPts val="0"/>
                        </a:spcBef>
                        <a:spcAft>
                          <a:spcPts val="0"/>
                        </a:spcAft>
                        <a:buClrTx/>
                        <a:buSzTx/>
                        <a:buFontTx/>
                        <a:buNone/>
                        <a:tabLst/>
                        <a:defRPr/>
                      </a:pPr>
                      <a:r>
                        <a:rPr lang="en-US" sz="1800" kern="1200" dirty="0" smtClean="0">
                          <a:effectLst/>
                        </a:rPr>
                        <a:t>‘wormwood’</a:t>
                      </a:r>
                    </a:p>
                    <a:p>
                      <a:pPr marL="0" marR="0" indent="0" algn="l" defTabSz="914400" rtl="0" eaLnBrk="1" fontAlgn="auto" latinLnBrk="1" hangingPunct="1">
                        <a:lnSpc>
                          <a:spcPct val="100000"/>
                        </a:lnSpc>
                        <a:spcBef>
                          <a:spcPts val="0"/>
                        </a:spcBef>
                        <a:spcAft>
                          <a:spcPts val="0"/>
                        </a:spcAft>
                        <a:buClrTx/>
                        <a:buSzTx/>
                        <a:buFontTx/>
                        <a:buNone/>
                        <a:tabLst/>
                        <a:defRPr/>
                      </a:pPr>
                      <a:r>
                        <a:rPr lang="en-US" sz="1800" kern="1200" dirty="0" smtClean="0">
                          <a:effectLst/>
                        </a:rPr>
                        <a:t>‘law’</a:t>
                      </a:r>
                    </a:p>
                    <a:p>
                      <a:pPr marL="0" marR="0" indent="0" algn="l" defTabSz="914400" rtl="0" eaLnBrk="1" fontAlgn="auto" latinLnBrk="1" hangingPunct="1">
                        <a:lnSpc>
                          <a:spcPct val="100000"/>
                        </a:lnSpc>
                        <a:spcBef>
                          <a:spcPts val="0"/>
                        </a:spcBef>
                        <a:spcAft>
                          <a:spcPts val="0"/>
                        </a:spcAft>
                        <a:buClrTx/>
                        <a:buSzTx/>
                        <a:buFontTx/>
                        <a:buNone/>
                        <a:tabLst/>
                        <a:defRPr/>
                      </a:pPr>
                      <a:r>
                        <a:rPr lang="en-US" sz="1800" kern="1200" dirty="0" smtClean="0">
                          <a:effectLst/>
                        </a:rPr>
                        <a:t>‘floor’</a:t>
                      </a:r>
                    </a:p>
                    <a:p>
                      <a:pPr marL="0" marR="0" indent="0" algn="l" defTabSz="914400" rtl="0" eaLnBrk="1" fontAlgn="auto" latinLnBrk="1" hangingPunct="1">
                        <a:lnSpc>
                          <a:spcPct val="100000"/>
                        </a:lnSpc>
                        <a:spcBef>
                          <a:spcPts val="0"/>
                        </a:spcBef>
                        <a:spcAft>
                          <a:spcPts val="0"/>
                        </a:spcAft>
                        <a:buClrTx/>
                        <a:buSzTx/>
                        <a:buFontTx/>
                        <a:buNone/>
                        <a:tabLst/>
                        <a:defRPr/>
                      </a:pPr>
                      <a:r>
                        <a:rPr lang="en-US" sz="1800" kern="1200" dirty="0" smtClean="0">
                          <a:effectLst/>
                        </a:rPr>
                        <a:t>‘life’</a:t>
                      </a:r>
                      <a:endParaRPr lang="en-US" dirty="0"/>
                    </a:p>
                  </a:txBody>
                  <a:tcPr/>
                </a:tc>
              </a:tr>
            </a:tbl>
          </a:graphicData>
        </a:graphic>
      </p:graphicFrame>
    </p:spTree>
    <p:extLst>
      <p:ext uri="{BB962C8B-B14F-4D97-AF65-F5344CB8AC3E}">
        <p14:creationId xmlns:p14="http://schemas.microsoft.com/office/powerpoint/2010/main" val="3553527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atinLnBrk="0"/>
            <a:r>
              <a:rPr lang="en-US" dirty="0" smtClean="0"/>
              <a:t>[</a:t>
            </a:r>
            <a:r>
              <a:rPr lang="en-US" dirty="0" err="1" smtClean="0"/>
              <a:t>RTR</a:t>
            </a:r>
            <a:r>
              <a:rPr lang="en-US" dirty="0"/>
              <a:t>], [labial], and [low]</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1304208303"/>
              </p:ext>
            </p:extLst>
          </p:nvPr>
        </p:nvGraphicFramePr>
        <p:xfrm>
          <a:off x="457200" y="1682416"/>
          <a:ext cx="8229600" cy="4145280"/>
        </p:xfrm>
        <a:graphic>
          <a:graphicData uri="http://schemas.openxmlformats.org/drawingml/2006/table">
            <a:tbl>
              <a:tblPr firstRow="1" bandRow="1">
                <a:tableStyleId>{D7AC3CCA-C797-4891-BE02-D94E43425B78}</a:tableStyleId>
              </a:tblPr>
              <a:tblGrid>
                <a:gridCol w="4114800"/>
                <a:gridCol w="4114800"/>
              </a:tblGrid>
              <a:tr h="370840">
                <a:tc>
                  <a:txBody>
                    <a:bodyPr/>
                    <a:lstStyle/>
                    <a:p>
                      <a:pPr marL="114300" indent="0" defTabSz="457200">
                        <a:buNone/>
                      </a:pPr>
                      <a:r>
                        <a:rPr lang="en-US" sz="1800" dirty="0" err="1" smtClean="0"/>
                        <a:t>Oroqen</a:t>
                      </a:r>
                      <a:r>
                        <a:rPr lang="en-US" sz="1800" dirty="0" smtClean="0"/>
                        <a:t> (</a:t>
                      </a:r>
                      <a:r>
                        <a:rPr lang="en-US" sz="1800" dirty="0" err="1" smtClean="0"/>
                        <a:t>Tungusic</a:t>
                      </a:r>
                      <a:r>
                        <a:rPr lang="en-US" sz="1800" dirty="0" smtClean="0"/>
                        <a:t>) (Zhang</a:t>
                      </a:r>
                      <a:r>
                        <a:rPr lang="en-US" sz="1800" baseline="0" dirty="0" smtClean="0"/>
                        <a:t> 1996)</a:t>
                      </a:r>
                      <a:endParaRPr lang="en-US" sz="1800" b="0" i="0" dirty="0" smtClean="0"/>
                    </a:p>
                  </a:txBody>
                  <a:tcPr marL="98755" marR="98755"/>
                </a:tc>
                <a:tc>
                  <a:txBody>
                    <a:bodyPr/>
                    <a:lstStyle/>
                    <a:p>
                      <a:pPr defTabSz="457200"/>
                      <a:r>
                        <a:rPr lang="en-US" sz="1800" dirty="0" err="1" smtClean="0"/>
                        <a:t>Khalkha</a:t>
                      </a:r>
                      <a:r>
                        <a:rPr lang="en-US" sz="1800" dirty="0" smtClean="0"/>
                        <a:t> (Mongolic) (</a:t>
                      </a:r>
                      <a:r>
                        <a:rPr lang="en-US" sz="1800" dirty="0" err="1" smtClean="0"/>
                        <a:t>Ko</a:t>
                      </a:r>
                      <a:r>
                        <a:rPr lang="en-US" sz="1800" dirty="0" smtClean="0"/>
                        <a:t> to appear)</a:t>
                      </a:r>
                      <a:endParaRPr lang="en-US" sz="1800" b="0" dirty="0"/>
                    </a:p>
                  </a:txBody>
                  <a:tcPr marL="98755" marR="98755"/>
                </a:tc>
              </a:tr>
              <a:tr h="370840">
                <a:tc gridSpan="2">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en-US" sz="1800" dirty="0" smtClean="0"/>
                        <a:t>a. </a:t>
                      </a:r>
                      <a:r>
                        <a:rPr lang="en-US" sz="1800" dirty="0" err="1" smtClean="0"/>
                        <a:t>RTR</a:t>
                      </a:r>
                      <a:r>
                        <a:rPr lang="en-US" sz="1800" dirty="0" smtClean="0"/>
                        <a:t> harmony</a:t>
                      </a:r>
                      <a:endParaRPr lang="en-US" sz="1800" b="1" dirty="0" smtClean="0"/>
                    </a:p>
                  </a:txBody>
                  <a:tcPr marL="98755" marR="98755"/>
                </a:tc>
                <a:tc hMerge="1">
                  <a:txBody>
                    <a:bodyPr/>
                    <a:lstStyle/>
                    <a:p>
                      <a:endParaRPr lang="en-US" dirty="0"/>
                    </a:p>
                  </a:txBody>
                  <a:tcPr/>
                </a:tc>
              </a:tr>
              <a:tr h="370840">
                <a:tc>
                  <a:txBody>
                    <a:bodyPr/>
                    <a:lstStyle/>
                    <a:p>
                      <a:pPr defTabSz="457200"/>
                      <a:r>
                        <a:rPr lang="en-US" sz="1800" kern="1200" dirty="0" err="1" smtClean="0">
                          <a:effectLst/>
                        </a:rPr>
                        <a:t>ʥaaka-wa</a:t>
                      </a:r>
                      <a:r>
                        <a:rPr lang="en-US" sz="1800" kern="1200" dirty="0" smtClean="0">
                          <a:effectLst/>
                        </a:rPr>
                        <a:t> 	‘thing-def.obj’</a:t>
                      </a:r>
                    </a:p>
                    <a:p>
                      <a:pPr defTabSz="457200"/>
                      <a:r>
                        <a:rPr lang="en-US" sz="1800" kern="1200" dirty="0" err="1" smtClean="0">
                          <a:effectLst/>
                        </a:rPr>
                        <a:t>bəjun-mə</a:t>
                      </a:r>
                      <a:r>
                        <a:rPr lang="en-US" sz="1800" kern="1200" dirty="0" smtClean="0">
                          <a:effectLst/>
                        </a:rPr>
                        <a:t> 	‘moose-def.obj’</a:t>
                      </a:r>
                      <a:endParaRPr lang="en-US" sz="1800" dirty="0"/>
                    </a:p>
                  </a:txBody>
                  <a:tcPr marL="98755" marR="98755"/>
                </a:tc>
                <a:tc>
                  <a:txBody>
                    <a:bodyPr/>
                    <a:lstStyle/>
                    <a:p>
                      <a:pPr defTabSz="457200"/>
                      <a:r>
                        <a:rPr lang="en-US" sz="1800" kern="1200" dirty="0" smtClean="0">
                          <a:effectLst/>
                        </a:rPr>
                        <a:t>at-</a:t>
                      </a:r>
                      <a:r>
                        <a:rPr lang="en-US" sz="1800" kern="1200" dirty="0" err="1" smtClean="0">
                          <a:effectLst/>
                        </a:rPr>
                        <a:t>aar</a:t>
                      </a:r>
                      <a:r>
                        <a:rPr lang="en-US" sz="1800" kern="1200" dirty="0" smtClean="0">
                          <a:effectLst/>
                        </a:rPr>
                        <a:t>	‘devil-</a:t>
                      </a:r>
                      <a:r>
                        <a:rPr lang="en-US" sz="1800" kern="1200" dirty="0" err="1" smtClean="0">
                          <a:effectLst/>
                        </a:rPr>
                        <a:t>Inst</a:t>
                      </a:r>
                      <a:r>
                        <a:rPr lang="en-US" sz="1800" kern="1200" dirty="0" smtClean="0">
                          <a:effectLst/>
                        </a:rPr>
                        <a:t>’</a:t>
                      </a:r>
                    </a:p>
                    <a:p>
                      <a:pPr defTabSz="457200"/>
                      <a:r>
                        <a:rPr lang="en-US" sz="1800" kern="1200" dirty="0" smtClean="0">
                          <a:effectLst/>
                        </a:rPr>
                        <a:t>et-</a:t>
                      </a:r>
                      <a:r>
                        <a:rPr lang="en-US" sz="1800" kern="1200" dirty="0" err="1" smtClean="0">
                          <a:effectLst/>
                        </a:rPr>
                        <a:t>eer</a:t>
                      </a:r>
                      <a:r>
                        <a:rPr lang="en-US" sz="1800" kern="1200" dirty="0" smtClean="0">
                          <a:effectLst/>
                        </a:rPr>
                        <a:t>	‘item/property-</a:t>
                      </a:r>
                      <a:r>
                        <a:rPr lang="en-US" sz="1800" kern="1200" dirty="0" err="1" smtClean="0">
                          <a:effectLst/>
                        </a:rPr>
                        <a:t>Inst</a:t>
                      </a:r>
                      <a:r>
                        <a:rPr lang="en-US" sz="1800" kern="1200" dirty="0" smtClean="0">
                          <a:effectLst/>
                        </a:rPr>
                        <a:t>’</a:t>
                      </a:r>
                      <a:endParaRPr lang="en-US" sz="1800" dirty="0"/>
                    </a:p>
                  </a:txBody>
                  <a:tcPr marL="98755" marR="98755"/>
                </a:tc>
              </a:tr>
              <a:tr h="370840">
                <a:tc gridSpan="2">
                  <a:txBody>
                    <a:bodyPr/>
                    <a:lstStyle/>
                    <a:p>
                      <a:pPr defTabSz="457200"/>
                      <a:r>
                        <a:rPr lang="en-US" sz="1800" kern="1200" dirty="0" smtClean="0">
                          <a:effectLst/>
                        </a:rPr>
                        <a:t>b.</a:t>
                      </a:r>
                      <a:r>
                        <a:rPr lang="en-US" sz="1800" kern="1200" baseline="0" dirty="0" smtClean="0">
                          <a:effectLst/>
                        </a:rPr>
                        <a:t> I</a:t>
                      </a:r>
                      <a:r>
                        <a:rPr lang="en-US" sz="1800" kern="1200" dirty="0" smtClean="0">
                          <a:effectLst/>
                        </a:rPr>
                        <a:t>f /i/ is the only stem vowel, non-</a:t>
                      </a:r>
                      <a:r>
                        <a:rPr lang="en-US" sz="1800" kern="1200" dirty="0" err="1" smtClean="0">
                          <a:effectLst/>
                        </a:rPr>
                        <a:t>RTR</a:t>
                      </a:r>
                      <a:r>
                        <a:rPr lang="en-US" sz="1800" kern="1200" dirty="0" smtClean="0">
                          <a:effectLst/>
                        </a:rPr>
                        <a:t> suffix is selected</a:t>
                      </a:r>
                      <a:endParaRPr lang="en-US" sz="1800" b="1" dirty="0"/>
                    </a:p>
                  </a:txBody>
                  <a:tcPr marL="98755" marR="98755"/>
                </a:tc>
                <a:tc hMerge="1">
                  <a:txBody>
                    <a:bodyPr/>
                    <a:lstStyle/>
                    <a:p>
                      <a:endParaRPr lang="en-US" dirty="0"/>
                    </a:p>
                  </a:txBody>
                  <a:tcPr/>
                </a:tc>
              </a:tr>
              <a:tr h="370840">
                <a:tc>
                  <a:txBody>
                    <a:bodyPr/>
                    <a:lstStyle/>
                    <a:p>
                      <a:pPr defTabSz="457200"/>
                      <a:r>
                        <a:rPr lang="en-US" sz="1800" kern="1200" dirty="0" err="1" smtClean="0">
                          <a:effectLst/>
                        </a:rPr>
                        <a:t>irɡi-wə</a:t>
                      </a:r>
                      <a:r>
                        <a:rPr lang="en-US" sz="1800" kern="1200" dirty="0" smtClean="0">
                          <a:effectLst/>
                        </a:rPr>
                        <a:t>		‘tail-def.obj’</a:t>
                      </a:r>
                      <a:endParaRPr lang="en-US" sz="1800" dirty="0"/>
                    </a:p>
                  </a:txBody>
                  <a:tcPr marL="98755" marR="98755"/>
                </a:tc>
                <a:tc>
                  <a:txBody>
                    <a:bodyPr/>
                    <a:lstStyle/>
                    <a:p>
                      <a:pPr defTabSz="457200"/>
                      <a:r>
                        <a:rPr lang="en-US" sz="1800" kern="1200" dirty="0" smtClean="0">
                          <a:effectLst/>
                        </a:rPr>
                        <a:t>it-</a:t>
                      </a:r>
                      <a:r>
                        <a:rPr lang="en-US" sz="1800" kern="1200" dirty="0" err="1" smtClean="0">
                          <a:effectLst/>
                        </a:rPr>
                        <a:t>eer</a:t>
                      </a:r>
                      <a:r>
                        <a:rPr lang="en-US" sz="1800" kern="1200" dirty="0" smtClean="0">
                          <a:effectLst/>
                        </a:rPr>
                        <a:t>	‘strength-</a:t>
                      </a:r>
                      <a:r>
                        <a:rPr lang="en-US" sz="1800" kern="1200" dirty="0" err="1" smtClean="0">
                          <a:effectLst/>
                        </a:rPr>
                        <a:t>Inst</a:t>
                      </a:r>
                      <a:r>
                        <a:rPr lang="en-US" sz="1800" kern="1200" dirty="0" smtClean="0">
                          <a:effectLst/>
                        </a:rPr>
                        <a:t>’</a:t>
                      </a:r>
                      <a:endParaRPr lang="en-US" sz="1800" dirty="0"/>
                    </a:p>
                  </a:txBody>
                  <a:tcPr marL="98755" marR="98755"/>
                </a:tc>
              </a:tr>
              <a:tr h="370840">
                <a:tc gridSpan="2">
                  <a:txBody>
                    <a:bodyPr/>
                    <a:lstStyle/>
                    <a:p>
                      <a:pPr defTabSz="457200"/>
                      <a:r>
                        <a:rPr lang="en-US" sz="1800" kern="1200" dirty="0" smtClean="0">
                          <a:effectLst/>
                        </a:rPr>
                        <a:t>c. high rounded </a:t>
                      </a:r>
                      <a:r>
                        <a:rPr lang="en-US" sz="1800" kern="1200" dirty="0" err="1" smtClean="0">
                          <a:effectLst/>
                        </a:rPr>
                        <a:t>Vs</a:t>
                      </a:r>
                      <a:r>
                        <a:rPr lang="en-US" sz="1800" kern="1200" dirty="0" smtClean="0">
                          <a:effectLst/>
                        </a:rPr>
                        <a:t>: </a:t>
                      </a:r>
                      <a:r>
                        <a:rPr lang="en-US" sz="1800" kern="1200" dirty="0" err="1" smtClean="0">
                          <a:effectLst/>
                        </a:rPr>
                        <a:t>RTR</a:t>
                      </a:r>
                      <a:r>
                        <a:rPr lang="en-US" sz="1800" kern="1200" dirty="0" smtClean="0">
                          <a:effectLst/>
                        </a:rPr>
                        <a:t> harmony, but no labial harmony </a:t>
                      </a:r>
                      <a:endParaRPr lang="en-US" sz="1800" b="1" dirty="0"/>
                    </a:p>
                  </a:txBody>
                  <a:tcPr marL="98755" marR="98755"/>
                </a:tc>
                <a:tc hMerge="1">
                  <a:txBody>
                    <a:bodyPr/>
                    <a:lstStyle/>
                    <a:p>
                      <a:endParaRPr lang="en-US" dirty="0"/>
                    </a:p>
                  </a:txBody>
                  <a:tcPr/>
                </a:tc>
              </a:tr>
              <a:tr h="370840">
                <a:tc>
                  <a:txBody>
                    <a:bodyPr/>
                    <a:lstStyle/>
                    <a:p>
                      <a:pPr defTabSz="457200"/>
                      <a:r>
                        <a:rPr lang="en-US" sz="1800" kern="1200" dirty="0" err="1" smtClean="0">
                          <a:effectLst/>
                        </a:rPr>
                        <a:t>ʊrʊʊn</a:t>
                      </a:r>
                      <a:r>
                        <a:rPr lang="en-US" sz="1800" kern="1200" dirty="0" smtClean="0">
                          <a:effectLst/>
                        </a:rPr>
                        <a:t>-ma 	‘hoof-def.obj’</a:t>
                      </a:r>
                    </a:p>
                    <a:p>
                      <a:pPr defTabSz="457200"/>
                      <a:r>
                        <a:rPr lang="en-US" sz="1800" kern="1200" dirty="0" err="1" smtClean="0">
                          <a:effectLst/>
                        </a:rPr>
                        <a:t>kuwun-mə</a:t>
                      </a:r>
                      <a:r>
                        <a:rPr lang="en-US" sz="1800" kern="1200" dirty="0" smtClean="0">
                          <a:effectLst/>
                        </a:rPr>
                        <a:t>	‘cotton-def.obj’</a:t>
                      </a:r>
                      <a:endParaRPr lang="en-US" sz="1800" dirty="0"/>
                    </a:p>
                  </a:txBody>
                  <a:tcPr marL="98755" marR="98755"/>
                </a:tc>
                <a:tc>
                  <a:txBody>
                    <a:bodyPr/>
                    <a:lstStyle/>
                    <a:p>
                      <a:pPr defTabSz="457200"/>
                      <a:r>
                        <a:rPr lang="en-US" sz="1800" kern="1200" dirty="0" err="1" smtClean="0">
                          <a:effectLst/>
                        </a:rPr>
                        <a:t>ʊt-aar</a:t>
                      </a:r>
                      <a:r>
                        <a:rPr lang="en-US" sz="1800" kern="1200" dirty="0" smtClean="0">
                          <a:effectLst/>
                        </a:rPr>
                        <a:t>	‘willow’</a:t>
                      </a:r>
                    </a:p>
                    <a:p>
                      <a:pPr defTabSz="457200"/>
                      <a:r>
                        <a:rPr lang="en-US" sz="1800" kern="1200" dirty="0" err="1" smtClean="0">
                          <a:effectLst/>
                        </a:rPr>
                        <a:t>ut-eer</a:t>
                      </a:r>
                      <a:r>
                        <a:rPr lang="en-US" sz="1800" kern="1200" dirty="0" smtClean="0">
                          <a:effectLst/>
                        </a:rPr>
                        <a:t>	‘noon, midday’ </a:t>
                      </a:r>
                      <a:endParaRPr lang="en-US" sz="1800" dirty="0"/>
                    </a:p>
                  </a:txBody>
                  <a:tcPr marL="98755" marR="98755"/>
                </a:tc>
              </a:tr>
              <a:tr h="370840">
                <a:tc gridSpan="2">
                  <a:txBody>
                    <a:bodyPr/>
                    <a:lstStyle/>
                    <a:p>
                      <a:pPr defTabSz="457200"/>
                      <a:r>
                        <a:rPr lang="en-US" sz="1800" kern="1200" dirty="0" smtClean="0">
                          <a:effectLst/>
                        </a:rPr>
                        <a:t>d. low rounded </a:t>
                      </a:r>
                      <a:r>
                        <a:rPr lang="en-US" sz="1800" kern="1200" dirty="0" err="1" smtClean="0">
                          <a:effectLst/>
                        </a:rPr>
                        <a:t>Vs</a:t>
                      </a:r>
                      <a:r>
                        <a:rPr lang="en-US" sz="1800" kern="1200" dirty="0" smtClean="0">
                          <a:effectLst/>
                        </a:rPr>
                        <a:t>: labial harmony</a:t>
                      </a:r>
                      <a:endParaRPr lang="en-US" sz="1800" b="1" dirty="0"/>
                    </a:p>
                  </a:txBody>
                  <a:tcPr marL="98755" marR="98755"/>
                </a:tc>
                <a:tc hMerge="1">
                  <a:txBody>
                    <a:bodyPr/>
                    <a:lstStyle/>
                    <a:p>
                      <a:endParaRPr lang="en-US" dirty="0"/>
                    </a:p>
                  </a:txBody>
                  <a:tcPr/>
                </a:tc>
              </a:tr>
              <a:tr h="370840">
                <a:tc>
                  <a:txBody>
                    <a:bodyPr/>
                    <a:lstStyle/>
                    <a:p>
                      <a:pPr defTabSz="457200"/>
                      <a:r>
                        <a:rPr lang="en-US" sz="1800" kern="1200" dirty="0" err="1" smtClean="0">
                          <a:effectLst/>
                        </a:rPr>
                        <a:t>ɔlɔ-wɔ</a:t>
                      </a:r>
                      <a:r>
                        <a:rPr lang="en-US" sz="1800" kern="1200" dirty="0" smtClean="0">
                          <a:effectLst/>
                        </a:rPr>
                        <a:t> 		‘fish-def.obj’</a:t>
                      </a:r>
                    </a:p>
                    <a:p>
                      <a:pPr marL="0" marR="0" indent="0" algn="l" defTabSz="457200" rtl="0" eaLnBrk="1" fontAlgn="auto" latinLnBrk="1" hangingPunct="1">
                        <a:lnSpc>
                          <a:spcPct val="100000"/>
                        </a:lnSpc>
                        <a:spcBef>
                          <a:spcPts val="0"/>
                        </a:spcBef>
                        <a:spcAft>
                          <a:spcPts val="0"/>
                        </a:spcAft>
                        <a:buClrTx/>
                        <a:buSzTx/>
                        <a:buFontTx/>
                        <a:buNone/>
                        <a:tabLst/>
                        <a:defRPr/>
                      </a:pPr>
                      <a:r>
                        <a:rPr lang="en-US" sz="1800" kern="1200" dirty="0" err="1" smtClean="0">
                          <a:effectLst/>
                        </a:rPr>
                        <a:t>ʨoŋko-wo</a:t>
                      </a:r>
                      <a:r>
                        <a:rPr lang="en-US" sz="1800" kern="1200" dirty="0" smtClean="0">
                          <a:effectLst/>
                        </a:rPr>
                        <a:t> 	‘window-def.obj’</a:t>
                      </a:r>
                      <a:endParaRPr lang="en-US" sz="1800" kern="1200" dirty="0" smtClean="0">
                        <a:solidFill>
                          <a:schemeClr val="dk1"/>
                        </a:solidFill>
                        <a:effectLst/>
                        <a:latin typeface="+mn-lt"/>
                        <a:ea typeface="+mn-ea"/>
                        <a:cs typeface="+mn-cs"/>
                      </a:endParaRPr>
                    </a:p>
                  </a:txBody>
                  <a:tcPr marL="98755" marR="98755"/>
                </a:tc>
                <a:tc>
                  <a:txBody>
                    <a:bodyPr/>
                    <a:lstStyle/>
                    <a:p>
                      <a:pPr defTabSz="457200"/>
                      <a:r>
                        <a:rPr lang="en-US" sz="1800" kern="1200" dirty="0" err="1" smtClean="0">
                          <a:effectLst/>
                        </a:rPr>
                        <a:t>ɔt-ɔɔr</a:t>
                      </a:r>
                      <a:r>
                        <a:rPr lang="en-US" sz="1800" kern="1200" dirty="0" smtClean="0">
                          <a:effectLst/>
                        </a:rPr>
                        <a:t>	‘star; fortune’</a:t>
                      </a:r>
                    </a:p>
                    <a:p>
                      <a:pPr defTabSz="457200"/>
                      <a:r>
                        <a:rPr lang="en-US" sz="1800" kern="1200" dirty="0" err="1" smtClean="0">
                          <a:effectLst/>
                        </a:rPr>
                        <a:t>ot-oor</a:t>
                      </a:r>
                      <a:r>
                        <a:rPr lang="en-US" sz="1800" kern="1200" dirty="0" smtClean="0">
                          <a:effectLst/>
                        </a:rPr>
                        <a:t>	‘feathers’</a:t>
                      </a:r>
                      <a:endParaRPr lang="en-US" sz="1800" dirty="0"/>
                    </a:p>
                  </a:txBody>
                  <a:tcPr marL="98755" marR="98755"/>
                </a:tc>
              </a:tr>
            </a:tbl>
          </a:graphicData>
        </a:graphic>
      </p:graphicFrame>
      <p:sp>
        <p:nvSpPr>
          <p:cNvPr id="3" name="Date Placeholder 2"/>
          <p:cNvSpPr>
            <a:spLocks noGrp="1"/>
          </p:cNvSpPr>
          <p:nvPr>
            <p:ph type="dt" sz="half" idx="2"/>
          </p:nvPr>
        </p:nvSpPr>
        <p:spPr>
          <a:prstGeom prst="rect">
            <a:avLst/>
          </a:prstGeom>
        </p:spPr>
        <p:txBody>
          <a:bodyPr/>
          <a:lstStyle/>
          <a:p>
            <a:r>
              <a:rPr lang="en-US" altLang="ko-KR" smtClean="0"/>
              <a:t>1/24/2013</a:t>
            </a:r>
            <a:endParaRPr lang="en-US" dirty="0"/>
          </a:p>
        </p:txBody>
      </p:sp>
      <p:sp>
        <p:nvSpPr>
          <p:cNvPr id="10" name="Footer Placeholder 9"/>
          <p:cNvSpPr>
            <a:spLocks noGrp="1"/>
          </p:cNvSpPr>
          <p:nvPr>
            <p:ph type="ftr" sz="quarter" idx="3"/>
          </p:nvPr>
        </p:nvSpPr>
        <p:spPr>
          <a:prstGeom prst="rect">
            <a:avLst/>
          </a:prstGeom>
        </p:spPr>
        <p:txBody>
          <a:bodyPr/>
          <a:lstStyle/>
          <a:p>
            <a:r>
              <a:rPr lang="en-US" smtClean="0"/>
              <a:t>Contrastive hierarchies in the Altaic vowel systems</a:t>
            </a:r>
            <a:endParaRPr lang="en-US" dirty="0"/>
          </a:p>
        </p:txBody>
      </p:sp>
      <p:sp>
        <p:nvSpPr>
          <p:cNvPr id="11" name="Slide Number Placeholder 10"/>
          <p:cNvSpPr>
            <a:spLocks noGrp="1"/>
          </p:cNvSpPr>
          <p:nvPr>
            <p:ph type="sldNum" sz="quarter" idx="4"/>
          </p:nvPr>
        </p:nvSpPr>
        <p:spPr>
          <a:prstGeom prst="bracketPair">
            <a:avLst>
              <a:gd name="adj" fmla="val 17949"/>
            </a:avLst>
          </a:prstGeom>
        </p:spPr>
        <p:txBody>
          <a:bodyPr/>
          <a:lstStyle/>
          <a:p>
            <a:fld id="{172AFA12-68E5-4B94-9C9D-2F0A9B4FE546}" type="slidenum">
              <a:rPr lang="en-US" smtClean="0"/>
              <a:t>47</a:t>
            </a:fld>
            <a:endParaRPr lang="en-US"/>
          </a:p>
        </p:txBody>
      </p:sp>
      <p:sp>
        <p:nvSpPr>
          <p:cNvPr id="8" name="Content Placeholder 11"/>
          <p:cNvSpPr txBox="1">
            <a:spLocks/>
          </p:cNvSpPr>
          <p:nvPr/>
        </p:nvSpPr>
        <p:spPr>
          <a:xfrm>
            <a:off x="457200" y="1295400"/>
            <a:ext cx="7848600" cy="533400"/>
          </a:xfrm>
          <a:prstGeom prst="rect">
            <a:avLst/>
          </a:prstGeom>
        </p:spPr>
        <p:txBody>
          <a:bodyPr vert="horz" lIns="91440" tIns="45720" rIns="91440" bIns="45720" rtlCol="0">
            <a:normAutofit/>
          </a:bodyPr>
          <a:lstStyle>
            <a:lvl1pPr marL="342900" indent="-228600" algn="l" defTabSz="914400" rtl="0" eaLnBrk="1" latinLnBrk="1"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1"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1"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1"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1"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1"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1"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1"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1"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dirty="0" smtClean="0"/>
              <a:t>Vowel harmony</a:t>
            </a:r>
          </a:p>
        </p:txBody>
      </p:sp>
      <p:sp>
        <p:nvSpPr>
          <p:cNvPr id="9" name="TextBox 8"/>
          <p:cNvSpPr txBox="1"/>
          <p:nvPr/>
        </p:nvSpPr>
        <p:spPr>
          <a:xfrm>
            <a:off x="827584" y="5940992"/>
            <a:ext cx="7543800" cy="369332"/>
          </a:xfrm>
          <a:prstGeom prst="rect">
            <a:avLst/>
          </a:prstGeom>
          <a:solidFill>
            <a:srgbClr val="92D050"/>
          </a:solidFill>
          <a:effectLst>
            <a:softEdge rad="31750"/>
          </a:effectLst>
        </p:spPr>
        <p:txBody>
          <a:bodyPr wrap="square" rtlCol="0">
            <a:spAutoFit/>
          </a:bodyPr>
          <a:lstStyle/>
          <a:p>
            <a:pPr algn="ctr"/>
            <a:r>
              <a:rPr lang="en-US" b="1" dirty="0" smtClean="0"/>
              <a:t>High </a:t>
            </a:r>
            <a:r>
              <a:rPr lang="en-US" b="1" dirty="0"/>
              <a:t>rounded vowels are not phonologically </a:t>
            </a:r>
            <a:r>
              <a:rPr lang="en-US" b="1" dirty="0" smtClean="0"/>
              <a:t>[+labial]!</a:t>
            </a:r>
            <a:endParaRPr lang="en-US" b="1" dirty="0"/>
          </a:p>
        </p:txBody>
      </p:sp>
    </p:spTree>
    <p:extLst>
      <p:ext uri="{BB962C8B-B14F-4D97-AF65-F5344CB8AC3E}">
        <p14:creationId xmlns:p14="http://schemas.microsoft.com/office/powerpoint/2010/main" val="19437847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600" spc="-100" dirty="0"/>
              <a:t>[</a:t>
            </a:r>
            <a:r>
              <a:rPr lang="en-US" sz="4600" kern="1200" cap="none" spc="-100" baseline="0" dirty="0" smtClean="0">
                <a:ln>
                  <a:noFill/>
                </a:ln>
                <a:solidFill>
                  <a:schemeClr val="tx2"/>
                </a:solidFill>
                <a:effectLst/>
                <a:latin typeface="+mj-lt"/>
                <a:ea typeface="+mj-ea"/>
                <a:cs typeface="+mj-cs"/>
              </a:rPr>
              <a:t>w]-formation in </a:t>
            </a:r>
            <a:r>
              <a:rPr lang="en-US" sz="4600" kern="1200" cap="none" spc="-100" baseline="0" dirty="0" err="1" smtClean="0">
                <a:ln>
                  <a:noFill/>
                </a:ln>
                <a:solidFill>
                  <a:schemeClr val="tx2"/>
                </a:solidFill>
                <a:effectLst/>
                <a:latin typeface="+mj-lt"/>
                <a:ea typeface="+mj-ea"/>
                <a:cs typeface="+mj-cs"/>
              </a:rPr>
              <a:t>Oroqen</a:t>
            </a:r>
            <a:endParaRPr lang="en-US" dirty="0"/>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3134104325"/>
              </p:ext>
            </p:extLst>
          </p:nvPr>
        </p:nvGraphicFramePr>
        <p:xfrm>
          <a:off x="484684" y="1484784"/>
          <a:ext cx="8229600" cy="3530762"/>
        </p:xfrm>
        <a:graphic>
          <a:graphicData uri="http://schemas.openxmlformats.org/drawingml/2006/table">
            <a:tbl>
              <a:tblPr firstRow="1" bandRow="1">
                <a:tableStyleId>{D7AC3CCA-C797-4891-BE02-D94E43425B78}</a:tableStyleId>
              </a:tblPr>
              <a:tblGrid>
                <a:gridCol w="8229600"/>
              </a:tblGrid>
              <a:tr h="762000">
                <a:tc>
                  <a:txBody>
                    <a:bodyPr/>
                    <a:lstStyle/>
                    <a:p>
                      <a:pPr latinLnBrk="0"/>
                      <a:r>
                        <a:rPr lang="en-US" sz="2000" dirty="0" smtClean="0"/>
                        <a:t>Labial glide formation by long low rounded vowels /</a:t>
                      </a:r>
                      <a:r>
                        <a:rPr lang="en-US" sz="2000" dirty="0" err="1" smtClean="0"/>
                        <a:t>oo</a:t>
                      </a:r>
                      <a:r>
                        <a:rPr lang="en-US" sz="2000" dirty="0" smtClean="0"/>
                        <a:t>, </a:t>
                      </a:r>
                      <a:r>
                        <a:rPr lang="en-US" sz="2000" dirty="0" err="1" smtClean="0"/>
                        <a:t>ɔɔ</a:t>
                      </a:r>
                      <a:r>
                        <a:rPr lang="en-US" sz="2000" dirty="0" smtClean="0"/>
                        <a:t>/ (Zhang 1996)       Cf. no labialization by short /o/ or /ɔ/</a:t>
                      </a:r>
                      <a:endParaRPr lang="en-US" sz="2000" b="0" dirty="0"/>
                    </a:p>
                  </a:txBody>
                  <a:tcPr marL="98755" marR="98755"/>
                </a:tc>
              </a:tr>
              <a:tr h="507838">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en-US" sz="2000" dirty="0" smtClean="0"/>
                        <a:t>a. labialization</a:t>
                      </a:r>
                      <a:r>
                        <a:rPr lang="en-US" sz="2000" baseline="0" dirty="0" smtClean="0"/>
                        <a:t> by ‘low’ rounded vowels</a:t>
                      </a:r>
                      <a:endParaRPr lang="en-US" sz="2000" b="1" dirty="0" smtClean="0"/>
                    </a:p>
                  </a:txBody>
                  <a:tcPr marL="98755" marR="98755"/>
                </a:tc>
              </a:tr>
              <a:tr h="876543">
                <a:tc>
                  <a:txBody>
                    <a:bodyPr/>
                    <a:lstStyle/>
                    <a:p>
                      <a:pPr latinLnBrk="0"/>
                      <a:r>
                        <a:rPr lang="en-US" sz="2000" dirty="0" err="1" smtClean="0"/>
                        <a:t>oorin</a:t>
                      </a:r>
                      <a:r>
                        <a:rPr lang="en-US" sz="2000" dirty="0" smtClean="0"/>
                        <a:t> 	[</a:t>
                      </a:r>
                      <a:r>
                        <a:rPr lang="en-US" sz="2000" dirty="0" err="1" smtClean="0"/>
                        <a:t>ʷoorin</a:t>
                      </a:r>
                      <a:r>
                        <a:rPr lang="en-US" sz="2000" dirty="0" smtClean="0"/>
                        <a:t>]		 ‘all’</a:t>
                      </a:r>
                    </a:p>
                    <a:p>
                      <a:pPr latinLnBrk="0"/>
                      <a:r>
                        <a:rPr lang="en-US" sz="2000" dirty="0" err="1" smtClean="0"/>
                        <a:t>ɔɔ</a:t>
                      </a:r>
                      <a:r>
                        <a:rPr lang="en-US" sz="2000" dirty="0" smtClean="0"/>
                        <a:t>- 	[</a:t>
                      </a:r>
                      <a:r>
                        <a:rPr lang="en-US" sz="2000" dirty="0" err="1" smtClean="0"/>
                        <a:t>ʷɔɔ</a:t>
                      </a:r>
                      <a:r>
                        <a:rPr lang="en-US" sz="2000" dirty="0" smtClean="0"/>
                        <a:t>]		 ‘do’ </a:t>
                      </a:r>
                      <a:endParaRPr lang="en-US" sz="2000" dirty="0"/>
                    </a:p>
                  </a:txBody>
                  <a:tcPr marL="98755" marR="98755"/>
                </a:tc>
              </a:tr>
              <a:tr h="507838">
                <a:tc>
                  <a:txBody>
                    <a:bodyPr/>
                    <a:lstStyle/>
                    <a:p>
                      <a:pPr defTabSz="457200"/>
                      <a:r>
                        <a:rPr lang="en-US" sz="2000" kern="1200" dirty="0" smtClean="0">
                          <a:effectLst/>
                        </a:rPr>
                        <a:t>b. </a:t>
                      </a:r>
                      <a:r>
                        <a:rPr lang="en-US" sz="2000" dirty="0" smtClean="0"/>
                        <a:t>no labialization by ‘high’ rounded vowels</a:t>
                      </a:r>
                      <a:endParaRPr lang="en-US" sz="2000" b="1" dirty="0"/>
                    </a:p>
                  </a:txBody>
                  <a:tcPr marL="98755" marR="98755"/>
                </a:tc>
              </a:tr>
              <a:tr h="876543">
                <a:tc>
                  <a:txBody>
                    <a:bodyPr/>
                    <a:lstStyle/>
                    <a:p>
                      <a:pPr latinLnBrk="0"/>
                      <a:r>
                        <a:rPr lang="en-US" sz="2000" kern="1200" dirty="0" err="1" smtClean="0">
                          <a:effectLst/>
                        </a:rPr>
                        <a:t>uu</a:t>
                      </a:r>
                      <a:r>
                        <a:rPr lang="en-US" sz="2000" kern="1200" dirty="0" smtClean="0">
                          <a:effectLst/>
                        </a:rPr>
                        <a:t>-	[</a:t>
                      </a:r>
                      <a:r>
                        <a:rPr lang="en-US" sz="2000" kern="1200" dirty="0" err="1" smtClean="0">
                          <a:effectLst/>
                        </a:rPr>
                        <a:t>uu</a:t>
                      </a:r>
                      <a:r>
                        <a:rPr lang="en-US" sz="2000" kern="1200" dirty="0" smtClean="0">
                          <a:effectLst/>
                        </a:rPr>
                        <a:t>]/*[ </a:t>
                      </a:r>
                      <a:r>
                        <a:rPr lang="en-US" sz="2000" kern="1200" dirty="0" err="1" smtClean="0">
                          <a:effectLst/>
                        </a:rPr>
                        <a:t>ʷuu</a:t>
                      </a:r>
                      <a:r>
                        <a:rPr lang="en-US" sz="2000" kern="1200" dirty="0" smtClean="0">
                          <a:effectLst/>
                        </a:rPr>
                        <a:t>]	‘puff; blow’</a:t>
                      </a:r>
                    </a:p>
                    <a:p>
                      <a:pPr latinLnBrk="0"/>
                      <a:r>
                        <a:rPr lang="en-US" sz="2000" kern="1200" dirty="0" err="1" smtClean="0">
                          <a:effectLst/>
                        </a:rPr>
                        <a:t>ʊm</a:t>
                      </a:r>
                      <a:r>
                        <a:rPr lang="en-US" sz="2000" kern="1200" dirty="0" smtClean="0">
                          <a:effectLst/>
                        </a:rPr>
                        <a:t>-	[</a:t>
                      </a:r>
                      <a:r>
                        <a:rPr lang="en-US" sz="2000" kern="1200" dirty="0" err="1" smtClean="0">
                          <a:effectLst/>
                        </a:rPr>
                        <a:t>ʊm</a:t>
                      </a:r>
                      <a:r>
                        <a:rPr lang="en-US" sz="2000" kern="1200" dirty="0" smtClean="0">
                          <a:effectLst/>
                        </a:rPr>
                        <a:t>]/*[</a:t>
                      </a:r>
                      <a:r>
                        <a:rPr lang="en-US" sz="2000" kern="1200" dirty="0" err="1" smtClean="0">
                          <a:effectLst/>
                        </a:rPr>
                        <a:t>ʷʊm</a:t>
                      </a:r>
                      <a:r>
                        <a:rPr lang="en-US" sz="2000" kern="1200" dirty="0" smtClean="0">
                          <a:effectLst/>
                        </a:rPr>
                        <a:t>]	‘drink’</a:t>
                      </a:r>
                      <a:endParaRPr lang="en-US" sz="2000" kern="1200" dirty="0">
                        <a:solidFill>
                          <a:schemeClr val="dk1"/>
                        </a:solidFill>
                        <a:effectLst/>
                        <a:latin typeface="+mn-lt"/>
                        <a:ea typeface="+mn-ea"/>
                        <a:cs typeface="+mn-cs"/>
                      </a:endParaRPr>
                    </a:p>
                  </a:txBody>
                  <a:tcPr marL="98755" marR="98755"/>
                </a:tc>
              </a:tr>
            </a:tbl>
          </a:graphicData>
        </a:graphic>
      </p:graphicFrame>
      <p:sp>
        <p:nvSpPr>
          <p:cNvPr id="3" name="Date Placeholder 2"/>
          <p:cNvSpPr>
            <a:spLocks noGrp="1"/>
          </p:cNvSpPr>
          <p:nvPr>
            <p:ph type="dt" sz="half" idx="2"/>
          </p:nvPr>
        </p:nvSpPr>
        <p:spPr>
          <a:prstGeom prst="rect">
            <a:avLst/>
          </a:prstGeom>
        </p:spPr>
        <p:txBody>
          <a:bodyPr/>
          <a:lstStyle/>
          <a:p>
            <a:r>
              <a:rPr lang="en-US" altLang="ko-KR" smtClean="0"/>
              <a:t>1/24/2013</a:t>
            </a:r>
            <a:endParaRPr lang="en-US" dirty="0"/>
          </a:p>
        </p:txBody>
      </p:sp>
      <p:sp>
        <p:nvSpPr>
          <p:cNvPr id="8" name="Footer Placeholder 7"/>
          <p:cNvSpPr>
            <a:spLocks noGrp="1"/>
          </p:cNvSpPr>
          <p:nvPr>
            <p:ph type="ftr" sz="quarter" idx="3"/>
          </p:nvPr>
        </p:nvSpPr>
        <p:spPr>
          <a:prstGeom prst="rect">
            <a:avLst/>
          </a:prstGeom>
        </p:spPr>
        <p:txBody>
          <a:bodyPr/>
          <a:lstStyle/>
          <a:p>
            <a:r>
              <a:rPr lang="en-US" smtClean="0"/>
              <a:t>Contrastive hierarchies in the Altaic vowel systems</a:t>
            </a:r>
            <a:endParaRPr lang="en-US" dirty="0"/>
          </a:p>
        </p:txBody>
      </p:sp>
      <p:sp>
        <p:nvSpPr>
          <p:cNvPr id="10" name="Slide Number Placeholder 9"/>
          <p:cNvSpPr>
            <a:spLocks noGrp="1"/>
          </p:cNvSpPr>
          <p:nvPr>
            <p:ph type="sldNum" sz="quarter" idx="4"/>
          </p:nvPr>
        </p:nvSpPr>
        <p:spPr>
          <a:prstGeom prst="bracketPair">
            <a:avLst>
              <a:gd name="adj" fmla="val 17949"/>
            </a:avLst>
          </a:prstGeom>
        </p:spPr>
        <p:txBody>
          <a:bodyPr/>
          <a:lstStyle/>
          <a:p>
            <a:fld id="{172AFA12-68E5-4B94-9C9D-2F0A9B4FE546}" type="slidenum">
              <a:rPr lang="en-US" smtClean="0"/>
              <a:t>48</a:t>
            </a:fld>
            <a:endParaRPr lang="en-US"/>
          </a:p>
        </p:txBody>
      </p:sp>
      <p:sp>
        <p:nvSpPr>
          <p:cNvPr id="9" name="TextBox 8"/>
          <p:cNvSpPr txBox="1"/>
          <p:nvPr/>
        </p:nvSpPr>
        <p:spPr>
          <a:xfrm>
            <a:off x="827584" y="5589240"/>
            <a:ext cx="7543800" cy="369332"/>
          </a:xfrm>
          <a:prstGeom prst="rect">
            <a:avLst/>
          </a:prstGeom>
          <a:solidFill>
            <a:srgbClr val="92D050"/>
          </a:solidFill>
          <a:effectLst>
            <a:softEdge rad="31750"/>
          </a:effectLst>
        </p:spPr>
        <p:txBody>
          <a:bodyPr wrap="square" rtlCol="0">
            <a:spAutoFit/>
          </a:bodyPr>
          <a:lstStyle/>
          <a:p>
            <a:pPr algn="ctr"/>
            <a:r>
              <a:rPr lang="en-US" b="1" dirty="0" smtClean="0"/>
              <a:t>High </a:t>
            </a:r>
            <a:r>
              <a:rPr lang="en-US" b="1" dirty="0"/>
              <a:t>rounded vowels are not phonologically </a:t>
            </a:r>
            <a:r>
              <a:rPr lang="en-US" b="1" dirty="0" smtClean="0"/>
              <a:t>[+labial]!</a:t>
            </a:r>
            <a:endParaRPr lang="en-US" b="1" dirty="0"/>
          </a:p>
        </p:txBody>
      </p:sp>
    </p:spTree>
    <p:extLst>
      <p:ext uri="{BB962C8B-B14F-4D97-AF65-F5344CB8AC3E}">
        <p14:creationId xmlns:p14="http://schemas.microsoft.com/office/powerpoint/2010/main" val="1394964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Transparency </a:t>
            </a:r>
            <a:r>
              <a:rPr lang="en-US" dirty="0"/>
              <a:t>of /i/</a:t>
            </a:r>
          </a:p>
        </p:txBody>
      </p:sp>
      <p:sp>
        <p:nvSpPr>
          <p:cNvPr id="3" name="Content Placeholder 2"/>
          <p:cNvSpPr>
            <a:spLocks noGrp="1"/>
          </p:cNvSpPr>
          <p:nvPr>
            <p:ph sz="quarter" idx="1"/>
          </p:nvPr>
        </p:nvSpPr>
        <p:spPr/>
        <p:txBody>
          <a:bodyPr/>
          <a:lstStyle/>
          <a:p>
            <a:r>
              <a:rPr lang="en-US" dirty="0"/>
              <a:t>/i/: transparent to </a:t>
            </a:r>
            <a:r>
              <a:rPr lang="en-US" dirty="0" err="1"/>
              <a:t>RTR</a:t>
            </a:r>
            <a:r>
              <a:rPr lang="en-US" dirty="0"/>
              <a:t> harmony</a:t>
            </a:r>
          </a:p>
          <a:p>
            <a:pPr marL="0" indent="0">
              <a:buNone/>
            </a:pPr>
            <a:endParaRPr lang="en-US" dirty="0"/>
          </a:p>
        </p:txBody>
      </p:sp>
      <p:sp>
        <p:nvSpPr>
          <p:cNvPr id="4" name="Date Placeholder 3"/>
          <p:cNvSpPr>
            <a:spLocks noGrp="1"/>
          </p:cNvSpPr>
          <p:nvPr>
            <p:ph type="dt" sz="half" idx="2"/>
          </p:nvPr>
        </p:nvSpPr>
        <p:spPr/>
        <p:txBody>
          <a:bodyPr/>
          <a:lstStyle/>
          <a:p>
            <a:r>
              <a:rPr lang="en-US" altLang="ko-KR" smtClean="0"/>
              <a:t>1/24/2013</a:t>
            </a:r>
            <a:endParaRPr lang="ko-KR" altLang="en-US" dirty="0"/>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49</a:t>
            </a:fld>
            <a:endParaRPr lang="ko-KR" altLang="en-US"/>
          </a:p>
        </p:txBody>
      </p:sp>
      <p:graphicFrame>
        <p:nvGraphicFramePr>
          <p:cNvPr id="7" name="Content Placeholder 6"/>
          <p:cNvGraphicFramePr>
            <a:graphicFrameLocks/>
          </p:cNvGraphicFramePr>
          <p:nvPr>
            <p:extLst>
              <p:ext uri="{D42A27DB-BD31-4B8C-83A1-F6EECF244321}">
                <p14:modId xmlns:p14="http://schemas.microsoft.com/office/powerpoint/2010/main" val="1227114135"/>
              </p:ext>
            </p:extLst>
          </p:nvPr>
        </p:nvGraphicFramePr>
        <p:xfrm>
          <a:off x="467544" y="1988840"/>
          <a:ext cx="8229600" cy="2809383"/>
        </p:xfrm>
        <a:graphic>
          <a:graphicData uri="http://schemas.openxmlformats.org/drawingml/2006/table">
            <a:tbl>
              <a:tblPr firstRow="1" bandRow="1">
                <a:tableStyleId>{69CF1AB2-1976-4502-BF36-3FF5EA218861}</a:tableStyleId>
              </a:tblPr>
              <a:tblGrid>
                <a:gridCol w="4361688"/>
                <a:gridCol w="3867912"/>
              </a:tblGrid>
              <a:tr h="609600">
                <a:tc gridSpan="2">
                  <a:txBody>
                    <a:bodyPr/>
                    <a:lstStyle/>
                    <a:p>
                      <a:pPr marL="0" indent="0" defTabSz="457200">
                        <a:buNone/>
                      </a:pPr>
                      <a:r>
                        <a:rPr lang="en-US" sz="2400" dirty="0" smtClean="0"/>
                        <a:t>a. </a:t>
                      </a:r>
                      <a:r>
                        <a:rPr lang="en-US" sz="2400" dirty="0" err="1" smtClean="0"/>
                        <a:t>Oroqen</a:t>
                      </a:r>
                      <a:r>
                        <a:rPr lang="en-US" sz="2400" dirty="0" smtClean="0"/>
                        <a:t> (</a:t>
                      </a:r>
                      <a:r>
                        <a:rPr lang="en-US" sz="2400" dirty="0" err="1" smtClean="0"/>
                        <a:t>Tungusic</a:t>
                      </a:r>
                      <a:r>
                        <a:rPr lang="en-US" sz="2400" dirty="0" smtClean="0"/>
                        <a:t>) (Zhang</a:t>
                      </a:r>
                      <a:r>
                        <a:rPr lang="en-US" sz="2400" baseline="0" dirty="0" smtClean="0"/>
                        <a:t> 1996)</a:t>
                      </a:r>
                      <a:endParaRPr lang="en-US" sz="2400" b="0" i="0" dirty="0" smtClean="0"/>
                    </a:p>
                  </a:txBody>
                  <a:tcPr marL="98755" marR="98755"/>
                </a:tc>
                <a:tc hMerge="1">
                  <a:txBody>
                    <a:bodyPr/>
                    <a:lstStyle/>
                    <a:p>
                      <a:endParaRPr lang="en-US"/>
                    </a:p>
                  </a:txBody>
                  <a:tcPr/>
                </a:tc>
              </a:tr>
              <a:tr h="838200">
                <a:tc>
                  <a:txBody>
                    <a:bodyPr/>
                    <a:lstStyle/>
                    <a:p>
                      <a:pPr defTabSz="457200"/>
                      <a:r>
                        <a:rPr lang="en-US" sz="2000" kern="1200" dirty="0" err="1" smtClean="0">
                          <a:effectLst/>
                        </a:rPr>
                        <a:t>nəkin-nə</a:t>
                      </a:r>
                      <a:r>
                        <a:rPr lang="en-US" sz="2000" kern="1200" dirty="0" smtClean="0">
                          <a:effectLst/>
                        </a:rPr>
                        <a:t>	‘sweat-</a:t>
                      </a:r>
                      <a:r>
                        <a:rPr lang="en-US" sz="2000" kern="1200" cap="small" dirty="0" smtClean="0">
                          <a:effectLst/>
                        </a:rPr>
                        <a:t>Past’</a:t>
                      </a:r>
                    </a:p>
                    <a:p>
                      <a:pPr defTabSz="457200"/>
                      <a:r>
                        <a:rPr lang="en-US" sz="2000" kern="1200" dirty="0" err="1" smtClean="0">
                          <a:effectLst/>
                        </a:rPr>
                        <a:t>ulin-mə</a:t>
                      </a:r>
                      <a:r>
                        <a:rPr lang="en-US" sz="2000" kern="1200" dirty="0" smtClean="0">
                          <a:effectLst/>
                        </a:rPr>
                        <a:t>		‘betrothal gift-</a:t>
                      </a:r>
                      <a:r>
                        <a:rPr lang="en-US" sz="2000" kern="1200" cap="small" dirty="0" err="1" smtClean="0">
                          <a:effectLst/>
                        </a:rPr>
                        <a:t>Def.Obj</a:t>
                      </a:r>
                      <a:r>
                        <a:rPr lang="en-US" sz="2000" kern="1200" cap="small" dirty="0" smtClean="0">
                          <a:effectLst/>
                        </a:rPr>
                        <a:t>’</a:t>
                      </a:r>
                      <a:endParaRPr lang="en-US" sz="2000" dirty="0"/>
                    </a:p>
                  </a:txBody>
                  <a:tcPr marL="98755" marR="98755"/>
                </a:tc>
                <a:tc>
                  <a:txBody>
                    <a:bodyPr/>
                    <a:lstStyle/>
                    <a:p>
                      <a:pPr defTabSz="457200"/>
                      <a:r>
                        <a:rPr lang="en-US" sz="2000" kern="1200" dirty="0" err="1" smtClean="0">
                          <a:effectLst/>
                        </a:rPr>
                        <a:t>tari-wa</a:t>
                      </a:r>
                      <a:r>
                        <a:rPr lang="en-US" sz="2000" kern="1200" dirty="0" smtClean="0">
                          <a:effectLst/>
                        </a:rPr>
                        <a:t>		‘that-</a:t>
                      </a:r>
                      <a:r>
                        <a:rPr lang="en-US" sz="2000" kern="1200" cap="small" dirty="0" err="1" smtClean="0">
                          <a:effectLst/>
                        </a:rPr>
                        <a:t>Def.Obj</a:t>
                      </a:r>
                      <a:r>
                        <a:rPr lang="en-US" sz="2000" kern="1200" cap="small" dirty="0" smtClean="0">
                          <a:effectLst/>
                        </a:rPr>
                        <a:t>’</a:t>
                      </a:r>
                    </a:p>
                    <a:p>
                      <a:pPr defTabSz="457200"/>
                      <a:r>
                        <a:rPr lang="en-US" sz="2000" kern="1200" dirty="0" err="1" smtClean="0">
                          <a:effectLst/>
                        </a:rPr>
                        <a:t>mʊrin</a:t>
                      </a:r>
                      <a:r>
                        <a:rPr lang="en-US" sz="2000" kern="1200" dirty="0" smtClean="0">
                          <a:effectLst/>
                        </a:rPr>
                        <a:t>-ma	‘horse-</a:t>
                      </a:r>
                      <a:r>
                        <a:rPr lang="en-US" sz="2000" kern="1200" cap="small" dirty="0" err="1" smtClean="0">
                          <a:effectLst/>
                        </a:rPr>
                        <a:t>Def.Obj</a:t>
                      </a:r>
                      <a:r>
                        <a:rPr lang="en-US" sz="2000" kern="1200" cap="small" dirty="0" smtClean="0">
                          <a:effectLst/>
                        </a:rPr>
                        <a:t>’</a:t>
                      </a:r>
                      <a:endParaRPr lang="en-US" sz="2000" dirty="0"/>
                    </a:p>
                  </a:txBody>
                  <a:tcPr marL="98755" marR="98755"/>
                </a:tc>
              </a:tr>
              <a:tr h="609600">
                <a:tc gridSpan="2">
                  <a:txBody>
                    <a:bodyPr/>
                    <a:lstStyle/>
                    <a:p>
                      <a:pPr defTabSz="457200"/>
                      <a:r>
                        <a:rPr lang="en-US" sz="2400" b="1" kern="1200" dirty="0" smtClean="0">
                          <a:effectLst/>
                        </a:rPr>
                        <a:t>b.</a:t>
                      </a:r>
                      <a:r>
                        <a:rPr lang="en-US" sz="2400" b="1" kern="1200" baseline="0" dirty="0" smtClean="0">
                          <a:effectLst/>
                        </a:rPr>
                        <a:t> </a:t>
                      </a:r>
                      <a:r>
                        <a:rPr lang="en-US" sz="2400" b="1" dirty="0" err="1" smtClean="0"/>
                        <a:t>Khalkha</a:t>
                      </a:r>
                      <a:r>
                        <a:rPr lang="en-US" sz="2400" b="1" dirty="0" smtClean="0"/>
                        <a:t> </a:t>
                      </a:r>
                      <a:r>
                        <a:rPr lang="fr-FR" sz="2400" b="1" kern="1200" dirty="0" smtClean="0">
                          <a:effectLst/>
                        </a:rPr>
                        <a:t>(data </a:t>
                      </a:r>
                      <a:r>
                        <a:rPr lang="fr-FR" sz="2400" b="1" kern="1200" dirty="0" err="1" smtClean="0">
                          <a:effectLst/>
                        </a:rPr>
                        <a:t>from</a:t>
                      </a:r>
                      <a:r>
                        <a:rPr lang="fr-FR" sz="2400" b="1" kern="1200" dirty="0" smtClean="0">
                          <a:effectLst/>
                        </a:rPr>
                        <a:t> </a:t>
                      </a:r>
                      <a:r>
                        <a:rPr lang="fr-FR" sz="2400" b="1" kern="1200" dirty="0" err="1" smtClean="0">
                          <a:effectLst/>
                        </a:rPr>
                        <a:t>Svantesson</a:t>
                      </a:r>
                      <a:r>
                        <a:rPr lang="fr-FR" sz="2400" b="1" kern="1200" dirty="0" smtClean="0">
                          <a:effectLst/>
                        </a:rPr>
                        <a:t> et al. 2005)</a:t>
                      </a:r>
                      <a:endParaRPr lang="en-US" sz="2400" b="1" dirty="0"/>
                    </a:p>
                  </a:txBody>
                  <a:tcPr marL="98755" marR="98755"/>
                </a:tc>
                <a:tc hMerge="1">
                  <a:txBody>
                    <a:bodyPr/>
                    <a:lstStyle/>
                    <a:p>
                      <a:endParaRPr lang="en-US"/>
                    </a:p>
                  </a:txBody>
                  <a:tcPr/>
                </a:tc>
              </a:tr>
              <a:tr h="751983">
                <a:tc>
                  <a:txBody>
                    <a:bodyPr/>
                    <a:lstStyle/>
                    <a:p>
                      <a:pPr defTabSz="457200"/>
                      <a:r>
                        <a:rPr lang="fr-FR" sz="2000" kern="1200" dirty="0" err="1" smtClean="0">
                          <a:effectLst/>
                        </a:rPr>
                        <a:t>te:ɮ-iɡ-e</a:t>
                      </a:r>
                      <a:r>
                        <a:rPr lang="fr-FR" sz="2000" kern="1200" dirty="0" smtClean="0">
                          <a:effectLst/>
                        </a:rPr>
                        <a:t>:	‘</a:t>
                      </a:r>
                      <a:r>
                        <a:rPr lang="fr-FR" sz="2000" kern="1200" dirty="0" err="1" smtClean="0">
                          <a:effectLst/>
                        </a:rPr>
                        <a:t>gown-</a:t>
                      </a:r>
                      <a:r>
                        <a:rPr lang="fr-FR" sz="2000" kern="1200" cap="small" dirty="0" err="1" smtClean="0">
                          <a:effectLst/>
                        </a:rPr>
                        <a:t>Acc-Refl</a:t>
                      </a:r>
                      <a:r>
                        <a:rPr lang="fr-FR" sz="2000" kern="1200" cap="small" dirty="0" smtClean="0">
                          <a:effectLst/>
                        </a:rPr>
                        <a:t>’</a:t>
                      </a:r>
                    </a:p>
                    <a:p>
                      <a:pPr defTabSz="457200"/>
                      <a:r>
                        <a:rPr lang="fr-FR" sz="2000" kern="1200" dirty="0" err="1" smtClean="0">
                          <a:effectLst/>
                        </a:rPr>
                        <a:t>su:ɮ-iɡ-e</a:t>
                      </a:r>
                      <a:r>
                        <a:rPr lang="fr-FR" sz="2000" kern="1200" dirty="0" smtClean="0">
                          <a:effectLst/>
                        </a:rPr>
                        <a:t>:	‘</a:t>
                      </a:r>
                      <a:r>
                        <a:rPr lang="fr-FR" sz="2000" kern="1200" dirty="0" err="1" smtClean="0">
                          <a:effectLst/>
                        </a:rPr>
                        <a:t>tail-</a:t>
                      </a:r>
                      <a:r>
                        <a:rPr lang="fr-FR" sz="2000" kern="1200" cap="small" dirty="0" err="1" smtClean="0">
                          <a:effectLst/>
                        </a:rPr>
                        <a:t>Acc-Refl</a:t>
                      </a:r>
                      <a:r>
                        <a:rPr lang="fr-FR" sz="2000" kern="1200" cap="small" dirty="0" smtClean="0">
                          <a:effectLst/>
                        </a:rPr>
                        <a:t>’</a:t>
                      </a:r>
                      <a:r>
                        <a:rPr lang="fr-FR" sz="2000" kern="1200" dirty="0" smtClean="0">
                          <a:effectLst/>
                        </a:rPr>
                        <a:t>	</a:t>
                      </a:r>
                      <a:endParaRPr lang="en-US" sz="2000" dirty="0"/>
                    </a:p>
                  </a:txBody>
                  <a:tcPr marL="98755" marR="98755"/>
                </a:tc>
                <a:tc>
                  <a:txBody>
                    <a:bodyPr/>
                    <a:lstStyle/>
                    <a:p>
                      <a:pPr defTabSz="457200"/>
                      <a:r>
                        <a:rPr lang="fr-FR" sz="2000" kern="1200" dirty="0" err="1" smtClean="0">
                          <a:effectLst/>
                        </a:rPr>
                        <a:t>cʰa:s-iɡ-a</a:t>
                      </a:r>
                      <a:r>
                        <a:rPr lang="fr-FR" sz="2000" kern="1200" dirty="0" smtClean="0">
                          <a:effectLst/>
                        </a:rPr>
                        <a:t>:	‘</a:t>
                      </a:r>
                      <a:r>
                        <a:rPr lang="fr-FR" sz="2000" kern="1200" dirty="0" err="1" smtClean="0">
                          <a:effectLst/>
                        </a:rPr>
                        <a:t>paper-</a:t>
                      </a:r>
                      <a:r>
                        <a:rPr lang="fr-FR" sz="2000" kern="1200" cap="small" dirty="0" err="1" smtClean="0">
                          <a:effectLst/>
                        </a:rPr>
                        <a:t>Acc-Refl</a:t>
                      </a:r>
                      <a:r>
                        <a:rPr lang="fr-FR" sz="2000" kern="1200" cap="small" dirty="0" smtClean="0">
                          <a:effectLst/>
                        </a:rPr>
                        <a:t>’</a:t>
                      </a:r>
                    </a:p>
                    <a:p>
                      <a:pPr defTabSz="457200"/>
                      <a:r>
                        <a:rPr lang="fr-FR" sz="2000" kern="1200" dirty="0" err="1" smtClean="0">
                          <a:effectLst/>
                        </a:rPr>
                        <a:t>mʊ:r-iɡ-a</a:t>
                      </a:r>
                      <a:r>
                        <a:rPr lang="fr-FR" sz="2000" kern="1200" dirty="0" smtClean="0">
                          <a:effectLst/>
                        </a:rPr>
                        <a:t>:	‘cat-</a:t>
                      </a:r>
                      <a:r>
                        <a:rPr lang="fr-FR" sz="2000" kern="1200" cap="small" dirty="0" err="1" smtClean="0">
                          <a:effectLst/>
                        </a:rPr>
                        <a:t>Acc</a:t>
                      </a:r>
                      <a:r>
                        <a:rPr lang="fr-FR" sz="2000" kern="1200" cap="small" dirty="0" smtClean="0">
                          <a:effectLst/>
                        </a:rPr>
                        <a:t>-</a:t>
                      </a:r>
                      <a:r>
                        <a:rPr lang="fr-FR" sz="2000" kern="1200" cap="small" dirty="0" err="1" smtClean="0">
                          <a:effectLst/>
                        </a:rPr>
                        <a:t>Refl</a:t>
                      </a:r>
                      <a:r>
                        <a:rPr lang="fr-FR" sz="2000" kern="1200" cap="small" dirty="0" smtClean="0">
                          <a:effectLst/>
                        </a:rPr>
                        <a:t>’</a:t>
                      </a:r>
                      <a:endParaRPr lang="en-US" sz="2000" dirty="0"/>
                    </a:p>
                  </a:txBody>
                  <a:tcPr marL="98755" marR="98755"/>
                </a:tc>
              </a:tr>
            </a:tbl>
          </a:graphicData>
        </a:graphic>
      </p:graphicFrame>
    </p:spTree>
    <p:extLst>
      <p:ext uri="{BB962C8B-B14F-4D97-AF65-F5344CB8AC3E}">
        <p14:creationId xmlns:p14="http://schemas.microsoft.com/office/powerpoint/2010/main" val="23016595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Vowel harmony</a:t>
            </a:r>
            <a:endParaRPr lang="en-US" dirty="0"/>
          </a:p>
        </p:txBody>
      </p:sp>
      <p:sp>
        <p:nvSpPr>
          <p:cNvPr id="3" name="Content Placeholder 2"/>
          <p:cNvSpPr>
            <a:spLocks noGrp="1"/>
          </p:cNvSpPr>
          <p:nvPr>
            <p:ph sz="quarter" idx="1"/>
          </p:nvPr>
        </p:nvSpPr>
        <p:spPr>
          <a:xfrm>
            <a:off x="457200" y="1219200"/>
            <a:ext cx="8435280" cy="4937760"/>
          </a:xfrm>
        </p:spPr>
        <p:txBody>
          <a:bodyPr/>
          <a:lstStyle/>
          <a:p>
            <a:r>
              <a:rPr lang="en-US" dirty="0" smtClean="0"/>
              <a:t>Vowel harmony</a:t>
            </a:r>
          </a:p>
          <a:p>
            <a:pPr lvl="1" latinLnBrk="0"/>
            <a:r>
              <a:rPr lang="en-US" dirty="0" smtClean="0"/>
              <a:t>The phenomenon where vowels </a:t>
            </a:r>
            <a:r>
              <a:rPr lang="en-US" dirty="0"/>
              <a:t>within a domain agree with each other in terms of one or more features (</a:t>
            </a:r>
            <a:r>
              <a:rPr lang="en-US" dirty="0" err="1" smtClean="0"/>
              <a:t>Krämer</a:t>
            </a:r>
            <a:r>
              <a:rPr lang="en-US" dirty="0" smtClean="0"/>
              <a:t> 2003</a:t>
            </a:r>
            <a:r>
              <a:rPr lang="en-US" dirty="0"/>
              <a:t>, p. 3</a:t>
            </a:r>
            <a:r>
              <a:rPr lang="en-US" dirty="0" smtClean="0"/>
              <a:t>)</a:t>
            </a:r>
          </a:p>
          <a:p>
            <a:pPr lvl="1" latinLnBrk="0"/>
            <a:endParaRPr lang="en-US" dirty="0" smtClean="0"/>
          </a:p>
          <a:p>
            <a:r>
              <a:rPr lang="en-US" dirty="0" smtClean="0"/>
              <a:t>Major types of vowel harmony</a:t>
            </a:r>
          </a:p>
          <a:p>
            <a:pPr marL="274320" lvl="1" indent="0">
              <a:buNone/>
            </a:pPr>
            <a:r>
              <a:rPr lang="en-US" dirty="0" smtClean="0"/>
              <a:t>	</a:t>
            </a:r>
            <a:r>
              <a:rPr lang="en-US" i="1" dirty="0" smtClean="0"/>
              <a:t>Type				Feature</a:t>
            </a:r>
          </a:p>
          <a:p>
            <a:pPr marL="274320" lvl="1" indent="0">
              <a:buNone/>
            </a:pPr>
            <a:r>
              <a:rPr lang="en-US" dirty="0" smtClean="0"/>
              <a:t>	Palatal harmony		[</a:t>
            </a:r>
            <a:r>
              <a:rPr lang="en-US" dirty="0" smtClean="0">
                <a:ea typeface="Cambria Math"/>
              </a:rPr>
              <a:t>±back]</a:t>
            </a:r>
            <a:endParaRPr lang="en-US" dirty="0" smtClean="0"/>
          </a:p>
          <a:p>
            <a:pPr marL="274320" lvl="1" indent="0">
              <a:buNone/>
            </a:pPr>
            <a:r>
              <a:rPr lang="en-US" dirty="0" smtClean="0"/>
              <a:t>	Labial harmony			[</a:t>
            </a:r>
            <a:r>
              <a:rPr lang="en-US" altLang="ko-KR" dirty="0" smtClean="0">
                <a:ea typeface="Cambria Math"/>
              </a:rPr>
              <a:t>±round]</a:t>
            </a:r>
            <a:endParaRPr lang="en-US" dirty="0" smtClean="0"/>
          </a:p>
          <a:p>
            <a:pPr marL="274320" lvl="1" indent="0">
              <a:buNone/>
            </a:pPr>
            <a:r>
              <a:rPr lang="en-US" dirty="0" smtClean="0"/>
              <a:t>	Height harmony		[</a:t>
            </a:r>
            <a:r>
              <a:rPr lang="en-US" altLang="ko-KR" dirty="0" smtClean="0">
                <a:ea typeface="Cambria Math"/>
              </a:rPr>
              <a:t>±high] or [±low]</a:t>
            </a:r>
            <a:endParaRPr lang="en-US" dirty="0" smtClean="0"/>
          </a:p>
          <a:p>
            <a:pPr marL="274320" lvl="1" indent="0">
              <a:buNone/>
            </a:pPr>
            <a:r>
              <a:rPr lang="en-US" dirty="0" smtClean="0"/>
              <a:t>	Tongue root harmony		[</a:t>
            </a:r>
            <a:r>
              <a:rPr lang="en-US" altLang="ko-KR" dirty="0" smtClean="0">
                <a:ea typeface="Cambria Math"/>
              </a:rPr>
              <a:t>±ATR] or [±</a:t>
            </a:r>
            <a:r>
              <a:rPr lang="en-US" altLang="ko-KR" dirty="0" smtClean="0"/>
              <a:t>RTR]</a:t>
            </a:r>
            <a:endParaRPr lang="en-US" altLang="ko-KR" dirty="0"/>
          </a:p>
          <a:p>
            <a:pPr lvl="1"/>
            <a:endParaRPr lang="en-US" dirty="0"/>
          </a:p>
        </p:txBody>
      </p:sp>
      <p:sp>
        <p:nvSpPr>
          <p:cNvPr id="4" name="Date Placeholder 3"/>
          <p:cNvSpPr>
            <a:spLocks noGrp="1"/>
          </p:cNvSpPr>
          <p:nvPr>
            <p:ph type="dt" sz="half" idx="2"/>
          </p:nvPr>
        </p:nvSpPr>
        <p:spPr/>
        <p:txBody>
          <a:bodyPr/>
          <a:lstStyle/>
          <a:p>
            <a:r>
              <a:rPr lang="en-US" altLang="ko-KR" smtClean="0"/>
              <a:t>1/24/2013</a:t>
            </a:r>
            <a:endParaRPr lang="ko-KR" altLang="en-US" dirty="0"/>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5</a:t>
            </a:fld>
            <a:endParaRPr lang="ko-KR" altLang="en-US"/>
          </a:p>
        </p:txBody>
      </p:sp>
    </p:spTree>
    <p:extLst>
      <p:ext uri="{BB962C8B-B14F-4D97-AF65-F5344CB8AC3E}">
        <p14:creationId xmlns:p14="http://schemas.microsoft.com/office/powerpoint/2010/main" val="2428287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atinLnBrk="0"/>
            <a:r>
              <a:rPr lang="en-US" dirty="0" smtClean="0"/>
              <a:t>Desiderata</a:t>
            </a:r>
            <a:endParaRPr lang="en-US" dirty="0"/>
          </a:p>
        </p:txBody>
      </p:sp>
      <p:sp>
        <p:nvSpPr>
          <p:cNvPr id="3" name="Content Placeholder 2"/>
          <p:cNvSpPr>
            <a:spLocks noGrp="1"/>
          </p:cNvSpPr>
          <p:nvPr>
            <p:ph sz="quarter" idx="1"/>
          </p:nvPr>
        </p:nvSpPr>
        <p:spPr/>
        <p:txBody>
          <a:bodyPr>
            <a:normAutofit fontScale="92500" lnSpcReduction="10000"/>
          </a:bodyPr>
          <a:lstStyle/>
          <a:p>
            <a:pPr marL="114300" indent="0" latinLnBrk="0">
              <a:buNone/>
            </a:pPr>
            <a:r>
              <a:rPr lang="en-US" dirty="0" smtClean="0"/>
              <a:t>a.	D1</a:t>
            </a:r>
            <a:r>
              <a:rPr lang="en-US" dirty="0"/>
              <a:t>: /i/ must bear [+coronal] specification</a:t>
            </a:r>
            <a:r>
              <a:rPr lang="en-US" dirty="0" smtClean="0"/>
              <a:t>.</a:t>
            </a:r>
          </a:p>
          <a:p>
            <a:pPr marL="114300" lvl="1" indent="0" latinLnBrk="0">
              <a:buClr>
                <a:schemeClr val="accent1"/>
              </a:buClr>
              <a:buNone/>
            </a:pPr>
            <a:r>
              <a:rPr lang="en-US" dirty="0" smtClean="0">
                <a:sym typeface="Wingdings" pitchFamily="2" charset="2"/>
              </a:rPr>
              <a:t>	 palatalization, vowel umlaut, </a:t>
            </a:r>
            <a:r>
              <a:rPr lang="en-US" dirty="0" err="1" smtClean="0">
                <a:sym typeface="Wingdings" pitchFamily="2" charset="2"/>
              </a:rPr>
              <a:t>etc</a:t>
            </a:r>
            <a:endParaRPr lang="en-US" dirty="0">
              <a:sym typeface="Wingdings" pitchFamily="2" charset="2"/>
            </a:endParaRPr>
          </a:p>
          <a:p>
            <a:pPr marL="571500" indent="-457200" latinLnBrk="0">
              <a:buAutoNum type="alphaLcPeriod"/>
            </a:pPr>
            <a:endParaRPr lang="en-US" dirty="0"/>
          </a:p>
          <a:p>
            <a:pPr marL="114300" indent="0" latinLnBrk="0">
              <a:buNone/>
            </a:pPr>
            <a:r>
              <a:rPr lang="en-US" dirty="0" smtClean="0"/>
              <a:t>b.	D2</a:t>
            </a:r>
            <a:r>
              <a:rPr lang="en-US" dirty="0"/>
              <a:t>: /i/ must lack specification for [±</a:t>
            </a:r>
            <a:r>
              <a:rPr lang="en-US" dirty="0" err="1"/>
              <a:t>RTR</a:t>
            </a:r>
            <a:r>
              <a:rPr lang="en-US" dirty="0" smtClean="0"/>
              <a:t>].</a:t>
            </a:r>
          </a:p>
          <a:p>
            <a:pPr marL="411480" lvl="1" indent="0" latinLnBrk="0">
              <a:buNone/>
            </a:pPr>
            <a:r>
              <a:rPr lang="en-US" dirty="0" smtClean="0">
                <a:sym typeface="Wingdings" pitchFamily="2" charset="2"/>
              </a:rPr>
              <a:t>	 transparency of /i/ to </a:t>
            </a:r>
            <a:r>
              <a:rPr lang="en-US" dirty="0" err="1">
                <a:sym typeface="Wingdings" pitchFamily="2" charset="2"/>
              </a:rPr>
              <a:t>RTR</a:t>
            </a:r>
            <a:r>
              <a:rPr lang="en-US" dirty="0">
                <a:sym typeface="Wingdings" pitchFamily="2" charset="2"/>
              </a:rPr>
              <a:t> harmony</a:t>
            </a:r>
          </a:p>
          <a:p>
            <a:pPr marL="868680" lvl="1" indent="-457200" latinLnBrk="0">
              <a:buAutoNum type="alphaLcPeriod" startAt="2"/>
            </a:pPr>
            <a:endParaRPr lang="en-US" dirty="0"/>
          </a:p>
          <a:p>
            <a:pPr marL="114300" indent="0" latinLnBrk="0">
              <a:buNone/>
            </a:pPr>
            <a:r>
              <a:rPr lang="en-US" dirty="0" smtClean="0"/>
              <a:t>c.	D3</a:t>
            </a:r>
            <a:r>
              <a:rPr lang="en-US" dirty="0"/>
              <a:t>: /u, ʊ/ must lack specification for [±labial</a:t>
            </a:r>
            <a:r>
              <a:rPr lang="en-US" dirty="0" smtClean="0"/>
              <a:t>].</a:t>
            </a:r>
          </a:p>
          <a:p>
            <a:pPr marL="114300" indent="0" latinLnBrk="0">
              <a:buNone/>
            </a:pPr>
            <a:r>
              <a:rPr lang="en-US" dirty="0" smtClean="0">
                <a:cs typeface="Calibri"/>
                <a:sym typeface="Wingdings" pitchFamily="2" charset="2"/>
              </a:rPr>
              <a:t>	 no </a:t>
            </a:r>
            <a:r>
              <a:rPr lang="en-US" dirty="0">
                <a:cs typeface="Calibri"/>
                <a:sym typeface="Wingdings" pitchFamily="2" charset="2"/>
              </a:rPr>
              <a:t>triggering effect in labial </a:t>
            </a:r>
            <a:r>
              <a:rPr lang="en-US" dirty="0" smtClean="0">
                <a:cs typeface="Calibri"/>
                <a:sym typeface="Wingdings" pitchFamily="2" charset="2"/>
              </a:rPr>
              <a:t>harmony; [</a:t>
            </a:r>
            <a:r>
              <a:rPr lang="en-US" dirty="0">
                <a:cs typeface="Calibri"/>
                <a:sym typeface="Wingdings" pitchFamily="2" charset="2"/>
              </a:rPr>
              <a:t>w]-</a:t>
            </a:r>
            <a:r>
              <a:rPr lang="en-US" dirty="0" smtClean="0">
                <a:sym typeface="Wingdings" pitchFamily="2" charset="2"/>
              </a:rPr>
              <a:t>formation</a:t>
            </a:r>
          </a:p>
          <a:p>
            <a:pPr marL="114300" indent="0" latinLnBrk="0">
              <a:buNone/>
            </a:pPr>
            <a:endParaRPr lang="en-US" dirty="0"/>
          </a:p>
          <a:p>
            <a:pPr marL="114300" indent="0" latinLnBrk="0">
              <a:buNone/>
            </a:pPr>
            <a:r>
              <a:rPr lang="en-US" dirty="0" smtClean="0"/>
              <a:t>d.	D4</a:t>
            </a:r>
            <a:r>
              <a:rPr lang="en-US" dirty="0"/>
              <a:t>: /e(ə), a, o, ɔ/ must form a natural </a:t>
            </a:r>
            <a:r>
              <a:rPr lang="en-US" dirty="0" smtClean="0"/>
              <a:t>class </a:t>
            </a:r>
          </a:p>
          <a:p>
            <a:pPr marL="114300" indent="0" latinLnBrk="0">
              <a:buNone/>
            </a:pPr>
            <a:r>
              <a:rPr lang="en-US" dirty="0"/>
              <a:t>	</a:t>
            </a:r>
            <a:r>
              <a:rPr lang="en-US" dirty="0" smtClean="0"/>
              <a:t>excluding </a:t>
            </a:r>
            <a:r>
              <a:rPr lang="en-US" dirty="0"/>
              <a:t>/i, u, ʊ</a:t>
            </a:r>
            <a:r>
              <a:rPr lang="en-US" dirty="0" smtClean="0"/>
              <a:t>/.</a:t>
            </a:r>
          </a:p>
          <a:p>
            <a:pPr marL="411480" lvl="1" indent="0" latinLnBrk="0">
              <a:buNone/>
            </a:pPr>
            <a:r>
              <a:rPr lang="en-US" dirty="0"/>
              <a:t>	</a:t>
            </a:r>
            <a:r>
              <a:rPr lang="en-US" dirty="0" smtClean="0">
                <a:sym typeface="Wingdings" pitchFamily="2" charset="2"/>
              </a:rPr>
              <a:t> suffix </a:t>
            </a:r>
            <a:r>
              <a:rPr lang="en-US" dirty="0" err="1" smtClean="0">
                <a:sym typeface="Wingdings" pitchFamily="2" charset="2"/>
              </a:rPr>
              <a:t>allomorphy</a:t>
            </a:r>
            <a:endParaRPr lang="en-US" dirty="0"/>
          </a:p>
        </p:txBody>
      </p:sp>
      <p:sp>
        <p:nvSpPr>
          <p:cNvPr id="4" name="Date Placeholder 3"/>
          <p:cNvSpPr>
            <a:spLocks noGrp="1"/>
          </p:cNvSpPr>
          <p:nvPr>
            <p:ph type="dt" sz="half" idx="2"/>
          </p:nvPr>
        </p:nvSpPr>
        <p:spPr>
          <a:prstGeom prst="rect">
            <a:avLst/>
          </a:prstGeom>
        </p:spPr>
        <p:txBody>
          <a:bodyPr/>
          <a:lstStyle/>
          <a:p>
            <a:r>
              <a:rPr lang="en-US" altLang="ko-KR" smtClean="0"/>
              <a:t>1/24/2013</a:t>
            </a:r>
            <a:endParaRPr lang="en-US" dirty="0"/>
          </a:p>
        </p:txBody>
      </p:sp>
      <p:sp>
        <p:nvSpPr>
          <p:cNvPr id="5" name="Footer Placeholder 4"/>
          <p:cNvSpPr>
            <a:spLocks noGrp="1"/>
          </p:cNvSpPr>
          <p:nvPr>
            <p:ph type="ftr" sz="quarter" idx="3"/>
          </p:nvPr>
        </p:nvSpPr>
        <p:spPr>
          <a:prstGeom prst="rect">
            <a:avLst/>
          </a:prstGeom>
        </p:spPr>
        <p:txBody>
          <a:bodyPr/>
          <a:lstStyle/>
          <a:p>
            <a:r>
              <a:rPr lang="en-US" smtClean="0"/>
              <a:t>Contrastive hierarchies in the Altaic vowel systems</a:t>
            </a:r>
            <a:endParaRPr lang="en-US" dirty="0"/>
          </a:p>
        </p:txBody>
      </p:sp>
      <p:sp>
        <p:nvSpPr>
          <p:cNvPr id="6" name="Slide Number Placeholder 5"/>
          <p:cNvSpPr>
            <a:spLocks noGrp="1"/>
          </p:cNvSpPr>
          <p:nvPr>
            <p:ph type="sldNum" sz="quarter" idx="4"/>
          </p:nvPr>
        </p:nvSpPr>
        <p:spPr>
          <a:prstGeom prst="bracketPair">
            <a:avLst>
              <a:gd name="adj" fmla="val 17949"/>
            </a:avLst>
          </a:prstGeom>
        </p:spPr>
        <p:txBody>
          <a:bodyPr/>
          <a:lstStyle/>
          <a:p>
            <a:fld id="{172AFA12-68E5-4B94-9C9D-2F0A9B4FE546}" type="slidenum">
              <a:rPr lang="en-US" smtClean="0"/>
              <a:t>50</a:t>
            </a:fld>
            <a:endParaRPr lang="en-US"/>
          </a:p>
        </p:txBody>
      </p:sp>
    </p:spTree>
    <p:extLst>
      <p:ext uri="{BB962C8B-B14F-4D97-AF65-F5344CB8AC3E}">
        <p14:creationId xmlns:p14="http://schemas.microsoft.com/office/powerpoint/2010/main" val="2809413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atinLnBrk="0"/>
            <a:r>
              <a:rPr lang="en-US" dirty="0" smtClean="0"/>
              <a:t>Applying </a:t>
            </a:r>
            <a:r>
              <a:rPr lang="en-US" dirty="0" err="1" smtClean="0"/>
              <a:t>SDA</a:t>
            </a:r>
            <a:endParaRPr lang="en-US" dirty="0"/>
          </a:p>
        </p:txBody>
      </p:sp>
      <p:sp>
        <p:nvSpPr>
          <p:cNvPr id="3" name="Content Placeholder 2"/>
          <p:cNvSpPr>
            <a:spLocks noGrp="1"/>
          </p:cNvSpPr>
          <p:nvPr>
            <p:ph sz="quarter" idx="1"/>
          </p:nvPr>
        </p:nvSpPr>
        <p:spPr/>
        <p:txBody>
          <a:bodyPr>
            <a:normAutofit fontScale="85000" lnSpcReduction="10000"/>
          </a:bodyPr>
          <a:lstStyle/>
          <a:p>
            <a:pPr marL="114300" indent="0" latinLnBrk="0">
              <a:buNone/>
            </a:pPr>
            <a:r>
              <a:rPr lang="en-US" dirty="0" smtClean="0"/>
              <a:t>a. If </a:t>
            </a:r>
            <a:r>
              <a:rPr lang="en-US" dirty="0"/>
              <a:t>[±</a:t>
            </a:r>
            <a:r>
              <a:rPr lang="en-US" dirty="0" err="1"/>
              <a:t>RTR</a:t>
            </a:r>
            <a:r>
              <a:rPr lang="en-US" dirty="0"/>
              <a:t>] first: fails, since it assigns [-</a:t>
            </a:r>
            <a:r>
              <a:rPr lang="en-US" dirty="0" err="1"/>
              <a:t>RTR</a:t>
            </a:r>
            <a:r>
              <a:rPr lang="en-US" dirty="0"/>
              <a:t>] to /i/, contra D2.</a:t>
            </a:r>
          </a:p>
          <a:p>
            <a:pPr marL="114300" indent="0" latinLnBrk="0">
              <a:buNone/>
            </a:pPr>
            <a:r>
              <a:rPr lang="en-US" dirty="0" smtClean="0"/>
              <a:t>b. If </a:t>
            </a:r>
            <a:r>
              <a:rPr lang="en-US" dirty="0"/>
              <a:t>[±lab] first: fails, since it assigns [+lab] to /u, ʊ/, contra D3.</a:t>
            </a:r>
          </a:p>
          <a:p>
            <a:pPr marL="114300" indent="0" latinLnBrk="0">
              <a:buNone/>
            </a:pPr>
            <a:r>
              <a:rPr lang="en-US" dirty="0" smtClean="0"/>
              <a:t>c. If </a:t>
            </a:r>
            <a:r>
              <a:rPr lang="en-US" dirty="0"/>
              <a:t>[±low] first: </a:t>
            </a:r>
            <a:r>
              <a:rPr lang="en-US" dirty="0" smtClean="0"/>
              <a:t>assigns </a:t>
            </a:r>
            <a:r>
              <a:rPr lang="en-US" dirty="0"/>
              <a:t>[+low] to /e(ə), a, o, ɔ/ and [-low] to /i, u, ʊ/.</a:t>
            </a:r>
          </a:p>
          <a:p>
            <a:pPr marL="411480" lvl="1" indent="0" latinLnBrk="0">
              <a:buNone/>
            </a:pPr>
            <a:r>
              <a:rPr lang="en-US" dirty="0"/>
              <a:t>i.	If [±</a:t>
            </a:r>
            <a:r>
              <a:rPr lang="en-US" dirty="0" err="1"/>
              <a:t>RTR</a:t>
            </a:r>
            <a:r>
              <a:rPr lang="en-US" dirty="0"/>
              <a:t>] second: fails, since it assigns [-</a:t>
            </a:r>
            <a:r>
              <a:rPr lang="en-US" dirty="0" err="1"/>
              <a:t>RTR</a:t>
            </a:r>
            <a:r>
              <a:rPr lang="en-US" dirty="0"/>
              <a:t>] to /i/, contra D2.</a:t>
            </a:r>
          </a:p>
          <a:p>
            <a:pPr marL="411480" lvl="1" indent="0" latinLnBrk="0">
              <a:buNone/>
            </a:pPr>
            <a:r>
              <a:rPr lang="en-US" dirty="0"/>
              <a:t>ii.	If [±lab] second: fails, since it assigns [+lab] to /u, ʊ/, contra D3.</a:t>
            </a:r>
          </a:p>
          <a:p>
            <a:pPr marL="411480" lvl="1" indent="0" latinLnBrk="0">
              <a:buNone/>
            </a:pPr>
            <a:r>
              <a:rPr lang="en-US" dirty="0"/>
              <a:t>iii.	If [±</a:t>
            </a:r>
            <a:r>
              <a:rPr lang="en-US" dirty="0" err="1"/>
              <a:t>cor</a:t>
            </a:r>
            <a:r>
              <a:rPr lang="en-US" dirty="0"/>
              <a:t>] second: assigns [+</a:t>
            </a:r>
            <a:r>
              <a:rPr lang="en-US" dirty="0" err="1"/>
              <a:t>cor</a:t>
            </a:r>
            <a:r>
              <a:rPr lang="en-US" dirty="0"/>
              <a:t>] to /i/ and [-</a:t>
            </a:r>
            <a:r>
              <a:rPr lang="en-US" dirty="0" err="1"/>
              <a:t>cor</a:t>
            </a:r>
            <a:r>
              <a:rPr lang="en-US" dirty="0"/>
              <a:t>] to /u, ʊ/.</a:t>
            </a:r>
          </a:p>
          <a:p>
            <a:pPr marL="114300" indent="0" latinLnBrk="0">
              <a:buNone/>
            </a:pPr>
            <a:r>
              <a:rPr lang="en-US" dirty="0" smtClean="0"/>
              <a:t>d. If </a:t>
            </a:r>
            <a:r>
              <a:rPr lang="en-US" dirty="0"/>
              <a:t>[±</a:t>
            </a:r>
            <a:r>
              <a:rPr lang="en-US" dirty="0" err="1"/>
              <a:t>cor</a:t>
            </a:r>
            <a:r>
              <a:rPr lang="en-US" dirty="0"/>
              <a:t>] first: assigns [+</a:t>
            </a:r>
            <a:r>
              <a:rPr lang="en-US" dirty="0" err="1"/>
              <a:t>cor</a:t>
            </a:r>
            <a:r>
              <a:rPr lang="en-US" dirty="0"/>
              <a:t>] to /i/ and [-</a:t>
            </a:r>
            <a:r>
              <a:rPr lang="en-US" dirty="0" err="1"/>
              <a:t>cor</a:t>
            </a:r>
            <a:r>
              <a:rPr lang="en-US" dirty="0"/>
              <a:t>] to all other vowels.</a:t>
            </a:r>
          </a:p>
          <a:p>
            <a:pPr marL="411480" lvl="1" indent="0" latinLnBrk="0">
              <a:buNone/>
            </a:pPr>
            <a:r>
              <a:rPr lang="en-US" dirty="0" smtClean="0"/>
              <a:t>i.	If </a:t>
            </a:r>
            <a:r>
              <a:rPr lang="en-US" dirty="0"/>
              <a:t>[±</a:t>
            </a:r>
            <a:r>
              <a:rPr lang="en-US" dirty="0" err="1"/>
              <a:t>RTR</a:t>
            </a:r>
            <a:r>
              <a:rPr lang="en-US" dirty="0"/>
              <a:t>] second: fails, since it assigns [+</a:t>
            </a:r>
            <a:r>
              <a:rPr lang="en-US" dirty="0" err="1"/>
              <a:t>RTR</a:t>
            </a:r>
            <a:r>
              <a:rPr lang="en-US" dirty="0"/>
              <a:t>] to /ʊ, a, ɔ/ and </a:t>
            </a:r>
            <a:endParaRPr lang="en-US" dirty="0" smtClean="0"/>
          </a:p>
          <a:p>
            <a:pPr marL="411480" lvl="1" indent="0" latinLnBrk="0">
              <a:buNone/>
            </a:pPr>
            <a:r>
              <a:rPr lang="en-US" dirty="0"/>
              <a:t>	</a:t>
            </a:r>
            <a:r>
              <a:rPr lang="en-US" dirty="0" smtClean="0"/>
              <a:t>[-</a:t>
            </a:r>
            <a:r>
              <a:rPr lang="en-US" dirty="0" err="1"/>
              <a:t>RTR</a:t>
            </a:r>
            <a:r>
              <a:rPr lang="en-US" dirty="0"/>
              <a:t>] to /u, e(ə), o/, contra D4.</a:t>
            </a:r>
          </a:p>
          <a:p>
            <a:pPr marL="411480" lvl="1" indent="0" latinLnBrk="0">
              <a:buNone/>
            </a:pPr>
            <a:r>
              <a:rPr lang="en-US" dirty="0"/>
              <a:t>ii.	If [±lab] second: fails, since it assigns [+lab] to /u, ʊ/, contra D3.</a:t>
            </a:r>
          </a:p>
          <a:p>
            <a:pPr marL="411480" lvl="1" indent="0" latinLnBrk="0">
              <a:buNone/>
            </a:pPr>
            <a:r>
              <a:rPr lang="en-US" dirty="0" smtClean="0"/>
              <a:t>iii.	If [±</a:t>
            </a:r>
            <a:r>
              <a:rPr lang="en-US" dirty="0"/>
              <a:t>low] second: assigns [+low] to /e(ə), a, o, ɔ/ and [-low] to /u, ʊ</a:t>
            </a:r>
            <a:r>
              <a:rPr lang="en-US" dirty="0" smtClean="0"/>
              <a:t>/.</a:t>
            </a:r>
          </a:p>
          <a:p>
            <a:pPr marL="925830" lvl="1" indent="-514350" latinLnBrk="0">
              <a:buAutoNum type="romanLcPeriod" startAt="3"/>
            </a:pPr>
            <a:endParaRPr lang="en-US" dirty="0"/>
          </a:p>
          <a:p>
            <a:pPr marL="114300" indent="0" latinLnBrk="0">
              <a:buNone/>
            </a:pPr>
            <a:r>
              <a:rPr lang="en-US" dirty="0" smtClean="0"/>
              <a:t>cf. Nevins (2010)</a:t>
            </a:r>
            <a:endParaRPr lang="en-US" dirty="0"/>
          </a:p>
          <a:p>
            <a:pPr latinLnBrk="0"/>
            <a:endParaRPr lang="en-US" dirty="0"/>
          </a:p>
        </p:txBody>
      </p:sp>
      <p:sp>
        <p:nvSpPr>
          <p:cNvPr id="4" name="Date Placeholder 3"/>
          <p:cNvSpPr>
            <a:spLocks noGrp="1"/>
          </p:cNvSpPr>
          <p:nvPr>
            <p:ph type="dt" sz="half" idx="2"/>
          </p:nvPr>
        </p:nvSpPr>
        <p:spPr>
          <a:prstGeom prst="rect">
            <a:avLst/>
          </a:prstGeom>
        </p:spPr>
        <p:txBody>
          <a:bodyPr/>
          <a:lstStyle/>
          <a:p>
            <a:r>
              <a:rPr lang="en-US" altLang="ko-KR" smtClean="0"/>
              <a:t>1/24/2013</a:t>
            </a:r>
            <a:endParaRPr lang="en-US" dirty="0"/>
          </a:p>
        </p:txBody>
      </p:sp>
      <p:sp>
        <p:nvSpPr>
          <p:cNvPr id="5" name="Footer Placeholder 4"/>
          <p:cNvSpPr>
            <a:spLocks noGrp="1"/>
          </p:cNvSpPr>
          <p:nvPr>
            <p:ph type="ftr" sz="quarter" idx="3"/>
          </p:nvPr>
        </p:nvSpPr>
        <p:spPr>
          <a:prstGeom prst="rect">
            <a:avLst/>
          </a:prstGeom>
        </p:spPr>
        <p:txBody>
          <a:bodyPr/>
          <a:lstStyle/>
          <a:p>
            <a:r>
              <a:rPr lang="en-US" smtClean="0"/>
              <a:t>Contrastive hierarchies in the Altaic vowel systems</a:t>
            </a:r>
            <a:endParaRPr lang="en-US" dirty="0"/>
          </a:p>
        </p:txBody>
      </p:sp>
      <p:sp>
        <p:nvSpPr>
          <p:cNvPr id="6" name="Slide Number Placeholder 5"/>
          <p:cNvSpPr>
            <a:spLocks noGrp="1"/>
          </p:cNvSpPr>
          <p:nvPr>
            <p:ph type="sldNum" sz="quarter" idx="4"/>
          </p:nvPr>
        </p:nvSpPr>
        <p:spPr>
          <a:prstGeom prst="bracketPair">
            <a:avLst>
              <a:gd name="adj" fmla="val 17949"/>
            </a:avLst>
          </a:prstGeom>
        </p:spPr>
        <p:txBody>
          <a:bodyPr/>
          <a:lstStyle/>
          <a:p>
            <a:fld id="{172AFA12-68E5-4B94-9C9D-2F0A9B4FE546}" type="slidenum">
              <a:rPr lang="en-US" smtClean="0"/>
              <a:t>51</a:t>
            </a:fld>
            <a:endParaRPr lang="en-US"/>
          </a:p>
        </p:txBody>
      </p:sp>
    </p:spTree>
    <p:extLst>
      <p:ext uri="{BB962C8B-B14F-4D97-AF65-F5344CB8AC3E}">
        <p14:creationId xmlns:p14="http://schemas.microsoft.com/office/powerpoint/2010/main" val="2200177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atinLnBrk="0"/>
            <a:r>
              <a:rPr lang="en-US" dirty="0" smtClean="0"/>
              <a:t>Transparency/opacity in labial harmony</a:t>
            </a:r>
            <a:endParaRPr lang="en-US" dirty="0"/>
          </a:p>
        </p:txBody>
      </p:sp>
      <p:sp>
        <p:nvSpPr>
          <p:cNvPr id="3" name="Content Placeholder 2"/>
          <p:cNvSpPr>
            <a:spLocks noGrp="1"/>
          </p:cNvSpPr>
          <p:nvPr>
            <p:ph sz="quarter" idx="1"/>
          </p:nvPr>
        </p:nvSpPr>
        <p:spPr/>
        <p:txBody>
          <a:bodyPr>
            <a:normAutofit/>
          </a:bodyPr>
          <a:lstStyle/>
          <a:p>
            <a:pPr marL="114300" indent="0" latinLnBrk="0">
              <a:buNone/>
            </a:pPr>
            <a:r>
              <a:rPr lang="en-US" dirty="0" smtClean="0"/>
              <a:t>  a</a:t>
            </a:r>
            <a:r>
              <a:rPr lang="en-US" dirty="0" smtClean="0"/>
              <a:t>.  [</a:t>
            </a:r>
            <a:r>
              <a:rPr lang="en-US" dirty="0"/>
              <a:t>low] &gt; [coronal] &gt; [labial] &gt; [</a:t>
            </a:r>
            <a:r>
              <a:rPr lang="en-US" dirty="0" err="1"/>
              <a:t>RTR</a:t>
            </a:r>
            <a:r>
              <a:rPr lang="en-US" dirty="0"/>
              <a:t>]</a:t>
            </a:r>
          </a:p>
          <a:p>
            <a:pPr marL="114300" indent="0" latinLnBrk="0">
              <a:buNone/>
            </a:pPr>
            <a:r>
              <a:rPr lang="en-US" dirty="0"/>
              <a:t> </a:t>
            </a:r>
            <a:r>
              <a:rPr lang="en-US" dirty="0" smtClean="0"/>
              <a:t> </a:t>
            </a:r>
            <a:r>
              <a:rPr lang="en-US" dirty="0" smtClean="0"/>
              <a:t>b</a:t>
            </a:r>
            <a:r>
              <a:rPr lang="en-US" dirty="0" smtClean="0"/>
              <a:t>.  [</a:t>
            </a:r>
            <a:r>
              <a:rPr lang="en-US" dirty="0"/>
              <a:t>coronal] &gt; [low] &gt; [labial] &gt; [</a:t>
            </a:r>
            <a:r>
              <a:rPr lang="en-US" dirty="0" err="1"/>
              <a:t>RTR</a:t>
            </a:r>
            <a:r>
              <a:rPr lang="en-US" dirty="0"/>
              <a:t>]</a:t>
            </a:r>
          </a:p>
          <a:p>
            <a:pPr latinLnBrk="0"/>
            <a:endParaRPr lang="en-US" dirty="0"/>
          </a:p>
        </p:txBody>
      </p:sp>
      <p:sp>
        <p:nvSpPr>
          <p:cNvPr id="4" name="Date Placeholder 3"/>
          <p:cNvSpPr>
            <a:spLocks noGrp="1"/>
          </p:cNvSpPr>
          <p:nvPr>
            <p:ph type="dt" sz="half" idx="2"/>
          </p:nvPr>
        </p:nvSpPr>
        <p:spPr>
          <a:prstGeom prst="rect">
            <a:avLst/>
          </a:prstGeom>
        </p:spPr>
        <p:txBody>
          <a:bodyPr/>
          <a:lstStyle/>
          <a:p>
            <a:r>
              <a:rPr lang="en-US" altLang="ko-KR" smtClean="0"/>
              <a:t>1/24/2013</a:t>
            </a:r>
            <a:endParaRPr lang="en-US" dirty="0"/>
          </a:p>
        </p:txBody>
      </p:sp>
      <p:sp>
        <p:nvSpPr>
          <p:cNvPr id="5" name="Footer Placeholder 4"/>
          <p:cNvSpPr>
            <a:spLocks noGrp="1"/>
          </p:cNvSpPr>
          <p:nvPr>
            <p:ph type="ftr" sz="quarter" idx="3"/>
          </p:nvPr>
        </p:nvSpPr>
        <p:spPr>
          <a:prstGeom prst="rect">
            <a:avLst/>
          </a:prstGeom>
        </p:spPr>
        <p:txBody>
          <a:bodyPr/>
          <a:lstStyle/>
          <a:p>
            <a:r>
              <a:rPr lang="en-US" smtClean="0"/>
              <a:t>Contrastive hierarchies in the Altaic vowel systems</a:t>
            </a:r>
            <a:endParaRPr lang="en-US" dirty="0"/>
          </a:p>
        </p:txBody>
      </p:sp>
      <p:sp>
        <p:nvSpPr>
          <p:cNvPr id="6" name="Slide Number Placeholder 5"/>
          <p:cNvSpPr>
            <a:spLocks noGrp="1"/>
          </p:cNvSpPr>
          <p:nvPr>
            <p:ph type="sldNum" sz="quarter" idx="4"/>
          </p:nvPr>
        </p:nvSpPr>
        <p:spPr>
          <a:prstGeom prst="bracketPair">
            <a:avLst>
              <a:gd name="adj" fmla="val 17949"/>
            </a:avLst>
          </a:prstGeom>
        </p:spPr>
        <p:txBody>
          <a:bodyPr/>
          <a:lstStyle/>
          <a:p>
            <a:fld id="{172AFA12-68E5-4B94-9C9D-2F0A9B4FE546}" type="slidenum">
              <a:rPr lang="en-US" smtClean="0"/>
              <a:t>52</a:t>
            </a:fld>
            <a:endParaRPr lang="en-US"/>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305840"/>
            <a:ext cx="7086336"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2"/>
          <p:cNvSpPr txBox="1">
            <a:spLocks/>
          </p:cNvSpPr>
          <p:nvPr/>
        </p:nvSpPr>
        <p:spPr>
          <a:xfrm>
            <a:off x="6660232" y="1158470"/>
            <a:ext cx="1872208" cy="1143000"/>
          </a:xfrm>
          <a:prstGeom prst="rect">
            <a:avLst/>
          </a:prstGeom>
          <a:solidFill>
            <a:srgbClr val="FF0000">
              <a:alpha val="28000"/>
            </a:srgbClr>
          </a:solidFill>
        </p:spPr>
        <p:txBody>
          <a:bodyPr vert="horz" lIns="91440" tIns="45720" rIns="91440" bIns="45720" rtlCol="0" anchor="ctr">
            <a:normAutofit/>
          </a:bodyPr>
          <a:lstStyle>
            <a:lvl1pPr marL="342900" indent="-228600" algn="l" defTabSz="914400" rtl="0" eaLnBrk="1" latinLnBrk="1"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1"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1"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1"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1"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1"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1"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1"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1"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latinLnBrk="0">
              <a:buFont typeface="Wingdings"/>
              <a:buChar char="à"/>
            </a:pPr>
            <a:r>
              <a:rPr lang="en-US" b="1" dirty="0" smtClean="0">
                <a:solidFill>
                  <a:srgbClr val="C00000"/>
                </a:solidFill>
                <a:sym typeface="Wingdings" pitchFamily="2" charset="2"/>
              </a:rPr>
              <a:t>  </a:t>
            </a:r>
            <a:r>
              <a:rPr lang="en-US" b="1" dirty="0" err="1" smtClean="0">
                <a:solidFill>
                  <a:srgbClr val="C00000"/>
                </a:solidFill>
                <a:sym typeface="Wingdings" pitchFamily="2" charset="2"/>
              </a:rPr>
              <a:t>Oroqen</a:t>
            </a:r>
            <a:endParaRPr lang="en-US" b="1" dirty="0" smtClean="0">
              <a:solidFill>
                <a:srgbClr val="C00000"/>
              </a:solidFill>
              <a:sym typeface="Wingdings" pitchFamily="2" charset="2"/>
            </a:endParaRPr>
          </a:p>
          <a:p>
            <a:pPr latinLnBrk="0">
              <a:buFont typeface="Wingdings"/>
              <a:buChar char="à"/>
            </a:pPr>
            <a:r>
              <a:rPr lang="en-US" b="1" dirty="0">
                <a:solidFill>
                  <a:srgbClr val="C00000"/>
                </a:solidFill>
                <a:sym typeface="Wingdings" pitchFamily="2" charset="2"/>
              </a:rPr>
              <a:t> </a:t>
            </a:r>
            <a:r>
              <a:rPr lang="en-US" b="1" dirty="0" smtClean="0">
                <a:solidFill>
                  <a:srgbClr val="C00000"/>
                </a:solidFill>
                <a:sym typeface="Wingdings" pitchFamily="2" charset="2"/>
              </a:rPr>
              <a:t> </a:t>
            </a:r>
            <a:r>
              <a:rPr lang="en-US" b="1" dirty="0" err="1" smtClean="0">
                <a:solidFill>
                  <a:srgbClr val="C00000"/>
                </a:solidFill>
                <a:sym typeface="Wingdings" pitchFamily="2" charset="2"/>
              </a:rPr>
              <a:t>Khalkha</a:t>
            </a:r>
            <a:endParaRPr lang="en-US" b="1" dirty="0">
              <a:solidFill>
                <a:srgbClr val="C00000"/>
              </a:solidFill>
            </a:endParaRPr>
          </a:p>
        </p:txBody>
      </p:sp>
    </p:spTree>
    <p:extLst>
      <p:ext uri="{BB962C8B-B14F-4D97-AF65-F5344CB8AC3E}">
        <p14:creationId xmlns:p14="http://schemas.microsoft.com/office/powerpoint/2010/main" val="3287468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pPr latinLnBrk="0"/>
            <a:r>
              <a:rPr lang="en-US" dirty="0" err="1" smtClean="0"/>
              <a:t>Oroqen</a:t>
            </a:r>
            <a:r>
              <a:rPr lang="en-US" dirty="0" smtClean="0"/>
              <a:t> contrastive hierarchy</a:t>
            </a:r>
            <a:endParaRPr lang="en-US" dirty="0"/>
          </a:p>
        </p:txBody>
      </p:sp>
      <p:sp>
        <p:nvSpPr>
          <p:cNvPr id="11" name="Content Placeholder 10"/>
          <p:cNvSpPr>
            <a:spLocks noGrp="1"/>
          </p:cNvSpPr>
          <p:nvPr>
            <p:ph sz="quarter" idx="1"/>
          </p:nvPr>
        </p:nvSpPr>
        <p:spPr/>
        <p:txBody>
          <a:bodyPr>
            <a:normAutofit/>
          </a:bodyPr>
          <a:lstStyle/>
          <a:p>
            <a:pPr latinLnBrk="0"/>
            <a:r>
              <a:rPr lang="en-US" dirty="0" err="1" smtClean="0"/>
              <a:t>SDA</a:t>
            </a:r>
            <a:r>
              <a:rPr lang="en-US" dirty="0" smtClean="0"/>
              <a:t>: </a:t>
            </a:r>
            <a:r>
              <a:rPr lang="en-US" b="1" u="sng" dirty="0"/>
              <a:t>[low] &gt; [</a:t>
            </a:r>
            <a:r>
              <a:rPr lang="en-US" b="1" u="sng" dirty="0" err="1"/>
              <a:t>cor</a:t>
            </a:r>
            <a:r>
              <a:rPr lang="en-US" b="1" u="sng" dirty="0"/>
              <a:t>] </a:t>
            </a:r>
            <a:r>
              <a:rPr lang="en-US" dirty="0"/>
              <a:t>&gt; [lab] &gt; [</a:t>
            </a:r>
            <a:r>
              <a:rPr lang="en-US" dirty="0" err="1"/>
              <a:t>RTR</a:t>
            </a:r>
            <a:r>
              <a:rPr lang="en-US" dirty="0"/>
              <a:t>] (Zhang 1996)</a:t>
            </a:r>
          </a:p>
          <a:p>
            <a:pPr latinLnBrk="0"/>
            <a:endParaRPr lang="en-US" dirty="0"/>
          </a:p>
          <a:p>
            <a:pPr latinLnBrk="0"/>
            <a:endParaRPr lang="en-US" dirty="0" smtClean="0"/>
          </a:p>
          <a:p>
            <a:pPr latinLnBrk="0"/>
            <a:endParaRPr lang="en-US" dirty="0"/>
          </a:p>
          <a:p>
            <a:pPr latinLnBrk="0"/>
            <a:endParaRPr lang="en-US" dirty="0" smtClean="0"/>
          </a:p>
          <a:p>
            <a:pPr latinLnBrk="0"/>
            <a:endParaRPr lang="en-US" dirty="0" smtClean="0"/>
          </a:p>
          <a:p>
            <a:pPr latinLnBrk="0"/>
            <a:endParaRPr lang="en-US" dirty="0"/>
          </a:p>
          <a:p>
            <a:pPr latinLnBrk="0"/>
            <a:r>
              <a:rPr lang="en-US" dirty="0" smtClean="0"/>
              <a:t>Output specification</a:t>
            </a:r>
          </a:p>
        </p:txBody>
      </p:sp>
      <p:sp>
        <p:nvSpPr>
          <p:cNvPr id="2" name="Date Placeholder 1"/>
          <p:cNvSpPr>
            <a:spLocks noGrp="1"/>
          </p:cNvSpPr>
          <p:nvPr>
            <p:ph type="dt" sz="half" idx="2"/>
          </p:nvPr>
        </p:nvSpPr>
        <p:spPr>
          <a:prstGeom prst="rect">
            <a:avLst/>
          </a:prstGeom>
        </p:spPr>
        <p:txBody>
          <a:bodyPr/>
          <a:lstStyle/>
          <a:p>
            <a:r>
              <a:rPr lang="en-US" altLang="ko-KR" smtClean="0"/>
              <a:t>1/24/2013</a:t>
            </a:r>
            <a:endParaRPr lang="en-US" dirty="0"/>
          </a:p>
        </p:txBody>
      </p:sp>
      <p:sp>
        <p:nvSpPr>
          <p:cNvPr id="3" name="Footer Placeholder 2"/>
          <p:cNvSpPr>
            <a:spLocks noGrp="1"/>
          </p:cNvSpPr>
          <p:nvPr>
            <p:ph type="ftr" sz="quarter" idx="3"/>
          </p:nvPr>
        </p:nvSpPr>
        <p:spPr>
          <a:prstGeom prst="rect">
            <a:avLst/>
          </a:prstGeom>
        </p:spPr>
        <p:txBody>
          <a:bodyPr/>
          <a:lstStyle/>
          <a:p>
            <a:r>
              <a:rPr lang="en-US" smtClean="0"/>
              <a:t>Contrastive hierarchies in the Altaic vowel systems</a:t>
            </a:r>
            <a:endParaRPr lang="en-US" dirty="0"/>
          </a:p>
        </p:txBody>
      </p:sp>
      <p:sp>
        <p:nvSpPr>
          <p:cNvPr id="4" name="Slide Number Placeholder 3"/>
          <p:cNvSpPr>
            <a:spLocks noGrp="1"/>
          </p:cNvSpPr>
          <p:nvPr>
            <p:ph type="sldNum" sz="quarter" idx="4"/>
          </p:nvPr>
        </p:nvSpPr>
        <p:spPr>
          <a:prstGeom prst="bracketPair">
            <a:avLst>
              <a:gd name="adj" fmla="val 17949"/>
            </a:avLst>
          </a:prstGeom>
        </p:spPr>
        <p:txBody>
          <a:bodyPr/>
          <a:lstStyle/>
          <a:p>
            <a:fld id="{172AFA12-68E5-4B94-9C9D-2F0A9B4FE546}" type="slidenum">
              <a:rPr lang="en-US" smtClean="0"/>
              <a:t>53</a:t>
            </a:fld>
            <a:endParaRPr lang="en-US"/>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999315"/>
            <a:ext cx="7781925" cy="2200275"/>
          </a:xfrm>
          <a:prstGeom prst="rect">
            <a:avLst/>
          </a:prstGeom>
          <a:effectLst/>
        </p:spPr>
      </p:pic>
      <p:graphicFrame>
        <p:nvGraphicFramePr>
          <p:cNvPr id="23" name="Table 22"/>
          <p:cNvGraphicFramePr>
            <a:graphicFrameLocks noGrp="1"/>
          </p:cNvGraphicFramePr>
          <p:nvPr>
            <p:extLst>
              <p:ext uri="{D42A27DB-BD31-4B8C-83A1-F6EECF244321}">
                <p14:modId xmlns:p14="http://schemas.microsoft.com/office/powerpoint/2010/main" val="2389355093"/>
              </p:ext>
            </p:extLst>
          </p:nvPr>
        </p:nvGraphicFramePr>
        <p:xfrm>
          <a:off x="674648" y="5105400"/>
          <a:ext cx="7929799" cy="914400"/>
        </p:xfrm>
        <a:graphic>
          <a:graphicData uri="http://schemas.openxmlformats.org/drawingml/2006/table">
            <a:tbl>
              <a:tblPr firstRow="1" bandRow="1">
                <a:tableStyleId>{2D5ABB26-0587-4C30-8999-92F81FD0307C}</a:tableStyleId>
              </a:tblPr>
              <a:tblGrid>
                <a:gridCol w="1941992"/>
                <a:gridCol w="3074820"/>
                <a:gridCol w="2912987"/>
              </a:tblGrid>
              <a:tr h="370840">
                <a:tc>
                  <a:txBody>
                    <a:bodyPr/>
                    <a:lstStyle/>
                    <a:p>
                      <a:pPr latinLnBrk="1"/>
                      <a:r>
                        <a:rPr lang="en-US" altLang="ko-KR" sz="1800" b="1" dirty="0" smtClean="0"/>
                        <a:t>/i/ = [-low, +</a:t>
                      </a:r>
                      <a:r>
                        <a:rPr lang="en-US" altLang="ko-KR" sz="1800" b="1" dirty="0" err="1" smtClean="0"/>
                        <a:t>cor</a:t>
                      </a:r>
                      <a:r>
                        <a:rPr lang="en-US" altLang="ko-KR" sz="1800" b="1" dirty="0" smtClean="0"/>
                        <a:t>]</a:t>
                      </a:r>
                      <a:endParaRPr lang="ko-KR" altLang="en-US" sz="1800" b="1" dirty="0"/>
                    </a:p>
                  </a:txBody>
                  <a:tcPr/>
                </a:tc>
                <a:tc>
                  <a:txBody>
                    <a:bodyPr/>
                    <a:lstStyle/>
                    <a:p>
                      <a:pPr latinLnBrk="1"/>
                      <a:r>
                        <a:rPr lang="en-US" altLang="ko-KR" sz="1800" b="1" kern="1200" dirty="0" smtClean="0">
                          <a:solidFill>
                            <a:schemeClr val="tx1"/>
                          </a:solidFill>
                          <a:effectLst/>
                          <a:latin typeface="+mn-lt"/>
                          <a:ea typeface="+mn-ea"/>
                          <a:cs typeface="+mn-cs"/>
                        </a:rPr>
                        <a:t>/u/ = [-low, -</a:t>
                      </a:r>
                      <a:r>
                        <a:rPr lang="en-US" altLang="ko-KR" sz="1800" b="1" kern="1200" dirty="0" err="1" smtClean="0">
                          <a:solidFill>
                            <a:schemeClr val="tx1"/>
                          </a:solidFill>
                          <a:effectLst/>
                          <a:latin typeface="+mn-lt"/>
                          <a:ea typeface="+mn-ea"/>
                          <a:cs typeface="+mn-cs"/>
                        </a:rPr>
                        <a:t>cor</a:t>
                      </a:r>
                      <a:r>
                        <a:rPr lang="en-US" altLang="ko-KR" sz="1800" b="1" kern="1200" dirty="0" smtClean="0">
                          <a:solidFill>
                            <a:schemeClr val="tx1"/>
                          </a:solidFill>
                          <a:effectLst/>
                          <a:latin typeface="+mn-lt"/>
                          <a:ea typeface="+mn-ea"/>
                          <a:cs typeface="+mn-cs"/>
                        </a:rPr>
                        <a:t>, -RTR]</a:t>
                      </a:r>
                    </a:p>
                    <a:p>
                      <a:pPr latinLnBrk="1"/>
                      <a:r>
                        <a:rPr lang="en-US" altLang="ko-KR" sz="1800" b="0" kern="1200" dirty="0" smtClean="0">
                          <a:solidFill>
                            <a:schemeClr val="tx1"/>
                          </a:solidFill>
                          <a:effectLst/>
                          <a:latin typeface="+mn-lt"/>
                          <a:ea typeface="+mn-ea"/>
                          <a:cs typeface="+mn-cs"/>
                        </a:rPr>
                        <a:t>/ə/ = [+low, -</a:t>
                      </a:r>
                      <a:r>
                        <a:rPr lang="en-US" altLang="ko-KR" sz="1800" b="0" kern="1200" dirty="0" err="1" smtClean="0">
                          <a:solidFill>
                            <a:schemeClr val="tx1"/>
                          </a:solidFill>
                          <a:effectLst/>
                          <a:latin typeface="+mn-lt"/>
                          <a:ea typeface="+mn-ea"/>
                          <a:cs typeface="+mn-cs"/>
                        </a:rPr>
                        <a:t>cor</a:t>
                      </a:r>
                      <a:r>
                        <a:rPr lang="en-US" altLang="ko-KR" sz="1800" b="0" kern="1200" dirty="0" smtClean="0">
                          <a:solidFill>
                            <a:schemeClr val="tx1"/>
                          </a:solidFill>
                          <a:effectLst/>
                          <a:latin typeface="+mn-lt"/>
                          <a:ea typeface="+mn-ea"/>
                          <a:cs typeface="+mn-cs"/>
                        </a:rPr>
                        <a:t>, -lab, -RTR]</a:t>
                      </a:r>
                    </a:p>
                    <a:p>
                      <a:pPr latinLnBrk="1"/>
                      <a:r>
                        <a:rPr lang="en-US" altLang="ko-KR" sz="1800" b="0" kern="1200" dirty="0" smtClean="0">
                          <a:solidFill>
                            <a:schemeClr val="tx1"/>
                          </a:solidFill>
                          <a:effectLst/>
                          <a:latin typeface="+mn-lt"/>
                          <a:ea typeface="+mn-ea"/>
                          <a:cs typeface="+mn-cs"/>
                        </a:rPr>
                        <a:t>/o/ = [+low, -</a:t>
                      </a:r>
                      <a:r>
                        <a:rPr lang="en-US" altLang="ko-KR" sz="1800" b="0" kern="1200" dirty="0" err="1" smtClean="0">
                          <a:solidFill>
                            <a:schemeClr val="tx1"/>
                          </a:solidFill>
                          <a:effectLst/>
                          <a:latin typeface="+mn-lt"/>
                          <a:ea typeface="+mn-ea"/>
                          <a:cs typeface="+mn-cs"/>
                        </a:rPr>
                        <a:t>cor</a:t>
                      </a:r>
                      <a:r>
                        <a:rPr lang="en-US" altLang="ko-KR" sz="1800" b="0" kern="1200" dirty="0" smtClean="0">
                          <a:solidFill>
                            <a:schemeClr val="tx1"/>
                          </a:solidFill>
                          <a:effectLst/>
                          <a:latin typeface="+mn-lt"/>
                          <a:ea typeface="+mn-ea"/>
                          <a:cs typeface="+mn-cs"/>
                        </a:rPr>
                        <a:t>, +lab, -RTR]</a:t>
                      </a:r>
                      <a:endParaRPr lang="ko-KR" altLang="en-US" sz="1800" b="0"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800" b="1" kern="1200" dirty="0" smtClean="0">
                          <a:solidFill>
                            <a:schemeClr val="tx1"/>
                          </a:solidFill>
                          <a:effectLst/>
                          <a:latin typeface="+mn-lt"/>
                          <a:ea typeface="+mn-ea"/>
                          <a:cs typeface="+mn-cs"/>
                        </a:rPr>
                        <a:t>/ʊ/ = [-low, -</a:t>
                      </a:r>
                      <a:r>
                        <a:rPr lang="en-US" altLang="ko-KR" sz="1800" b="1" kern="1200" dirty="0" err="1" smtClean="0">
                          <a:solidFill>
                            <a:schemeClr val="tx1"/>
                          </a:solidFill>
                          <a:effectLst/>
                          <a:latin typeface="+mn-lt"/>
                          <a:ea typeface="+mn-ea"/>
                          <a:cs typeface="+mn-cs"/>
                        </a:rPr>
                        <a:t>cor</a:t>
                      </a:r>
                      <a:r>
                        <a:rPr lang="en-US" altLang="ko-KR" sz="1800" b="1" kern="1200" dirty="0" smtClean="0">
                          <a:solidFill>
                            <a:schemeClr val="tx1"/>
                          </a:solidFill>
                          <a:effectLst/>
                          <a:latin typeface="+mn-lt"/>
                          <a:ea typeface="+mn-ea"/>
                          <a:cs typeface="+mn-cs"/>
                        </a:rPr>
                        <a:t>, +RTR]</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800" b="0" kern="1200" dirty="0" smtClean="0">
                          <a:solidFill>
                            <a:schemeClr val="tx1"/>
                          </a:solidFill>
                          <a:effectLst/>
                          <a:latin typeface="+mn-lt"/>
                          <a:ea typeface="+mn-ea"/>
                          <a:cs typeface="+mn-cs"/>
                        </a:rPr>
                        <a:t>/a/ = [+low, -</a:t>
                      </a:r>
                      <a:r>
                        <a:rPr lang="en-US" altLang="ko-KR" sz="1800" b="0" kern="1200" dirty="0" err="1" smtClean="0">
                          <a:solidFill>
                            <a:schemeClr val="tx1"/>
                          </a:solidFill>
                          <a:effectLst/>
                          <a:latin typeface="+mn-lt"/>
                          <a:ea typeface="+mn-ea"/>
                          <a:cs typeface="+mn-cs"/>
                        </a:rPr>
                        <a:t>cor</a:t>
                      </a:r>
                      <a:r>
                        <a:rPr lang="en-US" altLang="ko-KR" sz="1800" b="0" kern="1200" dirty="0" smtClean="0">
                          <a:solidFill>
                            <a:schemeClr val="tx1"/>
                          </a:solidFill>
                          <a:effectLst/>
                          <a:latin typeface="+mn-lt"/>
                          <a:ea typeface="+mn-ea"/>
                          <a:cs typeface="+mn-cs"/>
                        </a:rPr>
                        <a:t>, -lab, +RTR]</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800" b="0" kern="1200" dirty="0" smtClean="0">
                          <a:solidFill>
                            <a:schemeClr val="tx1"/>
                          </a:solidFill>
                          <a:effectLst/>
                          <a:latin typeface="+mn-lt"/>
                          <a:ea typeface="+mn-ea"/>
                          <a:cs typeface="+mn-cs"/>
                        </a:rPr>
                        <a:t>/ɔ/ = [+low, -</a:t>
                      </a:r>
                      <a:r>
                        <a:rPr lang="en-US" altLang="ko-KR" sz="1800" b="0" kern="1200" dirty="0" err="1" smtClean="0">
                          <a:solidFill>
                            <a:schemeClr val="tx1"/>
                          </a:solidFill>
                          <a:effectLst/>
                          <a:latin typeface="+mn-lt"/>
                          <a:ea typeface="+mn-ea"/>
                          <a:cs typeface="+mn-cs"/>
                        </a:rPr>
                        <a:t>cor</a:t>
                      </a:r>
                      <a:r>
                        <a:rPr lang="en-US" altLang="ko-KR" sz="1800" b="0" kern="1200" dirty="0" smtClean="0">
                          <a:solidFill>
                            <a:schemeClr val="tx1"/>
                          </a:solidFill>
                          <a:effectLst/>
                          <a:latin typeface="+mn-lt"/>
                          <a:ea typeface="+mn-ea"/>
                          <a:cs typeface="+mn-cs"/>
                        </a:rPr>
                        <a:t>, +lab, +RTR]</a:t>
                      </a:r>
                      <a:endParaRPr lang="ko-KR" altLang="en-US" sz="1800" b="0" dirty="0"/>
                    </a:p>
                  </a:txBody>
                  <a:tcPr/>
                </a:tc>
              </a:tr>
            </a:tbl>
          </a:graphicData>
        </a:graphic>
      </p:graphicFrame>
      <p:sp>
        <p:nvSpPr>
          <p:cNvPr id="24" name="Oval 23"/>
          <p:cNvSpPr/>
          <p:nvPr/>
        </p:nvSpPr>
        <p:spPr>
          <a:xfrm>
            <a:off x="449329" y="2209800"/>
            <a:ext cx="3810000" cy="2286000"/>
          </a:xfrm>
          <a:prstGeom prst="ellipse">
            <a:avLst/>
          </a:prstGeom>
          <a:solidFill>
            <a:srgbClr val="92D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609600" y="5029200"/>
            <a:ext cx="7922840" cy="452320"/>
          </a:xfrm>
          <a:prstGeom prst="roundRect">
            <a:avLst/>
          </a:prstGeom>
          <a:solidFill>
            <a:srgbClr val="92D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0638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xEl>
                                              <p:pRg st="7" end="7"/>
                                            </p:txEl>
                                          </p:spTgt>
                                        </p:tgtEl>
                                        <p:attrNameLst>
                                          <p:attrName>style.visibility</p:attrName>
                                        </p:attrNameLst>
                                      </p:cBhvr>
                                      <p:to>
                                        <p:strVal val="visible"/>
                                      </p:to>
                                    </p:set>
                                    <p:animEffect transition="in" filter="fade">
                                      <p:cBhvr>
                                        <p:cTn id="15" dur="500"/>
                                        <p:tgtEl>
                                          <p:spTgt spid="11">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24" grpId="0" animBg="1"/>
      <p:bldP spid="2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931612"/>
            <a:ext cx="6825952" cy="2835855"/>
          </a:xfrm>
          <a:prstGeom prst="rect">
            <a:avLst/>
          </a:prstGeom>
        </p:spPr>
      </p:pic>
      <p:sp>
        <p:nvSpPr>
          <p:cNvPr id="10" name="Title 9"/>
          <p:cNvSpPr>
            <a:spLocks noGrp="1"/>
          </p:cNvSpPr>
          <p:nvPr>
            <p:ph type="title"/>
          </p:nvPr>
        </p:nvSpPr>
        <p:spPr/>
        <p:txBody>
          <a:bodyPr>
            <a:normAutofit/>
          </a:bodyPr>
          <a:lstStyle/>
          <a:p>
            <a:pPr latinLnBrk="0"/>
            <a:r>
              <a:rPr lang="en-US" dirty="0" err="1" smtClean="0"/>
              <a:t>Khalkha</a:t>
            </a:r>
            <a:r>
              <a:rPr lang="en-US" dirty="0" smtClean="0"/>
              <a:t> contrastive hierarchy</a:t>
            </a:r>
            <a:endParaRPr lang="en-US" dirty="0"/>
          </a:p>
        </p:txBody>
      </p:sp>
      <p:sp>
        <p:nvSpPr>
          <p:cNvPr id="11" name="Content Placeholder 10"/>
          <p:cNvSpPr>
            <a:spLocks noGrp="1"/>
          </p:cNvSpPr>
          <p:nvPr>
            <p:ph sz="quarter" idx="1"/>
          </p:nvPr>
        </p:nvSpPr>
        <p:spPr/>
        <p:txBody>
          <a:bodyPr>
            <a:normAutofit/>
          </a:bodyPr>
          <a:lstStyle/>
          <a:p>
            <a:pPr latinLnBrk="0">
              <a:defRPr/>
            </a:pPr>
            <a:r>
              <a:rPr lang="en-US" dirty="0" smtClean="0"/>
              <a:t>SDA: </a:t>
            </a:r>
            <a:r>
              <a:rPr lang="en-US" b="1" u="sng" dirty="0"/>
              <a:t>[</a:t>
            </a:r>
            <a:r>
              <a:rPr lang="en-US" b="1" u="sng" dirty="0" err="1"/>
              <a:t>cor</a:t>
            </a:r>
            <a:r>
              <a:rPr lang="en-US" b="1" u="sng" dirty="0"/>
              <a:t>] &gt; [low]</a:t>
            </a:r>
            <a:r>
              <a:rPr lang="en-US" dirty="0"/>
              <a:t> &gt; [lab] &gt; [RTR] (</a:t>
            </a:r>
            <a:r>
              <a:rPr lang="en-US" dirty="0" err="1"/>
              <a:t>Ko</a:t>
            </a:r>
            <a:r>
              <a:rPr lang="en-US" dirty="0"/>
              <a:t> </a:t>
            </a:r>
            <a:r>
              <a:rPr lang="en-US" dirty="0" smtClean="0"/>
              <a:t>2011)</a:t>
            </a:r>
            <a:endParaRPr lang="en-US" dirty="0"/>
          </a:p>
          <a:p>
            <a:pPr latinLnBrk="0"/>
            <a:endParaRPr lang="en-US" dirty="0"/>
          </a:p>
          <a:p>
            <a:pPr latinLnBrk="0"/>
            <a:endParaRPr lang="en-US" dirty="0"/>
          </a:p>
          <a:p>
            <a:pPr latinLnBrk="0"/>
            <a:endParaRPr lang="en-US" dirty="0" smtClean="0"/>
          </a:p>
          <a:p>
            <a:pPr latinLnBrk="0"/>
            <a:endParaRPr lang="en-US" dirty="0" smtClean="0"/>
          </a:p>
          <a:p>
            <a:pPr latinLnBrk="0"/>
            <a:endParaRPr lang="en-US" dirty="0"/>
          </a:p>
          <a:p>
            <a:pPr latinLnBrk="0"/>
            <a:endParaRPr lang="en-US" dirty="0"/>
          </a:p>
          <a:p>
            <a:pPr latinLnBrk="0"/>
            <a:r>
              <a:rPr lang="en-US" dirty="0" smtClean="0"/>
              <a:t>Output specification</a:t>
            </a:r>
          </a:p>
        </p:txBody>
      </p:sp>
      <p:sp>
        <p:nvSpPr>
          <p:cNvPr id="2" name="Date Placeholder 1"/>
          <p:cNvSpPr>
            <a:spLocks noGrp="1"/>
          </p:cNvSpPr>
          <p:nvPr>
            <p:ph type="dt" sz="half" idx="2"/>
          </p:nvPr>
        </p:nvSpPr>
        <p:spPr>
          <a:prstGeom prst="rect">
            <a:avLst/>
          </a:prstGeom>
        </p:spPr>
        <p:txBody>
          <a:bodyPr/>
          <a:lstStyle/>
          <a:p>
            <a:r>
              <a:rPr lang="en-US" altLang="ko-KR" smtClean="0"/>
              <a:t>1/24/2013</a:t>
            </a:r>
            <a:endParaRPr lang="en-US" dirty="0"/>
          </a:p>
        </p:txBody>
      </p:sp>
      <p:sp>
        <p:nvSpPr>
          <p:cNvPr id="3" name="Footer Placeholder 2"/>
          <p:cNvSpPr>
            <a:spLocks noGrp="1"/>
          </p:cNvSpPr>
          <p:nvPr>
            <p:ph type="ftr" sz="quarter" idx="3"/>
          </p:nvPr>
        </p:nvSpPr>
        <p:spPr>
          <a:prstGeom prst="rect">
            <a:avLst/>
          </a:prstGeom>
        </p:spPr>
        <p:txBody>
          <a:bodyPr/>
          <a:lstStyle/>
          <a:p>
            <a:r>
              <a:rPr lang="en-US" smtClean="0"/>
              <a:t>Contrastive hierarchies in the Altaic vowel systems</a:t>
            </a:r>
            <a:endParaRPr lang="en-US" dirty="0"/>
          </a:p>
        </p:txBody>
      </p:sp>
      <p:sp>
        <p:nvSpPr>
          <p:cNvPr id="4" name="Slide Number Placeholder 3"/>
          <p:cNvSpPr>
            <a:spLocks noGrp="1"/>
          </p:cNvSpPr>
          <p:nvPr>
            <p:ph type="sldNum" sz="quarter" idx="4"/>
          </p:nvPr>
        </p:nvSpPr>
        <p:spPr>
          <a:prstGeom prst="bracketPair">
            <a:avLst>
              <a:gd name="adj" fmla="val 17949"/>
            </a:avLst>
          </a:prstGeom>
        </p:spPr>
        <p:txBody>
          <a:bodyPr/>
          <a:lstStyle/>
          <a:p>
            <a:fld id="{172AFA12-68E5-4B94-9C9D-2F0A9B4FE546}" type="slidenum">
              <a:rPr lang="en-US" smtClean="0"/>
              <a:t>54</a:t>
            </a:fld>
            <a:endParaRPr lang="en-US"/>
          </a:p>
        </p:txBody>
      </p:sp>
      <p:graphicFrame>
        <p:nvGraphicFramePr>
          <p:cNvPr id="16" name="Table 15"/>
          <p:cNvGraphicFramePr>
            <a:graphicFrameLocks noGrp="1"/>
          </p:cNvGraphicFramePr>
          <p:nvPr>
            <p:extLst>
              <p:ext uri="{D42A27DB-BD31-4B8C-83A1-F6EECF244321}">
                <p14:modId xmlns:p14="http://schemas.microsoft.com/office/powerpoint/2010/main" val="1419540773"/>
              </p:ext>
            </p:extLst>
          </p:nvPr>
        </p:nvGraphicFramePr>
        <p:xfrm>
          <a:off x="834482" y="5179160"/>
          <a:ext cx="7985990" cy="914400"/>
        </p:xfrm>
        <a:graphic>
          <a:graphicData uri="http://schemas.openxmlformats.org/drawingml/2006/table">
            <a:tbl>
              <a:tblPr firstRow="1" bandRow="1">
                <a:tableStyleId>{2D5ABB26-0587-4C30-8999-92F81FD0307C}</a:tableStyleId>
              </a:tblPr>
              <a:tblGrid>
                <a:gridCol w="1711284"/>
                <a:gridCol w="3341077"/>
                <a:gridCol w="2933629"/>
              </a:tblGrid>
              <a:tr h="370840">
                <a:tc>
                  <a:txBody>
                    <a:bodyPr/>
                    <a:lstStyle/>
                    <a:p>
                      <a:pPr latinLnBrk="1"/>
                      <a:r>
                        <a:rPr lang="en-US" altLang="ko-KR" sz="1800" b="1" dirty="0" smtClean="0"/>
                        <a:t>/i/ = [+</a:t>
                      </a:r>
                      <a:r>
                        <a:rPr lang="en-US" altLang="ko-KR" sz="1800" b="1" dirty="0" err="1" smtClean="0"/>
                        <a:t>cor</a:t>
                      </a:r>
                      <a:r>
                        <a:rPr lang="en-US" altLang="ko-KR" sz="1800" b="1" dirty="0" smtClean="0"/>
                        <a:t>]</a:t>
                      </a:r>
                      <a:endParaRPr lang="ko-KR" altLang="en-US" sz="1800" b="1" dirty="0"/>
                    </a:p>
                  </a:txBody>
                  <a:tcPr/>
                </a:tc>
                <a:tc>
                  <a:txBody>
                    <a:bodyPr/>
                    <a:lstStyle/>
                    <a:p>
                      <a:pPr latinLnBrk="1"/>
                      <a:r>
                        <a:rPr lang="en-US" altLang="ko-KR" sz="1800" b="1" dirty="0" smtClean="0"/>
                        <a:t>/u/ = [-</a:t>
                      </a:r>
                      <a:r>
                        <a:rPr lang="en-US" altLang="ko-KR" sz="1800" b="1" dirty="0" err="1" smtClean="0"/>
                        <a:t>cor</a:t>
                      </a:r>
                      <a:r>
                        <a:rPr lang="en-US" altLang="ko-KR" sz="1800" b="1" dirty="0" smtClean="0"/>
                        <a:t>, -low, -RTR]</a:t>
                      </a:r>
                    </a:p>
                    <a:p>
                      <a:pPr latinLnBrk="1"/>
                      <a:r>
                        <a:rPr lang="en-US" altLang="ko-KR" sz="1800" b="0" dirty="0" smtClean="0"/>
                        <a:t>/e/ = [-</a:t>
                      </a:r>
                      <a:r>
                        <a:rPr lang="en-US" altLang="ko-KR" sz="1800" b="0" dirty="0" err="1" smtClean="0"/>
                        <a:t>cor</a:t>
                      </a:r>
                      <a:r>
                        <a:rPr lang="en-US" altLang="ko-KR" sz="1800" b="0" dirty="0" smtClean="0"/>
                        <a:t>, +low, -lab, -RTR]</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800" b="0" dirty="0" smtClean="0"/>
                        <a:t>/o/ = [-</a:t>
                      </a:r>
                      <a:r>
                        <a:rPr lang="en-US" altLang="ko-KR" sz="1800" b="0" dirty="0" err="1" smtClean="0"/>
                        <a:t>cor</a:t>
                      </a:r>
                      <a:r>
                        <a:rPr lang="en-US" altLang="ko-KR" sz="1800" b="0" dirty="0" smtClean="0"/>
                        <a:t>, +low, +lab, -RTR]</a:t>
                      </a:r>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800" b="1" dirty="0" smtClean="0"/>
                        <a:t>/ʊ/ = [-</a:t>
                      </a:r>
                      <a:r>
                        <a:rPr lang="en-US" altLang="ko-KR" sz="1800" b="1" dirty="0" err="1" smtClean="0"/>
                        <a:t>cor</a:t>
                      </a:r>
                      <a:r>
                        <a:rPr lang="en-US" altLang="ko-KR" sz="1800" b="1" dirty="0" smtClean="0"/>
                        <a:t>, -low, +RTR]</a:t>
                      </a:r>
                      <a:endParaRPr lang="ko-KR" altLang="ko-KR" sz="1800" b="1" dirty="0" smtClean="0"/>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800" b="0" dirty="0" smtClean="0"/>
                        <a:t>/a/ = [-</a:t>
                      </a:r>
                      <a:r>
                        <a:rPr lang="en-US" altLang="ko-KR" sz="1800" b="0" dirty="0" err="1" smtClean="0"/>
                        <a:t>cor</a:t>
                      </a:r>
                      <a:r>
                        <a:rPr lang="en-US" altLang="ko-KR" sz="1800" b="0" dirty="0" smtClean="0"/>
                        <a:t>, +low, -lab, +RTR]</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800" b="0" dirty="0" smtClean="0"/>
                        <a:t>/ɔ/ = [-</a:t>
                      </a:r>
                      <a:r>
                        <a:rPr lang="en-US" altLang="ko-KR" sz="1800" b="0" dirty="0" err="1" smtClean="0"/>
                        <a:t>cor</a:t>
                      </a:r>
                      <a:r>
                        <a:rPr lang="en-US" altLang="ko-KR" sz="1800" b="0" dirty="0" smtClean="0"/>
                        <a:t>, +low, +lab, +RTR]</a:t>
                      </a:r>
                      <a:endParaRPr lang="ko-KR" altLang="en-US" sz="1800" b="0" dirty="0"/>
                    </a:p>
                  </a:txBody>
                  <a:tcPr/>
                </a:tc>
              </a:tr>
            </a:tbl>
          </a:graphicData>
        </a:graphic>
      </p:graphicFrame>
      <p:sp>
        <p:nvSpPr>
          <p:cNvPr id="18" name="Oval 17"/>
          <p:cNvSpPr/>
          <p:nvPr/>
        </p:nvSpPr>
        <p:spPr>
          <a:xfrm>
            <a:off x="834482" y="2133600"/>
            <a:ext cx="1146718" cy="1079376"/>
          </a:xfrm>
          <a:prstGeom prst="ellipse">
            <a:avLst/>
          </a:prstGeom>
          <a:solidFill>
            <a:srgbClr val="00B0F0">
              <a:alpha val="4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60141" y="5165712"/>
            <a:ext cx="1449658" cy="452320"/>
          </a:xfrm>
          <a:prstGeom prst="ellipse">
            <a:avLst/>
          </a:prstGeom>
          <a:solidFill>
            <a:srgbClr val="00B0F0">
              <a:alpha val="4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2394840" y="5165712"/>
            <a:ext cx="6137600" cy="396888"/>
          </a:xfrm>
          <a:prstGeom prst="roundRect">
            <a:avLst/>
          </a:prstGeom>
          <a:solidFill>
            <a:srgbClr val="92D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2238621" y="2757054"/>
            <a:ext cx="2088755" cy="1680057"/>
          </a:xfrm>
          <a:prstGeom prst="ellipse">
            <a:avLst/>
          </a:prstGeom>
          <a:solidFill>
            <a:srgbClr val="92D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6321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xEl>
                                              <p:pRg st="7" end="7"/>
                                            </p:txEl>
                                          </p:spTgt>
                                        </p:tgtEl>
                                        <p:attrNameLst>
                                          <p:attrName>style.visibility</p:attrName>
                                        </p:attrNameLst>
                                      </p:cBhvr>
                                      <p:to>
                                        <p:strVal val="visible"/>
                                      </p:to>
                                    </p:set>
                                    <p:animEffect transition="in" filter="fade">
                                      <p:cBhvr>
                                        <p:cTn id="15" dur="500"/>
                                        <p:tgtEl>
                                          <p:spTgt spid="11">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8" grpId="0" animBg="1"/>
      <p:bldP spid="19" grpId="0" animBg="1"/>
      <p:bldP spid="20" grpId="0" animBg="1"/>
      <p:bldP spid="2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err="1"/>
              <a:t>Fusional</a:t>
            </a:r>
            <a:r>
              <a:rPr lang="en-US" dirty="0"/>
              <a:t> harmony (</a:t>
            </a:r>
            <a:r>
              <a:rPr lang="en-US" dirty="0" err="1"/>
              <a:t>Mester</a:t>
            </a:r>
            <a:r>
              <a:rPr lang="en-US" dirty="0"/>
              <a:t> 1986)</a:t>
            </a:r>
          </a:p>
        </p:txBody>
      </p:sp>
      <p:sp>
        <p:nvSpPr>
          <p:cNvPr id="7" name="Content Placeholder 6"/>
          <p:cNvSpPr>
            <a:spLocks noGrp="1"/>
          </p:cNvSpPr>
          <p:nvPr>
            <p:ph sz="quarter" idx="1"/>
          </p:nvPr>
        </p:nvSpPr>
        <p:spPr>
          <a:xfrm>
            <a:off x="457200" y="1219200"/>
            <a:ext cx="8229600" cy="4946104"/>
          </a:xfrm>
        </p:spPr>
        <p:txBody>
          <a:bodyPr/>
          <a:lstStyle/>
          <a:p>
            <a:pPr marL="274320" lvl="1" latinLnBrk="0">
              <a:spcBef>
                <a:spcPts val="600"/>
              </a:spcBef>
              <a:buClr>
                <a:schemeClr val="accent1"/>
              </a:buClr>
            </a:pPr>
            <a:endParaRPr lang="en-US" dirty="0" smtClean="0"/>
          </a:p>
          <a:p>
            <a:pPr marL="274320" lvl="1" latinLnBrk="0">
              <a:spcBef>
                <a:spcPts val="600"/>
              </a:spcBef>
              <a:buClr>
                <a:schemeClr val="accent1"/>
              </a:buClr>
            </a:pPr>
            <a:r>
              <a:rPr lang="en-US" dirty="0" smtClean="0"/>
              <a:t>Vowel </a:t>
            </a:r>
            <a:r>
              <a:rPr lang="en-US" dirty="0"/>
              <a:t>harmony is dependent on the presence of some feature [F], and operates within the domain delimited by occurrences of that feature.</a:t>
            </a:r>
          </a:p>
          <a:p>
            <a:endParaRPr lang="en-US" dirty="0"/>
          </a:p>
        </p:txBody>
      </p:sp>
      <p:sp>
        <p:nvSpPr>
          <p:cNvPr id="3" name="Date Placeholder 2"/>
          <p:cNvSpPr>
            <a:spLocks noGrp="1"/>
          </p:cNvSpPr>
          <p:nvPr>
            <p:ph type="dt" sz="half" idx="2"/>
          </p:nvPr>
        </p:nvSpPr>
        <p:spPr>
          <a:prstGeom prst="rect">
            <a:avLst/>
          </a:prstGeom>
        </p:spPr>
        <p:txBody>
          <a:bodyPr/>
          <a:lstStyle/>
          <a:p>
            <a:r>
              <a:rPr lang="en-US" altLang="ko-KR" smtClean="0"/>
              <a:t>1/24/2013</a:t>
            </a:r>
            <a:endParaRPr lang="en-US" dirty="0"/>
          </a:p>
        </p:txBody>
      </p:sp>
      <p:sp>
        <p:nvSpPr>
          <p:cNvPr id="4" name="Footer Placeholder 3"/>
          <p:cNvSpPr>
            <a:spLocks noGrp="1"/>
          </p:cNvSpPr>
          <p:nvPr>
            <p:ph type="ftr" sz="quarter" idx="3"/>
          </p:nvPr>
        </p:nvSpPr>
        <p:spPr>
          <a:prstGeom prst="rect">
            <a:avLst/>
          </a:prstGeom>
        </p:spPr>
        <p:txBody>
          <a:bodyPr/>
          <a:lstStyle/>
          <a:p>
            <a:r>
              <a:rPr lang="en-US" smtClean="0"/>
              <a:t>Contrastive hierarchies in the Altaic vowel systems</a:t>
            </a:r>
            <a:endParaRPr lang="en-US" dirty="0"/>
          </a:p>
        </p:txBody>
      </p:sp>
      <p:sp>
        <p:nvSpPr>
          <p:cNvPr id="5" name="Slide Number Placeholder 4"/>
          <p:cNvSpPr>
            <a:spLocks noGrp="1"/>
          </p:cNvSpPr>
          <p:nvPr>
            <p:ph type="sldNum" sz="quarter" idx="4"/>
          </p:nvPr>
        </p:nvSpPr>
        <p:spPr>
          <a:prstGeom prst="bracketPair">
            <a:avLst>
              <a:gd name="adj" fmla="val 17949"/>
            </a:avLst>
          </a:prstGeom>
        </p:spPr>
        <p:txBody>
          <a:bodyPr/>
          <a:lstStyle/>
          <a:p>
            <a:fld id="{172AFA12-68E5-4B94-9C9D-2F0A9B4FE546}" type="slidenum">
              <a:rPr lang="en-US" smtClean="0"/>
              <a:t>55</a:t>
            </a:fld>
            <a:endParaRPr lang="en-US"/>
          </a:p>
        </p:txBody>
      </p:sp>
      <p:sp>
        <p:nvSpPr>
          <p:cNvPr id="16" name="Text Placeholder 13"/>
          <p:cNvSpPr txBox="1">
            <a:spLocks/>
          </p:cNvSpPr>
          <p:nvPr/>
        </p:nvSpPr>
        <p:spPr>
          <a:xfrm>
            <a:off x="454844" y="1752600"/>
            <a:ext cx="7698556" cy="4096732"/>
          </a:xfrm>
          <a:prstGeom prst="rect">
            <a:avLst/>
          </a:prstGeom>
        </p:spPr>
        <p:txBody>
          <a:bodyPr vert="horz" lIns="91440" tIns="45720" rIns="91440" bIns="45720" numCol="1" rtlCol="0">
            <a:normAutofit/>
          </a:bodyPr>
          <a:lstStyle>
            <a:lvl1pPr marL="342900" indent="-228600" algn="l" defTabSz="914400" rtl="0" eaLnBrk="1" latinLnBrk="1"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1"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1"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1"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1"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1"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1"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1"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1"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lvl="1"/>
            <a:endParaRPr lang="en-US" dirty="0"/>
          </a:p>
        </p:txBody>
      </p:sp>
      <p:pic>
        <p:nvPicPr>
          <p:cNvPr id="17" name="Content Placeholder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2598" y="2924944"/>
            <a:ext cx="4766737" cy="2572732"/>
          </a:xfrm>
          <a:prstGeom prst="rect">
            <a:avLst/>
          </a:prstGeom>
        </p:spPr>
      </p:pic>
      <p:sp>
        <p:nvSpPr>
          <p:cNvPr id="9" name="Oval 8"/>
          <p:cNvSpPr/>
          <p:nvPr/>
        </p:nvSpPr>
        <p:spPr>
          <a:xfrm>
            <a:off x="5499268" y="4243654"/>
            <a:ext cx="672932" cy="1485109"/>
          </a:xfrm>
          <a:prstGeom prst="ellipse">
            <a:avLst/>
          </a:prstGeom>
          <a:solidFill>
            <a:srgbClr val="DF6047">
              <a:alpha val="4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077642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latinLnBrk="0"/>
            <a:r>
              <a:rPr lang="en-US" altLang="ko-KR" dirty="0" err="1" smtClean="0"/>
              <a:t>Oroqen</a:t>
            </a:r>
            <a:endParaRPr lang="ko-KR" altLang="en-US" dirty="0"/>
          </a:p>
        </p:txBody>
      </p:sp>
      <p:sp>
        <p:nvSpPr>
          <p:cNvPr id="4" name="Content Placeholder 3"/>
          <p:cNvSpPr>
            <a:spLocks noGrp="1"/>
          </p:cNvSpPr>
          <p:nvPr>
            <p:ph sz="quarter" idx="1"/>
          </p:nvPr>
        </p:nvSpPr>
        <p:spPr/>
        <p:txBody>
          <a:bodyPr/>
          <a:lstStyle/>
          <a:p>
            <a:endParaRPr lang="en-US" dirty="0"/>
          </a:p>
        </p:txBody>
      </p:sp>
      <p:sp>
        <p:nvSpPr>
          <p:cNvPr id="7" name="Date Placeholder 6"/>
          <p:cNvSpPr>
            <a:spLocks noGrp="1"/>
          </p:cNvSpPr>
          <p:nvPr>
            <p:ph type="dt" sz="half" idx="2"/>
          </p:nvPr>
        </p:nvSpPr>
        <p:spPr>
          <a:prstGeom prst="rect">
            <a:avLst/>
          </a:prstGeom>
        </p:spPr>
        <p:txBody>
          <a:bodyPr/>
          <a:lstStyle/>
          <a:p>
            <a:r>
              <a:rPr lang="en-US" altLang="ko-KR" smtClean="0"/>
              <a:t>1/24/2013</a:t>
            </a:r>
            <a:endParaRPr lang="en-US" dirty="0"/>
          </a:p>
        </p:txBody>
      </p:sp>
      <p:sp>
        <p:nvSpPr>
          <p:cNvPr id="8" name="Footer Placeholder 7"/>
          <p:cNvSpPr>
            <a:spLocks noGrp="1"/>
          </p:cNvSpPr>
          <p:nvPr>
            <p:ph type="ftr" sz="quarter" idx="3"/>
          </p:nvPr>
        </p:nvSpPr>
        <p:spPr>
          <a:prstGeom prst="rect">
            <a:avLst/>
          </a:prstGeom>
        </p:spPr>
        <p:txBody>
          <a:bodyPr/>
          <a:lstStyle/>
          <a:p>
            <a:r>
              <a:rPr lang="en-US" smtClean="0"/>
              <a:t>Contrastive hierarchies in the Altaic vowel systems</a:t>
            </a:r>
            <a:endParaRPr lang="en-US" dirty="0"/>
          </a:p>
        </p:txBody>
      </p:sp>
      <p:sp>
        <p:nvSpPr>
          <p:cNvPr id="9" name="Slide Number Placeholder 8"/>
          <p:cNvSpPr>
            <a:spLocks noGrp="1"/>
          </p:cNvSpPr>
          <p:nvPr>
            <p:ph type="sldNum" sz="quarter" idx="4"/>
          </p:nvPr>
        </p:nvSpPr>
        <p:spPr>
          <a:prstGeom prst="bracketPair">
            <a:avLst>
              <a:gd name="adj" fmla="val 17949"/>
            </a:avLst>
          </a:prstGeom>
        </p:spPr>
        <p:txBody>
          <a:bodyPr/>
          <a:lstStyle/>
          <a:p>
            <a:fld id="{172AFA12-68E5-4B94-9C9D-2F0A9B4FE546}" type="slidenum">
              <a:rPr lang="en-US" smtClean="0"/>
              <a:t>56</a:t>
            </a:fld>
            <a:endParaRPr lang="en-US"/>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331" y="1234280"/>
            <a:ext cx="5569829" cy="2254194"/>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199" y="4114799"/>
            <a:ext cx="5554961" cy="2224133"/>
          </a:xfrm>
          <a:prstGeom prst="rect">
            <a:avLst/>
          </a:prstGeom>
        </p:spPr>
      </p:pic>
      <p:sp>
        <p:nvSpPr>
          <p:cNvPr id="14" name="Text Placeholder 12"/>
          <p:cNvSpPr txBox="1">
            <a:spLocks/>
          </p:cNvSpPr>
          <p:nvPr/>
        </p:nvSpPr>
        <p:spPr>
          <a:xfrm>
            <a:off x="442331" y="685800"/>
            <a:ext cx="3505200" cy="548480"/>
          </a:xfrm>
          <a:prstGeom prst="rect">
            <a:avLst/>
          </a:prstGeom>
          <a:solidFill>
            <a:srgbClr val="B2E5EA"/>
          </a:solidFill>
          <a:effectLst>
            <a:softEdge rad="31750"/>
          </a:effectLst>
        </p:spPr>
        <p:txBody>
          <a:bodyPr vert="horz" lIns="91440" tIns="45720" rIns="91440" bIns="45720" rtlCol="0">
            <a:normAutofit/>
          </a:bodyPr>
          <a:lstStyle>
            <a:lvl1pPr marL="342900" indent="-228600" algn="l" defTabSz="914400" rtl="0" eaLnBrk="1" latinLnBrk="1"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1"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1"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1"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1"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1"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1"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1"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1"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None/>
            </a:pPr>
            <a:r>
              <a:rPr lang="en-US" sz="2800" b="1" dirty="0" smtClean="0"/>
              <a:t>/i</a:t>
            </a:r>
            <a:r>
              <a:rPr lang="en-US" sz="2800" b="1" dirty="0"/>
              <a:t>/: </a:t>
            </a:r>
            <a:r>
              <a:rPr lang="en-US" sz="2800" b="1" dirty="0" smtClean="0"/>
              <a:t>opaque</a:t>
            </a:r>
            <a:endParaRPr lang="en-US" sz="2800" b="1" dirty="0"/>
          </a:p>
        </p:txBody>
      </p:sp>
      <p:sp>
        <p:nvSpPr>
          <p:cNvPr id="15" name="Text Placeholder 13"/>
          <p:cNvSpPr txBox="1">
            <a:spLocks/>
          </p:cNvSpPr>
          <p:nvPr/>
        </p:nvSpPr>
        <p:spPr>
          <a:xfrm>
            <a:off x="442331" y="3588860"/>
            <a:ext cx="3505200" cy="525939"/>
          </a:xfrm>
          <a:prstGeom prst="rect">
            <a:avLst/>
          </a:prstGeom>
          <a:solidFill>
            <a:srgbClr val="B2E5EA"/>
          </a:solidFill>
          <a:effectLst>
            <a:softEdge rad="31750"/>
          </a:effectLst>
        </p:spPr>
        <p:txBody>
          <a:bodyPr/>
          <a:lstStyle>
            <a:lvl1pPr marL="342900" indent="-228600" algn="l" defTabSz="914400" rtl="0" eaLnBrk="1" latinLnBrk="1"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1"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1"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1"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1"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1"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1"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1"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1"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None/>
            </a:pPr>
            <a:r>
              <a:rPr lang="en-US" sz="2800" b="1" dirty="0"/>
              <a:t>/u, </a:t>
            </a:r>
            <a:r>
              <a:rPr lang="en-US" sz="2800" b="1" dirty="0">
                <a:cs typeface="Calibri"/>
              </a:rPr>
              <a:t>ʊ</a:t>
            </a:r>
            <a:r>
              <a:rPr lang="en-US" sz="2800" b="1" dirty="0" smtClean="0">
                <a:cs typeface="Calibri"/>
              </a:rPr>
              <a:t>/: </a:t>
            </a:r>
            <a:r>
              <a:rPr lang="en-US" sz="2800" b="1" dirty="0" smtClean="0"/>
              <a:t>opaque</a:t>
            </a:r>
            <a:endParaRPr lang="en-US" sz="2800" b="1" dirty="0"/>
          </a:p>
        </p:txBody>
      </p:sp>
      <p:sp>
        <p:nvSpPr>
          <p:cNvPr id="3" name="Rectangle 2"/>
          <p:cNvSpPr/>
          <p:nvPr/>
        </p:nvSpPr>
        <p:spPr>
          <a:xfrm>
            <a:off x="1143000" y="1234280"/>
            <a:ext cx="609600" cy="1432720"/>
          </a:xfrm>
          <a:prstGeom prst="rect">
            <a:avLst/>
          </a:prstGeom>
          <a:solidFill>
            <a:srgbClr val="E5816D">
              <a:alpha val="25000"/>
            </a:srgbClr>
          </a:solidFill>
          <a:ln w="63500">
            <a:solidFill>
              <a:srgbClr val="FF0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263805" y="4096425"/>
            <a:ext cx="609600" cy="1432720"/>
          </a:xfrm>
          <a:prstGeom prst="rect">
            <a:avLst/>
          </a:prstGeom>
          <a:solidFill>
            <a:srgbClr val="E5816D">
              <a:alpha val="25000"/>
            </a:srgbClr>
          </a:solidFill>
          <a:ln w="63500">
            <a:solidFill>
              <a:srgbClr val="FF0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707904" y="2968493"/>
            <a:ext cx="2418978" cy="540860"/>
          </a:xfrm>
          <a:prstGeom prst="rect">
            <a:avLst/>
          </a:prstGeom>
          <a:solidFill>
            <a:srgbClr val="FFFF00">
              <a:alpha val="25000"/>
            </a:srgbClr>
          </a:solidFill>
          <a:ln w="63500">
            <a:solidFill>
              <a:srgbClr val="FFC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730364" y="5798072"/>
            <a:ext cx="2418978" cy="540860"/>
          </a:xfrm>
          <a:prstGeom prst="rect">
            <a:avLst/>
          </a:prstGeom>
          <a:solidFill>
            <a:srgbClr val="FFFF00">
              <a:alpha val="25000"/>
            </a:srgbClr>
          </a:solidFill>
          <a:ln w="63500">
            <a:solidFill>
              <a:srgbClr val="FFC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7768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7" grpId="0" animBg="1"/>
      <p:bldP spid="13" grpId="0" animBg="1"/>
      <p:bldP spid="1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latinLnBrk="0"/>
            <a:r>
              <a:rPr lang="en-US" altLang="ko-KR" dirty="0" err="1" smtClean="0"/>
              <a:t>Khalkha</a:t>
            </a:r>
            <a:endParaRPr lang="ko-KR" altLang="en-US" dirty="0"/>
          </a:p>
        </p:txBody>
      </p:sp>
      <p:pic>
        <p:nvPicPr>
          <p:cNvPr id="10" name="Content Placeholder 16"/>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457199" y="1219200"/>
            <a:ext cx="3949433" cy="2369660"/>
          </a:xfrm>
          <a:prstGeom prst="rect">
            <a:avLst/>
          </a:prstGeom>
        </p:spPr>
      </p:pic>
      <p:sp>
        <p:nvSpPr>
          <p:cNvPr id="3" name="Date Placeholder 2"/>
          <p:cNvSpPr>
            <a:spLocks noGrp="1"/>
          </p:cNvSpPr>
          <p:nvPr>
            <p:ph type="dt" sz="half" idx="2"/>
          </p:nvPr>
        </p:nvSpPr>
        <p:spPr>
          <a:prstGeom prst="rect">
            <a:avLst/>
          </a:prstGeom>
        </p:spPr>
        <p:txBody>
          <a:bodyPr/>
          <a:lstStyle/>
          <a:p>
            <a:r>
              <a:rPr lang="en-US" altLang="ko-KR" smtClean="0"/>
              <a:t>1/24/2013</a:t>
            </a:r>
            <a:endParaRPr lang="en-US" dirty="0"/>
          </a:p>
        </p:txBody>
      </p:sp>
      <p:sp>
        <p:nvSpPr>
          <p:cNvPr id="7" name="Footer Placeholder 6"/>
          <p:cNvSpPr>
            <a:spLocks noGrp="1"/>
          </p:cNvSpPr>
          <p:nvPr>
            <p:ph type="ftr" sz="quarter" idx="3"/>
          </p:nvPr>
        </p:nvSpPr>
        <p:spPr>
          <a:prstGeom prst="rect">
            <a:avLst/>
          </a:prstGeom>
        </p:spPr>
        <p:txBody>
          <a:bodyPr/>
          <a:lstStyle/>
          <a:p>
            <a:r>
              <a:rPr lang="en-US" smtClean="0"/>
              <a:t>Contrastive hierarchies in the Altaic vowel systems</a:t>
            </a:r>
            <a:endParaRPr lang="en-US" dirty="0"/>
          </a:p>
        </p:txBody>
      </p:sp>
      <p:sp>
        <p:nvSpPr>
          <p:cNvPr id="8" name="Slide Number Placeholder 7"/>
          <p:cNvSpPr>
            <a:spLocks noGrp="1"/>
          </p:cNvSpPr>
          <p:nvPr>
            <p:ph type="sldNum" sz="quarter" idx="4"/>
          </p:nvPr>
        </p:nvSpPr>
        <p:spPr>
          <a:prstGeom prst="bracketPair">
            <a:avLst>
              <a:gd name="adj" fmla="val 17949"/>
            </a:avLst>
          </a:prstGeom>
        </p:spPr>
        <p:txBody>
          <a:bodyPr/>
          <a:lstStyle/>
          <a:p>
            <a:fld id="{172AFA12-68E5-4B94-9C9D-2F0A9B4FE546}" type="slidenum">
              <a:rPr lang="en-US" smtClean="0"/>
              <a:t>57</a:t>
            </a:fld>
            <a:endParaRPr lang="en-US"/>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4114800"/>
            <a:ext cx="5481000" cy="2194520"/>
          </a:xfrm>
          <a:prstGeom prst="rect">
            <a:avLst/>
          </a:prstGeom>
        </p:spPr>
      </p:pic>
      <p:sp>
        <p:nvSpPr>
          <p:cNvPr id="14" name="Text Placeholder 12"/>
          <p:cNvSpPr txBox="1">
            <a:spLocks/>
          </p:cNvSpPr>
          <p:nvPr/>
        </p:nvSpPr>
        <p:spPr>
          <a:xfrm>
            <a:off x="442331" y="685800"/>
            <a:ext cx="3505200" cy="548480"/>
          </a:xfrm>
          <a:prstGeom prst="rect">
            <a:avLst/>
          </a:prstGeom>
          <a:solidFill>
            <a:srgbClr val="DF6047"/>
          </a:solidFill>
          <a:effectLst>
            <a:softEdge rad="31750"/>
          </a:effectLst>
        </p:spPr>
        <p:txBody>
          <a:bodyPr vert="horz" lIns="91440" tIns="45720" rIns="91440" bIns="45720" rtlCol="0">
            <a:normAutofit/>
          </a:bodyPr>
          <a:lstStyle>
            <a:lvl1pPr marL="342900" indent="-228600" algn="l" defTabSz="914400" rtl="0" eaLnBrk="1" latinLnBrk="1"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1"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1"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1"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1"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1"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1"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1"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1"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None/>
            </a:pPr>
            <a:r>
              <a:rPr lang="en-US" sz="2800" b="1" dirty="0" smtClean="0"/>
              <a:t>/i</a:t>
            </a:r>
            <a:r>
              <a:rPr lang="en-US" sz="2800" b="1" dirty="0"/>
              <a:t>/: </a:t>
            </a:r>
            <a:r>
              <a:rPr lang="en-US" sz="2800" b="1" dirty="0" smtClean="0"/>
              <a:t>transparent</a:t>
            </a:r>
            <a:endParaRPr lang="en-US" sz="2800" b="1" dirty="0"/>
          </a:p>
        </p:txBody>
      </p:sp>
      <p:sp>
        <p:nvSpPr>
          <p:cNvPr id="15" name="Text Placeholder 13"/>
          <p:cNvSpPr txBox="1">
            <a:spLocks/>
          </p:cNvSpPr>
          <p:nvPr/>
        </p:nvSpPr>
        <p:spPr>
          <a:xfrm>
            <a:off x="442331" y="3588860"/>
            <a:ext cx="3505200" cy="525939"/>
          </a:xfrm>
          <a:prstGeom prst="rect">
            <a:avLst/>
          </a:prstGeom>
          <a:solidFill>
            <a:srgbClr val="B2E5EA"/>
          </a:solidFill>
          <a:effectLst>
            <a:softEdge rad="31750"/>
          </a:effectLst>
        </p:spPr>
        <p:txBody>
          <a:bodyPr/>
          <a:lstStyle>
            <a:lvl1pPr marL="342900" indent="-228600" algn="l" defTabSz="914400" rtl="0" eaLnBrk="1" latinLnBrk="1"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1"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1"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1"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1"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1"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1"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1"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1"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None/>
            </a:pPr>
            <a:r>
              <a:rPr lang="en-US" sz="2800" b="1" dirty="0"/>
              <a:t>/u, </a:t>
            </a:r>
            <a:r>
              <a:rPr lang="en-US" sz="2800" b="1" dirty="0">
                <a:cs typeface="Calibri"/>
              </a:rPr>
              <a:t>ʊ</a:t>
            </a:r>
            <a:r>
              <a:rPr lang="en-US" sz="2800" b="1" dirty="0" smtClean="0">
                <a:cs typeface="Calibri"/>
              </a:rPr>
              <a:t>/: </a:t>
            </a:r>
            <a:r>
              <a:rPr lang="en-US" sz="2800" b="1" dirty="0" smtClean="0"/>
              <a:t>opaque</a:t>
            </a:r>
            <a:endParaRPr lang="en-US" sz="2800" b="1" dirty="0"/>
          </a:p>
        </p:txBody>
      </p:sp>
      <p:sp>
        <p:nvSpPr>
          <p:cNvPr id="13" name="Rectangle 12"/>
          <p:cNvSpPr/>
          <p:nvPr/>
        </p:nvSpPr>
        <p:spPr>
          <a:xfrm>
            <a:off x="1263805" y="4096425"/>
            <a:ext cx="609600" cy="1432720"/>
          </a:xfrm>
          <a:prstGeom prst="rect">
            <a:avLst/>
          </a:prstGeom>
          <a:solidFill>
            <a:srgbClr val="E5816D">
              <a:alpha val="25000"/>
            </a:srgbClr>
          </a:solidFill>
          <a:ln w="63500">
            <a:solidFill>
              <a:srgbClr val="FF0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77321" y="1234280"/>
            <a:ext cx="412595" cy="1432720"/>
          </a:xfrm>
          <a:prstGeom prst="rect">
            <a:avLst/>
          </a:prstGeom>
          <a:solidFill>
            <a:srgbClr val="B2E5EA">
              <a:alpha val="25000"/>
            </a:srgbClr>
          </a:solidFill>
          <a:ln w="63500">
            <a:solidFill>
              <a:srgbClr val="00B0F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635896" y="5768460"/>
            <a:ext cx="2418978" cy="540860"/>
          </a:xfrm>
          <a:prstGeom prst="rect">
            <a:avLst/>
          </a:prstGeom>
          <a:solidFill>
            <a:srgbClr val="FFFF00">
              <a:alpha val="25000"/>
            </a:srgbClr>
          </a:solidFill>
          <a:ln w="63500">
            <a:solidFill>
              <a:srgbClr val="FFC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915816" y="1556792"/>
            <a:ext cx="1440160" cy="18722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30989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4"/>
                                        </p:tgtEl>
                                      </p:cBhvr>
                                    </p:animEffect>
                                    <p:set>
                                      <p:cBhvr>
                                        <p:cTn id="31"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P spid="17" grpId="0" animBg="1"/>
      <p:bldP spid="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043608" y="2996952"/>
            <a:ext cx="7169224" cy="1066800"/>
          </a:xfrm>
        </p:spPr>
        <p:txBody>
          <a:bodyPr>
            <a:normAutofit/>
          </a:bodyPr>
          <a:lstStyle/>
          <a:p>
            <a:r>
              <a:rPr lang="en-US" dirty="0" smtClean="0"/>
              <a:t>Mongolic languages</a:t>
            </a:r>
            <a:endParaRPr lang="en-US" dirty="0"/>
          </a:p>
        </p:txBody>
      </p:sp>
      <p:sp>
        <p:nvSpPr>
          <p:cNvPr id="4" name="Date Placeholder 3"/>
          <p:cNvSpPr>
            <a:spLocks noGrp="1"/>
          </p:cNvSpPr>
          <p:nvPr>
            <p:ph type="dt" sz="half" idx="2"/>
          </p:nvPr>
        </p:nvSpPr>
        <p:spPr/>
        <p:txBody>
          <a:bodyPr/>
          <a:lstStyle/>
          <a:p>
            <a:r>
              <a:rPr lang="en-US" altLang="ko-KR" smtClean="0"/>
              <a:t>1/24/2013</a:t>
            </a:r>
            <a:endParaRPr lang="ko-KR" altLang="en-US" dirty="0"/>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58</a:t>
            </a:fld>
            <a:endParaRPr lang="ko-KR" altLang="en-US"/>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362596312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Mongolic languages</a:t>
            </a:r>
            <a:endParaRPr lang="en-US" dirty="0"/>
          </a:p>
        </p:txBody>
      </p:sp>
      <p:sp>
        <p:nvSpPr>
          <p:cNvPr id="4" name="Date Placeholder 3"/>
          <p:cNvSpPr>
            <a:spLocks noGrp="1"/>
          </p:cNvSpPr>
          <p:nvPr>
            <p:ph type="dt" sz="half" idx="2"/>
          </p:nvPr>
        </p:nvSpPr>
        <p:spPr/>
        <p:txBody>
          <a:bodyPr/>
          <a:lstStyle/>
          <a:p>
            <a:r>
              <a:rPr lang="en-US" altLang="ko-KR" smtClean="0"/>
              <a:t>1/24/2013</a:t>
            </a:r>
            <a:endParaRPr lang="ko-KR" altLang="en-US" dirty="0"/>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59</a:t>
            </a:fld>
            <a:endParaRPr lang="ko-KR" altLang="en-US"/>
          </a:p>
        </p:txBody>
      </p:sp>
      <p:pic>
        <p:nvPicPr>
          <p:cNvPr id="7" name="Content Placeholder 6"/>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395536" y="1412776"/>
            <a:ext cx="8297863" cy="4536504"/>
          </a:xfrm>
          <a:prstGeom prst="rect">
            <a:avLst/>
          </a:prstGeom>
        </p:spPr>
      </p:pic>
    </p:spTree>
    <p:extLst>
      <p:ext uri="{BB962C8B-B14F-4D97-AF65-F5344CB8AC3E}">
        <p14:creationId xmlns:p14="http://schemas.microsoft.com/office/powerpoint/2010/main" val="15477544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ko-KR" dirty="0" smtClean="0"/>
              <a:t>Contrastive hierarchy</a:t>
            </a:r>
            <a:endParaRPr lang="ko-KR" altLang="en-US" dirty="0"/>
          </a:p>
        </p:txBody>
      </p:sp>
      <p:sp>
        <p:nvSpPr>
          <p:cNvPr id="8" name="Text Placeholder 7"/>
          <p:cNvSpPr>
            <a:spLocks noGrp="1"/>
          </p:cNvSpPr>
          <p:nvPr>
            <p:ph type="body" idx="1"/>
          </p:nvPr>
        </p:nvSpPr>
        <p:spPr/>
        <p:txBody>
          <a:bodyPr/>
          <a:lstStyle/>
          <a:p>
            <a:endParaRPr lang="ko-KR" altLang="en-US"/>
          </a:p>
        </p:txBody>
      </p:sp>
      <p:sp>
        <p:nvSpPr>
          <p:cNvPr id="4" name="Date Placeholder 3"/>
          <p:cNvSpPr>
            <a:spLocks noGrp="1"/>
          </p:cNvSpPr>
          <p:nvPr>
            <p:ph type="dt" sz="half" idx="2"/>
          </p:nvPr>
        </p:nvSpPr>
        <p:spPr/>
        <p:txBody>
          <a:bodyPr/>
          <a:lstStyle/>
          <a:p>
            <a:r>
              <a:rPr lang="en-US" altLang="ko-KR" smtClean="0"/>
              <a:t>1/24/2013</a:t>
            </a:r>
            <a:endParaRPr lang="ko-KR" altLang="en-US" dirty="0"/>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6</a:t>
            </a:fld>
            <a:endParaRPr lang="ko-KR" altLang="en-US"/>
          </a:p>
        </p:txBody>
      </p:sp>
    </p:spTree>
    <p:extLst>
      <p:ext uri="{BB962C8B-B14F-4D97-AF65-F5344CB8AC3E}">
        <p14:creationId xmlns:p14="http://schemas.microsoft.com/office/powerpoint/2010/main" val="88927006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CHs of modern Mongolic varieties</a:t>
            </a:r>
            <a:endParaRPr lang="en-US" dirty="0"/>
          </a:p>
        </p:txBody>
      </p:sp>
      <p:sp>
        <p:nvSpPr>
          <p:cNvPr id="3" name="Content Placeholder 2"/>
          <p:cNvSpPr>
            <a:spLocks noGrp="1"/>
          </p:cNvSpPr>
          <p:nvPr>
            <p:ph sz="quarter" idx="1"/>
          </p:nvPr>
        </p:nvSpPr>
        <p:spPr/>
        <p:txBody>
          <a:bodyPr>
            <a:normAutofit/>
          </a:bodyPr>
          <a:lstStyle/>
          <a:p>
            <a:r>
              <a:rPr lang="en-US" sz="2400" dirty="0" smtClean="0"/>
              <a:t>Type I: </a:t>
            </a:r>
            <a:r>
              <a:rPr lang="en-US" sz="2400" dirty="0" err="1" smtClean="0"/>
              <a:t>Khalkha</a:t>
            </a:r>
            <a:r>
              <a:rPr lang="en-US" sz="2400" dirty="0" smtClean="0"/>
              <a:t> type languages</a:t>
            </a:r>
            <a:r>
              <a:rPr lang="en-US" sz="2400" dirty="0"/>
              <a:t>	</a:t>
            </a:r>
          </a:p>
          <a:p>
            <a:pPr lvl="1"/>
            <a:r>
              <a:rPr lang="en-US" sz="1800" dirty="0" smtClean="0"/>
              <a:t>[</a:t>
            </a:r>
            <a:r>
              <a:rPr lang="en-US" sz="1800" dirty="0" err="1"/>
              <a:t>cor</a:t>
            </a:r>
            <a:r>
              <a:rPr lang="en-US" sz="1800" dirty="0"/>
              <a:t>] &gt; [low] &gt; [lab] &gt; [</a:t>
            </a:r>
            <a:r>
              <a:rPr lang="en-US" sz="1800" dirty="0" err="1"/>
              <a:t>RTR</a:t>
            </a:r>
            <a:r>
              <a:rPr lang="en-US" sz="1800" dirty="0"/>
              <a:t>]	</a:t>
            </a:r>
            <a:endParaRPr lang="en-US" sz="1800" dirty="0" smtClean="0"/>
          </a:p>
          <a:p>
            <a:pPr lvl="1"/>
            <a:r>
              <a:rPr lang="en-US" sz="1800" dirty="0" smtClean="0"/>
              <a:t>Mongolian proper (e.g., </a:t>
            </a:r>
            <a:r>
              <a:rPr lang="en-US" sz="1800" dirty="0" err="1" smtClean="0"/>
              <a:t>Khalkha</a:t>
            </a:r>
            <a:r>
              <a:rPr lang="en-US" sz="1800" dirty="0" smtClean="0"/>
              <a:t>)</a:t>
            </a:r>
          </a:p>
          <a:p>
            <a:r>
              <a:rPr lang="en-US" sz="2400" dirty="0" smtClean="0"/>
              <a:t>Type II: </a:t>
            </a:r>
            <a:r>
              <a:rPr lang="en-US" sz="2400" dirty="0" err="1" smtClean="0"/>
              <a:t>Monguor</a:t>
            </a:r>
            <a:r>
              <a:rPr lang="en-US" sz="2400" dirty="0" smtClean="0"/>
              <a:t> type languages</a:t>
            </a:r>
          </a:p>
          <a:p>
            <a:pPr lvl="1"/>
            <a:r>
              <a:rPr lang="en-US" sz="1800" dirty="0" smtClean="0"/>
              <a:t>[</a:t>
            </a:r>
            <a:r>
              <a:rPr lang="en-US" sz="1800" dirty="0" err="1" smtClean="0"/>
              <a:t>cor</a:t>
            </a:r>
            <a:r>
              <a:rPr lang="en-US" sz="1800" dirty="0"/>
              <a:t>] &gt; [low] &gt; [lab] </a:t>
            </a:r>
            <a:r>
              <a:rPr lang="en-US" sz="1800" strike="sngStrike" dirty="0"/>
              <a:t>(&gt; [</a:t>
            </a:r>
            <a:r>
              <a:rPr lang="en-US" sz="1800" strike="sngStrike" dirty="0" err="1"/>
              <a:t>RTR</a:t>
            </a:r>
            <a:r>
              <a:rPr lang="en-US" sz="1800" strike="sngStrike" dirty="0"/>
              <a:t>])</a:t>
            </a:r>
            <a:r>
              <a:rPr lang="en-US" sz="1800" dirty="0"/>
              <a:t>	</a:t>
            </a:r>
            <a:endParaRPr lang="en-US" sz="1800" dirty="0" smtClean="0"/>
          </a:p>
          <a:p>
            <a:pPr lvl="1"/>
            <a:r>
              <a:rPr lang="en-US" sz="1800" dirty="0" err="1" smtClean="0"/>
              <a:t>Monguor</a:t>
            </a:r>
            <a:r>
              <a:rPr lang="en-US" sz="1800" dirty="0"/>
              <a:t>, Santa, </a:t>
            </a:r>
            <a:r>
              <a:rPr lang="en-US" sz="1800" dirty="0" err="1"/>
              <a:t>Bonan</a:t>
            </a:r>
            <a:r>
              <a:rPr lang="en-US" sz="1800" dirty="0"/>
              <a:t>, </a:t>
            </a:r>
            <a:r>
              <a:rPr lang="en-US" sz="1800" dirty="0" err="1"/>
              <a:t>Moghol</a:t>
            </a:r>
            <a:r>
              <a:rPr lang="en-US" sz="1800" dirty="0"/>
              <a:t>, </a:t>
            </a:r>
            <a:r>
              <a:rPr lang="en-US" sz="1800" dirty="0" err="1" smtClean="0"/>
              <a:t>Shira</a:t>
            </a:r>
            <a:r>
              <a:rPr lang="en-US" sz="1800" dirty="0" smtClean="0"/>
              <a:t> </a:t>
            </a:r>
            <a:r>
              <a:rPr lang="en-US" sz="1800" dirty="0" err="1"/>
              <a:t>Yugur</a:t>
            </a:r>
            <a:r>
              <a:rPr lang="en-US" sz="1800" dirty="0"/>
              <a:t>, </a:t>
            </a:r>
            <a:r>
              <a:rPr lang="en-US" sz="1800" dirty="0" err="1" smtClean="0"/>
              <a:t>Kangjia</a:t>
            </a:r>
            <a:endParaRPr lang="en-US" sz="1800" dirty="0"/>
          </a:p>
          <a:p>
            <a:r>
              <a:rPr lang="en-US" sz="2400" dirty="0" smtClean="0"/>
              <a:t>Type III: </a:t>
            </a:r>
            <a:r>
              <a:rPr lang="en-US" sz="2400" dirty="0" err="1" smtClean="0"/>
              <a:t>Dagur</a:t>
            </a:r>
            <a:r>
              <a:rPr lang="en-US" sz="2400" dirty="0" smtClean="0"/>
              <a:t> type languages</a:t>
            </a:r>
          </a:p>
          <a:p>
            <a:pPr lvl="1"/>
            <a:r>
              <a:rPr lang="en-US" sz="1800" dirty="0" smtClean="0"/>
              <a:t>[</a:t>
            </a:r>
            <a:r>
              <a:rPr lang="en-US" sz="1800" dirty="0" err="1" smtClean="0"/>
              <a:t>cor</a:t>
            </a:r>
            <a:r>
              <a:rPr lang="en-US" sz="1800" dirty="0"/>
              <a:t>] &gt; [lab] &gt; [</a:t>
            </a:r>
            <a:r>
              <a:rPr lang="en-US" sz="1800" dirty="0" err="1"/>
              <a:t>RTR</a:t>
            </a:r>
            <a:r>
              <a:rPr lang="en-US" sz="1800" dirty="0" smtClean="0"/>
              <a:t>] </a:t>
            </a:r>
            <a:r>
              <a:rPr lang="en-US" sz="1800" strike="sngStrike" dirty="0" smtClean="0"/>
              <a:t>(&gt; </a:t>
            </a:r>
            <a:r>
              <a:rPr lang="en-US" sz="1800" strike="sngStrike" dirty="0"/>
              <a:t>[low</a:t>
            </a:r>
            <a:r>
              <a:rPr lang="en-US" sz="1800" strike="sngStrike" dirty="0" smtClean="0"/>
              <a:t>])</a:t>
            </a:r>
          </a:p>
          <a:p>
            <a:pPr lvl="1"/>
            <a:r>
              <a:rPr lang="en-US" sz="1800" dirty="0" err="1" smtClean="0"/>
              <a:t>Dagur</a:t>
            </a:r>
            <a:r>
              <a:rPr lang="en-US" sz="1800" dirty="0"/>
              <a:t>, </a:t>
            </a:r>
            <a:r>
              <a:rPr lang="en-US" sz="1800" dirty="0" err="1"/>
              <a:t>Buriat</a:t>
            </a:r>
            <a:r>
              <a:rPr lang="en-US" sz="1800" dirty="0"/>
              <a:t>, </a:t>
            </a:r>
            <a:r>
              <a:rPr lang="en-US" sz="1800" dirty="0" err="1"/>
              <a:t>Khamnigan</a:t>
            </a:r>
            <a:endParaRPr lang="en-US" sz="1800" dirty="0"/>
          </a:p>
          <a:p>
            <a:r>
              <a:rPr lang="en-US" sz="2400" dirty="0" smtClean="0"/>
              <a:t>Type IV: </a:t>
            </a:r>
            <a:r>
              <a:rPr lang="en-US" sz="2400" dirty="0" err="1" smtClean="0"/>
              <a:t>Oirat</a:t>
            </a:r>
            <a:r>
              <a:rPr lang="en-US" sz="2400" dirty="0" smtClean="0"/>
              <a:t> type languages</a:t>
            </a:r>
          </a:p>
          <a:p>
            <a:pPr lvl="1"/>
            <a:r>
              <a:rPr lang="en-US" sz="1800" dirty="0" smtClean="0"/>
              <a:t>[</a:t>
            </a:r>
            <a:r>
              <a:rPr lang="en-US" sz="1800" dirty="0" err="1" smtClean="0"/>
              <a:t>cor</a:t>
            </a:r>
            <a:r>
              <a:rPr lang="en-US" sz="1800" dirty="0"/>
              <a:t>] &gt; [low] &gt; [lab] &gt; [</a:t>
            </a:r>
            <a:r>
              <a:rPr lang="en-US" sz="1800" dirty="0" smtClean="0"/>
              <a:t>dorsal]</a:t>
            </a:r>
          </a:p>
          <a:p>
            <a:pPr lvl="1"/>
            <a:r>
              <a:rPr lang="en-US" sz="1800" dirty="0" smtClean="0"/>
              <a:t>Kalmyk</a:t>
            </a:r>
            <a:r>
              <a:rPr lang="en-US" sz="1800" dirty="0"/>
              <a:t>, </a:t>
            </a:r>
            <a:r>
              <a:rPr lang="en-US" sz="1800" dirty="0" err="1"/>
              <a:t>Oirat</a:t>
            </a:r>
            <a:endParaRPr lang="en-US" sz="1800" dirty="0"/>
          </a:p>
        </p:txBody>
      </p:sp>
      <p:sp>
        <p:nvSpPr>
          <p:cNvPr id="4" name="Date Placeholder 3"/>
          <p:cNvSpPr>
            <a:spLocks noGrp="1"/>
          </p:cNvSpPr>
          <p:nvPr>
            <p:ph type="dt" sz="half" idx="2"/>
          </p:nvPr>
        </p:nvSpPr>
        <p:spPr/>
        <p:txBody>
          <a:bodyPr/>
          <a:lstStyle/>
          <a:p>
            <a:r>
              <a:rPr lang="en-US" altLang="ko-KR" smtClean="0"/>
              <a:t>1/24/2013</a:t>
            </a:r>
            <a:endParaRPr lang="ko-KR" altLang="en-US" dirty="0"/>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60</a:t>
            </a:fld>
            <a:endParaRPr lang="ko-KR" altLang="en-US"/>
          </a:p>
        </p:txBody>
      </p:sp>
    </p:spTree>
    <p:extLst>
      <p:ext uri="{BB962C8B-B14F-4D97-AF65-F5344CB8AC3E}">
        <p14:creationId xmlns:p14="http://schemas.microsoft.com/office/powerpoint/2010/main" val="175498980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quarter" idx="1"/>
          </p:nvPr>
        </p:nvSpPr>
        <p:spPr/>
        <p:txBody>
          <a:bodyPr>
            <a:normAutofit/>
          </a:bodyPr>
          <a:lstStyle/>
          <a:p>
            <a:pPr latinLnBrk="0"/>
            <a:r>
              <a:rPr lang="en-US" dirty="0" err="1" smtClean="0"/>
              <a:t>Khalkha</a:t>
            </a:r>
            <a:r>
              <a:rPr lang="en-US" dirty="0" smtClean="0"/>
              <a:t> Mongolian</a:t>
            </a:r>
            <a:endParaRPr lang="en-US" dirty="0"/>
          </a:p>
          <a:p>
            <a:pPr lvl="1"/>
            <a:r>
              <a:rPr lang="en-US" sz="1800" dirty="0"/>
              <a:t>[</a:t>
            </a:r>
            <a:r>
              <a:rPr lang="en-US" sz="1800" dirty="0" err="1"/>
              <a:t>cor</a:t>
            </a:r>
            <a:r>
              <a:rPr lang="en-US" sz="1800" dirty="0"/>
              <a:t>] &gt; [low] &gt; [lab] &gt; [</a:t>
            </a:r>
            <a:r>
              <a:rPr lang="en-US" sz="1800" dirty="0" err="1"/>
              <a:t>RTR</a:t>
            </a:r>
            <a:r>
              <a:rPr lang="en-US" sz="1800" dirty="0"/>
              <a:t>]	</a:t>
            </a:r>
          </a:p>
          <a:p>
            <a:pPr lvl="1"/>
            <a:r>
              <a:rPr lang="en-US" sz="1800" dirty="0"/>
              <a:t>Mongolian proper (e.g., </a:t>
            </a:r>
            <a:r>
              <a:rPr lang="en-US" sz="1800" dirty="0" err="1"/>
              <a:t>Khalkha</a:t>
            </a:r>
            <a:r>
              <a:rPr lang="en-US" sz="1800" dirty="0"/>
              <a:t>)</a:t>
            </a:r>
          </a:p>
          <a:p>
            <a:pPr latinLnBrk="0"/>
            <a:endParaRPr lang="en-US" dirty="0"/>
          </a:p>
          <a:p>
            <a:pPr latinLnBrk="0"/>
            <a:endParaRPr lang="en-US" dirty="0" smtClean="0"/>
          </a:p>
          <a:p>
            <a:pPr latinLnBrk="0"/>
            <a:endParaRPr lang="en-US" dirty="0" smtClean="0"/>
          </a:p>
          <a:p>
            <a:pPr latinLnBrk="0"/>
            <a:endParaRPr lang="en-US" dirty="0"/>
          </a:p>
          <a:p>
            <a:pPr latinLnBrk="0"/>
            <a:endParaRPr lang="en-US" dirty="0"/>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3728" y="2654699"/>
            <a:ext cx="6825952" cy="2835855"/>
          </a:xfrm>
          <a:prstGeom prst="rect">
            <a:avLst/>
          </a:prstGeom>
        </p:spPr>
      </p:pic>
      <p:sp>
        <p:nvSpPr>
          <p:cNvPr id="10" name="Title 9"/>
          <p:cNvSpPr>
            <a:spLocks noGrp="1"/>
          </p:cNvSpPr>
          <p:nvPr>
            <p:ph type="title"/>
          </p:nvPr>
        </p:nvSpPr>
        <p:spPr/>
        <p:txBody>
          <a:bodyPr>
            <a:normAutofit/>
          </a:bodyPr>
          <a:lstStyle/>
          <a:p>
            <a:r>
              <a:rPr lang="en-US" dirty="0"/>
              <a:t>Type I: </a:t>
            </a:r>
            <a:r>
              <a:rPr lang="en-US" dirty="0" err="1"/>
              <a:t>Khalkha</a:t>
            </a:r>
            <a:r>
              <a:rPr lang="en-US" dirty="0"/>
              <a:t> type languages</a:t>
            </a:r>
          </a:p>
        </p:txBody>
      </p:sp>
      <p:sp>
        <p:nvSpPr>
          <p:cNvPr id="2" name="Date Placeholder 1"/>
          <p:cNvSpPr>
            <a:spLocks noGrp="1"/>
          </p:cNvSpPr>
          <p:nvPr>
            <p:ph type="dt" sz="half" idx="2"/>
          </p:nvPr>
        </p:nvSpPr>
        <p:spPr>
          <a:prstGeom prst="rect">
            <a:avLst/>
          </a:prstGeom>
        </p:spPr>
        <p:txBody>
          <a:bodyPr/>
          <a:lstStyle/>
          <a:p>
            <a:r>
              <a:rPr lang="en-US" altLang="ko-KR" smtClean="0"/>
              <a:t>1/24/2013</a:t>
            </a:r>
            <a:endParaRPr lang="en-US" dirty="0"/>
          </a:p>
        </p:txBody>
      </p:sp>
      <p:sp>
        <p:nvSpPr>
          <p:cNvPr id="3" name="Footer Placeholder 2"/>
          <p:cNvSpPr>
            <a:spLocks noGrp="1"/>
          </p:cNvSpPr>
          <p:nvPr>
            <p:ph type="ftr" sz="quarter" idx="3"/>
          </p:nvPr>
        </p:nvSpPr>
        <p:spPr>
          <a:prstGeom prst="rect">
            <a:avLst/>
          </a:prstGeom>
        </p:spPr>
        <p:txBody>
          <a:bodyPr/>
          <a:lstStyle/>
          <a:p>
            <a:r>
              <a:rPr lang="en-US" smtClean="0"/>
              <a:t>Contrastive hierarchies in the Altaic vowel systems</a:t>
            </a:r>
            <a:endParaRPr lang="en-US" dirty="0"/>
          </a:p>
        </p:txBody>
      </p:sp>
      <p:sp>
        <p:nvSpPr>
          <p:cNvPr id="4" name="Slide Number Placeholder 3"/>
          <p:cNvSpPr>
            <a:spLocks noGrp="1"/>
          </p:cNvSpPr>
          <p:nvPr>
            <p:ph type="sldNum" sz="quarter" idx="4"/>
          </p:nvPr>
        </p:nvSpPr>
        <p:spPr>
          <a:prstGeom prst="bracketPair">
            <a:avLst>
              <a:gd name="adj" fmla="val 17949"/>
            </a:avLst>
          </a:prstGeom>
        </p:spPr>
        <p:txBody>
          <a:bodyPr/>
          <a:lstStyle/>
          <a:p>
            <a:fld id="{172AFA12-68E5-4B94-9C9D-2F0A9B4FE546}" type="slidenum">
              <a:rPr lang="en-US" smtClean="0"/>
              <a:t>61</a:t>
            </a:fld>
            <a:endParaRPr lang="en-US"/>
          </a:p>
        </p:txBody>
      </p:sp>
      <p:pic>
        <p:nvPicPr>
          <p:cNvPr id="13" name="Content Placeholder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238" y="2996952"/>
            <a:ext cx="1512143" cy="2146703"/>
          </a:xfrm>
          <a:prstGeom prst="rect">
            <a:avLst/>
          </a:prstGeom>
          <a:ln>
            <a:noFill/>
          </a:ln>
          <a:effectLst/>
        </p:spPr>
      </p:pic>
    </p:spTree>
    <p:extLst>
      <p:ext uri="{BB962C8B-B14F-4D97-AF65-F5344CB8AC3E}">
        <p14:creationId xmlns:p14="http://schemas.microsoft.com/office/powerpoint/2010/main" val="220452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219200"/>
            <a:ext cx="8229600" cy="5234136"/>
          </a:xfrm>
        </p:spPr>
        <p:txBody>
          <a:bodyPr>
            <a:normAutofit fontScale="77500" lnSpcReduction="20000"/>
          </a:bodyPr>
          <a:lstStyle/>
          <a:p>
            <a:pPr marL="114300" indent="0" latinLnBrk="0">
              <a:buNone/>
            </a:pPr>
            <a:r>
              <a:rPr lang="en-US" dirty="0" err="1" smtClean="0"/>
              <a:t>Chahar</a:t>
            </a:r>
            <a:r>
              <a:rPr lang="en-US" dirty="0" smtClean="0"/>
              <a:t>			</a:t>
            </a:r>
            <a:r>
              <a:rPr lang="en-US" dirty="0" err="1" smtClean="0"/>
              <a:t>Juu</a:t>
            </a:r>
            <a:r>
              <a:rPr lang="en-US" dirty="0" smtClean="0"/>
              <a:t> </a:t>
            </a:r>
            <a:r>
              <a:rPr lang="en-US" dirty="0" err="1" smtClean="0"/>
              <a:t>Uda</a:t>
            </a:r>
            <a:r>
              <a:rPr lang="en-US" dirty="0" smtClean="0"/>
              <a:t>			</a:t>
            </a:r>
            <a:r>
              <a:rPr lang="en-US" dirty="0" err="1" smtClean="0"/>
              <a:t>Baarin</a:t>
            </a:r>
            <a:r>
              <a:rPr lang="en-US" dirty="0" smtClean="0"/>
              <a:t> </a:t>
            </a:r>
          </a:p>
          <a:p>
            <a:pPr marL="114300" indent="0" latinLnBrk="0">
              <a:buNone/>
            </a:pPr>
            <a:r>
              <a:rPr lang="en-US" dirty="0" smtClean="0"/>
              <a:t>(</a:t>
            </a:r>
            <a:r>
              <a:rPr lang="en-US" dirty="0" err="1" smtClean="0"/>
              <a:t>Dobo</a:t>
            </a:r>
            <a:r>
              <a:rPr lang="en-US" dirty="0" smtClean="0"/>
              <a:t> 1983)		(</a:t>
            </a:r>
            <a:r>
              <a:rPr lang="en-US" dirty="0" err="1" smtClean="0"/>
              <a:t>Janhunen</a:t>
            </a:r>
            <a:r>
              <a:rPr lang="en-US" dirty="0" smtClean="0"/>
              <a:t> 2003)		(</a:t>
            </a:r>
            <a:r>
              <a:rPr lang="en-US" dirty="0" err="1"/>
              <a:t>Sūn</a:t>
            </a:r>
            <a:r>
              <a:rPr lang="en-US" dirty="0"/>
              <a:t> </a:t>
            </a:r>
            <a:r>
              <a:rPr lang="en-US" dirty="0" smtClean="0"/>
              <a:t>et al. 1990)</a:t>
            </a:r>
          </a:p>
          <a:p>
            <a:pPr marL="114300" indent="0" latinLnBrk="0">
              <a:buNone/>
            </a:pPr>
            <a:endParaRPr lang="en-US" dirty="0"/>
          </a:p>
          <a:p>
            <a:pPr latinLnBrk="0"/>
            <a:endParaRPr lang="en-US" dirty="0" smtClean="0"/>
          </a:p>
          <a:p>
            <a:pPr latinLnBrk="0"/>
            <a:endParaRPr lang="en-US" dirty="0"/>
          </a:p>
          <a:p>
            <a:pPr latinLnBrk="0"/>
            <a:endParaRPr lang="en-US" dirty="0" smtClean="0"/>
          </a:p>
          <a:p>
            <a:pPr latinLnBrk="0"/>
            <a:endParaRPr lang="en-US" dirty="0"/>
          </a:p>
          <a:p>
            <a:pPr latinLnBrk="0"/>
            <a:endParaRPr lang="en-US" dirty="0" smtClean="0"/>
          </a:p>
          <a:p>
            <a:pPr marL="0" indent="0" latinLnBrk="0">
              <a:buNone/>
            </a:pPr>
            <a:endParaRPr lang="en-US" dirty="0" smtClean="0"/>
          </a:p>
          <a:p>
            <a:pPr marL="0" indent="0" latinLnBrk="0">
              <a:buNone/>
            </a:pPr>
            <a:endParaRPr lang="en-US" dirty="0"/>
          </a:p>
          <a:p>
            <a:pPr marL="0" indent="0" latinLnBrk="0">
              <a:buNone/>
            </a:pPr>
            <a:endParaRPr lang="en-US" dirty="0" smtClean="0"/>
          </a:p>
          <a:p>
            <a:pPr marL="0" indent="0" latinLnBrk="0">
              <a:buNone/>
            </a:pPr>
            <a:endParaRPr lang="en-US" dirty="0"/>
          </a:p>
          <a:p>
            <a:pPr latinLnBrk="0"/>
            <a:endParaRPr lang="en-US" dirty="0" smtClean="0"/>
          </a:p>
          <a:p>
            <a:pPr latinLnBrk="0"/>
            <a:endParaRPr lang="en-US" dirty="0"/>
          </a:p>
          <a:p>
            <a:pPr latinLnBrk="0"/>
            <a:endParaRPr lang="en-US" dirty="0" smtClean="0"/>
          </a:p>
          <a:p>
            <a:pPr marL="0" indent="0" latinLnBrk="0">
              <a:buNone/>
            </a:pPr>
            <a:r>
              <a:rPr lang="en-US" dirty="0" smtClean="0"/>
              <a:t>Cf. Feature economy (Clements 2003)</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625" y="1988840"/>
            <a:ext cx="1333500" cy="1390650"/>
          </a:xfrm>
          <a:prstGeom prst="rect">
            <a:avLst/>
          </a:prstGeom>
          <a:solidFill>
            <a:srgbClr val="66FFFF"/>
          </a:solidFill>
          <a:ln>
            <a:noFill/>
          </a:ln>
          <a:effectLs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625" y="3474390"/>
            <a:ext cx="7086735" cy="2474890"/>
          </a:xfrm>
          <a:prstGeom prst="rect">
            <a:avLst/>
          </a:prstGeom>
          <a:solidFill>
            <a:srgbClr val="66FFFF"/>
          </a:solidFill>
          <a:ln>
            <a:noFill/>
          </a:ln>
          <a:effec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2017415"/>
            <a:ext cx="1314450" cy="1362075"/>
          </a:xfrm>
          <a:prstGeom prst="rect">
            <a:avLst/>
          </a:prstGeom>
          <a:solidFill>
            <a:srgbClr val="66FFFF"/>
          </a:solidFill>
          <a:ln>
            <a:noFill/>
          </a:ln>
          <a:effectLs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2017415"/>
            <a:ext cx="1323975" cy="1381125"/>
          </a:xfrm>
          <a:prstGeom prst="rect">
            <a:avLst/>
          </a:prstGeom>
          <a:solidFill>
            <a:srgbClr val="66FFFF"/>
          </a:solidFill>
          <a:ln>
            <a:noFill/>
          </a:ln>
          <a:effectLst/>
          <a:extLst/>
        </p:spPr>
      </p:pic>
      <p:sp>
        <p:nvSpPr>
          <p:cNvPr id="2" name="Title 1"/>
          <p:cNvSpPr>
            <a:spLocks noGrp="1"/>
          </p:cNvSpPr>
          <p:nvPr>
            <p:ph type="title"/>
          </p:nvPr>
        </p:nvSpPr>
        <p:spPr/>
        <p:txBody>
          <a:bodyPr>
            <a:normAutofit/>
          </a:bodyPr>
          <a:lstStyle/>
          <a:p>
            <a:r>
              <a:rPr lang="en-US" dirty="0" err="1" smtClean="0"/>
              <a:t>Chakhar</a:t>
            </a:r>
            <a:r>
              <a:rPr lang="en-US" dirty="0" smtClean="0"/>
              <a:t> </a:t>
            </a:r>
            <a:r>
              <a:rPr lang="en-US" dirty="0"/>
              <a:t>and other Mongolian dialects</a:t>
            </a:r>
          </a:p>
        </p:txBody>
      </p:sp>
      <p:sp>
        <p:nvSpPr>
          <p:cNvPr id="4" name="Date Placeholder 3"/>
          <p:cNvSpPr>
            <a:spLocks noGrp="1"/>
          </p:cNvSpPr>
          <p:nvPr>
            <p:ph type="dt" sz="half" idx="2"/>
          </p:nvPr>
        </p:nvSpPr>
        <p:spPr>
          <a:prstGeom prst="rect">
            <a:avLst/>
          </a:prstGeom>
        </p:spPr>
        <p:txBody>
          <a:bodyPr/>
          <a:lstStyle/>
          <a:p>
            <a:r>
              <a:rPr lang="en-US" altLang="ko-KR" smtClean="0"/>
              <a:t>1/24/2013</a:t>
            </a:r>
            <a:endParaRPr lang="en-US" dirty="0"/>
          </a:p>
        </p:txBody>
      </p:sp>
      <p:sp>
        <p:nvSpPr>
          <p:cNvPr id="5" name="Footer Placeholder 4"/>
          <p:cNvSpPr>
            <a:spLocks noGrp="1"/>
          </p:cNvSpPr>
          <p:nvPr>
            <p:ph type="ftr" sz="quarter" idx="3"/>
          </p:nvPr>
        </p:nvSpPr>
        <p:spPr>
          <a:prstGeom prst="rect">
            <a:avLst/>
          </a:prstGeom>
        </p:spPr>
        <p:txBody>
          <a:bodyPr/>
          <a:lstStyle/>
          <a:p>
            <a:r>
              <a:rPr lang="en-US" smtClean="0"/>
              <a:t>Contrastive hierarchies in the Altaic vowel systems</a:t>
            </a:r>
            <a:endParaRPr lang="en-US" dirty="0"/>
          </a:p>
        </p:txBody>
      </p:sp>
      <p:sp>
        <p:nvSpPr>
          <p:cNvPr id="6" name="Slide Number Placeholder 5"/>
          <p:cNvSpPr>
            <a:spLocks noGrp="1"/>
          </p:cNvSpPr>
          <p:nvPr>
            <p:ph type="sldNum" sz="quarter" idx="4"/>
          </p:nvPr>
        </p:nvSpPr>
        <p:spPr>
          <a:prstGeom prst="bracketPair">
            <a:avLst>
              <a:gd name="adj" fmla="val 17949"/>
            </a:avLst>
          </a:prstGeom>
        </p:spPr>
        <p:txBody>
          <a:bodyPr/>
          <a:lstStyle/>
          <a:p>
            <a:fld id="{172AFA12-68E5-4B94-9C9D-2F0A9B4FE546}" type="slidenum">
              <a:rPr lang="en-US" smtClean="0"/>
              <a:t>62</a:t>
            </a:fld>
            <a:endParaRPr lang="en-US"/>
          </a:p>
        </p:txBody>
      </p:sp>
    </p:spTree>
    <p:extLst>
      <p:ext uri="{BB962C8B-B14F-4D97-AF65-F5344CB8AC3E}">
        <p14:creationId xmlns:p14="http://schemas.microsoft.com/office/powerpoint/2010/main" val="1812027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fade">
                                      <p:cBhvr>
                                        <p:cTn id="7"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atinLnBrk="0"/>
            <a:r>
              <a:rPr lang="en-US" dirty="0" smtClean="0"/>
              <a:t>Type II: </a:t>
            </a:r>
            <a:r>
              <a:rPr lang="en-US" dirty="0" err="1" smtClean="0"/>
              <a:t>Monguor</a:t>
            </a:r>
            <a:r>
              <a:rPr lang="en-US" dirty="0" smtClean="0"/>
              <a:t> type languages</a:t>
            </a:r>
            <a:endParaRPr lang="en-US" dirty="0"/>
          </a:p>
        </p:txBody>
      </p:sp>
      <p:sp>
        <p:nvSpPr>
          <p:cNvPr id="3" name="Content Placeholder 2"/>
          <p:cNvSpPr>
            <a:spLocks noGrp="1"/>
          </p:cNvSpPr>
          <p:nvPr>
            <p:ph sz="quarter" idx="1"/>
          </p:nvPr>
        </p:nvSpPr>
        <p:spPr/>
        <p:txBody>
          <a:bodyPr/>
          <a:lstStyle/>
          <a:p>
            <a:pPr marL="114300" indent="0" latinLnBrk="0">
              <a:buNone/>
            </a:pPr>
            <a:r>
              <a:rPr lang="en-US" dirty="0" err="1" smtClean="0"/>
              <a:t>Monguor</a:t>
            </a:r>
            <a:r>
              <a:rPr lang="en-US" dirty="0" smtClean="0"/>
              <a:t>		Santa (Dongxiang), </a:t>
            </a:r>
            <a:r>
              <a:rPr lang="en-US" dirty="0" err="1" smtClean="0"/>
              <a:t>Bonan</a:t>
            </a:r>
            <a:r>
              <a:rPr lang="en-US" dirty="0" smtClean="0"/>
              <a:t>; cf. </a:t>
            </a:r>
            <a:r>
              <a:rPr lang="en-US" dirty="0" err="1" smtClean="0"/>
              <a:t>Moghol</a:t>
            </a:r>
            <a:endParaRPr lang="en-US" dirty="0" smtClean="0"/>
          </a:p>
          <a:p>
            <a:pPr marL="114300" indent="0" latinLnBrk="0">
              <a:buNone/>
            </a:pPr>
            <a:endParaRPr lang="en-US" dirty="0"/>
          </a:p>
          <a:p>
            <a:pPr marL="114300" indent="0" latinLnBrk="0">
              <a:buNone/>
            </a:pPr>
            <a:endParaRPr lang="en-US" dirty="0" smtClean="0"/>
          </a:p>
          <a:p>
            <a:pPr marL="114300" indent="0" latinLnBrk="0">
              <a:buNone/>
            </a:pPr>
            <a:endParaRPr lang="en-US" dirty="0"/>
          </a:p>
          <a:p>
            <a:pPr lvl="1"/>
            <a:r>
              <a:rPr lang="en-US" sz="1800" dirty="0"/>
              <a:t>[</a:t>
            </a:r>
            <a:r>
              <a:rPr lang="en-US" sz="1800" dirty="0" err="1"/>
              <a:t>cor</a:t>
            </a:r>
            <a:r>
              <a:rPr lang="en-US" sz="1800" dirty="0"/>
              <a:t>] &gt; [low] &gt; [lab] </a:t>
            </a:r>
            <a:r>
              <a:rPr lang="en-US" sz="1800" strike="sngStrike" dirty="0"/>
              <a:t>(&gt; [RTR</a:t>
            </a:r>
            <a:r>
              <a:rPr lang="en-US" sz="1800" strike="sngStrike" dirty="0" smtClean="0"/>
              <a:t>])</a:t>
            </a:r>
            <a:r>
              <a:rPr lang="en-US" sz="1800" b="1" i="1" dirty="0" smtClean="0"/>
              <a:t> (</a:t>
            </a:r>
            <a:r>
              <a:rPr lang="en-US" sz="1800" b="1" i="1" dirty="0" smtClean="0"/>
              <a:t>submergence)</a:t>
            </a:r>
            <a:r>
              <a:rPr lang="en-US" sz="1800" dirty="0"/>
              <a:t>	</a:t>
            </a:r>
          </a:p>
          <a:p>
            <a:pPr lvl="1"/>
            <a:r>
              <a:rPr lang="en-US" sz="1800" dirty="0" err="1"/>
              <a:t>Monguor</a:t>
            </a:r>
            <a:r>
              <a:rPr lang="en-US" sz="1800" dirty="0"/>
              <a:t>, Santa, </a:t>
            </a:r>
            <a:r>
              <a:rPr lang="en-US" sz="1800" dirty="0" err="1"/>
              <a:t>Bonan</a:t>
            </a:r>
            <a:r>
              <a:rPr lang="en-US" sz="1800" dirty="0"/>
              <a:t>, </a:t>
            </a:r>
            <a:r>
              <a:rPr lang="en-US" sz="1800" dirty="0" err="1"/>
              <a:t>Moghol</a:t>
            </a:r>
            <a:r>
              <a:rPr lang="en-US" sz="1800" dirty="0"/>
              <a:t>, </a:t>
            </a:r>
            <a:r>
              <a:rPr lang="en-US" sz="1800" dirty="0" smtClean="0"/>
              <a:t>(</a:t>
            </a:r>
            <a:r>
              <a:rPr lang="en-US" sz="1800" dirty="0" err="1" smtClean="0"/>
              <a:t>Shira</a:t>
            </a:r>
            <a:r>
              <a:rPr lang="en-US" sz="1800" dirty="0" smtClean="0"/>
              <a:t> </a:t>
            </a:r>
            <a:r>
              <a:rPr lang="en-US" sz="1800" dirty="0" err="1"/>
              <a:t>Yugur</a:t>
            </a:r>
            <a:r>
              <a:rPr lang="en-US" sz="1800" dirty="0"/>
              <a:t>, </a:t>
            </a:r>
            <a:r>
              <a:rPr lang="en-US" sz="1800" dirty="0" err="1" smtClean="0"/>
              <a:t>Kangjia</a:t>
            </a:r>
            <a:r>
              <a:rPr lang="en-US" sz="1800" dirty="0" smtClean="0"/>
              <a:t>)</a:t>
            </a:r>
          </a:p>
          <a:p>
            <a:pPr lvl="1"/>
            <a:endParaRPr lang="en-US" sz="1800" dirty="0"/>
          </a:p>
          <a:p>
            <a:pPr marL="0" indent="0">
              <a:buNone/>
            </a:pPr>
            <a:r>
              <a:rPr lang="en-US" sz="2100" dirty="0" err="1" smtClean="0"/>
              <a:t>Monguor</a:t>
            </a:r>
            <a:r>
              <a:rPr lang="en-US" sz="2100" dirty="0" smtClean="0"/>
              <a:t> </a:t>
            </a:r>
            <a:r>
              <a:rPr lang="en-US" sz="2100" dirty="0" smtClean="0">
                <a:sym typeface="Wingdings" pitchFamily="2" charset="2"/>
              </a:rPr>
              <a:t></a:t>
            </a:r>
            <a:endParaRPr lang="en-US" sz="2100" dirty="0"/>
          </a:p>
          <a:p>
            <a:pPr marL="114300" indent="0" latinLnBrk="0">
              <a:buNone/>
            </a:pPr>
            <a:endParaRPr lang="en-US" dirty="0"/>
          </a:p>
        </p:txBody>
      </p:sp>
      <p:sp>
        <p:nvSpPr>
          <p:cNvPr id="4" name="Date Placeholder 3"/>
          <p:cNvSpPr>
            <a:spLocks noGrp="1"/>
          </p:cNvSpPr>
          <p:nvPr>
            <p:ph type="dt" sz="half" idx="2"/>
          </p:nvPr>
        </p:nvSpPr>
        <p:spPr>
          <a:prstGeom prst="rect">
            <a:avLst/>
          </a:prstGeom>
        </p:spPr>
        <p:txBody>
          <a:bodyPr/>
          <a:lstStyle/>
          <a:p>
            <a:r>
              <a:rPr lang="en-US" altLang="ko-KR" smtClean="0"/>
              <a:t>1/24/2013</a:t>
            </a:r>
            <a:endParaRPr lang="en-US" dirty="0"/>
          </a:p>
        </p:txBody>
      </p:sp>
      <p:sp>
        <p:nvSpPr>
          <p:cNvPr id="5" name="Footer Placeholder 4"/>
          <p:cNvSpPr>
            <a:spLocks noGrp="1"/>
          </p:cNvSpPr>
          <p:nvPr>
            <p:ph type="ftr" sz="quarter" idx="3"/>
          </p:nvPr>
        </p:nvSpPr>
        <p:spPr>
          <a:prstGeom prst="rect">
            <a:avLst/>
          </a:prstGeom>
        </p:spPr>
        <p:txBody>
          <a:bodyPr/>
          <a:lstStyle/>
          <a:p>
            <a:r>
              <a:rPr lang="en-US" smtClean="0"/>
              <a:t>Contrastive hierarchies in the Altaic vowel systems</a:t>
            </a:r>
            <a:endParaRPr lang="en-US" dirty="0"/>
          </a:p>
        </p:txBody>
      </p:sp>
      <p:sp>
        <p:nvSpPr>
          <p:cNvPr id="6" name="Slide Number Placeholder 5"/>
          <p:cNvSpPr>
            <a:spLocks noGrp="1"/>
          </p:cNvSpPr>
          <p:nvPr>
            <p:ph type="sldNum" sz="quarter" idx="4"/>
          </p:nvPr>
        </p:nvSpPr>
        <p:spPr>
          <a:prstGeom prst="bracketPair">
            <a:avLst>
              <a:gd name="adj" fmla="val 17949"/>
            </a:avLst>
          </a:prstGeom>
        </p:spPr>
        <p:txBody>
          <a:bodyPr/>
          <a:lstStyle/>
          <a:p>
            <a:fld id="{172AFA12-68E5-4B94-9C9D-2F0A9B4FE546}" type="slidenum">
              <a:rPr lang="en-US" smtClean="0"/>
              <a:t>63</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0213" y="1649794"/>
            <a:ext cx="1326032" cy="1415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811" y="1693478"/>
            <a:ext cx="1334193"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784" y="3728428"/>
            <a:ext cx="5836306" cy="2545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2051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076"/>
                                        </p:tgtEl>
                                        <p:attrNameLst>
                                          <p:attrName>style.visibility</p:attrName>
                                        </p:attrNameLst>
                                      </p:cBhvr>
                                      <p:to>
                                        <p:strVal val="visible"/>
                                      </p:to>
                                    </p:set>
                                    <p:animEffect transition="in" filter="fade">
                                      <p:cBhvr>
                                        <p:cTn id="10"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atinLnBrk="0"/>
            <a:r>
              <a:rPr lang="en-US" dirty="0" smtClean="0"/>
              <a:t>Type III: </a:t>
            </a:r>
            <a:r>
              <a:rPr lang="en-US" dirty="0" err="1" smtClean="0"/>
              <a:t>Dagur</a:t>
            </a:r>
            <a:r>
              <a:rPr lang="en-US" dirty="0" smtClean="0"/>
              <a:t> type languages</a:t>
            </a:r>
            <a:endParaRPr lang="en-US" dirty="0"/>
          </a:p>
        </p:txBody>
      </p:sp>
      <p:sp>
        <p:nvSpPr>
          <p:cNvPr id="4" name="Date Placeholder 3"/>
          <p:cNvSpPr>
            <a:spLocks noGrp="1"/>
          </p:cNvSpPr>
          <p:nvPr>
            <p:ph type="dt" sz="half" idx="2"/>
          </p:nvPr>
        </p:nvSpPr>
        <p:spPr>
          <a:prstGeom prst="rect">
            <a:avLst/>
          </a:prstGeom>
        </p:spPr>
        <p:txBody>
          <a:bodyPr/>
          <a:lstStyle/>
          <a:p>
            <a:r>
              <a:rPr lang="en-US" altLang="ko-KR" smtClean="0"/>
              <a:t>1/24/2013</a:t>
            </a:r>
            <a:endParaRPr lang="en-US" dirty="0"/>
          </a:p>
        </p:txBody>
      </p:sp>
      <p:sp>
        <p:nvSpPr>
          <p:cNvPr id="5" name="Footer Placeholder 4"/>
          <p:cNvSpPr>
            <a:spLocks noGrp="1"/>
          </p:cNvSpPr>
          <p:nvPr>
            <p:ph type="ftr" sz="quarter" idx="3"/>
          </p:nvPr>
        </p:nvSpPr>
        <p:spPr>
          <a:prstGeom prst="rect">
            <a:avLst/>
          </a:prstGeom>
        </p:spPr>
        <p:txBody>
          <a:bodyPr/>
          <a:lstStyle/>
          <a:p>
            <a:r>
              <a:rPr lang="en-US" smtClean="0"/>
              <a:t>Contrastive hierarchies in the Altaic vowel systems</a:t>
            </a:r>
            <a:endParaRPr lang="en-US" dirty="0"/>
          </a:p>
        </p:txBody>
      </p:sp>
      <p:sp>
        <p:nvSpPr>
          <p:cNvPr id="6" name="Slide Number Placeholder 5"/>
          <p:cNvSpPr>
            <a:spLocks noGrp="1"/>
          </p:cNvSpPr>
          <p:nvPr>
            <p:ph type="sldNum" sz="quarter" idx="4"/>
          </p:nvPr>
        </p:nvSpPr>
        <p:spPr>
          <a:prstGeom prst="bracketPair">
            <a:avLst>
              <a:gd name="adj" fmla="val 17949"/>
            </a:avLst>
          </a:prstGeom>
        </p:spPr>
        <p:txBody>
          <a:bodyPr/>
          <a:lstStyle/>
          <a:p>
            <a:fld id="{172AFA12-68E5-4B94-9C9D-2F0A9B4FE546}" type="slidenum">
              <a:rPr lang="en-US" smtClean="0"/>
              <a:t>64</a:t>
            </a:fld>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204864"/>
            <a:ext cx="1728192" cy="1846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6"/>
          <p:cNvSpPr>
            <a:spLocks noGrp="1"/>
          </p:cNvSpPr>
          <p:nvPr>
            <p:ph sz="quarter" idx="1"/>
          </p:nvPr>
        </p:nvSpPr>
        <p:spPr/>
        <p:txBody>
          <a:bodyPr/>
          <a:lstStyle/>
          <a:p>
            <a:pPr lvl="1"/>
            <a:r>
              <a:rPr lang="en-US" dirty="0"/>
              <a:t>[</a:t>
            </a:r>
            <a:r>
              <a:rPr lang="en-US" dirty="0" err="1"/>
              <a:t>cor</a:t>
            </a:r>
            <a:r>
              <a:rPr lang="en-US" dirty="0"/>
              <a:t>] &gt; [lab] &gt; [</a:t>
            </a:r>
            <a:r>
              <a:rPr lang="en-US" dirty="0" err="1"/>
              <a:t>RTR</a:t>
            </a:r>
            <a:r>
              <a:rPr lang="en-US" dirty="0"/>
              <a:t>] </a:t>
            </a:r>
            <a:r>
              <a:rPr lang="en-US" strike="sngStrike" dirty="0"/>
              <a:t>(&gt; [low])</a:t>
            </a:r>
          </a:p>
          <a:p>
            <a:pPr lvl="1"/>
            <a:r>
              <a:rPr lang="en-US" dirty="0" err="1"/>
              <a:t>Dagur</a:t>
            </a:r>
            <a:r>
              <a:rPr lang="en-US" dirty="0"/>
              <a:t>, </a:t>
            </a:r>
            <a:r>
              <a:rPr lang="en-US" dirty="0" err="1"/>
              <a:t>Buriat</a:t>
            </a:r>
            <a:r>
              <a:rPr lang="en-US" dirty="0"/>
              <a:t>, </a:t>
            </a:r>
            <a:r>
              <a:rPr lang="en-US" dirty="0" err="1"/>
              <a:t>Khamnigan</a:t>
            </a:r>
            <a:endParaRPr lang="en-US" dirty="0"/>
          </a:p>
          <a:p>
            <a:endParaRPr lang="en-US" dirty="0"/>
          </a:p>
        </p:txBody>
      </p:sp>
      <p:pic>
        <p:nvPicPr>
          <p:cNvPr id="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3789040"/>
            <a:ext cx="6166695"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ounded Rectangle 11"/>
          <p:cNvSpPr/>
          <p:nvPr/>
        </p:nvSpPr>
        <p:spPr>
          <a:xfrm>
            <a:off x="6660231" y="4568935"/>
            <a:ext cx="2134247" cy="1720360"/>
          </a:xfrm>
          <a:prstGeom prst="roundRect">
            <a:avLst/>
          </a:prstGeom>
          <a:solidFill>
            <a:srgbClr val="0070C0">
              <a:alpha val="25000"/>
            </a:srgb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7619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atinLnBrk="0"/>
            <a:r>
              <a:rPr lang="en-US" dirty="0" smtClean="0"/>
              <a:t>Type IV: </a:t>
            </a:r>
            <a:r>
              <a:rPr lang="en-US" dirty="0" err="1" smtClean="0"/>
              <a:t>Kalmyck</a:t>
            </a:r>
            <a:r>
              <a:rPr lang="en-US" dirty="0" smtClean="0"/>
              <a:t>/</a:t>
            </a:r>
            <a:r>
              <a:rPr lang="en-US" dirty="0" err="1" smtClean="0"/>
              <a:t>Oirat</a:t>
            </a:r>
            <a:r>
              <a:rPr lang="en-US" dirty="0" smtClean="0"/>
              <a:t> type languages</a:t>
            </a:r>
            <a:endParaRPr lang="en-US" dirty="0"/>
          </a:p>
        </p:txBody>
      </p:sp>
      <p:sp>
        <p:nvSpPr>
          <p:cNvPr id="4" name="Date Placeholder 3"/>
          <p:cNvSpPr>
            <a:spLocks noGrp="1"/>
          </p:cNvSpPr>
          <p:nvPr>
            <p:ph type="dt" sz="half" idx="2"/>
          </p:nvPr>
        </p:nvSpPr>
        <p:spPr>
          <a:prstGeom prst="rect">
            <a:avLst/>
          </a:prstGeom>
        </p:spPr>
        <p:txBody>
          <a:bodyPr/>
          <a:lstStyle/>
          <a:p>
            <a:r>
              <a:rPr lang="en-US" altLang="ko-KR" smtClean="0"/>
              <a:t>1/24/2013</a:t>
            </a:r>
            <a:endParaRPr lang="en-US" dirty="0"/>
          </a:p>
        </p:txBody>
      </p:sp>
      <p:sp>
        <p:nvSpPr>
          <p:cNvPr id="5" name="Footer Placeholder 4"/>
          <p:cNvSpPr>
            <a:spLocks noGrp="1"/>
          </p:cNvSpPr>
          <p:nvPr>
            <p:ph type="ftr" sz="quarter" idx="3"/>
          </p:nvPr>
        </p:nvSpPr>
        <p:spPr>
          <a:prstGeom prst="rect">
            <a:avLst/>
          </a:prstGeom>
        </p:spPr>
        <p:txBody>
          <a:bodyPr/>
          <a:lstStyle/>
          <a:p>
            <a:r>
              <a:rPr lang="en-US" smtClean="0"/>
              <a:t>Contrastive hierarchies in the Altaic vowel systems</a:t>
            </a:r>
            <a:endParaRPr lang="en-US" dirty="0"/>
          </a:p>
        </p:txBody>
      </p:sp>
      <p:sp>
        <p:nvSpPr>
          <p:cNvPr id="6" name="Slide Number Placeholder 5"/>
          <p:cNvSpPr>
            <a:spLocks noGrp="1"/>
          </p:cNvSpPr>
          <p:nvPr>
            <p:ph type="sldNum" sz="quarter" idx="4"/>
          </p:nvPr>
        </p:nvSpPr>
        <p:spPr>
          <a:prstGeom prst="bracketPair">
            <a:avLst>
              <a:gd name="adj" fmla="val 17949"/>
            </a:avLst>
          </a:prstGeom>
        </p:spPr>
        <p:txBody>
          <a:bodyPr/>
          <a:lstStyle/>
          <a:p>
            <a:fld id="{172AFA12-68E5-4B94-9C9D-2F0A9B4FE546}" type="slidenum">
              <a:rPr lang="en-US" smtClean="0"/>
              <a:t>65</a:t>
            </a:fld>
            <a:endParaRPr lang="en-US"/>
          </a:p>
        </p:txBody>
      </p:sp>
      <p:sp>
        <p:nvSpPr>
          <p:cNvPr id="7" name="Content Placeholder 6"/>
          <p:cNvSpPr>
            <a:spLocks noGrp="1"/>
          </p:cNvSpPr>
          <p:nvPr>
            <p:ph sz="quarter" idx="1"/>
          </p:nvPr>
        </p:nvSpPr>
        <p:spPr/>
        <p:txBody>
          <a:bodyPr/>
          <a:lstStyle/>
          <a:p>
            <a:pPr lvl="1"/>
            <a:r>
              <a:rPr lang="en-US" dirty="0"/>
              <a:t>[</a:t>
            </a:r>
            <a:r>
              <a:rPr lang="en-US" dirty="0" err="1"/>
              <a:t>cor</a:t>
            </a:r>
            <a:r>
              <a:rPr lang="en-US" dirty="0"/>
              <a:t>] &gt; [low] &gt; [lab] &gt; [dorsal]</a:t>
            </a:r>
          </a:p>
          <a:p>
            <a:pPr lvl="1"/>
            <a:r>
              <a:rPr lang="en-US" dirty="0"/>
              <a:t>Kalmyk, </a:t>
            </a:r>
            <a:r>
              <a:rPr lang="en-US" dirty="0" err="1"/>
              <a:t>Oirat</a:t>
            </a:r>
            <a:endParaRPr lang="en-US" dirty="0"/>
          </a:p>
          <a:p>
            <a:endParaRPr lang="en-US" dirty="0"/>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79245" y="3429000"/>
            <a:ext cx="6454121" cy="2820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Group 8"/>
          <p:cNvGrpSpPr/>
          <p:nvPr/>
        </p:nvGrpSpPr>
        <p:grpSpPr>
          <a:xfrm>
            <a:off x="841494" y="2190388"/>
            <a:ext cx="2038649" cy="1598652"/>
            <a:chOff x="841494" y="2190388"/>
            <a:chExt cx="2038649" cy="1598652"/>
          </a:xfrm>
        </p:grpSpPr>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494" y="2190388"/>
              <a:ext cx="2038649" cy="1598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841494" y="3284984"/>
              <a:ext cx="41813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4088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The Mongolic Vowel Shifts</a:t>
            </a:r>
            <a:endParaRPr lang="ko-KR" altLang="en-US" dirty="0"/>
          </a:p>
        </p:txBody>
      </p:sp>
      <p:sp>
        <p:nvSpPr>
          <p:cNvPr id="3" name="Text Placeholder 2"/>
          <p:cNvSpPr>
            <a:spLocks noGrp="1"/>
          </p:cNvSpPr>
          <p:nvPr>
            <p:ph type="body" idx="1"/>
          </p:nvPr>
        </p:nvSpPr>
        <p:spPr/>
        <p:txBody>
          <a:bodyPr/>
          <a:lstStyle/>
          <a:p>
            <a:r>
              <a:rPr lang="en-US" altLang="ko-KR" dirty="0" err="1" smtClean="0"/>
              <a:t>Svantesson</a:t>
            </a:r>
            <a:r>
              <a:rPr lang="en-US" altLang="ko-KR" dirty="0" smtClean="0"/>
              <a:t> (1985 et seq.)</a:t>
            </a:r>
            <a:endParaRPr lang="ko-KR" altLang="en-US" dirty="0"/>
          </a:p>
        </p:txBody>
      </p:sp>
      <p:sp>
        <p:nvSpPr>
          <p:cNvPr id="4" name="Date Placeholder 3"/>
          <p:cNvSpPr>
            <a:spLocks noGrp="1"/>
          </p:cNvSpPr>
          <p:nvPr>
            <p:ph type="dt" sz="half" idx="2"/>
          </p:nvPr>
        </p:nvSpPr>
        <p:spPr/>
        <p:txBody>
          <a:bodyPr/>
          <a:lstStyle/>
          <a:p>
            <a:r>
              <a:rPr lang="en-US" altLang="ko-KR" smtClean="0"/>
              <a:t>1/24/2013</a:t>
            </a:r>
            <a:endParaRPr lang="ko-KR" altLang="en-US" dirty="0"/>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66</a:t>
            </a:fld>
            <a:endParaRPr lang="ko-KR" altLang="en-US" dirty="0"/>
          </a:p>
        </p:txBody>
      </p:sp>
    </p:spTree>
    <p:extLst>
      <p:ext uri="{BB962C8B-B14F-4D97-AF65-F5344CB8AC3E}">
        <p14:creationId xmlns:p14="http://schemas.microsoft.com/office/powerpoint/2010/main" val="1897683441"/>
      </p:ext>
    </p:extLst>
  </p:cSld>
  <p:clrMapOvr>
    <a:masterClrMapping/>
  </p:clrMapOvr>
  <mc:AlternateContent xmlns:mc="http://schemas.openxmlformats.org/markup-compatibility/2006" xmlns:p14="http://schemas.microsoft.com/office/powerpoint/2010/main">
    <mc:Choice Requires="p14">
      <p:transition spd="slow" p14:dur="2000" advTm="1199"/>
    </mc:Choice>
    <mc:Fallback xmlns="">
      <p:transition spd="slow" advTm="1199"/>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Vocalic history of Mongolic</a:t>
            </a:r>
            <a:endParaRPr lang="ko-KR" altLang="en-US" dirty="0"/>
          </a:p>
        </p:txBody>
      </p:sp>
      <p:sp>
        <p:nvSpPr>
          <p:cNvPr id="6" name="Content Placeholder 5"/>
          <p:cNvSpPr>
            <a:spLocks noGrp="1"/>
          </p:cNvSpPr>
          <p:nvPr>
            <p:ph sz="quarter" idx="1"/>
          </p:nvPr>
        </p:nvSpPr>
        <p:spPr/>
        <p:txBody>
          <a:bodyPr/>
          <a:lstStyle/>
          <a:p>
            <a:r>
              <a:rPr lang="en-US" altLang="ko-KR" dirty="0" smtClean="0"/>
              <a:t>Mongolic (Great) Vowel Shifts (</a:t>
            </a:r>
            <a:r>
              <a:rPr lang="en-US" altLang="ko-KR" b="1" dirty="0" smtClean="0"/>
              <a:t>MVS</a:t>
            </a:r>
            <a:r>
              <a:rPr lang="en-US" altLang="ko-KR" dirty="0" smtClean="0"/>
              <a:t> hereafter) (</a:t>
            </a:r>
            <a:r>
              <a:rPr lang="en-US" altLang="ko-KR" dirty="0" err="1" smtClean="0"/>
              <a:t>Svantesson</a:t>
            </a:r>
            <a:r>
              <a:rPr lang="en-US" altLang="ko-KR" dirty="0" smtClean="0"/>
              <a:t> 1985)</a:t>
            </a:r>
          </a:p>
          <a:p>
            <a:pPr lvl="1"/>
            <a:r>
              <a:rPr lang="en-US" altLang="ko-KR" dirty="0" smtClean="0"/>
              <a:t>Old Mongolian: 	a palatal system (front-back contrast)</a:t>
            </a:r>
          </a:p>
          <a:p>
            <a:pPr lvl="1"/>
            <a:r>
              <a:rPr lang="en-US" altLang="ko-KR" dirty="0" smtClean="0"/>
              <a:t>Mod. </a:t>
            </a:r>
            <a:r>
              <a:rPr lang="en-US" altLang="ko-KR" dirty="0" err="1" smtClean="0"/>
              <a:t>Khalkha</a:t>
            </a:r>
            <a:r>
              <a:rPr lang="en-US" altLang="ko-KR" dirty="0" smtClean="0"/>
              <a:t>: 	an RTR system (tongue root contrast)</a:t>
            </a:r>
          </a:p>
          <a:p>
            <a:pPr lvl="1"/>
            <a:r>
              <a:rPr lang="en-US" altLang="ko-KR" dirty="0" smtClean="0">
                <a:sym typeface="Wingdings" pitchFamily="2" charset="2"/>
              </a:rPr>
              <a:t> Thus,  a</a:t>
            </a:r>
            <a:r>
              <a:rPr lang="en-US" altLang="ko-KR" dirty="0" smtClean="0"/>
              <a:t> palatal-to-RTR shift</a:t>
            </a:r>
          </a:p>
          <a:p>
            <a:endParaRPr lang="en-US" altLang="ko-KR" dirty="0" smtClean="0"/>
          </a:p>
          <a:p>
            <a:r>
              <a:rPr lang="en-US" altLang="ko-KR" dirty="0" smtClean="0"/>
              <a:t>My view</a:t>
            </a:r>
          </a:p>
          <a:p>
            <a:pPr lvl="1"/>
            <a:r>
              <a:rPr lang="en-US" altLang="ko-KR" dirty="0" smtClean="0"/>
              <a:t>Old Mongolian: 	an RTR system</a:t>
            </a:r>
          </a:p>
          <a:p>
            <a:pPr lvl="1"/>
            <a:r>
              <a:rPr lang="en-US" altLang="ko-KR" dirty="0" smtClean="0"/>
              <a:t>No vowel shift</a:t>
            </a:r>
          </a:p>
          <a:p>
            <a:pPr lvl="2"/>
            <a:r>
              <a:rPr lang="en-US" altLang="ko-KR" dirty="0" smtClean="0"/>
              <a:t>Cf. Mod. Kalmyk/</a:t>
            </a:r>
            <a:r>
              <a:rPr lang="en-US" altLang="ko-KR" dirty="0" err="1" smtClean="0"/>
              <a:t>Oirat</a:t>
            </a:r>
            <a:r>
              <a:rPr lang="en-US" altLang="ko-KR" dirty="0" smtClean="0"/>
              <a:t> palatal system</a:t>
            </a:r>
          </a:p>
        </p:txBody>
      </p:sp>
      <p:sp>
        <p:nvSpPr>
          <p:cNvPr id="3" name="Date Placeholder 2"/>
          <p:cNvSpPr>
            <a:spLocks noGrp="1"/>
          </p:cNvSpPr>
          <p:nvPr>
            <p:ph type="dt" sz="half" idx="2"/>
          </p:nvPr>
        </p:nvSpPr>
        <p:spPr/>
        <p:txBody>
          <a:bodyPr/>
          <a:lstStyle/>
          <a:p>
            <a:r>
              <a:rPr lang="en-US" altLang="ko-KR" smtClean="0"/>
              <a:t>1/24/2013</a:t>
            </a:r>
            <a:endParaRPr lang="ko-KR" altLang="en-US" dirty="0"/>
          </a:p>
        </p:txBody>
      </p:sp>
      <p:sp>
        <p:nvSpPr>
          <p:cNvPr id="4" name="Footer Placeholder 3"/>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5" name="Slide Number Placeholder 4"/>
          <p:cNvSpPr>
            <a:spLocks noGrp="1"/>
          </p:cNvSpPr>
          <p:nvPr>
            <p:ph type="sldNum" sz="quarter" idx="4"/>
          </p:nvPr>
        </p:nvSpPr>
        <p:spPr/>
        <p:txBody>
          <a:bodyPr/>
          <a:lstStyle/>
          <a:p>
            <a:fld id="{C11EF7EE-79D6-49A2-9057-E1F4E97C0289}" type="slidenum">
              <a:rPr lang="ko-KR" altLang="en-US" smtClean="0"/>
              <a:pPr/>
              <a:t>67</a:t>
            </a:fld>
            <a:endParaRPr lang="ko-KR" altLang="en-US" dirty="0"/>
          </a:p>
        </p:txBody>
      </p:sp>
    </p:spTree>
    <p:extLst>
      <p:ext uri="{BB962C8B-B14F-4D97-AF65-F5344CB8AC3E}">
        <p14:creationId xmlns:p14="http://schemas.microsoft.com/office/powerpoint/2010/main" val="448755487"/>
      </p:ext>
    </p:extLst>
  </p:cSld>
  <p:clrMapOvr>
    <a:masterClrMapping/>
  </p:clrMapOvr>
  <mc:AlternateContent xmlns:mc="http://schemas.openxmlformats.org/markup-compatibility/2006" xmlns:p14="http://schemas.microsoft.com/office/powerpoint/2010/main">
    <mc:Choice Requires="p14">
      <p:transition spd="slow" p14:dur="2000" advTm="3889"/>
    </mc:Choice>
    <mc:Fallback xmlns="">
      <p:transition spd="slow" advTm="38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fade">
                                      <p:cBhvr>
                                        <p:cTn id="21" dur="500"/>
                                        <p:tgtEl>
                                          <p:spTgt spid="6">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6" end="6"/>
                                            </p:txEl>
                                          </p:spTgt>
                                        </p:tgtEl>
                                        <p:attrNameLst>
                                          <p:attrName>style.visibility</p:attrName>
                                        </p:attrNameLst>
                                      </p:cBhvr>
                                      <p:to>
                                        <p:strVal val="visible"/>
                                      </p:to>
                                    </p:set>
                                    <p:animEffect transition="in" filter="fade">
                                      <p:cBhvr>
                                        <p:cTn id="24" dur="500"/>
                                        <p:tgtEl>
                                          <p:spTgt spid="6">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animEffect transition="in" filter="fade">
                                      <p:cBhvr>
                                        <p:cTn id="27" dur="500"/>
                                        <p:tgtEl>
                                          <p:spTgt spid="6">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xEl>
                                              <p:pRg st="8" end="8"/>
                                            </p:txEl>
                                          </p:spTgt>
                                        </p:tgtEl>
                                        <p:attrNameLst>
                                          <p:attrName>style.visibility</p:attrName>
                                        </p:attrNameLst>
                                      </p:cBhvr>
                                      <p:to>
                                        <p:strVal val="visible"/>
                                      </p:to>
                                    </p:set>
                                    <p:animEffect transition="in" filter="fade">
                                      <p:cBhvr>
                                        <p:cTn id="30"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tLang="ko-KR" sz="2800" dirty="0" smtClean="0"/>
              <a:t> </a:t>
            </a:r>
            <a:r>
              <a:rPr lang="en-US" altLang="ko-KR" dirty="0" smtClean="0"/>
              <a:t>Pre-modern</a:t>
            </a:r>
            <a:r>
              <a:rPr lang="en-US" altLang="ko-KR" baseline="0" dirty="0" smtClean="0"/>
              <a:t> Mongolic vowel system</a:t>
            </a:r>
            <a:endParaRPr lang="ko-KR" altLang="en-US" dirty="0"/>
          </a:p>
        </p:txBody>
      </p:sp>
      <p:pic>
        <p:nvPicPr>
          <p:cNvPr id="1028" name="Picture 4"/>
          <p:cNvPicPr>
            <a:picLocks noGrp="1" noChangeAspect="1" noChangeArrowheads="1"/>
          </p:cNvPicPr>
          <p:nvPr>
            <p:ph sz="quarter" idx="1"/>
          </p:nvPr>
        </p:nvPicPr>
        <p:blipFill>
          <a:blip r:embed="rId3" cstate="print">
            <a:extLst>
              <a:ext uri="{28A0092B-C50C-407E-A947-70E740481C1C}">
                <a14:useLocalDpi xmlns:a14="http://schemas.microsoft.com/office/drawing/2010/main" val="0"/>
              </a:ext>
            </a:extLst>
          </a:blip>
          <a:stretch>
            <a:fillRect/>
          </a:stretch>
        </p:blipFill>
        <p:spPr bwMode="auto">
          <a:xfrm>
            <a:off x="3707904" y="1340768"/>
            <a:ext cx="3762375"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2"/>
          <p:cNvSpPr>
            <a:spLocks noGrp="1"/>
          </p:cNvSpPr>
          <p:nvPr>
            <p:ph type="dt" sz="half" idx="2"/>
          </p:nvPr>
        </p:nvSpPr>
        <p:spPr/>
        <p:txBody>
          <a:bodyPr/>
          <a:lstStyle/>
          <a:p>
            <a:r>
              <a:rPr lang="en-US" altLang="ko-KR" smtClean="0"/>
              <a:t>1/24/2013</a:t>
            </a:r>
            <a:endParaRPr lang="ko-KR" altLang="en-US" dirty="0"/>
          </a:p>
        </p:txBody>
      </p:sp>
      <p:sp>
        <p:nvSpPr>
          <p:cNvPr id="4" name="Footer Placeholder 3"/>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5" name="Slide Number Placeholder 4"/>
          <p:cNvSpPr>
            <a:spLocks noGrp="1"/>
          </p:cNvSpPr>
          <p:nvPr>
            <p:ph type="sldNum" sz="quarter" idx="4"/>
          </p:nvPr>
        </p:nvSpPr>
        <p:spPr/>
        <p:txBody>
          <a:bodyPr/>
          <a:lstStyle/>
          <a:p>
            <a:fld id="{C11EF7EE-79D6-49A2-9057-E1F4E97C0289}" type="slidenum">
              <a:rPr lang="ko-KR" altLang="en-US" smtClean="0"/>
              <a:pPr/>
              <a:t>68</a:t>
            </a:fld>
            <a:endParaRPr lang="ko-KR" altLang="en-US"/>
          </a:p>
        </p:txBody>
      </p:sp>
      <p:sp>
        <p:nvSpPr>
          <p:cNvPr id="7" name="Text Placeholder 6"/>
          <p:cNvSpPr>
            <a:spLocks noGrp="1"/>
          </p:cNvSpPr>
          <p:nvPr>
            <p:ph type="body" sz="half" idx="4294967295"/>
          </p:nvPr>
        </p:nvSpPr>
        <p:spPr>
          <a:xfrm>
            <a:off x="0" y="1196975"/>
            <a:ext cx="8280400" cy="5111750"/>
          </a:xfrm>
        </p:spPr>
        <p:txBody>
          <a:bodyPr>
            <a:normAutofit/>
          </a:bodyPr>
          <a:lstStyle/>
          <a:p>
            <a:pPr lvl="0"/>
            <a:r>
              <a:rPr kumimoji="0" lang="en-US" altLang="ko-KR" sz="2600" kern="1200" dirty="0" smtClean="0">
                <a:solidFill>
                  <a:schemeClr val="tx1"/>
                </a:solidFill>
                <a:effectLst/>
                <a:latin typeface="+mn-lt"/>
                <a:ea typeface="+mn-ea"/>
                <a:cs typeface="+mn-cs"/>
              </a:rPr>
              <a:t>Proto-Mongolic</a:t>
            </a:r>
          </a:p>
          <a:p>
            <a:pPr lvl="1"/>
            <a:r>
              <a:rPr kumimoji="0" lang="en-US" altLang="ko-KR" sz="2300" kern="1200" dirty="0" err="1" smtClean="0">
                <a:solidFill>
                  <a:schemeClr val="tx1"/>
                </a:solidFill>
                <a:effectLst/>
                <a:latin typeface="+mn-lt"/>
                <a:ea typeface="+mn-ea"/>
                <a:cs typeface="+mn-cs"/>
              </a:rPr>
              <a:t>Janhunen</a:t>
            </a:r>
            <a:r>
              <a:rPr kumimoji="0" lang="en-US" altLang="ko-KR" sz="2300" kern="1200" dirty="0" smtClean="0">
                <a:solidFill>
                  <a:schemeClr val="tx1"/>
                </a:solidFill>
                <a:effectLst/>
                <a:latin typeface="+mn-lt"/>
                <a:ea typeface="+mn-ea"/>
                <a:cs typeface="+mn-cs"/>
              </a:rPr>
              <a:t> (2003:4)</a:t>
            </a:r>
          </a:p>
          <a:p>
            <a:pPr lvl="0"/>
            <a:endParaRPr kumimoji="0" lang="en-US" altLang="ko-KR" sz="2600" kern="1200" dirty="0" smtClean="0">
              <a:solidFill>
                <a:schemeClr val="tx1"/>
              </a:solidFill>
              <a:effectLst/>
              <a:latin typeface="+mn-lt"/>
              <a:ea typeface="+mn-ea"/>
              <a:cs typeface="+mn-cs"/>
            </a:endParaRPr>
          </a:p>
          <a:p>
            <a:pPr lvl="0"/>
            <a:endParaRPr kumimoji="0" lang="en-US" altLang="ko-KR" sz="2600" kern="1200" dirty="0" smtClean="0">
              <a:solidFill>
                <a:schemeClr val="tx1"/>
              </a:solidFill>
              <a:effectLst/>
              <a:latin typeface="+mn-lt"/>
              <a:ea typeface="+mn-ea"/>
              <a:cs typeface="+mn-cs"/>
            </a:endParaRPr>
          </a:p>
          <a:p>
            <a:pPr lvl="0"/>
            <a:endParaRPr kumimoji="0" lang="en-US" altLang="ko-KR" sz="2600" kern="1200" dirty="0" smtClean="0">
              <a:solidFill>
                <a:schemeClr val="tx1"/>
              </a:solidFill>
              <a:effectLst/>
              <a:latin typeface="+mn-lt"/>
              <a:ea typeface="+mn-ea"/>
              <a:cs typeface="+mn-cs"/>
            </a:endParaRPr>
          </a:p>
          <a:p>
            <a:pPr lvl="0"/>
            <a:r>
              <a:rPr lang="en-US" altLang="ko-KR" dirty="0" smtClean="0"/>
              <a:t>Old Mongolian</a:t>
            </a:r>
          </a:p>
          <a:p>
            <a:pPr lvl="1"/>
            <a:r>
              <a:rPr lang="en-US" altLang="ko-KR" dirty="0" err="1" smtClean="0"/>
              <a:t>Svantesson</a:t>
            </a:r>
            <a:r>
              <a:rPr lang="en-US" altLang="ko-KR" dirty="0" smtClean="0"/>
              <a:t> et al. (2005:111)</a:t>
            </a:r>
            <a:endParaRPr lang="ko-KR" altLang="en-US" dirty="0"/>
          </a:p>
        </p:txBody>
      </p:sp>
      <p:pic>
        <p:nvPicPr>
          <p:cNvPr id="102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91880" y="4529707"/>
            <a:ext cx="4420553" cy="170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6430700"/>
      </p:ext>
    </p:extLst>
  </p:cSld>
  <p:clrMapOvr>
    <a:masterClrMapping/>
  </p:clrMapOvr>
  <mc:AlternateContent xmlns:mc="http://schemas.openxmlformats.org/markup-compatibility/2006" xmlns:p14="http://schemas.microsoft.com/office/powerpoint/2010/main">
    <mc:Choice Requires="p14">
      <p:transition spd="slow" p14:dur="2000" advTm="1749"/>
    </mc:Choice>
    <mc:Fallback xmlns="">
      <p:transition spd="slow" advTm="1749"/>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Modern Mongolic vowel systems</a:t>
            </a:r>
            <a:endParaRPr lang="ko-KR" altLang="en-US" dirty="0"/>
          </a:p>
        </p:txBody>
      </p:sp>
      <p:pic>
        <p:nvPicPr>
          <p:cNvPr id="32" name="Content Placeholder 10"/>
          <p:cNvPicPr>
            <a:picLocks noGrp="1" noChangeAspect="1"/>
          </p:cNvPicPr>
          <p:nvPr>
            <p:ph sz="quarter" idx="1"/>
          </p:nvPr>
        </p:nvPicPr>
        <p:blipFill>
          <a:blip r:embed="rId4" cstate="print">
            <a:extLst>
              <a:ext uri="{28A0092B-C50C-407E-A947-70E740481C1C}">
                <a14:useLocalDpi xmlns:a14="http://schemas.microsoft.com/office/drawing/2010/main" val="0"/>
              </a:ext>
            </a:extLst>
          </a:blip>
          <a:stretch>
            <a:fillRect/>
          </a:stretch>
        </p:blipFill>
        <p:spPr>
          <a:xfrm>
            <a:off x="1963835" y="1268760"/>
            <a:ext cx="1686275" cy="2393908"/>
          </a:xfrm>
          <a:effectLst/>
        </p:spPr>
      </p:pic>
      <p:sp>
        <p:nvSpPr>
          <p:cNvPr id="3" name="Date Placeholder 2"/>
          <p:cNvSpPr>
            <a:spLocks noGrp="1"/>
          </p:cNvSpPr>
          <p:nvPr>
            <p:ph type="dt" sz="half" idx="2"/>
          </p:nvPr>
        </p:nvSpPr>
        <p:spPr/>
        <p:txBody>
          <a:bodyPr/>
          <a:lstStyle/>
          <a:p>
            <a:r>
              <a:rPr lang="en-US" altLang="ko-KR" smtClean="0"/>
              <a:t>1/24/2013</a:t>
            </a:r>
            <a:endParaRPr lang="ko-KR" altLang="en-US" dirty="0"/>
          </a:p>
        </p:txBody>
      </p:sp>
      <p:sp>
        <p:nvSpPr>
          <p:cNvPr id="4" name="Footer Placeholder 3"/>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5" name="Slide Number Placeholder 4"/>
          <p:cNvSpPr>
            <a:spLocks noGrp="1"/>
          </p:cNvSpPr>
          <p:nvPr>
            <p:ph type="sldNum" sz="quarter" idx="4"/>
          </p:nvPr>
        </p:nvSpPr>
        <p:spPr/>
        <p:txBody>
          <a:bodyPr/>
          <a:lstStyle/>
          <a:p>
            <a:fld id="{C11EF7EE-79D6-49A2-9057-E1F4E97C0289}" type="slidenum">
              <a:rPr lang="ko-KR" altLang="en-US" smtClean="0"/>
              <a:pPr/>
              <a:t>69</a:t>
            </a:fld>
            <a:endParaRPr lang="ko-KR" altLang="en-US" dirty="0"/>
          </a:p>
        </p:txBody>
      </p:sp>
      <p:sp>
        <p:nvSpPr>
          <p:cNvPr id="24" name="Text Placeholder 21"/>
          <p:cNvSpPr txBox="1">
            <a:spLocks/>
          </p:cNvSpPr>
          <p:nvPr/>
        </p:nvSpPr>
        <p:spPr>
          <a:xfrm>
            <a:off x="566907" y="3562706"/>
            <a:ext cx="1579983" cy="685800"/>
          </a:xfrm>
          <a:prstGeom prst="rect">
            <a:avLst/>
          </a:prstGeom>
          <a:noFill/>
          <a:ln>
            <a:noFill/>
          </a:ln>
        </p:spPr>
        <p:txBody>
          <a:bodyPr vert="horz" lIns="91440" anchor="b" anchorCtr="0">
            <a:normAutofit/>
          </a:bodyPr>
          <a:lstStyle>
            <a:lvl1pPr marL="0" indent="0" algn="l" rtl="0" eaLnBrk="1" latinLnBrk="1" hangingPunct="1">
              <a:spcBef>
                <a:spcPts val="600"/>
              </a:spcBef>
              <a:buClr>
                <a:schemeClr val="accent1"/>
              </a:buClr>
              <a:buSzPct val="76000"/>
              <a:buFont typeface="Wingdings 3"/>
              <a:buNone/>
              <a:defRPr kumimoji="0" sz="2400" b="1" kern="1200">
                <a:solidFill>
                  <a:schemeClr val="accent2"/>
                </a:solidFill>
                <a:latin typeface="+mn-lt"/>
                <a:ea typeface="+mn-ea"/>
                <a:cs typeface="+mn-cs"/>
              </a:defRPr>
            </a:lvl1pPr>
            <a:lvl2pPr marL="548640" indent="-274320" algn="l" rtl="0" eaLnBrk="1" latinLnBrk="1" hangingPunct="1">
              <a:spcBef>
                <a:spcPts val="500"/>
              </a:spcBef>
              <a:buClr>
                <a:schemeClr val="accent2"/>
              </a:buClr>
              <a:buSzPct val="76000"/>
              <a:buFont typeface="Wingdings 3"/>
              <a:buNone/>
              <a:defRPr kumimoji="0" sz="2000" b="1" kern="1200">
                <a:solidFill>
                  <a:schemeClr val="tx2"/>
                </a:solidFill>
                <a:latin typeface="+mn-lt"/>
                <a:ea typeface="+mn-ea"/>
                <a:cs typeface="+mn-cs"/>
              </a:defRPr>
            </a:lvl2pPr>
            <a:lvl3pPr marL="822960" indent="-228600" algn="l" rtl="0" eaLnBrk="1" latinLnBrk="1" hangingPunct="1">
              <a:spcBef>
                <a:spcPts val="500"/>
              </a:spcBef>
              <a:buClr>
                <a:schemeClr val="bg1">
                  <a:shade val="50000"/>
                </a:schemeClr>
              </a:buClr>
              <a:buSzPct val="76000"/>
              <a:buFont typeface="Wingdings 3"/>
              <a:buNone/>
              <a:defRPr kumimoji="0" sz="1800" b="1" kern="1200">
                <a:solidFill>
                  <a:schemeClr val="tx1"/>
                </a:solidFill>
                <a:latin typeface="+mn-lt"/>
                <a:ea typeface="+mn-ea"/>
                <a:cs typeface="+mn-cs"/>
              </a:defRPr>
            </a:lvl3pPr>
            <a:lvl4pPr marL="1097280" indent="-228600" algn="l" rtl="0" eaLnBrk="1" latinLnBrk="1" hangingPunct="1">
              <a:spcBef>
                <a:spcPts val="400"/>
              </a:spcBef>
              <a:buClr>
                <a:schemeClr val="accent2">
                  <a:shade val="75000"/>
                </a:schemeClr>
              </a:buClr>
              <a:buSzPct val="70000"/>
              <a:buFont typeface="Wingdings"/>
              <a:buNone/>
              <a:defRPr kumimoji="0" sz="1600" b="1" kern="1200">
                <a:solidFill>
                  <a:schemeClr val="tx1"/>
                </a:solidFill>
                <a:latin typeface="+mn-lt"/>
                <a:ea typeface="+mn-ea"/>
                <a:cs typeface="+mn-cs"/>
              </a:defRPr>
            </a:lvl4pPr>
            <a:lvl5pPr marL="1371600" indent="-228600" algn="l" rtl="0" eaLnBrk="1" latinLnBrk="1" hangingPunct="1">
              <a:spcBef>
                <a:spcPts val="300"/>
              </a:spcBef>
              <a:buClr>
                <a:schemeClr val="accent2"/>
              </a:buClr>
              <a:buSzPct val="70000"/>
              <a:buFont typeface="Wingdings"/>
              <a:buNone/>
              <a:defRPr kumimoji="0" sz="1600" b="1" kern="1200">
                <a:solidFill>
                  <a:schemeClr val="tx1"/>
                </a:solidFill>
                <a:latin typeface="+mn-lt"/>
                <a:ea typeface="+mn-ea"/>
                <a:cs typeface="+mn-cs"/>
              </a:defRPr>
            </a:lvl5pPr>
            <a:lvl6pPr marL="1645920" indent="-182880" algn="l" rtl="0" eaLnBrk="1" latinLnBrk="1"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1"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1"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1"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altLang="ko-KR" dirty="0" err="1" smtClean="0"/>
              <a:t>Dagur</a:t>
            </a:r>
            <a:endParaRPr lang="en-US" altLang="ko-KR" dirty="0" smtClean="0"/>
          </a:p>
        </p:txBody>
      </p:sp>
      <p:pic>
        <p:nvPicPr>
          <p:cNvPr id="2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79712" y="3924711"/>
            <a:ext cx="1636269" cy="1748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 Placeholder 21"/>
          <p:cNvSpPr txBox="1">
            <a:spLocks/>
          </p:cNvSpPr>
          <p:nvPr/>
        </p:nvSpPr>
        <p:spPr>
          <a:xfrm>
            <a:off x="4696321" y="3550130"/>
            <a:ext cx="1579983" cy="685800"/>
          </a:xfrm>
          <a:prstGeom prst="rect">
            <a:avLst/>
          </a:prstGeom>
          <a:noFill/>
          <a:ln>
            <a:noFill/>
          </a:ln>
        </p:spPr>
        <p:txBody>
          <a:bodyPr vert="horz" lIns="91440" anchor="b" anchorCtr="0">
            <a:normAutofit/>
          </a:bodyPr>
          <a:lstStyle>
            <a:lvl1pPr marL="0" indent="0" algn="l" rtl="0" eaLnBrk="1" latinLnBrk="1" hangingPunct="1">
              <a:spcBef>
                <a:spcPts val="600"/>
              </a:spcBef>
              <a:buClr>
                <a:schemeClr val="accent1"/>
              </a:buClr>
              <a:buSzPct val="76000"/>
              <a:buFont typeface="Wingdings 3"/>
              <a:buNone/>
              <a:defRPr kumimoji="0" sz="2400" b="1" kern="1200">
                <a:solidFill>
                  <a:schemeClr val="accent2"/>
                </a:solidFill>
                <a:latin typeface="+mn-lt"/>
                <a:ea typeface="+mn-ea"/>
                <a:cs typeface="+mn-cs"/>
              </a:defRPr>
            </a:lvl1pPr>
            <a:lvl2pPr marL="548640" indent="-274320" algn="l" rtl="0" eaLnBrk="1" latinLnBrk="1" hangingPunct="1">
              <a:spcBef>
                <a:spcPts val="500"/>
              </a:spcBef>
              <a:buClr>
                <a:schemeClr val="accent2"/>
              </a:buClr>
              <a:buSzPct val="76000"/>
              <a:buFont typeface="Wingdings 3"/>
              <a:buNone/>
              <a:defRPr kumimoji="0" sz="2000" b="1" kern="1200">
                <a:solidFill>
                  <a:schemeClr val="tx2"/>
                </a:solidFill>
                <a:latin typeface="+mn-lt"/>
                <a:ea typeface="+mn-ea"/>
                <a:cs typeface="+mn-cs"/>
              </a:defRPr>
            </a:lvl2pPr>
            <a:lvl3pPr marL="822960" indent="-228600" algn="l" rtl="0" eaLnBrk="1" latinLnBrk="1" hangingPunct="1">
              <a:spcBef>
                <a:spcPts val="500"/>
              </a:spcBef>
              <a:buClr>
                <a:schemeClr val="bg1">
                  <a:shade val="50000"/>
                </a:schemeClr>
              </a:buClr>
              <a:buSzPct val="76000"/>
              <a:buFont typeface="Wingdings 3"/>
              <a:buNone/>
              <a:defRPr kumimoji="0" sz="1800" b="1" kern="1200">
                <a:solidFill>
                  <a:schemeClr val="tx1"/>
                </a:solidFill>
                <a:latin typeface="+mn-lt"/>
                <a:ea typeface="+mn-ea"/>
                <a:cs typeface="+mn-cs"/>
              </a:defRPr>
            </a:lvl3pPr>
            <a:lvl4pPr marL="1097280" indent="-228600" algn="l" rtl="0" eaLnBrk="1" latinLnBrk="1" hangingPunct="1">
              <a:spcBef>
                <a:spcPts val="400"/>
              </a:spcBef>
              <a:buClr>
                <a:schemeClr val="accent2">
                  <a:shade val="75000"/>
                </a:schemeClr>
              </a:buClr>
              <a:buSzPct val="70000"/>
              <a:buFont typeface="Wingdings"/>
              <a:buNone/>
              <a:defRPr kumimoji="0" sz="1600" b="1" kern="1200">
                <a:solidFill>
                  <a:schemeClr val="tx1"/>
                </a:solidFill>
                <a:latin typeface="+mn-lt"/>
                <a:ea typeface="+mn-ea"/>
                <a:cs typeface="+mn-cs"/>
              </a:defRPr>
            </a:lvl4pPr>
            <a:lvl5pPr marL="1371600" indent="-228600" algn="l" rtl="0" eaLnBrk="1" latinLnBrk="1" hangingPunct="1">
              <a:spcBef>
                <a:spcPts val="300"/>
              </a:spcBef>
              <a:buClr>
                <a:schemeClr val="accent2"/>
              </a:buClr>
              <a:buSzPct val="70000"/>
              <a:buFont typeface="Wingdings"/>
              <a:buNone/>
              <a:defRPr kumimoji="0" sz="1600" b="1" kern="1200">
                <a:solidFill>
                  <a:schemeClr val="tx1"/>
                </a:solidFill>
                <a:latin typeface="+mn-lt"/>
                <a:ea typeface="+mn-ea"/>
                <a:cs typeface="+mn-cs"/>
              </a:defRPr>
            </a:lvl5pPr>
            <a:lvl6pPr marL="1645920" indent="-182880" algn="l" rtl="0" eaLnBrk="1" latinLnBrk="1"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1"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1"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1"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altLang="ko-KR" dirty="0" smtClean="0"/>
              <a:t>Kalmyk</a:t>
            </a:r>
          </a:p>
        </p:txBody>
      </p:sp>
      <p:sp>
        <p:nvSpPr>
          <p:cNvPr id="30" name="Text Placeholder 21"/>
          <p:cNvSpPr txBox="1">
            <a:spLocks/>
          </p:cNvSpPr>
          <p:nvPr/>
        </p:nvSpPr>
        <p:spPr>
          <a:xfrm>
            <a:off x="539552" y="1405661"/>
            <a:ext cx="1579983" cy="685800"/>
          </a:xfrm>
          <a:prstGeom prst="rect">
            <a:avLst/>
          </a:prstGeom>
          <a:noFill/>
          <a:ln>
            <a:noFill/>
          </a:ln>
        </p:spPr>
        <p:txBody>
          <a:bodyPr vert="horz" lIns="91440" anchor="b" anchorCtr="0">
            <a:normAutofit/>
          </a:bodyPr>
          <a:lstStyle>
            <a:lvl1pPr marL="0" indent="0" algn="l" rtl="0" eaLnBrk="1" latinLnBrk="1" hangingPunct="1">
              <a:spcBef>
                <a:spcPts val="600"/>
              </a:spcBef>
              <a:buClr>
                <a:schemeClr val="accent1"/>
              </a:buClr>
              <a:buSzPct val="76000"/>
              <a:buFont typeface="Wingdings 3"/>
              <a:buNone/>
              <a:defRPr kumimoji="0" sz="2400" b="1" kern="1200">
                <a:solidFill>
                  <a:schemeClr val="accent2"/>
                </a:solidFill>
                <a:latin typeface="+mn-lt"/>
                <a:ea typeface="+mn-ea"/>
                <a:cs typeface="+mn-cs"/>
              </a:defRPr>
            </a:lvl1pPr>
            <a:lvl2pPr marL="548640" indent="-274320" algn="l" rtl="0" eaLnBrk="1" latinLnBrk="1" hangingPunct="1">
              <a:spcBef>
                <a:spcPts val="500"/>
              </a:spcBef>
              <a:buClr>
                <a:schemeClr val="accent2"/>
              </a:buClr>
              <a:buSzPct val="76000"/>
              <a:buFont typeface="Wingdings 3"/>
              <a:buNone/>
              <a:defRPr kumimoji="0" sz="2000" b="1" kern="1200">
                <a:solidFill>
                  <a:schemeClr val="tx2"/>
                </a:solidFill>
                <a:latin typeface="+mn-lt"/>
                <a:ea typeface="+mn-ea"/>
                <a:cs typeface="+mn-cs"/>
              </a:defRPr>
            </a:lvl2pPr>
            <a:lvl3pPr marL="822960" indent="-228600" algn="l" rtl="0" eaLnBrk="1" latinLnBrk="1" hangingPunct="1">
              <a:spcBef>
                <a:spcPts val="500"/>
              </a:spcBef>
              <a:buClr>
                <a:schemeClr val="bg1">
                  <a:shade val="50000"/>
                </a:schemeClr>
              </a:buClr>
              <a:buSzPct val="76000"/>
              <a:buFont typeface="Wingdings 3"/>
              <a:buNone/>
              <a:defRPr kumimoji="0" sz="1800" b="1" kern="1200">
                <a:solidFill>
                  <a:schemeClr val="tx1"/>
                </a:solidFill>
                <a:latin typeface="+mn-lt"/>
                <a:ea typeface="+mn-ea"/>
                <a:cs typeface="+mn-cs"/>
              </a:defRPr>
            </a:lvl3pPr>
            <a:lvl4pPr marL="1097280" indent="-228600" algn="l" rtl="0" eaLnBrk="1" latinLnBrk="1" hangingPunct="1">
              <a:spcBef>
                <a:spcPts val="400"/>
              </a:spcBef>
              <a:buClr>
                <a:schemeClr val="accent2">
                  <a:shade val="75000"/>
                </a:schemeClr>
              </a:buClr>
              <a:buSzPct val="70000"/>
              <a:buFont typeface="Wingdings"/>
              <a:buNone/>
              <a:defRPr kumimoji="0" sz="1600" b="1" kern="1200">
                <a:solidFill>
                  <a:schemeClr val="tx1"/>
                </a:solidFill>
                <a:latin typeface="+mn-lt"/>
                <a:ea typeface="+mn-ea"/>
                <a:cs typeface="+mn-cs"/>
              </a:defRPr>
            </a:lvl4pPr>
            <a:lvl5pPr marL="1371600" indent="-228600" algn="l" rtl="0" eaLnBrk="1" latinLnBrk="1" hangingPunct="1">
              <a:spcBef>
                <a:spcPts val="300"/>
              </a:spcBef>
              <a:buClr>
                <a:schemeClr val="accent2"/>
              </a:buClr>
              <a:buSzPct val="70000"/>
              <a:buFont typeface="Wingdings"/>
              <a:buNone/>
              <a:defRPr kumimoji="0" sz="1600" b="1" kern="1200">
                <a:solidFill>
                  <a:schemeClr val="tx1"/>
                </a:solidFill>
                <a:latin typeface="+mn-lt"/>
                <a:ea typeface="+mn-ea"/>
                <a:cs typeface="+mn-cs"/>
              </a:defRPr>
            </a:lvl5pPr>
            <a:lvl6pPr marL="1645920" indent="-182880" algn="l" rtl="0" eaLnBrk="1" latinLnBrk="1"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1"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1"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1"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altLang="ko-KR" dirty="0" err="1" smtClean="0"/>
              <a:t>Khalkha</a:t>
            </a:r>
            <a:endParaRPr lang="en-US" altLang="ko-KR" dirty="0" smtClean="0"/>
          </a:p>
        </p:txBody>
      </p:sp>
      <p:pic>
        <p:nvPicPr>
          <p:cNvPr id="3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76305" y="1405661"/>
            <a:ext cx="1898113" cy="1807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 Placeholder 21"/>
          <p:cNvSpPr txBox="1">
            <a:spLocks/>
          </p:cNvSpPr>
          <p:nvPr/>
        </p:nvSpPr>
        <p:spPr>
          <a:xfrm>
            <a:off x="4696322" y="1405661"/>
            <a:ext cx="1579983" cy="685800"/>
          </a:xfrm>
          <a:prstGeom prst="rect">
            <a:avLst/>
          </a:prstGeom>
          <a:noFill/>
          <a:ln>
            <a:noFill/>
          </a:ln>
        </p:spPr>
        <p:txBody>
          <a:bodyPr vert="horz" lIns="91440" anchor="b" anchorCtr="0">
            <a:normAutofit/>
          </a:bodyPr>
          <a:lstStyle>
            <a:lvl1pPr marL="0" indent="0" algn="l" rtl="0" eaLnBrk="1" latinLnBrk="1" hangingPunct="1">
              <a:spcBef>
                <a:spcPts val="600"/>
              </a:spcBef>
              <a:buClr>
                <a:schemeClr val="accent1"/>
              </a:buClr>
              <a:buSzPct val="76000"/>
              <a:buFont typeface="Wingdings 3"/>
              <a:buNone/>
              <a:defRPr kumimoji="0" sz="2400" b="1" kern="1200">
                <a:solidFill>
                  <a:schemeClr val="accent2"/>
                </a:solidFill>
                <a:latin typeface="+mn-lt"/>
                <a:ea typeface="+mn-ea"/>
                <a:cs typeface="+mn-cs"/>
              </a:defRPr>
            </a:lvl1pPr>
            <a:lvl2pPr marL="548640" indent="-274320" algn="l" rtl="0" eaLnBrk="1" latinLnBrk="1" hangingPunct="1">
              <a:spcBef>
                <a:spcPts val="500"/>
              </a:spcBef>
              <a:buClr>
                <a:schemeClr val="accent2"/>
              </a:buClr>
              <a:buSzPct val="76000"/>
              <a:buFont typeface="Wingdings 3"/>
              <a:buNone/>
              <a:defRPr kumimoji="0" sz="2000" b="1" kern="1200">
                <a:solidFill>
                  <a:schemeClr val="tx2"/>
                </a:solidFill>
                <a:latin typeface="+mn-lt"/>
                <a:ea typeface="+mn-ea"/>
                <a:cs typeface="+mn-cs"/>
              </a:defRPr>
            </a:lvl2pPr>
            <a:lvl3pPr marL="822960" indent="-228600" algn="l" rtl="0" eaLnBrk="1" latinLnBrk="1" hangingPunct="1">
              <a:spcBef>
                <a:spcPts val="500"/>
              </a:spcBef>
              <a:buClr>
                <a:schemeClr val="bg1">
                  <a:shade val="50000"/>
                </a:schemeClr>
              </a:buClr>
              <a:buSzPct val="76000"/>
              <a:buFont typeface="Wingdings 3"/>
              <a:buNone/>
              <a:defRPr kumimoji="0" sz="1800" b="1" kern="1200">
                <a:solidFill>
                  <a:schemeClr val="tx1"/>
                </a:solidFill>
                <a:latin typeface="+mn-lt"/>
                <a:ea typeface="+mn-ea"/>
                <a:cs typeface="+mn-cs"/>
              </a:defRPr>
            </a:lvl3pPr>
            <a:lvl4pPr marL="1097280" indent="-228600" algn="l" rtl="0" eaLnBrk="1" latinLnBrk="1" hangingPunct="1">
              <a:spcBef>
                <a:spcPts val="400"/>
              </a:spcBef>
              <a:buClr>
                <a:schemeClr val="accent2">
                  <a:shade val="75000"/>
                </a:schemeClr>
              </a:buClr>
              <a:buSzPct val="70000"/>
              <a:buFont typeface="Wingdings"/>
              <a:buNone/>
              <a:defRPr kumimoji="0" sz="1600" b="1" kern="1200">
                <a:solidFill>
                  <a:schemeClr val="tx1"/>
                </a:solidFill>
                <a:latin typeface="+mn-lt"/>
                <a:ea typeface="+mn-ea"/>
                <a:cs typeface="+mn-cs"/>
              </a:defRPr>
            </a:lvl4pPr>
            <a:lvl5pPr marL="1371600" indent="-228600" algn="l" rtl="0" eaLnBrk="1" latinLnBrk="1" hangingPunct="1">
              <a:spcBef>
                <a:spcPts val="300"/>
              </a:spcBef>
              <a:buClr>
                <a:schemeClr val="accent2"/>
              </a:buClr>
              <a:buSzPct val="70000"/>
              <a:buFont typeface="Wingdings"/>
              <a:buNone/>
              <a:defRPr kumimoji="0" sz="1600" b="1" kern="1200">
                <a:solidFill>
                  <a:schemeClr val="tx1"/>
                </a:solidFill>
                <a:latin typeface="+mn-lt"/>
                <a:ea typeface="+mn-ea"/>
                <a:cs typeface="+mn-cs"/>
              </a:defRPr>
            </a:lvl5pPr>
            <a:lvl6pPr marL="1645920" indent="-182880" algn="l" rtl="0" eaLnBrk="1" latinLnBrk="1"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1"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1"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1"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altLang="ko-KR" dirty="0" err="1" smtClean="0"/>
              <a:t>Monguor</a:t>
            </a:r>
            <a:endParaRPr lang="en-US" altLang="ko-KR" dirty="0" smtClean="0"/>
          </a:p>
        </p:txBody>
      </p:sp>
      <p:pic>
        <p:nvPicPr>
          <p:cNvPr id="14"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40417" y="3924711"/>
            <a:ext cx="2254183" cy="1767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78606790"/>
      </p:ext>
    </p:extLst>
  </p:cSld>
  <p:clrMapOvr>
    <a:masterClrMapping/>
  </p:clrMapOvr>
  <mc:AlternateContent xmlns:mc="http://schemas.openxmlformats.org/markup-compatibility/2006" xmlns:p14="http://schemas.microsoft.com/office/powerpoint/2010/main">
    <mc:Choice Requires="p14">
      <p:transition spd="slow" p14:dur="2000" advTm="9013"/>
    </mc:Choice>
    <mc:Fallback xmlns="">
      <p:transition spd="slow" advTm="901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dirty="0" smtClean="0"/>
              <a:t>Contrastive hierarchy (Dresher </a:t>
            </a:r>
            <a:r>
              <a:rPr lang="en-US" altLang="ko-KR" dirty="0"/>
              <a:t>2009)</a:t>
            </a:r>
          </a:p>
        </p:txBody>
      </p:sp>
      <p:sp>
        <p:nvSpPr>
          <p:cNvPr id="3" name="Content Placeholder 2"/>
          <p:cNvSpPr>
            <a:spLocks noGrp="1"/>
          </p:cNvSpPr>
          <p:nvPr>
            <p:ph sz="quarter" idx="1"/>
          </p:nvPr>
        </p:nvSpPr>
        <p:spPr/>
        <p:txBody>
          <a:bodyPr>
            <a:normAutofit/>
          </a:bodyPr>
          <a:lstStyle/>
          <a:p>
            <a:pPr latinLnBrk="0"/>
            <a:endParaRPr lang="en-US" altLang="ko-KR" dirty="0" smtClean="0"/>
          </a:p>
          <a:p>
            <a:pPr latinLnBrk="0"/>
            <a:r>
              <a:rPr lang="en-US" altLang="ko-KR" dirty="0" smtClean="0"/>
              <a:t>A.K.A. Modified </a:t>
            </a:r>
            <a:r>
              <a:rPr lang="en-US" altLang="ko-KR" dirty="0"/>
              <a:t>Contrastive Specification</a:t>
            </a:r>
            <a:endParaRPr lang="en-US" dirty="0" smtClean="0"/>
          </a:p>
          <a:p>
            <a:pPr lvl="1" latinLnBrk="0"/>
            <a:endParaRPr lang="en-US" dirty="0" smtClean="0"/>
          </a:p>
          <a:p>
            <a:pPr latinLnBrk="0"/>
            <a:r>
              <a:rPr lang="en-US" dirty="0" smtClean="0"/>
              <a:t>The </a:t>
            </a:r>
            <a:r>
              <a:rPr lang="en-US" dirty="0" err="1"/>
              <a:t>Contrastivist</a:t>
            </a:r>
            <a:r>
              <a:rPr lang="en-US" dirty="0"/>
              <a:t> Hypothesis (D. C. Hall, 2007, p. 20): </a:t>
            </a:r>
          </a:p>
          <a:p>
            <a:pPr lvl="1" latinLnBrk="0"/>
            <a:r>
              <a:rPr lang="en-US" dirty="0"/>
              <a:t>The phonological component of a language L operates only on those features which are necessary to distinguish the phonemes of L from one another</a:t>
            </a:r>
            <a:r>
              <a:rPr lang="en-US" dirty="0" smtClean="0"/>
              <a:t>.</a:t>
            </a:r>
          </a:p>
          <a:p>
            <a:pPr lvl="1" latinLnBrk="0"/>
            <a:endParaRPr lang="en-US" dirty="0" smtClean="0"/>
          </a:p>
          <a:p>
            <a:pPr latinLnBrk="0"/>
            <a:r>
              <a:rPr lang="en-US" dirty="0" smtClean="0"/>
              <a:t>Cf. Visibility Theory (Calabrese 2005; Nevins 2010)</a:t>
            </a:r>
          </a:p>
        </p:txBody>
      </p:sp>
      <p:sp>
        <p:nvSpPr>
          <p:cNvPr id="4" name="Date Placeholder 3"/>
          <p:cNvSpPr>
            <a:spLocks noGrp="1"/>
          </p:cNvSpPr>
          <p:nvPr>
            <p:ph type="dt" sz="half" idx="2"/>
          </p:nvPr>
        </p:nvSpPr>
        <p:spPr/>
        <p:txBody>
          <a:bodyPr/>
          <a:lstStyle/>
          <a:p>
            <a:r>
              <a:rPr lang="en-US" altLang="ko-KR" smtClean="0"/>
              <a:t>1/24/2013</a:t>
            </a:r>
            <a:endParaRPr lang="ko-KR" altLang="en-US" dirty="0"/>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7</a:t>
            </a:fld>
            <a:endParaRPr lang="ko-KR" altLang="en-US"/>
          </a:p>
        </p:txBody>
      </p:sp>
    </p:spTree>
    <p:extLst>
      <p:ext uri="{BB962C8B-B14F-4D97-AF65-F5344CB8AC3E}">
        <p14:creationId xmlns:p14="http://schemas.microsoft.com/office/powerpoint/2010/main" val="212397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990600"/>
          </a:xfrm>
        </p:spPr>
        <p:txBody>
          <a:bodyPr>
            <a:normAutofit/>
          </a:bodyPr>
          <a:lstStyle/>
          <a:p>
            <a:r>
              <a:rPr lang="en-US" altLang="ko-KR" dirty="0" err="1" smtClean="0"/>
              <a:t>Svantesson’s</a:t>
            </a:r>
            <a:r>
              <a:rPr lang="en-US" altLang="ko-KR" dirty="0" smtClean="0"/>
              <a:t> MVS (1): Kalmyk/</a:t>
            </a:r>
            <a:r>
              <a:rPr lang="en-US" altLang="ko-KR" dirty="0" err="1" smtClean="0"/>
              <a:t>Oirat</a:t>
            </a:r>
            <a:r>
              <a:rPr lang="en-US" altLang="ko-KR" dirty="0" smtClean="0"/>
              <a:t> type</a:t>
            </a:r>
            <a:endParaRPr lang="ko-KR" altLang="en-US" dirty="0"/>
          </a:p>
        </p:txBody>
      </p:sp>
      <p:sp>
        <p:nvSpPr>
          <p:cNvPr id="3" name="Content Placeholder 2"/>
          <p:cNvSpPr>
            <a:spLocks noGrp="1"/>
          </p:cNvSpPr>
          <p:nvPr>
            <p:ph sz="quarter" idx="1"/>
          </p:nvPr>
        </p:nvSpPr>
        <p:spPr/>
        <p:txBody>
          <a:bodyPr/>
          <a:lstStyle/>
          <a:p>
            <a:endParaRPr lang="en-US" altLang="ko-KR" dirty="0" smtClean="0"/>
          </a:p>
          <a:p>
            <a:r>
              <a:rPr lang="en-US" altLang="ko-KR" dirty="0" smtClean="0"/>
              <a:t>Kalmyk and </a:t>
            </a:r>
            <a:r>
              <a:rPr lang="en-US" altLang="ko-KR" dirty="0" err="1" smtClean="0"/>
              <a:t>Oirat</a:t>
            </a:r>
            <a:endParaRPr lang="en-US" altLang="ko-KR" dirty="0" smtClean="0"/>
          </a:p>
          <a:p>
            <a:endParaRPr lang="en-US" altLang="ko-KR" dirty="0"/>
          </a:p>
          <a:p>
            <a:endParaRPr lang="en-US" altLang="ko-KR" dirty="0" smtClean="0"/>
          </a:p>
          <a:p>
            <a:endParaRPr lang="en-US" altLang="ko-KR" dirty="0"/>
          </a:p>
          <a:p>
            <a:endParaRPr lang="en-US" altLang="ko-KR" dirty="0" smtClean="0"/>
          </a:p>
          <a:p>
            <a:pPr marL="0" indent="0">
              <a:buNone/>
            </a:pPr>
            <a:r>
              <a:rPr lang="en-US" altLang="ko-KR" dirty="0" smtClean="0"/>
              <a:t>					= </a:t>
            </a:r>
            <a:r>
              <a:rPr lang="en-US" altLang="ko-KR" dirty="0"/>
              <a:t>OM palatal system</a:t>
            </a:r>
            <a:endParaRPr lang="ko-KR" altLang="en-US" dirty="0"/>
          </a:p>
          <a:p>
            <a:endParaRPr lang="ko-KR" altLang="en-US" dirty="0"/>
          </a:p>
        </p:txBody>
      </p:sp>
      <p:sp>
        <p:nvSpPr>
          <p:cNvPr id="4" name="Date Placeholder 3"/>
          <p:cNvSpPr>
            <a:spLocks noGrp="1"/>
          </p:cNvSpPr>
          <p:nvPr>
            <p:ph type="dt" sz="half" idx="2"/>
          </p:nvPr>
        </p:nvSpPr>
        <p:spPr/>
        <p:txBody>
          <a:bodyPr/>
          <a:lstStyle/>
          <a:p>
            <a:r>
              <a:rPr lang="en-US" altLang="ko-KR" smtClean="0"/>
              <a:t>1/24/2013</a:t>
            </a:r>
            <a:endParaRPr lang="ko-KR" altLang="en-US"/>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70</a:t>
            </a:fld>
            <a:endParaRPr lang="ko-KR" altLang="en-US"/>
          </a:p>
        </p:txBody>
      </p:sp>
      <p:pic>
        <p:nvPicPr>
          <p:cNvPr id="7" name="그림 30"/>
          <p:cNvPicPr>
            <a:picLocks noChangeAspect="1"/>
          </p:cNvPicPr>
          <p:nvPr/>
        </p:nvPicPr>
        <p:blipFill rotWithShape="1">
          <a:blip r:embed="rId3" cstate="print"/>
          <a:srcRect l="1" t="16342" r="68678" b="-110"/>
          <a:stretch/>
        </p:blipFill>
        <p:spPr bwMode="auto">
          <a:xfrm>
            <a:off x="971600" y="2636912"/>
            <a:ext cx="2721902" cy="1944216"/>
          </a:xfrm>
          <a:prstGeom prst="rect">
            <a:avLst/>
          </a:prstGeom>
          <a:noFill/>
          <a:ln w="9525">
            <a:noFill/>
            <a:miter lim="800000"/>
            <a:headEnd/>
            <a:tailEnd/>
          </a:ln>
        </p:spPr>
      </p:pic>
    </p:spTree>
    <p:extLst>
      <p:ext uri="{BB962C8B-B14F-4D97-AF65-F5344CB8AC3E}">
        <p14:creationId xmlns:p14="http://schemas.microsoft.com/office/powerpoint/2010/main" val="4208844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52400"/>
            <a:ext cx="8424936" cy="990600"/>
          </a:xfrm>
        </p:spPr>
        <p:txBody>
          <a:bodyPr/>
          <a:lstStyle/>
          <a:p>
            <a:r>
              <a:rPr lang="en-US" altLang="ko-KR" dirty="0" err="1"/>
              <a:t>Svantesson’s</a:t>
            </a:r>
            <a:r>
              <a:rPr lang="en-US" altLang="ko-KR" dirty="0"/>
              <a:t> MVS</a:t>
            </a:r>
            <a:r>
              <a:rPr lang="en-US" altLang="ko-KR" baseline="0" dirty="0" smtClean="0"/>
              <a:t> (2):</a:t>
            </a:r>
            <a:r>
              <a:rPr lang="en-US" altLang="ko-KR" dirty="0" smtClean="0"/>
              <a:t> </a:t>
            </a:r>
            <a:r>
              <a:rPr lang="en-US" altLang="ko-KR" dirty="0" err="1" smtClean="0"/>
              <a:t>Monguor</a:t>
            </a:r>
            <a:endParaRPr lang="ko-KR" altLang="en-US" dirty="0"/>
          </a:p>
        </p:txBody>
      </p:sp>
      <p:pic>
        <p:nvPicPr>
          <p:cNvPr id="7" name="그림 30"/>
          <p:cNvPicPr>
            <a:picLocks noGrp="1" noChangeAspect="1"/>
          </p:cNvPicPr>
          <p:nvPr>
            <p:ph sz="quarter" idx="1"/>
          </p:nvPr>
        </p:nvPicPr>
        <p:blipFill>
          <a:blip r:embed="rId3" cstate="print"/>
          <a:stretch>
            <a:fillRect/>
          </a:stretch>
        </p:blipFill>
        <p:spPr bwMode="auto">
          <a:xfrm>
            <a:off x="485929" y="2668603"/>
            <a:ext cx="7970735" cy="2128549"/>
          </a:xfrm>
          <a:prstGeom prst="rect">
            <a:avLst/>
          </a:prstGeom>
          <a:noFill/>
          <a:ln w="9525">
            <a:noFill/>
            <a:miter lim="800000"/>
            <a:headEnd/>
            <a:tailEnd/>
          </a:ln>
        </p:spPr>
      </p:pic>
      <p:sp>
        <p:nvSpPr>
          <p:cNvPr id="4" name="Date Placeholder 3"/>
          <p:cNvSpPr>
            <a:spLocks noGrp="1"/>
          </p:cNvSpPr>
          <p:nvPr>
            <p:ph type="dt" sz="half" idx="2"/>
          </p:nvPr>
        </p:nvSpPr>
        <p:spPr/>
        <p:txBody>
          <a:bodyPr/>
          <a:lstStyle/>
          <a:p>
            <a:r>
              <a:rPr lang="en-US" altLang="ko-KR" smtClean="0"/>
              <a:t>1/24/2013</a:t>
            </a:r>
            <a:endParaRPr lang="ko-KR" altLang="en-US"/>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71</a:t>
            </a:fld>
            <a:endParaRPr lang="ko-KR" altLang="en-US"/>
          </a:p>
        </p:txBody>
      </p:sp>
      <p:sp>
        <p:nvSpPr>
          <p:cNvPr id="10" name="Text Placeholder 9"/>
          <p:cNvSpPr>
            <a:spLocks noGrp="1"/>
          </p:cNvSpPr>
          <p:nvPr>
            <p:ph type="body" idx="4294967295"/>
          </p:nvPr>
        </p:nvSpPr>
        <p:spPr>
          <a:xfrm>
            <a:off x="0" y="1219200"/>
            <a:ext cx="8229600" cy="4910138"/>
          </a:xfrm>
        </p:spPr>
        <p:txBody>
          <a:bodyPr/>
          <a:lstStyle/>
          <a:p>
            <a:endParaRPr kumimoji="0" lang="en-US" altLang="ko-KR" sz="2600" kern="1200" dirty="0" smtClean="0">
              <a:solidFill>
                <a:schemeClr val="tx1"/>
              </a:solidFill>
              <a:effectLst/>
              <a:latin typeface="+mn-lt"/>
              <a:ea typeface="+mn-ea"/>
              <a:cs typeface="+mn-cs"/>
            </a:endParaRPr>
          </a:p>
          <a:p>
            <a:r>
              <a:rPr kumimoji="0" lang="en-US" altLang="ko-KR" sz="2600" kern="1200" dirty="0" err="1" smtClean="0">
                <a:solidFill>
                  <a:schemeClr val="tx1"/>
                </a:solidFill>
                <a:effectLst/>
                <a:latin typeface="+mn-lt"/>
                <a:ea typeface="+mn-ea"/>
                <a:cs typeface="+mn-cs"/>
              </a:rPr>
              <a:t>Monguor</a:t>
            </a:r>
            <a:r>
              <a:rPr kumimoji="0" lang="en-US" altLang="ko-KR" sz="2600" kern="1200" dirty="0" smtClean="0">
                <a:solidFill>
                  <a:schemeClr val="tx1"/>
                </a:solidFill>
                <a:effectLst/>
                <a:latin typeface="+mn-lt"/>
                <a:ea typeface="+mn-ea"/>
                <a:cs typeface="+mn-cs"/>
              </a:rPr>
              <a:t>, Santa, </a:t>
            </a:r>
            <a:r>
              <a:rPr kumimoji="0" lang="en-US" altLang="ko-KR" sz="2600" kern="1200" dirty="0" err="1" smtClean="0">
                <a:solidFill>
                  <a:schemeClr val="tx1"/>
                </a:solidFill>
                <a:effectLst/>
                <a:latin typeface="+mn-lt"/>
                <a:ea typeface="+mn-ea"/>
                <a:cs typeface="+mn-cs"/>
              </a:rPr>
              <a:t>Bonan</a:t>
            </a:r>
            <a:r>
              <a:rPr kumimoji="0" lang="en-US" altLang="ko-KR" sz="2600" kern="1200" dirty="0" smtClean="0">
                <a:solidFill>
                  <a:schemeClr val="tx1"/>
                </a:solidFill>
                <a:effectLst/>
                <a:latin typeface="+mn-lt"/>
                <a:ea typeface="+mn-ea"/>
                <a:cs typeface="+mn-cs"/>
              </a:rPr>
              <a:t>, </a:t>
            </a:r>
            <a:r>
              <a:rPr kumimoji="0" lang="en-US" altLang="ko-KR" sz="2600" kern="1200" dirty="0" err="1" smtClean="0">
                <a:solidFill>
                  <a:schemeClr val="tx1"/>
                </a:solidFill>
                <a:effectLst/>
                <a:latin typeface="+mn-lt"/>
                <a:ea typeface="+mn-ea"/>
                <a:cs typeface="+mn-cs"/>
              </a:rPr>
              <a:t>Moghol</a:t>
            </a:r>
            <a:endParaRPr lang="ko-KR" altLang="en-US" dirty="0"/>
          </a:p>
        </p:txBody>
      </p:sp>
      <p:sp>
        <p:nvSpPr>
          <p:cNvPr id="3" name="Rectangle 2"/>
          <p:cNvSpPr/>
          <p:nvPr/>
        </p:nvSpPr>
        <p:spPr>
          <a:xfrm>
            <a:off x="539552" y="2276872"/>
            <a:ext cx="2448272" cy="2736304"/>
          </a:xfrm>
          <a:prstGeom prst="rect">
            <a:avLst/>
          </a:prstGeom>
          <a:solidFill>
            <a:schemeClr val="lt1">
              <a:alpha val="8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
        <p:nvSpPr>
          <p:cNvPr id="9" name="Rectangle 8"/>
          <p:cNvSpPr/>
          <p:nvPr/>
        </p:nvSpPr>
        <p:spPr>
          <a:xfrm>
            <a:off x="6084168" y="2138172"/>
            <a:ext cx="2448272" cy="2736304"/>
          </a:xfrm>
          <a:prstGeom prst="rect">
            <a:avLst/>
          </a:prstGeom>
          <a:solidFill>
            <a:schemeClr val="lt1">
              <a:alpha val="8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Tree>
    <p:extLst>
      <p:ext uri="{BB962C8B-B14F-4D97-AF65-F5344CB8AC3E}">
        <p14:creationId xmlns:p14="http://schemas.microsoft.com/office/powerpoint/2010/main" val="4171570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cstate="print"/>
          <a:srcRect/>
          <a:stretch>
            <a:fillRect/>
          </a:stretch>
        </p:blipFill>
        <p:spPr bwMode="auto">
          <a:xfrm>
            <a:off x="431396" y="4077072"/>
            <a:ext cx="2516136" cy="2170051"/>
          </a:xfrm>
          <a:prstGeom prst="rect">
            <a:avLst/>
          </a:prstGeom>
          <a:noFill/>
          <a:ln w="9525">
            <a:noFill/>
            <a:miter lim="800000"/>
            <a:headEnd/>
            <a:tailEnd/>
          </a:ln>
        </p:spPr>
      </p:pic>
      <p:sp>
        <p:nvSpPr>
          <p:cNvPr id="2" name="Title 1"/>
          <p:cNvSpPr>
            <a:spLocks noGrp="1"/>
          </p:cNvSpPr>
          <p:nvPr>
            <p:ph type="title"/>
          </p:nvPr>
        </p:nvSpPr>
        <p:spPr>
          <a:xfrm>
            <a:off x="395536" y="152400"/>
            <a:ext cx="8291264" cy="990600"/>
          </a:xfrm>
        </p:spPr>
        <p:txBody>
          <a:bodyPr/>
          <a:lstStyle/>
          <a:p>
            <a:r>
              <a:rPr lang="en-US" altLang="ko-KR" dirty="0" err="1"/>
              <a:t>Svantesson’s</a:t>
            </a:r>
            <a:r>
              <a:rPr lang="en-US" altLang="ko-KR" dirty="0"/>
              <a:t> MVS</a:t>
            </a:r>
            <a:r>
              <a:rPr lang="en-US" altLang="ko-KR" baseline="0" dirty="0" smtClean="0"/>
              <a:t> (3): Mongolian type</a:t>
            </a:r>
            <a:endParaRPr lang="ko-KR" altLang="en-US" dirty="0"/>
          </a:p>
        </p:txBody>
      </p:sp>
      <p:sp>
        <p:nvSpPr>
          <p:cNvPr id="3" name="Content Placeholder 2"/>
          <p:cNvSpPr>
            <a:spLocks noGrp="1"/>
          </p:cNvSpPr>
          <p:nvPr>
            <p:ph sz="quarter" idx="1"/>
          </p:nvPr>
        </p:nvSpPr>
        <p:spPr/>
        <p:txBody>
          <a:bodyPr/>
          <a:lstStyle/>
          <a:p>
            <a:r>
              <a:rPr lang="en-US" altLang="ko-KR" dirty="0" smtClean="0"/>
              <a:t>Mongolian</a:t>
            </a:r>
            <a:r>
              <a:rPr lang="en-US" altLang="ko-KR" dirty="0"/>
              <a:t>, </a:t>
            </a:r>
            <a:r>
              <a:rPr lang="en-US" altLang="ko-KR" dirty="0" err="1"/>
              <a:t>Buriat</a:t>
            </a:r>
            <a:r>
              <a:rPr lang="en-US" altLang="ko-KR" dirty="0"/>
              <a:t>, </a:t>
            </a:r>
            <a:r>
              <a:rPr lang="en-US" altLang="ko-KR" dirty="0" err="1"/>
              <a:t>Khamnigan</a:t>
            </a:r>
            <a:r>
              <a:rPr lang="en-US" altLang="ko-KR" dirty="0"/>
              <a:t>, </a:t>
            </a:r>
            <a:r>
              <a:rPr lang="en-US" altLang="ko-KR" dirty="0" err="1"/>
              <a:t>Shira</a:t>
            </a:r>
            <a:r>
              <a:rPr lang="en-US" altLang="ko-KR" dirty="0"/>
              <a:t> </a:t>
            </a:r>
            <a:r>
              <a:rPr lang="en-US" altLang="ko-KR" dirty="0" err="1"/>
              <a:t>Yugur</a:t>
            </a:r>
            <a:r>
              <a:rPr lang="en-US" altLang="ko-KR" dirty="0"/>
              <a:t>, </a:t>
            </a:r>
            <a:r>
              <a:rPr lang="en-US" altLang="ko-KR" dirty="0" err="1"/>
              <a:t>Kangjia</a:t>
            </a:r>
            <a:endParaRPr lang="en-US" altLang="ko-KR" baseline="0" dirty="0" smtClean="0"/>
          </a:p>
        </p:txBody>
      </p:sp>
      <p:sp>
        <p:nvSpPr>
          <p:cNvPr id="4" name="Date Placeholder 3"/>
          <p:cNvSpPr>
            <a:spLocks noGrp="1"/>
          </p:cNvSpPr>
          <p:nvPr>
            <p:ph type="dt" sz="half" idx="2"/>
          </p:nvPr>
        </p:nvSpPr>
        <p:spPr/>
        <p:txBody>
          <a:bodyPr/>
          <a:lstStyle/>
          <a:p>
            <a:r>
              <a:rPr lang="en-US" altLang="ko-KR" smtClean="0"/>
              <a:t>1/24/2013</a:t>
            </a:r>
            <a:endParaRPr lang="ko-KR" altLang="en-US"/>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72</a:t>
            </a:fld>
            <a:endParaRPr lang="ko-KR" altLang="en-US"/>
          </a:p>
        </p:txBody>
      </p:sp>
      <p:pic>
        <p:nvPicPr>
          <p:cNvPr id="8" name="Picture 7"/>
          <p:cNvPicPr>
            <a:picLocks noChangeAspect="1"/>
          </p:cNvPicPr>
          <p:nvPr/>
        </p:nvPicPr>
        <p:blipFill>
          <a:blip r:embed="rId4" cstate="print"/>
          <a:srcRect/>
          <a:stretch>
            <a:fillRect/>
          </a:stretch>
        </p:blipFill>
        <p:spPr bwMode="auto">
          <a:xfrm>
            <a:off x="395536" y="1795022"/>
            <a:ext cx="8366618" cy="2256275"/>
          </a:xfrm>
          <a:prstGeom prst="rect">
            <a:avLst/>
          </a:prstGeom>
          <a:noFill/>
          <a:ln w="9525">
            <a:noFill/>
            <a:miter lim="800000"/>
            <a:headEnd/>
            <a:tailEnd/>
          </a:ln>
        </p:spPr>
      </p:pic>
      <p:sp>
        <p:nvSpPr>
          <p:cNvPr id="7" name="Rectangle 6"/>
          <p:cNvSpPr/>
          <p:nvPr/>
        </p:nvSpPr>
        <p:spPr>
          <a:xfrm>
            <a:off x="3275856" y="1795022"/>
            <a:ext cx="2736304" cy="225627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
        <p:nvSpPr>
          <p:cNvPr id="10" name="Rectangle 9"/>
          <p:cNvSpPr/>
          <p:nvPr/>
        </p:nvSpPr>
        <p:spPr>
          <a:xfrm>
            <a:off x="5796136" y="1817607"/>
            <a:ext cx="2966018" cy="225627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
        <p:nvSpPr>
          <p:cNvPr id="11" name="Rectangle 10"/>
          <p:cNvSpPr/>
          <p:nvPr/>
        </p:nvSpPr>
        <p:spPr>
          <a:xfrm>
            <a:off x="395536" y="3941144"/>
            <a:ext cx="2913339" cy="225627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Tree>
    <p:extLst>
      <p:ext uri="{BB962C8B-B14F-4D97-AF65-F5344CB8AC3E}">
        <p14:creationId xmlns:p14="http://schemas.microsoft.com/office/powerpoint/2010/main" val="3579997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a:t>Svantesson’s</a:t>
            </a:r>
            <a:r>
              <a:rPr lang="en-US" altLang="ko-KR" dirty="0"/>
              <a:t> MVS</a:t>
            </a:r>
            <a:r>
              <a:rPr lang="en-US" altLang="ko-KR" baseline="0" dirty="0" smtClean="0"/>
              <a:t> (4): </a:t>
            </a:r>
            <a:r>
              <a:rPr lang="en-US" altLang="ko-KR" baseline="0" dirty="0" err="1" smtClean="0"/>
              <a:t>Dagur</a:t>
            </a:r>
            <a:r>
              <a:rPr lang="en-US" altLang="ko-KR" baseline="0" dirty="0" smtClean="0"/>
              <a:t> type</a:t>
            </a:r>
            <a:endParaRPr lang="ko-KR" altLang="en-US" dirty="0"/>
          </a:p>
        </p:txBody>
      </p:sp>
      <p:sp>
        <p:nvSpPr>
          <p:cNvPr id="9" name="Content Placeholder 8"/>
          <p:cNvSpPr>
            <a:spLocks noGrp="1"/>
          </p:cNvSpPr>
          <p:nvPr>
            <p:ph sz="quarter" idx="1"/>
          </p:nvPr>
        </p:nvSpPr>
        <p:spPr/>
        <p:txBody>
          <a:bodyPr/>
          <a:lstStyle/>
          <a:p>
            <a:endParaRPr lang="en-US"/>
          </a:p>
        </p:txBody>
      </p:sp>
      <p:sp>
        <p:nvSpPr>
          <p:cNvPr id="4" name="Date Placeholder 3"/>
          <p:cNvSpPr>
            <a:spLocks noGrp="1"/>
          </p:cNvSpPr>
          <p:nvPr>
            <p:ph type="dt" sz="half" idx="2"/>
          </p:nvPr>
        </p:nvSpPr>
        <p:spPr/>
        <p:txBody>
          <a:bodyPr/>
          <a:lstStyle/>
          <a:p>
            <a:r>
              <a:rPr lang="en-US" altLang="ko-KR" smtClean="0"/>
              <a:t>1/24/2013</a:t>
            </a:r>
            <a:endParaRPr lang="ko-KR" altLang="en-US"/>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73</a:t>
            </a:fld>
            <a:endParaRPr lang="ko-KR" altLang="en-US"/>
          </a:p>
        </p:txBody>
      </p:sp>
      <p:pic>
        <p:nvPicPr>
          <p:cNvPr id="7" name="Picture 6"/>
          <p:cNvPicPr>
            <a:picLocks noChangeAspect="1"/>
          </p:cNvPicPr>
          <p:nvPr/>
        </p:nvPicPr>
        <p:blipFill>
          <a:blip r:embed="rId3" cstate="print"/>
          <a:srcRect/>
          <a:stretch>
            <a:fillRect/>
          </a:stretch>
        </p:blipFill>
        <p:spPr bwMode="auto">
          <a:xfrm>
            <a:off x="179512" y="1412776"/>
            <a:ext cx="8630910" cy="4752528"/>
          </a:xfrm>
          <a:prstGeom prst="rect">
            <a:avLst/>
          </a:prstGeom>
          <a:noFill/>
          <a:ln w="9525">
            <a:noFill/>
            <a:miter lim="800000"/>
            <a:headEnd/>
            <a:tailEnd/>
          </a:ln>
        </p:spPr>
      </p:pic>
      <p:sp>
        <p:nvSpPr>
          <p:cNvPr id="3" name="Rectangle 2"/>
          <p:cNvSpPr/>
          <p:nvPr/>
        </p:nvSpPr>
        <p:spPr>
          <a:xfrm>
            <a:off x="179512" y="3789040"/>
            <a:ext cx="5688632" cy="237626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
        <p:nvSpPr>
          <p:cNvPr id="8" name="Rectangle 7"/>
          <p:cNvSpPr/>
          <p:nvPr/>
        </p:nvSpPr>
        <p:spPr>
          <a:xfrm>
            <a:off x="179512" y="1412776"/>
            <a:ext cx="8630910" cy="2376264"/>
          </a:xfrm>
          <a:prstGeom prst="rect">
            <a:avLst/>
          </a:prstGeom>
          <a:solidFill>
            <a:schemeClr val="bg1">
              <a:alpha val="8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Tree>
    <p:extLst>
      <p:ext uri="{BB962C8B-B14F-4D97-AF65-F5344CB8AC3E}">
        <p14:creationId xmlns:p14="http://schemas.microsoft.com/office/powerpoint/2010/main" val="2170197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0"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ko-KR" dirty="0" smtClean="0"/>
              <a:t>An RTR analysis of OM</a:t>
            </a:r>
            <a:endParaRPr lang="ko-KR" altLang="en-US" dirty="0"/>
          </a:p>
        </p:txBody>
      </p:sp>
      <p:sp>
        <p:nvSpPr>
          <p:cNvPr id="8" name="Text Placeholder 7"/>
          <p:cNvSpPr>
            <a:spLocks noGrp="1"/>
          </p:cNvSpPr>
          <p:nvPr>
            <p:ph type="body" idx="1"/>
          </p:nvPr>
        </p:nvSpPr>
        <p:spPr/>
        <p:txBody>
          <a:bodyPr/>
          <a:lstStyle/>
          <a:p>
            <a:r>
              <a:rPr lang="en-US" altLang="ko-KR" dirty="0" smtClean="0"/>
              <a:t>Proposal &amp; evidence</a:t>
            </a:r>
            <a:endParaRPr lang="ko-KR" altLang="en-US" dirty="0"/>
          </a:p>
        </p:txBody>
      </p:sp>
      <p:sp>
        <p:nvSpPr>
          <p:cNvPr id="3" name="Date Placeholder 2"/>
          <p:cNvSpPr>
            <a:spLocks noGrp="1"/>
          </p:cNvSpPr>
          <p:nvPr>
            <p:ph type="dt" sz="half" idx="2"/>
          </p:nvPr>
        </p:nvSpPr>
        <p:spPr/>
        <p:txBody>
          <a:bodyPr/>
          <a:lstStyle/>
          <a:p>
            <a:r>
              <a:rPr lang="en-US" altLang="ko-KR" smtClean="0"/>
              <a:t>1/24/2013</a:t>
            </a:r>
            <a:endParaRPr lang="ko-KR" altLang="en-US" dirty="0"/>
          </a:p>
        </p:txBody>
      </p:sp>
      <p:sp>
        <p:nvSpPr>
          <p:cNvPr id="4" name="Footer Placeholder 3"/>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5" name="Slide Number Placeholder 4"/>
          <p:cNvSpPr>
            <a:spLocks noGrp="1"/>
          </p:cNvSpPr>
          <p:nvPr>
            <p:ph type="sldNum" sz="quarter" idx="4"/>
          </p:nvPr>
        </p:nvSpPr>
        <p:spPr/>
        <p:txBody>
          <a:bodyPr/>
          <a:lstStyle/>
          <a:p>
            <a:fld id="{C11EF7EE-79D6-49A2-9057-E1F4E97C0289}" type="slidenum">
              <a:rPr lang="ko-KR" altLang="en-US" smtClean="0"/>
              <a:pPr/>
              <a:t>74</a:t>
            </a:fld>
            <a:endParaRPr lang="ko-KR" altLang="en-US" dirty="0"/>
          </a:p>
        </p:txBody>
      </p:sp>
    </p:spTree>
    <p:extLst>
      <p:ext uri="{BB962C8B-B14F-4D97-AF65-F5344CB8AC3E}">
        <p14:creationId xmlns:p14="http://schemas.microsoft.com/office/powerpoint/2010/main" val="5014842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3.3.2. Old </a:t>
            </a:r>
            <a:r>
              <a:rPr lang="en-US" dirty="0"/>
              <a:t>Mongolian: a palatal system?</a:t>
            </a:r>
            <a:endParaRPr lang="ko-KR" altLang="en-US" dirty="0"/>
          </a:p>
        </p:txBody>
      </p:sp>
      <p:sp>
        <p:nvSpPr>
          <p:cNvPr id="3" name="Content Placeholder 2"/>
          <p:cNvSpPr>
            <a:spLocks noGrp="1"/>
          </p:cNvSpPr>
          <p:nvPr>
            <p:ph sz="quarter" idx="1"/>
          </p:nvPr>
        </p:nvSpPr>
        <p:spPr/>
        <p:txBody>
          <a:bodyPr>
            <a:normAutofit/>
          </a:bodyPr>
          <a:lstStyle/>
          <a:p>
            <a:r>
              <a:rPr lang="en-US" altLang="ko-KR" dirty="0" smtClean="0"/>
              <a:t>Based on an assumption </a:t>
            </a:r>
            <a:r>
              <a:rPr lang="en-US" altLang="ko-KR" dirty="0"/>
              <a:t>y</a:t>
            </a:r>
            <a:r>
              <a:rPr lang="en-US" altLang="ko-KR" dirty="0" smtClean="0"/>
              <a:t>et to be proven</a:t>
            </a:r>
          </a:p>
          <a:p>
            <a:pPr lvl="1"/>
            <a:r>
              <a:rPr lang="en-US" altLang="ko-KR" dirty="0" smtClean="0"/>
              <a:t>“It </a:t>
            </a:r>
            <a:r>
              <a:rPr lang="en-US" altLang="ko-KR" dirty="0"/>
              <a:t>is generally assumed that OM (and Proto-Mongolic) had palatal (</a:t>
            </a:r>
            <a:r>
              <a:rPr lang="en-US" altLang="ko-KR" dirty="0" err="1"/>
              <a:t>back~front</a:t>
            </a:r>
            <a:r>
              <a:rPr lang="en-US" altLang="ko-KR" dirty="0"/>
              <a:t>) vowel harmony, </a:t>
            </a:r>
            <a:r>
              <a:rPr lang="en-US" altLang="ko-KR" dirty="0" smtClean="0"/>
              <a:t> and </a:t>
            </a:r>
            <a:r>
              <a:rPr lang="en-US" altLang="ko-KR" dirty="0"/>
              <a:t>we will also make this assumption. There is, however, only incomplete support for this in the sources</a:t>
            </a:r>
            <a:r>
              <a:rPr lang="en-US" altLang="ko-KR" dirty="0" smtClean="0"/>
              <a:t>.” (</a:t>
            </a:r>
            <a:r>
              <a:rPr lang="en-US" altLang="ko-KR" dirty="0" err="1" smtClean="0"/>
              <a:t>Svantesson</a:t>
            </a:r>
            <a:r>
              <a:rPr lang="en-US" altLang="ko-KR" dirty="0" smtClean="0"/>
              <a:t> et al. 2005:113)</a:t>
            </a:r>
            <a:endParaRPr lang="en-US" altLang="ko-KR" dirty="0"/>
          </a:p>
          <a:p>
            <a:r>
              <a:rPr lang="en-US" altLang="ko-KR" dirty="0" smtClean="0"/>
              <a:t>No internal motivation</a:t>
            </a:r>
            <a:endParaRPr lang="en-US" altLang="ko-KR" dirty="0"/>
          </a:p>
          <a:p>
            <a:pPr lvl="1"/>
            <a:r>
              <a:rPr lang="en-US" altLang="ko-KR" dirty="0" smtClean="0"/>
              <a:t>“</a:t>
            </a:r>
            <a:r>
              <a:rPr lang="en-US" altLang="ko-KR" i="1" dirty="0" err="1" smtClean="0"/>
              <a:t>Velarization</a:t>
            </a:r>
            <a:r>
              <a:rPr lang="en-US" altLang="ko-KR" dirty="0" smtClean="0"/>
              <a:t> </a:t>
            </a:r>
            <a:r>
              <a:rPr lang="en-US" altLang="ko-KR" dirty="0"/>
              <a:t>and </a:t>
            </a:r>
            <a:r>
              <a:rPr lang="en-US" altLang="ko-KR" i="1" dirty="0" err="1"/>
              <a:t>pharyngealization</a:t>
            </a:r>
            <a:r>
              <a:rPr lang="en-US" altLang="ko-KR" dirty="0"/>
              <a:t> are not conditioned by the phonological environment, and have no obvious internal </a:t>
            </a:r>
            <a:r>
              <a:rPr lang="en-US" altLang="ko-KR" dirty="0" smtClean="0"/>
              <a:t>motivation.” (</a:t>
            </a:r>
            <a:r>
              <a:rPr lang="en-US" altLang="ko-KR" dirty="0" err="1" smtClean="0"/>
              <a:t>Svantesson</a:t>
            </a:r>
            <a:r>
              <a:rPr lang="en-US" altLang="ko-KR" dirty="0" smtClean="0"/>
              <a:t> et al. 2005:178)</a:t>
            </a:r>
            <a:endParaRPr lang="en-US" altLang="ko-KR" dirty="0"/>
          </a:p>
        </p:txBody>
      </p:sp>
      <p:sp>
        <p:nvSpPr>
          <p:cNvPr id="4" name="Date Placeholder 3"/>
          <p:cNvSpPr>
            <a:spLocks noGrp="1"/>
          </p:cNvSpPr>
          <p:nvPr>
            <p:ph type="dt" sz="half" idx="2"/>
          </p:nvPr>
        </p:nvSpPr>
        <p:spPr/>
        <p:txBody>
          <a:bodyPr/>
          <a:lstStyle/>
          <a:p>
            <a:r>
              <a:rPr lang="en-US" altLang="ko-KR" smtClean="0"/>
              <a:t>1/24/2013</a:t>
            </a:r>
            <a:endParaRPr lang="ko-KR" altLang="en-US"/>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75</a:t>
            </a:fld>
            <a:endParaRPr lang="ko-KR" altLang="en-US"/>
          </a:p>
        </p:txBody>
      </p:sp>
    </p:spTree>
    <p:extLst>
      <p:ext uri="{BB962C8B-B14F-4D97-AF65-F5344CB8AC3E}">
        <p14:creationId xmlns:p14="http://schemas.microsoft.com/office/powerpoint/2010/main" val="1042710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Old Mongolian: a palatal system? (cont.)</a:t>
            </a:r>
            <a:endParaRPr lang="en-US" dirty="0"/>
          </a:p>
        </p:txBody>
      </p:sp>
      <p:sp>
        <p:nvSpPr>
          <p:cNvPr id="3" name="Content Placeholder 2"/>
          <p:cNvSpPr>
            <a:spLocks noGrp="1"/>
          </p:cNvSpPr>
          <p:nvPr>
            <p:ph sz="quarter" idx="1"/>
          </p:nvPr>
        </p:nvSpPr>
        <p:spPr/>
        <p:txBody>
          <a:bodyPr>
            <a:normAutofit/>
          </a:bodyPr>
          <a:lstStyle/>
          <a:p>
            <a:pPr latinLnBrk="0"/>
            <a:r>
              <a:rPr lang="en-US" dirty="0" smtClean="0"/>
              <a:t>’</a:t>
            </a:r>
            <a:r>
              <a:rPr lang="en-US" dirty="0" err="1" smtClean="0"/>
              <a:t>Phags</a:t>
            </a:r>
            <a:r>
              <a:rPr lang="en-US" dirty="0" smtClean="0"/>
              <a:t>-pa Mongolian</a:t>
            </a:r>
          </a:p>
          <a:p>
            <a:pPr lvl="1" latinLnBrk="0"/>
            <a:r>
              <a:rPr lang="en-US" dirty="0" smtClean="0"/>
              <a:t>Not suitable for a reliable reconstruction (Hattori 1975:16ff)</a:t>
            </a:r>
          </a:p>
          <a:p>
            <a:pPr lvl="1" latinLnBrk="0"/>
            <a:r>
              <a:rPr lang="en-US" altLang="ko-KR" dirty="0" smtClean="0"/>
              <a:t>E.g., “</a:t>
            </a:r>
            <a:r>
              <a:rPr lang="en-US" altLang="ko-KR" b="1" dirty="0" smtClean="0"/>
              <a:t>no </a:t>
            </a:r>
            <a:r>
              <a:rPr lang="en-US" altLang="ko-KR" b="1" dirty="0"/>
              <a:t>one-to-one correspondence </a:t>
            </a:r>
            <a:r>
              <a:rPr lang="en-US" altLang="ko-KR" dirty="0"/>
              <a:t>between </a:t>
            </a:r>
            <a:r>
              <a:rPr lang="en-US" altLang="ko-KR" dirty="0" smtClean="0"/>
              <a:t>Middle Mongolian </a:t>
            </a:r>
            <a:r>
              <a:rPr lang="en-US" altLang="ko-KR" dirty="0"/>
              <a:t>/ü/ in ’</a:t>
            </a:r>
            <a:r>
              <a:rPr lang="en-US" altLang="ko-KR" dirty="0" err="1"/>
              <a:t>Phags</a:t>
            </a:r>
            <a:r>
              <a:rPr lang="en-US" altLang="ko-KR" dirty="0"/>
              <a:t>-pa and </a:t>
            </a:r>
            <a:r>
              <a:rPr lang="en-US" altLang="ko-KR" dirty="0" smtClean="0"/>
              <a:t>Written Mongolian </a:t>
            </a:r>
            <a:r>
              <a:rPr lang="en-US" altLang="ko-KR" dirty="0"/>
              <a:t>/ü</a:t>
            </a:r>
            <a:r>
              <a:rPr lang="en-US" altLang="ko-KR" dirty="0" smtClean="0"/>
              <a:t>/” </a:t>
            </a:r>
            <a:r>
              <a:rPr lang="en-US" altLang="ko-KR" dirty="0"/>
              <a:t>(</a:t>
            </a:r>
            <a:r>
              <a:rPr lang="en-US" altLang="ko-KR" dirty="0" err="1"/>
              <a:t>Vovin</a:t>
            </a:r>
            <a:r>
              <a:rPr lang="en-US" altLang="ko-KR" dirty="0"/>
              <a:t> </a:t>
            </a:r>
            <a:r>
              <a:rPr lang="en-US" altLang="ko-KR" dirty="0" smtClean="0"/>
              <a:t>2000:65)</a:t>
            </a:r>
          </a:p>
          <a:p>
            <a:pPr lvl="1" latinLnBrk="0"/>
            <a:endParaRPr lang="en-US" altLang="ko-KR" dirty="0" smtClean="0"/>
          </a:p>
          <a:p>
            <a:pPr latinLnBrk="0"/>
            <a:r>
              <a:rPr lang="en-US" altLang="ko-KR" dirty="0" smtClean="0"/>
              <a:t>“It would be more reasonable to analyze Mongolian vowels based on 15</a:t>
            </a:r>
            <a:r>
              <a:rPr lang="en-US" altLang="ko-KR" baseline="30000" dirty="0" smtClean="0"/>
              <a:t>th</a:t>
            </a:r>
            <a:r>
              <a:rPr lang="en-US" altLang="ko-KR" dirty="0" smtClean="0"/>
              <a:t> c. Korean vowels since the latter is more convincing.” (J Kim 1993:50)</a:t>
            </a:r>
            <a:endParaRPr lang="ko-KR" altLang="ko-KR" dirty="0"/>
          </a:p>
        </p:txBody>
      </p:sp>
      <p:sp>
        <p:nvSpPr>
          <p:cNvPr id="4" name="Date Placeholder 3"/>
          <p:cNvSpPr>
            <a:spLocks noGrp="1"/>
          </p:cNvSpPr>
          <p:nvPr>
            <p:ph type="dt" sz="half" idx="2"/>
          </p:nvPr>
        </p:nvSpPr>
        <p:spPr/>
        <p:txBody>
          <a:bodyPr/>
          <a:lstStyle/>
          <a:p>
            <a:r>
              <a:rPr lang="en-US" altLang="ko-KR" smtClean="0"/>
              <a:t>1/24/2013</a:t>
            </a:r>
            <a:endParaRPr lang="ko-KR" altLang="en-US" dirty="0"/>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76</a:t>
            </a:fld>
            <a:endParaRPr lang="ko-KR" altLang="en-US"/>
          </a:p>
        </p:txBody>
      </p:sp>
    </p:spTree>
    <p:extLst>
      <p:ext uri="{BB962C8B-B14F-4D97-AF65-F5344CB8AC3E}">
        <p14:creationId xmlns:p14="http://schemas.microsoft.com/office/powerpoint/2010/main" val="317993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An RTR analysis of OM (proposal)</a:t>
            </a:r>
            <a:endParaRPr lang="ko-KR" altLang="en-US" dirty="0"/>
          </a:p>
        </p:txBody>
      </p:sp>
      <p:sp>
        <p:nvSpPr>
          <p:cNvPr id="3" name="Content Placeholder 2"/>
          <p:cNvSpPr>
            <a:spLocks noGrp="1"/>
          </p:cNvSpPr>
          <p:nvPr>
            <p:ph sz="quarter" idx="1"/>
          </p:nvPr>
        </p:nvSpPr>
        <p:spPr>
          <a:xfrm>
            <a:off x="457200" y="1219200"/>
            <a:ext cx="8686800" cy="4937760"/>
          </a:xfrm>
        </p:spPr>
        <p:txBody>
          <a:bodyPr/>
          <a:lstStyle/>
          <a:p>
            <a:endParaRPr lang="en-US" altLang="ko-KR" dirty="0" smtClean="0"/>
          </a:p>
          <a:p>
            <a:r>
              <a:rPr lang="en-US" altLang="ko-KR" dirty="0" smtClean="0"/>
              <a:t>My ‘RTR’ analysis		vs.	Traditional ‘palatal’ analysis</a:t>
            </a:r>
            <a:endParaRPr lang="ko-KR" altLang="en-US" dirty="0"/>
          </a:p>
        </p:txBody>
      </p:sp>
      <p:sp>
        <p:nvSpPr>
          <p:cNvPr id="4" name="Date Placeholder 3"/>
          <p:cNvSpPr>
            <a:spLocks noGrp="1"/>
          </p:cNvSpPr>
          <p:nvPr>
            <p:ph type="dt" sz="half" idx="2"/>
          </p:nvPr>
        </p:nvSpPr>
        <p:spPr/>
        <p:txBody>
          <a:bodyPr/>
          <a:lstStyle/>
          <a:p>
            <a:r>
              <a:rPr lang="en-US" altLang="ko-KR" smtClean="0"/>
              <a:t>1/24/2013</a:t>
            </a:r>
            <a:endParaRPr lang="ko-KR" altLang="en-US"/>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77</a:t>
            </a:fld>
            <a:endParaRPr lang="ko-KR" alt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5576" y="2636912"/>
            <a:ext cx="1966528" cy="2771016"/>
          </a:xfrm>
          <a:prstGeom prst="rect">
            <a:avLst/>
          </a:prstGeom>
        </p:spPr>
      </p:pic>
      <p:pic>
        <p:nvPicPr>
          <p:cNvPr id="8" name="Picture 5"/>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6838" t="36588"/>
          <a:stretch/>
        </p:blipFill>
        <p:spPr bwMode="auto">
          <a:xfrm>
            <a:off x="4880855" y="2647331"/>
            <a:ext cx="3653506" cy="1410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0577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ko-KR" dirty="0" smtClean="0"/>
              <a:t>Evidence in favor of the RTR analysis of OM</a:t>
            </a:r>
            <a:endParaRPr lang="ko-KR" altLang="en-US" dirty="0"/>
          </a:p>
        </p:txBody>
      </p:sp>
      <p:sp>
        <p:nvSpPr>
          <p:cNvPr id="6" name="Content Placeholder 5"/>
          <p:cNvSpPr>
            <a:spLocks noGrp="1"/>
          </p:cNvSpPr>
          <p:nvPr>
            <p:ph sz="quarter" idx="1"/>
          </p:nvPr>
        </p:nvSpPr>
        <p:spPr/>
        <p:txBody>
          <a:bodyPr>
            <a:normAutofit/>
          </a:bodyPr>
          <a:lstStyle/>
          <a:p>
            <a:pPr>
              <a:lnSpc>
                <a:spcPct val="150000"/>
              </a:lnSpc>
            </a:pPr>
            <a:r>
              <a:rPr lang="en-US" altLang="ko-KR" dirty="0" smtClean="0"/>
              <a:t>Comparative </a:t>
            </a:r>
            <a:r>
              <a:rPr lang="en-US" altLang="ko-KR" dirty="0"/>
              <a:t>methods (Campbell </a:t>
            </a:r>
            <a:r>
              <a:rPr lang="en-US" altLang="ko-KR" dirty="0" smtClean="0"/>
              <a:t>2004:131ff)</a:t>
            </a:r>
            <a:endParaRPr lang="en-US" altLang="ko-KR" dirty="0"/>
          </a:p>
          <a:p>
            <a:pPr lvl="1">
              <a:lnSpc>
                <a:spcPct val="150000"/>
              </a:lnSpc>
            </a:pPr>
            <a:r>
              <a:rPr lang="en-US" altLang="ko-KR" dirty="0"/>
              <a:t>Majority </a:t>
            </a:r>
            <a:r>
              <a:rPr lang="en-US" altLang="ko-KR" dirty="0" smtClean="0"/>
              <a:t>wins</a:t>
            </a:r>
          </a:p>
          <a:p>
            <a:pPr lvl="1">
              <a:lnSpc>
                <a:spcPct val="150000"/>
              </a:lnSpc>
            </a:pPr>
            <a:r>
              <a:rPr lang="en-US" altLang="ko-KR" dirty="0" smtClean="0"/>
              <a:t>Economy</a:t>
            </a:r>
          </a:p>
          <a:p>
            <a:pPr lvl="1">
              <a:lnSpc>
                <a:spcPct val="150000"/>
              </a:lnSpc>
            </a:pPr>
            <a:r>
              <a:rPr lang="en-US" altLang="ko-KR" dirty="0" smtClean="0"/>
              <a:t>Naturalness(directionality)</a:t>
            </a:r>
            <a:endParaRPr lang="en-US" altLang="ko-KR" dirty="0"/>
          </a:p>
          <a:p>
            <a:pPr>
              <a:lnSpc>
                <a:spcPct val="150000"/>
              </a:lnSpc>
            </a:pPr>
            <a:r>
              <a:rPr lang="en-US" altLang="ko-KR" dirty="0"/>
              <a:t>Textual evidence</a:t>
            </a:r>
          </a:p>
          <a:p>
            <a:pPr lvl="1">
              <a:lnSpc>
                <a:spcPct val="150000"/>
              </a:lnSpc>
            </a:pPr>
            <a:r>
              <a:rPr lang="en-US" altLang="ko-KR" dirty="0"/>
              <a:t>Mongolian-Chinese correspondence (Hattori </a:t>
            </a:r>
            <a:r>
              <a:rPr lang="en-US" altLang="ko-KR" dirty="0" smtClean="0"/>
              <a:t>1975)</a:t>
            </a:r>
          </a:p>
          <a:p>
            <a:pPr lvl="1">
              <a:lnSpc>
                <a:spcPct val="150000"/>
              </a:lnSpc>
            </a:pPr>
            <a:r>
              <a:rPr lang="en-US" altLang="ko-KR" dirty="0" smtClean="0"/>
              <a:t>Mongolian-Korean correspondence (K.-M. Lee 1964)</a:t>
            </a:r>
            <a:endParaRPr lang="en-US" altLang="ko-KR" dirty="0"/>
          </a:p>
        </p:txBody>
      </p:sp>
      <p:sp>
        <p:nvSpPr>
          <p:cNvPr id="3" name="Date Placeholder 2"/>
          <p:cNvSpPr>
            <a:spLocks noGrp="1"/>
          </p:cNvSpPr>
          <p:nvPr>
            <p:ph type="dt" sz="half" idx="2"/>
          </p:nvPr>
        </p:nvSpPr>
        <p:spPr/>
        <p:txBody>
          <a:bodyPr/>
          <a:lstStyle/>
          <a:p>
            <a:r>
              <a:rPr lang="en-US" altLang="ko-KR" smtClean="0"/>
              <a:t>1/24/2013</a:t>
            </a:r>
            <a:endParaRPr lang="ko-KR" altLang="en-US" dirty="0"/>
          </a:p>
        </p:txBody>
      </p:sp>
      <p:sp>
        <p:nvSpPr>
          <p:cNvPr id="4" name="Footer Placeholder 3"/>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5" name="Slide Number Placeholder 4"/>
          <p:cNvSpPr>
            <a:spLocks noGrp="1"/>
          </p:cNvSpPr>
          <p:nvPr>
            <p:ph type="sldNum" sz="quarter" idx="4"/>
          </p:nvPr>
        </p:nvSpPr>
        <p:spPr/>
        <p:txBody>
          <a:bodyPr/>
          <a:lstStyle/>
          <a:p>
            <a:fld id="{C11EF7EE-79D6-49A2-9057-E1F4E97C0289}" type="slidenum">
              <a:rPr lang="ko-KR" altLang="en-US" smtClean="0"/>
              <a:pPr/>
              <a:t>78</a:t>
            </a:fld>
            <a:endParaRPr lang="ko-KR" altLang="en-US" dirty="0"/>
          </a:p>
        </p:txBody>
      </p:sp>
    </p:spTree>
    <p:extLst>
      <p:ext uri="{BB962C8B-B14F-4D97-AF65-F5344CB8AC3E}">
        <p14:creationId xmlns:p14="http://schemas.microsoft.com/office/powerpoint/2010/main" val="11769675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31473" y="1763474"/>
            <a:ext cx="7035080" cy="4472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itle 9"/>
          <p:cNvSpPr>
            <a:spLocks noGrp="1"/>
          </p:cNvSpPr>
          <p:nvPr>
            <p:ph type="title"/>
          </p:nvPr>
        </p:nvSpPr>
        <p:spPr/>
        <p:txBody>
          <a:bodyPr>
            <a:normAutofit/>
          </a:bodyPr>
          <a:lstStyle/>
          <a:p>
            <a:r>
              <a:rPr lang="en-US" altLang="ko-KR" dirty="0" smtClean="0"/>
              <a:t>Majority wins</a:t>
            </a:r>
            <a:endParaRPr lang="ko-KR" altLang="en-US" dirty="0"/>
          </a:p>
        </p:txBody>
      </p:sp>
      <p:sp>
        <p:nvSpPr>
          <p:cNvPr id="2" name="Text Placeholder 1"/>
          <p:cNvSpPr>
            <a:spLocks noGrp="1"/>
          </p:cNvSpPr>
          <p:nvPr>
            <p:ph sz="quarter" idx="1"/>
          </p:nvPr>
        </p:nvSpPr>
        <p:spPr/>
        <p:txBody>
          <a:bodyPr/>
          <a:lstStyle/>
          <a:p>
            <a:pPr lvl="0"/>
            <a:r>
              <a:rPr lang="en-US" altLang="ko-KR" dirty="0" smtClean="0"/>
              <a:t>Reconstruction</a:t>
            </a:r>
            <a:r>
              <a:rPr lang="en-US" altLang="ko-KR" baseline="0" dirty="0" smtClean="0"/>
              <a:t> of OM vowels</a:t>
            </a:r>
            <a:endParaRPr lang="ko-KR" altLang="en-US" dirty="0"/>
          </a:p>
        </p:txBody>
      </p:sp>
      <p:sp>
        <p:nvSpPr>
          <p:cNvPr id="3" name="Date Placeholder 2"/>
          <p:cNvSpPr>
            <a:spLocks noGrp="1"/>
          </p:cNvSpPr>
          <p:nvPr>
            <p:ph type="dt" sz="half" idx="2"/>
          </p:nvPr>
        </p:nvSpPr>
        <p:spPr/>
        <p:txBody>
          <a:bodyPr/>
          <a:lstStyle/>
          <a:p>
            <a:r>
              <a:rPr lang="en-US" altLang="ko-KR" smtClean="0"/>
              <a:t>1/24/2013</a:t>
            </a:r>
            <a:endParaRPr lang="ko-KR" altLang="en-US" dirty="0"/>
          </a:p>
        </p:txBody>
      </p:sp>
      <p:sp>
        <p:nvSpPr>
          <p:cNvPr id="4" name="Footer Placeholder 3"/>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5" name="Slide Number Placeholder 4"/>
          <p:cNvSpPr>
            <a:spLocks noGrp="1"/>
          </p:cNvSpPr>
          <p:nvPr>
            <p:ph type="sldNum" sz="quarter" idx="4"/>
          </p:nvPr>
        </p:nvSpPr>
        <p:spPr/>
        <p:txBody>
          <a:bodyPr/>
          <a:lstStyle/>
          <a:p>
            <a:fld id="{C11EF7EE-79D6-49A2-9057-E1F4E97C0289}" type="slidenum">
              <a:rPr lang="ko-KR" altLang="en-US" smtClean="0"/>
              <a:pPr/>
              <a:t>79</a:t>
            </a:fld>
            <a:endParaRPr lang="ko-KR" altLang="en-US"/>
          </a:p>
        </p:txBody>
      </p:sp>
      <p:sp>
        <p:nvSpPr>
          <p:cNvPr id="6" name="Rectangle 5"/>
          <p:cNvSpPr/>
          <p:nvPr/>
        </p:nvSpPr>
        <p:spPr>
          <a:xfrm>
            <a:off x="1259632" y="5445224"/>
            <a:ext cx="6840760" cy="7903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7"/>
          <p:cNvSpPr/>
          <p:nvPr/>
        </p:nvSpPr>
        <p:spPr>
          <a:xfrm>
            <a:off x="2987824" y="2060848"/>
            <a:ext cx="648072" cy="4174700"/>
          </a:xfrm>
          <a:prstGeom prst="rect">
            <a:avLst/>
          </a:prstGeom>
          <a:solidFill>
            <a:schemeClr val="bg1">
              <a:alpha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p:nvSpPr>
        <p:spPr>
          <a:xfrm>
            <a:off x="5237083" y="2060848"/>
            <a:ext cx="648072" cy="4174700"/>
          </a:xfrm>
          <a:prstGeom prst="rect">
            <a:avLst/>
          </a:prstGeom>
          <a:solidFill>
            <a:schemeClr val="bg1">
              <a:alpha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p:nvSpPr>
        <p:spPr>
          <a:xfrm>
            <a:off x="7452320" y="2080244"/>
            <a:ext cx="648072" cy="4174700"/>
          </a:xfrm>
          <a:prstGeom prst="rect">
            <a:avLst/>
          </a:prstGeom>
          <a:solidFill>
            <a:schemeClr val="bg1">
              <a:alpha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4811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2"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dirty="0" smtClean="0"/>
              <a:t>Contrastive hierarchy (Dresher </a:t>
            </a:r>
            <a:r>
              <a:rPr lang="en-US" altLang="ko-KR" dirty="0"/>
              <a:t>2009)</a:t>
            </a:r>
          </a:p>
        </p:txBody>
      </p:sp>
      <p:sp>
        <p:nvSpPr>
          <p:cNvPr id="3" name="Content Placeholder 2"/>
          <p:cNvSpPr>
            <a:spLocks noGrp="1"/>
          </p:cNvSpPr>
          <p:nvPr>
            <p:ph sz="quarter" idx="1"/>
          </p:nvPr>
        </p:nvSpPr>
        <p:spPr/>
        <p:txBody>
          <a:bodyPr>
            <a:normAutofit/>
          </a:bodyPr>
          <a:lstStyle/>
          <a:p>
            <a:pPr fontAlgn="base" latinLnBrk="0"/>
            <a:r>
              <a:rPr lang="en-US" sz="2800" dirty="0" smtClean="0"/>
              <a:t>The </a:t>
            </a:r>
            <a:r>
              <a:rPr lang="en-US" sz="2800" dirty="0"/>
              <a:t>Successive Division Algorithm (</a:t>
            </a:r>
            <a:r>
              <a:rPr lang="en-US" sz="2800" dirty="0" smtClean="0"/>
              <a:t>Dresher 2009)</a:t>
            </a:r>
          </a:p>
          <a:p>
            <a:pPr marL="731520" lvl="1" indent="-457200" fontAlgn="base" latinLnBrk="0">
              <a:buFont typeface="+mj-lt"/>
              <a:buAutoNum type="alphaLcPeriod"/>
            </a:pPr>
            <a:r>
              <a:rPr lang="en-US" sz="2200" dirty="0" smtClean="0"/>
              <a:t>Begin </a:t>
            </a:r>
            <a:r>
              <a:rPr lang="en-US" sz="2200" dirty="0"/>
              <a:t>with no feature specifications: assume all sounds are allophones of a single undifferentiated </a:t>
            </a:r>
            <a:r>
              <a:rPr lang="en-US" sz="2200" dirty="0" smtClean="0"/>
              <a:t>phoneme.</a:t>
            </a:r>
          </a:p>
          <a:p>
            <a:pPr marL="731520" lvl="1" indent="-457200" fontAlgn="base" latinLnBrk="0">
              <a:buFont typeface="+mj-lt"/>
              <a:buAutoNum type="alphaLcPeriod"/>
            </a:pPr>
            <a:r>
              <a:rPr lang="en-US" sz="2200" dirty="0" smtClean="0"/>
              <a:t>If </a:t>
            </a:r>
            <a:r>
              <a:rPr lang="en-US" sz="2200" dirty="0"/>
              <a:t>the set is found to consist of more than one contrasting member, select a feature and divide the set into as many subsets as the feature allows </a:t>
            </a:r>
            <a:r>
              <a:rPr lang="en-US" sz="2200" dirty="0" smtClean="0"/>
              <a:t>for.</a:t>
            </a:r>
          </a:p>
          <a:p>
            <a:pPr marL="731520" lvl="1" indent="-457200" fontAlgn="base" latinLnBrk="0">
              <a:buFont typeface="+mj-lt"/>
              <a:buAutoNum type="alphaLcPeriod"/>
            </a:pPr>
            <a:r>
              <a:rPr lang="en-US" sz="2200" dirty="0" smtClean="0"/>
              <a:t>Repeat </a:t>
            </a:r>
            <a:r>
              <a:rPr lang="en-US" sz="2200" dirty="0"/>
              <a:t>step (b) in each subset: keep dividing up the inventory into sets, applying successive features in turn, until every set has only one member</a:t>
            </a:r>
            <a:r>
              <a:rPr lang="en-US" sz="2200" dirty="0" smtClean="0"/>
              <a:t>.</a:t>
            </a:r>
            <a:endParaRPr lang="en-US" dirty="0"/>
          </a:p>
        </p:txBody>
      </p:sp>
      <p:sp>
        <p:nvSpPr>
          <p:cNvPr id="4" name="Date Placeholder 3"/>
          <p:cNvSpPr>
            <a:spLocks noGrp="1"/>
          </p:cNvSpPr>
          <p:nvPr>
            <p:ph type="dt" sz="half" idx="2"/>
          </p:nvPr>
        </p:nvSpPr>
        <p:spPr/>
        <p:txBody>
          <a:bodyPr/>
          <a:lstStyle/>
          <a:p>
            <a:r>
              <a:rPr lang="en-US" altLang="ko-KR" smtClean="0"/>
              <a:t>1/24/2013</a:t>
            </a:r>
            <a:endParaRPr lang="ko-KR" altLang="en-US" dirty="0"/>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8</a:t>
            </a:fld>
            <a:endParaRPr lang="ko-KR" altLang="en-US"/>
          </a:p>
        </p:txBody>
      </p:sp>
    </p:spTree>
    <p:extLst>
      <p:ext uri="{BB962C8B-B14F-4D97-AF65-F5344CB8AC3E}">
        <p14:creationId xmlns:p14="http://schemas.microsoft.com/office/powerpoint/2010/main" val="2322289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altLang="ko-KR" sz="2800" dirty="0" smtClean="0"/>
              <a:t>Economy (1)</a:t>
            </a:r>
            <a:endParaRPr lang="ko-KR" altLang="en-US" sz="2800" dirty="0"/>
          </a:p>
        </p:txBody>
      </p:sp>
      <p:sp>
        <p:nvSpPr>
          <p:cNvPr id="9" name="Text Placeholder 8"/>
          <p:cNvSpPr>
            <a:spLocks noGrp="1"/>
          </p:cNvSpPr>
          <p:nvPr>
            <p:ph type="body" idx="2"/>
          </p:nvPr>
        </p:nvSpPr>
        <p:spPr/>
        <p:txBody>
          <a:bodyPr>
            <a:normAutofit/>
          </a:bodyPr>
          <a:lstStyle/>
          <a:p>
            <a:endParaRPr lang="en-US" altLang="ko-KR" sz="2400" dirty="0" smtClean="0"/>
          </a:p>
          <a:p>
            <a:pPr algn="r"/>
            <a:r>
              <a:rPr lang="en-US" altLang="ko-KR" sz="2400" dirty="0" smtClean="0"/>
              <a:t>A palatal analysis</a:t>
            </a:r>
          </a:p>
          <a:p>
            <a:pPr algn="r"/>
            <a:endParaRPr lang="en-US" altLang="ko-KR" sz="2400" dirty="0"/>
          </a:p>
          <a:p>
            <a:pPr algn="r"/>
            <a:r>
              <a:rPr lang="en-US" altLang="ko-KR" sz="2400" dirty="0"/>
              <a:t>3 rules: </a:t>
            </a:r>
            <a:r>
              <a:rPr lang="en-US" altLang="ko-KR" sz="2400" dirty="0" smtClean="0"/>
              <a:t>Pal </a:t>
            </a:r>
            <a:r>
              <a:rPr lang="en-US" altLang="ko-KR" sz="2400" dirty="0">
                <a:sym typeface="Wingdings" pitchFamily="2" charset="2"/>
              </a:rPr>
              <a:t> </a:t>
            </a:r>
            <a:r>
              <a:rPr lang="en-US" altLang="ko-KR" sz="2400" dirty="0" smtClean="0">
                <a:sym typeface="Wingdings" pitchFamily="2" charset="2"/>
              </a:rPr>
              <a:t>RTR</a:t>
            </a:r>
          </a:p>
          <a:p>
            <a:pPr algn="r"/>
            <a:r>
              <a:rPr lang="en-US" altLang="ko-KR" sz="2400" dirty="0" err="1" smtClean="0">
                <a:sym typeface="Wingdings" pitchFamily="2" charset="2"/>
              </a:rPr>
              <a:t>Monguor</a:t>
            </a:r>
            <a:endParaRPr lang="en-US" altLang="ko-KR" sz="2400" dirty="0" smtClean="0">
              <a:sym typeface="Wingdings" pitchFamily="2" charset="2"/>
            </a:endParaRPr>
          </a:p>
          <a:p>
            <a:pPr algn="r"/>
            <a:r>
              <a:rPr lang="en-US" altLang="ko-KR" sz="2400" dirty="0" err="1" smtClean="0">
                <a:sym typeface="Wingdings" pitchFamily="2" charset="2"/>
              </a:rPr>
              <a:t>Khalkha</a:t>
            </a:r>
            <a:endParaRPr lang="en-US" altLang="ko-KR" sz="2400" dirty="0" smtClean="0">
              <a:sym typeface="Wingdings" pitchFamily="2" charset="2"/>
            </a:endParaRPr>
          </a:p>
          <a:p>
            <a:pPr algn="r"/>
            <a:r>
              <a:rPr lang="en-US" altLang="ko-KR" sz="2400" dirty="0" err="1" smtClean="0">
                <a:sym typeface="Wingdings" pitchFamily="2" charset="2"/>
              </a:rPr>
              <a:t>Dagur</a:t>
            </a:r>
            <a:endParaRPr lang="en-US" altLang="ko-KR" sz="2400" dirty="0" smtClean="0"/>
          </a:p>
          <a:p>
            <a:endParaRPr lang="en-US" altLang="ko-KR" sz="2400" dirty="0"/>
          </a:p>
          <a:p>
            <a:endParaRPr lang="ko-KR" altLang="en-US" sz="2400" dirty="0"/>
          </a:p>
        </p:txBody>
      </p:sp>
      <p:graphicFrame>
        <p:nvGraphicFramePr>
          <p:cNvPr id="8" name="Content Placeholder 7"/>
          <p:cNvGraphicFramePr>
            <a:graphicFrameLocks noGrp="1"/>
          </p:cNvGraphicFramePr>
          <p:nvPr>
            <p:ph sz="quarter" idx="1"/>
            <p:extLst>
              <p:ext uri="{D42A27DB-BD31-4B8C-83A1-F6EECF244321}">
                <p14:modId xmlns:p14="http://schemas.microsoft.com/office/powerpoint/2010/main" val="2268152821"/>
              </p:ext>
            </p:extLst>
          </p:nvPr>
        </p:nvGraphicFramePr>
        <p:xfrm>
          <a:off x="304800" y="304800"/>
          <a:ext cx="5715000" cy="571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p:cNvSpPr>
            <a:spLocks noGrp="1"/>
          </p:cNvSpPr>
          <p:nvPr>
            <p:ph type="dt" sz="half" idx="10"/>
          </p:nvPr>
        </p:nvSpPr>
        <p:spPr/>
        <p:txBody>
          <a:bodyPr/>
          <a:lstStyle/>
          <a:p>
            <a:r>
              <a:rPr lang="en-US" altLang="ko-KR" smtClean="0"/>
              <a:t>1/24/2013</a:t>
            </a:r>
            <a:endParaRPr lang="ko-KR" altLang="en-US" dirty="0"/>
          </a:p>
        </p:txBody>
      </p:sp>
      <p:sp>
        <p:nvSpPr>
          <p:cNvPr id="4" name="Footer Placeholder 3"/>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5" name="Slide Number Placeholder 4"/>
          <p:cNvSpPr>
            <a:spLocks noGrp="1"/>
          </p:cNvSpPr>
          <p:nvPr>
            <p:ph type="sldNum" sz="quarter" idx="4"/>
          </p:nvPr>
        </p:nvSpPr>
        <p:spPr/>
        <p:txBody>
          <a:bodyPr/>
          <a:lstStyle/>
          <a:p>
            <a:fld id="{C11EF7EE-79D6-49A2-9057-E1F4E97C0289}" type="slidenum">
              <a:rPr lang="ko-KR" altLang="en-US" smtClean="0"/>
              <a:pPr/>
              <a:t>80</a:t>
            </a:fld>
            <a:endParaRPr lang="ko-KR" altLang="en-US" dirty="0"/>
          </a:p>
        </p:txBody>
      </p:sp>
      <p:sp>
        <p:nvSpPr>
          <p:cNvPr id="10" name="Rectangle 9"/>
          <p:cNvSpPr/>
          <p:nvPr/>
        </p:nvSpPr>
        <p:spPr>
          <a:xfrm>
            <a:off x="395536" y="1916832"/>
            <a:ext cx="638315" cy="923330"/>
          </a:xfrm>
          <a:prstGeom prst="rect">
            <a:avLst/>
          </a:prstGeom>
          <a:noFill/>
        </p:spPr>
        <p:txBody>
          <a:bodyPr wrap="none" lIns="91440" tIns="45720" rIns="91440" bIns="45720">
            <a:spAutoFit/>
          </a:bodyPr>
          <a:lstStyle/>
          <a:p>
            <a:pPr algn="ctr"/>
            <a:r>
              <a:rPr lang="en-US" altLang="ko-KR" sz="5400" b="1" cap="none" spc="0" dirty="0" smtClean="0">
                <a:ln w="17780" cmpd="sng">
                  <a:solidFill>
                    <a:schemeClr val="tx1"/>
                  </a:solidFill>
                  <a:prstDash val="solid"/>
                  <a:miter lim="800000"/>
                </a:ln>
                <a:solidFill>
                  <a:schemeClr val="accent1">
                    <a:lumMod val="75000"/>
                  </a:schemeClr>
                </a:solidFill>
                <a:effectLst>
                  <a:outerShdw blurRad="50800" algn="tl" rotWithShape="0">
                    <a:srgbClr val="000000"/>
                  </a:outerShdw>
                </a:effectLst>
              </a:rPr>
              <a:t>P</a:t>
            </a:r>
            <a:endParaRPr lang="en-US" altLang="ko-KR" sz="5400" b="1" cap="none" spc="0" dirty="0">
              <a:ln w="17780" cmpd="sng">
                <a:solidFill>
                  <a:schemeClr val="tx1"/>
                </a:solidFill>
                <a:prstDash val="solid"/>
                <a:miter lim="800000"/>
              </a:ln>
              <a:solidFill>
                <a:schemeClr val="accent1">
                  <a:lumMod val="75000"/>
                </a:schemeClr>
              </a:solidFill>
              <a:effectLst>
                <a:outerShdw blurRad="50800" algn="tl" rotWithShape="0">
                  <a:srgbClr val="000000"/>
                </a:outerShdw>
              </a:effectLst>
            </a:endParaRPr>
          </a:p>
        </p:txBody>
      </p:sp>
      <p:sp>
        <p:nvSpPr>
          <p:cNvPr id="11" name="Rectangle 10"/>
          <p:cNvSpPr/>
          <p:nvPr/>
        </p:nvSpPr>
        <p:spPr>
          <a:xfrm>
            <a:off x="3035190" y="1085471"/>
            <a:ext cx="638315" cy="923330"/>
          </a:xfrm>
          <a:prstGeom prst="rect">
            <a:avLst/>
          </a:prstGeom>
          <a:noFill/>
        </p:spPr>
        <p:txBody>
          <a:bodyPr wrap="none" lIns="91440" tIns="45720" rIns="91440" bIns="45720">
            <a:spAutoFit/>
          </a:bodyPr>
          <a:lstStyle/>
          <a:p>
            <a:pPr algn="ctr"/>
            <a:r>
              <a:rPr lang="en-US" altLang="ko-KR" sz="5400" b="1" cap="none" spc="0" dirty="0" smtClean="0">
                <a:ln w="17780" cmpd="sng">
                  <a:solidFill>
                    <a:schemeClr val="tx1"/>
                  </a:solidFill>
                  <a:prstDash val="solid"/>
                  <a:miter lim="800000"/>
                </a:ln>
                <a:solidFill>
                  <a:schemeClr val="accent1">
                    <a:lumMod val="75000"/>
                  </a:schemeClr>
                </a:solidFill>
                <a:effectLst>
                  <a:outerShdw blurRad="50800" algn="tl" rotWithShape="0">
                    <a:srgbClr val="000000"/>
                  </a:outerShdw>
                </a:effectLst>
              </a:rPr>
              <a:t>P</a:t>
            </a:r>
            <a:endParaRPr lang="en-US" altLang="ko-KR" sz="5400" b="1" cap="none" spc="0" dirty="0">
              <a:ln w="17780" cmpd="sng">
                <a:solidFill>
                  <a:schemeClr val="tx1"/>
                </a:solidFill>
                <a:prstDash val="solid"/>
                <a:miter lim="800000"/>
              </a:ln>
              <a:solidFill>
                <a:schemeClr val="accent1">
                  <a:lumMod val="75000"/>
                </a:schemeClr>
              </a:solidFill>
              <a:effectLst>
                <a:outerShdw blurRad="50800" algn="tl" rotWithShape="0">
                  <a:srgbClr val="000000"/>
                </a:outerShdw>
              </a:effectLst>
            </a:endParaRPr>
          </a:p>
        </p:txBody>
      </p:sp>
      <p:sp>
        <p:nvSpPr>
          <p:cNvPr id="12" name="Rectangle 11"/>
          <p:cNvSpPr/>
          <p:nvPr/>
        </p:nvSpPr>
        <p:spPr>
          <a:xfrm>
            <a:off x="3027977" y="2132856"/>
            <a:ext cx="652743" cy="923330"/>
          </a:xfrm>
          <a:prstGeom prst="rect">
            <a:avLst/>
          </a:prstGeom>
          <a:noFill/>
        </p:spPr>
        <p:txBody>
          <a:bodyPr wrap="none" lIns="91440" tIns="45720" rIns="91440" bIns="45720">
            <a:spAutoFit/>
          </a:bodyPr>
          <a:lstStyle/>
          <a:p>
            <a:pPr algn="ctr"/>
            <a:r>
              <a:rPr lang="en-US" altLang="ko-KR" sz="5400" b="1" cap="none" spc="0" dirty="0" smtClean="0">
                <a:ln w="17780" cmpd="sng">
                  <a:solidFill>
                    <a:schemeClr val="tx1"/>
                  </a:solidFill>
                  <a:prstDash val="solid"/>
                  <a:miter lim="800000"/>
                </a:ln>
                <a:solidFill>
                  <a:srgbClr val="FF0000"/>
                </a:solidFill>
                <a:effectLst>
                  <a:outerShdw blurRad="50800" algn="tl" rotWithShape="0">
                    <a:srgbClr val="000000"/>
                  </a:outerShdw>
                </a:effectLst>
              </a:rPr>
              <a:t>R</a:t>
            </a:r>
            <a:endParaRPr lang="en-US" altLang="ko-KR" sz="5400" b="1" cap="none" spc="0" dirty="0">
              <a:ln w="17780" cmpd="sng">
                <a:solidFill>
                  <a:schemeClr val="tx1"/>
                </a:solidFill>
                <a:prstDash val="solid"/>
                <a:miter lim="800000"/>
              </a:ln>
              <a:solidFill>
                <a:srgbClr val="FF0000"/>
              </a:solidFill>
              <a:effectLst>
                <a:outerShdw blurRad="50800" algn="tl" rotWithShape="0">
                  <a:srgbClr val="000000"/>
                </a:outerShdw>
              </a:effectLst>
            </a:endParaRPr>
          </a:p>
        </p:txBody>
      </p:sp>
      <p:sp>
        <p:nvSpPr>
          <p:cNvPr id="13" name="Rectangle 12"/>
          <p:cNvSpPr/>
          <p:nvPr/>
        </p:nvSpPr>
        <p:spPr>
          <a:xfrm>
            <a:off x="3020762" y="3338036"/>
            <a:ext cx="652743" cy="923330"/>
          </a:xfrm>
          <a:prstGeom prst="rect">
            <a:avLst/>
          </a:prstGeom>
          <a:noFill/>
        </p:spPr>
        <p:txBody>
          <a:bodyPr wrap="none" lIns="91440" tIns="45720" rIns="91440" bIns="45720">
            <a:spAutoFit/>
          </a:bodyPr>
          <a:lstStyle/>
          <a:p>
            <a:pPr algn="ctr"/>
            <a:r>
              <a:rPr lang="en-US" altLang="ko-KR" sz="5400" b="1" cap="none" spc="0" dirty="0" smtClean="0">
                <a:ln w="17780" cmpd="sng">
                  <a:solidFill>
                    <a:schemeClr val="tx1"/>
                  </a:solidFill>
                  <a:prstDash val="solid"/>
                  <a:miter lim="800000"/>
                </a:ln>
                <a:solidFill>
                  <a:srgbClr val="FF0000"/>
                </a:solidFill>
                <a:effectLst>
                  <a:outerShdw blurRad="50800" algn="tl" rotWithShape="0">
                    <a:srgbClr val="000000"/>
                  </a:outerShdw>
                </a:effectLst>
              </a:rPr>
              <a:t>R</a:t>
            </a:r>
            <a:endParaRPr lang="en-US" altLang="ko-KR" sz="5400" b="1" cap="none" spc="0" dirty="0">
              <a:ln w="17780" cmpd="sng">
                <a:solidFill>
                  <a:schemeClr val="tx1"/>
                </a:solidFill>
                <a:prstDash val="solid"/>
                <a:miter lim="800000"/>
              </a:ln>
              <a:solidFill>
                <a:srgbClr val="FF0000"/>
              </a:solidFill>
              <a:effectLst>
                <a:outerShdw blurRad="50800" algn="tl" rotWithShape="0">
                  <a:srgbClr val="000000"/>
                </a:outerShdw>
              </a:effectLst>
            </a:endParaRPr>
          </a:p>
        </p:txBody>
      </p:sp>
      <p:sp>
        <p:nvSpPr>
          <p:cNvPr id="14" name="Rectangle 13"/>
          <p:cNvSpPr/>
          <p:nvPr/>
        </p:nvSpPr>
        <p:spPr>
          <a:xfrm>
            <a:off x="3036071" y="4639679"/>
            <a:ext cx="652743" cy="923330"/>
          </a:xfrm>
          <a:prstGeom prst="rect">
            <a:avLst/>
          </a:prstGeom>
          <a:noFill/>
        </p:spPr>
        <p:txBody>
          <a:bodyPr wrap="none" lIns="91440" tIns="45720" rIns="91440" bIns="45720">
            <a:spAutoFit/>
          </a:bodyPr>
          <a:lstStyle/>
          <a:p>
            <a:pPr algn="ctr"/>
            <a:r>
              <a:rPr lang="en-US" altLang="ko-KR" sz="5400" b="1" cap="none" spc="0" dirty="0" smtClean="0">
                <a:ln w="17780" cmpd="sng">
                  <a:solidFill>
                    <a:schemeClr val="tx1"/>
                  </a:solidFill>
                  <a:prstDash val="solid"/>
                  <a:miter lim="800000"/>
                </a:ln>
                <a:solidFill>
                  <a:srgbClr val="FF0000"/>
                </a:solidFill>
                <a:effectLst>
                  <a:outerShdw blurRad="50800" algn="tl" rotWithShape="0">
                    <a:srgbClr val="000000"/>
                  </a:outerShdw>
                </a:effectLst>
              </a:rPr>
              <a:t>R</a:t>
            </a:r>
            <a:endParaRPr lang="en-US" altLang="ko-KR" sz="5400" b="1" cap="none" spc="0" dirty="0">
              <a:ln w="17780" cmpd="sng">
                <a:solidFill>
                  <a:schemeClr val="tx1"/>
                </a:solidFill>
                <a:prstDash val="solid"/>
                <a:miter lim="800000"/>
              </a:ln>
              <a:solidFill>
                <a:srgbClr val="FF0000"/>
              </a:solidFill>
              <a:effectLst>
                <a:outerShdw blurRad="50800" algn="tl" rotWithShape="0">
                  <a:srgbClr val="000000"/>
                </a:outerShdw>
              </a:effectLst>
            </a:endParaRPr>
          </a:p>
        </p:txBody>
      </p:sp>
    </p:spTree>
    <p:extLst>
      <p:ext uri="{BB962C8B-B14F-4D97-AF65-F5344CB8AC3E}">
        <p14:creationId xmlns:p14="http://schemas.microsoft.com/office/powerpoint/2010/main" val="1184097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9">
                                            <p:txEl>
                                              <p:pRg st="3" end="3"/>
                                            </p:txEl>
                                          </p:spTgt>
                                        </p:tgtEl>
                                        <p:attrNameLst>
                                          <p:attrName>style.visibility</p:attrName>
                                        </p:attrNameLst>
                                      </p:cBhvr>
                                      <p:to>
                                        <p:strVal val="visible"/>
                                      </p:to>
                                    </p:set>
                                    <p:animEffect transition="in" filter="fade">
                                      <p:cBhvr>
                                        <p:cTn id="28" dur="500"/>
                                        <p:tgtEl>
                                          <p:spTgt spid="9">
                                            <p:txEl>
                                              <p:pRg st="3" end="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Effect transition="in" filter="fade">
                                      <p:cBhvr>
                                        <p:cTn id="31" dur="500"/>
                                        <p:tgtEl>
                                          <p:spTgt spid="9">
                                            <p:txEl>
                                              <p:pRg st="4" end="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9">
                                            <p:txEl>
                                              <p:pRg st="5" end="5"/>
                                            </p:txEl>
                                          </p:spTgt>
                                        </p:tgtEl>
                                        <p:attrNameLst>
                                          <p:attrName>style.visibility</p:attrName>
                                        </p:attrNameLst>
                                      </p:cBhvr>
                                      <p:to>
                                        <p:strVal val="visible"/>
                                      </p:to>
                                    </p:set>
                                    <p:animEffect transition="in" filter="fade">
                                      <p:cBhvr>
                                        <p:cTn id="34" dur="500"/>
                                        <p:tgtEl>
                                          <p:spTgt spid="9">
                                            <p:txEl>
                                              <p:pRg st="5" end="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fade">
                                      <p:cBhvr>
                                        <p:cTn id="37"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10" grpId="0"/>
      <p:bldP spid="11" grpId="0"/>
      <p:bldP spid="12" grpId="0"/>
      <p:bldP spid="13" grpId="0"/>
      <p:bldP spid="14"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altLang="ko-KR" sz="2800" dirty="0" smtClean="0"/>
              <a:t>Economy (2)</a:t>
            </a:r>
            <a:endParaRPr lang="ko-KR" altLang="en-US" sz="2800" dirty="0"/>
          </a:p>
        </p:txBody>
      </p:sp>
      <p:sp>
        <p:nvSpPr>
          <p:cNvPr id="9" name="Text Placeholder 8"/>
          <p:cNvSpPr>
            <a:spLocks noGrp="1"/>
          </p:cNvSpPr>
          <p:nvPr>
            <p:ph type="body" idx="2"/>
          </p:nvPr>
        </p:nvSpPr>
        <p:spPr/>
        <p:txBody>
          <a:bodyPr>
            <a:normAutofit/>
          </a:bodyPr>
          <a:lstStyle/>
          <a:p>
            <a:endParaRPr lang="en-US" altLang="ko-KR" sz="2400" dirty="0" smtClean="0"/>
          </a:p>
          <a:p>
            <a:pPr algn="r"/>
            <a:r>
              <a:rPr lang="en-US" altLang="ko-KR" sz="2400" dirty="0" smtClean="0"/>
              <a:t>An RTR analysis</a:t>
            </a:r>
          </a:p>
          <a:p>
            <a:pPr algn="r"/>
            <a:endParaRPr lang="en-US" altLang="ko-KR" sz="2400" dirty="0"/>
          </a:p>
          <a:p>
            <a:pPr algn="r"/>
            <a:r>
              <a:rPr lang="en-US" altLang="ko-KR" sz="2400" dirty="0" smtClean="0"/>
              <a:t>1 rule: RTR </a:t>
            </a:r>
            <a:r>
              <a:rPr lang="en-US" altLang="ko-KR" sz="2400" dirty="0" smtClean="0">
                <a:sym typeface="Wingdings" pitchFamily="2" charset="2"/>
              </a:rPr>
              <a:t> Pal</a:t>
            </a:r>
            <a:endParaRPr lang="en-US" altLang="ko-KR" sz="2400" dirty="0" smtClean="0"/>
          </a:p>
          <a:p>
            <a:pPr algn="r"/>
            <a:r>
              <a:rPr lang="en-US" altLang="ko-KR" sz="2400" dirty="0" smtClean="0"/>
              <a:t>Kalmyk/</a:t>
            </a:r>
            <a:r>
              <a:rPr lang="en-US" altLang="ko-KR" sz="2400" dirty="0" err="1" smtClean="0"/>
              <a:t>Oirat</a:t>
            </a:r>
            <a:endParaRPr lang="en-US" altLang="ko-KR" sz="2400" dirty="0"/>
          </a:p>
          <a:p>
            <a:pPr algn="r"/>
            <a:endParaRPr lang="en-US" altLang="ko-KR" sz="2400" dirty="0" smtClean="0"/>
          </a:p>
          <a:p>
            <a:endParaRPr lang="en-US" altLang="ko-KR" sz="2400" dirty="0"/>
          </a:p>
          <a:p>
            <a:endParaRPr lang="ko-KR" altLang="en-US" sz="2400" dirty="0"/>
          </a:p>
        </p:txBody>
      </p:sp>
      <p:graphicFrame>
        <p:nvGraphicFramePr>
          <p:cNvPr id="8" name="Content Placeholder 7"/>
          <p:cNvGraphicFramePr>
            <a:graphicFrameLocks noGrp="1"/>
          </p:cNvGraphicFramePr>
          <p:nvPr>
            <p:ph sz="quarter" idx="1"/>
            <p:extLst>
              <p:ext uri="{D42A27DB-BD31-4B8C-83A1-F6EECF244321}">
                <p14:modId xmlns:p14="http://schemas.microsoft.com/office/powerpoint/2010/main" val="336598680"/>
              </p:ext>
            </p:extLst>
          </p:nvPr>
        </p:nvGraphicFramePr>
        <p:xfrm>
          <a:off x="304800" y="304800"/>
          <a:ext cx="5715000" cy="571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p:cNvSpPr>
            <a:spLocks noGrp="1"/>
          </p:cNvSpPr>
          <p:nvPr>
            <p:ph type="dt" sz="half" idx="10"/>
          </p:nvPr>
        </p:nvSpPr>
        <p:spPr/>
        <p:txBody>
          <a:bodyPr/>
          <a:lstStyle/>
          <a:p>
            <a:r>
              <a:rPr lang="en-US" altLang="ko-KR" smtClean="0"/>
              <a:t>1/24/2013</a:t>
            </a:r>
            <a:endParaRPr lang="ko-KR" altLang="en-US" dirty="0"/>
          </a:p>
        </p:txBody>
      </p:sp>
      <p:sp>
        <p:nvSpPr>
          <p:cNvPr id="4" name="Footer Placeholder 3"/>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5" name="Slide Number Placeholder 4"/>
          <p:cNvSpPr>
            <a:spLocks noGrp="1"/>
          </p:cNvSpPr>
          <p:nvPr>
            <p:ph type="sldNum" sz="quarter" idx="4"/>
          </p:nvPr>
        </p:nvSpPr>
        <p:spPr/>
        <p:txBody>
          <a:bodyPr/>
          <a:lstStyle/>
          <a:p>
            <a:fld id="{C11EF7EE-79D6-49A2-9057-E1F4E97C0289}" type="slidenum">
              <a:rPr lang="ko-KR" altLang="en-US" smtClean="0"/>
              <a:pPr/>
              <a:t>81</a:t>
            </a:fld>
            <a:endParaRPr lang="ko-KR" altLang="en-US" dirty="0"/>
          </a:p>
        </p:txBody>
      </p:sp>
      <p:sp>
        <p:nvSpPr>
          <p:cNvPr id="10" name="Rectangle 9"/>
          <p:cNvSpPr/>
          <p:nvPr/>
        </p:nvSpPr>
        <p:spPr>
          <a:xfrm>
            <a:off x="388321" y="1916832"/>
            <a:ext cx="652744" cy="923330"/>
          </a:xfrm>
          <a:prstGeom prst="rect">
            <a:avLst/>
          </a:prstGeom>
          <a:noFill/>
        </p:spPr>
        <p:txBody>
          <a:bodyPr wrap="none" lIns="91440" tIns="45720" rIns="91440" bIns="45720">
            <a:spAutoFit/>
          </a:bodyPr>
          <a:lstStyle/>
          <a:p>
            <a:pPr algn="ctr"/>
            <a:r>
              <a:rPr lang="en-US" altLang="ko-KR" sz="5400" b="1" dirty="0">
                <a:ln w="17780" cmpd="sng">
                  <a:solidFill>
                    <a:schemeClr val="tx1"/>
                  </a:solidFill>
                  <a:prstDash val="solid"/>
                  <a:miter lim="800000"/>
                </a:ln>
                <a:solidFill>
                  <a:srgbClr val="FF0000"/>
                </a:solidFill>
                <a:effectLst>
                  <a:outerShdw blurRad="50800" algn="tl" rotWithShape="0">
                    <a:srgbClr val="000000"/>
                  </a:outerShdw>
                </a:effectLst>
              </a:rPr>
              <a:t>R</a:t>
            </a:r>
            <a:endParaRPr lang="en-US" altLang="ko-KR" sz="5400" b="1" cap="none" spc="0" dirty="0">
              <a:ln w="17780" cmpd="sng">
                <a:solidFill>
                  <a:schemeClr val="tx1"/>
                </a:solidFill>
                <a:prstDash val="solid"/>
                <a:miter lim="800000"/>
              </a:ln>
              <a:solidFill>
                <a:srgbClr val="FF0000"/>
              </a:solidFill>
              <a:effectLst>
                <a:outerShdw blurRad="50800" algn="tl" rotWithShape="0">
                  <a:srgbClr val="000000"/>
                </a:outerShdw>
              </a:effectLst>
            </a:endParaRPr>
          </a:p>
        </p:txBody>
      </p:sp>
      <p:sp>
        <p:nvSpPr>
          <p:cNvPr id="11" name="Rectangle 10"/>
          <p:cNvSpPr/>
          <p:nvPr/>
        </p:nvSpPr>
        <p:spPr>
          <a:xfrm>
            <a:off x="3035190" y="1085471"/>
            <a:ext cx="638315" cy="923330"/>
          </a:xfrm>
          <a:prstGeom prst="rect">
            <a:avLst/>
          </a:prstGeom>
          <a:noFill/>
        </p:spPr>
        <p:txBody>
          <a:bodyPr wrap="none" lIns="91440" tIns="45720" rIns="91440" bIns="45720">
            <a:spAutoFit/>
          </a:bodyPr>
          <a:lstStyle/>
          <a:p>
            <a:pPr algn="ctr"/>
            <a:r>
              <a:rPr lang="en-US" altLang="ko-KR" sz="5400" b="1" cap="none" spc="0" dirty="0" smtClean="0">
                <a:ln w="17780" cmpd="sng">
                  <a:solidFill>
                    <a:schemeClr val="tx1"/>
                  </a:solidFill>
                  <a:prstDash val="solid"/>
                  <a:miter lim="800000"/>
                </a:ln>
                <a:solidFill>
                  <a:schemeClr val="accent1">
                    <a:lumMod val="75000"/>
                  </a:schemeClr>
                </a:solidFill>
                <a:effectLst>
                  <a:outerShdw blurRad="50800" algn="tl" rotWithShape="0">
                    <a:srgbClr val="000000"/>
                  </a:outerShdw>
                </a:effectLst>
              </a:rPr>
              <a:t>P</a:t>
            </a:r>
            <a:endParaRPr lang="en-US" altLang="ko-KR" sz="5400" b="1" cap="none" spc="0" dirty="0">
              <a:ln w="17780" cmpd="sng">
                <a:solidFill>
                  <a:schemeClr val="tx1"/>
                </a:solidFill>
                <a:prstDash val="solid"/>
                <a:miter lim="800000"/>
              </a:ln>
              <a:solidFill>
                <a:schemeClr val="accent1">
                  <a:lumMod val="75000"/>
                </a:schemeClr>
              </a:solidFill>
              <a:effectLst>
                <a:outerShdw blurRad="50800" algn="tl" rotWithShape="0">
                  <a:srgbClr val="000000"/>
                </a:outerShdw>
              </a:effectLst>
            </a:endParaRPr>
          </a:p>
        </p:txBody>
      </p:sp>
      <p:sp>
        <p:nvSpPr>
          <p:cNvPr id="12" name="Rectangle 11"/>
          <p:cNvSpPr/>
          <p:nvPr/>
        </p:nvSpPr>
        <p:spPr>
          <a:xfrm>
            <a:off x="3027977" y="2132856"/>
            <a:ext cx="652743" cy="923330"/>
          </a:xfrm>
          <a:prstGeom prst="rect">
            <a:avLst/>
          </a:prstGeom>
          <a:noFill/>
        </p:spPr>
        <p:txBody>
          <a:bodyPr wrap="none" lIns="91440" tIns="45720" rIns="91440" bIns="45720">
            <a:spAutoFit/>
          </a:bodyPr>
          <a:lstStyle/>
          <a:p>
            <a:pPr algn="ctr"/>
            <a:r>
              <a:rPr lang="en-US" altLang="ko-KR" sz="5400" b="1" cap="none" spc="0" dirty="0" smtClean="0">
                <a:ln w="17780" cmpd="sng">
                  <a:solidFill>
                    <a:schemeClr val="tx1"/>
                  </a:solidFill>
                  <a:prstDash val="solid"/>
                  <a:miter lim="800000"/>
                </a:ln>
                <a:solidFill>
                  <a:srgbClr val="FF0000"/>
                </a:solidFill>
                <a:effectLst>
                  <a:outerShdw blurRad="50800" algn="tl" rotWithShape="0">
                    <a:srgbClr val="000000"/>
                  </a:outerShdw>
                </a:effectLst>
              </a:rPr>
              <a:t>R</a:t>
            </a:r>
            <a:endParaRPr lang="en-US" altLang="ko-KR" sz="5400" b="1" cap="none" spc="0" dirty="0">
              <a:ln w="17780" cmpd="sng">
                <a:solidFill>
                  <a:schemeClr val="tx1"/>
                </a:solidFill>
                <a:prstDash val="solid"/>
                <a:miter lim="800000"/>
              </a:ln>
              <a:solidFill>
                <a:srgbClr val="FF0000"/>
              </a:solidFill>
              <a:effectLst>
                <a:outerShdw blurRad="50800" algn="tl" rotWithShape="0">
                  <a:srgbClr val="000000"/>
                </a:outerShdw>
              </a:effectLst>
            </a:endParaRPr>
          </a:p>
        </p:txBody>
      </p:sp>
      <p:sp>
        <p:nvSpPr>
          <p:cNvPr id="13" name="Rectangle 12"/>
          <p:cNvSpPr/>
          <p:nvPr/>
        </p:nvSpPr>
        <p:spPr>
          <a:xfrm>
            <a:off x="3020762" y="3338036"/>
            <a:ext cx="652743" cy="923330"/>
          </a:xfrm>
          <a:prstGeom prst="rect">
            <a:avLst/>
          </a:prstGeom>
          <a:noFill/>
        </p:spPr>
        <p:txBody>
          <a:bodyPr wrap="none" lIns="91440" tIns="45720" rIns="91440" bIns="45720">
            <a:spAutoFit/>
          </a:bodyPr>
          <a:lstStyle/>
          <a:p>
            <a:pPr algn="ctr"/>
            <a:r>
              <a:rPr lang="en-US" altLang="ko-KR" sz="5400" b="1" cap="none" spc="0" dirty="0" smtClean="0">
                <a:ln w="17780" cmpd="sng">
                  <a:solidFill>
                    <a:schemeClr val="tx1"/>
                  </a:solidFill>
                  <a:prstDash val="solid"/>
                  <a:miter lim="800000"/>
                </a:ln>
                <a:solidFill>
                  <a:srgbClr val="FF0000"/>
                </a:solidFill>
                <a:effectLst>
                  <a:outerShdw blurRad="50800" algn="tl" rotWithShape="0">
                    <a:srgbClr val="000000"/>
                  </a:outerShdw>
                </a:effectLst>
              </a:rPr>
              <a:t>R</a:t>
            </a:r>
            <a:endParaRPr lang="en-US" altLang="ko-KR" sz="5400" b="1" cap="none" spc="0" dirty="0">
              <a:ln w="17780" cmpd="sng">
                <a:solidFill>
                  <a:schemeClr val="tx1"/>
                </a:solidFill>
                <a:prstDash val="solid"/>
                <a:miter lim="800000"/>
              </a:ln>
              <a:solidFill>
                <a:srgbClr val="FF0000"/>
              </a:solidFill>
              <a:effectLst>
                <a:outerShdw blurRad="50800" algn="tl" rotWithShape="0">
                  <a:srgbClr val="000000"/>
                </a:outerShdw>
              </a:effectLst>
            </a:endParaRPr>
          </a:p>
        </p:txBody>
      </p:sp>
      <p:sp>
        <p:nvSpPr>
          <p:cNvPr id="14" name="Rectangle 13"/>
          <p:cNvSpPr/>
          <p:nvPr/>
        </p:nvSpPr>
        <p:spPr>
          <a:xfrm>
            <a:off x="3036071" y="4639679"/>
            <a:ext cx="652743" cy="923330"/>
          </a:xfrm>
          <a:prstGeom prst="rect">
            <a:avLst/>
          </a:prstGeom>
          <a:noFill/>
        </p:spPr>
        <p:txBody>
          <a:bodyPr wrap="none" lIns="91440" tIns="45720" rIns="91440" bIns="45720">
            <a:spAutoFit/>
          </a:bodyPr>
          <a:lstStyle/>
          <a:p>
            <a:pPr algn="ctr"/>
            <a:r>
              <a:rPr lang="en-US" altLang="ko-KR" sz="5400" b="1" cap="none" spc="0" dirty="0" smtClean="0">
                <a:ln w="17780" cmpd="sng">
                  <a:solidFill>
                    <a:schemeClr val="tx1"/>
                  </a:solidFill>
                  <a:prstDash val="solid"/>
                  <a:miter lim="800000"/>
                </a:ln>
                <a:solidFill>
                  <a:srgbClr val="FF0000"/>
                </a:solidFill>
                <a:effectLst>
                  <a:outerShdw blurRad="50800" algn="tl" rotWithShape="0">
                    <a:srgbClr val="000000"/>
                  </a:outerShdw>
                </a:effectLst>
              </a:rPr>
              <a:t>R</a:t>
            </a:r>
            <a:endParaRPr lang="en-US" altLang="ko-KR" sz="5400" b="1" cap="none" spc="0" dirty="0">
              <a:ln w="17780" cmpd="sng">
                <a:solidFill>
                  <a:schemeClr val="tx1"/>
                </a:solidFill>
                <a:prstDash val="solid"/>
                <a:miter lim="800000"/>
              </a:ln>
              <a:solidFill>
                <a:srgbClr val="FF0000"/>
              </a:solidFill>
              <a:effectLst>
                <a:outerShdw blurRad="50800" algn="tl" rotWithShape="0">
                  <a:srgbClr val="000000"/>
                </a:outerShdw>
              </a:effectLst>
            </a:endParaRPr>
          </a:p>
        </p:txBody>
      </p:sp>
    </p:spTree>
    <p:extLst>
      <p:ext uri="{BB962C8B-B14F-4D97-AF65-F5344CB8AC3E}">
        <p14:creationId xmlns:p14="http://schemas.microsoft.com/office/powerpoint/2010/main" val="340789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animEffect transition="in" filter="fade">
                                      <p:cBhvr>
                                        <p:cTn id="23" dur="500"/>
                                        <p:tgtEl>
                                          <p:spTgt spid="9">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9">
                                            <p:txEl>
                                              <p:pRg st="4" end="4"/>
                                            </p:txEl>
                                          </p:spTgt>
                                        </p:tgtEl>
                                        <p:attrNameLst>
                                          <p:attrName>style.visibility</p:attrName>
                                        </p:attrNameLst>
                                      </p:cBhvr>
                                      <p:to>
                                        <p:strVal val="visible"/>
                                      </p:to>
                                    </p:set>
                                    <p:animEffect transition="in" filter="fade">
                                      <p:cBhvr>
                                        <p:cTn id="26"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Naturalness: cf. Vaux (2009)</a:t>
            </a:r>
            <a:endParaRPr lang="ko-KR" altLang="en-US" dirty="0"/>
          </a:p>
        </p:txBody>
      </p:sp>
      <p:sp>
        <p:nvSpPr>
          <p:cNvPr id="6" name="Content Placeholder 5"/>
          <p:cNvSpPr>
            <a:spLocks noGrp="1"/>
          </p:cNvSpPr>
          <p:nvPr>
            <p:ph sz="quarter" idx="1"/>
          </p:nvPr>
        </p:nvSpPr>
        <p:spPr/>
        <p:txBody>
          <a:bodyPr>
            <a:normAutofit/>
          </a:bodyPr>
          <a:lstStyle/>
          <a:p>
            <a:r>
              <a:rPr lang="en-US" altLang="ko-KR" b="1" dirty="0" smtClean="0"/>
              <a:t>Palatal-to-TR shift</a:t>
            </a:r>
            <a:r>
              <a:rPr lang="en-US" altLang="ko-KR" dirty="0" smtClean="0"/>
              <a:t>: highly unlikely </a:t>
            </a:r>
          </a:p>
          <a:p>
            <a:pPr lvl="1"/>
            <a:r>
              <a:rPr lang="en-US" altLang="ko-KR" dirty="0" smtClean="0"/>
              <a:t>No known phonetic principles</a:t>
            </a:r>
          </a:p>
          <a:p>
            <a:pPr lvl="1"/>
            <a:r>
              <a:rPr lang="en-US" altLang="ko-KR" dirty="0" smtClean="0"/>
              <a:t>No known attested cases</a:t>
            </a:r>
          </a:p>
          <a:p>
            <a:r>
              <a:rPr lang="en-US" altLang="ko-KR" dirty="0" err="1" smtClean="0"/>
              <a:t>Velarization</a:t>
            </a:r>
            <a:r>
              <a:rPr lang="en-US" altLang="ko-KR" dirty="0" smtClean="0"/>
              <a:t>:  a </a:t>
            </a:r>
            <a:r>
              <a:rPr lang="en-US" altLang="ko-KR" dirty="0"/>
              <a:t>violation of </a:t>
            </a:r>
            <a:r>
              <a:rPr lang="en-US" altLang="ko-KR" dirty="0" err="1" smtClean="0"/>
              <a:t>Labovian</a:t>
            </a:r>
            <a:r>
              <a:rPr lang="en-US" altLang="ko-KR" dirty="0" smtClean="0"/>
              <a:t> Principles of </a:t>
            </a:r>
            <a:r>
              <a:rPr lang="en-US" altLang="ko-KR" dirty="0"/>
              <a:t>vowel shifting  </a:t>
            </a:r>
          </a:p>
          <a:p>
            <a:pPr lvl="1"/>
            <a:r>
              <a:rPr lang="en-US" altLang="ko-KR" dirty="0" smtClean="0"/>
              <a:t>Three </a:t>
            </a:r>
            <a:r>
              <a:rPr lang="en-US" altLang="ko-KR" dirty="0"/>
              <a:t>principles of vowel shifting (</a:t>
            </a:r>
            <a:r>
              <a:rPr lang="en-US" altLang="ko-KR" dirty="0" err="1"/>
              <a:t>Labov</a:t>
            </a:r>
            <a:r>
              <a:rPr lang="en-US" altLang="ko-KR" dirty="0"/>
              <a:t> 1994:116)</a:t>
            </a:r>
          </a:p>
          <a:p>
            <a:pPr marL="594360" lvl="2" indent="0">
              <a:buNone/>
            </a:pPr>
            <a:r>
              <a:rPr lang="en-US" altLang="ko-KR" dirty="0" smtClean="0"/>
              <a:t>In </a:t>
            </a:r>
            <a:r>
              <a:rPr lang="en-US" altLang="ko-KR" dirty="0"/>
              <a:t>chain shifts,</a:t>
            </a:r>
          </a:p>
          <a:p>
            <a:pPr marL="594360" lvl="2" indent="0">
              <a:buNone/>
            </a:pPr>
            <a:r>
              <a:rPr lang="en-US" altLang="ko-KR" cap="small" dirty="0" smtClean="0"/>
              <a:t>Principle </a:t>
            </a:r>
            <a:r>
              <a:rPr lang="en-US" altLang="ko-KR" cap="small" dirty="0"/>
              <a:t>I</a:t>
            </a:r>
            <a:r>
              <a:rPr lang="en-US" altLang="ko-KR" dirty="0"/>
              <a:t>		long vowels rise.</a:t>
            </a:r>
          </a:p>
          <a:p>
            <a:pPr marL="594360" lvl="2" indent="0">
              <a:buNone/>
            </a:pPr>
            <a:r>
              <a:rPr lang="en-US" altLang="ko-KR" cap="small" dirty="0"/>
              <a:t>Principle II</a:t>
            </a:r>
            <a:r>
              <a:rPr lang="en-US" altLang="ko-KR" dirty="0"/>
              <a:t>		short vowels fall.</a:t>
            </a:r>
          </a:p>
          <a:p>
            <a:pPr marL="594360" lvl="2" indent="0">
              <a:buNone/>
            </a:pPr>
            <a:r>
              <a:rPr lang="en-US" altLang="ko-KR" cap="small" dirty="0"/>
              <a:t>Principle </a:t>
            </a:r>
            <a:r>
              <a:rPr lang="en-US" altLang="ko-KR" cap="small" dirty="0" err="1"/>
              <a:t>II</a:t>
            </a:r>
            <a:r>
              <a:rPr lang="en-US" altLang="ko-KR" cap="small" baseline="-25000" dirty="0" err="1"/>
              <a:t>A</a:t>
            </a:r>
            <a:r>
              <a:rPr lang="en-US" altLang="ko-KR" dirty="0"/>
              <a:t>	</a:t>
            </a:r>
            <a:r>
              <a:rPr lang="en-US" altLang="ko-KR" dirty="0" smtClean="0"/>
              <a:t>the </a:t>
            </a:r>
            <a:r>
              <a:rPr lang="en-US" altLang="ko-KR" dirty="0"/>
              <a:t>nuclei of </a:t>
            </a:r>
            <a:r>
              <a:rPr lang="en-US" altLang="ko-KR" dirty="0" err="1"/>
              <a:t>upgliding</a:t>
            </a:r>
            <a:r>
              <a:rPr lang="en-US" altLang="ko-KR" dirty="0"/>
              <a:t> diphthongs fall.</a:t>
            </a:r>
          </a:p>
          <a:p>
            <a:pPr marL="594360" lvl="2" indent="0">
              <a:buNone/>
            </a:pPr>
            <a:r>
              <a:rPr lang="en-US" altLang="ko-KR" b="1" cap="small" dirty="0"/>
              <a:t>Principle III</a:t>
            </a:r>
            <a:r>
              <a:rPr lang="en-US" altLang="ko-KR" b="1" dirty="0"/>
              <a:t>	back vowels move to the front</a:t>
            </a:r>
            <a:r>
              <a:rPr lang="en-US" altLang="ko-KR" b="1" dirty="0" smtClean="0"/>
              <a:t>.</a:t>
            </a:r>
            <a:endParaRPr lang="en-US" altLang="ko-KR" b="1" dirty="0"/>
          </a:p>
        </p:txBody>
      </p:sp>
      <p:sp>
        <p:nvSpPr>
          <p:cNvPr id="3" name="Date Placeholder 2"/>
          <p:cNvSpPr>
            <a:spLocks noGrp="1"/>
          </p:cNvSpPr>
          <p:nvPr>
            <p:ph type="dt" sz="half" idx="2"/>
          </p:nvPr>
        </p:nvSpPr>
        <p:spPr/>
        <p:txBody>
          <a:bodyPr/>
          <a:lstStyle/>
          <a:p>
            <a:r>
              <a:rPr lang="en-US" altLang="ko-KR" smtClean="0"/>
              <a:t>1/24/2013</a:t>
            </a:r>
            <a:endParaRPr lang="ko-KR" altLang="en-US" dirty="0"/>
          </a:p>
        </p:txBody>
      </p:sp>
      <p:sp>
        <p:nvSpPr>
          <p:cNvPr id="4" name="Footer Placeholder 3"/>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5" name="Slide Number Placeholder 4"/>
          <p:cNvSpPr>
            <a:spLocks noGrp="1"/>
          </p:cNvSpPr>
          <p:nvPr>
            <p:ph type="sldNum" sz="quarter" idx="4"/>
          </p:nvPr>
        </p:nvSpPr>
        <p:spPr/>
        <p:txBody>
          <a:bodyPr/>
          <a:lstStyle/>
          <a:p>
            <a:fld id="{C11EF7EE-79D6-49A2-9057-E1F4E97C0289}" type="slidenum">
              <a:rPr lang="ko-KR" altLang="en-US" smtClean="0"/>
              <a:pPr/>
              <a:t>82</a:t>
            </a:fld>
            <a:endParaRPr lang="ko-KR" altLang="en-US" dirty="0"/>
          </a:p>
        </p:txBody>
      </p:sp>
    </p:spTree>
    <p:extLst>
      <p:ext uri="{BB962C8B-B14F-4D97-AF65-F5344CB8AC3E}">
        <p14:creationId xmlns:p14="http://schemas.microsoft.com/office/powerpoint/2010/main" val="314586929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Naturalness: Vaux (2009)</a:t>
            </a:r>
            <a:endParaRPr lang="ko-KR" altLang="en-US" dirty="0"/>
          </a:p>
        </p:txBody>
      </p:sp>
      <p:sp>
        <p:nvSpPr>
          <p:cNvPr id="6" name="Content Placeholder 5"/>
          <p:cNvSpPr>
            <a:spLocks noGrp="1"/>
          </p:cNvSpPr>
          <p:nvPr>
            <p:ph sz="quarter" idx="1"/>
          </p:nvPr>
        </p:nvSpPr>
        <p:spPr/>
        <p:txBody>
          <a:bodyPr>
            <a:normAutofit/>
          </a:bodyPr>
          <a:lstStyle/>
          <a:p>
            <a:r>
              <a:rPr lang="en-US" altLang="ko-KR" b="1" dirty="0" smtClean="0"/>
              <a:t>TR-to-palatal shift </a:t>
            </a:r>
            <a:r>
              <a:rPr lang="en-US" altLang="ko-KR" dirty="0" smtClean="0"/>
              <a:t>(a reverse shift): more likely</a:t>
            </a:r>
          </a:p>
          <a:p>
            <a:pPr lvl="1"/>
            <a:r>
              <a:rPr lang="en-US" altLang="ko-KR" dirty="0" smtClean="0"/>
              <a:t>Phonetically grounded:</a:t>
            </a:r>
          </a:p>
          <a:p>
            <a:pPr lvl="2"/>
            <a:r>
              <a:rPr lang="en-US" altLang="ko-KR" dirty="0" smtClean="0"/>
              <a:t>TB movement is concomitant with TR movement (</a:t>
            </a:r>
            <a:r>
              <a:rPr lang="en-US" altLang="ko-KR" dirty="0" err="1" smtClean="0"/>
              <a:t>Lindau</a:t>
            </a:r>
            <a:r>
              <a:rPr lang="en-US" altLang="ko-KR" dirty="0" smtClean="0"/>
              <a:t> 1975; </a:t>
            </a:r>
            <a:r>
              <a:rPr lang="en-US" altLang="ko-KR" dirty="0" err="1" smtClean="0"/>
              <a:t>Archangeli</a:t>
            </a:r>
            <a:r>
              <a:rPr lang="en-US" altLang="ko-KR" dirty="0" smtClean="0"/>
              <a:t> &amp; </a:t>
            </a:r>
            <a:r>
              <a:rPr lang="en-US" altLang="ko-KR" dirty="0" err="1" smtClean="0"/>
              <a:t>Pulleyblank</a:t>
            </a:r>
            <a:r>
              <a:rPr lang="en-US" altLang="ko-KR" dirty="0" smtClean="0"/>
              <a:t> 1994)</a:t>
            </a:r>
          </a:p>
          <a:p>
            <a:pPr lvl="1"/>
            <a:r>
              <a:rPr lang="en-US" altLang="ko-KR" dirty="0" smtClean="0"/>
              <a:t>Attested in e.g., Somali, Louisiana English</a:t>
            </a:r>
          </a:p>
          <a:p>
            <a:pPr lvl="1"/>
            <a:r>
              <a:rPr lang="en-US" altLang="ko-KR" dirty="0" smtClean="0"/>
              <a:t>Explains the Southwest Turkic voicing</a:t>
            </a:r>
          </a:p>
          <a:p>
            <a:pPr lvl="1"/>
            <a:r>
              <a:rPr lang="en-US" altLang="ko-KR" dirty="0" smtClean="0"/>
              <a:t>Simplification </a:t>
            </a:r>
          </a:p>
          <a:p>
            <a:pPr lvl="1"/>
            <a:r>
              <a:rPr lang="en-US" altLang="ko-KR" dirty="0" smtClean="0"/>
              <a:t>Enhancement </a:t>
            </a:r>
            <a:r>
              <a:rPr lang="en-US" altLang="ko-KR" dirty="0"/>
              <a:t>of the </a:t>
            </a:r>
            <a:r>
              <a:rPr lang="en-US" altLang="ko-KR" dirty="0" err="1"/>
              <a:t>perceptability</a:t>
            </a:r>
            <a:r>
              <a:rPr lang="en-US" altLang="ko-KR" dirty="0"/>
              <a:t> (F2 difference)</a:t>
            </a:r>
          </a:p>
          <a:p>
            <a:pPr lvl="2"/>
            <a:r>
              <a:rPr lang="en-US" altLang="ko-KR" dirty="0"/>
              <a:t>Maximal distribution of the back </a:t>
            </a:r>
            <a:r>
              <a:rPr lang="en-US" altLang="ko-KR" dirty="0" smtClean="0"/>
              <a:t>vowels</a:t>
            </a:r>
            <a:endParaRPr lang="en-US" altLang="ko-KR" dirty="0"/>
          </a:p>
        </p:txBody>
      </p:sp>
      <p:sp>
        <p:nvSpPr>
          <p:cNvPr id="3" name="Date Placeholder 2"/>
          <p:cNvSpPr>
            <a:spLocks noGrp="1"/>
          </p:cNvSpPr>
          <p:nvPr>
            <p:ph type="dt" sz="half" idx="2"/>
          </p:nvPr>
        </p:nvSpPr>
        <p:spPr/>
        <p:txBody>
          <a:bodyPr/>
          <a:lstStyle/>
          <a:p>
            <a:r>
              <a:rPr lang="en-US" altLang="ko-KR" smtClean="0"/>
              <a:t>1/24/2013</a:t>
            </a:r>
            <a:endParaRPr lang="ko-KR" altLang="en-US" dirty="0"/>
          </a:p>
        </p:txBody>
      </p:sp>
      <p:sp>
        <p:nvSpPr>
          <p:cNvPr id="4" name="Footer Placeholder 3"/>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5" name="Slide Number Placeholder 4"/>
          <p:cNvSpPr>
            <a:spLocks noGrp="1"/>
          </p:cNvSpPr>
          <p:nvPr>
            <p:ph type="sldNum" sz="quarter" idx="4"/>
          </p:nvPr>
        </p:nvSpPr>
        <p:spPr/>
        <p:txBody>
          <a:bodyPr/>
          <a:lstStyle/>
          <a:p>
            <a:fld id="{C11EF7EE-79D6-49A2-9057-E1F4E97C0289}" type="slidenum">
              <a:rPr lang="ko-KR" altLang="en-US" smtClean="0"/>
              <a:pPr/>
              <a:t>83</a:t>
            </a:fld>
            <a:endParaRPr lang="ko-KR" altLang="en-US" dirty="0"/>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9620" y="1327648"/>
            <a:ext cx="8170953" cy="4761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7"/>
          <p:cNvSpPr/>
          <p:nvPr/>
        </p:nvSpPr>
        <p:spPr>
          <a:xfrm>
            <a:off x="2483768" y="3789040"/>
            <a:ext cx="1295693" cy="1224136"/>
          </a:xfrm>
          <a:prstGeom prst="ellipse">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Oval 8"/>
          <p:cNvSpPr/>
          <p:nvPr/>
        </p:nvSpPr>
        <p:spPr>
          <a:xfrm>
            <a:off x="6300192" y="3092785"/>
            <a:ext cx="1224136" cy="1231594"/>
          </a:xfrm>
          <a:prstGeom prst="ellipse">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0567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7"/>
                                        </p:tgtEl>
                                      </p:cBhvr>
                                    </p:animEffect>
                                    <p:set>
                                      <p:cBhvr>
                                        <p:cTn id="21" dur="1" fill="hold">
                                          <p:stCondLst>
                                            <p:cond delay="499"/>
                                          </p:stCondLst>
                                        </p:cTn>
                                        <p:tgtEl>
                                          <p:spTgt spid="7"/>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8"/>
                                        </p:tgtEl>
                                      </p:cBhvr>
                                    </p:animEffect>
                                    <p:set>
                                      <p:cBhvr>
                                        <p:cTn id="24" dur="1" fill="hold">
                                          <p:stCondLst>
                                            <p:cond delay="499"/>
                                          </p:stCondLst>
                                        </p:cTn>
                                        <p:tgtEl>
                                          <p:spTgt spid="8"/>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Naturalness: Vaux (2009)</a:t>
            </a:r>
            <a:endParaRPr lang="ko-KR" altLang="en-US" dirty="0"/>
          </a:p>
        </p:txBody>
      </p:sp>
      <p:sp>
        <p:nvSpPr>
          <p:cNvPr id="6" name="Content Placeholder 5"/>
          <p:cNvSpPr>
            <a:spLocks noGrp="1"/>
          </p:cNvSpPr>
          <p:nvPr>
            <p:ph sz="quarter" idx="1"/>
          </p:nvPr>
        </p:nvSpPr>
        <p:spPr/>
        <p:txBody>
          <a:bodyPr/>
          <a:lstStyle/>
          <a:p>
            <a:r>
              <a:rPr lang="en-US" altLang="ko-KR" dirty="0" smtClean="0"/>
              <a:t>Vaux’s </a:t>
            </a:r>
            <a:r>
              <a:rPr lang="en-US" altLang="ko-KR" dirty="0"/>
              <a:t>claim:</a:t>
            </a:r>
          </a:p>
          <a:p>
            <a:pPr lvl="1"/>
            <a:r>
              <a:rPr lang="en-US" altLang="ko-KR" dirty="0"/>
              <a:t>Proto-Altaic originally had a TR </a:t>
            </a:r>
            <a:r>
              <a:rPr lang="en-US" altLang="ko-KR" dirty="0" smtClean="0"/>
              <a:t>system</a:t>
            </a:r>
            <a:r>
              <a:rPr lang="en-US" altLang="ko-KR" dirty="0"/>
              <a:t>.</a:t>
            </a:r>
          </a:p>
          <a:p>
            <a:pPr lvl="1"/>
            <a:endParaRPr lang="en-US" altLang="ko-KR" dirty="0" smtClean="0"/>
          </a:p>
          <a:p>
            <a:pPr lvl="1"/>
            <a:endParaRPr lang="en-US" altLang="ko-KR" dirty="0"/>
          </a:p>
          <a:p>
            <a:pPr lvl="1"/>
            <a:endParaRPr lang="en-US" altLang="ko-KR" dirty="0" smtClean="0"/>
          </a:p>
          <a:p>
            <a:pPr lvl="1"/>
            <a:endParaRPr lang="en-US" altLang="ko-KR" dirty="0"/>
          </a:p>
          <a:p>
            <a:endParaRPr lang="en-US" altLang="ko-KR" dirty="0" smtClean="0"/>
          </a:p>
          <a:p>
            <a:endParaRPr lang="en-US" altLang="ko-KR" dirty="0"/>
          </a:p>
          <a:p>
            <a:endParaRPr lang="en-US" altLang="ko-KR" dirty="0" smtClean="0"/>
          </a:p>
          <a:p>
            <a:endParaRPr lang="en-US" altLang="ko-KR" dirty="0"/>
          </a:p>
          <a:p>
            <a:r>
              <a:rPr lang="en-US" altLang="ko-KR" dirty="0" smtClean="0"/>
              <a:t>This </a:t>
            </a:r>
            <a:r>
              <a:rPr lang="en-US" altLang="ko-KR" dirty="0"/>
              <a:t>seems to be true at the Mongolic level too</a:t>
            </a:r>
            <a:r>
              <a:rPr lang="en-US" altLang="ko-KR" dirty="0" smtClean="0"/>
              <a:t>!</a:t>
            </a:r>
            <a:endParaRPr lang="ko-KR" altLang="en-US" dirty="0"/>
          </a:p>
        </p:txBody>
      </p:sp>
      <p:sp>
        <p:nvSpPr>
          <p:cNvPr id="3" name="Date Placeholder 2"/>
          <p:cNvSpPr>
            <a:spLocks noGrp="1"/>
          </p:cNvSpPr>
          <p:nvPr>
            <p:ph type="dt" sz="half" idx="2"/>
          </p:nvPr>
        </p:nvSpPr>
        <p:spPr/>
        <p:txBody>
          <a:bodyPr/>
          <a:lstStyle/>
          <a:p>
            <a:r>
              <a:rPr lang="en-US" altLang="ko-KR" smtClean="0"/>
              <a:t>1/24/2013</a:t>
            </a:r>
            <a:endParaRPr lang="ko-KR" altLang="en-US" dirty="0"/>
          </a:p>
        </p:txBody>
      </p:sp>
      <p:sp>
        <p:nvSpPr>
          <p:cNvPr id="4" name="Footer Placeholder 3"/>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5" name="Slide Number Placeholder 4"/>
          <p:cNvSpPr>
            <a:spLocks noGrp="1"/>
          </p:cNvSpPr>
          <p:nvPr>
            <p:ph type="sldNum" sz="quarter" idx="4"/>
          </p:nvPr>
        </p:nvSpPr>
        <p:spPr/>
        <p:txBody>
          <a:bodyPr/>
          <a:lstStyle/>
          <a:p>
            <a:fld id="{C11EF7EE-79D6-49A2-9057-E1F4E97C0289}" type="slidenum">
              <a:rPr lang="ko-KR" altLang="en-US" smtClean="0"/>
              <a:pPr/>
              <a:t>84</a:t>
            </a:fld>
            <a:endParaRPr lang="ko-KR" altLang="en-US" dirty="0"/>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1720" y="2553421"/>
            <a:ext cx="4189737" cy="2893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3313864" y="1926036"/>
            <a:ext cx="326372" cy="923330"/>
          </a:xfrm>
          <a:prstGeom prst="rect">
            <a:avLst/>
          </a:prstGeom>
          <a:noFill/>
        </p:spPr>
        <p:txBody>
          <a:bodyPr wrap="square" lIns="91440" tIns="45720" rIns="91440" bIns="45720">
            <a:spAutoFit/>
          </a:bodyPr>
          <a:lstStyle/>
          <a:p>
            <a:pPr algn="ctr"/>
            <a:r>
              <a:rPr lang="en-US" altLang="ko-KR" sz="5400" b="1" dirty="0">
                <a:ln w="17780" cmpd="sng">
                  <a:solidFill>
                    <a:schemeClr val="tx1"/>
                  </a:solidFill>
                  <a:prstDash val="solid"/>
                  <a:miter lim="800000"/>
                </a:ln>
                <a:solidFill>
                  <a:srgbClr val="FF0000"/>
                </a:solidFill>
                <a:effectLst>
                  <a:outerShdw blurRad="50800" algn="tl" rotWithShape="0">
                    <a:srgbClr val="000000"/>
                  </a:outerShdw>
                </a:effectLst>
              </a:rPr>
              <a:t>R</a:t>
            </a:r>
            <a:endParaRPr lang="en-US" altLang="ko-KR" sz="5400" b="1" cap="none" spc="0" dirty="0">
              <a:ln w="17780" cmpd="sng">
                <a:solidFill>
                  <a:schemeClr val="tx1"/>
                </a:solidFill>
                <a:prstDash val="solid"/>
                <a:miter lim="800000"/>
              </a:ln>
              <a:solidFill>
                <a:srgbClr val="FF0000"/>
              </a:solidFill>
              <a:effectLst>
                <a:outerShdw blurRad="50800" algn="tl" rotWithShape="0">
                  <a:srgbClr val="000000"/>
                </a:outerShdw>
              </a:effectLst>
            </a:endParaRPr>
          </a:p>
        </p:txBody>
      </p:sp>
      <p:sp>
        <p:nvSpPr>
          <p:cNvPr id="9" name="Rectangle 8"/>
          <p:cNvSpPr/>
          <p:nvPr/>
        </p:nvSpPr>
        <p:spPr>
          <a:xfrm>
            <a:off x="4560897" y="3076936"/>
            <a:ext cx="326372" cy="923330"/>
          </a:xfrm>
          <a:prstGeom prst="rect">
            <a:avLst/>
          </a:prstGeom>
          <a:noFill/>
        </p:spPr>
        <p:txBody>
          <a:bodyPr wrap="square" lIns="91440" tIns="45720" rIns="91440" bIns="45720">
            <a:spAutoFit/>
          </a:bodyPr>
          <a:lstStyle/>
          <a:p>
            <a:pPr algn="ctr"/>
            <a:r>
              <a:rPr lang="en-US" altLang="ko-KR" sz="5400" b="1" dirty="0">
                <a:ln w="17780" cmpd="sng">
                  <a:solidFill>
                    <a:schemeClr val="tx1"/>
                  </a:solidFill>
                  <a:prstDash val="solid"/>
                  <a:miter lim="800000"/>
                </a:ln>
                <a:solidFill>
                  <a:srgbClr val="FF0000"/>
                </a:solidFill>
                <a:effectLst>
                  <a:outerShdw blurRad="50800" algn="tl" rotWithShape="0">
                    <a:srgbClr val="000000"/>
                  </a:outerShdw>
                </a:effectLst>
              </a:rPr>
              <a:t>R</a:t>
            </a:r>
            <a:endParaRPr lang="en-US" altLang="ko-KR" sz="5400" b="1" cap="none" spc="0" dirty="0">
              <a:ln w="17780" cmpd="sng">
                <a:solidFill>
                  <a:schemeClr val="tx1"/>
                </a:solidFill>
                <a:prstDash val="solid"/>
                <a:miter lim="800000"/>
              </a:ln>
              <a:solidFill>
                <a:srgbClr val="FF0000"/>
              </a:solidFill>
              <a:effectLst>
                <a:outerShdw blurRad="50800" algn="tl" rotWithShape="0">
                  <a:srgbClr val="000000"/>
                </a:outerShdw>
              </a:effectLst>
            </a:endParaRPr>
          </a:p>
        </p:txBody>
      </p:sp>
      <p:sp>
        <p:nvSpPr>
          <p:cNvPr id="10" name="Rectangle 9"/>
          <p:cNvSpPr/>
          <p:nvPr/>
        </p:nvSpPr>
        <p:spPr>
          <a:xfrm>
            <a:off x="5616293" y="4248548"/>
            <a:ext cx="326372" cy="923330"/>
          </a:xfrm>
          <a:prstGeom prst="rect">
            <a:avLst/>
          </a:prstGeom>
          <a:noFill/>
        </p:spPr>
        <p:txBody>
          <a:bodyPr wrap="square" lIns="91440" tIns="45720" rIns="91440" bIns="45720">
            <a:spAutoFit/>
          </a:bodyPr>
          <a:lstStyle/>
          <a:p>
            <a:pPr algn="ctr"/>
            <a:r>
              <a:rPr lang="en-US" altLang="ko-KR" sz="5400" b="1" dirty="0">
                <a:ln w="17780" cmpd="sng">
                  <a:solidFill>
                    <a:schemeClr val="tx1"/>
                  </a:solidFill>
                  <a:prstDash val="solid"/>
                  <a:miter lim="800000"/>
                </a:ln>
                <a:solidFill>
                  <a:srgbClr val="FF0000"/>
                </a:solidFill>
                <a:effectLst>
                  <a:outerShdw blurRad="50800" algn="tl" rotWithShape="0">
                    <a:srgbClr val="000000"/>
                  </a:outerShdw>
                </a:effectLst>
              </a:rPr>
              <a:t>R</a:t>
            </a:r>
            <a:endParaRPr lang="en-US" altLang="ko-KR" sz="5400" b="1" cap="none" spc="0" dirty="0">
              <a:ln w="17780" cmpd="sng">
                <a:solidFill>
                  <a:schemeClr val="tx1"/>
                </a:solidFill>
                <a:prstDash val="solid"/>
                <a:miter lim="800000"/>
              </a:ln>
              <a:solidFill>
                <a:srgbClr val="FF0000"/>
              </a:solidFill>
              <a:effectLst>
                <a:outerShdw blurRad="50800" algn="tl" rotWithShape="0">
                  <a:srgbClr val="000000"/>
                </a:outerShdw>
              </a:effectLst>
            </a:endParaRPr>
          </a:p>
        </p:txBody>
      </p:sp>
      <p:sp>
        <p:nvSpPr>
          <p:cNvPr id="11" name="Rectangle 10"/>
          <p:cNvSpPr/>
          <p:nvPr/>
        </p:nvSpPr>
        <p:spPr>
          <a:xfrm>
            <a:off x="3188696" y="4248548"/>
            <a:ext cx="326372" cy="923330"/>
          </a:xfrm>
          <a:prstGeom prst="rect">
            <a:avLst/>
          </a:prstGeom>
          <a:noFill/>
        </p:spPr>
        <p:txBody>
          <a:bodyPr wrap="square" lIns="91440" tIns="45720" rIns="91440" bIns="45720">
            <a:spAutoFit/>
          </a:bodyPr>
          <a:lstStyle/>
          <a:p>
            <a:pPr algn="ctr"/>
            <a:r>
              <a:rPr lang="en-US" altLang="ko-KR" sz="5400" b="1" dirty="0">
                <a:ln w="17780" cmpd="sng">
                  <a:solidFill>
                    <a:schemeClr val="tx1"/>
                  </a:solidFill>
                  <a:prstDash val="solid"/>
                  <a:miter lim="800000"/>
                </a:ln>
                <a:solidFill>
                  <a:srgbClr val="FF0000"/>
                </a:solidFill>
                <a:effectLst>
                  <a:outerShdw blurRad="50800" algn="tl" rotWithShape="0">
                    <a:srgbClr val="000000"/>
                  </a:outerShdw>
                </a:effectLst>
              </a:rPr>
              <a:t>R</a:t>
            </a:r>
            <a:endParaRPr lang="en-US" altLang="ko-KR" sz="5400" b="1" cap="none" spc="0" dirty="0">
              <a:ln w="17780" cmpd="sng">
                <a:solidFill>
                  <a:schemeClr val="tx1"/>
                </a:solidFill>
                <a:prstDash val="solid"/>
                <a:miter lim="800000"/>
              </a:ln>
              <a:solidFill>
                <a:srgbClr val="FF0000"/>
              </a:solidFill>
              <a:effectLst>
                <a:outerShdw blurRad="50800" algn="tl" rotWithShape="0">
                  <a:srgbClr val="000000"/>
                </a:outerShdw>
              </a:effectLst>
            </a:endParaRPr>
          </a:p>
        </p:txBody>
      </p:sp>
      <p:sp>
        <p:nvSpPr>
          <p:cNvPr id="12" name="Rectangle 11"/>
          <p:cNvSpPr/>
          <p:nvPr/>
        </p:nvSpPr>
        <p:spPr>
          <a:xfrm>
            <a:off x="2339752" y="3074324"/>
            <a:ext cx="326372" cy="923330"/>
          </a:xfrm>
          <a:prstGeom prst="rect">
            <a:avLst/>
          </a:prstGeom>
          <a:noFill/>
        </p:spPr>
        <p:txBody>
          <a:bodyPr wrap="square" lIns="91440" tIns="45720" rIns="91440" bIns="45720">
            <a:spAutoFit/>
          </a:bodyPr>
          <a:lstStyle/>
          <a:p>
            <a:pPr algn="ctr"/>
            <a:r>
              <a:rPr lang="en-US" altLang="ko-KR" sz="5400" b="1" dirty="0" smtClean="0">
                <a:ln w="17780" cmpd="sng">
                  <a:solidFill>
                    <a:schemeClr val="tx1"/>
                  </a:solidFill>
                  <a:prstDash val="solid"/>
                  <a:miter lim="800000"/>
                </a:ln>
                <a:solidFill>
                  <a:schemeClr val="accent1">
                    <a:lumMod val="75000"/>
                  </a:schemeClr>
                </a:solidFill>
                <a:effectLst>
                  <a:outerShdw blurRad="50800" algn="tl" rotWithShape="0">
                    <a:srgbClr val="000000"/>
                  </a:outerShdw>
                </a:effectLst>
              </a:rPr>
              <a:t>P</a:t>
            </a:r>
            <a:endParaRPr lang="en-US" altLang="ko-KR" sz="5400" b="1" cap="none" spc="0" dirty="0">
              <a:ln w="17780" cmpd="sng">
                <a:solidFill>
                  <a:schemeClr val="tx1"/>
                </a:solidFill>
                <a:prstDash val="solid"/>
                <a:miter lim="800000"/>
              </a:ln>
              <a:solidFill>
                <a:schemeClr val="accent1">
                  <a:lumMod val="75000"/>
                </a:schemeClr>
              </a:solidFill>
              <a:effectLst>
                <a:outerShdw blurRad="50800" algn="tl" rotWithShape="0">
                  <a:srgbClr val="000000"/>
                </a:outerShdw>
              </a:effectLst>
            </a:endParaRPr>
          </a:p>
        </p:txBody>
      </p:sp>
    </p:spTree>
    <p:extLst>
      <p:ext uri="{BB962C8B-B14F-4D97-AF65-F5344CB8AC3E}">
        <p14:creationId xmlns:p14="http://schemas.microsoft.com/office/powerpoint/2010/main" val="1263744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baseline="0" dirty="0" smtClean="0"/>
              <a:t>MM-Chinese correspondence</a:t>
            </a:r>
            <a:endParaRPr lang="ko-KR" altLang="en-US" dirty="0"/>
          </a:p>
        </p:txBody>
      </p:sp>
      <p:sp>
        <p:nvSpPr>
          <p:cNvPr id="3" name="Content Placeholder 2"/>
          <p:cNvSpPr>
            <a:spLocks noGrp="1"/>
          </p:cNvSpPr>
          <p:nvPr>
            <p:ph sz="quarter" idx="1"/>
          </p:nvPr>
        </p:nvSpPr>
        <p:spPr/>
        <p:txBody>
          <a:bodyPr>
            <a:normAutofit/>
          </a:bodyPr>
          <a:lstStyle/>
          <a:p>
            <a:r>
              <a:rPr lang="en-US" altLang="ko-KR" dirty="0" smtClean="0"/>
              <a:t>Hattori (1975)</a:t>
            </a:r>
          </a:p>
          <a:p>
            <a:pPr lvl="1"/>
            <a:r>
              <a:rPr lang="en-US" altLang="ko-KR" dirty="0" smtClean="0"/>
              <a:t>“It is more likely that Middle Mongolian had a vowel harmony of ‘open-narrow’ type (= TR type)”</a:t>
            </a:r>
          </a:p>
          <a:p>
            <a:r>
              <a:rPr lang="en-US" altLang="ko-KR" dirty="0" smtClean="0"/>
              <a:t>In the transcription of the Secret History of the Mongols into Chinese characters</a:t>
            </a:r>
          </a:p>
          <a:p>
            <a:pPr lvl="1"/>
            <a:r>
              <a:rPr lang="en-US" altLang="ko-KR" dirty="0" smtClean="0"/>
              <a:t>MM </a:t>
            </a:r>
            <a:r>
              <a:rPr lang="en-US" altLang="ko-KR" i="1" dirty="0" smtClean="0"/>
              <a:t>ü</a:t>
            </a:r>
            <a:r>
              <a:rPr lang="en-US" altLang="ko-KR" dirty="0" smtClean="0"/>
              <a:t> – Chinese u</a:t>
            </a:r>
            <a:endParaRPr lang="ko-KR" altLang="ko-KR" dirty="0"/>
          </a:p>
          <a:p>
            <a:pPr lvl="2"/>
            <a:r>
              <a:rPr lang="en-US" altLang="ko-KR" dirty="0"/>
              <a:t>/</a:t>
            </a:r>
            <a:r>
              <a:rPr lang="en-US" altLang="ko-KR" dirty="0" err="1"/>
              <a:t>ɡü</a:t>
            </a:r>
            <a:r>
              <a:rPr lang="en-US" altLang="ko-KR" dirty="0"/>
              <a:t>/ (or /</a:t>
            </a:r>
            <a:r>
              <a:rPr lang="en-US" altLang="ko-KR" dirty="0" err="1"/>
              <a:t>kü</a:t>
            </a:r>
            <a:r>
              <a:rPr lang="en-US" altLang="ko-KR" dirty="0" smtClean="0"/>
              <a:t>/)	</a:t>
            </a:r>
            <a:r>
              <a:rPr lang="ko-KR" altLang="ko-KR" dirty="0" smtClean="0"/>
              <a:t>古</a:t>
            </a:r>
            <a:r>
              <a:rPr lang="en-US" altLang="ko-KR" dirty="0"/>
              <a:t>[ku</a:t>
            </a:r>
            <a:r>
              <a:rPr lang="en-US" altLang="ko-KR" baseline="30000" dirty="0"/>
              <a:t>2</a:t>
            </a:r>
            <a:r>
              <a:rPr lang="en-US" altLang="ko-KR" dirty="0" smtClean="0"/>
              <a:t>]    </a:t>
            </a:r>
            <a:r>
              <a:rPr lang="ko-KR" altLang="ko-KR" dirty="0" smtClean="0"/>
              <a:t>估</a:t>
            </a:r>
            <a:r>
              <a:rPr lang="en-US" altLang="ko-KR" dirty="0"/>
              <a:t>[ku</a:t>
            </a:r>
            <a:r>
              <a:rPr lang="en-US" altLang="ko-KR" baseline="30000" dirty="0"/>
              <a:t>2</a:t>
            </a:r>
            <a:r>
              <a:rPr lang="en-US" altLang="ko-KR" dirty="0" smtClean="0"/>
              <a:t>]    </a:t>
            </a:r>
            <a:r>
              <a:rPr lang="ko-KR" altLang="ko-KR" dirty="0" smtClean="0"/>
              <a:t>沽</a:t>
            </a:r>
            <a:r>
              <a:rPr lang="en-US" altLang="ko-KR" dirty="0"/>
              <a:t>[ku</a:t>
            </a:r>
            <a:r>
              <a:rPr lang="en-US" altLang="ko-KR" baseline="30000" dirty="0"/>
              <a:t>1,2</a:t>
            </a:r>
            <a:r>
              <a:rPr lang="en-US" altLang="ko-KR" dirty="0" smtClean="0"/>
              <a:t>]    </a:t>
            </a:r>
            <a:r>
              <a:rPr lang="ko-KR" altLang="ko-KR" dirty="0" smtClean="0"/>
              <a:t>誥</a:t>
            </a:r>
            <a:r>
              <a:rPr lang="en-US" altLang="ko-KR" dirty="0"/>
              <a:t>[ku</a:t>
            </a:r>
            <a:r>
              <a:rPr lang="en-US" altLang="ko-KR" baseline="30000" dirty="0"/>
              <a:t>2,3</a:t>
            </a:r>
            <a:r>
              <a:rPr lang="en-US" altLang="ko-KR" dirty="0"/>
              <a:t>]</a:t>
            </a:r>
            <a:endParaRPr lang="ko-KR" altLang="ko-KR" dirty="0"/>
          </a:p>
          <a:p>
            <a:pPr lvl="2"/>
            <a:r>
              <a:rPr lang="en-US" altLang="ko-KR" dirty="0"/>
              <a:t>/</a:t>
            </a:r>
            <a:r>
              <a:rPr lang="en-US" altLang="ko-KR" dirty="0" err="1"/>
              <a:t>kü</a:t>
            </a:r>
            <a:r>
              <a:rPr lang="en-US" altLang="ko-KR" dirty="0"/>
              <a:t>/		</a:t>
            </a:r>
            <a:r>
              <a:rPr lang="ko-KR" altLang="ko-KR" dirty="0" smtClean="0"/>
              <a:t>枯</a:t>
            </a:r>
            <a:r>
              <a:rPr lang="en-US" altLang="ko-KR" dirty="0"/>
              <a:t>[</a:t>
            </a:r>
            <a:r>
              <a:rPr lang="en-US" altLang="ko-KR" dirty="0" smtClean="0"/>
              <a:t>k’u</a:t>
            </a:r>
            <a:r>
              <a:rPr lang="en-US" altLang="ko-KR" baseline="30000" dirty="0" smtClean="0"/>
              <a:t>1</a:t>
            </a:r>
            <a:r>
              <a:rPr lang="en-US" altLang="ko-KR" dirty="0" smtClean="0"/>
              <a:t>]   </a:t>
            </a:r>
            <a:r>
              <a:rPr lang="ko-KR" altLang="ko-KR" dirty="0" smtClean="0"/>
              <a:t>窟</a:t>
            </a:r>
            <a:r>
              <a:rPr lang="en-US" altLang="ko-KR" dirty="0"/>
              <a:t>[</a:t>
            </a:r>
            <a:r>
              <a:rPr lang="en-US" altLang="ko-KR" dirty="0" smtClean="0"/>
              <a:t>k’uʔ</a:t>
            </a:r>
            <a:r>
              <a:rPr lang="en-US" altLang="ko-KR" baseline="30000" dirty="0" smtClean="0"/>
              <a:t>2</a:t>
            </a:r>
            <a:r>
              <a:rPr lang="en-US" altLang="ko-KR" dirty="0" smtClean="0"/>
              <a:t>]</a:t>
            </a:r>
          </a:p>
          <a:p>
            <a:pPr lvl="1"/>
            <a:r>
              <a:rPr lang="en-US" altLang="ko-KR" dirty="0" smtClean="0"/>
              <a:t>Rationale:</a:t>
            </a:r>
          </a:p>
          <a:p>
            <a:pPr lvl="2"/>
            <a:r>
              <a:rPr lang="en-US" altLang="ko-KR" dirty="0" smtClean="0"/>
              <a:t>The transcription was </a:t>
            </a:r>
            <a:r>
              <a:rPr lang="en-US" altLang="ko-KR" dirty="0"/>
              <a:t>made based on Northern </a:t>
            </a:r>
            <a:r>
              <a:rPr lang="en-US" altLang="ko-KR" dirty="0" smtClean="0"/>
              <a:t>dialect, maybe </a:t>
            </a:r>
            <a:r>
              <a:rPr lang="en-US" altLang="ko-KR" dirty="0"/>
              <a:t>Beijing </a:t>
            </a:r>
            <a:r>
              <a:rPr lang="en-US" altLang="ko-KR" dirty="0" smtClean="0"/>
              <a:t>dialect (by assumption).</a:t>
            </a:r>
          </a:p>
          <a:p>
            <a:pPr lvl="2"/>
            <a:r>
              <a:rPr lang="en-US" altLang="ko-KR" dirty="0" smtClean="0"/>
              <a:t>14</a:t>
            </a:r>
            <a:r>
              <a:rPr lang="en-US" altLang="ko-KR" baseline="30000" dirty="0" smtClean="0"/>
              <a:t>th</a:t>
            </a:r>
            <a:r>
              <a:rPr lang="en-US" altLang="ko-KR" dirty="0" smtClean="0"/>
              <a:t> c. Pekingese had the distinction between </a:t>
            </a:r>
            <a:r>
              <a:rPr lang="en-US" altLang="ko-KR" dirty="0"/>
              <a:t>[u][</a:t>
            </a:r>
            <a:r>
              <a:rPr lang="en-US" altLang="ko-KR" dirty="0" err="1"/>
              <a:t>uʔ</a:t>
            </a:r>
            <a:r>
              <a:rPr lang="en-US" altLang="ko-KR" dirty="0"/>
              <a:t>] and [y</a:t>
            </a:r>
            <a:r>
              <a:rPr lang="en-US" altLang="ko-KR" dirty="0" smtClean="0"/>
              <a:t>][</a:t>
            </a:r>
            <a:r>
              <a:rPr lang="en-US" altLang="ko-KR" dirty="0" err="1" smtClean="0"/>
              <a:t>yʔ</a:t>
            </a:r>
            <a:r>
              <a:rPr lang="en-US" altLang="ko-KR" dirty="0" smtClean="0"/>
              <a:t>].</a:t>
            </a:r>
          </a:p>
        </p:txBody>
      </p:sp>
      <p:sp>
        <p:nvSpPr>
          <p:cNvPr id="4" name="Date Placeholder 3"/>
          <p:cNvSpPr>
            <a:spLocks noGrp="1"/>
          </p:cNvSpPr>
          <p:nvPr>
            <p:ph type="dt" sz="half" idx="2"/>
          </p:nvPr>
        </p:nvSpPr>
        <p:spPr>
          <a:xfrm>
            <a:off x="7596336" y="6381328"/>
            <a:ext cx="1093512" cy="340782"/>
          </a:xfrm>
        </p:spPr>
        <p:txBody>
          <a:bodyPr/>
          <a:lstStyle/>
          <a:p>
            <a:r>
              <a:rPr lang="en-US" altLang="ko-KR" smtClean="0"/>
              <a:t>1/24/2013</a:t>
            </a:r>
            <a:endParaRPr lang="ko-KR" altLang="en-US"/>
          </a:p>
        </p:txBody>
      </p:sp>
      <p:sp>
        <p:nvSpPr>
          <p:cNvPr id="5" name="Footer Placeholder 4"/>
          <p:cNvSpPr>
            <a:spLocks noGrp="1"/>
          </p:cNvSpPr>
          <p:nvPr>
            <p:ph type="ftr" sz="quarter" idx="3"/>
          </p:nvPr>
        </p:nvSpPr>
        <p:spPr>
          <a:xfrm>
            <a:off x="1835696" y="6381328"/>
            <a:ext cx="5760640" cy="340782"/>
          </a:xfrm>
        </p:spPr>
        <p:txBody>
          <a:bodyPr/>
          <a:lstStyle/>
          <a:p>
            <a:r>
              <a:rPr lang="en-US" altLang="ko-KR" smtClean="0"/>
              <a:t>Contrastive hierarchies in the Altaic vowel systems</a:t>
            </a:r>
            <a:endParaRPr lang="ko-KR" altLang="en-US"/>
          </a:p>
        </p:txBody>
      </p:sp>
      <p:sp>
        <p:nvSpPr>
          <p:cNvPr id="6" name="Slide Number Placeholder 5"/>
          <p:cNvSpPr>
            <a:spLocks noGrp="1"/>
          </p:cNvSpPr>
          <p:nvPr>
            <p:ph type="sldNum" sz="quarter" idx="4"/>
          </p:nvPr>
        </p:nvSpPr>
        <p:spPr>
          <a:xfrm>
            <a:off x="612648" y="6381328"/>
            <a:ext cx="1223048" cy="340782"/>
          </a:xfrm>
        </p:spPr>
        <p:txBody>
          <a:bodyPr/>
          <a:lstStyle/>
          <a:p>
            <a:fld id="{C11EF7EE-79D6-49A2-9057-E1F4E97C0289}" type="slidenum">
              <a:rPr lang="ko-KR" altLang="en-US" smtClean="0"/>
              <a:pPr/>
              <a:t>85</a:t>
            </a:fld>
            <a:endParaRPr lang="ko-KR" altLang="en-US"/>
          </a:p>
        </p:txBody>
      </p:sp>
    </p:spTree>
    <p:extLst>
      <p:ext uri="{BB962C8B-B14F-4D97-AF65-F5344CB8AC3E}">
        <p14:creationId xmlns:p14="http://schemas.microsoft.com/office/powerpoint/2010/main" val="1508768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ko-KR" dirty="0" smtClean="0"/>
              <a:t>Historical d</a:t>
            </a:r>
            <a:r>
              <a:rPr kumimoji="0" lang="en-US" altLang="ko-KR" sz="3200" b="0" kern="1200" cap="none" baseline="0" dirty="0" smtClean="0">
                <a:solidFill>
                  <a:schemeClr val="tx2"/>
                </a:solidFill>
                <a:effectLst/>
                <a:latin typeface="+mj-lt"/>
                <a:ea typeface="+mj-ea"/>
                <a:cs typeface="+mj-cs"/>
              </a:rPr>
              <a:t>evelopment of the Mongolic vowel systems</a:t>
            </a:r>
            <a:endParaRPr lang="ko-KR" altLang="en-US" dirty="0"/>
          </a:p>
        </p:txBody>
      </p:sp>
      <p:sp>
        <p:nvSpPr>
          <p:cNvPr id="2" name="Text Placeholder 1"/>
          <p:cNvSpPr>
            <a:spLocks noGrp="1"/>
          </p:cNvSpPr>
          <p:nvPr>
            <p:ph type="body" idx="1"/>
          </p:nvPr>
        </p:nvSpPr>
        <p:spPr/>
        <p:txBody>
          <a:bodyPr/>
          <a:lstStyle/>
          <a:p>
            <a:endParaRPr lang="en-US"/>
          </a:p>
        </p:txBody>
      </p:sp>
      <p:sp>
        <p:nvSpPr>
          <p:cNvPr id="3" name="Date Placeholder 2"/>
          <p:cNvSpPr>
            <a:spLocks noGrp="1"/>
          </p:cNvSpPr>
          <p:nvPr>
            <p:ph type="dt" sz="half" idx="2"/>
          </p:nvPr>
        </p:nvSpPr>
        <p:spPr/>
        <p:txBody>
          <a:bodyPr/>
          <a:lstStyle/>
          <a:p>
            <a:r>
              <a:rPr lang="en-US" altLang="ko-KR" smtClean="0"/>
              <a:t>1/24/2013</a:t>
            </a:r>
            <a:endParaRPr lang="ko-KR" altLang="en-US" dirty="0"/>
          </a:p>
        </p:txBody>
      </p:sp>
      <p:sp>
        <p:nvSpPr>
          <p:cNvPr id="4" name="Footer Placeholder 3"/>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5" name="Slide Number Placeholder 4"/>
          <p:cNvSpPr>
            <a:spLocks noGrp="1"/>
          </p:cNvSpPr>
          <p:nvPr>
            <p:ph type="sldNum" sz="quarter" idx="4"/>
          </p:nvPr>
        </p:nvSpPr>
        <p:spPr/>
        <p:txBody>
          <a:bodyPr/>
          <a:lstStyle/>
          <a:p>
            <a:fld id="{C11EF7EE-79D6-49A2-9057-E1F4E97C0289}" type="slidenum">
              <a:rPr lang="ko-KR" altLang="en-US" smtClean="0"/>
              <a:pPr/>
              <a:t>86</a:t>
            </a:fld>
            <a:endParaRPr lang="ko-KR" altLang="en-US" dirty="0"/>
          </a:p>
        </p:txBody>
      </p:sp>
    </p:spTree>
    <p:extLst>
      <p:ext uri="{BB962C8B-B14F-4D97-AF65-F5344CB8AC3E}">
        <p14:creationId xmlns:p14="http://schemas.microsoft.com/office/powerpoint/2010/main" val="1298470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ko-KR" dirty="0" smtClean="0"/>
              <a:t>CH for OM</a:t>
            </a:r>
            <a:endParaRPr lang="ko-KR" altLang="en-US" dirty="0"/>
          </a:p>
        </p:txBody>
      </p:sp>
      <p:sp>
        <p:nvSpPr>
          <p:cNvPr id="4" name="Date Placeholder 3"/>
          <p:cNvSpPr>
            <a:spLocks noGrp="1"/>
          </p:cNvSpPr>
          <p:nvPr>
            <p:ph type="dt" sz="half" idx="2"/>
          </p:nvPr>
        </p:nvSpPr>
        <p:spPr/>
        <p:txBody>
          <a:bodyPr/>
          <a:lstStyle/>
          <a:p>
            <a:r>
              <a:rPr lang="en-US" altLang="ko-KR" smtClean="0"/>
              <a:t>1/24/2013</a:t>
            </a:r>
            <a:endParaRPr lang="ko-KR" altLang="en-US" dirty="0"/>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87</a:t>
            </a:fld>
            <a:endParaRPr lang="ko-KR" alt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5058" y="1340768"/>
            <a:ext cx="6343325" cy="5063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476999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Evidence for [labial] &gt; [low]</a:t>
            </a:r>
            <a:endParaRPr lang="ko-KR" altLang="en-US" dirty="0"/>
          </a:p>
        </p:txBody>
      </p:sp>
      <p:sp>
        <p:nvSpPr>
          <p:cNvPr id="6" name="Content Placeholder 5"/>
          <p:cNvSpPr>
            <a:spLocks noGrp="1"/>
          </p:cNvSpPr>
          <p:nvPr>
            <p:ph sz="quarter" idx="1"/>
          </p:nvPr>
        </p:nvSpPr>
        <p:spPr/>
        <p:txBody>
          <a:bodyPr/>
          <a:lstStyle/>
          <a:p>
            <a:endParaRPr lang="en-US" altLang="ko-KR" dirty="0" smtClean="0"/>
          </a:p>
          <a:p>
            <a:r>
              <a:rPr lang="en-US" altLang="ko-KR" dirty="0" smtClean="0"/>
              <a:t>High rounded vowel *u labializes preceding vowels:</a:t>
            </a:r>
            <a:endParaRPr lang="ko-KR" altLang="en-US" dirty="0"/>
          </a:p>
        </p:txBody>
      </p:sp>
      <p:sp>
        <p:nvSpPr>
          <p:cNvPr id="3" name="Date Placeholder 2"/>
          <p:cNvSpPr>
            <a:spLocks noGrp="1"/>
          </p:cNvSpPr>
          <p:nvPr>
            <p:ph type="dt" sz="half" idx="2"/>
          </p:nvPr>
        </p:nvSpPr>
        <p:spPr/>
        <p:txBody>
          <a:bodyPr/>
          <a:lstStyle/>
          <a:p>
            <a:r>
              <a:rPr lang="en-US" altLang="ko-KR" smtClean="0"/>
              <a:t>1/24/2013</a:t>
            </a:r>
            <a:endParaRPr lang="ko-KR" altLang="en-US" dirty="0"/>
          </a:p>
        </p:txBody>
      </p:sp>
      <p:sp>
        <p:nvSpPr>
          <p:cNvPr id="4" name="Footer Placeholder 3"/>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5" name="Slide Number Placeholder 4"/>
          <p:cNvSpPr>
            <a:spLocks noGrp="1"/>
          </p:cNvSpPr>
          <p:nvPr>
            <p:ph type="sldNum" sz="quarter" idx="4"/>
          </p:nvPr>
        </p:nvSpPr>
        <p:spPr/>
        <p:txBody>
          <a:bodyPr/>
          <a:lstStyle/>
          <a:p>
            <a:fld id="{C11EF7EE-79D6-49A2-9057-E1F4E97C0289}" type="slidenum">
              <a:rPr lang="ko-KR" altLang="en-US" smtClean="0"/>
              <a:pPr/>
              <a:t>88</a:t>
            </a:fld>
            <a:endParaRPr lang="ko-KR" alt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62" y="2492896"/>
            <a:ext cx="8244401" cy="2044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071415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dirty="0" err="1" smtClean="0"/>
              <a:t>Khalkha</a:t>
            </a:r>
            <a:r>
              <a:rPr lang="en-US" altLang="ko-KR" dirty="0" smtClean="0"/>
              <a:t> type</a:t>
            </a:r>
            <a:endParaRPr lang="ko-KR" altLang="en-US" dirty="0"/>
          </a:p>
        </p:txBody>
      </p:sp>
      <p:sp>
        <p:nvSpPr>
          <p:cNvPr id="3" name="Date Placeholder 2"/>
          <p:cNvSpPr>
            <a:spLocks noGrp="1"/>
          </p:cNvSpPr>
          <p:nvPr>
            <p:ph type="dt" sz="half" idx="2"/>
          </p:nvPr>
        </p:nvSpPr>
        <p:spPr/>
        <p:txBody>
          <a:bodyPr/>
          <a:lstStyle/>
          <a:p>
            <a:r>
              <a:rPr lang="en-US" altLang="ko-KR" smtClean="0"/>
              <a:t>1/24/2013</a:t>
            </a:r>
            <a:endParaRPr lang="ko-KR" altLang="en-US" dirty="0"/>
          </a:p>
        </p:txBody>
      </p:sp>
      <p:sp>
        <p:nvSpPr>
          <p:cNvPr id="4" name="Footer Placeholder 3"/>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5" name="Slide Number Placeholder 4"/>
          <p:cNvSpPr>
            <a:spLocks noGrp="1"/>
          </p:cNvSpPr>
          <p:nvPr>
            <p:ph type="sldNum" sz="quarter" idx="4"/>
          </p:nvPr>
        </p:nvSpPr>
        <p:spPr/>
        <p:txBody>
          <a:bodyPr/>
          <a:lstStyle/>
          <a:p>
            <a:fld id="{C11EF7EE-79D6-49A2-9057-E1F4E97C0289}" type="slidenum">
              <a:rPr lang="ko-KR" altLang="en-US" smtClean="0"/>
              <a:pPr/>
              <a:t>89</a:t>
            </a:fld>
            <a:endParaRPr lang="ko-KR" altLang="en-US" dirty="0"/>
          </a:p>
        </p:txBody>
      </p:sp>
      <p:sp>
        <p:nvSpPr>
          <p:cNvPr id="15" name="Text Placeholder 14"/>
          <p:cNvSpPr>
            <a:spLocks noGrp="1"/>
          </p:cNvSpPr>
          <p:nvPr>
            <p:ph type="body" idx="4294967295"/>
          </p:nvPr>
        </p:nvSpPr>
        <p:spPr>
          <a:xfrm>
            <a:off x="457200" y="1262567"/>
            <a:ext cx="8229600" cy="4910138"/>
          </a:xfrm>
        </p:spPr>
        <p:txBody>
          <a:bodyPr/>
          <a:lstStyle/>
          <a:p>
            <a:r>
              <a:rPr lang="en-US" altLang="ko-KR" dirty="0" smtClean="0"/>
              <a:t>No shift (except for the fronting of *</a:t>
            </a:r>
            <a:r>
              <a:rPr lang="en-US" altLang="ko-KR" dirty="0" smtClean="0">
                <a:latin typeface="Times New Roman"/>
                <a:cs typeface="Times New Roman"/>
              </a:rPr>
              <a:t>ə to e</a:t>
            </a:r>
            <a:r>
              <a:rPr lang="en-US" altLang="ko-KR" dirty="0" smtClean="0"/>
              <a:t>)</a:t>
            </a:r>
          </a:p>
          <a:p>
            <a:pPr marL="0" indent="0">
              <a:buNone/>
            </a:pPr>
            <a:endParaRPr lang="en-US" altLang="ko-KR" dirty="0" smtClean="0"/>
          </a:p>
          <a:p>
            <a:pPr marL="0" indent="0">
              <a:buNone/>
            </a:pPr>
            <a:r>
              <a:rPr lang="en-US" altLang="ko-KR" dirty="0" smtClean="0"/>
              <a:t>     </a:t>
            </a:r>
            <a:endParaRPr lang="ko-KR" alt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2276872"/>
            <a:ext cx="6058845" cy="2593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7231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Feature matrix vs. feature hierarchy</a:t>
            </a:r>
            <a:endParaRPr lang="ko-KR" altLang="en-US" dirty="0"/>
          </a:p>
        </p:txBody>
      </p:sp>
      <p:sp>
        <p:nvSpPr>
          <p:cNvPr id="3" name="Content Placeholder 2"/>
          <p:cNvSpPr>
            <a:spLocks noGrp="1"/>
          </p:cNvSpPr>
          <p:nvPr>
            <p:ph sz="quarter" idx="1"/>
          </p:nvPr>
        </p:nvSpPr>
        <p:spPr/>
        <p:txBody>
          <a:bodyPr/>
          <a:lstStyle/>
          <a:p>
            <a:r>
              <a:rPr lang="en-US" altLang="ko-KR" dirty="0" smtClean="0"/>
              <a:t>Feature matrix</a:t>
            </a:r>
          </a:p>
          <a:p>
            <a:endParaRPr lang="en-US" altLang="ko-KR" dirty="0"/>
          </a:p>
          <a:p>
            <a:endParaRPr lang="en-US" altLang="ko-KR" dirty="0" smtClean="0"/>
          </a:p>
          <a:p>
            <a:r>
              <a:rPr lang="en-US" altLang="ko-KR" dirty="0" smtClean="0"/>
              <a:t>Feature hierarchy</a:t>
            </a:r>
            <a:endParaRPr lang="ko-KR" altLang="en-US" dirty="0"/>
          </a:p>
        </p:txBody>
      </p:sp>
      <p:sp>
        <p:nvSpPr>
          <p:cNvPr id="4" name="Date Placeholder 3"/>
          <p:cNvSpPr>
            <a:spLocks noGrp="1"/>
          </p:cNvSpPr>
          <p:nvPr>
            <p:ph type="dt" sz="half" idx="2"/>
          </p:nvPr>
        </p:nvSpPr>
        <p:spPr/>
        <p:txBody>
          <a:bodyPr/>
          <a:lstStyle/>
          <a:p>
            <a:r>
              <a:rPr lang="en-US" altLang="ko-KR" smtClean="0"/>
              <a:t>1/24/2013</a:t>
            </a:r>
            <a:endParaRPr lang="ko-KR" altLang="en-US" dirty="0"/>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9</a:t>
            </a:fld>
            <a:endParaRPr lang="ko-KR" alt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7968" y="1196752"/>
            <a:ext cx="3143250"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3212976"/>
            <a:ext cx="5286375"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483015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dirty="0" err="1" smtClean="0"/>
              <a:t>Monguor</a:t>
            </a:r>
            <a:r>
              <a:rPr lang="en-US" altLang="ko-KR" dirty="0" smtClean="0"/>
              <a:t> type</a:t>
            </a:r>
            <a:endParaRPr lang="ko-KR" altLang="en-US" dirty="0"/>
          </a:p>
        </p:txBody>
      </p:sp>
      <p:sp>
        <p:nvSpPr>
          <p:cNvPr id="15" name="Text Placeholder 14"/>
          <p:cNvSpPr>
            <a:spLocks noGrp="1"/>
          </p:cNvSpPr>
          <p:nvPr>
            <p:ph sz="quarter" idx="1"/>
          </p:nvPr>
        </p:nvSpPr>
        <p:spPr/>
        <p:txBody>
          <a:bodyPr/>
          <a:lstStyle/>
          <a:p>
            <a:r>
              <a:rPr lang="en-US" altLang="ko-KR" dirty="0" smtClean="0"/>
              <a:t>RTR neutralization</a:t>
            </a:r>
          </a:p>
          <a:p>
            <a:pPr marL="0" indent="0">
              <a:buNone/>
            </a:pPr>
            <a:endParaRPr lang="en-US" altLang="ko-KR" dirty="0" smtClean="0"/>
          </a:p>
          <a:p>
            <a:pPr marL="0" indent="0">
              <a:buNone/>
            </a:pPr>
            <a:r>
              <a:rPr lang="en-US" altLang="ko-KR" dirty="0"/>
              <a:t>	</a:t>
            </a:r>
            <a:endParaRPr lang="ko-KR" altLang="en-US" dirty="0"/>
          </a:p>
        </p:txBody>
      </p:sp>
      <p:sp>
        <p:nvSpPr>
          <p:cNvPr id="3" name="Date Placeholder 2"/>
          <p:cNvSpPr>
            <a:spLocks noGrp="1"/>
          </p:cNvSpPr>
          <p:nvPr>
            <p:ph type="dt" sz="half" idx="2"/>
          </p:nvPr>
        </p:nvSpPr>
        <p:spPr/>
        <p:txBody>
          <a:bodyPr/>
          <a:lstStyle/>
          <a:p>
            <a:r>
              <a:rPr lang="en-US" altLang="ko-KR" smtClean="0"/>
              <a:t>1/24/2013</a:t>
            </a:r>
            <a:endParaRPr lang="ko-KR" altLang="en-US" dirty="0"/>
          </a:p>
        </p:txBody>
      </p:sp>
      <p:sp>
        <p:nvSpPr>
          <p:cNvPr id="4" name="Footer Placeholder 3"/>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5" name="Slide Number Placeholder 4"/>
          <p:cNvSpPr>
            <a:spLocks noGrp="1"/>
          </p:cNvSpPr>
          <p:nvPr>
            <p:ph type="sldNum" sz="quarter" idx="4"/>
          </p:nvPr>
        </p:nvSpPr>
        <p:spPr/>
        <p:txBody>
          <a:bodyPr/>
          <a:lstStyle/>
          <a:p>
            <a:fld id="{C11EF7EE-79D6-49A2-9057-E1F4E97C0289}" type="slidenum">
              <a:rPr lang="ko-KR" altLang="en-US" smtClean="0"/>
              <a:pPr/>
              <a:t>90</a:t>
            </a:fld>
            <a:endParaRPr lang="ko-KR" alt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5976" y="2204864"/>
            <a:ext cx="6792048" cy="2960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4377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smtClean="0"/>
              <a:t>Dagur</a:t>
            </a:r>
            <a:r>
              <a:rPr lang="en-US" altLang="ko-KR" baseline="0" dirty="0" smtClean="0"/>
              <a:t> type</a:t>
            </a:r>
            <a:endParaRPr lang="ko-KR" altLang="en-US" dirty="0"/>
          </a:p>
        </p:txBody>
      </p:sp>
      <p:sp>
        <p:nvSpPr>
          <p:cNvPr id="6" name="Content Placeholder 5"/>
          <p:cNvSpPr>
            <a:spLocks noGrp="1"/>
          </p:cNvSpPr>
          <p:nvPr>
            <p:ph sz="quarter" idx="1"/>
          </p:nvPr>
        </p:nvSpPr>
        <p:spPr/>
        <p:txBody>
          <a:bodyPr/>
          <a:lstStyle/>
          <a:p>
            <a:r>
              <a:rPr lang="en-US" altLang="ko-KR" dirty="0" smtClean="0"/>
              <a:t>Height neutralization</a:t>
            </a:r>
          </a:p>
          <a:p>
            <a:pPr marL="274320" lvl="1" indent="0">
              <a:buNone/>
            </a:pPr>
            <a:endParaRPr lang="en-US" altLang="ko-KR" dirty="0"/>
          </a:p>
        </p:txBody>
      </p:sp>
      <p:sp>
        <p:nvSpPr>
          <p:cNvPr id="3" name="Date Placeholder 2"/>
          <p:cNvSpPr>
            <a:spLocks noGrp="1"/>
          </p:cNvSpPr>
          <p:nvPr>
            <p:ph type="dt" sz="half" idx="2"/>
          </p:nvPr>
        </p:nvSpPr>
        <p:spPr/>
        <p:txBody>
          <a:bodyPr/>
          <a:lstStyle/>
          <a:p>
            <a:r>
              <a:rPr lang="en-US" altLang="ko-KR" smtClean="0"/>
              <a:t>1/24/2013</a:t>
            </a:r>
            <a:endParaRPr lang="ko-KR" altLang="en-US" dirty="0"/>
          </a:p>
        </p:txBody>
      </p:sp>
      <p:sp>
        <p:nvSpPr>
          <p:cNvPr id="4" name="Footer Placeholder 3"/>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5" name="Slide Number Placeholder 4"/>
          <p:cNvSpPr>
            <a:spLocks noGrp="1"/>
          </p:cNvSpPr>
          <p:nvPr>
            <p:ph type="sldNum" sz="quarter" idx="4"/>
          </p:nvPr>
        </p:nvSpPr>
        <p:spPr/>
        <p:txBody>
          <a:bodyPr/>
          <a:lstStyle/>
          <a:p>
            <a:fld id="{C11EF7EE-79D6-49A2-9057-E1F4E97C0289}" type="slidenum">
              <a:rPr lang="ko-KR" altLang="en-US" smtClean="0"/>
              <a:pPr/>
              <a:t>91</a:t>
            </a:fld>
            <a:endParaRPr lang="ko-KR" alt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19" y="2348880"/>
            <a:ext cx="8850882"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4951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dirty="0" smtClean="0"/>
              <a:t>Kalmyk/</a:t>
            </a:r>
            <a:r>
              <a:rPr lang="en-US" altLang="ko-KR" dirty="0" err="1" smtClean="0"/>
              <a:t>Oirat</a:t>
            </a:r>
            <a:r>
              <a:rPr lang="en-US" altLang="ko-KR" dirty="0" smtClean="0"/>
              <a:t> type</a:t>
            </a:r>
            <a:endParaRPr lang="ko-KR" altLang="en-US" dirty="0"/>
          </a:p>
        </p:txBody>
      </p:sp>
      <p:sp>
        <p:nvSpPr>
          <p:cNvPr id="15" name="Text Placeholder 14"/>
          <p:cNvSpPr>
            <a:spLocks noGrp="1"/>
          </p:cNvSpPr>
          <p:nvPr>
            <p:ph sz="quarter" idx="1"/>
          </p:nvPr>
        </p:nvSpPr>
        <p:spPr>
          <a:xfrm>
            <a:off x="457200" y="1219200"/>
            <a:ext cx="8229600" cy="5090120"/>
          </a:xfrm>
        </p:spPr>
        <p:txBody>
          <a:bodyPr>
            <a:normAutofit fontScale="92500" lnSpcReduction="10000"/>
          </a:bodyPr>
          <a:lstStyle/>
          <a:p>
            <a:r>
              <a:rPr lang="en-US" altLang="ko-KR" sz="3100" dirty="0" smtClean="0"/>
              <a:t>RTR-to-palatal shift (an innovation: </a:t>
            </a:r>
            <a:r>
              <a:rPr lang="en-US" altLang="ko-KR" sz="3100" i="1" dirty="0" smtClean="0"/>
              <a:t>reanalysis</a:t>
            </a:r>
            <a:r>
              <a:rPr lang="en-US" altLang="ko-KR" sz="3100" dirty="0" smtClean="0"/>
              <a:t>)</a:t>
            </a:r>
          </a:p>
          <a:p>
            <a:endParaRPr lang="en-US" altLang="ko-KR" sz="3100" dirty="0" smtClean="0"/>
          </a:p>
          <a:p>
            <a:endParaRPr lang="en-US" altLang="ko-KR" sz="3100" dirty="0"/>
          </a:p>
          <a:p>
            <a:endParaRPr lang="en-US" altLang="ko-KR" sz="3100" dirty="0" smtClean="0"/>
          </a:p>
          <a:p>
            <a:endParaRPr lang="en-US" altLang="ko-KR" sz="3100" dirty="0"/>
          </a:p>
          <a:p>
            <a:pPr lvl="1"/>
            <a:endParaRPr lang="en-US" altLang="ko-KR" sz="2800" dirty="0" smtClean="0"/>
          </a:p>
          <a:p>
            <a:pPr lvl="1"/>
            <a:r>
              <a:rPr lang="en-US" altLang="ko-KR" sz="2800" dirty="0" smtClean="0"/>
              <a:t>Cf. velar-uvular distinction conditioned by [</a:t>
            </a:r>
            <a:r>
              <a:rPr lang="en-US" altLang="ko-KR" sz="2800" dirty="0" smtClean="0">
                <a:cs typeface="Times New Roman"/>
              </a:rPr>
              <a:t>±back]?</a:t>
            </a:r>
          </a:p>
          <a:p>
            <a:r>
              <a:rPr lang="en-US" altLang="ko-KR" sz="3100" dirty="0" smtClean="0"/>
              <a:t>A </a:t>
            </a:r>
            <a:r>
              <a:rPr lang="en-US" altLang="ko-KR" sz="3100" dirty="0"/>
              <a:t>reinterpretation of the harmonic feature:  </a:t>
            </a:r>
          </a:p>
          <a:p>
            <a:pPr lvl="1"/>
            <a:r>
              <a:rPr lang="en-US" altLang="ko-KR" sz="2500" dirty="0" smtClean="0"/>
              <a:t>Phonetically grounded: </a:t>
            </a:r>
            <a:r>
              <a:rPr lang="el-GR" altLang="ko-KR" sz="2500" dirty="0" smtClean="0"/>
              <a:t>[α </a:t>
            </a:r>
            <a:r>
              <a:rPr lang="en-US" altLang="ko-KR" sz="2500" dirty="0"/>
              <a:t>RTR] </a:t>
            </a:r>
            <a:r>
              <a:rPr lang="en-US" altLang="ko-KR" sz="2500" dirty="0">
                <a:sym typeface="Wingdings" pitchFamily="2" charset="2"/>
              </a:rPr>
              <a:t></a:t>
            </a:r>
            <a:r>
              <a:rPr lang="en-US" altLang="ko-KR" sz="2500" dirty="0"/>
              <a:t> [</a:t>
            </a:r>
            <a:r>
              <a:rPr lang="el-GR" altLang="ko-KR" sz="2500" dirty="0"/>
              <a:t>α </a:t>
            </a:r>
            <a:r>
              <a:rPr lang="en-US" altLang="ko-KR" sz="2500" dirty="0"/>
              <a:t>dorsal] (Vaux 2009</a:t>
            </a:r>
            <a:r>
              <a:rPr lang="en-US" altLang="ko-KR" sz="2500" dirty="0" smtClean="0"/>
              <a:t>)</a:t>
            </a:r>
          </a:p>
          <a:p>
            <a:pPr lvl="1"/>
            <a:r>
              <a:rPr lang="en-US" altLang="ko-KR" sz="2500" dirty="0" smtClean="0"/>
              <a:t>Possibly due to Turkic </a:t>
            </a:r>
            <a:r>
              <a:rPr lang="en-US" altLang="ko-KR" sz="2500" dirty="0"/>
              <a:t>influence (cf. </a:t>
            </a:r>
            <a:r>
              <a:rPr lang="en-US" altLang="ko-KR" sz="2500" dirty="0" err="1"/>
              <a:t>Kögjiltü</a:t>
            </a:r>
            <a:r>
              <a:rPr lang="en-US" altLang="ko-KR" sz="2500" dirty="0"/>
              <a:t> 1982</a:t>
            </a:r>
            <a:r>
              <a:rPr lang="en-US" altLang="ko-KR" sz="2500" dirty="0" smtClean="0"/>
              <a:t>)</a:t>
            </a:r>
          </a:p>
          <a:p>
            <a:pPr lvl="2"/>
            <a:r>
              <a:rPr lang="en-US" altLang="ko-KR" sz="2200" dirty="0" smtClean="0"/>
              <a:t>Cf. Kazakh: reported as an RTR system (</a:t>
            </a:r>
            <a:r>
              <a:rPr lang="en-US" altLang="ko-KR" sz="2200" dirty="0" err="1" smtClean="0"/>
              <a:t>Vajda</a:t>
            </a:r>
            <a:r>
              <a:rPr lang="en-US" altLang="ko-KR" sz="2200" dirty="0" smtClean="0"/>
              <a:t> 1994)</a:t>
            </a:r>
            <a:endParaRPr lang="en-US" altLang="ko-KR" sz="2200" dirty="0"/>
          </a:p>
          <a:p>
            <a:pPr marL="0" indent="0">
              <a:buNone/>
            </a:pPr>
            <a:endParaRPr lang="ko-KR" altLang="en-US" dirty="0"/>
          </a:p>
        </p:txBody>
      </p:sp>
      <p:sp>
        <p:nvSpPr>
          <p:cNvPr id="3" name="Date Placeholder 2"/>
          <p:cNvSpPr>
            <a:spLocks noGrp="1"/>
          </p:cNvSpPr>
          <p:nvPr>
            <p:ph type="dt" sz="half" idx="2"/>
          </p:nvPr>
        </p:nvSpPr>
        <p:spPr/>
        <p:txBody>
          <a:bodyPr/>
          <a:lstStyle/>
          <a:p>
            <a:r>
              <a:rPr lang="en-US" altLang="ko-KR" smtClean="0"/>
              <a:t>1/24/2013</a:t>
            </a:r>
            <a:endParaRPr lang="ko-KR" altLang="en-US" dirty="0"/>
          </a:p>
        </p:txBody>
      </p:sp>
      <p:sp>
        <p:nvSpPr>
          <p:cNvPr id="4" name="Footer Placeholder 3"/>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5" name="Slide Number Placeholder 4"/>
          <p:cNvSpPr>
            <a:spLocks noGrp="1"/>
          </p:cNvSpPr>
          <p:nvPr>
            <p:ph type="sldNum" sz="quarter" idx="4"/>
          </p:nvPr>
        </p:nvSpPr>
        <p:spPr/>
        <p:txBody>
          <a:bodyPr/>
          <a:lstStyle/>
          <a:p>
            <a:fld id="{C11EF7EE-79D6-49A2-9057-E1F4E97C0289}" type="slidenum">
              <a:rPr lang="ko-KR" altLang="en-US" smtClean="0"/>
              <a:pPr/>
              <a:t>92</a:t>
            </a:fld>
            <a:endParaRPr lang="ko-KR" alt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651202"/>
            <a:ext cx="5082534" cy="2221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0874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dirty="0" smtClean="0"/>
              <a:t>Development </a:t>
            </a:r>
            <a:r>
              <a:rPr lang="en-US" altLang="ko-KR" dirty="0"/>
              <a:t>of Mongolic vowel </a:t>
            </a:r>
            <a:r>
              <a:rPr lang="en-US" altLang="ko-KR" dirty="0" smtClean="0"/>
              <a:t>systems</a:t>
            </a:r>
            <a:endParaRPr lang="ko-KR" altLang="en-US" sz="2200" dirty="0"/>
          </a:p>
        </p:txBody>
      </p:sp>
      <p:sp>
        <p:nvSpPr>
          <p:cNvPr id="6" name="Date Placeholder 5"/>
          <p:cNvSpPr>
            <a:spLocks noGrp="1"/>
          </p:cNvSpPr>
          <p:nvPr>
            <p:ph type="dt" sz="half" idx="2"/>
          </p:nvPr>
        </p:nvSpPr>
        <p:spPr/>
        <p:txBody>
          <a:bodyPr/>
          <a:lstStyle/>
          <a:p>
            <a:r>
              <a:rPr lang="en-US" altLang="ko-KR" smtClean="0"/>
              <a:t>1/24/2013</a:t>
            </a:r>
            <a:endParaRPr lang="ko-KR" altLang="en-US"/>
          </a:p>
        </p:txBody>
      </p:sp>
      <p:sp>
        <p:nvSpPr>
          <p:cNvPr id="7" name="Footer Placeholder 6"/>
          <p:cNvSpPr>
            <a:spLocks noGrp="1"/>
          </p:cNvSpPr>
          <p:nvPr>
            <p:ph type="ftr" sz="quarter" idx="3"/>
          </p:nvPr>
        </p:nvSpPr>
        <p:spPr/>
        <p:txBody>
          <a:bodyPr/>
          <a:lstStyle/>
          <a:p>
            <a:r>
              <a:rPr lang="en-US" altLang="ko-KR" smtClean="0"/>
              <a:t>Contrastive hierarchies in the Altaic vowel systems</a:t>
            </a:r>
            <a:endParaRPr lang="ko-KR" altLang="en-US"/>
          </a:p>
        </p:txBody>
      </p:sp>
      <p:sp>
        <p:nvSpPr>
          <p:cNvPr id="8" name="Slide Number Placeholder 7"/>
          <p:cNvSpPr>
            <a:spLocks noGrp="1"/>
          </p:cNvSpPr>
          <p:nvPr>
            <p:ph type="sldNum" sz="quarter" idx="4"/>
          </p:nvPr>
        </p:nvSpPr>
        <p:spPr/>
        <p:txBody>
          <a:bodyPr/>
          <a:lstStyle/>
          <a:p>
            <a:fld id="{C11EF7EE-79D6-49A2-9057-E1F4E97C0289}" type="slidenum">
              <a:rPr lang="ko-KR" altLang="en-US" smtClean="0"/>
              <a:pPr/>
              <a:t>93</a:t>
            </a:fld>
            <a:endParaRPr lang="ko-KR" altLang="en-US"/>
          </a:p>
        </p:txBody>
      </p:sp>
      <p:pic>
        <p:nvPicPr>
          <p:cNvPr id="4" name="Picture 2"/>
          <p:cNvPicPr>
            <a:picLocks noGrp="1" noChangeAspect="1" noChangeArrowheads="1"/>
          </p:cNvPicPr>
          <p:nvPr>
            <p:ph sz="quarter" idx="4294967295"/>
          </p:nvPr>
        </p:nvPicPr>
        <p:blipFill rotWithShape="1">
          <a:blip r:embed="rId3" cstate="print">
            <a:extLst>
              <a:ext uri="{28A0092B-C50C-407E-A947-70E740481C1C}">
                <a14:useLocalDpi xmlns:a14="http://schemas.microsoft.com/office/drawing/2010/main" val="0"/>
              </a:ext>
            </a:extLst>
          </a:blip>
          <a:srcRect l="4617" t="382" r="5568" b="2823"/>
          <a:stretch/>
        </p:blipFill>
        <p:spPr bwMode="auto">
          <a:xfrm>
            <a:off x="395536" y="1196752"/>
            <a:ext cx="8469312" cy="501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5749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Korean</a:t>
            </a:r>
            <a:endParaRPr lang="en-US" dirty="0"/>
          </a:p>
        </p:txBody>
      </p:sp>
      <p:sp>
        <p:nvSpPr>
          <p:cNvPr id="4" name="Date Placeholder 3"/>
          <p:cNvSpPr>
            <a:spLocks noGrp="1"/>
          </p:cNvSpPr>
          <p:nvPr>
            <p:ph type="dt" sz="half" idx="2"/>
          </p:nvPr>
        </p:nvSpPr>
        <p:spPr/>
        <p:txBody>
          <a:bodyPr/>
          <a:lstStyle/>
          <a:p>
            <a:r>
              <a:rPr lang="en-US" altLang="ko-KR" smtClean="0"/>
              <a:t>1/24/2013</a:t>
            </a:r>
            <a:endParaRPr lang="ko-KR" altLang="en-US" dirty="0"/>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94</a:t>
            </a:fld>
            <a:endParaRPr lang="ko-KR" altLang="en-US"/>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80020134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Korean language</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a:t>Periodization of Korean (Lee &amp; Ramsey, 2011</a:t>
            </a:r>
            <a:r>
              <a:rPr lang="en-US" dirty="0" smtClean="0"/>
              <a:t>)</a:t>
            </a:r>
          </a:p>
          <a:p>
            <a:pPr lvl="1"/>
            <a:r>
              <a:rPr lang="en-US" dirty="0" smtClean="0"/>
              <a:t>Old </a:t>
            </a:r>
            <a:r>
              <a:rPr lang="en-US" dirty="0"/>
              <a:t>Korean </a:t>
            </a:r>
            <a:r>
              <a:rPr lang="en-US" dirty="0" smtClean="0"/>
              <a:t>		Before </a:t>
            </a:r>
            <a:r>
              <a:rPr lang="en-US" dirty="0"/>
              <a:t>10th century </a:t>
            </a:r>
            <a:endParaRPr lang="en-US" dirty="0" smtClean="0"/>
          </a:p>
          <a:p>
            <a:pPr lvl="1"/>
            <a:r>
              <a:rPr lang="en-US" dirty="0" smtClean="0"/>
              <a:t>Early </a:t>
            </a:r>
            <a:r>
              <a:rPr lang="en-US" dirty="0"/>
              <a:t>Middle Korean </a:t>
            </a:r>
            <a:r>
              <a:rPr lang="en-US" dirty="0" smtClean="0"/>
              <a:t>	10th-14th </a:t>
            </a:r>
            <a:r>
              <a:rPr lang="en-US" dirty="0"/>
              <a:t>centuries (918-1392</a:t>
            </a:r>
            <a:r>
              <a:rPr lang="en-US" dirty="0" smtClean="0"/>
              <a:t>)</a:t>
            </a:r>
          </a:p>
          <a:p>
            <a:pPr lvl="1"/>
            <a:r>
              <a:rPr lang="en-US" dirty="0" smtClean="0"/>
              <a:t>Late </a:t>
            </a:r>
            <a:r>
              <a:rPr lang="en-US" dirty="0"/>
              <a:t>Middle Korean </a:t>
            </a:r>
            <a:r>
              <a:rPr lang="en-US" dirty="0" smtClean="0"/>
              <a:t>		15th-16th </a:t>
            </a:r>
            <a:r>
              <a:rPr lang="en-US" dirty="0"/>
              <a:t>centuries (1392-1592</a:t>
            </a:r>
            <a:r>
              <a:rPr lang="en-US" dirty="0" smtClean="0"/>
              <a:t>)</a:t>
            </a:r>
          </a:p>
          <a:p>
            <a:pPr lvl="1"/>
            <a:r>
              <a:rPr lang="en-US" dirty="0" smtClean="0"/>
              <a:t>Early </a:t>
            </a:r>
            <a:r>
              <a:rPr lang="en-US" dirty="0"/>
              <a:t>Modern Korean </a:t>
            </a:r>
            <a:r>
              <a:rPr lang="en-US" dirty="0" smtClean="0"/>
              <a:t>	17th-19th </a:t>
            </a:r>
            <a:r>
              <a:rPr lang="en-US" dirty="0"/>
              <a:t>centuries </a:t>
            </a:r>
            <a:endParaRPr lang="en-US" dirty="0" smtClean="0"/>
          </a:p>
          <a:p>
            <a:pPr lvl="1"/>
            <a:r>
              <a:rPr lang="en-US" dirty="0" smtClean="0"/>
              <a:t>Contemporary </a:t>
            </a:r>
            <a:r>
              <a:rPr lang="en-US" dirty="0"/>
              <a:t>Korean </a:t>
            </a:r>
            <a:r>
              <a:rPr lang="en-US" dirty="0" smtClean="0"/>
              <a:t>	20th century</a:t>
            </a:r>
          </a:p>
          <a:p>
            <a:pPr lvl="1"/>
            <a:endParaRPr lang="en-US" dirty="0" smtClean="0"/>
          </a:p>
          <a:p>
            <a:r>
              <a:rPr lang="en-US" dirty="0" smtClean="0"/>
              <a:t>Modern dialects</a:t>
            </a:r>
          </a:p>
          <a:p>
            <a:pPr lvl="1"/>
            <a:r>
              <a:rPr lang="en-US" dirty="0" smtClean="0"/>
              <a:t>Northwest Korean		</a:t>
            </a:r>
            <a:r>
              <a:rPr lang="en-US" dirty="0" err="1" smtClean="0"/>
              <a:t>Pyengan</a:t>
            </a:r>
            <a:r>
              <a:rPr lang="en-US" dirty="0" smtClean="0"/>
              <a:t> Province</a:t>
            </a:r>
          </a:p>
          <a:p>
            <a:pPr lvl="1"/>
            <a:r>
              <a:rPr lang="en-US" dirty="0" smtClean="0"/>
              <a:t>Northeast </a:t>
            </a:r>
            <a:r>
              <a:rPr lang="en-US" dirty="0"/>
              <a:t>Korean </a:t>
            </a:r>
            <a:r>
              <a:rPr lang="en-US" dirty="0" smtClean="0"/>
              <a:t>		</a:t>
            </a:r>
            <a:r>
              <a:rPr lang="en-US" dirty="0" err="1" smtClean="0"/>
              <a:t>Hamkyeng</a:t>
            </a:r>
            <a:r>
              <a:rPr lang="en-US" dirty="0" smtClean="0"/>
              <a:t> Province</a:t>
            </a:r>
          </a:p>
          <a:p>
            <a:pPr lvl="1"/>
            <a:r>
              <a:rPr lang="en-US" dirty="0" smtClean="0"/>
              <a:t>Central </a:t>
            </a:r>
            <a:r>
              <a:rPr lang="en-US" dirty="0"/>
              <a:t>Korean </a:t>
            </a:r>
            <a:r>
              <a:rPr lang="en-US" dirty="0" smtClean="0"/>
              <a:t>		Seoul</a:t>
            </a:r>
            <a:r>
              <a:rPr lang="en-US" dirty="0"/>
              <a:t>, </a:t>
            </a:r>
            <a:r>
              <a:rPr lang="en-US" dirty="0" err="1"/>
              <a:t>Kyengki</a:t>
            </a:r>
            <a:r>
              <a:rPr lang="en-US" dirty="0"/>
              <a:t>, </a:t>
            </a:r>
            <a:r>
              <a:rPr lang="en-US" dirty="0" err="1"/>
              <a:t>Kangwen</a:t>
            </a:r>
            <a:r>
              <a:rPr lang="en-US" dirty="0"/>
              <a:t>, </a:t>
            </a:r>
            <a:r>
              <a:rPr lang="en-US" dirty="0" err="1" smtClean="0"/>
              <a:t>Hwanghay</a:t>
            </a:r>
            <a:r>
              <a:rPr lang="en-US" dirty="0" smtClean="0"/>
              <a:t>,</a:t>
            </a:r>
          </a:p>
          <a:p>
            <a:pPr marL="274320" lvl="1" indent="0">
              <a:buNone/>
            </a:pPr>
            <a:r>
              <a:rPr lang="en-US" dirty="0" smtClean="0"/>
              <a:t>				</a:t>
            </a:r>
            <a:r>
              <a:rPr lang="en-US" dirty="0" err="1" smtClean="0"/>
              <a:t>Chwungcheng</a:t>
            </a:r>
            <a:r>
              <a:rPr lang="en-US" dirty="0" smtClean="0"/>
              <a:t> Province</a:t>
            </a:r>
          </a:p>
          <a:p>
            <a:pPr lvl="1"/>
            <a:r>
              <a:rPr lang="en-US" dirty="0" smtClean="0"/>
              <a:t>Southwest Korean		</a:t>
            </a:r>
            <a:r>
              <a:rPr lang="en-US" dirty="0" err="1" smtClean="0"/>
              <a:t>Cenla</a:t>
            </a:r>
            <a:r>
              <a:rPr lang="en-US" dirty="0" smtClean="0"/>
              <a:t> Province</a:t>
            </a:r>
          </a:p>
          <a:p>
            <a:pPr lvl="1"/>
            <a:r>
              <a:rPr lang="en-US" dirty="0" smtClean="0"/>
              <a:t>Southeast Korean		</a:t>
            </a:r>
            <a:r>
              <a:rPr lang="en-US" dirty="0" err="1" smtClean="0"/>
              <a:t>Kyengsang</a:t>
            </a:r>
            <a:r>
              <a:rPr lang="en-US" dirty="0" smtClean="0"/>
              <a:t> Province</a:t>
            </a:r>
          </a:p>
          <a:p>
            <a:pPr lvl="1"/>
            <a:r>
              <a:rPr lang="en-US" dirty="0" err="1" smtClean="0"/>
              <a:t>Jeju</a:t>
            </a:r>
            <a:r>
              <a:rPr lang="en-US" dirty="0" smtClean="0"/>
              <a:t> </a:t>
            </a:r>
            <a:r>
              <a:rPr lang="en-US" dirty="0"/>
              <a:t>(or Cheju) </a:t>
            </a:r>
            <a:r>
              <a:rPr lang="en-US" dirty="0" smtClean="0"/>
              <a:t>Korean	</a:t>
            </a:r>
            <a:r>
              <a:rPr lang="en-US" dirty="0" err="1" smtClean="0"/>
              <a:t>Ceycwu</a:t>
            </a:r>
            <a:r>
              <a:rPr lang="en-US" dirty="0" smtClean="0"/>
              <a:t> </a:t>
            </a:r>
            <a:r>
              <a:rPr lang="en-US" dirty="0"/>
              <a:t>Province </a:t>
            </a:r>
            <a:r>
              <a:rPr lang="en-US" dirty="0" smtClean="0"/>
              <a:t>(</a:t>
            </a:r>
            <a:r>
              <a:rPr lang="en-US" dirty="0" err="1" smtClean="0"/>
              <a:t>Ceycwu</a:t>
            </a:r>
            <a:r>
              <a:rPr lang="en-US" dirty="0" smtClean="0"/>
              <a:t> Island)</a:t>
            </a:r>
            <a:endParaRPr lang="en-US" dirty="0"/>
          </a:p>
        </p:txBody>
      </p:sp>
      <p:sp>
        <p:nvSpPr>
          <p:cNvPr id="4" name="Date Placeholder 3"/>
          <p:cNvSpPr>
            <a:spLocks noGrp="1"/>
          </p:cNvSpPr>
          <p:nvPr>
            <p:ph type="dt" sz="half" idx="2"/>
          </p:nvPr>
        </p:nvSpPr>
        <p:spPr/>
        <p:txBody>
          <a:bodyPr/>
          <a:lstStyle/>
          <a:p>
            <a:r>
              <a:rPr lang="en-US" altLang="ko-KR" smtClean="0"/>
              <a:t>1/24/2013</a:t>
            </a:r>
            <a:endParaRPr lang="ko-KR" altLang="en-US" dirty="0"/>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95</a:t>
            </a:fld>
            <a:endParaRPr lang="ko-KR" altLang="en-US"/>
          </a:p>
        </p:txBody>
      </p:sp>
    </p:spTree>
    <p:extLst>
      <p:ext uri="{BB962C8B-B14F-4D97-AF65-F5344CB8AC3E}">
        <p14:creationId xmlns:p14="http://schemas.microsoft.com/office/powerpoint/2010/main" val="37561772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Overview</a:t>
            </a:r>
            <a:endParaRPr lang="ko-KR" altLang="en-US" dirty="0"/>
          </a:p>
        </p:txBody>
      </p:sp>
      <p:sp>
        <p:nvSpPr>
          <p:cNvPr id="3" name="Content Placeholder 2"/>
          <p:cNvSpPr>
            <a:spLocks noGrp="1"/>
          </p:cNvSpPr>
          <p:nvPr>
            <p:ph sz="quarter" idx="1"/>
          </p:nvPr>
        </p:nvSpPr>
        <p:spPr/>
        <p:txBody>
          <a:bodyPr>
            <a:normAutofit/>
          </a:bodyPr>
          <a:lstStyle/>
          <a:p>
            <a:r>
              <a:rPr lang="en-US" altLang="ko-KR" dirty="0" smtClean="0"/>
              <a:t>Major issues</a:t>
            </a:r>
          </a:p>
          <a:p>
            <a:pPr lvl="1"/>
            <a:r>
              <a:rPr lang="en-US" altLang="ko-KR" dirty="0"/>
              <a:t>Korean Vowel Shift (K.-M. Lee 1972)</a:t>
            </a:r>
          </a:p>
          <a:p>
            <a:pPr lvl="2"/>
            <a:r>
              <a:rPr lang="en-US" altLang="ko-KR" dirty="0" smtClean="0"/>
              <a:t>Similar in nature to the Mongolic Vowel Shift hypothesis</a:t>
            </a:r>
          </a:p>
          <a:p>
            <a:pPr lvl="2"/>
            <a:r>
              <a:rPr lang="en-US" altLang="ko-KR" dirty="0" smtClean="0"/>
              <a:t>Primary evidence: Middle Mongolian!</a:t>
            </a:r>
            <a:endParaRPr lang="en-US" altLang="ko-KR" dirty="0"/>
          </a:p>
          <a:p>
            <a:pPr lvl="1"/>
            <a:r>
              <a:rPr lang="en-US" altLang="ko-KR" dirty="0" smtClean="0"/>
              <a:t>Middle Korean (the earliest attested Korean) vowel system</a:t>
            </a:r>
          </a:p>
          <a:p>
            <a:pPr lvl="2"/>
            <a:r>
              <a:rPr lang="en-US" altLang="ko-KR" dirty="0" smtClean="0"/>
              <a:t>I will proposed an </a:t>
            </a:r>
            <a:r>
              <a:rPr lang="en-US" altLang="ko-KR" dirty="0" err="1" smtClean="0"/>
              <a:t>RTR</a:t>
            </a:r>
            <a:r>
              <a:rPr lang="en-US" altLang="ko-KR" dirty="0" smtClean="0"/>
              <a:t> analysis</a:t>
            </a:r>
          </a:p>
          <a:p>
            <a:pPr lvl="1"/>
            <a:r>
              <a:rPr lang="en-US" altLang="ko-KR" dirty="0" smtClean="0"/>
              <a:t>Historical development from Middle Korean to Early Middle Korean to modern varieties</a:t>
            </a:r>
          </a:p>
          <a:p>
            <a:pPr lvl="2"/>
            <a:r>
              <a:rPr lang="en-US" altLang="ko-KR" dirty="0" smtClean="0"/>
              <a:t>explained in terms of the changes in the contrastive hierarchy</a:t>
            </a:r>
          </a:p>
        </p:txBody>
      </p:sp>
      <p:sp>
        <p:nvSpPr>
          <p:cNvPr id="4" name="Date Placeholder 3"/>
          <p:cNvSpPr>
            <a:spLocks noGrp="1"/>
          </p:cNvSpPr>
          <p:nvPr>
            <p:ph type="dt" sz="half" idx="2"/>
          </p:nvPr>
        </p:nvSpPr>
        <p:spPr/>
        <p:txBody>
          <a:bodyPr/>
          <a:lstStyle/>
          <a:p>
            <a:r>
              <a:rPr lang="en-US" altLang="ko-KR" smtClean="0"/>
              <a:t>1/24/2013</a:t>
            </a:r>
            <a:endParaRPr lang="ko-KR" altLang="en-US"/>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96</a:t>
            </a:fld>
            <a:endParaRPr lang="ko-KR" altLang="en-US"/>
          </a:p>
        </p:txBody>
      </p:sp>
    </p:spTree>
    <p:extLst>
      <p:ext uri="{BB962C8B-B14F-4D97-AF65-F5344CB8AC3E}">
        <p14:creationId xmlns:p14="http://schemas.microsoft.com/office/powerpoint/2010/main" val="3001051031"/>
      </p:ext>
    </p:extLst>
  </p:cSld>
  <p:clrMapOvr>
    <a:masterClrMapping/>
  </p:clrMapOvr>
  <mc:AlternateContent xmlns:mc="http://schemas.openxmlformats.org/markup-compatibility/2006" xmlns:p14="http://schemas.microsoft.com/office/powerpoint/2010/main">
    <mc:Choice Requires="p14">
      <p:transition spd="slow" p14:dur="2000" advTm="7456"/>
    </mc:Choice>
    <mc:Fallback xmlns="">
      <p:transition spd="slow" advTm="745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The </a:t>
            </a:r>
            <a:r>
              <a:rPr lang="en-US" dirty="0" smtClean="0"/>
              <a:t>end of the Korean Vowel Shift controversy</a:t>
            </a:r>
            <a:endParaRPr lang="en-US" dirty="0"/>
          </a:p>
        </p:txBody>
      </p:sp>
      <p:sp>
        <p:nvSpPr>
          <p:cNvPr id="4" name="Date Placeholder 3"/>
          <p:cNvSpPr>
            <a:spLocks noGrp="1"/>
          </p:cNvSpPr>
          <p:nvPr>
            <p:ph type="dt" sz="half" idx="2"/>
          </p:nvPr>
        </p:nvSpPr>
        <p:spPr/>
        <p:txBody>
          <a:bodyPr/>
          <a:lstStyle/>
          <a:p>
            <a:r>
              <a:rPr lang="en-US" altLang="ko-KR" smtClean="0"/>
              <a:t>1/24/2013</a:t>
            </a:r>
            <a:endParaRPr lang="ko-KR" altLang="en-US" dirty="0"/>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97</a:t>
            </a:fld>
            <a:endParaRPr lang="ko-KR" altLang="en-US"/>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2374862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Korean </a:t>
            </a:r>
            <a:r>
              <a:rPr lang="en-US" altLang="ko-KR" dirty="0"/>
              <a:t>Vowel Shift </a:t>
            </a:r>
          </a:p>
        </p:txBody>
      </p:sp>
      <p:sp>
        <p:nvSpPr>
          <p:cNvPr id="3" name="Content Placeholder 2"/>
          <p:cNvSpPr>
            <a:spLocks noGrp="1"/>
          </p:cNvSpPr>
          <p:nvPr>
            <p:ph sz="quarter" idx="1"/>
          </p:nvPr>
        </p:nvSpPr>
        <p:spPr/>
        <p:txBody>
          <a:bodyPr/>
          <a:lstStyle/>
          <a:p>
            <a:r>
              <a:rPr lang="en-US" altLang="ko-KR" dirty="0" smtClean="0"/>
              <a:t>Korean Vowel Shift </a:t>
            </a:r>
          </a:p>
          <a:p>
            <a:pPr lvl="1"/>
            <a:r>
              <a:rPr lang="en-US" altLang="ko-KR" dirty="0" smtClean="0"/>
              <a:t>“</a:t>
            </a:r>
            <a:r>
              <a:rPr lang="en-US" altLang="ko-KR" dirty="0"/>
              <a:t>Documentary evidence suggests that a significant phonological change – a “</a:t>
            </a:r>
            <a:r>
              <a:rPr lang="en-US" altLang="ko-KR" b="1" dirty="0"/>
              <a:t>Korean Vowel Shift</a:t>
            </a:r>
            <a:r>
              <a:rPr lang="en-US" altLang="ko-KR" dirty="0"/>
              <a:t>,” as it has been called – took place between the 13</a:t>
            </a:r>
            <a:r>
              <a:rPr lang="en-US" altLang="ko-KR" baseline="30000" dirty="0"/>
              <a:t>th</a:t>
            </a:r>
            <a:r>
              <a:rPr lang="en-US" altLang="ko-KR" dirty="0"/>
              <a:t> and 15</a:t>
            </a:r>
            <a:r>
              <a:rPr lang="en-US" altLang="ko-KR" baseline="30000" dirty="0"/>
              <a:t>th</a:t>
            </a:r>
            <a:r>
              <a:rPr lang="en-US" altLang="ko-KR" dirty="0"/>
              <a:t> centuries. The evidence for the change comes primarily from </a:t>
            </a:r>
            <a:r>
              <a:rPr lang="en-US" altLang="ko-KR" b="1" dirty="0"/>
              <a:t>Mongolian loanwords</a:t>
            </a:r>
            <a:r>
              <a:rPr lang="en-US" altLang="ko-KR" dirty="0"/>
              <a:t>.” (KM Lee &amp; Ramsey 2011:94)</a:t>
            </a:r>
            <a:endParaRPr lang="ko-KR" altLang="en-US" dirty="0"/>
          </a:p>
          <a:p>
            <a:pPr lvl="0"/>
            <a:endParaRPr lang="en-US" altLang="ko-KR" dirty="0" smtClean="0"/>
          </a:p>
          <a:p>
            <a:pPr lvl="0"/>
            <a:r>
              <a:rPr lang="en-US" altLang="ko-KR" dirty="0" smtClean="0"/>
              <a:t>However, the </a:t>
            </a:r>
            <a:r>
              <a:rPr lang="en-US" altLang="ko-KR" dirty="0"/>
              <a:t>proposed </a:t>
            </a:r>
            <a:r>
              <a:rPr lang="en-US" altLang="ko-KR" dirty="0" err="1" smtClean="0"/>
              <a:t>KVS</a:t>
            </a:r>
            <a:r>
              <a:rPr lang="en-US" altLang="ko-KR" dirty="0" smtClean="0"/>
              <a:t> </a:t>
            </a:r>
            <a:r>
              <a:rPr lang="en-US" altLang="ko-KR" dirty="0"/>
              <a:t>hypothesis </a:t>
            </a:r>
            <a:r>
              <a:rPr lang="en-US" altLang="ko-KR" dirty="0" smtClean="0"/>
              <a:t>is </a:t>
            </a:r>
            <a:r>
              <a:rPr lang="en-US" altLang="ko-KR" b="1" dirty="0" smtClean="0"/>
              <a:t>untenable!</a:t>
            </a:r>
            <a:endParaRPr lang="en-US" altLang="ko-KR" b="1" dirty="0"/>
          </a:p>
          <a:p>
            <a:pPr lvl="1"/>
            <a:r>
              <a:rPr lang="en-US" altLang="ko-KR" dirty="0" smtClean="0"/>
              <a:t>Mongolian loanwords do not support the hypothesis</a:t>
            </a:r>
          </a:p>
        </p:txBody>
      </p:sp>
      <p:sp>
        <p:nvSpPr>
          <p:cNvPr id="4" name="Date Placeholder 3"/>
          <p:cNvSpPr>
            <a:spLocks noGrp="1"/>
          </p:cNvSpPr>
          <p:nvPr>
            <p:ph type="dt" sz="half" idx="2"/>
          </p:nvPr>
        </p:nvSpPr>
        <p:spPr/>
        <p:txBody>
          <a:bodyPr/>
          <a:lstStyle/>
          <a:p>
            <a:r>
              <a:rPr lang="en-US" altLang="ko-KR" smtClean="0"/>
              <a:t>1/24/2013</a:t>
            </a:r>
            <a:endParaRPr lang="ko-KR" altLang="en-US"/>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98</a:t>
            </a:fld>
            <a:endParaRPr lang="ko-KR" altLang="en-US"/>
          </a:p>
        </p:txBody>
      </p:sp>
    </p:spTree>
    <p:extLst>
      <p:ext uri="{BB962C8B-B14F-4D97-AF65-F5344CB8AC3E}">
        <p14:creationId xmlns:p14="http://schemas.microsoft.com/office/powerpoint/2010/main" val="1616851743"/>
      </p:ext>
    </p:extLst>
  </p:cSld>
  <p:clrMapOvr>
    <a:masterClrMapping/>
  </p:clrMapOvr>
  <mc:AlternateContent xmlns:mc="http://schemas.openxmlformats.org/markup-compatibility/2006" xmlns:p14="http://schemas.microsoft.com/office/powerpoint/2010/main">
    <mc:Choice Requires="p14">
      <p:transition spd="slow" p14:dur="2000" advTm="7456"/>
    </mc:Choice>
    <mc:Fallback xmlns="">
      <p:transition spd="slow" advTm="745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Vowel harmony in Middle Korean</a:t>
            </a:r>
          </a:p>
        </p:txBody>
      </p:sp>
      <p:sp>
        <p:nvSpPr>
          <p:cNvPr id="3" name="Content Placeholder 2"/>
          <p:cNvSpPr>
            <a:spLocks noGrp="1"/>
          </p:cNvSpPr>
          <p:nvPr>
            <p:ph sz="quarter" idx="1"/>
          </p:nvPr>
        </p:nvSpPr>
        <p:spPr/>
        <p:txBody>
          <a:bodyPr>
            <a:normAutofit fontScale="92500" lnSpcReduction="20000"/>
          </a:bodyPr>
          <a:lstStyle/>
          <a:p>
            <a:pPr lvl="0" fontAlgn="base"/>
            <a:r>
              <a:rPr lang="en-US" dirty="0" smtClean="0"/>
              <a:t>Vowel </a:t>
            </a:r>
            <a:r>
              <a:rPr lang="en-US" dirty="0"/>
              <a:t>harmony across </a:t>
            </a:r>
            <a:r>
              <a:rPr lang="en-US" dirty="0" smtClean="0"/>
              <a:t>morpheme boundary</a:t>
            </a:r>
          </a:p>
          <a:p>
            <a:pPr lvl="2" fontAlgn="base">
              <a:buNone/>
            </a:pPr>
            <a:r>
              <a:rPr lang="en-US" i="1" dirty="0" smtClean="0"/>
              <a:t>Yang </a:t>
            </a:r>
            <a:r>
              <a:rPr lang="en-US" dirty="0" smtClean="0"/>
              <a:t>(</a:t>
            </a:r>
            <a:r>
              <a:rPr lang="en-US" dirty="0" err="1" smtClean="0"/>
              <a:t>RTR</a:t>
            </a:r>
            <a:r>
              <a:rPr lang="en-US" dirty="0" smtClean="0"/>
              <a:t>) vowel stem 		</a:t>
            </a:r>
            <a:r>
              <a:rPr lang="en-US" i="1" dirty="0" smtClean="0"/>
              <a:t> </a:t>
            </a:r>
            <a:r>
              <a:rPr lang="en-US" i="1" dirty="0"/>
              <a:t>Yin</a:t>
            </a:r>
            <a:r>
              <a:rPr lang="en-US" dirty="0" smtClean="0"/>
              <a:t> (non-</a:t>
            </a:r>
            <a:r>
              <a:rPr lang="en-US" dirty="0" err="1" smtClean="0"/>
              <a:t>RTR</a:t>
            </a:r>
            <a:r>
              <a:rPr lang="en-US" dirty="0" smtClean="0"/>
              <a:t>) vowel stem</a:t>
            </a:r>
          </a:p>
          <a:p>
            <a:pPr lvl="1">
              <a:buNone/>
            </a:pPr>
            <a:r>
              <a:rPr lang="en-US" dirty="0" smtClean="0">
                <a:cs typeface="Times New Roman" pitchFamily="18" charset="0"/>
              </a:rPr>
              <a:t>a. 	Verb/adjective </a:t>
            </a:r>
            <a:r>
              <a:rPr lang="en-US" dirty="0">
                <a:cs typeface="Times New Roman" pitchFamily="18" charset="0"/>
              </a:rPr>
              <a:t>stem + conjunctive suffix ‘-a/-ǝ’</a:t>
            </a:r>
          </a:p>
          <a:p>
            <a:pPr lvl="2">
              <a:buNone/>
            </a:pPr>
            <a:r>
              <a:rPr lang="en-US" dirty="0" smtClean="0">
                <a:latin typeface="Times New Roman" pitchFamily="18" charset="0"/>
                <a:cs typeface="Times New Roman" pitchFamily="18" charset="0"/>
              </a:rPr>
              <a:t>/</a:t>
            </a:r>
            <a:r>
              <a:rPr lang="en-US" dirty="0" err="1">
                <a:latin typeface="Times New Roman" pitchFamily="18" charset="0"/>
                <a:cs typeface="Times New Roman" pitchFamily="18" charset="0"/>
              </a:rPr>
              <a:t>mak</a:t>
            </a:r>
            <a:r>
              <a:rPr lang="en-US" dirty="0">
                <a:latin typeface="Times New Roman" pitchFamily="18" charset="0"/>
                <a:cs typeface="Times New Roman" pitchFamily="18" charset="0"/>
              </a:rPr>
              <a:t>-a/ 	</a:t>
            </a:r>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block’	</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mǝk</a:t>
            </a:r>
            <a:r>
              <a:rPr lang="en-US" dirty="0">
                <a:latin typeface="Times New Roman" pitchFamily="18" charset="0"/>
                <a:cs typeface="Times New Roman" pitchFamily="18" charset="0"/>
              </a:rPr>
              <a:t>-ǝ/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eat’</a:t>
            </a:r>
          </a:p>
          <a:p>
            <a:pPr lvl="2">
              <a:buNone/>
            </a:pPr>
            <a:r>
              <a:rPr lang="en-US" dirty="0" smtClean="0">
                <a:latin typeface="Times New Roman" pitchFamily="18" charset="0"/>
                <a:cs typeface="Times New Roman" pitchFamily="18" charset="0"/>
              </a:rPr>
              <a:t>/</a:t>
            </a:r>
            <a:r>
              <a:rPr lang="en-US" dirty="0" err="1">
                <a:latin typeface="Times New Roman" pitchFamily="18" charset="0"/>
                <a:cs typeface="Times New Roman" pitchFamily="18" charset="0"/>
              </a:rPr>
              <a:t>kot</a:t>
            </a:r>
            <a:r>
              <a:rPr lang="en-US" dirty="0">
                <a:latin typeface="Times New Roman" pitchFamily="18" charset="0"/>
                <a:cs typeface="Times New Roman" pitchFamily="18" charset="0"/>
              </a:rPr>
              <a:t>-a/ 	</a:t>
            </a:r>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straight’	</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kut</a:t>
            </a:r>
            <a:r>
              <a:rPr lang="en-US" dirty="0" smtClean="0">
                <a:latin typeface="Times New Roman" pitchFamily="18" charset="0"/>
                <a:cs typeface="Times New Roman" pitchFamily="18" charset="0"/>
              </a:rPr>
              <a:t>-ǝ</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solid’</a:t>
            </a:r>
          </a:p>
          <a:p>
            <a:pPr lvl="2">
              <a:buNone/>
            </a:pPr>
            <a:r>
              <a:rPr lang="en-US" dirty="0" smtClean="0">
                <a:latin typeface="Times New Roman" pitchFamily="18" charset="0"/>
                <a:cs typeface="Times New Roman" pitchFamily="18" charset="0"/>
              </a:rPr>
              <a:t>/</a:t>
            </a:r>
            <a:r>
              <a:rPr lang="en-US" dirty="0" err="1">
                <a:latin typeface="Times New Roman" pitchFamily="18" charset="0"/>
                <a:cs typeface="Times New Roman" pitchFamily="18" charset="0"/>
              </a:rPr>
              <a:t>sʌl</a:t>
            </a:r>
            <a:r>
              <a:rPr lang="en-US" dirty="0">
                <a:latin typeface="Times New Roman" pitchFamily="18" charset="0"/>
                <a:cs typeface="Times New Roman" pitchFamily="18" charset="0"/>
              </a:rPr>
              <a:t>-a/ 	</a:t>
            </a:r>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burn’	</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sɨl</a:t>
            </a:r>
            <a:r>
              <a:rPr lang="en-US" dirty="0">
                <a:latin typeface="Times New Roman" pitchFamily="18" charset="0"/>
                <a:cs typeface="Times New Roman" pitchFamily="18" charset="0"/>
              </a:rPr>
              <a:t>-ǝ/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disappear’</a:t>
            </a:r>
          </a:p>
          <a:p>
            <a:pPr lvl="1">
              <a:buNone/>
            </a:pPr>
            <a:r>
              <a:rPr lang="en-US" dirty="0" smtClean="0">
                <a:cs typeface="Times New Roman" pitchFamily="18" charset="0"/>
              </a:rPr>
              <a:t>b. 	Verb/adjective </a:t>
            </a:r>
            <a:r>
              <a:rPr lang="en-US" dirty="0">
                <a:cs typeface="Times New Roman" pitchFamily="18" charset="0"/>
              </a:rPr>
              <a:t>stem + adnominal suffix ‘-on/-un’</a:t>
            </a:r>
          </a:p>
          <a:p>
            <a:pPr lvl="2">
              <a:buNone/>
            </a:pPr>
            <a:r>
              <a:rPr lang="en-US" dirty="0" smtClean="0">
                <a:latin typeface="Times New Roman" pitchFamily="18" charset="0"/>
                <a:cs typeface="Times New Roman" pitchFamily="18" charset="0"/>
              </a:rPr>
              <a:t>/</a:t>
            </a:r>
            <a:r>
              <a:rPr lang="en-US" dirty="0" err="1">
                <a:latin typeface="Times New Roman" pitchFamily="18" charset="0"/>
                <a:cs typeface="Times New Roman" pitchFamily="18" charset="0"/>
              </a:rPr>
              <a:t>mak</a:t>
            </a:r>
            <a:r>
              <a:rPr lang="en-US" dirty="0">
                <a:latin typeface="Times New Roman" pitchFamily="18" charset="0"/>
                <a:cs typeface="Times New Roman" pitchFamily="18" charset="0"/>
              </a:rPr>
              <a:t>-on/	‘block’	</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mǝk</a:t>
            </a:r>
            <a:r>
              <a:rPr lang="en-US" dirty="0">
                <a:latin typeface="Times New Roman" pitchFamily="18" charset="0"/>
                <a:cs typeface="Times New Roman" pitchFamily="18" charset="0"/>
              </a:rPr>
              <a:t>-un/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eat’</a:t>
            </a:r>
          </a:p>
          <a:p>
            <a:pPr lvl="2">
              <a:buNone/>
            </a:pPr>
            <a:r>
              <a:rPr lang="en-US" dirty="0" smtClean="0">
                <a:latin typeface="Times New Roman" pitchFamily="18" charset="0"/>
                <a:cs typeface="Times New Roman" pitchFamily="18" charset="0"/>
              </a:rPr>
              <a:t>/</a:t>
            </a:r>
            <a:r>
              <a:rPr lang="en-US" dirty="0" err="1">
                <a:latin typeface="Times New Roman" pitchFamily="18" charset="0"/>
                <a:cs typeface="Times New Roman" pitchFamily="18" charset="0"/>
              </a:rPr>
              <a:t>kot</a:t>
            </a:r>
            <a:r>
              <a:rPr lang="en-US" dirty="0">
                <a:latin typeface="Times New Roman" pitchFamily="18" charset="0"/>
                <a:cs typeface="Times New Roman" pitchFamily="18" charset="0"/>
              </a:rPr>
              <a:t>-on/ 	‘straight’	</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kut</a:t>
            </a:r>
            <a:r>
              <a:rPr lang="en-US" dirty="0">
                <a:latin typeface="Times New Roman" pitchFamily="18" charset="0"/>
                <a:cs typeface="Times New Roman" pitchFamily="18" charset="0"/>
              </a:rPr>
              <a:t>-un/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solid’</a:t>
            </a:r>
          </a:p>
          <a:p>
            <a:pPr lvl="2">
              <a:buNone/>
            </a:pPr>
            <a:r>
              <a:rPr lang="en-US" dirty="0" smtClean="0">
                <a:latin typeface="Times New Roman" pitchFamily="18" charset="0"/>
                <a:cs typeface="Times New Roman" pitchFamily="18" charset="0"/>
              </a:rPr>
              <a:t>/</a:t>
            </a:r>
            <a:r>
              <a:rPr lang="en-US" dirty="0" err="1">
                <a:latin typeface="Times New Roman" pitchFamily="18" charset="0"/>
                <a:cs typeface="Times New Roman" pitchFamily="18" charset="0"/>
              </a:rPr>
              <a:t>sʌl</a:t>
            </a:r>
            <a:r>
              <a:rPr lang="en-US" dirty="0">
                <a:latin typeface="Times New Roman" pitchFamily="18" charset="0"/>
                <a:cs typeface="Times New Roman" pitchFamily="18" charset="0"/>
              </a:rPr>
              <a:t>-on/ 	‘burn’	</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sɨl</a:t>
            </a:r>
            <a:r>
              <a:rPr lang="en-US" dirty="0">
                <a:latin typeface="Times New Roman" pitchFamily="18" charset="0"/>
                <a:cs typeface="Times New Roman" pitchFamily="18" charset="0"/>
              </a:rPr>
              <a:t>-un/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disappear’</a:t>
            </a:r>
          </a:p>
          <a:p>
            <a:pPr lvl="1">
              <a:buNone/>
            </a:pPr>
            <a:r>
              <a:rPr lang="en-US" dirty="0" smtClean="0">
                <a:cs typeface="Times New Roman" pitchFamily="18" charset="0"/>
              </a:rPr>
              <a:t>c. 	Noun </a:t>
            </a:r>
            <a:r>
              <a:rPr lang="en-US" dirty="0">
                <a:cs typeface="Times New Roman" pitchFamily="18" charset="0"/>
              </a:rPr>
              <a:t>+ particle (accusative particle ‘-</a:t>
            </a:r>
            <a:r>
              <a:rPr lang="en-US" dirty="0" err="1">
                <a:cs typeface="Times New Roman" pitchFamily="18" charset="0"/>
              </a:rPr>
              <a:t>ʌl</a:t>
            </a:r>
            <a:r>
              <a:rPr lang="en-US" dirty="0">
                <a:cs typeface="Times New Roman" pitchFamily="18" charset="0"/>
              </a:rPr>
              <a:t>/-</a:t>
            </a:r>
            <a:r>
              <a:rPr lang="en-US" dirty="0" err="1">
                <a:cs typeface="Times New Roman" pitchFamily="18" charset="0"/>
              </a:rPr>
              <a:t>ɨl</a:t>
            </a:r>
            <a:r>
              <a:rPr lang="en-US" dirty="0" smtClean="0">
                <a:cs typeface="Times New Roman" pitchFamily="18" charset="0"/>
              </a:rPr>
              <a:t>’, locative </a:t>
            </a:r>
            <a:r>
              <a:rPr lang="en-US" dirty="0">
                <a:cs typeface="Times New Roman" pitchFamily="18" charset="0"/>
              </a:rPr>
              <a:t>particle ‘-</a:t>
            </a:r>
            <a:r>
              <a:rPr lang="en-US" dirty="0" err="1">
                <a:cs typeface="Times New Roman" pitchFamily="18" charset="0"/>
              </a:rPr>
              <a:t>aj</a:t>
            </a:r>
            <a:r>
              <a:rPr lang="en-US" dirty="0">
                <a:cs typeface="Times New Roman" pitchFamily="18" charset="0"/>
              </a:rPr>
              <a:t>/-</a:t>
            </a:r>
            <a:r>
              <a:rPr lang="en-US" dirty="0" err="1">
                <a:cs typeface="Times New Roman" pitchFamily="18" charset="0"/>
              </a:rPr>
              <a:t>ǝj</a:t>
            </a:r>
            <a:r>
              <a:rPr lang="en-US" dirty="0">
                <a:cs typeface="Times New Roman" pitchFamily="18" charset="0"/>
              </a:rPr>
              <a:t>’)</a:t>
            </a:r>
          </a:p>
          <a:p>
            <a:pPr lvl="2">
              <a:buNone/>
            </a:pPr>
            <a:r>
              <a:rPr lang="en-US" dirty="0" smtClean="0">
                <a:latin typeface="Times New Roman" pitchFamily="18" charset="0"/>
                <a:cs typeface="Times New Roman" pitchFamily="18" charset="0"/>
              </a:rPr>
              <a:t>/</a:t>
            </a:r>
            <a:r>
              <a:rPr lang="en-US" dirty="0" err="1">
                <a:latin typeface="Times New Roman" pitchFamily="18" charset="0"/>
                <a:cs typeface="Times New Roman" pitchFamily="18" charset="0"/>
              </a:rPr>
              <a:t>sarʌm-ʌl</a:t>
            </a:r>
            <a:r>
              <a:rPr lang="en-US" dirty="0">
                <a:latin typeface="Times New Roman" pitchFamily="18" charset="0"/>
                <a:cs typeface="Times New Roman" pitchFamily="18" charset="0"/>
              </a:rPr>
              <a:t>/ 	‘person’ 	</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jǝrɨm-ɨl</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fruit’</a:t>
            </a:r>
          </a:p>
          <a:p>
            <a:pPr lvl="2">
              <a:buNone/>
            </a:pPr>
            <a:r>
              <a:rPr lang="en-US" dirty="0" smtClean="0">
                <a:latin typeface="Times New Roman" pitchFamily="18" charset="0"/>
                <a:cs typeface="Times New Roman" pitchFamily="18" charset="0"/>
              </a:rPr>
              <a:t>/</a:t>
            </a:r>
            <a:r>
              <a:rPr lang="en-US" dirty="0" err="1">
                <a:latin typeface="Times New Roman" pitchFamily="18" charset="0"/>
                <a:cs typeface="Times New Roman" pitchFamily="18" charset="0"/>
              </a:rPr>
              <a:t>tocʌk-ʌl</a:t>
            </a:r>
            <a:r>
              <a:rPr lang="en-US" dirty="0">
                <a:latin typeface="Times New Roman" pitchFamily="18" charset="0"/>
                <a:cs typeface="Times New Roman" pitchFamily="18" charset="0"/>
              </a:rPr>
              <a:t>/	‘thief’	</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kurǝk-ɨl</a:t>
            </a:r>
            <a:r>
              <a:rPr lang="en-US" dirty="0">
                <a:latin typeface="Times New Roman" pitchFamily="18" charset="0"/>
                <a:cs typeface="Times New Roman" pitchFamily="18" charset="0"/>
              </a:rPr>
              <a:t>/	‘mesh bag’</a:t>
            </a:r>
          </a:p>
          <a:p>
            <a:pPr lvl="2">
              <a:buNone/>
            </a:pPr>
            <a:r>
              <a:rPr lang="en-US" dirty="0" smtClean="0">
                <a:latin typeface="Times New Roman" pitchFamily="18" charset="0"/>
                <a:cs typeface="Times New Roman" pitchFamily="18" charset="0"/>
              </a:rPr>
              <a:t>/</a:t>
            </a:r>
            <a:r>
              <a:rPr lang="en-US" dirty="0" err="1">
                <a:latin typeface="Times New Roman" pitchFamily="18" charset="0"/>
                <a:cs typeface="Times New Roman" pitchFamily="18" charset="0"/>
              </a:rPr>
              <a:t>barʌl-aj</a:t>
            </a:r>
            <a:r>
              <a:rPr lang="en-US" dirty="0">
                <a:latin typeface="Times New Roman" pitchFamily="18" charset="0"/>
                <a:cs typeface="Times New Roman" pitchFamily="18" charset="0"/>
              </a:rPr>
              <a:t>/	‘sea’	</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njǝrɨm-ǝj</a:t>
            </a:r>
            <a:r>
              <a:rPr lang="en-US" dirty="0">
                <a:latin typeface="Times New Roman" pitchFamily="18" charset="0"/>
                <a:cs typeface="Times New Roman" pitchFamily="18" charset="0"/>
              </a:rPr>
              <a:t>/	‘summer’</a:t>
            </a:r>
          </a:p>
          <a:p>
            <a:pPr lvl="2">
              <a:buNone/>
            </a:pPr>
            <a:r>
              <a:rPr lang="en-US" dirty="0" smtClean="0">
                <a:latin typeface="Times New Roman" pitchFamily="18" charset="0"/>
                <a:cs typeface="Times New Roman" pitchFamily="18" charset="0"/>
              </a:rPr>
              <a:t>/</a:t>
            </a:r>
            <a:r>
              <a:rPr lang="en-US" dirty="0" err="1">
                <a:latin typeface="Times New Roman" pitchFamily="18" charset="0"/>
                <a:cs typeface="Times New Roman" pitchFamily="18" charset="0"/>
              </a:rPr>
              <a:t>narah-aj</a:t>
            </a:r>
            <a:r>
              <a:rPr lang="en-US" dirty="0">
                <a:latin typeface="Times New Roman" pitchFamily="18" charset="0"/>
                <a:cs typeface="Times New Roman" pitchFamily="18" charset="0"/>
              </a:rPr>
              <a:t>/	‘nation’	</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tɨrɨh-ǝj</a:t>
            </a:r>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field</a:t>
            </a:r>
            <a:r>
              <a:rPr lang="en-US" dirty="0" smtClean="0">
                <a:latin typeface="Times New Roman" pitchFamily="18" charset="0"/>
                <a:cs typeface="Times New Roman" pitchFamily="18" charset="0"/>
              </a:rPr>
              <a:t>’</a:t>
            </a:r>
            <a:endParaRPr lang="en-US" dirty="0"/>
          </a:p>
        </p:txBody>
      </p:sp>
      <p:sp>
        <p:nvSpPr>
          <p:cNvPr id="4" name="Date Placeholder 3"/>
          <p:cNvSpPr>
            <a:spLocks noGrp="1"/>
          </p:cNvSpPr>
          <p:nvPr>
            <p:ph type="dt" sz="half" idx="2"/>
          </p:nvPr>
        </p:nvSpPr>
        <p:spPr/>
        <p:txBody>
          <a:bodyPr/>
          <a:lstStyle/>
          <a:p>
            <a:r>
              <a:rPr lang="en-US" altLang="ko-KR" smtClean="0"/>
              <a:t>1/24/2013</a:t>
            </a:r>
            <a:endParaRPr lang="ko-KR" altLang="en-US" dirty="0"/>
          </a:p>
        </p:txBody>
      </p:sp>
      <p:sp>
        <p:nvSpPr>
          <p:cNvPr id="5" name="Footer Placeholder 4"/>
          <p:cNvSpPr>
            <a:spLocks noGrp="1"/>
          </p:cNvSpPr>
          <p:nvPr>
            <p:ph type="ftr" sz="quarter" idx="3"/>
          </p:nvPr>
        </p:nvSpPr>
        <p:spPr/>
        <p:txBody>
          <a:bodyPr/>
          <a:lstStyle/>
          <a:p>
            <a:r>
              <a:rPr lang="en-US" altLang="ko-KR" smtClean="0"/>
              <a:t>Contrastive hierarchies in the Altaic vowel systems</a:t>
            </a:r>
            <a:endParaRPr lang="ko-KR" altLang="en-US" dirty="0"/>
          </a:p>
        </p:txBody>
      </p:sp>
      <p:sp>
        <p:nvSpPr>
          <p:cNvPr id="6" name="Slide Number Placeholder 5"/>
          <p:cNvSpPr>
            <a:spLocks noGrp="1"/>
          </p:cNvSpPr>
          <p:nvPr>
            <p:ph type="sldNum" sz="quarter" idx="4"/>
          </p:nvPr>
        </p:nvSpPr>
        <p:spPr/>
        <p:txBody>
          <a:bodyPr/>
          <a:lstStyle/>
          <a:p>
            <a:fld id="{C11EF7EE-79D6-49A2-9057-E1F4E97C0289}" type="slidenum">
              <a:rPr lang="ko-KR" altLang="en-US" smtClean="0"/>
              <a:pPr/>
              <a:t>99</a:t>
            </a:fld>
            <a:endParaRPr lang="ko-KR" altLang="en-US"/>
          </a:p>
        </p:txBody>
      </p:sp>
    </p:spTree>
    <p:extLst>
      <p:ext uri="{BB962C8B-B14F-4D97-AF65-F5344CB8AC3E}">
        <p14:creationId xmlns:p14="http://schemas.microsoft.com/office/powerpoint/2010/main" val="21526556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3">
                                            <p:txEl>
                                              <p:pRg st="3" end="3"/>
                                            </p:txEl>
                                          </p:spTgt>
                                        </p:tgtEl>
                                        <p:attrNameLst>
                                          <p:attrName>r</p:attrName>
                                        </p:attrNameLst>
                                      </p:cBhvr>
                                    </p:animRot>
                                    <p:animRot by="-240000">
                                      <p:cBhvr>
                                        <p:cTn id="7" dur="200" fill="hold">
                                          <p:stCondLst>
                                            <p:cond delay="200"/>
                                          </p:stCondLst>
                                        </p:cTn>
                                        <p:tgtEl>
                                          <p:spTgt spid="3">
                                            <p:txEl>
                                              <p:pRg st="3" end="3"/>
                                            </p:txEl>
                                          </p:spTgt>
                                        </p:tgtEl>
                                        <p:attrNameLst>
                                          <p:attrName>r</p:attrName>
                                        </p:attrNameLst>
                                      </p:cBhvr>
                                    </p:animRot>
                                    <p:animRot by="240000">
                                      <p:cBhvr>
                                        <p:cTn id="8" dur="200" fill="hold">
                                          <p:stCondLst>
                                            <p:cond delay="400"/>
                                          </p:stCondLst>
                                        </p:cTn>
                                        <p:tgtEl>
                                          <p:spTgt spid="3">
                                            <p:txEl>
                                              <p:pRg st="3" end="3"/>
                                            </p:txEl>
                                          </p:spTgt>
                                        </p:tgtEl>
                                        <p:attrNameLst>
                                          <p:attrName>r</p:attrName>
                                        </p:attrNameLst>
                                      </p:cBhvr>
                                    </p:animRot>
                                    <p:animRot by="-240000">
                                      <p:cBhvr>
                                        <p:cTn id="9" dur="200" fill="hold">
                                          <p:stCondLst>
                                            <p:cond delay="600"/>
                                          </p:stCondLst>
                                        </p:cTn>
                                        <p:tgtEl>
                                          <p:spTgt spid="3">
                                            <p:txEl>
                                              <p:pRg st="3" end="3"/>
                                            </p:txEl>
                                          </p:spTgt>
                                        </p:tgtEl>
                                        <p:attrNameLst>
                                          <p:attrName>r</p:attrName>
                                        </p:attrNameLst>
                                      </p:cBhvr>
                                    </p:animRot>
                                    <p:animRot by="120000">
                                      <p:cBhvr>
                                        <p:cTn id="10" dur="200" fill="hold">
                                          <p:stCondLst>
                                            <p:cond delay="800"/>
                                          </p:stCondLst>
                                        </p:cTn>
                                        <p:tgtEl>
                                          <p:spTgt spid="3">
                                            <p:txEl>
                                              <p:pRg st="3" end="3"/>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grpId="0" nodeType="clickEffect">
                                  <p:stCondLst>
                                    <p:cond delay="0"/>
                                  </p:stCondLst>
                                  <p:childTnLst>
                                    <p:animRot by="120000">
                                      <p:cBhvr>
                                        <p:cTn id="14" dur="100" fill="hold">
                                          <p:stCondLst>
                                            <p:cond delay="0"/>
                                          </p:stCondLst>
                                        </p:cTn>
                                        <p:tgtEl>
                                          <p:spTgt spid="3">
                                            <p:txEl>
                                              <p:pRg st="8" end="8"/>
                                            </p:txEl>
                                          </p:spTgt>
                                        </p:tgtEl>
                                        <p:attrNameLst>
                                          <p:attrName>r</p:attrName>
                                        </p:attrNameLst>
                                      </p:cBhvr>
                                    </p:animRot>
                                    <p:animRot by="-240000">
                                      <p:cBhvr>
                                        <p:cTn id="15" dur="200" fill="hold">
                                          <p:stCondLst>
                                            <p:cond delay="200"/>
                                          </p:stCondLst>
                                        </p:cTn>
                                        <p:tgtEl>
                                          <p:spTgt spid="3">
                                            <p:txEl>
                                              <p:pRg st="8" end="8"/>
                                            </p:txEl>
                                          </p:spTgt>
                                        </p:tgtEl>
                                        <p:attrNameLst>
                                          <p:attrName>r</p:attrName>
                                        </p:attrNameLst>
                                      </p:cBhvr>
                                    </p:animRot>
                                    <p:animRot by="240000">
                                      <p:cBhvr>
                                        <p:cTn id="16" dur="200" fill="hold">
                                          <p:stCondLst>
                                            <p:cond delay="400"/>
                                          </p:stCondLst>
                                        </p:cTn>
                                        <p:tgtEl>
                                          <p:spTgt spid="3">
                                            <p:txEl>
                                              <p:pRg st="8" end="8"/>
                                            </p:txEl>
                                          </p:spTgt>
                                        </p:tgtEl>
                                        <p:attrNameLst>
                                          <p:attrName>r</p:attrName>
                                        </p:attrNameLst>
                                      </p:cBhvr>
                                    </p:animRot>
                                    <p:animRot by="-240000">
                                      <p:cBhvr>
                                        <p:cTn id="17" dur="200" fill="hold">
                                          <p:stCondLst>
                                            <p:cond delay="600"/>
                                          </p:stCondLst>
                                        </p:cTn>
                                        <p:tgtEl>
                                          <p:spTgt spid="3">
                                            <p:txEl>
                                              <p:pRg st="8" end="8"/>
                                            </p:txEl>
                                          </p:spTgt>
                                        </p:tgtEl>
                                        <p:attrNameLst>
                                          <p:attrName>r</p:attrName>
                                        </p:attrNameLst>
                                      </p:cBhvr>
                                    </p:animRot>
                                    <p:animRot by="120000">
                                      <p:cBhvr>
                                        <p:cTn id="18" dur="200" fill="hold">
                                          <p:stCondLst>
                                            <p:cond delay="800"/>
                                          </p:stCondLst>
                                        </p:cTn>
                                        <p:tgtEl>
                                          <p:spTgt spid="3">
                                            <p:txEl>
                                              <p:pRg st="8" end="8"/>
                                            </p:txEl>
                                          </p:spTgt>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32" presetClass="emph" presetSubtype="0" fill="hold" grpId="0" nodeType="clickEffect">
                                  <p:stCondLst>
                                    <p:cond delay="0"/>
                                  </p:stCondLst>
                                  <p:childTnLst>
                                    <p:animRot by="120000">
                                      <p:cBhvr>
                                        <p:cTn id="22" dur="100" fill="hold">
                                          <p:stCondLst>
                                            <p:cond delay="0"/>
                                          </p:stCondLst>
                                        </p:cTn>
                                        <p:tgtEl>
                                          <p:spTgt spid="3">
                                            <p:txEl>
                                              <p:pRg st="14" end="14"/>
                                            </p:txEl>
                                          </p:spTgt>
                                        </p:tgtEl>
                                        <p:attrNameLst>
                                          <p:attrName>r</p:attrName>
                                        </p:attrNameLst>
                                      </p:cBhvr>
                                    </p:animRot>
                                    <p:animRot by="-240000">
                                      <p:cBhvr>
                                        <p:cTn id="23" dur="200" fill="hold">
                                          <p:stCondLst>
                                            <p:cond delay="200"/>
                                          </p:stCondLst>
                                        </p:cTn>
                                        <p:tgtEl>
                                          <p:spTgt spid="3">
                                            <p:txEl>
                                              <p:pRg st="14" end="14"/>
                                            </p:txEl>
                                          </p:spTgt>
                                        </p:tgtEl>
                                        <p:attrNameLst>
                                          <p:attrName>r</p:attrName>
                                        </p:attrNameLst>
                                      </p:cBhvr>
                                    </p:animRot>
                                    <p:animRot by="240000">
                                      <p:cBhvr>
                                        <p:cTn id="24" dur="200" fill="hold">
                                          <p:stCondLst>
                                            <p:cond delay="400"/>
                                          </p:stCondLst>
                                        </p:cTn>
                                        <p:tgtEl>
                                          <p:spTgt spid="3">
                                            <p:txEl>
                                              <p:pRg st="14" end="14"/>
                                            </p:txEl>
                                          </p:spTgt>
                                        </p:tgtEl>
                                        <p:attrNameLst>
                                          <p:attrName>r</p:attrName>
                                        </p:attrNameLst>
                                      </p:cBhvr>
                                    </p:animRot>
                                    <p:animRot by="-240000">
                                      <p:cBhvr>
                                        <p:cTn id="25" dur="200" fill="hold">
                                          <p:stCondLst>
                                            <p:cond delay="600"/>
                                          </p:stCondLst>
                                        </p:cTn>
                                        <p:tgtEl>
                                          <p:spTgt spid="3">
                                            <p:txEl>
                                              <p:pRg st="14" end="14"/>
                                            </p:txEl>
                                          </p:spTgt>
                                        </p:tgtEl>
                                        <p:attrNameLst>
                                          <p:attrName>r</p:attrName>
                                        </p:attrNameLst>
                                      </p:cBhvr>
                                    </p:animRot>
                                    <p:animRot by="120000">
                                      <p:cBhvr>
                                        <p:cTn id="26" dur="200" fill="hold">
                                          <p:stCondLst>
                                            <p:cond delay="800"/>
                                          </p:stCondLst>
                                        </p:cTn>
                                        <p:tgtEl>
                                          <p:spTgt spid="3">
                                            <p:txEl>
                                              <p:pRg st="14" end="1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1.4|0.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7536</TotalTime>
  <Words>17712</Words>
  <Application>Microsoft Office PowerPoint</Application>
  <PresentationFormat>On-screen Show (4:3)</PresentationFormat>
  <Paragraphs>2281</Paragraphs>
  <Slides>161</Slides>
  <Notes>141</Notes>
  <HiddenSlides>14</HiddenSlides>
  <MMClips>0</MMClips>
  <ScaleCrop>false</ScaleCrop>
  <HeadingPairs>
    <vt:vector size="4" baseType="variant">
      <vt:variant>
        <vt:lpstr>Theme</vt:lpstr>
      </vt:variant>
      <vt:variant>
        <vt:i4>1</vt:i4>
      </vt:variant>
      <vt:variant>
        <vt:lpstr>Slide Titles</vt:lpstr>
      </vt:variant>
      <vt:variant>
        <vt:i4>161</vt:i4>
      </vt:variant>
    </vt:vector>
  </HeadingPairs>
  <TitlesOfParts>
    <vt:vector size="162" baseType="lpstr">
      <vt:lpstr>Origin</vt:lpstr>
      <vt:lpstr>Contrastive hierarchies  in the Altaic vowel systems</vt:lpstr>
      <vt:lpstr>Introduction</vt:lpstr>
      <vt:lpstr>Objectives</vt:lpstr>
      <vt:lpstr>Languages: non-Turkic Altaic</vt:lpstr>
      <vt:lpstr>Vowel harmony</vt:lpstr>
      <vt:lpstr>Contrastive hierarchy</vt:lpstr>
      <vt:lpstr>Contrastive hierarchy (Dresher 2009)</vt:lpstr>
      <vt:lpstr>Contrastive hierarchy (Dresher 2009)</vt:lpstr>
      <vt:lpstr>Feature matrix vs. feature hierarchy</vt:lpstr>
      <vt:lpstr>Inuit vowel systems (Compton&amp;Dresher 2011)</vt:lpstr>
      <vt:lpstr>A formal model of contrastive hierarchy changes</vt:lpstr>
      <vt:lpstr>Types of contrastive hierarchy changes</vt:lpstr>
      <vt:lpstr>Promotion/demotion</vt:lpstr>
      <vt:lpstr>Emergence/submergence </vt:lpstr>
      <vt:lpstr>Fusion/fission</vt:lpstr>
      <vt:lpstr>Reanalysis</vt:lpstr>
      <vt:lpstr>Principles governing the CH changes</vt:lpstr>
      <vt:lpstr>Minimal contrast</vt:lpstr>
      <vt:lpstr>Contra Visibility Theory</vt:lpstr>
      <vt:lpstr>Features</vt:lpstr>
      <vt:lpstr>Articulator features</vt:lpstr>
      <vt:lpstr>[coronal] vs. [dorsal]</vt:lpstr>
      <vt:lpstr>[ATR] vs. [RTR]</vt:lpstr>
      <vt:lpstr>Phonetics of TR harmony</vt:lpstr>
      <vt:lpstr>Historical sketch</vt:lpstr>
      <vt:lpstr>Phonetics of TR contrast</vt:lpstr>
      <vt:lpstr>Khalkha: speaker f3</vt:lpstr>
      <vt:lpstr>Khalkha: speaker f5</vt:lpstr>
      <vt:lpstr>Khalkha preliminary result</vt:lpstr>
      <vt:lpstr>Ewen vowels</vt:lpstr>
      <vt:lpstr>Structure of the remaining</vt:lpstr>
      <vt:lpstr>Tungusic vs. Mongolic labial harmony</vt:lpstr>
      <vt:lpstr>Tungusic &amp; Mongolic labial harmony</vt:lpstr>
      <vt:lpstr>Tungusic &amp; Mongolic labial harmony</vt:lpstr>
      <vt:lpstr>Previous analyses</vt:lpstr>
      <vt:lpstr>Framework (1)</vt:lpstr>
      <vt:lpstr>Framework (2)</vt:lpstr>
      <vt:lpstr>Fusional harmony in detail</vt:lpstr>
      <vt:lpstr>Vowel inventory</vt:lpstr>
      <vt:lpstr>Opaque vowels</vt:lpstr>
      <vt:lpstr>Transparent vowel</vt:lpstr>
      <vt:lpstr>Problems</vt:lpstr>
      <vt:lpstr>A CH analysis of the microvariation between T and M in labial harmony</vt:lpstr>
      <vt:lpstr>Vowel inventory</vt:lpstr>
      <vt:lpstr>Contrastive status of the features</vt:lpstr>
      <vt:lpstr>Evidence for [coronal]</vt:lpstr>
      <vt:lpstr>[RTR], [labial], and [low]</vt:lpstr>
      <vt:lpstr>[w]-formation in Oroqen</vt:lpstr>
      <vt:lpstr>Transparency of /i/</vt:lpstr>
      <vt:lpstr>Desiderata</vt:lpstr>
      <vt:lpstr>Applying SDA</vt:lpstr>
      <vt:lpstr>Transparency/opacity in labial harmony</vt:lpstr>
      <vt:lpstr>Oroqen contrastive hierarchy</vt:lpstr>
      <vt:lpstr>Khalkha contrastive hierarchy</vt:lpstr>
      <vt:lpstr>Fusional harmony (Mester 1986)</vt:lpstr>
      <vt:lpstr>Oroqen</vt:lpstr>
      <vt:lpstr>Khalkha</vt:lpstr>
      <vt:lpstr>Mongolic languages</vt:lpstr>
      <vt:lpstr>The Mongolic languages</vt:lpstr>
      <vt:lpstr>CHs of modern Mongolic varieties</vt:lpstr>
      <vt:lpstr>Type I: Khalkha type languages</vt:lpstr>
      <vt:lpstr>Chakhar and other Mongolian dialects</vt:lpstr>
      <vt:lpstr>Type II: Monguor type languages</vt:lpstr>
      <vt:lpstr>Type III: Dagur type languages</vt:lpstr>
      <vt:lpstr>Type IV: Kalmyck/Oirat type languages</vt:lpstr>
      <vt:lpstr>The Mongolic Vowel Shifts</vt:lpstr>
      <vt:lpstr>Vocalic history of Mongolic</vt:lpstr>
      <vt:lpstr> Pre-modern Mongolic vowel system</vt:lpstr>
      <vt:lpstr>Modern Mongolic vowel systems</vt:lpstr>
      <vt:lpstr>Svantesson’s MVS (1): Kalmyk/Oirat type</vt:lpstr>
      <vt:lpstr>Svantesson’s MVS (2): Monguor</vt:lpstr>
      <vt:lpstr>Svantesson’s MVS (3): Mongolian type</vt:lpstr>
      <vt:lpstr>Svantesson’s MVS (4): Dagur type</vt:lpstr>
      <vt:lpstr>An RTR analysis of OM</vt:lpstr>
      <vt:lpstr>3.3.2. Old Mongolian: a palatal system?</vt:lpstr>
      <vt:lpstr>Old Mongolian: a palatal system? (cont.)</vt:lpstr>
      <vt:lpstr>An RTR analysis of OM (proposal)</vt:lpstr>
      <vt:lpstr>Evidence in favor of the RTR analysis of OM</vt:lpstr>
      <vt:lpstr>Majority wins</vt:lpstr>
      <vt:lpstr>Economy (1)</vt:lpstr>
      <vt:lpstr>Economy (2)</vt:lpstr>
      <vt:lpstr>Naturalness: cf. Vaux (2009)</vt:lpstr>
      <vt:lpstr>Naturalness: Vaux (2009)</vt:lpstr>
      <vt:lpstr>Naturalness: Vaux (2009)</vt:lpstr>
      <vt:lpstr>MM-Chinese correspondence</vt:lpstr>
      <vt:lpstr>Historical development of the Mongolic vowel systems</vt:lpstr>
      <vt:lpstr>CH for OM</vt:lpstr>
      <vt:lpstr>Evidence for [labial] &gt; [low]</vt:lpstr>
      <vt:lpstr>Khalkha type</vt:lpstr>
      <vt:lpstr>Monguor type</vt:lpstr>
      <vt:lpstr>Dagur type</vt:lpstr>
      <vt:lpstr>Kalmyk/Oirat type</vt:lpstr>
      <vt:lpstr>Development of Mongolic vowel systems</vt:lpstr>
      <vt:lpstr>Korean</vt:lpstr>
      <vt:lpstr>The Korean language</vt:lpstr>
      <vt:lpstr>Overview</vt:lpstr>
      <vt:lpstr>The end of the Korean Vowel Shift controversy</vt:lpstr>
      <vt:lpstr>Korean Vowel Shift </vt:lpstr>
      <vt:lpstr>Vowel harmony in Middle Korean</vt:lpstr>
      <vt:lpstr>VH in MK (cont.)</vt:lpstr>
      <vt:lpstr>VH in MK (cont.)</vt:lpstr>
      <vt:lpstr>Korean Vowel Shift (KM Lee 1961[1972]; Lee &amp; Ramsey 2011)</vt:lpstr>
      <vt:lpstr>Old Korean</vt:lpstr>
      <vt:lpstr>Early Middle Korean</vt:lpstr>
      <vt:lpstr>Late Middle Korean</vt:lpstr>
      <vt:lpstr>Empirical evidence</vt:lpstr>
      <vt:lpstr>Mongolian loanwords in Middle Korean</vt:lpstr>
      <vt:lpstr>Mongolian loanwords (KM Lee 2011:94)</vt:lpstr>
      <vt:lpstr>Jīlín lèishì 鷄林類事 (KM Lee 2011:94ff)</vt:lpstr>
      <vt:lpstr>Problems of the KVS (a summary)</vt:lpstr>
      <vt:lpstr>Problems of the KVS (cont.)</vt:lpstr>
      <vt:lpstr>Comparative Methods</vt:lpstr>
      <vt:lpstr>Labov (1994)</vt:lpstr>
      <vt:lpstr>Wrong predictions</vt:lpstr>
      <vt:lpstr>Solving the problems ?</vt:lpstr>
      <vt:lpstr>Phonetic overlap between /ʌ/ and /ə/ of the MK vowel system (J-K Kim 2000: 189)</vt:lpstr>
      <vt:lpstr>Hattori (1975, 1978)</vt:lpstr>
      <vt:lpstr>S Kang (1980)</vt:lpstr>
      <vt:lpstr>J Kim (1993)</vt:lpstr>
      <vt:lpstr>J Kim (1993) (cont.)</vt:lpstr>
      <vt:lpstr>Labov (1994)</vt:lpstr>
      <vt:lpstr>S-s Oh (1998)</vt:lpstr>
      <vt:lpstr>S-s Oh (1998) (cont.)</vt:lpstr>
      <vt:lpstr>C Park (2000)</vt:lpstr>
      <vt:lpstr>H Park (2001)</vt:lpstr>
      <vt:lpstr>Martin (2000)</vt:lpstr>
      <vt:lpstr>Vovin (2000)</vt:lpstr>
      <vt:lpstr>Vovin (2000) (cont.)</vt:lpstr>
      <vt:lpstr>Frellesvig &amp; Whitman (2005)</vt:lpstr>
      <vt:lpstr>RTR-RTR analysis: my view</vt:lpstr>
      <vt:lpstr>Summary</vt:lpstr>
      <vt:lpstr>4.2. Middle Korean</vt:lpstr>
      <vt:lpstr>Historical development of the Korean vowel system</vt:lpstr>
      <vt:lpstr>Early Modern Korean: fission of [low]</vt:lpstr>
      <vt:lpstr>Contemporary Korean</vt:lpstr>
      <vt:lpstr>Contemporary Korean (cont.)</vt:lpstr>
      <vt:lpstr>Contrastive hierarchy change in Jeju Kor</vt:lpstr>
      <vt:lpstr>Tungusic languages</vt:lpstr>
      <vt:lpstr>The Tungusic languages</vt:lpstr>
      <vt:lpstr>Vowel contrast in Tung languages I</vt:lpstr>
      <vt:lpstr>Written Manchu</vt:lpstr>
      <vt:lpstr>Spoken Manchu</vt:lpstr>
      <vt:lpstr>Sibe</vt:lpstr>
      <vt:lpstr>Oroch</vt:lpstr>
      <vt:lpstr>Udihe</vt:lpstr>
      <vt:lpstr>Nanai</vt:lpstr>
      <vt:lpstr>Vowel contrast in Tung languages II</vt:lpstr>
      <vt:lpstr>Oroqen</vt:lpstr>
      <vt:lpstr>Ewen</vt:lpstr>
      <vt:lpstr>Historical development of Tungusic Vs</vt:lpstr>
      <vt:lpstr>A contrast-driven typology of ‘Altaic’ vowel systems</vt:lpstr>
      <vt:lpstr>Summary (1)</vt:lpstr>
      <vt:lpstr>Summary (2)</vt:lpstr>
      <vt:lpstr>Turkic languages</vt:lpstr>
      <vt:lpstr>Turkish</vt:lpstr>
      <vt:lpstr>Uyghur (Vaux 2000)</vt:lpstr>
      <vt:lpstr>On Kalmyck/Oirat and Kazakh</vt:lpstr>
      <vt:lpstr>[coronal] and vowel inventory</vt:lpstr>
      <vt:lpstr>Implication on the Proto-Altaic V system</vt:lpstr>
      <vt:lpstr>A speculation on the change from proto-Altaic to proto-Turkic: “fusion”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Mongolic Vowel Shift revisited</dc:title>
  <dc:creator>Seongyeon</dc:creator>
  <cp:lastModifiedBy>Seongyeon</cp:lastModifiedBy>
  <cp:revision>505</cp:revision>
  <dcterms:created xsi:type="dcterms:W3CDTF">2011-07-20T23:40:19Z</dcterms:created>
  <dcterms:modified xsi:type="dcterms:W3CDTF">2013-01-24T06:38:19Z</dcterms:modified>
</cp:coreProperties>
</file>