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B5A6E-D742-4F5F-85B9-264E319D4F0D}" type="doc">
      <dgm:prSet loTypeId="urn:microsoft.com/office/officeart/2005/8/layout/chevron2" loCatId="process" qsTypeId="urn:microsoft.com/office/officeart/2005/8/quickstyle/simple1" qsCatId="simple" csTypeId="urn:microsoft.com/office/officeart/2005/8/colors/accent0_1" csCatId="mainScheme" phldr="1"/>
      <dgm:spPr/>
      <dgm:t>
        <a:bodyPr/>
        <a:lstStyle/>
        <a:p>
          <a:endParaRPr lang="en-US"/>
        </a:p>
      </dgm:t>
    </dgm:pt>
    <dgm:pt modelId="{DCAFB344-8C23-4735-8828-94F3A7A7DE36}">
      <dgm:prSet phldrT="[Text]"/>
      <dgm:spPr/>
      <dgm:t>
        <a:bodyPr/>
        <a:lstStyle/>
        <a:p>
          <a:r>
            <a:rPr lang="en-US" dirty="0"/>
            <a:t>Data</a:t>
          </a:r>
        </a:p>
      </dgm:t>
    </dgm:pt>
    <dgm:pt modelId="{709C12D3-49C2-40C7-9735-9CD908C020BC}" type="parTrans" cxnId="{BBCB195C-13C0-4038-926A-BA7B8986C7DC}">
      <dgm:prSet/>
      <dgm:spPr/>
      <dgm:t>
        <a:bodyPr/>
        <a:lstStyle/>
        <a:p>
          <a:endParaRPr lang="en-US"/>
        </a:p>
      </dgm:t>
    </dgm:pt>
    <dgm:pt modelId="{431327A6-60A5-4359-9FEA-C5AAAA4B5C4F}" type="sibTrans" cxnId="{BBCB195C-13C0-4038-926A-BA7B8986C7DC}">
      <dgm:prSet/>
      <dgm:spPr/>
      <dgm:t>
        <a:bodyPr/>
        <a:lstStyle/>
        <a:p>
          <a:endParaRPr lang="en-US"/>
        </a:p>
      </dgm:t>
    </dgm:pt>
    <dgm:pt modelId="{52206B7C-2200-4C3C-A96E-96EEFE8DA5C6}">
      <dgm:prSet phldrT="[Text]"/>
      <dgm:spPr/>
      <dgm:t>
        <a:bodyPr/>
        <a:lstStyle/>
        <a:p>
          <a:r>
            <a:rPr lang="en-US" dirty="0"/>
            <a:t>Determine which features do not impact whether a loan is defaulted. </a:t>
          </a:r>
        </a:p>
      </dgm:t>
    </dgm:pt>
    <dgm:pt modelId="{322DD2D2-D942-424D-B29B-0A1CF57E9E34}" type="parTrans" cxnId="{1F1EE98F-4108-4752-B91F-15B75ECF5DB1}">
      <dgm:prSet/>
      <dgm:spPr/>
      <dgm:t>
        <a:bodyPr/>
        <a:lstStyle/>
        <a:p>
          <a:endParaRPr lang="en-US"/>
        </a:p>
      </dgm:t>
    </dgm:pt>
    <dgm:pt modelId="{BE130AF3-1492-4A31-8CEF-F20416E7527D}" type="sibTrans" cxnId="{1F1EE98F-4108-4752-B91F-15B75ECF5DB1}">
      <dgm:prSet/>
      <dgm:spPr/>
      <dgm:t>
        <a:bodyPr/>
        <a:lstStyle/>
        <a:p>
          <a:endParaRPr lang="en-US"/>
        </a:p>
      </dgm:t>
    </dgm:pt>
    <dgm:pt modelId="{B6B772F1-C7EC-4007-8A73-626AFAABC18A}">
      <dgm:prSet phldrT="[Text]"/>
      <dgm:spPr/>
      <dgm:t>
        <a:bodyPr/>
        <a:lstStyle/>
        <a:p>
          <a:r>
            <a:rPr lang="en-US" dirty="0"/>
            <a:t>Dive In</a:t>
          </a:r>
        </a:p>
      </dgm:t>
    </dgm:pt>
    <dgm:pt modelId="{F714D8B0-BB31-4765-A8E3-72EAABCE7F8F}" type="parTrans" cxnId="{9BD7437E-0038-40DA-937E-F5A27A8D9DF4}">
      <dgm:prSet/>
      <dgm:spPr/>
      <dgm:t>
        <a:bodyPr/>
        <a:lstStyle/>
        <a:p>
          <a:endParaRPr lang="en-US"/>
        </a:p>
      </dgm:t>
    </dgm:pt>
    <dgm:pt modelId="{37FBCB33-0BF3-4FFD-A736-FFE07801D025}" type="sibTrans" cxnId="{9BD7437E-0038-40DA-937E-F5A27A8D9DF4}">
      <dgm:prSet/>
      <dgm:spPr/>
      <dgm:t>
        <a:bodyPr/>
        <a:lstStyle/>
        <a:p>
          <a:endParaRPr lang="en-US"/>
        </a:p>
      </dgm:t>
    </dgm:pt>
    <dgm:pt modelId="{9ED78F92-98D2-463F-A3B2-0BFC53CE2EB8}">
      <dgm:prSet phldrT="[Text]"/>
      <dgm:spPr/>
      <dgm:t>
        <a:bodyPr/>
        <a:lstStyle/>
        <a:p>
          <a:r>
            <a:rPr lang="en-US" dirty="0"/>
            <a:t>Look at whether it matters if customers are 1, 2, 3 or more months behind on their loan.   </a:t>
          </a:r>
        </a:p>
      </dgm:t>
    </dgm:pt>
    <dgm:pt modelId="{5296EF0B-F233-4A0A-8133-CC6112F465A6}" type="parTrans" cxnId="{1F4ADDA2-FB27-4379-A0D3-9C21CA83A81D}">
      <dgm:prSet/>
      <dgm:spPr/>
      <dgm:t>
        <a:bodyPr/>
        <a:lstStyle/>
        <a:p>
          <a:endParaRPr lang="en-US"/>
        </a:p>
      </dgm:t>
    </dgm:pt>
    <dgm:pt modelId="{37454D61-8267-40EB-9AE2-BDC60FA1506F}" type="sibTrans" cxnId="{1F4ADDA2-FB27-4379-A0D3-9C21CA83A81D}">
      <dgm:prSet/>
      <dgm:spPr/>
      <dgm:t>
        <a:bodyPr/>
        <a:lstStyle/>
        <a:p>
          <a:endParaRPr lang="en-US"/>
        </a:p>
      </dgm:t>
    </dgm:pt>
    <dgm:pt modelId="{DA98872B-BBF2-42B1-89DC-81797089B8FF}">
      <dgm:prSet phldrT="[Text]"/>
      <dgm:spPr/>
      <dgm:t>
        <a:bodyPr/>
        <a:lstStyle/>
        <a:p>
          <a:r>
            <a:rPr lang="en-US" dirty="0"/>
            <a:t>Is it the amount of the credit limit or the percent spent of the credit limit that influences the default rate?</a:t>
          </a:r>
        </a:p>
      </dgm:t>
    </dgm:pt>
    <dgm:pt modelId="{0D49AD83-3368-4D21-82B4-D1E323CFFB13}" type="parTrans" cxnId="{C4566096-3F52-4390-B90D-5B11D37B092F}">
      <dgm:prSet/>
      <dgm:spPr/>
      <dgm:t>
        <a:bodyPr/>
        <a:lstStyle/>
        <a:p>
          <a:endParaRPr lang="en-US"/>
        </a:p>
      </dgm:t>
    </dgm:pt>
    <dgm:pt modelId="{2B8FEB79-20F0-43A5-86F5-090F40EC6838}" type="sibTrans" cxnId="{C4566096-3F52-4390-B90D-5B11D37B092F}">
      <dgm:prSet/>
      <dgm:spPr/>
      <dgm:t>
        <a:bodyPr/>
        <a:lstStyle/>
        <a:p>
          <a:endParaRPr lang="en-US"/>
        </a:p>
      </dgm:t>
    </dgm:pt>
    <dgm:pt modelId="{24F2AF1E-0219-4077-BDDA-CD3F5BFF4B40}">
      <dgm:prSet phldrT="[Text]"/>
      <dgm:spPr/>
      <dgm:t>
        <a:bodyPr/>
        <a:lstStyle/>
        <a:p>
          <a:r>
            <a:rPr lang="en-US" dirty="0"/>
            <a:t>Solution</a:t>
          </a:r>
        </a:p>
      </dgm:t>
    </dgm:pt>
    <dgm:pt modelId="{9D6E2DF0-DDC1-4F2E-B725-B49EEDEFFA82}" type="parTrans" cxnId="{5A3D9FBF-198E-43C9-8FB6-570EAE228C00}">
      <dgm:prSet/>
      <dgm:spPr/>
      <dgm:t>
        <a:bodyPr/>
        <a:lstStyle/>
        <a:p>
          <a:endParaRPr lang="en-US"/>
        </a:p>
      </dgm:t>
    </dgm:pt>
    <dgm:pt modelId="{8E0D5A1B-257F-4DE8-88BC-58F3B94C063C}" type="sibTrans" cxnId="{5A3D9FBF-198E-43C9-8FB6-570EAE228C00}">
      <dgm:prSet/>
      <dgm:spPr/>
      <dgm:t>
        <a:bodyPr/>
        <a:lstStyle/>
        <a:p>
          <a:endParaRPr lang="en-US"/>
        </a:p>
      </dgm:t>
    </dgm:pt>
    <dgm:pt modelId="{9265156A-7FC7-4BAF-99C5-28EBE9038BDB}">
      <dgm:prSet phldrT="[Text]"/>
      <dgm:spPr/>
      <dgm:t>
        <a:bodyPr/>
        <a:lstStyle/>
        <a:p>
          <a:r>
            <a:rPr lang="en-US" dirty="0"/>
            <a:t>Build a predictive model that will determine “How much credit can be given to a customer.”</a:t>
          </a:r>
        </a:p>
      </dgm:t>
    </dgm:pt>
    <dgm:pt modelId="{F3FA978A-8A35-4BC3-904C-524194F12518}" type="parTrans" cxnId="{01990F0D-C5B7-4AB8-89D1-C21F757B431A}">
      <dgm:prSet/>
      <dgm:spPr/>
      <dgm:t>
        <a:bodyPr/>
        <a:lstStyle/>
        <a:p>
          <a:endParaRPr lang="en-US"/>
        </a:p>
      </dgm:t>
    </dgm:pt>
    <dgm:pt modelId="{869A5C0C-D238-4030-85E0-BE9CBC6B96F5}" type="sibTrans" cxnId="{01990F0D-C5B7-4AB8-89D1-C21F757B431A}">
      <dgm:prSet/>
      <dgm:spPr/>
      <dgm:t>
        <a:bodyPr/>
        <a:lstStyle/>
        <a:p>
          <a:endParaRPr lang="en-US"/>
        </a:p>
      </dgm:t>
    </dgm:pt>
    <dgm:pt modelId="{455ADFC1-D422-40EA-AFA5-7E82963286C3}">
      <dgm:prSet phldrT="[Text]"/>
      <dgm:spPr/>
      <dgm:t>
        <a:bodyPr/>
        <a:lstStyle/>
        <a:p>
          <a:r>
            <a:rPr lang="en-US" dirty="0"/>
            <a:t>Provide data-driven recommendations on what is the best credit limit for repayment.</a:t>
          </a:r>
        </a:p>
      </dgm:t>
    </dgm:pt>
    <dgm:pt modelId="{5880EEDB-A62E-4947-9A34-737AFFCA0BEE}" type="parTrans" cxnId="{086DA186-6A3C-45C2-B8DF-B64BDD305F0D}">
      <dgm:prSet/>
      <dgm:spPr/>
      <dgm:t>
        <a:bodyPr/>
        <a:lstStyle/>
        <a:p>
          <a:endParaRPr lang="en-US"/>
        </a:p>
      </dgm:t>
    </dgm:pt>
    <dgm:pt modelId="{C5322A1B-A74D-45BF-8F6B-F02DEF1F9DA2}" type="sibTrans" cxnId="{086DA186-6A3C-45C2-B8DF-B64BDD305F0D}">
      <dgm:prSet/>
      <dgm:spPr/>
      <dgm:t>
        <a:bodyPr/>
        <a:lstStyle/>
        <a:p>
          <a:endParaRPr lang="en-US"/>
        </a:p>
      </dgm:t>
    </dgm:pt>
    <dgm:pt modelId="{44C2B3A0-B9F4-4103-87D8-151917F2417A}">
      <dgm:prSet phldrT="[Text]"/>
      <dgm:spPr/>
      <dgm:t>
        <a:bodyPr/>
        <a:lstStyle/>
        <a:p>
          <a:r>
            <a:rPr lang="en-US" dirty="0"/>
            <a:t>Consider customer demographics: What traits lead to more defaulted accounts vs non defaulted.</a:t>
          </a:r>
        </a:p>
      </dgm:t>
    </dgm:pt>
    <dgm:pt modelId="{ED290D3D-E430-4AA2-B84C-7D6FD19E0FEC}" type="parTrans" cxnId="{8CCC679C-00DD-48D3-944D-86AB561A8C4F}">
      <dgm:prSet/>
      <dgm:spPr/>
      <dgm:t>
        <a:bodyPr/>
        <a:lstStyle/>
        <a:p>
          <a:endParaRPr lang="en-US"/>
        </a:p>
      </dgm:t>
    </dgm:pt>
    <dgm:pt modelId="{CB39907E-12F9-4573-84CA-26DC6595DA6D}" type="sibTrans" cxnId="{8CCC679C-00DD-48D3-944D-86AB561A8C4F}">
      <dgm:prSet/>
      <dgm:spPr/>
      <dgm:t>
        <a:bodyPr/>
        <a:lstStyle/>
        <a:p>
          <a:endParaRPr lang="en-US"/>
        </a:p>
      </dgm:t>
    </dgm:pt>
    <dgm:pt modelId="{6D9C1314-7FA0-4868-BEB6-EA3725C8C088}" type="pres">
      <dgm:prSet presAssocID="{214B5A6E-D742-4F5F-85B9-264E319D4F0D}" presName="linearFlow" presStyleCnt="0">
        <dgm:presLayoutVars>
          <dgm:dir/>
          <dgm:animLvl val="lvl"/>
          <dgm:resizeHandles val="exact"/>
        </dgm:presLayoutVars>
      </dgm:prSet>
      <dgm:spPr/>
    </dgm:pt>
    <dgm:pt modelId="{7EEC19C7-A2EF-45F8-A0B8-5F095E08B635}" type="pres">
      <dgm:prSet presAssocID="{DCAFB344-8C23-4735-8828-94F3A7A7DE36}" presName="composite" presStyleCnt="0"/>
      <dgm:spPr/>
    </dgm:pt>
    <dgm:pt modelId="{82781792-C380-4C14-B9B6-1ECBAF877656}" type="pres">
      <dgm:prSet presAssocID="{DCAFB344-8C23-4735-8828-94F3A7A7DE36}" presName="parentText" presStyleLbl="alignNode1" presStyleIdx="0" presStyleCnt="3">
        <dgm:presLayoutVars>
          <dgm:chMax val="1"/>
          <dgm:bulletEnabled val="1"/>
        </dgm:presLayoutVars>
      </dgm:prSet>
      <dgm:spPr/>
    </dgm:pt>
    <dgm:pt modelId="{15DE515F-3BCC-4623-9412-091E57CCC070}" type="pres">
      <dgm:prSet presAssocID="{DCAFB344-8C23-4735-8828-94F3A7A7DE36}" presName="descendantText" presStyleLbl="alignAcc1" presStyleIdx="0" presStyleCnt="3" custLinFactNeighborX="-265" custLinFactNeighborY="4253">
        <dgm:presLayoutVars>
          <dgm:bulletEnabled val="1"/>
        </dgm:presLayoutVars>
      </dgm:prSet>
      <dgm:spPr/>
    </dgm:pt>
    <dgm:pt modelId="{6EDADBCE-062A-4F3B-AE16-ED78F4C1BDEE}" type="pres">
      <dgm:prSet presAssocID="{431327A6-60A5-4359-9FEA-C5AAAA4B5C4F}" presName="sp" presStyleCnt="0"/>
      <dgm:spPr/>
    </dgm:pt>
    <dgm:pt modelId="{ED0292E7-B034-445A-A9D2-199B3B05322F}" type="pres">
      <dgm:prSet presAssocID="{B6B772F1-C7EC-4007-8A73-626AFAABC18A}" presName="composite" presStyleCnt="0"/>
      <dgm:spPr/>
    </dgm:pt>
    <dgm:pt modelId="{B2F12B03-F153-43F3-A4E5-D0BF1C0036F1}" type="pres">
      <dgm:prSet presAssocID="{B6B772F1-C7EC-4007-8A73-626AFAABC18A}" presName="parentText" presStyleLbl="alignNode1" presStyleIdx="1" presStyleCnt="3">
        <dgm:presLayoutVars>
          <dgm:chMax val="1"/>
          <dgm:bulletEnabled val="1"/>
        </dgm:presLayoutVars>
      </dgm:prSet>
      <dgm:spPr/>
    </dgm:pt>
    <dgm:pt modelId="{82AC12A4-9DBD-4BF8-91CD-B89B77607886}" type="pres">
      <dgm:prSet presAssocID="{B6B772F1-C7EC-4007-8A73-626AFAABC18A}" presName="descendantText" presStyleLbl="alignAcc1" presStyleIdx="1" presStyleCnt="3">
        <dgm:presLayoutVars>
          <dgm:bulletEnabled val="1"/>
        </dgm:presLayoutVars>
      </dgm:prSet>
      <dgm:spPr/>
    </dgm:pt>
    <dgm:pt modelId="{581EDF06-62FF-4558-A125-AABB2A714992}" type="pres">
      <dgm:prSet presAssocID="{37FBCB33-0BF3-4FFD-A736-FFE07801D025}" presName="sp" presStyleCnt="0"/>
      <dgm:spPr/>
    </dgm:pt>
    <dgm:pt modelId="{01B51749-5D3D-46CF-B467-B32FEE36D9E1}" type="pres">
      <dgm:prSet presAssocID="{24F2AF1E-0219-4077-BDDA-CD3F5BFF4B40}" presName="composite" presStyleCnt="0"/>
      <dgm:spPr/>
    </dgm:pt>
    <dgm:pt modelId="{342DC17B-F955-458A-B9EF-F6E8E929C89C}" type="pres">
      <dgm:prSet presAssocID="{24F2AF1E-0219-4077-BDDA-CD3F5BFF4B40}" presName="parentText" presStyleLbl="alignNode1" presStyleIdx="2" presStyleCnt="3">
        <dgm:presLayoutVars>
          <dgm:chMax val="1"/>
          <dgm:bulletEnabled val="1"/>
        </dgm:presLayoutVars>
      </dgm:prSet>
      <dgm:spPr/>
    </dgm:pt>
    <dgm:pt modelId="{2C32C5AD-33D5-4B4B-B5AB-BEDE531BFDD2}" type="pres">
      <dgm:prSet presAssocID="{24F2AF1E-0219-4077-BDDA-CD3F5BFF4B40}" presName="descendantText" presStyleLbl="alignAcc1" presStyleIdx="2" presStyleCnt="3">
        <dgm:presLayoutVars>
          <dgm:bulletEnabled val="1"/>
        </dgm:presLayoutVars>
      </dgm:prSet>
      <dgm:spPr/>
    </dgm:pt>
  </dgm:ptLst>
  <dgm:cxnLst>
    <dgm:cxn modelId="{01990F0D-C5B7-4AB8-89D1-C21F757B431A}" srcId="{24F2AF1E-0219-4077-BDDA-CD3F5BFF4B40}" destId="{9265156A-7FC7-4BAF-99C5-28EBE9038BDB}" srcOrd="0" destOrd="0" parTransId="{F3FA978A-8A35-4BC3-904C-524194F12518}" sibTransId="{869A5C0C-D238-4030-85E0-BE9CBC6B96F5}"/>
    <dgm:cxn modelId="{A01FA321-E3B4-40B9-9AFE-A3EBD2DE8598}" type="presOf" srcId="{9ED78F92-98D2-463F-A3B2-0BFC53CE2EB8}" destId="{82AC12A4-9DBD-4BF8-91CD-B89B77607886}" srcOrd="0" destOrd="0" presId="urn:microsoft.com/office/officeart/2005/8/layout/chevron2"/>
    <dgm:cxn modelId="{DC72EC21-A5E9-46E3-9387-20E15AA8B645}" type="presOf" srcId="{B6B772F1-C7EC-4007-8A73-626AFAABC18A}" destId="{B2F12B03-F153-43F3-A4E5-D0BF1C0036F1}" srcOrd="0" destOrd="0" presId="urn:microsoft.com/office/officeart/2005/8/layout/chevron2"/>
    <dgm:cxn modelId="{AD29A62F-72EA-4264-8185-31C69F77C213}" type="presOf" srcId="{44C2B3A0-B9F4-4103-87D8-151917F2417A}" destId="{15DE515F-3BCC-4623-9412-091E57CCC070}" srcOrd="0" destOrd="0" presId="urn:microsoft.com/office/officeart/2005/8/layout/chevron2"/>
    <dgm:cxn modelId="{2F08BE33-3E4B-4765-A1EE-9A5811FCFD79}" type="presOf" srcId="{24F2AF1E-0219-4077-BDDA-CD3F5BFF4B40}" destId="{342DC17B-F955-458A-B9EF-F6E8E929C89C}" srcOrd="0" destOrd="0" presId="urn:microsoft.com/office/officeart/2005/8/layout/chevron2"/>
    <dgm:cxn modelId="{BBCB195C-13C0-4038-926A-BA7B8986C7DC}" srcId="{214B5A6E-D742-4F5F-85B9-264E319D4F0D}" destId="{DCAFB344-8C23-4735-8828-94F3A7A7DE36}" srcOrd="0" destOrd="0" parTransId="{709C12D3-49C2-40C7-9735-9CD908C020BC}" sibTransId="{431327A6-60A5-4359-9FEA-C5AAAA4B5C4F}"/>
    <dgm:cxn modelId="{EABF555D-3B68-4EFC-B893-4B5D0F89F109}" type="presOf" srcId="{9265156A-7FC7-4BAF-99C5-28EBE9038BDB}" destId="{2C32C5AD-33D5-4B4B-B5AB-BEDE531BFDD2}" srcOrd="0" destOrd="0" presId="urn:microsoft.com/office/officeart/2005/8/layout/chevron2"/>
    <dgm:cxn modelId="{E3DFC551-2D8A-4879-B567-25BA84012030}" type="presOf" srcId="{52206B7C-2200-4C3C-A96E-96EEFE8DA5C6}" destId="{15DE515F-3BCC-4623-9412-091E57CCC070}" srcOrd="0" destOrd="1" presId="urn:microsoft.com/office/officeart/2005/8/layout/chevron2"/>
    <dgm:cxn modelId="{9BD7437E-0038-40DA-937E-F5A27A8D9DF4}" srcId="{214B5A6E-D742-4F5F-85B9-264E319D4F0D}" destId="{B6B772F1-C7EC-4007-8A73-626AFAABC18A}" srcOrd="1" destOrd="0" parTransId="{F714D8B0-BB31-4765-A8E3-72EAABCE7F8F}" sibTransId="{37FBCB33-0BF3-4FFD-A736-FFE07801D025}"/>
    <dgm:cxn modelId="{086DA186-6A3C-45C2-B8DF-B64BDD305F0D}" srcId="{24F2AF1E-0219-4077-BDDA-CD3F5BFF4B40}" destId="{455ADFC1-D422-40EA-AFA5-7E82963286C3}" srcOrd="1" destOrd="0" parTransId="{5880EEDB-A62E-4947-9A34-737AFFCA0BEE}" sibTransId="{C5322A1B-A74D-45BF-8F6B-F02DEF1F9DA2}"/>
    <dgm:cxn modelId="{1F1EE98F-4108-4752-B91F-15B75ECF5DB1}" srcId="{DCAFB344-8C23-4735-8828-94F3A7A7DE36}" destId="{52206B7C-2200-4C3C-A96E-96EEFE8DA5C6}" srcOrd="1" destOrd="0" parTransId="{322DD2D2-D942-424D-B29B-0A1CF57E9E34}" sibTransId="{BE130AF3-1492-4A31-8CEF-F20416E7527D}"/>
    <dgm:cxn modelId="{C4566096-3F52-4390-B90D-5B11D37B092F}" srcId="{B6B772F1-C7EC-4007-8A73-626AFAABC18A}" destId="{DA98872B-BBF2-42B1-89DC-81797089B8FF}" srcOrd="1" destOrd="0" parTransId="{0D49AD83-3368-4D21-82B4-D1E323CFFB13}" sibTransId="{2B8FEB79-20F0-43A5-86F5-090F40EC6838}"/>
    <dgm:cxn modelId="{8CCC679C-00DD-48D3-944D-86AB561A8C4F}" srcId="{DCAFB344-8C23-4735-8828-94F3A7A7DE36}" destId="{44C2B3A0-B9F4-4103-87D8-151917F2417A}" srcOrd="0" destOrd="0" parTransId="{ED290D3D-E430-4AA2-B84C-7D6FD19E0FEC}" sibTransId="{CB39907E-12F9-4573-84CA-26DC6595DA6D}"/>
    <dgm:cxn modelId="{113725A0-33BA-4424-BF5D-F4903ABEF4D5}" type="presOf" srcId="{455ADFC1-D422-40EA-AFA5-7E82963286C3}" destId="{2C32C5AD-33D5-4B4B-B5AB-BEDE531BFDD2}" srcOrd="0" destOrd="1" presId="urn:microsoft.com/office/officeart/2005/8/layout/chevron2"/>
    <dgm:cxn modelId="{AAA1BCA0-388A-493C-8D0B-EE339E744FB7}" type="presOf" srcId="{DCAFB344-8C23-4735-8828-94F3A7A7DE36}" destId="{82781792-C380-4C14-B9B6-1ECBAF877656}" srcOrd="0" destOrd="0" presId="urn:microsoft.com/office/officeart/2005/8/layout/chevron2"/>
    <dgm:cxn modelId="{1F4ADDA2-FB27-4379-A0D3-9C21CA83A81D}" srcId="{B6B772F1-C7EC-4007-8A73-626AFAABC18A}" destId="{9ED78F92-98D2-463F-A3B2-0BFC53CE2EB8}" srcOrd="0" destOrd="0" parTransId="{5296EF0B-F233-4A0A-8133-CC6112F465A6}" sibTransId="{37454D61-8267-40EB-9AE2-BDC60FA1506F}"/>
    <dgm:cxn modelId="{5A3D9FBF-198E-43C9-8FB6-570EAE228C00}" srcId="{214B5A6E-D742-4F5F-85B9-264E319D4F0D}" destId="{24F2AF1E-0219-4077-BDDA-CD3F5BFF4B40}" srcOrd="2" destOrd="0" parTransId="{9D6E2DF0-DDC1-4F2E-B725-B49EEDEFFA82}" sibTransId="{8E0D5A1B-257F-4DE8-88BC-58F3B94C063C}"/>
    <dgm:cxn modelId="{6589F5D9-192F-4756-A2D4-7C34010EE5E8}" type="presOf" srcId="{214B5A6E-D742-4F5F-85B9-264E319D4F0D}" destId="{6D9C1314-7FA0-4868-BEB6-EA3725C8C088}" srcOrd="0" destOrd="0" presId="urn:microsoft.com/office/officeart/2005/8/layout/chevron2"/>
    <dgm:cxn modelId="{61AFFCF2-733F-4244-A866-ACF70BC8F950}" type="presOf" srcId="{DA98872B-BBF2-42B1-89DC-81797089B8FF}" destId="{82AC12A4-9DBD-4BF8-91CD-B89B77607886}" srcOrd="0" destOrd="1" presId="urn:microsoft.com/office/officeart/2005/8/layout/chevron2"/>
    <dgm:cxn modelId="{70950D5F-C6E0-49F2-B8B1-6EE482655AF4}" type="presParOf" srcId="{6D9C1314-7FA0-4868-BEB6-EA3725C8C088}" destId="{7EEC19C7-A2EF-45F8-A0B8-5F095E08B635}" srcOrd="0" destOrd="0" presId="urn:microsoft.com/office/officeart/2005/8/layout/chevron2"/>
    <dgm:cxn modelId="{61EC1A0B-D3C5-48B0-839F-851F2BC10FD1}" type="presParOf" srcId="{7EEC19C7-A2EF-45F8-A0B8-5F095E08B635}" destId="{82781792-C380-4C14-B9B6-1ECBAF877656}" srcOrd="0" destOrd="0" presId="urn:microsoft.com/office/officeart/2005/8/layout/chevron2"/>
    <dgm:cxn modelId="{15462613-4D0B-491B-90C5-077CF57D8DF6}" type="presParOf" srcId="{7EEC19C7-A2EF-45F8-A0B8-5F095E08B635}" destId="{15DE515F-3BCC-4623-9412-091E57CCC070}" srcOrd="1" destOrd="0" presId="urn:microsoft.com/office/officeart/2005/8/layout/chevron2"/>
    <dgm:cxn modelId="{2FAB887B-B223-44D6-95F0-21D9A47F762E}" type="presParOf" srcId="{6D9C1314-7FA0-4868-BEB6-EA3725C8C088}" destId="{6EDADBCE-062A-4F3B-AE16-ED78F4C1BDEE}" srcOrd="1" destOrd="0" presId="urn:microsoft.com/office/officeart/2005/8/layout/chevron2"/>
    <dgm:cxn modelId="{9C78115B-BE13-453E-A4FB-9B2D0C15D462}" type="presParOf" srcId="{6D9C1314-7FA0-4868-BEB6-EA3725C8C088}" destId="{ED0292E7-B034-445A-A9D2-199B3B05322F}" srcOrd="2" destOrd="0" presId="urn:microsoft.com/office/officeart/2005/8/layout/chevron2"/>
    <dgm:cxn modelId="{F5635FEA-606C-4994-B8B0-156612C49893}" type="presParOf" srcId="{ED0292E7-B034-445A-A9D2-199B3B05322F}" destId="{B2F12B03-F153-43F3-A4E5-D0BF1C0036F1}" srcOrd="0" destOrd="0" presId="urn:microsoft.com/office/officeart/2005/8/layout/chevron2"/>
    <dgm:cxn modelId="{A12B648C-84F0-4151-A51B-21C4937F8186}" type="presParOf" srcId="{ED0292E7-B034-445A-A9D2-199B3B05322F}" destId="{82AC12A4-9DBD-4BF8-91CD-B89B77607886}" srcOrd="1" destOrd="0" presId="urn:microsoft.com/office/officeart/2005/8/layout/chevron2"/>
    <dgm:cxn modelId="{2E757E69-4582-4032-A9DA-C9AA843CD0CB}" type="presParOf" srcId="{6D9C1314-7FA0-4868-BEB6-EA3725C8C088}" destId="{581EDF06-62FF-4558-A125-AABB2A714992}" srcOrd="3" destOrd="0" presId="urn:microsoft.com/office/officeart/2005/8/layout/chevron2"/>
    <dgm:cxn modelId="{0DDE2461-1EC1-4CE7-B0C4-E9CCEF151396}" type="presParOf" srcId="{6D9C1314-7FA0-4868-BEB6-EA3725C8C088}" destId="{01B51749-5D3D-46CF-B467-B32FEE36D9E1}" srcOrd="4" destOrd="0" presId="urn:microsoft.com/office/officeart/2005/8/layout/chevron2"/>
    <dgm:cxn modelId="{D9342857-92EE-465A-9FD0-F2121BD89E29}" type="presParOf" srcId="{01B51749-5D3D-46CF-B467-B32FEE36D9E1}" destId="{342DC17B-F955-458A-B9EF-F6E8E929C89C}" srcOrd="0" destOrd="0" presId="urn:microsoft.com/office/officeart/2005/8/layout/chevron2"/>
    <dgm:cxn modelId="{76465D14-6DCF-4131-B551-F80784B45A98}" type="presParOf" srcId="{01B51749-5D3D-46CF-B467-B32FEE36D9E1}" destId="{2C32C5AD-33D5-4B4B-B5AB-BEDE531BFDD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81792-C380-4C14-B9B6-1ECBAF877656}">
      <dsp:nvSpPr>
        <dsp:cNvPr id="0" name=""/>
        <dsp:cNvSpPr/>
      </dsp:nvSpPr>
      <dsp:spPr>
        <a:xfrm rot="5400000">
          <a:off x="-216161" y="218268"/>
          <a:ext cx="1441073" cy="1008751"/>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rot="-5400000">
        <a:off x="1" y="506483"/>
        <a:ext cx="1008751" cy="432322"/>
      </dsp:txXfrm>
    </dsp:sp>
    <dsp:sp modelId="{15DE515F-3BCC-4623-9412-091E57CCC070}">
      <dsp:nvSpPr>
        <dsp:cNvPr id="0" name=""/>
        <dsp:cNvSpPr/>
      </dsp:nvSpPr>
      <dsp:spPr>
        <a:xfrm rot="5400000">
          <a:off x="5268633" y="-4243130"/>
          <a:ext cx="936697" cy="950684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Consider customer demographics: What traits lead to more defaulted accounts vs non defaulted.</a:t>
          </a:r>
        </a:p>
        <a:p>
          <a:pPr marL="228600" lvl="1" indent="-228600" algn="l" defTabSz="1200150">
            <a:lnSpc>
              <a:spcPct val="90000"/>
            </a:lnSpc>
            <a:spcBef>
              <a:spcPct val="0"/>
            </a:spcBef>
            <a:spcAft>
              <a:spcPct val="15000"/>
            </a:spcAft>
            <a:buChar char="•"/>
          </a:pPr>
          <a:r>
            <a:rPr lang="en-US" sz="2700" kern="1200" dirty="0"/>
            <a:t>Determine which features do not impact whether a loan is defaulted. </a:t>
          </a:r>
        </a:p>
      </dsp:txBody>
      <dsp:txXfrm rot="-5400000">
        <a:off x="983558" y="87671"/>
        <a:ext cx="9461122" cy="845245"/>
      </dsp:txXfrm>
    </dsp:sp>
    <dsp:sp modelId="{B2F12B03-F153-43F3-A4E5-D0BF1C0036F1}">
      <dsp:nvSpPr>
        <dsp:cNvPr id="0" name=""/>
        <dsp:cNvSpPr/>
      </dsp:nvSpPr>
      <dsp:spPr>
        <a:xfrm rot="5400000">
          <a:off x="-216161" y="1463170"/>
          <a:ext cx="1441073" cy="1008751"/>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Dive In</a:t>
          </a:r>
        </a:p>
      </dsp:txBody>
      <dsp:txXfrm rot="-5400000">
        <a:off x="1" y="1751385"/>
        <a:ext cx="1008751" cy="432322"/>
      </dsp:txXfrm>
    </dsp:sp>
    <dsp:sp modelId="{82AC12A4-9DBD-4BF8-91CD-B89B77607886}">
      <dsp:nvSpPr>
        <dsp:cNvPr id="0" name=""/>
        <dsp:cNvSpPr/>
      </dsp:nvSpPr>
      <dsp:spPr>
        <a:xfrm rot="5400000">
          <a:off x="5293826" y="-3038066"/>
          <a:ext cx="936697" cy="950684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Look at whether it matters if customers are 1, 2, 3 or more months behind on their loan.   </a:t>
          </a:r>
        </a:p>
        <a:p>
          <a:pPr marL="228600" lvl="1" indent="-228600" algn="l" defTabSz="1200150">
            <a:lnSpc>
              <a:spcPct val="90000"/>
            </a:lnSpc>
            <a:spcBef>
              <a:spcPct val="0"/>
            </a:spcBef>
            <a:spcAft>
              <a:spcPct val="15000"/>
            </a:spcAft>
            <a:buChar char="•"/>
          </a:pPr>
          <a:r>
            <a:rPr lang="en-US" sz="2700" kern="1200" dirty="0"/>
            <a:t>Is it the amount of the credit limit or the percent spent of the credit limit that influences the default rate?</a:t>
          </a:r>
        </a:p>
      </dsp:txBody>
      <dsp:txXfrm rot="-5400000">
        <a:off x="1008751" y="1292735"/>
        <a:ext cx="9461122" cy="845245"/>
      </dsp:txXfrm>
    </dsp:sp>
    <dsp:sp modelId="{342DC17B-F955-458A-B9EF-F6E8E929C89C}">
      <dsp:nvSpPr>
        <dsp:cNvPr id="0" name=""/>
        <dsp:cNvSpPr/>
      </dsp:nvSpPr>
      <dsp:spPr>
        <a:xfrm rot="5400000">
          <a:off x="-216161" y="2708072"/>
          <a:ext cx="1441073" cy="1008751"/>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Solution</a:t>
          </a:r>
        </a:p>
      </dsp:txBody>
      <dsp:txXfrm rot="-5400000">
        <a:off x="1" y="2996287"/>
        <a:ext cx="1008751" cy="432322"/>
      </dsp:txXfrm>
    </dsp:sp>
    <dsp:sp modelId="{2C32C5AD-33D5-4B4B-B5AB-BEDE531BFDD2}">
      <dsp:nvSpPr>
        <dsp:cNvPr id="0" name=""/>
        <dsp:cNvSpPr/>
      </dsp:nvSpPr>
      <dsp:spPr>
        <a:xfrm rot="5400000">
          <a:off x="5293826" y="-1793164"/>
          <a:ext cx="936697" cy="9506848"/>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Build a predictive model that will determine “How much credit can be given to a customer.”</a:t>
          </a:r>
        </a:p>
        <a:p>
          <a:pPr marL="228600" lvl="1" indent="-228600" algn="l" defTabSz="1200150">
            <a:lnSpc>
              <a:spcPct val="90000"/>
            </a:lnSpc>
            <a:spcBef>
              <a:spcPct val="0"/>
            </a:spcBef>
            <a:spcAft>
              <a:spcPct val="15000"/>
            </a:spcAft>
            <a:buChar char="•"/>
          </a:pPr>
          <a:r>
            <a:rPr lang="en-US" sz="2700" kern="1200" dirty="0"/>
            <a:t>Provide data-driven recommendations on what is the best credit limit for repayment.</a:t>
          </a:r>
        </a:p>
      </dsp:txBody>
      <dsp:txXfrm rot="-5400000">
        <a:off x="1008751" y="2537637"/>
        <a:ext cx="9461122" cy="8452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249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0641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603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890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662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32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14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234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1253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58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4/22/2020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22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4/22/2020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481803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2" r:id="rId6"/>
    <p:sldLayoutId id="2147483708" r:id="rId7"/>
    <p:sldLayoutId id="2147483709" r:id="rId8"/>
    <p:sldLayoutId id="2147483710" r:id="rId9"/>
    <p:sldLayoutId id="2147483711" r:id="rId10"/>
    <p:sldLayoutId id="214748371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C8711-457E-4E29-9C5B-4E60D0BB687F}"/>
              </a:ext>
            </a:extLst>
          </p:cNvPr>
          <p:cNvSpPr>
            <a:spLocks noGrp="1"/>
          </p:cNvSpPr>
          <p:nvPr>
            <p:ph type="ctrTitle"/>
          </p:nvPr>
        </p:nvSpPr>
        <p:spPr>
          <a:xfrm>
            <a:off x="640080" y="325370"/>
            <a:ext cx="6894576" cy="1784538"/>
          </a:xfrm>
        </p:spPr>
        <p:txBody>
          <a:bodyPr vert="horz" lIns="91440" tIns="45720" rIns="91440" bIns="45720" rtlCol="0" anchor="b">
            <a:normAutofit/>
          </a:bodyPr>
          <a:lstStyle/>
          <a:p>
            <a:pPr>
              <a:lnSpc>
                <a:spcPct val="90000"/>
              </a:lnSpc>
            </a:pPr>
            <a:r>
              <a:rPr lang="en-US" sz="6100" dirty="0"/>
              <a:t>Credit One: Business question</a:t>
            </a:r>
            <a:br>
              <a:rPr lang="en-US" sz="6100" dirty="0"/>
            </a:br>
            <a:r>
              <a:rPr lang="en-US" sz="6100" dirty="0"/>
              <a:t>How much credit is too much?</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5AC33"/>
          </a:solidFill>
          <a:ln w="38100" cap="rnd">
            <a:solidFill>
              <a:srgbClr val="85AC3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B2819A-9D56-47E5-9E51-8EC951211C1D}"/>
              </a:ext>
            </a:extLst>
          </p:cNvPr>
          <p:cNvPicPr>
            <a:picLocks noChangeAspect="1"/>
          </p:cNvPicPr>
          <p:nvPr/>
        </p:nvPicPr>
        <p:blipFill rotWithShape="1">
          <a:blip r:embed="rId2"/>
          <a:srcRect l="24898" r="35825"/>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
        <p:nvSpPr>
          <p:cNvPr id="5" name="TextBox 4">
            <a:extLst>
              <a:ext uri="{FF2B5EF4-FFF2-40B4-BE49-F238E27FC236}">
                <a16:creationId xmlns:a16="http://schemas.microsoft.com/office/drawing/2014/main" id="{A4B05319-63BE-46B3-B82F-A593375FF68E}"/>
              </a:ext>
            </a:extLst>
          </p:cNvPr>
          <p:cNvSpPr txBox="1"/>
          <p:nvPr/>
        </p:nvSpPr>
        <p:spPr>
          <a:xfrm>
            <a:off x="689133" y="3059668"/>
            <a:ext cx="701906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Credit One has seen an increase in the number of customers who are defaulting on loans secured through various partners.</a:t>
            </a:r>
          </a:p>
          <a:p>
            <a:pPr marL="285750" indent="-285750">
              <a:buFont typeface="Arial" panose="020B0604020202020204" pitchFamily="34" charset="0"/>
              <a:buChar char="•"/>
            </a:pPr>
            <a:r>
              <a:rPr lang="en-US" sz="2400" dirty="0"/>
              <a:t>Credit One is at an increased risk of losing business due to defaulted loans.</a:t>
            </a:r>
          </a:p>
          <a:p>
            <a:pPr marL="285750" indent="-285750">
              <a:buFont typeface="Arial" panose="020B0604020202020204" pitchFamily="34" charset="0"/>
              <a:buChar char="•"/>
            </a:pPr>
            <a:r>
              <a:rPr lang="en-US" sz="2400" dirty="0"/>
              <a:t>What is the ‘sweet spot’ in the amount of credit given?</a:t>
            </a:r>
          </a:p>
          <a:p>
            <a:pPr marL="285750" indent="-285750">
              <a:buFont typeface="Arial" panose="020B0604020202020204" pitchFamily="34" charset="0"/>
              <a:buChar char="•"/>
            </a:pPr>
            <a:r>
              <a:rPr lang="en-US" sz="2400" dirty="0"/>
              <a:t>Can we determine when to raise credit limits?</a:t>
            </a:r>
          </a:p>
          <a:p>
            <a:pPr marL="285750" indent="-285750">
              <a:buFont typeface="Arial" panose="020B0604020202020204" pitchFamily="34" charset="0"/>
              <a:buChar char="•"/>
            </a:pPr>
            <a:r>
              <a:rPr lang="en-US" sz="2400" dirty="0"/>
              <a:t>How much credit is too much credit?  </a:t>
            </a:r>
          </a:p>
          <a:p>
            <a:pPr marL="285750" indent="-285750">
              <a:buFont typeface="Arial" panose="020B0604020202020204" pitchFamily="34" charset="0"/>
              <a:buChar char="•"/>
            </a:pPr>
            <a:r>
              <a:rPr lang="en-US" sz="2400" dirty="0"/>
              <a:t>What factors cause a client to default on the loan?</a:t>
            </a:r>
          </a:p>
        </p:txBody>
      </p:sp>
    </p:spTree>
    <p:extLst>
      <p:ext uri="{BB962C8B-B14F-4D97-AF65-F5344CB8AC3E}">
        <p14:creationId xmlns:p14="http://schemas.microsoft.com/office/powerpoint/2010/main" val="154724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5778-95B4-4019-9CDB-41FC8032F3A1}"/>
              </a:ext>
            </a:extLst>
          </p:cNvPr>
          <p:cNvSpPr>
            <a:spLocks noGrp="1"/>
          </p:cNvSpPr>
          <p:nvPr>
            <p:ph type="title"/>
          </p:nvPr>
        </p:nvSpPr>
        <p:spPr>
          <a:xfrm>
            <a:off x="703976" y="126429"/>
            <a:ext cx="10515600" cy="1325563"/>
          </a:xfrm>
        </p:spPr>
        <p:txBody>
          <a:bodyPr/>
          <a:lstStyle/>
          <a:p>
            <a:r>
              <a:rPr lang="en-US" dirty="0"/>
              <a:t>Analysis Plan:</a:t>
            </a:r>
          </a:p>
        </p:txBody>
      </p:sp>
      <p:graphicFrame>
        <p:nvGraphicFramePr>
          <p:cNvPr id="12" name="Content Placeholder 11">
            <a:extLst>
              <a:ext uri="{FF2B5EF4-FFF2-40B4-BE49-F238E27FC236}">
                <a16:creationId xmlns:a16="http://schemas.microsoft.com/office/drawing/2014/main" id="{E38CA760-88A0-492C-BAA3-CD8980F802B4}"/>
              </a:ext>
            </a:extLst>
          </p:cNvPr>
          <p:cNvGraphicFramePr>
            <a:graphicFrameLocks noGrp="1"/>
          </p:cNvGraphicFramePr>
          <p:nvPr>
            <p:ph idx="1"/>
            <p:extLst>
              <p:ext uri="{D42A27DB-BD31-4B8C-83A1-F6EECF244321}">
                <p14:modId xmlns:p14="http://schemas.microsoft.com/office/powerpoint/2010/main" val="932326029"/>
              </p:ext>
            </p:extLst>
          </p:nvPr>
        </p:nvGraphicFramePr>
        <p:xfrm>
          <a:off x="838200" y="1928813"/>
          <a:ext cx="10515600" cy="3935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9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7F56-ED26-4D41-B0F4-8CB37D15CF6C}"/>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3190C488-FE68-46BA-9353-B903E9A30774}"/>
              </a:ext>
            </a:extLst>
          </p:cNvPr>
          <p:cNvSpPr>
            <a:spLocks noGrp="1"/>
          </p:cNvSpPr>
          <p:nvPr>
            <p:ph idx="1"/>
          </p:nvPr>
        </p:nvSpPr>
        <p:spPr>
          <a:xfrm>
            <a:off x="519418" y="2072080"/>
            <a:ext cx="10515600" cy="4251960"/>
          </a:xfrm>
        </p:spPr>
        <p:txBody>
          <a:bodyPr>
            <a:normAutofit/>
          </a:bodyPr>
          <a:lstStyle/>
          <a:p>
            <a:pPr marL="0" indent="0">
              <a:buNone/>
            </a:pPr>
            <a:r>
              <a:rPr lang="en-US" dirty="0"/>
              <a:t>Currently, Credit One has seen an increase in the number of clients defaulting on their loans.  Our company has been questioning the amount of credit given out to customers.  Our Data Science team will use data mining procedures to look at the data given to us.  This data includes current credit limits, gender, education, marital status, 6 months of bill statements and payments(April-Sept 2005, repayment status, and whether the customer defaulted on the Oct 2005 payment.  </a:t>
            </a:r>
          </a:p>
          <a:p>
            <a:pPr marL="0" indent="0">
              <a:buNone/>
            </a:pPr>
            <a:endParaRPr lang="en-US" dirty="0"/>
          </a:p>
          <a:p>
            <a:pPr marL="0" indent="0">
              <a:buNone/>
            </a:pPr>
            <a:r>
              <a:rPr lang="en-US" dirty="0"/>
              <a:t>The data appears to be in order.  There appears to be no large errors.  I did not see any null spaces. </a:t>
            </a:r>
          </a:p>
          <a:p>
            <a:pPr marL="0" indent="0">
              <a:buNone/>
            </a:pPr>
            <a:r>
              <a:rPr lang="en-US" dirty="0"/>
              <a:t>Question:  Should sex be a factor in credit limits?  Is this legal?</a:t>
            </a:r>
          </a:p>
        </p:txBody>
      </p:sp>
    </p:spTree>
    <p:extLst>
      <p:ext uri="{BB962C8B-B14F-4D97-AF65-F5344CB8AC3E}">
        <p14:creationId xmlns:p14="http://schemas.microsoft.com/office/powerpoint/2010/main" val="7448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218C-7903-433B-805E-5619C6A33F0C}"/>
              </a:ext>
            </a:extLst>
          </p:cNvPr>
          <p:cNvSpPr>
            <a:spLocks noGrp="1"/>
          </p:cNvSpPr>
          <p:nvPr>
            <p:ph type="title"/>
          </p:nvPr>
        </p:nvSpPr>
        <p:spPr/>
        <p:txBody>
          <a:bodyPr/>
          <a:lstStyle/>
          <a:p>
            <a:r>
              <a:rPr lang="en-US" dirty="0"/>
              <a:t>Insights:  TBD  </a:t>
            </a:r>
          </a:p>
        </p:txBody>
      </p:sp>
      <p:sp>
        <p:nvSpPr>
          <p:cNvPr id="3" name="Content Placeholder 2">
            <a:extLst>
              <a:ext uri="{FF2B5EF4-FFF2-40B4-BE49-F238E27FC236}">
                <a16:creationId xmlns:a16="http://schemas.microsoft.com/office/drawing/2014/main" id="{9F5E12A2-ECFE-44D2-A299-841A144527F1}"/>
              </a:ext>
            </a:extLst>
          </p:cNvPr>
          <p:cNvSpPr>
            <a:spLocks noGrp="1"/>
          </p:cNvSpPr>
          <p:nvPr>
            <p:ph idx="1"/>
          </p:nvPr>
        </p:nvSpPr>
        <p:spPr/>
        <p:txBody>
          <a:bodyPr>
            <a:normAutofit/>
          </a:bodyPr>
          <a:lstStyle/>
          <a:p>
            <a:pPr marL="0" indent="0">
              <a:buNone/>
            </a:pPr>
            <a:endParaRPr lang="en-US" dirty="0"/>
          </a:p>
          <a:p>
            <a:r>
              <a:rPr lang="en-US" dirty="0"/>
              <a:t>What patterns do you see in the data?  Need to do EDA</a:t>
            </a:r>
          </a:p>
          <a:p>
            <a:r>
              <a:rPr lang="en-US" dirty="0"/>
              <a:t>Are each of the hypotheses proven or disproven?   Initial thoughts.  More education = more money=higher limits</a:t>
            </a:r>
          </a:p>
          <a:p>
            <a:r>
              <a:rPr lang="en-US" dirty="0"/>
              <a:t>How much confidence should stakeholders place in the results?  I hope to get 85% or above</a:t>
            </a:r>
          </a:p>
          <a:p>
            <a:r>
              <a:rPr lang="en-US" dirty="0"/>
              <a:t>How do you rank your findings in terms of quantified impact on the business?  </a:t>
            </a:r>
          </a:p>
          <a:p>
            <a:endParaRPr lang="en-US" b="1" u="sng" dirty="0"/>
          </a:p>
          <a:p>
            <a:pPr marL="0" indent="0">
              <a:buNone/>
            </a:pPr>
            <a:endParaRPr lang="en-US" dirty="0"/>
          </a:p>
        </p:txBody>
      </p:sp>
    </p:spTree>
    <p:extLst>
      <p:ext uri="{BB962C8B-B14F-4D97-AF65-F5344CB8AC3E}">
        <p14:creationId xmlns:p14="http://schemas.microsoft.com/office/powerpoint/2010/main" val="414046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434B-0FA4-4525-B49D-96DD379B5FC9}"/>
              </a:ext>
            </a:extLst>
          </p:cNvPr>
          <p:cNvSpPr>
            <a:spLocks noGrp="1"/>
          </p:cNvSpPr>
          <p:nvPr>
            <p:ph type="title"/>
          </p:nvPr>
        </p:nvSpPr>
        <p:spPr/>
        <p:txBody>
          <a:bodyPr/>
          <a:lstStyle/>
          <a:p>
            <a:r>
              <a:rPr lang="en-US" dirty="0"/>
              <a:t>Recommendation:  TBD</a:t>
            </a:r>
          </a:p>
        </p:txBody>
      </p:sp>
      <p:sp>
        <p:nvSpPr>
          <p:cNvPr id="3" name="Content Placeholder 2">
            <a:extLst>
              <a:ext uri="{FF2B5EF4-FFF2-40B4-BE49-F238E27FC236}">
                <a16:creationId xmlns:a16="http://schemas.microsoft.com/office/drawing/2014/main" id="{F523F2A8-77CE-4F8A-A44D-906EDBF640A3}"/>
              </a:ext>
            </a:extLst>
          </p:cNvPr>
          <p:cNvSpPr>
            <a:spLocks noGrp="1"/>
          </p:cNvSpPr>
          <p:nvPr>
            <p:ph idx="1"/>
          </p:nvPr>
        </p:nvSpPr>
        <p:spPr/>
        <p:txBody>
          <a:bodyPr>
            <a:normAutofit fontScale="92500" lnSpcReduction="20000"/>
          </a:bodyPr>
          <a:lstStyle/>
          <a:p>
            <a:r>
              <a:rPr lang="en-US" dirty="0"/>
              <a:t>How can you most effectively present the results of your analysis to your stakeholders (in terms they can understand and in alignment with information they’ll value)?</a:t>
            </a:r>
          </a:p>
          <a:p>
            <a:r>
              <a:rPr lang="en-US" dirty="0"/>
              <a:t>Note: A generic template for a recommendation presentation or report might include:</a:t>
            </a:r>
          </a:p>
          <a:p>
            <a:r>
              <a:rPr lang="en-US" dirty="0"/>
              <a:t>Objective</a:t>
            </a:r>
          </a:p>
          <a:p>
            <a:pPr lvl="1"/>
            <a:r>
              <a:rPr lang="en-US" dirty="0"/>
              <a:t>Background (optional)</a:t>
            </a:r>
          </a:p>
          <a:p>
            <a:pPr lvl="1"/>
            <a:r>
              <a:rPr lang="en-US" dirty="0"/>
              <a:t>Scope (optional)</a:t>
            </a:r>
          </a:p>
          <a:p>
            <a:pPr lvl="1"/>
            <a:r>
              <a:rPr lang="en-US" dirty="0"/>
              <a:t>Approach (optional)</a:t>
            </a:r>
          </a:p>
          <a:p>
            <a:pPr lvl="1"/>
            <a:r>
              <a:rPr lang="en-US" dirty="0"/>
              <a:t>Recommendations</a:t>
            </a:r>
          </a:p>
          <a:p>
            <a:pPr lvl="1"/>
            <a:r>
              <a:rPr lang="en-US" dirty="0"/>
              <a:t>Key insights with impact</a:t>
            </a:r>
          </a:p>
          <a:p>
            <a:pPr lvl="1"/>
            <a:r>
              <a:rPr lang="en-US" dirty="0"/>
              <a:t>Next steps</a:t>
            </a:r>
          </a:p>
          <a:p>
            <a:endParaRPr lang="en-US" dirty="0"/>
          </a:p>
        </p:txBody>
      </p:sp>
    </p:spTree>
    <p:extLst>
      <p:ext uri="{BB962C8B-B14F-4D97-AF65-F5344CB8AC3E}">
        <p14:creationId xmlns:p14="http://schemas.microsoft.com/office/powerpoint/2010/main" val="627737631"/>
      </p:ext>
    </p:extLst>
  </p:cSld>
  <p:clrMapOvr>
    <a:masterClrMapping/>
  </p:clrMapOvr>
</p:sld>
</file>

<file path=ppt/theme/theme1.xml><?xml version="1.0" encoding="utf-8"?>
<a:theme xmlns:a="http://schemas.openxmlformats.org/drawingml/2006/main" name="SketchyVTI">
  <a:themeElements>
    <a:clrScheme name="AnalogousFromDarkSeedRightStep">
      <a:dk1>
        <a:srgbClr val="000000"/>
      </a:dk1>
      <a:lt1>
        <a:srgbClr val="FFFFFF"/>
      </a:lt1>
      <a:dk2>
        <a:srgbClr val="412924"/>
      </a:dk2>
      <a:lt2>
        <a:srgbClr val="E4E2E8"/>
      </a:lt2>
      <a:accent1>
        <a:srgbClr val="85AC33"/>
      </a:accent1>
      <a:accent2>
        <a:srgbClr val="4FB62A"/>
      </a:accent2>
      <a:accent3>
        <a:srgbClr val="36B749"/>
      </a:accent3>
      <a:accent4>
        <a:srgbClr val="29B679"/>
      </a:accent4>
      <a:accent5>
        <a:srgbClr val="34B1AF"/>
      </a:accent5>
      <a:accent6>
        <a:srgbClr val="2C85C0"/>
      </a:accent6>
      <a:hlink>
        <a:srgbClr val="C55368"/>
      </a:hlink>
      <a:folHlink>
        <a:srgbClr val="7F7F7F"/>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954</TotalTime>
  <Words>464</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The Hand</vt:lpstr>
      <vt:lpstr>The Serif Hand Black</vt:lpstr>
      <vt:lpstr>SketchyVTI</vt:lpstr>
      <vt:lpstr>Credit One: Business question How much credit is too much?</vt:lpstr>
      <vt:lpstr>Analysis Plan:</vt:lpstr>
      <vt:lpstr>Data Collection:</vt:lpstr>
      <vt:lpstr>Insights:  TBD  </vt:lpstr>
      <vt:lpstr>Recommendation:  TBD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goal</dc:title>
  <dc:creator>Sherri Koski Rose</dc:creator>
  <cp:lastModifiedBy>Sherri Koski Rose</cp:lastModifiedBy>
  <cp:revision>11</cp:revision>
  <dcterms:created xsi:type="dcterms:W3CDTF">2020-04-22T21:11:27Z</dcterms:created>
  <dcterms:modified xsi:type="dcterms:W3CDTF">2020-04-23T13:05:51Z</dcterms:modified>
</cp:coreProperties>
</file>