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872" r:id="rId2"/>
  </p:sldMasterIdLst>
  <p:sldIdLst>
    <p:sldId id="256" r:id="rId3"/>
    <p:sldId id="257" r:id="rId4"/>
    <p:sldId id="258" r:id="rId5"/>
    <p:sldId id="261" r:id="rId6"/>
    <p:sldId id="260" r:id="rId7"/>
    <p:sldId id="264" r:id="rId8"/>
    <p:sldId id="262" r:id="rId9"/>
    <p:sldId id="263" r:id="rId10"/>
    <p:sldId id="259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64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84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779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6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28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99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77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90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78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156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677F-B229-4FDC-939F-BB82CBF7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758952"/>
            <a:ext cx="3935262" cy="3679893"/>
          </a:xfrm>
        </p:spPr>
        <p:txBody>
          <a:bodyPr>
            <a:normAutofit/>
          </a:bodyPr>
          <a:lstStyle/>
          <a:p>
            <a:r>
              <a:rPr lang="en-US" sz="5000"/>
              <a:t>Evaluate Techniques for </a:t>
            </a:r>
            <a:r>
              <a:rPr lang="en-US" sz="5000" err="1"/>
              <a:t>Wifi</a:t>
            </a:r>
            <a:r>
              <a:rPr lang="en-US" sz="5000"/>
              <a:t> </a:t>
            </a:r>
            <a:r>
              <a:rPr lang="en-US" sz="5000" err="1"/>
              <a:t>Locationing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489D1-528A-42E6-953F-485DB12B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4800600"/>
            <a:ext cx="3950503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Sherri Koski</a:t>
            </a:r>
          </a:p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Oct 10,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CA5A4-94BD-4CF9-B9D9-1E399126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22" r="1" b="1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24509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path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D9D9D9"/>
                </a:solidFill>
              </a:rPr>
              <a:t>Interesting graphic shows not only the shape of the building but also the path of the users 1-9.</a:t>
            </a: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970D9-EE6E-43E8-AE70-A92AB68B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5" y="1051970"/>
            <a:ext cx="7096383" cy="5091655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0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24509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path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D9D9D9"/>
                </a:solidFill>
              </a:rPr>
              <a:t>Interesting graphic shows not only the shape of the building but also the path of the users 10-18..</a:t>
            </a: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3C7D1-03B7-4BDC-966A-C150338B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7" y="622574"/>
            <a:ext cx="7400065" cy="53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DAB-E145-4652-9486-99A2C28A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3562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 Organization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E8E8-90BF-4403-878D-BFD3E28B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8465"/>
            <a:ext cx="9418320" cy="4697835"/>
          </a:xfrm>
        </p:spPr>
        <p:txBody>
          <a:bodyPr/>
          <a:lstStyle/>
          <a:p>
            <a:r>
              <a:rPr lang="en-US" dirty="0"/>
              <a:t>Data was prepared into 3 separate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location by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location by building and floor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location by building, floor and space id.</a:t>
            </a:r>
          </a:p>
          <a:p>
            <a:r>
              <a:rPr lang="en-US" dirty="0"/>
              <a:t>I did not use the user id, phone id, relative space id, or longitude and latitude when I built my models. </a:t>
            </a:r>
          </a:p>
          <a:p>
            <a:endParaRPr lang="en-US" dirty="0"/>
          </a:p>
          <a:p>
            <a:r>
              <a:rPr lang="en-US" dirty="0"/>
              <a:t>I relied solely on the 520 data points from </a:t>
            </a:r>
            <a:r>
              <a:rPr lang="en-US" dirty="0" err="1"/>
              <a:t>wifi</a:t>
            </a:r>
            <a:r>
              <a:rPr lang="en-US" dirty="0"/>
              <a:t> strength to predict building, building and floor, or building, floor and space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3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CE686E-D809-4F02-A270-1DA142540049}"/>
              </a:ext>
            </a:extLst>
          </p:cNvPr>
          <p:cNvSpPr/>
          <p:nvPr/>
        </p:nvSpPr>
        <p:spPr>
          <a:xfrm>
            <a:off x="6552017" y="3055197"/>
            <a:ext cx="1905000" cy="305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F2DAB-E145-4652-9486-99A2C28A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35624"/>
          </a:xfrm>
        </p:spPr>
        <p:txBody>
          <a:bodyPr>
            <a:normAutofit/>
          </a:bodyPr>
          <a:lstStyle/>
          <a:p>
            <a:r>
              <a:rPr lang="en-US" sz="4000" dirty="0"/>
              <a:t>Predict the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E8E8-90BF-4403-878D-BFD3E28B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8466"/>
            <a:ext cx="9418320" cy="2315362"/>
          </a:xfrm>
        </p:spPr>
        <p:txBody>
          <a:bodyPr/>
          <a:lstStyle/>
          <a:p>
            <a:r>
              <a:rPr lang="en-US" dirty="0"/>
              <a:t>Models Used:  Random Forest, SVM Radial, a C5.0  (all Caret)</a:t>
            </a:r>
          </a:p>
          <a:p>
            <a:r>
              <a:rPr lang="en-US" dirty="0"/>
              <a:t>All models preformed very well in predicting the building.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BAE2-036E-4976-B454-C94C1EF6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5" y="3114326"/>
            <a:ext cx="2712419" cy="1398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0FE07-1EF9-4F9B-8C2E-632C22BA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4727896"/>
            <a:ext cx="2733675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85893-D294-4A94-83BA-CACED393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1" y="3122147"/>
            <a:ext cx="284797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CE622-61F0-4FC7-91F1-A163F33AE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850" y="4727896"/>
            <a:ext cx="3200400" cy="14192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B7E85E-3DD4-4426-A227-0E28B28BD90F}"/>
              </a:ext>
            </a:extLst>
          </p:cNvPr>
          <p:cNvSpPr/>
          <p:nvPr/>
        </p:nvSpPr>
        <p:spPr>
          <a:xfrm>
            <a:off x="3830185" y="3168986"/>
            <a:ext cx="1905000" cy="305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E4A98-24F2-49BB-8F77-92CAA4FA2306}"/>
              </a:ext>
            </a:extLst>
          </p:cNvPr>
          <p:cNvSpPr txBox="1"/>
          <p:nvPr/>
        </p:nvSpPr>
        <p:spPr>
          <a:xfrm>
            <a:off x="6892120" y="3429000"/>
            <a:ext cx="1413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validation set of 1111 data points.  </a:t>
            </a:r>
            <a:r>
              <a:rPr lang="en-US" dirty="0" err="1"/>
              <a:t>Svm</a:t>
            </a:r>
            <a:r>
              <a:rPr lang="en-US" dirty="0"/>
              <a:t> out- performed just by a hair.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2FC18-7F96-4DFC-A47D-20BCD30856B7}"/>
              </a:ext>
            </a:extLst>
          </p:cNvPr>
          <p:cNvSpPr txBox="1"/>
          <p:nvPr/>
        </p:nvSpPr>
        <p:spPr>
          <a:xfrm>
            <a:off x="4263006" y="3581400"/>
            <a:ext cx="1224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predicted over 99% accuracy with test samples of 1000 and 5000</a:t>
            </a:r>
          </a:p>
        </p:txBody>
      </p:sp>
    </p:spTree>
    <p:extLst>
      <p:ext uri="{BB962C8B-B14F-4D97-AF65-F5344CB8AC3E}">
        <p14:creationId xmlns:p14="http://schemas.microsoft.com/office/powerpoint/2010/main" val="285421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DAB-E145-4652-9486-99A2C28A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3562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Predict the Building and Floor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E8E8-90BF-4403-878D-BFD3E28B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8466"/>
            <a:ext cx="9418320" cy="2315362"/>
          </a:xfrm>
        </p:spPr>
        <p:txBody>
          <a:bodyPr/>
          <a:lstStyle/>
          <a:p>
            <a:r>
              <a:rPr lang="en-US" dirty="0"/>
              <a:t>Models Used:  Random Forest, SVM Radial, a C5.0  (all Caret)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60B34-2A59-444E-A27A-05ED5B2E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8" y="2295525"/>
            <a:ext cx="3290973" cy="1503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5B4F4-20C9-4EEC-BDCE-1BEBDD6A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8" y="4177718"/>
            <a:ext cx="3209707" cy="1503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4434B-9905-438A-A18A-D8CEAA59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3857625"/>
            <a:ext cx="247650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FF54A-CA0E-4129-88B7-5C88D8639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618" y="5554196"/>
            <a:ext cx="8177213" cy="10897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EA92C2-7275-4E36-AE56-A7A5314AA846}"/>
              </a:ext>
            </a:extLst>
          </p:cNvPr>
          <p:cNvSpPr/>
          <p:nvPr/>
        </p:nvSpPr>
        <p:spPr>
          <a:xfrm>
            <a:off x="4191000" y="2270957"/>
            <a:ext cx="1905000" cy="305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65FB70-82B4-4686-B8CA-A52D5A78B4A2}"/>
              </a:ext>
            </a:extLst>
          </p:cNvPr>
          <p:cNvSpPr/>
          <p:nvPr/>
        </p:nvSpPr>
        <p:spPr>
          <a:xfrm>
            <a:off x="7008223" y="2238417"/>
            <a:ext cx="1905000" cy="305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0181A-F668-451A-8C1F-FE9D2F323745}"/>
              </a:ext>
            </a:extLst>
          </p:cNvPr>
          <p:cNvSpPr txBox="1"/>
          <p:nvPr/>
        </p:nvSpPr>
        <p:spPr>
          <a:xfrm>
            <a:off x="4412301" y="2515688"/>
            <a:ext cx="1224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was best with both tests sets of 1000 and 5000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C9A97-9AFB-4811-8CFB-7DAC4CBE3E12}"/>
              </a:ext>
            </a:extLst>
          </p:cNvPr>
          <p:cNvSpPr txBox="1"/>
          <p:nvPr/>
        </p:nvSpPr>
        <p:spPr>
          <a:xfrm>
            <a:off x="7348327" y="2402034"/>
            <a:ext cx="1405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when ran with the validation set, random forest preformed at 0.8272</a:t>
            </a:r>
          </a:p>
        </p:txBody>
      </p:sp>
    </p:spTree>
    <p:extLst>
      <p:ext uri="{BB962C8B-B14F-4D97-AF65-F5344CB8AC3E}">
        <p14:creationId xmlns:p14="http://schemas.microsoft.com/office/powerpoint/2010/main" val="166273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DAB-E145-4652-9486-99A2C28A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084" y="349563"/>
            <a:ext cx="9418320" cy="935624"/>
          </a:xfrm>
        </p:spPr>
        <p:txBody>
          <a:bodyPr>
            <a:normAutofit/>
          </a:bodyPr>
          <a:lstStyle/>
          <a:p>
            <a:r>
              <a:rPr lang="en-US" sz="4000" dirty="0"/>
              <a:t>Predict the Building, Floor, and Space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E8E8-90BF-4403-878D-BFD3E28B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084" y="1248501"/>
            <a:ext cx="9418320" cy="2315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Used:  Random Forest</a:t>
            </a:r>
          </a:p>
          <a:p>
            <a:r>
              <a:rPr lang="en-US" dirty="0"/>
              <a:t>Due to the lengthy run time, a decision was made to use Random Forest.  </a:t>
            </a:r>
          </a:p>
          <a:p>
            <a:r>
              <a:rPr lang="en-US" dirty="0"/>
              <a:t>Note:  I was surprised that space id was not unique to individual buildings.  Several building contained space 103.  I added the building number in front of the space id to create a truly unique space id.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EA92C2-7275-4E36-AE56-A7A5314AA846}"/>
              </a:ext>
            </a:extLst>
          </p:cNvPr>
          <p:cNvSpPr/>
          <p:nvPr/>
        </p:nvSpPr>
        <p:spPr>
          <a:xfrm>
            <a:off x="1744940" y="3508931"/>
            <a:ext cx="1905000" cy="305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0181A-F668-451A-8C1F-FE9D2F323745}"/>
              </a:ext>
            </a:extLst>
          </p:cNvPr>
          <p:cNvSpPr txBox="1"/>
          <p:nvPr/>
        </p:nvSpPr>
        <p:spPr>
          <a:xfrm>
            <a:off x="2085044" y="3731878"/>
            <a:ext cx="1224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 ran at 63% accuracy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6352D-D7A7-4207-933A-FBC77324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94" y="4229100"/>
            <a:ext cx="325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9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DAB-E145-4652-9486-99A2C28A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084" y="349563"/>
            <a:ext cx="9418320" cy="935624"/>
          </a:xfrm>
        </p:spPr>
        <p:txBody>
          <a:bodyPr>
            <a:normAutofit/>
          </a:bodyPr>
          <a:lstStyle/>
          <a:p>
            <a:r>
              <a:rPr lang="en-US" sz="4000" dirty="0"/>
              <a:t>Thoughts for further investigation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E8E8-90BF-4403-878D-BFD3E28B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084" y="1248500"/>
            <a:ext cx="9418320" cy="4904649"/>
          </a:xfrm>
        </p:spPr>
        <p:txBody>
          <a:bodyPr>
            <a:normAutofit/>
          </a:bodyPr>
          <a:lstStyle/>
          <a:p>
            <a:r>
              <a:rPr lang="en-US" dirty="0"/>
              <a:t>To get better results using the unique building space id, I would like to combine different spaces to create little larger space ids.  If rooms are close to each other then it would not make a difference which space the </a:t>
            </a:r>
            <a:r>
              <a:rPr lang="en-US" dirty="0" err="1"/>
              <a:t>wifi</a:t>
            </a:r>
            <a:r>
              <a:rPr lang="en-US" dirty="0"/>
              <a:t> thought I was in.  I can imagine that rooms across the hall or adjacent to each other gather similar </a:t>
            </a:r>
            <a:r>
              <a:rPr lang="en-US" dirty="0" err="1"/>
              <a:t>wifi</a:t>
            </a:r>
            <a:r>
              <a:rPr lang="en-US" dirty="0"/>
              <a:t> signals.</a:t>
            </a:r>
          </a:p>
          <a:p>
            <a:r>
              <a:rPr lang="en-US" dirty="0"/>
              <a:t>Machine Learning doesn’t consider it accurate if the algorithm predicts that you are in room 102 when you are really 6 feet away in room 101.  </a:t>
            </a:r>
          </a:p>
          <a:p>
            <a:endParaRPr lang="en-US" dirty="0"/>
          </a:p>
          <a:p>
            <a:r>
              <a:rPr lang="en-US" dirty="0"/>
              <a:t>This would be my next step.</a:t>
            </a:r>
          </a:p>
        </p:txBody>
      </p:sp>
    </p:spTree>
    <p:extLst>
      <p:ext uri="{BB962C8B-B14F-4D97-AF65-F5344CB8AC3E}">
        <p14:creationId xmlns:p14="http://schemas.microsoft.com/office/powerpoint/2010/main" val="3769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2FACB-CE83-4CF2-936A-9EEBA633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3569767"/>
          </a:xfrm>
        </p:spPr>
        <p:txBody>
          <a:bodyPr>
            <a:normAutofit/>
          </a:bodyPr>
          <a:lstStyle/>
          <a:p>
            <a:r>
              <a:rPr lang="en-US" dirty="0"/>
              <a:t>Objective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220A-BE2D-4FA2-9B8B-AB5FF937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176" y="4800600"/>
            <a:ext cx="9719294" cy="1691640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chemeClr val="tx2"/>
                </a:solidFill>
              </a:rPr>
              <a:t>Investigate the feasibility of using “</a:t>
            </a:r>
            <a:r>
              <a:rPr lang="en-US" sz="2900" dirty="0" err="1">
                <a:solidFill>
                  <a:schemeClr val="tx2"/>
                </a:solidFill>
              </a:rPr>
              <a:t>wifi</a:t>
            </a:r>
            <a:r>
              <a:rPr lang="en-US" sz="2900" dirty="0">
                <a:solidFill>
                  <a:schemeClr val="tx2"/>
                </a:solidFill>
              </a:rPr>
              <a:t> fingerprinting” to determine a person’s location in an indoor space.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08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1498473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2257425"/>
            <a:ext cx="9056876" cy="42348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data was presented in two data sets.  The first data set contains 19,937 points of </a:t>
            </a:r>
            <a:r>
              <a:rPr lang="en-US" dirty="0" err="1">
                <a:solidFill>
                  <a:schemeClr val="tx2"/>
                </a:solidFill>
              </a:rPr>
              <a:t>wifi</a:t>
            </a:r>
            <a:r>
              <a:rPr lang="en-US" dirty="0">
                <a:solidFill>
                  <a:schemeClr val="tx2"/>
                </a:solidFill>
              </a:rPr>
              <a:t> data, and the second set contains 1111 points of </a:t>
            </a:r>
            <a:r>
              <a:rPr lang="en-US" dirty="0" err="1">
                <a:solidFill>
                  <a:schemeClr val="tx2"/>
                </a:solidFill>
              </a:rPr>
              <a:t>wifi</a:t>
            </a:r>
            <a:r>
              <a:rPr lang="en-US" dirty="0">
                <a:solidFill>
                  <a:schemeClr val="tx2"/>
                </a:solidFill>
              </a:rPr>
              <a:t> data.  Each data set contained the signal strength from 520 different </a:t>
            </a:r>
            <a:r>
              <a:rPr lang="en-US" dirty="0" err="1">
                <a:solidFill>
                  <a:schemeClr val="tx2"/>
                </a:solidFill>
              </a:rPr>
              <a:t>wifi</a:t>
            </a:r>
            <a:r>
              <a:rPr lang="en-US" dirty="0">
                <a:solidFill>
                  <a:schemeClr val="tx2"/>
                </a:solidFill>
              </a:rPr>
              <a:t> signals. 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 data was collected by 18 different individuals in 3 buildings.  Buildings 0 and 1 have 4 floors if the ground floor is included and building 2 has 5 floors including the ground floor.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14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573" y="758952"/>
            <a:ext cx="3907625" cy="4041648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094" y="4800600"/>
            <a:ext cx="3922103" cy="16916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9D9D9"/>
                </a:solidFill>
              </a:rPr>
              <a:t>Data was collected by different users between 30 May 2013 and 20 June 2013.  Most of the data was collected by several users on 20 June 2013.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8E3A1-DA95-4FBC-BF10-3D7127A4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1587226"/>
            <a:ext cx="5151817" cy="36835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0438" y="758952"/>
            <a:ext cx="2853005" cy="4041648"/>
          </a:xfrm>
        </p:spPr>
        <p:txBody>
          <a:bodyPr>
            <a:normAutofit/>
          </a:bodyPr>
          <a:lstStyle/>
          <a:p>
            <a:r>
              <a:rPr lang="en-US" sz="6000" dirty="0"/>
              <a:t>Count by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198" y="4800600"/>
            <a:ext cx="2868246" cy="16916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Users 1 &amp; 11 recorded by far the most data points.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88F65-8F76-4278-9715-F2C914FD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1042394"/>
            <a:ext cx="6616823" cy="47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7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D1CB8-00E9-4E09-992F-E6EBE17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89" y="758952"/>
            <a:ext cx="3616735" cy="28891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Where each user went.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64D90-7FC7-4014-966A-58F8E871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9" y="758952"/>
            <a:ext cx="7025210" cy="50405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38ED-A68E-4743-9F44-4EAF0AADD475}"/>
              </a:ext>
            </a:extLst>
          </p:cNvPr>
          <p:cNvSpPr txBox="1"/>
          <p:nvPr/>
        </p:nvSpPr>
        <p:spPr>
          <a:xfrm>
            <a:off x="8534400" y="4191000"/>
            <a:ext cx="296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 the number of data collection points users collected in each of the buildings they visited.</a:t>
            </a:r>
          </a:p>
        </p:txBody>
      </p:sp>
    </p:spTree>
    <p:extLst>
      <p:ext uri="{BB962C8B-B14F-4D97-AF65-F5344CB8AC3E}">
        <p14:creationId xmlns:p14="http://schemas.microsoft.com/office/powerpoint/2010/main" val="357930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0438" y="758952"/>
            <a:ext cx="2853005" cy="4041648"/>
          </a:xfrm>
        </p:spPr>
        <p:txBody>
          <a:bodyPr>
            <a:normAutofit/>
          </a:bodyPr>
          <a:lstStyle/>
          <a:p>
            <a:r>
              <a:rPr lang="en-US" sz="4800" dirty="0" err="1"/>
              <a:t>Wifi</a:t>
            </a:r>
            <a:r>
              <a:rPr lang="en-US" sz="4800" dirty="0"/>
              <a:t> in each building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198" y="4800600"/>
            <a:ext cx="2868246" cy="169164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Wifi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signal strength collected also depended on the building and floor.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7B098-5120-4160-B285-7DF93566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3" y="1025852"/>
            <a:ext cx="6616823" cy="47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404164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Signal Strength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9D9D9"/>
                </a:solidFill>
              </a:rPr>
              <a:t>Not all signal strength was equal.  User number 12 had good signal strength while users 8 and 17 had weak strength.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F0E7B-8B23-45E6-ADA2-C66A038C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027157"/>
            <a:ext cx="6616823" cy="4797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99D2-5874-490E-BF4F-5BEA22C2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4041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By building and floor.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AB486-E949-4F88-8CC5-5E6BED8C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D9D9D9"/>
                </a:solidFill>
              </a:rPr>
              <a:t>Some users visited multiple buildings, and some visited multiple floors.</a:t>
            </a:r>
          </a:p>
          <a:p>
            <a:r>
              <a:rPr lang="en-US" sz="1800" dirty="0">
                <a:solidFill>
                  <a:srgbClr val="D9D9D9"/>
                </a:solidFill>
              </a:rPr>
              <a:t>User 1 and 11 were the only data points from building 0.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C129-FE48-4ACF-AE46-234718FF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1035429"/>
            <a:ext cx="6616823" cy="47806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Century Schoolbook</vt:lpstr>
      <vt:lpstr>Elephant</vt:lpstr>
      <vt:lpstr>Wingdings 2</vt:lpstr>
      <vt:lpstr>BrushVTI</vt:lpstr>
      <vt:lpstr>View</vt:lpstr>
      <vt:lpstr>Evaluate Techniques for Wifi Locationing</vt:lpstr>
      <vt:lpstr>Objective  </vt:lpstr>
      <vt:lpstr>Wifi Data</vt:lpstr>
      <vt:lpstr>Data Collection</vt:lpstr>
      <vt:lpstr>Count by user</vt:lpstr>
      <vt:lpstr>Where each user went.</vt:lpstr>
      <vt:lpstr>Wifi in each building </vt:lpstr>
      <vt:lpstr>Signal Strength </vt:lpstr>
      <vt:lpstr>By building and floor. </vt:lpstr>
      <vt:lpstr>Data path  </vt:lpstr>
      <vt:lpstr>Data path  </vt:lpstr>
      <vt:lpstr>Data Organization </vt:lpstr>
      <vt:lpstr>Predict the Building</vt:lpstr>
      <vt:lpstr>Predict the Building and Floor </vt:lpstr>
      <vt:lpstr>Predict the Building, Floor, and Space</vt:lpstr>
      <vt:lpstr>Thoughts for further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Techniques for Wifi Locationing</dc:title>
  <dc:creator>Sherri Koski Rose</dc:creator>
  <cp:lastModifiedBy>Sherri Koski Rose</cp:lastModifiedBy>
  <cp:revision>7</cp:revision>
  <dcterms:created xsi:type="dcterms:W3CDTF">2020-10-10T20:15:21Z</dcterms:created>
  <dcterms:modified xsi:type="dcterms:W3CDTF">2020-10-10T21:11:13Z</dcterms:modified>
</cp:coreProperties>
</file>